
<file path=[Content_Types].xml><?xml version="1.0" encoding="utf-8"?>
<Types xmlns="http://schemas.openxmlformats.org/package/2006/content-types">
  <Default Extension="xml" ContentType="application/xml"/>
  <Default Extension="wmf" ContentType="image/x-wmf"/>
  <Default Extension="wmv" ContentType="video/unknown"/>
  <Default Extension="jpeg" ContentType="image/jpeg"/>
  <Default Extension="jpg" ContentType="image/jpeg"/>
  <Default Extension="emf" ContentType="image/x-emf"/>
  <Default Extension="doc" ContentType="application/msword"/>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embeddings/oleObject1.bin" ContentType="application/vnd.openxmlformats-officedocument.oleObject"/>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notesSlides/notesSlide83.xml" ContentType="application/vnd.openxmlformats-officedocument.presentationml.notesSlide+xml"/>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notesSlides/notesSlide84.xml" ContentType="application/vnd.openxmlformats-officedocument.presentationml.notesSlide+xml"/>
  <Override PartName="/ppt/embeddings/oleObject19.bin" ContentType="application/vnd.openxmlformats-officedocument.oleObject"/>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embeddings/oleObject20.bin" ContentType="application/vnd.openxmlformats-officedocument.oleObject"/>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embeddings/oleObject21.bin" ContentType="application/vnd.openxmlformats-officedocument.oleObject"/>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embeddings/oleObject22.bin" ContentType="application/vnd.openxmlformats-officedocument.oleObject"/>
  <Override PartName="/ppt/notesSlides/notesSlide115.xml" ContentType="application/vnd.openxmlformats-officedocument.presentationml.notesSlide+xml"/>
  <Override PartName="/ppt/notesSlides/notesSlide116.xml" ContentType="application/vnd.openxmlformats-officedocument.presentationml.notesSlide+xml"/>
  <Override PartName="/ppt/embeddings/oleObject23.bin" ContentType="application/vnd.openxmlformats-officedocument.oleObject"/>
  <Override PartName="/ppt/notesSlides/notesSlide117.xml" ContentType="application/vnd.openxmlformats-officedocument.presentationml.notesSlide+xml"/>
  <Override PartName="/ppt/embeddings/oleObject24.bin" ContentType="application/vnd.openxmlformats-officedocument.oleObject"/>
  <Override PartName="/ppt/notesSlides/notesSlide118.xml" ContentType="application/vnd.openxmlformats-officedocument.presentationml.notesSlide+xml"/>
  <Override PartName="/ppt/notesSlides/notesSlide119.xml" ContentType="application/vnd.openxmlformats-officedocument.presentationml.notesSlide+xml"/>
  <Override PartName="/ppt/embeddings/oleObject25.bin" ContentType="application/vnd.openxmlformats-officedocument.oleObject"/>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embeddings/oleObject26.bin" ContentType="application/vnd.openxmlformats-officedocument.oleObject"/>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embeddings/oleObject27.bin" ContentType="application/vnd.openxmlformats-officedocument.oleObject"/>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embeddings/oleObject28.bin" ContentType="application/vnd.openxmlformats-officedocument.oleObject"/>
  <Override PartName="/ppt/notesSlides/notesSlide161.xml" ContentType="application/vnd.openxmlformats-officedocument.presentationml.notesSlide+xml"/>
  <Override PartName="/ppt/embeddings/oleObject29.bin" ContentType="application/vnd.openxmlformats-officedocument.oleObject"/>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embeddings/oleObject30.bin" ContentType="application/vnd.openxmlformats-officedocument.oleObject"/>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71"/>
  </p:notesMasterIdLst>
  <p:handoutMasterIdLst>
    <p:handoutMasterId r:id="rId172"/>
  </p:handoutMasterIdLst>
  <p:sldIdLst>
    <p:sldId id="270" r:id="rId2"/>
    <p:sldId id="271" r:id="rId3"/>
    <p:sldId id="556" r:id="rId4"/>
    <p:sldId id="521" r:id="rId5"/>
    <p:sldId id="274" r:id="rId6"/>
    <p:sldId id="275" r:id="rId7"/>
    <p:sldId id="523" r:id="rId8"/>
    <p:sldId id="277" r:id="rId9"/>
    <p:sldId id="278" r:id="rId10"/>
    <p:sldId id="279" r:id="rId11"/>
    <p:sldId id="280" r:id="rId12"/>
    <p:sldId id="588" r:id="rId13"/>
    <p:sldId id="524" r:id="rId14"/>
    <p:sldId id="286" r:id="rId15"/>
    <p:sldId id="287" r:id="rId16"/>
    <p:sldId id="288" r:id="rId17"/>
    <p:sldId id="291" r:id="rId18"/>
    <p:sldId id="293" r:id="rId19"/>
    <p:sldId id="294" r:id="rId20"/>
    <p:sldId id="296" r:id="rId21"/>
    <p:sldId id="298" r:id="rId22"/>
    <p:sldId id="299" r:id="rId23"/>
    <p:sldId id="504" r:id="rId24"/>
    <p:sldId id="301" r:id="rId25"/>
    <p:sldId id="302" r:id="rId26"/>
    <p:sldId id="303" r:id="rId27"/>
    <p:sldId id="305" r:id="rId28"/>
    <p:sldId id="306" r:id="rId29"/>
    <p:sldId id="307" r:id="rId30"/>
    <p:sldId id="309" r:id="rId31"/>
    <p:sldId id="310" r:id="rId32"/>
    <p:sldId id="382" r:id="rId33"/>
    <p:sldId id="519" r:id="rId34"/>
    <p:sldId id="520" r:id="rId35"/>
    <p:sldId id="517" r:id="rId36"/>
    <p:sldId id="385" r:id="rId37"/>
    <p:sldId id="387" r:id="rId38"/>
    <p:sldId id="388" r:id="rId39"/>
    <p:sldId id="526" r:id="rId40"/>
    <p:sldId id="553" r:id="rId41"/>
    <p:sldId id="391" r:id="rId42"/>
    <p:sldId id="392" r:id="rId43"/>
    <p:sldId id="395" r:id="rId44"/>
    <p:sldId id="396" r:id="rId45"/>
    <p:sldId id="509" r:id="rId46"/>
    <p:sldId id="508" r:id="rId47"/>
    <p:sldId id="399" r:id="rId48"/>
    <p:sldId id="518" r:id="rId49"/>
    <p:sldId id="401" r:id="rId50"/>
    <p:sldId id="406" r:id="rId51"/>
    <p:sldId id="404" r:id="rId52"/>
    <p:sldId id="407" r:id="rId53"/>
    <p:sldId id="409" r:id="rId54"/>
    <p:sldId id="410" r:id="rId55"/>
    <p:sldId id="412" r:id="rId56"/>
    <p:sldId id="527" r:id="rId57"/>
    <p:sldId id="416" r:id="rId58"/>
    <p:sldId id="417" r:id="rId59"/>
    <p:sldId id="418" r:id="rId60"/>
    <p:sldId id="419" r:id="rId61"/>
    <p:sldId id="420" r:id="rId62"/>
    <p:sldId id="421" r:id="rId63"/>
    <p:sldId id="422" r:id="rId64"/>
    <p:sldId id="423" r:id="rId65"/>
    <p:sldId id="585" r:id="rId66"/>
    <p:sldId id="424" r:id="rId67"/>
    <p:sldId id="425" r:id="rId68"/>
    <p:sldId id="510" r:id="rId69"/>
    <p:sldId id="511" r:id="rId70"/>
    <p:sldId id="512" r:id="rId71"/>
    <p:sldId id="590" r:id="rId72"/>
    <p:sldId id="427" r:id="rId73"/>
    <p:sldId id="591" r:id="rId74"/>
    <p:sldId id="428" r:id="rId75"/>
    <p:sldId id="429" r:id="rId76"/>
    <p:sldId id="431" r:id="rId77"/>
    <p:sldId id="592" r:id="rId78"/>
    <p:sldId id="593" r:id="rId79"/>
    <p:sldId id="433" r:id="rId80"/>
    <p:sldId id="435" r:id="rId81"/>
    <p:sldId id="434" r:id="rId82"/>
    <p:sldId id="437" r:id="rId83"/>
    <p:sldId id="438" r:id="rId84"/>
    <p:sldId id="528" r:id="rId85"/>
    <p:sldId id="554" r:id="rId86"/>
    <p:sldId id="583" r:id="rId87"/>
    <p:sldId id="442" r:id="rId88"/>
    <p:sldId id="443" r:id="rId89"/>
    <p:sldId id="444" r:id="rId90"/>
    <p:sldId id="446" r:id="rId91"/>
    <p:sldId id="447" r:id="rId92"/>
    <p:sldId id="448" r:id="rId93"/>
    <p:sldId id="584" r:id="rId94"/>
    <p:sldId id="449" r:id="rId95"/>
    <p:sldId id="450" r:id="rId96"/>
    <p:sldId id="451" r:id="rId97"/>
    <p:sldId id="452" r:id="rId98"/>
    <p:sldId id="453" r:id="rId99"/>
    <p:sldId id="529" r:id="rId100"/>
    <p:sldId id="456" r:id="rId101"/>
    <p:sldId id="457" r:id="rId102"/>
    <p:sldId id="458" r:id="rId103"/>
    <p:sldId id="459" r:id="rId104"/>
    <p:sldId id="506" r:id="rId105"/>
    <p:sldId id="533" r:id="rId106"/>
    <p:sldId id="535" r:id="rId107"/>
    <p:sldId id="534" r:id="rId108"/>
    <p:sldId id="460" r:id="rId109"/>
    <p:sldId id="461" r:id="rId110"/>
    <p:sldId id="536" r:id="rId111"/>
    <p:sldId id="464" r:id="rId112"/>
    <p:sldId id="465" r:id="rId113"/>
    <p:sldId id="466" r:id="rId114"/>
    <p:sldId id="468" r:id="rId115"/>
    <p:sldId id="560" r:id="rId116"/>
    <p:sldId id="470" r:id="rId117"/>
    <p:sldId id="471" r:id="rId118"/>
    <p:sldId id="472" r:id="rId119"/>
    <p:sldId id="473" r:id="rId120"/>
    <p:sldId id="474" r:id="rId121"/>
    <p:sldId id="515" r:id="rId122"/>
    <p:sldId id="476" r:id="rId123"/>
    <p:sldId id="477" r:id="rId124"/>
    <p:sldId id="478" r:id="rId125"/>
    <p:sldId id="479" r:id="rId126"/>
    <p:sldId id="586" r:id="rId127"/>
    <p:sldId id="480" r:id="rId128"/>
    <p:sldId id="537" r:id="rId129"/>
    <p:sldId id="481" r:id="rId130"/>
    <p:sldId id="482" r:id="rId131"/>
    <p:sldId id="539" r:id="rId132"/>
    <p:sldId id="546" r:id="rId133"/>
    <p:sldId id="545" r:id="rId134"/>
    <p:sldId id="544" r:id="rId135"/>
    <p:sldId id="550" r:id="rId136"/>
    <p:sldId id="549" r:id="rId137"/>
    <p:sldId id="551" r:id="rId138"/>
    <p:sldId id="484" r:id="rId139"/>
    <p:sldId id="485" r:id="rId140"/>
    <p:sldId id="587" r:id="rId141"/>
    <p:sldId id="562" r:id="rId142"/>
    <p:sldId id="563" r:id="rId143"/>
    <p:sldId id="564" r:id="rId144"/>
    <p:sldId id="565" r:id="rId145"/>
    <p:sldId id="566" r:id="rId146"/>
    <p:sldId id="568" r:id="rId147"/>
    <p:sldId id="570" r:id="rId148"/>
    <p:sldId id="571" r:id="rId149"/>
    <p:sldId id="573" r:id="rId150"/>
    <p:sldId id="589" r:id="rId151"/>
    <p:sldId id="574" r:id="rId152"/>
    <p:sldId id="490" r:id="rId153"/>
    <p:sldId id="491" r:id="rId154"/>
    <p:sldId id="596" r:id="rId155"/>
    <p:sldId id="597" r:id="rId156"/>
    <p:sldId id="598" r:id="rId157"/>
    <p:sldId id="492" r:id="rId158"/>
    <p:sldId id="493" r:id="rId159"/>
    <p:sldId id="594" r:id="rId160"/>
    <p:sldId id="494" r:id="rId161"/>
    <p:sldId id="497" r:id="rId162"/>
    <p:sldId id="595" r:id="rId163"/>
    <p:sldId id="499" r:id="rId164"/>
    <p:sldId id="500" r:id="rId165"/>
    <p:sldId id="501" r:id="rId166"/>
    <p:sldId id="502" r:id="rId167"/>
    <p:sldId id="561" r:id="rId168"/>
    <p:sldId id="599" r:id="rId169"/>
    <p:sldId id="503" r:id="rId1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58" autoAdjust="0"/>
    <p:restoredTop sz="62847" autoAdjust="0"/>
  </p:normalViewPr>
  <p:slideViewPr>
    <p:cSldViewPr>
      <p:cViewPr varScale="1">
        <p:scale>
          <a:sx n="55" d="100"/>
          <a:sy n="55" d="100"/>
        </p:scale>
        <p:origin x="-1712" y="-96"/>
      </p:cViewPr>
      <p:guideLst>
        <p:guide orient="horz" pos="2160"/>
        <p:guide pos="2880"/>
      </p:guideLst>
    </p:cSldViewPr>
  </p:slideViewPr>
  <p:notesTextViewPr>
    <p:cViewPr>
      <p:scale>
        <a:sx n="100" d="100"/>
        <a:sy n="100" d="100"/>
      </p:scale>
      <p:origin x="0" y="0"/>
    </p:cViewPr>
  </p:notesTextViewPr>
  <p:sorterViewPr>
    <p:cViewPr>
      <p:scale>
        <a:sx n="68" d="100"/>
        <a:sy n="68" d="100"/>
      </p:scale>
      <p:origin x="0" y="12536"/>
    </p:cViewPr>
  </p:sorterViewPr>
  <p:notesViewPr>
    <p:cSldViewPr>
      <p:cViewPr>
        <p:scale>
          <a:sx n="86" d="100"/>
          <a:sy n="86" d="100"/>
        </p:scale>
        <p:origin x="-192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notesMaster" Target="notesMasters/notesMaster1.xml"/><Relationship Id="rId172" Type="http://schemas.openxmlformats.org/officeDocument/2006/relationships/handoutMaster" Target="handoutMasters/handoutMaster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printerSettings" Target="printerSettings/printerSettings1.bin"/><Relationship Id="rId174" Type="http://schemas.openxmlformats.org/officeDocument/2006/relationships/presProps" Target="presProps.xml"/><Relationship Id="rId175" Type="http://schemas.openxmlformats.org/officeDocument/2006/relationships/viewProps" Target="viewProps.xml"/><Relationship Id="rId176" Type="http://schemas.openxmlformats.org/officeDocument/2006/relationships/theme" Target="theme/theme1.xml"/><Relationship Id="rId177"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6.wmf"/><Relationship Id="rId4" Type="http://schemas.openxmlformats.org/officeDocument/2006/relationships/image" Target="../media/image57.emf"/><Relationship Id="rId5" Type="http://schemas.openxmlformats.org/officeDocument/2006/relationships/image" Target="../media/image58.emf"/><Relationship Id="rId6" Type="http://schemas.openxmlformats.org/officeDocument/2006/relationships/image" Target="../media/image59.wmf"/><Relationship Id="rId7" Type="http://schemas.openxmlformats.org/officeDocument/2006/relationships/image" Target="../media/image60.emf"/><Relationship Id="rId8" Type="http://schemas.openxmlformats.org/officeDocument/2006/relationships/image" Target="../media/image61.emf"/><Relationship Id="rId9" Type="http://schemas.openxmlformats.org/officeDocument/2006/relationships/image" Target="../media/image62.emf"/><Relationship Id="rId10" Type="http://schemas.openxmlformats.org/officeDocument/2006/relationships/image" Target="../media/image63.wmf"/><Relationship Id="rId1" Type="http://schemas.openxmlformats.org/officeDocument/2006/relationships/image" Target="../media/image54.emf"/><Relationship Id="rId2" Type="http://schemas.openxmlformats.org/officeDocument/2006/relationships/image" Target="../media/image5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4.wmf"/><Relationship Id="rId4" Type="http://schemas.openxmlformats.org/officeDocument/2006/relationships/image" Target="../media/image85.wmf"/><Relationship Id="rId1" Type="http://schemas.openxmlformats.org/officeDocument/2006/relationships/image" Target="../media/image82.wmf"/><Relationship Id="rId2" Type="http://schemas.openxmlformats.org/officeDocument/2006/relationships/image" Target="../media/image8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6.wmf"/><Relationship Id="rId2" Type="http://schemas.openxmlformats.org/officeDocument/2006/relationships/image" Target="../media/image87.wmf"/><Relationship Id="rId3" Type="http://schemas.openxmlformats.org/officeDocument/2006/relationships/image" Target="../media/image8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2" tIns="45716" rIns="91432" bIns="45716" rtlCol="0"/>
          <a:lstStyle>
            <a:lvl1pPr algn="l">
              <a:defRPr sz="1200"/>
            </a:lvl1pPr>
          </a:lstStyle>
          <a:p>
            <a:r>
              <a:rPr lang="en-US" dirty="0" smtClean="0"/>
              <a:t>Musculoskeletal Examination</a:t>
            </a:r>
          </a:p>
          <a:p>
            <a:r>
              <a:rPr lang="en-US" dirty="0" smtClean="0"/>
              <a:t>&amp; History Taking</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32" tIns="45716" rIns="91432" bIns="45716" rtlCol="0" anchor="b"/>
          <a:lstStyle>
            <a:lvl1pPr algn="l">
              <a:defRPr sz="1200"/>
            </a:lvl1pPr>
          </a:lstStyle>
          <a:p>
            <a:r>
              <a:rPr lang="en-US" dirty="0" smtClean="0"/>
              <a:t>Eastern Washington University</a:t>
            </a:r>
          </a:p>
          <a:p>
            <a:r>
              <a:rPr lang="en-US" dirty="0" smtClean="0"/>
              <a:t>Department of Physical Therapy</a:t>
            </a:r>
          </a:p>
          <a:p>
            <a:r>
              <a:rPr lang="en-US" dirty="0" smtClean="0"/>
              <a:t>Musculoskeletal Systems I (PHTH 616)</a:t>
            </a: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2" tIns="45716" rIns="91432" bIns="45716" rtlCol="0" anchor="b"/>
          <a:lstStyle>
            <a:lvl1pPr algn="r">
              <a:defRPr sz="1200"/>
            </a:lvl1pPr>
          </a:lstStyle>
          <a:p>
            <a:fld id="{386BA5E4-1C56-45E8-9FB6-B93148658E70}" type="slidenum">
              <a:rPr lang="en-US" smtClean="0"/>
              <a:pPr/>
              <a:t>‹#›</a:t>
            </a:fld>
            <a:endParaRPr lang="en-US"/>
          </a:p>
        </p:txBody>
      </p:sp>
    </p:spTree>
    <p:extLst>
      <p:ext uri="{BB962C8B-B14F-4D97-AF65-F5344CB8AC3E}">
        <p14:creationId xmlns:p14="http://schemas.microsoft.com/office/powerpoint/2010/main" val="61110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2" tIns="45716" rIns="91432" bIns="45716"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32" tIns="45716" rIns="91432" bIns="45716" rtlCol="0"/>
          <a:lstStyle>
            <a:lvl1pPr algn="r">
              <a:defRPr sz="1200"/>
            </a:lvl1pPr>
          </a:lstStyle>
          <a:p>
            <a:fld id="{9AFAED95-49C1-4A29-806B-2D446FD7CFE0}" type="datetimeFigureOut">
              <a:rPr lang="en-US" smtClean="0"/>
              <a:pPr/>
              <a:t>4/4/13</a:t>
            </a:fld>
            <a:endParaRPr lang="en-US"/>
          </a:p>
        </p:txBody>
      </p:sp>
      <p:sp>
        <p:nvSpPr>
          <p:cNvPr id="4" name="Slide Image Placeholder 3"/>
          <p:cNvSpPr>
            <a:spLocks noGrp="1" noRot="1" noChangeAspect="1"/>
          </p:cNvSpPr>
          <p:nvPr>
            <p:ph type="sldImg" idx="2"/>
          </p:nvPr>
        </p:nvSpPr>
        <p:spPr>
          <a:xfrm>
            <a:off x="1144588" y="685800"/>
            <a:ext cx="4570412" cy="3429000"/>
          </a:xfrm>
          <a:prstGeom prst="rect">
            <a:avLst/>
          </a:prstGeom>
          <a:noFill/>
          <a:ln w="12700">
            <a:solidFill>
              <a:prstClr val="black"/>
            </a:solidFill>
          </a:ln>
        </p:spPr>
        <p:txBody>
          <a:bodyPr vert="horz" lIns="91432" tIns="45716" rIns="91432" bIns="45716"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2" tIns="45716" rIns="91432" bIns="4571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32" tIns="45716" rIns="91432" bIns="45716"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2" tIns="45716" rIns="91432" bIns="45716" rtlCol="0" anchor="b"/>
          <a:lstStyle>
            <a:lvl1pPr algn="r">
              <a:defRPr sz="1200"/>
            </a:lvl1pPr>
          </a:lstStyle>
          <a:p>
            <a:fld id="{065268CB-1DDE-4779-BEAB-B5C6660C576C}" type="slidenum">
              <a:rPr lang="en-US" smtClean="0"/>
              <a:pPr/>
              <a:t>‹#›</a:t>
            </a:fld>
            <a:endParaRPr lang="en-US"/>
          </a:p>
        </p:txBody>
      </p:sp>
    </p:spTree>
    <p:extLst>
      <p:ext uri="{BB962C8B-B14F-4D97-AF65-F5344CB8AC3E}">
        <p14:creationId xmlns:p14="http://schemas.microsoft.com/office/powerpoint/2010/main" val="132484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mtClean="0"/>
              <a:t>This </a:t>
            </a:r>
            <a:r>
              <a:rPr lang="en-US" dirty="0" smtClean="0"/>
              <a:t>training is designed for use</a:t>
            </a:r>
            <a:r>
              <a:rPr lang="en-US" baseline="0" dirty="0" smtClean="0"/>
              <a:t> with safety committees, management, or those who need more advanced ergonomics training.</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Total training time: 4 – 6 hours.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solidFill>
                  <a:prstClr val="black"/>
                </a:solidFill>
                <a:latin typeface="Helvetica"/>
              </a:rPr>
              <a:t>Training sessions</a:t>
            </a:r>
            <a:r>
              <a:rPr lang="en-US" baseline="0" dirty="0" smtClean="0">
                <a:solidFill>
                  <a:prstClr val="black"/>
                </a:solidFill>
                <a:latin typeface="Helvetica"/>
              </a:rPr>
              <a:t> can be split at each “stop sign” or anywhere there is a title slide, such as the ‘What is Ergonomics?’ slide.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solidFill>
                  <a:prstClr val="black"/>
                </a:solidFill>
                <a:latin typeface="Helvetica"/>
              </a:rPr>
              <a:t>The section on common work-related musculoskeletal disorders is optional.  This includes the slides on low back disorders, carpal tunnel syndrome, and rotator cuff injury.</a:t>
            </a:r>
            <a:endParaRPr lang="en-US" dirty="0" smtClean="0"/>
          </a:p>
          <a:p>
            <a:pPr marL="171450" indent="-171450">
              <a:buFont typeface="Arial"/>
              <a:buChar char="•"/>
            </a:pPr>
            <a:r>
              <a:rPr lang="en-US" sz="1200" baseline="0" dirty="0" smtClean="0">
                <a:solidFill>
                  <a:prstClr val="black"/>
                </a:solidFill>
                <a:latin typeface="Helvetica"/>
              </a:rPr>
              <a:t>This training program should be supplemented with video clips of workers performing grocery tasks in your store(s).  These videos can be used to practice:</a:t>
            </a:r>
          </a:p>
          <a:p>
            <a:pPr marL="628650" lvl="1" indent="-171450">
              <a:buFont typeface="Arial"/>
              <a:buChar char="•"/>
            </a:pPr>
            <a:r>
              <a:rPr lang="en-US" sz="1200" baseline="0" dirty="0" smtClean="0">
                <a:solidFill>
                  <a:prstClr val="black"/>
                </a:solidFill>
                <a:latin typeface="Helvetica"/>
              </a:rPr>
              <a:t>Identification of risk factors and possible MSDs that could result from the tasks</a:t>
            </a:r>
          </a:p>
          <a:p>
            <a:pPr marL="628650" lvl="1" indent="-171450">
              <a:buFont typeface="Arial"/>
              <a:buChar char="•"/>
            </a:pPr>
            <a:r>
              <a:rPr lang="en-US" sz="1200" baseline="0" dirty="0" smtClean="0">
                <a:solidFill>
                  <a:prstClr val="black"/>
                </a:solidFill>
                <a:latin typeface="Helvetica"/>
              </a:rPr>
              <a:t>Use of ergonomic exposure assessment methods to quantify risk factors</a:t>
            </a:r>
          </a:p>
          <a:p>
            <a:pPr marL="628650" lvl="1" indent="-171450">
              <a:buFont typeface="Arial"/>
              <a:buChar char="•"/>
            </a:pPr>
            <a:r>
              <a:rPr lang="en-US" sz="1200" baseline="0" dirty="0" smtClean="0">
                <a:solidFill>
                  <a:prstClr val="black"/>
                </a:solidFill>
                <a:latin typeface="Helvetica"/>
              </a:rPr>
              <a:t>Development of ergonomic solutions to reduce exposure to these risk factors</a:t>
            </a:r>
            <a:endParaRPr lang="en-US" sz="1200" dirty="0" smtClean="0">
              <a:solidFill>
                <a:prstClr val="black"/>
              </a:solidFill>
              <a:latin typeface="Helvetica"/>
            </a:endParaRPr>
          </a:p>
          <a:p>
            <a:pPr marL="171450" indent="-171450">
              <a:buFont typeface="Arial"/>
              <a:buChar char="•"/>
            </a:pPr>
            <a:endParaRPr lang="en-US" baseline="0" dirty="0" smtClean="0"/>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a:t>
            </a:fld>
            <a:endParaRPr lang="en-US"/>
          </a:p>
        </p:txBody>
      </p:sp>
    </p:spTree>
    <p:extLst>
      <p:ext uri="{BB962C8B-B14F-4D97-AF65-F5344CB8AC3E}">
        <p14:creationId xmlns:p14="http://schemas.microsoft.com/office/powerpoint/2010/main" val="550954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Why would</a:t>
            </a:r>
            <a:r>
              <a:rPr lang="en-US" sz="1200" baseline="0" dirty="0" smtClean="0">
                <a:solidFill>
                  <a:prstClr val="black"/>
                </a:solidFill>
                <a:latin typeface="Helvetica"/>
              </a:rPr>
              <a:t> your company be interested in ergonomics?</a:t>
            </a:r>
          </a:p>
          <a:p>
            <a:pPr marL="171450" indent="-171450">
              <a:buFont typeface="Arial"/>
              <a:buChar char="•"/>
            </a:pPr>
            <a:r>
              <a:rPr lang="en-US" sz="1200" baseline="0" dirty="0" smtClean="0">
                <a:solidFill>
                  <a:prstClr val="black"/>
                </a:solidFill>
                <a:latin typeface="Helvetica"/>
              </a:rPr>
              <a:t>Briefly discuss each </a:t>
            </a:r>
            <a:r>
              <a:rPr lang="en-US" sz="1200" b="0" baseline="0" dirty="0" smtClean="0">
                <a:solidFill>
                  <a:prstClr val="black"/>
                </a:solidFill>
                <a:latin typeface="Helvetica"/>
                <a:cs typeface="Helvetica"/>
              </a:rPr>
              <a:t>concept and how ergonomics could affect each</a:t>
            </a:r>
          </a:p>
          <a:p>
            <a:pPr marL="171450" indent="-171450">
              <a:buFont typeface="Arial"/>
              <a:buChar char="•"/>
            </a:pPr>
            <a:endParaRPr lang="en-US" sz="1200" b="0" baseline="0" dirty="0" smtClean="0">
              <a:solidFill>
                <a:prstClr val="black"/>
              </a:solidFill>
              <a:latin typeface="Helvetica"/>
              <a:cs typeface="Helvetica"/>
            </a:endParaRPr>
          </a:p>
          <a:p>
            <a:pPr marL="171450" indent="-171450">
              <a:buFont typeface="Arial"/>
              <a:buChar char="•"/>
            </a:pPr>
            <a:r>
              <a:rPr lang="en-US" sz="1200" b="0" baseline="0" dirty="0" smtClean="0">
                <a:solidFill>
                  <a:prstClr val="black"/>
                </a:solidFill>
                <a:latin typeface="Helvetica"/>
                <a:cs typeface="Helvetica"/>
              </a:rPr>
              <a:t>Total quality management was coined by </a:t>
            </a:r>
            <a:r>
              <a:rPr lang="en-US" sz="1200" b="0" kern="1200" dirty="0" smtClean="0">
                <a:solidFill>
                  <a:schemeClr val="tx1"/>
                </a:solidFill>
                <a:latin typeface="Helvetica"/>
                <a:ea typeface="+mn-ea"/>
                <a:cs typeface="Helvetica"/>
              </a:rPr>
              <a:t>Dr. W. Edwards Deming (1900-1993).  It is a method of continuous improvement</a:t>
            </a:r>
            <a:r>
              <a:rPr lang="en-US" sz="1200" b="0" kern="1200" baseline="0" dirty="0" smtClean="0">
                <a:solidFill>
                  <a:schemeClr val="tx1"/>
                </a:solidFill>
                <a:latin typeface="Helvetica"/>
                <a:ea typeface="+mn-ea"/>
                <a:cs typeface="Helvetica"/>
              </a:rPr>
              <a:t> in the quality of products, services, and people.  Similar concepts used in manufacturing environments are Lean Manufacturing and Six Sigma.</a:t>
            </a:r>
          </a:p>
          <a:p>
            <a:pPr marL="628650" lvl="1" indent="-171450">
              <a:buFont typeface="Arial"/>
              <a:buChar char="•"/>
            </a:pPr>
            <a:r>
              <a:rPr lang="en-US" sz="1200" b="0" kern="1200" baseline="0" dirty="0" smtClean="0">
                <a:solidFill>
                  <a:schemeClr val="tx1"/>
                </a:solidFill>
                <a:latin typeface="Helvetica"/>
                <a:ea typeface="+mn-ea"/>
                <a:cs typeface="Helvetica"/>
              </a:rPr>
              <a:t>The Ergonomics Process described later is similar to TQM</a:t>
            </a:r>
            <a:endParaRPr lang="en-US" sz="1200" b="0" dirty="0" smtClean="0">
              <a:solidFill>
                <a:prstClr val="black"/>
              </a:solidFill>
              <a:latin typeface="Helvetica"/>
              <a:cs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10</a:t>
            </a:fld>
            <a:endParaRPr lang="en-US"/>
          </a:p>
        </p:txBody>
      </p:sp>
    </p:spTree>
    <p:extLst>
      <p:ext uri="{BB962C8B-B14F-4D97-AF65-F5344CB8AC3E}">
        <p14:creationId xmlns:p14="http://schemas.microsoft.com/office/powerpoint/2010/main" val="335771378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 type of personal solution is paying attention to what you eat.  Since there is an</a:t>
            </a:r>
            <a:r>
              <a:rPr lang="en-US" baseline="0" dirty="0" smtClean="0"/>
              <a:t> established relationship between obesity and increased risk of MSDs, proper nutrition may be effective in reducing risk.</a:t>
            </a:r>
          </a:p>
          <a:p>
            <a:pPr marL="628650" lvl="1" indent="-171450">
              <a:buFont typeface="Arial"/>
              <a:buChar char="•"/>
            </a:pPr>
            <a:r>
              <a:rPr lang="en-US" baseline="0" dirty="0" smtClean="0"/>
              <a:t>Which might be the healthier choice?</a:t>
            </a:r>
          </a:p>
          <a:p>
            <a:pPr marL="171450" indent="-171450">
              <a:buFont typeface="Arial"/>
              <a:buChar char="•"/>
            </a:pPr>
            <a:r>
              <a:rPr lang="en-US" baseline="0" dirty="0" smtClean="0"/>
              <a:t>However, like all personal solutions, the workplace hazard still remains.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100</a:t>
            </a:fld>
            <a:endParaRPr lang="en-US"/>
          </a:p>
        </p:txBody>
      </p:sp>
    </p:spTree>
    <p:extLst>
      <p:ext uri="{BB962C8B-B14F-4D97-AF65-F5344CB8AC3E}">
        <p14:creationId xmlns:p14="http://schemas.microsoft.com/office/powerpoint/2010/main" val="13127059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Administrative</a:t>
            </a:r>
            <a:r>
              <a:rPr lang="en-US" baseline="0" dirty="0" smtClean="0"/>
              <a:t> solutions are usually considered better than personal solutions.</a:t>
            </a:r>
          </a:p>
          <a:p>
            <a:pPr marL="171450" indent="-171450">
              <a:buFont typeface="Arial"/>
              <a:buChar char="•"/>
            </a:pPr>
            <a:r>
              <a:rPr lang="en-US" dirty="0" smtClean="0"/>
              <a:t>Administrative solutions are work</a:t>
            </a:r>
            <a:r>
              <a:rPr lang="en-US" baseline="0" dirty="0" smtClean="0"/>
              <a:t> rules or processes that management implements.</a:t>
            </a:r>
          </a:p>
          <a:p>
            <a:pPr marL="171450" indent="-171450">
              <a:buFont typeface="Arial"/>
              <a:buChar char="•"/>
            </a:pPr>
            <a:r>
              <a:rPr lang="en-US" baseline="0" dirty="0" smtClean="0"/>
              <a:t>Examples include:</a:t>
            </a:r>
          </a:p>
          <a:p>
            <a:pPr marL="628650" lvl="1" indent="-171450">
              <a:buFont typeface="Arial"/>
              <a:buChar char="•"/>
            </a:pPr>
            <a:r>
              <a:rPr lang="en-US" baseline="0" dirty="0" smtClean="0"/>
              <a:t>Screening workers.</a:t>
            </a:r>
          </a:p>
          <a:p>
            <a:pPr marL="628650" lvl="1" indent="-171450">
              <a:buFont typeface="Arial"/>
              <a:buChar char="•"/>
            </a:pPr>
            <a:r>
              <a:rPr lang="en-US" baseline="0" dirty="0" smtClean="0"/>
              <a:t>Training workers.</a:t>
            </a:r>
          </a:p>
          <a:p>
            <a:pPr marL="628650" lvl="1" indent="-171450">
              <a:buFont typeface="Arial"/>
              <a:buChar char="•"/>
            </a:pPr>
            <a:r>
              <a:rPr lang="en-US" baseline="0" dirty="0" smtClean="0"/>
              <a:t>Job rotation.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101</a:t>
            </a:fld>
            <a:endParaRPr lang="en-US"/>
          </a:p>
        </p:txBody>
      </p:sp>
    </p:spTree>
    <p:extLst>
      <p:ext uri="{BB962C8B-B14F-4D97-AF65-F5344CB8AC3E}">
        <p14:creationId xmlns:p14="http://schemas.microsoft.com/office/powerpoint/2010/main" val="7945504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One type of administrative</a:t>
            </a:r>
            <a:r>
              <a:rPr lang="en-US" baseline="0" dirty="0" smtClean="0"/>
              <a:t> solution is to screen workers.</a:t>
            </a:r>
          </a:p>
          <a:p>
            <a:pPr marL="628650" lvl="1" indent="-171450">
              <a:buFont typeface="Arial"/>
              <a:buChar char="•"/>
            </a:pPr>
            <a:r>
              <a:rPr lang="en-US" baseline="0" dirty="0" smtClean="0"/>
              <a:t>For example, only the strongest employees lift anything heavy (taking out garbage, produce).</a:t>
            </a:r>
          </a:p>
          <a:p>
            <a:pPr marL="171450" lvl="0" indent="-171450">
              <a:buFont typeface="Arial"/>
              <a:buChar char="•"/>
            </a:pPr>
            <a:r>
              <a:rPr lang="en-US" baseline="0" dirty="0" smtClean="0"/>
              <a:t>However, what happens if that worker is out sick or on vacation; who does the lifting then?</a:t>
            </a:r>
          </a:p>
          <a:p>
            <a:pPr marL="171450" lvl="0" indent="-171450">
              <a:buFont typeface="Arial"/>
              <a:buChar char="•"/>
            </a:pPr>
            <a:r>
              <a:rPr lang="en-US" baseline="0" dirty="0" smtClean="0"/>
              <a:t>Similar to personal solutions, the hazard is still present.</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102</a:t>
            </a:fld>
            <a:endParaRPr lang="en-US"/>
          </a:p>
        </p:txBody>
      </p:sp>
    </p:spTree>
    <p:extLst>
      <p:ext uri="{BB962C8B-B14F-4D97-AF65-F5344CB8AC3E}">
        <p14:creationId xmlns:p14="http://schemas.microsoft.com/office/powerpoint/2010/main" val="3821380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a:t>
            </a:r>
            <a:r>
              <a:rPr lang="en-US" baseline="0" dirty="0" smtClean="0"/>
              <a:t> </a:t>
            </a:r>
            <a:r>
              <a:rPr lang="en-US" dirty="0" smtClean="0"/>
              <a:t>administrative</a:t>
            </a:r>
            <a:r>
              <a:rPr lang="en-US" baseline="0" dirty="0" smtClean="0"/>
              <a:t> solution is training </a:t>
            </a:r>
            <a:r>
              <a:rPr lang="en-US" dirty="0" smtClean="0"/>
              <a:t>workers about workplace</a:t>
            </a:r>
            <a:r>
              <a:rPr lang="en-US" baseline="0" dirty="0" smtClean="0"/>
              <a:t> risk factors and how ergonomics can help.</a:t>
            </a:r>
          </a:p>
          <a:p>
            <a:pPr marL="171450" indent="-171450">
              <a:buFont typeface="Arial"/>
              <a:buChar char="•"/>
            </a:pPr>
            <a:r>
              <a:rPr lang="en-US" baseline="0" dirty="0" smtClean="0"/>
              <a:t>Training has been shown to be effective in improving worker awareness and responsibility.</a:t>
            </a:r>
          </a:p>
          <a:p>
            <a:pPr marL="171450" indent="-171450">
              <a:buFont typeface="Arial"/>
              <a:buChar char="•"/>
            </a:pPr>
            <a:r>
              <a:rPr lang="en-US" baseline="0" dirty="0" smtClean="0"/>
              <a:t>However, training must be repeated to be effective and, like personal solutions, the hazard remains.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103</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Workers could also be trained on how to lift properly, which is both a personal solution and administrative solution.</a:t>
            </a:r>
          </a:p>
          <a:p>
            <a:pPr marL="171450" indent="-171450">
              <a:buFont typeface="Arial"/>
              <a:buChar char="•"/>
            </a:pPr>
            <a:r>
              <a:rPr lang="en-US" dirty="0" smtClean="0"/>
              <a:t>Training</a:t>
            </a:r>
            <a:r>
              <a:rPr lang="en-US" baseline="0" dirty="0" smtClean="0"/>
              <a:t> workers how to lift properly is one of the most common administrative solutions used in grocery stores and is part of most any ergonomic training program.</a:t>
            </a:r>
          </a:p>
          <a:p>
            <a:pPr marL="171450" indent="-171450">
              <a:buFont typeface="Arial"/>
              <a:buChar char="•"/>
            </a:pPr>
            <a:r>
              <a:rPr lang="en-US" baseline="0" dirty="0" smtClean="0"/>
              <a:t>The common phrase is, “lift with your knees, not with your back.”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104</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left picture shows a stoop lift and the right shows a squat lift.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heavier objects, the squat lift is recommended.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Whatever you are lifting, keep it as close to you as possible during the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participants practice this lift with a box weighing about 15 lbs.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105</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Although the squat lift may be effective for single lifts, it is hard on the knees and may be impossible for a worker without excellent leg strength and flexibility.</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squat lift may not be the best lifting method for larger boxes.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106</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lighter objects, you can use a “golfer’s lift” where one leg is lifted up slightly to counteract bending forward.</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participants practice this lift by lifting a can off of the floor</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107</a:t>
            </a:fld>
            <a:endParaRPr lang="en-US"/>
          </a:p>
        </p:txBody>
      </p:sp>
    </p:spTree>
    <p:extLst>
      <p:ext uri="{BB962C8B-B14F-4D97-AF65-F5344CB8AC3E}">
        <p14:creationId xmlns:p14="http://schemas.microsoft.com/office/powerpoint/2010/main" val="39288114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Another administrative solution is to rotate jobs and/or workers.  </a:t>
            </a:r>
          </a:p>
          <a:p>
            <a:pPr marL="171450" indent="-171450">
              <a:buFont typeface="Arial"/>
              <a:buChar char="•"/>
            </a:pPr>
            <a:r>
              <a:rPr lang="en-US" dirty="0" smtClean="0"/>
              <a:t>These</a:t>
            </a:r>
            <a:r>
              <a:rPr lang="en-US" baseline="0" dirty="0" smtClean="0"/>
              <a:t> pictures show a meat cutter using forceful exertions of the hand and then rotating to a job that’s easier on the hands.</a:t>
            </a:r>
          </a:p>
          <a:p>
            <a:pPr marL="171450" indent="-171450">
              <a:buFont typeface="Arial"/>
              <a:buChar char="•"/>
            </a:pPr>
            <a:r>
              <a:rPr lang="en-US" baseline="0" dirty="0" smtClean="0"/>
              <a:t>If job rotation is used, it is important that the worker is not exposed to the same risk factor.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108</a:t>
            </a:fld>
            <a:endParaRPr lang="en-US"/>
          </a:p>
        </p:txBody>
      </p:sp>
    </p:spTree>
    <p:extLst>
      <p:ext uri="{BB962C8B-B14F-4D97-AF65-F5344CB8AC3E}">
        <p14:creationId xmlns:p14="http://schemas.microsoft.com/office/powerpoint/2010/main" val="27342868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Engineering</a:t>
            </a:r>
            <a:r>
              <a:rPr lang="en-US" baseline="0" dirty="0" smtClean="0"/>
              <a:t> solutions are the best way to reduce exposure to risk factors in the grocery store.</a:t>
            </a:r>
          </a:p>
          <a:p>
            <a:pPr marL="171450" indent="-171450">
              <a:buFont typeface="Arial"/>
              <a:buChar char="•"/>
            </a:pPr>
            <a:r>
              <a:rPr lang="en-US" baseline="0" dirty="0" smtClean="0"/>
              <a:t>Why? (the hazard is ‘engineered’ out, worker does not need to remember to do something to lower the risk).</a:t>
            </a:r>
          </a:p>
          <a:p>
            <a:pPr marL="171450" indent="-171450">
              <a:buFont typeface="Arial"/>
              <a:buChar char="•"/>
            </a:pPr>
            <a:r>
              <a:rPr lang="en-US" baseline="0" dirty="0" smtClean="0"/>
              <a:t>Engineering solutions include changes to any of the modifiable workplace factors that were first covered in this training.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109</a:t>
            </a:fld>
            <a:endParaRPr lang="en-US"/>
          </a:p>
        </p:txBody>
      </p:sp>
    </p:spTree>
    <p:extLst>
      <p:ext uri="{BB962C8B-B14F-4D97-AF65-F5344CB8AC3E}">
        <p14:creationId xmlns:p14="http://schemas.microsoft.com/office/powerpoint/2010/main" val="1227949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Are there</a:t>
            </a:r>
            <a:r>
              <a:rPr lang="en-US" sz="1200" baseline="0" dirty="0" smtClean="0">
                <a:solidFill>
                  <a:prstClr val="black"/>
                </a:solidFill>
                <a:latin typeface="Helvetica"/>
              </a:rPr>
              <a:t> any federal </a:t>
            </a:r>
            <a:r>
              <a:rPr lang="en-US" sz="1200" dirty="0" smtClean="0">
                <a:solidFill>
                  <a:prstClr val="black"/>
                </a:solidFill>
                <a:latin typeface="Helvetica"/>
              </a:rPr>
              <a:t>government</a:t>
            </a:r>
            <a:r>
              <a:rPr lang="en-US" sz="1200" baseline="0" dirty="0" smtClean="0">
                <a:solidFill>
                  <a:prstClr val="black"/>
                </a:solidFill>
                <a:latin typeface="Helvetica"/>
              </a:rPr>
              <a:t> regulations about ergonomics?</a:t>
            </a:r>
          </a:p>
          <a:p>
            <a:pPr marL="628650" lvl="1" indent="-171450">
              <a:buFont typeface="Arial"/>
              <a:buChar char="•"/>
            </a:pPr>
            <a:r>
              <a:rPr lang="en-US" sz="1200" dirty="0" smtClean="0">
                <a:solidFill>
                  <a:prstClr val="black"/>
                </a:solidFill>
                <a:latin typeface="Helvetica"/>
              </a:rPr>
              <a:t>Ergonomic issues are addressed in the “General Duty Clause.”</a:t>
            </a:r>
          </a:p>
          <a:p>
            <a:pPr marL="171450" lvl="0" indent="-171450">
              <a:buFont typeface="Arial"/>
              <a:buChar char="•"/>
            </a:pPr>
            <a:r>
              <a:rPr lang="en-US" sz="1200" dirty="0" smtClean="0">
                <a:solidFill>
                  <a:prstClr val="black"/>
                </a:solidFill>
                <a:latin typeface="Helvetica"/>
              </a:rPr>
              <a:t>What is the Occupational Safety and Health Act of 1970?  (OSHA)</a:t>
            </a:r>
          </a:p>
          <a:p>
            <a:pPr marL="171450" lvl="0" indent="-171450">
              <a:buFont typeface="Arial"/>
              <a:buChar char="•"/>
            </a:pPr>
            <a:r>
              <a:rPr lang="en-US" sz="1200" dirty="0" smtClean="0">
                <a:solidFill>
                  <a:prstClr val="black"/>
                </a:solidFill>
                <a:latin typeface="Helvetica"/>
              </a:rPr>
              <a:t>The whole point of the General Duty Clause is to try to keep risks to a minimum.</a:t>
            </a:r>
          </a:p>
          <a:p>
            <a:pPr marL="171450" lvl="0" indent="-171450">
              <a:buFont typeface="Arial"/>
              <a:buChar char="•"/>
            </a:pPr>
            <a:r>
              <a:rPr lang="en-US" sz="1200" dirty="0" smtClean="0">
                <a:solidFill>
                  <a:prstClr val="black"/>
                </a:solidFill>
                <a:latin typeface="Helvetica"/>
              </a:rPr>
              <a:t>Emphasize</a:t>
            </a:r>
            <a:r>
              <a:rPr lang="en-US" sz="1200" baseline="0" dirty="0" smtClean="0">
                <a:solidFill>
                  <a:prstClr val="black"/>
                </a:solidFill>
                <a:latin typeface="Helvetica"/>
              </a:rPr>
              <a:t> that i</a:t>
            </a:r>
            <a:r>
              <a:rPr lang="en-US" sz="1200" dirty="0" smtClean="0">
                <a:solidFill>
                  <a:prstClr val="black"/>
                </a:solidFill>
                <a:latin typeface="Helvetica"/>
              </a:rPr>
              <a:t>t's almost impossible for work</a:t>
            </a:r>
            <a:r>
              <a:rPr lang="en-US" sz="1200" baseline="0" dirty="0" smtClean="0">
                <a:solidFill>
                  <a:prstClr val="black"/>
                </a:solidFill>
                <a:latin typeface="Helvetica"/>
              </a:rPr>
              <a:t> to</a:t>
            </a:r>
            <a:r>
              <a:rPr lang="en-US" sz="1200" dirty="0" smtClean="0">
                <a:solidFill>
                  <a:prstClr val="black"/>
                </a:solidFill>
                <a:latin typeface="Helvetica"/>
              </a:rPr>
              <a:t> be completely risk free.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a:t>
            </a:fld>
            <a:endParaRPr lang="en-US"/>
          </a:p>
        </p:txBody>
      </p:sp>
    </p:spTree>
    <p:extLst>
      <p:ext uri="{BB962C8B-B14F-4D97-AF65-F5344CB8AC3E}">
        <p14:creationId xmlns:p14="http://schemas.microsoft.com/office/powerpoint/2010/main" val="381378202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Instead of having workers repetitively “lift properly,” get product </a:t>
            </a:r>
            <a:r>
              <a:rPr lang="en-US" baseline="0" dirty="0" smtClean="0"/>
              <a:t>off of the floor by using an engineering solution such as:</a:t>
            </a:r>
          </a:p>
          <a:p>
            <a:pPr marL="628650" lvl="1" indent="-171450">
              <a:buFont typeface="Arial"/>
              <a:buChar char="•"/>
            </a:pPr>
            <a:r>
              <a:rPr lang="en-US" baseline="0" dirty="0" smtClean="0"/>
              <a:t>A stack of pallets if a forklift is available.</a:t>
            </a:r>
          </a:p>
          <a:p>
            <a:pPr marL="628650" lvl="1" indent="-171450">
              <a:buFont typeface="Arial"/>
              <a:buChar char="•"/>
            </a:pPr>
            <a:r>
              <a:rPr lang="en-US" baseline="0" dirty="0" smtClean="0"/>
              <a:t>Scissors lift pallet jacks</a:t>
            </a:r>
          </a:p>
          <a:p>
            <a:pPr marL="171450" lvl="0" indent="-171450">
              <a:buFont typeface="Arial"/>
              <a:buChar char="•"/>
            </a:pPr>
            <a:r>
              <a:rPr lang="en-US" baseline="0" dirty="0" smtClean="0"/>
              <a:t>The worker can then keep heavy lifting between knee and chest height, which is the safest region for lifting.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110</a:t>
            </a:fld>
            <a:endParaRPr lang="en-US"/>
          </a:p>
        </p:txBody>
      </p:sp>
    </p:spTree>
    <p:extLst>
      <p:ext uri="{BB962C8B-B14F-4D97-AF65-F5344CB8AC3E}">
        <p14:creationId xmlns:p14="http://schemas.microsoft.com/office/powerpoint/2010/main" val="5797621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394" name="Rectangle 2"/>
          <p:cNvSpPr>
            <a:spLocks noGrp="1" noRot="1" noChangeAspect="1" noChangeArrowheads="1" noTextEdit="1"/>
          </p:cNvSpPr>
          <p:nvPr>
            <p:ph type="sldImg"/>
          </p:nvPr>
        </p:nvSpPr>
        <p:spPr>
          <a:ln/>
        </p:spPr>
      </p:sp>
      <p:sp>
        <p:nvSpPr>
          <p:cNvPr id="1339395" name="Rectangle 3"/>
          <p:cNvSpPr>
            <a:spLocks noGrp="1" noChangeArrowheads="1"/>
          </p:cNvSpPr>
          <p:nvPr>
            <p:ph type="body" idx="1"/>
          </p:nvPr>
        </p:nvSpPr>
        <p:spPr/>
        <p:txBody>
          <a:bodyPr/>
          <a:lstStyle/>
          <a:p>
            <a:pPr marL="171450" indent="-171450">
              <a:buFont typeface="Arial"/>
              <a:buChar char="•"/>
            </a:pPr>
            <a:r>
              <a:rPr lang="en-US" dirty="0" smtClean="0"/>
              <a:t>To help</a:t>
            </a:r>
            <a:r>
              <a:rPr lang="en-US" baseline="0" dirty="0" smtClean="0"/>
              <a:t> the participants practice developing solutions, use a </a:t>
            </a:r>
            <a:r>
              <a:rPr lang="en-US" dirty="0" smtClean="0"/>
              <a:t>a video clip on YouTube of woman</a:t>
            </a:r>
            <a:r>
              <a:rPr lang="en-US" baseline="0" dirty="0" smtClean="0"/>
              <a:t> falling through trap door.  Use search words “funny fall” (although the situation is serious and not very funny) or link to:  </a:t>
            </a:r>
            <a:r>
              <a:rPr lang="en-US" dirty="0" smtClean="0"/>
              <a:t>http://</a:t>
            </a:r>
            <a:r>
              <a:rPr lang="en-US" dirty="0" err="1" smtClean="0"/>
              <a:t>www.youtube.com</a:t>
            </a:r>
            <a:r>
              <a:rPr lang="en-US" dirty="0" smtClean="0"/>
              <a:t>/</a:t>
            </a:r>
            <a:r>
              <a:rPr lang="en-US" dirty="0" err="1" smtClean="0"/>
              <a:t>watch?v</a:t>
            </a:r>
            <a:r>
              <a:rPr lang="en-US" dirty="0" smtClean="0"/>
              <a:t>=w5jsV_YENPk</a:t>
            </a:r>
          </a:p>
          <a:p>
            <a:pPr marL="171450" indent="-171450">
              <a:buFont typeface="Arial"/>
              <a:buChar char="•"/>
            </a:pPr>
            <a:r>
              <a:rPr lang="en-US" dirty="0" smtClean="0"/>
              <a:t>In</a:t>
            </a:r>
            <a:r>
              <a:rPr lang="en-US" baseline="0" dirty="0" smtClean="0"/>
              <a:t> groups of 2 – 4, have participants take about 10 minutes to come up with a list of several </a:t>
            </a:r>
            <a:r>
              <a:rPr lang="en-US" dirty="0" smtClean="0"/>
              <a:t>personal,</a:t>
            </a:r>
            <a:r>
              <a:rPr lang="en-US" baseline="0" dirty="0" smtClean="0"/>
              <a:t> administrative, and engineering </a:t>
            </a:r>
            <a:r>
              <a:rPr lang="en-US" dirty="0" smtClean="0"/>
              <a:t>solutions.</a:t>
            </a:r>
          </a:p>
          <a:p>
            <a:pPr marL="628650" lvl="1" indent="-171450">
              <a:buFont typeface="Arial"/>
              <a:buChar char="•"/>
            </a:pPr>
            <a:r>
              <a:rPr lang="en-US" dirty="0" smtClean="0"/>
              <a:t>List the benefits and the problems</a:t>
            </a:r>
            <a:r>
              <a:rPr lang="en-US" baseline="0" dirty="0" smtClean="0"/>
              <a:t> </a:t>
            </a:r>
            <a:r>
              <a:rPr lang="en-US" dirty="0" smtClean="0"/>
              <a:t>of each solution.</a:t>
            </a:r>
          </a:p>
          <a:p>
            <a:pPr marL="171450" indent="-171450">
              <a:buFont typeface="Arial"/>
              <a:buChar char="•"/>
            </a:pPr>
            <a:r>
              <a:rPr lang="en-US" dirty="0" smtClean="0"/>
              <a:t>Possible solutions:</a:t>
            </a:r>
          </a:p>
          <a:p>
            <a:pPr marL="628650" lvl="1" indent="-171450">
              <a:buFont typeface="Arial"/>
              <a:buChar char="•"/>
            </a:pPr>
            <a:r>
              <a:rPr lang="en-US" dirty="0" smtClean="0"/>
              <a:t>Personal solutions</a:t>
            </a:r>
            <a:r>
              <a:rPr lang="en-US" baseline="0" dirty="0" smtClean="0"/>
              <a:t>: all employees wear protective padding so they aren’t hurt when they fall, teach employees to fall properly.</a:t>
            </a:r>
          </a:p>
          <a:p>
            <a:pPr marL="628650" lvl="1" indent="-171450">
              <a:buFont typeface="Arial"/>
              <a:buChar char="•"/>
            </a:pPr>
            <a:r>
              <a:rPr lang="en-US" baseline="0" dirty="0" smtClean="0"/>
              <a:t>Administrative solutions: train all employees to look behind them before moving, rotate workers to “balance out the risk” (everyone has a chance to fall!).</a:t>
            </a:r>
          </a:p>
          <a:p>
            <a:pPr marL="628650" lvl="1" indent="-171450">
              <a:buFont typeface="Arial"/>
              <a:buChar char="•"/>
            </a:pPr>
            <a:r>
              <a:rPr lang="en-US" baseline="0" dirty="0" smtClean="0"/>
              <a:t>Engineering solutions: siren sounds and light flashes when door is open, railing around door, spring-loaded door close, or move the door (best).</a:t>
            </a:r>
          </a:p>
          <a:p>
            <a:pPr marL="171450" lvl="0" indent="-171450">
              <a:buFont typeface="Arial"/>
              <a:buChar char="•"/>
            </a:pPr>
            <a:r>
              <a:rPr lang="en-US" baseline="0" dirty="0" smtClean="0"/>
              <a:t>Discuss pros and cons of all solutions (practicality, ease of implementation, cost) </a:t>
            </a:r>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What is the risk factor(s)?</a:t>
            </a:r>
            <a:r>
              <a:rPr lang="en-US" baseline="0" dirty="0" smtClean="0"/>
              <a:t> (awkward postures of the back and possible heavy lifting)</a:t>
            </a:r>
          </a:p>
          <a:p>
            <a:pPr marL="171450" indent="-171450">
              <a:buFont typeface="Arial"/>
              <a:buChar char="•"/>
            </a:pPr>
            <a:r>
              <a:rPr lang="en-US" baseline="0" dirty="0" smtClean="0"/>
              <a:t>What part of the body could be injured? (low back, shoulders)</a:t>
            </a:r>
            <a:endParaRPr lang="en-US" dirty="0" smtClean="0"/>
          </a:p>
          <a:p>
            <a:pPr marL="171450" indent="-171450">
              <a:buFont typeface="Arial"/>
              <a:buChar char="•"/>
            </a:pPr>
            <a:r>
              <a:rPr lang="en-US" dirty="0" smtClean="0"/>
              <a:t>What are possible </a:t>
            </a:r>
            <a:r>
              <a:rPr lang="en-US" baseline="0" dirty="0" smtClean="0"/>
              <a:t>personal, administrative, and engineering solutions for this grocery worker? </a:t>
            </a:r>
          </a:p>
          <a:p>
            <a:pPr marL="628650" lvl="1" indent="-171450">
              <a:buFont typeface="Arial"/>
              <a:buChar char="•"/>
            </a:pPr>
            <a:r>
              <a:rPr lang="en-US" baseline="0" dirty="0" smtClean="0"/>
              <a:t>Personal solutions: back strengthening program, back belt.</a:t>
            </a:r>
          </a:p>
          <a:p>
            <a:pPr marL="628650" lvl="1" indent="-171450">
              <a:buFont typeface="Arial"/>
              <a:buChar char="•"/>
            </a:pPr>
            <a:r>
              <a:rPr lang="en-US" baseline="0" dirty="0" smtClean="0"/>
              <a:t>Administrative solutions: instruction in proper lifting, job rotation.</a:t>
            </a:r>
          </a:p>
          <a:p>
            <a:pPr marL="628650" lvl="1" indent="-171450">
              <a:buFont typeface="Arial"/>
              <a:buChar char="•"/>
            </a:pPr>
            <a:r>
              <a:rPr lang="en-US" baseline="0" dirty="0" smtClean="0"/>
              <a:t>Engineering solutions: box with fold down sides, smaller produce boxes, put box on higher pallet  </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112</a:t>
            </a:fld>
            <a:endParaRPr lang="en-US"/>
          </a:p>
        </p:txBody>
      </p:sp>
    </p:spTree>
    <p:extLst>
      <p:ext uri="{BB962C8B-B14F-4D97-AF65-F5344CB8AC3E}">
        <p14:creationId xmlns:p14="http://schemas.microsoft.com/office/powerpoint/2010/main" val="31923558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 possible personal</a:t>
            </a:r>
            <a:r>
              <a:rPr lang="en-US" baseline="0" dirty="0" smtClean="0"/>
              <a:t> solution for lifting lighter weights is the “golfer’s lift.”</a:t>
            </a:r>
          </a:p>
          <a:p>
            <a:pPr marL="171450" indent="-171450">
              <a:buFont typeface="Arial"/>
              <a:buChar char="•"/>
            </a:pPr>
            <a:r>
              <a:rPr lang="en-US" baseline="0" dirty="0" smtClean="0"/>
              <a:t>One leg is lifted slightly to counteract the forward bending of the back.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113</a:t>
            </a:fld>
            <a:endParaRPr lang="en-US"/>
          </a:p>
        </p:txBody>
      </p:sp>
    </p:spTree>
    <p:extLst>
      <p:ext uri="{BB962C8B-B14F-4D97-AF65-F5344CB8AC3E}">
        <p14:creationId xmlns:p14="http://schemas.microsoft.com/office/powerpoint/2010/main" val="18304266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go through the Ergonomics Process step by step.</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114</a:t>
            </a:fld>
            <a:endParaRPr lang="en-US"/>
          </a:p>
        </p:txBody>
      </p:sp>
    </p:spTree>
    <p:extLst>
      <p:ext uri="{BB962C8B-B14F-4D97-AF65-F5344CB8AC3E}">
        <p14:creationId xmlns:p14="http://schemas.microsoft.com/office/powerpoint/2010/main" val="366624481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115</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42"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As previously mentioned, the Ergonomics Process is a cyclic, continuous improvement</a:t>
            </a:r>
            <a:r>
              <a:rPr lang="en-US" baseline="0" dirty="0" smtClean="0"/>
              <a:t>, process.</a:t>
            </a:r>
            <a:endParaRPr lang="en-US" dirty="0"/>
          </a:p>
        </p:txBody>
      </p:sp>
      <p:sp>
        <p:nvSpPr>
          <p:cNvPr id="1341443" name="Rectangle 3"/>
          <p:cNvSpPr>
            <a:spLocks noGrp="1" noRot="1" noChangeAspect="1" noChangeArrowheads="1" noTextEdit="1"/>
          </p:cNvSpPr>
          <p:nvPr>
            <p:ph type="sldImg"/>
          </p:nvPr>
        </p:nvSpPr>
        <p:spPr>
          <a:ln>
            <a:noFill/>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5474"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first step of the process is to identify</a:t>
            </a:r>
            <a:r>
              <a:rPr lang="en-US" baseline="0" dirty="0" smtClean="0"/>
              <a:t> that there are ergonomic issues in the store.</a:t>
            </a:r>
            <a:endParaRPr lang="en-US" dirty="0"/>
          </a:p>
        </p:txBody>
      </p:sp>
      <p:sp>
        <p:nvSpPr>
          <p:cNvPr id="1385475" name="Rectangle 3"/>
          <p:cNvSpPr>
            <a:spLocks noGrp="1" noRot="1" noChangeAspect="1" noChangeArrowheads="1" noTextEdit="1"/>
          </p:cNvSpPr>
          <p:nvPr>
            <p:ph type="sldImg"/>
          </p:nvPr>
        </p:nvSpPr>
        <p:spPr>
          <a:ln>
            <a:noFill/>
          </a:ln>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several ways managers or the safety committee might identify problems:</a:t>
            </a:r>
          </a:p>
          <a:p>
            <a:pPr marL="628650" lvl="1" indent="-171450">
              <a:buFont typeface="Arial"/>
              <a:buChar char="•"/>
            </a:pPr>
            <a:r>
              <a:rPr lang="en-US" baseline="0" dirty="0" smtClean="0"/>
              <a:t>If workers continually complain of pain or difficulty while performing a certain task, the work may be problematic.</a:t>
            </a:r>
          </a:p>
          <a:p>
            <a:pPr marL="628650" lvl="1" indent="-171450">
              <a:buFont typeface="Arial"/>
              <a:buChar char="•"/>
            </a:pPr>
            <a:r>
              <a:rPr lang="en-US" baseline="0" dirty="0" smtClean="0"/>
              <a:t>There may be risk factors that everyone knows exist.  As an example, where are the heaviest products typically shelved? (return to dog food example).</a:t>
            </a:r>
          </a:p>
          <a:p>
            <a:pPr marL="628650" lvl="1" indent="-171450">
              <a:buFont typeface="Arial"/>
              <a:buChar char="•"/>
            </a:pPr>
            <a:r>
              <a:rPr lang="en-US" baseline="0" dirty="0" smtClean="0"/>
              <a:t>Review injury reports to see if several injuries are occurring in a specific department or task.</a:t>
            </a:r>
          </a:p>
          <a:p>
            <a:pPr marL="628650" lvl="1" indent="-171450">
              <a:buFont typeface="Arial"/>
              <a:buChar char="•"/>
            </a:pPr>
            <a:r>
              <a:rPr lang="en-US" baseline="0" dirty="0" smtClean="0"/>
              <a:t>Review workers’ compensation claims.</a:t>
            </a:r>
          </a:p>
          <a:p>
            <a:pPr marL="628650" lvl="1" indent="-171450">
              <a:buFont typeface="Arial"/>
              <a:buChar char="•"/>
            </a:pPr>
            <a:r>
              <a:rPr lang="en-US" baseline="0" dirty="0" smtClean="0"/>
              <a:t>If workers are frequently absent in a certain department, it could be that the work is too difficult. </a:t>
            </a:r>
          </a:p>
          <a:p>
            <a:pPr marL="628650" lvl="1" indent="-171450">
              <a:buFont typeface="Arial"/>
              <a:buChar char="•"/>
            </a:pPr>
            <a:r>
              <a:rPr lang="en-US" baseline="0" dirty="0" smtClean="0"/>
              <a:t>If customers are complaining that, say, the watermelons don</a:t>
            </a:r>
            <a:r>
              <a:rPr lang="fr-FR" baseline="0" dirty="0" smtClean="0"/>
              <a:t>’</a:t>
            </a:r>
            <a:r>
              <a:rPr lang="en-US" baseline="0" dirty="0" smtClean="0"/>
              <a:t>t last long enough, it could be that the produce workers are dropping them because they are lifting too much.  </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118</a:t>
            </a:fld>
            <a:endParaRPr lang="en-US"/>
          </a:p>
        </p:txBody>
      </p:sp>
    </p:spTree>
    <p:extLst>
      <p:ext uri="{BB962C8B-B14F-4D97-AF65-F5344CB8AC3E}">
        <p14:creationId xmlns:p14="http://schemas.microsoft.com/office/powerpoint/2010/main" val="358761311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7522"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second step is to analyze</a:t>
            </a:r>
            <a:r>
              <a:rPr lang="en-US" baseline="0" dirty="0" smtClean="0"/>
              <a:t> the task.</a:t>
            </a:r>
            <a:endParaRPr lang="en-US" dirty="0"/>
          </a:p>
        </p:txBody>
      </p:sp>
      <p:sp>
        <p:nvSpPr>
          <p:cNvPr id="1387523" name="Rectangle 3"/>
          <p:cNvSpPr>
            <a:spLocks noGrp="1" noRot="1" noChangeAspect="1" noChangeArrowheads="1" noTextEdit="1"/>
          </p:cNvSpPr>
          <p:nvPr>
            <p:ph type="sldImg"/>
          </p:nvPr>
        </p:nvSpPr>
        <p:spPr>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0" i="0" u="none" strike="noStrike" kern="1200" baseline="0" dirty="0" smtClean="0">
                <a:solidFill>
                  <a:schemeClr val="tx1"/>
                </a:solidFill>
                <a:latin typeface="+mn-lt"/>
                <a:ea typeface="+mn-ea"/>
                <a:cs typeface="+mn-cs"/>
              </a:rPr>
              <a:t>The Department of Occupational Safety and Health (DOSH) is the State of Washington’s version of OSHA</a:t>
            </a:r>
          </a:p>
          <a:p>
            <a:pPr marL="171450" indent="-171450">
              <a:buFont typeface="Arial"/>
              <a:buChar char="•"/>
            </a:pPr>
            <a:r>
              <a:rPr lang="en-US" sz="1200" b="0" i="0" u="none" strike="noStrike" kern="1200" baseline="0" dirty="0" smtClean="0">
                <a:solidFill>
                  <a:schemeClr val="tx1"/>
                </a:solidFill>
                <a:latin typeface="+mn-lt"/>
                <a:ea typeface="+mn-ea"/>
                <a:cs typeface="+mn-cs"/>
              </a:rPr>
              <a:t>Washington employers follow DOSH rules, not OSHA rules, such as the Safe Place requirement.</a:t>
            </a:r>
          </a:p>
          <a:p>
            <a:pPr marL="171450" indent="-171450">
              <a:buFont typeface="Arial"/>
              <a:buChar char="•"/>
            </a:pPr>
            <a:r>
              <a:rPr lang="en-US" sz="1200" b="0" i="0" u="none" strike="noStrike" kern="1200" baseline="0" dirty="0" smtClean="0">
                <a:solidFill>
                  <a:schemeClr val="tx1"/>
                </a:solidFill>
                <a:latin typeface="+mn-lt"/>
                <a:ea typeface="+mn-ea"/>
                <a:cs typeface="+mn-cs"/>
              </a:rPr>
              <a:t>URL to the Safe Place requirements: http://</a:t>
            </a:r>
            <a:r>
              <a:rPr lang="en-US" sz="1200" b="0" i="0" u="none" strike="noStrike" kern="1200" baseline="0" dirty="0" err="1" smtClean="0">
                <a:solidFill>
                  <a:schemeClr val="tx1"/>
                </a:solidFill>
                <a:latin typeface="+mn-lt"/>
                <a:ea typeface="+mn-ea"/>
                <a:cs typeface="+mn-cs"/>
              </a:rPr>
              <a:t>www.lni.wa.gov</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wisha</a:t>
            </a:r>
            <a:r>
              <a:rPr lang="en-US" sz="1200" b="0" i="0" u="none" strike="noStrike" kern="1200" baseline="0" dirty="0" smtClean="0">
                <a:solidFill>
                  <a:schemeClr val="tx1"/>
                </a:solidFill>
                <a:latin typeface="+mn-lt"/>
                <a:ea typeface="+mn-ea"/>
                <a:cs typeface="+mn-cs"/>
              </a:rPr>
              <a:t>/rules/</a:t>
            </a:r>
            <a:r>
              <a:rPr lang="en-US" sz="1200" b="0" i="0" u="none" strike="noStrike" kern="1200" baseline="0" dirty="0" err="1" smtClean="0">
                <a:solidFill>
                  <a:schemeClr val="tx1"/>
                </a:solidFill>
                <a:latin typeface="+mn-lt"/>
                <a:ea typeface="+mn-ea"/>
                <a:cs typeface="+mn-cs"/>
              </a:rPr>
              <a:t>corerules</a:t>
            </a:r>
            <a:r>
              <a:rPr lang="en-US" sz="1200" b="0" i="0" u="none" strike="noStrike" kern="1200" baseline="0" dirty="0" smtClean="0">
                <a:solidFill>
                  <a:schemeClr val="tx1"/>
                </a:solidFill>
                <a:latin typeface="+mn-lt"/>
                <a:ea typeface="+mn-ea"/>
                <a:cs typeface="+mn-cs"/>
              </a:rPr>
              <a:t>/PDFs/296-800-110.pdf</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a:t>
            </a:fld>
            <a:endParaRPr lang="en-US"/>
          </a:p>
        </p:txBody>
      </p:sp>
    </p:spTree>
    <p:extLst>
      <p:ext uri="{BB962C8B-B14F-4D97-AF65-F5344CB8AC3E}">
        <p14:creationId xmlns:p14="http://schemas.microsoft.com/office/powerpoint/2010/main" val="381378202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Analysis starts by asking workers about the stresses</a:t>
            </a:r>
            <a:r>
              <a:rPr lang="en-US" baseline="0" dirty="0" smtClean="0"/>
              <a:t> associated with the tasks they do.  </a:t>
            </a:r>
          </a:p>
          <a:p>
            <a:pPr marL="628650" lvl="1" indent="-171450">
              <a:buFont typeface="Arial"/>
              <a:buChar char="•"/>
            </a:pPr>
            <a:r>
              <a:rPr lang="en-US" baseline="0" dirty="0" smtClean="0"/>
              <a:t>A good way to gain this information is to ask, “If you could change one thing about your job, what would it be?”</a:t>
            </a:r>
          </a:p>
          <a:p>
            <a:pPr marL="171450" lvl="0" indent="-171450">
              <a:buFont typeface="Arial"/>
              <a:buChar char="•"/>
            </a:pPr>
            <a:r>
              <a:rPr lang="en-US" baseline="0" dirty="0" smtClean="0"/>
              <a:t>Successful participatory ergonomics programs encourage worker involvement so discussions with workers is an important step.</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120</a:t>
            </a:fld>
            <a:endParaRPr lang="en-US"/>
          </a:p>
        </p:txBody>
      </p:sp>
    </p:spTree>
    <p:extLst>
      <p:ext uri="{BB962C8B-B14F-4D97-AF65-F5344CB8AC3E}">
        <p14:creationId xmlns:p14="http://schemas.microsoft.com/office/powerpoint/2010/main" val="373932069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It</a:t>
            </a:r>
            <a:r>
              <a:rPr lang="en-US" baseline="0" dirty="0" smtClean="0"/>
              <a:t> is also important to observe, possibly with a video camera, potentially hazardous tasks.</a:t>
            </a:r>
          </a:p>
          <a:p>
            <a:pPr marL="628650" lvl="1" indent="-171450">
              <a:buFont typeface="Arial"/>
              <a:buChar char="•"/>
            </a:pPr>
            <a:r>
              <a:rPr lang="en-US" baseline="0" dirty="0" smtClean="0"/>
              <a:t>A safety committee could have an ‘ergonomic walk-around’ during a meeting time.</a:t>
            </a:r>
          </a:p>
          <a:p>
            <a:pPr marL="171450" indent="-171450">
              <a:buFont typeface="Arial"/>
              <a:buChar char="•"/>
            </a:pPr>
            <a:r>
              <a:rPr lang="en-US" baseline="0" dirty="0" smtClean="0"/>
              <a:t>A more formal ergonomic job analysis can also be done, such as using a checklist.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121</a:t>
            </a:fld>
            <a:endParaRPr lang="en-US"/>
          </a:p>
        </p:txBody>
      </p:sp>
    </p:spTree>
    <p:extLst>
      <p:ext uri="{BB962C8B-B14F-4D97-AF65-F5344CB8AC3E}">
        <p14:creationId xmlns:p14="http://schemas.microsoft.com/office/powerpoint/2010/main" val="350267643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first step</a:t>
            </a:r>
            <a:r>
              <a:rPr lang="en-US" baseline="0" dirty="0" smtClean="0"/>
              <a:t> of ergonomic job analysis is to prioritize jobs for change.</a:t>
            </a:r>
          </a:p>
          <a:p>
            <a:pPr marL="171450" indent="-171450">
              <a:buFont typeface="Arial"/>
              <a:buChar char="•"/>
            </a:pPr>
            <a:r>
              <a:rPr lang="en-US" baseline="0" dirty="0" smtClean="0"/>
              <a:t>Since there is not unlimited time or resources, and changing all jobs would be cost prohibitive, prioritization helps to make the Ergonomics Process more realistic.</a:t>
            </a:r>
          </a:p>
          <a:p>
            <a:pPr marL="171450" indent="-171450">
              <a:buFont typeface="Arial"/>
              <a:buChar char="•"/>
            </a:pPr>
            <a:r>
              <a:rPr lang="en-US" baseline="0" dirty="0" smtClean="0"/>
              <a:t>You can use an ergonomic job analysis method to prioritize jobs.  We will show you how to use the Rodgers Muscle Fatigue Analysis for prioritization.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122</a:t>
            </a:fld>
            <a:endParaRPr lang="en-US"/>
          </a:p>
        </p:txBody>
      </p:sp>
    </p:spTree>
    <p:extLst>
      <p:ext uri="{BB962C8B-B14F-4D97-AF65-F5344CB8AC3E}">
        <p14:creationId xmlns:p14="http://schemas.microsoft.com/office/powerpoint/2010/main" val="192726379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second step</a:t>
            </a:r>
            <a:r>
              <a:rPr lang="en-US" baseline="0" dirty="0" smtClean="0"/>
              <a:t> of ergonomic job analysis is to accurately identify which risk factors are present.</a:t>
            </a:r>
          </a:p>
          <a:p>
            <a:pPr marL="171450" indent="-171450">
              <a:buFont typeface="Arial"/>
              <a:buChar char="•"/>
            </a:pPr>
            <a:r>
              <a:rPr lang="en-US" baseline="0" dirty="0" smtClean="0"/>
              <a:t>This step is important because ergonomic solutions must reduce exposure to risk factors in order to be effective.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123</a:t>
            </a:fld>
            <a:endParaRPr lang="en-US"/>
          </a:p>
        </p:txBody>
      </p:sp>
    </p:spTree>
    <p:extLst>
      <p:ext uri="{BB962C8B-B14F-4D97-AF65-F5344CB8AC3E}">
        <p14:creationId xmlns:p14="http://schemas.microsoft.com/office/powerpoint/2010/main" val="39130918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third step</a:t>
            </a:r>
            <a:r>
              <a:rPr lang="en-US" baseline="0" dirty="0" smtClean="0"/>
              <a:t> of ergonomic job analysis is to quantify the risk factor.</a:t>
            </a:r>
          </a:p>
          <a:p>
            <a:pPr marL="171450" indent="-171450">
              <a:buFont typeface="Arial"/>
              <a:buChar char="•"/>
            </a:pPr>
            <a:r>
              <a:rPr lang="en-US" baseline="0" dirty="0" smtClean="0"/>
              <a:t>There are three parameters of any risk factor:</a:t>
            </a:r>
          </a:p>
          <a:p>
            <a:pPr marL="628650" lvl="1" indent="-171450">
              <a:buFont typeface="Arial"/>
              <a:buChar char="•"/>
            </a:pPr>
            <a:r>
              <a:rPr lang="en-US" baseline="0" dirty="0" smtClean="0"/>
              <a:t>Level</a:t>
            </a:r>
          </a:p>
          <a:p>
            <a:pPr marL="628650" lvl="1" indent="-171450">
              <a:buFont typeface="Arial"/>
              <a:buChar char="•"/>
            </a:pPr>
            <a:r>
              <a:rPr lang="en-US" baseline="0" dirty="0" smtClean="0"/>
              <a:t>Duration</a:t>
            </a:r>
          </a:p>
          <a:p>
            <a:pPr marL="628650" lvl="1" indent="-171450">
              <a:buFont typeface="Arial"/>
              <a:buChar char="•"/>
            </a:pPr>
            <a:r>
              <a:rPr lang="en-US" baseline="0" dirty="0" smtClean="0"/>
              <a:t>Frequency</a:t>
            </a:r>
          </a:p>
          <a:p>
            <a:pPr marL="171450" lvl="0" indent="-171450">
              <a:buFont typeface="Arial"/>
              <a:buChar char="•"/>
            </a:pPr>
            <a:r>
              <a:rPr lang="en-US" baseline="0" dirty="0" smtClean="0"/>
              <a:t>Here is an example of these parameters while stocking dog food:</a:t>
            </a:r>
          </a:p>
          <a:p>
            <a:pPr marL="628650" lvl="1" indent="-171450">
              <a:buFont typeface="Arial"/>
              <a:buChar char="•"/>
            </a:pPr>
            <a:r>
              <a:rPr lang="en-US" baseline="0" dirty="0" smtClean="0"/>
              <a:t>Level: heaviest bag is 35 lbs.</a:t>
            </a:r>
          </a:p>
          <a:p>
            <a:pPr marL="628650" lvl="1" indent="-171450">
              <a:buFont typeface="Arial"/>
              <a:buChar char="•"/>
            </a:pPr>
            <a:r>
              <a:rPr lang="en-US" baseline="0" dirty="0" smtClean="0"/>
              <a:t>Duration: restocking the shelves may take 10 minutes.</a:t>
            </a:r>
          </a:p>
          <a:p>
            <a:pPr marL="628650" lvl="1" indent="-171450">
              <a:buFont typeface="Arial"/>
              <a:buChar char="•"/>
            </a:pPr>
            <a:r>
              <a:rPr lang="en-US" baseline="0" dirty="0" smtClean="0"/>
              <a:t>Frequency: during the 10 minutes, 50 bags are stocked giving a frequency of 5 lifts per minute.</a:t>
            </a:r>
          </a:p>
          <a:p>
            <a:pPr marL="171450" lvl="0" indent="-171450">
              <a:buFont typeface="Arial"/>
              <a:buChar char="•"/>
            </a:pPr>
            <a:r>
              <a:rPr lang="en-US" baseline="0" dirty="0" smtClean="0"/>
              <a:t>Often, one of the parameters is the greatest hazard.  </a:t>
            </a:r>
          </a:p>
          <a:p>
            <a:pPr marL="628650" lvl="1" indent="-171450">
              <a:buFont typeface="Arial"/>
              <a:buChar char="•"/>
            </a:pPr>
            <a:r>
              <a:rPr lang="en-US" baseline="0" dirty="0" smtClean="0"/>
              <a:t>For example, lifting a 150 </a:t>
            </a:r>
            <a:r>
              <a:rPr lang="en-US" baseline="0" dirty="0" err="1" smtClean="0"/>
              <a:t>lb</a:t>
            </a:r>
            <a:r>
              <a:rPr lang="en-US" baseline="0" dirty="0" smtClean="0"/>
              <a:t> weight (level) one time (frequency) may be more hazardous than lifting 10 lbs. 15 times.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124</a:t>
            </a:fld>
            <a:endParaRPr lang="en-US"/>
          </a:p>
        </p:txBody>
      </p:sp>
    </p:spTree>
    <p:extLst>
      <p:ext uri="{BB962C8B-B14F-4D97-AF65-F5344CB8AC3E}">
        <p14:creationId xmlns:p14="http://schemas.microsoft.com/office/powerpoint/2010/main" val="10651868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many methods </a:t>
            </a:r>
            <a:r>
              <a:rPr lang="en-US" baseline="0" dirty="0" smtClean="0"/>
              <a:t>to perform an ergonomic job analysis.</a:t>
            </a:r>
          </a:p>
          <a:p>
            <a:pPr marL="628650" lvl="1" indent="-171450">
              <a:buFont typeface="Arial"/>
              <a:buChar char="•"/>
            </a:pPr>
            <a:r>
              <a:rPr lang="en-US" baseline="0" dirty="0" smtClean="0"/>
              <a:t>Each method assesses certain risk factors so it is important to match the method with the risk factor.</a:t>
            </a:r>
          </a:p>
          <a:p>
            <a:pPr marL="171450" lvl="0" indent="-171450">
              <a:buFont typeface="Arial"/>
              <a:buChar char="•"/>
            </a:pPr>
            <a:r>
              <a:rPr lang="en-US" baseline="0" dirty="0" smtClean="0"/>
              <a:t>Dr. Thomas Bernard, a professor at the University of South Florida, maintains an excellent website of ergonomic analysis tools.  The link is at the bottom of the slide or you can search for, “Thomas Bernard Ergonomics.”</a:t>
            </a:r>
          </a:p>
          <a:p>
            <a:pPr marL="171450" lvl="0" indent="-171450">
              <a:buFont typeface="Arial"/>
              <a:buChar char="•"/>
            </a:pPr>
            <a:r>
              <a:rPr lang="en-US" baseline="0" dirty="0" smtClean="0"/>
              <a:t>A method that can be used to assess many risk factors is called the Rodgers Muscle Fatigue Analysis (RMFA).</a:t>
            </a:r>
          </a:p>
          <a:p>
            <a:pPr marL="171450" lvl="0" indent="-171450">
              <a:buFont typeface="Arial"/>
              <a:buChar char="•"/>
            </a:pPr>
            <a:r>
              <a:rPr lang="en-US" baseline="0" dirty="0" smtClean="0"/>
              <a:t>A method that can be used to assess if a weight is too much to lift is called the WISHA Lifting Analysis.</a:t>
            </a:r>
          </a:p>
          <a:p>
            <a:pPr marL="171450" lvl="0" indent="-171450">
              <a:buFont typeface="Arial"/>
              <a:buChar char="•"/>
            </a:pPr>
            <a:r>
              <a:rPr lang="en-US" baseline="0" dirty="0" smtClean="0"/>
              <a:t>Ergonomics Process Training could include either or both of these analysis methods.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125</a:t>
            </a:fld>
            <a:endParaRPr lang="en-US"/>
          </a:p>
        </p:txBody>
      </p:sp>
    </p:spTree>
    <p:extLst>
      <p:ext uri="{BB962C8B-B14F-4D97-AF65-F5344CB8AC3E}">
        <p14:creationId xmlns:p14="http://schemas.microsoft.com/office/powerpoint/2010/main" val="298308484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 teaching this method, make copies</a:t>
            </a:r>
            <a:r>
              <a:rPr lang="en-US" baseline="0" dirty="0" smtClean="0"/>
              <a:t> for all participants.  You can download copies by going to Dr. Thomas Bernard’s link</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126</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Rectangle 2"/>
          <p:cNvSpPr>
            <a:spLocks noGrp="1" noRot="1" noChangeAspect="1" noChangeArrowheads="1" noTextEdit="1"/>
          </p:cNvSpPr>
          <p:nvPr>
            <p:ph type="sldImg"/>
          </p:nvPr>
        </p:nvSpPr>
        <p:spPr>
          <a:xfrm>
            <a:off x="1144588" y="684213"/>
            <a:ext cx="4570412" cy="3429000"/>
          </a:xfrm>
          <a:ln/>
        </p:spPr>
      </p:sp>
      <p:sp>
        <p:nvSpPr>
          <p:cNvPr id="1349635" name="Rectangle 3"/>
          <p:cNvSpPr>
            <a:spLocks noGrp="1" noChangeArrowheads="1"/>
          </p:cNvSpPr>
          <p:nvPr>
            <p:ph type="body" idx="1"/>
          </p:nvPr>
        </p:nvSpPr>
        <p:spPr>
          <a:xfrm>
            <a:off x="914400" y="4344025"/>
            <a:ext cx="5029200" cy="4114489"/>
          </a:xfrm>
        </p:spPr>
        <p:txBody>
          <a:bodyPr/>
          <a:lstStyle/>
          <a:p>
            <a:pPr marL="171450" indent="-171450">
              <a:buFont typeface="Arial"/>
              <a:buChar char="•"/>
            </a:pPr>
            <a:r>
              <a:rPr lang="en-US" dirty="0" smtClean="0"/>
              <a:t>RMFA assesses</a:t>
            </a:r>
            <a:r>
              <a:rPr lang="en-US" baseline="0" dirty="0" smtClean="0"/>
              <a:t> all body regions affected by musculoskeletal disorders.</a:t>
            </a:r>
            <a:r>
              <a:rPr lang="en-US" dirty="0" smtClean="0"/>
              <a:t> </a:t>
            </a:r>
          </a:p>
          <a:p>
            <a:pPr marL="171450" indent="-171450">
              <a:buFont typeface="Arial"/>
              <a:buChar char="•"/>
            </a:pPr>
            <a:r>
              <a:rPr lang="en-US" dirty="0" smtClean="0"/>
              <a:t>RMFA</a:t>
            </a:r>
            <a:r>
              <a:rPr lang="en-US" baseline="0" dirty="0" smtClean="0"/>
              <a:t> indirectly assesses the following risk factors, depending on the body region: </a:t>
            </a:r>
          </a:p>
          <a:p>
            <a:pPr marL="628650" lvl="1" indent="-171450">
              <a:buFont typeface="Arial"/>
              <a:buChar char="•"/>
            </a:pPr>
            <a:r>
              <a:rPr lang="en-US" dirty="0" smtClean="0"/>
              <a:t>Heavy lifting </a:t>
            </a:r>
          </a:p>
          <a:p>
            <a:pPr marL="628650" lvl="1" indent="-171450">
              <a:buFont typeface="Arial"/>
              <a:buChar char="•"/>
            </a:pPr>
            <a:r>
              <a:rPr lang="en-US" dirty="0" smtClean="0"/>
              <a:t>Awkward postures</a:t>
            </a:r>
          </a:p>
          <a:p>
            <a:pPr marL="628650" lvl="1" indent="-171450">
              <a:buFont typeface="Arial"/>
              <a:buChar char="•"/>
            </a:pPr>
            <a:r>
              <a:rPr lang="en-US" dirty="0" smtClean="0"/>
              <a:t>Static postures</a:t>
            </a:r>
          </a:p>
          <a:p>
            <a:pPr marL="628650" lvl="1" indent="-171450">
              <a:buFont typeface="Arial"/>
              <a:buChar char="•"/>
            </a:pPr>
            <a:r>
              <a:rPr lang="en-US" dirty="0" smtClean="0"/>
              <a:t>High repetition</a:t>
            </a:r>
          </a:p>
          <a:p>
            <a:pPr marL="628650" lvl="1" indent="-171450">
              <a:buFont typeface="Arial"/>
              <a:buChar char="•"/>
            </a:pPr>
            <a:r>
              <a:rPr lang="en-US" dirty="0" smtClean="0"/>
              <a:t>Forceful hand exertions</a:t>
            </a:r>
          </a:p>
          <a:p>
            <a:pPr marL="171450" indent="-171450">
              <a:buFont typeface="Arial"/>
              <a:buChar char="•"/>
            </a:pPr>
            <a:r>
              <a:rPr lang="en-US" dirty="0" smtClean="0"/>
              <a:t>RMFA does not assess:</a:t>
            </a:r>
          </a:p>
          <a:p>
            <a:pPr marL="628650" lvl="1" indent="-171450">
              <a:buFont typeface="Arial"/>
              <a:buChar char="•"/>
            </a:pPr>
            <a:r>
              <a:rPr lang="en-US" dirty="0" smtClean="0"/>
              <a:t>Hand-arm vibration</a:t>
            </a:r>
          </a:p>
          <a:p>
            <a:pPr marL="628650" lvl="1" indent="-171450">
              <a:buFont typeface="Arial"/>
              <a:buChar char="•"/>
            </a:pPr>
            <a:r>
              <a:rPr lang="en-US" dirty="0" smtClean="0"/>
              <a:t>Personal factors</a:t>
            </a:r>
          </a:p>
          <a:p>
            <a:pPr marL="171450" lvl="0" indent="-171450">
              <a:buFont typeface="Arial"/>
              <a:buChar char="•"/>
            </a:pPr>
            <a:r>
              <a:rPr lang="en-US" dirty="0" smtClean="0"/>
              <a:t>The theory of RMFA </a:t>
            </a:r>
            <a:r>
              <a:rPr lang="en-US" baseline="0" dirty="0" smtClean="0"/>
              <a:t>is that a rapidly fatiguing muscle can lead to musculoskeletal injury.</a:t>
            </a:r>
          </a:p>
          <a:p>
            <a:pPr marL="171450" lvl="0" indent="-171450">
              <a:buFont typeface="Arial"/>
              <a:buChar char="•"/>
            </a:pPr>
            <a:r>
              <a:rPr lang="en-US" baseline="0" dirty="0" smtClean="0"/>
              <a:t>The result of doing a RMFA is called a “priority for change.”</a:t>
            </a:r>
          </a:p>
          <a:p>
            <a:pPr marL="628650" lvl="1" indent="-171450">
              <a:buFont typeface="Arial"/>
              <a:buChar char="•"/>
            </a:pPr>
            <a:r>
              <a:rPr lang="en-US" baseline="0" dirty="0" smtClean="0"/>
              <a:t>Basically, this method can help the analyst look at several tasks in the grocery store and then decide which tasks should be modified.</a:t>
            </a:r>
            <a:endParaRPr lang="en-US" dirty="0" smtClean="0"/>
          </a:p>
          <a:p>
            <a:pPr marL="171450" indent="-171450">
              <a:buFont typeface="Arial"/>
              <a:buChar char="•"/>
            </a:pPr>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Rectangle 2"/>
          <p:cNvSpPr>
            <a:spLocks noGrp="1" noRot="1" noChangeAspect="1" noChangeArrowheads="1" noTextEdit="1"/>
          </p:cNvSpPr>
          <p:nvPr>
            <p:ph type="sldImg"/>
          </p:nvPr>
        </p:nvSpPr>
        <p:spPr>
          <a:xfrm>
            <a:off x="1144588" y="684213"/>
            <a:ext cx="4570412" cy="3429000"/>
          </a:xfrm>
          <a:ln/>
        </p:spPr>
      </p:sp>
      <p:sp>
        <p:nvSpPr>
          <p:cNvPr id="1349635" name="Rectangle 3"/>
          <p:cNvSpPr>
            <a:spLocks noGrp="1" noChangeArrowheads="1"/>
          </p:cNvSpPr>
          <p:nvPr>
            <p:ph type="body" idx="1"/>
          </p:nvPr>
        </p:nvSpPr>
        <p:spPr>
          <a:xfrm>
            <a:off x="914400" y="4344025"/>
            <a:ext cx="5029200" cy="4114489"/>
          </a:xfrm>
        </p:spPr>
        <p:txBody>
          <a:bodyPr/>
          <a:lstStyle/>
          <a:p>
            <a:pPr marL="171450" indent="-171450">
              <a:buFont typeface="Arial"/>
              <a:buChar char="•"/>
            </a:pPr>
            <a:r>
              <a:rPr lang="en-US" dirty="0" smtClean="0"/>
              <a:t>Here is an example of the RMFA</a:t>
            </a:r>
            <a:r>
              <a:rPr lang="en-US" baseline="0" dirty="0" smtClean="0"/>
              <a:t>.</a:t>
            </a:r>
          </a:p>
          <a:p>
            <a:pPr marL="171450" indent="-171450">
              <a:buFont typeface="Arial"/>
              <a:buChar char="•"/>
            </a:pPr>
            <a:r>
              <a:rPr lang="en-US" baseline="0" dirty="0" smtClean="0"/>
              <a:t>The RMFA seems complicated but is quite easy to use.</a:t>
            </a:r>
          </a:p>
          <a:p>
            <a:pPr marL="171450" indent="-171450">
              <a:buFont typeface="Arial"/>
              <a:buChar char="•"/>
            </a:pPr>
            <a:r>
              <a:rPr lang="en-US" baseline="0" dirty="0" smtClean="0"/>
              <a:t>Participants should be given copies of this method for practice.</a:t>
            </a:r>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1. Only look at tasks</a:t>
            </a:r>
            <a:r>
              <a:rPr lang="en-US" baseline="0" dirty="0" smtClean="0"/>
              <a:t> that last at least 10% of the shift.  </a:t>
            </a:r>
          </a:p>
          <a:p>
            <a:pPr marL="628650" lvl="1" indent="-171450">
              <a:buFont typeface="Arial"/>
              <a:buChar char="•"/>
            </a:pPr>
            <a:r>
              <a:rPr lang="en-US" baseline="0" dirty="0" smtClean="0"/>
              <a:t>For example, dumping garbage only takes a few minutes so a different analysis method would be used to assess this task, such as the Utah Back Compressive Force.</a:t>
            </a:r>
          </a:p>
          <a:p>
            <a:pPr marL="171450" lvl="0" indent="-171450">
              <a:buFont typeface="Arial"/>
              <a:buChar char="•"/>
            </a:pPr>
            <a:r>
              <a:rPr lang="en-US" baseline="0" dirty="0" smtClean="0"/>
              <a:t>2. The observer watches the task and then estimates which part(s) of the body would be most stressed while performing the task.</a:t>
            </a:r>
          </a:p>
          <a:p>
            <a:pPr marL="628650" lvl="1" indent="-171450">
              <a:buFont typeface="Arial"/>
              <a:buChar char="•"/>
            </a:pPr>
            <a:r>
              <a:rPr lang="en-US" baseline="0" dirty="0" smtClean="0"/>
              <a:t>For example, cashiering probably stresses the wrist, hands, and fingers most and then the arms and elbows.</a:t>
            </a:r>
          </a:p>
          <a:p>
            <a:pPr marL="1085850" lvl="2" indent="-171450">
              <a:buFont typeface="Arial"/>
              <a:buChar char="•"/>
            </a:pPr>
            <a:r>
              <a:rPr lang="en-US" baseline="0" dirty="0" smtClean="0"/>
              <a:t>So, the RMFA could only be done for these two regions.</a:t>
            </a:r>
          </a:p>
          <a:p>
            <a:pPr marL="171450" lvl="0" indent="-171450">
              <a:buFont typeface="Arial"/>
              <a:buChar char="•"/>
            </a:pPr>
            <a:r>
              <a:rPr lang="en-US" baseline="0" dirty="0" smtClean="0"/>
              <a:t>3. For each body region, the three parameters of a risk factor (effort level, duration, and frequency) are rated.  You will get three numbers, or an ‘index,’ from this step.</a:t>
            </a:r>
          </a:p>
          <a:p>
            <a:pPr marL="171450" lvl="0" indent="-171450">
              <a:buFont typeface="Arial"/>
              <a:buChar char="•"/>
            </a:pPr>
            <a:r>
              <a:rPr lang="en-US" baseline="0" dirty="0" smtClean="0"/>
              <a:t>4. You use a table to evaluate the index.</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5. Based on the table, the task can be rated as </a:t>
            </a:r>
            <a:r>
              <a:rPr lang="en-US" dirty="0" smtClean="0"/>
              <a:t>low, moderate, high, very high priority.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 It is important</a:t>
            </a:r>
            <a:r>
              <a:rPr lang="en-US" baseline="0" dirty="0" smtClean="0"/>
              <a:t> to develop solutions for h</a:t>
            </a:r>
            <a:r>
              <a:rPr lang="en-US" dirty="0" smtClean="0"/>
              <a:t>igh and very high priority tasks.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129</a:t>
            </a:fld>
            <a:endParaRPr lang="en-US"/>
          </a:p>
        </p:txBody>
      </p:sp>
    </p:spTree>
    <p:extLst>
      <p:ext uri="{BB962C8B-B14F-4D97-AF65-F5344CB8AC3E}">
        <p14:creationId xmlns:p14="http://schemas.microsoft.com/office/powerpoint/2010/main" val="2220115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Now we will talk about factors that can be modified to make the grocery workplace more ‘ergonomic.’</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a:t>
            </a:fld>
            <a:endParaRPr lang="en-US"/>
          </a:p>
        </p:txBody>
      </p:sp>
    </p:spTree>
    <p:extLst>
      <p:ext uri="{BB962C8B-B14F-4D97-AF65-F5344CB8AC3E}">
        <p14:creationId xmlns:p14="http://schemas.microsoft.com/office/powerpoint/2010/main" val="19759531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is the top half of the RMFA.</a:t>
            </a:r>
          </a:p>
          <a:p>
            <a:pPr marL="171450" indent="-171450">
              <a:buFont typeface="Arial"/>
              <a:buChar char="•"/>
            </a:pPr>
            <a:r>
              <a:rPr lang="en-US" dirty="0" smtClean="0"/>
              <a:t>Write in the job and task.</a:t>
            </a:r>
          </a:p>
          <a:p>
            <a:pPr marL="628650" lvl="1" indent="-171450">
              <a:buFont typeface="Arial"/>
              <a:buChar char="•"/>
            </a:pPr>
            <a:r>
              <a:rPr lang="en-US" dirty="0" smtClean="0"/>
              <a:t>‘Job’ might correspond to ‘dairy department’ and ‘task’ might</a:t>
            </a:r>
            <a:r>
              <a:rPr lang="en-US" baseline="0" dirty="0" smtClean="0"/>
              <a:t> be ‘stocking milk.’</a:t>
            </a:r>
          </a:p>
          <a:p>
            <a:pPr marL="171450" lvl="0" indent="-171450">
              <a:buFont typeface="Arial"/>
              <a:buChar char="•"/>
            </a:pPr>
            <a:r>
              <a:rPr lang="en-US" baseline="0" dirty="0" smtClean="0"/>
              <a:t>Analyst is the person performing the analysis.</a:t>
            </a:r>
          </a:p>
          <a:p>
            <a:pPr marL="171450" lvl="0" indent="-171450">
              <a:buFont typeface="Arial"/>
              <a:buChar char="•"/>
            </a:pPr>
            <a:r>
              <a:rPr lang="en-US" baseline="0" dirty="0" smtClean="0"/>
              <a:t>% of shift time is an estimate of the daily duration performing the task.</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130</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As</a:t>
            </a:r>
            <a:r>
              <a:rPr lang="en-US" baseline="0" dirty="0" smtClean="0"/>
              <a:t> an example of how to do a RMFA, rate the right shoulder (red arrow) of someone stocking milk.</a:t>
            </a:r>
          </a:p>
          <a:p>
            <a:pPr marL="628650" lvl="1" indent="-171450">
              <a:buFont typeface="Arial"/>
              <a:buChar char="•"/>
            </a:pPr>
            <a:r>
              <a:rPr lang="en-US" baseline="0" dirty="0" smtClean="0"/>
              <a:t>For shoulders, the risk factors that are analyzed include awkward postures, forceful exertions/heavy lifting, static postures, and repetition. </a:t>
            </a:r>
          </a:p>
          <a:p>
            <a:pPr marL="171450" indent="-171450">
              <a:buFont typeface="Arial"/>
              <a:buChar char="•"/>
            </a:pPr>
            <a:r>
              <a:rPr lang="en-US" baseline="0" dirty="0" smtClean="0"/>
              <a:t>Note that for each body region, you will enter 3 scores in the ‘Scores’ columns.  These 3 scores make the index which is compared to a table.</a:t>
            </a:r>
          </a:p>
          <a:p>
            <a:pPr marL="171450" indent="-171450">
              <a:buFont typeface="Arial"/>
              <a:buChar char="•"/>
            </a:pPr>
            <a:r>
              <a:rPr lang="en-US" baseline="0" dirty="0" smtClean="0"/>
              <a:t>Note that you rate the right and left sides separately for some body regions, like the shoulders.  Pick the side that seems to be working the hardest.</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131</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1</a:t>
            </a:r>
            <a:r>
              <a:rPr lang="en-US" baseline="30000" dirty="0" smtClean="0"/>
              <a:t>st</a:t>
            </a:r>
            <a:r>
              <a:rPr lang="en-US" baseline="0" dirty="0" smtClean="0"/>
              <a:t> rate the effort level (yellow highlighting).</a:t>
            </a:r>
          </a:p>
          <a:p>
            <a:pPr marL="685800" lvl="1" indent="-228600">
              <a:buFont typeface="Arial"/>
              <a:buChar char="•"/>
            </a:pPr>
            <a:r>
              <a:rPr lang="en-US" baseline="0" dirty="0" smtClean="0"/>
              <a:t>Effort level is rated a 1 if light, 2 if moderate, 3 if high, and 4 if very high. Note that a VH (very high) rating is effort that can’t be exerted by most people.</a:t>
            </a:r>
          </a:p>
          <a:p>
            <a:pPr marL="228600" lvl="0" indent="-228600">
              <a:buFont typeface="Arial"/>
              <a:buChar char="•"/>
            </a:pPr>
            <a:r>
              <a:rPr lang="en-US" baseline="0" dirty="0" smtClean="0"/>
              <a:t>In our example, stocking milk definitely requires holding a weight (milk jug) with the arms away from the body, so this is considered a ‘heavy’ effort level or 3.</a:t>
            </a:r>
          </a:p>
          <a:p>
            <a:pPr marL="685800" lvl="1" indent="-228600">
              <a:buFont typeface="Arial"/>
              <a:buChar char="•"/>
            </a:pPr>
            <a:r>
              <a:rPr lang="en-US" baseline="0" dirty="0" smtClean="0"/>
              <a:t>Most people could probably stock milk, at least for a short period of time, so you would not rate this task as ‘very high’ or 4.</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132</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Put the number corresponding with the effort level in the first score box</a:t>
            </a:r>
            <a:r>
              <a:rPr lang="en-US" baseline="0" dirty="0" smtClean="0"/>
              <a:t> under ‘right’ since that is the side you are rating.</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133</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2</a:t>
            </a:r>
            <a:r>
              <a:rPr lang="en-US" baseline="30000" dirty="0" smtClean="0"/>
              <a:t>nd</a:t>
            </a:r>
            <a:r>
              <a:rPr lang="en-US" baseline="0" dirty="0" smtClean="0"/>
              <a:t> rate the duration of a continuous effort (</a:t>
            </a:r>
            <a:r>
              <a:rPr lang="en-US" baseline="0" dirty="0" err="1" smtClean="0"/>
              <a:t>Dur</a:t>
            </a:r>
            <a:r>
              <a:rPr lang="en-US" baseline="0" dirty="0" smtClean="0"/>
              <a:t>) for the right shoulder.</a:t>
            </a:r>
          </a:p>
          <a:p>
            <a:pPr marL="628650" lvl="1" indent="-171450">
              <a:buFont typeface="Arial"/>
              <a:buChar char="•"/>
            </a:pPr>
            <a:r>
              <a:rPr lang="en-US" baseline="0" dirty="0" smtClean="0"/>
              <a:t>Duration means how long a continuous exertion, such as lifting one milk jug, lasts without rest.  </a:t>
            </a:r>
          </a:p>
          <a:p>
            <a:pPr marL="628650" lvl="1" indent="-171450">
              <a:buFont typeface="Arial"/>
              <a:buChar char="•"/>
            </a:pPr>
            <a:r>
              <a:rPr lang="en-US" baseline="0" dirty="0" smtClean="0"/>
              <a:t>Use the second to last row at the bottom of the RMFA (yellow highlighting) to rate this part of the index.</a:t>
            </a:r>
          </a:p>
          <a:p>
            <a:pPr marL="628650" lvl="1" indent="-171450">
              <a:buFont typeface="Arial"/>
              <a:buChar char="•"/>
            </a:pPr>
            <a:r>
              <a:rPr lang="en-US" baseline="0" dirty="0" smtClean="0"/>
              <a:t>Continuous effort duration is rated a 1 if the exertion is held for less than 6 seconds, 2 if 6-20 seconds, 3 if 20-30 seconds, or 4 for &gt; 30 seconds. </a:t>
            </a:r>
          </a:p>
          <a:p>
            <a:pPr marL="171450" lvl="0" indent="-171450">
              <a:buFont typeface="Arial"/>
              <a:buChar char="•"/>
            </a:pPr>
            <a:r>
              <a:rPr lang="en-US" baseline="0" dirty="0" smtClean="0"/>
              <a:t>In our example, a milk jug is probably held for less than 6 seconds, so this is scored a 1. </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134</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Put the number corresponding with the continuous effort duration in the second score box</a:t>
            </a:r>
            <a:r>
              <a:rPr lang="en-US" baseline="0" dirty="0" smtClean="0"/>
              <a:t> under ‘right’ since that is the side you are rating.</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135</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3</a:t>
            </a:r>
            <a:r>
              <a:rPr lang="en-US" baseline="30000" dirty="0" smtClean="0"/>
              <a:t>rd</a:t>
            </a:r>
            <a:r>
              <a:rPr lang="en-US" baseline="0" dirty="0" smtClean="0"/>
              <a:t> rate the effort frequency (</a:t>
            </a:r>
            <a:r>
              <a:rPr lang="en-US" baseline="0" dirty="0" err="1" smtClean="0"/>
              <a:t>Freq</a:t>
            </a:r>
            <a:r>
              <a:rPr lang="en-US" baseline="0" dirty="0" smtClean="0"/>
              <a:t>) for the right shoulder.</a:t>
            </a:r>
          </a:p>
          <a:p>
            <a:pPr marL="628650" lvl="1" indent="-171450">
              <a:buFont typeface="Arial"/>
              <a:buChar char="•"/>
            </a:pPr>
            <a:r>
              <a:rPr lang="en-US" baseline="0" dirty="0" smtClean="0"/>
              <a:t>Effort frequency means how many exertions are made in one minute.</a:t>
            </a:r>
          </a:p>
          <a:p>
            <a:pPr marL="628650" lvl="1" indent="-171450">
              <a:buFont typeface="Arial"/>
              <a:buChar char="•"/>
            </a:pPr>
            <a:r>
              <a:rPr lang="en-US" baseline="0" dirty="0" smtClean="0"/>
              <a:t>Use the last row at the bottom of the RMFA (yellow highlighting) to rate this part of the index.</a:t>
            </a:r>
          </a:p>
          <a:p>
            <a:pPr marL="628650" lvl="1" indent="-171450">
              <a:buFont typeface="Arial"/>
              <a:buChar char="•"/>
            </a:pPr>
            <a:r>
              <a:rPr lang="en-US" baseline="0" dirty="0" smtClean="0"/>
              <a:t>Effort frequency is rated a 1 if there is less than 1 effort in one minute, 2 if 1-5 efforts per minute, 3 if 5-15 efforts per minute (one effort every 12 seconds to one effort every 4 seconds), or 4 if more than 15 efforts per minute.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In our example, between 5 and 15 milk jugs are stocked in 1 minute, so this is scored a 3.</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NOTE: if effort frequency increases, effort duration decreases and vice versa.</a:t>
            </a:r>
          </a:p>
          <a:p>
            <a:pPr marL="628650" lvl="1"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136</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Put the number corresponding with the effort frequency</a:t>
            </a:r>
            <a:r>
              <a:rPr lang="en-US" baseline="0" dirty="0" smtClean="0"/>
              <a:t> </a:t>
            </a:r>
            <a:r>
              <a:rPr lang="en-US" dirty="0" smtClean="0"/>
              <a:t>in the third score box</a:t>
            </a:r>
            <a:r>
              <a:rPr lang="en-US" baseline="0" dirty="0" smtClean="0"/>
              <a:t> under ‘right’ since that is the side you are rating.</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You now have the RMFA index and need to compare this to a table.</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137</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313 is in the ‘high’ priority for change column.</a:t>
            </a:r>
          </a:p>
          <a:p>
            <a:pPr marL="171450" indent="-171450">
              <a:buFont typeface="Arial"/>
              <a:buChar char="•"/>
            </a:pPr>
            <a:r>
              <a:rPr lang="en-US" baseline="0" dirty="0" smtClean="0"/>
              <a:t>So, at least for the right shoulder, the ergonomics committee along with workers in the dairy department might develop solutions to reduce this index.</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138</a:t>
            </a:fld>
            <a:endParaRPr lang="en-US"/>
          </a:p>
        </p:txBody>
      </p:sp>
    </p:spTree>
    <p:extLst>
      <p:ext uri="{BB962C8B-B14F-4D97-AF65-F5344CB8AC3E}">
        <p14:creationId xmlns:p14="http://schemas.microsoft.com/office/powerpoint/2010/main" val="284769736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highest numbers of the index provide a clue as to what parameter</a:t>
            </a:r>
            <a:r>
              <a:rPr lang="en-US" baseline="0" dirty="0" smtClean="0"/>
              <a:t> could contribute most to injury.</a:t>
            </a:r>
          </a:p>
          <a:p>
            <a:pPr marL="171450" indent="-171450">
              <a:buFont typeface="Arial"/>
              <a:buChar char="•"/>
            </a:pPr>
            <a:r>
              <a:rPr lang="en-US" baseline="0" dirty="0" smtClean="0"/>
              <a:t>In our example, both effort level and frequency were 3s.  </a:t>
            </a:r>
          </a:p>
          <a:p>
            <a:pPr marL="628650" lvl="1" indent="-171450">
              <a:buFont typeface="Arial"/>
              <a:buChar char="•"/>
            </a:pPr>
            <a:r>
              <a:rPr lang="en-US" baseline="0" dirty="0" smtClean="0"/>
              <a:t>Example of solutions to impact effort level:</a:t>
            </a:r>
          </a:p>
          <a:p>
            <a:pPr marL="1085850" lvl="2" indent="-171450">
              <a:buFont typeface="Arial"/>
              <a:buChar char="•"/>
            </a:pPr>
            <a:r>
              <a:rPr lang="en-US" baseline="0" dirty="0" smtClean="0"/>
              <a:t>Lower milk racks or have employee stand on a platform so the arms are not away from the sides as much.</a:t>
            </a:r>
          </a:p>
          <a:p>
            <a:pPr marL="1085850" lvl="2" indent="-171450">
              <a:buFont typeface="Arial"/>
              <a:buChar char="•"/>
            </a:pPr>
            <a:r>
              <a:rPr lang="en-US" baseline="0" dirty="0" smtClean="0"/>
              <a:t>Rollers on milk racks so milk jugs do not need to be held longer than needed.</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kind of solutions are these? (engineering)</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 of solutions to impact effort frequency: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Rotate workers through this task.</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kind of solution is this? (administrative)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139</a:t>
            </a:fld>
            <a:endParaRPr lang="en-US"/>
          </a:p>
        </p:txBody>
      </p:sp>
    </p:spTree>
    <p:extLst>
      <p:ext uri="{BB962C8B-B14F-4D97-AF65-F5344CB8AC3E}">
        <p14:creationId xmlns:p14="http://schemas.microsoft.com/office/powerpoint/2010/main" val="2926209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sz="1200" dirty="0" smtClean="0">
                <a:solidFill>
                  <a:prstClr val="black"/>
                </a:solidFill>
                <a:latin typeface="Helvetica"/>
              </a:rPr>
              <a:t>What do you think of the </a:t>
            </a:r>
            <a:r>
              <a:rPr lang="en-US" sz="1200" baseline="0" dirty="0" smtClean="0">
                <a:solidFill>
                  <a:prstClr val="black"/>
                </a:solidFill>
                <a:latin typeface="Helvetica"/>
              </a:rPr>
              <a:t>workspace you are sitting at right now (e.g., tables and chairs)?</a:t>
            </a:r>
          </a:p>
          <a:p>
            <a:pPr marL="171450" lvl="0" indent="-171450">
              <a:buFont typeface="Arial"/>
              <a:buChar char="•"/>
            </a:pPr>
            <a:r>
              <a:rPr lang="en-US" sz="1200" baseline="0" dirty="0" smtClean="0">
                <a:solidFill>
                  <a:prstClr val="black"/>
                </a:solidFill>
                <a:latin typeface="Helvetica"/>
              </a:rPr>
              <a:t>Why are the tables and chairs at this height?</a:t>
            </a:r>
          </a:p>
          <a:p>
            <a:pPr marL="628650" lvl="1" indent="-171450">
              <a:buFont typeface="Arial"/>
              <a:buChar char="•"/>
            </a:pPr>
            <a:r>
              <a:rPr lang="en-US" sz="1200" baseline="0" dirty="0" smtClean="0">
                <a:solidFill>
                  <a:prstClr val="black"/>
                </a:solidFill>
                <a:latin typeface="Helvetica"/>
              </a:rPr>
              <a:t>Fits the “average” person.  </a:t>
            </a:r>
          </a:p>
          <a:p>
            <a:pPr marL="628650" lvl="1" indent="-171450">
              <a:buFont typeface="Arial"/>
              <a:buChar char="•"/>
            </a:pPr>
            <a:r>
              <a:rPr lang="en-US" sz="1200" baseline="0" dirty="0" smtClean="0">
                <a:solidFill>
                  <a:prstClr val="black"/>
                </a:solidFill>
                <a:latin typeface="Helvetica"/>
              </a:rPr>
              <a:t>Follow up question, “Who is the average person?”  Emphasize that designing for the average person means only a few people may fit comfortably.</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14</a:t>
            </a:fld>
            <a:endParaRPr lang="en-US"/>
          </a:p>
        </p:txBody>
      </p:sp>
    </p:spTree>
    <p:extLst>
      <p:ext uri="{BB962C8B-B14F-4D97-AF65-F5344CB8AC3E}">
        <p14:creationId xmlns:p14="http://schemas.microsoft.com/office/powerpoint/2010/main" val="108210308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If teaching this method, make copies</a:t>
            </a:r>
            <a:r>
              <a:rPr lang="en-US" baseline="0" dirty="0" smtClean="0"/>
              <a:t> for all participants.  You can download copies by going to Dr. Thomas Bernard’s link</a:t>
            </a:r>
          </a:p>
          <a:p>
            <a:pPr marL="171450" indent="-171450">
              <a:buFont typeface="Arial"/>
              <a:buChar char="•"/>
            </a:pPr>
            <a:r>
              <a:rPr lang="en-US" dirty="0" smtClean="0"/>
              <a:t>The WISHA Lifting Analysis is only used to assess lifting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140</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Here is an example of the WISHA Lifting Analysis</a:t>
            </a:r>
            <a:r>
              <a:rPr lang="en-US" baseline="0" dirty="0" smtClean="0"/>
              <a:t>.</a:t>
            </a:r>
          </a:p>
          <a:p>
            <a:pPr marL="171450" indent="-171450">
              <a:buFont typeface="Arial"/>
              <a:buChar char="•"/>
            </a:pPr>
            <a:r>
              <a:rPr lang="en-US" baseline="0" dirty="0" smtClean="0"/>
              <a:t>This method seems complicated but is quite easy to use.</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141</a:t>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method was adapted</a:t>
            </a:r>
            <a:r>
              <a:rPr lang="en-US" baseline="0" dirty="0" smtClean="0"/>
              <a:t> from the NIOSH Lifting Equation (available http://</a:t>
            </a:r>
            <a:r>
              <a:rPr lang="en-US" baseline="0" dirty="0" err="1" smtClean="0"/>
              <a:t>www.cdc.gov</a:t>
            </a:r>
            <a:r>
              <a:rPr lang="en-US" baseline="0" dirty="0" smtClean="0"/>
              <a:t>/</a:t>
            </a:r>
            <a:r>
              <a:rPr lang="en-US" baseline="0" dirty="0" err="1" smtClean="0"/>
              <a:t>niosh</a:t>
            </a:r>
            <a:r>
              <a:rPr lang="en-US" baseline="0" smtClean="0"/>
              <a:t>/docs/94-110/)</a:t>
            </a:r>
            <a:r>
              <a:rPr lang="en-US" baseline="0" dirty="0" smtClean="0"/>
              <a:t>.</a:t>
            </a:r>
          </a:p>
          <a:p>
            <a:pPr marL="171450" indent="-171450">
              <a:buFont typeface="Arial"/>
              <a:buChar char="•"/>
            </a:pPr>
            <a:r>
              <a:rPr lang="en-US" baseline="0" dirty="0" smtClean="0"/>
              <a:t>The method is used to answer the question, “Is the weight lifted hazardous?”</a:t>
            </a: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142</a:t>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1. Find out the weight of the object.</a:t>
            </a:r>
            <a:r>
              <a:rPr lang="en-US" baseline="0" dirty="0" smtClean="0"/>
              <a:t>  </a:t>
            </a:r>
          </a:p>
          <a:p>
            <a:pPr marL="628650" lvl="1" indent="-171450">
              <a:buFont typeface="Arial"/>
              <a:buChar char="•"/>
            </a:pPr>
            <a:r>
              <a:rPr lang="en-US" dirty="0" smtClean="0"/>
              <a:t>Only evaluate objects weighing</a:t>
            </a:r>
            <a:r>
              <a:rPr lang="en-US" baseline="0" dirty="0" smtClean="0"/>
              <a:t> </a:t>
            </a:r>
            <a:r>
              <a:rPr lang="en-US" dirty="0" smtClean="0"/>
              <a:t>more than 10 lbs.</a:t>
            </a:r>
            <a:endParaRPr lang="en-US" baseline="0" dirty="0" smtClean="0"/>
          </a:p>
          <a:p>
            <a:pPr marL="171450" lvl="0" indent="-171450">
              <a:buFont typeface="Arial"/>
              <a:buChar char="•"/>
            </a:pPr>
            <a:r>
              <a:rPr lang="en-US" baseline="0" dirty="0" smtClean="0"/>
              <a:t>2. A graph is used for this step.</a:t>
            </a:r>
          </a:p>
          <a:p>
            <a:pPr marL="171450" lvl="0" indent="-171450">
              <a:buFont typeface="Arial"/>
              <a:buChar char="•"/>
            </a:pPr>
            <a:r>
              <a:rPr lang="en-US" baseline="0" dirty="0" smtClean="0"/>
              <a:t>3. Find out how many lifts are done per minute and how long these lifts take in a day.</a:t>
            </a:r>
          </a:p>
          <a:p>
            <a:pPr marL="171450" lvl="0" indent="-171450">
              <a:buFont typeface="Arial"/>
              <a:buChar char="•"/>
            </a:pPr>
            <a:r>
              <a:rPr lang="en-US" baseline="0" dirty="0" smtClean="0"/>
              <a:t>4. Watch a worker perform the lift to see if they have to twist.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5. The last step determines if the lift is hazardous.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following slides will go through each step.</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143</a:t>
            </a:fld>
            <a:endParaRPr lang="en-US"/>
          </a:p>
        </p:txBody>
      </p:sp>
    </p:spTree>
    <p:extLst>
      <p:ext uri="{BB962C8B-B14F-4D97-AF65-F5344CB8AC3E}">
        <p14:creationId xmlns:p14="http://schemas.microsoft.com/office/powerpoint/2010/main" val="166976929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a worker is</a:t>
            </a:r>
            <a:r>
              <a:rPr lang="en-US" baseline="0" dirty="0" smtClean="0"/>
              <a:t> lifting a </a:t>
            </a:r>
            <a:r>
              <a:rPr lang="en-US" dirty="0" smtClean="0"/>
              <a:t>40 lb. bag of dog food from the pallet and stocking it on the shelf.</a:t>
            </a:r>
          </a:p>
          <a:p>
            <a:pPr marL="628650" lvl="1" indent="-171450">
              <a:buFont typeface="Arial"/>
              <a:buChar char="•"/>
            </a:pPr>
            <a:r>
              <a:rPr lang="en-US" dirty="0" smtClean="0"/>
              <a:t>This is called the “Actual</a:t>
            </a:r>
            <a:r>
              <a:rPr lang="en-US" baseline="0" dirty="0" smtClean="0"/>
              <a:t> Weight.”</a:t>
            </a:r>
            <a:endParaRPr lang="en-US" dirty="0" smtClean="0"/>
          </a:p>
          <a:p>
            <a:pPr marL="171450" indent="-171450">
              <a:buFont typeface="Arial"/>
              <a:buChar char="•"/>
            </a:pPr>
            <a:r>
              <a:rPr lang="en-US" dirty="0" smtClean="0"/>
              <a:t>Write</a:t>
            </a:r>
            <a:r>
              <a:rPr lang="en-US" baseline="0" dirty="0" smtClean="0"/>
              <a:t> this weight on the form in Step 1.</a:t>
            </a:r>
            <a:endParaRPr lang="en-US" dirty="0" smtClean="0"/>
          </a:p>
          <a:p>
            <a:pPr marL="628650" lvl="1" indent="-171450">
              <a:buFont typeface="Arial"/>
              <a:buChar char="•"/>
            </a:pPr>
            <a:r>
              <a:rPr lang="en-US" dirty="0" smtClean="0"/>
              <a:t>Actual</a:t>
            </a:r>
            <a:r>
              <a:rPr lang="en-US" baseline="0" dirty="0" smtClean="0"/>
              <a:t> Weight = 40. 	</a:t>
            </a:r>
          </a:p>
        </p:txBody>
      </p:sp>
      <p:sp>
        <p:nvSpPr>
          <p:cNvPr id="4" name="Slide Number Placeholder 3"/>
          <p:cNvSpPr>
            <a:spLocks noGrp="1"/>
          </p:cNvSpPr>
          <p:nvPr>
            <p:ph type="sldNum" sz="quarter" idx="10"/>
          </p:nvPr>
        </p:nvSpPr>
        <p:spPr/>
        <p:txBody>
          <a:bodyPr/>
          <a:lstStyle/>
          <a:p>
            <a:fld id="{53D6A47E-AF34-4095-BCC1-92F87EFF0416}" type="slidenum">
              <a:rPr lang="en-US" smtClean="0"/>
              <a:pPr/>
              <a:t>144</a:t>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the worker’s hands are about 12” away from an</a:t>
            </a:r>
            <a:r>
              <a:rPr lang="en-US" baseline="0" dirty="0" smtClean="0"/>
              <a:t> imaginary vertical line and the lift is starting below the knee.  This gives a value of 35.</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This number is called the </a:t>
            </a:r>
            <a:r>
              <a:rPr lang="en-US" baseline="0" dirty="0" smtClean="0"/>
              <a:t>“</a:t>
            </a:r>
            <a:r>
              <a:rPr lang="en-US" dirty="0" smtClean="0"/>
              <a:t>Unadjusted </a:t>
            </a:r>
            <a:r>
              <a:rPr lang="en-US" baseline="0" dirty="0" smtClean="0"/>
              <a:t>Weight Limit.”</a:t>
            </a:r>
          </a:p>
          <a:p>
            <a:pPr marL="171450" indent="-171450">
              <a:buFont typeface="Arial"/>
              <a:buChar char="•"/>
            </a:pPr>
            <a:r>
              <a:rPr lang="en-US" dirty="0" smtClean="0"/>
              <a:t>Write</a:t>
            </a:r>
            <a:r>
              <a:rPr lang="en-US" baseline="0" dirty="0" smtClean="0"/>
              <a:t> this number on the form in Step 2.</a:t>
            </a:r>
            <a:endParaRPr lang="en-US" dirty="0" smtClean="0"/>
          </a:p>
          <a:p>
            <a:pPr marL="628650" lvl="1" indent="-171450">
              <a:buFont typeface="Arial"/>
              <a:buChar char="•"/>
            </a:pPr>
            <a:r>
              <a:rPr lang="en-US" dirty="0" smtClean="0"/>
              <a:t>Unadjusted </a:t>
            </a:r>
            <a:r>
              <a:rPr lang="en-US" baseline="0" dirty="0" smtClean="0"/>
              <a:t>Weight Limit = 35. </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145</a:t>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864931">
              <a:buFont typeface="Arial"/>
              <a:buChar char="•"/>
              <a:defRPr/>
            </a:pPr>
            <a:r>
              <a:rPr lang="en-US" dirty="0" smtClean="0"/>
              <a:t>In this example, the worker is performing</a:t>
            </a:r>
            <a:r>
              <a:rPr lang="en-US" baseline="0" dirty="0" smtClean="0"/>
              <a:t> </a:t>
            </a:r>
            <a:r>
              <a:rPr lang="en-US" dirty="0" smtClean="0"/>
              <a:t>1 lift every minute for 1 hour or less.  This gives</a:t>
            </a:r>
            <a:r>
              <a:rPr lang="en-US" baseline="0" dirty="0" smtClean="0"/>
              <a:t> a value of </a:t>
            </a:r>
            <a:r>
              <a:rPr lang="en-US" dirty="0" smtClean="0"/>
              <a:t>0.95.</a:t>
            </a:r>
          </a:p>
          <a:p>
            <a:pPr marL="628650" lvl="1" indent="-171450" defTabSz="864931">
              <a:buFont typeface="Arial"/>
              <a:buChar char="•"/>
              <a:defRPr/>
            </a:pPr>
            <a:r>
              <a:rPr lang="en-US" dirty="0" smtClean="0"/>
              <a:t>This</a:t>
            </a:r>
            <a:r>
              <a:rPr lang="en-US" baseline="0" dirty="0" smtClean="0"/>
              <a:t> is </a:t>
            </a:r>
            <a:r>
              <a:rPr lang="en-US" dirty="0" smtClean="0"/>
              <a:t>called the “Limit Reduction</a:t>
            </a:r>
            <a:r>
              <a:rPr lang="en-US" baseline="0" dirty="0" smtClean="0"/>
              <a:t> Modifier.”</a:t>
            </a:r>
            <a:endParaRPr lang="en-US" dirty="0" smtClean="0"/>
          </a:p>
          <a:p>
            <a:pPr marL="171450" indent="-171450">
              <a:buFont typeface="Arial"/>
              <a:buChar char="•"/>
            </a:pPr>
            <a:r>
              <a:rPr lang="en-US" dirty="0" smtClean="0"/>
              <a:t>Write</a:t>
            </a:r>
            <a:r>
              <a:rPr lang="en-US" baseline="0" dirty="0" smtClean="0"/>
              <a:t> this number on the form in Step 3.</a:t>
            </a:r>
            <a:endParaRPr lang="en-US" dirty="0" smtClean="0"/>
          </a:p>
          <a:p>
            <a:pPr marL="628650" lvl="1" indent="-171450">
              <a:buFont typeface="Arial"/>
              <a:buChar char="•"/>
            </a:pPr>
            <a:r>
              <a:rPr lang="en-US" dirty="0" smtClean="0"/>
              <a:t>Limit Reduction Modifier</a:t>
            </a:r>
            <a:r>
              <a:rPr lang="en-US" baseline="0" dirty="0" smtClean="0"/>
              <a:t> = 0.95. </a:t>
            </a:r>
            <a:endParaRPr lang="en-US" dirty="0" smtClean="0"/>
          </a:p>
          <a:p>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146</a:t>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 this example, the worker appears to be twisting</a:t>
            </a:r>
            <a:r>
              <a:rPr lang="en-US" baseline="0" dirty="0" smtClean="0"/>
              <a:t> more than 45 degrees during the lift.  </a:t>
            </a:r>
          </a:p>
          <a:p>
            <a:pPr marL="171450" indent="-171450">
              <a:buFont typeface="Arial"/>
              <a:buChar char="•"/>
            </a:pPr>
            <a:r>
              <a:rPr lang="en-US" baseline="0" dirty="0" smtClean="0"/>
              <a:t>The angle is determined by seeing if the shoulders line up with the hips.</a:t>
            </a:r>
          </a:p>
          <a:p>
            <a:pPr marL="171450" lvl="0" indent="-171450">
              <a:buFont typeface="Arial"/>
              <a:buChar char="•"/>
            </a:pPr>
            <a:r>
              <a:rPr lang="en-US" baseline="0" dirty="0" smtClean="0"/>
              <a:t>If the twist is a lot (more than 45 degrees as in the picture on the right), you will multiply the “unadjusted weight limit” by 0.85.</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called the “Twisting Adjustment.”</a:t>
            </a:r>
          </a:p>
          <a:p>
            <a:pPr marL="171450" indent="-171450">
              <a:buFont typeface="Arial"/>
              <a:buChar char="•"/>
            </a:pPr>
            <a:r>
              <a:rPr lang="en-US" dirty="0" smtClean="0"/>
              <a:t>Write</a:t>
            </a:r>
            <a:r>
              <a:rPr lang="en-US" baseline="0" dirty="0" smtClean="0"/>
              <a:t> this number on the form in Step 4.</a:t>
            </a:r>
            <a:endParaRPr lang="en-US" dirty="0" smtClean="0"/>
          </a:p>
          <a:p>
            <a:pPr marL="628650" lvl="1" indent="-171450">
              <a:buFont typeface="Arial"/>
              <a:buChar char="•"/>
            </a:pPr>
            <a:r>
              <a:rPr lang="en-US" dirty="0" smtClean="0"/>
              <a:t>Twisting Adjustment = </a:t>
            </a:r>
            <a:r>
              <a:rPr lang="en-US" baseline="0" dirty="0" smtClean="0"/>
              <a:t>0.85. </a:t>
            </a:r>
            <a:endParaRPr lang="en-US" dirty="0" smtClean="0"/>
          </a:p>
          <a:p>
            <a:pPr marL="457200" marR="0" lvl="1" indent="0" algn="l" defTabSz="914400" rtl="0" eaLnBrk="1" fontAlgn="auto" latinLnBrk="0" hangingPunct="1">
              <a:lnSpc>
                <a:spcPct val="100000"/>
              </a:lnSpc>
              <a:spcBef>
                <a:spcPts val="0"/>
              </a:spcBef>
              <a:spcAft>
                <a:spcPts val="0"/>
              </a:spcAft>
              <a:buClrTx/>
              <a:buSzTx/>
              <a:buFont typeface="Arial"/>
              <a:buNone/>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twist is a little (less than 45 degrees), the twisting adjustment remains blank.</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147</a:t>
            </a:fld>
            <a:endParaRPr lang="en-US"/>
          </a:p>
        </p:txBody>
      </p:sp>
    </p:spTree>
    <p:extLst>
      <p:ext uri="{BB962C8B-B14F-4D97-AF65-F5344CB8AC3E}">
        <p14:creationId xmlns:p14="http://schemas.microsoft.com/office/powerpoint/2010/main" val="180341074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In this example, the worker appears to be twisting</a:t>
            </a:r>
            <a:r>
              <a:rPr lang="en-US" baseline="0" dirty="0" smtClean="0"/>
              <a:t> more than 45 degrees during the lift.  </a:t>
            </a:r>
          </a:p>
          <a:p>
            <a:pPr marL="171450" lvl="0" indent="-171450">
              <a:buFont typeface="Arial"/>
              <a:buChar char="•"/>
            </a:pPr>
            <a:r>
              <a:rPr lang="en-US" baseline="0" dirty="0" smtClean="0"/>
              <a:t>Calculate the “Adjusted Weight Limit.”</a:t>
            </a:r>
          </a:p>
          <a:p>
            <a:pPr marL="628650" lvl="1" indent="-171450">
              <a:buFont typeface="Arial"/>
              <a:buChar char="•"/>
            </a:pPr>
            <a:r>
              <a:rPr lang="en-US" baseline="0" dirty="0" smtClean="0"/>
              <a:t>35 × 0.85 = 29.75</a:t>
            </a:r>
          </a:p>
          <a:p>
            <a:pPr marL="171450" lvl="0" indent="-171450">
              <a:buFont typeface="Arial"/>
              <a:buChar char="•"/>
            </a:pPr>
            <a:r>
              <a:rPr lang="en-US" dirty="0" smtClean="0"/>
              <a:t>Write</a:t>
            </a:r>
            <a:r>
              <a:rPr lang="en-US" baseline="0" dirty="0" smtClean="0"/>
              <a:t> this number on the form in the third line of Step 4.</a:t>
            </a:r>
            <a:endParaRPr lang="en-US" dirty="0" smtClean="0"/>
          </a:p>
          <a:p>
            <a:pPr marL="628650" lvl="1" indent="-171450">
              <a:buFont typeface="Arial"/>
              <a:buChar char="•"/>
            </a:pPr>
            <a:r>
              <a:rPr lang="en-US" dirty="0" smtClean="0"/>
              <a:t>Adjusted Weight Limit = 29.75</a:t>
            </a:r>
            <a:r>
              <a:rPr lang="en-US" baseline="0" dirty="0" smtClean="0"/>
              <a:t>.</a:t>
            </a:r>
          </a:p>
          <a:p>
            <a:pPr marL="628650" lvl="1" indent="-171450">
              <a:buFont typeface="Arial"/>
              <a:buChar char="•"/>
            </a:pPr>
            <a:r>
              <a:rPr lang="en-US" baseline="0" dirty="0" smtClean="0"/>
              <a:t>(if the twist was less than 45 degrees, Adjusted Weight Limit = Unadjusted Weight Limit).</a:t>
            </a:r>
            <a:endParaRPr lang="en-US" dirty="0"/>
          </a:p>
        </p:txBody>
      </p:sp>
      <p:sp>
        <p:nvSpPr>
          <p:cNvPr id="4" name="Slide Number Placeholder 3"/>
          <p:cNvSpPr>
            <a:spLocks noGrp="1"/>
          </p:cNvSpPr>
          <p:nvPr>
            <p:ph type="sldNum" sz="quarter" idx="10"/>
          </p:nvPr>
        </p:nvSpPr>
        <p:spPr/>
        <p:txBody>
          <a:bodyPr/>
          <a:lstStyle/>
          <a:p>
            <a:fld id="{53D6A47E-AF34-4095-BCC1-92F87EFF0416}" type="slidenum">
              <a:rPr lang="en-US" smtClean="0"/>
              <a:pPr/>
              <a:t>148</a:t>
            </a:fld>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 typeface="Arial"/>
              <a:buChar char="•"/>
            </a:pPr>
            <a:r>
              <a:rPr lang="en-US" baseline="0" dirty="0" smtClean="0"/>
              <a:t>Calculate the “Weight Limit” by multiplying the “adjusted weight limit” by the “limit reduction modifier.”</a:t>
            </a:r>
          </a:p>
          <a:p>
            <a:pPr marL="628650" lvl="1" indent="-171450">
              <a:buFont typeface="Arial"/>
              <a:buChar char="•"/>
            </a:pPr>
            <a:r>
              <a:rPr lang="en-US" baseline="0" dirty="0" smtClean="0"/>
              <a:t>29.75 × 0.95 = 28.3</a:t>
            </a:r>
          </a:p>
          <a:p>
            <a:pPr marL="171450" lvl="0" indent="-171450">
              <a:buFont typeface="Arial"/>
              <a:buChar char="•"/>
            </a:pPr>
            <a:r>
              <a:rPr lang="en-US" dirty="0" smtClean="0"/>
              <a:t>Write</a:t>
            </a:r>
            <a:r>
              <a:rPr lang="en-US" baseline="0" dirty="0" smtClean="0"/>
              <a:t> this number on the form in the fifth line of Step 4.</a:t>
            </a:r>
            <a:endParaRPr lang="en-US" dirty="0" smtClean="0"/>
          </a:p>
          <a:p>
            <a:pPr marL="628650" lvl="1" indent="-171450">
              <a:buFont typeface="Arial"/>
              <a:buChar char="•"/>
            </a:pPr>
            <a:r>
              <a:rPr lang="en-US" dirty="0" smtClean="0"/>
              <a:t>Weight</a:t>
            </a:r>
            <a:r>
              <a:rPr lang="en-US" baseline="0" dirty="0" smtClean="0"/>
              <a:t> </a:t>
            </a:r>
            <a:r>
              <a:rPr lang="en-US" dirty="0" smtClean="0"/>
              <a:t>Limit = 28.3</a:t>
            </a:r>
            <a:r>
              <a:rPr lang="en-US" baseline="0" dirty="0" smtClean="0"/>
              <a:t>.</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twist was less than 45 degrees, Weight Limit = 35 × 0.95 = 33.3).</a:t>
            </a:r>
            <a:endParaRPr lang="en-US"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149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Workspace has to do with things like: </a:t>
            </a:r>
          </a:p>
          <a:p>
            <a:pPr marL="628650" lvl="1" indent="-171450">
              <a:buFont typeface="Arial"/>
              <a:buChar char="•"/>
            </a:pPr>
            <a:r>
              <a:rPr lang="en-US" sz="1200" dirty="0" smtClean="0">
                <a:solidFill>
                  <a:prstClr val="black"/>
                </a:solidFill>
                <a:latin typeface="Helvetica"/>
              </a:rPr>
              <a:t>Reaching</a:t>
            </a:r>
            <a:r>
              <a:rPr lang="en-US" sz="1200" baseline="0" dirty="0" smtClean="0">
                <a:solidFill>
                  <a:prstClr val="black"/>
                </a:solidFill>
                <a:latin typeface="Helvetica"/>
              </a:rPr>
              <a:t> out and reaching up.</a:t>
            </a:r>
          </a:p>
          <a:p>
            <a:pPr marL="1085850" lvl="2" indent="-171450">
              <a:buFont typeface="Arial"/>
              <a:buChar char="•"/>
            </a:pPr>
            <a:r>
              <a:rPr lang="en-US" sz="1200" baseline="0" dirty="0" smtClean="0">
                <a:solidFill>
                  <a:prstClr val="black"/>
                </a:solidFill>
                <a:latin typeface="Helvetica"/>
              </a:rPr>
              <a:t>Examples: depth of shelves, storeroom, bins for produce, display case in deli.</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solidFill>
                  <a:prstClr val="black"/>
                </a:solidFill>
                <a:latin typeface="Helvetica"/>
              </a:rPr>
              <a:t>Have the tallest and shortest persons in the audience demonstrate the differences in their reach in these directions.</a:t>
            </a:r>
            <a:endParaRPr lang="en-US" sz="1200" baseline="0" dirty="0" smtClean="0">
              <a:solidFill>
                <a:prstClr val="black"/>
              </a:solidFill>
              <a:latin typeface="Helvetica"/>
            </a:endParaRPr>
          </a:p>
          <a:p>
            <a:pPr marL="628650" lvl="1" indent="-171450">
              <a:buFont typeface="Arial"/>
              <a:buChar char="•"/>
            </a:pPr>
            <a:r>
              <a:rPr lang="en-US" sz="1200" baseline="0" dirty="0" smtClean="0">
                <a:solidFill>
                  <a:prstClr val="black"/>
                </a:solidFill>
                <a:latin typeface="Helvetica"/>
              </a:rPr>
              <a:t>Work surface height.</a:t>
            </a:r>
          </a:p>
          <a:p>
            <a:pPr marL="1085850" lvl="2" indent="-171450">
              <a:buFont typeface="Arial"/>
              <a:buChar char="•"/>
            </a:pPr>
            <a:r>
              <a:rPr lang="en-US" sz="1200" baseline="0" dirty="0" smtClean="0">
                <a:solidFill>
                  <a:prstClr val="black"/>
                </a:solidFill>
                <a:latin typeface="Helvetica"/>
              </a:rPr>
              <a:t>Examples: shelf height, tables in meat and bakery departments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Emphasize that the floor is often the work height in grocery stores.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What do you think of the work surface where you are currently sitting? (Discuss who it fits and who it doesn’t.  Discuss why the surface is that height {average person} and then decide who is “average” {nobody for all workspace parameters})</a:t>
            </a:r>
          </a:p>
          <a:p>
            <a:pPr marL="628650" lvl="1" indent="-171450">
              <a:buFont typeface="Arial"/>
              <a:buChar char="•"/>
            </a:pPr>
            <a:r>
              <a:rPr lang="en-US" sz="1200" dirty="0" smtClean="0">
                <a:solidFill>
                  <a:prstClr val="black"/>
                </a:solidFill>
                <a:latin typeface="Helvetica"/>
              </a:rPr>
              <a:t>Legroom.</a:t>
            </a:r>
            <a:r>
              <a:rPr lang="en-US" sz="1200" baseline="0" dirty="0" smtClean="0">
                <a:solidFill>
                  <a:prstClr val="black"/>
                </a:solidFill>
                <a:latin typeface="Helvetica"/>
              </a:rPr>
              <a:t> </a:t>
            </a:r>
          </a:p>
          <a:p>
            <a:pPr marL="1085850" lvl="2" indent="-171450">
              <a:buFont typeface="Arial"/>
              <a:buChar char="•"/>
            </a:pPr>
            <a:r>
              <a:rPr lang="en-US" sz="1200" dirty="0" smtClean="0">
                <a:solidFill>
                  <a:prstClr val="black"/>
                </a:solidFill>
                <a:latin typeface="Helvetica"/>
              </a:rPr>
              <a:t>Mainly related</a:t>
            </a:r>
            <a:r>
              <a:rPr lang="en-US" sz="1200" baseline="0" dirty="0" smtClean="0">
                <a:solidFill>
                  <a:prstClr val="black"/>
                </a:solidFill>
                <a:latin typeface="Helvetica"/>
              </a:rPr>
              <a:t> to sitting.</a:t>
            </a:r>
            <a:r>
              <a:rPr lang="en-US" sz="1200" dirty="0" smtClean="0">
                <a:solidFill>
                  <a:prstClr val="black"/>
                </a:solidFill>
                <a:latin typeface="Helvetica"/>
              </a:rPr>
              <a:t> </a:t>
            </a:r>
          </a:p>
          <a:p>
            <a:pPr marL="1085850" lvl="2" indent="-171450">
              <a:buFont typeface="Arial"/>
              <a:buChar char="•"/>
            </a:pPr>
            <a:r>
              <a:rPr lang="en-US" sz="1200" dirty="0" smtClean="0">
                <a:solidFill>
                  <a:prstClr val="black"/>
                </a:solidFill>
                <a:latin typeface="Helvetica"/>
              </a:rPr>
              <a:t>What do you think of the legroom where you are currently sitting?</a:t>
            </a:r>
          </a:p>
          <a:p>
            <a:pPr marL="628650" lvl="1" indent="-171450">
              <a:buFont typeface="Arial"/>
              <a:buChar char="•"/>
            </a:pPr>
            <a:r>
              <a:rPr lang="en-US" sz="1200" dirty="0" smtClean="0">
                <a:solidFill>
                  <a:prstClr val="black"/>
                </a:solidFill>
                <a:latin typeface="Helvetica"/>
              </a:rPr>
              <a:t>Twisting.</a:t>
            </a:r>
          </a:p>
          <a:p>
            <a:pPr marL="1085850" lvl="2" indent="-171450">
              <a:buFont typeface="Arial"/>
              <a:buChar char="•"/>
            </a:pPr>
            <a:r>
              <a:rPr lang="en-US" sz="1200" dirty="0" smtClean="0">
                <a:solidFill>
                  <a:prstClr val="black"/>
                </a:solidFill>
                <a:latin typeface="Helvetica"/>
              </a:rPr>
              <a:t>Ask</a:t>
            </a:r>
            <a:r>
              <a:rPr lang="en-US" sz="1200" baseline="0" dirty="0" smtClean="0">
                <a:solidFill>
                  <a:prstClr val="black"/>
                </a:solidFill>
                <a:latin typeface="Helvetica"/>
              </a:rPr>
              <a:t> what’s wrong with twisting and if there are tasks that workers must twist.</a:t>
            </a:r>
          </a:p>
          <a:p>
            <a:pPr marL="628650" lvl="1" indent="-171450">
              <a:buFont typeface="Arial"/>
              <a:buChar char="•"/>
            </a:pPr>
            <a:r>
              <a:rPr lang="en-US" sz="1200" baseline="0" dirty="0" smtClean="0">
                <a:solidFill>
                  <a:prstClr val="black"/>
                </a:solidFill>
                <a:latin typeface="Helvetica"/>
              </a:rPr>
              <a:t>Upper body posture.</a:t>
            </a:r>
          </a:p>
          <a:p>
            <a:pPr marL="1085850" lvl="2" indent="-171450">
              <a:buFont typeface="Arial"/>
              <a:buChar char="•"/>
            </a:pPr>
            <a:r>
              <a:rPr lang="en-US" sz="1200" baseline="0" dirty="0" smtClean="0">
                <a:solidFill>
                  <a:prstClr val="black"/>
                </a:solidFill>
                <a:latin typeface="Helvetica"/>
              </a:rPr>
              <a:t>Examples: reaching out or overhead.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15</a:t>
            </a:fld>
            <a:endParaRPr lang="en-US"/>
          </a:p>
        </p:txBody>
      </p:sp>
    </p:spTree>
    <p:extLst>
      <p:ext uri="{BB962C8B-B14F-4D97-AF65-F5344CB8AC3E}">
        <p14:creationId xmlns:p14="http://schemas.microsoft.com/office/powerpoint/2010/main" val="336620718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This last step determines if the lift is potentially</a:t>
            </a:r>
            <a:r>
              <a:rPr lang="en-US" baseline="0" dirty="0" smtClean="0"/>
              <a:t> hazardous.</a:t>
            </a:r>
          </a:p>
          <a:p>
            <a:pPr marL="171450" lvl="0" indent="-171450">
              <a:buFont typeface="Arial"/>
              <a:buChar char="•"/>
            </a:pPr>
            <a:r>
              <a:rPr lang="en-US" baseline="0" dirty="0" smtClean="0"/>
              <a:t>The lift is hazardous if the “Weight Limit” is less than the weight of the “Actual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lift is not hazardous if the “Weight Limit” is more than the weight of the “Actual Lift.”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Since the “Weight Limit” is 28 to 33 lbs., the lift is considered hazardous.</a:t>
            </a:r>
            <a:endParaRPr lang="en-US" dirty="0" smtClean="0"/>
          </a:p>
        </p:txBody>
      </p:sp>
      <p:sp>
        <p:nvSpPr>
          <p:cNvPr id="4" name="Slide Number Placeholder 3"/>
          <p:cNvSpPr>
            <a:spLocks noGrp="1"/>
          </p:cNvSpPr>
          <p:nvPr>
            <p:ph type="sldNum" sz="quarter" idx="10"/>
          </p:nvPr>
        </p:nvSpPr>
        <p:spPr/>
        <p:txBody>
          <a:bodyPr/>
          <a:lstStyle/>
          <a:p>
            <a:fld id="{53D6A47E-AF34-4095-BCC1-92F87EFF0416}" type="slidenum">
              <a:rPr lang="en-US" smtClean="0"/>
              <a:pPr/>
              <a:t>150</a:t>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 the lift is considered hazardous,</a:t>
            </a:r>
            <a:r>
              <a:rPr lang="en-US" baseline="0" dirty="0" smtClean="0"/>
              <a:t> you should determine if the weight, distance, frequency, or duration are the problem.</a:t>
            </a:r>
          </a:p>
          <a:p>
            <a:pPr marL="628650" lvl="1" indent="-171450">
              <a:buFont typeface="Arial"/>
              <a:buChar char="•"/>
            </a:pPr>
            <a:r>
              <a:rPr lang="en-US" baseline="0" dirty="0" smtClean="0"/>
              <a:t>For example, if the Actual Weight is fine but the object is lifted 10 times per minute for 2 hours, the frequency and duration are the problem.</a:t>
            </a:r>
          </a:p>
          <a:p>
            <a:pPr marL="628650" lvl="1" indent="-171450">
              <a:buFont typeface="Arial"/>
              <a:buChar char="•"/>
            </a:pPr>
            <a:r>
              <a:rPr lang="en-US" baseline="0" dirty="0" smtClean="0"/>
              <a:t>In this case, one solution might be to rotate this lifting task among several workers.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151</a:t>
            </a:fld>
            <a:endParaRPr lang="en-US"/>
          </a:p>
        </p:txBody>
      </p:sp>
    </p:spTree>
    <p:extLst>
      <p:ext uri="{BB962C8B-B14F-4D97-AF65-F5344CB8AC3E}">
        <p14:creationId xmlns:p14="http://schemas.microsoft.com/office/powerpoint/2010/main" val="98858299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1618" name="Rectangle 2"/>
          <p:cNvSpPr>
            <a:spLocks noGrp="1" noChangeArrowheads="1"/>
          </p:cNvSpPr>
          <p:nvPr>
            <p:ph type="body" idx="1"/>
          </p:nvPr>
        </p:nvSpPr>
        <p:spPr>
          <a:xfrm>
            <a:off x="914400" y="4333096"/>
            <a:ext cx="5029200" cy="3886511"/>
          </a:xfrm>
          <a:ln/>
        </p:spPr>
        <p:txBody>
          <a:bodyPr/>
          <a:lstStyle/>
          <a:p>
            <a:pPr marL="171450" indent="-171450">
              <a:buFont typeface="Arial"/>
              <a:buChar char="•"/>
            </a:pPr>
            <a:r>
              <a:rPr lang="en-US" dirty="0" smtClean="0"/>
              <a:t>The next step of the Ergonomics Process is to develop solutions.</a:t>
            </a:r>
            <a:endParaRPr lang="en-US" dirty="0"/>
          </a:p>
        </p:txBody>
      </p:sp>
      <p:sp>
        <p:nvSpPr>
          <p:cNvPr id="1391619" name="Rectangle 3"/>
          <p:cNvSpPr>
            <a:spLocks noGrp="1" noRot="1" noChangeAspect="1" noChangeArrowheads="1" noTextEdit="1"/>
          </p:cNvSpPr>
          <p:nvPr>
            <p:ph type="sldImg"/>
          </p:nvPr>
        </p:nvSpPr>
        <p:spPr>
          <a:ln>
            <a:noFill/>
          </a:ln>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Remember</a:t>
            </a:r>
            <a:r>
              <a:rPr lang="en-US" baseline="0" dirty="0" smtClean="0"/>
              <a:t> that solutions that engineer-out the risk factor are the best, administrative solutions like job rotation are second best, and personal solutions are least effective.</a:t>
            </a:r>
          </a:p>
          <a:p>
            <a:pPr marL="171450" indent="-171450">
              <a:buFont typeface="Arial"/>
              <a:buChar char="•"/>
            </a:pPr>
            <a:r>
              <a:rPr lang="en-US" baseline="0" dirty="0" smtClean="0"/>
              <a:t>Examples of possible solutions are available on a free OSHA document, “Ergonomics - Guidelines for Retail Grocery Stores.”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153</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Some solutions can be used</a:t>
            </a:r>
            <a:r>
              <a:rPr lang="en-US" baseline="0" dirty="0" smtClean="0"/>
              <a:t> throughout the store.</a:t>
            </a:r>
          </a:p>
          <a:p>
            <a:pPr marL="171450" indent="-171450">
              <a:buFont typeface="Arial"/>
              <a:buChar char="•"/>
            </a:pPr>
            <a:r>
              <a:rPr lang="en-US" baseline="0" dirty="0" smtClean="0"/>
              <a:t>For example, the OSHA booklet suggests using neutral postures whenever possible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154</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Other solutions are specific for certain departments</a:t>
            </a:r>
            <a:r>
              <a:rPr lang="en-US" baseline="0" dirty="0" smtClean="0"/>
              <a:t>.</a:t>
            </a:r>
          </a:p>
          <a:p>
            <a:pPr marL="171450" lvl="0" indent="-171450">
              <a:buFont typeface="Arial"/>
              <a:buChar char="•"/>
            </a:pPr>
            <a:r>
              <a:rPr lang="en-US" baseline="0" dirty="0" smtClean="0"/>
              <a:t>Cashiers should be taught to key in the code if hand scanning fails after two attempts.  </a:t>
            </a:r>
          </a:p>
          <a:p>
            <a:pPr marL="628650" lvl="1" indent="-171450">
              <a:buFont typeface="Arial"/>
              <a:buChar char="•"/>
            </a:pPr>
            <a:r>
              <a:rPr lang="en-US" baseline="0" dirty="0" smtClean="0"/>
              <a:t>This is an administrative solution since it requires training (and retraining).</a:t>
            </a:r>
          </a:p>
          <a:p>
            <a:pPr marL="171450" lvl="0" indent="-171450">
              <a:buFont typeface="Arial"/>
              <a:buChar char="•"/>
            </a:pPr>
            <a:r>
              <a:rPr lang="en-US" baseline="0" dirty="0" smtClean="0"/>
              <a:t>The deli could have a display case that opens from the front.  The deli worker could walk around to easily access product in the front.</a:t>
            </a:r>
          </a:p>
          <a:p>
            <a:pPr marL="628650" lvl="1" indent="-171450">
              <a:buFont typeface="Arial"/>
              <a:buChar char="•"/>
            </a:pPr>
            <a:r>
              <a:rPr lang="en-US" baseline="0" dirty="0" smtClean="0"/>
              <a:t>This is an engineering solution because the reach into the case is ‘engineered out.’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155</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Stockers</a:t>
            </a:r>
            <a:r>
              <a:rPr lang="en-US" baseline="0" dirty="0" smtClean="0"/>
              <a:t> could be provided knee pads so they can kneel instead of bending over.</a:t>
            </a:r>
          </a:p>
          <a:p>
            <a:pPr marL="628650" lvl="1" indent="-171450">
              <a:buFont typeface="Arial"/>
              <a:buChar char="•"/>
            </a:pPr>
            <a:r>
              <a:rPr lang="en-US" baseline="0" dirty="0" smtClean="0"/>
              <a:t>This is a personal solution (ask participants where this is on the hierarchy of solutions)</a:t>
            </a:r>
          </a:p>
          <a:p>
            <a:pPr marL="171450" lvl="0" indent="-171450">
              <a:buFont typeface="Arial"/>
              <a:buChar char="•"/>
            </a:pPr>
            <a:r>
              <a:rPr lang="en-US" baseline="0" dirty="0" smtClean="0"/>
              <a:t>Heavy produce, such as watermelons, could be kept in the original containers and moved by pallet jack to their location on the floor.</a:t>
            </a:r>
          </a:p>
          <a:p>
            <a:pPr marL="628650" lvl="1" indent="-171450">
              <a:buFont typeface="Arial"/>
              <a:buChar char="•"/>
            </a:pPr>
            <a:r>
              <a:rPr lang="en-US" baseline="0" dirty="0" smtClean="0"/>
              <a:t>This is an engineering and administrative solution.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156</a:t>
            </a:fld>
            <a:endParaRPr lang="en-US"/>
          </a:p>
        </p:txBody>
      </p:sp>
    </p:spTree>
    <p:extLst>
      <p:ext uri="{BB962C8B-B14F-4D97-AF65-F5344CB8AC3E}">
        <p14:creationId xmlns:p14="http://schemas.microsoft.com/office/powerpoint/2010/main" val="163005081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4690" name="Rectangle 2"/>
          <p:cNvSpPr>
            <a:spLocks noGrp="1" noChangeArrowheads="1"/>
          </p:cNvSpPr>
          <p:nvPr>
            <p:ph type="body" idx="1"/>
          </p:nvPr>
        </p:nvSpPr>
        <p:spPr>
          <a:xfrm>
            <a:off x="914400" y="4333096"/>
            <a:ext cx="5029200" cy="3886511"/>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next step of the Ergonomics Process is to implement</a:t>
            </a:r>
            <a:r>
              <a:rPr lang="en-US" baseline="0" dirty="0" smtClean="0"/>
              <a:t> </a:t>
            </a:r>
            <a:r>
              <a:rPr lang="en-US" dirty="0" smtClean="0"/>
              <a:t>solutions.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In this step, be sure to get “buy</a:t>
            </a:r>
            <a:r>
              <a:rPr lang="en-US" baseline="0" dirty="0" smtClean="0"/>
              <a:t> in” from the employees who will be most affected by the solution.  It’s best to have these individuals involved in the development process.</a:t>
            </a:r>
            <a:endParaRPr lang="en-US" dirty="0" smtClean="0"/>
          </a:p>
          <a:p>
            <a:pPr marL="171450" indent="-171450">
              <a:buFont typeface="Arial"/>
              <a:buChar char="•"/>
            </a:pPr>
            <a:endParaRPr lang="en-US" dirty="0"/>
          </a:p>
        </p:txBody>
      </p:sp>
      <p:sp>
        <p:nvSpPr>
          <p:cNvPr id="1394691" name="Rectangle 3"/>
          <p:cNvSpPr>
            <a:spLocks noGrp="1" noRot="1" noChangeAspect="1" noChangeArrowheads="1" noTextEdit="1"/>
          </p:cNvSpPr>
          <p:nvPr>
            <p:ph type="sldImg"/>
          </p:nvPr>
        </p:nvSpPr>
        <p:spPr>
          <a:ln>
            <a:noFill/>
          </a:ln>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no set rules on which ergonomic solutions should be implemented first.</a:t>
            </a:r>
          </a:p>
          <a:p>
            <a:pPr marL="171450" indent="-171450">
              <a:buFont typeface="Arial"/>
              <a:buChar char="•"/>
            </a:pPr>
            <a:r>
              <a:rPr lang="en-US" baseline="0" dirty="0" smtClean="0"/>
              <a:t>Use of an ergonomic analysis method such as the RMFA can help you prioritize where you should focus first.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158</a:t>
            </a:fld>
            <a:endParaRPr lang="en-US"/>
          </a:p>
        </p:txBody>
      </p:sp>
    </p:spTree>
    <p:extLst>
      <p:ext uri="{BB962C8B-B14F-4D97-AF65-F5344CB8AC3E}">
        <p14:creationId xmlns:p14="http://schemas.microsoft.com/office/powerpoint/2010/main" val="108580525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It’s critical that the solution somehow</a:t>
            </a:r>
            <a:r>
              <a:rPr lang="en-US" baseline="0" dirty="0" smtClean="0"/>
              <a:t> reduces the risk factor.</a:t>
            </a:r>
          </a:p>
          <a:p>
            <a:pPr marL="628650" lvl="1" indent="-171450">
              <a:buFont typeface="Arial"/>
              <a:buChar char="•"/>
            </a:pPr>
            <a:r>
              <a:rPr lang="en-US" baseline="0" dirty="0" smtClean="0"/>
              <a:t>However, in many or most cases, the risk factor can’t be completely eliminated</a:t>
            </a:r>
          </a:p>
          <a:p>
            <a:pPr marL="628650" lvl="1" indent="-171450">
              <a:buFont typeface="Arial"/>
              <a:buChar char="•"/>
            </a:pPr>
            <a:r>
              <a:rPr lang="en-US" baseline="0" dirty="0" smtClean="0"/>
              <a:t>Instead, take it a step at a time and change what you can, reevaluate, and modify again</a:t>
            </a:r>
          </a:p>
          <a:p>
            <a:pPr marL="171450" lvl="0" indent="-171450">
              <a:buFont typeface="Arial"/>
              <a:buChar char="•"/>
            </a:pPr>
            <a:r>
              <a:rPr lang="en-US" baseline="0" dirty="0" smtClean="0"/>
              <a:t>When deciding about solutions, think about if it is a quick fix or a long term solution.</a:t>
            </a:r>
          </a:p>
          <a:p>
            <a:pPr marL="628650" lvl="1" indent="-171450">
              <a:buFont typeface="Arial"/>
              <a:buChar char="•"/>
            </a:pPr>
            <a:r>
              <a:rPr lang="en-US" baseline="0" dirty="0" smtClean="0"/>
              <a:t>Quick fixes should be considered a temporary solution until a better one is implemented.</a:t>
            </a:r>
          </a:p>
          <a:p>
            <a:pPr marL="628650" lvl="1" indent="-171450">
              <a:buFont typeface="Arial"/>
              <a:buChar char="•"/>
            </a:pPr>
            <a:r>
              <a:rPr lang="en-US" baseline="0" dirty="0" smtClean="0"/>
              <a:t>Long term solutions have been tested to be sure they are effective.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159</a:t>
            </a:fld>
            <a:endParaRPr lang="en-US"/>
          </a:p>
        </p:txBody>
      </p:sp>
    </p:spTree>
    <p:extLst>
      <p:ext uri="{BB962C8B-B14F-4D97-AF65-F5344CB8AC3E}">
        <p14:creationId xmlns:p14="http://schemas.microsoft.com/office/powerpoint/2010/main" val="1085805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Have participants</a:t>
            </a:r>
            <a:r>
              <a:rPr lang="en-US" sz="1200" baseline="0" dirty="0" smtClean="0">
                <a:solidFill>
                  <a:prstClr val="black"/>
                </a:solidFill>
                <a:latin typeface="Helvetica"/>
              </a:rPr>
              <a:t> look </a:t>
            </a:r>
            <a:r>
              <a:rPr lang="en-US" sz="1200" dirty="0" smtClean="0">
                <a:solidFill>
                  <a:prstClr val="black"/>
                </a:solidFill>
                <a:latin typeface="Helvetica"/>
              </a:rPr>
              <a:t>at this workspace</a:t>
            </a:r>
            <a:r>
              <a:rPr lang="en-US" sz="1200" baseline="0" dirty="0" smtClean="0">
                <a:solidFill>
                  <a:prstClr val="black"/>
                </a:solidFill>
                <a:latin typeface="Helvetica"/>
              </a:rPr>
              <a:t> and refer back to previous slide.</a:t>
            </a:r>
          </a:p>
          <a:p>
            <a:pPr marL="628650" lvl="1" indent="-171450">
              <a:buFont typeface="Arial"/>
              <a:buChar char="•"/>
            </a:pPr>
            <a:r>
              <a:rPr lang="en-US" sz="1200" baseline="0" dirty="0" smtClean="0">
                <a:solidFill>
                  <a:prstClr val="black"/>
                </a:solidFill>
                <a:latin typeface="Helvetica"/>
              </a:rPr>
              <a:t>You will first look at some workers doing jobs other than grocery tasks.  This will help you develop a good eye for ergonomics.</a:t>
            </a:r>
          </a:p>
          <a:p>
            <a:pPr marL="628650" lvl="1" indent="-171450">
              <a:buFont typeface="Arial"/>
              <a:buChar char="•"/>
            </a:pPr>
            <a:r>
              <a:rPr lang="en-US" sz="1200" baseline="0" dirty="0" smtClean="0">
                <a:solidFill>
                  <a:prstClr val="black"/>
                </a:solidFill>
                <a:latin typeface="Helvetica"/>
              </a:rPr>
              <a:t>This person is assembling circuit boards and has to reach frequently to get certain parts.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workspace?</a:t>
            </a:r>
          </a:p>
          <a:p>
            <a:pPr marL="1085850" lvl="2" indent="-171450">
              <a:buFont typeface="Arial"/>
              <a:buChar char="•"/>
            </a:pPr>
            <a:r>
              <a:rPr lang="en-US" sz="1200" dirty="0" smtClean="0">
                <a:solidFill>
                  <a:prstClr val="black"/>
                </a:solidFill>
                <a:latin typeface="Helvetica"/>
              </a:rPr>
              <a:t>Parts are close</a:t>
            </a:r>
            <a:r>
              <a:rPr lang="en-US" sz="1200" baseline="0" dirty="0" smtClean="0">
                <a:solidFill>
                  <a:prstClr val="black"/>
                </a:solidFill>
                <a:latin typeface="Helvetica"/>
              </a:rPr>
              <a:t> so possibly minimal horizontal/vertical reach.</a:t>
            </a:r>
          </a:p>
          <a:p>
            <a:pPr marL="1085850" lvl="2" indent="-171450">
              <a:buFont typeface="Arial"/>
              <a:buChar char="•"/>
            </a:pPr>
            <a:r>
              <a:rPr lang="en-US" sz="1200" baseline="0" dirty="0" smtClean="0">
                <a:solidFill>
                  <a:prstClr val="black"/>
                </a:solidFill>
                <a:latin typeface="Helvetica"/>
              </a:rPr>
              <a:t>Work surface height appropriate for task.</a:t>
            </a:r>
          </a:p>
          <a:p>
            <a:pPr marL="1085850" lvl="2" indent="-171450">
              <a:buFont typeface="Arial"/>
              <a:buChar char="•"/>
            </a:pPr>
            <a:r>
              <a:rPr lang="en-US" sz="1200" baseline="0" dirty="0" smtClean="0">
                <a:solidFill>
                  <a:prstClr val="black"/>
                </a:solidFill>
                <a:latin typeface="Helvetica"/>
              </a:rPr>
              <a:t>Good leg room.</a:t>
            </a:r>
          </a:p>
          <a:p>
            <a:pPr marL="1085850" lvl="2" indent="-171450">
              <a:buFont typeface="Arial"/>
              <a:buChar char="•"/>
            </a:pPr>
            <a:r>
              <a:rPr lang="en-US" sz="1200" baseline="0" dirty="0" smtClean="0">
                <a:solidFill>
                  <a:prstClr val="black"/>
                </a:solidFill>
                <a:latin typeface="Helvetica"/>
              </a:rPr>
              <a:t>No twisting needed.</a:t>
            </a:r>
          </a:p>
          <a:p>
            <a:pPr marL="1085850" lvl="2" indent="-171450">
              <a:buFont typeface="Arial"/>
              <a:buChar char="•"/>
            </a:pPr>
            <a:r>
              <a:rPr lang="en-US" sz="1200" baseline="0" dirty="0" smtClean="0">
                <a:solidFill>
                  <a:prstClr val="black"/>
                </a:solidFill>
                <a:latin typeface="Helvetica"/>
              </a:rPr>
              <a:t>Parts appear light.</a:t>
            </a:r>
          </a:p>
          <a:p>
            <a:pPr marL="628650" lvl="1" indent="-171450">
              <a:buFont typeface="Arial"/>
              <a:buChar char="•"/>
            </a:pPr>
            <a:r>
              <a:rPr lang="en-US" sz="1200" dirty="0" smtClean="0">
                <a:solidFill>
                  <a:prstClr val="black"/>
                </a:solidFill>
                <a:latin typeface="Helvetica"/>
              </a:rPr>
              <a:t>What are some bad things about this workspace?</a:t>
            </a:r>
          </a:p>
          <a:p>
            <a:pPr marL="1085850" lvl="2" indent="-171450">
              <a:buFont typeface="Arial"/>
              <a:buChar char="•"/>
            </a:pPr>
            <a:r>
              <a:rPr lang="en-US" sz="1200" dirty="0" smtClean="0">
                <a:solidFill>
                  <a:prstClr val="black"/>
                </a:solidFill>
                <a:latin typeface="Helvetica"/>
              </a:rPr>
              <a:t>Horizontal</a:t>
            </a:r>
            <a:r>
              <a:rPr lang="en-US" sz="1200" baseline="0" dirty="0" smtClean="0">
                <a:solidFill>
                  <a:prstClr val="black"/>
                </a:solidFill>
                <a:latin typeface="Helvetica"/>
              </a:rPr>
              <a:t> reach could be bad if he has to do this frequently.</a:t>
            </a:r>
          </a:p>
          <a:p>
            <a:pPr marL="1085850" lvl="2" indent="-171450">
              <a:buFont typeface="Arial"/>
              <a:buChar char="•"/>
            </a:pPr>
            <a:r>
              <a:rPr lang="en-US" sz="1200" baseline="0" dirty="0" smtClean="0">
                <a:solidFill>
                  <a:prstClr val="black"/>
                </a:solidFill>
                <a:latin typeface="Helvetica"/>
              </a:rPr>
              <a:t>Upper body posture requires reach.</a:t>
            </a:r>
          </a:p>
          <a:p>
            <a:pPr marL="914400" lvl="2" indent="0">
              <a:buFont typeface="Arial"/>
              <a:buNone/>
            </a:pPr>
            <a:endParaRPr lang="en-US" sz="1200" baseline="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16</a:t>
            </a:fld>
            <a:endParaRPr lang="en-US"/>
          </a:p>
        </p:txBody>
      </p:sp>
    </p:spTree>
    <p:extLst>
      <p:ext uri="{BB962C8B-B14F-4D97-AF65-F5344CB8AC3E}">
        <p14:creationId xmlns:p14="http://schemas.microsoft.com/office/powerpoint/2010/main" val="194212373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6738" name="Rectangle 2"/>
          <p:cNvSpPr>
            <a:spLocks noGrp="1" noChangeArrowheads="1"/>
          </p:cNvSpPr>
          <p:nvPr>
            <p:ph type="body" idx="1"/>
          </p:nvPr>
        </p:nvSpPr>
        <p:spPr>
          <a:xfrm>
            <a:off x="914400" y="4333096"/>
            <a:ext cx="5029200" cy="3886511"/>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final step of the Ergonomics Process is to evaluate the effectiveness of the solution.</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Ergonomic committees can use the same methods they used to analyze the risk factor such as talking</a:t>
            </a:r>
            <a:r>
              <a:rPr lang="en-US" baseline="0" dirty="0" smtClean="0"/>
              <a:t> to employees or using an ergonomic analysis method (RMFA or other).</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goal is that the solution should have reduced the hazard.</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If the hazard is not reduced, go through the Ergonomic Process again.</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Remember that this is a process of continuous improvement.</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Be sure a new hazard has not been introduced.  </a:t>
            </a:r>
          </a:p>
          <a:p>
            <a:pPr marL="1543050" marR="0" lvl="3"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 a store purchases a scissors lift pallet jack to move freight but the wheels damage the floor.  The custodian now has to work harder to clean and buff this part of the store.</a:t>
            </a:r>
            <a:endParaRPr lang="en-US" dirty="0" smtClean="0"/>
          </a:p>
          <a:p>
            <a:endParaRPr lang="en-US" dirty="0"/>
          </a:p>
        </p:txBody>
      </p:sp>
      <p:sp>
        <p:nvSpPr>
          <p:cNvPr id="1396739" name="Rectangle 3"/>
          <p:cNvSpPr>
            <a:spLocks noGrp="1" noRot="1" noChangeAspect="1" noChangeArrowheads="1" noTextEdit="1"/>
          </p:cNvSpPr>
          <p:nvPr>
            <p:ph type="sldImg"/>
          </p:nvPr>
        </p:nvSpPr>
        <p:spPr>
          <a:ln>
            <a:noFill/>
          </a:ln>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go through the Ergonomics Process with specific tasks in the grocery store.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161</a:t>
            </a:fld>
            <a:endParaRPr lang="en-US"/>
          </a:p>
        </p:txBody>
      </p:sp>
    </p:spTree>
    <p:extLst>
      <p:ext uri="{BB962C8B-B14F-4D97-AF65-F5344CB8AC3E}">
        <p14:creationId xmlns:p14="http://schemas.microsoft.com/office/powerpoint/2010/main" val="83411592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162</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last step of Ergonomics</a:t>
            </a:r>
            <a:r>
              <a:rPr lang="en-US" baseline="0" dirty="0" smtClean="0"/>
              <a:t> Process Training is to work through actual examples in your grocery store/chain using the following steps:</a:t>
            </a:r>
          </a:p>
          <a:p>
            <a:pPr marL="685800" lvl="1" indent="-228600">
              <a:buFont typeface="+mj-lt"/>
              <a:buAutoNum type="arabicPeriod"/>
            </a:pPr>
            <a:r>
              <a:rPr lang="en-US" baseline="0" dirty="0" smtClean="0"/>
              <a:t>Use the RMFA to prioritize tasks that could be modified. </a:t>
            </a:r>
          </a:p>
          <a:p>
            <a:pPr marL="685800" lvl="1" indent="-228600">
              <a:buFont typeface="+mj-lt"/>
              <a:buAutoNum type="arabicPeriod"/>
            </a:pPr>
            <a:r>
              <a:rPr lang="en-US" baseline="0" dirty="0" smtClean="0"/>
              <a:t>Video record tasks that are prioritized ‘high’ and ‘very high.’  If possible, video at least 5 minutes of these tasks.</a:t>
            </a:r>
          </a:p>
          <a:p>
            <a:pPr marL="685800" lvl="1" indent="-228600">
              <a:buFont typeface="+mj-lt"/>
              <a:buAutoNum type="arabicPeriod"/>
            </a:pPr>
            <a:r>
              <a:rPr lang="en-US" baseline="0" dirty="0" smtClean="0"/>
              <a:t>Perform an ‘Ergonomic Job Analysis’ by following the instructions on the next slides. </a:t>
            </a:r>
          </a:p>
          <a:p>
            <a:pPr marL="0" indent="0">
              <a:buFont typeface="Arial"/>
              <a:buNone/>
            </a:pPr>
            <a:r>
              <a:rPr lang="en-US" sz="1200" b="0" i="0" u="none" strike="noStrike" kern="1200" baseline="0" dirty="0" smtClean="0">
                <a:solidFill>
                  <a:schemeClr val="tx1"/>
                </a:solidFill>
                <a:latin typeface="+mn-lt"/>
                <a:ea typeface="+mn-ea"/>
                <a:cs typeface="+mn-cs"/>
              </a:rPr>
              <a:t>(As an alternative, the Washington State WISHA Screening Tool could be used to see if there are any caution or hazards in the workplace.  Video record the tasks checked as a ‘caution’ and ‘hazard.’</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163</a:t>
            </a:fld>
            <a:endParaRPr lang="en-US"/>
          </a:p>
        </p:txBody>
      </p:sp>
    </p:spTree>
    <p:extLst>
      <p:ext uri="{BB962C8B-B14F-4D97-AF65-F5344CB8AC3E}">
        <p14:creationId xmlns:p14="http://schemas.microsoft.com/office/powerpoint/2010/main" val="287479898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To</a:t>
            </a:r>
            <a:r>
              <a:rPr lang="en-US" baseline="0" dirty="0" smtClean="0"/>
              <a:t> be effective, e</a:t>
            </a:r>
            <a:r>
              <a:rPr lang="en-US" dirty="0" smtClean="0"/>
              <a:t>rgonomic job analysis should be</a:t>
            </a:r>
            <a:r>
              <a:rPr lang="en-US" baseline="0" dirty="0" smtClean="0"/>
              <a:t> systematic approach.</a:t>
            </a:r>
          </a:p>
          <a:p>
            <a:pPr marL="228600" indent="-228600">
              <a:buFont typeface="+mj-lt"/>
              <a:buAutoNum type="arabicPeriod"/>
            </a:pPr>
            <a:r>
              <a:rPr lang="en-US" baseline="0" dirty="0" smtClean="0"/>
              <a:t>It is important to clearly identify the primary task.</a:t>
            </a:r>
          </a:p>
          <a:p>
            <a:pPr marL="228600" indent="-228600">
              <a:buFont typeface="+mj-lt"/>
              <a:buAutoNum type="arabicPeriod"/>
            </a:pPr>
            <a:r>
              <a:rPr lang="en-US" baseline="0" dirty="0" smtClean="0"/>
              <a:t>Identify the risk factors.  Review the 7 primary risk factors found in grocery stores and use the Rodgers Muscle Fatigue Index</a:t>
            </a:r>
          </a:p>
          <a:p>
            <a:pPr marL="228600" indent="-228600">
              <a:buFont typeface="+mj-lt"/>
              <a:buAutoNum type="arabicPeriod"/>
            </a:pPr>
            <a:r>
              <a:rPr lang="en-US" baseline="0" dirty="0" smtClean="0"/>
              <a:t>Be sure to understand which part of the body could be injured by the risk factor.</a:t>
            </a:r>
          </a:p>
          <a:p>
            <a:pPr marL="228600" indent="-228600">
              <a:buFont typeface="+mj-lt"/>
              <a:buAutoNum type="arabicPeriod"/>
            </a:pPr>
            <a:r>
              <a:rPr lang="en-US" baseline="0" dirty="0" smtClean="0"/>
              <a:t>Identify possible solutions.  </a:t>
            </a:r>
          </a:p>
          <a:p>
            <a:pPr marL="685800" lvl="1" indent="-228600">
              <a:buFont typeface="Arial"/>
              <a:buChar char="•"/>
            </a:pPr>
            <a:r>
              <a:rPr lang="en-US" baseline="0" dirty="0" smtClean="0"/>
              <a:t>Try to identify engineering, administrative, and personal solutions but remember that engineering solutions are often the best to implement.</a:t>
            </a:r>
          </a:p>
          <a:p>
            <a:pPr marL="685800" lvl="1" indent="-228600">
              <a:buFont typeface="Arial"/>
              <a:buChar char="•"/>
            </a:pPr>
            <a:r>
              <a:rPr lang="en-US" baseline="0" dirty="0" smtClean="0"/>
              <a:t>Solutions should not be randomly tried.  Instead, attempt to match the solution with the risk factor.  </a:t>
            </a:r>
          </a:p>
          <a:p>
            <a:pPr marL="228600" indent="-228600">
              <a:buFont typeface="+mj-lt"/>
              <a:buAutoNum type="arabicPeriod"/>
            </a:pPr>
            <a:r>
              <a:rPr lang="en-US" baseline="0" dirty="0" smtClean="0"/>
              <a:t>Identify how the solution will benefit the worker and store.</a:t>
            </a:r>
          </a:p>
          <a:p>
            <a:pPr marL="228600" indent="-228600">
              <a:buFont typeface="+mj-lt"/>
              <a:buAutoNum type="arabicPeriod"/>
            </a:pPr>
            <a:r>
              <a:rPr lang="en-US" baseline="0" dirty="0" smtClean="0"/>
              <a:t>Identify how the solution might influence productivity.  The solution could have a positive or negative effect.</a:t>
            </a:r>
          </a:p>
          <a:p>
            <a:pPr marL="228600" indent="-228600">
              <a:buFont typeface="+mj-lt"/>
              <a:buAutoNum type="arabicPeriod"/>
            </a:pPr>
            <a:r>
              <a:rPr lang="en-US" baseline="0" dirty="0" smtClean="0"/>
              <a:t>Identify potential obstacles to implementing the solution.</a:t>
            </a:r>
          </a:p>
          <a:p>
            <a:pPr marL="685800" lvl="1" indent="-228600">
              <a:buFont typeface="Arial"/>
              <a:buChar char="•"/>
            </a:pPr>
            <a:r>
              <a:rPr lang="en-US" baseline="0" dirty="0" smtClean="0"/>
              <a:t>Examples: cost of solution, worker acceptance, interferes with customer service, etc.</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164</a:t>
            </a:fld>
            <a:endParaRPr lang="en-US"/>
          </a:p>
        </p:txBody>
      </p:sp>
    </p:spTree>
    <p:extLst>
      <p:ext uri="{BB962C8B-B14F-4D97-AF65-F5344CB8AC3E}">
        <p14:creationId xmlns:p14="http://schemas.microsoft.com/office/powerpoint/2010/main" val="394661377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165</a:t>
            </a:fld>
            <a:endParaRPr lang="en-US"/>
          </a:p>
        </p:txBody>
      </p:sp>
    </p:spTree>
    <p:extLst>
      <p:ext uri="{BB962C8B-B14F-4D97-AF65-F5344CB8AC3E}">
        <p14:creationId xmlns:p14="http://schemas.microsoft.com/office/powerpoint/2010/main" val="379858467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167</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These are the </a:t>
            </a:r>
            <a:r>
              <a:rPr lang="en-US" baseline="0" dirty="0" smtClean="0"/>
              <a:t>additional research team members who contributed to this training program.</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168</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Have participants</a:t>
            </a:r>
            <a:r>
              <a:rPr lang="en-US" sz="1200" baseline="0" dirty="0" smtClean="0">
                <a:solidFill>
                  <a:prstClr val="black"/>
                </a:solidFill>
                <a:latin typeface="Helvetica"/>
              </a:rPr>
              <a:t> look </a:t>
            </a:r>
            <a:r>
              <a:rPr lang="en-US" sz="1200" dirty="0" smtClean="0">
                <a:solidFill>
                  <a:prstClr val="black"/>
                </a:solidFill>
                <a:latin typeface="Helvetica"/>
              </a:rPr>
              <a:t>at this workspace</a:t>
            </a:r>
            <a:r>
              <a:rPr lang="en-US" sz="1200" baseline="0" dirty="0" smtClean="0">
                <a:solidFill>
                  <a:prstClr val="black"/>
                </a:solidFill>
                <a:latin typeface="Helvetica"/>
              </a:rPr>
              <a:t>.</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workspace?</a:t>
            </a:r>
          </a:p>
          <a:p>
            <a:pPr marL="1085850" lvl="2" indent="-171450">
              <a:buFont typeface="Arial"/>
              <a:buChar char="•"/>
            </a:pPr>
            <a:r>
              <a:rPr lang="en-US" sz="1200" dirty="0" smtClean="0">
                <a:solidFill>
                  <a:prstClr val="black"/>
                </a:solidFill>
                <a:latin typeface="Helvetica"/>
              </a:rPr>
              <a:t>Minimal </a:t>
            </a:r>
            <a:r>
              <a:rPr lang="en-US" sz="1200" baseline="0" dirty="0" smtClean="0">
                <a:solidFill>
                  <a:prstClr val="black"/>
                </a:solidFill>
                <a:latin typeface="Helvetica"/>
              </a:rPr>
              <a:t>horizontal reach.</a:t>
            </a:r>
          </a:p>
          <a:p>
            <a:pPr marL="1085850" lvl="2" indent="-171450">
              <a:buFont typeface="Arial"/>
              <a:buChar char="•"/>
            </a:pPr>
            <a:r>
              <a:rPr lang="en-US" sz="1200" baseline="0" dirty="0" smtClean="0">
                <a:solidFill>
                  <a:prstClr val="black"/>
                </a:solidFill>
                <a:latin typeface="Helvetica"/>
              </a:rPr>
              <a:t>Work surface height appropriate for task.</a:t>
            </a:r>
          </a:p>
          <a:p>
            <a:pPr marL="628650" lvl="1" indent="-171450">
              <a:buFont typeface="Arial"/>
              <a:buChar char="•"/>
            </a:pPr>
            <a:r>
              <a:rPr lang="en-US" sz="1200" dirty="0" smtClean="0">
                <a:solidFill>
                  <a:prstClr val="black"/>
                </a:solidFill>
                <a:latin typeface="Helvetica"/>
              </a:rPr>
              <a:t>What are some bad things about this workspace?</a:t>
            </a:r>
          </a:p>
          <a:p>
            <a:pPr marL="1085850" lvl="2" indent="-171450">
              <a:buFont typeface="Arial"/>
              <a:buChar char="•"/>
            </a:pPr>
            <a:r>
              <a:rPr lang="en-US" sz="1200" dirty="0" smtClean="0">
                <a:solidFill>
                  <a:prstClr val="black"/>
                </a:solidFill>
                <a:latin typeface="Helvetica"/>
              </a:rPr>
              <a:t>Possible excessive</a:t>
            </a:r>
            <a:r>
              <a:rPr lang="en-US" sz="1200" baseline="0" dirty="0" smtClean="0">
                <a:solidFill>
                  <a:prstClr val="black"/>
                </a:solidFill>
                <a:latin typeface="Helvetica"/>
              </a:rPr>
              <a:t> vertical reach.</a:t>
            </a:r>
          </a:p>
          <a:p>
            <a:pPr marL="1085850" lvl="2" indent="-171450">
              <a:buFont typeface="Arial"/>
              <a:buChar char="•"/>
            </a:pPr>
            <a:r>
              <a:rPr lang="en-US" sz="1200" dirty="0" smtClean="0">
                <a:solidFill>
                  <a:prstClr val="black"/>
                </a:solidFill>
                <a:latin typeface="Helvetica"/>
              </a:rPr>
              <a:t>Possible twisting</a:t>
            </a:r>
            <a:r>
              <a:rPr lang="en-US" sz="1200" baseline="0" dirty="0" smtClean="0">
                <a:solidFill>
                  <a:prstClr val="black"/>
                </a:solidFill>
                <a:latin typeface="Helvetica"/>
              </a:rPr>
              <a:t> to put meat on rack.</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17</a:t>
            </a:fld>
            <a:endParaRPr lang="en-US"/>
          </a:p>
        </p:txBody>
      </p:sp>
    </p:spTree>
    <p:extLst>
      <p:ext uri="{BB962C8B-B14F-4D97-AF65-F5344CB8AC3E}">
        <p14:creationId xmlns:p14="http://schemas.microsoft.com/office/powerpoint/2010/main" val="1596439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18</a:t>
            </a:fld>
            <a:endParaRPr lang="en-US"/>
          </a:p>
        </p:txBody>
      </p:sp>
    </p:spTree>
    <p:extLst>
      <p:ext uri="{BB962C8B-B14F-4D97-AF65-F5344CB8AC3E}">
        <p14:creationId xmlns:p14="http://schemas.microsoft.com/office/powerpoint/2010/main" val="680895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Work posture has to do with: </a:t>
            </a:r>
          </a:p>
          <a:p>
            <a:pPr marL="628650" lvl="1" indent="-171450">
              <a:buFont typeface="Arial"/>
              <a:buChar char="•"/>
            </a:pPr>
            <a:r>
              <a:rPr lang="en-US" sz="1200" dirty="0" smtClean="0">
                <a:solidFill>
                  <a:prstClr val="black"/>
                </a:solidFill>
                <a:latin typeface="Helvetica"/>
              </a:rPr>
              <a:t>Bending forward or backward at the waist</a:t>
            </a:r>
          </a:p>
          <a:p>
            <a:pPr marL="628650" lvl="1" indent="-171450">
              <a:buFont typeface="Arial"/>
              <a:buChar char="•"/>
            </a:pPr>
            <a:r>
              <a:rPr lang="en-US" sz="1200" dirty="0" smtClean="0">
                <a:solidFill>
                  <a:prstClr val="black"/>
                </a:solidFill>
                <a:latin typeface="Helvetica"/>
              </a:rPr>
              <a:t>Crouching or squatting</a:t>
            </a:r>
          </a:p>
          <a:p>
            <a:pPr marL="628650" lvl="1" indent="-171450">
              <a:buFont typeface="Arial"/>
              <a:buChar char="•"/>
            </a:pPr>
            <a:r>
              <a:rPr lang="en-US" sz="1200" dirty="0" smtClean="0">
                <a:solidFill>
                  <a:prstClr val="black"/>
                </a:solidFill>
                <a:latin typeface="Helvetica"/>
              </a:rPr>
              <a:t>How</a:t>
            </a:r>
            <a:r>
              <a:rPr lang="en-US" sz="1200" baseline="0" dirty="0" smtClean="0">
                <a:solidFill>
                  <a:prstClr val="black"/>
                </a:solidFill>
                <a:latin typeface="Helvetica"/>
              </a:rPr>
              <a:t> far the head is bent forward on the neck</a:t>
            </a:r>
          </a:p>
          <a:p>
            <a:pPr marL="628650" lvl="1" indent="-171450">
              <a:buFont typeface="Arial"/>
              <a:buChar char="•"/>
            </a:pPr>
            <a:r>
              <a:rPr lang="en-US" sz="1200" baseline="0" dirty="0" smtClean="0">
                <a:solidFill>
                  <a:prstClr val="black"/>
                </a:solidFill>
                <a:latin typeface="Helvetica"/>
              </a:rPr>
              <a:t>How high the arms are raised</a:t>
            </a:r>
          </a:p>
          <a:p>
            <a:pPr marL="628650" lvl="1" indent="-171450">
              <a:buFont typeface="Arial"/>
              <a:buChar char="•"/>
            </a:pPr>
            <a:r>
              <a:rPr lang="en-US" sz="1200" baseline="0" dirty="0" smtClean="0">
                <a:solidFill>
                  <a:prstClr val="black"/>
                </a:solidFill>
                <a:latin typeface="Helvetica"/>
              </a:rPr>
              <a:t>If the wrist is excessively bent forward or backward</a:t>
            </a:r>
          </a:p>
          <a:p>
            <a:pPr marL="628650" lvl="1" indent="-171450">
              <a:buFont typeface="Arial"/>
              <a:buChar char="•"/>
            </a:pPr>
            <a:r>
              <a:rPr lang="en-US" sz="1200" baseline="0" dirty="0" smtClean="0">
                <a:solidFill>
                  <a:prstClr val="black"/>
                </a:solidFill>
                <a:latin typeface="Helvetica"/>
              </a:rPr>
              <a:t>Static holding or keeping a body part in a certain position for a long period of time</a:t>
            </a:r>
          </a:p>
          <a:p>
            <a:pPr marL="1085850" lvl="2" indent="-171450">
              <a:buFont typeface="Arial"/>
              <a:buChar char="•"/>
            </a:pPr>
            <a:r>
              <a:rPr lang="en-US" sz="1200" dirty="0" smtClean="0">
                <a:solidFill>
                  <a:prstClr val="black"/>
                </a:solidFill>
                <a:latin typeface="Helvetica"/>
              </a:rPr>
              <a:t>Most often has to do with the neck being</a:t>
            </a:r>
            <a:r>
              <a:rPr lang="en-US" sz="1200" baseline="0" dirty="0" smtClean="0">
                <a:solidFill>
                  <a:prstClr val="black"/>
                </a:solidFill>
                <a:latin typeface="Helvetica"/>
              </a:rPr>
              <a:t> bent forward.</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19</a:t>
            </a:fld>
            <a:endParaRPr lang="en-US"/>
          </a:p>
        </p:txBody>
      </p:sp>
    </p:spTree>
    <p:extLst>
      <p:ext uri="{BB962C8B-B14F-4D97-AF65-F5344CB8AC3E}">
        <p14:creationId xmlns:p14="http://schemas.microsoft.com/office/powerpoint/2010/main" val="3260774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This is a ‘crash course’ in ergonomics for</a:t>
            </a:r>
            <a:r>
              <a:rPr lang="en-US" sz="1200" baseline="0" dirty="0" smtClean="0">
                <a:solidFill>
                  <a:prstClr val="black"/>
                </a:solidFill>
                <a:latin typeface="Helvetica"/>
              </a:rPr>
              <a:t> </a:t>
            </a:r>
            <a:r>
              <a:rPr lang="en-US" sz="1200" dirty="0" smtClean="0">
                <a:solidFill>
                  <a:prstClr val="black"/>
                </a:solidFill>
                <a:latin typeface="Helvetica"/>
              </a:rPr>
              <a:t>grocery</a:t>
            </a:r>
            <a:r>
              <a:rPr lang="en-US" sz="1200" baseline="0" dirty="0" smtClean="0">
                <a:solidFill>
                  <a:prstClr val="black"/>
                </a:solidFill>
                <a:latin typeface="Helvetica"/>
              </a:rPr>
              <a:t> workers</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The purpose is for</a:t>
            </a:r>
            <a:r>
              <a:rPr lang="en-US" sz="1200" baseline="0" dirty="0" smtClean="0">
                <a:solidFill>
                  <a:prstClr val="black"/>
                </a:solidFill>
                <a:latin typeface="Helvetica"/>
              </a:rPr>
              <a:t> you to become familiar in basic ergonomic principles, musculoskeletal disorders (MSDs) and associated risk factors, solutions or controls to reduce exposure to these risk factors, and the Ergonomic Process used to implement controls.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171450" indent="-171450">
              <a:buFont typeface="Arial"/>
              <a:buChar char="•"/>
            </a:pPr>
            <a:r>
              <a:rPr lang="en-US" sz="1200" dirty="0" smtClean="0">
                <a:solidFill>
                  <a:prstClr val="black"/>
                </a:solidFill>
                <a:latin typeface="Helvetica"/>
              </a:rPr>
              <a:t>Worker</a:t>
            </a:r>
            <a:r>
              <a:rPr lang="en-US" sz="1200" baseline="0" dirty="0" smtClean="0">
                <a:solidFill>
                  <a:prstClr val="black"/>
                </a:solidFill>
                <a:latin typeface="Helvetica"/>
              </a:rPr>
              <a:t> is reaching into the deli case</a:t>
            </a:r>
          </a:p>
          <a:p>
            <a:pPr marL="628650" lvl="1" indent="-171450">
              <a:buFont typeface="Arial"/>
              <a:buChar char="•"/>
            </a:pPr>
            <a:r>
              <a:rPr lang="en-US" sz="1200" dirty="0" smtClean="0">
                <a:solidFill>
                  <a:prstClr val="black"/>
                </a:solidFill>
                <a:latin typeface="Helvetica"/>
              </a:rPr>
              <a:t>What</a:t>
            </a:r>
            <a:r>
              <a:rPr lang="en-US" sz="1200" baseline="0" dirty="0" smtClean="0">
                <a:solidFill>
                  <a:prstClr val="black"/>
                </a:solidFill>
                <a:latin typeface="Helvetica"/>
              </a:rPr>
              <a:t> are</a:t>
            </a:r>
            <a:r>
              <a:rPr lang="en-US" sz="1200" dirty="0" smtClean="0">
                <a:solidFill>
                  <a:prstClr val="black"/>
                </a:solidFill>
                <a:latin typeface="Helvetica"/>
              </a:rPr>
              <a:t> some good things about this work posture?</a:t>
            </a:r>
          </a:p>
          <a:p>
            <a:pPr marL="1085850" lvl="2" indent="-171450">
              <a:buFont typeface="Arial"/>
              <a:buChar char="•"/>
            </a:pPr>
            <a:r>
              <a:rPr lang="en-US" sz="1200" dirty="0" smtClean="0">
                <a:solidFill>
                  <a:prstClr val="black"/>
                </a:solidFill>
                <a:latin typeface="Helvetica"/>
              </a:rPr>
              <a:t>None</a:t>
            </a:r>
          </a:p>
          <a:p>
            <a:pPr marL="628650" lvl="1" indent="-171450">
              <a:buFont typeface="Arial"/>
              <a:buChar char="•"/>
            </a:pPr>
            <a:r>
              <a:rPr lang="en-US" sz="1200" dirty="0" smtClean="0">
                <a:solidFill>
                  <a:prstClr val="black"/>
                </a:solidFill>
                <a:latin typeface="Helvetica"/>
              </a:rPr>
              <a:t>What are some bad things about this work posture?</a:t>
            </a:r>
          </a:p>
          <a:p>
            <a:pPr marL="1085850" lvl="2" indent="-171450">
              <a:buFont typeface="Arial"/>
              <a:buChar char="•"/>
            </a:pPr>
            <a:r>
              <a:rPr lang="en-US" sz="1200" dirty="0" smtClean="0">
                <a:solidFill>
                  <a:prstClr val="black"/>
                </a:solidFill>
                <a:latin typeface="Helvetica"/>
              </a:rPr>
              <a:t>Bending</a:t>
            </a:r>
          </a:p>
          <a:p>
            <a:pPr marL="1085850" lvl="2" indent="-171450">
              <a:buFont typeface="Arial"/>
              <a:buChar char="•"/>
            </a:pPr>
            <a:r>
              <a:rPr lang="en-US" sz="1200" dirty="0" smtClean="0">
                <a:solidFill>
                  <a:prstClr val="black"/>
                </a:solidFill>
                <a:latin typeface="Helvetica"/>
              </a:rPr>
              <a:t>Shoulder-arm</a:t>
            </a:r>
            <a:r>
              <a:rPr lang="en-US" sz="1200" baseline="0" dirty="0" smtClean="0">
                <a:solidFill>
                  <a:prstClr val="black"/>
                </a:solidFill>
                <a:latin typeface="Helvetica"/>
              </a:rPr>
              <a:t> angle at 90° (find out later why this is a problem)</a:t>
            </a:r>
          </a:p>
          <a:p>
            <a:pPr marL="1085850" lvl="2" indent="-171450">
              <a:buFont typeface="Arial"/>
              <a:buChar char="•"/>
            </a:pPr>
            <a:r>
              <a:rPr lang="en-US" sz="1200" baseline="0" dirty="0" smtClean="0">
                <a:solidFill>
                  <a:prstClr val="black"/>
                </a:solidFill>
                <a:latin typeface="Helvetica"/>
              </a:rPr>
              <a:t>Head-neck angle poor because of case top</a:t>
            </a:r>
          </a:p>
          <a:p>
            <a:pPr marL="171450" lvl="0" indent="-171450">
              <a:buFont typeface="Arial"/>
              <a:buChar char="•"/>
            </a:pPr>
            <a:r>
              <a:rPr lang="en-US" sz="1200" baseline="0" dirty="0" smtClean="0">
                <a:solidFill>
                  <a:prstClr val="black"/>
                </a:solidFill>
                <a:latin typeface="Helvetica"/>
              </a:rPr>
              <a:t>Have participants work together to </a:t>
            </a:r>
            <a:r>
              <a:rPr lang="en-US" sz="1200" dirty="0" smtClean="0">
                <a:solidFill>
                  <a:prstClr val="black"/>
                </a:solidFill>
                <a:latin typeface="Helvetica"/>
              </a:rPr>
              <a:t>come up with ideas to improve work</a:t>
            </a:r>
            <a:r>
              <a:rPr lang="en-US" sz="1200" baseline="0" dirty="0" smtClean="0">
                <a:solidFill>
                  <a:prstClr val="black"/>
                </a:solidFill>
                <a:latin typeface="Helvetica"/>
              </a:rPr>
              <a:t> posture.</a:t>
            </a:r>
          </a:p>
          <a:p>
            <a:pPr marL="171450" lvl="0" indent="-171450">
              <a:buFont typeface="Arial"/>
              <a:buChar char="•"/>
            </a:pPr>
            <a:r>
              <a:rPr lang="en-US" sz="1200" baseline="0" dirty="0" smtClean="0">
                <a:solidFill>
                  <a:prstClr val="black"/>
                </a:solidFill>
                <a:latin typeface="Helvetica"/>
              </a:rPr>
              <a:t>Give a handout of brainstorming rules at this point.</a:t>
            </a:r>
          </a:p>
          <a:p>
            <a:pPr marL="628650" lvl="1" indent="-171450">
              <a:buFont typeface="Arial"/>
              <a:buChar char="•"/>
            </a:pPr>
            <a:r>
              <a:rPr lang="en-US" sz="1200" baseline="0" dirty="0" smtClean="0">
                <a:solidFill>
                  <a:prstClr val="black"/>
                </a:solidFill>
                <a:latin typeface="Helvetica"/>
              </a:rPr>
              <a:t>Everyone takes a turn </a:t>
            </a:r>
          </a:p>
          <a:p>
            <a:pPr marL="628650" lvl="1" indent="-171450">
              <a:buFont typeface="Arial"/>
              <a:buChar char="•"/>
            </a:pPr>
            <a:r>
              <a:rPr lang="en-US" sz="1200" baseline="0" dirty="0" smtClean="0">
                <a:solidFill>
                  <a:prstClr val="black"/>
                </a:solidFill>
                <a:latin typeface="Helvetica"/>
              </a:rPr>
              <a:t>Have several ideas</a:t>
            </a:r>
          </a:p>
          <a:p>
            <a:pPr marL="628650" lvl="1" indent="-171450">
              <a:buFont typeface="Arial"/>
              <a:buChar char="•"/>
            </a:pPr>
            <a:r>
              <a:rPr lang="en-US" sz="1200" baseline="0" dirty="0" smtClean="0">
                <a:solidFill>
                  <a:prstClr val="black"/>
                </a:solidFill>
                <a:latin typeface="Helvetica"/>
              </a:rPr>
              <a:t>Think out of the box</a:t>
            </a:r>
          </a:p>
          <a:p>
            <a:pPr marL="628650" lvl="1" indent="-171450">
              <a:buFont typeface="Arial"/>
              <a:buChar char="•"/>
            </a:pPr>
            <a:r>
              <a:rPr lang="en-US" sz="1200" baseline="0" dirty="0" smtClean="0">
                <a:solidFill>
                  <a:prstClr val="black"/>
                </a:solidFill>
                <a:latin typeface="Helvetica"/>
              </a:rPr>
              <a:t>Don’t criticize other’s ideas</a:t>
            </a:r>
          </a:p>
          <a:p>
            <a:pPr marL="628650" lvl="1" indent="-171450">
              <a:buFont typeface="Arial"/>
              <a:buChar char="•"/>
            </a:pPr>
            <a:r>
              <a:rPr lang="en-US" sz="1200" baseline="0" dirty="0" smtClean="0">
                <a:solidFill>
                  <a:prstClr val="black"/>
                </a:solidFill>
                <a:latin typeface="Helvetica"/>
              </a:rPr>
              <a:t>List ideas on flipchart or whiteboard without editing</a:t>
            </a:r>
          </a:p>
          <a:p>
            <a:pPr marL="628650" lvl="1" indent="-171450">
              <a:buFont typeface="Arial"/>
              <a:buChar char="•"/>
            </a:pPr>
            <a:r>
              <a:rPr lang="en-US" sz="1200" baseline="0" dirty="0" smtClean="0">
                <a:solidFill>
                  <a:prstClr val="black"/>
                </a:solidFill>
                <a:latin typeface="Helvetica"/>
              </a:rPr>
              <a:t>Do not modify any ideas until all are listed</a:t>
            </a:r>
            <a:endParaRPr lang="en-US" sz="1200" dirty="0" smtClean="0">
              <a:solidFill>
                <a:prstClr val="black"/>
              </a:solidFill>
              <a:latin typeface="Helvetica"/>
            </a:endParaRPr>
          </a:p>
          <a:p>
            <a:pPr marL="171450" indent="-171450">
              <a:buFont typeface="Arial"/>
              <a:buChar char="•"/>
            </a:pP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20</a:t>
            </a:fld>
            <a:endParaRPr lang="en-US"/>
          </a:p>
        </p:txBody>
      </p:sp>
    </p:spTree>
    <p:extLst>
      <p:ext uri="{BB962C8B-B14F-4D97-AF65-F5344CB8AC3E}">
        <p14:creationId xmlns:p14="http://schemas.microsoft.com/office/powerpoint/2010/main" val="1058544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Manual</a:t>
            </a:r>
            <a:r>
              <a:rPr lang="en-US" sz="1200" baseline="0" dirty="0" smtClean="0">
                <a:solidFill>
                  <a:prstClr val="black"/>
                </a:solidFill>
                <a:latin typeface="Helvetica"/>
              </a:rPr>
              <a:t> m</a:t>
            </a:r>
            <a:r>
              <a:rPr lang="en-US" sz="1200" dirty="0" smtClean="0">
                <a:solidFill>
                  <a:prstClr val="black"/>
                </a:solidFill>
                <a:latin typeface="Helvetica"/>
              </a:rPr>
              <a:t>aterial handling is probably the most common ergonomic factor in grocery stores.</a:t>
            </a:r>
          </a:p>
          <a:p>
            <a:pPr marL="628650" lvl="1" indent="-171450">
              <a:buFont typeface="Arial"/>
              <a:buChar char="•"/>
            </a:pPr>
            <a:r>
              <a:rPr lang="en-US" dirty="0" smtClean="0">
                <a:solidFill>
                  <a:prstClr val="black"/>
                </a:solidFill>
                <a:latin typeface="Helvetica"/>
              </a:rPr>
              <a:t>Lifting</a:t>
            </a:r>
          </a:p>
          <a:p>
            <a:pPr marL="628650" lvl="1" indent="-171450">
              <a:buFont typeface="Arial"/>
              <a:buChar char="•"/>
            </a:pPr>
            <a:r>
              <a:rPr lang="en-US" dirty="0" smtClean="0">
                <a:solidFill>
                  <a:prstClr val="black"/>
                </a:solidFill>
                <a:latin typeface="Helvetica"/>
              </a:rPr>
              <a:t>Carrying</a:t>
            </a:r>
          </a:p>
          <a:p>
            <a:pPr marL="628650" lvl="1" indent="-171450">
              <a:buFont typeface="Arial"/>
              <a:buChar char="•"/>
            </a:pPr>
            <a:r>
              <a:rPr lang="en-US" dirty="0" smtClean="0">
                <a:solidFill>
                  <a:prstClr val="black"/>
                </a:solidFill>
                <a:latin typeface="Helvetica"/>
              </a:rPr>
              <a:t>Pushing</a:t>
            </a:r>
          </a:p>
          <a:p>
            <a:pPr marL="628650" lvl="1" indent="-171450">
              <a:buFont typeface="Arial"/>
              <a:buChar char="•"/>
            </a:pPr>
            <a:r>
              <a:rPr lang="en-US" dirty="0" smtClean="0">
                <a:solidFill>
                  <a:prstClr val="black"/>
                </a:solidFill>
                <a:latin typeface="Helvetica"/>
              </a:rPr>
              <a:t>Pulling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21</a:t>
            </a:fld>
            <a:endParaRPr lang="en-US"/>
          </a:p>
        </p:txBody>
      </p:sp>
    </p:spTree>
    <p:extLst>
      <p:ext uri="{BB962C8B-B14F-4D97-AF65-F5344CB8AC3E}">
        <p14:creationId xmlns:p14="http://schemas.microsoft.com/office/powerpoint/2010/main" val="339876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These are all issues to consider when talking</a:t>
            </a:r>
            <a:r>
              <a:rPr lang="en-US" sz="1200" baseline="0" dirty="0" smtClean="0">
                <a:solidFill>
                  <a:prstClr val="black"/>
                </a:solidFill>
                <a:latin typeface="Helvetica"/>
              </a:rPr>
              <a:t> about MMH, whether it involves lifting, carrying, pushing, or pulling:</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product is a key factor to consider.  NIOSH suggests that any lift over 51 </a:t>
            </a:r>
            <a:r>
              <a:rPr lang="en-US" sz="1200" dirty="0" err="1" smtClean="0">
                <a:solidFill>
                  <a:prstClr val="black"/>
                </a:solidFill>
                <a:latin typeface="Helvetica"/>
              </a:rPr>
              <a:t>lb</a:t>
            </a:r>
            <a:r>
              <a:rPr lang="en-US" sz="1200" dirty="0" smtClean="0">
                <a:solidFill>
                  <a:prstClr val="black"/>
                </a:solidFill>
                <a:latin typeface="Helvetica"/>
              </a:rPr>
              <a:t> could be hazardous.</a:t>
            </a:r>
          </a:p>
          <a:p>
            <a:pPr marL="628650" lvl="1" indent="-171450">
              <a:buFont typeface="Arial"/>
              <a:buChar char="•"/>
            </a:pPr>
            <a:r>
              <a:rPr lang="en-US" sz="1200" dirty="0" smtClean="0">
                <a:solidFill>
                  <a:prstClr val="black"/>
                </a:solidFill>
                <a:latin typeface="Helvetica"/>
              </a:rPr>
              <a:t>Size: in general, the larger the object</a:t>
            </a:r>
            <a:r>
              <a:rPr lang="en-US" sz="1200" baseline="0" dirty="0" smtClean="0">
                <a:solidFill>
                  <a:prstClr val="black"/>
                </a:solidFill>
                <a:latin typeface="Helvetica"/>
              </a:rPr>
              <a:t> to be moved, the more risk it poses.</a:t>
            </a:r>
            <a:r>
              <a:rPr lang="en-US" sz="1200" dirty="0" smtClean="0">
                <a:solidFill>
                  <a:prstClr val="black"/>
                </a:solidFill>
                <a:latin typeface="Helvetica"/>
              </a:rPr>
              <a:t>  </a:t>
            </a:r>
          </a:p>
          <a:p>
            <a:pPr marL="628650" lvl="1" indent="-171450">
              <a:buFont typeface="Arial"/>
              <a:buChar char="•"/>
            </a:pPr>
            <a:r>
              <a:rPr lang="en-US" sz="1200" dirty="0" smtClean="0">
                <a:solidFill>
                  <a:prstClr val="black"/>
                </a:solidFill>
                <a:latin typeface="Helvetica"/>
              </a:rPr>
              <a:t>Are there handgrips on all the boxes? (No, most of them don't have handgrips).  Handgrips allow easier handling. </a:t>
            </a:r>
          </a:p>
          <a:p>
            <a:pPr marL="628650" lvl="1" indent="-171450">
              <a:buFont typeface="Arial"/>
              <a:buChar char="•"/>
            </a:pPr>
            <a:r>
              <a:rPr lang="en-US" sz="1200" dirty="0" smtClean="0">
                <a:solidFill>
                  <a:prstClr val="black"/>
                </a:solidFill>
                <a:latin typeface="Helvetica"/>
              </a:rPr>
              <a:t>Starting and ending points: Are workers lifting from the floor or above shoulder level?</a:t>
            </a:r>
          </a:p>
          <a:p>
            <a:pPr marL="628650" lvl="1" indent="-171450">
              <a:buFont typeface="Arial"/>
              <a:buChar char="•"/>
            </a:pPr>
            <a:r>
              <a:rPr lang="en-US" sz="1200" dirty="0" smtClean="0">
                <a:solidFill>
                  <a:prstClr val="black"/>
                </a:solidFill>
                <a:latin typeface="Helvetica"/>
              </a:rPr>
              <a:t>Do you have to twist? What is your upper body doing?</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h</a:t>
            </a:r>
            <a:r>
              <a:rPr lang="en-US" sz="1200" dirty="0" smtClean="0">
                <a:solidFill>
                  <a:prstClr val="black"/>
                </a:solidFill>
                <a:latin typeface="Helvetica"/>
              </a:rPr>
              <a:t>ow often do you lift and what percentage of the day requires MMH</a:t>
            </a:r>
            <a:r>
              <a:rPr lang="en-US" sz="1200" baseline="0" dirty="0" smtClean="0">
                <a:solidFill>
                  <a:prstClr val="black"/>
                </a:solidFill>
                <a:latin typeface="Helvetica"/>
              </a:rPr>
              <a:t> tasks</a:t>
            </a:r>
            <a:r>
              <a:rPr lang="en-US" sz="1200" dirty="0" smtClean="0">
                <a:solidFill>
                  <a:prstClr val="black"/>
                </a:solidFill>
                <a:latin typeface="Helvetica"/>
              </a:rPr>
              <a:t>?  </a:t>
            </a:r>
          </a:p>
          <a:p>
            <a:pPr marL="628650" lvl="1" indent="-171450">
              <a:buFont typeface="Arial"/>
              <a:buChar char="•"/>
            </a:pPr>
            <a:r>
              <a:rPr lang="en-US" sz="1200" dirty="0" smtClean="0">
                <a:solidFill>
                  <a:prstClr val="black"/>
                </a:solidFill>
                <a:latin typeface="Helvetica"/>
              </a:rPr>
              <a:t>What about tight spaces (also called “confined</a:t>
            </a:r>
            <a:r>
              <a:rPr lang="en-US" sz="1200" baseline="0" dirty="0" smtClean="0">
                <a:solidFill>
                  <a:prstClr val="black"/>
                </a:solidFill>
                <a:latin typeface="Helvetica"/>
              </a:rPr>
              <a:t> spaces”)</a:t>
            </a:r>
            <a:r>
              <a:rPr lang="en-US" sz="1200" dirty="0" smtClean="0">
                <a:solidFill>
                  <a:prstClr val="black"/>
                </a:solidFill>
                <a:latin typeface="Helvetica"/>
              </a:rPr>
              <a:t>?  Consider the store room</a:t>
            </a:r>
            <a:r>
              <a:rPr lang="en-US" sz="1200" baseline="0" dirty="0" smtClean="0">
                <a:solidFill>
                  <a:prstClr val="black"/>
                </a:solidFill>
                <a:latin typeface="Helvetica"/>
              </a:rPr>
              <a:t> during Thanksgiving.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22</a:t>
            </a:fld>
            <a:endParaRPr lang="en-US"/>
          </a:p>
        </p:txBody>
      </p:sp>
    </p:spTree>
    <p:extLst>
      <p:ext uri="{BB962C8B-B14F-4D97-AF65-F5344CB8AC3E}">
        <p14:creationId xmlns:p14="http://schemas.microsoft.com/office/powerpoint/2010/main" val="4092136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Ask</a:t>
            </a:r>
            <a:r>
              <a:rPr lang="en-US" baseline="0" dirty="0" smtClean="0"/>
              <a:t> about the following factors:</a:t>
            </a:r>
            <a:endParaRPr lang="en-US" dirty="0" smtClean="0"/>
          </a:p>
          <a:p>
            <a:pPr marL="628650" lvl="1" indent="-171450">
              <a:buFont typeface="Arial"/>
              <a:buChar char="•"/>
            </a:pPr>
            <a:r>
              <a:rPr lang="en-US" dirty="0" smtClean="0"/>
              <a:t>Weight: dough ~115 lb. if lifted at one time.</a:t>
            </a:r>
          </a:p>
          <a:p>
            <a:pPr marL="628650" lvl="1" indent="-171450">
              <a:buFont typeface="Arial"/>
              <a:buChar char="•"/>
            </a:pPr>
            <a:r>
              <a:rPr lang="en-US" dirty="0" smtClean="0"/>
              <a:t>Size: big and bulky</a:t>
            </a:r>
          </a:p>
          <a:p>
            <a:pPr marL="628650" lvl="1" indent="-171450">
              <a:buFont typeface="Arial"/>
              <a:buChar char="•"/>
            </a:pPr>
            <a:r>
              <a:rPr lang="en-US" dirty="0" smtClean="0"/>
              <a:t>Handgrips: none</a:t>
            </a:r>
          </a:p>
          <a:p>
            <a:pPr marL="628650" lvl="1" indent="-171450">
              <a:buFont typeface="Arial"/>
              <a:buChar char="•"/>
            </a:pPr>
            <a:r>
              <a:rPr lang="en-US" dirty="0" smtClean="0"/>
              <a:t>Starting and ending points: mixing bowl</a:t>
            </a:r>
            <a:r>
              <a:rPr lang="en-US" baseline="0" dirty="0" smtClean="0"/>
              <a:t> (between the knees) to table height</a:t>
            </a:r>
            <a:endParaRPr lang="en-US" dirty="0" smtClean="0"/>
          </a:p>
          <a:p>
            <a:pPr marL="628650" lvl="1" indent="-171450">
              <a:buFont typeface="Arial"/>
              <a:buChar char="•"/>
            </a:pPr>
            <a:r>
              <a:rPr lang="en-US" dirty="0" smtClean="0"/>
              <a:t>Twisting and upper body movements?</a:t>
            </a:r>
          </a:p>
          <a:p>
            <a:pPr marL="628650" lvl="1" indent="-171450">
              <a:buFont typeface="Arial"/>
              <a:buChar char="•"/>
            </a:pPr>
            <a:r>
              <a:rPr lang="en-US" dirty="0" smtClean="0"/>
              <a:t>Frequency and duration</a:t>
            </a:r>
          </a:p>
          <a:p>
            <a:pPr marL="628650" lvl="1" indent="-171450">
              <a:buFont typeface="Arial"/>
              <a:buChar char="•"/>
            </a:pPr>
            <a:r>
              <a:rPr lang="en-US" dirty="0" smtClean="0"/>
              <a:t>Footing and confined spaces</a:t>
            </a:r>
          </a:p>
          <a:p>
            <a:pPr marL="171450" lvl="0" indent="-171450">
              <a:buFont typeface="Arial"/>
              <a:buChar char="•"/>
            </a:pPr>
            <a:r>
              <a:rPr lang="en-US" dirty="0" smtClean="0"/>
              <a:t>Do you think this is a hazardous lift?</a:t>
            </a:r>
          </a:p>
          <a:p>
            <a:pPr marL="628650" lvl="1" indent="-171450">
              <a:buFont typeface="Arial"/>
              <a:buChar char="•"/>
            </a:pPr>
            <a:r>
              <a:rPr lang="en-US" dirty="0" smtClean="0"/>
              <a:t>If so, what can be done about it?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23</a:t>
            </a:fld>
            <a:endParaRPr lang="en-US"/>
          </a:p>
        </p:txBody>
      </p:sp>
    </p:spTree>
    <p:extLst>
      <p:ext uri="{BB962C8B-B14F-4D97-AF65-F5344CB8AC3E}">
        <p14:creationId xmlns:p14="http://schemas.microsoft.com/office/powerpoint/2010/main" val="2303778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Ask</a:t>
            </a:r>
            <a:r>
              <a:rPr lang="en-US" baseline="0" dirty="0" smtClean="0"/>
              <a:t> about the following factors:</a:t>
            </a:r>
            <a:endParaRPr lang="en-US" dirty="0" smtClean="0"/>
          </a:p>
          <a:p>
            <a:pPr marL="628650" lvl="1" indent="-171450">
              <a:buFont typeface="Arial"/>
              <a:buChar char="•"/>
            </a:pPr>
            <a:r>
              <a:rPr lang="en-US" dirty="0" smtClean="0"/>
              <a:t>Weight: dog food ~35 lb.</a:t>
            </a:r>
          </a:p>
          <a:p>
            <a:pPr marL="628650" lvl="1" indent="-171450">
              <a:buFont typeface="Arial"/>
              <a:buChar char="•"/>
            </a:pPr>
            <a:r>
              <a:rPr lang="en-US" dirty="0" smtClean="0"/>
              <a:t>Size: big and bulky</a:t>
            </a:r>
          </a:p>
          <a:p>
            <a:pPr marL="628650" lvl="1" indent="-171450">
              <a:buFont typeface="Arial"/>
              <a:buChar char="•"/>
            </a:pPr>
            <a:r>
              <a:rPr lang="en-US" dirty="0" smtClean="0"/>
              <a:t>Handgrips: none</a:t>
            </a:r>
          </a:p>
          <a:p>
            <a:pPr marL="628650" lvl="1" indent="-171450">
              <a:buFont typeface="Arial"/>
              <a:buChar char="•"/>
            </a:pPr>
            <a:r>
              <a:rPr lang="en-US" dirty="0" smtClean="0"/>
              <a:t>Starting and ending points: pallet</a:t>
            </a:r>
            <a:r>
              <a:rPr lang="en-US" baseline="0" dirty="0" smtClean="0"/>
              <a:t> (close to floor) to above shoulders</a:t>
            </a:r>
            <a:endParaRPr lang="en-US" dirty="0" smtClean="0"/>
          </a:p>
          <a:p>
            <a:pPr marL="628650" lvl="1" indent="-171450">
              <a:buFont typeface="Arial"/>
              <a:buChar char="•"/>
            </a:pPr>
            <a:r>
              <a:rPr lang="en-US" dirty="0" smtClean="0"/>
              <a:t>Twisting and upper body movements?</a:t>
            </a:r>
          </a:p>
          <a:p>
            <a:pPr marL="628650" lvl="1" indent="-171450">
              <a:buFont typeface="Arial"/>
              <a:buChar char="•"/>
            </a:pPr>
            <a:r>
              <a:rPr lang="en-US" dirty="0" smtClean="0"/>
              <a:t>Frequency and duration</a:t>
            </a:r>
          </a:p>
          <a:p>
            <a:pPr marL="628650" lvl="1" indent="-171450">
              <a:buFont typeface="Arial"/>
              <a:buChar char="•"/>
            </a:pPr>
            <a:r>
              <a:rPr lang="en-US" dirty="0" smtClean="0"/>
              <a:t>Footing and confined spaces</a:t>
            </a:r>
          </a:p>
          <a:p>
            <a:pPr marL="171450" lvl="0" indent="-171450">
              <a:buFont typeface="Arial"/>
              <a:buChar char="•"/>
            </a:pPr>
            <a:r>
              <a:rPr lang="en-US" dirty="0" smtClean="0"/>
              <a:t>Do you think this is a hazardous lift?</a:t>
            </a:r>
          </a:p>
          <a:p>
            <a:pPr marL="628650" lvl="1" indent="-171450">
              <a:buFont typeface="Arial"/>
              <a:buChar char="•"/>
            </a:pPr>
            <a:r>
              <a:rPr lang="en-US" dirty="0" smtClean="0"/>
              <a:t>If so, what can be done about it?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24</a:t>
            </a:fld>
            <a:endParaRPr lang="en-US"/>
          </a:p>
        </p:txBody>
      </p:sp>
    </p:spTree>
    <p:extLst>
      <p:ext uri="{BB962C8B-B14F-4D97-AF65-F5344CB8AC3E}">
        <p14:creationId xmlns:p14="http://schemas.microsoft.com/office/powerpoint/2010/main" val="3777913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How we grasp</a:t>
            </a:r>
            <a:r>
              <a:rPr lang="en-US" sz="1200" baseline="0" dirty="0" smtClean="0">
                <a:solidFill>
                  <a:prstClr val="black"/>
                </a:solidFill>
                <a:latin typeface="Helvetica"/>
              </a:rPr>
              <a:t> objects during the day </a:t>
            </a:r>
            <a:r>
              <a:rPr lang="en-US" sz="1200" dirty="0" smtClean="0">
                <a:solidFill>
                  <a:prstClr val="black"/>
                </a:solidFill>
                <a:latin typeface="Helvetica"/>
              </a:rPr>
              <a:t>is another factor that can be changed.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25</a:t>
            </a:fld>
            <a:endParaRPr lang="en-US"/>
          </a:p>
        </p:txBody>
      </p:sp>
    </p:spTree>
    <p:extLst>
      <p:ext uri="{BB962C8B-B14F-4D97-AF65-F5344CB8AC3E}">
        <p14:creationId xmlns:p14="http://schemas.microsoft.com/office/powerpoint/2010/main" val="2163870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Factors</a:t>
            </a:r>
            <a:r>
              <a:rPr lang="en-US" sz="1200" baseline="0" dirty="0" smtClean="0">
                <a:solidFill>
                  <a:prstClr val="black"/>
                </a:solidFill>
                <a:latin typeface="Helvetica"/>
              </a:rPr>
              <a:t> related to gripping include</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Wrist posture: is the wrist in neutral or bent</a:t>
            </a:r>
            <a:r>
              <a:rPr lang="en-US" sz="1200" baseline="0" dirty="0" smtClean="0">
                <a:solidFill>
                  <a:prstClr val="black"/>
                </a:solidFill>
                <a:latin typeface="Helvetica"/>
              </a:rPr>
              <a:t> forward/backward?</a:t>
            </a:r>
          </a:p>
          <a:p>
            <a:pPr marL="1085850" lvl="2" indent="-171450">
              <a:buFont typeface="Arial"/>
              <a:buChar char="•"/>
            </a:pPr>
            <a:r>
              <a:rPr lang="en-US" sz="1200" baseline="0" dirty="0" smtClean="0">
                <a:solidFill>
                  <a:prstClr val="black"/>
                </a:solidFill>
                <a:latin typeface="Helvetica"/>
              </a:rPr>
              <a:t>Talk about “neutral” joint positions here.  Neutral is around the natural resting position of the joint with the wrist straight like shaking someone’s hand.</a:t>
            </a:r>
            <a:r>
              <a:rPr lang="en-US" sz="1200" dirty="0" smtClean="0">
                <a:solidFill>
                  <a:prstClr val="black"/>
                </a:solidFill>
                <a:latin typeface="Helvetica"/>
              </a:rPr>
              <a:t> </a:t>
            </a:r>
          </a:p>
          <a:p>
            <a:pPr marL="1543050" lvl="3" indent="-171450">
              <a:buFont typeface="Arial"/>
              <a:buChar char="•"/>
            </a:pPr>
            <a:r>
              <a:rPr lang="en-US" sz="1200" dirty="0" smtClean="0">
                <a:solidFill>
                  <a:prstClr val="black"/>
                </a:solidFill>
                <a:latin typeface="Helvetica"/>
              </a:rPr>
              <a:t>Working in </a:t>
            </a:r>
            <a:r>
              <a:rPr lang="en-US" sz="1200" baseline="0" dirty="0" smtClean="0">
                <a:solidFill>
                  <a:prstClr val="black"/>
                </a:solidFill>
                <a:latin typeface="Helvetica"/>
              </a:rPr>
              <a:t>neutral joint position helps lessen the stress on muscles, tendons, and ligaments around a joint. </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Do workers have to forcefully grip objects?  </a:t>
            </a:r>
          </a:p>
          <a:p>
            <a:pPr marL="1085850" lvl="2" indent="-171450">
              <a:buFont typeface="Arial"/>
              <a:buChar char="•"/>
            </a:pPr>
            <a:r>
              <a:rPr lang="en-US" sz="1200" dirty="0" smtClean="0">
                <a:solidFill>
                  <a:prstClr val="black"/>
                </a:solidFill>
                <a:latin typeface="Helvetica"/>
              </a:rPr>
              <a:t>Examples: meat cutting, deli, cutting produce</a:t>
            </a:r>
          </a:p>
          <a:p>
            <a:pPr marL="628650" lvl="1" indent="-171450">
              <a:buFont typeface="Arial"/>
              <a:buChar char="•"/>
            </a:pPr>
            <a:r>
              <a:rPr lang="en-US" sz="1200" dirty="0" smtClean="0">
                <a:solidFill>
                  <a:prstClr val="black"/>
                </a:solidFill>
                <a:latin typeface="Helvetica"/>
              </a:rPr>
              <a:t>How wide or narrow is the grip workers have to use?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Examples: meat cutting, deli, cutting produce  </a:t>
            </a:r>
          </a:p>
          <a:p>
            <a:pPr marL="628650" lvl="1" indent="-171450">
              <a:buFont typeface="Arial"/>
              <a:buChar char="•"/>
            </a:pPr>
            <a:r>
              <a:rPr lang="en-US" sz="1200" dirty="0" smtClean="0">
                <a:solidFill>
                  <a:prstClr val="black"/>
                </a:solidFill>
                <a:latin typeface="Helvetica"/>
              </a:rPr>
              <a:t>Repetition has to do with how frequently workers have to grip</a:t>
            </a:r>
          </a:p>
          <a:p>
            <a:pPr marL="1085850" lvl="2" indent="-171450">
              <a:buFont typeface="Arial"/>
              <a:buChar char="•"/>
            </a:pPr>
            <a:r>
              <a:rPr lang="en-US" sz="1200" dirty="0" smtClean="0">
                <a:solidFill>
                  <a:prstClr val="black"/>
                </a:solidFill>
                <a:latin typeface="Helvetica"/>
              </a:rPr>
              <a:t>Examples: checkout </a:t>
            </a:r>
          </a:p>
          <a:p>
            <a:pPr marL="628650" lvl="1" indent="-171450">
              <a:buFont typeface="Arial"/>
              <a:buChar char="•"/>
            </a:pPr>
            <a:r>
              <a:rPr lang="en-US" sz="1200" dirty="0" smtClean="0">
                <a:solidFill>
                  <a:prstClr val="black"/>
                </a:solidFill>
                <a:latin typeface="Helvetica"/>
              </a:rPr>
              <a:t>Static holding has to do with holding an object in one place</a:t>
            </a:r>
            <a:r>
              <a:rPr lang="en-US" sz="1200" baseline="0" dirty="0" smtClean="0">
                <a:solidFill>
                  <a:prstClr val="black"/>
                </a:solidFill>
                <a:latin typeface="Helvetica"/>
              </a:rPr>
              <a:t> while doing something like cutting</a:t>
            </a:r>
          </a:p>
          <a:p>
            <a:pPr marL="1085850" lvl="2" indent="-171450">
              <a:buFont typeface="Arial"/>
              <a:buChar char="•"/>
            </a:pPr>
            <a:r>
              <a:rPr lang="en-US" sz="1200" baseline="0" dirty="0" smtClean="0">
                <a:solidFill>
                  <a:prstClr val="black"/>
                </a:solidFill>
                <a:latin typeface="Helvetica"/>
              </a:rPr>
              <a:t>Examples: meat and fish department</a:t>
            </a:r>
          </a:p>
          <a:p>
            <a:pPr marL="1085850" lvl="2" indent="-171450">
              <a:buFont typeface="Arial"/>
              <a:buChar char="•"/>
            </a:pPr>
            <a:r>
              <a:rPr lang="en-US" sz="1200" baseline="0" dirty="0" smtClean="0">
                <a:solidFill>
                  <a:prstClr val="black"/>
                </a:solidFill>
                <a:latin typeface="Helvetica"/>
              </a:rPr>
              <a:t>Ask why static holding is not good if done repetitively (decreased blood flow).</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26</a:t>
            </a:fld>
            <a:endParaRPr lang="en-US"/>
          </a:p>
        </p:txBody>
      </p:sp>
    </p:spTree>
    <p:extLst>
      <p:ext uri="{BB962C8B-B14F-4D97-AF65-F5344CB8AC3E}">
        <p14:creationId xmlns:p14="http://schemas.microsoft.com/office/powerpoint/2010/main" val="3044673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This worker is</a:t>
            </a:r>
            <a:r>
              <a:rPr lang="en-US" sz="1200" baseline="0" dirty="0" smtClean="0">
                <a:solidFill>
                  <a:prstClr val="black"/>
                </a:solidFill>
                <a:latin typeface="Helvetica"/>
              </a:rPr>
              <a:t> rolling out dough.</a:t>
            </a:r>
          </a:p>
          <a:p>
            <a:pPr marL="171450" indent="-171450">
              <a:buFont typeface="Arial"/>
              <a:buChar char="•"/>
            </a:pPr>
            <a:r>
              <a:rPr lang="en-US" sz="1200" baseline="0" dirty="0" smtClean="0">
                <a:solidFill>
                  <a:prstClr val="black"/>
                </a:solidFill>
                <a:latin typeface="Helvetica"/>
              </a:rPr>
              <a:t>Would this type of gripping be easy or difficult?</a:t>
            </a:r>
            <a:endParaRPr lang="en-US" sz="1200" dirty="0" smtClean="0">
              <a:solidFill>
                <a:prstClr val="black"/>
              </a:solidFill>
              <a:latin typeface="Helvetica"/>
            </a:endParaRPr>
          </a:p>
          <a:p>
            <a:pPr marL="628650" lvl="1" indent="-171450">
              <a:buFont typeface="Arial"/>
              <a:buChar char="•"/>
            </a:pPr>
            <a:r>
              <a:rPr lang="en-US" dirty="0" smtClean="0"/>
              <a:t>Wrist posture: wrist is bent</a:t>
            </a:r>
            <a:r>
              <a:rPr lang="en-US" baseline="0" dirty="0" smtClean="0"/>
              <a:t> back which could be a risk factor for wrist tendonitis.</a:t>
            </a:r>
            <a:endParaRPr lang="en-US" dirty="0" smtClean="0"/>
          </a:p>
          <a:p>
            <a:pPr marL="628650" lvl="1" indent="-171450">
              <a:buFont typeface="Arial"/>
              <a:buChar char="•"/>
            </a:pPr>
            <a:r>
              <a:rPr lang="en-US" dirty="0" smtClean="0"/>
              <a:t>Forceful exertions: possibly</a:t>
            </a:r>
            <a:r>
              <a:rPr lang="en-US" baseline="0" dirty="0" smtClean="0"/>
              <a:t> depending on the thickness of the dough.</a:t>
            </a:r>
            <a:endParaRPr lang="en-US" dirty="0" smtClean="0"/>
          </a:p>
          <a:p>
            <a:pPr marL="628650" lvl="1" indent="-171450">
              <a:buFont typeface="Arial"/>
              <a:buChar char="•"/>
            </a:pPr>
            <a:r>
              <a:rPr lang="en-US" dirty="0" smtClean="0"/>
              <a:t>Grip dimensions: small in this case.</a:t>
            </a:r>
          </a:p>
          <a:p>
            <a:pPr marL="628650" lvl="1" indent="-171450">
              <a:buFont typeface="Arial"/>
              <a:buChar char="•"/>
            </a:pPr>
            <a:r>
              <a:rPr lang="en-US" dirty="0" smtClean="0"/>
              <a:t>Repetition rate: high repetition.</a:t>
            </a:r>
          </a:p>
          <a:p>
            <a:pPr marL="628650" lvl="1" indent="-171450">
              <a:buFont typeface="Arial"/>
              <a:buChar char="•"/>
            </a:pPr>
            <a:r>
              <a:rPr lang="en-US" dirty="0" smtClean="0"/>
              <a:t>Static holding: possibly</a:t>
            </a:r>
            <a:r>
              <a:rPr lang="en-US" baseline="0" dirty="0" smtClean="0"/>
              <a:t> depending on how long her hands are in contact with the dough.</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27</a:t>
            </a:fld>
            <a:endParaRPr lang="en-US"/>
          </a:p>
        </p:txBody>
      </p:sp>
    </p:spTree>
    <p:extLst>
      <p:ext uri="{BB962C8B-B14F-4D97-AF65-F5344CB8AC3E}">
        <p14:creationId xmlns:p14="http://schemas.microsoft.com/office/powerpoint/2010/main" val="3394231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gn="l">
              <a:buFont typeface="Arial"/>
              <a:buChar char="•"/>
            </a:pPr>
            <a:r>
              <a:rPr lang="en-US" sz="1200" dirty="0" smtClean="0">
                <a:solidFill>
                  <a:prstClr val="black"/>
                </a:solidFill>
                <a:latin typeface="Helvetica"/>
              </a:rPr>
              <a:t>Are any hand tools used</a:t>
            </a:r>
            <a:r>
              <a:rPr lang="en-US" sz="1200" baseline="0" dirty="0" smtClean="0">
                <a:solidFill>
                  <a:prstClr val="black"/>
                </a:solidFill>
                <a:latin typeface="Helvetica"/>
              </a:rPr>
              <a:t> in the grocery store?</a:t>
            </a:r>
          </a:p>
          <a:p>
            <a:pPr marL="628650" lvl="1" indent="-171450" algn="l">
              <a:buFont typeface="Arial"/>
              <a:buChar char="•"/>
            </a:pPr>
            <a:r>
              <a:rPr lang="en-US" sz="1200" baseline="0" dirty="0" smtClean="0">
                <a:solidFill>
                  <a:prstClr val="black"/>
                </a:solidFill>
                <a:latin typeface="Helvetica"/>
              </a:rPr>
              <a:t>Examples: box knife, knives in the meat department or deli, scissors in floral department, pallet jacks</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28</a:t>
            </a:fld>
            <a:endParaRPr lang="en-US"/>
          </a:p>
        </p:txBody>
      </p:sp>
    </p:spTree>
    <p:extLst>
      <p:ext uri="{BB962C8B-B14F-4D97-AF65-F5344CB8AC3E}">
        <p14:creationId xmlns:p14="http://schemas.microsoft.com/office/powerpoint/2010/main" val="6745578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Regardless</a:t>
            </a:r>
            <a:r>
              <a:rPr lang="en-US" sz="1200" baseline="0" dirty="0" smtClean="0">
                <a:solidFill>
                  <a:prstClr val="black"/>
                </a:solidFill>
                <a:latin typeface="Helvetica"/>
              </a:rPr>
              <a:t> of the tool, consider these factors: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The tool</a:t>
            </a:r>
            <a:r>
              <a:rPr lang="en-US" sz="1200" baseline="0" dirty="0" smtClean="0">
                <a:solidFill>
                  <a:prstClr val="black"/>
                </a:solidFill>
                <a:latin typeface="Helvetica"/>
              </a:rPr>
              <a:t> g</a:t>
            </a:r>
            <a:r>
              <a:rPr lang="en-US" sz="1200" dirty="0" smtClean="0">
                <a:solidFill>
                  <a:prstClr val="black"/>
                </a:solidFill>
                <a:latin typeface="Helvetica"/>
              </a:rPr>
              <a:t>rip size, span, and shape</a:t>
            </a:r>
            <a:r>
              <a:rPr lang="en-US" sz="1200" baseline="0" dirty="0" smtClean="0">
                <a:solidFill>
                  <a:prstClr val="black"/>
                </a:solidFill>
                <a:latin typeface="Helvetica"/>
              </a:rPr>
              <a:t> of the handle.</a:t>
            </a:r>
          </a:p>
          <a:p>
            <a:pPr marL="1085850" lvl="2" indent="-171450">
              <a:buFont typeface="Arial"/>
              <a:buChar char="•"/>
            </a:pPr>
            <a:r>
              <a:rPr lang="en-US" sz="1200" baseline="0" dirty="0" smtClean="0">
                <a:solidFill>
                  <a:prstClr val="black"/>
                </a:solidFill>
                <a:latin typeface="Helvetica"/>
              </a:rPr>
              <a:t>Who are these tools usually designed for? (males)</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Is the wrist positioned in neutral while using the tool?</a:t>
            </a:r>
          </a:p>
          <a:p>
            <a:pPr marL="628650" lvl="1" indent="-171450">
              <a:buFont typeface="Arial"/>
              <a:buChar char="•"/>
            </a:pPr>
            <a:r>
              <a:rPr lang="en-US" sz="1200" dirty="0" smtClean="0">
                <a:solidFill>
                  <a:prstClr val="black"/>
                </a:solidFill>
                <a:latin typeface="Helvetica"/>
              </a:rPr>
              <a:t>How heavy is the tool and is it easy to hold?</a:t>
            </a:r>
          </a:p>
          <a:p>
            <a:pPr marL="628650" lvl="1" indent="-171450">
              <a:buFont typeface="Arial"/>
              <a:buChar char="•"/>
            </a:pPr>
            <a:r>
              <a:rPr lang="en-US" sz="1200" dirty="0" smtClean="0">
                <a:solidFill>
                  <a:prstClr val="black"/>
                </a:solidFill>
                <a:latin typeface="Helvetica"/>
              </a:rPr>
              <a:t>Does the tool require a lot of contact pressure with</a:t>
            </a:r>
            <a:r>
              <a:rPr lang="en-US" sz="1200" baseline="0" dirty="0" smtClean="0">
                <a:solidFill>
                  <a:prstClr val="black"/>
                </a:solidFill>
                <a:latin typeface="Helvetica"/>
              </a:rPr>
              <a:t> the handle</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Is the tool easy to maneuver?</a:t>
            </a:r>
          </a:p>
          <a:p>
            <a:pPr marL="628650" lvl="1" indent="-171450">
              <a:buFont typeface="Arial"/>
              <a:buChar char="•"/>
            </a:pPr>
            <a:r>
              <a:rPr lang="en-US" sz="1200" dirty="0" smtClean="0">
                <a:solidFill>
                  <a:prstClr val="black"/>
                </a:solidFill>
                <a:latin typeface="Helvetica"/>
              </a:rPr>
              <a:t>Is there any vibration associated with the hand tools?</a:t>
            </a:r>
          </a:p>
          <a:p>
            <a:pPr marL="1085850" lvl="2" indent="-171450">
              <a:buFont typeface="Arial"/>
              <a:buChar char="•"/>
            </a:pPr>
            <a:r>
              <a:rPr lang="en-US" sz="1200" dirty="0" smtClean="0">
                <a:solidFill>
                  <a:prstClr val="black"/>
                </a:solidFill>
                <a:latin typeface="Helvetica"/>
              </a:rPr>
              <a:t>Example: floor scrubbers</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29</a:t>
            </a:fld>
            <a:endParaRPr lang="en-US"/>
          </a:p>
        </p:txBody>
      </p:sp>
    </p:spTree>
    <p:extLst>
      <p:ext uri="{BB962C8B-B14F-4D97-AF65-F5344CB8AC3E}">
        <p14:creationId xmlns:p14="http://schemas.microsoft.com/office/powerpoint/2010/main" val="338187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5" name="Slide Image Placeholder 1"/>
          <p:cNvSpPr>
            <a:spLocks noGrp="1" noRot="1" noChangeAspect="1"/>
          </p:cNvSpPr>
          <p:nvPr>
            <p:ph type="sldImg"/>
          </p:nvPr>
        </p:nvSpPr>
        <p:spPr>
          <a:ln/>
        </p:spPr>
      </p:sp>
      <p:sp>
        <p:nvSpPr>
          <p:cNvPr id="1209346" name="Notes Placeholder 2"/>
          <p:cNvSpPr>
            <a:spLocks noGrp="1"/>
          </p:cNvSpPr>
          <p:nvPr>
            <p:ph type="body" idx="1"/>
          </p:nvPr>
        </p:nvSpPr>
        <p:spPr>
          <a:noFill/>
          <a:ln/>
        </p:spPr>
        <p:txBody>
          <a:bodyPr/>
          <a:lstStyle/>
          <a:p>
            <a:pPr marL="171450" indent="-171450">
              <a:buFont typeface="Arial"/>
              <a:buChar char="•"/>
            </a:pPr>
            <a:r>
              <a:rPr lang="en-US" sz="1200" dirty="0" smtClean="0">
                <a:solidFill>
                  <a:prstClr val="black"/>
                </a:solidFill>
                <a:latin typeface="Helvetica"/>
              </a:rPr>
              <a:t>VIDEO: tools – remove fat.mp4/</a:t>
            </a:r>
            <a:r>
              <a:rPr lang="en-US" sz="1200" dirty="0" err="1" smtClean="0">
                <a:solidFill>
                  <a:prstClr val="black"/>
                </a:solidFill>
                <a:latin typeface="Helvetica"/>
              </a:rPr>
              <a:t>wmv</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Consider these factors with this video of a meat cutter removing</a:t>
            </a:r>
            <a:r>
              <a:rPr lang="en-US" sz="1200" baseline="0" dirty="0" smtClean="0">
                <a:solidFill>
                  <a:prstClr val="black"/>
                </a:solidFill>
                <a:latin typeface="Helvetica"/>
              </a:rPr>
              <a:t> fat</a:t>
            </a:r>
            <a:r>
              <a:rPr lang="en-US" sz="1200" kern="1200" dirty="0" smtClean="0">
                <a:solidFill>
                  <a:schemeClr val="tx1"/>
                </a:solidFill>
                <a:latin typeface="+mn-lt"/>
                <a:ea typeface="+mn-ea"/>
                <a:cs typeface="+mn-cs"/>
              </a:rPr>
              <a:t>):</a:t>
            </a:r>
          </a:p>
          <a:p>
            <a:pPr marL="628650" lvl="1" indent="-171450">
              <a:buFont typeface="Arial"/>
              <a:buChar char="•"/>
            </a:pPr>
            <a:r>
              <a:rPr lang="en-US" dirty="0" smtClean="0"/>
              <a:t>Grip size, span, shape: good design</a:t>
            </a:r>
          </a:p>
          <a:p>
            <a:pPr marL="628650" lvl="1" indent="-171450">
              <a:buFont typeface="Arial"/>
              <a:buChar char="•"/>
            </a:pPr>
            <a:r>
              <a:rPr lang="en-US" dirty="0" smtClean="0"/>
              <a:t>Wrist angle: depends</a:t>
            </a:r>
            <a:r>
              <a:rPr lang="en-US" baseline="0" dirty="0" smtClean="0"/>
              <a:t> on the worker’s ability to maneuver the meat.</a:t>
            </a:r>
            <a:endParaRPr lang="en-US" dirty="0" smtClean="0"/>
          </a:p>
          <a:p>
            <a:pPr marL="628650" lvl="1" indent="-171450">
              <a:buFont typeface="Arial"/>
              <a:buChar char="•"/>
            </a:pPr>
            <a:r>
              <a:rPr lang="en-US" dirty="0" smtClean="0"/>
              <a:t>Weight and balance: lightweight.</a:t>
            </a:r>
          </a:p>
          <a:p>
            <a:pPr marL="628650" lvl="1" indent="-171450">
              <a:buFont typeface="Arial"/>
              <a:buChar char="•"/>
            </a:pPr>
            <a:r>
              <a:rPr lang="en-US" dirty="0" smtClean="0"/>
              <a:t>Pressure: minimal.</a:t>
            </a:r>
          </a:p>
          <a:p>
            <a:pPr marL="628650" lvl="1" indent="-171450">
              <a:buFont typeface="Arial"/>
              <a:buChar char="•"/>
            </a:pPr>
            <a:r>
              <a:rPr lang="en-US" dirty="0" smtClean="0"/>
              <a:t>Maneuverability: easy.</a:t>
            </a:r>
          </a:p>
          <a:p>
            <a:pPr marL="628650" lvl="1" indent="-171450">
              <a:buFont typeface="Arial"/>
              <a:buChar char="•"/>
            </a:pPr>
            <a:r>
              <a:rPr lang="en-US" dirty="0" smtClean="0"/>
              <a:t>Vibration: may be an issue if used</a:t>
            </a:r>
            <a:r>
              <a:rPr lang="en-US" baseline="0" dirty="0" smtClean="0"/>
              <a:t> for prolonged durations.</a:t>
            </a: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4882" name="Slide Image Placeholder 1"/>
          <p:cNvSpPr>
            <a:spLocks noGrp="1" noRot="1" noChangeAspect="1"/>
          </p:cNvSpPr>
          <p:nvPr>
            <p:ph type="sldImg"/>
          </p:nvPr>
        </p:nvSpPr>
        <p:spPr>
          <a:ln/>
        </p:spPr>
      </p:sp>
      <p:sp>
        <p:nvSpPr>
          <p:cNvPr id="1274883" name="Notes Placeholder 2"/>
          <p:cNvSpPr>
            <a:spLocks noGrp="1"/>
          </p:cNvSpPr>
          <p:nvPr>
            <p:ph type="body" idx="1"/>
          </p:nvPr>
        </p:nvSpPr>
        <p:spPr>
          <a:noFill/>
          <a:ln/>
        </p:spPr>
        <p:txBody>
          <a:bodyPr/>
          <a:lstStyle/>
          <a:p>
            <a:pPr marL="171450" indent="-171450">
              <a:buFont typeface="Arial"/>
              <a:buChar char="•"/>
            </a:pPr>
            <a:r>
              <a:rPr lang="en-US" sz="1200" dirty="0" smtClean="0">
                <a:solidFill>
                  <a:prstClr val="black"/>
                </a:solidFill>
                <a:latin typeface="Helvetica"/>
              </a:rPr>
              <a:t>VIDEO: tools</a:t>
            </a:r>
            <a:r>
              <a:rPr lang="en-US" sz="1200" baseline="0" dirty="0" smtClean="0">
                <a:solidFill>
                  <a:prstClr val="black"/>
                </a:solidFill>
                <a:latin typeface="Helvetica"/>
              </a:rPr>
              <a:t> – pallet jack.mp4/</a:t>
            </a:r>
            <a:r>
              <a:rPr lang="en-US" sz="1200" baseline="0" dirty="0" err="1" smtClean="0">
                <a:solidFill>
                  <a:prstClr val="black"/>
                </a:solidFill>
                <a:latin typeface="Helvetica"/>
              </a:rPr>
              <a:t>wmv</a:t>
            </a:r>
            <a:endParaRPr lang="en-US" sz="1200" dirty="0" smtClean="0">
              <a:solidFill>
                <a:prstClr val="black"/>
              </a:solidFill>
              <a:latin typeface="Helvetica"/>
            </a:endParaRPr>
          </a:p>
          <a:p>
            <a:pPr marL="171450" indent="-171450">
              <a:buFont typeface="Arial"/>
              <a:buChar char="•"/>
            </a:pPr>
            <a:r>
              <a:rPr lang="en-US" sz="1200" dirty="0" smtClean="0">
                <a:solidFill>
                  <a:prstClr val="black"/>
                </a:solidFill>
                <a:latin typeface="Helvetica"/>
              </a:rPr>
              <a:t>Consider these factors with a </a:t>
            </a:r>
            <a:r>
              <a:rPr lang="en-US" sz="1200" kern="1200" dirty="0" smtClean="0">
                <a:solidFill>
                  <a:schemeClr val="tx1"/>
                </a:solidFill>
                <a:latin typeface="+mn-lt"/>
                <a:ea typeface="+mn-ea"/>
                <a:cs typeface="+mn-cs"/>
              </a:rPr>
              <a:t>pallet jack:</a:t>
            </a:r>
          </a:p>
          <a:p>
            <a:pPr marL="628650" lvl="1" indent="-171450">
              <a:buFont typeface="Arial"/>
              <a:buChar char="•"/>
            </a:pPr>
            <a:r>
              <a:rPr lang="en-US" dirty="0" smtClean="0"/>
              <a:t>Grip size, span, shape: easy to grip the handle.</a:t>
            </a:r>
          </a:p>
          <a:p>
            <a:pPr marL="628650" lvl="1" indent="-171450">
              <a:buFont typeface="Arial"/>
              <a:buChar char="•"/>
            </a:pPr>
            <a:r>
              <a:rPr lang="en-US" dirty="0" smtClean="0"/>
              <a:t>Wrist angle: often requires the wrist to bend when first moving pallets.</a:t>
            </a:r>
          </a:p>
          <a:p>
            <a:pPr marL="628650" lvl="1" indent="-171450">
              <a:buFont typeface="Arial"/>
              <a:buChar char="•"/>
            </a:pPr>
            <a:r>
              <a:rPr lang="en-US" dirty="0" smtClean="0"/>
              <a:t>Weight: potentially heavy, especially when first moving pallets.    </a:t>
            </a:r>
          </a:p>
          <a:p>
            <a:pPr marL="628650" lvl="1" indent="-171450">
              <a:buFont typeface="Arial"/>
              <a:buChar char="•"/>
            </a:pPr>
            <a:r>
              <a:rPr lang="en-US" dirty="0" smtClean="0"/>
              <a:t>Pressure: minimal.</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Maneuverability:  ask what factors could affect the</a:t>
            </a:r>
            <a:r>
              <a:rPr lang="en-US" baseline="0" dirty="0" smtClean="0"/>
              <a:t> ability to move pallets?</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Examples: maintenance of smooth rolling wheels, where the truck drive places pallets when unloading truck.</a:t>
            </a:r>
            <a:r>
              <a:rPr lang="en-US" dirty="0" smtClean="0"/>
              <a:t>  </a:t>
            </a:r>
          </a:p>
          <a:p>
            <a:pPr marL="628650" lvl="1" indent="-171450">
              <a:buFont typeface="Arial"/>
              <a:buChar char="•"/>
            </a:pPr>
            <a:r>
              <a:rPr lang="en-US" dirty="0" smtClean="0"/>
              <a:t>Vibration: not an issue.</a:t>
            </a:r>
          </a:p>
          <a:p>
            <a:pPr marL="171450" lvl="0" indent="-171450">
              <a:buFont typeface="Arial"/>
              <a:buChar char="•"/>
            </a:pPr>
            <a:r>
              <a:rPr lang="en-US" dirty="0" smtClean="0"/>
              <a:t>Note that the video</a:t>
            </a:r>
            <a:r>
              <a:rPr lang="en-US" baseline="0" dirty="0" smtClean="0"/>
              <a:t> shows how workers will use a tool in a way it is not designed to accomplish their task.  One fork was used to move the pallet because someone placed the pallet incorrectly. </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Store organization factors</a:t>
            </a:r>
            <a:r>
              <a:rPr lang="en-US" baseline="0" dirty="0" smtClean="0"/>
              <a:t> include:</a:t>
            </a:r>
            <a:endParaRPr lang="en-US" dirty="0" smtClean="0"/>
          </a:p>
          <a:p>
            <a:pPr marL="628650" lvl="1" indent="-171450">
              <a:buFont typeface="Arial"/>
              <a:buChar char="•"/>
            </a:pPr>
            <a:r>
              <a:rPr lang="en-US" dirty="0" smtClean="0"/>
              <a:t>Layout:</a:t>
            </a:r>
            <a:r>
              <a:rPr lang="en-US" baseline="0" dirty="0" smtClean="0"/>
              <a:t> how organized are the storerooms?  Are items handled more than necessary?</a:t>
            </a:r>
            <a:endParaRPr lang="en-US" dirty="0" smtClean="0"/>
          </a:p>
          <a:p>
            <a:pPr marL="628650" lvl="1" indent="-171450">
              <a:buFont typeface="Arial"/>
              <a:buChar char="•"/>
            </a:pPr>
            <a:r>
              <a:rPr lang="en-US" dirty="0" smtClean="0"/>
              <a:t>Machine pacing: this</a:t>
            </a:r>
            <a:r>
              <a:rPr lang="en-US" baseline="0" dirty="0" smtClean="0"/>
              <a:t> is when a machine determines the pace of work, rather than the worker.  </a:t>
            </a:r>
          </a:p>
          <a:p>
            <a:pPr marL="1085850" lvl="2" indent="-171450">
              <a:buFont typeface="Arial"/>
              <a:buChar char="•"/>
            </a:pPr>
            <a:r>
              <a:rPr lang="en-US" baseline="0" dirty="0" smtClean="0"/>
              <a:t>Assembly lines are a good example of machine pacing.  </a:t>
            </a:r>
          </a:p>
          <a:p>
            <a:pPr marL="1085850" lvl="2" indent="-171450">
              <a:buFont typeface="Arial"/>
              <a:buChar char="•"/>
            </a:pPr>
            <a:r>
              <a:rPr lang="en-US" baseline="0" dirty="0" smtClean="0"/>
              <a:t>What are examples of machine pacing in grocery stores? (grinding hamburger, meat wrapping machines, and possibly cutting meats in the deli).</a:t>
            </a:r>
          </a:p>
          <a:p>
            <a:pPr marL="628650" lvl="1" indent="-171450">
              <a:buFont typeface="Arial"/>
              <a:buChar char="•"/>
            </a:pPr>
            <a:r>
              <a:rPr lang="en-US" dirty="0" smtClean="0"/>
              <a:t>Work-rest schedule: do workers have the ability to take “</a:t>
            </a:r>
            <a:r>
              <a:rPr lang="en-US" baseline="0" dirty="0" smtClean="0"/>
              <a:t>mini-breaks?”  </a:t>
            </a:r>
          </a:p>
          <a:p>
            <a:pPr marL="1085850" lvl="2" indent="-171450">
              <a:buFont typeface="Arial"/>
              <a:buChar char="•"/>
            </a:pPr>
            <a:r>
              <a:rPr lang="en-US" baseline="0" dirty="0" smtClean="0"/>
              <a:t>Examples: alternate between heavy and light lifting; if reaching overhead a lot, can you do some work in front.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32</a:t>
            </a:fld>
            <a:endParaRPr lang="en-US"/>
          </a:p>
        </p:txBody>
      </p:sp>
    </p:spTree>
    <p:extLst>
      <p:ext uri="{BB962C8B-B14F-4D97-AF65-F5344CB8AC3E}">
        <p14:creationId xmlns:p14="http://schemas.microsoft.com/office/powerpoint/2010/main" val="3013727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next 3</a:t>
            </a:r>
            <a:r>
              <a:rPr lang="en-US" baseline="0" dirty="0" smtClean="0"/>
              <a:t> slides are </a:t>
            </a:r>
            <a:r>
              <a:rPr lang="en-US" dirty="0" smtClean="0"/>
              <a:t>an example of poor work organization </a:t>
            </a:r>
            <a:r>
              <a:rPr lang="en-US" baseline="0" dirty="0" smtClean="0"/>
              <a:t>from a factory.  </a:t>
            </a:r>
          </a:p>
          <a:p>
            <a:pPr marL="171450" lvl="0" indent="-171450">
              <a:buFont typeface="Arial"/>
              <a:buChar char="•"/>
            </a:pPr>
            <a:r>
              <a:rPr lang="en-US" baseline="0" dirty="0" smtClean="0"/>
              <a:t>This worker takes a part weighting about 80 </a:t>
            </a:r>
            <a:r>
              <a:rPr lang="en-US" baseline="0" dirty="0" err="1" smtClean="0"/>
              <a:t>lb</a:t>
            </a:r>
            <a:r>
              <a:rPr lang="en-US" baseline="0" dirty="0" smtClean="0"/>
              <a:t> off the line and has to walk over to a pallet.</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33</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He then places the part into a pallet box.</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34</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baseline="0" dirty="0" smtClean="0"/>
              <a:t>About 20 yards away, someone takes it out of the same box.</a:t>
            </a:r>
          </a:p>
          <a:p>
            <a:pPr marL="628650" lvl="1" indent="-171450">
              <a:buFont typeface="Arial"/>
              <a:buChar char="•"/>
            </a:pPr>
            <a:r>
              <a:rPr lang="en-US" baseline="0" dirty="0" smtClean="0"/>
              <a:t>So, the part is handled twice when it could possibly be handled only once</a:t>
            </a:r>
          </a:p>
          <a:p>
            <a:pPr marL="171450" lvl="0" indent="-171450">
              <a:buFont typeface="Arial"/>
              <a:buChar char="•"/>
            </a:pPr>
            <a:r>
              <a:rPr lang="en-US" baseline="0" dirty="0" smtClean="0"/>
              <a:t>Are there any examples of this type of work organization in the grocery store? (double or triple handling of a product)</a:t>
            </a:r>
          </a:p>
        </p:txBody>
      </p:sp>
      <p:sp>
        <p:nvSpPr>
          <p:cNvPr id="4" name="Slide Number Placeholder 3"/>
          <p:cNvSpPr>
            <a:spLocks noGrp="1"/>
          </p:cNvSpPr>
          <p:nvPr>
            <p:ph type="sldNum" sz="quarter" idx="10"/>
          </p:nvPr>
        </p:nvSpPr>
        <p:spPr/>
        <p:txBody>
          <a:bodyPr/>
          <a:lstStyle/>
          <a:p>
            <a:fld id="{065268CB-1DDE-4779-BEAB-B5C6660C576C}" type="slidenum">
              <a:rPr lang="en-US" smtClean="0"/>
              <a:pPr/>
              <a:t>35</a:t>
            </a:fld>
            <a:endParaRPr lang="en-US"/>
          </a:p>
        </p:txBody>
      </p:sp>
    </p:spTree>
    <p:extLst>
      <p:ext uri="{BB962C8B-B14F-4D97-AF65-F5344CB8AC3E}">
        <p14:creationId xmlns:p14="http://schemas.microsoft.com/office/powerpoint/2010/main" val="3832467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465" name="Slide Image Placeholder 1"/>
          <p:cNvSpPr>
            <a:spLocks noGrp="1" noRot="1" noChangeAspect="1"/>
          </p:cNvSpPr>
          <p:nvPr>
            <p:ph type="sldImg"/>
          </p:nvPr>
        </p:nvSpPr>
        <p:spPr>
          <a:ln/>
        </p:spPr>
      </p:sp>
      <p:sp>
        <p:nvSpPr>
          <p:cNvPr id="1214466" name="Notes Placeholder 2"/>
          <p:cNvSpPr>
            <a:spLocks noGrp="1"/>
          </p:cNvSpPr>
          <p:nvPr>
            <p:ph type="body" idx="1"/>
          </p:nvPr>
        </p:nvSpPr>
        <p:spPr>
          <a:noFill/>
          <a:ln/>
        </p:spPr>
        <p:txBody>
          <a:bodyPr/>
          <a:lstStyle/>
          <a:p>
            <a:pPr marL="171450" indent="-171450">
              <a:buFont typeface="Arial"/>
              <a:buChar char="•"/>
            </a:pPr>
            <a:r>
              <a:rPr lang="en-US" dirty="0" smtClean="0"/>
              <a:t>What do</a:t>
            </a:r>
            <a:r>
              <a:rPr lang="en-US" baseline="0" dirty="0" smtClean="0"/>
              <a:t> you think about the layout of this freezer?</a:t>
            </a:r>
          </a:p>
          <a:p>
            <a:pPr marL="171450" indent="-171450">
              <a:buFont typeface="Arial"/>
              <a:buChar char="•"/>
            </a:pPr>
            <a:r>
              <a:rPr lang="en-US" baseline="0" dirty="0" smtClean="0"/>
              <a:t>Are there any solutions?</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Environmental factors also</a:t>
            </a:r>
            <a:r>
              <a:rPr lang="en-US" baseline="0" dirty="0" smtClean="0"/>
              <a:t> have an affect on ergonomics</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37</a:t>
            </a:fld>
            <a:endParaRPr lang="en-US"/>
          </a:p>
        </p:txBody>
      </p:sp>
    </p:spTree>
    <p:extLst>
      <p:ext uri="{BB962C8B-B14F-4D97-AF65-F5344CB8AC3E}">
        <p14:creationId xmlns:p14="http://schemas.microsoft.com/office/powerpoint/2010/main" val="245265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smtClean="0"/>
              <a:t>Issues</a:t>
            </a:r>
            <a:r>
              <a:rPr lang="en-US" baseline="0" dirty="0" smtClean="0"/>
              <a:t> related to environment include:</a:t>
            </a:r>
          </a:p>
          <a:p>
            <a:pPr marL="628650" lvl="1" indent="-171450">
              <a:buFont typeface="Arial"/>
              <a:buChar char="•"/>
            </a:pPr>
            <a:r>
              <a:rPr lang="en-US" dirty="0" smtClean="0"/>
              <a:t>Temperature: generally comfortable</a:t>
            </a:r>
            <a:r>
              <a:rPr lang="en-US" baseline="0" dirty="0" smtClean="0"/>
              <a:t> except for extended work in the freezer or work outside.</a:t>
            </a:r>
            <a:endParaRPr lang="en-US" dirty="0" smtClean="0"/>
          </a:p>
          <a:p>
            <a:pPr marL="628650" lvl="1" indent="-171450">
              <a:buFont typeface="Arial"/>
              <a:buChar char="•"/>
            </a:pPr>
            <a:r>
              <a:rPr lang="en-US" dirty="0" smtClean="0"/>
              <a:t>Humidity: the higher</a:t>
            </a:r>
            <a:r>
              <a:rPr lang="en-US" baseline="0" dirty="0" smtClean="0"/>
              <a:t> the humidity, the greater the physiological impact.</a:t>
            </a:r>
            <a:endParaRPr lang="en-US" dirty="0" smtClean="0"/>
          </a:p>
          <a:p>
            <a:pPr marL="628650" lvl="1" indent="-171450">
              <a:buFont typeface="Arial"/>
              <a:buChar char="•"/>
            </a:pPr>
            <a:r>
              <a:rPr lang="en-US" dirty="0" smtClean="0"/>
              <a:t>Clothing: if warmer</a:t>
            </a:r>
            <a:r>
              <a:rPr lang="en-US" baseline="0" dirty="0" smtClean="0"/>
              <a:t> clothing is worn (meat department), does it interfere with movement?  Gloves help to protect the hands but require a more forceful grip.</a:t>
            </a:r>
            <a:endParaRPr lang="en-US" dirty="0" smtClean="0"/>
          </a:p>
          <a:p>
            <a:pPr marL="628650" lvl="1" indent="-171450">
              <a:buFont typeface="Arial"/>
              <a:buChar char="•"/>
            </a:pPr>
            <a:r>
              <a:rPr lang="en-US" dirty="0" smtClean="0"/>
              <a:t>Illumination: are</a:t>
            </a:r>
            <a:r>
              <a:rPr lang="en-US" baseline="0" dirty="0" smtClean="0"/>
              <a:t> there parts of the storeroom where lighting is poor?</a:t>
            </a:r>
            <a:endParaRPr lang="en-US" dirty="0" smtClean="0"/>
          </a:p>
          <a:p>
            <a:pPr marL="628650" lvl="1" indent="-171450">
              <a:buFont typeface="Arial"/>
              <a:buChar char="•"/>
            </a:pPr>
            <a:r>
              <a:rPr lang="en-US" dirty="0" smtClean="0"/>
              <a:t>Noise: are there</a:t>
            </a:r>
            <a:r>
              <a:rPr lang="en-US" baseline="0" dirty="0" smtClean="0"/>
              <a:t> any locations of a grocery store that are excessively noisy? (trash compactor, meat wrapping machines).</a:t>
            </a:r>
          </a:p>
          <a:p>
            <a:pPr marL="1085850" lvl="2" indent="-171450">
              <a:buFont typeface="Arial"/>
              <a:buChar char="•"/>
            </a:pPr>
            <a:r>
              <a:rPr lang="en-US" baseline="0" dirty="0" smtClean="0"/>
              <a:t>If workers stay in these locations for a long period of time, ear plugs might be important to use. </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38</a:t>
            </a:fld>
            <a:endParaRPr lang="en-US"/>
          </a:p>
        </p:txBody>
      </p:sp>
    </p:spTree>
    <p:extLst>
      <p:ext uri="{BB962C8B-B14F-4D97-AF65-F5344CB8AC3E}">
        <p14:creationId xmlns:p14="http://schemas.microsoft.com/office/powerpoint/2010/main" val="14441324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talk about the hazards of ignoring ergonomics.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39</a:t>
            </a:fld>
            <a:endParaRPr lang="en-US"/>
          </a:p>
        </p:txBody>
      </p:sp>
    </p:spTree>
    <p:extLst>
      <p:ext uri="{BB962C8B-B14F-4D97-AF65-F5344CB8AC3E}">
        <p14:creationId xmlns:p14="http://schemas.microsoft.com/office/powerpoint/2010/main" val="1687589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sz="1200" dirty="0" smtClean="0">
                <a:solidFill>
                  <a:prstClr val="black"/>
                </a:solidFill>
                <a:latin typeface="Helvetica"/>
              </a:rPr>
              <a:t>Ask participants, “what</a:t>
            </a:r>
            <a:r>
              <a:rPr lang="en-US" sz="1200" baseline="0" dirty="0" smtClean="0">
                <a:solidFill>
                  <a:prstClr val="black"/>
                </a:solidFill>
                <a:latin typeface="Helvetica"/>
              </a:rPr>
              <a:t> is</a:t>
            </a:r>
            <a:r>
              <a:rPr lang="en-US" sz="1200" dirty="0" smtClean="0">
                <a:solidFill>
                  <a:prstClr val="black"/>
                </a:solidFill>
                <a:latin typeface="Helvetica"/>
              </a:rPr>
              <a:t> ergonomics?”</a:t>
            </a:r>
          </a:p>
          <a:p>
            <a:pPr marL="171450" lvl="0" indent="-171450">
              <a:buFont typeface="Arial"/>
              <a:buChar char="•"/>
            </a:pPr>
            <a:r>
              <a:rPr lang="en-US" sz="1200" dirty="0" smtClean="0">
                <a:solidFill>
                  <a:prstClr val="black"/>
                </a:solidFill>
                <a:latin typeface="Helvetica"/>
              </a:rPr>
              <a:t>Give participants</a:t>
            </a:r>
            <a:r>
              <a:rPr lang="en-US" sz="1200" baseline="0" dirty="0" smtClean="0">
                <a:solidFill>
                  <a:prstClr val="black"/>
                </a:solidFill>
                <a:latin typeface="Helvetica"/>
              </a:rPr>
              <a:t> a chance to respond.  If no response, possible follow-up questions: </a:t>
            </a:r>
          </a:p>
          <a:p>
            <a:pPr marL="628650" lvl="1" indent="-171450">
              <a:buFont typeface="Arial"/>
              <a:buChar char="•"/>
            </a:pPr>
            <a:r>
              <a:rPr lang="en-US" sz="1200" dirty="0" smtClean="0">
                <a:solidFill>
                  <a:prstClr val="black"/>
                </a:solidFill>
                <a:latin typeface="Helvetica"/>
              </a:rPr>
              <a:t>Anybody have a computer?  What problem</a:t>
            </a:r>
            <a:r>
              <a:rPr lang="en-US" sz="1200" baseline="0" dirty="0" smtClean="0">
                <a:solidFill>
                  <a:prstClr val="black"/>
                </a:solidFill>
                <a:latin typeface="Helvetica"/>
              </a:rPr>
              <a:t> are you supposed to get from using a keyboard?</a:t>
            </a:r>
          </a:p>
          <a:p>
            <a:pPr marL="628650" lvl="1" indent="-171450">
              <a:buFont typeface="Arial"/>
              <a:buChar char="•"/>
            </a:pPr>
            <a:r>
              <a:rPr lang="en-US" sz="1200" baseline="0" dirty="0" smtClean="0">
                <a:solidFill>
                  <a:prstClr val="black"/>
                </a:solidFill>
                <a:latin typeface="Helvetica"/>
              </a:rPr>
              <a:t>Anybody lift anything this past weekend?  How are you supposed to lift?</a:t>
            </a:r>
          </a:p>
          <a:p>
            <a:pPr marL="171450" lvl="0" indent="-171450">
              <a:buFont typeface="Arial"/>
              <a:buChar char="•"/>
            </a:pPr>
            <a:r>
              <a:rPr lang="en-US" sz="1200" dirty="0" smtClean="0">
                <a:solidFill>
                  <a:prstClr val="black"/>
                </a:solidFill>
                <a:latin typeface="Helvetica"/>
              </a:rPr>
              <a:t>Emphasize</a:t>
            </a:r>
            <a:r>
              <a:rPr lang="en-US" sz="1200" baseline="0" dirty="0" smtClean="0">
                <a:solidFill>
                  <a:prstClr val="black"/>
                </a:solidFill>
                <a:latin typeface="Helvetica"/>
              </a:rPr>
              <a:t> that ergonomics is more than keyboards and proper lifting techniques.</a:t>
            </a:r>
            <a:endParaRPr lang="en-US" dirty="0" smtClean="0"/>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a:t>
            </a:fld>
            <a:endParaRPr lang="en-US"/>
          </a:p>
        </p:txBody>
      </p:sp>
    </p:spTree>
    <p:extLst>
      <p:ext uri="{BB962C8B-B14F-4D97-AF65-F5344CB8AC3E}">
        <p14:creationId xmlns:p14="http://schemas.microsoft.com/office/powerpoint/2010/main" val="3644349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Introduce the next section by emphasizing that risk factors are</a:t>
            </a:r>
            <a:r>
              <a:rPr lang="en-US" baseline="0" dirty="0" smtClean="0"/>
              <a:t> probably one of the most important concepts to understand about ergonomics</a:t>
            </a:r>
          </a:p>
          <a:p>
            <a:pPr marL="171450" indent="-171450">
              <a:buFont typeface="Arial"/>
              <a:buChar char="•"/>
            </a:pPr>
            <a:r>
              <a:rPr lang="en-US" baseline="0" dirty="0" smtClean="0"/>
              <a:t>implementation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40</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certain risk factors that we know are</a:t>
            </a:r>
            <a:r>
              <a:rPr lang="en-US" baseline="0" dirty="0" smtClean="0"/>
              <a:t> related to </a:t>
            </a:r>
            <a:r>
              <a:rPr lang="en-US" dirty="0" smtClean="0"/>
              <a:t>occupational injury.</a:t>
            </a:r>
          </a:p>
          <a:p>
            <a:pPr marL="171450" indent="-171450">
              <a:buFont typeface="Arial"/>
              <a:buChar char="•"/>
            </a:pPr>
            <a:r>
              <a:rPr lang="en-US" dirty="0" smtClean="0"/>
              <a:t>For example, it is well established that heavy lifting is associated with low back disorders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41</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These are the primary risk factors that</a:t>
            </a:r>
            <a:r>
              <a:rPr lang="en-US" baseline="0" dirty="0" smtClean="0"/>
              <a:t> affect grocery workers</a:t>
            </a:r>
            <a:r>
              <a:rPr lang="en-US" dirty="0" smtClean="0"/>
              <a:t>:</a:t>
            </a:r>
          </a:p>
          <a:p>
            <a:pPr marL="628650" lvl="1" indent="-171450">
              <a:buFont typeface="Arial"/>
              <a:buChar char="•"/>
            </a:pPr>
            <a:r>
              <a:rPr lang="en-US" dirty="0" smtClean="0"/>
              <a:t>Heavy lifting</a:t>
            </a:r>
          </a:p>
          <a:p>
            <a:pPr marL="628650" lvl="1" indent="-171450">
              <a:buFont typeface="Arial"/>
              <a:buChar char="•"/>
            </a:pPr>
            <a:r>
              <a:rPr lang="en-US" dirty="0" smtClean="0"/>
              <a:t>Awkward postures of any joint</a:t>
            </a:r>
            <a:r>
              <a:rPr lang="en-US" baseline="0" dirty="0" smtClean="0"/>
              <a:t> (such as the wrists, shoulders, or back)</a:t>
            </a:r>
            <a:endParaRPr lang="en-US" dirty="0" smtClean="0"/>
          </a:p>
          <a:p>
            <a:pPr marL="628650" lvl="1" indent="-171450">
              <a:buFont typeface="Arial"/>
              <a:buChar char="•"/>
            </a:pPr>
            <a:r>
              <a:rPr lang="en-US" dirty="0" smtClean="0"/>
              <a:t>Static postures or staying in one position</a:t>
            </a:r>
            <a:r>
              <a:rPr lang="en-US" baseline="0" dirty="0" smtClean="0"/>
              <a:t> for a long period of time</a:t>
            </a:r>
          </a:p>
          <a:p>
            <a:pPr marL="628650" lvl="1" indent="-171450">
              <a:buFont typeface="Arial"/>
              <a:buChar char="•"/>
            </a:pPr>
            <a:r>
              <a:rPr lang="en-US" baseline="0" dirty="0" smtClean="0"/>
              <a:t>Forceful gripping</a:t>
            </a:r>
          </a:p>
          <a:p>
            <a:pPr marL="628650" lvl="1" indent="-171450">
              <a:buFont typeface="Arial"/>
              <a:buChar char="•"/>
            </a:pPr>
            <a:r>
              <a:rPr lang="en-US" baseline="0" dirty="0" smtClean="0"/>
              <a:t>Highly repetitive hand movements</a:t>
            </a:r>
          </a:p>
          <a:p>
            <a:pPr marL="628650" lvl="1" indent="-171450">
              <a:buFont typeface="Arial"/>
              <a:buChar char="•"/>
            </a:pPr>
            <a:r>
              <a:rPr lang="en-US" baseline="0" dirty="0" smtClean="0"/>
              <a:t>Vibration of the hand (there is also whole-body vibration but this risk factor is uncommon in grocery stores)</a:t>
            </a:r>
          </a:p>
          <a:p>
            <a:pPr marL="628650" lvl="1" indent="-171450">
              <a:buFont typeface="Arial"/>
              <a:buChar char="•"/>
            </a:pPr>
            <a:r>
              <a:rPr lang="en-US" baseline="0" dirty="0" smtClean="0"/>
              <a:t>Personal factors</a:t>
            </a:r>
          </a:p>
          <a:p>
            <a:pPr marL="171450" lvl="0" indent="-171450">
              <a:buFont typeface="Arial"/>
              <a:buChar char="•"/>
            </a:pPr>
            <a:r>
              <a:rPr lang="en-US" baseline="0" dirty="0" smtClean="0"/>
              <a:t>We will review each of these.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42</a:t>
            </a:fld>
            <a:endParaRPr lang="en-US"/>
          </a:p>
        </p:txBody>
      </p:sp>
    </p:spTree>
    <p:extLst>
      <p:ext uri="{BB962C8B-B14F-4D97-AF65-F5344CB8AC3E}">
        <p14:creationId xmlns:p14="http://schemas.microsoft.com/office/powerpoint/2010/main" val="2385218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09" name="Slide Image Placeholder 1"/>
          <p:cNvSpPr>
            <a:spLocks noGrp="1" noRot="1" noChangeAspect="1"/>
          </p:cNvSpPr>
          <p:nvPr>
            <p:ph type="sldImg"/>
          </p:nvPr>
        </p:nvSpPr>
        <p:spPr>
          <a:ln/>
        </p:spPr>
      </p:sp>
      <p:sp>
        <p:nvSpPr>
          <p:cNvPr id="1246210"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lifting – flour bag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These workers are unloading bags of flour weighing about 50 lbs.</a:t>
            </a:r>
          </a:p>
          <a:p>
            <a:pPr marL="171450" indent="-171450">
              <a:buFont typeface="Arial"/>
              <a:buChar char="•"/>
            </a:pPr>
            <a:r>
              <a:rPr lang="en-US" dirty="0" smtClean="0"/>
              <a:t>Heavy lifting is a risk factor associated with low back and shoulder injuries.</a:t>
            </a:r>
          </a:p>
          <a:p>
            <a:pPr marL="171450" indent="-171450">
              <a:buFont typeface="Arial"/>
              <a:buChar char="•"/>
            </a:pPr>
            <a:r>
              <a:rPr lang="en-US" sz="1200" dirty="0" smtClean="0">
                <a:solidFill>
                  <a:prstClr val="black"/>
                </a:solidFill>
                <a:latin typeface="Helvetica"/>
              </a:rPr>
              <a:t>Review</a:t>
            </a:r>
            <a:r>
              <a:rPr lang="en-US" sz="1200" baseline="0" dirty="0" smtClean="0">
                <a:solidFill>
                  <a:prstClr val="black"/>
                </a:solidFill>
                <a:latin typeface="Helvetica"/>
              </a:rPr>
              <a:t> the factors related to MMH for this task:</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flour is around 50 lbs. so it could be considered hazardous.</a:t>
            </a:r>
          </a:p>
          <a:p>
            <a:pPr marL="628650" lvl="1" indent="-171450">
              <a:buFont typeface="Arial"/>
              <a:buChar char="•"/>
            </a:pPr>
            <a:r>
              <a:rPr lang="en-US" sz="1200" dirty="0" smtClean="0">
                <a:solidFill>
                  <a:prstClr val="black"/>
                </a:solidFill>
                <a:latin typeface="Helvetica"/>
              </a:rPr>
              <a:t>Size: not unreasonable</a:t>
            </a:r>
          </a:p>
          <a:p>
            <a:pPr marL="628650" lvl="1" indent="-171450">
              <a:buFont typeface="Arial"/>
              <a:buChar char="•"/>
            </a:pPr>
            <a:r>
              <a:rPr lang="en-US" sz="1200" dirty="0" smtClean="0">
                <a:solidFill>
                  <a:prstClr val="black"/>
                </a:solidFill>
                <a:latin typeface="Helvetica"/>
              </a:rPr>
              <a:t>Handgrips: none so the worker has to exert</a:t>
            </a:r>
            <a:r>
              <a:rPr lang="en-US" sz="1200" baseline="0" dirty="0" smtClean="0">
                <a:solidFill>
                  <a:prstClr val="black"/>
                </a:solidFill>
                <a:latin typeface="Helvetica"/>
              </a:rPr>
              <a:t> more to lift</a:t>
            </a:r>
          </a:p>
          <a:p>
            <a:pPr marL="628650" lvl="1" indent="-171450">
              <a:buFont typeface="Arial"/>
              <a:buChar char="•"/>
            </a:pPr>
            <a:r>
              <a:rPr lang="en-US" sz="1200" dirty="0" smtClean="0">
                <a:solidFill>
                  <a:prstClr val="black"/>
                </a:solidFill>
                <a:latin typeface="Helvetica"/>
              </a:rPr>
              <a:t>Starting and ending points: lifts originate</a:t>
            </a:r>
            <a:r>
              <a:rPr lang="en-US" sz="1200" baseline="0" dirty="0" smtClean="0">
                <a:solidFill>
                  <a:prstClr val="black"/>
                </a:solidFill>
                <a:latin typeface="Helvetica"/>
              </a:rPr>
              <a:t> anywhere from knee height (OK) to cart height (poor).</a:t>
            </a:r>
          </a:p>
          <a:p>
            <a:pPr marL="628650" lvl="1" indent="-171450">
              <a:buFont typeface="Arial"/>
              <a:buChar char="•"/>
            </a:pPr>
            <a:r>
              <a:rPr lang="en-US" sz="1200" baseline="0" dirty="0" smtClean="0">
                <a:solidFill>
                  <a:prstClr val="black"/>
                </a:solidFill>
                <a:latin typeface="Helvetica"/>
              </a:rPr>
              <a:t>Twisting: possible due to position of cart in relation to the end point.</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only done once or twice a day so good.</a:t>
            </a:r>
          </a:p>
          <a:p>
            <a:pPr marL="628650" lvl="1" indent="-171450">
              <a:buFont typeface="Arial"/>
              <a:buChar char="•"/>
            </a:pPr>
            <a:r>
              <a:rPr lang="en-US" sz="1200" dirty="0" smtClean="0">
                <a:solidFill>
                  <a:prstClr val="black"/>
                </a:solidFill>
                <a:latin typeface="Helvetica"/>
              </a:rPr>
              <a:t>Tight spaces: many</a:t>
            </a:r>
            <a:r>
              <a:rPr lang="en-US" sz="1200" baseline="0" dirty="0" smtClean="0">
                <a:solidFill>
                  <a:prstClr val="black"/>
                </a:solidFill>
                <a:latin typeface="Helvetica"/>
              </a:rPr>
              <a:t> bakeries have limited room to maneuver</a:t>
            </a:r>
            <a:r>
              <a:rPr lang="en-US" sz="1200" dirty="0" smtClean="0">
                <a:solidFill>
                  <a:prstClr val="black"/>
                </a:solidFill>
                <a:latin typeface="Helvetica"/>
              </a:rPr>
              <a: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Are there any solutions to make this job easier on the low back? (scissors lift pallet jack, keep bags on original pallet to avoid double handling)</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to introduce the concept of ergonomic solutions as ways to minimize or remove risk factors.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7" name="Slide Image Placeholder 1"/>
          <p:cNvSpPr>
            <a:spLocks noGrp="1" noRot="1" noChangeAspect="1"/>
          </p:cNvSpPr>
          <p:nvPr>
            <p:ph type="sldImg"/>
          </p:nvPr>
        </p:nvSpPr>
        <p:spPr>
          <a:ln/>
        </p:spPr>
      </p:sp>
      <p:sp>
        <p:nvSpPr>
          <p:cNvPr id="1248258" name="Notes Placeholder 2"/>
          <p:cNvSpPr>
            <a:spLocks noGrp="1"/>
          </p:cNvSpPr>
          <p:nvPr>
            <p:ph type="body" idx="1"/>
          </p:nvPr>
        </p:nvSpPr>
        <p:spPr>
          <a:noFill/>
          <a:ln/>
        </p:spPr>
        <p:txBody>
          <a:bodyPr/>
          <a:lstStyle/>
          <a:p>
            <a:pPr marL="171450" indent="-171450">
              <a:buFont typeface="Arial"/>
              <a:buChar char="•"/>
            </a:pPr>
            <a:r>
              <a:rPr lang="en-US" baseline="0" dirty="0" smtClean="0"/>
              <a:t>VIDEO: lifting – dog food overhead BL.mp4/</a:t>
            </a:r>
            <a:r>
              <a:rPr lang="en-US" baseline="0" dirty="0" err="1" smtClean="0"/>
              <a:t>wmv</a:t>
            </a:r>
            <a:endParaRPr lang="en-US" baseline="0" dirty="0" smtClean="0"/>
          </a:p>
          <a:p>
            <a:pPr marL="171450" indent="-171450">
              <a:buFont typeface="Arial"/>
              <a:buChar char="•"/>
            </a:pPr>
            <a:r>
              <a:rPr lang="en-US" baseline="0" dirty="0" smtClean="0"/>
              <a:t>This worker is lifting bags of dog food weighing up to 35 lb. from the pallet to the top shelf.</a:t>
            </a:r>
          </a:p>
          <a:p>
            <a:pPr marL="171450" indent="-171450">
              <a:buFont typeface="Arial"/>
              <a:buChar char="•"/>
            </a:pPr>
            <a:r>
              <a:rPr lang="en-US" baseline="0" dirty="0" smtClean="0"/>
              <a:t>Note the age of this worker.  </a:t>
            </a:r>
          </a:p>
          <a:p>
            <a:pPr marL="628650" lvl="1" indent="-171450">
              <a:buFont typeface="Arial"/>
              <a:buChar char="•"/>
            </a:pPr>
            <a:r>
              <a:rPr lang="en-US" baseline="0" dirty="0" smtClean="0"/>
              <a:t>Could someone older do this task?  </a:t>
            </a:r>
          </a:p>
          <a:p>
            <a:pPr marL="628650" lvl="1" indent="-171450">
              <a:buFont typeface="Arial"/>
              <a:buChar char="•"/>
            </a:pPr>
            <a:r>
              <a:rPr lang="en-US" baseline="0" dirty="0" smtClean="0"/>
              <a:t>Could someone with shoulder or back pain do this task?  </a:t>
            </a:r>
          </a:p>
          <a:p>
            <a:pPr marL="628650" lvl="1" indent="-171450">
              <a:buFont typeface="Arial"/>
              <a:buChar char="•"/>
            </a:pPr>
            <a:r>
              <a:rPr lang="en-US" baseline="0" dirty="0" smtClean="0"/>
              <a:t>Could all your customers lift product from the top or bottom shelves? </a:t>
            </a:r>
          </a:p>
          <a:p>
            <a:pPr marL="171450" indent="-171450">
              <a:buFont typeface="Arial"/>
              <a:buChar char="•"/>
            </a:pPr>
            <a:r>
              <a:rPr lang="en-US" sz="1200" dirty="0" smtClean="0">
                <a:solidFill>
                  <a:prstClr val="black"/>
                </a:solidFill>
                <a:latin typeface="Helvetica"/>
              </a:rPr>
              <a:t>Review</a:t>
            </a:r>
            <a:r>
              <a:rPr lang="en-US" sz="1200" baseline="0" dirty="0" smtClean="0">
                <a:solidFill>
                  <a:prstClr val="black"/>
                </a:solidFill>
                <a:latin typeface="Helvetica"/>
              </a:rPr>
              <a:t> the factors related to MMH for this task:</a:t>
            </a:r>
            <a:endParaRPr lang="en-US" sz="1200" dirty="0" smtClean="0">
              <a:solidFill>
                <a:prstClr val="black"/>
              </a:solidFill>
              <a:latin typeface="Helvetica"/>
            </a:endParaRPr>
          </a:p>
          <a:p>
            <a:pPr marL="628650" lvl="1" indent="-171450">
              <a:buFont typeface="Arial"/>
              <a:buChar char="•"/>
            </a:pPr>
            <a:r>
              <a:rPr lang="en-US" sz="1200" dirty="0" smtClean="0">
                <a:solidFill>
                  <a:prstClr val="black"/>
                </a:solidFill>
                <a:latin typeface="Helvetica"/>
              </a:rPr>
              <a:t>Weight of the dog food is under 55 lb. so not considered hazardous</a:t>
            </a:r>
            <a:r>
              <a:rPr lang="en-US" sz="1200" baseline="0" dirty="0" smtClean="0">
                <a:solidFill>
                  <a:prstClr val="black"/>
                </a:solidFill>
                <a:latin typeface="Helvetica"/>
              </a:rPr>
              <a:t> for this factor</a:t>
            </a:r>
            <a:r>
              <a:rPr lang="en-US" sz="1200" dirty="0" smtClean="0">
                <a:solidFill>
                  <a:prstClr val="black"/>
                </a:solidFill>
                <a:latin typeface="Helvetica"/>
              </a:rPr>
              <a:t>.</a:t>
            </a:r>
          </a:p>
          <a:p>
            <a:pPr marL="628650" lvl="1" indent="-171450">
              <a:buFont typeface="Arial"/>
              <a:buChar char="•"/>
            </a:pPr>
            <a:r>
              <a:rPr lang="en-US" sz="1200" dirty="0" smtClean="0">
                <a:solidFill>
                  <a:prstClr val="black"/>
                </a:solidFill>
                <a:latin typeface="Helvetica"/>
              </a:rPr>
              <a:t>Size: not unreasonable</a:t>
            </a:r>
          </a:p>
          <a:p>
            <a:pPr marL="628650" lvl="1" indent="-171450">
              <a:buFont typeface="Arial"/>
              <a:buChar char="•"/>
            </a:pPr>
            <a:r>
              <a:rPr lang="en-US" sz="1200" dirty="0" smtClean="0">
                <a:solidFill>
                  <a:prstClr val="black"/>
                </a:solidFill>
                <a:latin typeface="Helvetica"/>
              </a:rPr>
              <a:t>Handgrips: none so the worker has to exert</a:t>
            </a:r>
            <a:r>
              <a:rPr lang="en-US" sz="1200" baseline="0" dirty="0" smtClean="0">
                <a:solidFill>
                  <a:prstClr val="black"/>
                </a:solidFill>
                <a:latin typeface="Helvetica"/>
              </a:rPr>
              <a:t> more to lift</a:t>
            </a:r>
          </a:p>
          <a:p>
            <a:pPr marL="628650" lvl="1" indent="-171450">
              <a:buFont typeface="Arial"/>
              <a:buChar char="•"/>
            </a:pPr>
            <a:r>
              <a:rPr lang="en-US" sz="1200" dirty="0" smtClean="0">
                <a:solidFill>
                  <a:prstClr val="black"/>
                </a:solidFill>
                <a:latin typeface="Helvetica"/>
              </a:rPr>
              <a:t>Starting and ending points: lifts originate</a:t>
            </a:r>
            <a:r>
              <a:rPr lang="en-US" sz="1200" baseline="0" dirty="0" smtClean="0">
                <a:solidFill>
                  <a:prstClr val="black"/>
                </a:solidFill>
                <a:latin typeface="Helvetica"/>
              </a:rPr>
              <a:t> anywhere from knee height (OK) to pallet height (poor).</a:t>
            </a:r>
          </a:p>
          <a:p>
            <a:pPr marL="628650" lvl="1" indent="-171450">
              <a:buFont typeface="Arial"/>
              <a:buChar char="•"/>
            </a:pPr>
            <a:r>
              <a:rPr lang="en-US" sz="1200" baseline="0" dirty="0" smtClean="0">
                <a:solidFill>
                  <a:prstClr val="black"/>
                </a:solidFill>
                <a:latin typeface="Helvetica"/>
              </a:rPr>
              <a:t>Twisting: likely</a:t>
            </a:r>
          </a:p>
          <a:p>
            <a:pPr marL="628650" lvl="1" indent="-171450">
              <a:buFont typeface="Arial"/>
              <a:buChar char="•"/>
            </a:pPr>
            <a:r>
              <a:rPr lang="en-US" sz="1200" dirty="0" smtClean="0">
                <a:solidFill>
                  <a:prstClr val="black"/>
                </a:solidFill>
                <a:latin typeface="Helvetica"/>
              </a:rPr>
              <a:t>Frequency and duration:</a:t>
            </a:r>
            <a:r>
              <a:rPr lang="en-US" sz="1200" baseline="0" dirty="0" smtClean="0">
                <a:solidFill>
                  <a:prstClr val="black"/>
                </a:solidFill>
                <a:latin typeface="Helvetica"/>
              </a:rPr>
              <a:t> only done once a day although entire pallet may be unloaded.</a:t>
            </a:r>
          </a:p>
          <a:p>
            <a:pPr marL="628650" lvl="1" indent="-171450">
              <a:buFont typeface="Arial"/>
              <a:buChar char="•"/>
            </a:pPr>
            <a:r>
              <a:rPr lang="en-US" sz="1200" dirty="0" smtClean="0">
                <a:solidFill>
                  <a:prstClr val="black"/>
                </a:solidFill>
                <a:latin typeface="Helvetica"/>
              </a:rPr>
              <a:t>Confined spaces: none.</a:t>
            </a:r>
          </a:p>
          <a:p>
            <a:pPr marL="171450" indent="-171450">
              <a:buFont typeface="Arial"/>
              <a:buChar char="•"/>
            </a:pPr>
            <a:r>
              <a:rPr lang="en-US" baseline="0" dirty="0" smtClean="0"/>
              <a:t>Are there any solutions to make this job easier on the shoulders? (position heavier bags of dog food between knee and chest height, lift teams, raise the pallet with scissors lift pallet jack)</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7" name="Slide Image Placeholder 1"/>
          <p:cNvSpPr>
            <a:spLocks noGrp="1" noRot="1" noChangeAspect="1"/>
          </p:cNvSpPr>
          <p:nvPr>
            <p:ph type="sldImg"/>
          </p:nvPr>
        </p:nvSpPr>
        <p:spPr>
          <a:ln/>
        </p:spPr>
      </p:sp>
      <p:sp>
        <p:nvSpPr>
          <p:cNvPr id="1248258" name="Notes Placeholder 2"/>
          <p:cNvSpPr>
            <a:spLocks noGrp="1"/>
          </p:cNvSpPr>
          <p:nvPr>
            <p:ph type="body" idx="1"/>
          </p:nvPr>
        </p:nvSpPr>
        <p:spPr>
          <a:noFill/>
          <a:ln/>
        </p:spPr>
        <p:txBody>
          <a:bodyPr/>
          <a:lstStyle/>
          <a:p>
            <a:pPr marL="171450" indent="-171450">
              <a:buFont typeface="Arial"/>
              <a:buChar char="•"/>
            </a:pPr>
            <a:r>
              <a:rPr lang="en-US" baseline="0" dirty="0" smtClean="0"/>
              <a:t>Lets return to the person lifting dough.  Would this weight (~115 </a:t>
            </a:r>
            <a:r>
              <a:rPr lang="en-US" baseline="0" dirty="0" err="1" smtClean="0"/>
              <a:t>lb</a:t>
            </a:r>
            <a:r>
              <a:rPr lang="en-US" baseline="0" dirty="0" smtClean="0"/>
              <a:t>) be considered too much to lift all at once? (yes)</a:t>
            </a:r>
          </a:p>
          <a:p>
            <a:pPr marL="171450" indent="-171450">
              <a:buFont typeface="Arial"/>
              <a:buChar char="•"/>
            </a:pPr>
            <a:r>
              <a:rPr lang="en-US" baseline="0" dirty="0" smtClean="0"/>
              <a:t>Is there a way to safely lift this weight alone? (no)</a:t>
            </a:r>
          </a:p>
          <a:p>
            <a:pPr marL="171450" indent="-171450">
              <a:buFont typeface="Arial"/>
              <a:buChar char="•"/>
            </a:pPr>
            <a:r>
              <a:rPr lang="en-US" baseline="0" dirty="0" smtClean="0"/>
              <a:t>Other than weight of the dough, what are some things that makes this lift hazardous? Have participants return to the slide on Manual Material Handling for ideas (no real handgrip, size of dough).</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 is a biomechanical</a:t>
            </a:r>
            <a:r>
              <a:rPr lang="en-US" baseline="0" dirty="0" smtClean="0"/>
              <a:t> model of the same lift.</a:t>
            </a:r>
          </a:p>
          <a:p>
            <a:pPr marL="171450" indent="-171450">
              <a:buFont typeface="Arial"/>
              <a:buChar char="•"/>
            </a:pPr>
            <a:r>
              <a:rPr lang="en-US" baseline="0" dirty="0" smtClean="0"/>
              <a:t>Lifts that put the upper bar in the red zone are clearly hazardous.</a:t>
            </a:r>
          </a:p>
          <a:p>
            <a:pPr marL="171450" indent="-171450">
              <a:buFont typeface="Arial"/>
              <a:buChar char="•"/>
            </a:pPr>
            <a:r>
              <a:rPr lang="en-US" baseline="0" dirty="0" smtClean="0"/>
              <a:t>The biomechanical model suggests that the worker would put over 1600 </a:t>
            </a:r>
            <a:r>
              <a:rPr lang="en-US" baseline="0" dirty="0" err="1" smtClean="0"/>
              <a:t>lb</a:t>
            </a:r>
            <a:r>
              <a:rPr lang="en-US" baseline="0" dirty="0" smtClean="0"/>
              <a:t> of compression force on his low back while lifting dough.</a:t>
            </a:r>
          </a:p>
          <a:p>
            <a:pPr marL="628650" lvl="1" indent="-171450">
              <a:buFont typeface="Arial"/>
              <a:buChar char="•"/>
            </a:pPr>
            <a:r>
              <a:rPr lang="en-US" baseline="0" dirty="0" smtClean="0"/>
              <a:t>Compression forces greater than 770 lb. are hazardous.</a:t>
            </a:r>
          </a:p>
          <a:p>
            <a:pPr marL="171450" lvl="0" indent="-171450">
              <a:buFont typeface="Arial"/>
              <a:buChar char="•"/>
            </a:pPr>
            <a:r>
              <a:rPr lang="en-US" baseline="0" dirty="0" smtClean="0"/>
              <a:t>How could this lifting task be easier? (cut small sections of dough instead of lifting all at once, bowl lift).</a:t>
            </a:r>
          </a:p>
          <a:p>
            <a:pPr marL="628650" lvl="1" indent="-171450">
              <a:buFont typeface="Arial"/>
              <a:buChar char="•"/>
            </a:pPr>
            <a:r>
              <a:rPr lang="en-US" baseline="0" dirty="0" smtClean="0"/>
              <a:t>Lift teams are sometimes a good solution for heavy lifting but would not be effective in this case.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46</a:t>
            </a:fld>
            <a:endParaRPr lang="en-US"/>
          </a:p>
        </p:txBody>
      </p:sp>
    </p:spTree>
    <p:extLst>
      <p:ext uri="{BB962C8B-B14F-4D97-AF65-F5344CB8AC3E}">
        <p14:creationId xmlns:p14="http://schemas.microsoft.com/office/powerpoint/2010/main" val="2303778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1" name="Slide Image Placeholder 1"/>
          <p:cNvSpPr>
            <a:spLocks noGrp="1" noRot="1" noChangeAspect="1"/>
          </p:cNvSpPr>
          <p:nvPr>
            <p:ph type="sldImg"/>
          </p:nvPr>
        </p:nvSpPr>
        <p:spPr>
          <a:ln/>
        </p:spPr>
      </p:sp>
      <p:sp>
        <p:nvSpPr>
          <p:cNvPr id="123904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VIDEO: awkward back posture - grinding hamburger BL.mp4/</a:t>
            </a:r>
            <a:r>
              <a:rPr lang="en-US" dirty="0" err="1" smtClean="0"/>
              <a:t>wmv</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This worker is grinding</a:t>
            </a:r>
            <a:r>
              <a:rPr lang="en-US" baseline="0" dirty="0" smtClean="0"/>
              <a:t> meat for hamburger in a stooped posture.</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an awkward posture? (low back)</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A posture can be considered awkward when the joint is </a:t>
            </a:r>
            <a:r>
              <a:rPr lang="en-US" baseline="0" dirty="0" smtClean="0"/>
              <a:t>being used at the extremes of range of motion.  This </a:t>
            </a:r>
            <a:r>
              <a:rPr lang="en-US" dirty="0" smtClean="0"/>
              <a:t>risk factor is associated with various MSDs, depending on</a:t>
            </a:r>
            <a:r>
              <a:rPr lang="en-US" baseline="0" dirty="0" smtClean="0"/>
              <a:t> the joint.</a:t>
            </a:r>
          </a:p>
          <a:p>
            <a:pPr marL="171450" indent="-171450">
              <a:buFont typeface="Arial"/>
              <a:buChar char="•"/>
            </a:pPr>
            <a:r>
              <a:rPr lang="en-US" baseline="0" dirty="0" smtClean="0"/>
              <a:t>Are there any solutions to make this job easier on the low back? (lift for bowl, lift smaller portions as she does, intermittently squat [but hard on knees])</a:t>
            </a:r>
            <a:endParaRPr lang="en-US" dirty="0" smtClean="0"/>
          </a:p>
          <a:p>
            <a:pPr marL="628650" lvl="1" indent="-171450">
              <a:buFont typeface="Arial"/>
              <a:buChar char="•"/>
            </a:pP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1" name="Slide Image Placeholder 1"/>
          <p:cNvSpPr>
            <a:spLocks noGrp="1" noRot="1" noChangeAspect="1"/>
          </p:cNvSpPr>
          <p:nvPr>
            <p:ph type="sldImg"/>
          </p:nvPr>
        </p:nvSpPr>
        <p:spPr>
          <a:ln/>
        </p:spPr>
      </p:sp>
      <p:sp>
        <p:nvSpPr>
          <p:cNvPr id="123904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awkward shoulder posture - chicken wings flour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worker is measuring flour into a mixing bowl.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an awkward posture? (left shoulder)</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called a “chicken wings” posture.</a:t>
            </a:r>
          </a:p>
          <a:p>
            <a:pPr marL="628650" lvl="1" indent="-171450">
              <a:buFont typeface="Arial"/>
              <a:buChar char="•"/>
            </a:pPr>
            <a:r>
              <a:rPr lang="en-US" baseline="0" dirty="0" smtClean="0"/>
              <a:t>ACTIVITY: Have participants place an arm to their side with their thumb down and then attempt to raise their arm overhead.  Notice how difficult it is.  Then have them raise the same arm with the thumb up and notice how they can raise arms higher.  The first position is “chicken wings” and is hard on the shoulder, possibly leading to rotator cuff injury.</a:t>
            </a:r>
          </a:p>
          <a:p>
            <a:pPr marL="171450" lvl="0" indent="-171450">
              <a:buFont typeface="Arial"/>
              <a:buChar char="•"/>
            </a:pPr>
            <a:r>
              <a:rPr lang="en-US" baseline="0" dirty="0" smtClean="0"/>
              <a:t>What is a common injury among baseball pitchers? (rotator cuff tears)</a:t>
            </a:r>
          </a:p>
          <a:p>
            <a:pPr marL="628650" lvl="1" indent="-171450">
              <a:buFont typeface="Arial"/>
              <a:buChar char="•"/>
            </a:pPr>
            <a:r>
              <a:rPr lang="en-US" baseline="0" dirty="0" smtClean="0"/>
              <a:t>The end of the pitching motion is a chicken wing position.</a:t>
            </a:r>
          </a:p>
          <a:p>
            <a:pPr marL="628650" lvl="1" indent="-171450">
              <a:buFont typeface="Arial"/>
              <a:buChar char="•"/>
            </a:pPr>
            <a:r>
              <a:rPr lang="en-US" baseline="0" dirty="0" smtClean="0"/>
              <a:t>Getting in this position one time will not cause a rotator cuff injury; repetitive awkward postures are the problem.</a:t>
            </a:r>
          </a:p>
          <a:p>
            <a:pPr marL="171450" lvl="0" indent="-171450">
              <a:buFont typeface="Arial"/>
              <a:buChar char="•"/>
            </a:pPr>
            <a:r>
              <a:rPr lang="en-US" baseline="0" dirty="0" smtClean="0"/>
              <a:t>Are there any solutions to make this job easier on the shoulder?  (lower the bowl, pour flour in at one time)</a:t>
            </a:r>
          </a:p>
          <a:p>
            <a:pPr marL="628650" lvl="1" indent="-171450">
              <a:buFont typeface="Arial"/>
              <a:buChar char="•"/>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2353" name="Slide Image Placeholder 1"/>
          <p:cNvSpPr>
            <a:spLocks noGrp="1" noRot="1" noChangeAspect="1"/>
          </p:cNvSpPr>
          <p:nvPr>
            <p:ph type="sldImg"/>
          </p:nvPr>
        </p:nvSpPr>
        <p:spPr>
          <a:ln/>
        </p:spPr>
      </p:sp>
      <p:sp>
        <p:nvSpPr>
          <p:cNvPr id="1252354"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static posture neck - meat cutting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Static postures are when a joint is held in an awkward position</a:t>
            </a:r>
            <a:r>
              <a:rPr lang="en-US" baseline="0" dirty="0" smtClean="0"/>
              <a:t> for long durations.  These postures can lead to various MSDs of the neck and low back.</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What part of the body is in a static posture? (neck)</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How heavy does your head weigh? (about 10</a:t>
            </a:r>
            <a:r>
              <a:rPr lang="en-US" baseline="0" dirty="0" smtClean="0"/>
              <a:t> – 15 </a:t>
            </a:r>
            <a:r>
              <a:rPr lang="en-US" baseline="0" dirty="0" err="1" smtClean="0"/>
              <a:t>lbs</a:t>
            </a:r>
            <a:r>
              <a:rPr lang="en-US" baseline="0" dirty="0" smtClean="0"/>
              <a:t>)</a:t>
            </a:r>
          </a:p>
          <a:p>
            <a:pPr marL="6286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ACTIVITY: Have a bowling ball or 10 lb. weight available.  Have a participant hold the ball/weight for 30 seconds with one hand and their forearm vertical.  Next, have the participant hold the ball/weight for 30 seconds (if possible) with one hand and their forearm about 6 inches away from vertical.  Ask participant where they feel tension (usually the forearm or biceps).  Relate this tension to the tension in the shoulder/upper back with a static forward head posture.</a:t>
            </a:r>
            <a:endParaRPr lang="en-US" dirty="0" smtClean="0"/>
          </a:p>
          <a:p>
            <a:pPr marL="171450" indent="-171450">
              <a:buFont typeface="Arial"/>
              <a:buChar char="•"/>
            </a:pPr>
            <a:r>
              <a:rPr lang="en-US" baseline="0" dirty="0" smtClean="0"/>
              <a:t>Are there any solutions to make this job easier on the neck and get the neck out of a static posture?</a:t>
            </a:r>
          </a:p>
          <a:p>
            <a:pPr marL="628650" lvl="1" indent="-171450">
              <a:buFont typeface="Arial"/>
              <a:buChar char="•"/>
            </a:pPr>
            <a:r>
              <a:rPr lang="en-US" baseline="0" dirty="0" smtClean="0"/>
              <a:t>Raise the work surface (but this could bring the shoulders into an awkward posture).</a:t>
            </a:r>
          </a:p>
          <a:p>
            <a:pPr marL="628650" lvl="1" indent="-171450">
              <a:buFont typeface="Arial"/>
              <a:buChar char="•"/>
            </a:pPr>
            <a:r>
              <a:rPr lang="en-US" baseline="0" dirty="0" smtClean="0"/>
              <a:t>Place frequently used items higher so the worker has to look up and reach to retrieve them.</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xfrm>
            <a:off x="1152525" y="692150"/>
            <a:ext cx="4552950" cy="3416300"/>
          </a:xfrm>
          <a:ln/>
        </p:spPr>
      </p:sp>
      <p:sp>
        <p:nvSpPr>
          <p:cNvPr id="21506" name="Rectangle 3"/>
          <p:cNvSpPr>
            <a:spLocks noGrp="1" noChangeArrowheads="1"/>
          </p:cNvSpPr>
          <p:nvPr>
            <p:ph type="body" idx="1"/>
          </p:nvPr>
        </p:nvSpPr>
        <p:spPr>
          <a:noFill/>
          <a:ln/>
        </p:spPr>
        <p:txBody>
          <a:bodyPr lIns="88292" tIns="44146" rIns="88292" bIns="44146"/>
          <a:lstStyle/>
          <a:p>
            <a:pPr marL="171450" indent="-171450">
              <a:buFont typeface="Arial"/>
              <a:buChar char="•"/>
            </a:pPr>
            <a:r>
              <a:rPr lang="en-US" sz="1200" dirty="0" smtClean="0">
                <a:solidFill>
                  <a:prstClr val="black"/>
                </a:solidFill>
                <a:latin typeface="Helvetica"/>
              </a:rPr>
              <a:t>Give this simple, applied</a:t>
            </a:r>
            <a:r>
              <a:rPr lang="en-US" sz="1200" baseline="0" dirty="0" smtClean="0">
                <a:solidFill>
                  <a:prstClr val="black"/>
                </a:solidFill>
                <a:latin typeface="Helvetica"/>
              </a:rPr>
              <a:t> definition</a:t>
            </a:r>
          </a:p>
          <a:p>
            <a:pPr marL="171450" indent="-171450">
              <a:buFont typeface="Arial"/>
              <a:buChar char="•"/>
            </a:pPr>
            <a:r>
              <a:rPr lang="en-US" sz="1200" baseline="0" dirty="0" smtClean="0">
                <a:solidFill>
                  <a:prstClr val="black"/>
                </a:solidFill>
                <a:latin typeface="Helvetica"/>
              </a:rPr>
              <a:t>Emphasize that most workers have to fit to the job rather</a:t>
            </a:r>
            <a:r>
              <a:rPr lang="en-US" sz="1200" dirty="0" smtClean="0">
                <a:solidFill>
                  <a:prstClr val="black"/>
                </a:solidFill>
                <a:latin typeface="Helvetica"/>
              </a:rPr>
              <a:t> than the other way around.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7" name="Slide Image Placeholder 1"/>
          <p:cNvSpPr>
            <a:spLocks noGrp="1" noRot="1" noChangeAspect="1"/>
          </p:cNvSpPr>
          <p:nvPr>
            <p:ph type="sldImg"/>
          </p:nvPr>
        </p:nvSpPr>
        <p:spPr>
          <a:ln/>
        </p:spPr>
      </p:sp>
      <p:sp>
        <p:nvSpPr>
          <p:cNvPr id="1243138"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repetition – cashiering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Highly</a:t>
            </a:r>
            <a:r>
              <a:rPr lang="en-US" baseline="0" dirty="0" smtClean="0"/>
              <a:t> repetitive tasks also affect the hand, wrist, and elbow.  </a:t>
            </a:r>
            <a:r>
              <a:rPr lang="en-US" dirty="0" smtClean="0"/>
              <a:t>They can lead</a:t>
            </a:r>
            <a:r>
              <a:rPr lang="en-US" baseline="0" dirty="0" smtClean="0"/>
              <a:t> to MSDs of the hand, wrist, and elbow such as elbow tendonitis (tennis elbow), carpal tunnel syndrome, and finger tendonitis.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Repetition is considered high if the job cycle is less than 30 seconds.  The job cycle is when one object is the time between one object being picked up and the next one.</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task is considered high repetition.</a:t>
            </a:r>
          </a:p>
          <a:p>
            <a:pPr marL="171450" indent="-171450">
              <a:buFont typeface="Arial"/>
              <a:buChar char="•"/>
            </a:pPr>
            <a:r>
              <a:rPr lang="en-US" baseline="0" dirty="0" smtClean="0"/>
              <a:t>Are there any solutions to make this job easier on the hands?</a:t>
            </a:r>
          </a:p>
          <a:p>
            <a:pPr marL="628650" lvl="1" indent="-171450">
              <a:buFont typeface="Arial"/>
              <a:buChar char="•"/>
            </a:pPr>
            <a:r>
              <a:rPr lang="en-US" baseline="0" dirty="0" smtClean="0"/>
              <a:t>Job rotation to other checkout stands or other tasks.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1" name="Slide Image Placeholder 1"/>
          <p:cNvSpPr>
            <a:spLocks noGrp="1" noRot="1" noChangeAspect="1"/>
          </p:cNvSpPr>
          <p:nvPr>
            <p:ph type="sldImg"/>
          </p:nvPr>
        </p:nvSpPr>
        <p:spPr>
          <a:ln/>
        </p:spPr>
      </p:sp>
      <p:sp>
        <p:nvSpPr>
          <p:cNvPr id="1233922" name="Notes Placeholder 2"/>
          <p:cNvSpPr>
            <a:spLocks noGrp="1"/>
          </p:cNvSpPr>
          <p:nvPr>
            <p:ph type="body" idx="1"/>
          </p:nvPr>
        </p:nvSpPr>
        <p:spPr>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VIDEO: forceful hand exertions - fill Jelly doughnut BL.mp4/</a:t>
            </a:r>
            <a:r>
              <a:rPr lang="en-US" baseline="0" dirty="0" err="1" smtClean="0"/>
              <a:t>wmv</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worker is filling jelly doughnuts by squeezing a pastry bag.  Depending on the consistency of the contents, the task can require significant hand exertion.</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Forceful hand exertions are those requiring substantial</a:t>
            </a:r>
            <a:r>
              <a:rPr lang="en-US" baseline="0" dirty="0" smtClean="0"/>
              <a:t> gripping.  They often occur with awkward postures of the wrist and repetitive hand movements.  Forceful exertions can lead to MSDs of the hand, wrist, and elbow such as elbow tendonitis (tennis elbow), carpal tunnel syndrome, and finger tendonitis</a:t>
            </a:r>
          </a:p>
          <a:p>
            <a:pPr marL="171450" indent="-171450">
              <a:buFont typeface="Arial"/>
              <a:buChar char="•"/>
            </a:pPr>
            <a:r>
              <a:rPr lang="en-US" baseline="0" dirty="0" smtClean="0"/>
              <a:t>Are there any solutions to make this job easier on the hands?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Exposure to hand-arm vibration (HAV) is not common in grocery stores except for the custodians who use floor scrubbers/polishers.  We usually think of this risk factor when using tools such as chain saws or jackhammers.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Prolonged exposure to vibrating tools can lead to MSDs of the hand, wrist, and elbow such as elbow tendonitis (tennis elbow), carpal tunnel syndrome, and finger tendonitis.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Tendonitis can occur because we automatically grip tighter whenever we grasp a vibrating tools.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Carpal tunnel syndrome can occur because exposure to HAV decreases blood flow.</a:t>
            </a:r>
          </a:p>
          <a:p>
            <a:pPr marL="171450" indent="-171450">
              <a:buFont typeface="Arial"/>
              <a:buChar char="•"/>
            </a:pPr>
            <a:r>
              <a:rPr lang="en-US" baseline="0" dirty="0" smtClean="0"/>
              <a:t>Are there any solutions to make this job easier on the hands?</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Risk factors</a:t>
            </a:r>
            <a:r>
              <a:rPr lang="en-US" baseline="0" dirty="0" smtClean="0"/>
              <a:t> usually occur in combination. </a:t>
            </a:r>
          </a:p>
          <a:p>
            <a:pPr marL="171450" lvl="0" indent="-171450">
              <a:buFont typeface="Arial"/>
              <a:buChar char="•"/>
            </a:pPr>
            <a:r>
              <a:rPr lang="en-US" baseline="0" dirty="0" smtClean="0"/>
              <a:t>Examples: awkward back postures and lifting, or repetitive and </a:t>
            </a:r>
            <a:r>
              <a:rPr lang="en-US" dirty="0" smtClean="0"/>
              <a:t>forceful gripping.</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53</a:t>
            </a:fld>
            <a:endParaRPr lang="en-US"/>
          </a:p>
        </p:txBody>
      </p:sp>
    </p:spTree>
    <p:extLst>
      <p:ext uri="{BB962C8B-B14F-4D97-AF65-F5344CB8AC3E}">
        <p14:creationId xmlns:p14="http://schemas.microsoft.com/office/powerpoint/2010/main" val="14666356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Personal factors may also increase the risk of developing various MSDs </a:t>
            </a:r>
          </a:p>
          <a:p>
            <a:pPr marL="628650" lvl="1" indent="-171450">
              <a:buFont typeface="Arial"/>
              <a:buChar char="•"/>
            </a:pPr>
            <a:r>
              <a:rPr lang="en-US" dirty="0" smtClean="0"/>
              <a:t>Age: as we get older the chances of developing a MSD </a:t>
            </a:r>
            <a:r>
              <a:rPr lang="en-US" baseline="0" dirty="0" smtClean="0"/>
              <a:t>becomes greater</a:t>
            </a:r>
          </a:p>
          <a:p>
            <a:pPr marL="628650" lvl="1" indent="-171450">
              <a:buFont typeface="Arial"/>
              <a:buChar char="•"/>
            </a:pPr>
            <a:r>
              <a:rPr lang="en-US" dirty="0" smtClean="0"/>
              <a:t>Gender – there are certain types of bone, joint or muscle problems that happen more to males than females or vice versa.</a:t>
            </a:r>
          </a:p>
          <a:p>
            <a:pPr marL="1085850" lvl="2" indent="-171450">
              <a:buFont typeface="Arial"/>
              <a:buChar char="•"/>
            </a:pPr>
            <a:r>
              <a:rPr lang="en-US" dirty="0" smtClean="0"/>
              <a:t>What</a:t>
            </a:r>
            <a:r>
              <a:rPr lang="en-US" baseline="0" dirty="0" smtClean="0"/>
              <a:t> MSDs do you think males have more than females?</a:t>
            </a:r>
          </a:p>
          <a:p>
            <a:pPr marL="1543050" lvl="3" indent="-171450">
              <a:buFont typeface="Arial"/>
              <a:buChar char="•"/>
            </a:pPr>
            <a:r>
              <a:rPr lang="en-US" baseline="0" dirty="0" smtClean="0"/>
              <a:t>Back for males</a:t>
            </a:r>
          </a:p>
          <a:p>
            <a:pPr marL="1543050" lvl="3" indent="-171450">
              <a:buFont typeface="Arial"/>
              <a:buChar char="•"/>
            </a:pPr>
            <a:r>
              <a:rPr lang="en-US" baseline="0" dirty="0" smtClean="0"/>
              <a:t>Wrist problems and carpal tunnel for females</a:t>
            </a:r>
          </a:p>
          <a:p>
            <a:pPr marL="628650" lvl="1" indent="-171450">
              <a:buFont typeface="Arial"/>
              <a:buChar char="•"/>
            </a:pPr>
            <a:r>
              <a:rPr lang="en-US" baseline="0" dirty="0" smtClean="0"/>
              <a:t>Obesity</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 higher body weight means the joints are more stressed making an obese person more susceptible to musculoskeletal injury. </a:t>
            </a:r>
          </a:p>
          <a:p>
            <a:pPr marL="1085850" lvl="2" indent="-171450">
              <a:buFont typeface="Arial"/>
              <a:buChar char="•"/>
            </a:pPr>
            <a:r>
              <a:rPr lang="en-US" baseline="0" dirty="0" smtClean="0"/>
              <a:t>As another example, relate obesity to marbled steak.  Marbled steak tastes good because there is fat embedded in the muscle.  Similarly, our muscles can become marbled, which makes the muscle weaker and possibly more susceptible to musculoskeletal injury.</a:t>
            </a:r>
          </a:p>
          <a:p>
            <a:pPr marL="1085850" lvl="2" indent="-171450">
              <a:buFont typeface="Arial"/>
              <a:buChar char="•"/>
            </a:pPr>
            <a:r>
              <a:rPr lang="en-US" baseline="0" dirty="0" smtClean="0"/>
              <a:t>Obesity is also hard on our heart muscle, which can make physical activity more difficult.</a:t>
            </a:r>
          </a:p>
          <a:p>
            <a:pPr marL="628650" lvl="1" indent="-171450">
              <a:buFont typeface="Arial"/>
              <a:buChar char="•"/>
            </a:pPr>
            <a:r>
              <a:rPr lang="en-US" baseline="0" dirty="0" smtClean="0"/>
              <a:t>Health status – certain illnesses, such as diabetes, make a person more susceptible to musculoskeletal injury.</a:t>
            </a:r>
          </a:p>
          <a:p>
            <a:pPr marL="628650" lvl="1" indent="-171450">
              <a:buFont typeface="Arial"/>
              <a:buChar char="•"/>
            </a:pPr>
            <a:r>
              <a:rPr lang="en-US" baseline="0" dirty="0" smtClean="0"/>
              <a:t>Hobbies and Recreation – certain recreational activities may increase susceptibility to musculoskeletal injury.</a:t>
            </a:r>
          </a:p>
          <a:p>
            <a:pPr marL="1085850" lvl="2" indent="-171450">
              <a:buFont typeface="Arial"/>
              <a:buChar char="•"/>
            </a:pPr>
            <a:r>
              <a:rPr lang="en-US" baseline="0" dirty="0" smtClean="0"/>
              <a:t>For example, a person who uses a floor scrubber during the week and rides a dirt bike during the weekend may not be giving their hands a break.</a:t>
            </a:r>
          </a:p>
          <a:p>
            <a:pPr marL="628650" lvl="1" indent="-171450">
              <a:buFont typeface="Arial"/>
              <a:buChar char="•"/>
            </a:pPr>
            <a:r>
              <a:rPr lang="en-US" baseline="0" dirty="0" smtClean="0"/>
              <a:t>Stress is also a risk factor that can make muscles work harder than they need to.</a:t>
            </a:r>
          </a:p>
          <a:p>
            <a:pPr marL="171450" lvl="0" indent="-171450">
              <a:buFont typeface="Arial"/>
              <a:buChar char="•"/>
            </a:pPr>
            <a:r>
              <a:rPr lang="en-US" baseline="0" dirty="0" smtClean="0"/>
              <a:t>Some of these personal risk factors can not be modified, such as age and gender.  Others, such as obesity and stress, are modifiable.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54</a:t>
            </a:fld>
            <a:endParaRPr lang="en-US"/>
          </a:p>
        </p:txBody>
      </p:sp>
    </p:spTree>
    <p:extLst>
      <p:ext uri="{BB962C8B-B14F-4D97-AF65-F5344CB8AC3E}">
        <p14:creationId xmlns:p14="http://schemas.microsoft.com/office/powerpoint/2010/main" val="20658571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Ergonomics is a a constant balancing act between worker capabilities and job requirements with</a:t>
            </a:r>
            <a:r>
              <a:rPr lang="en-US" baseline="0" dirty="0" smtClean="0"/>
              <a:t> their inherent</a:t>
            </a:r>
            <a:r>
              <a:rPr lang="en-US" dirty="0" smtClean="0"/>
              <a:t> risk factors</a:t>
            </a:r>
          </a:p>
          <a:p>
            <a:pPr marL="628650" lvl="1" indent="-171450">
              <a:buFont typeface="Arial"/>
              <a:buChar char="•"/>
            </a:pPr>
            <a:r>
              <a:rPr lang="en-US" dirty="0" smtClean="0"/>
              <a:t>All jobs have varying degrees of risk factors.</a:t>
            </a:r>
            <a:endParaRPr lang="en-US" baseline="0" dirty="0" smtClean="0"/>
          </a:p>
          <a:p>
            <a:pPr marL="628650" lvl="1" indent="-171450">
              <a:buFont typeface="Arial"/>
              <a:buChar char="•"/>
            </a:pPr>
            <a:r>
              <a:rPr lang="en-US" baseline="0" dirty="0" smtClean="0"/>
              <a:t>The goal of ergonomics is to reduce these risk factors as much as possible.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55</a:t>
            </a:fld>
            <a:endParaRPr lang="en-US"/>
          </a:p>
        </p:txBody>
      </p:sp>
    </p:spTree>
    <p:extLst>
      <p:ext uri="{BB962C8B-B14F-4D97-AF65-F5344CB8AC3E}">
        <p14:creationId xmlns:p14="http://schemas.microsoft.com/office/powerpoint/2010/main" val="26502446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56</a:t>
            </a:fld>
            <a:endParaRPr lang="en-US"/>
          </a:p>
        </p:txBody>
      </p:sp>
    </p:spTree>
    <p:extLst>
      <p:ext uri="{BB962C8B-B14F-4D97-AF65-F5344CB8AC3E}">
        <p14:creationId xmlns:p14="http://schemas.microsoft.com/office/powerpoint/2010/main" val="23743084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baseline="0" dirty="0" smtClean="0"/>
              <a:t>There are two kinds of costs related to poor design.</a:t>
            </a:r>
          </a:p>
          <a:p>
            <a:pPr marL="628650" lvl="1" indent="-171450">
              <a:buFont typeface="Arial"/>
              <a:buChar char="•"/>
            </a:pPr>
            <a:r>
              <a:rPr lang="en-US" baseline="0" dirty="0" smtClean="0"/>
              <a:t>Direct costs</a:t>
            </a:r>
          </a:p>
          <a:p>
            <a:pPr marL="628650" lvl="1" indent="-171450">
              <a:buFont typeface="Arial"/>
              <a:buChar char="•"/>
            </a:pPr>
            <a:r>
              <a:rPr lang="en-US" baseline="0" dirty="0" smtClean="0"/>
              <a:t>Indirect costs</a:t>
            </a:r>
          </a:p>
          <a:p>
            <a:pPr marL="171450" lvl="0" indent="-171450">
              <a:buFont typeface="Arial"/>
              <a:buChar char="•"/>
            </a:pPr>
            <a:r>
              <a:rPr lang="en-US" baseline="0" dirty="0" smtClean="0"/>
              <a:t>“Direct costs” are those that are easiest to estimate.</a:t>
            </a:r>
          </a:p>
          <a:p>
            <a:pPr marL="628650" lvl="1" indent="-171450">
              <a:buFont typeface="Arial"/>
              <a:buChar char="•"/>
            </a:pPr>
            <a:r>
              <a:rPr lang="en-US" baseline="0" dirty="0" smtClean="0"/>
              <a:t>Injuries</a:t>
            </a:r>
          </a:p>
          <a:p>
            <a:pPr marL="628650" lvl="1" indent="-171450">
              <a:buFont typeface="Arial"/>
              <a:buChar char="•"/>
            </a:pPr>
            <a:r>
              <a:rPr lang="en-US" baseline="0" dirty="0" smtClean="0"/>
              <a:t>Health care costs such as physician visits, X-rays, physical therapy, chiropractic care.</a:t>
            </a:r>
          </a:p>
          <a:p>
            <a:pPr marL="628650" lvl="1" indent="-171450">
              <a:buFont typeface="Arial"/>
              <a:buChar char="•"/>
            </a:pPr>
            <a:r>
              <a:rPr lang="en-US" baseline="0" dirty="0" smtClean="0"/>
              <a:t>Worker’s compensation costs, i.e., time-loss compensation (about 60-75% of the worker’s wage).</a:t>
            </a:r>
          </a:p>
        </p:txBody>
      </p:sp>
      <p:sp>
        <p:nvSpPr>
          <p:cNvPr id="4" name="Slide Number Placeholder 3"/>
          <p:cNvSpPr>
            <a:spLocks noGrp="1"/>
          </p:cNvSpPr>
          <p:nvPr>
            <p:ph type="sldNum" sz="quarter" idx="10"/>
          </p:nvPr>
        </p:nvSpPr>
        <p:spPr/>
        <p:txBody>
          <a:bodyPr/>
          <a:lstStyle/>
          <a:p>
            <a:fld id="{065268CB-1DDE-4779-BEAB-B5C6660C576C}" type="slidenum">
              <a:rPr lang="en-US" smtClean="0"/>
              <a:pPr/>
              <a:t>57</a:t>
            </a:fld>
            <a:endParaRPr lang="en-US"/>
          </a:p>
        </p:txBody>
      </p:sp>
    </p:spTree>
    <p:extLst>
      <p:ext uri="{BB962C8B-B14F-4D97-AF65-F5344CB8AC3E}">
        <p14:creationId xmlns:p14="http://schemas.microsoft.com/office/powerpoint/2010/main" val="39345179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Direct costs are estimated to be 15 to 20 billion dollars per year industry wide.</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58</a:t>
            </a:fld>
            <a:endParaRPr lang="en-US"/>
          </a:p>
        </p:txBody>
      </p:sp>
    </p:spTree>
    <p:extLst>
      <p:ext uri="{BB962C8B-B14F-4D97-AF65-F5344CB8AC3E}">
        <p14:creationId xmlns:p14="http://schemas.microsoft.com/office/powerpoint/2010/main" val="5606963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Just like an iceberg, the majority of costs are hidden.  These are “</a:t>
            </a:r>
            <a:r>
              <a:rPr lang="en-US" baseline="0" dirty="0" smtClean="0"/>
              <a:t>indirect” costs.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Re-Training – when a worker is on time-loss, someone has to be trained to do this person’s job.</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Lost Productivity – a newer workers will not be as productive as an experienced worker.</a:t>
            </a:r>
          </a:p>
          <a:p>
            <a:pPr marL="628650" lvl="1" indent="-171450">
              <a:buFont typeface="Arial"/>
              <a:buChar char="•"/>
            </a:pPr>
            <a:r>
              <a:rPr lang="en-US" baseline="0" dirty="0" smtClean="0"/>
              <a:t>Poor Quality – likewise, quality may suffer if a replacement worker is not as experienced.</a:t>
            </a:r>
          </a:p>
          <a:p>
            <a:pPr marL="628650" lvl="1" indent="-171450">
              <a:buFont typeface="Arial"/>
              <a:buChar char="•"/>
            </a:pPr>
            <a:r>
              <a:rPr lang="en-US" baseline="0" dirty="0" smtClean="0"/>
              <a:t>Poor Service – again, service may ultimately suffer.</a:t>
            </a:r>
          </a:p>
          <a:p>
            <a:pPr marL="628650" lvl="1" indent="-171450">
              <a:buFont typeface="Arial"/>
              <a:buChar char="•"/>
            </a:pPr>
            <a:r>
              <a:rPr lang="en-US" baseline="0" dirty="0" smtClean="0"/>
              <a:t>Turnover – high turnover in a certain department may indicate that the task is too difficult for most people.</a:t>
            </a:r>
          </a:p>
          <a:p>
            <a:pPr marL="628650" lvl="1" indent="-171450">
              <a:buFont typeface="Arial"/>
              <a:buChar char="•"/>
            </a:pPr>
            <a:r>
              <a:rPr lang="en-US" baseline="0" dirty="0" smtClean="0"/>
              <a:t>Investigation Cost – if a worker is on time loss for longer than a month, there is a good chance an investigator will be watching the worker at home to see if they are actually injured.</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59</a:t>
            </a:fld>
            <a:endParaRPr lang="en-US"/>
          </a:p>
        </p:txBody>
      </p:sp>
    </p:spTree>
    <p:extLst>
      <p:ext uri="{BB962C8B-B14F-4D97-AF65-F5344CB8AC3E}">
        <p14:creationId xmlns:p14="http://schemas.microsoft.com/office/powerpoint/2010/main" val="2812279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1152525" y="692150"/>
            <a:ext cx="4552950" cy="3416300"/>
          </a:xfrm>
          <a:ln/>
        </p:spPr>
      </p:sp>
      <p:sp>
        <p:nvSpPr>
          <p:cNvPr id="23554" name="Rectangle 3"/>
          <p:cNvSpPr>
            <a:spLocks noGrp="1" noChangeArrowheads="1"/>
          </p:cNvSpPr>
          <p:nvPr>
            <p:ph type="body" idx="1"/>
          </p:nvPr>
        </p:nvSpPr>
        <p:spPr>
          <a:noFill/>
          <a:ln/>
        </p:spPr>
        <p:txBody>
          <a:bodyPr lIns="88292" tIns="44146" rIns="88292" bIns="44146"/>
          <a:lstStyle/>
          <a:p>
            <a:pPr marL="171450" indent="-171450">
              <a:buFont typeface="Arial"/>
              <a:buChar char="•"/>
            </a:pPr>
            <a:r>
              <a:rPr lang="en-US" sz="1200" dirty="0" smtClean="0">
                <a:solidFill>
                  <a:prstClr val="black"/>
                </a:solidFill>
                <a:latin typeface="Helvetica"/>
              </a:rPr>
              <a:t>Here’s an even</a:t>
            </a:r>
            <a:r>
              <a:rPr lang="en-US" sz="1200" baseline="0" dirty="0" smtClean="0">
                <a:solidFill>
                  <a:prstClr val="black"/>
                </a:solidFill>
                <a:latin typeface="Helvetica"/>
              </a:rPr>
              <a:t> more applied definition</a:t>
            </a:r>
          </a:p>
          <a:p>
            <a:pPr marL="171450" lvl="0" indent="-171450">
              <a:buFont typeface="Arial"/>
              <a:buChar char="•"/>
            </a:pPr>
            <a:r>
              <a:rPr lang="en-US" sz="1200" dirty="0" smtClean="0">
                <a:solidFill>
                  <a:prstClr val="black"/>
                </a:solidFill>
                <a:latin typeface="Helvetica"/>
              </a:rPr>
              <a:t>You are thinking like an ergonomist if you find an easier</a:t>
            </a:r>
            <a:r>
              <a:rPr lang="en-US" sz="1200" baseline="0" dirty="0" smtClean="0">
                <a:solidFill>
                  <a:prstClr val="black"/>
                </a:solidFill>
                <a:latin typeface="Helvetica"/>
              </a:rPr>
              <a:t> way to do something</a:t>
            </a:r>
            <a:r>
              <a:rPr lang="en-US" sz="1200" dirty="0" smtClean="0">
                <a:solidFill>
                  <a:prstClr val="black"/>
                </a:solidFill>
                <a:latin typeface="Helvetica"/>
              </a:rPr>
              <a:t>.</a:t>
            </a:r>
          </a:p>
          <a:p>
            <a:pPr marL="171450" lvl="0" indent="-171450">
              <a:buFont typeface="Arial"/>
              <a:buChar char="•"/>
            </a:pPr>
            <a:r>
              <a:rPr lang="en-US" sz="1200" baseline="0" dirty="0" smtClean="0">
                <a:solidFill>
                  <a:prstClr val="black"/>
                </a:solidFill>
                <a:latin typeface="Helvetica"/>
              </a:rPr>
              <a:t>Give example, such as if you have to lift 50 </a:t>
            </a:r>
            <a:r>
              <a:rPr lang="en-US" sz="1200" baseline="0" dirty="0" err="1" smtClean="0">
                <a:solidFill>
                  <a:prstClr val="black"/>
                </a:solidFill>
                <a:latin typeface="Helvetica"/>
              </a:rPr>
              <a:t>lb</a:t>
            </a:r>
            <a:r>
              <a:rPr lang="en-US" sz="1200" baseline="0" dirty="0" smtClean="0">
                <a:solidFill>
                  <a:prstClr val="black"/>
                </a:solidFill>
                <a:latin typeface="Helvetica"/>
              </a:rPr>
              <a:t> bag, ask yourself “is there </a:t>
            </a:r>
            <a:r>
              <a:rPr lang="en-US" sz="1200" dirty="0" smtClean="0">
                <a:solidFill>
                  <a:prstClr val="black"/>
                </a:solidFill>
                <a:latin typeface="Helvetica"/>
              </a:rPr>
              <a:t>an easier way to do this?”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Indirect costs are estimated to be 4 to 5 times more than direct costs.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60</a:t>
            </a:fld>
            <a:endParaRPr lang="en-US"/>
          </a:p>
        </p:txBody>
      </p:sp>
    </p:spTree>
    <p:extLst>
      <p:ext uri="{BB962C8B-B14F-4D97-AF65-F5344CB8AC3E}">
        <p14:creationId xmlns:p14="http://schemas.microsoft.com/office/powerpoint/2010/main" val="23429022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Workers</a:t>
            </a:r>
            <a:r>
              <a:rPr lang="en-US" baseline="0" dirty="0" smtClean="0"/>
              <a:t> injured due to risk factors typically have what is called a “musculoskeletal disorder” (MSD).</a:t>
            </a:r>
          </a:p>
          <a:p>
            <a:pPr marL="171450" lvl="0" indent="-171450">
              <a:buFont typeface="Arial"/>
              <a:buChar char="•"/>
            </a:pPr>
            <a:r>
              <a:rPr lang="en-US" dirty="0" smtClean="0"/>
              <a:t>The injury</a:t>
            </a:r>
            <a:r>
              <a:rPr lang="en-US" baseline="0" dirty="0" smtClean="0"/>
              <a:t> is to </a:t>
            </a:r>
            <a:r>
              <a:rPr lang="en-US" dirty="0" smtClean="0"/>
              <a:t>the musculoskeletal</a:t>
            </a:r>
            <a:r>
              <a:rPr lang="en-US" baseline="0" dirty="0" smtClean="0"/>
              <a:t> system and could include muscles, bones, joints, ligaments and/or nerves.</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61</a:t>
            </a:fld>
            <a:endParaRPr lang="en-US"/>
          </a:p>
        </p:txBody>
      </p:sp>
    </p:spTree>
    <p:extLst>
      <p:ext uri="{BB962C8B-B14F-4D97-AF65-F5344CB8AC3E}">
        <p14:creationId xmlns:p14="http://schemas.microsoft.com/office/powerpoint/2010/main" val="10449330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MSDs are also known as:</a:t>
            </a:r>
          </a:p>
          <a:p>
            <a:pPr marL="628650" lvl="1" indent="-171450">
              <a:buFont typeface="Arial"/>
              <a:buChar char="•"/>
            </a:pPr>
            <a:r>
              <a:rPr lang="en-US" dirty="0" smtClean="0"/>
              <a:t>Occupational MSDs – because they occur at work and are due to work-related risk factors.</a:t>
            </a:r>
          </a:p>
          <a:p>
            <a:pPr marL="628650" lvl="1" indent="-171450">
              <a:buFont typeface="Arial"/>
              <a:buChar char="•"/>
            </a:pPr>
            <a:r>
              <a:rPr lang="en-US" dirty="0" smtClean="0"/>
              <a:t>Repetitive strain injuries – this is an older,</a:t>
            </a:r>
            <a:r>
              <a:rPr lang="en-US" baseline="0" dirty="0" smtClean="0"/>
              <a:t> but still used, term.  Not all MSDs are due to the risk factor ‘repetition’ and not all MSDs injury a muscle (strain).</a:t>
            </a:r>
          </a:p>
          <a:p>
            <a:pPr marL="628650" lvl="1" indent="-171450">
              <a:buFont typeface="Arial"/>
              <a:buChar char="•"/>
            </a:pPr>
            <a:r>
              <a:rPr lang="en-US" dirty="0" smtClean="0"/>
              <a:t>Repetitive motion disorder</a:t>
            </a:r>
            <a:r>
              <a:rPr lang="en-US" baseline="0" dirty="0" smtClean="0"/>
              <a:t> – another older, but still used term, with the same issues as above.</a:t>
            </a:r>
          </a:p>
          <a:p>
            <a:pPr marL="628650" lvl="1" indent="-171450">
              <a:buFont typeface="Arial"/>
              <a:buChar char="•"/>
            </a:pPr>
            <a:r>
              <a:rPr lang="en-US" baseline="0" dirty="0" smtClean="0"/>
              <a:t>Cumulative trauma disorders (CTDs) – still another older term suggesting that MSDs are usually cumulative injuries rather than occurring from a single event.  Many MSDs are the result of cumulative work-related stress.  A worker could be stressing part of the musculoskeletal system for months or years, but not feel pain.  Then, a single event might be the “straw that breaks the camel’s back,” and the worker notices the pain. </a:t>
            </a:r>
          </a:p>
          <a:p>
            <a:pPr marL="628650" lvl="1" indent="-171450">
              <a:buFont typeface="Arial"/>
              <a:buChar char="•"/>
            </a:pPr>
            <a:r>
              <a:rPr lang="en-US" baseline="0" dirty="0" smtClean="0"/>
              <a:t>Overuse syndrome – similar to CTDs, this suggests overuse rather than a single event that causes injury.</a:t>
            </a:r>
          </a:p>
          <a:p>
            <a:pPr marL="171450" lvl="0" indent="-171450">
              <a:buFont typeface="Arial"/>
              <a:buChar char="•"/>
            </a:pPr>
            <a:r>
              <a:rPr lang="en-US" baseline="0" dirty="0" smtClean="0"/>
              <a:t>Today, ‘musculoskeletal disorders’ is the most commonly used term to describe these injuries.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62</a:t>
            </a:fld>
            <a:endParaRPr lang="en-US"/>
          </a:p>
        </p:txBody>
      </p:sp>
    </p:spTree>
    <p:extLst>
      <p:ext uri="{BB962C8B-B14F-4D97-AF65-F5344CB8AC3E}">
        <p14:creationId xmlns:p14="http://schemas.microsoft.com/office/powerpoint/2010/main" val="42946890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Here are some basic facts about</a:t>
            </a:r>
            <a:r>
              <a:rPr lang="en-US" baseline="0" dirty="0" smtClean="0"/>
              <a:t> MSDs.</a:t>
            </a:r>
            <a:r>
              <a:rPr lang="en-US" dirty="0" smtClean="0"/>
              <a:t> </a:t>
            </a:r>
          </a:p>
          <a:p>
            <a:pPr marL="628650" lvl="1" indent="-171450">
              <a:buFont typeface="Arial"/>
              <a:buChar char="•"/>
            </a:pPr>
            <a:r>
              <a:rPr lang="en-US" dirty="0" smtClean="0"/>
              <a:t>They account</a:t>
            </a:r>
            <a:r>
              <a:rPr lang="en-US" baseline="0" dirty="0" smtClean="0"/>
              <a:t> for the highest percentage of all workplace injuries and illnesses (</a:t>
            </a:r>
            <a:r>
              <a:rPr lang="en-US" dirty="0" smtClean="0"/>
              <a:t>33%).</a:t>
            </a:r>
          </a:p>
          <a:p>
            <a:pPr marL="628650" lvl="1" indent="-171450">
              <a:buFont typeface="Arial"/>
              <a:buChar char="•"/>
            </a:pPr>
            <a:r>
              <a:rPr lang="en-US" baseline="0" dirty="0" smtClean="0"/>
              <a:t>Likewise, the largest percentage of workers compensation dollars are spent on MSDs.</a:t>
            </a:r>
          </a:p>
          <a:p>
            <a:pPr marL="628650" lvl="1" indent="-171450">
              <a:buFont typeface="Arial"/>
              <a:buChar char="•"/>
            </a:pPr>
            <a:r>
              <a:rPr lang="en-US" baseline="0" dirty="0" smtClean="0"/>
              <a:t>Some believe that MSDs are over reported.  However, research studies have suggested the opposite: MSDs are often underreported.</a:t>
            </a:r>
          </a:p>
          <a:p>
            <a:pPr marL="1085850" lvl="2" indent="-171450">
              <a:buFont typeface="Arial"/>
              <a:buChar char="•"/>
            </a:pPr>
            <a:r>
              <a:rPr lang="en-US" baseline="0" dirty="0" smtClean="0"/>
              <a:t>Workers assume that work is supposed to cause pain and they put up with it.</a:t>
            </a:r>
          </a:p>
          <a:p>
            <a:pPr marL="1085850" lvl="2" indent="-171450">
              <a:buFont typeface="Arial"/>
              <a:buChar char="•"/>
            </a:pPr>
            <a:r>
              <a:rPr lang="en-US" baseline="0" dirty="0" smtClean="0"/>
              <a:t>Workers may underreport because they fear repercussion such as losing their job. </a:t>
            </a:r>
          </a:p>
          <a:p>
            <a:pPr marL="628650" lvl="1" indent="-171450">
              <a:buFont typeface="Arial"/>
              <a:buChar char="•"/>
            </a:pPr>
            <a:r>
              <a:rPr lang="en-US" baseline="0" dirty="0" smtClean="0"/>
              <a:t>Although there are bad things about MSDs, the wide majority of them are minor sprains or strains that heal quickly, often without treatment.</a:t>
            </a:r>
          </a:p>
          <a:p>
            <a:pPr marL="171450" lvl="0" indent="-171450">
              <a:buFont typeface="Arial"/>
              <a:buChar char="•"/>
            </a:pPr>
            <a:r>
              <a:rPr lang="en-US" baseline="0" dirty="0" smtClean="0"/>
              <a:t>ACTIVITY: Draw an outline of a body or a stick figure on a flip chart.  Give participants stickers or a marker to indicate where they have had a work-;related MSD sometime during their work life.  The majority of stickers will likely be on the low back, neck, shoulders, and wrists.</a:t>
            </a:r>
          </a:p>
          <a:p>
            <a:pPr marL="628650" lvl="1"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63</a:t>
            </a:fld>
            <a:endParaRPr lang="en-US"/>
          </a:p>
        </p:txBody>
      </p:sp>
    </p:spTree>
    <p:extLst>
      <p:ext uri="{BB962C8B-B14F-4D97-AF65-F5344CB8AC3E}">
        <p14:creationId xmlns:p14="http://schemas.microsoft.com/office/powerpoint/2010/main" val="15911935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a:t>
            </a:r>
            <a:r>
              <a:rPr lang="en-US" baseline="0" dirty="0" smtClean="0"/>
              <a:t> are many work-related MSDs but we will only talk about three common types:</a:t>
            </a:r>
          </a:p>
          <a:p>
            <a:pPr marL="628650" lvl="1" indent="-171450">
              <a:buFont typeface="Arial"/>
              <a:buChar char="•"/>
            </a:pPr>
            <a:r>
              <a:rPr lang="en-US" baseline="0" dirty="0" smtClean="0"/>
              <a:t>Low back disorders - includes back muscle </a:t>
            </a:r>
            <a:r>
              <a:rPr lang="en-US" dirty="0" smtClean="0"/>
              <a:t>strains, back joint sprains, and disc problems.</a:t>
            </a:r>
          </a:p>
          <a:p>
            <a:pPr marL="628650" lvl="1" indent="-171450">
              <a:buFont typeface="Arial"/>
              <a:buChar char="•"/>
            </a:pPr>
            <a:r>
              <a:rPr lang="en-US" dirty="0" smtClean="0"/>
              <a:t>Carpal</a:t>
            </a:r>
            <a:r>
              <a:rPr lang="en-US" baseline="0" dirty="0" smtClean="0"/>
              <a:t> tunnel syndrome (CTS) - although CTS is usually associated with office worker, grocery workers can also get it.</a:t>
            </a:r>
          </a:p>
          <a:p>
            <a:pPr marL="628650" lvl="1" indent="-171450">
              <a:buFont typeface="Arial"/>
              <a:buChar char="•"/>
            </a:pPr>
            <a:r>
              <a:rPr lang="en-US" dirty="0" smtClean="0"/>
              <a:t>Rotator</a:t>
            </a:r>
            <a:r>
              <a:rPr lang="en-US" baseline="0" dirty="0" smtClean="0"/>
              <a:t> cuff injuries - this injury involves the muscles and tendons in our shoulder that raise and rotate our upper arm in the shoulder socket.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64</a:t>
            </a:fld>
            <a:endParaRPr lang="en-US"/>
          </a:p>
        </p:txBody>
      </p:sp>
    </p:spTree>
    <p:extLst>
      <p:ext uri="{BB962C8B-B14F-4D97-AF65-F5344CB8AC3E}">
        <p14:creationId xmlns:p14="http://schemas.microsoft.com/office/powerpoint/2010/main" val="23024316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next</a:t>
            </a:r>
            <a:r>
              <a:rPr lang="en-US" baseline="0" dirty="0" smtClean="0"/>
              <a:t> section of slides describe low back disorders, carpal tunnel syndrome, and rotator cuff injury in more detail. </a:t>
            </a:r>
          </a:p>
          <a:p>
            <a:pPr marL="171450" indent="-171450">
              <a:buFont typeface="Arial"/>
              <a:buChar char="•"/>
            </a:pPr>
            <a:r>
              <a:rPr lang="en-US" baseline="0" dirty="0" smtClean="0"/>
              <a:t>Depending on the audience and comfort level of the presenter, these slides could be omitted.</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65</a:t>
            </a:fld>
            <a:endParaRPr lang="en-US"/>
          </a:p>
        </p:txBody>
      </p:sp>
    </p:spTree>
    <p:extLst>
      <p:ext uri="{BB962C8B-B14F-4D97-AF65-F5344CB8AC3E}">
        <p14:creationId xmlns:p14="http://schemas.microsoft.com/office/powerpoint/2010/main" val="23743084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Low back disorders:</a:t>
            </a:r>
          </a:p>
          <a:p>
            <a:pPr marL="628650" lvl="1" indent="-171450">
              <a:buFont typeface="Arial"/>
              <a:buChar char="•"/>
            </a:pPr>
            <a:r>
              <a:rPr lang="en-US" dirty="0" smtClean="0"/>
              <a:t>Are the most common MSD.</a:t>
            </a:r>
          </a:p>
          <a:p>
            <a:pPr marL="1085850" lvl="2" indent="-171450">
              <a:buFont typeface="Arial"/>
              <a:buChar char="•"/>
            </a:pPr>
            <a:r>
              <a:rPr lang="en-US" dirty="0" smtClean="0"/>
              <a:t>Over 90% of people will</a:t>
            </a:r>
            <a:r>
              <a:rPr lang="en-US" baseline="0" dirty="0" smtClean="0"/>
              <a:t> experience low back pain some point in their life.  However, having back pain does not mean that there is a MSD.</a:t>
            </a:r>
          </a:p>
          <a:p>
            <a:pPr marL="628650" lvl="1" indent="-171450">
              <a:buFont typeface="Arial"/>
              <a:buChar char="•"/>
            </a:pPr>
            <a:r>
              <a:rPr lang="en-US" baseline="0" dirty="0" smtClean="0"/>
              <a:t>Account for a</a:t>
            </a:r>
            <a:r>
              <a:rPr lang="en-US" dirty="0" smtClean="0"/>
              <a:t>bout 1/3 of all workers’ compensation cases.</a:t>
            </a:r>
          </a:p>
          <a:p>
            <a:pPr marL="628650" lvl="1" indent="-171450">
              <a:buFont typeface="Arial"/>
              <a:buChar char="•"/>
            </a:pPr>
            <a:r>
              <a:rPr lang="en-US" dirty="0" smtClean="0"/>
              <a:t>Are 33% more expensive than other time-loss claims.  </a:t>
            </a:r>
          </a:p>
          <a:p>
            <a:pPr marL="628650" lvl="1" indent="-171450">
              <a:buFont typeface="Arial"/>
              <a:buChar char="•"/>
            </a:pPr>
            <a:r>
              <a:rPr lang="en-US" dirty="0" smtClean="0"/>
              <a:t>Generally</a:t>
            </a:r>
            <a:r>
              <a:rPr lang="en-US" baseline="0" dirty="0" smtClean="0"/>
              <a:t> become w</a:t>
            </a:r>
            <a:r>
              <a:rPr lang="en-US" dirty="0" smtClean="0"/>
              <a:t>orse as we get older and are more common</a:t>
            </a:r>
            <a:r>
              <a:rPr lang="en-US" baseline="0" dirty="0" smtClean="0"/>
              <a:t> </a:t>
            </a:r>
            <a:r>
              <a:rPr lang="en-US" dirty="0" smtClean="0"/>
              <a:t>between 35-55 years old.</a:t>
            </a:r>
          </a:p>
          <a:p>
            <a:pPr marL="628650" lvl="1" indent="-171450">
              <a:buFont typeface="Arial"/>
              <a:buChar char="•"/>
            </a:pPr>
            <a:r>
              <a:rPr lang="en-US" dirty="0" smtClean="0"/>
              <a:t>Are the leading cause of occupationally-related</a:t>
            </a:r>
            <a:r>
              <a:rPr lang="en-US" baseline="0" dirty="0" smtClean="0"/>
              <a:t> </a:t>
            </a:r>
            <a:r>
              <a:rPr lang="en-US" dirty="0" smtClean="0"/>
              <a:t>disability in persons under 45 years old.</a:t>
            </a:r>
          </a:p>
          <a:p>
            <a:pPr marL="628650" lvl="1" indent="-171450">
              <a:buFont typeface="Arial"/>
              <a:buChar char="•"/>
            </a:pPr>
            <a:r>
              <a:rPr lang="en-US" dirty="0" smtClean="0"/>
              <a:t>Commonly reoccur.  Once someone has a back injury, it can come back easier.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66</a:t>
            </a:fld>
            <a:endParaRPr lang="en-US"/>
          </a:p>
        </p:txBody>
      </p:sp>
    </p:spTree>
    <p:extLst>
      <p:ext uri="{BB962C8B-B14F-4D97-AF65-F5344CB8AC3E}">
        <p14:creationId xmlns:p14="http://schemas.microsoft.com/office/powerpoint/2010/main" val="14297352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 little anatomy lesson on the spine.</a:t>
            </a:r>
          </a:p>
          <a:p>
            <a:pPr marL="628650" lvl="1" indent="-171450">
              <a:buFont typeface="Arial"/>
              <a:buChar char="•"/>
            </a:pPr>
            <a:r>
              <a:rPr lang="en-US" dirty="0" smtClean="0"/>
              <a:t>The left picture shows a side view of the low back.  Have participants reach their</a:t>
            </a:r>
            <a:r>
              <a:rPr lang="en-US" baseline="0" dirty="0" smtClean="0"/>
              <a:t> hand behind their low back to feel how it curves in (usually).</a:t>
            </a:r>
          </a:p>
          <a:p>
            <a:pPr marL="628650" lvl="1" indent="-171450">
              <a:buFont typeface="Arial"/>
              <a:buChar char="•"/>
            </a:pPr>
            <a:r>
              <a:rPr lang="en-US" baseline="0" dirty="0" smtClean="0"/>
              <a:t>The right picture shows a view of the spine from the back.  Bones called ‘vertebrae’ stack on top of each other to make up the spine.</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67</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Taking</a:t>
            </a:r>
            <a:r>
              <a:rPr lang="en-US" baseline="0" dirty="0" smtClean="0"/>
              <a:t> a closer look at the right side of two vertebrae, in the left picture you can see the discs between two vertebrae.</a:t>
            </a:r>
          </a:p>
          <a:p>
            <a:pPr marL="171450" indent="-171450">
              <a:buFont typeface="Arial"/>
              <a:buChar char="•"/>
            </a:pPr>
            <a:r>
              <a:rPr lang="en-US" baseline="0" dirty="0" smtClean="0"/>
              <a:t>In the right picture, a view from the side and back, you can see the joints of the spine, called a ‘facet joint.’  </a:t>
            </a:r>
          </a:p>
          <a:p>
            <a:pPr marL="628650" lvl="1" indent="-171450">
              <a:buFont typeface="Arial"/>
              <a:buChar char="•"/>
            </a:pPr>
            <a:r>
              <a:rPr lang="en-US" baseline="0" dirty="0" smtClean="0"/>
              <a:t>A ‘back sprain’ is when the ligament that holds the facet joints together is stretched.</a:t>
            </a:r>
          </a:p>
          <a:p>
            <a:pPr marL="171450" indent="-171450">
              <a:buFont typeface="Arial"/>
              <a:buChar char="•"/>
            </a:pPr>
            <a:r>
              <a:rPr lang="en-US" baseline="0" dirty="0" smtClean="0"/>
              <a:t>In both pictures, you can see the ‘nerve root.’  The nerve roots turn into nerves that go down the legs.  So, certain injuries to the low back can cause leg pain (similarly, certain neck injuries can cause arm pain).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68</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If</a:t>
            </a:r>
            <a:r>
              <a:rPr lang="en-US" baseline="0" dirty="0" smtClean="0"/>
              <a:t> we cut the previous picture in half, we can see that the disc is made up of two parts.</a:t>
            </a:r>
          </a:p>
          <a:p>
            <a:pPr marL="628650" lvl="1" indent="-171450">
              <a:buFont typeface="Arial"/>
              <a:buChar char="•"/>
            </a:pPr>
            <a:r>
              <a:rPr lang="en-US" baseline="0" dirty="0" smtClean="0"/>
              <a:t>The outside of the disc (‘annulus’) is made of rings of fiber, much like a radial tire. </a:t>
            </a:r>
          </a:p>
          <a:p>
            <a:pPr marL="1085850" lvl="2" indent="-171450">
              <a:buFont typeface="Arial"/>
              <a:buChar char="•"/>
            </a:pPr>
            <a:r>
              <a:rPr lang="en-US" baseline="0" dirty="0" smtClean="0"/>
              <a:t>It’s job is to hold the inside ‘nucleus pulposus’ in place.</a:t>
            </a:r>
          </a:p>
          <a:p>
            <a:pPr marL="628650" lvl="1" indent="-171450">
              <a:buFont typeface="Arial"/>
              <a:buChar char="•"/>
            </a:pPr>
            <a:r>
              <a:rPr lang="en-US" baseline="0" dirty="0" smtClean="0"/>
              <a:t>The inside of the disc (‘nucleus pulposus’) is similar to the jelly in a doughnut.  </a:t>
            </a:r>
          </a:p>
          <a:p>
            <a:pPr marL="1085850" lvl="2" indent="-171450">
              <a:buFont typeface="Arial"/>
              <a:buChar char="•"/>
            </a:pPr>
            <a:r>
              <a:rPr lang="en-US" baseline="0" dirty="0" smtClean="0"/>
              <a:t>It acts as a shock absorber when we walk, bend, jump, etc.</a:t>
            </a:r>
          </a:p>
          <a:p>
            <a:pPr marL="1085850" lvl="2" indent="-171450">
              <a:buFont typeface="Arial"/>
              <a:buChar char="•"/>
            </a:pPr>
            <a:r>
              <a:rPr lang="en-US" baseline="0" dirty="0" smtClean="0"/>
              <a:t>It tends to dry out as we get older which means our spine can’t absorb shock as well.</a:t>
            </a:r>
          </a:p>
          <a:p>
            <a:pPr marL="628650" lvl="1" indent="-171450">
              <a:buFont typeface="Arial"/>
              <a:buChar char="•"/>
            </a:pPr>
            <a:r>
              <a:rPr lang="en-US" baseline="0" dirty="0" smtClean="0"/>
              <a:t>Injuries to the disc are called ‘lumbar disc syndrome’ or ‘herniated disc.’</a:t>
            </a:r>
          </a:p>
          <a:p>
            <a:pPr marL="1085850" lvl="2" indent="-171450">
              <a:buFont typeface="Arial"/>
              <a:buChar char="•"/>
            </a:pPr>
            <a:r>
              <a:rPr lang="en-US" baseline="0" dirty="0" smtClean="0"/>
              <a:t>Disc injuries usually involve the nucleus breaking through the annulus towards the back of the spine (to the left in the picture).</a:t>
            </a:r>
          </a:p>
          <a:p>
            <a:pPr marL="1085850" lvl="2" indent="-171450">
              <a:buFont typeface="Arial"/>
              <a:buChar char="•"/>
            </a:pPr>
            <a:r>
              <a:rPr lang="en-US" baseline="0" dirty="0" smtClean="0"/>
              <a:t>People with disc injuries commonly complain of back and leg pain.</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69</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a:t>
            </a:fld>
            <a:endParaRPr lang="en-US"/>
          </a:p>
        </p:txBody>
      </p:sp>
    </p:spTree>
    <p:extLst>
      <p:ext uri="{BB962C8B-B14F-4D97-AF65-F5344CB8AC3E}">
        <p14:creationId xmlns:p14="http://schemas.microsoft.com/office/powerpoint/2010/main" val="36443492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a:t>
            </a:r>
            <a:r>
              <a:rPr lang="en-US" baseline="0" dirty="0" smtClean="0"/>
              <a:t> is a top view of a vertebrae and disk.</a:t>
            </a:r>
          </a:p>
          <a:p>
            <a:pPr marL="628650" lvl="1" indent="-171450">
              <a:buFont typeface="Arial"/>
              <a:buChar char="•"/>
            </a:pPr>
            <a:r>
              <a:rPr lang="en-US" baseline="0" dirty="0" smtClean="0"/>
              <a:t>The top of the picture is the back part of the spine.  </a:t>
            </a:r>
          </a:p>
          <a:p>
            <a:pPr marL="628650" lvl="1" indent="-171450">
              <a:buFont typeface="Arial"/>
              <a:buChar char="•"/>
            </a:pPr>
            <a:r>
              <a:rPr lang="en-US" baseline="0" dirty="0" smtClean="0"/>
              <a:t>Have participants feel the back of their neck or the spine in the low back.  They are feeling the pointy bone at the top of the picture (spinous process).</a:t>
            </a:r>
          </a:p>
          <a:p>
            <a:pPr marL="171450" indent="-171450">
              <a:buFont typeface="Arial"/>
              <a:buChar char="•"/>
            </a:pPr>
            <a:r>
              <a:rPr lang="en-US" baseline="0" dirty="0" smtClean="0"/>
              <a:t>Note that the spinal cord is right behind the disc.</a:t>
            </a:r>
          </a:p>
          <a:p>
            <a:pPr marL="171450" indent="-171450">
              <a:buFont typeface="Arial"/>
              <a:buChar char="•"/>
            </a:pPr>
            <a:r>
              <a:rPr lang="en-US" baseline="0" dirty="0" smtClean="0"/>
              <a:t>If the nucleus breaks through the annulus in a backward direction, the person may end up with pressure on the spinal cord, or severe back and/or leg pain from pressure on the nerve root.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70</a:t>
            </a:fld>
            <a:endParaRPr lang="en-US"/>
          </a:p>
        </p:txBody>
      </p:sp>
    </p:spTree>
    <p:extLst>
      <p:ext uri="{BB962C8B-B14F-4D97-AF65-F5344CB8AC3E}">
        <p14:creationId xmlns:p14="http://schemas.microsoft.com/office/powerpoint/2010/main" val="2707867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 and non-occupational causes of</a:t>
            </a:r>
            <a:r>
              <a:rPr lang="en-US" baseline="0" dirty="0" smtClean="0"/>
              <a:t> low back disorders.</a:t>
            </a:r>
            <a:endParaRPr lang="en-US" dirty="0" smtClean="0"/>
          </a:p>
          <a:p>
            <a:pPr marL="171450" indent="-171450">
              <a:buFont typeface="Arial"/>
              <a:buChar char="•"/>
            </a:pPr>
            <a:r>
              <a:rPr lang="en-US" dirty="0" smtClean="0"/>
              <a:t>Work-related risk factors </a:t>
            </a:r>
            <a:r>
              <a:rPr lang="en-US" baseline="0" dirty="0" smtClean="0"/>
              <a:t>associated with low back disorders include: </a:t>
            </a:r>
          </a:p>
          <a:p>
            <a:pPr marL="628650" lvl="1" indent="-171450">
              <a:buFont typeface="Arial"/>
              <a:buChar char="•"/>
            </a:pPr>
            <a:r>
              <a:rPr lang="en-US" dirty="0" smtClean="0"/>
              <a:t>Heavy</a:t>
            </a:r>
            <a:r>
              <a:rPr lang="en-US" baseline="0" dirty="0" smtClean="0"/>
              <a:t> lifting – lifting causes disc compression (squishes the jelly donut) and shearing (sliding forward) of one vertebrae on the other</a:t>
            </a:r>
          </a:p>
          <a:p>
            <a:pPr marL="628650" lvl="1" indent="-171450">
              <a:buFont typeface="Arial"/>
              <a:buChar char="•"/>
            </a:pPr>
            <a:r>
              <a:rPr lang="en-US" baseline="0" dirty="0" smtClean="0"/>
              <a:t>Awkward or stooped back postures cause both compression and shearing.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71</a:t>
            </a:fld>
            <a:endParaRPr lang="en-US"/>
          </a:p>
        </p:txBody>
      </p:sp>
    </p:spTree>
    <p:extLst>
      <p:ext uri="{BB962C8B-B14F-4D97-AF65-F5344CB8AC3E}">
        <p14:creationId xmlns:p14="http://schemas.microsoft.com/office/powerpoint/2010/main" val="1816485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Studies done in 1981 by</a:t>
            </a:r>
            <a:r>
              <a:rPr lang="en-US" baseline="0" dirty="0" smtClean="0"/>
              <a:t> Dr. Alf </a:t>
            </a:r>
            <a:r>
              <a:rPr lang="en-US" baseline="0" dirty="0" err="1" smtClean="0"/>
              <a:t>Nachemson</a:t>
            </a:r>
            <a:r>
              <a:rPr lang="en-US" baseline="0" dirty="0" smtClean="0"/>
              <a:t>, and 1999 by </a:t>
            </a:r>
            <a:r>
              <a:rPr lang="en-US" baseline="0" dirty="0" err="1" smtClean="0"/>
              <a:t>Wilke</a:t>
            </a:r>
            <a:r>
              <a:rPr lang="en-US" baseline="0" dirty="0" smtClean="0"/>
              <a:t> and colleagues found how disc pressure is affected by different postures.</a:t>
            </a:r>
          </a:p>
          <a:p>
            <a:pPr marL="171450" lvl="0" indent="-171450">
              <a:buFont typeface="Arial"/>
              <a:buChar char="•"/>
            </a:pPr>
            <a:r>
              <a:rPr lang="en-US" baseline="0" dirty="0" smtClean="0"/>
              <a:t>In the graph you can see that standing causes about 100 units of pressure.</a:t>
            </a:r>
          </a:p>
          <a:p>
            <a:pPr marL="628650" lvl="1" indent="-171450">
              <a:buFont typeface="Arial"/>
              <a:buChar char="•"/>
            </a:pPr>
            <a:r>
              <a:rPr lang="en-US" baseline="0" dirty="0" smtClean="0"/>
              <a:t>To the left, you can see that disc pressure decreases when someone lays down</a:t>
            </a:r>
          </a:p>
          <a:p>
            <a:pPr marL="628650" lvl="1" indent="-171450">
              <a:buFont typeface="Arial"/>
              <a:buChar char="•"/>
            </a:pPr>
            <a:r>
              <a:rPr lang="en-US" baseline="0" dirty="0" smtClean="0"/>
              <a:t>To the right, you can see that disc pressure increases with standing in a bent forward position and/or holding weight.</a:t>
            </a:r>
          </a:p>
          <a:p>
            <a:pPr marL="171450" lvl="0" indent="-171450">
              <a:buFont typeface="Arial"/>
              <a:buChar char="•"/>
            </a:pPr>
            <a:r>
              <a:rPr lang="en-US" baseline="0" dirty="0" smtClean="0"/>
              <a:t>In general, bending forward and/or lifting increases pressure on the disc.</a:t>
            </a:r>
          </a:p>
          <a:p>
            <a:pPr marL="628650" lvl="1" indent="-171450">
              <a:buFont typeface="Arial"/>
              <a:buChar char="•"/>
            </a:pPr>
            <a:r>
              <a:rPr lang="en-US" baseline="0" dirty="0" smtClean="0"/>
              <a:t>Our spine is designed to handle these forces intermittently but not repeatedly.</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72</a:t>
            </a:fld>
            <a:endParaRPr lang="en-US"/>
          </a:p>
        </p:txBody>
      </p:sp>
    </p:spTree>
    <p:extLst>
      <p:ext uri="{BB962C8B-B14F-4D97-AF65-F5344CB8AC3E}">
        <p14:creationId xmlns:p14="http://schemas.microsoft.com/office/powerpoint/2010/main" val="28881923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also causes of low back disorders</a:t>
            </a:r>
            <a:r>
              <a:rPr lang="en-US" baseline="0" dirty="0" smtClean="0"/>
              <a:t> that are not related to work.</a:t>
            </a:r>
          </a:p>
          <a:p>
            <a:pPr marL="171450" indent="-171450">
              <a:buFont typeface="Arial"/>
              <a:buChar char="•"/>
            </a:pPr>
            <a:r>
              <a:rPr lang="en-US" baseline="0" dirty="0" smtClean="0"/>
              <a:t>Non-occupational factors associated with low back disorders include:</a:t>
            </a:r>
          </a:p>
          <a:p>
            <a:pPr marL="628650" lvl="1" indent="-171450">
              <a:buFont typeface="Arial"/>
              <a:buChar char="•"/>
            </a:pPr>
            <a:r>
              <a:rPr lang="en-US" baseline="0" dirty="0" smtClean="0"/>
              <a:t>Age – as we get older, back injuries can occur more frequently and be more disabling.</a:t>
            </a:r>
          </a:p>
          <a:p>
            <a:pPr marL="628650" lvl="1" indent="-171450">
              <a:buFont typeface="Arial"/>
              <a:buChar char="•"/>
            </a:pPr>
            <a:r>
              <a:rPr lang="en-US" baseline="0" dirty="0" smtClean="0"/>
              <a:t>Body mass index – BMI is the ratio between body weight and height</a:t>
            </a:r>
            <a:r>
              <a:rPr lang="en-US" baseline="30000" dirty="0" smtClean="0"/>
              <a:t>2</a:t>
            </a:r>
            <a:r>
              <a:rPr lang="en-US" baseline="0" dirty="0" smtClean="0"/>
              <a:t>.  The higher the BMI, the more likely someone will have low back pain. </a:t>
            </a:r>
          </a:p>
          <a:p>
            <a:pPr marL="628650" lvl="1" indent="-171450">
              <a:buFont typeface="Arial"/>
              <a:buChar char="•"/>
            </a:pPr>
            <a:r>
              <a:rPr lang="en-US" baseline="0" dirty="0" smtClean="0"/>
              <a:t>General health status – certain diseases make people more susceptible to back pain, for example, osteoarthritis in older workers.</a:t>
            </a:r>
          </a:p>
          <a:p>
            <a:pPr marL="628650" lvl="1" indent="-171450">
              <a:buFont typeface="Arial"/>
              <a:buChar char="•"/>
            </a:pPr>
            <a:r>
              <a:rPr lang="en-US" baseline="0" dirty="0" smtClean="0"/>
              <a:t>Smoking – several studies have shown that smokers have more low back disorders and take longer to heal after injury.</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73</a:t>
            </a:fld>
            <a:endParaRPr lang="en-US"/>
          </a:p>
        </p:txBody>
      </p:sp>
    </p:spTree>
    <p:extLst>
      <p:ext uri="{BB962C8B-B14F-4D97-AF65-F5344CB8AC3E}">
        <p14:creationId xmlns:p14="http://schemas.microsoft.com/office/powerpoint/2010/main" val="1816485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Carpal tunnel syndrome (CTS) is the next MSDs to discuss.</a:t>
            </a:r>
          </a:p>
          <a:p>
            <a:pPr marL="171450" indent="-171450">
              <a:buFont typeface="Arial"/>
              <a:buChar char="•"/>
            </a:pPr>
            <a:r>
              <a:rPr lang="en-US" dirty="0" smtClean="0"/>
              <a:t>It can be considered a “</a:t>
            </a:r>
            <a:r>
              <a:rPr lang="en-US" baseline="0" dirty="0" smtClean="0"/>
              <a:t>pinched nerve” in the wrist.</a:t>
            </a:r>
          </a:p>
          <a:p>
            <a:pPr marL="628650" lvl="1" indent="-171450">
              <a:buFont typeface="Arial"/>
              <a:buChar char="•"/>
            </a:pPr>
            <a:r>
              <a:rPr lang="en-US" baseline="0" dirty="0" smtClean="0"/>
              <a:t>The nerve that is pinched controls strength and sensation in the thumb and first three fingers.</a:t>
            </a:r>
          </a:p>
          <a:p>
            <a:pPr marL="171450" indent="-171450">
              <a:buFont typeface="Arial"/>
              <a:buChar char="•"/>
            </a:pPr>
            <a:r>
              <a:rPr lang="en-US" baseline="0" dirty="0" smtClean="0"/>
              <a:t>Somewhat surprisingly, CTS causes more days away from work than any other work place injury.</a:t>
            </a:r>
          </a:p>
          <a:p>
            <a:pPr marL="628650" lvl="1" indent="-171450">
              <a:buFont typeface="Arial"/>
              <a:buChar char="•"/>
            </a:pPr>
            <a:r>
              <a:rPr lang="en-US" baseline="0" dirty="0" smtClean="0"/>
              <a:t>Compare this to other conditions:</a:t>
            </a:r>
          </a:p>
          <a:p>
            <a:pPr marL="1085850" lvl="2" indent="-171450">
              <a:buFont typeface="Arial"/>
              <a:buChar char="•"/>
            </a:pPr>
            <a:r>
              <a:rPr lang="en-US" baseline="0" dirty="0" smtClean="0"/>
              <a:t>Fractures – people who fracture a bone typically return to work after 17 days.</a:t>
            </a:r>
          </a:p>
          <a:p>
            <a:pPr marL="1085850" lvl="2" indent="-171450">
              <a:buFont typeface="Arial"/>
              <a:buChar char="•"/>
            </a:pPr>
            <a:r>
              <a:rPr lang="en-US" baseline="0" dirty="0" smtClean="0"/>
              <a:t>Amputations – those who have lost a finger, or part or all of a limb are returning after 20 days.</a:t>
            </a:r>
          </a:p>
          <a:p>
            <a:pPr marL="1085850" lvl="2" indent="-171450">
              <a:buFont typeface="Arial"/>
              <a:buChar char="•"/>
            </a:pPr>
            <a:r>
              <a:rPr lang="en-US" baseline="0" dirty="0" smtClean="0"/>
              <a:t>CTS – takes about 30 days before return to work.</a:t>
            </a:r>
          </a:p>
          <a:p>
            <a:pPr marL="171450" lvl="0" indent="-171450">
              <a:buFont typeface="Arial"/>
              <a:buChar char="•"/>
            </a:pPr>
            <a:r>
              <a:rPr lang="en-US" baseline="0" dirty="0" smtClean="0"/>
              <a:t>Although CTS causes more time away from work, it is not as common as people think.</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74</a:t>
            </a:fld>
            <a:endParaRPr lang="en-US"/>
          </a:p>
        </p:txBody>
      </p:sp>
    </p:spTree>
    <p:extLst>
      <p:ext uri="{BB962C8B-B14F-4D97-AF65-F5344CB8AC3E}">
        <p14:creationId xmlns:p14="http://schemas.microsoft.com/office/powerpoint/2010/main" val="4665640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CTS involves the median nerve, which comes out of the neck</a:t>
            </a:r>
            <a:r>
              <a:rPr lang="en-US" baseline="0" dirty="0" smtClean="0"/>
              <a:t> and travels down the arm to the wrist.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75</a:t>
            </a:fld>
            <a:endParaRPr lang="en-US"/>
          </a:p>
        </p:txBody>
      </p:sp>
    </p:spTree>
    <p:extLst>
      <p:ext uri="{BB962C8B-B14F-4D97-AF65-F5344CB8AC3E}">
        <p14:creationId xmlns:p14="http://schemas.microsoft.com/office/powerpoint/2010/main" val="28157930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a:t>
            </a:r>
            <a:r>
              <a:rPr lang="en-US" baseline="0" dirty="0" smtClean="0"/>
              <a:t> ‘carpal tunnel’ is the space created by the wrist bones (floor of the tunnel) and the transverse carpal ligament (roof of the the tunnel).</a:t>
            </a:r>
          </a:p>
          <a:p>
            <a:pPr marL="171450" indent="-171450">
              <a:buFont typeface="Arial"/>
              <a:buChar char="•"/>
            </a:pPr>
            <a:r>
              <a:rPr lang="en-US" baseline="0" dirty="0" smtClean="0"/>
              <a:t>The median nerve and flexor tendons (tendons that bend the fingers) go through the tunnel.</a:t>
            </a:r>
          </a:p>
          <a:p>
            <a:pPr marL="171450" indent="-171450">
              <a:buFont typeface="Arial"/>
              <a:buChar char="•"/>
            </a:pPr>
            <a:r>
              <a:rPr lang="en-US" baseline="0" dirty="0" smtClean="0"/>
              <a:t>The median nerve can become compressed by anything that causes the tunnel to become narrower.</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76</a:t>
            </a:fld>
            <a:endParaRPr lang="en-US"/>
          </a:p>
        </p:txBody>
      </p:sp>
    </p:spTree>
    <p:extLst>
      <p:ext uri="{BB962C8B-B14F-4D97-AF65-F5344CB8AC3E}">
        <p14:creationId xmlns:p14="http://schemas.microsoft.com/office/powerpoint/2010/main" val="18759860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a:t>
            </a:r>
            <a:r>
              <a:rPr lang="en-US" baseline="0" dirty="0" smtClean="0"/>
              <a:t> and non-occupational causes of CTS:</a:t>
            </a:r>
          </a:p>
          <a:p>
            <a:pPr marL="171450" lvl="0" indent="-171450">
              <a:buFont typeface="Arial"/>
              <a:buChar char="•"/>
            </a:pPr>
            <a:r>
              <a:rPr lang="en-US" baseline="0" dirty="0" smtClean="0"/>
              <a:t>Potential occupational causes include:</a:t>
            </a:r>
          </a:p>
          <a:p>
            <a:pPr marL="628650" lvl="1" indent="-171450">
              <a:buFont typeface="Arial"/>
              <a:buChar char="•"/>
            </a:pPr>
            <a:r>
              <a:rPr lang="en-US" baseline="0" dirty="0" smtClean="0"/>
              <a:t>Forceful hand exertions, such as gripping while meat cutting.  This can cause wrist tendons to expand, which can narrow the tunnel.</a:t>
            </a:r>
          </a:p>
          <a:p>
            <a:pPr marL="628650" lvl="1" indent="-171450">
              <a:buFont typeface="Arial"/>
              <a:buChar char="•"/>
            </a:pPr>
            <a:r>
              <a:rPr lang="en-US" dirty="0" smtClean="0"/>
              <a:t>Repetitive</a:t>
            </a:r>
            <a:r>
              <a:rPr lang="en-US" baseline="0" dirty="0" smtClean="0"/>
              <a:t> hand movements, such as at the checkout.  Repetition can cause decreased blood flow around the median nerve, which can cause the nerve to not work as well.</a:t>
            </a:r>
          </a:p>
          <a:p>
            <a:pPr marL="628650" lvl="1" indent="-171450">
              <a:buFont typeface="Arial"/>
              <a:buChar char="•"/>
            </a:pPr>
            <a:r>
              <a:rPr lang="en-US" baseline="0" dirty="0" smtClean="0"/>
              <a:t>Hand-arm vibration, such as using a floor buffer.  Vibration also reduces blood flow in the carpal tunnel.  Custodians are the main grocery workers exposed to this.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77</a:t>
            </a:fld>
            <a:endParaRPr lang="en-US"/>
          </a:p>
        </p:txBody>
      </p:sp>
    </p:spTree>
    <p:extLst>
      <p:ext uri="{BB962C8B-B14F-4D97-AF65-F5344CB8AC3E}">
        <p14:creationId xmlns:p14="http://schemas.microsoft.com/office/powerpoint/2010/main" val="18993011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There are occupational</a:t>
            </a:r>
            <a:r>
              <a:rPr lang="en-US" baseline="0" dirty="0" smtClean="0"/>
              <a:t> and non-occupational causes of CTS:</a:t>
            </a:r>
          </a:p>
          <a:p>
            <a:pPr marL="628650" lvl="1" indent="-171450">
              <a:buFont typeface="Arial"/>
              <a:buChar char="•"/>
            </a:pPr>
            <a:r>
              <a:rPr lang="en-US" baseline="0" dirty="0" smtClean="0"/>
              <a:t>Non-occupational:</a:t>
            </a:r>
          </a:p>
          <a:p>
            <a:pPr marL="1085850" lvl="2" indent="-171450">
              <a:buFont typeface="Arial"/>
              <a:buChar char="•"/>
            </a:pPr>
            <a:r>
              <a:rPr lang="en-US" baseline="0" dirty="0" smtClean="0"/>
              <a:t>In general, older workers are more susceptible to CTS, probably again due to decreased blood flow.</a:t>
            </a:r>
          </a:p>
          <a:p>
            <a:pPr marL="1085850" lvl="2" indent="-171450">
              <a:buFont typeface="Arial"/>
              <a:buChar char="•"/>
            </a:pPr>
            <a:r>
              <a:rPr lang="en-US" baseline="0" dirty="0" smtClean="0"/>
              <a:t>People with a higher body mass index (i.e., more obese) may have extra fluid around the wrist, which can narrow the carpal tunnel.</a:t>
            </a:r>
          </a:p>
          <a:p>
            <a:pPr marL="1085850" lvl="2" indent="-171450">
              <a:buFont typeface="Arial"/>
              <a:buChar char="•"/>
            </a:pPr>
            <a:r>
              <a:rPr lang="en-US" baseline="0" dirty="0" smtClean="0"/>
              <a:t>Certain health conditions can contribute to CTS such as diabetes or pregnancy. </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78</a:t>
            </a:fld>
            <a:endParaRPr lang="en-US"/>
          </a:p>
        </p:txBody>
      </p:sp>
    </p:spTree>
    <p:extLst>
      <p:ext uri="{BB962C8B-B14F-4D97-AF65-F5344CB8AC3E}">
        <p14:creationId xmlns:p14="http://schemas.microsoft.com/office/powerpoint/2010/main" val="18993011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rotator cuff is a group of four</a:t>
            </a:r>
            <a:r>
              <a:rPr lang="en-US" baseline="0" dirty="0" smtClean="0"/>
              <a:t> muscles that help to stabilize our shoulder.  </a:t>
            </a:r>
          </a:p>
          <a:p>
            <a:pPr marL="171450" indent="-171450">
              <a:buFont typeface="Arial"/>
              <a:buChar char="•"/>
            </a:pPr>
            <a:r>
              <a:rPr lang="en-US" baseline="0" dirty="0" smtClean="0"/>
              <a:t>Injuries to the rotator cuff can range from tendonitis (inflammation of the tendons) to tear of the tendons.</a:t>
            </a:r>
          </a:p>
          <a:p>
            <a:pPr marL="628650" lvl="1" indent="-171450">
              <a:buFont typeface="Arial"/>
              <a:buChar char="•"/>
            </a:pPr>
            <a:r>
              <a:rPr lang="en-US" baseline="0" dirty="0" smtClean="0"/>
              <a:t>The circle in the picture is showing a torn rotator cuff tendon.</a:t>
            </a:r>
            <a:endParaRPr lang="en-US" dirty="0" smtClean="0"/>
          </a:p>
          <a:p>
            <a:pPr marL="171450" lvl="0" indent="-171450">
              <a:buFont typeface="Arial"/>
              <a:buChar char="•"/>
            </a:pPr>
            <a:r>
              <a:rPr lang="en-US" dirty="0" smtClean="0"/>
              <a:t>Rotator cuff injuries</a:t>
            </a:r>
            <a:r>
              <a:rPr lang="en-US" baseline="0" dirty="0" smtClean="0"/>
              <a:t> are common in baseball pitchers and football quarterbacks.</a:t>
            </a:r>
            <a:endParaRPr lang="en-US" dirty="0" smtClean="0"/>
          </a:p>
        </p:txBody>
      </p:sp>
      <p:sp>
        <p:nvSpPr>
          <p:cNvPr id="4" name="Slide Number Placeholder 3"/>
          <p:cNvSpPr>
            <a:spLocks noGrp="1"/>
          </p:cNvSpPr>
          <p:nvPr>
            <p:ph type="sldNum" sz="quarter" idx="10"/>
          </p:nvPr>
        </p:nvSpPr>
        <p:spPr/>
        <p:txBody>
          <a:bodyPr/>
          <a:lstStyle/>
          <a:p>
            <a:fld id="{065268CB-1DDE-4779-BEAB-B5C6660C576C}" type="slidenum">
              <a:rPr lang="en-US" smtClean="0"/>
              <a:pPr/>
              <a:t>79</a:t>
            </a:fld>
            <a:endParaRPr lang="en-US"/>
          </a:p>
        </p:txBody>
      </p:sp>
    </p:spTree>
    <p:extLst>
      <p:ext uri="{BB962C8B-B14F-4D97-AF65-F5344CB8AC3E}">
        <p14:creationId xmlns:p14="http://schemas.microsoft.com/office/powerpoint/2010/main" val="231255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xfrm>
            <a:off x="913805" y="4343703"/>
            <a:ext cx="5030391" cy="4115405"/>
          </a:xfrm>
          <a:noFill/>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What are the goals of ergonomics?</a:t>
            </a:r>
            <a:r>
              <a:rPr lang="en-US" sz="1200" baseline="0" dirty="0" smtClean="0">
                <a:solidFill>
                  <a:prstClr val="black"/>
                </a:solidFill>
                <a:latin typeface="Helvetica"/>
              </a:rPr>
              <a:t>  Why pay attention to ergonomics?</a:t>
            </a:r>
          </a:p>
          <a:p>
            <a:pPr marL="628650" lvl="1" indent="-171450">
              <a:buFont typeface="Arial"/>
              <a:buChar char="•"/>
            </a:pPr>
            <a:r>
              <a:rPr lang="en-US" sz="1200" baseline="0" dirty="0" smtClean="0">
                <a:solidFill>
                  <a:prstClr val="black"/>
                </a:solidFill>
                <a:latin typeface="Helvetica"/>
              </a:rPr>
              <a:t>Prevent injuries &amp; illnesses: the most common injuries/illnesses influenced by ergonomics are called</a:t>
            </a:r>
            <a:r>
              <a:rPr lang="en-US" baseline="0" dirty="0" smtClean="0"/>
              <a:t> “musculoskeletal disorders” (MSD).</a:t>
            </a:r>
          </a:p>
          <a:p>
            <a:pPr marL="1085850" lvl="2" indent="-171450">
              <a:buFont typeface="Arial"/>
              <a:buChar char="•"/>
            </a:pPr>
            <a:r>
              <a:rPr lang="en-US" dirty="0" smtClean="0"/>
              <a:t>The injury</a:t>
            </a:r>
            <a:r>
              <a:rPr lang="en-US" baseline="0" dirty="0" smtClean="0"/>
              <a:t> is to </a:t>
            </a:r>
            <a:r>
              <a:rPr lang="en-US" dirty="0" smtClean="0"/>
              <a:t>the musculoskeletal</a:t>
            </a:r>
            <a:r>
              <a:rPr lang="en-US" baseline="0" dirty="0" smtClean="0"/>
              <a:t> system and could include muscles, bones, joints, ligaments and/or nerves.</a:t>
            </a:r>
            <a:endParaRPr lang="en-US" dirty="0" smtClean="0"/>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solidFill>
                  <a:prstClr val="black"/>
                </a:solidFill>
                <a:latin typeface="Helvetica"/>
              </a:rPr>
              <a:t>Efficient production: How does</a:t>
            </a:r>
            <a:r>
              <a:rPr lang="en-US" sz="1200" baseline="0" dirty="0" smtClean="0">
                <a:solidFill>
                  <a:prstClr val="black"/>
                </a:solidFill>
                <a:latin typeface="Helvetica"/>
              </a:rPr>
              <a:t> good ergonomics improve production or product quality?”</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Product quality: What is the ‘product’ in a grocery store? (food, customer service).  </a:t>
            </a:r>
          </a:p>
          <a:p>
            <a:pPr marL="1085850" marR="0" lvl="2"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Consider how a worker with a painful back might handle heavy product.  Is there a chance that product may be damaged by workers dropping it because their back hurts?</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solidFill>
                  <a:prstClr val="black"/>
                </a:solidFill>
                <a:latin typeface="Helvetica"/>
              </a:rPr>
              <a:t>Quality of work life: Emphasize quality of work life such as “n</a:t>
            </a:r>
            <a:r>
              <a:rPr lang="en-US" sz="1200" dirty="0" smtClean="0">
                <a:solidFill>
                  <a:prstClr val="black"/>
                </a:solidFill>
                <a:latin typeface="Helvetica"/>
              </a:rPr>
              <a:t>o one wants to go home at the end of the day feeling worse than we did when we first started work.  You want to go home without a back or knee injury.”</a:t>
            </a: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Rot="1" noChangeAspect="1" noChangeArrowheads="1" noTextEdit="1"/>
          </p:cNvSpPr>
          <p:nvPr>
            <p:ph type="sldImg"/>
          </p:nvPr>
        </p:nvSpPr>
        <p:spPr>
          <a:xfrm>
            <a:off x="1143000" y="685800"/>
            <a:ext cx="4572000" cy="3429000"/>
          </a:xfrm>
          <a:ln/>
        </p:spPr>
      </p:sp>
      <p:sp>
        <p:nvSpPr>
          <p:cNvPr id="460803" name="Rectangle 3"/>
          <p:cNvSpPr>
            <a:spLocks noGrp="1" noChangeArrowheads="1"/>
          </p:cNvSpPr>
          <p:nvPr>
            <p:ph type="body" idx="1"/>
          </p:nvPr>
        </p:nvSpPr>
        <p:spPr/>
        <p:txBody>
          <a:bodyPr/>
          <a:lstStyle/>
          <a:p>
            <a:pPr marL="171450" indent="-171450">
              <a:buFont typeface="Arial"/>
              <a:buChar char="•"/>
            </a:pPr>
            <a:r>
              <a:rPr lang="en-US" dirty="0" smtClean="0"/>
              <a:t>In</a:t>
            </a:r>
            <a:r>
              <a:rPr lang="en-US" baseline="0" dirty="0" smtClean="0"/>
              <a:t> grocery workers</a:t>
            </a:r>
            <a:r>
              <a:rPr lang="en-US" dirty="0" smtClean="0"/>
              <a:t>, the rotator cuff tendons usually become injured</a:t>
            </a:r>
            <a:r>
              <a:rPr lang="en-US" baseline="0" dirty="0" smtClean="0"/>
              <a:t> from repetitive pinching of the tendons between a shoulder bone (acromion) and the upper arm (humerus).</a:t>
            </a:r>
          </a:p>
          <a:p>
            <a:pPr marL="628650" lvl="1" indent="-171450">
              <a:buFont typeface="Arial"/>
              <a:buChar char="•"/>
            </a:pPr>
            <a:r>
              <a:rPr lang="en-US" baseline="0" dirty="0" smtClean="0"/>
              <a:t>This pinching occurs when people put their arm in the chicken wing position.</a:t>
            </a:r>
          </a:p>
          <a:p>
            <a:pPr marL="171450" indent="-171450">
              <a:buFont typeface="Arial"/>
              <a:buChar char="•"/>
            </a:pPr>
            <a:r>
              <a:rPr lang="en-US" baseline="0" dirty="0" smtClean="0"/>
              <a:t>Repetitive pinching causes the decreased </a:t>
            </a:r>
            <a:r>
              <a:rPr lang="en-US" dirty="0" smtClean="0"/>
              <a:t>blood </a:t>
            </a:r>
            <a:r>
              <a:rPr lang="en-US" dirty="0"/>
              <a:t>flow/nutrition in </a:t>
            </a:r>
            <a:r>
              <a:rPr lang="en-US" dirty="0" smtClean="0"/>
              <a:t>the tendon or ‘ischemia.’</a:t>
            </a:r>
          </a:p>
          <a:p>
            <a:pPr marL="171450" indent="-171450">
              <a:buFont typeface="Arial"/>
              <a:buChar char="•"/>
            </a:pPr>
            <a:r>
              <a:rPr lang="en-US" dirty="0" smtClean="0"/>
              <a:t>If</a:t>
            </a:r>
            <a:r>
              <a:rPr lang="en-US" baseline="0" dirty="0" smtClean="0"/>
              <a:t> blood flow decreases enough, the tendon becomes weak and can tear.</a:t>
            </a:r>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Awkward posture</a:t>
            </a:r>
            <a:r>
              <a:rPr lang="en-US" baseline="0" dirty="0" smtClean="0"/>
              <a:t> of the shoulder </a:t>
            </a:r>
          </a:p>
          <a:p>
            <a:pPr marL="1085850" lvl="2" indent="-171450">
              <a:buFont typeface="Arial"/>
              <a:buChar char="•"/>
            </a:pPr>
            <a:r>
              <a:rPr lang="en-US" baseline="0" dirty="0" smtClean="0"/>
              <a:t>Overhead work</a:t>
            </a:r>
          </a:p>
          <a:p>
            <a:pPr marL="1085850" lvl="2" indent="-171450">
              <a:buFont typeface="Arial"/>
              <a:buChar char="•"/>
            </a:pPr>
            <a:r>
              <a:rPr lang="en-US" baseline="0" dirty="0" smtClean="0"/>
              <a:t>Chicken wing posture</a:t>
            </a:r>
          </a:p>
          <a:p>
            <a:pPr marL="171450" lvl="0" indent="-171450">
              <a:buFont typeface="Arial"/>
              <a:buChar char="•"/>
            </a:pPr>
            <a:r>
              <a:rPr lang="en-US" baseline="0" dirty="0" smtClean="0"/>
              <a:t>What could be done to improve these postures?</a:t>
            </a:r>
          </a:p>
        </p:txBody>
      </p:sp>
      <p:sp>
        <p:nvSpPr>
          <p:cNvPr id="4" name="Slide Number Placeholder 3"/>
          <p:cNvSpPr>
            <a:spLocks noGrp="1"/>
          </p:cNvSpPr>
          <p:nvPr>
            <p:ph type="sldNum" sz="quarter" idx="10"/>
          </p:nvPr>
        </p:nvSpPr>
        <p:spPr/>
        <p:txBody>
          <a:bodyPr/>
          <a:lstStyle/>
          <a:p>
            <a:fld id="{065268CB-1DDE-4779-BEAB-B5C6660C576C}" type="slidenum">
              <a:rPr lang="en-US" smtClean="0"/>
              <a:pPr/>
              <a:t>81</a:t>
            </a:fld>
            <a:endParaRPr lang="en-US"/>
          </a:p>
        </p:txBody>
      </p:sp>
    </p:spTree>
    <p:extLst>
      <p:ext uri="{BB962C8B-B14F-4D97-AF65-F5344CB8AC3E}">
        <p14:creationId xmlns:p14="http://schemas.microsoft.com/office/powerpoint/2010/main" val="6063967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498" name="Rectangle 2"/>
          <p:cNvSpPr>
            <a:spLocks noGrp="1" noChangeArrowheads="1"/>
          </p:cNvSpPr>
          <p:nvPr>
            <p:ph type="body" idx="1"/>
          </p:nvPr>
        </p:nvSpPr>
        <p:spPr>
          <a:xfrm>
            <a:off x="914400" y="4342464"/>
            <a:ext cx="5029200" cy="4114487"/>
          </a:xfrm>
          <a:ln/>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Work-related</a:t>
            </a:r>
            <a:r>
              <a:rPr lang="en-US" baseline="0" dirty="0" smtClean="0"/>
              <a:t> MSDs also affect home life.</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For example, a worker who hurts his hand at work may not be able to do hobbies at home such as woodworking.</a:t>
            </a:r>
            <a:endParaRPr lang="en-US" dirty="0" smtClean="0"/>
          </a:p>
          <a:p>
            <a:endParaRPr lang="sk-SK" dirty="0"/>
          </a:p>
        </p:txBody>
      </p:sp>
      <p:sp>
        <p:nvSpPr>
          <p:cNvPr id="1258499" name="Rectangle 3"/>
          <p:cNvSpPr>
            <a:spLocks noGrp="1" noRot="1" noChangeAspect="1" noChangeArrowheads="1" noTextEdit="1"/>
          </p:cNvSpPr>
          <p:nvPr>
            <p:ph type="sldImg"/>
          </p:nvPr>
        </p:nvSpPr>
        <p:spPr>
          <a:xfrm>
            <a:off x="1152525" y="693738"/>
            <a:ext cx="4554538" cy="3416300"/>
          </a:xfrm>
          <a:ln cap="flat"/>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a:t>
            </a:r>
            <a:r>
              <a:rPr lang="en-US" baseline="0" dirty="0" smtClean="0"/>
              <a:t> summary, poor workplace design affects worker’s overall </a:t>
            </a:r>
            <a:r>
              <a:rPr lang="en-US" dirty="0" smtClean="0"/>
              <a:t>quality of life, which</a:t>
            </a:r>
            <a:r>
              <a:rPr lang="en-US" baseline="0" dirty="0" smtClean="0"/>
              <a:t> indirectly makes the workplace less productive, and affects society as a whole.</a:t>
            </a:r>
          </a:p>
          <a:p>
            <a:pPr marL="171450" indent="-171450">
              <a:buFont typeface="Arial"/>
              <a:buChar char="•"/>
            </a:pPr>
            <a:r>
              <a:rPr lang="en-US" baseline="0" dirty="0" smtClean="0"/>
              <a:t>The</a:t>
            </a:r>
            <a:r>
              <a:rPr lang="en-US" dirty="0" smtClean="0"/>
              <a:t> c</a:t>
            </a:r>
            <a:r>
              <a:rPr lang="en-US" baseline="0" dirty="0" smtClean="0"/>
              <a:t>ost of poor design is really much bigger than you might think.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83</a:t>
            </a:fld>
            <a:endParaRPr lang="en-US"/>
          </a:p>
        </p:txBody>
      </p:sp>
    </p:spTree>
    <p:extLst>
      <p:ext uri="{BB962C8B-B14F-4D97-AF65-F5344CB8AC3E}">
        <p14:creationId xmlns:p14="http://schemas.microsoft.com/office/powerpoint/2010/main" val="18620310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Next we will talk about how to implement ergonomic programs and ergonomic solutions.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This is a good time for a break.</a:t>
            </a:r>
            <a:endParaRPr lang="en-US" dirty="0" smtClean="0"/>
          </a:p>
          <a:p>
            <a:pPr marL="628650" lvl="1" indent="-171450">
              <a:buFont typeface="Arial"/>
              <a:buChar char="•"/>
            </a:pPr>
            <a:r>
              <a:rPr lang="en-US" dirty="0" smtClean="0"/>
              <a:t>Encourage</a:t>
            </a:r>
            <a:r>
              <a:rPr lang="en-US" baseline="0" dirty="0" smtClean="0"/>
              <a:t> participants to stand up and walk around during break.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84</a:t>
            </a:fld>
            <a:endParaRPr lang="en-US"/>
          </a:p>
        </p:txBody>
      </p:sp>
    </p:spTree>
    <p:extLst>
      <p:ext uri="{BB962C8B-B14F-4D97-AF65-F5344CB8AC3E}">
        <p14:creationId xmlns:p14="http://schemas.microsoft.com/office/powerpoint/2010/main" val="16875897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85</a:t>
            </a:fld>
            <a:endParaRPr lang="en-US"/>
          </a:p>
        </p:txBody>
      </p:sp>
    </p:spTree>
    <p:extLst>
      <p:ext uri="{BB962C8B-B14F-4D97-AF65-F5344CB8AC3E}">
        <p14:creationId xmlns:p14="http://schemas.microsoft.com/office/powerpoint/2010/main" val="17079286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86</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Ergonomics should be implemented using</a:t>
            </a:r>
            <a:r>
              <a:rPr lang="en-US" baseline="0" dirty="0" smtClean="0"/>
              <a:t> a </a:t>
            </a:r>
            <a:r>
              <a:rPr lang="en-US" dirty="0" smtClean="0"/>
              <a:t>systematic approach for improving the grocery workplace.</a:t>
            </a:r>
          </a:p>
          <a:p>
            <a:pPr marL="171450" indent="-171450">
              <a:buFont typeface="Arial"/>
              <a:buChar char="•"/>
            </a:pPr>
            <a:r>
              <a:rPr lang="en-US" dirty="0" smtClean="0"/>
              <a:t>There are two basic approaches</a:t>
            </a:r>
            <a:r>
              <a:rPr lang="en-US" baseline="0" dirty="0" smtClean="0"/>
              <a:t> to implementing ergonomics:</a:t>
            </a:r>
          </a:p>
          <a:p>
            <a:pPr marL="628650" lvl="1" indent="-171450">
              <a:buFont typeface="Arial"/>
              <a:buChar char="•"/>
            </a:pPr>
            <a:r>
              <a:rPr lang="en-US" baseline="0" dirty="0" smtClean="0"/>
              <a:t>Expert approach</a:t>
            </a:r>
          </a:p>
          <a:p>
            <a:pPr marL="628650" lvl="1" indent="-171450">
              <a:buFont typeface="Arial"/>
              <a:buChar char="•"/>
            </a:pPr>
            <a:r>
              <a:rPr lang="en-US" baseline="0" dirty="0" smtClean="0"/>
              <a:t>Participatory approach</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87</a:t>
            </a:fld>
            <a:endParaRPr lang="en-US"/>
          </a:p>
        </p:txBody>
      </p:sp>
    </p:spTree>
    <p:extLst>
      <p:ext uri="{BB962C8B-B14F-4D97-AF65-F5344CB8AC3E}">
        <p14:creationId xmlns:p14="http://schemas.microsoft.com/office/powerpoint/2010/main" val="31448014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The expert approach</a:t>
            </a:r>
            <a:r>
              <a:rPr lang="en-US" baseline="0" dirty="0" smtClean="0"/>
              <a:t> should primarily be used if…</a:t>
            </a:r>
            <a:endParaRPr lang="en-US" dirty="0" smtClean="0"/>
          </a:p>
          <a:p>
            <a:pPr marL="628650" lvl="1" indent="-171450">
              <a:buFont typeface="Arial"/>
              <a:buChar char="•"/>
            </a:pPr>
            <a:r>
              <a:rPr lang="en-US" dirty="0" smtClean="0"/>
              <a:t>The grocery</a:t>
            </a:r>
            <a:r>
              <a:rPr lang="en-US" baseline="0" dirty="0" smtClean="0"/>
              <a:t> store </a:t>
            </a:r>
            <a:r>
              <a:rPr lang="en-US" dirty="0" smtClean="0"/>
              <a:t>has</a:t>
            </a:r>
            <a:r>
              <a:rPr lang="en-US" baseline="0" dirty="0" smtClean="0"/>
              <a:t> a specific solution in mind.</a:t>
            </a:r>
          </a:p>
          <a:p>
            <a:pPr marL="628650" lvl="1" indent="-171450">
              <a:buFont typeface="Arial"/>
              <a:buChar char="•"/>
            </a:pPr>
            <a:r>
              <a:rPr lang="en-US" baseline="0" dirty="0" smtClean="0"/>
              <a:t>An ergonomist is hired to help develop and implement the solution.</a:t>
            </a:r>
          </a:p>
          <a:p>
            <a:pPr marL="628650" lvl="1" indent="-171450">
              <a:buFont typeface="Arial"/>
              <a:buChar char="•"/>
            </a:pPr>
            <a:r>
              <a:rPr lang="en-US" baseline="0" dirty="0" smtClean="0"/>
              <a:t>The costs of the solution are pre-determined.</a:t>
            </a:r>
          </a:p>
          <a:p>
            <a:pPr marL="171450" indent="-171450">
              <a:buFont typeface="Arial"/>
              <a:buChar char="•"/>
            </a:pPr>
            <a:r>
              <a:rPr lang="en-US" baseline="0" dirty="0" smtClean="0"/>
              <a:t>The expert approach is effective in these scenarios.</a:t>
            </a:r>
          </a:p>
          <a:p>
            <a:pPr marL="171450" indent="-171450">
              <a:buFont typeface="Arial"/>
              <a:buChar char="•"/>
            </a:pPr>
            <a:r>
              <a:rPr lang="en-US" baseline="0" dirty="0" smtClean="0"/>
              <a:t>The problem with the expert approach is that someone else is telling you how to do your work.</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88</a:t>
            </a:fld>
            <a:endParaRPr lang="en-US"/>
          </a:p>
        </p:txBody>
      </p:sp>
    </p:spTree>
    <p:extLst>
      <p:ext uri="{BB962C8B-B14F-4D97-AF65-F5344CB8AC3E}">
        <p14:creationId xmlns:p14="http://schemas.microsoft.com/office/powerpoint/2010/main" val="10764091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Participatory ergonomics is the term used</a:t>
            </a:r>
            <a:r>
              <a:rPr lang="en-US" baseline="0" dirty="0" smtClean="0"/>
              <a:t> when all employees (management and workers) in a company are involved in the ergonomics process.</a:t>
            </a:r>
          </a:p>
          <a:p>
            <a:pPr marL="171450" indent="-171450">
              <a:buFont typeface="Arial"/>
              <a:buChar char="•"/>
            </a:pPr>
            <a:r>
              <a:rPr lang="en-US" baseline="0" dirty="0" smtClean="0"/>
              <a:t>The process involves:</a:t>
            </a:r>
          </a:p>
          <a:p>
            <a:pPr marL="628650" lvl="1" indent="-171450">
              <a:buFont typeface="Arial"/>
              <a:buChar char="•"/>
            </a:pPr>
            <a:r>
              <a:rPr lang="en-US" baseline="0" dirty="0" smtClean="0"/>
              <a:t>Identification and analysis of risk factors for MSDs.</a:t>
            </a:r>
          </a:p>
          <a:p>
            <a:pPr marL="628650" lvl="1" indent="-171450">
              <a:buFont typeface="Arial"/>
              <a:buChar char="•"/>
            </a:pPr>
            <a:r>
              <a:rPr lang="en-US" baseline="0" dirty="0" smtClean="0"/>
              <a:t>Development and implementation of ergonomic solutions.</a:t>
            </a:r>
          </a:p>
          <a:p>
            <a:pPr marL="171450" lvl="0" indent="-171450">
              <a:buFont typeface="Arial"/>
              <a:buChar char="•"/>
            </a:pPr>
            <a:r>
              <a:rPr lang="en-US" baseline="0" dirty="0" smtClean="0"/>
              <a:t>Involvement of all employees helps to promote:</a:t>
            </a:r>
          </a:p>
          <a:p>
            <a:pPr marL="628650" lvl="1" indent="-171450">
              <a:buFont typeface="Arial"/>
              <a:buChar char="•"/>
            </a:pPr>
            <a:r>
              <a:rPr lang="en-US" baseline="0" dirty="0" smtClean="0"/>
              <a:t>Acceptance of changes in the work environment.</a:t>
            </a:r>
          </a:p>
          <a:p>
            <a:pPr marL="628650" lvl="1" indent="-171450">
              <a:buFont typeface="Arial"/>
              <a:buChar char="•"/>
            </a:pPr>
            <a:r>
              <a:rPr lang="en-US" baseline="0" dirty="0" smtClean="0"/>
              <a:t>All employees to have personal responsibility for their workplace health.</a:t>
            </a:r>
          </a:p>
          <a:p>
            <a:pPr marL="171450" lvl="0" indent="-171450">
              <a:buFont typeface="Arial"/>
              <a:buChar char="•"/>
            </a:pPr>
            <a:r>
              <a:rPr lang="en-US" baseline="0" dirty="0" smtClean="0"/>
              <a:t>All employees must receive some training in ergonomic principles for participatory ergonomic programs to be successful.</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89</a:t>
            </a:fld>
            <a:endParaRPr lang="en-US"/>
          </a:p>
        </p:txBody>
      </p:sp>
    </p:spTree>
    <p:extLst>
      <p:ext uri="{BB962C8B-B14F-4D97-AF65-F5344CB8AC3E}">
        <p14:creationId xmlns:p14="http://schemas.microsoft.com/office/powerpoint/2010/main" val="366925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smtClean="0">
                <a:solidFill>
                  <a:prstClr val="black"/>
                </a:solidFill>
                <a:latin typeface="Helvetica"/>
              </a:rPr>
              <a:t>Why are</a:t>
            </a:r>
            <a:r>
              <a:rPr lang="en-US" sz="1200" baseline="0" dirty="0" smtClean="0">
                <a:solidFill>
                  <a:prstClr val="black"/>
                </a:solidFill>
                <a:latin typeface="Helvetica"/>
              </a:rPr>
              <a:t> </a:t>
            </a:r>
            <a:r>
              <a:rPr lang="en-US" sz="1200" dirty="0" smtClean="0">
                <a:solidFill>
                  <a:prstClr val="black"/>
                </a:solidFill>
                <a:latin typeface="Helvetica"/>
              </a:rPr>
              <a:t>health and safety</a:t>
            </a:r>
            <a:r>
              <a:rPr lang="en-US" sz="1200" baseline="0" dirty="0" smtClean="0">
                <a:solidFill>
                  <a:prstClr val="black"/>
                </a:solidFill>
                <a:latin typeface="Helvetica"/>
              </a:rPr>
              <a:t> practitioners (such as safety managers) interested in ergonomics?</a:t>
            </a:r>
          </a:p>
          <a:p>
            <a:pPr marL="171450" indent="-171450">
              <a:buFont typeface="Arial"/>
              <a:buChar char="•"/>
            </a:pPr>
            <a:r>
              <a:rPr lang="en-US" sz="1200" baseline="0" dirty="0" smtClean="0">
                <a:solidFill>
                  <a:prstClr val="black"/>
                </a:solidFill>
                <a:latin typeface="Helvetica"/>
              </a:rPr>
              <a:t>Briefly discuss each concept and how ergonomics could affect each</a:t>
            </a:r>
            <a:endParaRPr lang="en-US" sz="1200" dirty="0" smtClean="0">
              <a:solidFill>
                <a:prstClr val="black"/>
              </a:solidFill>
              <a:latin typeface="Helvetica"/>
            </a:endParaRPr>
          </a:p>
        </p:txBody>
      </p:sp>
      <p:sp>
        <p:nvSpPr>
          <p:cNvPr id="4" name="Slide Number Placeholder 3"/>
          <p:cNvSpPr>
            <a:spLocks noGrp="1"/>
          </p:cNvSpPr>
          <p:nvPr>
            <p:ph type="sldNum" sz="quarter" idx="10"/>
          </p:nvPr>
        </p:nvSpPr>
        <p:spPr/>
        <p:txBody>
          <a:bodyPr/>
          <a:lstStyle/>
          <a:p>
            <a:fld id="{065268CB-1DDE-4779-BEAB-B5C6660C576C}" type="slidenum">
              <a:rPr lang="en-US" smtClean="0"/>
              <a:pPr/>
              <a:t>9</a:t>
            </a:fld>
            <a:endParaRPr lang="en-US"/>
          </a:p>
        </p:txBody>
      </p:sp>
    </p:spTree>
    <p:extLst>
      <p:ext uri="{BB962C8B-B14F-4D97-AF65-F5344CB8AC3E}">
        <p14:creationId xmlns:p14="http://schemas.microsoft.com/office/powerpoint/2010/main" val="32559811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Regardless of whether</a:t>
            </a:r>
            <a:r>
              <a:rPr lang="en-US" baseline="0" dirty="0" smtClean="0"/>
              <a:t> an expert or participatory ergonomics approach is used, a cyclical, continuous improvement process is recommended for ergonomic improvements.</a:t>
            </a:r>
          </a:p>
          <a:p>
            <a:pPr marL="628650" lvl="1" indent="-171450">
              <a:buFont typeface="Arial"/>
              <a:buChar char="•"/>
            </a:pPr>
            <a:r>
              <a:rPr lang="en-US" baseline="0" dirty="0" smtClean="0"/>
              <a:t>1. Risk factors are identified.</a:t>
            </a:r>
          </a:p>
          <a:p>
            <a:pPr marL="628650" lvl="1" indent="-171450">
              <a:buFont typeface="Arial"/>
              <a:buChar char="•"/>
            </a:pPr>
            <a:r>
              <a:rPr lang="en-US" baseline="0" dirty="0" smtClean="0"/>
              <a:t>2. The impact of these risk factors is analyzed using ergonomic exposure assessment methods.</a:t>
            </a:r>
          </a:p>
          <a:p>
            <a:pPr marL="628650" lvl="1" indent="-171450">
              <a:buFont typeface="Arial"/>
              <a:buChar char="•"/>
            </a:pPr>
            <a:r>
              <a:rPr lang="en-US" baseline="0" dirty="0" smtClean="0"/>
              <a:t>3. Solutions are developed that match the risk factor.</a:t>
            </a:r>
          </a:p>
          <a:p>
            <a:pPr marL="628650" lvl="1" indent="-171450">
              <a:buFont typeface="Arial"/>
              <a:buChar char="•"/>
            </a:pPr>
            <a:r>
              <a:rPr lang="en-US" baseline="0" dirty="0" smtClean="0"/>
              <a:t>4. Solutions are then implemented.</a:t>
            </a:r>
          </a:p>
          <a:p>
            <a:pPr marL="628650" lvl="1" indent="-171450">
              <a:buFont typeface="Arial"/>
              <a:buChar char="•"/>
            </a:pPr>
            <a:r>
              <a:rPr lang="en-US" baseline="0" dirty="0" smtClean="0"/>
              <a:t>5. After a certain period of time (weeks or months), the solution is evaluated to see if the risk factor has been minimized.</a:t>
            </a:r>
          </a:p>
          <a:p>
            <a:pPr marL="1085850" lvl="2" indent="-171450">
              <a:buFont typeface="Arial"/>
              <a:buChar char="•"/>
            </a:pPr>
            <a:r>
              <a:rPr lang="en-US" baseline="0" dirty="0" smtClean="0"/>
              <a:t>If so, the process stops for this risk factor.</a:t>
            </a:r>
          </a:p>
          <a:p>
            <a:pPr marL="1085850" lvl="2" indent="-171450">
              <a:buFont typeface="Arial"/>
              <a:buChar char="•"/>
            </a:pPr>
            <a:r>
              <a:rPr lang="en-US" baseline="0" dirty="0" smtClean="0"/>
              <a:t>If not, the process continues with re-identification of the problem.</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90</a:t>
            </a:fld>
            <a:endParaRPr lang="en-US"/>
          </a:p>
        </p:txBody>
      </p:sp>
    </p:spTree>
    <p:extLst>
      <p:ext uri="{BB962C8B-B14F-4D97-AF65-F5344CB8AC3E}">
        <p14:creationId xmlns:p14="http://schemas.microsoft.com/office/powerpoint/2010/main" val="169228336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 larger</a:t>
            </a:r>
            <a:r>
              <a:rPr lang="en-US" baseline="0" dirty="0" smtClean="0"/>
              <a:t> grocery chains, an ergonomic team may be responsible for implementing the ergonomics process.</a:t>
            </a:r>
          </a:p>
          <a:p>
            <a:pPr marL="171450" indent="-171450">
              <a:buFont typeface="Arial"/>
              <a:buChar char="•"/>
            </a:pPr>
            <a:r>
              <a:rPr lang="en-US" baseline="0" dirty="0" smtClean="0"/>
              <a:t>In smaller grocery chains, participatory ergonomics becomes part of the safety committee’s responsibility.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91</a:t>
            </a:fld>
            <a:endParaRPr lang="en-US"/>
          </a:p>
        </p:txBody>
      </p:sp>
    </p:spTree>
    <p:extLst>
      <p:ext uri="{BB962C8B-B14F-4D97-AF65-F5344CB8AC3E}">
        <p14:creationId xmlns:p14="http://schemas.microsoft.com/office/powerpoint/2010/main" val="402772063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 teams should have ‘front-line’ workers and management involved.</a:t>
            </a:r>
          </a:p>
          <a:p>
            <a:pPr marL="171450" indent="-171450">
              <a:buFont typeface="Arial"/>
              <a:buChar char="•"/>
            </a:pPr>
            <a:r>
              <a:rPr lang="en-US" dirty="0" smtClean="0"/>
              <a:t>Other</a:t>
            </a:r>
            <a:r>
              <a:rPr lang="en-US" baseline="0" dirty="0" smtClean="0"/>
              <a:t> key members include the safety manager, someone from purchasing and human resources, custodians, and maintenance.</a:t>
            </a:r>
          </a:p>
          <a:p>
            <a:pPr marL="171450" indent="-171450">
              <a:buFont typeface="Arial"/>
              <a:buChar char="•"/>
            </a:pPr>
            <a:r>
              <a:rPr lang="en-US" baseline="0" dirty="0" smtClean="0"/>
              <a:t>Less frequently, medical practitioners such as an occupational medicine physician, physical therapist, occupational therapist, or ergonomist might be involved.</a:t>
            </a:r>
          </a:p>
        </p:txBody>
      </p:sp>
      <p:sp>
        <p:nvSpPr>
          <p:cNvPr id="4" name="Slide Number Placeholder 3"/>
          <p:cNvSpPr>
            <a:spLocks noGrp="1"/>
          </p:cNvSpPr>
          <p:nvPr>
            <p:ph type="sldNum" sz="quarter" idx="10"/>
          </p:nvPr>
        </p:nvSpPr>
        <p:spPr/>
        <p:txBody>
          <a:bodyPr/>
          <a:lstStyle/>
          <a:p>
            <a:fld id="{065268CB-1DDE-4779-BEAB-B5C6660C576C}" type="slidenum">
              <a:rPr lang="en-US" smtClean="0"/>
              <a:pPr/>
              <a:t>92</a:t>
            </a:fld>
            <a:endParaRPr lang="en-US"/>
          </a:p>
        </p:txBody>
      </p:sp>
    </p:spTree>
    <p:extLst>
      <p:ext uri="{BB962C8B-B14F-4D97-AF65-F5344CB8AC3E}">
        <p14:creationId xmlns:p14="http://schemas.microsoft.com/office/powerpoint/2010/main" val="157883966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Next we will</a:t>
            </a:r>
            <a:r>
              <a:rPr lang="en-US" baseline="0" dirty="0" smtClean="0"/>
              <a:t> talk about what you implement.</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93</a:t>
            </a:fld>
            <a:endParaRPr lang="en-US"/>
          </a:p>
        </p:txBody>
      </p:sp>
    </p:spTree>
    <p:extLst>
      <p:ext uri="{BB962C8B-B14F-4D97-AF65-F5344CB8AC3E}">
        <p14:creationId xmlns:p14="http://schemas.microsoft.com/office/powerpoint/2010/main" val="36479546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Ergonomic solutions are also called ‘fixes’ </a:t>
            </a:r>
            <a:r>
              <a:rPr lang="en-US" baseline="0" dirty="0" smtClean="0"/>
              <a:t>or ‘controls’.</a:t>
            </a:r>
          </a:p>
          <a:p>
            <a:pPr marL="171450" indent="-171450">
              <a:buFont typeface="Arial"/>
              <a:buChar char="•"/>
            </a:pPr>
            <a:r>
              <a:rPr lang="en-US" baseline="0" dirty="0" smtClean="0"/>
              <a:t>Some solutions are usually more effective than others so there is a ‘hierarchy of solutions.’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94</a:t>
            </a:fld>
            <a:endParaRPr lang="en-US"/>
          </a:p>
        </p:txBody>
      </p:sp>
    </p:spTree>
    <p:extLst>
      <p:ext uri="{BB962C8B-B14F-4D97-AF65-F5344CB8AC3E}">
        <p14:creationId xmlns:p14="http://schemas.microsoft.com/office/powerpoint/2010/main" val="41414503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Engineering solutions</a:t>
            </a:r>
            <a:r>
              <a:rPr lang="en-US" baseline="0" dirty="0" smtClean="0"/>
              <a:t> are those that ‘engineer-out’ the risk factor.  These solutions are usually the most effective in minimizing the impact of the risk factor.</a:t>
            </a:r>
          </a:p>
          <a:p>
            <a:pPr marL="171450" indent="-171450">
              <a:buFont typeface="Arial"/>
              <a:buChar char="•"/>
            </a:pPr>
            <a:r>
              <a:rPr lang="en-US" baseline="0" dirty="0" smtClean="0"/>
              <a:t>Administrative solutions are those that require management to coordinate.</a:t>
            </a:r>
          </a:p>
          <a:p>
            <a:pPr marL="171450" indent="-171450">
              <a:buFont typeface="Arial"/>
              <a:buChar char="•"/>
            </a:pPr>
            <a:r>
              <a:rPr lang="en-US" baseline="0" dirty="0" smtClean="0"/>
              <a:t>Personal solutions are those that require the employee to implement and are considered the least effective type of solution. </a:t>
            </a:r>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95</a:t>
            </a:fld>
            <a:endParaRPr lang="en-US"/>
          </a:p>
        </p:txBody>
      </p:sp>
    </p:spTree>
    <p:extLst>
      <p:ext uri="{BB962C8B-B14F-4D97-AF65-F5344CB8AC3E}">
        <p14:creationId xmlns:p14="http://schemas.microsoft.com/office/powerpoint/2010/main" val="13334461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Personal solutions are the least</a:t>
            </a:r>
            <a:r>
              <a:rPr lang="en-US" baseline="0" dirty="0" smtClean="0"/>
              <a:t> effective ergonomic interventions because the worker has to remember to use them.</a:t>
            </a:r>
          </a:p>
          <a:p>
            <a:pPr marL="171450" indent="-171450">
              <a:buFont typeface="Arial"/>
              <a:buChar char="•"/>
            </a:pPr>
            <a:r>
              <a:rPr lang="en-US" baseline="0" dirty="0" smtClean="0"/>
              <a:t>Examples of personal solutions include personal protective equipment, exercise, good nutrition, and proper lifting.</a:t>
            </a:r>
          </a:p>
        </p:txBody>
      </p:sp>
      <p:sp>
        <p:nvSpPr>
          <p:cNvPr id="4" name="Slide Number Placeholder 3"/>
          <p:cNvSpPr>
            <a:spLocks noGrp="1"/>
          </p:cNvSpPr>
          <p:nvPr>
            <p:ph type="sldNum" sz="quarter" idx="10"/>
          </p:nvPr>
        </p:nvSpPr>
        <p:spPr/>
        <p:txBody>
          <a:bodyPr/>
          <a:lstStyle/>
          <a:p>
            <a:fld id="{065268CB-1DDE-4779-BEAB-B5C6660C576C}" type="slidenum">
              <a:rPr lang="en-US" smtClean="0"/>
              <a:pPr/>
              <a:t>96</a:t>
            </a:fld>
            <a:endParaRPr lang="en-US"/>
          </a:p>
        </p:txBody>
      </p:sp>
    </p:spTree>
    <p:extLst>
      <p:ext uri="{BB962C8B-B14F-4D97-AF65-F5344CB8AC3E}">
        <p14:creationId xmlns:p14="http://schemas.microsoft.com/office/powerpoint/2010/main" val="11152803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Personal protective equipment (PPE) are personal solutions that are designed to protect a worker from hazards.</a:t>
            </a:r>
          </a:p>
          <a:p>
            <a:pPr marL="628650" lvl="1" indent="-171450">
              <a:buFont typeface="Arial"/>
              <a:buChar char="•"/>
            </a:pPr>
            <a:r>
              <a:rPr lang="en-US" baseline="0" dirty="0" smtClean="0"/>
              <a:t>For example, goggles may be worn while cleaning to protect the eyes from chemical splashes</a:t>
            </a:r>
          </a:p>
          <a:p>
            <a:pPr marL="171450" lvl="0" indent="-171450">
              <a:buFont typeface="Arial"/>
              <a:buChar char="•"/>
            </a:pPr>
            <a:r>
              <a:rPr lang="en-US" baseline="0" dirty="0" smtClean="0"/>
              <a:t>Although PPE is important for reducing exposure to hazards, the worker has to remember to use the PPE.</a:t>
            </a:r>
          </a:p>
          <a:p>
            <a:pPr marL="628650" lvl="1" indent="-171450">
              <a:buFont typeface="Arial"/>
              <a:buChar char="•"/>
            </a:pPr>
            <a:r>
              <a:rPr lang="en-US" baseline="0" dirty="0" smtClean="0"/>
              <a:t>In other words, the hazard remains.	</a:t>
            </a:r>
          </a:p>
          <a:p>
            <a:endParaRPr lang="en-US" dirty="0"/>
          </a:p>
        </p:txBody>
      </p:sp>
      <p:sp>
        <p:nvSpPr>
          <p:cNvPr id="4" name="Slide Number Placeholder 3"/>
          <p:cNvSpPr>
            <a:spLocks noGrp="1"/>
          </p:cNvSpPr>
          <p:nvPr>
            <p:ph type="sldNum" sz="quarter" idx="10"/>
          </p:nvPr>
        </p:nvSpPr>
        <p:spPr/>
        <p:txBody>
          <a:bodyPr/>
          <a:lstStyle/>
          <a:p>
            <a:fld id="{065268CB-1DDE-4779-BEAB-B5C6660C576C}" type="slidenum">
              <a:rPr lang="en-US" smtClean="0"/>
              <a:pPr/>
              <a:t>97</a:t>
            </a:fld>
            <a:endParaRPr lang="en-US"/>
          </a:p>
        </p:txBody>
      </p:sp>
    </p:spTree>
    <p:extLst>
      <p:ext uri="{BB962C8B-B14F-4D97-AF65-F5344CB8AC3E}">
        <p14:creationId xmlns:p14="http://schemas.microsoft.com/office/powerpoint/2010/main" val="17536268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Rot="1" noChangeAspect="1" noChangeArrowheads="1" noTextEdit="1"/>
          </p:cNvSpPr>
          <p:nvPr>
            <p:ph type="sldImg"/>
          </p:nvPr>
        </p:nvSpPr>
        <p:spPr>
          <a:ln/>
        </p:spPr>
      </p:sp>
      <p:sp>
        <p:nvSpPr>
          <p:cNvPr id="1266691" name="Rectangle 3"/>
          <p:cNvSpPr>
            <a:spLocks noGrp="1" noChangeArrowheads="1"/>
          </p:cNvSpPr>
          <p:nvPr>
            <p:ph type="body" idx="1"/>
          </p:nvPr>
        </p:nvSpPr>
        <p:spPr/>
        <p:txBody>
          <a:bodyPr/>
          <a:lstStyle/>
          <a:p>
            <a:pPr marL="171450" indent="-171450">
              <a:buFont typeface="Arial"/>
              <a:buChar char="•"/>
            </a:pPr>
            <a:r>
              <a:rPr lang="en-US" dirty="0" smtClean="0"/>
              <a:t>Back</a:t>
            </a:r>
            <a:r>
              <a:rPr lang="en-US" baseline="0" dirty="0" smtClean="0"/>
              <a:t> belts are a type of PPE to potentially protect against back injury while lifting.  They have been used for years by weightlifters.  </a:t>
            </a:r>
          </a:p>
          <a:p>
            <a:pPr marL="171450" indent="-171450">
              <a:buFont typeface="Arial"/>
              <a:buChar char="•"/>
            </a:pPr>
            <a:r>
              <a:rPr lang="en-US" baseline="0" dirty="0" smtClean="0"/>
              <a:t>To work properly, they must be tightened before lifting and then loosened after.  </a:t>
            </a:r>
          </a:p>
          <a:p>
            <a:pPr marL="171450" indent="-171450">
              <a:buFont typeface="Arial"/>
              <a:buChar char="•"/>
            </a:pPr>
            <a:r>
              <a:rPr lang="en-US" baseline="0" dirty="0" smtClean="0"/>
              <a:t>One problem with back belts is that a worker may lift greater weights with the belt than without, giving a false sense of security.</a:t>
            </a:r>
          </a:p>
          <a:p>
            <a:pPr marL="171450" indent="-171450">
              <a:buFont typeface="Arial"/>
              <a:buChar char="•"/>
            </a:pPr>
            <a:r>
              <a:rPr lang="en-US" dirty="0" smtClean="0"/>
              <a:t>The National Institute for Occupational Safety</a:t>
            </a:r>
            <a:r>
              <a:rPr lang="en-US" baseline="0" dirty="0" smtClean="0"/>
              <a:t> and Health (NIOSH) stated, “</a:t>
            </a:r>
            <a:r>
              <a:rPr lang="en-US" sz="1200" kern="1200" dirty="0" smtClean="0">
                <a:solidFill>
                  <a:schemeClr val="tx1"/>
                </a:solidFill>
                <a:latin typeface="+mn-lt"/>
                <a:ea typeface="+mn-ea"/>
                <a:cs typeface="+mn-cs"/>
              </a:rPr>
              <a:t>Although back belts are being bought and sold under the premise that they reduce the risk of back injury, there is insufficient scientific evidence that they actually deliver what is promised.</a:t>
            </a:r>
            <a:r>
              <a:rPr lang="en-US" sz="1200" kern="1200" baseline="0" dirty="0" smtClean="0">
                <a:solidFill>
                  <a:schemeClr val="tx1"/>
                </a:solidFill>
                <a:latin typeface="+mn-lt"/>
                <a:ea typeface="+mn-ea"/>
                <a:cs typeface="+mn-cs"/>
              </a:rPr>
              <a:t>”</a:t>
            </a:r>
          </a:p>
          <a:p>
            <a:pPr marL="628650" lvl="1" indent="-171450">
              <a:buFont typeface="Arial"/>
              <a:buChar char="•"/>
            </a:pPr>
            <a:r>
              <a:rPr lang="en-US" kern="1200" baseline="0" dirty="0" smtClean="0">
                <a:solidFill>
                  <a:schemeClr val="tx1"/>
                </a:solidFill>
                <a:latin typeface="+mn-lt"/>
                <a:ea typeface="+mn-ea"/>
                <a:cs typeface="+mn-cs"/>
              </a:rPr>
              <a:t>This does not mean that they are NOT effective.  It just means that the research community really doesn’t know.  </a:t>
            </a:r>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Rot="1" noChangeAspect="1" noChangeArrowheads="1" noTextEdit="1"/>
          </p:cNvSpPr>
          <p:nvPr>
            <p:ph type="sldImg"/>
          </p:nvPr>
        </p:nvSpPr>
        <p:spPr>
          <a:ln/>
        </p:spPr>
      </p:sp>
      <p:sp>
        <p:nvSpPr>
          <p:cNvPr id="1266691" name="Rectangle 3"/>
          <p:cNvSpPr>
            <a:spLocks noGrp="1" noChangeArrowheads="1"/>
          </p:cNvSpPr>
          <p:nvPr>
            <p:ph type="body" idx="1"/>
          </p:nvPr>
        </p:nvSpPr>
        <p:spPr/>
        <p:txBody>
          <a:bodyPr/>
          <a:lstStyle/>
          <a:p>
            <a:pPr marL="171450" lvl="0" indent="-171450">
              <a:buFont typeface="Arial"/>
              <a:buChar char="•"/>
            </a:pPr>
            <a:r>
              <a:rPr lang="en-US" baseline="0" dirty="0" smtClean="0"/>
              <a:t>Staying fit is another type of personal solution.</a:t>
            </a:r>
          </a:p>
          <a:p>
            <a:pPr marL="171450" lvl="0" indent="-171450">
              <a:buFont typeface="Arial"/>
              <a:buChar char="•"/>
            </a:pPr>
            <a:r>
              <a:rPr lang="en-US" baseline="0" dirty="0" smtClean="0"/>
              <a:t>Three basic types of exercise exist:</a:t>
            </a:r>
          </a:p>
          <a:p>
            <a:pPr marL="628650" lvl="1" indent="-171450">
              <a:buFont typeface="Arial"/>
              <a:buChar char="•"/>
            </a:pPr>
            <a:r>
              <a:rPr lang="en-US" baseline="0" dirty="0" smtClean="0"/>
              <a:t>Stretching exercises.</a:t>
            </a:r>
          </a:p>
          <a:p>
            <a:pPr marL="628650" lvl="1" indent="-171450">
              <a:buFont typeface="Arial"/>
              <a:buChar char="•"/>
            </a:pPr>
            <a:r>
              <a:rPr lang="en-US" baseline="0" dirty="0" smtClean="0"/>
              <a:t>Strengthening exercises such as lifting a dumbbell.</a:t>
            </a:r>
          </a:p>
          <a:p>
            <a:pPr marL="628650" lvl="1" indent="-171450">
              <a:buFont typeface="Arial"/>
              <a:buChar char="•"/>
            </a:pPr>
            <a:r>
              <a:rPr lang="en-US" baseline="0" dirty="0" smtClean="0"/>
              <a:t>Endurance or cardiovascular exercises such as walking, bicycling, running, or swimming.</a:t>
            </a:r>
          </a:p>
          <a:p>
            <a:pPr marL="171450" lvl="0" indent="-171450">
              <a:buFont typeface="Arial"/>
              <a:buChar char="•"/>
            </a:pPr>
            <a:r>
              <a:rPr lang="en-US" baseline="0" dirty="0" smtClean="0"/>
              <a:t>Some companies have implemented a brief pre-shift stretching program.  Although there is a physiological benefit of stretching, it is uncertain if these programs help to prevent MSDs.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 problem with exercise programs is that the worker, once again, makes the change while the workplace stays the same.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599138"/>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599138"/>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398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398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a:prstGeom prst="rect">
            <a:avLst/>
          </a:prstGeo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a:prstGeom prst="rect">
            <a:avLst/>
          </a:prstGeom>
        </p:spPr>
        <p:txBody>
          <a:bodyPr/>
          <a:lstStyle>
            <a:lvl1pPr>
              <a:defRPr/>
            </a:lvl1pPr>
          </a:lstStyle>
          <a:p>
            <a:endParaRPr lang="en-US"/>
          </a:p>
        </p:txBody>
      </p:sp>
      <p:sp>
        <p:nvSpPr>
          <p:cNvPr id="8" name="Slide Number Placeholder 7"/>
          <p:cNvSpPr>
            <a:spLocks noGrp="1"/>
          </p:cNvSpPr>
          <p:nvPr>
            <p:ph type="sldNum" sz="quarter" idx="12"/>
          </p:nvPr>
        </p:nvSpPr>
        <p:spPr>
          <a:xfrm>
            <a:off x="6553200" y="6243638"/>
            <a:ext cx="2133600" cy="457200"/>
          </a:xfrm>
          <a:prstGeom prst="rect">
            <a:avLst/>
          </a:prstGeom>
        </p:spPr>
        <p:txBody>
          <a:bodyPr/>
          <a:lstStyle>
            <a:lvl1pPr>
              <a:defRPr/>
            </a:lvl1pPr>
          </a:lstStyle>
          <a:p>
            <a:fld id="{DB3D4340-7C06-40C9-8A0A-EAD8B626F5B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3.jpeg"/><Relationship Id="rId12" Type="http://schemas.openxmlformats.org/officeDocument/2006/relationships/image" Target="../media/image4.png"/><Relationship Id="rId13"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9" Type="http://schemas.openxmlformats.org/officeDocument/2006/relationships/image" Target="../media/image1.jpeg"/><Relationship Id="rId1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597831"/>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1"/>
          <p:cNvPicPr>
            <a:picLocks noChangeAspect="1" noChangeArrowheads="1"/>
          </p:cNvPicPr>
          <p:nvPr userDrawn="1"/>
        </p:nvPicPr>
        <p:blipFill>
          <a:blip r:embed="rId10" cstate="print"/>
          <a:srcRect/>
          <a:stretch>
            <a:fillRect/>
          </a:stretch>
        </p:blipFill>
        <p:spPr bwMode="auto">
          <a:xfrm>
            <a:off x="152400" y="6096000"/>
            <a:ext cx="1384300" cy="641350"/>
          </a:xfrm>
          <a:prstGeom prst="rect">
            <a:avLst/>
          </a:prstGeom>
          <a:noFill/>
          <a:ln w="9525">
            <a:noFill/>
            <a:miter lim="800000"/>
            <a:headEnd/>
            <a:tailEnd/>
          </a:ln>
        </p:spPr>
      </p:pic>
      <p:pic>
        <p:nvPicPr>
          <p:cNvPr id="7" name="Picture 15" descr="EWU EAGLE SHADOWED.jpeg"/>
          <p:cNvPicPr>
            <a:picLocks noChangeAspect="1"/>
          </p:cNvPicPr>
          <p:nvPr userDrawn="1"/>
        </p:nvPicPr>
        <p:blipFill>
          <a:blip r:embed="rId11" cstate="print"/>
          <a:srcRect/>
          <a:stretch>
            <a:fillRect/>
          </a:stretch>
        </p:blipFill>
        <p:spPr bwMode="auto">
          <a:xfrm>
            <a:off x="8378825" y="6035675"/>
            <a:ext cx="612775" cy="669925"/>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9" r:id="rId5"/>
    <p:sldLayoutId id="2147483670" r:id="rId6"/>
    <p:sldLayoutId id="2147483671" r:id="rId7"/>
  </p:sldLayoutIdLst>
  <p:transition xmlns:p14="http://schemas.microsoft.com/office/powerpoint/2010/mai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2"/>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3"/>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3"/>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jpeg"/><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2.xml"/><Relationship Id="rId3" Type="http://schemas.openxmlformats.org/officeDocument/2006/relationships/image" Target="../media/image9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3.xml"/><Relationship Id="rId3" Type="http://schemas.openxmlformats.org/officeDocument/2006/relationships/image" Target="../media/image95.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4.xml"/><Relationship Id="rId3" Type="http://schemas.openxmlformats.org/officeDocument/2006/relationships/image" Target="../media/image96.png"/></Relationships>
</file>

<file path=ppt/slides/_rels/slide105.xml.rels><?xml version="1.0" encoding="UTF-8" standalone="yes"?>
<Relationships xmlns="http://schemas.openxmlformats.org/package/2006/relationships"><Relationship Id="rId3" Type="http://schemas.openxmlformats.org/officeDocument/2006/relationships/image" Target="../media/image97.jpeg"/><Relationship Id="rId4" Type="http://schemas.openxmlformats.org/officeDocument/2006/relationships/image" Target="../media/image98.jpeg"/><Relationship Id="rId1" Type="http://schemas.openxmlformats.org/officeDocument/2006/relationships/slideLayout" Target="../slideLayouts/slideLayout5.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99.jpeg"/><Relationship Id="rId4" Type="http://schemas.openxmlformats.org/officeDocument/2006/relationships/image" Target="../media/image100.jpeg"/><Relationship Id="rId1" Type="http://schemas.openxmlformats.org/officeDocument/2006/relationships/slideLayout" Target="../slideLayouts/slideLayout5.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4" Type="http://schemas.openxmlformats.org/officeDocument/2006/relationships/image" Target="../media/image102.png"/><Relationship Id="rId5" Type="http://schemas.openxmlformats.org/officeDocument/2006/relationships/image" Target="../media/image103.png"/><Relationship Id="rId6" Type="http://schemas.openxmlformats.org/officeDocument/2006/relationships/oleObject" Target="../embeddings/oleObject21.bin"/><Relationship Id="rId7" Type="http://schemas.openxmlformats.org/officeDocument/2006/relationships/image" Target="../media/image101.wmf"/><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jpeg"/><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1.xml"/><Relationship Id="rId3" Type="http://schemas.openxmlformats.org/officeDocument/2006/relationships/image" Target="../media/image10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 Id="rId3" Type="http://schemas.openxmlformats.org/officeDocument/2006/relationships/image" Target="../media/image100.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3.xml"/><Relationship Id="rId3" Type="http://schemas.openxmlformats.org/officeDocument/2006/relationships/image" Target="../media/image99.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4" Type="http://schemas.openxmlformats.org/officeDocument/2006/relationships/oleObject" Target="../embeddings/oleObject22.bin"/><Relationship Id="rId5" Type="http://schemas.openxmlformats.org/officeDocument/2006/relationships/image" Target="../media/image43.wmf"/><Relationship Id="rId1" Type="http://schemas.openxmlformats.org/officeDocument/2006/relationships/vmlDrawing" Target="../drawings/vmlDrawing8.vml"/><Relationship Id="rId2"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4" Type="http://schemas.openxmlformats.org/officeDocument/2006/relationships/oleObject" Target="../embeddings/oleObject23.bin"/><Relationship Id="rId5" Type="http://schemas.openxmlformats.org/officeDocument/2006/relationships/image" Target="../media/image89.wmf"/><Relationship Id="rId1" Type="http://schemas.openxmlformats.org/officeDocument/2006/relationships/vmlDrawing" Target="../drawings/vmlDrawing9.vml"/><Relationship Id="rId2"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4" Type="http://schemas.openxmlformats.org/officeDocument/2006/relationships/oleObject" Target="../embeddings/oleObject24.bin"/><Relationship Id="rId5" Type="http://schemas.openxmlformats.org/officeDocument/2006/relationships/image" Target="../media/image89.wmf"/><Relationship Id="rId1" Type="http://schemas.openxmlformats.org/officeDocument/2006/relationships/vmlDrawing" Target="../drawings/vmlDrawing10.vml"/><Relationship Id="rId2"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4" Type="http://schemas.openxmlformats.org/officeDocument/2006/relationships/oleObject" Target="../embeddings/oleObject25.bin"/><Relationship Id="rId5" Type="http://schemas.openxmlformats.org/officeDocument/2006/relationships/image" Target="../media/image89.wmf"/><Relationship Id="rId1" Type="http://schemas.openxmlformats.org/officeDocument/2006/relationships/vmlDrawing" Target="../drawings/vmlDrawing11.vml"/><Relationship Id="rId2"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5.xml"/><Relationship Id="rId3" Type="http://schemas.openxmlformats.org/officeDocument/2006/relationships/hyperlink" Target="http://personal.health.usf.edu/tbernard/ergotools/index.html" TargetMode="Externa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8.xml"/><Relationship Id="rId3" Type="http://schemas.openxmlformats.org/officeDocument/2006/relationships/image" Target="../media/image107.jp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0.xml"/><Relationship Id="rId3" Type="http://schemas.openxmlformats.org/officeDocument/2006/relationships/image" Target="../media/image107.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1.xml"/><Relationship Id="rId3" Type="http://schemas.openxmlformats.org/officeDocument/2006/relationships/image" Target="../media/image107.jp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2.xml"/><Relationship Id="rId3" Type="http://schemas.openxmlformats.org/officeDocument/2006/relationships/image" Target="../media/image107.jp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3.xml"/><Relationship Id="rId3" Type="http://schemas.openxmlformats.org/officeDocument/2006/relationships/image" Target="../media/image107.jp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4.xml"/><Relationship Id="rId3" Type="http://schemas.openxmlformats.org/officeDocument/2006/relationships/image" Target="../media/image107.jp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5.xml"/><Relationship Id="rId3" Type="http://schemas.openxmlformats.org/officeDocument/2006/relationships/image" Target="../media/image107.jp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6.xml"/><Relationship Id="rId3" Type="http://schemas.openxmlformats.org/officeDocument/2006/relationships/image" Target="../media/image107.jp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7.xml"/><Relationship Id="rId3" Type="http://schemas.openxmlformats.org/officeDocument/2006/relationships/image" Target="../media/image107.jp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8.xml"/><Relationship Id="rId3" Type="http://schemas.openxmlformats.org/officeDocument/2006/relationships/image" Target="../media/image108.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1.xml"/><Relationship Id="rId3" Type="http://schemas.openxmlformats.org/officeDocument/2006/relationships/image" Target="../media/image109.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4.xml"/><Relationship Id="rId3" Type="http://schemas.openxmlformats.org/officeDocument/2006/relationships/image" Target="../media/image110.jpg"/></Relationships>
</file>

<file path=ppt/slides/_rels/slide145.xml.rels><?xml version="1.0" encoding="UTF-8" standalone="yes"?>
<Relationships xmlns="http://schemas.openxmlformats.org/package/2006/relationships"><Relationship Id="rId3" Type="http://schemas.openxmlformats.org/officeDocument/2006/relationships/image" Target="../media/image111.jpeg"/><Relationship Id="rId4" Type="http://schemas.openxmlformats.org/officeDocument/2006/relationships/image" Target="../media/image112.jpg"/><Relationship Id="rId1" Type="http://schemas.openxmlformats.org/officeDocument/2006/relationships/slideLayout" Target="../slideLayouts/slideLayout5.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6.xml"/><Relationship Id="rId3" Type="http://schemas.openxmlformats.org/officeDocument/2006/relationships/image" Target="../media/image113.jpeg"/></Relationships>
</file>

<file path=ppt/slides/_rels/slide147.xml.rels><?xml version="1.0" encoding="UTF-8" standalone="yes"?>
<Relationships xmlns="http://schemas.openxmlformats.org/package/2006/relationships"><Relationship Id="rId3" Type="http://schemas.openxmlformats.org/officeDocument/2006/relationships/image" Target="../media/image114.jpg"/><Relationship Id="rId4" Type="http://schemas.openxmlformats.org/officeDocument/2006/relationships/image" Target="../media/image115.jpeg"/><Relationship Id="rId1" Type="http://schemas.openxmlformats.org/officeDocument/2006/relationships/slideLayout" Target="../slideLayouts/slideLayout5.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8.xml"/><Relationship Id="rId3" Type="http://schemas.openxmlformats.org/officeDocument/2006/relationships/image" Target="../media/image114.jp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9.xml"/><Relationship Id="rId3" Type="http://schemas.openxmlformats.org/officeDocument/2006/relationships/image" Target="../media/image1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0.xml"/><Relationship Id="rId3" Type="http://schemas.openxmlformats.org/officeDocument/2006/relationships/image" Target="../media/image114.jp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4" Type="http://schemas.openxmlformats.org/officeDocument/2006/relationships/oleObject" Target="../embeddings/oleObject26.bin"/><Relationship Id="rId5" Type="http://schemas.openxmlformats.org/officeDocument/2006/relationships/image" Target="../media/image89.wmf"/><Relationship Id="rId1" Type="http://schemas.openxmlformats.org/officeDocument/2006/relationships/vmlDrawing" Target="../drawings/vmlDrawing12.vml"/><Relationship Id="rId2"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3.xml"/><Relationship Id="rId3" Type="http://schemas.openxmlformats.org/officeDocument/2006/relationships/image" Target="../media/image117.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4.xml"/><Relationship Id="rId3" Type="http://schemas.openxmlformats.org/officeDocument/2006/relationships/image" Target="../media/image118.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4" Type="http://schemas.openxmlformats.org/officeDocument/2006/relationships/oleObject" Target="../embeddings/oleObject27.bin"/><Relationship Id="rId5" Type="http://schemas.openxmlformats.org/officeDocument/2006/relationships/image" Target="../media/image89.wmf"/><Relationship Id="rId1" Type="http://schemas.openxmlformats.org/officeDocument/2006/relationships/vmlDrawing" Target="../drawings/vmlDrawing13.vml"/><Relationship Id="rId2"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4" Type="http://schemas.openxmlformats.org/officeDocument/2006/relationships/oleObject" Target="../embeddings/oleObject28.bin"/><Relationship Id="rId5" Type="http://schemas.openxmlformats.org/officeDocument/2006/relationships/image" Target="../media/image89.wmf"/><Relationship Id="rId1" Type="http://schemas.openxmlformats.org/officeDocument/2006/relationships/vmlDrawing" Target="../drawings/vmlDrawing14.vml"/><Relationship Id="rId2"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4" Type="http://schemas.openxmlformats.org/officeDocument/2006/relationships/oleObject" Target="../embeddings/oleObject29.bin"/><Relationship Id="rId5" Type="http://schemas.openxmlformats.org/officeDocument/2006/relationships/image" Target="../media/image43.wmf"/><Relationship Id="rId1" Type="http://schemas.openxmlformats.org/officeDocument/2006/relationships/vmlDrawing" Target="../drawings/vmlDrawing15.vml"/><Relationship Id="rId2"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5.xml"/></Relationships>
</file>

<file path=ppt/slides/_rels/slide166.xml.rels><?xml version="1.0" encoding="UTF-8" standalone="yes"?>
<Relationships xmlns="http://schemas.openxmlformats.org/package/2006/relationships"><Relationship Id="rId3" Type="http://schemas.openxmlformats.org/officeDocument/2006/relationships/oleObject" Target="../embeddings/oleObject30.bin"/><Relationship Id="rId4" Type="http://schemas.openxmlformats.org/officeDocument/2006/relationships/image" Target="../media/image119.wmf"/><Relationship Id="rId1" Type="http://schemas.openxmlformats.org/officeDocument/2006/relationships/vmlDrawing" Target="../drawings/vmlDrawing16.vml"/><Relationship Id="rId2"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8.jp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3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3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1" Type="http://schemas.openxmlformats.org/officeDocument/2006/relationships/slideLayout" Target="../slideLayouts/slideLayout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oleObject" Target="../embeddings/oleObject1.bin"/><Relationship Id="rId5" Type="http://schemas.openxmlformats.org/officeDocument/2006/relationships/image" Target="../media/image43.w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4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45.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2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47.xml"/><Relationship Id="rId5" Type="http://schemas.openxmlformats.org/officeDocument/2006/relationships/image" Target="../media/image47.png"/><Relationship Id="rId1" Type="http://schemas.microsoft.com/office/2007/relationships/media" Target="../media/media1.wmv"/><Relationship Id="rId2" Type="http://schemas.openxmlformats.org/officeDocument/2006/relationships/video" Target="../media/media1.wmv"/></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 Id="rId3"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 Id="rId3" Type="http://schemas.openxmlformats.org/officeDocument/2006/relationships/image" Target="../media/image5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1.xml"/><Relationship Id="rId3" Type="http://schemas.openxmlformats.org/officeDocument/2006/relationships/image" Target="../media/image5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 Id="rId3" Type="http://schemas.openxmlformats.org/officeDocument/2006/relationships/image" Target="../media/image5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7.xml"/><Relationship Id="rId3" Type="http://schemas.openxmlformats.org/officeDocument/2006/relationships/image" Target="../media/image5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 Id="rId3" Type="http://schemas.openxmlformats.org/officeDocument/2006/relationships/image" Target="../media/image5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9.xml"/><Relationship Id="rId3" Type="http://schemas.openxmlformats.org/officeDocument/2006/relationships/image" Target="../media/image5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0.xml"/><Relationship Id="rId3" Type="http://schemas.openxmlformats.org/officeDocument/2006/relationships/image" Target="../media/image53.png"/></Relationships>
</file>

<file path=ppt/slides/_rels/slide61.xml.rels><?xml version="1.0" encoding="UTF-8" standalone="yes"?>
<Relationships xmlns="http://schemas.openxmlformats.org/package/2006/relationships"><Relationship Id="rId9" Type="http://schemas.openxmlformats.org/officeDocument/2006/relationships/oleObject" Target="../embeddings/oleObject4.bin"/><Relationship Id="rId20" Type="http://schemas.openxmlformats.org/officeDocument/2006/relationships/image" Target="../media/image60.emf"/><Relationship Id="rId21" Type="http://schemas.openxmlformats.org/officeDocument/2006/relationships/oleObject" Target="../embeddings/oleObject9.bin"/><Relationship Id="rId22" Type="http://schemas.openxmlformats.org/officeDocument/2006/relationships/image" Target="../media/image61.emf"/><Relationship Id="rId23" Type="http://schemas.openxmlformats.org/officeDocument/2006/relationships/oleObject" Target="../embeddings/oleObject10.bin"/><Relationship Id="rId24" Type="http://schemas.openxmlformats.org/officeDocument/2006/relationships/image" Target="../media/image62.emf"/><Relationship Id="rId25" Type="http://schemas.openxmlformats.org/officeDocument/2006/relationships/oleObject" Target="../embeddings/oleObject11.bin"/><Relationship Id="rId26" Type="http://schemas.openxmlformats.org/officeDocument/2006/relationships/oleObject" Target="../embeddings/Microsoft_Word_97_-_2004_Document2.doc"/><Relationship Id="rId27" Type="http://schemas.openxmlformats.org/officeDocument/2006/relationships/image" Target="../media/image63.wmf"/><Relationship Id="rId10" Type="http://schemas.openxmlformats.org/officeDocument/2006/relationships/oleObject" Target="../embeddings/Microsoft_Word_97_-_2004_Document1.doc"/><Relationship Id="rId11" Type="http://schemas.openxmlformats.org/officeDocument/2006/relationships/image" Target="../media/image56.wmf"/><Relationship Id="rId12" Type="http://schemas.openxmlformats.org/officeDocument/2006/relationships/oleObject" Target="../embeddings/oleObject5.bin"/><Relationship Id="rId13" Type="http://schemas.openxmlformats.org/officeDocument/2006/relationships/image" Target="../media/image57.emf"/><Relationship Id="rId14" Type="http://schemas.openxmlformats.org/officeDocument/2006/relationships/oleObject" Target="../embeddings/oleObject6.bin"/><Relationship Id="rId15" Type="http://schemas.openxmlformats.org/officeDocument/2006/relationships/image" Target="../media/image58.emf"/><Relationship Id="rId16" Type="http://schemas.openxmlformats.org/officeDocument/2006/relationships/image" Target="../media/image65.jpeg"/><Relationship Id="rId17" Type="http://schemas.openxmlformats.org/officeDocument/2006/relationships/oleObject" Target="../embeddings/oleObject7.bin"/><Relationship Id="rId18" Type="http://schemas.openxmlformats.org/officeDocument/2006/relationships/image" Target="../media/image59.wmf"/><Relationship Id="rId19" Type="http://schemas.openxmlformats.org/officeDocument/2006/relationships/oleObject" Target="../embeddings/oleObject8.bin"/><Relationship Id="rId1" Type="http://schemas.openxmlformats.org/officeDocument/2006/relationships/vmlDrawing" Target="../drawings/vmlDrawing2.vml"/><Relationship Id="rId2" Type="http://schemas.openxmlformats.org/officeDocument/2006/relationships/slideLayout" Target="../slideLayouts/slideLayout5.xml"/><Relationship Id="rId3" Type="http://schemas.openxmlformats.org/officeDocument/2006/relationships/notesSlide" Target="../notesSlides/notesSlide61.xml"/><Relationship Id="rId4" Type="http://schemas.openxmlformats.org/officeDocument/2006/relationships/oleObject" Target="../embeddings/oleObject2.bin"/><Relationship Id="rId5" Type="http://schemas.openxmlformats.org/officeDocument/2006/relationships/image" Target="../media/image54.emf"/><Relationship Id="rId6" Type="http://schemas.openxmlformats.org/officeDocument/2006/relationships/oleObject" Target="../embeddings/oleObject3.bin"/><Relationship Id="rId7" Type="http://schemas.openxmlformats.org/officeDocument/2006/relationships/image" Target="../media/image55.wmf"/><Relationship Id="rId8" Type="http://schemas.openxmlformats.org/officeDocument/2006/relationships/image" Target="../media/image64.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7.xml"/><Relationship Id="rId3" Type="http://schemas.openxmlformats.org/officeDocument/2006/relationships/image" Target="../media/image6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 Id="rId3" Type="http://schemas.openxmlformats.org/officeDocument/2006/relationships/image" Target="../media/image67.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9.xml"/><Relationship Id="rId3" Type="http://schemas.openxmlformats.org/officeDocument/2006/relationships/image" Target="../media/image6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 Id="rId3" Type="http://schemas.openxmlformats.org/officeDocument/2006/relationships/image" Target="../media/image69.jpeg"/></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4" Type="http://schemas.openxmlformats.org/officeDocument/2006/relationships/image" Target="../media/image71.jpg"/><Relationship Id="rId5" Type="http://schemas.openxmlformats.org/officeDocument/2006/relationships/image" Target="../media/image72.jpg"/><Relationship Id="rId1" Type="http://schemas.openxmlformats.org/officeDocument/2006/relationships/slideLayout" Target="../slideLayouts/slideLayout5.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 Id="rId3" Type="http://schemas.openxmlformats.org/officeDocument/2006/relationships/image" Target="../media/image7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 Id="rId3" Type="http://schemas.openxmlformats.org/officeDocument/2006/relationships/image" Target="../media/image7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 Id="rId3" Type="http://schemas.openxmlformats.org/officeDocument/2006/relationships/image" Target="../media/image75.jpeg"/></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4" Type="http://schemas.openxmlformats.org/officeDocument/2006/relationships/image" Target="../media/image77.jpeg"/><Relationship Id="rId5" Type="http://schemas.openxmlformats.org/officeDocument/2006/relationships/image" Target="../media/image78.jpeg"/><Relationship Id="rId1" Type="http://schemas.openxmlformats.org/officeDocument/2006/relationships/slideLayout" Target="../slideLayouts/slideLayout5.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 Id="rId3" Type="http://schemas.openxmlformats.org/officeDocument/2006/relationships/image" Target="../media/image7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80.jpeg"/></Relationships>
</file>

<file path=ppt/slides/_rels/slide8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81.jpg"/><Relationship Id="rId1" Type="http://schemas.openxmlformats.org/officeDocument/2006/relationships/slideLayout" Target="../slideLayouts/slideLayout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4" Type="http://schemas.openxmlformats.org/officeDocument/2006/relationships/oleObject" Target="../embeddings/oleObject12.bin"/><Relationship Id="rId5" Type="http://schemas.openxmlformats.org/officeDocument/2006/relationships/image" Target="../media/image82.wmf"/><Relationship Id="rId6" Type="http://schemas.openxmlformats.org/officeDocument/2006/relationships/oleObject" Target="../embeddings/oleObject13.bin"/><Relationship Id="rId7" Type="http://schemas.openxmlformats.org/officeDocument/2006/relationships/image" Target="../media/image83.wmf"/><Relationship Id="rId8" Type="http://schemas.openxmlformats.org/officeDocument/2006/relationships/oleObject" Target="../embeddings/oleObject14.bin"/><Relationship Id="rId9" Type="http://schemas.openxmlformats.org/officeDocument/2006/relationships/image" Target="../media/image84.wmf"/><Relationship Id="rId10" Type="http://schemas.openxmlformats.org/officeDocument/2006/relationships/oleObject" Target="../embeddings/oleObject15.bin"/><Relationship Id="rId11" Type="http://schemas.openxmlformats.org/officeDocument/2006/relationships/image" Target="../media/image85.wmf"/><Relationship Id="rId1" Type="http://schemas.openxmlformats.org/officeDocument/2006/relationships/vmlDrawing" Target="../drawings/vmlDrawing3.vml"/><Relationship Id="rId2"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4" Type="http://schemas.openxmlformats.org/officeDocument/2006/relationships/oleObject" Target="../embeddings/oleObject16.bin"/><Relationship Id="rId5" Type="http://schemas.openxmlformats.org/officeDocument/2006/relationships/image" Target="../media/image86.wmf"/><Relationship Id="rId6" Type="http://schemas.openxmlformats.org/officeDocument/2006/relationships/oleObject" Target="../embeddings/oleObject17.bin"/><Relationship Id="rId7" Type="http://schemas.openxmlformats.org/officeDocument/2006/relationships/image" Target="../media/image87.wmf"/><Relationship Id="rId8" Type="http://schemas.openxmlformats.org/officeDocument/2006/relationships/oleObject" Target="../embeddings/oleObject18.bin"/><Relationship Id="rId9" Type="http://schemas.openxmlformats.org/officeDocument/2006/relationships/image" Target="../media/image88.wmf"/><Relationship Id="rId1" Type="http://schemas.openxmlformats.org/officeDocument/2006/relationships/vmlDrawing" Target="../drawings/vmlDrawing4.vml"/><Relationship Id="rId2"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4" Type="http://schemas.openxmlformats.org/officeDocument/2006/relationships/oleObject" Target="../embeddings/oleObject19.bin"/><Relationship Id="rId5" Type="http://schemas.openxmlformats.org/officeDocument/2006/relationships/image" Target="../media/image43.w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4" Type="http://schemas.openxmlformats.org/officeDocument/2006/relationships/oleObject" Target="../embeddings/oleObject20.bin"/><Relationship Id="rId5" Type="http://schemas.openxmlformats.org/officeDocument/2006/relationships/image" Target="../media/image89.wmf"/><Relationship Id="rId1" Type="http://schemas.openxmlformats.org/officeDocument/2006/relationships/vmlDrawing" Target="../drawings/vmlDrawing6.vml"/><Relationship Id="rId2"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 Id="rId3" Type="http://schemas.openxmlformats.org/officeDocument/2006/relationships/image" Target="../media/image90.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 Id="rId3"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ctrTitle"/>
          </p:nvPr>
        </p:nvSpPr>
        <p:spPr>
          <a:xfrm>
            <a:off x="730250" y="1753105"/>
            <a:ext cx="7681913" cy="1523495"/>
          </a:xfrm>
        </p:spPr>
        <p:txBody>
          <a:bodyPr/>
          <a:lstStyle/>
          <a:p>
            <a:pPr algn="ctr" eaLnBrk="1" hangingPunct="1">
              <a:defRPr/>
            </a:pPr>
            <a:r>
              <a:rPr lang="en-US" dirty="0" smtClean="0"/>
              <a:t>Ergonomics Process Training</a:t>
            </a:r>
            <a:br>
              <a:rPr lang="en-US" dirty="0" smtClean="0"/>
            </a:br>
            <a:r>
              <a:rPr lang="en-US" dirty="0" smtClean="0"/>
              <a:t>for</a:t>
            </a:r>
            <a:br>
              <a:rPr lang="en-US" dirty="0" smtClean="0"/>
            </a:br>
            <a:r>
              <a:rPr lang="en-US" dirty="0" smtClean="0"/>
              <a:t>Grocery Workers</a:t>
            </a:r>
            <a:endParaRPr lang="en-US" dirty="0"/>
          </a:p>
        </p:txBody>
      </p:sp>
      <p:pic>
        <p:nvPicPr>
          <p:cNvPr id="16387" name="Picture 9" descr="Logo_Vertical_4-Color.jpg"/>
          <p:cNvPicPr>
            <a:picLocks noChangeAspect="1"/>
          </p:cNvPicPr>
          <p:nvPr/>
        </p:nvPicPr>
        <p:blipFill>
          <a:blip r:embed="rId3" cstate="print"/>
          <a:srcRect/>
          <a:stretch>
            <a:fillRect/>
          </a:stretch>
        </p:blipFill>
        <p:spPr bwMode="auto">
          <a:xfrm>
            <a:off x="6692900" y="4816475"/>
            <a:ext cx="2451100" cy="2041525"/>
          </a:xfrm>
          <a:prstGeom prst="rect">
            <a:avLst/>
          </a:prstGeom>
          <a:noFill/>
          <a:ln w="9525">
            <a:noFill/>
            <a:miter lim="800000"/>
            <a:headEnd/>
            <a:tailEnd/>
          </a:ln>
        </p:spPr>
      </p:pic>
      <p:pic>
        <p:nvPicPr>
          <p:cNvPr id="16388" name="Picture 1"/>
          <p:cNvPicPr>
            <a:picLocks noChangeAspect="1" noChangeArrowheads="1"/>
          </p:cNvPicPr>
          <p:nvPr/>
        </p:nvPicPr>
        <p:blipFill>
          <a:blip r:embed="rId4" cstate="print"/>
          <a:srcRect/>
          <a:stretch>
            <a:fillRect/>
          </a:stretch>
        </p:blipFill>
        <p:spPr bwMode="auto">
          <a:xfrm>
            <a:off x="0" y="5105400"/>
            <a:ext cx="3784600" cy="1752600"/>
          </a:xfrm>
          <a:prstGeom prst="rect">
            <a:avLst/>
          </a:prstGeom>
          <a:noFill/>
          <a:ln w="9525">
            <a:noFill/>
            <a:miter lim="800000"/>
            <a:headEnd/>
            <a:tailEnd/>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Rot="1" noChangeArrowheads="1"/>
          </p:cNvSpPr>
          <p:nvPr>
            <p:ph type="title"/>
          </p:nvPr>
        </p:nvSpPr>
        <p:spPr/>
        <p:txBody>
          <a:bodyPr/>
          <a:lstStyle/>
          <a:p>
            <a:r>
              <a:rPr lang="en-US" dirty="0" smtClean="0"/>
              <a:t>Why Do Ergonomics?</a:t>
            </a:r>
            <a:br>
              <a:rPr lang="en-US" dirty="0" smtClean="0"/>
            </a:br>
            <a:r>
              <a:rPr lang="en-US" dirty="0" smtClean="0"/>
              <a:t>Company</a:t>
            </a:r>
            <a:endParaRPr lang="en-US" dirty="0"/>
          </a:p>
        </p:txBody>
      </p:sp>
      <p:sp>
        <p:nvSpPr>
          <p:cNvPr id="1198083" name="Rectangle 3"/>
          <p:cNvSpPr>
            <a:spLocks noGrp="1" noChangeArrowheads="1"/>
          </p:cNvSpPr>
          <p:nvPr>
            <p:ph type="body" idx="1"/>
          </p:nvPr>
        </p:nvSpPr>
        <p:spPr>
          <a:xfrm>
            <a:off x="381000" y="1599138"/>
            <a:ext cx="8382000" cy="2076466"/>
          </a:xfrm>
        </p:spPr>
        <p:txBody>
          <a:bodyPr/>
          <a:lstStyle/>
          <a:p>
            <a:r>
              <a:rPr lang="en-US" dirty="0" smtClean="0"/>
              <a:t>Efficient production methods</a:t>
            </a:r>
          </a:p>
          <a:p>
            <a:r>
              <a:rPr lang="en-US" dirty="0" smtClean="0"/>
              <a:t>Reduce waste</a:t>
            </a:r>
          </a:p>
          <a:p>
            <a:r>
              <a:rPr lang="en-US" dirty="0" smtClean="0"/>
              <a:t>Product quality</a:t>
            </a:r>
          </a:p>
          <a:p>
            <a:r>
              <a:rPr lang="en-US" dirty="0" smtClean="0"/>
              <a:t>Total quality management (TQM)</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4040" name="Rectangle 8"/>
          <p:cNvSpPr>
            <a:spLocks noGrp="1" noRot="1" noChangeArrowheads="1"/>
          </p:cNvSpPr>
          <p:nvPr>
            <p:ph type="title"/>
          </p:nvPr>
        </p:nvSpPr>
        <p:spPr>
          <a:xfrm>
            <a:off x="381000" y="230188"/>
            <a:ext cx="8382000" cy="1341906"/>
          </a:xfrm>
        </p:spPr>
        <p:txBody>
          <a:bodyPr/>
          <a:lstStyle/>
          <a:p>
            <a:r>
              <a:rPr lang="en-US" dirty="0"/>
              <a:t>Personal </a:t>
            </a:r>
            <a:r>
              <a:rPr lang="en-US" dirty="0" smtClean="0"/>
              <a:t>Solutions:</a:t>
            </a:r>
            <a:br>
              <a:rPr lang="en-US" dirty="0" smtClean="0"/>
            </a:br>
            <a:r>
              <a:rPr lang="en-US" dirty="0" smtClean="0"/>
              <a:t>Good Nutrition</a:t>
            </a:r>
            <a:endParaRPr lang="en-US" dirty="0"/>
          </a:p>
        </p:txBody>
      </p:sp>
      <p:sp>
        <p:nvSpPr>
          <p:cNvPr id="1324037" name="Rectangle 5"/>
          <p:cNvSpPr>
            <a:spLocks noGrp="1" noChangeArrowheads="1"/>
          </p:cNvSpPr>
          <p:nvPr>
            <p:ph type="body" idx="1"/>
          </p:nvPr>
        </p:nvSpPr>
        <p:spPr>
          <a:xfrm>
            <a:off x="381000" y="1599138"/>
            <a:ext cx="8382000" cy="507831"/>
          </a:xfrm>
        </p:spPr>
        <p:txBody>
          <a:bodyPr/>
          <a:lstStyle/>
          <a:p>
            <a:r>
              <a:rPr lang="en-US" sz="3600" dirty="0"/>
              <a:t>Eat right</a:t>
            </a:r>
          </a:p>
        </p:txBody>
      </p:sp>
      <p:pic>
        <p:nvPicPr>
          <p:cNvPr id="1324034" name="Picture 2" descr="cheetospuffs"/>
          <p:cNvPicPr>
            <a:picLocks noGrp="1" noChangeAspect="1" noChangeArrowheads="1"/>
          </p:cNvPicPr>
          <p:nvPr>
            <p:ph sz="quarter" idx="4294967295"/>
          </p:nvPr>
        </p:nvPicPr>
        <p:blipFill>
          <a:blip r:embed="rId3" cstate="print"/>
          <a:srcRect/>
          <a:stretch>
            <a:fillRect/>
          </a:stretch>
        </p:blipFill>
        <p:spPr>
          <a:xfrm>
            <a:off x="1295400" y="2590800"/>
            <a:ext cx="2339975" cy="3270250"/>
          </a:xfrm>
          <a:noFill/>
          <a:ln/>
        </p:spPr>
      </p:pic>
      <p:pic>
        <p:nvPicPr>
          <p:cNvPr id="1324035" name="Picture 3" descr="fatfreepretzels"/>
          <p:cNvPicPr>
            <a:picLocks noGrp="1" noChangeAspect="1" noChangeArrowheads="1"/>
          </p:cNvPicPr>
          <p:nvPr>
            <p:ph sz="quarter" idx="4294967295"/>
          </p:nvPr>
        </p:nvPicPr>
        <p:blipFill>
          <a:blip r:embed="rId4" cstate="print"/>
          <a:srcRect/>
          <a:stretch>
            <a:fillRect/>
          </a:stretch>
        </p:blipFill>
        <p:spPr>
          <a:xfrm>
            <a:off x="5791200" y="2590800"/>
            <a:ext cx="2122488" cy="3486150"/>
          </a:xfrm>
          <a:noFill/>
          <a:ln/>
        </p:spPr>
      </p:pic>
    </p:spTree>
    <p:extLst>
      <p:ext uri="{BB962C8B-B14F-4D97-AF65-F5344CB8AC3E}">
        <p14:creationId xmlns:p14="http://schemas.microsoft.com/office/powerpoint/2010/main" val="149383251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4037">
                                            <p:txEl>
                                              <p:pRg st="0" end="0"/>
                                            </p:txEl>
                                          </p:spTgt>
                                        </p:tgtEl>
                                        <p:attrNameLst>
                                          <p:attrName>style.visibility</p:attrName>
                                        </p:attrNameLst>
                                      </p:cBhvr>
                                      <p:to>
                                        <p:strVal val="visible"/>
                                      </p:to>
                                    </p:set>
                                    <p:anim calcmode="lin" valueType="num">
                                      <p:cBhvr additive="base">
                                        <p:cTn id="7" dur="500" fill="hold"/>
                                        <p:tgtEl>
                                          <p:spTgt spid="132403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2403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324034"/>
                                        </p:tgtEl>
                                        <p:attrNameLst>
                                          <p:attrName>style.visibility</p:attrName>
                                        </p:attrNameLst>
                                      </p:cBhvr>
                                      <p:to>
                                        <p:strVal val="visible"/>
                                      </p:to>
                                    </p:set>
                                    <p:animEffect transition="in" filter="dissolve">
                                      <p:cBhvr>
                                        <p:cTn id="12" dur="500"/>
                                        <p:tgtEl>
                                          <p:spTgt spid="1324034"/>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324035"/>
                                        </p:tgtEl>
                                        <p:attrNameLst>
                                          <p:attrName>style.visibility</p:attrName>
                                        </p:attrNameLst>
                                      </p:cBhvr>
                                      <p:to>
                                        <p:strVal val="visible"/>
                                      </p:to>
                                    </p:set>
                                    <p:animEffect transition="in" filter="dissolve">
                                      <p:cBhvr>
                                        <p:cTn id="16" dur="500"/>
                                        <p:tgtEl>
                                          <p:spTgt spid="1324035"/>
                                        </p:tgtEl>
                                      </p:cBhvr>
                                    </p:animEffect>
                                  </p:childTnLst>
                                </p:cTn>
                              </p:par>
                            </p:childTnLst>
                          </p:cTn>
                        </p:par>
                        <p:par>
                          <p:cTn id="17" fill="hold">
                            <p:stCondLst>
                              <p:cond delay="1500"/>
                            </p:stCondLst>
                            <p:childTnLst>
                              <p:par>
                                <p:cTn id="18" presetID="6" presetClass="emph" presetSubtype="0" fill="hold" nodeType="afterEffect">
                                  <p:stCondLst>
                                    <p:cond delay="1000"/>
                                  </p:stCondLst>
                                  <p:childTnLst>
                                    <p:animScale>
                                      <p:cBhvr>
                                        <p:cTn id="19" dur="500" fill="hold"/>
                                        <p:tgtEl>
                                          <p:spTgt spid="1324034"/>
                                        </p:tgtEl>
                                      </p:cBhvr>
                                      <p:by x="150000" y="150000"/>
                                    </p:animScale>
                                  </p:childTnLst>
                                </p:cTn>
                              </p:par>
                            </p:childTnLst>
                          </p:cTn>
                        </p:par>
                        <p:par>
                          <p:cTn id="20" fill="hold">
                            <p:stCondLst>
                              <p:cond delay="3000"/>
                            </p:stCondLst>
                            <p:childTnLst>
                              <p:par>
                                <p:cTn id="21" presetID="6" presetClass="emph" presetSubtype="0" fill="hold" nodeType="afterEffect">
                                  <p:stCondLst>
                                    <p:cond delay="1000"/>
                                  </p:stCondLst>
                                  <p:childTnLst>
                                    <p:animScale>
                                      <p:cBhvr>
                                        <p:cTn id="22" dur="1000" fill="hold"/>
                                        <p:tgtEl>
                                          <p:spTgt spid="1324035"/>
                                        </p:tgtEl>
                                      </p:cBhvr>
                                      <p:by x="150000" y="150000"/>
                                    </p:animScale>
                                  </p:childTnLst>
                                </p:cTn>
                              </p:par>
                            </p:childTnLst>
                          </p:cTn>
                        </p:par>
                        <p:par>
                          <p:cTn id="23" fill="hold">
                            <p:stCondLst>
                              <p:cond delay="5000"/>
                            </p:stCondLst>
                            <p:childTnLst>
                              <p:par>
                                <p:cTn id="24" presetID="6" presetClass="emph" presetSubtype="0" fill="hold" nodeType="afterEffect">
                                  <p:stCondLst>
                                    <p:cond delay="1500"/>
                                  </p:stCondLst>
                                  <p:childTnLst>
                                    <p:animScale>
                                      <p:cBhvr>
                                        <p:cTn id="25" dur="1000" fill="hold"/>
                                        <p:tgtEl>
                                          <p:spTgt spid="1324034"/>
                                        </p:tgtEl>
                                      </p:cBhvr>
                                      <p:by x="150000" y="150000"/>
                                    </p:animScale>
                                  </p:childTnLst>
                                </p:cTn>
                              </p:par>
                            </p:childTnLst>
                          </p:cTn>
                        </p:par>
                        <p:par>
                          <p:cTn id="26" fill="hold">
                            <p:stCondLst>
                              <p:cond delay="7500"/>
                            </p:stCondLst>
                            <p:childTnLst>
                              <p:par>
                                <p:cTn id="27" presetID="6" presetClass="emph" presetSubtype="0" fill="hold" nodeType="afterEffect">
                                  <p:stCondLst>
                                    <p:cond delay="1500"/>
                                  </p:stCondLst>
                                  <p:childTnLst>
                                    <p:animScale>
                                      <p:cBhvr>
                                        <p:cTn id="28" dur="1000" fill="hold"/>
                                        <p:tgtEl>
                                          <p:spTgt spid="132403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4037"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6" name="Rectangle 2"/>
          <p:cNvSpPr>
            <a:spLocks noGrp="1" noRot="1" noChangeArrowheads="1"/>
          </p:cNvSpPr>
          <p:nvPr>
            <p:ph type="title"/>
          </p:nvPr>
        </p:nvSpPr>
        <p:spPr/>
        <p:txBody>
          <a:bodyPr/>
          <a:lstStyle/>
          <a:p>
            <a:r>
              <a:rPr lang="en-US" dirty="0" smtClean="0"/>
              <a:t>Administrative Solutions</a:t>
            </a:r>
            <a:endParaRPr lang="en-US" dirty="0"/>
          </a:p>
        </p:txBody>
      </p:sp>
      <p:sp>
        <p:nvSpPr>
          <p:cNvPr id="1327107" name="Rectangle 3"/>
          <p:cNvSpPr>
            <a:spLocks noGrp="1" noChangeArrowheads="1"/>
          </p:cNvSpPr>
          <p:nvPr>
            <p:ph type="body" idx="1"/>
          </p:nvPr>
        </p:nvSpPr>
        <p:spPr>
          <a:xfrm>
            <a:off x="381000" y="1599138"/>
            <a:ext cx="8382000" cy="1534779"/>
          </a:xfrm>
        </p:spPr>
        <p:txBody>
          <a:bodyPr/>
          <a:lstStyle/>
          <a:p>
            <a:r>
              <a:rPr lang="en-US" dirty="0" smtClean="0"/>
              <a:t>Screening workers</a:t>
            </a:r>
          </a:p>
          <a:p>
            <a:r>
              <a:rPr lang="en-US" dirty="0" smtClean="0"/>
              <a:t>Training workers</a:t>
            </a:r>
          </a:p>
          <a:p>
            <a:r>
              <a:rPr lang="en-US" dirty="0" smtClean="0"/>
              <a:t>Job rotation</a:t>
            </a:r>
            <a:endParaRPr lang="en-US" dirty="0"/>
          </a:p>
        </p:txBody>
      </p:sp>
    </p:spTree>
    <p:extLst>
      <p:ext uri="{BB962C8B-B14F-4D97-AF65-F5344CB8AC3E}">
        <p14:creationId xmlns:p14="http://schemas.microsoft.com/office/powerpoint/2010/main" val="66338023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06" name="Rectangle 6"/>
          <p:cNvSpPr>
            <a:spLocks noGrp="1" noRot="1" noChangeArrowheads="1"/>
          </p:cNvSpPr>
          <p:nvPr>
            <p:ph type="title"/>
          </p:nvPr>
        </p:nvSpPr>
        <p:spPr>
          <a:xfrm>
            <a:off x="381000" y="230188"/>
            <a:ext cx="8382000" cy="1341906"/>
          </a:xfrm>
        </p:spPr>
        <p:txBody>
          <a:bodyPr/>
          <a:lstStyle/>
          <a:p>
            <a:r>
              <a:rPr lang="en-US" dirty="0" smtClean="0"/>
              <a:t>Administrative Solutions:</a:t>
            </a:r>
            <a:br>
              <a:rPr lang="en-US" dirty="0" smtClean="0"/>
            </a:br>
            <a:r>
              <a:rPr lang="en-US" dirty="0" smtClean="0"/>
              <a:t>Screen </a:t>
            </a:r>
            <a:r>
              <a:rPr lang="en-US" dirty="0"/>
              <a:t>Workers</a:t>
            </a:r>
          </a:p>
        </p:txBody>
      </p:sp>
      <p:pic>
        <p:nvPicPr>
          <p:cNvPr id="2" name="Picture 1"/>
          <p:cNvPicPr>
            <a:picLocks noChangeAspect="1"/>
          </p:cNvPicPr>
          <p:nvPr/>
        </p:nvPicPr>
        <p:blipFill>
          <a:blip r:embed="rId3"/>
          <a:stretch>
            <a:fillRect/>
          </a:stretch>
        </p:blipFill>
        <p:spPr>
          <a:xfrm>
            <a:off x="2209800" y="1692021"/>
            <a:ext cx="4800600" cy="4632579"/>
          </a:xfrm>
          <a:prstGeom prst="rect">
            <a:avLst/>
          </a:prstGeom>
        </p:spPr>
      </p:pic>
    </p:spTree>
    <p:extLst>
      <p:ext uri="{BB962C8B-B14F-4D97-AF65-F5344CB8AC3E}">
        <p14:creationId xmlns:p14="http://schemas.microsoft.com/office/powerpoint/2010/main" val="360162866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Train Workers about Ergonomics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 y="1498600"/>
            <a:ext cx="9139891" cy="4521200"/>
          </a:xfrm>
          <a:prstGeom prst="rect">
            <a:avLst/>
          </a:prstGeom>
        </p:spPr>
      </p:pic>
    </p:spTree>
    <p:extLst>
      <p:ext uri="{BB962C8B-B14F-4D97-AF65-F5344CB8AC3E}">
        <p14:creationId xmlns:p14="http://schemas.microsoft.com/office/powerpoint/2010/main" val="281240609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a:t>Train </a:t>
            </a:r>
            <a:r>
              <a:rPr lang="en-US" dirty="0" smtClean="0"/>
              <a:t>Workers about Proper Lifting</a:t>
            </a:r>
            <a:endParaRPr lang="en-US" dirty="0"/>
          </a:p>
        </p:txBody>
      </p:sp>
      <p:pic>
        <p:nvPicPr>
          <p:cNvPr id="2" name="Picture 1"/>
          <p:cNvPicPr>
            <a:picLocks noChangeAspect="1"/>
          </p:cNvPicPr>
          <p:nvPr/>
        </p:nvPicPr>
        <p:blipFill rotWithShape="1">
          <a:blip r:embed="rId3"/>
          <a:srcRect t="13125" b="13125"/>
          <a:stretch/>
        </p:blipFill>
        <p:spPr>
          <a:xfrm>
            <a:off x="2032000" y="1905000"/>
            <a:ext cx="5080000" cy="3746500"/>
          </a:xfrm>
          <a:prstGeom prst="rect">
            <a:avLst/>
          </a:prstGeom>
        </p:spPr>
      </p:pic>
    </p:spTree>
    <p:extLst>
      <p:ext uri="{BB962C8B-B14F-4D97-AF65-F5344CB8AC3E}">
        <p14:creationId xmlns:p14="http://schemas.microsoft.com/office/powerpoint/2010/main" val="346017234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Proper Lifting – Squat Lift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8600" y="1600200"/>
            <a:ext cx="2946400" cy="441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9800" y="1600200"/>
            <a:ext cx="2946400" cy="4419600"/>
          </a:xfrm>
          <a:prstGeom prst="rect">
            <a:avLst/>
          </a:prstGeom>
        </p:spPr>
      </p:pic>
    </p:spTree>
    <p:extLst>
      <p:ext uri="{BB962C8B-B14F-4D97-AF65-F5344CB8AC3E}">
        <p14:creationId xmlns:p14="http://schemas.microsoft.com/office/powerpoint/2010/main" val="42796379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smtClean="0"/>
              <a:t>Administrative Solutions:</a:t>
            </a:r>
            <a:br>
              <a:rPr lang="en-US" dirty="0" smtClean="0"/>
            </a:br>
            <a:r>
              <a:rPr lang="en-US" dirty="0" smtClean="0"/>
              <a:t>Problems with the Squat Lift</a:t>
            </a:r>
            <a:endParaRPr lang="en-US" dirty="0"/>
          </a:p>
        </p:txBody>
      </p:sp>
      <p:sp>
        <p:nvSpPr>
          <p:cNvPr id="2" name="Text Placeholder 1"/>
          <p:cNvSpPr>
            <a:spLocks noGrp="1"/>
          </p:cNvSpPr>
          <p:nvPr>
            <p:ph type="body" sz="quarter" idx="10"/>
          </p:nvPr>
        </p:nvSpPr>
        <p:spPr>
          <a:xfrm>
            <a:off x="381000" y="1599138"/>
            <a:ext cx="8382000" cy="2076466"/>
          </a:xfrm>
        </p:spPr>
        <p:txBody>
          <a:bodyPr/>
          <a:lstStyle/>
          <a:p>
            <a:endParaRPr lang="en-US" dirty="0" smtClean="0"/>
          </a:p>
          <a:p>
            <a:r>
              <a:rPr lang="en-US" dirty="0" smtClean="0"/>
              <a:t>“Squares the back but spoils the knees”</a:t>
            </a:r>
          </a:p>
          <a:p>
            <a:r>
              <a:rPr lang="en-US" dirty="0" smtClean="0"/>
              <a:t>Physiologically more difficult than stoop lift</a:t>
            </a:r>
          </a:p>
          <a:p>
            <a:r>
              <a:rPr lang="en-US" dirty="0" smtClean="0"/>
              <a:t>Squat lift not best for all lifting conditions</a:t>
            </a:r>
            <a:endParaRPr lang="en-US" dirty="0"/>
          </a:p>
        </p:txBody>
      </p:sp>
    </p:spTree>
    <p:extLst>
      <p:ext uri="{BB962C8B-B14F-4D97-AF65-F5344CB8AC3E}">
        <p14:creationId xmlns:p14="http://schemas.microsoft.com/office/powerpoint/2010/main" val="19769351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1028" name="Rectangle 4"/>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smtClean="0"/>
              <a:t>Proper Lifting – Golfer’s Lift</a:t>
            </a:r>
            <a:endParaRPr lang="en-US" dirty="0"/>
          </a:p>
        </p:txBody>
      </p:sp>
      <p:pic>
        <p:nvPicPr>
          <p:cNvPr id="2" name="Picture 1" descr="LFB golfers lift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0" y="1676400"/>
            <a:ext cx="2819400" cy="4256740"/>
          </a:xfrm>
          <a:prstGeom prst="rect">
            <a:avLst/>
          </a:prstGeom>
        </p:spPr>
      </p:pic>
      <p:pic>
        <p:nvPicPr>
          <p:cNvPr id="3" name="Picture 2" descr="LFB produce box.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600" y="1676400"/>
            <a:ext cx="2846316" cy="4267200"/>
          </a:xfrm>
          <a:prstGeom prst="rect">
            <a:avLst/>
          </a:prstGeom>
        </p:spPr>
      </p:pic>
      <p:cxnSp>
        <p:nvCxnSpPr>
          <p:cNvPr id="6" name="Straight Connector 5"/>
          <p:cNvCxnSpPr/>
          <p:nvPr/>
        </p:nvCxnSpPr>
        <p:spPr>
          <a:xfrm>
            <a:off x="990600" y="1676400"/>
            <a:ext cx="2819400" cy="4267200"/>
          </a:xfrm>
          <a:prstGeom prst="line">
            <a:avLst/>
          </a:prstGeom>
          <a:ln w="120650" cmpd="sng">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8" name="Straight Connector 7"/>
          <p:cNvCxnSpPr/>
          <p:nvPr/>
        </p:nvCxnSpPr>
        <p:spPr>
          <a:xfrm flipH="1">
            <a:off x="990600" y="1752600"/>
            <a:ext cx="2819400" cy="4114800"/>
          </a:xfrm>
          <a:prstGeom prst="line">
            <a:avLst/>
          </a:prstGeom>
          <a:ln w="1206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3196469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2055" name="Rectangle 7"/>
          <p:cNvSpPr>
            <a:spLocks noGrp="1" noRot="1" noChangeArrowheads="1"/>
          </p:cNvSpPr>
          <p:nvPr>
            <p:ph type="title"/>
          </p:nvPr>
        </p:nvSpPr>
        <p:spPr>
          <a:xfrm>
            <a:off x="381000" y="230188"/>
            <a:ext cx="8382000" cy="1341906"/>
          </a:xfrm>
        </p:spPr>
        <p:txBody>
          <a:bodyPr/>
          <a:lstStyle/>
          <a:p>
            <a:r>
              <a:rPr lang="en-US" dirty="0"/>
              <a:t>Administrative Solutions:</a:t>
            </a:r>
            <a:br>
              <a:rPr lang="en-US" dirty="0"/>
            </a:br>
            <a:r>
              <a:rPr lang="en-US" dirty="0"/>
              <a:t>Rotate Jobs &amp; Workers</a:t>
            </a:r>
          </a:p>
        </p:txBody>
      </p:sp>
      <p:sp>
        <p:nvSpPr>
          <p:cNvPr id="6" name="Text Placeholder 5"/>
          <p:cNvSpPr>
            <a:spLocks noGrp="1"/>
          </p:cNvSpPr>
          <p:nvPr>
            <p:ph type="body" sz="quarter" idx="10"/>
          </p:nvPr>
        </p:nvSpPr>
        <p:spPr>
          <a:xfrm>
            <a:off x="381000" y="1599138"/>
            <a:ext cx="8382000" cy="443198"/>
          </a:xfrm>
        </p:spPr>
        <p:txBody>
          <a:bodyPr/>
          <a:lstStyle/>
          <a:p>
            <a:r>
              <a:rPr lang="en-US" dirty="0" smtClean="0"/>
              <a:t>Alternate heavy and light jobs</a:t>
            </a:r>
            <a:endParaRPr lang="en-US" dirty="0"/>
          </a:p>
        </p:txBody>
      </p:sp>
      <p:pic>
        <p:nvPicPr>
          <p:cNvPr id="7" name="Picture 6"/>
          <p:cNvPicPr>
            <a:picLocks/>
          </p:cNvPicPr>
          <p:nvPr/>
        </p:nvPicPr>
        <p:blipFill>
          <a:blip r:embed="rId4">
            <a:extLst>
              <a:ext uri="{28A0092B-C50C-407E-A947-70E740481C1C}">
                <a14:useLocalDpi xmlns:a14="http://schemas.microsoft.com/office/drawing/2010/main" val="0"/>
              </a:ext>
            </a:extLst>
          </a:blip>
          <a:stretch>
            <a:fillRect/>
          </a:stretch>
        </p:blipFill>
        <p:spPr>
          <a:xfrm>
            <a:off x="381000" y="2439731"/>
            <a:ext cx="3657600" cy="3426337"/>
          </a:xfrm>
          <a:prstGeom prst="rect">
            <a:avLst/>
          </a:prstGeom>
        </p:spPr>
      </p:pic>
      <p:pic>
        <p:nvPicPr>
          <p:cNvPr id="8" name="Picture 7"/>
          <p:cNvPicPr>
            <a:picLocks/>
          </p:cNvPicPr>
          <p:nvPr/>
        </p:nvPicPr>
        <p:blipFill>
          <a:blip r:embed="rId5">
            <a:extLst>
              <a:ext uri="{28A0092B-C50C-407E-A947-70E740481C1C}">
                <a14:useLocalDpi xmlns:a14="http://schemas.microsoft.com/office/drawing/2010/main" val="0"/>
              </a:ext>
            </a:extLst>
          </a:blip>
          <a:stretch>
            <a:fillRect/>
          </a:stretch>
        </p:blipFill>
        <p:spPr>
          <a:xfrm>
            <a:off x="5105400" y="2439731"/>
            <a:ext cx="3657600" cy="3426337"/>
          </a:xfrm>
          <a:prstGeom prst="rect">
            <a:avLst/>
          </a:prstGeom>
        </p:spPr>
      </p:pic>
      <p:graphicFrame>
        <p:nvGraphicFramePr>
          <p:cNvPr id="1282053" name="Object 5"/>
          <p:cNvGraphicFramePr>
            <a:graphicFrameLocks noChangeAspect="1"/>
          </p:cNvGraphicFramePr>
          <p:nvPr>
            <p:extLst>
              <p:ext uri="{D42A27DB-BD31-4B8C-83A1-F6EECF244321}">
                <p14:modId xmlns:p14="http://schemas.microsoft.com/office/powerpoint/2010/main" val="2924545519"/>
              </p:ext>
            </p:extLst>
          </p:nvPr>
        </p:nvGraphicFramePr>
        <p:xfrm>
          <a:off x="3352800" y="2705100"/>
          <a:ext cx="2662238" cy="2781300"/>
        </p:xfrm>
        <a:graphic>
          <a:graphicData uri="http://schemas.openxmlformats.org/presentationml/2006/ole">
            <mc:AlternateContent xmlns:mc="http://schemas.openxmlformats.org/markup-compatibility/2006">
              <mc:Choice xmlns:v="urn:schemas-microsoft-com:vml" Requires="v">
                <p:oleObj spid="_x0000_s139533" name="Clip" r:id="rId6" imgW="3244320" imgH="3390840" progId="">
                  <p:embed/>
                </p:oleObj>
              </mc:Choice>
              <mc:Fallback>
                <p:oleObj name="Clip" r:id="rId6" imgW="3244320" imgH="339084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2705100"/>
                        <a:ext cx="2662238" cy="2781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62383635"/>
      </p:ext>
    </p:extLst>
  </p:cSld>
  <p:clrMapOvr>
    <a:masterClrMapping/>
  </p:clrMapOvr>
  <p:transition xmlns:p14="http://schemas.microsoft.com/office/powerpoint/2010/mai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298" name="Rectangle 2"/>
          <p:cNvSpPr>
            <a:spLocks noGrp="1" noRot="1" noChangeArrowheads="1"/>
          </p:cNvSpPr>
          <p:nvPr>
            <p:ph type="title"/>
          </p:nvPr>
        </p:nvSpPr>
        <p:spPr/>
        <p:txBody>
          <a:bodyPr/>
          <a:lstStyle/>
          <a:p>
            <a:r>
              <a:rPr lang="en-US" dirty="0" smtClean="0"/>
              <a:t>Engineering Solutions</a:t>
            </a:r>
            <a:endParaRPr lang="en-US" dirty="0"/>
          </a:p>
        </p:txBody>
      </p:sp>
      <p:sp>
        <p:nvSpPr>
          <p:cNvPr id="1335299" name="Rectangle 3"/>
          <p:cNvSpPr>
            <a:spLocks noGrp="1" noChangeArrowheads="1"/>
          </p:cNvSpPr>
          <p:nvPr>
            <p:ph type="body" idx="1"/>
          </p:nvPr>
        </p:nvSpPr>
        <p:spPr>
          <a:xfrm>
            <a:off x="381000" y="1599138"/>
            <a:ext cx="8382000" cy="2618153"/>
          </a:xfrm>
        </p:spPr>
        <p:txBody>
          <a:bodyPr/>
          <a:lstStyle/>
          <a:p>
            <a:r>
              <a:rPr lang="en-US" dirty="0" smtClean="0"/>
              <a:t>Workspace</a:t>
            </a:r>
          </a:p>
          <a:p>
            <a:r>
              <a:rPr lang="en-US" dirty="0" smtClean="0"/>
              <a:t>Posture</a:t>
            </a:r>
          </a:p>
          <a:p>
            <a:r>
              <a:rPr lang="en-US" dirty="0" smtClean="0"/>
              <a:t>Manual materials handling</a:t>
            </a:r>
          </a:p>
          <a:p>
            <a:r>
              <a:rPr lang="en-US" dirty="0" smtClean="0"/>
              <a:t>Seating</a:t>
            </a:r>
          </a:p>
          <a:p>
            <a:pPr>
              <a:buNone/>
            </a:pPr>
            <a:endParaRPr lang="en-US" dirty="0"/>
          </a:p>
        </p:txBody>
      </p:sp>
    </p:spTree>
    <p:extLst>
      <p:ext uri="{BB962C8B-B14F-4D97-AF65-F5344CB8AC3E}">
        <p14:creationId xmlns:p14="http://schemas.microsoft.com/office/powerpoint/2010/main" val="809802745"/>
      </p:ext>
    </p:extLst>
  </p:cSld>
  <p:clrMapOvr>
    <a:masterClrMapping/>
  </p:clrMapOvr>
  <p:transition xmlns:p14="http://schemas.microsoft.com/office/powerpoint/2010/mai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Rot="1" noChangeArrowheads="1"/>
          </p:cNvSpPr>
          <p:nvPr>
            <p:ph type="title"/>
          </p:nvPr>
        </p:nvSpPr>
        <p:spPr/>
        <p:txBody>
          <a:bodyPr/>
          <a:lstStyle/>
          <a:p>
            <a:r>
              <a:rPr lang="en-US" smtClean="0"/>
              <a:t>Why Do Ergonomics?</a:t>
            </a:r>
            <a:br>
              <a:rPr lang="en-US" smtClean="0"/>
            </a:br>
            <a:r>
              <a:rPr lang="en-US" smtClean="0"/>
              <a:t>USA Standards</a:t>
            </a:r>
            <a:endParaRPr lang="en-US" dirty="0"/>
          </a:p>
        </p:txBody>
      </p:sp>
      <p:sp>
        <p:nvSpPr>
          <p:cNvPr id="1199107" name="Rectangle 3"/>
          <p:cNvSpPr>
            <a:spLocks noGrp="1" noChangeArrowheads="1"/>
          </p:cNvSpPr>
          <p:nvPr>
            <p:ph type="body" idx="1"/>
          </p:nvPr>
        </p:nvSpPr>
        <p:spPr/>
        <p:txBody>
          <a:bodyPr/>
          <a:lstStyle/>
          <a:p>
            <a:r>
              <a:rPr lang="en-US" smtClean="0"/>
              <a:t>Occupational Safety and Health Act of 1970</a:t>
            </a:r>
          </a:p>
          <a:p>
            <a:pPr lvl="1"/>
            <a:r>
              <a:rPr lang="en-US" smtClean="0"/>
              <a:t>General Duty Clause</a:t>
            </a:r>
            <a:endParaRPr lang="en-US"/>
          </a:p>
        </p:txBody>
      </p:sp>
      <p:sp>
        <p:nvSpPr>
          <p:cNvPr id="1199108" name="Text Box 4"/>
          <p:cNvSpPr txBox="1">
            <a:spLocks noChangeArrowheads="1"/>
          </p:cNvSpPr>
          <p:nvPr/>
        </p:nvSpPr>
        <p:spPr bwMode="auto">
          <a:xfrm>
            <a:off x="609600" y="3276600"/>
            <a:ext cx="7848600" cy="2246312"/>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n-US" sz="2800" dirty="0">
                <a:solidFill>
                  <a:srgbClr val="FFFF00"/>
                </a:solidFill>
                <a:latin typeface="Arial" charset="0"/>
              </a:rPr>
              <a:t>“Each employer shall furnish to each of his employees, employment and a place of employment which is free from recognized hazards that are causing of are likely to cause death or serious harm to his employees.”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9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Engineering Solutions:</a:t>
            </a:r>
            <a:br>
              <a:rPr lang="en-US" dirty="0" smtClean="0"/>
            </a:br>
            <a:r>
              <a:rPr lang="en-US" dirty="0" smtClean="0"/>
              <a:t>Get Product Off the Floor</a:t>
            </a:r>
            <a:endParaRPr lang="en-US" dirty="0"/>
          </a:p>
        </p:txBody>
      </p:sp>
      <p:sp>
        <p:nvSpPr>
          <p:cNvPr id="7" name="Text Placeholder 6"/>
          <p:cNvSpPr>
            <a:spLocks noGrp="1"/>
          </p:cNvSpPr>
          <p:nvPr>
            <p:ph type="body" sz="quarter" idx="10"/>
          </p:nvPr>
        </p:nvSpPr>
        <p:spPr>
          <a:xfrm>
            <a:off x="381000" y="1599138"/>
            <a:ext cx="8382000" cy="984885"/>
          </a:xfrm>
        </p:spPr>
        <p:txBody>
          <a:bodyPr/>
          <a:lstStyle/>
          <a:p>
            <a:r>
              <a:rPr lang="en-US" dirty="0" smtClean="0"/>
              <a:t>Stack of pallets</a:t>
            </a:r>
          </a:p>
          <a:p>
            <a:r>
              <a:rPr lang="en-US" dirty="0" smtClean="0"/>
              <a:t>Scissors lift pallet jacks</a:t>
            </a:r>
            <a:endParaRPr lang="en-US" dirty="0"/>
          </a:p>
        </p:txBody>
      </p:sp>
      <p:pic>
        <p:nvPicPr>
          <p:cNvPr id="4" name="Picture 3" descr="PPT9A1.png"/>
          <p:cNvPicPr>
            <a:picLocks noChangeAspect="1"/>
          </p:cNvPicPr>
          <p:nvPr/>
        </p:nvPicPr>
        <p:blipFill>
          <a:blip r:embed="rId3" cstate="print"/>
          <a:stretch>
            <a:fillRect/>
          </a:stretch>
        </p:blipFill>
        <p:spPr>
          <a:xfrm>
            <a:off x="694003" y="2701412"/>
            <a:ext cx="3496998" cy="3318388"/>
          </a:xfrm>
          <a:prstGeom prst="rect">
            <a:avLst/>
          </a:prstGeom>
        </p:spPr>
      </p:pic>
      <p:pic>
        <p:nvPicPr>
          <p:cNvPr id="65538" name="Picture 2" descr="C:\Documents and Settings\Daniel Anton\My Documents\My Pictures\tools\scissors lift pallet jack.jpg"/>
          <p:cNvPicPr>
            <a:picLocks noChangeAspect="1" noChangeArrowheads="1"/>
          </p:cNvPicPr>
          <p:nvPr/>
        </p:nvPicPr>
        <p:blipFill>
          <a:blip r:embed="rId4" cstate="print"/>
          <a:srcRect/>
          <a:stretch>
            <a:fillRect/>
          </a:stretch>
        </p:blipFill>
        <p:spPr bwMode="auto">
          <a:xfrm>
            <a:off x="4953000" y="2667000"/>
            <a:ext cx="3757108" cy="3352800"/>
          </a:xfrm>
          <a:prstGeom prst="rect">
            <a:avLst/>
          </a:prstGeom>
          <a:noFill/>
        </p:spPr>
      </p:pic>
    </p:spTree>
    <p:extLst>
      <p:ext uri="{BB962C8B-B14F-4D97-AF65-F5344CB8AC3E}">
        <p14:creationId xmlns:p14="http://schemas.microsoft.com/office/powerpoint/2010/main" val="5283619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06-25 at 9.30.1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5784"/>
            <a:ext cx="7396254" cy="5934330"/>
          </a:xfrm>
          <a:prstGeom prst="rect">
            <a:avLst/>
          </a:prstGeom>
        </p:spPr>
      </p:pic>
    </p:spTree>
    <p:extLst>
      <p:ext uri="{BB962C8B-B14F-4D97-AF65-F5344CB8AC3E}">
        <p14:creationId xmlns:p14="http://schemas.microsoft.com/office/powerpoint/2010/main" val="318152329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FB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0"/>
            <a:ext cx="4574436" cy="6858000"/>
          </a:xfrm>
          <a:prstGeom prst="rect">
            <a:avLst/>
          </a:prstGeom>
        </p:spPr>
      </p:pic>
    </p:spTree>
    <p:extLst>
      <p:ext uri="{BB962C8B-B14F-4D97-AF65-F5344CB8AC3E}">
        <p14:creationId xmlns:p14="http://schemas.microsoft.com/office/powerpoint/2010/main" val="66499703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FB golfers lift produce box.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0"/>
            <a:ext cx="4542312" cy="6858000"/>
          </a:xfrm>
          <a:prstGeom prst="rect">
            <a:avLst/>
          </a:prstGeom>
        </p:spPr>
      </p:pic>
    </p:spTree>
    <p:extLst>
      <p:ext uri="{BB962C8B-B14F-4D97-AF65-F5344CB8AC3E}">
        <p14:creationId xmlns:p14="http://schemas.microsoft.com/office/powerpoint/2010/main" val="29960503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4530" name="Object 2"/>
          <p:cNvGraphicFramePr>
            <a:graphicFrameLocks noChangeAspect="1"/>
          </p:cNvGraphicFramePr>
          <p:nvPr/>
        </p:nvGraphicFramePr>
        <p:xfrm>
          <a:off x="3556000" y="1733550"/>
          <a:ext cx="2033588" cy="3390900"/>
        </p:xfrm>
        <a:graphic>
          <a:graphicData uri="http://schemas.openxmlformats.org/presentationml/2006/ole">
            <mc:AlternateContent xmlns:mc="http://schemas.openxmlformats.org/markup-compatibility/2006">
              <mc:Choice xmlns:v="urn:schemas-microsoft-com:vml" Requires="v">
                <p:oleObj spid="_x0000_s174229"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0" y="1733550"/>
                        <a:ext cx="2033588" cy="339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22348857"/>
      </p:ext>
    </p:extLst>
  </p:cSld>
  <p:clrMapOvr>
    <a:masterClrMapping/>
  </p:clrMapOvr>
  <p:transition xmlns:p14="http://schemas.microsoft.com/office/powerpoint/2010/mai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sk-SK" dirty="0" smtClean="0">
                <a:solidFill>
                  <a:srgbClr val="7F7F7F"/>
                </a:solidFill>
              </a:rPr>
              <a:t>Implementing Ergonomics and Solutions</a:t>
            </a:r>
          </a:p>
          <a:p>
            <a:r>
              <a:rPr lang="sk-SK" dirty="0" smtClean="0"/>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37531226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0418"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78325"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399553905"/>
      </p:ext>
    </p:extLst>
  </p:cSld>
  <p:clrMapOvr>
    <a:masterClrMapping/>
  </p:clrMapOvr>
  <p:transition xmlns:p14="http://schemas.microsoft.com/office/powerpoint/2010/main">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4450"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0373"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1143000" y="43434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833923138"/>
      </p:ext>
    </p:extLst>
  </p:cSld>
  <p:clrMapOvr>
    <a:masterClrMapping/>
  </p:clrMapOvr>
  <p:transition xmlns:p14="http://schemas.microsoft.com/office/powerpoint/2010/main">
    <p:rand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4516" name="Rectangle 4"/>
          <p:cNvSpPr>
            <a:spLocks noGrp="1" noRot="1" noChangeArrowheads="1"/>
          </p:cNvSpPr>
          <p:nvPr>
            <p:ph type="title"/>
          </p:nvPr>
        </p:nvSpPr>
        <p:spPr>
          <a:xfrm>
            <a:off x="381000" y="230188"/>
            <a:ext cx="8382000" cy="677108"/>
          </a:xfrm>
        </p:spPr>
        <p:txBody>
          <a:bodyPr/>
          <a:lstStyle/>
          <a:p>
            <a:r>
              <a:rPr lang="en-US" dirty="0" smtClean="0"/>
              <a:t>How to Identify Problems</a:t>
            </a:r>
            <a:endParaRPr lang="en-US" dirty="0"/>
          </a:p>
        </p:txBody>
      </p:sp>
      <p:sp>
        <p:nvSpPr>
          <p:cNvPr id="1344517" name="Rectangle 5"/>
          <p:cNvSpPr>
            <a:spLocks noGrp="1" noChangeArrowheads="1"/>
          </p:cNvSpPr>
          <p:nvPr>
            <p:ph type="body" idx="1"/>
          </p:nvPr>
        </p:nvSpPr>
        <p:spPr>
          <a:xfrm>
            <a:off x="381000" y="1599138"/>
            <a:ext cx="8382000" cy="3603038"/>
          </a:xfrm>
        </p:spPr>
        <p:txBody>
          <a:bodyPr/>
          <a:lstStyle/>
          <a:p>
            <a:r>
              <a:rPr lang="en-US" dirty="0" smtClean="0"/>
              <a:t>Worker complaints</a:t>
            </a:r>
          </a:p>
          <a:p>
            <a:r>
              <a:rPr lang="en-US" dirty="0" smtClean="0"/>
              <a:t>Known risk factors</a:t>
            </a:r>
          </a:p>
          <a:p>
            <a:r>
              <a:rPr lang="en-US" dirty="0" smtClean="0"/>
              <a:t>Injury reports</a:t>
            </a:r>
          </a:p>
          <a:p>
            <a:r>
              <a:rPr lang="en-US" dirty="0" smtClean="0"/>
              <a:t>Medical &amp; insurance costs</a:t>
            </a:r>
          </a:p>
          <a:p>
            <a:r>
              <a:rPr lang="en-US" dirty="0" smtClean="0"/>
              <a:t>Work absence</a:t>
            </a:r>
          </a:p>
          <a:p>
            <a:r>
              <a:rPr lang="en-US" dirty="0" smtClean="0"/>
              <a:t>Customer complaints about product or damaged product</a:t>
            </a:r>
            <a:endParaRPr lang="en-US" dirty="0"/>
          </a:p>
        </p:txBody>
      </p:sp>
    </p:spTree>
    <p:extLst>
      <p:ext uri="{BB962C8B-B14F-4D97-AF65-F5344CB8AC3E}">
        <p14:creationId xmlns:p14="http://schemas.microsoft.com/office/powerpoint/2010/main" val="3153535160"/>
      </p:ext>
    </p:extLst>
  </p:cSld>
  <p:clrMapOvr>
    <a:masterClrMapping/>
  </p:clrMapOvr>
  <p:transition xmlns:p14="http://schemas.microsoft.com/office/powerpoint/2010/mai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6498"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1397"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4419600" y="41148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072221049"/>
      </p:ext>
    </p:extLst>
  </p:cSld>
  <p:clrMapOvr>
    <a:masterClrMapping/>
  </p:clrMapOvr>
  <p:transition xmlns:p14="http://schemas.microsoft.com/office/powerpoint/2010/mai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Rot="1" noChangeArrowheads="1"/>
          </p:cNvSpPr>
          <p:nvPr>
            <p:ph type="title"/>
          </p:nvPr>
        </p:nvSpPr>
        <p:spPr>
          <a:xfrm>
            <a:off x="381000" y="230188"/>
            <a:ext cx="8382000" cy="1341906"/>
          </a:xfrm>
        </p:spPr>
        <p:txBody>
          <a:bodyPr/>
          <a:lstStyle/>
          <a:p>
            <a:r>
              <a:rPr lang="en-US" dirty="0" smtClean="0"/>
              <a:t>Why Do Ergonomics?</a:t>
            </a:r>
            <a:br>
              <a:rPr lang="en-US" dirty="0" smtClean="0"/>
            </a:br>
            <a:r>
              <a:rPr lang="en-US" dirty="0" smtClean="0"/>
              <a:t>State of Washington Standards</a:t>
            </a:r>
            <a:endParaRPr lang="en-US" dirty="0"/>
          </a:p>
        </p:txBody>
      </p:sp>
      <p:sp>
        <p:nvSpPr>
          <p:cNvPr id="1199107" name="Rectangle 3"/>
          <p:cNvSpPr>
            <a:spLocks noGrp="1" noChangeArrowheads="1"/>
          </p:cNvSpPr>
          <p:nvPr>
            <p:ph type="body" idx="1"/>
          </p:nvPr>
        </p:nvSpPr>
        <p:spPr>
          <a:xfrm>
            <a:off x="381000" y="1599138"/>
            <a:ext cx="8382000" cy="1398332"/>
          </a:xfrm>
        </p:spPr>
        <p:txBody>
          <a:bodyPr/>
          <a:lstStyle/>
          <a:p>
            <a:r>
              <a:rPr lang="en-US" dirty="0" smtClean="0"/>
              <a:t>Safe Place requirement</a:t>
            </a:r>
          </a:p>
          <a:p>
            <a:pPr lvl="1"/>
            <a:r>
              <a:rPr lang="en-US" dirty="0" smtClean="0"/>
              <a:t>WAC 296-800-110</a:t>
            </a:r>
          </a:p>
          <a:p>
            <a:pPr lvl="1"/>
            <a:r>
              <a:rPr lang="en-US" dirty="0" smtClean="0"/>
              <a:t>Washington’s version of the General Duty Clause</a:t>
            </a:r>
            <a:endParaRPr lang="en-US" dirty="0"/>
          </a:p>
        </p:txBody>
      </p:sp>
      <p:sp>
        <p:nvSpPr>
          <p:cNvPr id="1199108" name="Text Box 4"/>
          <p:cNvSpPr txBox="1">
            <a:spLocks noChangeArrowheads="1"/>
          </p:cNvSpPr>
          <p:nvPr/>
        </p:nvSpPr>
        <p:spPr bwMode="auto">
          <a:xfrm>
            <a:off x="990600" y="3276600"/>
            <a:ext cx="7162800" cy="1384995"/>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en-US" sz="2800" dirty="0" smtClean="0">
                <a:solidFill>
                  <a:srgbClr val="FFFF00"/>
                </a:solidFill>
                <a:latin typeface="Arial" charset="0"/>
              </a:rPr>
              <a:t>Employers are responsible for providing “a safe and healthy workplace free from recognized hazards.</a:t>
            </a:r>
            <a:r>
              <a:rPr lang="en-US" sz="2800" dirty="0">
                <a:solidFill>
                  <a:srgbClr val="FFFF00"/>
                </a:solidFill>
                <a:latin typeface="Arial" charset="0"/>
              </a:rPr>
              <a:t>”</a:t>
            </a:r>
          </a:p>
        </p:txBody>
      </p:sp>
    </p:spTree>
    <p:extLst>
      <p:ext uri="{BB962C8B-B14F-4D97-AF65-F5344CB8AC3E}">
        <p14:creationId xmlns:p14="http://schemas.microsoft.com/office/powerpoint/2010/main" val="574635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9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Grp="1" noRot="1" noChangeArrowheads="1"/>
          </p:cNvSpPr>
          <p:nvPr>
            <p:ph type="title"/>
          </p:nvPr>
        </p:nvSpPr>
        <p:spPr/>
        <p:txBody>
          <a:bodyPr/>
          <a:lstStyle/>
          <a:p>
            <a:r>
              <a:rPr lang="en-US"/>
              <a:t>Analysis</a:t>
            </a:r>
          </a:p>
        </p:txBody>
      </p:sp>
      <p:sp>
        <p:nvSpPr>
          <p:cNvPr id="1345539" name="Rectangle 3"/>
          <p:cNvSpPr>
            <a:spLocks noGrp="1" noChangeArrowheads="1"/>
          </p:cNvSpPr>
          <p:nvPr>
            <p:ph type="body" idx="1"/>
          </p:nvPr>
        </p:nvSpPr>
        <p:spPr>
          <a:xfrm>
            <a:off x="381000" y="1599138"/>
            <a:ext cx="8382000" cy="451406"/>
          </a:xfrm>
        </p:spPr>
        <p:txBody>
          <a:bodyPr/>
          <a:lstStyle/>
          <a:p>
            <a:r>
              <a:rPr lang="en-US" dirty="0"/>
              <a:t>Discussions with </a:t>
            </a:r>
            <a:r>
              <a:rPr lang="en-US" dirty="0" smtClean="0"/>
              <a:t>workers</a:t>
            </a:r>
            <a:endParaRPr lang="en-US" dirty="0"/>
          </a:p>
        </p:txBody>
      </p:sp>
      <p:sp>
        <p:nvSpPr>
          <p:cNvPr id="5" name="Text Box 6"/>
          <p:cNvSpPr txBox="1">
            <a:spLocks noChangeArrowheads="1"/>
          </p:cNvSpPr>
          <p:nvPr/>
        </p:nvSpPr>
        <p:spPr bwMode="auto">
          <a:xfrm>
            <a:off x="609600" y="2819400"/>
            <a:ext cx="8001000" cy="1752600"/>
          </a:xfrm>
          <a:prstGeom prst="rect">
            <a:avLst/>
          </a:prstGeom>
          <a:solidFill>
            <a:srgbClr val="FFFFFF"/>
          </a:solidFill>
          <a:ln w="76200" cmpd="tri">
            <a:solidFill>
              <a:srgbClr val="FF0000"/>
            </a:solidFill>
            <a:miter lim="800000"/>
            <a:headEnd/>
            <a:tailEnd/>
          </a:ln>
        </p:spPr>
        <p:txBody>
          <a:bodyPr/>
          <a:lstStyle/>
          <a:p>
            <a:pPr algn="ctr"/>
            <a:r>
              <a:rPr lang="en-US" sz="3600" b="1" i="1" dirty="0">
                <a:solidFill>
                  <a:srgbClr val="0000FF"/>
                </a:solidFill>
                <a:latin typeface="Tahoma" pitchFamily="34" charset="0"/>
              </a:rPr>
              <a:t>“If you could change one thing about your job what would it be?”</a:t>
            </a:r>
            <a:endParaRPr lang="en-US" sz="3600" b="1" i="1" u="sng" dirty="0">
              <a:solidFill>
                <a:srgbClr val="0000FF"/>
              </a:solidFill>
              <a:latin typeface="Tahoma" pitchFamily="34" charset="0"/>
            </a:endParaRPr>
          </a:p>
          <a:p>
            <a:endParaRPr lang="en-US" sz="3600" dirty="0">
              <a:latin typeface="Tahoma" pitchFamily="34" charset="0"/>
            </a:endParaRPr>
          </a:p>
          <a:p>
            <a:endParaRPr lang="en-US" sz="3600" dirty="0">
              <a:latin typeface="Tahoma" pitchFamily="34" charset="0"/>
            </a:endParaRPr>
          </a:p>
        </p:txBody>
      </p:sp>
    </p:spTree>
    <p:extLst>
      <p:ext uri="{BB962C8B-B14F-4D97-AF65-F5344CB8AC3E}">
        <p14:creationId xmlns:p14="http://schemas.microsoft.com/office/powerpoint/2010/main" val="201622329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Grp="1" noRot="1" noChangeArrowheads="1"/>
          </p:cNvSpPr>
          <p:nvPr>
            <p:ph type="title"/>
          </p:nvPr>
        </p:nvSpPr>
        <p:spPr/>
        <p:txBody>
          <a:bodyPr/>
          <a:lstStyle/>
          <a:p>
            <a:r>
              <a:rPr lang="en-US"/>
              <a:t>Analysis</a:t>
            </a:r>
          </a:p>
        </p:txBody>
      </p:sp>
      <p:sp>
        <p:nvSpPr>
          <p:cNvPr id="1345539" name="Rectangle 3"/>
          <p:cNvSpPr>
            <a:spLocks noGrp="1" noChangeArrowheads="1"/>
          </p:cNvSpPr>
          <p:nvPr>
            <p:ph type="body" idx="1"/>
          </p:nvPr>
        </p:nvSpPr>
        <p:spPr>
          <a:xfrm>
            <a:off x="381000" y="1599138"/>
            <a:ext cx="8382000" cy="993092"/>
          </a:xfrm>
        </p:spPr>
        <p:txBody>
          <a:bodyPr/>
          <a:lstStyle/>
          <a:p>
            <a:r>
              <a:rPr lang="en-US" dirty="0" smtClean="0"/>
              <a:t>Observation</a:t>
            </a:r>
            <a:endParaRPr lang="en-US" dirty="0"/>
          </a:p>
          <a:p>
            <a:r>
              <a:rPr lang="en-US" dirty="0"/>
              <a:t>Ergonomic job </a:t>
            </a:r>
            <a:r>
              <a:rPr lang="en-US" dirty="0" smtClean="0"/>
              <a:t>analysis</a:t>
            </a:r>
          </a:p>
        </p:txBody>
      </p:sp>
    </p:spTree>
    <p:extLst>
      <p:ext uri="{BB962C8B-B14F-4D97-AF65-F5344CB8AC3E}">
        <p14:creationId xmlns:p14="http://schemas.microsoft.com/office/powerpoint/2010/main" val="211291923"/>
      </p:ext>
    </p:extLst>
  </p:cSld>
  <p:clrMapOvr>
    <a:masterClrMapping/>
  </p:clrMapOvr>
  <p:transition xmlns:p14="http://schemas.microsoft.com/office/powerpoint/2010/mai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1</a:t>
            </a:r>
            <a:endParaRPr lang="en-US" dirty="0"/>
          </a:p>
        </p:txBody>
      </p:sp>
      <p:sp>
        <p:nvSpPr>
          <p:cNvPr id="1347587" name="Rectangle 3"/>
          <p:cNvSpPr>
            <a:spLocks noGrp="1" noChangeArrowheads="1"/>
          </p:cNvSpPr>
          <p:nvPr>
            <p:ph type="body" idx="1"/>
          </p:nvPr>
        </p:nvSpPr>
        <p:spPr>
          <a:xfrm>
            <a:off x="381000" y="1599138"/>
            <a:ext cx="8382000" cy="917174"/>
          </a:xfrm>
        </p:spPr>
        <p:txBody>
          <a:bodyPr/>
          <a:lstStyle/>
          <a:p>
            <a:r>
              <a:rPr lang="en-US" dirty="0"/>
              <a:t>Prioritize jobs for </a:t>
            </a:r>
            <a:r>
              <a:rPr lang="en-US" dirty="0" smtClean="0"/>
              <a:t>change</a:t>
            </a:r>
          </a:p>
          <a:p>
            <a:pPr lvl="1"/>
            <a:endParaRPr lang="en-US" dirty="0"/>
          </a:p>
        </p:txBody>
      </p:sp>
    </p:spTree>
    <p:extLst>
      <p:ext uri="{BB962C8B-B14F-4D97-AF65-F5344CB8AC3E}">
        <p14:creationId xmlns:p14="http://schemas.microsoft.com/office/powerpoint/2010/main" val="2886070332"/>
      </p:ext>
    </p:extLst>
  </p:cSld>
  <p:clrMapOvr>
    <a:masterClrMapping/>
  </p:clrMapOvr>
  <p:transition xmlns:p14="http://schemas.microsoft.com/office/powerpoint/2010/mai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2</a:t>
            </a:r>
            <a:endParaRPr lang="en-US" dirty="0"/>
          </a:p>
        </p:txBody>
      </p:sp>
      <p:sp>
        <p:nvSpPr>
          <p:cNvPr id="1347587" name="Rectangle 3"/>
          <p:cNvSpPr>
            <a:spLocks noGrp="1" noChangeArrowheads="1"/>
          </p:cNvSpPr>
          <p:nvPr>
            <p:ph type="body" idx="1"/>
          </p:nvPr>
        </p:nvSpPr>
        <p:spPr>
          <a:xfrm>
            <a:off x="381000" y="1599138"/>
            <a:ext cx="8382000" cy="917174"/>
          </a:xfrm>
        </p:spPr>
        <p:txBody>
          <a:bodyPr/>
          <a:lstStyle/>
          <a:p>
            <a:r>
              <a:rPr lang="en-US" dirty="0" smtClean="0"/>
              <a:t>Identify risk factor(s) in the job</a:t>
            </a:r>
            <a:endParaRPr lang="en-US" dirty="0"/>
          </a:p>
          <a:p>
            <a:pPr lvl="1"/>
            <a:endParaRPr lang="en-US" i="1" dirty="0"/>
          </a:p>
        </p:txBody>
      </p:sp>
    </p:spTree>
    <p:extLst>
      <p:ext uri="{BB962C8B-B14F-4D97-AF65-F5344CB8AC3E}">
        <p14:creationId xmlns:p14="http://schemas.microsoft.com/office/powerpoint/2010/main" val="4091737843"/>
      </p:ext>
    </p:extLst>
  </p:cSld>
  <p:clrMapOvr>
    <a:masterClrMapping/>
  </p:clrMapOvr>
  <p:transition xmlns:p14="http://schemas.microsoft.com/office/powerpoint/2010/mai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Step 3</a:t>
            </a:r>
            <a:endParaRPr lang="en-US" dirty="0"/>
          </a:p>
        </p:txBody>
      </p:sp>
      <p:sp>
        <p:nvSpPr>
          <p:cNvPr id="1347587" name="Rectangle 3"/>
          <p:cNvSpPr>
            <a:spLocks noGrp="1" noChangeArrowheads="1"/>
          </p:cNvSpPr>
          <p:nvPr>
            <p:ph type="body" idx="1"/>
          </p:nvPr>
        </p:nvSpPr>
        <p:spPr>
          <a:xfrm>
            <a:off x="381000" y="1599138"/>
            <a:ext cx="8382000" cy="1865126"/>
          </a:xfrm>
        </p:spPr>
        <p:txBody>
          <a:bodyPr/>
          <a:lstStyle/>
          <a:p>
            <a:r>
              <a:rPr lang="en-US" dirty="0" smtClean="0"/>
              <a:t>Quantify the risk factor(s)</a:t>
            </a:r>
            <a:endParaRPr lang="en-US" dirty="0"/>
          </a:p>
          <a:p>
            <a:pPr lvl="1"/>
            <a:r>
              <a:rPr lang="en-US" dirty="0" smtClean="0"/>
              <a:t>Effort </a:t>
            </a:r>
            <a:r>
              <a:rPr lang="en-US" i="1" dirty="0" smtClean="0"/>
              <a:t>level </a:t>
            </a:r>
            <a:r>
              <a:rPr lang="en-US" dirty="0" smtClean="0"/>
              <a:t>– How hard is the task?</a:t>
            </a:r>
            <a:endParaRPr lang="en-US" dirty="0"/>
          </a:p>
          <a:p>
            <a:pPr lvl="1"/>
            <a:r>
              <a:rPr lang="en-US" dirty="0" smtClean="0"/>
              <a:t>Effort </a:t>
            </a:r>
            <a:r>
              <a:rPr lang="en-US" i="1" dirty="0" smtClean="0"/>
              <a:t>duration </a:t>
            </a:r>
            <a:r>
              <a:rPr lang="en-US" dirty="0" smtClean="0"/>
              <a:t>– How long does the task take? </a:t>
            </a:r>
            <a:endParaRPr lang="en-US" i="1" dirty="0"/>
          </a:p>
          <a:p>
            <a:pPr lvl="1"/>
            <a:r>
              <a:rPr lang="en-US" dirty="0" smtClean="0"/>
              <a:t>Effort </a:t>
            </a:r>
            <a:r>
              <a:rPr lang="en-US" i="1" dirty="0" smtClean="0"/>
              <a:t>frequency </a:t>
            </a:r>
            <a:r>
              <a:rPr lang="en-US" dirty="0" smtClean="0"/>
              <a:t>– How often is the task done?</a:t>
            </a:r>
            <a:endParaRPr lang="en-US" dirty="0"/>
          </a:p>
        </p:txBody>
      </p:sp>
    </p:spTree>
    <p:extLst>
      <p:ext uri="{BB962C8B-B14F-4D97-AF65-F5344CB8AC3E}">
        <p14:creationId xmlns:p14="http://schemas.microsoft.com/office/powerpoint/2010/main" val="504836932"/>
      </p:ext>
    </p:extLst>
  </p:cSld>
  <p:clrMapOvr>
    <a:masterClrMapping/>
  </p:clrMapOvr>
  <p:transition xmlns:p14="http://schemas.microsoft.com/office/powerpoint/2010/mai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8546" name="Rectangle 2"/>
          <p:cNvSpPr>
            <a:spLocks noGrp="1" noRot="1" noChangeArrowheads="1"/>
          </p:cNvSpPr>
          <p:nvPr>
            <p:ph type="title"/>
          </p:nvPr>
        </p:nvSpPr>
        <p:spPr>
          <a:xfrm>
            <a:off x="381000" y="230188"/>
            <a:ext cx="8382000" cy="1329595"/>
          </a:xfrm>
        </p:spPr>
        <p:txBody>
          <a:bodyPr/>
          <a:lstStyle/>
          <a:p>
            <a:r>
              <a:rPr lang="en-US" dirty="0"/>
              <a:t>Ergonomic Job </a:t>
            </a:r>
            <a:r>
              <a:rPr lang="en-US" dirty="0" smtClean="0"/>
              <a:t>Analysis</a:t>
            </a:r>
            <a:br>
              <a:rPr lang="en-US" dirty="0" smtClean="0"/>
            </a:br>
            <a:r>
              <a:rPr lang="en-US" dirty="0" smtClean="0"/>
              <a:t>Tools to Quantify the Risk Factor(s)</a:t>
            </a:r>
            <a:endParaRPr lang="en-US" dirty="0"/>
          </a:p>
        </p:txBody>
      </p:sp>
      <p:sp>
        <p:nvSpPr>
          <p:cNvPr id="1388547" name="Rectangle 3"/>
          <p:cNvSpPr>
            <a:spLocks noGrp="1" noChangeArrowheads="1"/>
          </p:cNvSpPr>
          <p:nvPr>
            <p:ph type="body" idx="1"/>
          </p:nvPr>
        </p:nvSpPr>
        <p:spPr>
          <a:xfrm>
            <a:off x="381000" y="1599138"/>
            <a:ext cx="8382000" cy="2450927"/>
          </a:xfrm>
        </p:spPr>
        <p:txBody>
          <a:bodyPr/>
          <a:lstStyle/>
          <a:p>
            <a:r>
              <a:rPr lang="en-US" dirty="0" smtClean="0"/>
              <a:t>Different tools depending on the risk factor</a:t>
            </a:r>
          </a:p>
          <a:p>
            <a:r>
              <a:rPr lang="en-US" dirty="0" smtClean="0"/>
              <a:t>Dr. Thomas Bernard’s website of ergonomic analysis methods</a:t>
            </a:r>
          </a:p>
          <a:p>
            <a:r>
              <a:rPr lang="en-US" dirty="0" smtClean="0"/>
              <a:t>All risk factors</a:t>
            </a:r>
          </a:p>
          <a:p>
            <a:pPr lvl="1"/>
            <a:r>
              <a:rPr lang="en-US" dirty="0" smtClean="0"/>
              <a:t>Rodgers Muscle Fatigue Analysis</a:t>
            </a:r>
          </a:p>
        </p:txBody>
      </p:sp>
      <p:sp>
        <p:nvSpPr>
          <p:cNvPr id="2" name="TextBox 1"/>
          <p:cNvSpPr txBox="1"/>
          <p:nvPr/>
        </p:nvSpPr>
        <p:spPr>
          <a:xfrm>
            <a:off x="228600" y="4876800"/>
            <a:ext cx="8915400" cy="1477328"/>
          </a:xfrm>
          <a:prstGeom prst="rect">
            <a:avLst/>
          </a:prstGeom>
          <a:noFill/>
        </p:spPr>
        <p:txBody>
          <a:bodyPr wrap="square" rtlCol="0">
            <a:spAutoFit/>
          </a:bodyPr>
          <a:lstStyle/>
          <a:p>
            <a:pPr algn="ctr"/>
            <a:r>
              <a:rPr lang="en-US" sz="3600" dirty="0">
                <a:hlinkClick r:id="rId3"/>
              </a:rPr>
              <a:t>http://personal.health.usf.edu/tbernard/ergotools/</a:t>
            </a:r>
            <a:r>
              <a:rPr lang="en-US" sz="3600" dirty="0" smtClean="0">
                <a:hlinkClick r:id="rId3"/>
              </a:rPr>
              <a:t>index.html</a:t>
            </a:r>
            <a:endParaRPr lang="en-US" sz="3600" dirty="0" smtClean="0"/>
          </a:p>
          <a:p>
            <a:pPr algn="ctr"/>
            <a:endParaRPr lang="en-US" dirty="0"/>
          </a:p>
        </p:txBody>
      </p:sp>
    </p:spTree>
    <p:extLst>
      <p:ext uri="{BB962C8B-B14F-4D97-AF65-F5344CB8AC3E}">
        <p14:creationId xmlns:p14="http://schemas.microsoft.com/office/powerpoint/2010/main" val="1319873793"/>
      </p:ext>
    </p:extLst>
  </p:cSld>
  <p:clrMapOvr>
    <a:masterClrMapping/>
  </p:clrMapOvr>
  <p:transition xmlns:p14="http://schemas.microsoft.com/office/powerpoint/2010/mai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Rodgers Muscle Fatigue Analysis</a:t>
            </a:r>
            <a:endParaRPr lang="en-US" dirty="0"/>
          </a:p>
        </p:txBody>
      </p:sp>
    </p:spTree>
    <p:extLst>
      <p:ext uri="{BB962C8B-B14F-4D97-AF65-F5344CB8AC3E}">
        <p14:creationId xmlns:p14="http://schemas.microsoft.com/office/powerpoint/2010/main" val="3535090484"/>
      </p:ext>
    </p:extLst>
  </p:cSld>
  <p:clrMapOvr>
    <a:masterClrMapping/>
  </p:clrMapOvr>
  <p:transition xmlns:p14="http://schemas.microsoft.com/office/powerpoint/2010/mai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8610" name="Rectangle 2"/>
          <p:cNvSpPr>
            <a:spLocks noGrp="1" noRot="1" noChangeArrowheads="1"/>
          </p:cNvSpPr>
          <p:nvPr>
            <p:ph type="title"/>
          </p:nvPr>
        </p:nvSpPr>
        <p:spPr>
          <a:xfrm>
            <a:off x="381000" y="230188"/>
            <a:ext cx="8382000" cy="677108"/>
          </a:xfrm>
        </p:spPr>
        <p:txBody>
          <a:bodyPr/>
          <a:lstStyle/>
          <a:p>
            <a:r>
              <a:rPr lang="en-US" dirty="0" smtClean="0"/>
              <a:t>Rodgers Muscle Fatigue Analysis</a:t>
            </a:r>
            <a:endParaRPr lang="en-US" dirty="0"/>
          </a:p>
        </p:txBody>
      </p:sp>
      <p:sp>
        <p:nvSpPr>
          <p:cNvPr id="1348611" name="Rectangle 3"/>
          <p:cNvSpPr>
            <a:spLocks noGrp="1" noChangeArrowheads="1"/>
          </p:cNvSpPr>
          <p:nvPr>
            <p:ph type="body" idx="1"/>
          </p:nvPr>
        </p:nvSpPr>
        <p:spPr>
          <a:xfrm>
            <a:off x="381000" y="1599138"/>
            <a:ext cx="8382000" cy="2076466"/>
          </a:xfrm>
        </p:spPr>
        <p:txBody>
          <a:bodyPr/>
          <a:lstStyle/>
          <a:p>
            <a:r>
              <a:rPr lang="en-US" dirty="0" smtClean="0"/>
              <a:t>Analyzes all body regions</a:t>
            </a:r>
          </a:p>
          <a:p>
            <a:r>
              <a:rPr lang="en-US" dirty="0" smtClean="0"/>
              <a:t>Analyzes most risk factors</a:t>
            </a:r>
          </a:p>
          <a:p>
            <a:r>
              <a:rPr lang="en-US" dirty="0" smtClean="0"/>
              <a:t>Theory:  rapidly fatiguing muscle → injury</a:t>
            </a:r>
          </a:p>
          <a:p>
            <a:r>
              <a:rPr lang="en-US" dirty="0" smtClean="0"/>
              <a:t>Outcome:  “priority for change”</a:t>
            </a:r>
            <a:endParaRPr lang="en-US" dirty="0"/>
          </a:p>
        </p:txBody>
      </p:sp>
      <p:sp>
        <p:nvSpPr>
          <p:cNvPr id="4" name="TextBox 3"/>
          <p:cNvSpPr txBox="1"/>
          <p:nvPr/>
        </p:nvSpPr>
        <p:spPr>
          <a:xfrm>
            <a:off x="3657600" y="6172200"/>
            <a:ext cx="1828800" cy="369332"/>
          </a:xfrm>
          <a:prstGeom prst="rect">
            <a:avLst/>
          </a:prstGeom>
          <a:noFill/>
        </p:spPr>
        <p:txBody>
          <a:bodyPr wrap="square" rtlCol="0">
            <a:spAutoFit/>
          </a:bodyPr>
          <a:lstStyle/>
          <a:p>
            <a:r>
              <a:rPr lang="en-US" dirty="0" smtClean="0"/>
              <a:t>-Rodgers, 1988</a:t>
            </a:r>
            <a:endParaRPr lang="en-US" dirty="0"/>
          </a:p>
        </p:txBody>
      </p:sp>
    </p:spTree>
    <p:extLst>
      <p:ext uri="{BB962C8B-B14F-4D97-AF65-F5344CB8AC3E}">
        <p14:creationId xmlns:p14="http://schemas.microsoft.com/office/powerpoint/2010/main" val="32544810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7600" y="6172200"/>
            <a:ext cx="1828800" cy="369332"/>
          </a:xfrm>
          <a:prstGeom prst="rect">
            <a:avLst/>
          </a:prstGeom>
          <a:noFill/>
        </p:spPr>
        <p:txBody>
          <a:bodyPr wrap="square" rtlCol="0">
            <a:spAutoFit/>
          </a:bodyPr>
          <a:lstStyle/>
          <a:p>
            <a:r>
              <a:rPr lang="en-US" dirty="0" smtClean="0"/>
              <a:t>-Rodgers, 1988</a:t>
            </a:r>
            <a:endParaRPr lang="en-US" dirty="0"/>
          </a:p>
        </p:txBody>
      </p:sp>
      <p:pic>
        <p:nvPicPr>
          <p:cNvPr id="2" name="Picture 1" descr="Rodgers_MFA_M142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0"/>
            <a:ext cx="5299364" cy="6858000"/>
          </a:xfrm>
          <a:prstGeom prst="rect">
            <a:avLst/>
          </a:prstGeom>
        </p:spPr>
      </p:pic>
    </p:spTree>
    <p:extLst>
      <p:ext uri="{BB962C8B-B14F-4D97-AF65-F5344CB8AC3E}">
        <p14:creationId xmlns:p14="http://schemas.microsoft.com/office/powerpoint/2010/main" val="34772213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658" name="Rectangle 2"/>
          <p:cNvSpPr>
            <a:spLocks noGrp="1" noRot="1" noChangeArrowheads="1"/>
          </p:cNvSpPr>
          <p:nvPr>
            <p:ph type="title"/>
          </p:nvPr>
        </p:nvSpPr>
        <p:spPr>
          <a:xfrm>
            <a:off x="381000" y="230188"/>
            <a:ext cx="8382000" cy="1329595"/>
          </a:xfrm>
        </p:spPr>
        <p:txBody>
          <a:bodyPr/>
          <a:lstStyle/>
          <a:p>
            <a:r>
              <a:rPr lang="en-US" dirty="0"/>
              <a:t>How to </a:t>
            </a:r>
            <a:r>
              <a:rPr lang="en-US" dirty="0" smtClean="0"/>
              <a:t>Use the </a:t>
            </a:r>
            <a:br>
              <a:rPr lang="en-US" dirty="0" smtClean="0"/>
            </a:br>
            <a:r>
              <a:rPr lang="en-US" dirty="0" smtClean="0"/>
              <a:t>Rodgers </a:t>
            </a:r>
            <a:r>
              <a:rPr lang="en-US" dirty="0"/>
              <a:t>Muscle Fatigue </a:t>
            </a:r>
            <a:r>
              <a:rPr lang="en-US" dirty="0" smtClean="0"/>
              <a:t>Analysis</a:t>
            </a:r>
            <a:endParaRPr lang="en-US" dirty="0"/>
          </a:p>
        </p:txBody>
      </p:sp>
      <p:sp>
        <p:nvSpPr>
          <p:cNvPr id="1350659" name="Rectangle 3"/>
          <p:cNvSpPr>
            <a:spLocks noGrp="1" noChangeArrowheads="1"/>
          </p:cNvSpPr>
          <p:nvPr>
            <p:ph type="body" idx="1"/>
          </p:nvPr>
        </p:nvSpPr>
        <p:spPr>
          <a:xfrm>
            <a:off x="381000" y="1599138"/>
            <a:ext cx="8382000" cy="3947747"/>
          </a:xfrm>
        </p:spPr>
        <p:txBody>
          <a:bodyPr/>
          <a:lstStyle/>
          <a:p>
            <a:pPr marL="514350" indent="-514350">
              <a:buFont typeface="+mj-lt"/>
              <a:buAutoNum type="arabicPeriod"/>
            </a:pPr>
            <a:r>
              <a:rPr lang="en-US" dirty="0" smtClean="0"/>
              <a:t>Observe a task that lasts longer than 10% of the shift</a:t>
            </a:r>
          </a:p>
          <a:p>
            <a:pPr marL="514350" indent="-514350">
              <a:buFont typeface="+mj-lt"/>
              <a:buAutoNum type="arabicPeriod"/>
            </a:pPr>
            <a:r>
              <a:rPr lang="en-US" dirty="0" smtClean="0"/>
              <a:t>Determine which regions of the body are most stressed</a:t>
            </a:r>
          </a:p>
          <a:p>
            <a:pPr marL="514350" indent="-514350">
              <a:buFont typeface="+mj-lt"/>
              <a:buAutoNum type="arabicPeriod"/>
            </a:pPr>
            <a:r>
              <a:rPr lang="en-US" dirty="0" smtClean="0"/>
              <a:t>Rate effort, duration, and frequency for those regions to make a three-digit index.</a:t>
            </a:r>
          </a:p>
          <a:p>
            <a:pPr marL="514350" indent="-514350">
              <a:buFont typeface="+mj-lt"/>
              <a:buAutoNum type="arabicPeriod"/>
            </a:pPr>
            <a:r>
              <a:rPr lang="en-US" dirty="0" smtClean="0"/>
              <a:t>Compare results to a table</a:t>
            </a:r>
          </a:p>
          <a:p>
            <a:pPr marL="514350" indent="-514350">
              <a:buFont typeface="+mj-lt"/>
              <a:buAutoNum type="arabicPeriod"/>
            </a:pPr>
            <a:r>
              <a:rPr lang="en-US" dirty="0" smtClean="0"/>
              <a:t>Score as low</a:t>
            </a:r>
            <a:r>
              <a:rPr lang="en-US" dirty="0"/>
              <a:t>, moderate, high, very high priority</a:t>
            </a:r>
          </a:p>
        </p:txBody>
      </p:sp>
    </p:spTree>
    <p:extLst>
      <p:ext uri="{BB962C8B-B14F-4D97-AF65-F5344CB8AC3E}">
        <p14:creationId xmlns:p14="http://schemas.microsoft.com/office/powerpoint/2010/main" val="378033844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Modifiable Grocery Workplace Factors</a:t>
            </a:r>
            <a:endParaRPr lang="en-US" dirty="0"/>
          </a:p>
        </p:txBody>
      </p:sp>
    </p:spTree>
    <p:extLst>
      <p:ext uri="{BB962C8B-B14F-4D97-AF65-F5344CB8AC3E}">
        <p14:creationId xmlns:p14="http://schemas.microsoft.com/office/powerpoint/2010/main" val="3476800521"/>
      </p:ext>
    </p:extLst>
  </p:cSld>
  <p:clrMapOvr>
    <a:masterClrMapping/>
  </p:clrMapOvr>
  <p:transition xmlns:p14="http://schemas.microsoft.com/office/powerpoint/2010/main">
    <p:fade/>
  </p:transition>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677108"/>
          </a:xfrm>
        </p:spPr>
        <p:txBody>
          <a:bodyPr/>
          <a:lstStyle/>
          <a:p>
            <a:r>
              <a:rPr lang="en-US" dirty="0"/>
              <a:t>Rodgers Muscle Fatigue </a:t>
            </a:r>
            <a:r>
              <a:rPr lang="en-US" dirty="0" smtClean="0"/>
              <a:t>Analysis</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b="81682"/>
          <a:stretch/>
        </p:blipFill>
        <p:spPr>
          <a:xfrm>
            <a:off x="0" y="2286000"/>
            <a:ext cx="9144000" cy="2168525"/>
          </a:xfrm>
          <a:noFill/>
          <a:ln/>
        </p:spPr>
      </p:pic>
    </p:spTree>
    <p:extLst>
      <p:ext uri="{BB962C8B-B14F-4D97-AF65-F5344CB8AC3E}">
        <p14:creationId xmlns:p14="http://schemas.microsoft.com/office/powerpoint/2010/main" val="23044416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3" name="Right Arrow 2"/>
          <p:cNvSpPr/>
          <p:nvPr/>
        </p:nvSpPr>
        <p:spPr bwMode="auto">
          <a:xfrm>
            <a:off x="304800" y="3962400"/>
            <a:ext cx="990600" cy="533400"/>
          </a:xfrm>
          <a:prstGeom prst="rightArrow">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54902512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a:t>1. Rate Effort Level</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2" name="Rectangle 1"/>
          <p:cNvSpPr/>
          <p:nvPr/>
        </p:nvSpPr>
        <p:spPr bwMode="auto">
          <a:xfrm>
            <a:off x="2209800" y="3733800"/>
            <a:ext cx="3505200" cy="9906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7532232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a:t>1. Rate Effort Level</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76200" y="2096748"/>
            <a:ext cx="9144000" cy="2664505"/>
          </a:xfrm>
          <a:noFill/>
          <a:ln/>
        </p:spPr>
      </p:pic>
      <p:sp>
        <p:nvSpPr>
          <p:cNvPr id="3" name="Right Arrow 2"/>
          <p:cNvSpPr/>
          <p:nvPr/>
        </p:nvSpPr>
        <p:spPr bwMode="auto">
          <a:xfrm rot="13391147">
            <a:off x="5962649" y="4636388"/>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extBox 1"/>
          <p:cNvSpPr txBox="1"/>
          <p:nvPr/>
        </p:nvSpPr>
        <p:spPr>
          <a:xfrm>
            <a:off x="5943600" y="3733800"/>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Tree>
    <p:extLst>
      <p:ext uri="{BB962C8B-B14F-4D97-AF65-F5344CB8AC3E}">
        <p14:creationId xmlns:p14="http://schemas.microsoft.com/office/powerpoint/2010/main" val="361293590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2. Rate Duration</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9" name="Rectangle 8"/>
          <p:cNvSpPr/>
          <p:nvPr/>
        </p:nvSpPr>
        <p:spPr bwMode="auto">
          <a:xfrm>
            <a:off x="2667000" y="4953000"/>
            <a:ext cx="5410200" cy="3810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599701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2</a:t>
            </a:r>
            <a:r>
              <a:rPr lang="en-US" dirty="0"/>
              <a:t>. Rate Duration</a:t>
            </a:r>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6" name="Right Arrow 5"/>
          <p:cNvSpPr/>
          <p:nvPr/>
        </p:nvSpPr>
        <p:spPr bwMode="auto">
          <a:xfrm rot="13391147">
            <a:off x="6440375" y="3974211"/>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TextBox 7"/>
          <p:cNvSpPr txBox="1"/>
          <p:nvPr/>
        </p:nvSpPr>
        <p:spPr>
          <a:xfrm>
            <a:off x="58674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
        <p:nvSpPr>
          <p:cNvPr id="10" name="TextBox 9"/>
          <p:cNvSpPr txBox="1"/>
          <p:nvPr/>
        </p:nvSpPr>
        <p:spPr>
          <a:xfrm>
            <a:off x="6324600" y="3149024"/>
            <a:ext cx="304800" cy="584776"/>
          </a:xfrm>
          <a:prstGeom prst="rect">
            <a:avLst/>
          </a:prstGeom>
          <a:noFill/>
        </p:spPr>
        <p:txBody>
          <a:bodyPr wrap="square" rtlCol="0">
            <a:spAutoFit/>
          </a:bodyPr>
          <a:lstStyle/>
          <a:p>
            <a:r>
              <a:rPr lang="en-US" sz="3200" dirty="0" smtClean="0">
                <a:solidFill>
                  <a:schemeClr val="bg1"/>
                </a:solidFill>
              </a:rPr>
              <a:t>1</a:t>
            </a:r>
            <a:endParaRPr lang="en-US" sz="3200" dirty="0">
              <a:solidFill>
                <a:schemeClr val="bg1"/>
              </a:solidFill>
            </a:endParaRPr>
          </a:p>
        </p:txBody>
      </p:sp>
    </p:spTree>
    <p:extLst>
      <p:ext uri="{BB962C8B-B14F-4D97-AF65-F5344CB8AC3E}">
        <p14:creationId xmlns:p14="http://schemas.microsoft.com/office/powerpoint/2010/main" val="9367101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3. Rate Frequency</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9" name="Rectangle 8"/>
          <p:cNvSpPr/>
          <p:nvPr/>
        </p:nvSpPr>
        <p:spPr bwMode="auto">
          <a:xfrm>
            <a:off x="2667000" y="5257800"/>
            <a:ext cx="5410200" cy="381000"/>
          </a:xfrm>
          <a:prstGeom prst="rect">
            <a:avLst/>
          </a:prstGeom>
          <a:solidFill>
            <a:srgbClr val="FFFF00">
              <a:alpha val="28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90448174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41906"/>
          </a:xfrm>
        </p:spPr>
        <p:txBody>
          <a:bodyPr/>
          <a:lstStyle/>
          <a:p>
            <a:r>
              <a:rPr lang="en-US" dirty="0"/>
              <a:t>Rodgers Muscle Fatigue </a:t>
            </a:r>
            <a:r>
              <a:rPr lang="en-US" dirty="0" smtClean="0"/>
              <a:t>Analysis</a:t>
            </a:r>
            <a:br>
              <a:rPr lang="en-US" dirty="0" smtClean="0"/>
            </a:br>
            <a:r>
              <a:rPr lang="en-US" dirty="0" smtClean="0"/>
              <a:t>3. Rate Frequency</a:t>
            </a:r>
            <a:endParaRPr lang="en-US" dirty="0"/>
          </a:p>
        </p:txBody>
      </p:sp>
      <p:pic>
        <p:nvPicPr>
          <p:cNvPr id="1351683" name="Picture 3" descr="Rodgers_MFA_M142 copy"/>
          <p:cNvPicPr>
            <a:picLocks noGrp="1" noChangeAspect="1" noChangeArrowheads="1"/>
          </p:cNvPicPr>
          <p:nvPr>
            <p:ph idx="4294967295"/>
          </p:nvPr>
        </p:nvPicPr>
        <p:blipFill rotWithShape="1">
          <a:blip r:embed="rId3" cstate="print"/>
          <a:srcRect l="-52" t="18719" r="52" b="58774"/>
          <a:stretch/>
        </p:blipFill>
        <p:spPr>
          <a:xfrm>
            <a:off x="0" y="1602695"/>
            <a:ext cx="9144000" cy="2664505"/>
          </a:xfrm>
          <a:noFill/>
          <a:ln/>
        </p:spPr>
      </p:pic>
      <p:pic>
        <p:nvPicPr>
          <p:cNvPr id="7" name="Picture 3" descr="Rodgers_MFA_M142 copy"/>
          <p:cNvPicPr>
            <a:picLocks noChangeAspect="1" noChangeArrowheads="1"/>
          </p:cNvPicPr>
          <p:nvPr/>
        </p:nvPicPr>
        <p:blipFill rotWithShape="1">
          <a:blip r:embed="rId3" cstate="print"/>
          <a:srcRect t="80249" b="10707"/>
          <a:stretch/>
        </p:blipFill>
        <p:spPr>
          <a:xfrm>
            <a:off x="0" y="4720873"/>
            <a:ext cx="9144000" cy="1070327"/>
          </a:xfrm>
          <a:prstGeom prst="rect">
            <a:avLst/>
          </a:prstGeom>
          <a:noFill/>
          <a:ln/>
        </p:spPr>
      </p:pic>
      <p:sp>
        <p:nvSpPr>
          <p:cNvPr id="6" name="Right Arrow 5"/>
          <p:cNvSpPr/>
          <p:nvPr/>
        </p:nvSpPr>
        <p:spPr bwMode="auto">
          <a:xfrm rot="13391147">
            <a:off x="6999841" y="4050411"/>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TextBox 7"/>
          <p:cNvSpPr txBox="1"/>
          <p:nvPr/>
        </p:nvSpPr>
        <p:spPr>
          <a:xfrm>
            <a:off x="58674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
        <p:nvSpPr>
          <p:cNvPr id="10" name="TextBox 9"/>
          <p:cNvSpPr txBox="1"/>
          <p:nvPr/>
        </p:nvSpPr>
        <p:spPr>
          <a:xfrm>
            <a:off x="6324600" y="3149024"/>
            <a:ext cx="304800" cy="584776"/>
          </a:xfrm>
          <a:prstGeom prst="rect">
            <a:avLst/>
          </a:prstGeom>
          <a:noFill/>
        </p:spPr>
        <p:txBody>
          <a:bodyPr wrap="square" rtlCol="0">
            <a:spAutoFit/>
          </a:bodyPr>
          <a:lstStyle/>
          <a:p>
            <a:r>
              <a:rPr lang="en-US" sz="3200" dirty="0" smtClean="0">
                <a:solidFill>
                  <a:schemeClr val="bg1"/>
                </a:solidFill>
              </a:rPr>
              <a:t>1</a:t>
            </a:r>
            <a:endParaRPr lang="en-US" sz="3200" dirty="0">
              <a:solidFill>
                <a:schemeClr val="bg1"/>
              </a:solidFill>
            </a:endParaRPr>
          </a:p>
        </p:txBody>
      </p:sp>
      <p:sp>
        <p:nvSpPr>
          <p:cNvPr id="9" name="TextBox 8"/>
          <p:cNvSpPr txBox="1"/>
          <p:nvPr/>
        </p:nvSpPr>
        <p:spPr>
          <a:xfrm>
            <a:off x="6934200" y="3149024"/>
            <a:ext cx="304800" cy="584776"/>
          </a:xfrm>
          <a:prstGeom prst="rect">
            <a:avLst/>
          </a:prstGeom>
          <a:noFill/>
        </p:spPr>
        <p:txBody>
          <a:bodyPr wrap="square" rtlCol="0">
            <a:spAutoFit/>
          </a:bodyPr>
          <a:lstStyle/>
          <a:p>
            <a:r>
              <a:rPr lang="en-US" sz="3200" dirty="0" smtClean="0">
                <a:solidFill>
                  <a:schemeClr val="bg1"/>
                </a:solidFill>
              </a:rPr>
              <a:t>3</a:t>
            </a:r>
            <a:endParaRPr lang="en-US" sz="3200" dirty="0">
              <a:solidFill>
                <a:schemeClr val="bg1"/>
              </a:solidFill>
            </a:endParaRPr>
          </a:p>
        </p:txBody>
      </p:sp>
    </p:spTree>
    <p:extLst>
      <p:ext uri="{BB962C8B-B14F-4D97-AF65-F5344CB8AC3E}">
        <p14:creationId xmlns:p14="http://schemas.microsoft.com/office/powerpoint/2010/main" val="27659282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3730" name="Rectangle 2"/>
          <p:cNvSpPr>
            <a:spLocks noGrp="1" noRot="1" noChangeArrowheads="1"/>
          </p:cNvSpPr>
          <p:nvPr>
            <p:ph type="title"/>
          </p:nvPr>
        </p:nvSpPr>
        <p:spPr>
          <a:xfrm>
            <a:off x="381000" y="230188"/>
            <a:ext cx="8382000" cy="1329595"/>
          </a:xfrm>
        </p:spPr>
        <p:txBody>
          <a:bodyPr/>
          <a:lstStyle/>
          <a:p>
            <a:r>
              <a:rPr lang="en-US" dirty="0"/>
              <a:t>Rodgers Muscle Fatigue </a:t>
            </a:r>
            <a:r>
              <a:rPr lang="en-US" dirty="0" smtClean="0"/>
              <a:t>Analysis</a:t>
            </a:r>
            <a:br>
              <a:rPr lang="en-US" dirty="0" smtClean="0"/>
            </a:br>
            <a:r>
              <a:rPr lang="en-US" dirty="0" smtClean="0"/>
              <a:t>“Priority for Change” Tables</a:t>
            </a:r>
            <a:endParaRPr lang="en-US" dirty="0"/>
          </a:p>
        </p:txBody>
      </p:sp>
      <p:pic>
        <p:nvPicPr>
          <p:cNvPr id="1353731" name="Picture 3" descr="Rodgers tables"/>
          <p:cNvPicPr>
            <a:picLocks noGrp="1" noChangeAspect="1" noChangeArrowheads="1"/>
          </p:cNvPicPr>
          <p:nvPr>
            <p:ph idx="1"/>
          </p:nvPr>
        </p:nvPicPr>
        <p:blipFill>
          <a:blip r:embed="rId3" cstate="print"/>
          <a:srcRect l="13319" t="21935" r="21292" b="58160"/>
          <a:stretch>
            <a:fillRect/>
          </a:stretch>
        </p:blipFill>
        <p:spPr>
          <a:xfrm>
            <a:off x="0" y="1882775"/>
            <a:ext cx="9144000" cy="3603625"/>
          </a:xfrm>
          <a:noFill/>
          <a:ln/>
        </p:spPr>
      </p:pic>
      <p:sp>
        <p:nvSpPr>
          <p:cNvPr id="4" name="Right Arrow 3"/>
          <p:cNvSpPr/>
          <p:nvPr/>
        </p:nvSpPr>
        <p:spPr bwMode="auto">
          <a:xfrm rot="13391147">
            <a:off x="5704441" y="3340989"/>
            <a:ext cx="2180783" cy="533400"/>
          </a:xfrm>
          <a:prstGeom prst="rightArrow">
            <a:avLst>
              <a:gd name="adj1" fmla="val 43606"/>
              <a:gd name="adj2" fmla="val 5000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495903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Rodgers Muscle Fatigue </a:t>
            </a:r>
            <a:r>
              <a:rPr lang="en-US" dirty="0" smtClean="0"/>
              <a:t>Analysis:</a:t>
            </a:r>
            <a:br>
              <a:rPr lang="en-US" dirty="0" smtClean="0"/>
            </a:br>
            <a:r>
              <a:rPr lang="en-US" dirty="0" smtClean="0"/>
              <a:t>So What Do You Change?</a:t>
            </a:r>
            <a:endParaRPr lang="en-US" dirty="0"/>
          </a:p>
        </p:txBody>
      </p:sp>
      <p:sp>
        <p:nvSpPr>
          <p:cNvPr id="3" name="Content Placeholder 2"/>
          <p:cNvSpPr>
            <a:spLocks noGrp="1"/>
          </p:cNvSpPr>
          <p:nvPr>
            <p:ph idx="1"/>
          </p:nvPr>
        </p:nvSpPr>
        <p:spPr>
          <a:xfrm>
            <a:off x="381000" y="1599138"/>
            <a:ext cx="8382000" cy="3843103"/>
          </a:xfrm>
        </p:spPr>
        <p:txBody>
          <a:bodyPr/>
          <a:lstStyle/>
          <a:p>
            <a:r>
              <a:rPr lang="en-US" dirty="0" smtClean="0"/>
              <a:t>Look at the tasks that are high or very high priority for change</a:t>
            </a:r>
          </a:p>
          <a:p>
            <a:r>
              <a:rPr lang="en-US" dirty="0" smtClean="0"/>
              <a:t> Look at the highest number(s) of the index and modify that parameter</a:t>
            </a:r>
          </a:p>
          <a:p>
            <a:pPr lvl="1"/>
            <a:r>
              <a:rPr lang="en-US" dirty="0" smtClean="0"/>
              <a:t>Effort </a:t>
            </a:r>
            <a:r>
              <a:rPr lang="en-US" i="1" dirty="0" smtClean="0"/>
              <a:t>level</a:t>
            </a:r>
          </a:p>
          <a:p>
            <a:pPr lvl="1"/>
            <a:r>
              <a:rPr lang="en-US" dirty="0" smtClean="0"/>
              <a:t>Effort </a:t>
            </a:r>
            <a:r>
              <a:rPr lang="en-US" i="1" dirty="0" smtClean="0"/>
              <a:t>duration</a:t>
            </a:r>
          </a:p>
          <a:p>
            <a:pPr lvl="1"/>
            <a:r>
              <a:rPr lang="en-US" dirty="0" smtClean="0"/>
              <a:t>Effort </a:t>
            </a:r>
            <a:r>
              <a:rPr lang="en-US" i="1" dirty="0" smtClean="0"/>
              <a:t>frequency</a:t>
            </a:r>
          </a:p>
          <a:p>
            <a:pPr marL="0" indent="0">
              <a:buNone/>
            </a:pPr>
            <a:endParaRPr lang="en-US" dirty="0"/>
          </a:p>
        </p:txBody>
      </p:sp>
    </p:spTree>
    <p:extLst>
      <p:ext uri="{BB962C8B-B14F-4D97-AF65-F5344CB8AC3E}">
        <p14:creationId xmlns:p14="http://schemas.microsoft.com/office/powerpoint/2010/main" val="2849895158"/>
      </p:ext>
    </p:extLst>
  </p:cSld>
  <p:clrMapOvr>
    <a:masterClrMapping/>
  </p:clrMapOvr>
  <p:transition xmlns:p14="http://schemas.microsoft.com/office/powerpoint/2010/mai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Workspace</a:t>
            </a:r>
            <a:endParaRPr lang="en-US" dirty="0"/>
          </a:p>
        </p:txBody>
      </p:sp>
      <p:pic>
        <p:nvPicPr>
          <p:cNvPr id="36866" name="Picture 2" descr="SPACE4"/>
          <p:cNvPicPr>
            <a:picLocks noChangeAspect="1" noChangeArrowheads="1"/>
          </p:cNvPicPr>
          <p:nvPr/>
        </p:nvPicPr>
        <p:blipFill>
          <a:blip r:embed="rId3" cstate="print"/>
          <a:srcRect l="16129"/>
          <a:stretch>
            <a:fillRect/>
          </a:stretch>
        </p:blipFill>
        <p:spPr bwMode="auto">
          <a:xfrm>
            <a:off x="3124200" y="3505200"/>
            <a:ext cx="2913063" cy="3200400"/>
          </a:xfrm>
          <a:prstGeom prst="rect">
            <a:avLst/>
          </a:prstGeom>
          <a:noFill/>
          <a:ln w="9525">
            <a:noFill/>
            <a:miter lim="800000"/>
            <a:headEnd/>
            <a:tailEnd/>
          </a:ln>
        </p:spPr>
      </p:pic>
      <p:pic>
        <p:nvPicPr>
          <p:cNvPr id="36867" name="Picture 7" descr="SPACE2"/>
          <p:cNvPicPr>
            <a:picLocks noChangeAspect="1" noChangeArrowheads="1"/>
          </p:cNvPicPr>
          <p:nvPr/>
        </p:nvPicPr>
        <p:blipFill>
          <a:blip r:embed="rId4" cstate="print"/>
          <a:srcRect/>
          <a:stretch>
            <a:fillRect/>
          </a:stretch>
        </p:blipFill>
        <p:spPr bwMode="auto">
          <a:xfrm>
            <a:off x="304800" y="1752600"/>
            <a:ext cx="3429000" cy="2505075"/>
          </a:xfrm>
          <a:prstGeom prst="rect">
            <a:avLst/>
          </a:prstGeom>
          <a:noFill/>
          <a:ln w="9525">
            <a:noFill/>
            <a:miter lim="800000"/>
            <a:headEnd/>
            <a:tailEnd/>
          </a:ln>
        </p:spPr>
      </p:pic>
      <p:pic>
        <p:nvPicPr>
          <p:cNvPr id="36868" name="Picture 8" descr="SPACE1"/>
          <p:cNvPicPr>
            <a:picLocks noChangeAspect="1" noChangeArrowheads="1"/>
          </p:cNvPicPr>
          <p:nvPr/>
        </p:nvPicPr>
        <p:blipFill>
          <a:blip r:embed="rId5" cstate="print"/>
          <a:srcRect/>
          <a:stretch>
            <a:fillRect/>
          </a:stretch>
        </p:blipFill>
        <p:spPr bwMode="auto">
          <a:xfrm>
            <a:off x="6019800" y="1752600"/>
            <a:ext cx="2798763" cy="32766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WISHA Lifting Analysis</a:t>
            </a:r>
            <a:endParaRPr lang="en-US" dirty="0"/>
          </a:p>
        </p:txBody>
      </p:sp>
    </p:spTree>
    <p:extLst>
      <p:ext uri="{BB962C8B-B14F-4D97-AF65-F5344CB8AC3E}">
        <p14:creationId xmlns:p14="http://schemas.microsoft.com/office/powerpoint/2010/main" val="3535090484"/>
      </p:ext>
    </p:extLst>
  </p:cSld>
  <p:clrMapOvr>
    <a:masterClrMapping/>
  </p:clrMapOvr>
  <p:transition xmlns:p14="http://schemas.microsoft.com/office/powerpoint/2010/mai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Lifting Analysis</a:t>
            </a:r>
            <a:endParaRPr lang="en-US" dirty="0"/>
          </a:p>
        </p:txBody>
      </p:sp>
      <p:pic>
        <p:nvPicPr>
          <p:cNvPr id="6" name="Picture 5" descr="PPT8CE.png"/>
          <p:cNvPicPr>
            <a:picLocks noChangeAspect="1"/>
          </p:cNvPicPr>
          <p:nvPr/>
        </p:nvPicPr>
        <p:blipFill>
          <a:blip r:embed="rId3" cstate="print"/>
          <a:stretch>
            <a:fillRect/>
          </a:stretch>
        </p:blipFill>
        <p:spPr>
          <a:xfrm>
            <a:off x="2438400" y="1048447"/>
            <a:ext cx="4314286" cy="5580953"/>
          </a:xfrm>
          <a:prstGeom prst="rect">
            <a:avLst/>
          </a:prstGeom>
        </p:spPr>
      </p:pic>
    </p:spTree>
    <p:extLst>
      <p:ext uri="{BB962C8B-B14F-4D97-AF65-F5344CB8AC3E}">
        <p14:creationId xmlns:p14="http://schemas.microsoft.com/office/powerpoint/2010/main" val="87944829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Lifting Analysis</a:t>
            </a:r>
            <a:endParaRPr lang="en-US" dirty="0"/>
          </a:p>
        </p:txBody>
      </p:sp>
      <p:sp>
        <p:nvSpPr>
          <p:cNvPr id="3" name="Content Placeholder 2"/>
          <p:cNvSpPr>
            <a:spLocks noGrp="1"/>
          </p:cNvSpPr>
          <p:nvPr>
            <p:ph idx="1"/>
          </p:nvPr>
        </p:nvSpPr>
        <p:spPr>
          <a:xfrm>
            <a:off x="381000" y="1599138"/>
            <a:ext cx="8382000" cy="2068259"/>
          </a:xfrm>
        </p:spPr>
        <p:txBody>
          <a:bodyPr/>
          <a:lstStyle/>
          <a:p>
            <a:r>
              <a:rPr lang="en-US" dirty="0" smtClean="0"/>
              <a:t>Developed by Washington L&amp;I</a:t>
            </a:r>
          </a:p>
          <a:p>
            <a:endParaRPr lang="en-US" dirty="0" smtClean="0"/>
          </a:p>
          <a:p>
            <a:r>
              <a:rPr lang="en-US" dirty="0" smtClean="0"/>
              <a:t>Is the weight lifted hazardous?</a:t>
            </a:r>
          </a:p>
          <a:p>
            <a:endParaRPr lang="en-US" dirty="0"/>
          </a:p>
        </p:txBody>
      </p:sp>
    </p:spTree>
    <p:extLst>
      <p:ext uri="{BB962C8B-B14F-4D97-AF65-F5344CB8AC3E}">
        <p14:creationId xmlns:p14="http://schemas.microsoft.com/office/powerpoint/2010/main" val="1872158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How to Use </a:t>
            </a:r>
            <a:r>
              <a:rPr lang="en-US" dirty="0" smtClean="0"/>
              <a:t>the</a:t>
            </a:r>
            <a:br>
              <a:rPr lang="en-US" dirty="0" smtClean="0"/>
            </a:br>
            <a:r>
              <a:rPr lang="en-US" dirty="0"/>
              <a:t>WISHA Lifting Analysis</a:t>
            </a:r>
          </a:p>
        </p:txBody>
      </p:sp>
      <p:sp>
        <p:nvSpPr>
          <p:cNvPr id="3" name="Content Placeholder 2"/>
          <p:cNvSpPr>
            <a:spLocks noGrp="1"/>
          </p:cNvSpPr>
          <p:nvPr>
            <p:ph idx="1"/>
          </p:nvPr>
        </p:nvSpPr>
        <p:spPr>
          <a:xfrm>
            <a:off x="381000" y="1599138"/>
            <a:ext cx="8382000" cy="3594830"/>
          </a:xfrm>
        </p:spPr>
        <p:txBody>
          <a:bodyPr/>
          <a:lstStyle/>
          <a:p>
            <a:pPr marL="514350" indent="-514350">
              <a:buFont typeface="+mj-lt"/>
              <a:buAutoNum type="arabicPeriod"/>
            </a:pPr>
            <a:r>
              <a:rPr lang="en-US" dirty="0" smtClean="0"/>
              <a:t>Find out the weight of what’s lifted</a:t>
            </a:r>
          </a:p>
          <a:p>
            <a:pPr marL="514350" indent="-514350">
              <a:buFont typeface="+mj-lt"/>
              <a:buAutoNum type="arabicPeriod"/>
            </a:pPr>
            <a:r>
              <a:rPr lang="en-US" dirty="0" smtClean="0"/>
              <a:t>Determine the position of the worker’s hands at the beginning of the lift</a:t>
            </a:r>
          </a:p>
          <a:p>
            <a:pPr marL="514350" indent="-514350">
              <a:buFont typeface="+mj-lt"/>
              <a:buAutoNum type="arabicPeriod"/>
            </a:pPr>
            <a:r>
              <a:rPr lang="en-US" dirty="0" smtClean="0"/>
              <a:t>Find out the frequency and duration of lifting</a:t>
            </a:r>
          </a:p>
          <a:p>
            <a:pPr marL="514350" indent="-514350">
              <a:buFont typeface="+mj-lt"/>
              <a:buAutoNum type="arabicPeriod"/>
            </a:pPr>
            <a:r>
              <a:rPr lang="en-US" dirty="0" smtClean="0"/>
              <a:t>See if the worker has to twist during the lift</a:t>
            </a:r>
          </a:p>
          <a:p>
            <a:pPr marL="514350" indent="-514350">
              <a:buFont typeface="+mj-lt"/>
              <a:buAutoNum type="arabicPeriod"/>
            </a:pPr>
            <a:r>
              <a:rPr lang="en-US" dirty="0" smtClean="0"/>
              <a:t>Determine if the lift is a hazard</a:t>
            </a:r>
          </a:p>
          <a:p>
            <a:endParaRPr lang="en-US" dirty="0"/>
          </a:p>
        </p:txBody>
      </p:sp>
    </p:spTree>
    <p:extLst>
      <p:ext uri="{BB962C8B-B14F-4D97-AF65-F5344CB8AC3E}">
        <p14:creationId xmlns:p14="http://schemas.microsoft.com/office/powerpoint/2010/main" val="361165543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a:t>
            </a:r>
            <a:r>
              <a:rPr lang="en-US" dirty="0"/>
              <a:t>Lifting </a:t>
            </a:r>
            <a:r>
              <a:rPr lang="en-US" dirty="0" smtClean="0"/>
              <a:t>Analysis</a:t>
            </a:r>
            <a:br>
              <a:rPr lang="en-US" dirty="0" smtClean="0"/>
            </a:br>
            <a:r>
              <a:rPr lang="en-US" dirty="0" smtClean="0"/>
              <a:t>Step 1:  Weight of Object Lifted</a:t>
            </a:r>
            <a:endParaRPr lang="en-US" dirty="0"/>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1600" y="1604135"/>
            <a:ext cx="6351561" cy="4487929"/>
          </a:xfrm>
          <a:prstGeom prst="rect">
            <a:avLst/>
          </a:prstGeom>
          <a:noFill/>
        </p:spPr>
      </p:pic>
    </p:spTree>
    <p:extLst>
      <p:ext uri="{BB962C8B-B14F-4D97-AF65-F5344CB8AC3E}">
        <p14:creationId xmlns:p14="http://schemas.microsoft.com/office/powerpoint/2010/main" val="133329447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WISHA </a:t>
            </a:r>
            <a:r>
              <a:rPr lang="en-US" dirty="0"/>
              <a:t>Lifting </a:t>
            </a:r>
            <a:r>
              <a:rPr lang="en-US" dirty="0" smtClean="0"/>
              <a:t>Analysis</a:t>
            </a:r>
            <a:br>
              <a:rPr lang="en-US" dirty="0" smtClean="0"/>
            </a:br>
            <a:r>
              <a:rPr lang="en-US" dirty="0" smtClean="0"/>
              <a:t>Step 2:  Beginning Hand Position</a:t>
            </a:r>
            <a:endParaRPr lang="en-US" dirty="0"/>
          </a:p>
        </p:txBody>
      </p:sp>
      <p:pic>
        <p:nvPicPr>
          <p:cNvPr id="4" name="Picture 3" descr="WISHA lifting - stick man.jpg"/>
          <p:cNvPicPr>
            <a:picLocks noChangeAspect="1"/>
          </p:cNvPicPr>
          <p:nvPr/>
        </p:nvPicPr>
        <p:blipFill>
          <a:blip r:embed="rId3" cstate="print"/>
          <a:stretch>
            <a:fillRect/>
          </a:stretch>
        </p:blipFill>
        <p:spPr>
          <a:xfrm>
            <a:off x="1219200" y="1570527"/>
            <a:ext cx="3276600" cy="5287473"/>
          </a:xfrm>
          <a:prstGeom prst="rect">
            <a:avLst/>
          </a:prstGeom>
        </p:spPr>
      </p:pic>
      <p:pic>
        <p:nvPicPr>
          <p:cNvPr id="7" name="Picture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53000" y="1669366"/>
            <a:ext cx="3200400" cy="4357467"/>
          </a:xfrm>
          <a:prstGeom prst="rect">
            <a:avLst/>
          </a:prstGeom>
          <a:noFill/>
        </p:spPr>
      </p:pic>
    </p:spTree>
    <p:extLst>
      <p:ext uri="{BB962C8B-B14F-4D97-AF65-F5344CB8AC3E}">
        <p14:creationId xmlns:p14="http://schemas.microsoft.com/office/powerpoint/2010/main" val="390267518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WISHA </a:t>
            </a:r>
            <a:r>
              <a:rPr lang="en-US" dirty="0"/>
              <a:t>Lifting </a:t>
            </a:r>
            <a:r>
              <a:rPr lang="en-US" dirty="0" smtClean="0"/>
              <a:t>Analysis</a:t>
            </a:r>
            <a:br>
              <a:rPr lang="en-US" dirty="0" smtClean="0"/>
            </a:br>
            <a:r>
              <a:rPr lang="en-US" dirty="0" smtClean="0"/>
              <a:t>Step 3:  Frequency &amp; Duration</a:t>
            </a:r>
            <a:endParaRPr lang="en-US" dirty="0"/>
          </a:p>
        </p:txBody>
      </p:sp>
      <p:pic>
        <p:nvPicPr>
          <p:cNvPr id="5" name="Picture 4" descr="WISHA lifting - freq dur table.jpg"/>
          <p:cNvPicPr>
            <a:picLocks noChangeAspect="1"/>
          </p:cNvPicPr>
          <p:nvPr/>
        </p:nvPicPr>
        <p:blipFill>
          <a:blip r:embed="rId3" cstate="print"/>
          <a:stretch>
            <a:fillRect/>
          </a:stretch>
        </p:blipFill>
        <p:spPr>
          <a:xfrm>
            <a:off x="1066800" y="1752600"/>
            <a:ext cx="6961128" cy="4114800"/>
          </a:xfrm>
          <a:prstGeom prst="rect">
            <a:avLst/>
          </a:prstGeom>
        </p:spPr>
      </p:pic>
      <p:sp>
        <p:nvSpPr>
          <p:cNvPr id="3" name="Oval 2"/>
          <p:cNvSpPr/>
          <p:nvPr/>
        </p:nvSpPr>
        <p:spPr bwMode="auto">
          <a:xfrm>
            <a:off x="3810000" y="3048000"/>
            <a:ext cx="762000" cy="533400"/>
          </a:xfrm>
          <a:prstGeom prst="ellipse">
            <a:avLst/>
          </a:prstGeom>
          <a:noFill/>
          <a:ln w="76200" cmpd="sng">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6594518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WISHA </a:t>
            </a:r>
            <a:r>
              <a:rPr lang="en-US" dirty="0"/>
              <a:t>Lifting </a:t>
            </a:r>
            <a:r>
              <a:rPr lang="en-US" dirty="0" smtClean="0"/>
              <a:t>Analysis</a:t>
            </a:r>
            <a:br>
              <a:rPr lang="en-US" dirty="0" smtClean="0"/>
            </a:br>
            <a:r>
              <a:rPr lang="en-US" dirty="0" smtClean="0"/>
              <a:t>Step 4A:  Is the Worker Twisting?</a:t>
            </a:r>
            <a:endParaRPr lang="en-US" dirty="0"/>
          </a:p>
        </p:txBody>
      </p:sp>
      <p:pic>
        <p:nvPicPr>
          <p:cNvPr id="9"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7467" y="1657839"/>
            <a:ext cx="3217333" cy="4380522"/>
          </a:xfrm>
          <a:prstGeom prst="rect">
            <a:avLst/>
          </a:prstGeom>
          <a:noFill/>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4576" y="1676400"/>
            <a:ext cx="2876423" cy="4343400"/>
          </a:xfrm>
          <a:prstGeom prst="rect">
            <a:avLst/>
          </a:prstGeom>
        </p:spPr>
      </p:pic>
    </p:spTree>
    <p:extLst>
      <p:ext uri="{BB962C8B-B14F-4D97-AF65-F5344CB8AC3E}">
        <p14:creationId xmlns:p14="http://schemas.microsoft.com/office/powerpoint/2010/main" val="2914318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4B:  Adjusted Weight Limit</a:t>
            </a:r>
            <a:endParaRPr lang="en-US" dirty="0"/>
          </a:p>
        </p:txBody>
      </p:sp>
      <p:sp>
        <p:nvSpPr>
          <p:cNvPr id="7" name="Content Placeholder 6"/>
          <p:cNvSpPr>
            <a:spLocks noGrp="1"/>
          </p:cNvSpPr>
          <p:nvPr>
            <p:ph sz="half" idx="2"/>
          </p:nvPr>
        </p:nvSpPr>
        <p:spPr>
          <a:xfrm>
            <a:off x="4648200" y="1603986"/>
            <a:ext cx="4114800" cy="4111895"/>
          </a:xfrm>
        </p:spPr>
        <p:txBody>
          <a:bodyPr/>
          <a:lstStyle/>
          <a:p>
            <a:endParaRPr lang="en-US" dirty="0" smtClean="0"/>
          </a:p>
          <a:p>
            <a:r>
              <a:rPr lang="en-US" dirty="0" smtClean="0"/>
              <a:t>More than 45°</a:t>
            </a:r>
          </a:p>
          <a:p>
            <a:endParaRPr lang="en-US" dirty="0" smtClean="0"/>
          </a:p>
          <a:p>
            <a:endParaRPr lang="en-US" dirty="0" smtClean="0"/>
          </a:p>
          <a:p>
            <a:endParaRPr lang="en-US" dirty="0" smtClean="0"/>
          </a:p>
          <a:p>
            <a:endParaRPr lang="en-US" dirty="0" smtClean="0"/>
          </a:p>
          <a:p>
            <a:r>
              <a:rPr lang="en-US" dirty="0" smtClean="0"/>
              <a:t>Less than 45°</a:t>
            </a:r>
          </a:p>
          <a:p>
            <a:endParaRPr lang="en-US" dirty="0" smtClean="0"/>
          </a:p>
          <a:p>
            <a:pPr lvl="1">
              <a:buNone/>
            </a:pPr>
            <a:endParaRPr lang="en-US" dirty="0"/>
          </a:p>
        </p:txBody>
      </p:sp>
      <p:sp>
        <p:nvSpPr>
          <p:cNvPr id="9" name="TextBox 8"/>
          <p:cNvSpPr txBox="1"/>
          <p:nvPr/>
        </p:nvSpPr>
        <p:spPr>
          <a:xfrm>
            <a:off x="3276600" y="2514600"/>
            <a:ext cx="5791200" cy="954107"/>
          </a:xfrm>
          <a:prstGeom prst="rect">
            <a:avLst/>
          </a:prstGeom>
          <a:noFill/>
        </p:spPr>
        <p:txBody>
          <a:bodyPr wrap="square" rtlCol="0">
            <a:spAutoFit/>
          </a:bodyPr>
          <a:lstStyle/>
          <a:p>
            <a:pPr algn="ctr"/>
            <a:r>
              <a:rPr lang="en-US" sz="2800" dirty="0" smtClean="0"/>
              <a:t>Unadjusted Weight Limit </a:t>
            </a:r>
            <a:r>
              <a:rPr lang="en-US" sz="2800" dirty="0" smtClean="0">
                <a:sym typeface="Symbol"/>
              </a:rPr>
              <a:t> 0.85 = </a:t>
            </a:r>
          </a:p>
          <a:p>
            <a:pPr algn="ctr"/>
            <a:r>
              <a:rPr lang="en-US" sz="2800" dirty="0" smtClean="0">
                <a:sym typeface="Symbol"/>
              </a:rPr>
              <a:t>Adjusted Weight Limit</a:t>
            </a:r>
            <a:endParaRPr lang="en-US" sz="2800" dirty="0"/>
          </a:p>
        </p:txBody>
      </p:sp>
      <p:sp>
        <p:nvSpPr>
          <p:cNvPr id="10" name="TextBox 9"/>
          <p:cNvSpPr txBox="1"/>
          <p:nvPr/>
        </p:nvSpPr>
        <p:spPr>
          <a:xfrm>
            <a:off x="3352800" y="4800600"/>
            <a:ext cx="5791200" cy="954107"/>
          </a:xfrm>
          <a:prstGeom prst="rect">
            <a:avLst/>
          </a:prstGeom>
          <a:noFill/>
        </p:spPr>
        <p:txBody>
          <a:bodyPr wrap="square" rtlCol="0">
            <a:spAutoFit/>
          </a:bodyPr>
          <a:lstStyle/>
          <a:p>
            <a:pPr algn="ctr"/>
            <a:r>
              <a:rPr lang="en-US" sz="2800" dirty="0" smtClean="0"/>
              <a:t>Unadjusted Weight Limit = </a:t>
            </a:r>
          </a:p>
          <a:p>
            <a:pPr algn="ctr"/>
            <a:r>
              <a:rPr lang="en-US" sz="2800" dirty="0" smtClean="0"/>
              <a:t>Adjusted Weight Limit</a:t>
            </a:r>
            <a:endParaRPr lang="en-US" sz="2800" dirty="0"/>
          </a:p>
        </p:txBody>
      </p:sp>
      <p:pic>
        <p:nvPicPr>
          <p:cNvPr id="8"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4800" y="1669366"/>
            <a:ext cx="3200400" cy="4357467"/>
          </a:xfrm>
          <a:prstGeom prst="rect">
            <a:avLst/>
          </a:prstGeom>
          <a:noFill/>
        </p:spPr>
      </p:pic>
    </p:spTree>
    <p:extLst>
      <p:ext uri="{BB962C8B-B14F-4D97-AF65-F5344CB8AC3E}">
        <p14:creationId xmlns:p14="http://schemas.microsoft.com/office/powerpoint/2010/main" val="2966827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4C:  Calculate Weight Limit</a:t>
            </a:r>
            <a:endParaRPr lang="en-US" dirty="0"/>
          </a:p>
        </p:txBody>
      </p:sp>
      <p:pic>
        <p:nvPicPr>
          <p:cNvPr id="7"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1600" y="1604135"/>
            <a:ext cx="6351561" cy="4487929"/>
          </a:xfrm>
          <a:prstGeom prst="rect">
            <a:avLst/>
          </a:prstGeom>
          <a:noFill/>
        </p:spPr>
      </p:pic>
    </p:spTree>
    <p:extLst>
      <p:ext uri="{BB962C8B-B14F-4D97-AF65-F5344CB8AC3E}">
        <p14:creationId xmlns:p14="http://schemas.microsoft.com/office/powerpoint/2010/main" val="20973744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Workspace</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Reaching out</a:t>
            </a:r>
          </a:p>
          <a:p>
            <a:r>
              <a:rPr lang="en-US" dirty="0" smtClean="0"/>
              <a:t>Reaching up</a:t>
            </a:r>
          </a:p>
          <a:p>
            <a:r>
              <a:rPr lang="en-US" dirty="0" smtClean="0"/>
              <a:t>Work surface height</a:t>
            </a:r>
          </a:p>
          <a:p>
            <a:r>
              <a:rPr lang="en-US" dirty="0" smtClean="0"/>
              <a:t>Leg room</a:t>
            </a:r>
          </a:p>
          <a:p>
            <a:r>
              <a:rPr lang="en-US" dirty="0" smtClean="0"/>
              <a:t>Twisting</a:t>
            </a:r>
          </a:p>
          <a:p>
            <a:r>
              <a:rPr lang="en-US" dirty="0" smtClean="0"/>
              <a:t>Upper body posture</a:t>
            </a:r>
            <a:endParaRPr lang="en-US" dirty="0"/>
          </a:p>
        </p:txBody>
      </p:sp>
    </p:spTree>
  </p:cSld>
  <p:clrMapOvr>
    <a:masterClrMapping/>
  </p:clrMapOvr>
  <p:transition xmlns:p14="http://schemas.microsoft.com/office/powerpoint/2010/mai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41906"/>
          </a:xfrm>
        </p:spPr>
        <p:txBody>
          <a:bodyPr/>
          <a:lstStyle/>
          <a:p>
            <a:r>
              <a:rPr lang="en-US" dirty="0" smtClean="0"/>
              <a:t>WISHA </a:t>
            </a:r>
            <a:r>
              <a:rPr lang="en-US" dirty="0"/>
              <a:t>Lifting </a:t>
            </a:r>
            <a:r>
              <a:rPr lang="en-US" dirty="0" smtClean="0"/>
              <a:t>Analysis</a:t>
            </a:r>
            <a:br>
              <a:rPr lang="en-US" dirty="0" smtClean="0"/>
            </a:br>
            <a:r>
              <a:rPr lang="en-US" dirty="0" smtClean="0"/>
              <a:t>Step 5:  Is the Lift Hazardous?</a:t>
            </a:r>
            <a:endParaRPr lang="en-US" dirty="0"/>
          </a:p>
        </p:txBody>
      </p:sp>
      <p:sp>
        <p:nvSpPr>
          <p:cNvPr id="9" name="TextBox 8"/>
          <p:cNvSpPr txBox="1"/>
          <p:nvPr/>
        </p:nvSpPr>
        <p:spPr>
          <a:xfrm>
            <a:off x="3276600" y="1905000"/>
            <a:ext cx="5791200" cy="4154984"/>
          </a:xfrm>
          <a:prstGeom prst="rect">
            <a:avLst/>
          </a:prstGeom>
          <a:noFill/>
        </p:spPr>
        <p:txBody>
          <a:bodyPr wrap="square" rtlCol="0">
            <a:spAutoFit/>
          </a:bodyPr>
          <a:lstStyle/>
          <a:p>
            <a:pPr algn="ctr"/>
            <a:r>
              <a:rPr lang="en-US" sz="4400" dirty="0" smtClean="0">
                <a:sym typeface="Symbol"/>
              </a:rPr>
              <a:t>28 lbs if twisting</a:t>
            </a:r>
          </a:p>
          <a:p>
            <a:pPr algn="ctr"/>
            <a:r>
              <a:rPr lang="en-US" sz="4400" dirty="0" smtClean="0">
                <a:sym typeface="Symbol"/>
              </a:rPr>
              <a:t>33 lbs if not</a:t>
            </a:r>
          </a:p>
          <a:p>
            <a:pPr algn="ctr"/>
            <a:endParaRPr lang="en-US" sz="4400" dirty="0" smtClean="0">
              <a:sym typeface="Symbol"/>
            </a:endParaRPr>
          </a:p>
          <a:p>
            <a:pPr algn="ctr"/>
            <a:r>
              <a:rPr lang="en-US" sz="4400" dirty="0" smtClean="0">
                <a:sym typeface="Symbol"/>
              </a:rPr>
              <a:t>vs.</a:t>
            </a:r>
          </a:p>
          <a:p>
            <a:pPr algn="ctr"/>
            <a:endParaRPr lang="en-US" sz="4400" dirty="0" smtClean="0">
              <a:sym typeface="Symbol"/>
            </a:endParaRPr>
          </a:p>
          <a:p>
            <a:pPr algn="ctr"/>
            <a:r>
              <a:rPr lang="en-US" sz="4400" dirty="0" smtClean="0">
                <a:sym typeface="Symbol"/>
              </a:rPr>
              <a:t>40 lbs</a:t>
            </a:r>
            <a:endParaRPr lang="en-US" sz="4400" dirty="0"/>
          </a:p>
        </p:txBody>
      </p:sp>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2000" y="1669366"/>
            <a:ext cx="3200400" cy="4357467"/>
          </a:xfrm>
          <a:prstGeom prst="rect">
            <a:avLst/>
          </a:prstGeom>
          <a:noFill/>
        </p:spPr>
      </p:pic>
    </p:spTree>
    <p:extLst>
      <p:ext uri="{BB962C8B-B14F-4D97-AF65-F5344CB8AC3E}">
        <p14:creationId xmlns:p14="http://schemas.microsoft.com/office/powerpoint/2010/main" val="101496870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WISHA Lifting Analysis </a:t>
            </a:r>
            <a:r>
              <a:rPr lang="en-US" dirty="0" smtClean="0"/>
              <a:t/>
            </a:r>
            <a:br>
              <a:rPr lang="en-US" dirty="0" smtClean="0"/>
            </a:br>
            <a:r>
              <a:rPr lang="en-US" dirty="0" smtClean="0"/>
              <a:t>So </a:t>
            </a:r>
            <a:r>
              <a:rPr lang="en-US" dirty="0"/>
              <a:t>What Do You Change?</a:t>
            </a:r>
          </a:p>
        </p:txBody>
      </p:sp>
      <p:sp>
        <p:nvSpPr>
          <p:cNvPr id="3" name="Content Placeholder 2"/>
          <p:cNvSpPr>
            <a:spLocks noGrp="1"/>
          </p:cNvSpPr>
          <p:nvPr>
            <p:ph idx="1"/>
          </p:nvPr>
        </p:nvSpPr>
        <p:spPr>
          <a:xfrm>
            <a:off x="381000" y="1599138"/>
            <a:ext cx="8382000" cy="2549416"/>
          </a:xfrm>
        </p:spPr>
        <p:txBody>
          <a:bodyPr/>
          <a:lstStyle/>
          <a:p>
            <a:endParaRPr lang="en-US" dirty="0" smtClean="0"/>
          </a:p>
          <a:p>
            <a:r>
              <a:rPr lang="en-US" dirty="0" smtClean="0"/>
              <a:t>Is the weight the problem?</a:t>
            </a:r>
          </a:p>
          <a:p>
            <a:r>
              <a:rPr lang="en-US" dirty="0" smtClean="0"/>
              <a:t>Is the reach distance the problem?</a:t>
            </a:r>
          </a:p>
          <a:p>
            <a:r>
              <a:rPr lang="en-US" dirty="0" smtClean="0"/>
              <a:t>Is the frequency or duration the problem?</a:t>
            </a:r>
          </a:p>
          <a:p>
            <a:pPr lvl="1"/>
            <a:endParaRPr lang="en-US" dirty="0"/>
          </a:p>
        </p:txBody>
      </p:sp>
    </p:spTree>
    <p:extLst>
      <p:ext uri="{BB962C8B-B14F-4D97-AF65-F5344CB8AC3E}">
        <p14:creationId xmlns:p14="http://schemas.microsoft.com/office/powerpoint/2010/main" val="350893350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0594"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4467"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5105400" y="1219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089296341"/>
      </p:ext>
    </p:extLst>
  </p:cSld>
  <p:clrMapOvr>
    <a:masterClrMapping/>
  </p:clrMapOvr>
  <p:transition xmlns:p14="http://schemas.microsoft.com/office/powerpoint/2010/main">
    <p:random/>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p:txBody>
          <a:bodyPr/>
          <a:lstStyle/>
          <a:p>
            <a:r>
              <a:rPr lang="en-US" dirty="0"/>
              <a:t>Develop Solutions</a:t>
            </a:r>
          </a:p>
        </p:txBody>
      </p:sp>
      <p:sp>
        <p:nvSpPr>
          <p:cNvPr id="1392643" name="Rectangle 3"/>
          <p:cNvSpPr>
            <a:spLocks noGrp="1" noChangeArrowheads="1"/>
          </p:cNvSpPr>
          <p:nvPr>
            <p:ph type="body" idx="1"/>
          </p:nvPr>
        </p:nvSpPr>
        <p:spPr>
          <a:xfrm>
            <a:off x="381000" y="1599138"/>
            <a:ext cx="8382000" cy="1865126"/>
          </a:xfrm>
        </p:spPr>
        <p:txBody>
          <a:bodyPr/>
          <a:lstStyle/>
          <a:p>
            <a:r>
              <a:rPr lang="en-US" dirty="0" smtClean="0"/>
              <a:t>Hierarchy of solutions</a:t>
            </a:r>
          </a:p>
          <a:p>
            <a:pPr lvl="1"/>
            <a:r>
              <a:rPr lang="en-US" dirty="0" smtClean="0"/>
              <a:t>Best</a:t>
            </a:r>
          </a:p>
          <a:p>
            <a:pPr lvl="1"/>
            <a:r>
              <a:rPr lang="en-US" dirty="0" smtClean="0"/>
              <a:t>Better</a:t>
            </a:r>
          </a:p>
          <a:p>
            <a:pPr lvl="1"/>
            <a:r>
              <a:rPr lang="en-US" dirty="0" smtClean="0"/>
              <a:t>Good</a:t>
            </a:r>
            <a:endParaRPr lang="en-US" dirty="0"/>
          </a:p>
        </p:txBody>
      </p:sp>
      <p:pic>
        <p:nvPicPr>
          <p:cNvPr id="2" name="Picture 1"/>
          <p:cNvPicPr>
            <a:picLocks noChangeAspect="1"/>
          </p:cNvPicPr>
          <p:nvPr/>
        </p:nvPicPr>
        <p:blipFill>
          <a:blip r:embed="rId3"/>
          <a:stretch>
            <a:fillRect/>
          </a:stretch>
        </p:blipFill>
        <p:spPr>
          <a:xfrm>
            <a:off x="5029200" y="533400"/>
            <a:ext cx="3895824" cy="5181600"/>
          </a:xfrm>
          <a:prstGeom prst="rect">
            <a:avLst/>
          </a:prstGeom>
        </p:spPr>
      </p:pic>
    </p:spTree>
    <p:extLst>
      <p:ext uri="{BB962C8B-B14F-4D97-AF65-F5344CB8AC3E}">
        <p14:creationId xmlns:p14="http://schemas.microsoft.com/office/powerpoint/2010/main" val="967577819"/>
      </p:ext>
    </p:extLst>
  </p:cSld>
  <p:clrMapOvr>
    <a:masterClrMapping/>
  </p:clrMapOvr>
  <p:transition xmlns:p14="http://schemas.microsoft.com/office/powerpoint/2010/main">
    <p:fad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a:xfrm>
            <a:off x="381000" y="230188"/>
            <a:ext cx="8382000" cy="1341906"/>
          </a:xfrm>
        </p:spPr>
        <p:txBody>
          <a:bodyPr/>
          <a:lstStyle/>
          <a:p>
            <a:r>
              <a:rPr lang="en-US" dirty="0"/>
              <a:t>Develop </a:t>
            </a:r>
            <a:r>
              <a:rPr lang="en-US" dirty="0" smtClean="0"/>
              <a:t>Solutions</a:t>
            </a:r>
            <a:br>
              <a:rPr lang="en-US" dirty="0" smtClean="0"/>
            </a:br>
            <a:r>
              <a:rPr lang="en-US" dirty="0" smtClean="0"/>
              <a:t>Storewide</a:t>
            </a:r>
            <a:endParaRPr lang="en-US" dirty="0"/>
          </a:p>
        </p:txBody>
      </p:sp>
      <p:sp>
        <p:nvSpPr>
          <p:cNvPr id="1392643" name="Rectangle 3"/>
          <p:cNvSpPr>
            <a:spLocks noGrp="1" noChangeArrowheads="1"/>
          </p:cNvSpPr>
          <p:nvPr>
            <p:ph type="body" idx="1"/>
          </p:nvPr>
        </p:nvSpPr>
        <p:spPr>
          <a:xfrm>
            <a:off x="381000" y="1599138"/>
            <a:ext cx="8382000" cy="451406"/>
          </a:xfrm>
        </p:spPr>
        <p:txBody>
          <a:bodyPr/>
          <a:lstStyle/>
          <a:p>
            <a:r>
              <a:rPr lang="en-US" dirty="0" smtClean="0"/>
              <a:t>Remind workers to “put it in neutral”</a:t>
            </a:r>
          </a:p>
        </p:txBody>
      </p:sp>
      <p:pic>
        <p:nvPicPr>
          <p:cNvPr id="3" name="Picture 2"/>
          <p:cNvPicPr>
            <a:picLocks noChangeAspect="1"/>
          </p:cNvPicPr>
          <p:nvPr/>
        </p:nvPicPr>
        <p:blipFill>
          <a:blip r:embed="rId3"/>
          <a:stretch>
            <a:fillRect/>
          </a:stretch>
        </p:blipFill>
        <p:spPr>
          <a:xfrm>
            <a:off x="1981200" y="2209799"/>
            <a:ext cx="5098921" cy="4555499"/>
          </a:xfrm>
          <a:prstGeom prst="rect">
            <a:avLst/>
          </a:prstGeom>
        </p:spPr>
      </p:pic>
      <p:sp>
        <p:nvSpPr>
          <p:cNvPr id="6" name="TextBox 5"/>
          <p:cNvSpPr txBox="1"/>
          <p:nvPr/>
        </p:nvSpPr>
        <p:spPr>
          <a:xfrm>
            <a:off x="7086600" y="55626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3766146373"/>
      </p:ext>
    </p:extLst>
  </p:cSld>
  <p:clrMapOvr>
    <a:masterClrMapping/>
  </p:clrMapOvr>
  <p:transition xmlns:p14="http://schemas.microsoft.com/office/powerpoint/2010/mai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p:txBody>
          <a:bodyPr/>
          <a:lstStyle/>
          <a:p>
            <a:r>
              <a:rPr lang="en-US" smtClean="0"/>
              <a:t>Develop Solutions</a:t>
            </a:r>
            <a:br>
              <a:rPr lang="en-US" smtClean="0"/>
            </a:br>
            <a:r>
              <a:rPr lang="en-US" smtClean="0"/>
              <a:t>Department</a:t>
            </a:r>
            <a:endParaRPr lang="en-US" dirty="0"/>
          </a:p>
        </p:txBody>
      </p:sp>
      <p:sp>
        <p:nvSpPr>
          <p:cNvPr id="1392643" name="Rectangle 3"/>
          <p:cNvSpPr>
            <a:spLocks noGrp="1" noChangeArrowheads="1"/>
          </p:cNvSpPr>
          <p:nvPr>
            <p:ph type="body" idx="1"/>
          </p:nvPr>
        </p:nvSpPr>
        <p:spPr/>
        <p:txBody>
          <a:bodyPr/>
          <a:lstStyle/>
          <a:p>
            <a:r>
              <a:rPr lang="en-US" dirty="0" smtClean="0"/>
              <a:t>Front end</a:t>
            </a:r>
          </a:p>
          <a:p>
            <a:pPr lvl="1"/>
            <a:r>
              <a:rPr lang="en-US" dirty="0" smtClean="0"/>
              <a:t>If scanning fails after two attempts, key in the code</a:t>
            </a:r>
          </a:p>
          <a:p>
            <a:pPr lvl="2"/>
            <a:r>
              <a:rPr lang="en-US" dirty="0" smtClean="0"/>
              <a:t>What kind of solution?</a:t>
            </a:r>
          </a:p>
          <a:p>
            <a:r>
              <a:rPr lang="en-US" dirty="0" smtClean="0"/>
              <a:t>Deli</a:t>
            </a:r>
          </a:p>
          <a:p>
            <a:pPr lvl="1"/>
            <a:r>
              <a:rPr lang="en-US" dirty="0" smtClean="0"/>
              <a:t>Front-opening display cases</a:t>
            </a:r>
          </a:p>
          <a:p>
            <a:pPr lvl="2"/>
            <a:r>
              <a:rPr lang="en-US" dirty="0" smtClean="0"/>
              <a:t>What kind of solution?</a:t>
            </a:r>
          </a:p>
        </p:txBody>
      </p:sp>
      <p:sp>
        <p:nvSpPr>
          <p:cNvPr id="6" name="TextBox 5"/>
          <p:cNvSpPr txBox="1"/>
          <p:nvPr/>
        </p:nvSpPr>
        <p:spPr>
          <a:xfrm>
            <a:off x="3543300" y="61722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1935367951"/>
      </p:ext>
    </p:extLst>
  </p:cSld>
  <p:clrMapOvr>
    <a:masterClrMapping/>
  </p:clrMapOvr>
  <p:transition xmlns:p14="http://schemas.microsoft.com/office/powerpoint/2010/main">
    <p:fad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42" name="Rectangle 2"/>
          <p:cNvSpPr>
            <a:spLocks noGrp="1" noRot="1" noChangeArrowheads="1"/>
          </p:cNvSpPr>
          <p:nvPr>
            <p:ph type="title"/>
          </p:nvPr>
        </p:nvSpPr>
        <p:spPr>
          <a:xfrm>
            <a:off x="381000" y="230188"/>
            <a:ext cx="8382000" cy="1341906"/>
          </a:xfrm>
        </p:spPr>
        <p:txBody>
          <a:bodyPr/>
          <a:lstStyle/>
          <a:p>
            <a:r>
              <a:rPr lang="en-US" dirty="0"/>
              <a:t>Develop </a:t>
            </a:r>
            <a:r>
              <a:rPr lang="en-US" dirty="0" smtClean="0"/>
              <a:t>Solutions</a:t>
            </a:r>
            <a:br>
              <a:rPr lang="en-US" dirty="0" smtClean="0"/>
            </a:br>
            <a:r>
              <a:rPr lang="en-US" dirty="0" smtClean="0"/>
              <a:t>Department</a:t>
            </a:r>
            <a:endParaRPr lang="en-US" dirty="0"/>
          </a:p>
        </p:txBody>
      </p:sp>
      <p:sp>
        <p:nvSpPr>
          <p:cNvPr id="1392643" name="Rectangle 3"/>
          <p:cNvSpPr>
            <a:spLocks noGrp="1" noChangeArrowheads="1"/>
          </p:cNvSpPr>
          <p:nvPr>
            <p:ph type="body" idx="1"/>
          </p:nvPr>
        </p:nvSpPr>
        <p:spPr>
          <a:xfrm>
            <a:off x="381000" y="1599138"/>
            <a:ext cx="8382000" cy="3208058"/>
          </a:xfrm>
        </p:spPr>
        <p:txBody>
          <a:bodyPr/>
          <a:lstStyle/>
          <a:p>
            <a:r>
              <a:rPr lang="en-US" dirty="0" smtClean="0"/>
              <a:t>Stocking</a:t>
            </a:r>
          </a:p>
          <a:p>
            <a:pPr lvl="1"/>
            <a:r>
              <a:rPr lang="en-US" dirty="0" smtClean="0"/>
              <a:t>Knee pads</a:t>
            </a:r>
          </a:p>
          <a:p>
            <a:pPr lvl="2"/>
            <a:r>
              <a:rPr lang="en-US" dirty="0" smtClean="0"/>
              <a:t>What kind of solution?</a:t>
            </a:r>
          </a:p>
          <a:p>
            <a:r>
              <a:rPr lang="en-US" dirty="0" smtClean="0"/>
              <a:t>Produce</a:t>
            </a:r>
          </a:p>
          <a:p>
            <a:pPr lvl="1"/>
            <a:r>
              <a:rPr lang="en-US" dirty="0" smtClean="0"/>
              <a:t>Keep heavy product (watermelons, pumpkins) in original containers</a:t>
            </a:r>
          </a:p>
          <a:p>
            <a:pPr lvl="2"/>
            <a:r>
              <a:rPr lang="en-US" dirty="0" smtClean="0"/>
              <a:t>What kind of solution?</a:t>
            </a:r>
          </a:p>
        </p:txBody>
      </p:sp>
      <p:sp>
        <p:nvSpPr>
          <p:cNvPr id="6" name="TextBox 5"/>
          <p:cNvSpPr txBox="1"/>
          <p:nvPr/>
        </p:nvSpPr>
        <p:spPr>
          <a:xfrm>
            <a:off x="3543300" y="6172200"/>
            <a:ext cx="2057400" cy="381000"/>
          </a:xfrm>
          <a:prstGeom prst="rect">
            <a:avLst/>
          </a:prstGeom>
          <a:noFill/>
        </p:spPr>
        <p:txBody>
          <a:bodyPr wrap="square" rtlCol="0">
            <a:spAutoFit/>
          </a:bodyPr>
          <a:lstStyle/>
          <a:p>
            <a:pPr algn="ctr"/>
            <a:r>
              <a:rPr lang="en-US" dirty="0" smtClean="0"/>
              <a:t>OSHA, 2004</a:t>
            </a:r>
            <a:endParaRPr lang="en-US" dirty="0"/>
          </a:p>
        </p:txBody>
      </p:sp>
    </p:spTree>
    <p:extLst>
      <p:ext uri="{BB962C8B-B14F-4D97-AF65-F5344CB8AC3E}">
        <p14:creationId xmlns:p14="http://schemas.microsoft.com/office/powerpoint/2010/main" val="1420501585"/>
      </p:ext>
    </p:extLst>
  </p:cSld>
  <p:clrMapOvr>
    <a:masterClrMapping/>
  </p:clrMapOvr>
  <p:transition xmlns:p14="http://schemas.microsoft.com/office/powerpoint/2010/main">
    <p:fad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3666"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5491"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2209800" y="838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305066853"/>
      </p:ext>
    </p:extLst>
  </p:cSld>
  <p:clrMapOvr>
    <a:masterClrMapping/>
  </p:clrMapOvr>
  <p:transition xmlns:p14="http://schemas.microsoft.com/office/powerpoint/2010/main">
    <p:random/>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62" name="Rectangle 2"/>
          <p:cNvSpPr>
            <a:spLocks noGrp="1" noRot="1" noChangeArrowheads="1"/>
          </p:cNvSpPr>
          <p:nvPr>
            <p:ph type="title"/>
          </p:nvPr>
        </p:nvSpPr>
        <p:spPr/>
        <p:txBody>
          <a:bodyPr/>
          <a:lstStyle/>
          <a:p>
            <a:r>
              <a:rPr lang="en-US" dirty="0" smtClean="0"/>
              <a:t>Implementing Ergonomic Solutions</a:t>
            </a:r>
            <a:endParaRPr lang="en-US" dirty="0"/>
          </a:p>
        </p:txBody>
      </p:sp>
      <p:sp>
        <p:nvSpPr>
          <p:cNvPr id="1372163" name="Rectangle 3"/>
          <p:cNvSpPr>
            <a:spLocks noGrp="1" noChangeArrowheads="1"/>
          </p:cNvSpPr>
          <p:nvPr>
            <p:ph type="body" idx="1"/>
          </p:nvPr>
        </p:nvSpPr>
        <p:spPr/>
        <p:txBody>
          <a:bodyPr/>
          <a:lstStyle/>
          <a:p>
            <a:r>
              <a:rPr lang="en-US" smtClean="0"/>
              <a:t>Easiest?</a:t>
            </a:r>
          </a:p>
          <a:p>
            <a:r>
              <a:rPr lang="en-US" smtClean="0"/>
              <a:t>Most serious?</a:t>
            </a:r>
          </a:p>
          <a:p>
            <a:r>
              <a:rPr lang="en-US" smtClean="0"/>
              <a:t>Least costly?</a:t>
            </a:r>
          </a:p>
          <a:p>
            <a:r>
              <a:rPr lang="en-US" smtClean="0"/>
              <a:t>Existing vs. new?</a:t>
            </a:r>
          </a:p>
          <a:p>
            <a:endParaRPr lang="en-US"/>
          </a:p>
        </p:txBody>
      </p:sp>
    </p:spTree>
    <p:extLst>
      <p:ext uri="{BB962C8B-B14F-4D97-AF65-F5344CB8AC3E}">
        <p14:creationId xmlns:p14="http://schemas.microsoft.com/office/powerpoint/2010/main" val="1759661022"/>
      </p:ext>
    </p:extLst>
  </p:cSld>
  <p:clrMapOvr>
    <a:masterClrMapping/>
  </p:clrMapOvr>
  <p:transition xmlns:p14="http://schemas.microsoft.com/office/powerpoint/2010/main">
    <p:fad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62" name="Rectangle 2"/>
          <p:cNvSpPr>
            <a:spLocks noGrp="1" noRot="1" noChangeArrowheads="1"/>
          </p:cNvSpPr>
          <p:nvPr>
            <p:ph type="title"/>
          </p:nvPr>
        </p:nvSpPr>
        <p:spPr/>
        <p:txBody>
          <a:bodyPr/>
          <a:lstStyle/>
          <a:p>
            <a:r>
              <a:rPr lang="en-US" dirty="0" smtClean="0"/>
              <a:t>Implementing Ergonomic Solutions</a:t>
            </a:r>
            <a:endParaRPr lang="en-US" dirty="0"/>
          </a:p>
        </p:txBody>
      </p:sp>
      <p:sp>
        <p:nvSpPr>
          <p:cNvPr id="1372163" name="Rectangle 3"/>
          <p:cNvSpPr>
            <a:spLocks noGrp="1" noChangeArrowheads="1"/>
          </p:cNvSpPr>
          <p:nvPr>
            <p:ph type="body" idx="1"/>
          </p:nvPr>
        </p:nvSpPr>
        <p:spPr>
          <a:xfrm>
            <a:off x="381000" y="1599138"/>
            <a:ext cx="8382000" cy="2887970"/>
          </a:xfrm>
        </p:spPr>
        <p:txBody>
          <a:bodyPr/>
          <a:lstStyle/>
          <a:p>
            <a:r>
              <a:rPr lang="en-US" dirty="0"/>
              <a:t>Does the solution change the risk factor???</a:t>
            </a:r>
          </a:p>
          <a:p>
            <a:pPr lvl="1"/>
            <a:r>
              <a:rPr lang="en-US" dirty="0" smtClean="0"/>
              <a:t>Solutions may not completely eliminate</a:t>
            </a:r>
          </a:p>
          <a:p>
            <a:pPr lvl="1"/>
            <a:r>
              <a:rPr lang="en-US" dirty="0" smtClean="0"/>
              <a:t>Continuous improvement</a:t>
            </a:r>
            <a:endParaRPr lang="en-US" dirty="0"/>
          </a:p>
          <a:p>
            <a:r>
              <a:rPr lang="en-US" dirty="0" smtClean="0"/>
              <a:t>Think…</a:t>
            </a:r>
          </a:p>
          <a:p>
            <a:pPr lvl="1"/>
            <a:r>
              <a:rPr lang="en-US" dirty="0" smtClean="0"/>
              <a:t>Quick fix</a:t>
            </a:r>
          </a:p>
          <a:p>
            <a:pPr lvl="1"/>
            <a:r>
              <a:rPr lang="en-US" dirty="0" smtClean="0"/>
              <a:t>Long term</a:t>
            </a:r>
          </a:p>
        </p:txBody>
      </p:sp>
    </p:spTree>
    <p:extLst>
      <p:ext uri="{BB962C8B-B14F-4D97-AF65-F5344CB8AC3E}">
        <p14:creationId xmlns:p14="http://schemas.microsoft.com/office/powerpoint/2010/main" val="1474439297"/>
      </p:ext>
    </p:extLst>
  </p:cSld>
  <p:clrMapOvr>
    <a:masterClrMapping/>
  </p:clrMapOvr>
  <p:transition xmlns:p14="http://schemas.microsoft.com/office/powerpoint/2010/mai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 - 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 y="0"/>
            <a:ext cx="9134515" cy="6858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95714" name="Object 2"/>
          <p:cNvGraphicFramePr>
            <a:graphicFrameLocks noChangeAspect="1"/>
          </p:cNvGraphicFramePr>
          <p:nvPr/>
        </p:nvGraphicFramePr>
        <p:xfrm>
          <a:off x="914400" y="717550"/>
          <a:ext cx="7292975" cy="5302250"/>
        </p:xfrm>
        <a:graphic>
          <a:graphicData uri="http://schemas.openxmlformats.org/presentationml/2006/ole">
            <mc:AlternateContent xmlns:mc="http://schemas.openxmlformats.org/markup-compatibility/2006">
              <mc:Choice xmlns:v="urn:schemas-microsoft-com:vml" Requires="v">
                <p:oleObj spid="_x0000_s186515"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717550"/>
                        <a:ext cx="7292975" cy="5302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Oval 2"/>
          <p:cNvSpPr/>
          <p:nvPr/>
        </p:nvSpPr>
        <p:spPr bwMode="auto">
          <a:xfrm>
            <a:off x="0" y="2362200"/>
            <a:ext cx="3124200" cy="1905000"/>
          </a:xfrm>
          <a:prstGeom prst="ellipse">
            <a:avLst/>
          </a:prstGeom>
          <a:noFill/>
          <a:ln w="762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769965122"/>
      </p:ext>
    </p:extLst>
  </p:cSld>
  <p:clrMapOvr>
    <a:masterClrMapping/>
  </p:clrMapOvr>
  <p:transition xmlns:p14="http://schemas.microsoft.com/office/powerpoint/2010/main">
    <p:random/>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76258" name="Object 2"/>
          <p:cNvGraphicFramePr>
            <a:graphicFrameLocks noChangeAspect="1"/>
          </p:cNvGraphicFramePr>
          <p:nvPr/>
        </p:nvGraphicFramePr>
        <p:xfrm>
          <a:off x="3556000" y="1733550"/>
          <a:ext cx="2033588" cy="3390900"/>
        </p:xfrm>
        <a:graphic>
          <a:graphicData uri="http://schemas.openxmlformats.org/presentationml/2006/ole">
            <mc:AlternateContent xmlns:mc="http://schemas.openxmlformats.org/markup-compatibility/2006">
              <mc:Choice xmlns:v="urn:schemas-microsoft-com:vml" Requires="v">
                <p:oleObj spid="_x0000_s187539" name="ClipArt" r:id="rId4" imgW="2033280" imgH="3390840" progId="">
                  <p:embed/>
                </p:oleObj>
              </mc:Choice>
              <mc:Fallback>
                <p:oleObj name="ClipArt"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0" y="1733550"/>
                        <a:ext cx="2033588" cy="339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8391404"/>
      </p:ext>
    </p:extLst>
  </p:cSld>
  <p:clrMapOvr>
    <a:masterClrMapping/>
  </p:clrMapOvr>
  <p:transition xmlns:p14="http://schemas.microsoft.com/office/powerpoint/2010/main">
    <p:fad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en-US" dirty="0">
                <a:solidFill>
                  <a:srgbClr val="7F7F7F"/>
                </a:solidFill>
              </a:rPr>
              <a:t>Implementing Ergonomics and Solutions</a:t>
            </a:r>
          </a:p>
          <a:p>
            <a:r>
              <a:rPr lang="en-US" dirty="0" smtClean="0">
                <a:solidFill>
                  <a:srgbClr val="7F7F7F"/>
                </a:solidFill>
              </a:rPr>
              <a:t>The </a:t>
            </a:r>
            <a:r>
              <a:rPr lang="en-US" dirty="0">
                <a:solidFill>
                  <a:srgbClr val="7F7F7F"/>
                </a:solidFill>
              </a:rPr>
              <a:t>Ergonomics Process</a:t>
            </a:r>
          </a:p>
          <a:p>
            <a:r>
              <a:rPr lang="en-US" dirty="0" smtClean="0"/>
              <a:t>Ergonomic Problem Solving</a:t>
            </a:r>
          </a:p>
          <a:p>
            <a:endParaRPr lang="en-US" dirty="0"/>
          </a:p>
        </p:txBody>
      </p:sp>
    </p:spTree>
    <p:extLst>
      <p:ext uri="{BB962C8B-B14F-4D97-AF65-F5344CB8AC3E}">
        <p14:creationId xmlns:p14="http://schemas.microsoft.com/office/powerpoint/2010/main" val="425568809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8786" name="Rectangle 2"/>
          <p:cNvSpPr>
            <a:spLocks noGrp="1" noRot="1" noChangeArrowheads="1"/>
          </p:cNvSpPr>
          <p:nvPr>
            <p:ph type="title"/>
          </p:nvPr>
        </p:nvSpPr>
        <p:spPr>
          <a:xfrm>
            <a:off x="381000" y="230188"/>
            <a:ext cx="8382000" cy="677108"/>
          </a:xfrm>
        </p:spPr>
        <p:txBody>
          <a:bodyPr/>
          <a:lstStyle/>
          <a:p>
            <a:r>
              <a:rPr lang="en-US" dirty="0" smtClean="0"/>
              <a:t>Ergonomic Problem </a:t>
            </a:r>
            <a:r>
              <a:rPr lang="en-US" dirty="0"/>
              <a:t>Solving</a:t>
            </a:r>
          </a:p>
        </p:txBody>
      </p:sp>
      <p:sp>
        <p:nvSpPr>
          <p:cNvPr id="1398787" name="Rectangle 3"/>
          <p:cNvSpPr>
            <a:spLocks noGrp="1" noChangeArrowheads="1"/>
          </p:cNvSpPr>
          <p:nvPr>
            <p:ph type="body" idx="1"/>
          </p:nvPr>
        </p:nvSpPr>
        <p:spPr>
          <a:xfrm>
            <a:off x="381000" y="1599138"/>
            <a:ext cx="8382000" cy="451406"/>
          </a:xfrm>
        </p:spPr>
        <p:txBody>
          <a:bodyPr/>
          <a:lstStyle/>
          <a:p>
            <a:r>
              <a:rPr lang="en-US" dirty="0"/>
              <a:t>Work through Ergonomics </a:t>
            </a:r>
            <a:r>
              <a:rPr lang="en-US" dirty="0" smtClean="0"/>
              <a:t>Process</a:t>
            </a:r>
            <a:endParaRPr lang="en-US" dirty="0"/>
          </a:p>
        </p:txBody>
      </p:sp>
    </p:spTree>
    <p:extLst>
      <p:ext uri="{BB962C8B-B14F-4D97-AF65-F5344CB8AC3E}">
        <p14:creationId xmlns:p14="http://schemas.microsoft.com/office/powerpoint/2010/main" val="16095998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2"/>
          <p:cNvSpPr>
            <a:spLocks noGrp="1" noRot="1" noChangeArrowheads="1"/>
          </p:cNvSpPr>
          <p:nvPr>
            <p:ph type="title"/>
          </p:nvPr>
        </p:nvSpPr>
        <p:spPr/>
        <p:txBody>
          <a:bodyPr/>
          <a:lstStyle/>
          <a:p>
            <a:r>
              <a:rPr lang="en-US"/>
              <a:t>Ergonomic Job Analysis</a:t>
            </a:r>
          </a:p>
        </p:txBody>
      </p:sp>
      <p:sp>
        <p:nvSpPr>
          <p:cNvPr id="1399811" name="Rectangle 3"/>
          <p:cNvSpPr>
            <a:spLocks noGrp="1" noChangeArrowheads="1"/>
          </p:cNvSpPr>
          <p:nvPr>
            <p:ph type="body" idx="1"/>
          </p:nvPr>
        </p:nvSpPr>
        <p:spPr>
          <a:xfrm>
            <a:off x="381000" y="1599138"/>
            <a:ext cx="8382000" cy="4186786"/>
          </a:xfrm>
        </p:spPr>
        <p:txBody>
          <a:bodyPr/>
          <a:lstStyle/>
          <a:p>
            <a:pPr marL="514350" indent="-514350">
              <a:buFont typeface="+mj-lt"/>
              <a:buAutoNum type="arabicPeriod"/>
            </a:pPr>
            <a:r>
              <a:rPr lang="en-US" sz="2800" dirty="0"/>
              <a:t>Identify primary task</a:t>
            </a:r>
          </a:p>
          <a:p>
            <a:pPr marL="514350" indent="-514350">
              <a:buFont typeface="+mj-lt"/>
              <a:buAutoNum type="arabicPeriod"/>
            </a:pPr>
            <a:r>
              <a:rPr lang="en-US" sz="2800" dirty="0" smtClean="0"/>
              <a:t>Identify the risk factors</a:t>
            </a:r>
          </a:p>
          <a:p>
            <a:pPr marL="514350" indent="-514350">
              <a:buFont typeface="+mj-lt"/>
              <a:buAutoNum type="arabicPeriod"/>
            </a:pPr>
            <a:r>
              <a:rPr lang="en-US" sz="2800" dirty="0" smtClean="0"/>
              <a:t>Identify the part(s) of the body that is stressed</a:t>
            </a:r>
            <a:endParaRPr lang="en-US" sz="2800" dirty="0"/>
          </a:p>
          <a:p>
            <a:pPr marL="514350" indent="-514350">
              <a:buFont typeface="+mj-lt"/>
              <a:buAutoNum type="arabicPeriod"/>
            </a:pPr>
            <a:r>
              <a:rPr lang="en-US" sz="2800" dirty="0"/>
              <a:t>Identify possible </a:t>
            </a:r>
            <a:r>
              <a:rPr lang="en-US" sz="2800" dirty="0" smtClean="0"/>
              <a:t>solutions</a:t>
            </a:r>
          </a:p>
          <a:p>
            <a:pPr lvl="1">
              <a:buFont typeface="Arial"/>
              <a:buChar char="•"/>
            </a:pPr>
            <a:r>
              <a:rPr lang="en-US" dirty="0" smtClean="0"/>
              <a:t>Hierarchy of </a:t>
            </a:r>
            <a:r>
              <a:rPr lang="en-US" dirty="0"/>
              <a:t>s</a:t>
            </a:r>
            <a:r>
              <a:rPr lang="en-US" dirty="0" smtClean="0"/>
              <a:t>olutions</a:t>
            </a:r>
          </a:p>
          <a:p>
            <a:pPr lvl="1">
              <a:buFont typeface="Arial"/>
              <a:buChar char="•"/>
            </a:pPr>
            <a:r>
              <a:rPr lang="en-US" dirty="0" smtClean="0"/>
              <a:t>Solution should address the risk factor(s)</a:t>
            </a:r>
            <a:endParaRPr lang="en-US" dirty="0"/>
          </a:p>
          <a:p>
            <a:pPr marL="514350" indent="-514350">
              <a:buFont typeface="+mj-lt"/>
              <a:buAutoNum type="arabicPeriod"/>
            </a:pPr>
            <a:r>
              <a:rPr lang="en-US" sz="2800" dirty="0"/>
              <a:t>Identify </a:t>
            </a:r>
            <a:r>
              <a:rPr lang="en-US" sz="2800" dirty="0" smtClean="0"/>
              <a:t>the benefits of the solution</a:t>
            </a:r>
            <a:endParaRPr lang="en-US" sz="2800" dirty="0"/>
          </a:p>
          <a:p>
            <a:pPr marL="514350" indent="-514350">
              <a:buFont typeface="+mj-lt"/>
              <a:buAutoNum type="arabicPeriod"/>
            </a:pPr>
            <a:r>
              <a:rPr lang="en-US" sz="2800" dirty="0" smtClean="0"/>
              <a:t>Identify </a:t>
            </a:r>
            <a:r>
              <a:rPr lang="en-US" sz="2800" dirty="0"/>
              <a:t>effect on productivity</a:t>
            </a:r>
          </a:p>
          <a:p>
            <a:pPr marL="514350" indent="-514350">
              <a:buFont typeface="+mj-lt"/>
              <a:buAutoNum type="arabicPeriod"/>
            </a:pPr>
            <a:r>
              <a:rPr lang="en-US" sz="2800" dirty="0"/>
              <a:t>Identify obstacles to implementation</a:t>
            </a:r>
          </a:p>
        </p:txBody>
      </p:sp>
    </p:spTree>
    <p:extLst>
      <p:ext uri="{BB962C8B-B14F-4D97-AF65-F5344CB8AC3E}">
        <p14:creationId xmlns:p14="http://schemas.microsoft.com/office/powerpoint/2010/main" val="41115092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9330" name="Text Box 2"/>
          <p:cNvSpPr txBox="1">
            <a:spLocks noChangeArrowheads="1"/>
          </p:cNvSpPr>
          <p:nvPr/>
        </p:nvSpPr>
        <p:spPr bwMode="auto">
          <a:xfrm>
            <a:off x="0" y="685801"/>
            <a:ext cx="7696200" cy="6395597"/>
          </a:xfrm>
          <a:prstGeom prst="rect">
            <a:avLst/>
          </a:prstGeom>
          <a:noFill/>
          <a:ln w="12700">
            <a:noFill/>
            <a:miter lim="800000"/>
            <a:headEnd type="none" w="sm" len="sm"/>
            <a:tailEnd type="none" w="sm" len="sm"/>
          </a:ln>
          <a:effectLst/>
        </p:spPr>
        <p:txBody>
          <a:bodyPr wrap="square">
            <a:spAutoFit/>
          </a:bodyPr>
          <a:lstStyle/>
          <a:p>
            <a:pPr marL="457200" indent="-457200">
              <a:lnSpc>
                <a:spcPct val="290000"/>
              </a:lnSpc>
            </a:pPr>
            <a:r>
              <a:rPr lang="en-US" sz="2000" b="1" i="1" dirty="0">
                <a:effectLst>
                  <a:outerShdw blurRad="38100" dist="38100" dir="2700000" algn="tl">
                    <a:srgbClr val="000000"/>
                  </a:outerShdw>
                </a:effectLst>
                <a:latin typeface="Tahoma" pitchFamily="34" charset="0"/>
              </a:rPr>
              <a:t>Risk factors:</a:t>
            </a:r>
          </a:p>
          <a:p>
            <a:pPr marL="457200" indent="-457200">
              <a:lnSpc>
                <a:spcPct val="290000"/>
              </a:lnSpc>
            </a:pPr>
            <a:r>
              <a:rPr lang="en-US" sz="2000" b="1" i="1" dirty="0">
                <a:effectLst>
                  <a:outerShdw blurRad="38100" dist="38100" dir="2700000" algn="tl">
                    <a:srgbClr val="000000"/>
                  </a:outerShdw>
                </a:effectLst>
                <a:latin typeface="Tahoma" pitchFamily="34" charset="0"/>
              </a:rPr>
              <a:t>Area of body:</a:t>
            </a:r>
          </a:p>
          <a:p>
            <a:pPr marL="457200" indent="-457200">
              <a:lnSpc>
                <a:spcPct val="290000"/>
              </a:lnSpc>
            </a:pPr>
            <a:r>
              <a:rPr lang="en-US" sz="2000" b="1" i="1" dirty="0" smtClean="0">
                <a:effectLst>
                  <a:outerShdw blurRad="38100" dist="38100" dir="2700000" algn="tl">
                    <a:srgbClr val="000000"/>
                  </a:outerShdw>
                </a:effectLst>
                <a:latin typeface="Tahoma" pitchFamily="34" charset="0"/>
              </a:rPr>
              <a:t>Solutions (engineering, administrative, personal):</a:t>
            </a:r>
            <a:endParaRPr lang="en-US" sz="2000" b="1" i="1" dirty="0">
              <a:effectLst>
                <a:outerShdw blurRad="38100" dist="38100" dir="2700000" algn="tl">
                  <a:srgbClr val="000000"/>
                </a:outerShdw>
              </a:effectLst>
              <a:latin typeface="Tahoma" pitchFamily="34" charset="0"/>
            </a:endParaRPr>
          </a:p>
          <a:p>
            <a:pPr marL="457200" indent="-457200">
              <a:lnSpc>
                <a:spcPct val="290000"/>
              </a:lnSpc>
            </a:pPr>
            <a:r>
              <a:rPr lang="en-US" sz="2000" b="1" i="1" dirty="0">
                <a:effectLst>
                  <a:outerShdw blurRad="38100" dist="38100" dir="2700000" algn="tl">
                    <a:srgbClr val="000000"/>
                  </a:outerShdw>
                </a:effectLst>
                <a:latin typeface="Tahoma" pitchFamily="34" charset="0"/>
              </a:rPr>
              <a:t>Benefits:</a:t>
            </a:r>
          </a:p>
          <a:p>
            <a:pPr marL="457200" indent="-457200">
              <a:lnSpc>
                <a:spcPct val="290000"/>
              </a:lnSpc>
            </a:pPr>
            <a:r>
              <a:rPr lang="en-US" sz="2000" b="1" i="1" dirty="0">
                <a:effectLst>
                  <a:outerShdw blurRad="38100" dist="38100" dir="2700000" algn="tl">
                    <a:srgbClr val="000000"/>
                  </a:outerShdw>
                </a:effectLst>
                <a:latin typeface="Tahoma" pitchFamily="34" charset="0"/>
              </a:rPr>
              <a:t>Productivity issues:</a:t>
            </a:r>
          </a:p>
          <a:p>
            <a:pPr marL="457200" indent="-457200">
              <a:lnSpc>
                <a:spcPct val="290000"/>
              </a:lnSpc>
            </a:pPr>
            <a:r>
              <a:rPr lang="en-US" sz="2000" b="1" i="1" dirty="0">
                <a:effectLst>
                  <a:outerShdw blurRad="38100" dist="38100" dir="2700000" algn="tl">
                    <a:srgbClr val="000000"/>
                  </a:outerShdw>
                </a:effectLst>
                <a:latin typeface="Tahoma" pitchFamily="34" charset="0"/>
              </a:rPr>
              <a:t>Obstacles:</a:t>
            </a:r>
          </a:p>
          <a:p>
            <a:pPr marL="457200" indent="-457200">
              <a:lnSpc>
                <a:spcPct val="140000"/>
              </a:lnSpc>
            </a:pPr>
            <a:endParaRPr lang="en-US" sz="2000" b="1" i="1" dirty="0">
              <a:effectLst>
                <a:outerShdw blurRad="38100" dist="38100" dir="2700000" algn="tl">
                  <a:srgbClr val="000000"/>
                </a:outerShdw>
              </a:effectLst>
              <a:latin typeface="Tahoma" pitchFamily="34" charset="0"/>
            </a:endParaRPr>
          </a:p>
          <a:p>
            <a:pPr marL="457200" indent="-457200">
              <a:lnSpc>
                <a:spcPct val="140000"/>
              </a:lnSpc>
            </a:pPr>
            <a:r>
              <a:rPr lang="sk-SK" sz="2400" dirty="0">
                <a:effectLst>
                  <a:outerShdw blurRad="38100" dist="38100" dir="2700000" algn="tl">
                    <a:srgbClr val="000000"/>
                  </a:outerShdw>
                </a:effectLst>
                <a:latin typeface="Tahoma" pitchFamily="34" charset="0"/>
              </a:rPr>
              <a:t>	</a:t>
            </a:r>
            <a:endParaRPr lang="sk-SK" sz="2400" b="1" i="1" dirty="0">
              <a:effectLst>
                <a:outerShdw blurRad="38100" dist="38100" dir="2700000" algn="tl">
                  <a:srgbClr val="000000"/>
                </a:outerShdw>
              </a:effectLst>
              <a:latin typeface="Tahoma" pitchFamily="34" charset="0"/>
            </a:endParaRPr>
          </a:p>
        </p:txBody>
      </p:sp>
      <p:sp>
        <p:nvSpPr>
          <p:cNvPr id="1379331" name="Rectangle 3"/>
          <p:cNvSpPr>
            <a:spLocks noChangeArrowheads="1"/>
          </p:cNvSpPr>
          <p:nvPr/>
        </p:nvSpPr>
        <p:spPr bwMode="auto">
          <a:xfrm>
            <a:off x="0" y="228600"/>
            <a:ext cx="7620000" cy="838200"/>
          </a:xfrm>
          <a:prstGeom prst="rect">
            <a:avLst/>
          </a:prstGeom>
          <a:noFill/>
          <a:ln w="9525">
            <a:noFill/>
            <a:miter lim="800000"/>
            <a:headEnd/>
            <a:tailEnd/>
          </a:ln>
          <a:effectLst/>
        </p:spPr>
        <p:txBody>
          <a:bodyPr lIns="90488" tIns="44450" rIns="90488" bIns="44450" anchor="ctr"/>
          <a:lstStyle/>
          <a:p>
            <a:pPr eaLnBrk="1" hangingPunct="1"/>
            <a:r>
              <a:rPr lang="en-US" sz="3200" dirty="0" smtClean="0">
                <a:solidFill>
                  <a:srgbClr val="FFFF00"/>
                </a:solidFill>
                <a:effectLst>
                  <a:outerShdw blurRad="38100" dist="38100" dir="2700000" algn="tl">
                    <a:srgbClr val="000000"/>
                  </a:outerShdw>
                </a:effectLst>
                <a:latin typeface="Arial" charset="0"/>
              </a:rPr>
              <a:t>Primary Task: </a:t>
            </a:r>
            <a:r>
              <a:rPr lang="en-US" sz="3200" dirty="0">
                <a:solidFill>
                  <a:srgbClr val="FFFF00"/>
                </a:solidFill>
                <a:effectLst>
                  <a:outerShdw blurRad="38100" dist="38100" dir="2700000" algn="tl">
                    <a:srgbClr val="000000"/>
                  </a:outerShdw>
                </a:effectLst>
                <a:latin typeface="Arial" charset="0"/>
              </a:rPr>
              <a:t>____________________</a:t>
            </a:r>
            <a:endParaRPr lang="en-US" sz="2800" i="1" dirty="0">
              <a:solidFill>
                <a:schemeClr val="bg1"/>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val="13267036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0354" name="Rectangle 2"/>
          <p:cNvSpPr>
            <a:spLocks noChangeArrowheads="1"/>
          </p:cNvSpPr>
          <p:nvPr/>
        </p:nvSpPr>
        <p:spPr bwMode="auto">
          <a:xfrm>
            <a:off x="0" y="457200"/>
            <a:ext cx="9144000" cy="838200"/>
          </a:xfrm>
          <a:prstGeom prst="rect">
            <a:avLst/>
          </a:prstGeom>
          <a:noFill/>
          <a:ln w="9525">
            <a:noFill/>
            <a:miter lim="800000"/>
            <a:headEnd/>
            <a:tailEnd/>
          </a:ln>
          <a:effectLst/>
        </p:spPr>
        <p:txBody>
          <a:bodyPr lIns="90488" tIns="44450" rIns="90488" bIns="44450" anchor="ctr"/>
          <a:lstStyle/>
          <a:p>
            <a:pPr algn="ctr" eaLnBrk="1" hangingPunct="1"/>
            <a:r>
              <a:rPr lang="en-US" sz="4400" b="1">
                <a:solidFill>
                  <a:srgbClr val="FFFF00"/>
                </a:solidFill>
                <a:effectLst>
                  <a:outerShdw blurRad="38100" dist="38100" dir="2700000" algn="tl">
                    <a:srgbClr val="000000"/>
                  </a:outerShdw>
                </a:effectLst>
                <a:latin typeface="Arial" charset="0"/>
              </a:rPr>
              <a:t>Any Questions??</a:t>
            </a:r>
            <a:endParaRPr lang="en-US" sz="4400" b="1" i="1">
              <a:solidFill>
                <a:schemeClr val="bg1"/>
              </a:solidFill>
              <a:effectLst>
                <a:outerShdw blurRad="38100" dist="38100" dir="2700000" algn="tl">
                  <a:srgbClr val="000000"/>
                </a:outerShdw>
              </a:effectLst>
              <a:latin typeface="Arial" charset="0"/>
            </a:endParaRPr>
          </a:p>
        </p:txBody>
      </p:sp>
      <p:graphicFrame>
        <p:nvGraphicFramePr>
          <p:cNvPr id="1380355" name="Object 3"/>
          <p:cNvGraphicFramePr>
            <a:graphicFrameLocks noChangeAspect="1"/>
          </p:cNvGraphicFramePr>
          <p:nvPr/>
        </p:nvGraphicFramePr>
        <p:xfrm>
          <a:off x="3429000" y="1828800"/>
          <a:ext cx="2232025" cy="4800600"/>
        </p:xfrm>
        <a:graphic>
          <a:graphicData uri="http://schemas.openxmlformats.org/presentationml/2006/ole">
            <mc:AlternateContent xmlns:mc="http://schemas.openxmlformats.org/markup-compatibility/2006">
              <mc:Choice xmlns:v="urn:schemas-microsoft-com:vml" Requires="v">
                <p:oleObj spid="_x0000_s188563" name="ClipArt" r:id="rId3" imgW="1857600" imgH="3995640" progId="">
                  <p:embed/>
                </p:oleObj>
              </mc:Choice>
              <mc:Fallback>
                <p:oleObj name="ClipArt" r:id="rId3" imgW="1857600" imgH="399564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828800"/>
                        <a:ext cx="2232025" cy="480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8257752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676400"/>
            <a:ext cx="8382000" cy="3499420"/>
          </a:xfrm>
        </p:spPr>
        <p:txBody>
          <a:bodyPr/>
          <a:lstStyle/>
          <a:p>
            <a:pPr algn="ctr"/>
            <a:r>
              <a:rPr lang="en-US" sz="3600" dirty="0" smtClean="0"/>
              <a:t>This training was developed by </a:t>
            </a:r>
            <a:br>
              <a:rPr lang="en-US" sz="3600" dirty="0" smtClean="0"/>
            </a:br>
            <a:r>
              <a:rPr lang="en-US" sz="3600" dirty="0" smtClean="0"/>
              <a:t/>
            </a:r>
            <a:br>
              <a:rPr lang="en-US" sz="3600" dirty="0" smtClean="0"/>
            </a:br>
            <a:r>
              <a:rPr lang="en-US" sz="3600" dirty="0" smtClean="0"/>
              <a:t>Dan Anton, PT, PhD, ATC</a:t>
            </a:r>
            <a:br>
              <a:rPr lang="en-US" sz="3600" dirty="0" smtClean="0"/>
            </a:br>
            <a:r>
              <a:rPr lang="en-US" sz="3600" dirty="0" smtClean="0"/>
              <a:t>Eastern Washington University </a:t>
            </a:r>
            <a:br>
              <a:rPr lang="en-US" sz="3600" dirty="0" smtClean="0"/>
            </a:br>
            <a:r>
              <a:rPr lang="en-US" sz="3600" dirty="0" smtClean="0"/>
              <a:t>Department of Physical Therapy</a:t>
            </a:r>
            <a:br>
              <a:rPr lang="en-US" sz="3600" dirty="0" smtClean="0"/>
            </a:br>
            <a:r>
              <a:rPr lang="en-US" sz="3600" dirty="0"/>
              <a:t/>
            </a:r>
            <a:br>
              <a:rPr lang="en-US" sz="3600" dirty="0"/>
            </a:br>
            <a:r>
              <a:rPr lang="en-US" sz="3600" dirty="0" err="1" smtClean="0"/>
              <a:t>dan.anton@ewu.edu</a:t>
            </a:r>
            <a:endParaRPr lang="en-US" sz="3600" dirty="0"/>
          </a:p>
        </p:txBody>
      </p:sp>
    </p:spTree>
    <p:extLst>
      <p:ext uri="{BB962C8B-B14F-4D97-AF65-F5344CB8AC3E}">
        <p14:creationId xmlns:p14="http://schemas.microsoft.com/office/powerpoint/2010/main" val="172403275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dirty="0" smtClean="0"/>
              <a:t>Contributors</a:t>
            </a:r>
            <a:endParaRPr lang="en-US" dirty="0"/>
          </a:p>
        </p:txBody>
      </p:sp>
      <p:sp>
        <p:nvSpPr>
          <p:cNvPr id="1233923" name="Rectangle 3"/>
          <p:cNvSpPr>
            <a:spLocks noGrp="1" noChangeArrowheads="1"/>
          </p:cNvSpPr>
          <p:nvPr>
            <p:ph type="body" idx="1"/>
          </p:nvPr>
        </p:nvSpPr>
        <p:spPr>
          <a:xfrm>
            <a:off x="381000" y="1599138"/>
            <a:ext cx="8382000" cy="3994940"/>
          </a:xfrm>
        </p:spPr>
        <p:txBody>
          <a:bodyPr/>
          <a:lstStyle/>
          <a:p>
            <a:r>
              <a:rPr lang="en-US" sz="2400" dirty="0" smtClean="0"/>
              <a:t>Douglas Weeks, PhD</a:t>
            </a:r>
          </a:p>
          <a:p>
            <a:r>
              <a:rPr lang="en-US" sz="2400" dirty="0" smtClean="0"/>
              <a:t>Daniel Hansen, DC</a:t>
            </a:r>
          </a:p>
          <a:p>
            <a:r>
              <a:rPr lang="en-US" sz="2400" dirty="0"/>
              <a:t>Brian Coleman, SPT</a:t>
            </a:r>
          </a:p>
          <a:p>
            <a:r>
              <a:rPr lang="en-US" sz="2400" dirty="0" smtClean="0"/>
              <a:t>Steve </a:t>
            </a:r>
            <a:r>
              <a:rPr lang="en-US" sz="2400" dirty="0" err="1" smtClean="0"/>
              <a:t>Goldrick</a:t>
            </a:r>
            <a:r>
              <a:rPr lang="en-US" sz="2400" dirty="0" smtClean="0"/>
              <a:t>, DPT</a:t>
            </a:r>
          </a:p>
          <a:p>
            <a:r>
              <a:rPr lang="en-US" sz="2400" dirty="0"/>
              <a:t>Laura Hall, SPT</a:t>
            </a:r>
          </a:p>
          <a:p>
            <a:r>
              <a:rPr lang="en-US" sz="2400" dirty="0" smtClean="0"/>
              <a:t>Sam </a:t>
            </a:r>
            <a:r>
              <a:rPr lang="en-US" sz="2400" dirty="0"/>
              <a:t>Herman, SPT</a:t>
            </a:r>
          </a:p>
          <a:p>
            <a:r>
              <a:rPr lang="en-US" sz="2400" dirty="0"/>
              <a:t>Julianne Keenan, SPT</a:t>
            </a:r>
          </a:p>
          <a:p>
            <a:r>
              <a:rPr lang="en-US" sz="2400" dirty="0" smtClean="0"/>
              <a:t>Samantha </a:t>
            </a:r>
            <a:r>
              <a:rPr lang="en-US" sz="2400" dirty="0" err="1" smtClean="0"/>
              <a:t>Modderman</a:t>
            </a:r>
            <a:r>
              <a:rPr lang="en-US" sz="2400" dirty="0" smtClean="0"/>
              <a:t>, DPT</a:t>
            </a:r>
          </a:p>
          <a:p>
            <a:r>
              <a:rPr lang="en-US" sz="2400" dirty="0"/>
              <a:t>Blake </a:t>
            </a:r>
            <a:r>
              <a:rPr lang="en-US" sz="2400" dirty="0" err="1"/>
              <a:t>Novoa</a:t>
            </a:r>
            <a:r>
              <a:rPr lang="en-US" sz="2400" dirty="0"/>
              <a:t>, DPT</a:t>
            </a:r>
          </a:p>
          <a:p>
            <a:r>
              <a:rPr lang="en-US" sz="2400" dirty="0" smtClean="0"/>
              <a:t>Christine Olsen, DPT</a:t>
            </a:r>
          </a:p>
        </p:txBody>
      </p:sp>
    </p:spTree>
    <p:extLst>
      <p:ext uri="{BB962C8B-B14F-4D97-AF65-F5344CB8AC3E}">
        <p14:creationId xmlns:p14="http://schemas.microsoft.com/office/powerpoint/2010/main" val="25549437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Acknowledgements</a:t>
            </a:r>
            <a:endParaRPr lang="en-US" dirty="0"/>
          </a:p>
        </p:txBody>
      </p:sp>
      <p:sp>
        <p:nvSpPr>
          <p:cNvPr id="3" name="Text Placeholder 2"/>
          <p:cNvSpPr>
            <a:spLocks noGrp="1"/>
          </p:cNvSpPr>
          <p:nvPr>
            <p:ph type="body" sz="quarter" idx="10"/>
          </p:nvPr>
        </p:nvSpPr>
        <p:spPr>
          <a:xfrm>
            <a:off x="381000" y="1599138"/>
            <a:ext cx="8382000" cy="4224746"/>
          </a:xfrm>
        </p:spPr>
        <p:txBody>
          <a:bodyPr/>
          <a:lstStyle/>
          <a:p>
            <a:r>
              <a:rPr lang="en-US" dirty="0"/>
              <a:t>This project was funded by Washington State Department of Labor &amp; Industries Safety and Health Investments Project</a:t>
            </a:r>
          </a:p>
          <a:p>
            <a:pPr lvl="1"/>
            <a:r>
              <a:rPr lang="en-US" dirty="0"/>
              <a:t>SHIP Grant 2009XH00128</a:t>
            </a:r>
          </a:p>
          <a:p>
            <a:r>
              <a:rPr lang="en-US" dirty="0" smtClean="0"/>
              <a:t>Management and employees of Yoke’s </a:t>
            </a:r>
            <a:r>
              <a:rPr lang="en-US" dirty="0"/>
              <a:t>Fresh </a:t>
            </a:r>
            <a:r>
              <a:rPr lang="en-US" dirty="0" smtClean="0"/>
              <a:t>Markets, Spokane, WA</a:t>
            </a:r>
            <a:endParaRPr lang="en-US" dirty="0"/>
          </a:p>
          <a:p>
            <a:r>
              <a:rPr lang="en-US" dirty="0" smtClean="0"/>
              <a:t>Certain slides used with permission of Dr. Thomas Cook, University of Iowa and Dr. John </a:t>
            </a:r>
            <a:r>
              <a:rPr lang="en-US" dirty="0" err="1" smtClean="0"/>
              <a:t>Rosecrance</a:t>
            </a:r>
            <a:r>
              <a:rPr lang="en-US" dirty="0" smtClean="0"/>
              <a:t>, Colorado State University</a:t>
            </a:r>
            <a:endParaRPr lang="en-US" dirty="0"/>
          </a:p>
        </p:txBody>
      </p:sp>
    </p:spTree>
    <p:extLst>
      <p:ext uri="{BB962C8B-B14F-4D97-AF65-F5344CB8AC3E}">
        <p14:creationId xmlns:p14="http://schemas.microsoft.com/office/powerpoint/2010/main" val="2662746770"/>
      </p:ext>
    </p:extLst>
  </p:cSld>
  <p:clrMapOvr>
    <a:masterClrMapping/>
  </p:clrMapOvr>
  <p:transition xmlns:p14="http://schemas.microsoft.com/office/powerpoint/2010/mai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 - 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83" y="304800"/>
            <a:ext cx="8218217" cy="5486400"/>
          </a:xfrm>
          <a:prstGeom prst="rect">
            <a:avLst/>
          </a:prstGeom>
        </p:spPr>
      </p:pic>
    </p:spTree>
  </p:cSld>
  <p:clrMapOvr>
    <a:masterClrMapping/>
  </p:clrMapOvr>
  <p:transition xmlns:p14="http://schemas.microsoft.com/office/powerpoint/2010/mai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Work Posture</a:t>
            </a:r>
            <a:endParaRPr lang="en-US" dirty="0"/>
          </a:p>
        </p:txBody>
      </p:sp>
      <p:pic>
        <p:nvPicPr>
          <p:cNvPr id="45058" name="Picture 6" descr="POSTUR1"/>
          <p:cNvPicPr>
            <a:picLocks noChangeAspect="1" noChangeArrowheads="1"/>
          </p:cNvPicPr>
          <p:nvPr/>
        </p:nvPicPr>
        <p:blipFill>
          <a:blip r:embed="rId3" cstate="print"/>
          <a:srcRect/>
          <a:stretch>
            <a:fillRect/>
          </a:stretch>
        </p:blipFill>
        <p:spPr bwMode="auto">
          <a:xfrm>
            <a:off x="3733800" y="3554413"/>
            <a:ext cx="3276600" cy="3040062"/>
          </a:xfrm>
          <a:prstGeom prst="rect">
            <a:avLst/>
          </a:prstGeom>
          <a:noFill/>
          <a:ln w="9525">
            <a:noFill/>
            <a:miter lim="800000"/>
            <a:headEnd/>
            <a:tailEnd/>
          </a:ln>
        </p:spPr>
      </p:pic>
      <p:pic>
        <p:nvPicPr>
          <p:cNvPr id="45059" name="Picture 7" descr="POSTUR8"/>
          <p:cNvPicPr>
            <a:picLocks noChangeAspect="1" noChangeArrowheads="1"/>
          </p:cNvPicPr>
          <p:nvPr/>
        </p:nvPicPr>
        <p:blipFill>
          <a:blip r:embed="rId4" cstate="print"/>
          <a:srcRect/>
          <a:stretch>
            <a:fillRect/>
          </a:stretch>
        </p:blipFill>
        <p:spPr bwMode="auto">
          <a:xfrm>
            <a:off x="1905000" y="1981200"/>
            <a:ext cx="2438400" cy="2305050"/>
          </a:xfrm>
          <a:prstGeom prst="rect">
            <a:avLst/>
          </a:prstGeom>
          <a:noFill/>
          <a:ln w="9525">
            <a:noFill/>
            <a:miter lim="800000"/>
            <a:headEnd/>
            <a:tailEnd/>
          </a:ln>
        </p:spPr>
      </p:pic>
      <p:pic>
        <p:nvPicPr>
          <p:cNvPr id="45060" name="Picture 9" descr="POSTUR4"/>
          <p:cNvPicPr>
            <a:picLocks noChangeAspect="1" noChangeArrowheads="1"/>
          </p:cNvPicPr>
          <p:nvPr/>
        </p:nvPicPr>
        <p:blipFill>
          <a:blip r:embed="rId5" cstate="print"/>
          <a:srcRect/>
          <a:stretch>
            <a:fillRect/>
          </a:stretch>
        </p:blipFill>
        <p:spPr bwMode="auto">
          <a:xfrm>
            <a:off x="381000" y="3581400"/>
            <a:ext cx="2154238" cy="2971800"/>
          </a:xfrm>
          <a:prstGeom prst="rect">
            <a:avLst/>
          </a:prstGeom>
          <a:noFill/>
          <a:ln w="9525">
            <a:noFill/>
            <a:miter lim="800000"/>
            <a:headEnd/>
            <a:tailEnd/>
          </a:ln>
        </p:spPr>
      </p:pic>
      <p:pic>
        <p:nvPicPr>
          <p:cNvPr id="45061" name="Picture 10" descr="POSTUR2"/>
          <p:cNvPicPr>
            <a:picLocks noChangeAspect="1" noChangeArrowheads="1"/>
          </p:cNvPicPr>
          <p:nvPr/>
        </p:nvPicPr>
        <p:blipFill>
          <a:blip r:embed="rId6" cstate="print"/>
          <a:srcRect/>
          <a:stretch>
            <a:fillRect/>
          </a:stretch>
        </p:blipFill>
        <p:spPr bwMode="auto">
          <a:xfrm>
            <a:off x="6705600" y="1981200"/>
            <a:ext cx="2133600" cy="1868488"/>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Work Posture</a:t>
            </a:r>
            <a:endParaRPr lang="en-US" dirty="0"/>
          </a:p>
        </p:txBody>
      </p:sp>
      <p:sp>
        <p:nvSpPr>
          <p:cNvPr id="3" name="Content Placeholder 2"/>
          <p:cNvSpPr>
            <a:spLocks noGrp="1"/>
          </p:cNvSpPr>
          <p:nvPr>
            <p:ph idx="1"/>
          </p:nvPr>
        </p:nvSpPr>
        <p:spPr/>
        <p:txBody>
          <a:bodyPr/>
          <a:lstStyle/>
          <a:p>
            <a:r>
              <a:rPr lang="en-US" smtClean="0"/>
              <a:t>Bending</a:t>
            </a:r>
          </a:p>
          <a:p>
            <a:r>
              <a:rPr lang="en-US" smtClean="0"/>
              <a:t>Crouching</a:t>
            </a:r>
          </a:p>
          <a:p>
            <a:r>
              <a:rPr lang="en-US" smtClean="0"/>
              <a:t>Head and neck angle</a:t>
            </a:r>
          </a:p>
          <a:p>
            <a:r>
              <a:rPr lang="en-US" smtClean="0"/>
              <a:t>Shoulder-arm angle</a:t>
            </a:r>
          </a:p>
          <a:p>
            <a:r>
              <a:rPr lang="en-US" smtClean="0"/>
              <a:t>Hand &amp; wrist angle</a:t>
            </a:r>
          </a:p>
          <a:p>
            <a:r>
              <a:rPr lang="en-US" smtClean="0"/>
              <a:t>Static holding </a:t>
            </a:r>
          </a:p>
          <a:p>
            <a:endParaRPr lang="en-US" dirty="0"/>
          </a:p>
        </p:txBody>
      </p:sp>
    </p:spTree>
  </p:cSld>
  <p:clrMapOvr>
    <a:masterClrMapping/>
  </p:clrMapOvr>
  <p:transition xmlns:p14="http://schemas.microsoft.com/office/powerpoint/2010/mai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t>Introduction to Ergonomics</a:t>
            </a:r>
            <a:r>
              <a:rPr lang="en-US" dirty="0" smtClean="0"/>
              <a:t> </a:t>
            </a:r>
          </a:p>
          <a:p>
            <a:r>
              <a:rPr lang="sk-SK" dirty="0" smtClean="0"/>
              <a:t>Hazards of Ignoring Ergonomics</a:t>
            </a:r>
          </a:p>
          <a:p>
            <a:r>
              <a:rPr lang="sk-SK" dirty="0" smtClean="0"/>
              <a:t>Implementing Ergonomics and Solutions</a:t>
            </a:r>
          </a:p>
          <a:p>
            <a:r>
              <a:rPr lang="sk-SK" dirty="0" smtClean="0"/>
              <a:t>The Ergonomics Process</a:t>
            </a:r>
          </a:p>
          <a:p>
            <a:r>
              <a:rPr lang="en-US" dirty="0" smtClean="0"/>
              <a:t>Ergonomic Problem Solving</a:t>
            </a:r>
          </a:p>
          <a:p>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 - getting item from deli case 2009-08-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52401"/>
            <a:ext cx="7823200" cy="5867400"/>
          </a:xfrm>
          <a:prstGeom prst="rect">
            <a:avLst/>
          </a:prstGeom>
        </p:spPr>
      </p:pic>
    </p:spTree>
  </p:cSld>
  <p:clrMapOvr>
    <a:masterClrMapping/>
  </p:clrMapOvr>
  <p:transition xmlns:p14="http://schemas.microsoft.com/office/powerpoint/2010/mai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Manual Materials Handling</a:t>
            </a:r>
            <a:endParaRPr lang="en-US" dirty="0"/>
          </a:p>
        </p:txBody>
      </p:sp>
      <p:pic>
        <p:nvPicPr>
          <p:cNvPr id="50178" name="Picture 6" descr="MMH2"/>
          <p:cNvPicPr>
            <a:picLocks noChangeAspect="1" noChangeArrowheads="1"/>
          </p:cNvPicPr>
          <p:nvPr/>
        </p:nvPicPr>
        <p:blipFill>
          <a:blip r:embed="rId3" cstate="print"/>
          <a:srcRect/>
          <a:stretch>
            <a:fillRect/>
          </a:stretch>
        </p:blipFill>
        <p:spPr bwMode="auto">
          <a:xfrm>
            <a:off x="228600" y="4203700"/>
            <a:ext cx="3352800" cy="2422525"/>
          </a:xfrm>
          <a:prstGeom prst="rect">
            <a:avLst/>
          </a:prstGeom>
          <a:noFill/>
          <a:ln w="9525">
            <a:noFill/>
            <a:miter lim="800000"/>
            <a:headEnd/>
            <a:tailEnd/>
          </a:ln>
        </p:spPr>
      </p:pic>
      <p:pic>
        <p:nvPicPr>
          <p:cNvPr id="50179" name="Picture 7" descr="MMH4"/>
          <p:cNvPicPr>
            <a:picLocks noChangeAspect="1" noChangeArrowheads="1"/>
          </p:cNvPicPr>
          <p:nvPr/>
        </p:nvPicPr>
        <p:blipFill>
          <a:blip r:embed="rId4" cstate="print"/>
          <a:srcRect/>
          <a:stretch>
            <a:fillRect/>
          </a:stretch>
        </p:blipFill>
        <p:spPr bwMode="auto">
          <a:xfrm>
            <a:off x="3962400" y="3978275"/>
            <a:ext cx="3810000" cy="2663825"/>
          </a:xfrm>
          <a:prstGeom prst="rect">
            <a:avLst/>
          </a:prstGeom>
          <a:noFill/>
          <a:ln w="9525">
            <a:noFill/>
            <a:miter lim="800000"/>
            <a:headEnd/>
            <a:tailEnd/>
          </a:ln>
        </p:spPr>
      </p:pic>
      <p:pic>
        <p:nvPicPr>
          <p:cNvPr id="50180" name="Picture 8" descr="MMH6"/>
          <p:cNvPicPr>
            <a:picLocks noChangeAspect="1" noChangeArrowheads="1"/>
          </p:cNvPicPr>
          <p:nvPr/>
        </p:nvPicPr>
        <p:blipFill>
          <a:blip r:embed="rId5" cstate="print"/>
          <a:srcRect/>
          <a:stretch>
            <a:fillRect/>
          </a:stretch>
        </p:blipFill>
        <p:spPr bwMode="auto">
          <a:xfrm>
            <a:off x="1371600" y="1676400"/>
            <a:ext cx="2971800" cy="2547938"/>
          </a:xfrm>
          <a:prstGeom prst="rect">
            <a:avLst/>
          </a:prstGeom>
          <a:noFill/>
          <a:ln w="9525">
            <a:noFill/>
            <a:miter lim="800000"/>
            <a:headEnd/>
            <a:tailEnd/>
          </a:ln>
        </p:spPr>
      </p:pic>
      <p:pic>
        <p:nvPicPr>
          <p:cNvPr id="50181" name="Picture 10" descr="MMH8"/>
          <p:cNvPicPr>
            <a:picLocks noChangeAspect="1" noChangeArrowheads="1"/>
          </p:cNvPicPr>
          <p:nvPr/>
        </p:nvPicPr>
        <p:blipFill>
          <a:blip r:embed="rId6" cstate="print"/>
          <a:srcRect/>
          <a:stretch>
            <a:fillRect/>
          </a:stretch>
        </p:blipFill>
        <p:spPr bwMode="auto">
          <a:xfrm>
            <a:off x="6256338" y="1676400"/>
            <a:ext cx="2606675" cy="28956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Manual Materials Handling</a:t>
            </a:r>
            <a:endParaRPr lang="en-US" dirty="0"/>
          </a:p>
        </p:txBody>
      </p:sp>
      <p:sp>
        <p:nvSpPr>
          <p:cNvPr id="4" name="Content Placeholder 3"/>
          <p:cNvSpPr>
            <a:spLocks noGrp="1"/>
          </p:cNvSpPr>
          <p:nvPr>
            <p:ph idx="1"/>
          </p:nvPr>
        </p:nvSpPr>
        <p:spPr>
          <a:xfrm>
            <a:off x="381000" y="1599138"/>
            <a:ext cx="8382000" cy="4378634"/>
          </a:xfrm>
        </p:spPr>
        <p:txBody>
          <a:bodyPr/>
          <a:lstStyle/>
          <a:p>
            <a:r>
              <a:rPr lang="en-US" dirty="0" smtClean="0"/>
              <a:t>Lifting</a:t>
            </a:r>
            <a:r>
              <a:rPr lang="en-US" dirty="0"/>
              <a:t>, </a:t>
            </a:r>
            <a:r>
              <a:rPr lang="en-US" dirty="0" smtClean="0"/>
              <a:t>carrying, pushing, and pulling</a:t>
            </a:r>
          </a:p>
          <a:p>
            <a:pPr lvl="1"/>
            <a:r>
              <a:rPr lang="en-US" dirty="0" smtClean="0"/>
              <a:t>Weight</a:t>
            </a:r>
          </a:p>
          <a:p>
            <a:pPr lvl="1"/>
            <a:r>
              <a:rPr lang="en-US" dirty="0" smtClean="0"/>
              <a:t>Size</a:t>
            </a:r>
          </a:p>
          <a:p>
            <a:pPr lvl="1"/>
            <a:r>
              <a:rPr lang="en-US" dirty="0" smtClean="0"/>
              <a:t>Handgrips</a:t>
            </a:r>
          </a:p>
          <a:p>
            <a:pPr lvl="1"/>
            <a:r>
              <a:rPr lang="en-US" dirty="0" smtClean="0"/>
              <a:t>Starting and ending points</a:t>
            </a:r>
          </a:p>
          <a:p>
            <a:pPr lvl="1"/>
            <a:r>
              <a:rPr lang="en-US" dirty="0" smtClean="0"/>
              <a:t>Twisting and upper body movements</a:t>
            </a:r>
          </a:p>
          <a:p>
            <a:pPr lvl="1"/>
            <a:r>
              <a:rPr lang="en-US" dirty="0" smtClean="0"/>
              <a:t>Frequency and duration</a:t>
            </a:r>
          </a:p>
          <a:p>
            <a:pPr lvl="1"/>
            <a:r>
              <a:rPr lang="en-US" dirty="0" smtClean="0"/>
              <a:t>Footing and tight spaces</a:t>
            </a:r>
          </a:p>
          <a:p>
            <a:endParaRPr lang="en-US" dirty="0"/>
          </a:p>
        </p:txBody>
      </p:sp>
    </p:spTree>
  </p:cSld>
  <p:clrMapOvr>
    <a:masterClrMapping/>
  </p:clrMapOvr>
  <p:transition xmlns:p14="http://schemas.microsoft.com/office/powerpoint/2010/mai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AD Lifting Dough.jpg"/>
          <p:cNvPicPr>
            <a:picLocks noChangeAspect="1"/>
          </p:cNvPicPr>
          <p:nvPr/>
        </p:nvPicPr>
        <p:blipFill rotWithShape="1">
          <a:blip r:embed="rId3">
            <a:extLst>
              <a:ext uri="{28A0092B-C50C-407E-A947-70E740481C1C}">
                <a14:useLocalDpi xmlns:a14="http://schemas.microsoft.com/office/drawing/2010/main" val="0"/>
              </a:ext>
            </a:extLst>
          </a:blip>
          <a:srcRect t="12733" b="12605"/>
          <a:stretch/>
        </p:blipFill>
        <p:spPr>
          <a:xfrm>
            <a:off x="0" y="776210"/>
            <a:ext cx="9144000" cy="4551419"/>
          </a:xfrm>
          <a:prstGeom prst="rect">
            <a:avLst/>
          </a:prstGeom>
        </p:spPr>
      </p:pic>
    </p:spTree>
    <p:extLst>
      <p:ext uri="{BB962C8B-B14F-4D97-AF65-F5344CB8AC3E}">
        <p14:creationId xmlns:p14="http://schemas.microsoft.com/office/powerpoint/2010/main" val="1533494686"/>
      </p:ext>
    </p:extLst>
  </p:cSld>
  <p:clrMapOvr>
    <a:masterClrMapping/>
  </p:clrMapOvr>
  <p:transition xmlns:p14="http://schemas.microsoft.com/office/powerpoint/2010/mai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9"/>
          <p:cNvPicPr>
            <a:picLocks noChangeAspect="1" noChangeArrowheads="1"/>
          </p:cNvPicPr>
          <p:nvPr/>
        </p:nvPicPr>
        <p:blipFill>
          <a:blip r:embed="rId3" cstate="print"/>
          <a:srcRect/>
          <a:stretch>
            <a:fillRect/>
          </a:stretch>
        </p:blipFill>
        <p:spPr bwMode="auto">
          <a:xfrm>
            <a:off x="990600" y="457200"/>
            <a:ext cx="7213600" cy="5410200"/>
          </a:xfrm>
          <a:prstGeom prst="rect">
            <a:avLst/>
          </a:prstGeom>
          <a:noFill/>
          <a:ln w="12700">
            <a:noFill/>
            <a:miter lim="800000"/>
            <a:headEnd type="none" w="sm" len="sm"/>
            <a:tailEnd type="none" w="sm" len="sm"/>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pPr eaLnBrk="1" hangingPunct="1">
              <a:defRPr/>
            </a:pPr>
            <a:r>
              <a:rPr lang="en-US" dirty="0" smtClean="0"/>
              <a:t>Gripping</a:t>
            </a:r>
            <a:endParaRPr lang="en-US" dirty="0"/>
          </a:p>
        </p:txBody>
      </p:sp>
      <p:pic>
        <p:nvPicPr>
          <p:cNvPr id="54274" name="Picture 6" descr="MANIP2"/>
          <p:cNvPicPr>
            <a:picLocks noChangeAspect="1" noChangeArrowheads="1"/>
          </p:cNvPicPr>
          <p:nvPr/>
        </p:nvPicPr>
        <p:blipFill>
          <a:blip r:embed="rId3" cstate="print"/>
          <a:srcRect/>
          <a:stretch>
            <a:fillRect/>
          </a:stretch>
        </p:blipFill>
        <p:spPr bwMode="auto">
          <a:xfrm>
            <a:off x="3733800" y="4343400"/>
            <a:ext cx="3886200" cy="2271713"/>
          </a:xfrm>
          <a:prstGeom prst="rect">
            <a:avLst/>
          </a:prstGeom>
          <a:noFill/>
          <a:ln w="9525">
            <a:noFill/>
            <a:miter lim="800000"/>
            <a:headEnd/>
            <a:tailEnd/>
          </a:ln>
        </p:spPr>
      </p:pic>
      <p:pic>
        <p:nvPicPr>
          <p:cNvPr id="54275" name="Picture 7" descr="MANIP4"/>
          <p:cNvPicPr>
            <a:picLocks noChangeAspect="1" noChangeArrowheads="1"/>
          </p:cNvPicPr>
          <p:nvPr/>
        </p:nvPicPr>
        <p:blipFill>
          <a:blip r:embed="rId4" cstate="print"/>
          <a:srcRect/>
          <a:stretch>
            <a:fillRect/>
          </a:stretch>
        </p:blipFill>
        <p:spPr bwMode="auto">
          <a:xfrm>
            <a:off x="6172200" y="2133600"/>
            <a:ext cx="2546350" cy="3048000"/>
          </a:xfrm>
          <a:prstGeom prst="rect">
            <a:avLst/>
          </a:prstGeom>
          <a:noFill/>
          <a:ln w="9525">
            <a:noFill/>
            <a:miter lim="800000"/>
            <a:headEnd/>
            <a:tailEnd/>
          </a:ln>
        </p:spPr>
      </p:pic>
      <p:pic>
        <p:nvPicPr>
          <p:cNvPr id="54276" name="Picture 9" descr="MANIP6"/>
          <p:cNvPicPr>
            <a:picLocks noChangeAspect="1" noChangeArrowheads="1"/>
          </p:cNvPicPr>
          <p:nvPr/>
        </p:nvPicPr>
        <p:blipFill>
          <a:blip r:embed="rId5" cstate="print"/>
          <a:srcRect/>
          <a:stretch>
            <a:fillRect/>
          </a:stretch>
        </p:blipFill>
        <p:spPr bwMode="auto">
          <a:xfrm>
            <a:off x="457200" y="2133600"/>
            <a:ext cx="3429000" cy="2522538"/>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Gripping</a:t>
            </a:r>
            <a:endParaRPr lang="en-US" dirty="0"/>
          </a:p>
        </p:txBody>
      </p:sp>
      <p:sp>
        <p:nvSpPr>
          <p:cNvPr id="3" name="Content Placeholder 2"/>
          <p:cNvSpPr>
            <a:spLocks noGrp="1"/>
          </p:cNvSpPr>
          <p:nvPr>
            <p:ph idx="1"/>
          </p:nvPr>
        </p:nvSpPr>
        <p:spPr>
          <a:xfrm>
            <a:off x="381000" y="1599138"/>
            <a:ext cx="8382000" cy="2618153"/>
          </a:xfrm>
        </p:spPr>
        <p:txBody>
          <a:bodyPr/>
          <a:lstStyle/>
          <a:p>
            <a:r>
              <a:rPr lang="en-US" dirty="0" smtClean="0"/>
              <a:t>Wrist posture</a:t>
            </a:r>
          </a:p>
          <a:p>
            <a:r>
              <a:rPr lang="en-US" dirty="0" smtClean="0"/>
              <a:t>Forceful exertions</a:t>
            </a:r>
          </a:p>
          <a:p>
            <a:r>
              <a:rPr lang="en-US" dirty="0" smtClean="0"/>
              <a:t>Grip dimensions</a:t>
            </a:r>
          </a:p>
          <a:p>
            <a:r>
              <a:rPr lang="en-US" dirty="0" smtClean="0"/>
              <a:t>Repetition rate</a:t>
            </a:r>
          </a:p>
          <a:p>
            <a:r>
              <a:rPr lang="en-US" dirty="0" smtClean="0"/>
              <a:t>Static holding</a:t>
            </a:r>
            <a:endParaRPr lang="en-US" dirty="0"/>
          </a:p>
        </p:txBody>
      </p:sp>
    </p:spTree>
  </p:cSld>
  <p:clrMapOvr>
    <a:masterClrMapping/>
  </p:clrMapOvr>
  <p:transition xmlns:p14="http://schemas.microsoft.com/office/powerpoint/2010/mai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43000" y="1143000"/>
            <a:ext cx="6858000" cy="4572000"/>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pPr eaLnBrk="1" hangingPunct="1">
              <a:defRPr/>
            </a:pPr>
            <a:r>
              <a:rPr lang="en-US" dirty="0" smtClean="0"/>
              <a:t>Tools</a:t>
            </a:r>
            <a:endParaRPr lang="en-US" dirty="0"/>
          </a:p>
        </p:txBody>
      </p:sp>
      <p:pic>
        <p:nvPicPr>
          <p:cNvPr id="58370" name="Picture 6" descr="TOOL2"/>
          <p:cNvPicPr>
            <a:picLocks noChangeAspect="1" noChangeArrowheads="1"/>
          </p:cNvPicPr>
          <p:nvPr/>
        </p:nvPicPr>
        <p:blipFill>
          <a:blip r:embed="rId3" cstate="print"/>
          <a:srcRect/>
          <a:stretch>
            <a:fillRect/>
          </a:stretch>
        </p:blipFill>
        <p:spPr bwMode="auto">
          <a:xfrm>
            <a:off x="5943600" y="1600200"/>
            <a:ext cx="2819400" cy="2439988"/>
          </a:xfrm>
          <a:prstGeom prst="rect">
            <a:avLst/>
          </a:prstGeom>
          <a:noFill/>
          <a:ln w="9525">
            <a:noFill/>
            <a:miter lim="800000"/>
            <a:headEnd/>
            <a:tailEnd/>
          </a:ln>
        </p:spPr>
      </p:pic>
      <p:pic>
        <p:nvPicPr>
          <p:cNvPr id="58371" name="Picture 7" descr="TOOL4BMP"/>
          <p:cNvPicPr>
            <a:picLocks noChangeAspect="1" noChangeArrowheads="1"/>
          </p:cNvPicPr>
          <p:nvPr/>
        </p:nvPicPr>
        <p:blipFill>
          <a:blip r:embed="rId4" cstate="print"/>
          <a:srcRect/>
          <a:stretch>
            <a:fillRect/>
          </a:stretch>
        </p:blipFill>
        <p:spPr bwMode="auto">
          <a:xfrm>
            <a:off x="2667000" y="2133600"/>
            <a:ext cx="2133600" cy="1874838"/>
          </a:xfrm>
          <a:prstGeom prst="rect">
            <a:avLst/>
          </a:prstGeom>
          <a:noFill/>
          <a:ln w="9525">
            <a:noFill/>
            <a:miter lim="800000"/>
            <a:headEnd/>
            <a:tailEnd/>
          </a:ln>
        </p:spPr>
      </p:pic>
      <p:pic>
        <p:nvPicPr>
          <p:cNvPr id="58372" name="Picture 8" descr="TOOL6"/>
          <p:cNvPicPr>
            <a:picLocks noChangeAspect="1" noChangeArrowheads="1"/>
          </p:cNvPicPr>
          <p:nvPr/>
        </p:nvPicPr>
        <p:blipFill>
          <a:blip r:embed="rId5" cstate="print"/>
          <a:srcRect/>
          <a:stretch>
            <a:fillRect/>
          </a:stretch>
        </p:blipFill>
        <p:spPr bwMode="auto">
          <a:xfrm>
            <a:off x="381000" y="1600200"/>
            <a:ext cx="2344738" cy="4572000"/>
          </a:xfrm>
          <a:prstGeom prst="rect">
            <a:avLst/>
          </a:prstGeom>
          <a:noFill/>
          <a:ln w="9525">
            <a:noFill/>
            <a:miter lim="800000"/>
            <a:headEnd/>
            <a:tailEnd/>
          </a:ln>
        </p:spPr>
      </p:pic>
      <p:pic>
        <p:nvPicPr>
          <p:cNvPr id="58373" name="Picture 9" descr="TOOL8"/>
          <p:cNvPicPr>
            <a:picLocks noChangeAspect="1" noChangeArrowheads="1"/>
          </p:cNvPicPr>
          <p:nvPr/>
        </p:nvPicPr>
        <p:blipFill>
          <a:blip r:embed="rId6" cstate="print"/>
          <a:srcRect/>
          <a:stretch>
            <a:fillRect/>
          </a:stretch>
        </p:blipFill>
        <p:spPr bwMode="auto">
          <a:xfrm>
            <a:off x="3429000" y="4003675"/>
            <a:ext cx="4953000" cy="2233613"/>
          </a:xfrm>
          <a:prstGeom prst="rect">
            <a:avLst/>
          </a:prstGeom>
          <a:noFill/>
          <a:ln w="9525">
            <a:noFill/>
            <a:miter lim="800000"/>
            <a:headEnd/>
            <a:tailEnd/>
          </a:ln>
        </p:spPr>
      </p:pic>
    </p:spTree>
  </p:cSld>
  <p:clrMapOvr>
    <a:masterClrMapping/>
  </p:clrMapOvr>
  <p:transition xmlns:p14="http://schemas.microsoft.com/office/powerpoint/2010/mai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Tools</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Grip size, span, shape</a:t>
            </a:r>
          </a:p>
          <a:p>
            <a:r>
              <a:rPr lang="en-US" dirty="0" smtClean="0"/>
              <a:t>Wrist angle</a:t>
            </a:r>
          </a:p>
          <a:p>
            <a:r>
              <a:rPr lang="en-US" dirty="0" smtClean="0"/>
              <a:t>Weight and balance</a:t>
            </a:r>
          </a:p>
          <a:p>
            <a:r>
              <a:rPr lang="en-US" dirty="0" smtClean="0"/>
              <a:t>Pressure</a:t>
            </a:r>
          </a:p>
          <a:p>
            <a:r>
              <a:rPr lang="en-US" dirty="0" smtClean="0"/>
              <a:t>Maneuverability</a:t>
            </a:r>
          </a:p>
          <a:p>
            <a:r>
              <a:rPr lang="en-US" dirty="0" smtClean="0"/>
              <a:t>Vibration</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566104"/>
          </a:xfrm>
        </p:spPr>
        <p:txBody>
          <a:bodyPr/>
          <a:lstStyle/>
          <a:p>
            <a:r>
              <a:rPr lang="sk-SK" dirty="0" smtClean="0"/>
              <a:t>Introduction to Ergonomics</a:t>
            </a:r>
            <a:r>
              <a:rPr lang="en-US" dirty="0" smtClean="0"/>
              <a:t> </a:t>
            </a:r>
          </a:p>
          <a:p>
            <a:pPr lvl="1"/>
            <a:r>
              <a:rPr lang="en-US" dirty="0" smtClean="0"/>
              <a:t>What is ergonomics and why do ergonomics?</a:t>
            </a:r>
          </a:p>
          <a:p>
            <a:pPr lvl="1"/>
            <a:r>
              <a:rPr lang="en-US" dirty="0" smtClean="0"/>
              <a:t>Modifiable grocery workplace factors</a:t>
            </a:r>
          </a:p>
          <a:p>
            <a:r>
              <a:rPr lang="sk-SK" dirty="0">
                <a:solidFill>
                  <a:schemeClr val="bg1">
                    <a:lumMod val="50000"/>
                    <a:lumOff val="50000"/>
                  </a:schemeClr>
                </a:solidFill>
              </a:rPr>
              <a:t>Hazards of Ignoring Ergonomics</a:t>
            </a:r>
          </a:p>
          <a:p>
            <a:r>
              <a:rPr lang="sk-SK" dirty="0" smtClean="0">
                <a:solidFill>
                  <a:srgbClr val="7F7F7F"/>
                </a:solidFill>
              </a:rPr>
              <a:t>Implementing Ergonomics and </a:t>
            </a:r>
            <a:r>
              <a:rPr lang="sk-SK" dirty="0">
                <a:solidFill>
                  <a:srgbClr val="7F7F7F"/>
                </a:solidFill>
              </a:rPr>
              <a:t>Solutions</a:t>
            </a:r>
          </a:p>
          <a:p>
            <a:r>
              <a:rPr lang="sk-SK" dirty="0" smtClean="0">
                <a:solidFill>
                  <a:schemeClr val="bg1">
                    <a:lumMod val="50000"/>
                    <a:lumOff val="50000"/>
                  </a:schemeClr>
                </a:solidFill>
              </a:rPr>
              <a:t>The </a:t>
            </a:r>
            <a:r>
              <a:rPr lang="sk-SK" dirty="0">
                <a:solidFill>
                  <a:schemeClr val="bg1">
                    <a:lumMod val="50000"/>
                    <a:lumOff val="50000"/>
                  </a:schemeClr>
                </a:solidFill>
              </a:rPr>
              <a:t>Ergonomics Process</a:t>
            </a:r>
          </a:p>
          <a:p>
            <a:r>
              <a:rPr lang="en-US" dirty="0">
                <a:solidFill>
                  <a:schemeClr val="bg1">
                    <a:lumMod val="50000"/>
                    <a:lumOff val="50000"/>
                  </a:schemeClr>
                </a:solidFill>
              </a:rPr>
              <a:t>Ergonomic Problem </a:t>
            </a:r>
            <a:r>
              <a:rPr lang="en-US" dirty="0" smtClean="0">
                <a:solidFill>
                  <a:schemeClr val="bg1">
                    <a:lumMod val="50000"/>
                    <a:lumOff val="50000"/>
                  </a:schemeClr>
                </a:solidFill>
              </a:rPr>
              <a:t>Solving</a:t>
            </a:r>
            <a:endParaRPr lang="en-US" dirty="0">
              <a:solidFill>
                <a:schemeClr val="bg1">
                  <a:lumMod val="50000"/>
                  <a:lumOff val="50000"/>
                </a:schemeClr>
              </a:solidFill>
            </a:endParaRPr>
          </a:p>
        </p:txBody>
      </p:sp>
    </p:spTree>
    <p:extLst>
      <p:ext uri="{BB962C8B-B14F-4D97-AF65-F5344CB8AC3E}">
        <p14:creationId xmlns:p14="http://schemas.microsoft.com/office/powerpoint/2010/main" val="5942859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ols - remove f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9144000" cy="5715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ols - pallet j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69" y="152400"/>
            <a:ext cx="7664431" cy="5715000"/>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Store Organization</a:t>
            </a:r>
            <a:endParaRPr lang="en-US" dirty="0"/>
          </a:p>
        </p:txBody>
      </p:sp>
      <p:sp>
        <p:nvSpPr>
          <p:cNvPr id="3" name="Content Placeholder 2"/>
          <p:cNvSpPr>
            <a:spLocks noGrp="1"/>
          </p:cNvSpPr>
          <p:nvPr>
            <p:ph idx="1"/>
          </p:nvPr>
        </p:nvSpPr>
        <p:spPr>
          <a:xfrm>
            <a:off x="381000" y="1599138"/>
            <a:ext cx="8382000" cy="2076466"/>
          </a:xfrm>
        </p:spPr>
        <p:txBody>
          <a:bodyPr/>
          <a:lstStyle/>
          <a:p>
            <a:r>
              <a:rPr lang="en-US" dirty="0" smtClean="0"/>
              <a:t>Layout of materials</a:t>
            </a:r>
          </a:p>
          <a:p>
            <a:r>
              <a:rPr lang="en-US" dirty="0" smtClean="0"/>
              <a:t>Machine pacing</a:t>
            </a:r>
          </a:p>
          <a:p>
            <a:r>
              <a:rPr lang="en-US" dirty="0" smtClean="0"/>
              <a:t>Work-rest schedule</a:t>
            </a:r>
          </a:p>
          <a:p>
            <a:endParaRPr lang="en-US" dirty="0"/>
          </a:p>
        </p:txBody>
      </p:sp>
    </p:spTree>
    <p:extLst>
      <p:ext uri="{BB962C8B-B14F-4D97-AF65-F5344CB8AC3E}">
        <p14:creationId xmlns:p14="http://schemas.microsoft.com/office/powerpoint/2010/main" val="81859285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0" y="0"/>
            <a:ext cx="9135879" cy="6857999"/>
          </a:xfrm>
          <a:prstGeom prst="rect">
            <a:avLst/>
          </a:prstGeom>
          <a:noFill/>
          <a:ln w="9525">
            <a:noFill/>
            <a:miter lim="800000"/>
            <a:headEnd/>
            <a:tailEnd/>
          </a:ln>
        </p:spPr>
      </p:pic>
    </p:spTree>
    <p:extLst>
      <p:ext uri="{BB962C8B-B14F-4D97-AF65-F5344CB8AC3E}">
        <p14:creationId xmlns:p14="http://schemas.microsoft.com/office/powerpoint/2010/main" val="270280402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0"/>
            <a:ext cx="7696199" cy="6845757"/>
          </a:xfrm>
          <a:prstGeom prst="rect">
            <a:avLst/>
          </a:prstGeom>
          <a:noFill/>
          <a:ln w="9525">
            <a:noFill/>
            <a:miter lim="800000"/>
            <a:headEnd/>
            <a:tailEnd/>
          </a:ln>
        </p:spPr>
      </p:pic>
    </p:spTree>
    <p:extLst>
      <p:ext uri="{BB962C8B-B14F-4D97-AF65-F5344CB8AC3E}">
        <p14:creationId xmlns:p14="http://schemas.microsoft.com/office/powerpoint/2010/main" val="243750328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7" name="Rectangle 2"/>
          <p:cNvSpPr>
            <a:spLocks noChangeArrowheads="1"/>
          </p:cNvSpPr>
          <p:nvPr/>
        </p:nvSpPr>
        <p:spPr bwMode="auto">
          <a:xfrm>
            <a:off x="3448050" y="2428875"/>
            <a:ext cx="9144000" cy="0"/>
          </a:xfrm>
          <a:prstGeom prst="rect">
            <a:avLst/>
          </a:prstGeom>
          <a:noFill/>
          <a:ln w="12700">
            <a:noFill/>
            <a:miter lim="800000"/>
            <a:headEnd type="none" w="sm" len="sm"/>
            <a:tailEnd type="none" w="sm" len="sm"/>
          </a:ln>
        </p:spPr>
        <p:txBody>
          <a:bodyPr>
            <a:spAutoFit/>
          </a:bodyPr>
          <a:lstStyle/>
          <a:p>
            <a:pPr eaLnBrk="0" hangingPunct="0"/>
            <a:endParaRPr lang="en-US"/>
          </a:p>
        </p:txBody>
      </p:sp>
      <p:pic>
        <p:nvPicPr>
          <p:cNvPr id="2" name="Picture 1" descr="1 - 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 y="0"/>
            <a:ext cx="9134515" cy="6858000"/>
          </a:xfrm>
          <a:prstGeom prst="rect">
            <a:avLst/>
          </a:prstGeom>
        </p:spPr>
      </p:pic>
    </p:spTree>
    <p:extLst>
      <p:ext uri="{BB962C8B-B14F-4D97-AF65-F5344CB8AC3E}">
        <p14:creationId xmlns:p14="http://schemas.microsoft.com/office/powerpoint/2010/main" val="209327375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3441" name="Picture 1" descr="C:\Documents and Settings\Daniel Anton\My Documents\Research\Yokes PE\pics\training pics\DP - Meat freezer storage.jpg"/>
          <p:cNvPicPr>
            <a:picLocks noChangeAspect="1" noChangeArrowheads="1"/>
          </p:cNvPicPr>
          <p:nvPr/>
        </p:nvPicPr>
        <p:blipFill>
          <a:blip r:embed="rId3" cstate="print"/>
          <a:srcRect/>
          <a:stretch>
            <a:fillRect/>
          </a:stretch>
        </p:blipFill>
        <p:spPr bwMode="auto">
          <a:xfrm>
            <a:off x="457200" y="304800"/>
            <a:ext cx="8229600" cy="5486400"/>
          </a:xfrm>
          <a:prstGeom prst="rect">
            <a:avLst/>
          </a:prstGeom>
          <a:noFill/>
          <a:ln w="9525">
            <a:noFill/>
            <a:miter lim="800000"/>
            <a:headEnd/>
            <a:tailEnd/>
          </a:ln>
        </p:spPr>
      </p:pic>
    </p:spTree>
    <p:extLst>
      <p:ext uri="{BB962C8B-B14F-4D97-AF65-F5344CB8AC3E}">
        <p14:creationId xmlns:p14="http://schemas.microsoft.com/office/powerpoint/2010/main" val="404154099"/>
      </p:ext>
    </p:extLst>
  </p:cSld>
  <p:clrMapOvr>
    <a:masterClrMapping/>
  </p:clrMapOvr>
  <p:transition xmlns:p14="http://schemas.microsoft.com/office/powerpoint/2010/mai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eaLnBrk="1" hangingPunct="1">
              <a:defRPr/>
            </a:pPr>
            <a:r>
              <a:rPr lang="en-US" dirty="0" smtClean="0"/>
              <a:t>Environment</a:t>
            </a:r>
            <a:endParaRPr lang="en-US" dirty="0"/>
          </a:p>
        </p:txBody>
      </p:sp>
      <p:pic>
        <p:nvPicPr>
          <p:cNvPr id="1216514" name="Picture 6" descr="ENVIR2"/>
          <p:cNvPicPr>
            <a:picLocks noChangeAspect="1" noChangeArrowheads="1"/>
          </p:cNvPicPr>
          <p:nvPr/>
        </p:nvPicPr>
        <p:blipFill>
          <a:blip r:embed="rId3" cstate="print"/>
          <a:srcRect/>
          <a:stretch>
            <a:fillRect/>
          </a:stretch>
        </p:blipFill>
        <p:spPr bwMode="auto">
          <a:xfrm>
            <a:off x="3716338" y="3505200"/>
            <a:ext cx="3657600" cy="2628900"/>
          </a:xfrm>
          <a:prstGeom prst="rect">
            <a:avLst/>
          </a:prstGeom>
          <a:noFill/>
          <a:ln w="9525">
            <a:noFill/>
            <a:miter lim="800000"/>
            <a:headEnd/>
            <a:tailEnd/>
          </a:ln>
        </p:spPr>
      </p:pic>
      <p:pic>
        <p:nvPicPr>
          <p:cNvPr id="1216515" name="Picture 7" descr="ENVIR4"/>
          <p:cNvPicPr>
            <a:picLocks noChangeAspect="1" noChangeArrowheads="1"/>
          </p:cNvPicPr>
          <p:nvPr/>
        </p:nvPicPr>
        <p:blipFill>
          <a:blip r:embed="rId4" cstate="print"/>
          <a:srcRect/>
          <a:stretch>
            <a:fillRect/>
          </a:stretch>
        </p:blipFill>
        <p:spPr bwMode="auto">
          <a:xfrm>
            <a:off x="1658938" y="1447800"/>
            <a:ext cx="3962400" cy="2060575"/>
          </a:xfrm>
          <a:prstGeom prst="rect">
            <a:avLst/>
          </a:prstGeom>
          <a:noFill/>
          <a:ln w="9525">
            <a:noFill/>
            <a:miter lim="800000"/>
            <a:headEnd/>
            <a:tailEnd/>
          </a:ln>
        </p:spPr>
      </p:pic>
      <p:pic>
        <p:nvPicPr>
          <p:cNvPr id="1216516" name="Picture 8" descr="ENVIR6"/>
          <p:cNvPicPr>
            <a:picLocks noChangeAspect="1" noChangeArrowheads="1"/>
          </p:cNvPicPr>
          <p:nvPr/>
        </p:nvPicPr>
        <p:blipFill>
          <a:blip r:embed="rId5" cstate="print"/>
          <a:srcRect/>
          <a:stretch>
            <a:fillRect/>
          </a:stretch>
        </p:blipFill>
        <p:spPr bwMode="auto">
          <a:xfrm>
            <a:off x="6230938" y="1447800"/>
            <a:ext cx="2743200" cy="2895600"/>
          </a:xfrm>
          <a:prstGeom prst="rect">
            <a:avLst/>
          </a:prstGeom>
          <a:noFill/>
          <a:ln w="9525">
            <a:noFill/>
            <a:miter lim="800000"/>
            <a:headEnd/>
            <a:tailEnd/>
          </a:ln>
        </p:spPr>
      </p:pic>
      <p:pic>
        <p:nvPicPr>
          <p:cNvPr id="1216517" name="Picture 9" descr="ENVIR8"/>
          <p:cNvPicPr>
            <a:picLocks noChangeAspect="1" noChangeArrowheads="1"/>
          </p:cNvPicPr>
          <p:nvPr/>
        </p:nvPicPr>
        <p:blipFill>
          <a:blip r:embed="rId6" cstate="print"/>
          <a:srcRect/>
          <a:stretch>
            <a:fillRect/>
          </a:stretch>
        </p:blipFill>
        <p:spPr bwMode="auto">
          <a:xfrm>
            <a:off x="304800" y="1447800"/>
            <a:ext cx="2476500" cy="4648200"/>
          </a:xfrm>
          <a:prstGeom prst="rect">
            <a:avLst/>
          </a:prstGeom>
          <a:noFill/>
          <a:ln w="9525">
            <a:noFill/>
            <a:miter lim="800000"/>
            <a:headEnd/>
            <a:tailEnd/>
          </a:ln>
        </p:spPr>
      </p:pic>
    </p:spTree>
    <p:extLst>
      <p:ext uri="{BB962C8B-B14F-4D97-AF65-F5344CB8AC3E}">
        <p14:creationId xmlns:p14="http://schemas.microsoft.com/office/powerpoint/2010/main" val="973363452"/>
      </p:ext>
    </p:extLst>
  </p:cSld>
  <p:clrMapOvr>
    <a:masterClrMapping/>
  </p:clrMapOvr>
  <p:transition xmlns:p14="http://schemas.microsoft.com/office/powerpoint/2010/mai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t>
            </a:r>
            <a:endParaRPr lang="en-US" dirty="0"/>
          </a:p>
        </p:txBody>
      </p:sp>
      <p:sp>
        <p:nvSpPr>
          <p:cNvPr id="3" name="Content Placeholder 2"/>
          <p:cNvSpPr>
            <a:spLocks noGrp="1"/>
          </p:cNvSpPr>
          <p:nvPr>
            <p:ph idx="1"/>
          </p:nvPr>
        </p:nvSpPr>
        <p:spPr>
          <a:xfrm>
            <a:off x="381000" y="1599138"/>
            <a:ext cx="8382000" cy="2618153"/>
          </a:xfrm>
        </p:spPr>
        <p:txBody>
          <a:bodyPr/>
          <a:lstStyle/>
          <a:p>
            <a:r>
              <a:rPr lang="en-US" dirty="0" smtClean="0"/>
              <a:t>Temperature</a:t>
            </a:r>
          </a:p>
          <a:p>
            <a:r>
              <a:rPr lang="en-US" dirty="0" smtClean="0"/>
              <a:t>Humidity</a:t>
            </a:r>
          </a:p>
          <a:p>
            <a:r>
              <a:rPr lang="en-US" dirty="0" smtClean="0"/>
              <a:t>Clothing (gloves)</a:t>
            </a:r>
          </a:p>
          <a:p>
            <a:r>
              <a:rPr lang="en-US" dirty="0" smtClean="0"/>
              <a:t>Illumination</a:t>
            </a:r>
            <a:endParaRPr lang="en-US" dirty="0"/>
          </a:p>
          <a:p>
            <a:r>
              <a:rPr lang="en-US" dirty="0" smtClean="0"/>
              <a:t>Noise</a:t>
            </a:r>
          </a:p>
        </p:txBody>
      </p:sp>
    </p:spTree>
    <p:extLst>
      <p:ext uri="{BB962C8B-B14F-4D97-AF65-F5344CB8AC3E}">
        <p14:creationId xmlns:p14="http://schemas.microsoft.com/office/powerpoint/2010/main" val="3063858090"/>
      </p:ext>
    </p:extLst>
  </p:cSld>
  <p:clrMapOvr>
    <a:masterClrMapping/>
  </p:clrMapOvr>
  <p:transition xmlns:p14="http://schemas.microsoft.com/office/powerpoint/2010/mai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3202" name="Object 2"/>
          <p:cNvGraphicFramePr>
            <a:graphicFrameLocks noChangeAspect="1"/>
          </p:cNvGraphicFramePr>
          <p:nvPr/>
        </p:nvGraphicFramePr>
        <p:xfrm>
          <a:off x="3173413" y="1247775"/>
          <a:ext cx="2770187" cy="4619625"/>
        </p:xfrm>
        <a:graphic>
          <a:graphicData uri="http://schemas.openxmlformats.org/presentationml/2006/ole">
            <mc:AlternateContent xmlns:mc="http://schemas.openxmlformats.org/markup-compatibility/2006">
              <mc:Choice xmlns:v="urn:schemas-microsoft-com:vml" Requires="v">
                <p:oleObj spid="_x0000_s1094"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1247775"/>
                        <a:ext cx="2770187" cy="4619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74672168"/>
      </p:ext>
    </p:extLst>
  </p:cSld>
  <p:clrMapOvr>
    <a:masterClrMapping/>
  </p:clrMapOvr>
  <p:transition xmlns:p14="http://schemas.microsoft.com/office/powerpoint/2010/mai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What is Ergonomics?</a:t>
            </a:r>
            <a:endParaRPr lang="en-US" dirty="0"/>
          </a:p>
        </p:txBody>
      </p:sp>
    </p:spTree>
    <p:extLst>
      <p:ext uri="{BB962C8B-B14F-4D97-AF65-F5344CB8AC3E}">
        <p14:creationId xmlns:p14="http://schemas.microsoft.com/office/powerpoint/2010/main" val="1007476233"/>
      </p:ext>
    </p:extLst>
  </p:cSld>
  <p:clrMapOvr>
    <a:masterClrMapping/>
  </p:clrMapOvr>
  <p:transition xmlns:p14="http://schemas.microsoft.com/office/powerpoint/2010/mai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4581767"/>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t>Hazards of Ignoring Ergonomics</a:t>
            </a:r>
          </a:p>
          <a:p>
            <a:pPr lvl="1"/>
            <a:r>
              <a:rPr lang="en-US" dirty="0" smtClean="0"/>
              <a:t>Risk factors</a:t>
            </a:r>
          </a:p>
          <a:p>
            <a:pPr lvl="1"/>
            <a:r>
              <a:rPr lang="sk-SK" dirty="0" smtClean="0"/>
              <a:t>Direct and indirect costs</a:t>
            </a:r>
          </a:p>
          <a:p>
            <a:pPr lvl="2"/>
            <a:r>
              <a:rPr lang="sk-SK" dirty="0" smtClean="0"/>
              <a:t>Work-related musculoskeletal disorders </a:t>
            </a:r>
          </a:p>
          <a:p>
            <a:r>
              <a:rPr lang="sk-SK" dirty="0" smtClean="0">
                <a:solidFill>
                  <a:srgbClr val="7F7F7F"/>
                </a:solidFill>
              </a:rPr>
              <a:t>Implementing Ergonomics and Solutions</a:t>
            </a:r>
          </a:p>
          <a:p>
            <a:r>
              <a:rPr lang="sk-SK" dirty="0" smtClean="0">
                <a:solidFill>
                  <a:srgbClr val="7F7F7F"/>
                </a:solidFill>
              </a:rPr>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167318214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Risk Factors that Could Cause </a:t>
            </a:r>
            <a:br>
              <a:rPr lang="en-US" dirty="0" smtClean="0"/>
            </a:br>
            <a:r>
              <a:rPr lang="en-US" dirty="0" smtClean="0"/>
              <a:t>Occupational Injury </a:t>
            </a:r>
            <a:endParaRPr lang="en-US" dirty="0"/>
          </a:p>
        </p:txBody>
      </p:sp>
    </p:spTree>
    <p:extLst>
      <p:ext uri="{BB962C8B-B14F-4D97-AF65-F5344CB8AC3E}">
        <p14:creationId xmlns:p14="http://schemas.microsoft.com/office/powerpoint/2010/main" val="2037734319"/>
      </p:ext>
    </p:extLst>
  </p:cSld>
  <p:clrMapOvr>
    <a:masterClrMapping/>
  </p:clrMapOvr>
  <p:transition xmlns:p14="http://schemas.microsoft.com/office/powerpoint/2010/mai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Grp="1" noRot="1" noChangeArrowheads="1"/>
          </p:cNvSpPr>
          <p:nvPr>
            <p:ph type="title"/>
          </p:nvPr>
        </p:nvSpPr>
        <p:spPr>
          <a:xfrm>
            <a:off x="381000" y="230188"/>
            <a:ext cx="8382000" cy="677108"/>
          </a:xfrm>
        </p:spPr>
        <p:txBody>
          <a:bodyPr/>
          <a:lstStyle/>
          <a:p>
            <a:r>
              <a:rPr lang="en-US" dirty="0" smtClean="0"/>
              <a:t>Risk Factors in the Grocery Store</a:t>
            </a:r>
            <a:endParaRPr lang="en-US" dirty="0"/>
          </a:p>
        </p:txBody>
      </p:sp>
      <p:sp>
        <p:nvSpPr>
          <p:cNvPr id="1241091" name="Rectangle 3"/>
          <p:cNvSpPr>
            <a:spLocks noGrp="1" noChangeArrowheads="1"/>
          </p:cNvSpPr>
          <p:nvPr>
            <p:ph idx="1"/>
          </p:nvPr>
        </p:nvSpPr>
        <p:spPr>
          <a:xfrm>
            <a:off x="381000" y="1599138"/>
            <a:ext cx="8382000" cy="5326586"/>
          </a:xfrm>
        </p:spPr>
        <p:txBody>
          <a:bodyPr/>
          <a:lstStyle/>
          <a:p>
            <a:r>
              <a:rPr lang="en-US" dirty="0" smtClean="0"/>
              <a:t>Heavy lifting</a:t>
            </a:r>
          </a:p>
          <a:p>
            <a:r>
              <a:rPr lang="en-US" dirty="0" smtClean="0"/>
              <a:t>Awkward postures</a:t>
            </a:r>
          </a:p>
          <a:p>
            <a:r>
              <a:rPr lang="en-US" dirty="0" smtClean="0"/>
              <a:t>Static postures</a:t>
            </a:r>
          </a:p>
          <a:p>
            <a:r>
              <a:rPr lang="en-US" dirty="0"/>
              <a:t>High </a:t>
            </a:r>
            <a:r>
              <a:rPr lang="en-US" dirty="0" smtClean="0"/>
              <a:t>repetition</a:t>
            </a:r>
          </a:p>
          <a:p>
            <a:r>
              <a:rPr lang="en-US" dirty="0" smtClean="0"/>
              <a:t>Forceful hand exertions</a:t>
            </a:r>
          </a:p>
          <a:p>
            <a:r>
              <a:rPr lang="en-US" dirty="0" smtClean="0"/>
              <a:t>Hand-arm vibration</a:t>
            </a:r>
          </a:p>
          <a:p>
            <a:r>
              <a:rPr lang="en-US" dirty="0" smtClean="0"/>
              <a:t>Personal factors</a:t>
            </a:r>
          </a:p>
          <a:p>
            <a:endParaRPr lang="en-US" dirty="0" smtClean="0"/>
          </a:p>
          <a:p>
            <a:endParaRPr lang="en-US" dirty="0" smtClean="0"/>
          </a:p>
          <a:p>
            <a:endParaRPr lang="en-US" dirty="0"/>
          </a:p>
        </p:txBody>
      </p:sp>
    </p:spTree>
    <p:extLst>
      <p:ext uri="{BB962C8B-B14F-4D97-AF65-F5344CB8AC3E}">
        <p14:creationId xmlns:p14="http://schemas.microsoft.com/office/powerpoint/2010/main" val="23154608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3" name="Picture 2" descr="Screen Shot 2012-06-25 at 8.51.4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561271"/>
            <a:ext cx="5966922" cy="4477674"/>
          </a:xfrm>
          <a:prstGeom prst="rect">
            <a:avLst/>
          </a:prstGeom>
        </p:spPr>
      </p:pic>
    </p:spTree>
    <p:extLst>
      <p:ext uri="{BB962C8B-B14F-4D97-AF65-F5344CB8AC3E}">
        <p14:creationId xmlns:p14="http://schemas.microsoft.com/office/powerpoint/2010/main" val="8046287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4" name="Picture 3" descr="overhead dogfood_edited-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676400"/>
            <a:ext cx="6300383" cy="4369620"/>
          </a:xfrm>
          <a:prstGeom prst="rect">
            <a:avLst/>
          </a:prstGeom>
        </p:spPr>
      </p:pic>
    </p:spTree>
    <p:extLst>
      <p:ext uri="{BB962C8B-B14F-4D97-AF65-F5344CB8AC3E}">
        <p14:creationId xmlns:p14="http://schemas.microsoft.com/office/powerpoint/2010/main" val="396113693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br>
              <a:rPr lang="en-US" dirty="0" smtClean="0">
                <a:solidFill>
                  <a:srgbClr val="FF0000"/>
                </a:solidFill>
              </a:rPr>
            </a:br>
            <a:r>
              <a:rPr lang="en-US" dirty="0" smtClean="0"/>
              <a:t>Heavy Lifting</a:t>
            </a:r>
            <a:endParaRPr lang="en-US" dirty="0"/>
          </a:p>
        </p:txBody>
      </p:sp>
      <p:pic>
        <p:nvPicPr>
          <p:cNvPr id="4" name="Picture 3" descr="MEAD Lifting Dough.jpg"/>
          <p:cNvPicPr>
            <a:picLocks noChangeAspect="1"/>
          </p:cNvPicPr>
          <p:nvPr/>
        </p:nvPicPr>
        <p:blipFill rotWithShape="1">
          <a:blip r:embed="rId3">
            <a:extLst>
              <a:ext uri="{28A0092B-C50C-407E-A947-70E740481C1C}">
                <a14:useLocalDpi xmlns:a14="http://schemas.microsoft.com/office/drawing/2010/main" val="0"/>
              </a:ext>
            </a:extLst>
          </a:blip>
          <a:srcRect t="12733" b="12605"/>
          <a:stretch/>
        </p:blipFill>
        <p:spPr>
          <a:xfrm>
            <a:off x="304800" y="1751228"/>
            <a:ext cx="8534400" cy="4247991"/>
          </a:xfrm>
          <a:prstGeom prst="rect">
            <a:avLst/>
          </a:prstGeom>
        </p:spPr>
      </p:pic>
    </p:spTree>
    <p:extLst>
      <p:ext uri="{BB962C8B-B14F-4D97-AF65-F5344CB8AC3E}">
        <p14:creationId xmlns:p14="http://schemas.microsoft.com/office/powerpoint/2010/main" val="30682364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fting dough all 3DSSP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9600"/>
            <a:ext cx="9144000" cy="5027414"/>
          </a:xfrm>
          <a:prstGeom prst="rect">
            <a:avLst/>
          </a:prstGeom>
        </p:spPr>
      </p:pic>
    </p:spTree>
    <p:extLst>
      <p:ext uri="{BB962C8B-B14F-4D97-AF65-F5344CB8AC3E}">
        <p14:creationId xmlns:p14="http://schemas.microsoft.com/office/powerpoint/2010/main" val="34188653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Awkward Postures</a:t>
            </a:r>
            <a:endParaRPr lang="en-US" dirty="0"/>
          </a:p>
        </p:txBody>
      </p:sp>
      <p:sp>
        <p:nvSpPr>
          <p:cNvPr id="4" name="Content Placeholder 3"/>
          <p:cNvSpPr>
            <a:spLocks noGrp="1"/>
          </p:cNvSpPr>
          <p:nvPr>
            <p:ph idx="1"/>
          </p:nvPr>
        </p:nvSpPr>
        <p:spPr>
          <a:xfrm>
            <a:off x="381000" y="1599138"/>
            <a:ext cx="8382000" cy="451406"/>
          </a:xfrm>
        </p:spPr>
        <p:txBody>
          <a:bodyPr/>
          <a:lstStyle/>
          <a:p>
            <a:pPr eaLnBrk="1" hangingPunct="1">
              <a:defRPr/>
            </a:pPr>
            <a:r>
              <a:rPr lang="en-US" dirty="0" smtClean="0"/>
              <a:t>Stooped postures</a:t>
            </a:r>
            <a:endParaRPr lang="en-US" dirty="0"/>
          </a:p>
        </p:txBody>
      </p:sp>
      <p:pic>
        <p:nvPicPr>
          <p:cNvPr id="6" name="awkward back posture - grinding hamburg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0000" y="2209800"/>
            <a:ext cx="4064000" cy="3048000"/>
          </a:xfrm>
          <a:prstGeom prst="rect">
            <a:avLst/>
          </a:prstGeom>
        </p:spPr>
      </p:pic>
    </p:spTree>
    <p:extLst>
      <p:ext uri="{BB962C8B-B14F-4D97-AF65-F5344CB8AC3E}">
        <p14:creationId xmlns:p14="http://schemas.microsoft.com/office/powerpoint/2010/main" val="47022507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Awkward Postures</a:t>
            </a:r>
            <a:endParaRPr lang="en-US" dirty="0"/>
          </a:p>
        </p:txBody>
      </p:sp>
      <p:sp>
        <p:nvSpPr>
          <p:cNvPr id="4" name="Content Placeholder 3"/>
          <p:cNvSpPr>
            <a:spLocks noGrp="1"/>
          </p:cNvSpPr>
          <p:nvPr>
            <p:ph idx="1"/>
          </p:nvPr>
        </p:nvSpPr>
        <p:spPr>
          <a:xfrm>
            <a:off x="381000" y="1599138"/>
            <a:ext cx="8382000" cy="451406"/>
          </a:xfrm>
        </p:spPr>
        <p:txBody>
          <a:bodyPr/>
          <a:lstStyle/>
          <a:p>
            <a:pPr eaLnBrk="1" hangingPunct="1">
              <a:defRPr/>
            </a:pPr>
            <a:r>
              <a:rPr lang="en-US" dirty="0" smtClean="0"/>
              <a:t>“Chicken wings”</a:t>
            </a:r>
            <a:endParaRPr lang="en-US" dirty="0"/>
          </a:p>
        </p:txBody>
      </p:sp>
      <p:pic>
        <p:nvPicPr>
          <p:cNvPr id="5" name="Picture 4" descr="Screen Shot 2012-06-25 at 9.01.0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133600"/>
            <a:ext cx="5791200" cy="4315196"/>
          </a:xfrm>
          <a:prstGeom prst="rect">
            <a:avLst/>
          </a:prstGeom>
        </p:spPr>
      </p:pic>
    </p:spTree>
    <p:extLst>
      <p:ext uri="{BB962C8B-B14F-4D97-AF65-F5344CB8AC3E}">
        <p14:creationId xmlns:p14="http://schemas.microsoft.com/office/powerpoint/2010/main" val="51860679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Static Posture</a:t>
            </a:r>
            <a:endParaRPr lang="en-US" dirty="0"/>
          </a:p>
        </p:txBody>
      </p:sp>
      <p:pic>
        <p:nvPicPr>
          <p:cNvPr id="4" name="Picture 3" descr="Screen Shot 2012-06-25 at 9.04.0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676400"/>
            <a:ext cx="8420926" cy="4191000"/>
          </a:xfrm>
          <a:prstGeom prst="rect">
            <a:avLst/>
          </a:prstGeom>
        </p:spPr>
      </p:pic>
    </p:spTree>
    <p:extLst>
      <p:ext uri="{BB962C8B-B14F-4D97-AF65-F5344CB8AC3E}">
        <p14:creationId xmlns:p14="http://schemas.microsoft.com/office/powerpoint/2010/main" val="19861302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cstate="print"/>
          <a:srcRect b="14444"/>
          <a:stretch>
            <a:fillRect/>
          </a:stretch>
        </p:blipFill>
        <p:spPr bwMode="auto">
          <a:xfrm>
            <a:off x="0" y="0"/>
            <a:ext cx="9144000" cy="5867400"/>
          </a:xfrm>
          <a:prstGeom prst="rect">
            <a:avLst/>
          </a:prstGeom>
          <a:noFill/>
          <a:ln w="9525">
            <a:noFill/>
            <a:miter lim="800000"/>
            <a:headEnd/>
            <a:tailEnd/>
          </a:ln>
        </p:spPr>
      </p:pic>
      <p:sp>
        <p:nvSpPr>
          <p:cNvPr id="1243139" name="Text Box 3"/>
          <p:cNvSpPr txBox="1">
            <a:spLocks noChangeArrowheads="1"/>
          </p:cNvSpPr>
          <p:nvPr/>
        </p:nvSpPr>
        <p:spPr bwMode="auto">
          <a:xfrm>
            <a:off x="1066800" y="685800"/>
            <a:ext cx="7315200" cy="1098550"/>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6600" b="1">
                <a:solidFill>
                  <a:srgbClr val="FFFF00"/>
                </a:solidFill>
                <a:effectLst>
                  <a:outerShdw blurRad="38100" dist="38100" dir="2700000" algn="tl">
                    <a:srgbClr val="000000"/>
                  </a:outerShdw>
                </a:effectLst>
                <a:latin typeface="Tahoma" pitchFamily="34" charset="0"/>
              </a:rPr>
              <a:t>Ergonomics</a:t>
            </a:r>
            <a:endParaRPr lang="en-US" sz="6600" b="1">
              <a:solidFill>
                <a:srgbClr val="FFFF00"/>
              </a:solidFill>
              <a:latin typeface="Times New Roman" pitchFamily="18" charset="0"/>
            </a:endParaRPr>
          </a:p>
        </p:txBody>
      </p:sp>
      <p:sp>
        <p:nvSpPr>
          <p:cNvPr id="1243140" name="Text Box 4"/>
          <p:cNvSpPr txBox="1">
            <a:spLocks noChangeArrowheads="1"/>
          </p:cNvSpPr>
          <p:nvPr/>
        </p:nvSpPr>
        <p:spPr bwMode="auto">
          <a:xfrm>
            <a:off x="228600" y="3200400"/>
            <a:ext cx="8686800" cy="1190625"/>
          </a:xfrm>
          <a:prstGeom prst="rect">
            <a:avLst/>
          </a:prstGeom>
          <a:noFill/>
          <a:ln w="12700">
            <a:noFill/>
            <a:miter lim="800000"/>
            <a:headEnd type="none" w="sm" len="sm"/>
            <a:tailEnd type="none" w="sm" len="sm"/>
          </a:ln>
          <a:effectLst/>
        </p:spPr>
        <p:txBody>
          <a:bodyPr>
            <a:spAutoFit/>
          </a:bodyPr>
          <a:lstStyle/>
          <a:p>
            <a:pPr algn="ctr" eaLnBrk="0" hangingPunct="0">
              <a:defRPr/>
            </a:pPr>
            <a:endParaRPr lang="en-US" sz="3600" b="1">
              <a:solidFill>
                <a:srgbClr val="FFFF00"/>
              </a:solidFill>
              <a:latin typeface="Tahoma" pitchFamily="34" charset="0"/>
            </a:endParaRPr>
          </a:p>
          <a:p>
            <a:pPr algn="ctr" eaLnBrk="0" hangingPunct="0">
              <a:defRPr/>
            </a:pPr>
            <a:r>
              <a:rPr lang="en-US" sz="3600" b="1">
                <a:effectLst>
                  <a:outerShdw blurRad="38100" dist="38100" dir="2700000" algn="tl">
                    <a:srgbClr val="000000"/>
                  </a:outerShdw>
                </a:effectLst>
                <a:latin typeface="Tahoma" pitchFamily="34" charset="0"/>
              </a:rPr>
              <a:t>“designing the job to fit the worker”</a:t>
            </a:r>
            <a:endParaRPr lang="en-US" sz="3600" b="1" i="1">
              <a:effectLst>
                <a:outerShdw blurRad="38100" dist="38100" dir="2700000" algn="tl">
                  <a:srgbClr val="000000"/>
                </a:outerShdw>
              </a:effectLst>
              <a:latin typeface="Times New Roman" pitchFamily="18" charset="0"/>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High Repetition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528633"/>
            <a:ext cx="6121667" cy="4562733"/>
          </a:xfrm>
          <a:prstGeom prst="rect">
            <a:avLst/>
          </a:prstGeom>
        </p:spPr>
      </p:pic>
    </p:spTree>
    <p:extLst>
      <p:ext uri="{BB962C8B-B14F-4D97-AF65-F5344CB8AC3E}">
        <p14:creationId xmlns:p14="http://schemas.microsoft.com/office/powerpoint/2010/main" val="36409206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Forceful Hand Exertions</a:t>
            </a:r>
            <a:endParaRPr lang="en-US" dirty="0"/>
          </a:p>
        </p:txBody>
      </p:sp>
      <p:pic>
        <p:nvPicPr>
          <p:cNvPr id="3" name="Picture 2" descr="Screen Shot 2012-06-25 at 9.12.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612470"/>
            <a:ext cx="6400800" cy="4369274"/>
          </a:xfrm>
          <a:prstGeom prst="rect">
            <a:avLst/>
          </a:prstGeom>
        </p:spPr>
      </p:pic>
    </p:spTree>
    <p:extLst>
      <p:ext uri="{BB962C8B-B14F-4D97-AF65-F5344CB8AC3E}">
        <p14:creationId xmlns:p14="http://schemas.microsoft.com/office/powerpoint/2010/main" val="360835672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FF0000"/>
                </a:solidFill>
              </a:rPr>
              <a:t>Risk Factors:</a:t>
            </a:r>
            <a:r>
              <a:rPr lang="en-US" dirty="0" smtClean="0"/>
              <a:t/>
            </a:r>
            <a:br>
              <a:rPr lang="en-US" dirty="0" smtClean="0"/>
            </a:br>
            <a:r>
              <a:rPr lang="en-US" dirty="0" smtClean="0"/>
              <a:t>Hand-Arm Vibration </a:t>
            </a:r>
            <a:endParaRPr lang="en-US" dirty="0"/>
          </a:p>
        </p:txBody>
      </p:sp>
      <p:pic>
        <p:nvPicPr>
          <p:cNvPr id="3" name="Picture 2" descr="floor scrubber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9400" y="1600200"/>
            <a:ext cx="3504405" cy="5257800"/>
          </a:xfrm>
          <a:prstGeom prst="rect">
            <a:avLst/>
          </a:prstGeom>
        </p:spPr>
      </p:pic>
    </p:spTree>
    <p:extLst>
      <p:ext uri="{BB962C8B-B14F-4D97-AF65-F5344CB8AC3E}">
        <p14:creationId xmlns:p14="http://schemas.microsoft.com/office/powerpoint/2010/main" val="34406442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Factors</a:t>
            </a:r>
            <a:endParaRPr lang="en-US" dirty="0"/>
          </a:p>
        </p:txBody>
      </p:sp>
      <p:sp>
        <p:nvSpPr>
          <p:cNvPr id="3" name="Content Placeholder 2"/>
          <p:cNvSpPr>
            <a:spLocks noGrp="1"/>
          </p:cNvSpPr>
          <p:nvPr>
            <p:ph idx="1"/>
          </p:nvPr>
        </p:nvSpPr>
        <p:spPr>
          <a:xfrm>
            <a:off x="381000" y="1599138"/>
            <a:ext cx="8382000" cy="1391150"/>
          </a:xfrm>
        </p:spPr>
        <p:txBody>
          <a:bodyPr/>
          <a:lstStyle/>
          <a:p>
            <a:r>
              <a:rPr lang="en-US" dirty="0" smtClean="0"/>
              <a:t>Usually occur in combinations</a:t>
            </a:r>
          </a:p>
          <a:p>
            <a:pPr lvl="1"/>
            <a:r>
              <a:rPr lang="en-US" dirty="0" smtClean="0"/>
              <a:t>Repetitive, forceful hand exertion</a:t>
            </a:r>
          </a:p>
          <a:p>
            <a:pPr lvl="1"/>
            <a:r>
              <a:rPr lang="en-US" dirty="0" smtClean="0"/>
              <a:t>Awkward back posture and heavy lifting</a:t>
            </a:r>
            <a:endParaRPr lang="en-US" dirty="0"/>
          </a:p>
        </p:txBody>
      </p:sp>
    </p:spTree>
    <p:extLst>
      <p:ext uri="{BB962C8B-B14F-4D97-AF65-F5344CB8AC3E}">
        <p14:creationId xmlns:p14="http://schemas.microsoft.com/office/powerpoint/2010/main" val="12269751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Personal Risk Factors</a:t>
            </a:r>
            <a:endParaRPr lang="en-US" dirty="0"/>
          </a:p>
        </p:txBody>
      </p:sp>
      <p:sp>
        <p:nvSpPr>
          <p:cNvPr id="3" name="Content Placeholder 2"/>
          <p:cNvSpPr>
            <a:spLocks noGrp="1"/>
          </p:cNvSpPr>
          <p:nvPr>
            <p:ph idx="1"/>
          </p:nvPr>
        </p:nvSpPr>
        <p:spPr>
          <a:xfrm>
            <a:off x="381000" y="1599138"/>
            <a:ext cx="8382000" cy="5326586"/>
          </a:xfrm>
        </p:spPr>
        <p:txBody>
          <a:bodyPr/>
          <a:lstStyle/>
          <a:p>
            <a:pPr eaLnBrk="1" hangingPunct="1">
              <a:defRPr/>
            </a:pPr>
            <a:r>
              <a:rPr lang="en-US" dirty="0" smtClean="0"/>
              <a:t>Age</a:t>
            </a:r>
          </a:p>
          <a:p>
            <a:pPr eaLnBrk="1" hangingPunct="1">
              <a:defRPr/>
            </a:pPr>
            <a:r>
              <a:rPr lang="en-US" dirty="0" smtClean="0"/>
              <a:t>Gender</a:t>
            </a:r>
          </a:p>
          <a:p>
            <a:pPr eaLnBrk="1" hangingPunct="1">
              <a:defRPr/>
            </a:pPr>
            <a:r>
              <a:rPr lang="en-US" dirty="0" smtClean="0"/>
              <a:t>Obesity</a:t>
            </a:r>
          </a:p>
          <a:p>
            <a:pPr eaLnBrk="1" hangingPunct="1">
              <a:defRPr/>
            </a:pPr>
            <a:r>
              <a:rPr lang="en-US" dirty="0" smtClean="0"/>
              <a:t>Health status</a:t>
            </a:r>
          </a:p>
          <a:p>
            <a:pPr eaLnBrk="1" hangingPunct="1">
              <a:defRPr/>
            </a:pPr>
            <a:r>
              <a:rPr lang="en-US" dirty="0" smtClean="0"/>
              <a:t>Hobbies &amp; recreation</a:t>
            </a:r>
          </a:p>
          <a:p>
            <a:pPr eaLnBrk="1" hangingPunct="1">
              <a:defRPr/>
            </a:pPr>
            <a:r>
              <a:rPr lang="en-US" dirty="0" smtClean="0"/>
              <a:t>Stress</a:t>
            </a:r>
          </a:p>
          <a:p>
            <a:pPr eaLnBrk="1" hangingPunct="1">
              <a:defRPr/>
            </a:pPr>
            <a:endParaRPr lang="en-US" dirty="0"/>
          </a:p>
          <a:p>
            <a:pPr eaLnBrk="1" hangingPunct="1">
              <a:defRPr/>
            </a:pPr>
            <a:r>
              <a:rPr lang="en-US" dirty="0" smtClean="0"/>
              <a:t>Which risk factors could be modified?</a:t>
            </a:r>
          </a:p>
          <a:p>
            <a:pPr eaLnBrk="1" hangingPunct="1">
              <a:defRPr/>
            </a:pPr>
            <a:endParaRPr lang="en-US" dirty="0" smtClean="0"/>
          </a:p>
          <a:p>
            <a:pPr eaLnBrk="1" hangingPunct="1">
              <a:defRPr/>
            </a:pPr>
            <a:endParaRPr lang="en-US" dirty="0"/>
          </a:p>
        </p:txBody>
      </p:sp>
    </p:spTree>
    <p:extLst>
      <p:ext uri="{BB962C8B-B14F-4D97-AF65-F5344CB8AC3E}">
        <p14:creationId xmlns:p14="http://schemas.microsoft.com/office/powerpoint/2010/main" val="1465267035"/>
      </p:ext>
    </p:extLst>
  </p:cSld>
  <p:clrMapOvr>
    <a:masterClrMapping/>
  </p:clrMapOvr>
  <p:transition xmlns:p14="http://schemas.microsoft.com/office/powerpoint/2010/mai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a:spLocks noChangeArrowheads="1"/>
          </p:cNvSpPr>
          <p:nvPr/>
        </p:nvSpPr>
        <p:spPr bwMode="auto">
          <a:xfrm>
            <a:off x="1676400" y="3124200"/>
            <a:ext cx="2133600" cy="1244600"/>
          </a:xfrm>
          <a:prstGeom prst="rect">
            <a:avLst/>
          </a:prstGeom>
          <a:solidFill>
            <a:schemeClr val="folHlink"/>
          </a:solidFill>
          <a:ln w="50800">
            <a:solidFill>
              <a:srgbClr val="FFFF00"/>
            </a:solidFill>
            <a:miter lim="800000"/>
            <a:headEnd/>
            <a:tailEnd/>
          </a:ln>
        </p:spPr>
        <p:txBody>
          <a:bodyPr wrap="none" anchor="ctr"/>
          <a:lstStyle/>
          <a:p>
            <a:pPr eaLnBrk="0" hangingPunct="0"/>
            <a:endParaRPr lang="en-US"/>
          </a:p>
        </p:txBody>
      </p:sp>
      <p:sp>
        <p:nvSpPr>
          <p:cNvPr id="269314" name="Rectangle 2"/>
          <p:cNvSpPr>
            <a:spLocks noChangeArrowheads="1"/>
          </p:cNvSpPr>
          <p:nvPr/>
        </p:nvSpPr>
        <p:spPr bwMode="auto">
          <a:xfrm>
            <a:off x="2362200" y="1066800"/>
            <a:ext cx="4419600" cy="923972"/>
          </a:xfrm>
          <a:prstGeom prst="rect">
            <a:avLst/>
          </a:prstGeom>
          <a:noFill/>
          <a:ln w="63500">
            <a:solidFill>
              <a:srgbClr val="FF0000"/>
            </a:solidFill>
            <a:miter lim="800000"/>
            <a:headEnd/>
            <a:tailEnd/>
          </a:ln>
          <a:effectLst/>
        </p:spPr>
        <p:txBody>
          <a:bodyPr wrap="square" lIns="92075" tIns="46038" rIns="92075" bIns="46038">
            <a:spAutoFit/>
          </a:bodyPr>
          <a:lstStyle/>
          <a:p>
            <a:pPr algn="ctr" eaLnBrk="0" hangingPunct="0">
              <a:defRPr/>
            </a:pPr>
            <a:r>
              <a:rPr lang="en-US" sz="5400" b="1" dirty="0">
                <a:solidFill>
                  <a:srgbClr val="FFFF00"/>
                </a:solidFill>
                <a:effectLst>
                  <a:outerShdw blurRad="38100" dist="38100" dir="2700000" algn="tl">
                    <a:srgbClr val="000000"/>
                  </a:outerShdw>
                </a:effectLst>
                <a:latin typeface="Tahoma" pitchFamily="34" charset="0"/>
              </a:rPr>
              <a:t>Ergonomics</a:t>
            </a:r>
            <a:endParaRPr lang="en-US" sz="5400" b="1" dirty="0">
              <a:solidFill>
                <a:srgbClr val="FFFF00"/>
              </a:solidFill>
              <a:latin typeface="Times New Roman" pitchFamily="18" charset="0"/>
            </a:endParaRPr>
          </a:p>
        </p:txBody>
      </p:sp>
      <p:sp>
        <p:nvSpPr>
          <p:cNvPr id="1258498" name="Line 3"/>
          <p:cNvSpPr>
            <a:spLocks noChangeShapeType="1"/>
          </p:cNvSpPr>
          <p:nvPr/>
        </p:nvSpPr>
        <p:spPr bwMode="auto">
          <a:xfrm>
            <a:off x="1676400" y="4419600"/>
            <a:ext cx="5943600" cy="0"/>
          </a:xfrm>
          <a:prstGeom prst="line">
            <a:avLst/>
          </a:prstGeom>
          <a:noFill/>
          <a:ln w="76200">
            <a:solidFill>
              <a:srgbClr val="FF0000"/>
            </a:solidFill>
            <a:round/>
            <a:headEnd type="none" w="sm" len="sm"/>
            <a:tailEnd type="none" w="sm" len="sm"/>
          </a:ln>
        </p:spPr>
        <p:txBody>
          <a:bodyPr wrap="none" anchor="ctr"/>
          <a:lstStyle/>
          <a:p>
            <a:endParaRPr lang="en-US"/>
          </a:p>
        </p:txBody>
      </p:sp>
      <p:sp>
        <p:nvSpPr>
          <p:cNvPr id="1258500" name="AutoShape 5"/>
          <p:cNvSpPr>
            <a:spLocks noChangeArrowheads="1"/>
          </p:cNvSpPr>
          <p:nvPr/>
        </p:nvSpPr>
        <p:spPr bwMode="auto">
          <a:xfrm>
            <a:off x="4343400" y="4508500"/>
            <a:ext cx="444500" cy="596900"/>
          </a:xfrm>
          <a:prstGeom prst="triangle">
            <a:avLst>
              <a:gd name="adj" fmla="val 49995"/>
            </a:avLst>
          </a:prstGeom>
          <a:solidFill>
            <a:srgbClr val="FF0000"/>
          </a:solidFill>
          <a:ln w="12700">
            <a:solidFill>
              <a:srgbClr val="FFFF00"/>
            </a:solidFill>
            <a:miter lim="800000"/>
            <a:headEnd/>
            <a:tailEnd/>
          </a:ln>
        </p:spPr>
        <p:txBody>
          <a:bodyPr wrap="none" anchor="ctr"/>
          <a:lstStyle/>
          <a:p>
            <a:pPr eaLnBrk="0" hangingPunct="0"/>
            <a:endParaRPr lang="en-US"/>
          </a:p>
        </p:txBody>
      </p:sp>
      <p:sp>
        <p:nvSpPr>
          <p:cNvPr id="1258511" name="Text Box 19"/>
          <p:cNvSpPr txBox="1">
            <a:spLocks noChangeArrowheads="1"/>
          </p:cNvSpPr>
          <p:nvPr/>
        </p:nvSpPr>
        <p:spPr bwMode="auto">
          <a:xfrm>
            <a:off x="1600200" y="3276600"/>
            <a:ext cx="2209800" cy="861774"/>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sk-SK" sz="2000" b="1" dirty="0">
                <a:solidFill>
                  <a:schemeClr val="bg1"/>
                </a:solidFill>
                <a:latin typeface="Tahoma" pitchFamily="34" charset="0"/>
              </a:rPr>
              <a:t>Job</a:t>
            </a:r>
          </a:p>
          <a:p>
            <a:pPr algn="ctr" eaLnBrk="0" hangingPunct="0">
              <a:spcBef>
                <a:spcPct val="50000"/>
              </a:spcBef>
            </a:pPr>
            <a:r>
              <a:rPr lang="sk-SK" sz="2000" b="1" dirty="0">
                <a:solidFill>
                  <a:schemeClr val="bg1"/>
                </a:solidFill>
                <a:latin typeface="Tahoma" pitchFamily="34" charset="0"/>
              </a:rPr>
              <a:t>Requirements</a:t>
            </a:r>
            <a:endParaRPr lang="en-US" sz="2000" dirty="0">
              <a:solidFill>
                <a:schemeClr val="bg1"/>
              </a:solidFill>
              <a:latin typeface="Tahoma" pitchFamily="34" charset="0"/>
            </a:endParaRPr>
          </a:p>
        </p:txBody>
      </p:sp>
      <p:sp>
        <p:nvSpPr>
          <p:cNvPr id="18" name="Rectangle 4"/>
          <p:cNvSpPr>
            <a:spLocks noChangeArrowheads="1"/>
          </p:cNvSpPr>
          <p:nvPr/>
        </p:nvSpPr>
        <p:spPr bwMode="auto">
          <a:xfrm>
            <a:off x="5410200" y="3124200"/>
            <a:ext cx="2133600" cy="1244600"/>
          </a:xfrm>
          <a:prstGeom prst="rect">
            <a:avLst/>
          </a:prstGeom>
          <a:solidFill>
            <a:schemeClr val="folHlink"/>
          </a:solidFill>
          <a:ln w="50800">
            <a:solidFill>
              <a:srgbClr val="FFFF00"/>
            </a:solidFill>
            <a:miter lim="800000"/>
            <a:headEnd/>
            <a:tailEnd/>
          </a:ln>
        </p:spPr>
        <p:txBody>
          <a:bodyPr wrap="none" anchor="ctr"/>
          <a:lstStyle/>
          <a:p>
            <a:pPr eaLnBrk="0" hangingPunct="0"/>
            <a:endParaRPr lang="en-US"/>
          </a:p>
        </p:txBody>
      </p:sp>
      <p:sp>
        <p:nvSpPr>
          <p:cNvPr id="269332" name="Text Box 20"/>
          <p:cNvSpPr txBox="1">
            <a:spLocks noChangeArrowheads="1"/>
          </p:cNvSpPr>
          <p:nvPr/>
        </p:nvSpPr>
        <p:spPr bwMode="auto">
          <a:xfrm>
            <a:off x="5410200" y="3276600"/>
            <a:ext cx="2133600" cy="861774"/>
          </a:xfrm>
          <a:prstGeom prst="rect">
            <a:avLst/>
          </a:prstGeom>
          <a:noFill/>
          <a:ln w="12700">
            <a:noFill/>
            <a:miter lim="800000"/>
            <a:headEnd type="none" w="sm" len="sm"/>
            <a:tailEnd type="none" w="sm" len="sm"/>
          </a:ln>
          <a:effectLst/>
        </p:spPr>
        <p:txBody>
          <a:bodyPr wrap="square">
            <a:spAutoFit/>
          </a:bodyPr>
          <a:lstStyle/>
          <a:p>
            <a:pPr algn="ctr" eaLnBrk="0" hangingPunct="0">
              <a:spcBef>
                <a:spcPct val="50000"/>
              </a:spcBef>
              <a:defRPr/>
            </a:pPr>
            <a:r>
              <a:rPr lang="sk-SK" sz="2000" b="1" dirty="0">
                <a:solidFill>
                  <a:srgbClr val="000000"/>
                </a:solidFill>
                <a:effectLst>
                  <a:outerShdw blurRad="38100" dist="38100" dir="2700000" algn="tl">
                    <a:srgbClr val="FFFFFF"/>
                  </a:outerShdw>
                </a:effectLst>
                <a:latin typeface="Tahoma" pitchFamily="34" charset="0"/>
              </a:rPr>
              <a:t>Worker</a:t>
            </a:r>
          </a:p>
          <a:p>
            <a:pPr algn="ctr" eaLnBrk="0" hangingPunct="0">
              <a:spcBef>
                <a:spcPct val="50000"/>
              </a:spcBef>
              <a:defRPr/>
            </a:pPr>
            <a:r>
              <a:rPr lang="sk-SK" sz="2000" b="1" dirty="0">
                <a:solidFill>
                  <a:srgbClr val="000000"/>
                </a:solidFill>
                <a:effectLst>
                  <a:outerShdw blurRad="38100" dist="38100" dir="2700000" algn="tl">
                    <a:srgbClr val="FFFFFF"/>
                  </a:outerShdw>
                </a:effectLst>
                <a:latin typeface="Tahoma" pitchFamily="34" charset="0"/>
              </a:rPr>
              <a:t>Capabilities</a:t>
            </a:r>
            <a:endParaRPr lang="en-US" sz="2000" dirty="0">
              <a:solidFill>
                <a:srgbClr val="000000"/>
              </a:solidFill>
              <a:effectLst>
                <a:outerShdw blurRad="38100" dist="38100" dir="2700000" algn="tl">
                  <a:srgbClr val="FFFFFF"/>
                </a:outerShdw>
              </a:effectLst>
              <a:latin typeface="Tahoma" pitchFamily="34" charset="0"/>
            </a:endParaRPr>
          </a:p>
        </p:txBody>
      </p:sp>
    </p:spTree>
    <p:extLst>
      <p:ext uri="{BB962C8B-B14F-4D97-AF65-F5344CB8AC3E}">
        <p14:creationId xmlns:p14="http://schemas.microsoft.com/office/powerpoint/2010/main" val="5720733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Direct and Indirect Costs</a:t>
            </a:r>
            <a:br>
              <a:rPr lang="en-US" dirty="0" smtClean="0"/>
            </a:br>
            <a:r>
              <a:rPr lang="en-US" dirty="0" smtClean="0"/>
              <a:t>of Risk Factors</a:t>
            </a:r>
            <a:endParaRPr lang="en-US" dirty="0"/>
          </a:p>
        </p:txBody>
      </p:sp>
    </p:spTree>
    <p:extLst>
      <p:ext uri="{BB962C8B-B14F-4D97-AF65-F5344CB8AC3E}">
        <p14:creationId xmlns:p14="http://schemas.microsoft.com/office/powerpoint/2010/main" val="558949890"/>
      </p:ext>
    </p:extLst>
  </p:cSld>
  <p:clrMapOvr>
    <a:masterClrMapping/>
  </p:clrMapOvr>
  <p:transition xmlns:p14="http://schemas.microsoft.com/office/powerpoint/2010/mai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994"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6995"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7000" name="Rectangle 8"/>
          <p:cNvSpPr>
            <a:spLocks noGrp="1" noRot="1" noChangeArrowheads="1"/>
          </p:cNvSpPr>
          <p:nvPr>
            <p:ph type="title"/>
          </p:nvPr>
        </p:nvSpPr>
        <p:spPr>
          <a:xfrm>
            <a:off x="381000" y="230188"/>
            <a:ext cx="8382000" cy="1341906"/>
          </a:xfrm>
        </p:spPr>
        <p:txBody>
          <a:bodyPr/>
          <a:lstStyle/>
          <a:p>
            <a:r>
              <a:rPr lang="en-US" dirty="0" smtClean="0"/>
              <a:t>Direct and Indirect Costs </a:t>
            </a:r>
            <a:br>
              <a:rPr lang="en-US" dirty="0" smtClean="0"/>
            </a:br>
            <a:r>
              <a:rPr lang="en-US" dirty="0" smtClean="0"/>
              <a:t>of Risk Factors</a:t>
            </a:r>
            <a:endParaRPr lang="en-US" dirty="0"/>
          </a:p>
        </p:txBody>
      </p:sp>
      <p:sp>
        <p:nvSpPr>
          <p:cNvPr id="1236997"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6998"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6999" name="Text Box 7"/>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39804416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018"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8019"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8025" name="Rectangle 9"/>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38021"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8022"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8023" name="Text Box 7"/>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
        <p:nvSpPr>
          <p:cNvPr id="1238024" name="Text Box 8"/>
          <p:cNvSpPr txBox="1">
            <a:spLocks noChangeArrowheads="1"/>
          </p:cNvSpPr>
          <p:nvPr/>
        </p:nvSpPr>
        <p:spPr bwMode="auto">
          <a:xfrm rot="-1830326">
            <a:off x="1779588" y="2641600"/>
            <a:ext cx="6184900" cy="641350"/>
          </a:xfrm>
          <a:prstGeom prst="rect">
            <a:avLst/>
          </a:prstGeom>
          <a:noFill/>
          <a:ln w="12700">
            <a:noFill/>
            <a:miter lim="800000"/>
            <a:headEnd type="none" w="sm" len="sm"/>
            <a:tailEnd type="none" w="sm" len="sm"/>
          </a:ln>
          <a:effectLst/>
        </p:spPr>
        <p:txBody>
          <a:bodyPr>
            <a:spAutoFit/>
          </a:bodyPr>
          <a:lstStyle/>
          <a:p>
            <a:pPr>
              <a:spcBef>
                <a:spcPct val="50000"/>
              </a:spcBef>
            </a:pPr>
            <a:r>
              <a:rPr lang="en-US" sz="3600" b="1">
                <a:solidFill>
                  <a:srgbClr val="FFFF00"/>
                </a:solidFill>
                <a:latin typeface="Times New Roman" pitchFamily="18" charset="0"/>
              </a:rPr>
              <a:t>$15 to $20 </a:t>
            </a:r>
            <a:r>
              <a:rPr lang="en-US" sz="3600" b="1">
                <a:solidFill>
                  <a:srgbClr val="FFFF00"/>
                </a:solidFill>
                <a:latin typeface="Arial" charset="0"/>
              </a:rPr>
              <a:t>Billion per year</a:t>
            </a:r>
          </a:p>
        </p:txBody>
      </p:sp>
    </p:spTree>
    <p:extLst>
      <p:ext uri="{BB962C8B-B14F-4D97-AF65-F5344CB8AC3E}">
        <p14:creationId xmlns:p14="http://schemas.microsoft.com/office/powerpoint/2010/main" val="27896819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2"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39043"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39057" name="Rectangle 17"/>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39045"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39046"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39047" name="Text Box 7"/>
          <p:cNvSpPr txBox="1">
            <a:spLocks noChangeArrowheads="1"/>
          </p:cNvSpPr>
          <p:nvPr/>
        </p:nvSpPr>
        <p:spPr bwMode="auto">
          <a:xfrm>
            <a:off x="1828800" y="5638800"/>
            <a:ext cx="1905000" cy="579438"/>
          </a:xfrm>
          <a:prstGeom prst="rect">
            <a:avLst/>
          </a:prstGeom>
          <a:noFill/>
          <a:ln w="12700">
            <a:noFill/>
            <a:miter lim="800000"/>
            <a:headEnd type="none" w="sm" len="sm"/>
            <a:tailEnd type="none" w="sm" len="sm"/>
          </a:ln>
          <a:effectLst/>
        </p:spPr>
        <p:txBody>
          <a:bodyPr>
            <a:spAutoFit/>
          </a:bodyPr>
          <a:lstStyle/>
          <a:p>
            <a:pPr>
              <a:spcBef>
                <a:spcPct val="50000"/>
              </a:spcBef>
            </a:pPr>
            <a:r>
              <a:rPr lang="en-US" sz="3200" b="1" i="1" dirty="0">
                <a:solidFill>
                  <a:schemeClr val="folHlink"/>
                </a:solidFill>
                <a:latin typeface="Times New Roman" pitchFamily="18" charset="0"/>
              </a:rPr>
              <a:t>Turnover</a:t>
            </a:r>
            <a:endParaRPr lang="en-US" sz="3200" dirty="0">
              <a:latin typeface="Times New Roman" pitchFamily="18" charset="0"/>
            </a:endParaRPr>
          </a:p>
        </p:txBody>
      </p:sp>
      <p:sp>
        <p:nvSpPr>
          <p:cNvPr id="1239049" name="Text Box 9"/>
          <p:cNvSpPr txBox="1">
            <a:spLocks noChangeArrowheads="1"/>
          </p:cNvSpPr>
          <p:nvPr/>
        </p:nvSpPr>
        <p:spPr bwMode="auto">
          <a:xfrm>
            <a:off x="1828800" y="4267200"/>
            <a:ext cx="2514600" cy="584776"/>
          </a:xfrm>
          <a:prstGeom prst="rect">
            <a:avLst/>
          </a:prstGeom>
          <a:noFill/>
          <a:ln w="12700">
            <a:noFill/>
            <a:miter lim="800000"/>
            <a:headEnd type="none" w="sm" len="sm"/>
            <a:tailEnd type="none" w="sm" len="sm"/>
          </a:ln>
          <a:effectLst/>
        </p:spPr>
        <p:txBody>
          <a:bodyPr wrap="square">
            <a:spAutoFit/>
          </a:bodyPr>
          <a:lstStyle/>
          <a:p>
            <a:r>
              <a:rPr lang="en-US" sz="3200" b="1" i="1" dirty="0">
                <a:solidFill>
                  <a:schemeClr val="folHlink"/>
                </a:solidFill>
                <a:latin typeface="Times New Roman" pitchFamily="18" charset="0"/>
              </a:rPr>
              <a:t>Re</a:t>
            </a:r>
            <a:r>
              <a:rPr lang="en-US" sz="3200" b="1" i="1" dirty="0" smtClean="0">
                <a:solidFill>
                  <a:schemeClr val="folHlink"/>
                </a:solidFill>
                <a:latin typeface="Times New Roman" pitchFamily="18" charset="0"/>
              </a:rPr>
              <a:t>-Training</a:t>
            </a:r>
            <a:endParaRPr lang="en-US" sz="2400" dirty="0">
              <a:latin typeface="Times New Roman" pitchFamily="18" charset="0"/>
            </a:endParaRPr>
          </a:p>
        </p:txBody>
      </p:sp>
      <p:sp>
        <p:nvSpPr>
          <p:cNvPr id="1239050" name="Text Box 10"/>
          <p:cNvSpPr txBox="1">
            <a:spLocks noChangeArrowheads="1"/>
          </p:cNvSpPr>
          <p:nvPr/>
        </p:nvSpPr>
        <p:spPr bwMode="auto">
          <a:xfrm>
            <a:off x="4876800" y="4267200"/>
            <a:ext cx="3040063" cy="579438"/>
          </a:xfrm>
          <a:prstGeom prst="rect">
            <a:avLst/>
          </a:prstGeom>
          <a:noFill/>
          <a:ln w="12700">
            <a:noFill/>
            <a:miter lim="800000"/>
            <a:headEnd type="none" w="sm" len="sm"/>
            <a:tailEnd type="none" w="sm" len="sm"/>
          </a:ln>
          <a:effectLst/>
        </p:spPr>
        <p:txBody>
          <a:bodyPr wrap="none">
            <a:spAutoFit/>
          </a:bodyPr>
          <a:lstStyle/>
          <a:p>
            <a:r>
              <a:rPr lang="en-US" sz="3200" b="1" i="1" dirty="0">
                <a:solidFill>
                  <a:schemeClr val="folHlink"/>
                </a:solidFill>
                <a:latin typeface="Times New Roman" pitchFamily="18" charset="0"/>
              </a:rPr>
              <a:t>Lost Productivity</a:t>
            </a:r>
            <a:endParaRPr lang="en-US" sz="2400" dirty="0">
              <a:latin typeface="Times New Roman" pitchFamily="18" charset="0"/>
            </a:endParaRPr>
          </a:p>
        </p:txBody>
      </p:sp>
      <p:sp>
        <p:nvSpPr>
          <p:cNvPr id="1239051" name="Text Box 11"/>
          <p:cNvSpPr txBox="1">
            <a:spLocks noChangeArrowheads="1"/>
          </p:cNvSpPr>
          <p:nvPr/>
        </p:nvSpPr>
        <p:spPr bwMode="auto">
          <a:xfrm>
            <a:off x="5334000" y="4953000"/>
            <a:ext cx="2319338" cy="579438"/>
          </a:xfrm>
          <a:prstGeom prst="rect">
            <a:avLst/>
          </a:prstGeom>
          <a:noFill/>
          <a:ln w="12700">
            <a:noFill/>
            <a:miter lim="800000"/>
            <a:headEnd type="none" w="sm" len="sm"/>
            <a:tailEnd type="none" w="sm" len="sm"/>
          </a:ln>
          <a:effectLst/>
        </p:spPr>
        <p:txBody>
          <a:bodyPr wrap="none">
            <a:spAutoFit/>
          </a:bodyPr>
          <a:lstStyle/>
          <a:p>
            <a:r>
              <a:rPr lang="en-US" sz="3200" b="1" i="1" dirty="0">
                <a:solidFill>
                  <a:schemeClr val="folHlink"/>
                </a:solidFill>
                <a:latin typeface="Times New Roman" pitchFamily="18" charset="0"/>
              </a:rPr>
              <a:t>Poor Service</a:t>
            </a:r>
            <a:endParaRPr lang="en-US" sz="2400" dirty="0">
              <a:latin typeface="Times New Roman" pitchFamily="18" charset="0"/>
            </a:endParaRPr>
          </a:p>
        </p:txBody>
      </p:sp>
      <p:sp>
        <p:nvSpPr>
          <p:cNvPr id="1239052" name="Text Box 12"/>
          <p:cNvSpPr txBox="1">
            <a:spLocks noChangeArrowheads="1"/>
          </p:cNvSpPr>
          <p:nvPr/>
        </p:nvSpPr>
        <p:spPr bwMode="auto">
          <a:xfrm>
            <a:off x="1143000" y="4953000"/>
            <a:ext cx="23399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Quality</a:t>
            </a:r>
            <a:endParaRPr lang="en-US" sz="2400">
              <a:latin typeface="Times New Roman" pitchFamily="18" charset="0"/>
            </a:endParaRPr>
          </a:p>
        </p:txBody>
      </p:sp>
      <p:sp>
        <p:nvSpPr>
          <p:cNvPr id="1239053" name="Text Box 13"/>
          <p:cNvSpPr txBox="1">
            <a:spLocks noChangeArrowheads="1"/>
          </p:cNvSpPr>
          <p:nvPr/>
        </p:nvSpPr>
        <p:spPr bwMode="auto">
          <a:xfrm>
            <a:off x="4572000" y="5562600"/>
            <a:ext cx="33813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Investigation Costs</a:t>
            </a:r>
            <a:endParaRPr lang="en-US" sz="2400">
              <a:latin typeface="Times New Roman" pitchFamily="18" charset="0"/>
            </a:endParaRPr>
          </a:p>
        </p:txBody>
      </p:sp>
      <p:sp>
        <p:nvSpPr>
          <p:cNvPr id="1239054" name="Text Box 14"/>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234568929"/>
      </p:ext>
    </p:extLst>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9" name="Text Box 3"/>
          <p:cNvSpPr txBox="1">
            <a:spLocks noChangeArrowheads="1"/>
          </p:cNvSpPr>
          <p:nvPr/>
        </p:nvSpPr>
        <p:spPr bwMode="auto">
          <a:xfrm>
            <a:off x="1066800" y="685800"/>
            <a:ext cx="7315200" cy="1098550"/>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6600" b="1">
                <a:solidFill>
                  <a:srgbClr val="FFFF00"/>
                </a:solidFill>
                <a:effectLst>
                  <a:outerShdw blurRad="38100" dist="38100" dir="2700000" algn="tl">
                    <a:srgbClr val="000000"/>
                  </a:outerShdw>
                </a:effectLst>
                <a:latin typeface="Tahoma" pitchFamily="34" charset="0"/>
              </a:rPr>
              <a:t>Ergonomics</a:t>
            </a:r>
            <a:endParaRPr lang="en-US" sz="6600" b="1">
              <a:solidFill>
                <a:srgbClr val="FFFF00"/>
              </a:solidFill>
              <a:latin typeface="Times New Roman" pitchFamily="18" charset="0"/>
            </a:endParaRPr>
          </a:p>
        </p:txBody>
      </p:sp>
      <p:sp>
        <p:nvSpPr>
          <p:cNvPr id="1243140" name="Text Box 4"/>
          <p:cNvSpPr txBox="1">
            <a:spLocks noChangeArrowheads="1"/>
          </p:cNvSpPr>
          <p:nvPr/>
        </p:nvSpPr>
        <p:spPr bwMode="auto">
          <a:xfrm>
            <a:off x="228600" y="2543175"/>
            <a:ext cx="8686800" cy="1190625"/>
          </a:xfrm>
          <a:prstGeom prst="rect">
            <a:avLst/>
          </a:prstGeom>
          <a:noFill/>
          <a:ln w="12700">
            <a:noFill/>
            <a:miter lim="800000"/>
            <a:headEnd type="none" w="sm" len="sm"/>
            <a:tailEnd type="none" w="sm" len="sm"/>
          </a:ln>
          <a:effectLst/>
        </p:spPr>
        <p:txBody>
          <a:bodyPr>
            <a:spAutoFit/>
          </a:bodyPr>
          <a:lstStyle/>
          <a:p>
            <a:pPr algn="ctr" eaLnBrk="0" hangingPunct="0">
              <a:defRPr/>
            </a:pPr>
            <a:endParaRPr lang="en-US" sz="3600" b="1" dirty="0">
              <a:solidFill>
                <a:srgbClr val="FFFF00"/>
              </a:solidFill>
              <a:latin typeface="Tahoma" pitchFamily="34" charset="0"/>
            </a:endParaRPr>
          </a:p>
          <a:p>
            <a:pPr algn="ctr" eaLnBrk="0" hangingPunct="0">
              <a:defRPr/>
            </a:pPr>
            <a:r>
              <a:rPr lang="en-US" sz="3600" b="1" dirty="0">
                <a:effectLst>
                  <a:outerShdw blurRad="38100" dist="38100" dir="2700000" algn="tl">
                    <a:srgbClr val="000000"/>
                  </a:outerShdw>
                </a:effectLst>
                <a:latin typeface="Comic Sans MS" pitchFamily="66" charset="0"/>
              </a:rPr>
              <a:t>“there’s </a:t>
            </a:r>
            <a:r>
              <a:rPr lang="en-US" sz="3600" b="1" dirty="0" err="1">
                <a:effectLst>
                  <a:outerShdw blurRad="38100" dist="38100" dir="2700000" algn="tl">
                    <a:srgbClr val="000000"/>
                  </a:outerShdw>
                </a:effectLst>
                <a:latin typeface="Comic Sans MS" pitchFamily="66" charset="0"/>
              </a:rPr>
              <a:t>gotta</a:t>
            </a:r>
            <a:r>
              <a:rPr lang="en-US" sz="3600" b="1" dirty="0">
                <a:effectLst>
                  <a:outerShdw blurRad="38100" dist="38100" dir="2700000" algn="tl">
                    <a:srgbClr val="000000"/>
                  </a:outerShdw>
                </a:effectLst>
                <a:latin typeface="Comic Sans MS" pitchFamily="66" charset="0"/>
              </a:rPr>
              <a:t> be an easier way”</a:t>
            </a:r>
            <a:endParaRPr lang="en-US" sz="3600" b="1" i="1" dirty="0">
              <a:effectLst>
                <a:outerShdw blurRad="38100" dist="38100" dir="2700000" algn="tl">
                  <a:srgbClr val="000000"/>
                </a:outerShdw>
              </a:effectLst>
              <a:latin typeface="Comic Sans MS" pitchFamily="66" charset="0"/>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066" name="Rectangle 2"/>
          <p:cNvSpPr>
            <a:spLocks noChangeArrowheads="1"/>
          </p:cNvSpPr>
          <p:nvPr/>
        </p:nvSpPr>
        <p:spPr bwMode="auto">
          <a:xfrm>
            <a:off x="914400" y="6400800"/>
            <a:ext cx="1905000" cy="457200"/>
          </a:xfrm>
          <a:prstGeom prst="rect">
            <a:avLst/>
          </a:prstGeom>
          <a:noFill/>
          <a:ln w="9525">
            <a:noFill/>
            <a:miter lim="800000"/>
            <a:headEnd/>
            <a:tailEnd/>
          </a:ln>
          <a:effectLst/>
        </p:spPr>
        <p:txBody>
          <a:bodyPr wrap="none" anchor="ctr"/>
          <a:lstStyle/>
          <a:p>
            <a:endParaRPr lang="en-US"/>
          </a:p>
        </p:txBody>
      </p:sp>
      <p:sp>
        <p:nvSpPr>
          <p:cNvPr id="1240067"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sp>
        <p:nvSpPr>
          <p:cNvPr id="1240080" name="Rectangle 16"/>
          <p:cNvSpPr>
            <a:spLocks noGrp="1" noRot="1" noChangeArrowheads="1"/>
          </p:cNvSpPr>
          <p:nvPr>
            <p:ph type="title"/>
          </p:nvPr>
        </p:nvSpPr>
        <p:spPr>
          <a:xfrm>
            <a:off x="381000" y="230188"/>
            <a:ext cx="8382000" cy="1341906"/>
          </a:xfrm>
        </p:spPr>
        <p:txBody>
          <a:bodyPr/>
          <a:lstStyle/>
          <a:p>
            <a:r>
              <a:rPr lang="en-US" dirty="0"/>
              <a:t>Direct and Indirect Costs </a:t>
            </a:r>
            <a:br>
              <a:rPr lang="en-US" dirty="0"/>
            </a:br>
            <a:r>
              <a:rPr lang="en-US" dirty="0"/>
              <a:t>of Risk Factors</a:t>
            </a:r>
          </a:p>
        </p:txBody>
      </p:sp>
      <p:sp>
        <p:nvSpPr>
          <p:cNvPr id="1240069" name="Line 5"/>
          <p:cNvSpPr>
            <a:spLocks noChangeShapeType="1"/>
          </p:cNvSpPr>
          <p:nvPr/>
        </p:nvSpPr>
        <p:spPr bwMode="auto">
          <a:xfrm>
            <a:off x="465138" y="1905000"/>
            <a:ext cx="8221662" cy="0"/>
          </a:xfrm>
          <a:prstGeom prst="line">
            <a:avLst/>
          </a:prstGeom>
          <a:noFill/>
          <a:ln w="12700">
            <a:solidFill>
              <a:schemeClr val="hlink"/>
            </a:solidFill>
            <a:round/>
            <a:headEnd type="none" w="sm" len="sm"/>
            <a:tailEnd type="none" w="sm" len="sm"/>
          </a:ln>
          <a:effectLst/>
        </p:spPr>
        <p:txBody>
          <a:bodyPr wrap="none" anchor="ctr"/>
          <a:lstStyle/>
          <a:p>
            <a:endParaRPr lang="en-US"/>
          </a:p>
        </p:txBody>
      </p:sp>
      <p:pic>
        <p:nvPicPr>
          <p:cNvPr id="1240070" name="Picture 6" descr="IJSBEG"/>
          <p:cNvPicPr>
            <a:picLocks noChangeAspect="1" noChangeArrowheads="1"/>
          </p:cNvPicPr>
          <p:nvPr/>
        </p:nvPicPr>
        <p:blipFill>
          <a:blip r:embed="rId3" cstate="print"/>
          <a:srcRect t="29814"/>
          <a:stretch>
            <a:fillRect/>
          </a:stretch>
        </p:blipFill>
        <p:spPr bwMode="auto">
          <a:xfrm>
            <a:off x="0" y="1876425"/>
            <a:ext cx="9144000" cy="4981575"/>
          </a:xfrm>
          <a:prstGeom prst="rect">
            <a:avLst/>
          </a:prstGeom>
          <a:noFill/>
        </p:spPr>
      </p:pic>
      <p:sp>
        <p:nvSpPr>
          <p:cNvPr id="1240071" name="Text Box 7"/>
          <p:cNvSpPr txBox="1">
            <a:spLocks noChangeArrowheads="1"/>
          </p:cNvSpPr>
          <p:nvPr/>
        </p:nvSpPr>
        <p:spPr bwMode="auto">
          <a:xfrm>
            <a:off x="5181600" y="4114800"/>
            <a:ext cx="1905000" cy="579438"/>
          </a:xfrm>
          <a:prstGeom prst="rect">
            <a:avLst/>
          </a:prstGeom>
          <a:noFill/>
          <a:ln w="12700">
            <a:noFill/>
            <a:miter lim="800000"/>
            <a:headEnd type="none" w="sm" len="sm"/>
            <a:tailEnd type="none" w="sm" len="sm"/>
          </a:ln>
          <a:effectLst/>
        </p:spPr>
        <p:txBody>
          <a:bodyPr>
            <a:spAutoFit/>
          </a:bodyPr>
          <a:lstStyle/>
          <a:p>
            <a:pPr>
              <a:spcBef>
                <a:spcPct val="50000"/>
              </a:spcBef>
            </a:pPr>
            <a:r>
              <a:rPr lang="en-US" sz="3200" b="1" i="1">
                <a:solidFill>
                  <a:schemeClr val="folHlink"/>
                </a:solidFill>
                <a:latin typeface="Times New Roman" pitchFamily="18" charset="0"/>
              </a:rPr>
              <a:t>Turnover</a:t>
            </a:r>
            <a:endParaRPr lang="en-US" sz="3200">
              <a:latin typeface="Times New Roman" pitchFamily="18" charset="0"/>
            </a:endParaRPr>
          </a:p>
        </p:txBody>
      </p:sp>
      <p:sp>
        <p:nvSpPr>
          <p:cNvPr id="1240072" name="Text Box 8"/>
          <p:cNvSpPr txBox="1">
            <a:spLocks noChangeArrowheads="1"/>
          </p:cNvSpPr>
          <p:nvPr/>
        </p:nvSpPr>
        <p:spPr bwMode="auto">
          <a:xfrm>
            <a:off x="2209800" y="4114800"/>
            <a:ext cx="2286000"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Absenteeism</a:t>
            </a:r>
            <a:endParaRPr lang="en-US" sz="2400">
              <a:latin typeface="Times New Roman" pitchFamily="18" charset="0"/>
            </a:endParaRPr>
          </a:p>
        </p:txBody>
      </p:sp>
      <p:sp>
        <p:nvSpPr>
          <p:cNvPr id="1240073" name="Text Box 9"/>
          <p:cNvSpPr txBox="1">
            <a:spLocks noChangeArrowheads="1"/>
          </p:cNvSpPr>
          <p:nvPr/>
        </p:nvSpPr>
        <p:spPr bwMode="auto">
          <a:xfrm>
            <a:off x="838200" y="4724400"/>
            <a:ext cx="2209800" cy="579438"/>
          </a:xfrm>
          <a:prstGeom prst="rect">
            <a:avLst/>
          </a:prstGeom>
          <a:noFill/>
          <a:ln w="12700">
            <a:noFill/>
            <a:miter lim="800000"/>
            <a:headEnd type="none" w="sm" len="sm"/>
            <a:tailEnd type="none" w="sm" len="sm"/>
          </a:ln>
          <a:effectLst/>
        </p:spPr>
        <p:txBody>
          <a:bodyPr>
            <a:spAutoFit/>
          </a:bodyPr>
          <a:lstStyle/>
          <a:p>
            <a:r>
              <a:rPr lang="en-US" sz="3200" b="1" i="1">
                <a:solidFill>
                  <a:schemeClr val="folHlink"/>
                </a:solidFill>
                <a:latin typeface="Times New Roman" pitchFamily="18" charset="0"/>
              </a:rPr>
              <a:t>Re-training</a:t>
            </a:r>
            <a:endParaRPr lang="en-US" sz="2400">
              <a:latin typeface="Times New Roman" pitchFamily="18" charset="0"/>
            </a:endParaRPr>
          </a:p>
        </p:txBody>
      </p:sp>
      <p:sp>
        <p:nvSpPr>
          <p:cNvPr id="1240074" name="Text Box 10"/>
          <p:cNvSpPr txBox="1">
            <a:spLocks noChangeArrowheads="1"/>
          </p:cNvSpPr>
          <p:nvPr/>
        </p:nvSpPr>
        <p:spPr bwMode="auto">
          <a:xfrm>
            <a:off x="1066800" y="5562600"/>
            <a:ext cx="3040063"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Lost Productivity</a:t>
            </a:r>
            <a:endParaRPr lang="en-US" sz="2400">
              <a:latin typeface="Times New Roman" pitchFamily="18" charset="0"/>
            </a:endParaRPr>
          </a:p>
        </p:txBody>
      </p:sp>
      <p:sp>
        <p:nvSpPr>
          <p:cNvPr id="1240075" name="Text Box 11"/>
          <p:cNvSpPr txBox="1">
            <a:spLocks noChangeArrowheads="1"/>
          </p:cNvSpPr>
          <p:nvPr/>
        </p:nvSpPr>
        <p:spPr bwMode="auto">
          <a:xfrm>
            <a:off x="6096000" y="4800600"/>
            <a:ext cx="2319338"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Service</a:t>
            </a:r>
            <a:endParaRPr lang="en-US" sz="2400">
              <a:latin typeface="Times New Roman" pitchFamily="18" charset="0"/>
            </a:endParaRPr>
          </a:p>
        </p:txBody>
      </p:sp>
      <p:sp>
        <p:nvSpPr>
          <p:cNvPr id="1240076" name="Text Box 12"/>
          <p:cNvSpPr txBox="1">
            <a:spLocks noChangeArrowheads="1"/>
          </p:cNvSpPr>
          <p:nvPr/>
        </p:nvSpPr>
        <p:spPr bwMode="auto">
          <a:xfrm>
            <a:off x="3429000" y="4800600"/>
            <a:ext cx="23399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Poor Quality</a:t>
            </a:r>
            <a:endParaRPr lang="en-US" sz="2400">
              <a:latin typeface="Times New Roman" pitchFamily="18" charset="0"/>
            </a:endParaRPr>
          </a:p>
        </p:txBody>
      </p:sp>
      <p:sp>
        <p:nvSpPr>
          <p:cNvPr id="1240077" name="Text Box 13"/>
          <p:cNvSpPr txBox="1">
            <a:spLocks noChangeArrowheads="1"/>
          </p:cNvSpPr>
          <p:nvPr/>
        </p:nvSpPr>
        <p:spPr bwMode="auto">
          <a:xfrm>
            <a:off x="4572000" y="5562600"/>
            <a:ext cx="3381375" cy="579438"/>
          </a:xfrm>
          <a:prstGeom prst="rect">
            <a:avLst/>
          </a:prstGeom>
          <a:noFill/>
          <a:ln w="12700">
            <a:noFill/>
            <a:miter lim="800000"/>
            <a:headEnd type="none" w="sm" len="sm"/>
            <a:tailEnd type="none" w="sm" len="sm"/>
          </a:ln>
          <a:effectLst/>
        </p:spPr>
        <p:txBody>
          <a:bodyPr wrap="none">
            <a:spAutoFit/>
          </a:bodyPr>
          <a:lstStyle/>
          <a:p>
            <a:r>
              <a:rPr lang="en-US" sz="3200" b="1" i="1">
                <a:solidFill>
                  <a:schemeClr val="folHlink"/>
                </a:solidFill>
                <a:latin typeface="Times New Roman" pitchFamily="18" charset="0"/>
              </a:rPr>
              <a:t>Investigation Costs</a:t>
            </a:r>
            <a:endParaRPr lang="en-US" sz="2400">
              <a:latin typeface="Times New Roman" pitchFamily="18" charset="0"/>
            </a:endParaRPr>
          </a:p>
        </p:txBody>
      </p:sp>
      <p:sp>
        <p:nvSpPr>
          <p:cNvPr id="1240078" name="Text Box 14"/>
          <p:cNvSpPr txBox="1">
            <a:spLocks noChangeArrowheads="1"/>
          </p:cNvSpPr>
          <p:nvPr/>
        </p:nvSpPr>
        <p:spPr bwMode="auto">
          <a:xfrm rot="-1364734">
            <a:off x="381000" y="3962400"/>
            <a:ext cx="8001000" cy="1311275"/>
          </a:xfrm>
          <a:prstGeom prst="rect">
            <a:avLst/>
          </a:prstGeom>
          <a:noFill/>
          <a:ln w="12700">
            <a:noFill/>
            <a:miter lim="800000"/>
            <a:headEnd type="none" w="sm" len="sm"/>
            <a:tailEnd type="none" w="sm" len="sm"/>
          </a:ln>
          <a:effectLst/>
        </p:spPr>
        <p:txBody>
          <a:bodyPr>
            <a:spAutoFit/>
          </a:bodyPr>
          <a:lstStyle/>
          <a:p>
            <a:pPr>
              <a:spcBef>
                <a:spcPct val="50000"/>
              </a:spcBef>
            </a:pPr>
            <a:r>
              <a:rPr lang="en-US" sz="8000" b="1" dirty="0">
                <a:solidFill>
                  <a:srgbClr val="FF0000"/>
                </a:solidFill>
                <a:effectLst>
                  <a:outerShdw blurRad="38100" dist="38100" dir="2700000" algn="tl">
                    <a:srgbClr val="000000"/>
                  </a:outerShdw>
                </a:effectLst>
                <a:latin typeface="Times New Roman" pitchFamily="18" charset="0"/>
              </a:rPr>
              <a:t>$60 - $100 Billion</a:t>
            </a:r>
          </a:p>
        </p:txBody>
      </p:sp>
      <p:sp>
        <p:nvSpPr>
          <p:cNvPr id="1240079" name="Text Box 15"/>
          <p:cNvSpPr txBox="1">
            <a:spLocks noChangeArrowheads="1"/>
          </p:cNvSpPr>
          <p:nvPr/>
        </p:nvSpPr>
        <p:spPr bwMode="auto">
          <a:xfrm>
            <a:off x="2514600" y="1981200"/>
            <a:ext cx="4495800" cy="1516063"/>
          </a:xfrm>
          <a:prstGeom prst="rect">
            <a:avLst/>
          </a:prstGeom>
          <a:noFill/>
          <a:ln w="12700">
            <a:noFill/>
            <a:miter lim="800000"/>
            <a:headEnd type="none" w="sm" len="sm"/>
            <a:tailEnd type="none" w="sm" len="sm"/>
          </a:ln>
          <a:effectLst/>
        </p:spPr>
        <p:txBody>
          <a:bodyPr>
            <a:spAutoFit/>
          </a:bodyPr>
          <a:lstStyle/>
          <a:p>
            <a:pPr algn="ctr">
              <a:lnSpc>
                <a:spcPct val="60000"/>
              </a:lnSpc>
              <a:spcBef>
                <a:spcPct val="50000"/>
              </a:spcBef>
            </a:pPr>
            <a:endParaRPr lang="en-US" sz="2400" b="1">
              <a:latin typeface="Arial" charset="0"/>
            </a:endParaRPr>
          </a:p>
          <a:p>
            <a:pPr algn="ctr">
              <a:lnSpc>
                <a:spcPct val="60000"/>
              </a:lnSpc>
              <a:spcBef>
                <a:spcPct val="50000"/>
              </a:spcBef>
            </a:pPr>
            <a:r>
              <a:rPr lang="en-US" sz="2400" b="1">
                <a:effectLst>
                  <a:outerShdw blurRad="38100" dist="38100" dir="2700000" algn="tl">
                    <a:srgbClr val="000000"/>
                  </a:outerShdw>
                </a:effectLst>
                <a:latin typeface="Arial" charset="0"/>
              </a:rPr>
              <a:t>Injuries</a:t>
            </a:r>
          </a:p>
          <a:p>
            <a:pPr algn="ctr">
              <a:lnSpc>
                <a:spcPct val="60000"/>
              </a:lnSpc>
              <a:spcBef>
                <a:spcPct val="50000"/>
              </a:spcBef>
            </a:pPr>
            <a:r>
              <a:rPr lang="en-US" sz="2400" b="1">
                <a:effectLst>
                  <a:outerShdw blurRad="38100" dist="38100" dir="2700000" algn="tl">
                    <a:srgbClr val="000000"/>
                  </a:outerShdw>
                </a:effectLst>
                <a:latin typeface="Arial" charset="0"/>
              </a:rPr>
              <a:t>Health care costs</a:t>
            </a:r>
          </a:p>
          <a:p>
            <a:pPr algn="ctr">
              <a:lnSpc>
                <a:spcPct val="60000"/>
              </a:lnSpc>
              <a:spcBef>
                <a:spcPct val="50000"/>
              </a:spcBef>
            </a:pPr>
            <a:r>
              <a:rPr lang="en-US" sz="2400" b="1">
                <a:effectLst>
                  <a:outerShdw blurRad="38100" dist="38100" dir="2700000" algn="tl">
                    <a:srgbClr val="000000"/>
                  </a:outerShdw>
                </a:effectLst>
                <a:latin typeface="Arial" charset="0"/>
              </a:rPr>
              <a:t>Workers’ compensation</a:t>
            </a:r>
            <a:endParaRPr lang="en-US" sz="2400">
              <a:latin typeface="Arial" charset="0"/>
            </a:endParaRPr>
          </a:p>
        </p:txBody>
      </p:sp>
    </p:spTree>
    <p:extLst>
      <p:ext uri="{BB962C8B-B14F-4D97-AF65-F5344CB8AC3E}">
        <p14:creationId xmlns:p14="http://schemas.microsoft.com/office/powerpoint/2010/main" val="2753841697"/>
      </p:ext>
    </p:extLst>
  </p:cSld>
  <p:clrMapOvr>
    <a:masterClrMapping/>
  </p:clrMapOvr>
  <p:transition xmlns:p14="http://schemas.microsoft.com/office/powerpoint/2010/main" spd="med">
    <p:dissolv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ChangeArrowheads="1"/>
          </p:cNvSpPr>
          <p:nvPr/>
        </p:nvSpPr>
        <p:spPr bwMode="auto">
          <a:xfrm>
            <a:off x="1219200" y="0"/>
            <a:ext cx="7924800" cy="6858000"/>
          </a:xfrm>
          <a:prstGeom prst="rect">
            <a:avLst/>
          </a:prstGeom>
          <a:noFill/>
          <a:ln w="9525">
            <a:noFill/>
            <a:miter lim="800000"/>
            <a:headEnd/>
            <a:tailEnd/>
          </a:ln>
        </p:spPr>
        <p:txBody>
          <a:bodyPr/>
          <a:lstStyle/>
          <a:p>
            <a:endParaRPr lang="en-US"/>
          </a:p>
        </p:txBody>
      </p:sp>
      <p:grpSp>
        <p:nvGrpSpPr>
          <p:cNvPr id="2" name="Group 7"/>
          <p:cNvGrpSpPr>
            <a:grpSpLocks/>
          </p:cNvGrpSpPr>
          <p:nvPr/>
        </p:nvGrpSpPr>
        <p:grpSpPr bwMode="auto">
          <a:xfrm>
            <a:off x="5746750" y="2035175"/>
            <a:ext cx="1568450" cy="3865562"/>
            <a:chOff x="2771" y="967"/>
            <a:chExt cx="988" cy="2435"/>
          </a:xfrm>
        </p:grpSpPr>
        <p:sp>
          <p:nvSpPr>
            <p:cNvPr id="1241096" name="Freeform 8"/>
            <p:cNvSpPr>
              <a:spLocks/>
            </p:cNvSpPr>
            <p:nvPr/>
          </p:nvSpPr>
          <p:spPr bwMode="auto">
            <a:xfrm>
              <a:off x="3451" y="2600"/>
              <a:ext cx="10" cy="7"/>
            </a:xfrm>
            <a:custGeom>
              <a:avLst/>
              <a:gdLst/>
              <a:ahLst/>
              <a:cxnLst>
                <a:cxn ang="0">
                  <a:pos x="0" y="0"/>
                </a:cxn>
                <a:cxn ang="0">
                  <a:pos x="1" y="10"/>
                </a:cxn>
                <a:cxn ang="0">
                  <a:pos x="9" y="14"/>
                </a:cxn>
                <a:cxn ang="0">
                  <a:pos x="16" y="13"/>
                </a:cxn>
                <a:cxn ang="0">
                  <a:pos x="20" y="5"/>
                </a:cxn>
                <a:cxn ang="0">
                  <a:pos x="0" y="0"/>
                </a:cxn>
              </a:cxnLst>
              <a:rect l="0" t="0" r="r" b="b"/>
              <a:pathLst>
                <a:path w="20" h="14">
                  <a:moveTo>
                    <a:pt x="0" y="0"/>
                  </a:moveTo>
                  <a:lnTo>
                    <a:pt x="1" y="10"/>
                  </a:lnTo>
                  <a:lnTo>
                    <a:pt x="9" y="14"/>
                  </a:lnTo>
                  <a:lnTo>
                    <a:pt x="16" y="13"/>
                  </a:lnTo>
                  <a:lnTo>
                    <a:pt x="20" y="5"/>
                  </a:lnTo>
                  <a:lnTo>
                    <a:pt x="0" y="0"/>
                  </a:lnTo>
                  <a:close/>
                </a:path>
              </a:pathLst>
            </a:custGeom>
            <a:solidFill>
              <a:srgbClr val="000000"/>
            </a:solidFill>
            <a:ln w="9525">
              <a:noFill/>
              <a:round/>
              <a:headEnd/>
              <a:tailEnd/>
            </a:ln>
          </p:spPr>
          <p:txBody>
            <a:bodyPr/>
            <a:lstStyle/>
            <a:p>
              <a:endParaRPr lang="en-US"/>
            </a:p>
          </p:txBody>
        </p:sp>
        <p:sp>
          <p:nvSpPr>
            <p:cNvPr id="1241097" name="Freeform 9"/>
            <p:cNvSpPr>
              <a:spLocks/>
            </p:cNvSpPr>
            <p:nvPr/>
          </p:nvSpPr>
          <p:spPr bwMode="auto">
            <a:xfrm>
              <a:off x="3451" y="2520"/>
              <a:ext cx="31" cy="83"/>
            </a:xfrm>
            <a:custGeom>
              <a:avLst/>
              <a:gdLst/>
              <a:ahLst/>
              <a:cxnLst>
                <a:cxn ang="0">
                  <a:pos x="42" y="0"/>
                </a:cxn>
                <a:cxn ang="0">
                  <a:pos x="37" y="20"/>
                </a:cxn>
                <a:cxn ang="0">
                  <a:pos x="33" y="44"/>
                </a:cxn>
                <a:cxn ang="0">
                  <a:pos x="25" y="72"/>
                </a:cxn>
                <a:cxn ang="0">
                  <a:pos x="18" y="97"/>
                </a:cxn>
                <a:cxn ang="0">
                  <a:pos x="11" y="121"/>
                </a:cxn>
                <a:cxn ang="0">
                  <a:pos x="5" y="140"/>
                </a:cxn>
                <a:cxn ang="0">
                  <a:pos x="1" y="155"/>
                </a:cxn>
                <a:cxn ang="0">
                  <a:pos x="0" y="160"/>
                </a:cxn>
                <a:cxn ang="0">
                  <a:pos x="20" y="165"/>
                </a:cxn>
                <a:cxn ang="0">
                  <a:pos x="21" y="161"/>
                </a:cxn>
                <a:cxn ang="0">
                  <a:pos x="27" y="148"/>
                </a:cxn>
                <a:cxn ang="0">
                  <a:pos x="33" y="128"/>
                </a:cxn>
                <a:cxn ang="0">
                  <a:pos x="38" y="105"/>
                </a:cxn>
                <a:cxn ang="0">
                  <a:pos x="46" y="78"/>
                </a:cxn>
                <a:cxn ang="0">
                  <a:pos x="54" y="50"/>
                </a:cxn>
                <a:cxn ang="0">
                  <a:pos x="59" y="23"/>
                </a:cxn>
                <a:cxn ang="0">
                  <a:pos x="63" y="3"/>
                </a:cxn>
                <a:cxn ang="0">
                  <a:pos x="42" y="0"/>
                </a:cxn>
              </a:cxnLst>
              <a:rect l="0" t="0" r="r" b="b"/>
              <a:pathLst>
                <a:path w="63" h="165">
                  <a:moveTo>
                    <a:pt x="42" y="0"/>
                  </a:moveTo>
                  <a:lnTo>
                    <a:pt x="37" y="20"/>
                  </a:lnTo>
                  <a:lnTo>
                    <a:pt x="33" y="44"/>
                  </a:lnTo>
                  <a:lnTo>
                    <a:pt x="25" y="72"/>
                  </a:lnTo>
                  <a:lnTo>
                    <a:pt x="18" y="97"/>
                  </a:lnTo>
                  <a:lnTo>
                    <a:pt x="11" y="121"/>
                  </a:lnTo>
                  <a:lnTo>
                    <a:pt x="5" y="140"/>
                  </a:lnTo>
                  <a:lnTo>
                    <a:pt x="1" y="155"/>
                  </a:lnTo>
                  <a:lnTo>
                    <a:pt x="0" y="160"/>
                  </a:lnTo>
                  <a:lnTo>
                    <a:pt x="20" y="165"/>
                  </a:lnTo>
                  <a:lnTo>
                    <a:pt x="21" y="161"/>
                  </a:lnTo>
                  <a:lnTo>
                    <a:pt x="27" y="148"/>
                  </a:lnTo>
                  <a:lnTo>
                    <a:pt x="33" y="128"/>
                  </a:lnTo>
                  <a:lnTo>
                    <a:pt x="38" y="105"/>
                  </a:lnTo>
                  <a:lnTo>
                    <a:pt x="46" y="78"/>
                  </a:lnTo>
                  <a:lnTo>
                    <a:pt x="54" y="50"/>
                  </a:lnTo>
                  <a:lnTo>
                    <a:pt x="59" y="23"/>
                  </a:lnTo>
                  <a:lnTo>
                    <a:pt x="63" y="3"/>
                  </a:lnTo>
                  <a:lnTo>
                    <a:pt x="42" y="0"/>
                  </a:lnTo>
                  <a:close/>
                </a:path>
              </a:pathLst>
            </a:custGeom>
            <a:solidFill>
              <a:srgbClr val="000000"/>
            </a:solidFill>
            <a:ln w="9525">
              <a:noFill/>
              <a:round/>
              <a:headEnd/>
              <a:tailEnd/>
            </a:ln>
          </p:spPr>
          <p:txBody>
            <a:bodyPr/>
            <a:lstStyle/>
            <a:p>
              <a:endParaRPr lang="en-US"/>
            </a:p>
          </p:txBody>
        </p:sp>
        <p:sp>
          <p:nvSpPr>
            <p:cNvPr id="1241098" name="Freeform 10"/>
            <p:cNvSpPr>
              <a:spLocks/>
            </p:cNvSpPr>
            <p:nvPr/>
          </p:nvSpPr>
          <p:spPr bwMode="auto">
            <a:xfrm>
              <a:off x="3472" y="2515"/>
              <a:ext cx="10" cy="6"/>
            </a:xfrm>
            <a:custGeom>
              <a:avLst/>
              <a:gdLst/>
              <a:ahLst/>
              <a:cxnLst>
                <a:cxn ang="0">
                  <a:pos x="21" y="14"/>
                </a:cxn>
                <a:cxn ang="0">
                  <a:pos x="18" y="5"/>
                </a:cxn>
                <a:cxn ang="0">
                  <a:pos x="12" y="0"/>
                </a:cxn>
                <a:cxn ang="0">
                  <a:pos x="4" y="2"/>
                </a:cxn>
                <a:cxn ang="0">
                  <a:pos x="0" y="11"/>
                </a:cxn>
                <a:cxn ang="0">
                  <a:pos x="21" y="14"/>
                </a:cxn>
              </a:cxnLst>
              <a:rect l="0" t="0" r="r" b="b"/>
              <a:pathLst>
                <a:path w="21" h="14">
                  <a:moveTo>
                    <a:pt x="21" y="14"/>
                  </a:moveTo>
                  <a:lnTo>
                    <a:pt x="18" y="5"/>
                  </a:lnTo>
                  <a:lnTo>
                    <a:pt x="12" y="0"/>
                  </a:lnTo>
                  <a:lnTo>
                    <a:pt x="4" y="2"/>
                  </a:lnTo>
                  <a:lnTo>
                    <a:pt x="0" y="11"/>
                  </a:lnTo>
                  <a:lnTo>
                    <a:pt x="21" y="14"/>
                  </a:lnTo>
                  <a:close/>
                </a:path>
              </a:pathLst>
            </a:custGeom>
            <a:solidFill>
              <a:srgbClr val="000000"/>
            </a:solidFill>
            <a:ln w="9525">
              <a:noFill/>
              <a:round/>
              <a:headEnd/>
              <a:tailEnd/>
            </a:ln>
          </p:spPr>
          <p:txBody>
            <a:bodyPr/>
            <a:lstStyle/>
            <a:p>
              <a:endParaRPr lang="en-US"/>
            </a:p>
          </p:txBody>
        </p:sp>
        <p:sp>
          <p:nvSpPr>
            <p:cNvPr id="1241099" name="Freeform 11"/>
            <p:cNvSpPr>
              <a:spLocks/>
            </p:cNvSpPr>
            <p:nvPr/>
          </p:nvSpPr>
          <p:spPr bwMode="auto">
            <a:xfrm>
              <a:off x="3306" y="3275"/>
              <a:ext cx="11" cy="6"/>
            </a:xfrm>
            <a:custGeom>
              <a:avLst/>
              <a:gdLst/>
              <a:ahLst/>
              <a:cxnLst>
                <a:cxn ang="0">
                  <a:pos x="0" y="0"/>
                </a:cxn>
                <a:cxn ang="0">
                  <a:pos x="2" y="7"/>
                </a:cxn>
                <a:cxn ang="0">
                  <a:pos x="10" y="12"/>
                </a:cxn>
                <a:cxn ang="0">
                  <a:pos x="18" y="7"/>
                </a:cxn>
                <a:cxn ang="0">
                  <a:pos x="21" y="0"/>
                </a:cxn>
                <a:cxn ang="0">
                  <a:pos x="0" y="0"/>
                </a:cxn>
              </a:cxnLst>
              <a:rect l="0" t="0" r="r" b="b"/>
              <a:pathLst>
                <a:path w="21" h="12">
                  <a:moveTo>
                    <a:pt x="0" y="0"/>
                  </a:moveTo>
                  <a:lnTo>
                    <a:pt x="2" y="7"/>
                  </a:lnTo>
                  <a:lnTo>
                    <a:pt x="10" y="12"/>
                  </a:lnTo>
                  <a:lnTo>
                    <a:pt x="18" y="7"/>
                  </a:lnTo>
                  <a:lnTo>
                    <a:pt x="21" y="0"/>
                  </a:lnTo>
                  <a:lnTo>
                    <a:pt x="0" y="0"/>
                  </a:lnTo>
                  <a:close/>
                </a:path>
              </a:pathLst>
            </a:custGeom>
            <a:solidFill>
              <a:srgbClr val="000000"/>
            </a:solidFill>
            <a:ln w="9525">
              <a:noFill/>
              <a:round/>
              <a:headEnd/>
              <a:tailEnd/>
            </a:ln>
          </p:spPr>
          <p:txBody>
            <a:bodyPr/>
            <a:lstStyle/>
            <a:p>
              <a:endParaRPr lang="en-US"/>
            </a:p>
          </p:txBody>
        </p:sp>
        <p:sp>
          <p:nvSpPr>
            <p:cNvPr id="1241100" name="Freeform 12"/>
            <p:cNvSpPr>
              <a:spLocks/>
            </p:cNvSpPr>
            <p:nvPr/>
          </p:nvSpPr>
          <p:spPr bwMode="auto">
            <a:xfrm>
              <a:off x="3306" y="3221"/>
              <a:ext cx="22" cy="54"/>
            </a:xfrm>
            <a:custGeom>
              <a:avLst/>
              <a:gdLst/>
              <a:ahLst/>
              <a:cxnLst>
                <a:cxn ang="0">
                  <a:pos x="24" y="0"/>
                </a:cxn>
                <a:cxn ang="0">
                  <a:pos x="23" y="1"/>
                </a:cxn>
                <a:cxn ang="0">
                  <a:pos x="19" y="14"/>
                </a:cxn>
                <a:cxn ang="0">
                  <a:pos x="15" y="25"/>
                </a:cxn>
                <a:cxn ang="0">
                  <a:pos x="10" y="40"/>
                </a:cxn>
                <a:cxn ang="0">
                  <a:pos x="7" y="51"/>
                </a:cxn>
                <a:cxn ang="0">
                  <a:pos x="5" y="65"/>
                </a:cxn>
                <a:cxn ang="0">
                  <a:pos x="1" y="80"/>
                </a:cxn>
                <a:cxn ang="0">
                  <a:pos x="0" y="94"/>
                </a:cxn>
                <a:cxn ang="0">
                  <a:pos x="0" y="108"/>
                </a:cxn>
                <a:cxn ang="0">
                  <a:pos x="21" y="108"/>
                </a:cxn>
                <a:cxn ang="0">
                  <a:pos x="21" y="94"/>
                </a:cxn>
                <a:cxn ang="0">
                  <a:pos x="23" y="83"/>
                </a:cxn>
                <a:cxn ang="0">
                  <a:pos x="25" y="71"/>
                </a:cxn>
                <a:cxn ang="0">
                  <a:pos x="28" y="57"/>
                </a:cxn>
                <a:cxn ang="0">
                  <a:pos x="32" y="46"/>
                </a:cxn>
                <a:cxn ang="0">
                  <a:pos x="36" y="34"/>
                </a:cxn>
                <a:cxn ang="0">
                  <a:pos x="41" y="22"/>
                </a:cxn>
                <a:cxn ang="0">
                  <a:pos x="43" y="9"/>
                </a:cxn>
                <a:cxn ang="0">
                  <a:pos x="42" y="10"/>
                </a:cxn>
                <a:cxn ang="0">
                  <a:pos x="24" y="0"/>
                </a:cxn>
              </a:cxnLst>
              <a:rect l="0" t="0" r="r" b="b"/>
              <a:pathLst>
                <a:path w="43" h="108">
                  <a:moveTo>
                    <a:pt x="24" y="0"/>
                  </a:moveTo>
                  <a:lnTo>
                    <a:pt x="23" y="1"/>
                  </a:lnTo>
                  <a:lnTo>
                    <a:pt x="19" y="14"/>
                  </a:lnTo>
                  <a:lnTo>
                    <a:pt x="15" y="25"/>
                  </a:lnTo>
                  <a:lnTo>
                    <a:pt x="10" y="40"/>
                  </a:lnTo>
                  <a:lnTo>
                    <a:pt x="7" y="51"/>
                  </a:lnTo>
                  <a:lnTo>
                    <a:pt x="5" y="65"/>
                  </a:lnTo>
                  <a:lnTo>
                    <a:pt x="1" y="80"/>
                  </a:lnTo>
                  <a:lnTo>
                    <a:pt x="0" y="94"/>
                  </a:lnTo>
                  <a:lnTo>
                    <a:pt x="0" y="108"/>
                  </a:lnTo>
                  <a:lnTo>
                    <a:pt x="21" y="108"/>
                  </a:lnTo>
                  <a:lnTo>
                    <a:pt x="21" y="94"/>
                  </a:lnTo>
                  <a:lnTo>
                    <a:pt x="23" y="83"/>
                  </a:lnTo>
                  <a:lnTo>
                    <a:pt x="25" y="71"/>
                  </a:lnTo>
                  <a:lnTo>
                    <a:pt x="28" y="57"/>
                  </a:lnTo>
                  <a:lnTo>
                    <a:pt x="32" y="46"/>
                  </a:lnTo>
                  <a:lnTo>
                    <a:pt x="36" y="34"/>
                  </a:lnTo>
                  <a:lnTo>
                    <a:pt x="41" y="22"/>
                  </a:lnTo>
                  <a:lnTo>
                    <a:pt x="43" y="9"/>
                  </a:lnTo>
                  <a:lnTo>
                    <a:pt x="42" y="10"/>
                  </a:lnTo>
                  <a:lnTo>
                    <a:pt x="24" y="0"/>
                  </a:lnTo>
                  <a:close/>
                </a:path>
              </a:pathLst>
            </a:custGeom>
            <a:solidFill>
              <a:srgbClr val="000000"/>
            </a:solidFill>
            <a:ln w="9525">
              <a:noFill/>
              <a:round/>
              <a:headEnd/>
              <a:tailEnd/>
            </a:ln>
          </p:spPr>
          <p:txBody>
            <a:bodyPr/>
            <a:lstStyle/>
            <a:p>
              <a:endParaRPr lang="en-US"/>
            </a:p>
          </p:txBody>
        </p:sp>
        <p:sp>
          <p:nvSpPr>
            <p:cNvPr id="1241101" name="Freeform 13"/>
            <p:cNvSpPr>
              <a:spLocks/>
            </p:cNvSpPr>
            <p:nvPr/>
          </p:nvSpPr>
          <p:spPr bwMode="auto">
            <a:xfrm>
              <a:off x="3318" y="3207"/>
              <a:ext cx="13" cy="19"/>
            </a:xfrm>
            <a:custGeom>
              <a:avLst/>
              <a:gdLst/>
              <a:ahLst/>
              <a:cxnLst>
                <a:cxn ang="0">
                  <a:pos x="6" y="0"/>
                </a:cxn>
                <a:cxn ang="0">
                  <a:pos x="6" y="0"/>
                </a:cxn>
                <a:cxn ang="0">
                  <a:pos x="4" y="7"/>
                </a:cxn>
                <a:cxn ang="0">
                  <a:pos x="3" y="15"/>
                </a:cxn>
                <a:cxn ang="0">
                  <a:pos x="0" y="22"/>
                </a:cxn>
                <a:cxn ang="0">
                  <a:pos x="0" y="27"/>
                </a:cxn>
                <a:cxn ang="0">
                  <a:pos x="18" y="37"/>
                </a:cxn>
                <a:cxn ang="0">
                  <a:pos x="21" y="28"/>
                </a:cxn>
                <a:cxn ang="0">
                  <a:pos x="24" y="22"/>
                </a:cxn>
                <a:cxn ang="0">
                  <a:pos x="26" y="13"/>
                </a:cxn>
                <a:cxn ang="0">
                  <a:pos x="27" y="7"/>
                </a:cxn>
                <a:cxn ang="0">
                  <a:pos x="6" y="0"/>
                </a:cxn>
              </a:cxnLst>
              <a:rect l="0" t="0" r="r" b="b"/>
              <a:pathLst>
                <a:path w="27" h="37">
                  <a:moveTo>
                    <a:pt x="6" y="0"/>
                  </a:moveTo>
                  <a:lnTo>
                    <a:pt x="6" y="0"/>
                  </a:lnTo>
                  <a:lnTo>
                    <a:pt x="4" y="7"/>
                  </a:lnTo>
                  <a:lnTo>
                    <a:pt x="3" y="15"/>
                  </a:lnTo>
                  <a:lnTo>
                    <a:pt x="0" y="22"/>
                  </a:lnTo>
                  <a:lnTo>
                    <a:pt x="0" y="27"/>
                  </a:lnTo>
                  <a:lnTo>
                    <a:pt x="18" y="37"/>
                  </a:lnTo>
                  <a:lnTo>
                    <a:pt x="21" y="28"/>
                  </a:lnTo>
                  <a:lnTo>
                    <a:pt x="24" y="22"/>
                  </a:lnTo>
                  <a:lnTo>
                    <a:pt x="26" y="13"/>
                  </a:lnTo>
                  <a:lnTo>
                    <a:pt x="27" y="7"/>
                  </a:lnTo>
                  <a:lnTo>
                    <a:pt x="6" y="0"/>
                  </a:lnTo>
                  <a:close/>
                </a:path>
              </a:pathLst>
            </a:custGeom>
            <a:solidFill>
              <a:srgbClr val="000000"/>
            </a:solidFill>
            <a:ln w="9525">
              <a:noFill/>
              <a:round/>
              <a:headEnd/>
              <a:tailEnd/>
            </a:ln>
          </p:spPr>
          <p:txBody>
            <a:bodyPr/>
            <a:lstStyle/>
            <a:p>
              <a:endParaRPr lang="en-US"/>
            </a:p>
          </p:txBody>
        </p:sp>
        <p:sp>
          <p:nvSpPr>
            <p:cNvPr id="1241102" name="Freeform 14"/>
            <p:cNvSpPr>
              <a:spLocks/>
            </p:cNvSpPr>
            <p:nvPr/>
          </p:nvSpPr>
          <p:spPr bwMode="auto">
            <a:xfrm>
              <a:off x="3321" y="3162"/>
              <a:ext cx="15" cy="49"/>
            </a:xfrm>
            <a:custGeom>
              <a:avLst/>
              <a:gdLst/>
              <a:ahLst/>
              <a:cxnLst>
                <a:cxn ang="0">
                  <a:pos x="9" y="0"/>
                </a:cxn>
                <a:cxn ang="0">
                  <a:pos x="9" y="2"/>
                </a:cxn>
                <a:cxn ang="0">
                  <a:pos x="8" y="15"/>
                </a:cxn>
                <a:cxn ang="0">
                  <a:pos x="8" y="27"/>
                </a:cxn>
                <a:cxn ang="0">
                  <a:pos x="6" y="39"/>
                </a:cxn>
                <a:cxn ang="0">
                  <a:pos x="6" y="49"/>
                </a:cxn>
                <a:cxn ang="0">
                  <a:pos x="4" y="61"/>
                </a:cxn>
                <a:cxn ang="0">
                  <a:pos x="4" y="73"/>
                </a:cxn>
                <a:cxn ang="0">
                  <a:pos x="3" y="83"/>
                </a:cxn>
                <a:cxn ang="0">
                  <a:pos x="0" y="92"/>
                </a:cxn>
                <a:cxn ang="0">
                  <a:pos x="21" y="99"/>
                </a:cxn>
                <a:cxn ang="0">
                  <a:pos x="23" y="86"/>
                </a:cxn>
                <a:cxn ang="0">
                  <a:pos x="26" y="73"/>
                </a:cxn>
                <a:cxn ang="0">
                  <a:pos x="26" y="61"/>
                </a:cxn>
                <a:cxn ang="0">
                  <a:pos x="27" y="49"/>
                </a:cxn>
                <a:cxn ang="0">
                  <a:pos x="27" y="39"/>
                </a:cxn>
                <a:cxn ang="0">
                  <a:pos x="29" y="27"/>
                </a:cxn>
                <a:cxn ang="0">
                  <a:pos x="29" y="15"/>
                </a:cxn>
                <a:cxn ang="0">
                  <a:pos x="30" y="5"/>
                </a:cxn>
                <a:cxn ang="0">
                  <a:pos x="30" y="6"/>
                </a:cxn>
                <a:cxn ang="0">
                  <a:pos x="9" y="0"/>
                </a:cxn>
              </a:cxnLst>
              <a:rect l="0" t="0" r="r" b="b"/>
              <a:pathLst>
                <a:path w="30" h="99">
                  <a:moveTo>
                    <a:pt x="9" y="0"/>
                  </a:moveTo>
                  <a:lnTo>
                    <a:pt x="9" y="2"/>
                  </a:lnTo>
                  <a:lnTo>
                    <a:pt x="8" y="15"/>
                  </a:lnTo>
                  <a:lnTo>
                    <a:pt x="8" y="27"/>
                  </a:lnTo>
                  <a:lnTo>
                    <a:pt x="6" y="39"/>
                  </a:lnTo>
                  <a:lnTo>
                    <a:pt x="6" y="49"/>
                  </a:lnTo>
                  <a:lnTo>
                    <a:pt x="4" y="61"/>
                  </a:lnTo>
                  <a:lnTo>
                    <a:pt x="4" y="73"/>
                  </a:lnTo>
                  <a:lnTo>
                    <a:pt x="3" y="83"/>
                  </a:lnTo>
                  <a:lnTo>
                    <a:pt x="0" y="92"/>
                  </a:lnTo>
                  <a:lnTo>
                    <a:pt x="21" y="99"/>
                  </a:lnTo>
                  <a:lnTo>
                    <a:pt x="23" y="86"/>
                  </a:lnTo>
                  <a:lnTo>
                    <a:pt x="26" y="73"/>
                  </a:lnTo>
                  <a:lnTo>
                    <a:pt x="26" y="61"/>
                  </a:lnTo>
                  <a:lnTo>
                    <a:pt x="27" y="49"/>
                  </a:lnTo>
                  <a:lnTo>
                    <a:pt x="27" y="39"/>
                  </a:lnTo>
                  <a:lnTo>
                    <a:pt x="29" y="27"/>
                  </a:lnTo>
                  <a:lnTo>
                    <a:pt x="29" y="15"/>
                  </a:lnTo>
                  <a:lnTo>
                    <a:pt x="30" y="5"/>
                  </a:lnTo>
                  <a:lnTo>
                    <a:pt x="30" y="6"/>
                  </a:lnTo>
                  <a:lnTo>
                    <a:pt x="9" y="0"/>
                  </a:lnTo>
                  <a:close/>
                </a:path>
              </a:pathLst>
            </a:custGeom>
            <a:solidFill>
              <a:srgbClr val="000000"/>
            </a:solidFill>
            <a:ln w="9525">
              <a:noFill/>
              <a:round/>
              <a:headEnd/>
              <a:tailEnd/>
            </a:ln>
          </p:spPr>
          <p:txBody>
            <a:bodyPr/>
            <a:lstStyle/>
            <a:p>
              <a:endParaRPr lang="en-US"/>
            </a:p>
          </p:txBody>
        </p:sp>
        <p:sp>
          <p:nvSpPr>
            <p:cNvPr id="1241103" name="Freeform 15"/>
            <p:cNvSpPr>
              <a:spLocks/>
            </p:cNvSpPr>
            <p:nvPr/>
          </p:nvSpPr>
          <p:spPr bwMode="auto">
            <a:xfrm>
              <a:off x="3326" y="3048"/>
              <a:ext cx="18" cy="117"/>
            </a:xfrm>
            <a:custGeom>
              <a:avLst/>
              <a:gdLst/>
              <a:ahLst/>
              <a:cxnLst>
                <a:cxn ang="0">
                  <a:pos x="17" y="0"/>
                </a:cxn>
                <a:cxn ang="0">
                  <a:pos x="13" y="38"/>
                </a:cxn>
                <a:cxn ang="0">
                  <a:pos x="11" y="77"/>
                </a:cxn>
                <a:cxn ang="0">
                  <a:pos x="9" y="114"/>
                </a:cxn>
                <a:cxn ang="0">
                  <a:pos x="6" y="146"/>
                </a:cxn>
                <a:cxn ang="0">
                  <a:pos x="4" y="177"/>
                </a:cxn>
                <a:cxn ang="0">
                  <a:pos x="3" y="201"/>
                </a:cxn>
                <a:cxn ang="0">
                  <a:pos x="2" y="217"/>
                </a:cxn>
                <a:cxn ang="0">
                  <a:pos x="0" y="226"/>
                </a:cxn>
                <a:cxn ang="0">
                  <a:pos x="21" y="232"/>
                </a:cxn>
                <a:cxn ang="0">
                  <a:pos x="22" y="220"/>
                </a:cxn>
                <a:cxn ang="0">
                  <a:pos x="23" y="204"/>
                </a:cxn>
                <a:cxn ang="0">
                  <a:pos x="26" y="177"/>
                </a:cxn>
                <a:cxn ang="0">
                  <a:pos x="27" y="151"/>
                </a:cxn>
                <a:cxn ang="0">
                  <a:pos x="30" y="114"/>
                </a:cxn>
                <a:cxn ang="0">
                  <a:pos x="31" y="77"/>
                </a:cxn>
                <a:cxn ang="0">
                  <a:pos x="35" y="41"/>
                </a:cxn>
                <a:cxn ang="0">
                  <a:pos x="38" y="3"/>
                </a:cxn>
                <a:cxn ang="0">
                  <a:pos x="17" y="0"/>
                </a:cxn>
              </a:cxnLst>
              <a:rect l="0" t="0" r="r" b="b"/>
              <a:pathLst>
                <a:path w="38" h="232">
                  <a:moveTo>
                    <a:pt x="17" y="0"/>
                  </a:moveTo>
                  <a:lnTo>
                    <a:pt x="13" y="38"/>
                  </a:lnTo>
                  <a:lnTo>
                    <a:pt x="11" y="77"/>
                  </a:lnTo>
                  <a:lnTo>
                    <a:pt x="9" y="114"/>
                  </a:lnTo>
                  <a:lnTo>
                    <a:pt x="6" y="146"/>
                  </a:lnTo>
                  <a:lnTo>
                    <a:pt x="4" y="177"/>
                  </a:lnTo>
                  <a:lnTo>
                    <a:pt x="3" y="201"/>
                  </a:lnTo>
                  <a:lnTo>
                    <a:pt x="2" y="217"/>
                  </a:lnTo>
                  <a:lnTo>
                    <a:pt x="0" y="226"/>
                  </a:lnTo>
                  <a:lnTo>
                    <a:pt x="21" y="232"/>
                  </a:lnTo>
                  <a:lnTo>
                    <a:pt x="22" y="220"/>
                  </a:lnTo>
                  <a:lnTo>
                    <a:pt x="23" y="204"/>
                  </a:lnTo>
                  <a:lnTo>
                    <a:pt x="26" y="177"/>
                  </a:lnTo>
                  <a:lnTo>
                    <a:pt x="27" y="151"/>
                  </a:lnTo>
                  <a:lnTo>
                    <a:pt x="30" y="114"/>
                  </a:lnTo>
                  <a:lnTo>
                    <a:pt x="31" y="77"/>
                  </a:lnTo>
                  <a:lnTo>
                    <a:pt x="35" y="41"/>
                  </a:lnTo>
                  <a:lnTo>
                    <a:pt x="38" y="3"/>
                  </a:lnTo>
                  <a:lnTo>
                    <a:pt x="17" y="0"/>
                  </a:lnTo>
                  <a:close/>
                </a:path>
              </a:pathLst>
            </a:custGeom>
            <a:solidFill>
              <a:srgbClr val="000000"/>
            </a:solidFill>
            <a:ln w="9525">
              <a:noFill/>
              <a:round/>
              <a:headEnd/>
              <a:tailEnd/>
            </a:ln>
          </p:spPr>
          <p:txBody>
            <a:bodyPr/>
            <a:lstStyle/>
            <a:p>
              <a:endParaRPr lang="en-US"/>
            </a:p>
          </p:txBody>
        </p:sp>
        <p:sp>
          <p:nvSpPr>
            <p:cNvPr id="1241104" name="Freeform 16"/>
            <p:cNvSpPr>
              <a:spLocks/>
            </p:cNvSpPr>
            <p:nvPr/>
          </p:nvSpPr>
          <p:spPr bwMode="auto">
            <a:xfrm>
              <a:off x="3334" y="3043"/>
              <a:ext cx="10" cy="7"/>
            </a:xfrm>
            <a:custGeom>
              <a:avLst/>
              <a:gdLst/>
              <a:ahLst/>
              <a:cxnLst>
                <a:cxn ang="0">
                  <a:pos x="21" y="14"/>
                </a:cxn>
                <a:cxn ang="0">
                  <a:pos x="18" y="6"/>
                </a:cxn>
                <a:cxn ang="0">
                  <a:pos x="12" y="0"/>
                </a:cxn>
                <a:cxn ang="0">
                  <a:pos x="4" y="2"/>
                </a:cxn>
                <a:cxn ang="0">
                  <a:pos x="0" y="11"/>
                </a:cxn>
                <a:cxn ang="0">
                  <a:pos x="21" y="14"/>
                </a:cxn>
              </a:cxnLst>
              <a:rect l="0" t="0" r="r" b="b"/>
              <a:pathLst>
                <a:path w="21" h="14">
                  <a:moveTo>
                    <a:pt x="21" y="14"/>
                  </a:moveTo>
                  <a:lnTo>
                    <a:pt x="18" y="6"/>
                  </a:lnTo>
                  <a:lnTo>
                    <a:pt x="12" y="0"/>
                  </a:lnTo>
                  <a:lnTo>
                    <a:pt x="4" y="2"/>
                  </a:lnTo>
                  <a:lnTo>
                    <a:pt x="0" y="11"/>
                  </a:lnTo>
                  <a:lnTo>
                    <a:pt x="21" y="14"/>
                  </a:lnTo>
                  <a:close/>
                </a:path>
              </a:pathLst>
            </a:custGeom>
            <a:solidFill>
              <a:srgbClr val="000000"/>
            </a:solidFill>
            <a:ln w="9525">
              <a:noFill/>
              <a:round/>
              <a:headEnd/>
              <a:tailEnd/>
            </a:ln>
          </p:spPr>
          <p:txBody>
            <a:bodyPr/>
            <a:lstStyle/>
            <a:p>
              <a:endParaRPr lang="en-US"/>
            </a:p>
          </p:txBody>
        </p:sp>
        <p:sp>
          <p:nvSpPr>
            <p:cNvPr id="1241105" name="Freeform 17"/>
            <p:cNvSpPr>
              <a:spLocks/>
            </p:cNvSpPr>
            <p:nvPr/>
          </p:nvSpPr>
          <p:spPr bwMode="auto">
            <a:xfrm>
              <a:off x="3296" y="3359"/>
              <a:ext cx="6" cy="11"/>
            </a:xfrm>
            <a:custGeom>
              <a:avLst/>
              <a:gdLst/>
              <a:ahLst/>
              <a:cxnLst>
                <a:cxn ang="0">
                  <a:pos x="0" y="22"/>
                </a:cxn>
                <a:cxn ang="0">
                  <a:pos x="8" y="19"/>
                </a:cxn>
                <a:cxn ang="0">
                  <a:pos x="13" y="12"/>
                </a:cxn>
                <a:cxn ang="0">
                  <a:pos x="12" y="4"/>
                </a:cxn>
                <a:cxn ang="0">
                  <a:pos x="4" y="0"/>
                </a:cxn>
                <a:cxn ang="0">
                  <a:pos x="0" y="22"/>
                </a:cxn>
              </a:cxnLst>
              <a:rect l="0" t="0" r="r" b="b"/>
              <a:pathLst>
                <a:path w="13" h="22">
                  <a:moveTo>
                    <a:pt x="0" y="22"/>
                  </a:moveTo>
                  <a:lnTo>
                    <a:pt x="8" y="19"/>
                  </a:lnTo>
                  <a:lnTo>
                    <a:pt x="13" y="12"/>
                  </a:lnTo>
                  <a:lnTo>
                    <a:pt x="12" y="4"/>
                  </a:lnTo>
                  <a:lnTo>
                    <a:pt x="4" y="0"/>
                  </a:lnTo>
                  <a:lnTo>
                    <a:pt x="0" y="22"/>
                  </a:lnTo>
                  <a:close/>
                </a:path>
              </a:pathLst>
            </a:custGeom>
            <a:solidFill>
              <a:srgbClr val="000000"/>
            </a:solidFill>
            <a:ln w="9525">
              <a:noFill/>
              <a:round/>
              <a:headEnd/>
              <a:tailEnd/>
            </a:ln>
          </p:spPr>
          <p:txBody>
            <a:bodyPr/>
            <a:lstStyle/>
            <a:p>
              <a:endParaRPr lang="en-US"/>
            </a:p>
          </p:txBody>
        </p:sp>
        <p:sp>
          <p:nvSpPr>
            <p:cNvPr id="1241106" name="Freeform 18"/>
            <p:cNvSpPr>
              <a:spLocks/>
            </p:cNvSpPr>
            <p:nvPr/>
          </p:nvSpPr>
          <p:spPr bwMode="auto">
            <a:xfrm>
              <a:off x="3285" y="3359"/>
              <a:ext cx="12" cy="24"/>
            </a:xfrm>
            <a:custGeom>
              <a:avLst/>
              <a:gdLst/>
              <a:ahLst/>
              <a:cxnLst>
                <a:cxn ang="0">
                  <a:pos x="19" y="36"/>
                </a:cxn>
                <a:cxn ang="0">
                  <a:pos x="19" y="36"/>
                </a:cxn>
                <a:cxn ang="0">
                  <a:pos x="21" y="34"/>
                </a:cxn>
                <a:cxn ang="0">
                  <a:pos x="23" y="25"/>
                </a:cxn>
                <a:cxn ang="0">
                  <a:pos x="24" y="22"/>
                </a:cxn>
                <a:cxn ang="0">
                  <a:pos x="21" y="22"/>
                </a:cxn>
                <a:cxn ang="0">
                  <a:pos x="24" y="0"/>
                </a:cxn>
                <a:cxn ang="0">
                  <a:pos x="9" y="6"/>
                </a:cxn>
                <a:cxn ang="0">
                  <a:pos x="1" y="19"/>
                </a:cxn>
                <a:cxn ang="0">
                  <a:pos x="0" y="34"/>
                </a:cxn>
                <a:cxn ang="0">
                  <a:pos x="5" y="49"/>
                </a:cxn>
                <a:cxn ang="0">
                  <a:pos x="19" y="36"/>
                </a:cxn>
              </a:cxnLst>
              <a:rect l="0" t="0" r="r" b="b"/>
              <a:pathLst>
                <a:path w="24" h="49">
                  <a:moveTo>
                    <a:pt x="19" y="36"/>
                  </a:moveTo>
                  <a:lnTo>
                    <a:pt x="19" y="36"/>
                  </a:lnTo>
                  <a:lnTo>
                    <a:pt x="21" y="34"/>
                  </a:lnTo>
                  <a:lnTo>
                    <a:pt x="23" y="25"/>
                  </a:lnTo>
                  <a:lnTo>
                    <a:pt x="24" y="22"/>
                  </a:lnTo>
                  <a:lnTo>
                    <a:pt x="21" y="22"/>
                  </a:lnTo>
                  <a:lnTo>
                    <a:pt x="24" y="0"/>
                  </a:lnTo>
                  <a:lnTo>
                    <a:pt x="9" y="6"/>
                  </a:lnTo>
                  <a:lnTo>
                    <a:pt x="1" y="19"/>
                  </a:lnTo>
                  <a:lnTo>
                    <a:pt x="0" y="34"/>
                  </a:lnTo>
                  <a:lnTo>
                    <a:pt x="5" y="49"/>
                  </a:lnTo>
                  <a:lnTo>
                    <a:pt x="19" y="36"/>
                  </a:lnTo>
                  <a:close/>
                </a:path>
              </a:pathLst>
            </a:custGeom>
            <a:solidFill>
              <a:srgbClr val="000000"/>
            </a:solidFill>
            <a:ln w="9525">
              <a:noFill/>
              <a:round/>
              <a:headEnd/>
              <a:tailEnd/>
            </a:ln>
          </p:spPr>
          <p:txBody>
            <a:bodyPr/>
            <a:lstStyle/>
            <a:p>
              <a:endParaRPr lang="en-US"/>
            </a:p>
          </p:txBody>
        </p:sp>
        <p:sp>
          <p:nvSpPr>
            <p:cNvPr id="1241107" name="Freeform 19"/>
            <p:cNvSpPr>
              <a:spLocks/>
            </p:cNvSpPr>
            <p:nvPr/>
          </p:nvSpPr>
          <p:spPr bwMode="auto">
            <a:xfrm>
              <a:off x="3288" y="3375"/>
              <a:ext cx="17" cy="12"/>
            </a:xfrm>
            <a:custGeom>
              <a:avLst/>
              <a:gdLst/>
              <a:ahLst/>
              <a:cxnLst>
                <a:cxn ang="0">
                  <a:pos x="33" y="0"/>
                </a:cxn>
                <a:cxn ang="0">
                  <a:pos x="25" y="1"/>
                </a:cxn>
                <a:cxn ang="0">
                  <a:pos x="19" y="1"/>
                </a:cxn>
                <a:cxn ang="0">
                  <a:pos x="16" y="1"/>
                </a:cxn>
                <a:cxn ang="0">
                  <a:pos x="14" y="3"/>
                </a:cxn>
                <a:cxn ang="0">
                  <a:pos x="0" y="16"/>
                </a:cxn>
                <a:cxn ang="0">
                  <a:pos x="10" y="23"/>
                </a:cxn>
                <a:cxn ang="0">
                  <a:pos x="19" y="23"/>
                </a:cxn>
                <a:cxn ang="0">
                  <a:pos x="28" y="23"/>
                </a:cxn>
                <a:cxn ang="0">
                  <a:pos x="33" y="23"/>
                </a:cxn>
                <a:cxn ang="0">
                  <a:pos x="33" y="0"/>
                </a:cxn>
              </a:cxnLst>
              <a:rect l="0" t="0" r="r" b="b"/>
              <a:pathLst>
                <a:path w="33" h="23">
                  <a:moveTo>
                    <a:pt x="33" y="0"/>
                  </a:moveTo>
                  <a:lnTo>
                    <a:pt x="25" y="1"/>
                  </a:lnTo>
                  <a:lnTo>
                    <a:pt x="19" y="1"/>
                  </a:lnTo>
                  <a:lnTo>
                    <a:pt x="16" y="1"/>
                  </a:lnTo>
                  <a:lnTo>
                    <a:pt x="14" y="3"/>
                  </a:lnTo>
                  <a:lnTo>
                    <a:pt x="0" y="16"/>
                  </a:lnTo>
                  <a:lnTo>
                    <a:pt x="10" y="23"/>
                  </a:lnTo>
                  <a:lnTo>
                    <a:pt x="19" y="23"/>
                  </a:lnTo>
                  <a:lnTo>
                    <a:pt x="28" y="23"/>
                  </a:lnTo>
                  <a:lnTo>
                    <a:pt x="33" y="23"/>
                  </a:lnTo>
                  <a:lnTo>
                    <a:pt x="33" y="0"/>
                  </a:lnTo>
                  <a:close/>
                </a:path>
              </a:pathLst>
            </a:custGeom>
            <a:solidFill>
              <a:srgbClr val="000000"/>
            </a:solidFill>
            <a:ln w="9525">
              <a:noFill/>
              <a:round/>
              <a:headEnd/>
              <a:tailEnd/>
            </a:ln>
          </p:spPr>
          <p:txBody>
            <a:bodyPr/>
            <a:lstStyle/>
            <a:p>
              <a:endParaRPr lang="en-US"/>
            </a:p>
          </p:txBody>
        </p:sp>
        <p:sp>
          <p:nvSpPr>
            <p:cNvPr id="1241108" name="Freeform 20"/>
            <p:cNvSpPr>
              <a:spLocks/>
            </p:cNvSpPr>
            <p:nvPr/>
          </p:nvSpPr>
          <p:spPr bwMode="auto">
            <a:xfrm>
              <a:off x="3305" y="3375"/>
              <a:ext cx="5" cy="11"/>
            </a:xfrm>
            <a:custGeom>
              <a:avLst/>
              <a:gdLst/>
              <a:ahLst/>
              <a:cxnLst>
                <a:cxn ang="0">
                  <a:pos x="0" y="22"/>
                </a:cxn>
                <a:cxn ang="0">
                  <a:pos x="8" y="19"/>
                </a:cxn>
                <a:cxn ang="0">
                  <a:pos x="10" y="11"/>
                </a:cxn>
                <a:cxn ang="0">
                  <a:pos x="8" y="3"/>
                </a:cxn>
                <a:cxn ang="0">
                  <a:pos x="0" y="0"/>
                </a:cxn>
                <a:cxn ang="0">
                  <a:pos x="0" y="22"/>
                </a:cxn>
              </a:cxnLst>
              <a:rect l="0" t="0" r="r" b="b"/>
              <a:pathLst>
                <a:path w="10" h="22">
                  <a:moveTo>
                    <a:pt x="0" y="22"/>
                  </a:moveTo>
                  <a:lnTo>
                    <a:pt x="8" y="19"/>
                  </a:lnTo>
                  <a:lnTo>
                    <a:pt x="10" y="11"/>
                  </a:lnTo>
                  <a:lnTo>
                    <a:pt x="8" y="3"/>
                  </a:lnTo>
                  <a:lnTo>
                    <a:pt x="0" y="0"/>
                  </a:lnTo>
                  <a:lnTo>
                    <a:pt x="0" y="22"/>
                  </a:lnTo>
                  <a:close/>
                </a:path>
              </a:pathLst>
            </a:custGeom>
            <a:solidFill>
              <a:srgbClr val="000000"/>
            </a:solidFill>
            <a:ln w="9525">
              <a:noFill/>
              <a:round/>
              <a:headEnd/>
              <a:tailEnd/>
            </a:ln>
          </p:spPr>
          <p:txBody>
            <a:bodyPr/>
            <a:lstStyle/>
            <a:p>
              <a:endParaRPr lang="en-US"/>
            </a:p>
          </p:txBody>
        </p:sp>
        <p:sp>
          <p:nvSpPr>
            <p:cNvPr id="1241109" name="Freeform 21"/>
            <p:cNvSpPr>
              <a:spLocks/>
            </p:cNvSpPr>
            <p:nvPr/>
          </p:nvSpPr>
          <p:spPr bwMode="auto">
            <a:xfrm>
              <a:off x="3304" y="3306"/>
              <a:ext cx="10" cy="7"/>
            </a:xfrm>
            <a:custGeom>
              <a:avLst/>
              <a:gdLst/>
              <a:ahLst/>
              <a:cxnLst>
                <a:cxn ang="0">
                  <a:pos x="20" y="13"/>
                </a:cxn>
                <a:cxn ang="0">
                  <a:pos x="18" y="6"/>
                </a:cxn>
                <a:cxn ang="0">
                  <a:pos x="11" y="0"/>
                </a:cxn>
                <a:cxn ang="0">
                  <a:pos x="4" y="1"/>
                </a:cxn>
                <a:cxn ang="0">
                  <a:pos x="0" y="10"/>
                </a:cxn>
                <a:cxn ang="0">
                  <a:pos x="20" y="13"/>
                </a:cxn>
              </a:cxnLst>
              <a:rect l="0" t="0" r="r" b="b"/>
              <a:pathLst>
                <a:path w="20" h="13">
                  <a:moveTo>
                    <a:pt x="20" y="13"/>
                  </a:moveTo>
                  <a:lnTo>
                    <a:pt x="18" y="6"/>
                  </a:lnTo>
                  <a:lnTo>
                    <a:pt x="11" y="0"/>
                  </a:lnTo>
                  <a:lnTo>
                    <a:pt x="4" y="1"/>
                  </a:lnTo>
                  <a:lnTo>
                    <a:pt x="0" y="10"/>
                  </a:lnTo>
                  <a:lnTo>
                    <a:pt x="20" y="13"/>
                  </a:lnTo>
                  <a:close/>
                </a:path>
              </a:pathLst>
            </a:custGeom>
            <a:solidFill>
              <a:srgbClr val="000000"/>
            </a:solidFill>
            <a:ln w="9525">
              <a:noFill/>
              <a:round/>
              <a:headEnd/>
              <a:tailEnd/>
            </a:ln>
          </p:spPr>
          <p:txBody>
            <a:bodyPr/>
            <a:lstStyle/>
            <a:p>
              <a:endParaRPr lang="en-US"/>
            </a:p>
          </p:txBody>
        </p:sp>
        <p:sp>
          <p:nvSpPr>
            <p:cNvPr id="1241110" name="Freeform 22"/>
            <p:cNvSpPr>
              <a:spLocks/>
            </p:cNvSpPr>
            <p:nvPr/>
          </p:nvSpPr>
          <p:spPr bwMode="auto">
            <a:xfrm>
              <a:off x="3294" y="3311"/>
              <a:ext cx="20" cy="51"/>
            </a:xfrm>
            <a:custGeom>
              <a:avLst/>
              <a:gdLst/>
              <a:ahLst/>
              <a:cxnLst>
                <a:cxn ang="0">
                  <a:pos x="11" y="102"/>
                </a:cxn>
                <a:cxn ang="0">
                  <a:pos x="13" y="102"/>
                </a:cxn>
                <a:cxn ang="0">
                  <a:pos x="24" y="91"/>
                </a:cxn>
                <a:cxn ang="0">
                  <a:pos x="31" y="77"/>
                </a:cxn>
                <a:cxn ang="0">
                  <a:pos x="38" y="62"/>
                </a:cxn>
                <a:cxn ang="0">
                  <a:pos x="39" y="46"/>
                </a:cxn>
                <a:cxn ang="0">
                  <a:pos x="40" y="31"/>
                </a:cxn>
                <a:cxn ang="0">
                  <a:pos x="40" y="20"/>
                </a:cxn>
                <a:cxn ang="0">
                  <a:pos x="40" y="8"/>
                </a:cxn>
                <a:cxn ang="0">
                  <a:pos x="40" y="3"/>
                </a:cxn>
                <a:cxn ang="0">
                  <a:pos x="20" y="0"/>
                </a:cxn>
                <a:cxn ang="0">
                  <a:pos x="20" y="8"/>
                </a:cxn>
                <a:cxn ang="0">
                  <a:pos x="20" y="20"/>
                </a:cxn>
                <a:cxn ang="0">
                  <a:pos x="20" y="31"/>
                </a:cxn>
                <a:cxn ang="0">
                  <a:pos x="17" y="43"/>
                </a:cxn>
                <a:cxn ang="0">
                  <a:pos x="16" y="57"/>
                </a:cxn>
                <a:cxn ang="0">
                  <a:pos x="13" y="68"/>
                </a:cxn>
                <a:cxn ang="0">
                  <a:pos x="8" y="77"/>
                </a:cxn>
                <a:cxn ang="0">
                  <a:pos x="0" y="83"/>
                </a:cxn>
                <a:cxn ang="0">
                  <a:pos x="2" y="83"/>
                </a:cxn>
                <a:cxn ang="0">
                  <a:pos x="11" y="102"/>
                </a:cxn>
              </a:cxnLst>
              <a:rect l="0" t="0" r="r" b="b"/>
              <a:pathLst>
                <a:path w="40" h="102">
                  <a:moveTo>
                    <a:pt x="11" y="102"/>
                  </a:moveTo>
                  <a:lnTo>
                    <a:pt x="13" y="102"/>
                  </a:lnTo>
                  <a:lnTo>
                    <a:pt x="24" y="91"/>
                  </a:lnTo>
                  <a:lnTo>
                    <a:pt x="31" y="77"/>
                  </a:lnTo>
                  <a:lnTo>
                    <a:pt x="38" y="62"/>
                  </a:lnTo>
                  <a:lnTo>
                    <a:pt x="39" y="46"/>
                  </a:lnTo>
                  <a:lnTo>
                    <a:pt x="40" y="31"/>
                  </a:lnTo>
                  <a:lnTo>
                    <a:pt x="40" y="20"/>
                  </a:lnTo>
                  <a:lnTo>
                    <a:pt x="40" y="8"/>
                  </a:lnTo>
                  <a:lnTo>
                    <a:pt x="40" y="3"/>
                  </a:lnTo>
                  <a:lnTo>
                    <a:pt x="20" y="0"/>
                  </a:lnTo>
                  <a:lnTo>
                    <a:pt x="20" y="8"/>
                  </a:lnTo>
                  <a:lnTo>
                    <a:pt x="20" y="20"/>
                  </a:lnTo>
                  <a:lnTo>
                    <a:pt x="20" y="31"/>
                  </a:lnTo>
                  <a:lnTo>
                    <a:pt x="17" y="43"/>
                  </a:lnTo>
                  <a:lnTo>
                    <a:pt x="16" y="57"/>
                  </a:lnTo>
                  <a:lnTo>
                    <a:pt x="13" y="68"/>
                  </a:lnTo>
                  <a:lnTo>
                    <a:pt x="8" y="77"/>
                  </a:lnTo>
                  <a:lnTo>
                    <a:pt x="0" y="83"/>
                  </a:lnTo>
                  <a:lnTo>
                    <a:pt x="2" y="83"/>
                  </a:lnTo>
                  <a:lnTo>
                    <a:pt x="11" y="102"/>
                  </a:lnTo>
                  <a:close/>
                </a:path>
              </a:pathLst>
            </a:custGeom>
            <a:solidFill>
              <a:srgbClr val="000000"/>
            </a:solidFill>
            <a:ln w="9525">
              <a:noFill/>
              <a:round/>
              <a:headEnd/>
              <a:tailEnd/>
            </a:ln>
          </p:spPr>
          <p:txBody>
            <a:bodyPr/>
            <a:lstStyle/>
            <a:p>
              <a:endParaRPr lang="en-US"/>
            </a:p>
          </p:txBody>
        </p:sp>
        <p:sp>
          <p:nvSpPr>
            <p:cNvPr id="1241111" name="Freeform 23"/>
            <p:cNvSpPr>
              <a:spLocks/>
            </p:cNvSpPr>
            <p:nvPr/>
          </p:nvSpPr>
          <p:spPr bwMode="auto">
            <a:xfrm>
              <a:off x="3289" y="3353"/>
              <a:ext cx="12" cy="26"/>
            </a:xfrm>
            <a:custGeom>
              <a:avLst/>
              <a:gdLst/>
              <a:ahLst/>
              <a:cxnLst>
                <a:cxn ang="0">
                  <a:pos x="21" y="36"/>
                </a:cxn>
                <a:cxn ang="0">
                  <a:pos x="19" y="34"/>
                </a:cxn>
                <a:cxn ang="0">
                  <a:pos x="21" y="36"/>
                </a:cxn>
                <a:cxn ang="0">
                  <a:pos x="21" y="27"/>
                </a:cxn>
                <a:cxn ang="0">
                  <a:pos x="23" y="21"/>
                </a:cxn>
                <a:cxn ang="0">
                  <a:pos x="21" y="19"/>
                </a:cxn>
                <a:cxn ang="0">
                  <a:pos x="12" y="0"/>
                </a:cxn>
                <a:cxn ang="0">
                  <a:pos x="2" y="12"/>
                </a:cxn>
                <a:cxn ang="0">
                  <a:pos x="0" y="24"/>
                </a:cxn>
                <a:cxn ang="0">
                  <a:pos x="0" y="39"/>
                </a:cxn>
                <a:cxn ang="0">
                  <a:pos x="8" y="53"/>
                </a:cxn>
                <a:cxn ang="0">
                  <a:pos x="7" y="53"/>
                </a:cxn>
                <a:cxn ang="0">
                  <a:pos x="21" y="36"/>
                </a:cxn>
              </a:cxnLst>
              <a:rect l="0" t="0" r="r" b="b"/>
              <a:pathLst>
                <a:path w="23" h="53">
                  <a:moveTo>
                    <a:pt x="21" y="36"/>
                  </a:moveTo>
                  <a:lnTo>
                    <a:pt x="19" y="34"/>
                  </a:lnTo>
                  <a:lnTo>
                    <a:pt x="21" y="36"/>
                  </a:lnTo>
                  <a:lnTo>
                    <a:pt x="21" y="27"/>
                  </a:lnTo>
                  <a:lnTo>
                    <a:pt x="23" y="21"/>
                  </a:lnTo>
                  <a:lnTo>
                    <a:pt x="21" y="19"/>
                  </a:lnTo>
                  <a:lnTo>
                    <a:pt x="12" y="0"/>
                  </a:lnTo>
                  <a:lnTo>
                    <a:pt x="2" y="12"/>
                  </a:lnTo>
                  <a:lnTo>
                    <a:pt x="0" y="24"/>
                  </a:lnTo>
                  <a:lnTo>
                    <a:pt x="0" y="39"/>
                  </a:lnTo>
                  <a:lnTo>
                    <a:pt x="8" y="53"/>
                  </a:lnTo>
                  <a:lnTo>
                    <a:pt x="7" y="53"/>
                  </a:lnTo>
                  <a:lnTo>
                    <a:pt x="21" y="36"/>
                  </a:lnTo>
                  <a:close/>
                </a:path>
              </a:pathLst>
            </a:custGeom>
            <a:solidFill>
              <a:srgbClr val="000000"/>
            </a:solidFill>
            <a:ln w="9525">
              <a:noFill/>
              <a:round/>
              <a:headEnd/>
              <a:tailEnd/>
            </a:ln>
          </p:spPr>
          <p:txBody>
            <a:bodyPr/>
            <a:lstStyle/>
            <a:p>
              <a:endParaRPr lang="en-US"/>
            </a:p>
          </p:txBody>
        </p:sp>
        <p:sp>
          <p:nvSpPr>
            <p:cNvPr id="1241112" name="Freeform 24"/>
            <p:cNvSpPr>
              <a:spLocks/>
            </p:cNvSpPr>
            <p:nvPr/>
          </p:nvSpPr>
          <p:spPr bwMode="auto">
            <a:xfrm>
              <a:off x="3292" y="3370"/>
              <a:ext cx="15" cy="14"/>
            </a:xfrm>
            <a:custGeom>
              <a:avLst/>
              <a:gdLst/>
              <a:ahLst/>
              <a:cxnLst>
                <a:cxn ang="0">
                  <a:pos x="29" y="6"/>
                </a:cxn>
                <a:cxn ang="0">
                  <a:pos x="27" y="6"/>
                </a:cxn>
                <a:cxn ang="0">
                  <a:pos x="23" y="3"/>
                </a:cxn>
                <a:cxn ang="0">
                  <a:pos x="18" y="1"/>
                </a:cxn>
                <a:cxn ang="0">
                  <a:pos x="14" y="0"/>
                </a:cxn>
                <a:cxn ang="0">
                  <a:pos x="0" y="16"/>
                </a:cxn>
                <a:cxn ang="0">
                  <a:pos x="9" y="22"/>
                </a:cxn>
                <a:cxn ang="0">
                  <a:pos x="16" y="26"/>
                </a:cxn>
                <a:cxn ang="0">
                  <a:pos x="24" y="28"/>
                </a:cxn>
                <a:cxn ang="0">
                  <a:pos x="29" y="28"/>
                </a:cxn>
                <a:cxn ang="0">
                  <a:pos x="29" y="6"/>
                </a:cxn>
              </a:cxnLst>
              <a:rect l="0" t="0" r="r" b="b"/>
              <a:pathLst>
                <a:path w="29" h="28">
                  <a:moveTo>
                    <a:pt x="29" y="6"/>
                  </a:moveTo>
                  <a:lnTo>
                    <a:pt x="27" y="6"/>
                  </a:lnTo>
                  <a:lnTo>
                    <a:pt x="23" y="3"/>
                  </a:lnTo>
                  <a:lnTo>
                    <a:pt x="18" y="1"/>
                  </a:lnTo>
                  <a:lnTo>
                    <a:pt x="14" y="0"/>
                  </a:lnTo>
                  <a:lnTo>
                    <a:pt x="0" y="16"/>
                  </a:lnTo>
                  <a:lnTo>
                    <a:pt x="9" y="22"/>
                  </a:lnTo>
                  <a:lnTo>
                    <a:pt x="16" y="26"/>
                  </a:lnTo>
                  <a:lnTo>
                    <a:pt x="24" y="28"/>
                  </a:lnTo>
                  <a:lnTo>
                    <a:pt x="29" y="28"/>
                  </a:lnTo>
                  <a:lnTo>
                    <a:pt x="29" y="6"/>
                  </a:lnTo>
                  <a:close/>
                </a:path>
              </a:pathLst>
            </a:custGeom>
            <a:solidFill>
              <a:srgbClr val="000000"/>
            </a:solidFill>
            <a:ln w="9525">
              <a:noFill/>
              <a:round/>
              <a:headEnd/>
              <a:tailEnd/>
            </a:ln>
          </p:spPr>
          <p:txBody>
            <a:bodyPr/>
            <a:lstStyle/>
            <a:p>
              <a:endParaRPr lang="en-US"/>
            </a:p>
          </p:txBody>
        </p:sp>
        <p:sp>
          <p:nvSpPr>
            <p:cNvPr id="1241113" name="Freeform 25"/>
            <p:cNvSpPr>
              <a:spLocks/>
            </p:cNvSpPr>
            <p:nvPr/>
          </p:nvSpPr>
          <p:spPr bwMode="auto">
            <a:xfrm>
              <a:off x="3307" y="3373"/>
              <a:ext cx="6" cy="11"/>
            </a:xfrm>
            <a:custGeom>
              <a:avLst/>
              <a:gdLst/>
              <a:ahLst/>
              <a:cxnLst>
                <a:cxn ang="0">
                  <a:pos x="0" y="22"/>
                </a:cxn>
                <a:cxn ang="0">
                  <a:pos x="8" y="19"/>
                </a:cxn>
                <a:cxn ang="0">
                  <a:pos x="12" y="10"/>
                </a:cxn>
                <a:cxn ang="0">
                  <a:pos x="8" y="3"/>
                </a:cxn>
                <a:cxn ang="0">
                  <a:pos x="0" y="0"/>
                </a:cxn>
                <a:cxn ang="0">
                  <a:pos x="0" y="22"/>
                </a:cxn>
              </a:cxnLst>
              <a:rect l="0" t="0" r="r" b="b"/>
              <a:pathLst>
                <a:path w="12" h="22">
                  <a:moveTo>
                    <a:pt x="0" y="22"/>
                  </a:moveTo>
                  <a:lnTo>
                    <a:pt x="8" y="19"/>
                  </a:lnTo>
                  <a:lnTo>
                    <a:pt x="12" y="10"/>
                  </a:lnTo>
                  <a:lnTo>
                    <a:pt x="8" y="3"/>
                  </a:lnTo>
                  <a:lnTo>
                    <a:pt x="0" y="0"/>
                  </a:lnTo>
                  <a:lnTo>
                    <a:pt x="0" y="22"/>
                  </a:lnTo>
                  <a:close/>
                </a:path>
              </a:pathLst>
            </a:custGeom>
            <a:solidFill>
              <a:srgbClr val="000000"/>
            </a:solidFill>
            <a:ln w="9525">
              <a:noFill/>
              <a:round/>
              <a:headEnd/>
              <a:tailEnd/>
            </a:ln>
          </p:spPr>
          <p:txBody>
            <a:bodyPr/>
            <a:lstStyle/>
            <a:p>
              <a:endParaRPr lang="en-US"/>
            </a:p>
          </p:txBody>
        </p:sp>
        <p:sp>
          <p:nvSpPr>
            <p:cNvPr id="1241114" name="Freeform 26"/>
            <p:cNvSpPr>
              <a:spLocks/>
            </p:cNvSpPr>
            <p:nvPr/>
          </p:nvSpPr>
          <p:spPr bwMode="auto">
            <a:xfrm>
              <a:off x="3293" y="3375"/>
              <a:ext cx="9" cy="9"/>
            </a:xfrm>
            <a:custGeom>
              <a:avLst/>
              <a:gdLst/>
              <a:ahLst/>
              <a:cxnLst>
                <a:cxn ang="0">
                  <a:pos x="15" y="19"/>
                </a:cxn>
                <a:cxn ang="0">
                  <a:pos x="18" y="11"/>
                </a:cxn>
                <a:cxn ang="0">
                  <a:pos x="15" y="3"/>
                </a:cxn>
                <a:cxn ang="0">
                  <a:pos x="8" y="0"/>
                </a:cxn>
                <a:cxn ang="0">
                  <a:pos x="0" y="3"/>
                </a:cxn>
                <a:cxn ang="0">
                  <a:pos x="15" y="19"/>
                </a:cxn>
              </a:cxnLst>
              <a:rect l="0" t="0" r="r" b="b"/>
              <a:pathLst>
                <a:path w="18" h="19">
                  <a:moveTo>
                    <a:pt x="15" y="19"/>
                  </a:moveTo>
                  <a:lnTo>
                    <a:pt x="18" y="11"/>
                  </a:lnTo>
                  <a:lnTo>
                    <a:pt x="15" y="3"/>
                  </a:lnTo>
                  <a:lnTo>
                    <a:pt x="8" y="0"/>
                  </a:lnTo>
                  <a:lnTo>
                    <a:pt x="0" y="3"/>
                  </a:lnTo>
                  <a:lnTo>
                    <a:pt x="15" y="19"/>
                  </a:lnTo>
                  <a:close/>
                </a:path>
              </a:pathLst>
            </a:custGeom>
            <a:solidFill>
              <a:srgbClr val="000000"/>
            </a:solidFill>
            <a:ln w="9525">
              <a:noFill/>
              <a:round/>
              <a:headEnd/>
              <a:tailEnd/>
            </a:ln>
          </p:spPr>
          <p:txBody>
            <a:bodyPr/>
            <a:lstStyle/>
            <a:p>
              <a:endParaRPr lang="en-US"/>
            </a:p>
          </p:txBody>
        </p:sp>
        <p:sp>
          <p:nvSpPr>
            <p:cNvPr id="1241115" name="Freeform 27"/>
            <p:cNvSpPr>
              <a:spLocks/>
            </p:cNvSpPr>
            <p:nvPr/>
          </p:nvSpPr>
          <p:spPr bwMode="auto">
            <a:xfrm>
              <a:off x="3291" y="3376"/>
              <a:ext cx="11" cy="13"/>
            </a:xfrm>
            <a:custGeom>
              <a:avLst/>
              <a:gdLst/>
              <a:ahLst/>
              <a:cxnLst>
                <a:cxn ang="0">
                  <a:pos x="19" y="4"/>
                </a:cxn>
                <a:cxn ang="0">
                  <a:pos x="21" y="5"/>
                </a:cxn>
                <a:cxn ang="0">
                  <a:pos x="21" y="8"/>
                </a:cxn>
                <a:cxn ang="0">
                  <a:pos x="22" y="11"/>
                </a:cxn>
                <a:cxn ang="0">
                  <a:pos x="22" y="10"/>
                </a:cxn>
                <a:cxn ang="0">
                  <a:pos x="19" y="16"/>
                </a:cxn>
                <a:cxn ang="0">
                  <a:pos x="4" y="0"/>
                </a:cxn>
                <a:cxn ang="0">
                  <a:pos x="0" y="10"/>
                </a:cxn>
                <a:cxn ang="0">
                  <a:pos x="0" y="11"/>
                </a:cxn>
                <a:cxn ang="0">
                  <a:pos x="3" y="17"/>
                </a:cxn>
                <a:cxn ang="0">
                  <a:pos x="5" y="23"/>
                </a:cxn>
                <a:cxn ang="0">
                  <a:pos x="6" y="25"/>
                </a:cxn>
                <a:cxn ang="0">
                  <a:pos x="19" y="4"/>
                </a:cxn>
              </a:cxnLst>
              <a:rect l="0" t="0" r="r" b="b"/>
              <a:pathLst>
                <a:path w="22" h="25">
                  <a:moveTo>
                    <a:pt x="19" y="4"/>
                  </a:moveTo>
                  <a:lnTo>
                    <a:pt x="21" y="5"/>
                  </a:lnTo>
                  <a:lnTo>
                    <a:pt x="21" y="8"/>
                  </a:lnTo>
                  <a:lnTo>
                    <a:pt x="22" y="11"/>
                  </a:lnTo>
                  <a:lnTo>
                    <a:pt x="22" y="10"/>
                  </a:lnTo>
                  <a:lnTo>
                    <a:pt x="19" y="16"/>
                  </a:lnTo>
                  <a:lnTo>
                    <a:pt x="4" y="0"/>
                  </a:lnTo>
                  <a:lnTo>
                    <a:pt x="0" y="10"/>
                  </a:lnTo>
                  <a:lnTo>
                    <a:pt x="0" y="11"/>
                  </a:lnTo>
                  <a:lnTo>
                    <a:pt x="3" y="17"/>
                  </a:lnTo>
                  <a:lnTo>
                    <a:pt x="5" y="23"/>
                  </a:lnTo>
                  <a:lnTo>
                    <a:pt x="6" y="25"/>
                  </a:lnTo>
                  <a:lnTo>
                    <a:pt x="19" y="4"/>
                  </a:lnTo>
                  <a:close/>
                </a:path>
              </a:pathLst>
            </a:custGeom>
            <a:solidFill>
              <a:srgbClr val="000000"/>
            </a:solidFill>
            <a:ln w="9525">
              <a:noFill/>
              <a:round/>
              <a:headEnd/>
              <a:tailEnd/>
            </a:ln>
          </p:spPr>
          <p:txBody>
            <a:bodyPr/>
            <a:lstStyle/>
            <a:p>
              <a:endParaRPr lang="en-US"/>
            </a:p>
          </p:txBody>
        </p:sp>
        <p:sp>
          <p:nvSpPr>
            <p:cNvPr id="1241116" name="Freeform 28"/>
            <p:cNvSpPr>
              <a:spLocks/>
            </p:cNvSpPr>
            <p:nvPr/>
          </p:nvSpPr>
          <p:spPr bwMode="auto">
            <a:xfrm>
              <a:off x="3294" y="3378"/>
              <a:ext cx="16" cy="13"/>
            </a:xfrm>
            <a:custGeom>
              <a:avLst/>
              <a:gdLst/>
              <a:ahLst/>
              <a:cxnLst>
                <a:cxn ang="0">
                  <a:pos x="16" y="1"/>
                </a:cxn>
                <a:cxn ang="0">
                  <a:pos x="16" y="1"/>
                </a:cxn>
                <a:cxn ang="0">
                  <a:pos x="15" y="1"/>
                </a:cxn>
                <a:cxn ang="0">
                  <a:pos x="13" y="0"/>
                </a:cxn>
                <a:cxn ang="0">
                  <a:pos x="0" y="21"/>
                </a:cxn>
                <a:cxn ang="0">
                  <a:pos x="8" y="25"/>
                </a:cxn>
                <a:cxn ang="0">
                  <a:pos x="16" y="25"/>
                </a:cxn>
                <a:cxn ang="0">
                  <a:pos x="25" y="25"/>
                </a:cxn>
                <a:cxn ang="0">
                  <a:pos x="31" y="19"/>
                </a:cxn>
                <a:cxn ang="0">
                  <a:pos x="16" y="1"/>
                </a:cxn>
              </a:cxnLst>
              <a:rect l="0" t="0" r="r" b="b"/>
              <a:pathLst>
                <a:path w="31" h="25">
                  <a:moveTo>
                    <a:pt x="16" y="1"/>
                  </a:moveTo>
                  <a:lnTo>
                    <a:pt x="16" y="1"/>
                  </a:lnTo>
                  <a:lnTo>
                    <a:pt x="15" y="1"/>
                  </a:lnTo>
                  <a:lnTo>
                    <a:pt x="13" y="0"/>
                  </a:lnTo>
                  <a:lnTo>
                    <a:pt x="0" y="21"/>
                  </a:lnTo>
                  <a:lnTo>
                    <a:pt x="8" y="25"/>
                  </a:lnTo>
                  <a:lnTo>
                    <a:pt x="16" y="25"/>
                  </a:lnTo>
                  <a:lnTo>
                    <a:pt x="25" y="25"/>
                  </a:lnTo>
                  <a:lnTo>
                    <a:pt x="31" y="19"/>
                  </a:lnTo>
                  <a:lnTo>
                    <a:pt x="16" y="1"/>
                  </a:lnTo>
                  <a:close/>
                </a:path>
              </a:pathLst>
            </a:custGeom>
            <a:solidFill>
              <a:srgbClr val="000000"/>
            </a:solidFill>
            <a:ln w="9525">
              <a:noFill/>
              <a:round/>
              <a:headEnd/>
              <a:tailEnd/>
            </a:ln>
          </p:spPr>
          <p:txBody>
            <a:bodyPr/>
            <a:lstStyle/>
            <a:p>
              <a:endParaRPr lang="en-US"/>
            </a:p>
          </p:txBody>
        </p:sp>
        <p:sp>
          <p:nvSpPr>
            <p:cNvPr id="1241117" name="Freeform 29"/>
            <p:cNvSpPr>
              <a:spLocks/>
            </p:cNvSpPr>
            <p:nvPr/>
          </p:nvSpPr>
          <p:spPr bwMode="auto">
            <a:xfrm>
              <a:off x="3302" y="3378"/>
              <a:ext cx="9" cy="10"/>
            </a:xfrm>
            <a:custGeom>
              <a:avLst/>
              <a:gdLst/>
              <a:ahLst/>
              <a:cxnLst>
                <a:cxn ang="0">
                  <a:pos x="15" y="20"/>
                </a:cxn>
                <a:cxn ang="0">
                  <a:pos x="18" y="11"/>
                </a:cxn>
                <a:cxn ang="0">
                  <a:pos x="15" y="2"/>
                </a:cxn>
                <a:cxn ang="0">
                  <a:pos x="8" y="0"/>
                </a:cxn>
                <a:cxn ang="0">
                  <a:pos x="0" y="2"/>
                </a:cxn>
                <a:cxn ang="0">
                  <a:pos x="15" y="20"/>
                </a:cxn>
              </a:cxnLst>
              <a:rect l="0" t="0" r="r" b="b"/>
              <a:pathLst>
                <a:path w="18" h="20">
                  <a:moveTo>
                    <a:pt x="15" y="20"/>
                  </a:moveTo>
                  <a:lnTo>
                    <a:pt x="18" y="11"/>
                  </a:lnTo>
                  <a:lnTo>
                    <a:pt x="15" y="2"/>
                  </a:lnTo>
                  <a:lnTo>
                    <a:pt x="8" y="0"/>
                  </a:lnTo>
                  <a:lnTo>
                    <a:pt x="0" y="2"/>
                  </a:lnTo>
                  <a:lnTo>
                    <a:pt x="15" y="20"/>
                  </a:lnTo>
                  <a:close/>
                </a:path>
              </a:pathLst>
            </a:custGeom>
            <a:solidFill>
              <a:srgbClr val="000000"/>
            </a:solidFill>
            <a:ln w="9525">
              <a:noFill/>
              <a:round/>
              <a:headEnd/>
              <a:tailEnd/>
            </a:ln>
          </p:spPr>
          <p:txBody>
            <a:bodyPr/>
            <a:lstStyle/>
            <a:p>
              <a:endParaRPr lang="en-US"/>
            </a:p>
          </p:txBody>
        </p:sp>
        <p:sp>
          <p:nvSpPr>
            <p:cNvPr id="1241118" name="Freeform 30"/>
            <p:cNvSpPr>
              <a:spLocks/>
            </p:cNvSpPr>
            <p:nvPr/>
          </p:nvSpPr>
          <p:spPr bwMode="auto">
            <a:xfrm>
              <a:off x="3311" y="3269"/>
              <a:ext cx="8" cy="10"/>
            </a:xfrm>
            <a:custGeom>
              <a:avLst/>
              <a:gdLst/>
              <a:ahLst/>
              <a:cxnLst>
                <a:cxn ang="0">
                  <a:pos x="9" y="19"/>
                </a:cxn>
                <a:cxn ang="0">
                  <a:pos x="15" y="13"/>
                </a:cxn>
                <a:cxn ang="0">
                  <a:pos x="14" y="4"/>
                </a:cxn>
                <a:cxn ang="0">
                  <a:pos x="8" y="0"/>
                </a:cxn>
                <a:cxn ang="0">
                  <a:pos x="0" y="0"/>
                </a:cxn>
                <a:cxn ang="0">
                  <a:pos x="9" y="19"/>
                </a:cxn>
              </a:cxnLst>
              <a:rect l="0" t="0" r="r" b="b"/>
              <a:pathLst>
                <a:path w="15" h="19">
                  <a:moveTo>
                    <a:pt x="9" y="19"/>
                  </a:moveTo>
                  <a:lnTo>
                    <a:pt x="15" y="13"/>
                  </a:lnTo>
                  <a:lnTo>
                    <a:pt x="14" y="4"/>
                  </a:lnTo>
                  <a:lnTo>
                    <a:pt x="8" y="0"/>
                  </a:lnTo>
                  <a:lnTo>
                    <a:pt x="0" y="0"/>
                  </a:lnTo>
                  <a:lnTo>
                    <a:pt x="9" y="19"/>
                  </a:lnTo>
                  <a:close/>
                </a:path>
              </a:pathLst>
            </a:custGeom>
            <a:solidFill>
              <a:srgbClr val="000000"/>
            </a:solidFill>
            <a:ln w="9525">
              <a:noFill/>
              <a:round/>
              <a:headEnd/>
              <a:tailEnd/>
            </a:ln>
          </p:spPr>
          <p:txBody>
            <a:bodyPr/>
            <a:lstStyle/>
            <a:p>
              <a:endParaRPr lang="en-US"/>
            </a:p>
          </p:txBody>
        </p:sp>
        <p:sp>
          <p:nvSpPr>
            <p:cNvPr id="1241119" name="Freeform 31"/>
            <p:cNvSpPr>
              <a:spLocks/>
            </p:cNvSpPr>
            <p:nvPr/>
          </p:nvSpPr>
          <p:spPr bwMode="auto">
            <a:xfrm>
              <a:off x="3301" y="3269"/>
              <a:ext cx="14" cy="29"/>
            </a:xfrm>
            <a:custGeom>
              <a:avLst/>
              <a:gdLst/>
              <a:ahLst/>
              <a:cxnLst>
                <a:cxn ang="0">
                  <a:pos x="23" y="44"/>
                </a:cxn>
                <a:cxn ang="0">
                  <a:pos x="21" y="41"/>
                </a:cxn>
                <a:cxn ang="0">
                  <a:pos x="23" y="31"/>
                </a:cxn>
                <a:cxn ang="0">
                  <a:pos x="25" y="24"/>
                </a:cxn>
                <a:cxn ang="0">
                  <a:pos x="30" y="19"/>
                </a:cxn>
                <a:cxn ang="0">
                  <a:pos x="21" y="0"/>
                </a:cxn>
                <a:cxn ang="0">
                  <a:pos x="9" y="12"/>
                </a:cxn>
                <a:cxn ang="0">
                  <a:pos x="2" y="24"/>
                </a:cxn>
                <a:cxn ang="0">
                  <a:pos x="0" y="41"/>
                </a:cxn>
                <a:cxn ang="0">
                  <a:pos x="4" y="58"/>
                </a:cxn>
                <a:cxn ang="0">
                  <a:pos x="23" y="44"/>
                </a:cxn>
              </a:cxnLst>
              <a:rect l="0" t="0" r="r" b="b"/>
              <a:pathLst>
                <a:path w="30" h="58">
                  <a:moveTo>
                    <a:pt x="23" y="44"/>
                  </a:moveTo>
                  <a:lnTo>
                    <a:pt x="21" y="41"/>
                  </a:lnTo>
                  <a:lnTo>
                    <a:pt x="23" y="31"/>
                  </a:lnTo>
                  <a:lnTo>
                    <a:pt x="25" y="24"/>
                  </a:lnTo>
                  <a:lnTo>
                    <a:pt x="30" y="19"/>
                  </a:lnTo>
                  <a:lnTo>
                    <a:pt x="21" y="0"/>
                  </a:lnTo>
                  <a:lnTo>
                    <a:pt x="9" y="12"/>
                  </a:lnTo>
                  <a:lnTo>
                    <a:pt x="2" y="24"/>
                  </a:lnTo>
                  <a:lnTo>
                    <a:pt x="0" y="41"/>
                  </a:lnTo>
                  <a:lnTo>
                    <a:pt x="4" y="58"/>
                  </a:lnTo>
                  <a:lnTo>
                    <a:pt x="23" y="44"/>
                  </a:lnTo>
                  <a:close/>
                </a:path>
              </a:pathLst>
            </a:custGeom>
            <a:solidFill>
              <a:srgbClr val="000000"/>
            </a:solidFill>
            <a:ln w="9525">
              <a:noFill/>
              <a:round/>
              <a:headEnd/>
              <a:tailEnd/>
            </a:ln>
          </p:spPr>
          <p:txBody>
            <a:bodyPr/>
            <a:lstStyle/>
            <a:p>
              <a:endParaRPr lang="en-US"/>
            </a:p>
          </p:txBody>
        </p:sp>
        <p:sp>
          <p:nvSpPr>
            <p:cNvPr id="1241120" name="Freeform 32"/>
            <p:cNvSpPr>
              <a:spLocks/>
            </p:cNvSpPr>
            <p:nvPr/>
          </p:nvSpPr>
          <p:spPr bwMode="auto">
            <a:xfrm>
              <a:off x="3303" y="3291"/>
              <a:ext cx="10" cy="9"/>
            </a:xfrm>
            <a:custGeom>
              <a:avLst/>
              <a:gdLst/>
              <a:ahLst/>
              <a:cxnLst>
                <a:cxn ang="0">
                  <a:pos x="0" y="14"/>
                </a:cxn>
                <a:cxn ang="0">
                  <a:pos x="8" y="18"/>
                </a:cxn>
                <a:cxn ang="0">
                  <a:pos x="16" y="17"/>
                </a:cxn>
                <a:cxn ang="0">
                  <a:pos x="21" y="11"/>
                </a:cxn>
                <a:cxn ang="0">
                  <a:pos x="19" y="0"/>
                </a:cxn>
                <a:cxn ang="0">
                  <a:pos x="0" y="14"/>
                </a:cxn>
              </a:cxnLst>
              <a:rect l="0" t="0" r="r" b="b"/>
              <a:pathLst>
                <a:path w="21" h="18">
                  <a:moveTo>
                    <a:pt x="0" y="14"/>
                  </a:moveTo>
                  <a:lnTo>
                    <a:pt x="8" y="18"/>
                  </a:lnTo>
                  <a:lnTo>
                    <a:pt x="16" y="17"/>
                  </a:lnTo>
                  <a:lnTo>
                    <a:pt x="21" y="11"/>
                  </a:lnTo>
                  <a:lnTo>
                    <a:pt x="19" y="0"/>
                  </a:lnTo>
                  <a:lnTo>
                    <a:pt x="0" y="14"/>
                  </a:lnTo>
                  <a:close/>
                </a:path>
              </a:pathLst>
            </a:custGeom>
            <a:solidFill>
              <a:srgbClr val="000000"/>
            </a:solidFill>
            <a:ln w="9525">
              <a:noFill/>
              <a:round/>
              <a:headEnd/>
              <a:tailEnd/>
            </a:ln>
          </p:spPr>
          <p:txBody>
            <a:bodyPr/>
            <a:lstStyle/>
            <a:p>
              <a:endParaRPr lang="en-US"/>
            </a:p>
          </p:txBody>
        </p:sp>
        <p:sp>
          <p:nvSpPr>
            <p:cNvPr id="1241121" name="Freeform 33"/>
            <p:cNvSpPr>
              <a:spLocks/>
            </p:cNvSpPr>
            <p:nvPr/>
          </p:nvSpPr>
          <p:spPr bwMode="auto">
            <a:xfrm>
              <a:off x="3318" y="3296"/>
              <a:ext cx="10" cy="9"/>
            </a:xfrm>
            <a:custGeom>
              <a:avLst/>
              <a:gdLst/>
              <a:ahLst/>
              <a:cxnLst>
                <a:cxn ang="0">
                  <a:pos x="0" y="13"/>
                </a:cxn>
                <a:cxn ang="0">
                  <a:pos x="8" y="17"/>
                </a:cxn>
                <a:cxn ang="0">
                  <a:pos x="15" y="16"/>
                </a:cxn>
                <a:cxn ang="0">
                  <a:pos x="19" y="10"/>
                </a:cxn>
                <a:cxn ang="0">
                  <a:pos x="18" y="0"/>
                </a:cxn>
                <a:cxn ang="0">
                  <a:pos x="0" y="13"/>
                </a:cxn>
              </a:cxnLst>
              <a:rect l="0" t="0" r="r" b="b"/>
              <a:pathLst>
                <a:path w="19" h="17">
                  <a:moveTo>
                    <a:pt x="0" y="13"/>
                  </a:moveTo>
                  <a:lnTo>
                    <a:pt x="8" y="17"/>
                  </a:lnTo>
                  <a:lnTo>
                    <a:pt x="15" y="16"/>
                  </a:lnTo>
                  <a:lnTo>
                    <a:pt x="19" y="10"/>
                  </a:lnTo>
                  <a:lnTo>
                    <a:pt x="18" y="0"/>
                  </a:lnTo>
                  <a:lnTo>
                    <a:pt x="0" y="13"/>
                  </a:lnTo>
                  <a:close/>
                </a:path>
              </a:pathLst>
            </a:custGeom>
            <a:solidFill>
              <a:srgbClr val="000000"/>
            </a:solidFill>
            <a:ln w="9525">
              <a:noFill/>
              <a:round/>
              <a:headEnd/>
              <a:tailEnd/>
            </a:ln>
          </p:spPr>
          <p:txBody>
            <a:bodyPr/>
            <a:lstStyle/>
            <a:p>
              <a:endParaRPr lang="en-US"/>
            </a:p>
          </p:txBody>
        </p:sp>
        <p:sp>
          <p:nvSpPr>
            <p:cNvPr id="1241122" name="Freeform 34"/>
            <p:cNvSpPr>
              <a:spLocks/>
            </p:cNvSpPr>
            <p:nvPr/>
          </p:nvSpPr>
          <p:spPr bwMode="auto">
            <a:xfrm>
              <a:off x="3315" y="3290"/>
              <a:ext cx="12" cy="13"/>
            </a:xfrm>
            <a:custGeom>
              <a:avLst/>
              <a:gdLst/>
              <a:ahLst/>
              <a:cxnLst>
                <a:cxn ang="0">
                  <a:pos x="0" y="15"/>
                </a:cxn>
                <a:cxn ang="0">
                  <a:pos x="1" y="18"/>
                </a:cxn>
                <a:cxn ang="0">
                  <a:pos x="6" y="25"/>
                </a:cxn>
                <a:cxn ang="0">
                  <a:pos x="24" y="12"/>
                </a:cxn>
                <a:cxn ang="0">
                  <a:pos x="20" y="4"/>
                </a:cxn>
                <a:cxn ang="0">
                  <a:pos x="21" y="7"/>
                </a:cxn>
                <a:cxn ang="0">
                  <a:pos x="20" y="4"/>
                </a:cxn>
                <a:cxn ang="0">
                  <a:pos x="12" y="0"/>
                </a:cxn>
                <a:cxn ang="0">
                  <a:pos x="5" y="1"/>
                </a:cxn>
                <a:cxn ang="0">
                  <a:pos x="0" y="7"/>
                </a:cxn>
                <a:cxn ang="0">
                  <a:pos x="1" y="18"/>
                </a:cxn>
                <a:cxn ang="0">
                  <a:pos x="0" y="15"/>
                </a:cxn>
              </a:cxnLst>
              <a:rect l="0" t="0" r="r" b="b"/>
              <a:pathLst>
                <a:path w="24" h="25">
                  <a:moveTo>
                    <a:pt x="0" y="15"/>
                  </a:moveTo>
                  <a:lnTo>
                    <a:pt x="1" y="18"/>
                  </a:lnTo>
                  <a:lnTo>
                    <a:pt x="6" y="25"/>
                  </a:lnTo>
                  <a:lnTo>
                    <a:pt x="24" y="12"/>
                  </a:lnTo>
                  <a:lnTo>
                    <a:pt x="20" y="4"/>
                  </a:lnTo>
                  <a:lnTo>
                    <a:pt x="21" y="7"/>
                  </a:lnTo>
                  <a:lnTo>
                    <a:pt x="20" y="4"/>
                  </a:lnTo>
                  <a:lnTo>
                    <a:pt x="12" y="0"/>
                  </a:lnTo>
                  <a:lnTo>
                    <a:pt x="5" y="1"/>
                  </a:lnTo>
                  <a:lnTo>
                    <a:pt x="0" y="7"/>
                  </a:lnTo>
                  <a:lnTo>
                    <a:pt x="1" y="18"/>
                  </a:lnTo>
                  <a:lnTo>
                    <a:pt x="0" y="15"/>
                  </a:lnTo>
                  <a:close/>
                </a:path>
              </a:pathLst>
            </a:custGeom>
            <a:solidFill>
              <a:srgbClr val="000000"/>
            </a:solidFill>
            <a:ln w="9525">
              <a:noFill/>
              <a:round/>
              <a:headEnd/>
              <a:tailEnd/>
            </a:ln>
          </p:spPr>
          <p:txBody>
            <a:bodyPr/>
            <a:lstStyle/>
            <a:p>
              <a:endParaRPr lang="en-US"/>
            </a:p>
          </p:txBody>
        </p:sp>
        <p:sp>
          <p:nvSpPr>
            <p:cNvPr id="1241123" name="Freeform 35"/>
            <p:cNvSpPr>
              <a:spLocks/>
            </p:cNvSpPr>
            <p:nvPr/>
          </p:nvSpPr>
          <p:spPr bwMode="auto">
            <a:xfrm>
              <a:off x="3313" y="3284"/>
              <a:ext cx="13" cy="14"/>
            </a:xfrm>
            <a:custGeom>
              <a:avLst/>
              <a:gdLst/>
              <a:ahLst/>
              <a:cxnLst>
                <a:cxn ang="0">
                  <a:pos x="6" y="24"/>
                </a:cxn>
                <a:cxn ang="0">
                  <a:pos x="6" y="24"/>
                </a:cxn>
                <a:cxn ang="0">
                  <a:pos x="3" y="24"/>
                </a:cxn>
                <a:cxn ang="0">
                  <a:pos x="1" y="21"/>
                </a:cxn>
                <a:cxn ang="0">
                  <a:pos x="1" y="24"/>
                </a:cxn>
                <a:cxn ang="0">
                  <a:pos x="3" y="29"/>
                </a:cxn>
                <a:cxn ang="0">
                  <a:pos x="24" y="21"/>
                </a:cxn>
                <a:cxn ang="0">
                  <a:pos x="23" y="17"/>
                </a:cxn>
                <a:cxn ang="0">
                  <a:pos x="19" y="9"/>
                </a:cxn>
                <a:cxn ang="0">
                  <a:pos x="12" y="0"/>
                </a:cxn>
                <a:cxn ang="0">
                  <a:pos x="0" y="0"/>
                </a:cxn>
                <a:cxn ang="0">
                  <a:pos x="6" y="24"/>
                </a:cxn>
              </a:cxnLst>
              <a:rect l="0" t="0" r="r" b="b"/>
              <a:pathLst>
                <a:path w="24" h="29">
                  <a:moveTo>
                    <a:pt x="6" y="24"/>
                  </a:moveTo>
                  <a:lnTo>
                    <a:pt x="6" y="24"/>
                  </a:lnTo>
                  <a:lnTo>
                    <a:pt x="3" y="24"/>
                  </a:lnTo>
                  <a:lnTo>
                    <a:pt x="1" y="21"/>
                  </a:lnTo>
                  <a:lnTo>
                    <a:pt x="1" y="24"/>
                  </a:lnTo>
                  <a:lnTo>
                    <a:pt x="3" y="29"/>
                  </a:lnTo>
                  <a:lnTo>
                    <a:pt x="24" y="21"/>
                  </a:lnTo>
                  <a:lnTo>
                    <a:pt x="23" y="17"/>
                  </a:lnTo>
                  <a:lnTo>
                    <a:pt x="19" y="9"/>
                  </a:lnTo>
                  <a:lnTo>
                    <a:pt x="12" y="0"/>
                  </a:lnTo>
                  <a:lnTo>
                    <a:pt x="0" y="0"/>
                  </a:lnTo>
                  <a:lnTo>
                    <a:pt x="6" y="24"/>
                  </a:lnTo>
                  <a:close/>
                </a:path>
              </a:pathLst>
            </a:custGeom>
            <a:solidFill>
              <a:srgbClr val="000000"/>
            </a:solidFill>
            <a:ln w="9525">
              <a:noFill/>
              <a:round/>
              <a:headEnd/>
              <a:tailEnd/>
            </a:ln>
          </p:spPr>
          <p:txBody>
            <a:bodyPr/>
            <a:lstStyle/>
            <a:p>
              <a:endParaRPr lang="en-US"/>
            </a:p>
          </p:txBody>
        </p:sp>
        <p:sp>
          <p:nvSpPr>
            <p:cNvPr id="1241124" name="Freeform 36"/>
            <p:cNvSpPr>
              <a:spLocks/>
            </p:cNvSpPr>
            <p:nvPr/>
          </p:nvSpPr>
          <p:spPr bwMode="auto">
            <a:xfrm>
              <a:off x="3297" y="3284"/>
              <a:ext cx="20" cy="26"/>
            </a:xfrm>
            <a:custGeom>
              <a:avLst/>
              <a:gdLst/>
              <a:ahLst/>
              <a:cxnLst>
                <a:cxn ang="0">
                  <a:pos x="19" y="40"/>
                </a:cxn>
                <a:cxn ang="0">
                  <a:pos x="20" y="42"/>
                </a:cxn>
                <a:cxn ang="0">
                  <a:pos x="23" y="33"/>
                </a:cxn>
                <a:cxn ang="0">
                  <a:pos x="32" y="29"/>
                </a:cxn>
                <a:cxn ang="0">
                  <a:pos x="39" y="24"/>
                </a:cxn>
                <a:cxn ang="0">
                  <a:pos x="33" y="0"/>
                </a:cxn>
                <a:cxn ang="0">
                  <a:pos x="19" y="9"/>
                </a:cxn>
                <a:cxn ang="0">
                  <a:pos x="7" y="21"/>
                </a:cxn>
                <a:cxn ang="0">
                  <a:pos x="0" y="35"/>
                </a:cxn>
                <a:cxn ang="0">
                  <a:pos x="1" y="54"/>
                </a:cxn>
                <a:cxn ang="0">
                  <a:pos x="19" y="40"/>
                </a:cxn>
              </a:cxnLst>
              <a:rect l="0" t="0" r="r" b="b"/>
              <a:pathLst>
                <a:path w="39" h="54">
                  <a:moveTo>
                    <a:pt x="19" y="40"/>
                  </a:moveTo>
                  <a:lnTo>
                    <a:pt x="20" y="42"/>
                  </a:lnTo>
                  <a:lnTo>
                    <a:pt x="23" y="33"/>
                  </a:lnTo>
                  <a:lnTo>
                    <a:pt x="32" y="29"/>
                  </a:lnTo>
                  <a:lnTo>
                    <a:pt x="39" y="24"/>
                  </a:lnTo>
                  <a:lnTo>
                    <a:pt x="33" y="0"/>
                  </a:lnTo>
                  <a:lnTo>
                    <a:pt x="19" y="9"/>
                  </a:lnTo>
                  <a:lnTo>
                    <a:pt x="7" y="21"/>
                  </a:lnTo>
                  <a:lnTo>
                    <a:pt x="0" y="35"/>
                  </a:lnTo>
                  <a:lnTo>
                    <a:pt x="1" y="54"/>
                  </a:lnTo>
                  <a:lnTo>
                    <a:pt x="19" y="40"/>
                  </a:lnTo>
                  <a:close/>
                </a:path>
              </a:pathLst>
            </a:custGeom>
            <a:solidFill>
              <a:srgbClr val="000000"/>
            </a:solidFill>
            <a:ln w="9525">
              <a:noFill/>
              <a:round/>
              <a:headEnd/>
              <a:tailEnd/>
            </a:ln>
          </p:spPr>
          <p:txBody>
            <a:bodyPr/>
            <a:lstStyle/>
            <a:p>
              <a:endParaRPr lang="en-US"/>
            </a:p>
          </p:txBody>
        </p:sp>
        <p:sp>
          <p:nvSpPr>
            <p:cNvPr id="1241125" name="Freeform 37"/>
            <p:cNvSpPr>
              <a:spLocks/>
            </p:cNvSpPr>
            <p:nvPr/>
          </p:nvSpPr>
          <p:spPr bwMode="auto">
            <a:xfrm>
              <a:off x="3297" y="3304"/>
              <a:ext cx="10" cy="9"/>
            </a:xfrm>
            <a:custGeom>
              <a:avLst/>
              <a:gdLst/>
              <a:ahLst/>
              <a:cxnLst>
                <a:cxn ang="0">
                  <a:pos x="0" y="14"/>
                </a:cxn>
                <a:cxn ang="0">
                  <a:pos x="8" y="18"/>
                </a:cxn>
                <a:cxn ang="0">
                  <a:pos x="15" y="17"/>
                </a:cxn>
                <a:cxn ang="0">
                  <a:pos x="19" y="11"/>
                </a:cxn>
                <a:cxn ang="0">
                  <a:pos x="18" y="0"/>
                </a:cxn>
                <a:cxn ang="0">
                  <a:pos x="0" y="14"/>
                </a:cxn>
              </a:cxnLst>
              <a:rect l="0" t="0" r="r" b="b"/>
              <a:pathLst>
                <a:path w="19" h="18">
                  <a:moveTo>
                    <a:pt x="0" y="14"/>
                  </a:moveTo>
                  <a:lnTo>
                    <a:pt x="8" y="18"/>
                  </a:lnTo>
                  <a:lnTo>
                    <a:pt x="15" y="17"/>
                  </a:lnTo>
                  <a:lnTo>
                    <a:pt x="19" y="11"/>
                  </a:lnTo>
                  <a:lnTo>
                    <a:pt x="18" y="0"/>
                  </a:lnTo>
                  <a:lnTo>
                    <a:pt x="0" y="14"/>
                  </a:lnTo>
                  <a:close/>
                </a:path>
              </a:pathLst>
            </a:custGeom>
            <a:solidFill>
              <a:srgbClr val="000000"/>
            </a:solidFill>
            <a:ln w="9525">
              <a:noFill/>
              <a:round/>
              <a:headEnd/>
              <a:tailEnd/>
            </a:ln>
          </p:spPr>
          <p:txBody>
            <a:bodyPr/>
            <a:lstStyle/>
            <a:p>
              <a:endParaRPr lang="en-US"/>
            </a:p>
          </p:txBody>
        </p:sp>
        <p:sp>
          <p:nvSpPr>
            <p:cNvPr id="1241126" name="Freeform 38"/>
            <p:cNvSpPr>
              <a:spLocks/>
            </p:cNvSpPr>
            <p:nvPr/>
          </p:nvSpPr>
          <p:spPr bwMode="auto">
            <a:xfrm>
              <a:off x="3311" y="3342"/>
              <a:ext cx="6" cy="12"/>
            </a:xfrm>
            <a:custGeom>
              <a:avLst/>
              <a:gdLst/>
              <a:ahLst/>
              <a:cxnLst>
                <a:cxn ang="0">
                  <a:pos x="0" y="24"/>
                </a:cxn>
                <a:cxn ang="0">
                  <a:pos x="8" y="21"/>
                </a:cxn>
                <a:cxn ang="0">
                  <a:pos x="11" y="12"/>
                </a:cxn>
                <a:cxn ang="0">
                  <a:pos x="8" y="3"/>
                </a:cxn>
                <a:cxn ang="0">
                  <a:pos x="0" y="0"/>
                </a:cxn>
                <a:cxn ang="0">
                  <a:pos x="0" y="24"/>
                </a:cxn>
              </a:cxnLst>
              <a:rect l="0" t="0" r="r" b="b"/>
              <a:pathLst>
                <a:path w="11" h="24">
                  <a:moveTo>
                    <a:pt x="0" y="24"/>
                  </a:moveTo>
                  <a:lnTo>
                    <a:pt x="8" y="21"/>
                  </a:lnTo>
                  <a:lnTo>
                    <a:pt x="11" y="12"/>
                  </a:lnTo>
                  <a:lnTo>
                    <a:pt x="8" y="3"/>
                  </a:lnTo>
                  <a:lnTo>
                    <a:pt x="0" y="0"/>
                  </a:lnTo>
                  <a:lnTo>
                    <a:pt x="0" y="24"/>
                  </a:lnTo>
                  <a:close/>
                </a:path>
              </a:pathLst>
            </a:custGeom>
            <a:solidFill>
              <a:srgbClr val="000000"/>
            </a:solidFill>
            <a:ln w="9525">
              <a:noFill/>
              <a:round/>
              <a:headEnd/>
              <a:tailEnd/>
            </a:ln>
          </p:spPr>
          <p:txBody>
            <a:bodyPr/>
            <a:lstStyle/>
            <a:p>
              <a:endParaRPr lang="en-US"/>
            </a:p>
          </p:txBody>
        </p:sp>
        <p:sp>
          <p:nvSpPr>
            <p:cNvPr id="1241127" name="Freeform 39"/>
            <p:cNvSpPr>
              <a:spLocks/>
            </p:cNvSpPr>
            <p:nvPr/>
          </p:nvSpPr>
          <p:spPr bwMode="auto">
            <a:xfrm>
              <a:off x="3301" y="3340"/>
              <a:ext cx="11" cy="14"/>
            </a:xfrm>
            <a:custGeom>
              <a:avLst/>
              <a:gdLst/>
              <a:ahLst/>
              <a:cxnLst>
                <a:cxn ang="0">
                  <a:pos x="0" y="0"/>
                </a:cxn>
                <a:cxn ang="0">
                  <a:pos x="0" y="0"/>
                </a:cxn>
                <a:cxn ang="0">
                  <a:pos x="2" y="13"/>
                </a:cxn>
                <a:cxn ang="0">
                  <a:pos x="9" y="22"/>
                </a:cxn>
                <a:cxn ang="0">
                  <a:pos x="17" y="28"/>
                </a:cxn>
                <a:cxn ang="0">
                  <a:pos x="21" y="28"/>
                </a:cxn>
                <a:cxn ang="0">
                  <a:pos x="21" y="4"/>
                </a:cxn>
                <a:cxn ang="0">
                  <a:pos x="22" y="4"/>
                </a:cxn>
                <a:cxn ang="0">
                  <a:pos x="21" y="6"/>
                </a:cxn>
                <a:cxn ang="0">
                  <a:pos x="22" y="6"/>
                </a:cxn>
                <a:cxn ang="0">
                  <a:pos x="21" y="3"/>
                </a:cxn>
                <a:cxn ang="0">
                  <a:pos x="0" y="0"/>
                </a:cxn>
              </a:cxnLst>
              <a:rect l="0" t="0" r="r" b="b"/>
              <a:pathLst>
                <a:path w="22" h="28">
                  <a:moveTo>
                    <a:pt x="0" y="0"/>
                  </a:moveTo>
                  <a:lnTo>
                    <a:pt x="0" y="0"/>
                  </a:lnTo>
                  <a:lnTo>
                    <a:pt x="2" y="13"/>
                  </a:lnTo>
                  <a:lnTo>
                    <a:pt x="9" y="22"/>
                  </a:lnTo>
                  <a:lnTo>
                    <a:pt x="17" y="28"/>
                  </a:lnTo>
                  <a:lnTo>
                    <a:pt x="21" y="28"/>
                  </a:lnTo>
                  <a:lnTo>
                    <a:pt x="21" y="4"/>
                  </a:lnTo>
                  <a:lnTo>
                    <a:pt x="22" y="4"/>
                  </a:lnTo>
                  <a:lnTo>
                    <a:pt x="21" y="6"/>
                  </a:lnTo>
                  <a:lnTo>
                    <a:pt x="22" y="6"/>
                  </a:lnTo>
                  <a:lnTo>
                    <a:pt x="21" y="3"/>
                  </a:lnTo>
                  <a:lnTo>
                    <a:pt x="0" y="0"/>
                  </a:lnTo>
                  <a:close/>
                </a:path>
              </a:pathLst>
            </a:custGeom>
            <a:solidFill>
              <a:srgbClr val="000000"/>
            </a:solidFill>
            <a:ln w="9525">
              <a:noFill/>
              <a:round/>
              <a:headEnd/>
              <a:tailEnd/>
            </a:ln>
          </p:spPr>
          <p:txBody>
            <a:bodyPr/>
            <a:lstStyle/>
            <a:p>
              <a:endParaRPr lang="en-US"/>
            </a:p>
          </p:txBody>
        </p:sp>
        <p:sp>
          <p:nvSpPr>
            <p:cNvPr id="1241128" name="Freeform 40"/>
            <p:cNvSpPr>
              <a:spLocks/>
            </p:cNvSpPr>
            <p:nvPr/>
          </p:nvSpPr>
          <p:spPr bwMode="auto">
            <a:xfrm>
              <a:off x="3301" y="3306"/>
              <a:ext cx="11" cy="35"/>
            </a:xfrm>
            <a:custGeom>
              <a:avLst/>
              <a:gdLst/>
              <a:ahLst/>
              <a:cxnLst>
                <a:cxn ang="0">
                  <a:pos x="2" y="0"/>
                </a:cxn>
                <a:cxn ang="0">
                  <a:pos x="2" y="9"/>
                </a:cxn>
                <a:cxn ang="0">
                  <a:pos x="2" y="16"/>
                </a:cxn>
                <a:cxn ang="0">
                  <a:pos x="2" y="25"/>
                </a:cxn>
                <a:cxn ang="0">
                  <a:pos x="2" y="32"/>
                </a:cxn>
                <a:cxn ang="0">
                  <a:pos x="0" y="43"/>
                </a:cxn>
                <a:cxn ang="0">
                  <a:pos x="0" y="55"/>
                </a:cxn>
                <a:cxn ang="0">
                  <a:pos x="0" y="64"/>
                </a:cxn>
                <a:cxn ang="0">
                  <a:pos x="0" y="68"/>
                </a:cxn>
                <a:cxn ang="0">
                  <a:pos x="21" y="71"/>
                </a:cxn>
                <a:cxn ang="0">
                  <a:pos x="21" y="64"/>
                </a:cxn>
                <a:cxn ang="0">
                  <a:pos x="21" y="55"/>
                </a:cxn>
                <a:cxn ang="0">
                  <a:pos x="21" y="46"/>
                </a:cxn>
                <a:cxn ang="0">
                  <a:pos x="22" y="37"/>
                </a:cxn>
                <a:cxn ang="0">
                  <a:pos x="22" y="25"/>
                </a:cxn>
                <a:cxn ang="0">
                  <a:pos x="22" y="16"/>
                </a:cxn>
                <a:cxn ang="0">
                  <a:pos x="22" y="9"/>
                </a:cxn>
                <a:cxn ang="0">
                  <a:pos x="22" y="3"/>
                </a:cxn>
                <a:cxn ang="0">
                  <a:pos x="2" y="0"/>
                </a:cxn>
              </a:cxnLst>
              <a:rect l="0" t="0" r="r" b="b"/>
              <a:pathLst>
                <a:path w="22" h="71">
                  <a:moveTo>
                    <a:pt x="2" y="0"/>
                  </a:moveTo>
                  <a:lnTo>
                    <a:pt x="2" y="9"/>
                  </a:lnTo>
                  <a:lnTo>
                    <a:pt x="2" y="16"/>
                  </a:lnTo>
                  <a:lnTo>
                    <a:pt x="2" y="25"/>
                  </a:lnTo>
                  <a:lnTo>
                    <a:pt x="2" y="32"/>
                  </a:lnTo>
                  <a:lnTo>
                    <a:pt x="0" y="43"/>
                  </a:lnTo>
                  <a:lnTo>
                    <a:pt x="0" y="55"/>
                  </a:lnTo>
                  <a:lnTo>
                    <a:pt x="0" y="64"/>
                  </a:lnTo>
                  <a:lnTo>
                    <a:pt x="0" y="68"/>
                  </a:lnTo>
                  <a:lnTo>
                    <a:pt x="21" y="71"/>
                  </a:lnTo>
                  <a:lnTo>
                    <a:pt x="21" y="64"/>
                  </a:lnTo>
                  <a:lnTo>
                    <a:pt x="21" y="55"/>
                  </a:lnTo>
                  <a:lnTo>
                    <a:pt x="21" y="46"/>
                  </a:lnTo>
                  <a:lnTo>
                    <a:pt x="22" y="37"/>
                  </a:lnTo>
                  <a:lnTo>
                    <a:pt x="22" y="25"/>
                  </a:lnTo>
                  <a:lnTo>
                    <a:pt x="22" y="16"/>
                  </a:lnTo>
                  <a:lnTo>
                    <a:pt x="22" y="9"/>
                  </a:lnTo>
                  <a:lnTo>
                    <a:pt x="22" y="3"/>
                  </a:lnTo>
                  <a:lnTo>
                    <a:pt x="2" y="0"/>
                  </a:lnTo>
                  <a:close/>
                </a:path>
              </a:pathLst>
            </a:custGeom>
            <a:solidFill>
              <a:srgbClr val="000000"/>
            </a:solidFill>
            <a:ln w="9525">
              <a:noFill/>
              <a:round/>
              <a:headEnd/>
              <a:tailEnd/>
            </a:ln>
          </p:spPr>
          <p:txBody>
            <a:bodyPr/>
            <a:lstStyle/>
            <a:p>
              <a:endParaRPr lang="en-US"/>
            </a:p>
          </p:txBody>
        </p:sp>
        <p:sp>
          <p:nvSpPr>
            <p:cNvPr id="1241129" name="Freeform 41"/>
            <p:cNvSpPr>
              <a:spLocks/>
            </p:cNvSpPr>
            <p:nvPr/>
          </p:nvSpPr>
          <p:spPr bwMode="auto">
            <a:xfrm>
              <a:off x="3301" y="3301"/>
              <a:ext cx="11" cy="6"/>
            </a:xfrm>
            <a:custGeom>
              <a:avLst/>
              <a:gdLst/>
              <a:ahLst/>
              <a:cxnLst>
                <a:cxn ang="0">
                  <a:pos x="20" y="13"/>
                </a:cxn>
                <a:cxn ang="0">
                  <a:pos x="18" y="5"/>
                </a:cxn>
                <a:cxn ang="0">
                  <a:pos x="11" y="0"/>
                </a:cxn>
                <a:cxn ang="0">
                  <a:pos x="5" y="1"/>
                </a:cxn>
                <a:cxn ang="0">
                  <a:pos x="0" y="10"/>
                </a:cxn>
                <a:cxn ang="0">
                  <a:pos x="20" y="13"/>
                </a:cxn>
              </a:cxnLst>
              <a:rect l="0" t="0" r="r" b="b"/>
              <a:pathLst>
                <a:path w="20" h="13">
                  <a:moveTo>
                    <a:pt x="20" y="13"/>
                  </a:moveTo>
                  <a:lnTo>
                    <a:pt x="18" y="5"/>
                  </a:lnTo>
                  <a:lnTo>
                    <a:pt x="11" y="0"/>
                  </a:lnTo>
                  <a:lnTo>
                    <a:pt x="5" y="1"/>
                  </a:lnTo>
                  <a:lnTo>
                    <a:pt x="0" y="10"/>
                  </a:lnTo>
                  <a:lnTo>
                    <a:pt x="20" y="13"/>
                  </a:lnTo>
                  <a:close/>
                </a:path>
              </a:pathLst>
            </a:custGeom>
            <a:solidFill>
              <a:srgbClr val="000000"/>
            </a:solidFill>
            <a:ln w="9525">
              <a:noFill/>
              <a:round/>
              <a:headEnd/>
              <a:tailEnd/>
            </a:ln>
          </p:spPr>
          <p:txBody>
            <a:bodyPr/>
            <a:lstStyle/>
            <a:p>
              <a:endParaRPr lang="en-US"/>
            </a:p>
          </p:txBody>
        </p:sp>
        <p:sp>
          <p:nvSpPr>
            <p:cNvPr id="1241130" name="Freeform 42"/>
            <p:cNvSpPr>
              <a:spLocks/>
            </p:cNvSpPr>
            <p:nvPr/>
          </p:nvSpPr>
          <p:spPr bwMode="auto">
            <a:xfrm>
              <a:off x="3401" y="3370"/>
              <a:ext cx="12" cy="14"/>
            </a:xfrm>
            <a:custGeom>
              <a:avLst/>
              <a:gdLst/>
              <a:ahLst/>
              <a:cxnLst>
                <a:cxn ang="0">
                  <a:pos x="23" y="20"/>
                </a:cxn>
                <a:cxn ang="0">
                  <a:pos x="23" y="20"/>
                </a:cxn>
                <a:cxn ang="0">
                  <a:pos x="20" y="17"/>
                </a:cxn>
                <a:cxn ang="0">
                  <a:pos x="20" y="15"/>
                </a:cxn>
                <a:cxn ang="0">
                  <a:pos x="18" y="22"/>
                </a:cxn>
                <a:cxn ang="0">
                  <a:pos x="13" y="23"/>
                </a:cxn>
                <a:cxn ang="0">
                  <a:pos x="13" y="0"/>
                </a:cxn>
                <a:cxn ang="0">
                  <a:pos x="2" y="6"/>
                </a:cxn>
                <a:cxn ang="0">
                  <a:pos x="0" y="15"/>
                </a:cxn>
                <a:cxn ang="0">
                  <a:pos x="0" y="22"/>
                </a:cxn>
                <a:cxn ang="0">
                  <a:pos x="1" y="26"/>
                </a:cxn>
                <a:cxn ang="0">
                  <a:pos x="23" y="20"/>
                </a:cxn>
              </a:cxnLst>
              <a:rect l="0" t="0" r="r" b="b"/>
              <a:pathLst>
                <a:path w="23" h="26">
                  <a:moveTo>
                    <a:pt x="23" y="20"/>
                  </a:moveTo>
                  <a:lnTo>
                    <a:pt x="23" y="20"/>
                  </a:lnTo>
                  <a:lnTo>
                    <a:pt x="20" y="17"/>
                  </a:lnTo>
                  <a:lnTo>
                    <a:pt x="20" y="15"/>
                  </a:lnTo>
                  <a:lnTo>
                    <a:pt x="18" y="22"/>
                  </a:lnTo>
                  <a:lnTo>
                    <a:pt x="13" y="23"/>
                  </a:lnTo>
                  <a:lnTo>
                    <a:pt x="13" y="0"/>
                  </a:lnTo>
                  <a:lnTo>
                    <a:pt x="2" y="6"/>
                  </a:lnTo>
                  <a:lnTo>
                    <a:pt x="0" y="15"/>
                  </a:lnTo>
                  <a:lnTo>
                    <a:pt x="0" y="22"/>
                  </a:lnTo>
                  <a:lnTo>
                    <a:pt x="1" y="26"/>
                  </a:lnTo>
                  <a:lnTo>
                    <a:pt x="23" y="20"/>
                  </a:lnTo>
                  <a:close/>
                </a:path>
              </a:pathLst>
            </a:custGeom>
            <a:solidFill>
              <a:srgbClr val="000000"/>
            </a:solidFill>
            <a:ln w="9525">
              <a:noFill/>
              <a:round/>
              <a:headEnd/>
              <a:tailEnd/>
            </a:ln>
          </p:spPr>
          <p:txBody>
            <a:bodyPr/>
            <a:lstStyle/>
            <a:p>
              <a:endParaRPr lang="en-US"/>
            </a:p>
          </p:txBody>
        </p:sp>
        <p:sp>
          <p:nvSpPr>
            <p:cNvPr id="1241131" name="Freeform 43"/>
            <p:cNvSpPr>
              <a:spLocks/>
            </p:cNvSpPr>
            <p:nvPr/>
          </p:nvSpPr>
          <p:spPr bwMode="auto">
            <a:xfrm>
              <a:off x="3402" y="3381"/>
              <a:ext cx="13" cy="10"/>
            </a:xfrm>
            <a:custGeom>
              <a:avLst/>
              <a:gdLst/>
              <a:ahLst/>
              <a:cxnLst>
                <a:cxn ang="0">
                  <a:pos x="26" y="18"/>
                </a:cxn>
                <a:cxn ang="0">
                  <a:pos x="26" y="18"/>
                </a:cxn>
                <a:cxn ang="0">
                  <a:pos x="24" y="12"/>
                </a:cxn>
                <a:cxn ang="0">
                  <a:pos x="24" y="8"/>
                </a:cxn>
                <a:cxn ang="0">
                  <a:pos x="22" y="2"/>
                </a:cxn>
                <a:cxn ang="0">
                  <a:pos x="22" y="0"/>
                </a:cxn>
                <a:cxn ang="0">
                  <a:pos x="0" y="6"/>
                </a:cxn>
                <a:cxn ang="0">
                  <a:pos x="3" y="12"/>
                </a:cxn>
                <a:cxn ang="0">
                  <a:pos x="3" y="17"/>
                </a:cxn>
                <a:cxn ang="0">
                  <a:pos x="5" y="21"/>
                </a:cxn>
                <a:cxn ang="0">
                  <a:pos x="26" y="18"/>
                </a:cxn>
              </a:cxnLst>
              <a:rect l="0" t="0" r="r" b="b"/>
              <a:pathLst>
                <a:path w="26" h="21">
                  <a:moveTo>
                    <a:pt x="26" y="18"/>
                  </a:moveTo>
                  <a:lnTo>
                    <a:pt x="26" y="18"/>
                  </a:lnTo>
                  <a:lnTo>
                    <a:pt x="24" y="12"/>
                  </a:lnTo>
                  <a:lnTo>
                    <a:pt x="24" y="8"/>
                  </a:lnTo>
                  <a:lnTo>
                    <a:pt x="22" y="2"/>
                  </a:lnTo>
                  <a:lnTo>
                    <a:pt x="22" y="0"/>
                  </a:lnTo>
                  <a:lnTo>
                    <a:pt x="0" y="6"/>
                  </a:lnTo>
                  <a:lnTo>
                    <a:pt x="3" y="12"/>
                  </a:lnTo>
                  <a:lnTo>
                    <a:pt x="3" y="17"/>
                  </a:lnTo>
                  <a:lnTo>
                    <a:pt x="5" y="21"/>
                  </a:lnTo>
                  <a:lnTo>
                    <a:pt x="26" y="18"/>
                  </a:lnTo>
                  <a:close/>
                </a:path>
              </a:pathLst>
            </a:custGeom>
            <a:solidFill>
              <a:srgbClr val="000000"/>
            </a:solidFill>
            <a:ln w="9525">
              <a:noFill/>
              <a:round/>
              <a:headEnd/>
              <a:tailEnd/>
            </a:ln>
          </p:spPr>
          <p:txBody>
            <a:bodyPr/>
            <a:lstStyle/>
            <a:p>
              <a:endParaRPr lang="en-US"/>
            </a:p>
          </p:txBody>
        </p:sp>
        <p:sp>
          <p:nvSpPr>
            <p:cNvPr id="1241132" name="Freeform 44"/>
            <p:cNvSpPr>
              <a:spLocks/>
            </p:cNvSpPr>
            <p:nvPr/>
          </p:nvSpPr>
          <p:spPr bwMode="auto">
            <a:xfrm>
              <a:off x="3405" y="3389"/>
              <a:ext cx="17" cy="11"/>
            </a:xfrm>
            <a:custGeom>
              <a:avLst/>
              <a:gdLst/>
              <a:ahLst/>
              <a:cxnLst>
                <a:cxn ang="0">
                  <a:pos x="13" y="0"/>
                </a:cxn>
                <a:cxn ang="0">
                  <a:pos x="13" y="0"/>
                </a:cxn>
                <a:cxn ang="0">
                  <a:pos x="12" y="3"/>
                </a:cxn>
                <a:cxn ang="0">
                  <a:pos x="19" y="0"/>
                </a:cxn>
                <a:cxn ang="0">
                  <a:pos x="21" y="0"/>
                </a:cxn>
                <a:cxn ang="0">
                  <a:pos x="21" y="1"/>
                </a:cxn>
                <a:cxn ang="0">
                  <a:pos x="0" y="4"/>
                </a:cxn>
                <a:cxn ang="0">
                  <a:pos x="5" y="16"/>
                </a:cxn>
                <a:cxn ang="0">
                  <a:pos x="17" y="22"/>
                </a:cxn>
                <a:cxn ang="0">
                  <a:pos x="30" y="16"/>
                </a:cxn>
                <a:cxn ang="0">
                  <a:pos x="35" y="3"/>
                </a:cxn>
                <a:cxn ang="0">
                  <a:pos x="13" y="0"/>
                </a:cxn>
              </a:cxnLst>
              <a:rect l="0" t="0" r="r" b="b"/>
              <a:pathLst>
                <a:path w="35" h="22">
                  <a:moveTo>
                    <a:pt x="13" y="0"/>
                  </a:moveTo>
                  <a:lnTo>
                    <a:pt x="13" y="0"/>
                  </a:lnTo>
                  <a:lnTo>
                    <a:pt x="12" y="3"/>
                  </a:lnTo>
                  <a:lnTo>
                    <a:pt x="19" y="0"/>
                  </a:lnTo>
                  <a:lnTo>
                    <a:pt x="21" y="0"/>
                  </a:lnTo>
                  <a:lnTo>
                    <a:pt x="21" y="1"/>
                  </a:lnTo>
                  <a:lnTo>
                    <a:pt x="0" y="4"/>
                  </a:lnTo>
                  <a:lnTo>
                    <a:pt x="5" y="16"/>
                  </a:lnTo>
                  <a:lnTo>
                    <a:pt x="17" y="22"/>
                  </a:lnTo>
                  <a:lnTo>
                    <a:pt x="30" y="16"/>
                  </a:lnTo>
                  <a:lnTo>
                    <a:pt x="35" y="3"/>
                  </a:lnTo>
                  <a:lnTo>
                    <a:pt x="13" y="0"/>
                  </a:lnTo>
                  <a:close/>
                </a:path>
              </a:pathLst>
            </a:custGeom>
            <a:solidFill>
              <a:srgbClr val="000000"/>
            </a:solidFill>
            <a:ln w="9525">
              <a:noFill/>
              <a:round/>
              <a:headEnd/>
              <a:tailEnd/>
            </a:ln>
          </p:spPr>
          <p:txBody>
            <a:bodyPr/>
            <a:lstStyle/>
            <a:p>
              <a:endParaRPr lang="en-US"/>
            </a:p>
          </p:txBody>
        </p:sp>
        <p:sp>
          <p:nvSpPr>
            <p:cNvPr id="1241133" name="Freeform 45"/>
            <p:cNvSpPr>
              <a:spLocks/>
            </p:cNvSpPr>
            <p:nvPr/>
          </p:nvSpPr>
          <p:spPr bwMode="auto">
            <a:xfrm>
              <a:off x="3408" y="3370"/>
              <a:ext cx="14" cy="20"/>
            </a:xfrm>
            <a:custGeom>
              <a:avLst/>
              <a:gdLst/>
              <a:ahLst/>
              <a:cxnLst>
                <a:cxn ang="0">
                  <a:pos x="0" y="23"/>
                </a:cxn>
                <a:cxn ang="0">
                  <a:pos x="0" y="23"/>
                </a:cxn>
                <a:cxn ang="0">
                  <a:pos x="5" y="25"/>
                </a:cxn>
                <a:cxn ang="0">
                  <a:pos x="6" y="26"/>
                </a:cxn>
                <a:cxn ang="0">
                  <a:pos x="6" y="31"/>
                </a:cxn>
                <a:cxn ang="0">
                  <a:pos x="6" y="37"/>
                </a:cxn>
                <a:cxn ang="0">
                  <a:pos x="28" y="40"/>
                </a:cxn>
                <a:cxn ang="0">
                  <a:pos x="28" y="28"/>
                </a:cxn>
                <a:cxn ang="0">
                  <a:pos x="24" y="17"/>
                </a:cxn>
                <a:cxn ang="0">
                  <a:pos x="16" y="6"/>
                </a:cxn>
                <a:cxn ang="0">
                  <a:pos x="0" y="0"/>
                </a:cxn>
                <a:cxn ang="0">
                  <a:pos x="0" y="23"/>
                </a:cxn>
              </a:cxnLst>
              <a:rect l="0" t="0" r="r" b="b"/>
              <a:pathLst>
                <a:path w="28" h="40">
                  <a:moveTo>
                    <a:pt x="0" y="23"/>
                  </a:moveTo>
                  <a:lnTo>
                    <a:pt x="0" y="23"/>
                  </a:lnTo>
                  <a:lnTo>
                    <a:pt x="5" y="25"/>
                  </a:lnTo>
                  <a:lnTo>
                    <a:pt x="6" y="26"/>
                  </a:lnTo>
                  <a:lnTo>
                    <a:pt x="6" y="31"/>
                  </a:lnTo>
                  <a:lnTo>
                    <a:pt x="6" y="37"/>
                  </a:lnTo>
                  <a:lnTo>
                    <a:pt x="28" y="40"/>
                  </a:lnTo>
                  <a:lnTo>
                    <a:pt x="28" y="28"/>
                  </a:lnTo>
                  <a:lnTo>
                    <a:pt x="24" y="17"/>
                  </a:lnTo>
                  <a:lnTo>
                    <a:pt x="16" y="6"/>
                  </a:lnTo>
                  <a:lnTo>
                    <a:pt x="0" y="0"/>
                  </a:lnTo>
                  <a:lnTo>
                    <a:pt x="0" y="23"/>
                  </a:lnTo>
                  <a:close/>
                </a:path>
              </a:pathLst>
            </a:custGeom>
            <a:solidFill>
              <a:srgbClr val="000000"/>
            </a:solidFill>
            <a:ln w="9525">
              <a:noFill/>
              <a:round/>
              <a:headEnd/>
              <a:tailEnd/>
            </a:ln>
          </p:spPr>
          <p:txBody>
            <a:bodyPr/>
            <a:lstStyle/>
            <a:p>
              <a:endParaRPr lang="en-US"/>
            </a:p>
          </p:txBody>
        </p:sp>
        <p:sp>
          <p:nvSpPr>
            <p:cNvPr id="1241134" name="Freeform 46"/>
            <p:cNvSpPr>
              <a:spLocks/>
            </p:cNvSpPr>
            <p:nvPr/>
          </p:nvSpPr>
          <p:spPr bwMode="auto">
            <a:xfrm>
              <a:off x="3398" y="3382"/>
              <a:ext cx="9" cy="10"/>
            </a:xfrm>
            <a:custGeom>
              <a:avLst/>
              <a:gdLst/>
              <a:ahLst/>
              <a:cxnLst>
                <a:cxn ang="0">
                  <a:pos x="18" y="3"/>
                </a:cxn>
                <a:cxn ang="0">
                  <a:pos x="11" y="0"/>
                </a:cxn>
                <a:cxn ang="0">
                  <a:pos x="6" y="3"/>
                </a:cxn>
                <a:cxn ang="0">
                  <a:pos x="0" y="12"/>
                </a:cxn>
                <a:cxn ang="0">
                  <a:pos x="4" y="20"/>
                </a:cxn>
                <a:cxn ang="0">
                  <a:pos x="18" y="3"/>
                </a:cxn>
              </a:cxnLst>
              <a:rect l="0" t="0" r="r" b="b"/>
              <a:pathLst>
                <a:path w="18" h="20">
                  <a:moveTo>
                    <a:pt x="18" y="3"/>
                  </a:moveTo>
                  <a:lnTo>
                    <a:pt x="11" y="0"/>
                  </a:lnTo>
                  <a:lnTo>
                    <a:pt x="6" y="3"/>
                  </a:lnTo>
                  <a:lnTo>
                    <a:pt x="0" y="12"/>
                  </a:lnTo>
                  <a:lnTo>
                    <a:pt x="4" y="20"/>
                  </a:lnTo>
                  <a:lnTo>
                    <a:pt x="18" y="3"/>
                  </a:lnTo>
                  <a:close/>
                </a:path>
              </a:pathLst>
            </a:custGeom>
            <a:solidFill>
              <a:srgbClr val="000000"/>
            </a:solidFill>
            <a:ln w="9525">
              <a:noFill/>
              <a:round/>
              <a:headEnd/>
              <a:tailEnd/>
            </a:ln>
          </p:spPr>
          <p:txBody>
            <a:bodyPr/>
            <a:lstStyle/>
            <a:p>
              <a:endParaRPr lang="en-US"/>
            </a:p>
          </p:txBody>
        </p:sp>
        <p:sp>
          <p:nvSpPr>
            <p:cNvPr id="1241135" name="Freeform 47"/>
            <p:cNvSpPr>
              <a:spLocks/>
            </p:cNvSpPr>
            <p:nvPr/>
          </p:nvSpPr>
          <p:spPr bwMode="auto">
            <a:xfrm>
              <a:off x="3400" y="3381"/>
              <a:ext cx="10" cy="13"/>
            </a:xfrm>
            <a:custGeom>
              <a:avLst/>
              <a:gdLst/>
              <a:ahLst/>
              <a:cxnLst>
                <a:cxn ang="0">
                  <a:pos x="21" y="1"/>
                </a:cxn>
                <a:cxn ang="0">
                  <a:pos x="16" y="0"/>
                </a:cxn>
                <a:cxn ang="0">
                  <a:pos x="12" y="0"/>
                </a:cxn>
                <a:cxn ang="0">
                  <a:pos x="5" y="3"/>
                </a:cxn>
                <a:cxn ang="0">
                  <a:pos x="11" y="3"/>
                </a:cxn>
                <a:cxn ang="0">
                  <a:pos x="14" y="4"/>
                </a:cxn>
                <a:cxn ang="0">
                  <a:pos x="0" y="21"/>
                </a:cxn>
                <a:cxn ang="0">
                  <a:pos x="11" y="25"/>
                </a:cxn>
                <a:cxn ang="0">
                  <a:pos x="18" y="22"/>
                </a:cxn>
                <a:cxn ang="0">
                  <a:pos x="16" y="22"/>
                </a:cxn>
                <a:cxn ang="0">
                  <a:pos x="12" y="21"/>
                </a:cxn>
                <a:cxn ang="0">
                  <a:pos x="21" y="1"/>
                </a:cxn>
              </a:cxnLst>
              <a:rect l="0" t="0" r="r" b="b"/>
              <a:pathLst>
                <a:path w="21" h="25">
                  <a:moveTo>
                    <a:pt x="21" y="1"/>
                  </a:moveTo>
                  <a:lnTo>
                    <a:pt x="16" y="0"/>
                  </a:lnTo>
                  <a:lnTo>
                    <a:pt x="12" y="0"/>
                  </a:lnTo>
                  <a:lnTo>
                    <a:pt x="5" y="3"/>
                  </a:lnTo>
                  <a:lnTo>
                    <a:pt x="11" y="3"/>
                  </a:lnTo>
                  <a:lnTo>
                    <a:pt x="14" y="4"/>
                  </a:lnTo>
                  <a:lnTo>
                    <a:pt x="0" y="21"/>
                  </a:lnTo>
                  <a:lnTo>
                    <a:pt x="11" y="25"/>
                  </a:lnTo>
                  <a:lnTo>
                    <a:pt x="18" y="22"/>
                  </a:lnTo>
                  <a:lnTo>
                    <a:pt x="16" y="22"/>
                  </a:lnTo>
                  <a:lnTo>
                    <a:pt x="12" y="21"/>
                  </a:lnTo>
                  <a:lnTo>
                    <a:pt x="21" y="1"/>
                  </a:lnTo>
                  <a:close/>
                </a:path>
              </a:pathLst>
            </a:custGeom>
            <a:solidFill>
              <a:srgbClr val="000000"/>
            </a:solidFill>
            <a:ln w="9525">
              <a:noFill/>
              <a:round/>
              <a:headEnd/>
              <a:tailEnd/>
            </a:ln>
          </p:spPr>
          <p:txBody>
            <a:bodyPr/>
            <a:lstStyle/>
            <a:p>
              <a:endParaRPr lang="en-US"/>
            </a:p>
          </p:txBody>
        </p:sp>
        <p:sp>
          <p:nvSpPr>
            <p:cNvPr id="1241136" name="Freeform 48"/>
            <p:cNvSpPr>
              <a:spLocks/>
            </p:cNvSpPr>
            <p:nvPr/>
          </p:nvSpPr>
          <p:spPr bwMode="auto">
            <a:xfrm>
              <a:off x="3405" y="3382"/>
              <a:ext cx="9" cy="14"/>
            </a:xfrm>
            <a:custGeom>
              <a:avLst/>
              <a:gdLst/>
              <a:ahLst/>
              <a:cxnLst>
                <a:cxn ang="0">
                  <a:pos x="10" y="3"/>
                </a:cxn>
                <a:cxn ang="0">
                  <a:pos x="11" y="3"/>
                </a:cxn>
                <a:cxn ang="0">
                  <a:pos x="15" y="5"/>
                </a:cxn>
                <a:cxn ang="0">
                  <a:pos x="16" y="5"/>
                </a:cxn>
                <a:cxn ang="0">
                  <a:pos x="15" y="3"/>
                </a:cxn>
                <a:cxn ang="0">
                  <a:pos x="10" y="0"/>
                </a:cxn>
                <a:cxn ang="0">
                  <a:pos x="1" y="20"/>
                </a:cxn>
                <a:cxn ang="0">
                  <a:pos x="0" y="20"/>
                </a:cxn>
                <a:cxn ang="0">
                  <a:pos x="1" y="21"/>
                </a:cxn>
                <a:cxn ang="0">
                  <a:pos x="5" y="24"/>
                </a:cxn>
                <a:cxn ang="0">
                  <a:pos x="11" y="27"/>
                </a:cxn>
                <a:cxn ang="0">
                  <a:pos x="12" y="27"/>
                </a:cxn>
                <a:cxn ang="0">
                  <a:pos x="10" y="3"/>
                </a:cxn>
              </a:cxnLst>
              <a:rect l="0" t="0" r="r" b="b"/>
              <a:pathLst>
                <a:path w="16" h="27">
                  <a:moveTo>
                    <a:pt x="10" y="3"/>
                  </a:moveTo>
                  <a:lnTo>
                    <a:pt x="11" y="3"/>
                  </a:lnTo>
                  <a:lnTo>
                    <a:pt x="15" y="5"/>
                  </a:lnTo>
                  <a:lnTo>
                    <a:pt x="16" y="5"/>
                  </a:lnTo>
                  <a:lnTo>
                    <a:pt x="15" y="3"/>
                  </a:lnTo>
                  <a:lnTo>
                    <a:pt x="10" y="0"/>
                  </a:lnTo>
                  <a:lnTo>
                    <a:pt x="1" y="20"/>
                  </a:lnTo>
                  <a:lnTo>
                    <a:pt x="0" y="20"/>
                  </a:lnTo>
                  <a:lnTo>
                    <a:pt x="1" y="21"/>
                  </a:lnTo>
                  <a:lnTo>
                    <a:pt x="5" y="24"/>
                  </a:lnTo>
                  <a:lnTo>
                    <a:pt x="11" y="27"/>
                  </a:lnTo>
                  <a:lnTo>
                    <a:pt x="12" y="27"/>
                  </a:lnTo>
                  <a:lnTo>
                    <a:pt x="10" y="3"/>
                  </a:lnTo>
                  <a:close/>
                </a:path>
              </a:pathLst>
            </a:custGeom>
            <a:solidFill>
              <a:srgbClr val="000000"/>
            </a:solidFill>
            <a:ln w="9525">
              <a:noFill/>
              <a:round/>
              <a:headEnd/>
              <a:tailEnd/>
            </a:ln>
          </p:spPr>
          <p:txBody>
            <a:bodyPr/>
            <a:lstStyle/>
            <a:p>
              <a:endParaRPr lang="en-US"/>
            </a:p>
          </p:txBody>
        </p:sp>
        <p:sp>
          <p:nvSpPr>
            <p:cNvPr id="1241137" name="Freeform 49"/>
            <p:cNvSpPr>
              <a:spLocks/>
            </p:cNvSpPr>
            <p:nvPr/>
          </p:nvSpPr>
          <p:spPr bwMode="auto">
            <a:xfrm>
              <a:off x="3409" y="3375"/>
              <a:ext cx="13" cy="21"/>
            </a:xfrm>
            <a:custGeom>
              <a:avLst/>
              <a:gdLst/>
              <a:ahLst/>
              <a:cxnLst>
                <a:cxn ang="0">
                  <a:pos x="4" y="1"/>
                </a:cxn>
                <a:cxn ang="0">
                  <a:pos x="4" y="0"/>
                </a:cxn>
                <a:cxn ang="0">
                  <a:pos x="3" y="8"/>
                </a:cxn>
                <a:cxn ang="0">
                  <a:pos x="1" y="14"/>
                </a:cxn>
                <a:cxn ang="0">
                  <a:pos x="0" y="19"/>
                </a:cxn>
                <a:cxn ang="0">
                  <a:pos x="3" y="17"/>
                </a:cxn>
                <a:cxn ang="0">
                  <a:pos x="5" y="41"/>
                </a:cxn>
                <a:cxn ang="0">
                  <a:pos x="18" y="32"/>
                </a:cxn>
                <a:cxn ang="0">
                  <a:pos x="22" y="20"/>
                </a:cxn>
                <a:cxn ang="0">
                  <a:pos x="23" y="11"/>
                </a:cxn>
                <a:cxn ang="0">
                  <a:pos x="26" y="3"/>
                </a:cxn>
                <a:cxn ang="0">
                  <a:pos x="26" y="1"/>
                </a:cxn>
                <a:cxn ang="0">
                  <a:pos x="4" y="1"/>
                </a:cxn>
              </a:cxnLst>
              <a:rect l="0" t="0" r="r" b="b"/>
              <a:pathLst>
                <a:path w="26" h="41">
                  <a:moveTo>
                    <a:pt x="4" y="1"/>
                  </a:moveTo>
                  <a:lnTo>
                    <a:pt x="4" y="0"/>
                  </a:lnTo>
                  <a:lnTo>
                    <a:pt x="3" y="8"/>
                  </a:lnTo>
                  <a:lnTo>
                    <a:pt x="1" y="14"/>
                  </a:lnTo>
                  <a:lnTo>
                    <a:pt x="0" y="19"/>
                  </a:lnTo>
                  <a:lnTo>
                    <a:pt x="3" y="17"/>
                  </a:lnTo>
                  <a:lnTo>
                    <a:pt x="5" y="41"/>
                  </a:lnTo>
                  <a:lnTo>
                    <a:pt x="18" y="32"/>
                  </a:lnTo>
                  <a:lnTo>
                    <a:pt x="22" y="20"/>
                  </a:lnTo>
                  <a:lnTo>
                    <a:pt x="23" y="11"/>
                  </a:lnTo>
                  <a:lnTo>
                    <a:pt x="26" y="3"/>
                  </a:lnTo>
                  <a:lnTo>
                    <a:pt x="26" y="1"/>
                  </a:lnTo>
                  <a:lnTo>
                    <a:pt x="4" y="1"/>
                  </a:lnTo>
                  <a:close/>
                </a:path>
              </a:pathLst>
            </a:custGeom>
            <a:solidFill>
              <a:srgbClr val="000000"/>
            </a:solidFill>
            <a:ln w="9525">
              <a:noFill/>
              <a:round/>
              <a:headEnd/>
              <a:tailEnd/>
            </a:ln>
          </p:spPr>
          <p:txBody>
            <a:bodyPr/>
            <a:lstStyle/>
            <a:p>
              <a:endParaRPr lang="en-US"/>
            </a:p>
          </p:txBody>
        </p:sp>
        <p:sp>
          <p:nvSpPr>
            <p:cNvPr id="1241138" name="Freeform 50"/>
            <p:cNvSpPr>
              <a:spLocks/>
            </p:cNvSpPr>
            <p:nvPr/>
          </p:nvSpPr>
          <p:spPr bwMode="auto">
            <a:xfrm>
              <a:off x="3410" y="3369"/>
              <a:ext cx="12" cy="8"/>
            </a:xfrm>
            <a:custGeom>
              <a:avLst/>
              <a:gdLst/>
              <a:ahLst/>
              <a:cxnLst>
                <a:cxn ang="0">
                  <a:pos x="0" y="9"/>
                </a:cxn>
                <a:cxn ang="0">
                  <a:pos x="0" y="9"/>
                </a:cxn>
                <a:cxn ang="0">
                  <a:pos x="0" y="13"/>
                </a:cxn>
                <a:cxn ang="0">
                  <a:pos x="2" y="16"/>
                </a:cxn>
                <a:cxn ang="0">
                  <a:pos x="1" y="13"/>
                </a:cxn>
                <a:cxn ang="0">
                  <a:pos x="23" y="13"/>
                </a:cxn>
                <a:cxn ang="0">
                  <a:pos x="22" y="6"/>
                </a:cxn>
                <a:cxn ang="0">
                  <a:pos x="22" y="3"/>
                </a:cxn>
                <a:cxn ang="0">
                  <a:pos x="18" y="0"/>
                </a:cxn>
                <a:cxn ang="0">
                  <a:pos x="0" y="9"/>
                </a:cxn>
              </a:cxnLst>
              <a:rect l="0" t="0" r="r" b="b"/>
              <a:pathLst>
                <a:path w="23" h="16">
                  <a:moveTo>
                    <a:pt x="0" y="9"/>
                  </a:moveTo>
                  <a:lnTo>
                    <a:pt x="0" y="9"/>
                  </a:lnTo>
                  <a:lnTo>
                    <a:pt x="0" y="13"/>
                  </a:lnTo>
                  <a:lnTo>
                    <a:pt x="2" y="16"/>
                  </a:lnTo>
                  <a:lnTo>
                    <a:pt x="1" y="13"/>
                  </a:lnTo>
                  <a:lnTo>
                    <a:pt x="23" y="13"/>
                  </a:lnTo>
                  <a:lnTo>
                    <a:pt x="22" y="6"/>
                  </a:lnTo>
                  <a:lnTo>
                    <a:pt x="22" y="3"/>
                  </a:lnTo>
                  <a:lnTo>
                    <a:pt x="18" y="0"/>
                  </a:lnTo>
                  <a:lnTo>
                    <a:pt x="0" y="9"/>
                  </a:lnTo>
                  <a:close/>
                </a:path>
              </a:pathLst>
            </a:custGeom>
            <a:solidFill>
              <a:srgbClr val="000000"/>
            </a:solidFill>
            <a:ln w="9525">
              <a:noFill/>
              <a:round/>
              <a:headEnd/>
              <a:tailEnd/>
            </a:ln>
          </p:spPr>
          <p:txBody>
            <a:bodyPr/>
            <a:lstStyle/>
            <a:p>
              <a:endParaRPr lang="en-US"/>
            </a:p>
          </p:txBody>
        </p:sp>
        <p:sp>
          <p:nvSpPr>
            <p:cNvPr id="1241139" name="Freeform 51"/>
            <p:cNvSpPr>
              <a:spLocks/>
            </p:cNvSpPr>
            <p:nvPr/>
          </p:nvSpPr>
          <p:spPr bwMode="auto">
            <a:xfrm>
              <a:off x="3410" y="3366"/>
              <a:ext cx="9" cy="7"/>
            </a:xfrm>
            <a:custGeom>
              <a:avLst/>
              <a:gdLst/>
              <a:ahLst/>
              <a:cxnLst>
                <a:cxn ang="0">
                  <a:pos x="18" y="6"/>
                </a:cxn>
                <a:cxn ang="0">
                  <a:pos x="11" y="0"/>
                </a:cxn>
                <a:cxn ang="0">
                  <a:pos x="5" y="0"/>
                </a:cxn>
                <a:cxn ang="0">
                  <a:pos x="0" y="7"/>
                </a:cxn>
                <a:cxn ang="0">
                  <a:pos x="0" y="15"/>
                </a:cxn>
                <a:cxn ang="0">
                  <a:pos x="18" y="6"/>
                </a:cxn>
              </a:cxnLst>
              <a:rect l="0" t="0" r="r" b="b"/>
              <a:pathLst>
                <a:path w="18" h="15">
                  <a:moveTo>
                    <a:pt x="18" y="6"/>
                  </a:moveTo>
                  <a:lnTo>
                    <a:pt x="11" y="0"/>
                  </a:lnTo>
                  <a:lnTo>
                    <a:pt x="5" y="0"/>
                  </a:lnTo>
                  <a:lnTo>
                    <a:pt x="0" y="7"/>
                  </a:lnTo>
                  <a:lnTo>
                    <a:pt x="0" y="15"/>
                  </a:lnTo>
                  <a:lnTo>
                    <a:pt x="18" y="6"/>
                  </a:lnTo>
                  <a:close/>
                </a:path>
              </a:pathLst>
            </a:custGeom>
            <a:solidFill>
              <a:srgbClr val="000000"/>
            </a:solidFill>
            <a:ln w="9525">
              <a:noFill/>
              <a:round/>
              <a:headEnd/>
              <a:tailEnd/>
            </a:ln>
          </p:spPr>
          <p:txBody>
            <a:bodyPr/>
            <a:lstStyle/>
            <a:p>
              <a:endParaRPr lang="en-US"/>
            </a:p>
          </p:txBody>
        </p:sp>
        <p:sp>
          <p:nvSpPr>
            <p:cNvPr id="1241140" name="Freeform 52"/>
            <p:cNvSpPr>
              <a:spLocks/>
            </p:cNvSpPr>
            <p:nvPr/>
          </p:nvSpPr>
          <p:spPr bwMode="auto">
            <a:xfrm>
              <a:off x="3382" y="3376"/>
              <a:ext cx="10" cy="9"/>
            </a:xfrm>
            <a:custGeom>
              <a:avLst/>
              <a:gdLst/>
              <a:ahLst/>
              <a:cxnLst>
                <a:cxn ang="0">
                  <a:pos x="21" y="4"/>
                </a:cxn>
                <a:cxn ang="0">
                  <a:pos x="12" y="0"/>
                </a:cxn>
                <a:cxn ang="0">
                  <a:pos x="5" y="1"/>
                </a:cxn>
                <a:cxn ang="0">
                  <a:pos x="0" y="8"/>
                </a:cxn>
                <a:cxn ang="0">
                  <a:pos x="3" y="17"/>
                </a:cxn>
                <a:cxn ang="0">
                  <a:pos x="21" y="4"/>
                </a:cxn>
              </a:cxnLst>
              <a:rect l="0" t="0" r="r" b="b"/>
              <a:pathLst>
                <a:path w="21" h="17">
                  <a:moveTo>
                    <a:pt x="21" y="4"/>
                  </a:moveTo>
                  <a:lnTo>
                    <a:pt x="12" y="0"/>
                  </a:lnTo>
                  <a:lnTo>
                    <a:pt x="5" y="1"/>
                  </a:lnTo>
                  <a:lnTo>
                    <a:pt x="0" y="8"/>
                  </a:lnTo>
                  <a:lnTo>
                    <a:pt x="3" y="17"/>
                  </a:lnTo>
                  <a:lnTo>
                    <a:pt x="21" y="4"/>
                  </a:lnTo>
                  <a:close/>
                </a:path>
              </a:pathLst>
            </a:custGeom>
            <a:solidFill>
              <a:srgbClr val="000000"/>
            </a:solidFill>
            <a:ln w="9525">
              <a:noFill/>
              <a:round/>
              <a:headEnd/>
              <a:tailEnd/>
            </a:ln>
          </p:spPr>
          <p:txBody>
            <a:bodyPr/>
            <a:lstStyle/>
            <a:p>
              <a:endParaRPr lang="en-US"/>
            </a:p>
          </p:txBody>
        </p:sp>
        <p:sp>
          <p:nvSpPr>
            <p:cNvPr id="1241141" name="Freeform 53"/>
            <p:cNvSpPr>
              <a:spLocks/>
            </p:cNvSpPr>
            <p:nvPr/>
          </p:nvSpPr>
          <p:spPr bwMode="auto">
            <a:xfrm>
              <a:off x="3382" y="3378"/>
              <a:ext cx="14" cy="13"/>
            </a:xfrm>
            <a:custGeom>
              <a:avLst/>
              <a:gdLst/>
              <a:ahLst/>
              <a:cxnLst>
                <a:cxn ang="0">
                  <a:pos x="27" y="24"/>
                </a:cxn>
                <a:cxn ang="0">
                  <a:pos x="27" y="22"/>
                </a:cxn>
                <a:cxn ang="0">
                  <a:pos x="25" y="15"/>
                </a:cxn>
                <a:cxn ang="0">
                  <a:pos x="23" y="9"/>
                </a:cxn>
                <a:cxn ang="0">
                  <a:pos x="21" y="6"/>
                </a:cxn>
                <a:cxn ang="0">
                  <a:pos x="20" y="0"/>
                </a:cxn>
                <a:cxn ang="0">
                  <a:pos x="0" y="13"/>
                </a:cxn>
                <a:cxn ang="0">
                  <a:pos x="2" y="15"/>
                </a:cxn>
                <a:cxn ang="0">
                  <a:pos x="2" y="19"/>
                </a:cxn>
                <a:cxn ang="0">
                  <a:pos x="4" y="22"/>
                </a:cxn>
                <a:cxn ang="0">
                  <a:pos x="5" y="25"/>
                </a:cxn>
                <a:cxn ang="0">
                  <a:pos x="5" y="24"/>
                </a:cxn>
                <a:cxn ang="0">
                  <a:pos x="27" y="24"/>
                </a:cxn>
              </a:cxnLst>
              <a:rect l="0" t="0" r="r" b="b"/>
              <a:pathLst>
                <a:path w="27" h="25">
                  <a:moveTo>
                    <a:pt x="27" y="24"/>
                  </a:moveTo>
                  <a:lnTo>
                    <a:pt x="27" y="22"/>
                  </a:lnTo>
                  <a:lnTo>
                    <a:pt x="25" y="15"/>
                  </a:lnTo>
                  <a:lnTo>
                    <a:pt x="23" y="9"/>
                  </a:lnTo>
                  <a:lnTo>
                    <a:pt x="21" y="6"/>
                  </a:lnTo>
                  <a:lnTo>
                    <a:pt x="20" y="0"/>
                  </a:lnTo>
                  <a:lnTo>
                    <a:pt x="0" y="13"/>
                  </a:lnTo>
                  <a:lnTo>
                    <a:pt x="2" y="15"/>
                  </a:lnTo>
                  <a:lnTo>
                    <a:pt x="2" y="19"/>
                  </a:lnTo>
                  <a:lnTo>
                    <a:pt x="4" y="22"/>
                  </a:lnTo>
                  <a:lnTo>
                    <a:pt x="5" y="25"/>
                  </a:lnTo>
                  <a:lnTo>
                    <a:pt x="5" y="24"/>
                  </a:lnTo>
                  <a:lnTo>
                    <a:pt x="27" y="24"/>
                  </a:lnTo>
                  <a:close/>
                </a:path>
              </a:pathLst>
            </a:custGeom>
            <a:solidFill>
              <a:srgbClr val="000000"/>
            </a:solidFill>
            <a:ln w="9525">
              <a:noFill/>
              <a:round/>
              <a:headEnd/>
              <a:tailEnd/>
            </a:ln>
          </p:spPr>
          <p:txBody>
            <a:bodyPr/>
            <a:lstStyle/>
            <a:p>
              <a:endParaRPr lang="en-US"/>
            </a:p>
          </p:txBody>
        </p:sp>
        <p:sp>
          <p:nvSpPr>
            <p:cNvPr id="1241142" name="Freeform 54"/>
            <p:cNvSpPr>
              <a:spLocks/>
            </p:cNvSpPr>
            <p:nvPr/>
          </p:nvSpPr>
          <p:spPr bwMode="auto">
            <a:xfrm>
              <a:off x="3385" y="3389"/>
              <a:ext cx="16" cy="11"/>
            </a:xfrm>
            <a:custGeom>
              <a:avLst/>
              <a:gdLst/>
              <a:ahLst/>
              <a:cxnLst>
                <a:cxn ang="0">
                  <a:pos x="12" y="0"/>
                </a:cxn>
                <a:cxn ang="0">
                  <a:pos x="11" y="3"/>
                </a:cxn>
                <a:cxn ang="0">
                  <a:pos x="18" y="0"/>
                </a:cxn>
                <a:cxn ang="0">
                  <a:pos x="20" y="1"/>
                </a:cxn>
                <a:cxn ang="0">
                  <a:pos x="21" y="3"/>
                </a:cxn>
                <a:cxn ang="0">
                  <a:pos x="0" y="3"/>
                </a:cxn>
                <a:cxn ang="0">
                  <a:pos x="6" y="15"/>
                </a:cxn>
                <a:cxn ang="0">
                  <a:pos x="16" y="22"/>
                </a:cxn>
                <a:cxn ang="0">
                  <a:pos x="29" y="16"/>
                </a:cxn>
                <a:cxn ang="0">
                  <a:pos x="34" y="3"/>
                </a:cxn>
                <a:cxn ang="0">
                  <a:pos x="12" y="0"/>
                </a:cxn>
              </a:cxnLst>
              <a:rect l="0" t="0" r="r" b="b"/>
              <a:pathLst>
                <a:path w="34" h="22">
                  <a:moveTo>
                    <a:pt x="12" y="0"/>
                  </a:moveTo>
                  <a:lnTo>
                    <a:pt x="11" y="3"/>
                  </a:lnTo>
                  <a:lnTo>
                    <a:pt x="18" y="0"/>
                  </a:lnTo>
                  <a:lnTo>
                    <a:pt x="20" y="1"/>
                  </a:lnTo>
                  <a:lnTo>
                    <a:pt x="21" y="3"/>
                  </a:lnTo>
                  <a:lnTo>
                    <a:pt x="0" y="3"/>
                  </a:lnTo>
                  <a:lnTo>
                    <a:pt x="6" y="15"/>
                  </a:lnTo>
                  <a:lnTo>
                    <a:pt x="16" y="22"/>
                  </a:lnTo>
                  <a:lnTo>
                    <a:pt x="29" y="16"/>
                  </a:lnTo>
                  <a:lnTo>
                    <a:pt x="34" y="3"/>
                  </a:lnTo>
                  <a:lnTo>
                    <a:pt x="12" y="0"/>
                  </a:lnTo>
                  <a:close/>
                </a:path>
              </a:pathLst>
            </a:custGeom>
            <a:solidFill>
              <a:srgbClr val="000000"/>
            </a:solidFill>
            <a:ln w="9525">
              <a:noFill/>
              <a:round/>
              <a:headEnd/>
              <a:tailEnd/>
            </a:ln>
          </p:spPr>
          <p:txBody>
            <a:bodyPr/>
            <a:lstStyle/>
            <a:p>
              <a:endParaRPr lang="en-US"/>
            </a:p>
          </p:txBody>
        </p:sp>
        <p:sp>
          <p:nvSpPr>
            <p:cNvPr id="1241143" name="Freeform 55"/>
            <p:cNvSpPr>
              <a:spLocks/>
            </p:cNvSpPr>
            <p:nvPr/>
          </p:nvSpPr>
          <p:spPr bwMode="auto">
            <a:xfrm>
              <a:off x="3390" y="3384"/>
              <a:ext cx="11" cy="6"/>
            </a:xfrm>
            <a:custGeom>
              <a:avLst/>
              <a:gdLst/>
              <a:ahLst/>
              <a:cxnLst>
                <a:cxn ang="0">
                  <a:pos x="22" y="14"/>
                </a:cxn>
                <a:cxn ang="0">
                  <a:pos x="19" y="6"/>
                </a:cxn>
                <a:cxn ang="0">
                  <a:pos x="13" y="0"/>
                </a:cxn>
                <a:cxn ang="0">
                  <a:pos x="5" y="2"/>
                </a:cxn>
                <a:cxn ang="0">
                  <a:pos x="0" y="11"/>
                </a:cxn>
                <a:cxn ang="0">
                  <a:pos x="22" y="14"/>
                </a:cxn>
              </a:cxnLst>
              <a:rect l="0" t="0" r="r" b="b"/>
              <a:pathLst>
                <a:path w="22" h="14">
                  <a:moveTo>
                    <a:pt x="22" y="14"/>
                  </a:moveTo>
                  <a:lnTo>
                    <a:pt x="19" y="6"/>
                  </a:lnTo>
                  <a:lnTo>
                    <a:pt x="13" y="0"/>
                  </a:lnTo>
                  <a:lnTo>
                    <a:pt x="5" y="2"/>
                  </a:lnTo>
                  <a:lnTo>
                    <a:pt x="0" y="11"/>
                  </a:lnTo>
                  <a:lnTo>
                    <a:pt x="22" y="14"/>
                  </a:lnTo>
                  <a:close/>
                </a:path>
              </a:pathLst>
            </a:custGeom>
            <a:solidFill>
              <a:srgbClr val="000000"/>
            </a:solidFill>
            <a:ln w="9525">
              <a:noFill/>
              <a:round/>
              <a:headEnd/>
              <a:tailEnd/>
            </a:ln>
          </p:spPr>
          <p:txBody>
            <a:bodyPr/>
            <a:lstStyle/>
            <a:p>
              <a:endParaRPr lang="en-US"/>
            </a:p>
          </p:txBody>
        </p:sp>
        <p:sp>
          <p:nvSpPr>
            <p:cNvPr id="1241144" name="Freeform 56"/>
            <p:cNvSpPr>
              <a:spLocks/>
            </p:cNvSpPr>
            <p:nvPr/>
          </p:nvSpPr>
          <p:spPr bwMode="auto">
            <a:xfrm>
              <a:off x="3349" y="3390"/>
              <a:ext cx="6" cy="11"/>
            </a:xfrm>
            <a:custGeom>
              <a:avLst/>
              <a:gdLst/>
              <a:ahLst/>
              <a:cxnLst>
                <a:cxn ang="0">
                  <a:pos x="10" y="0"/>
                </a:cxn>
                <a:cxn ang="0">
                  <a:pos x="2" y="5"/>
                </a:cxn>
                <a:cxn ang="0">
                  <a:pos x="0" y="14"/>
                </a:cxn>
                <a:cxn ang="0">
                  <a:pos x="5" y="19"/>
                </a:cxn>
                <a:cxn ang="0">
                  <a:pos x="12" y="22"/>
                </a:cxn>
                <a:cxn ang="0">
                  <a:pos x="10" y="0"/>
                </a:cxn>
              </a:cxnLst>
              <a:rect l="0" t="0" r="r" b="b"/>
              <a:pathLst>
                <a:path w="12" h="22">
                  <a:moveTo>
                    <a:pt x="10" y="0"/>
                  </a:moveTo>
                  <a:lnTo>
                    <a:pt x="2" y="5"/>
                  </a:lnTo>
                  <a:lnTo>
                    <a:pt x="0" y="14"/>
                  </a:lnTo>
                  <a:lnTo>
                    <a:pt x="5" y="19"/>
                  </a:lnTo>
                  <a:lnTo>
                    <a:pt x="12" y="22"/>
                  </a:lnTo>
                  <a:lnTo>
                    <a:pt x="10" y="0"/>
                  </a:lnTo>
                  <a:close/>
                </a:path>
              </a:pathLst>
            </a:custGeom>
            <a:solidFill>
              <a:srgbClr val="000000"/>
            </a:solidFill>
            <a:ln w="9525">
              <a:noFill/>
              <a:round/>
              <a:headEnd/>
              <a:tailEnd/>
            </a:ln>
          </p:spPr>
          <p:txBody>
            <a:bodyPr/>
            <a:lstStyle/>
            <a:p>
              <a:endParaRPr lang="en-US"/>
            </a:p>
          </p:txBody>
        </p:sp>
        <p:sp>
          <p:nvSpPr>
            <p:cNvPr id="1241145" name="Freeform 57"/>
            <p:cNvSpPr>
              <a:spLocks/>
            </p:cNvSpPr>
            <p:nvPr/>
          </p:nvSpPr>
          <p:spPr bwMode="auto">
            <a:xfrm>
              <a:off x="3353" y="3387"/>
              <a:ext cx="31" cy="14"/>
            </a:xfrm>
            <a:custGeom>
              <a:avLst/>
              <a:gdLst/>
              <a:ahLst/>
              <a:cxnLst>
                <a:cxn ang="0">
                  <a:pos x="61" y="0"/>
                </a:cxn>
                <a:cxn ang="0">
                  <a:pos x="61" y="0"/>
                </a:cxn>
                <a:cxn ang="0">
                  <a:pos x="51" y="0"/>
                </a:cxn>
                <a:cxn ang="0">
                  <a:pos x="44" y="0"/>
                </a:cxn>
                <a:cxn ang="0">
                  <a:pos x="33" y="0"/>
                </a:cxn>
                <a:cxn ang="0">
                  <a:pos x="25" y="3"/>
                </a:cxn>
                <a:cxn ang="0">
                  <a:pos x="19" y="3"/>
                </a:cxn>
                <a:cxn ang="0">
                  <a:pos x="10" y="5"/>
                </a:cxn>
                <a:cxn ang="0">
                  <a:pos x="5" y="6"/>
                </a:cxn>
                <a:cxn ang="0">
                  <a:pos x="0" y="6"/>
                </a:cxn>
                <a:cxn ang="0">
                  <a:pos x="3" y="28"/>
                </a:cxn>
                <a:cxn ang="0">
                  <a:pos x="7" y="28"/>
                </a:cxn>
                <a:cxn ang="0">
                  <a:pos x="15" y="27"/>
                </a:cxn>
                <a:cxn ang="0">
                  <a:pos x="21" y="25"/>
                </a:cxn>
                <a:cxn ang="0">
                  <a:pos x="29" y="25"/>
                </a:cxn>
                <a:cxn ang="0">
                  <a:pos x="37" y="24"/>
                </a:cxn>
                <a:cxn ang="0">
                  <a:pos x="44" y="24"/>
                </a:cxn>
                <a:cxn ang="0">
                  <a:pos x="51" y="24"/>
                </a:cxn>
                <a:cxn ang="0">
                  <a:pos x="57" y="24"/>
                </a:cxn>
                <a:cxn ang="0">
                  <a:pos x="61" y="0"/>
                </a:cxn>
              </a:cxnLst>
              <a:rect l="0" t="0" r="r" b="b"/>
              <a:pathLst>
                <a:path w="61" h="28">
                  <a:moveTo>
                    <a:pt x="61" y="0"/>
                  </a:moveTo>
                  <a:lnTo>
                    <a:pt x="61" y="0"/>
                  </a:lnTo>
                  <a:lnTo>
                    <a:pt x="51" y="0"/>
                  </a:lnTo>
                  <a:lnTo>
                    <a:pt x="44" y="0"/>
                  </a:lnTo>
                  <a:lnTo>
                    <a:pt x="33" y="0"/>
                  </a:lnTo>
                  <a:lnTo>
                    <a:pt x="25" y="3"/>
                  </a:lnTo>
                  <a:lnTo>
                    <a:pt x="19" y="3"/>
                  </a:lnTo>
                  <a:lnTo>
                    <a:pt x="10" y="5"/>
                  </a:lnTo>
                  <a:lnTo>
                    <a:pt x="5" y="6"/>
                  </a:lnTo>
                  <a:lnTo>
                    <a:pt x="0" y="6"/>
                  </a:lnTo>
                  <a:lnTo>
                    <a:pt x="3" y="28"/>
                  </a:lnTo>
                  <a:lnTo>
                    <a:pt x="7" y="28"/>
                  </a:lnTo>
                  <a:lnTo>
                    <a:pt x="15" y="27"/>
                  </a:lnTo>
                  <a:lnTo>
                    <a:pt x="21" y="25"/>
                  </a:lnTo>
                  <a:lnTo>
                    <a:pt x="29" y="25"/>
                  </a:lnTo>
                  <a:lnTo>
                    <a:pt x="37" y="24"/>
                  </a:lnTo>
                  <a:lnTo>
                    <a:pt x="44" y="24"/>
                  </a:lnTo>
                  <a:lnTo>
                    <a:pt x="51" y="24"/>
                  </a:lnTo>
                  <a:lnTo>
                    <a:pt x="57" y="24"/>
                  </a:lnTo>
                  <a:lnTo>
                    <a:pt x="61" y="0"/>
                  </a:lnTo>
                  <a:close/>
                </a:path>
              </a:pathLst>
            </a:custGeom>
            <a:solidFill>
              <a:srgbClr val="000000"/>
            </a:solidFill>
            <a:ln w="9525">
              <a:noFill/>
              <a:round/>
              <a:headEnd/>
              <a:tailEnd/>
            </a:ln>
          </p:spPr>
          <p:txBody>
            <a:bodyPr/>
            <a:lstStyle/>
            <a:p>
              <a:endParaRPr lang="en-US"/>
            </a:p>
          </p:txBody>
        </p:sp>
        <p:sp>
          <p:nvSpPr>
            <p:cNvPr id="1241146" name="Freeform 58"/>
            <p:cNvSpPr>
              <a:spLocks/>
            </p:cNvSpPr>
            <p:nvPr/>
          </p:nvSpPr>
          <p:spPr bwMode="auto">
            <a:xfrm>
              <a:off x="3382" y="3385"/>
              <a:ext cx="26" cy="13"/>
            </a:xfrm>
            <a:custGeom>
              <a:avLst/>
              <a:gdLst/>
              <a:ahLst/>
              <a:cxnLst>
                <a:cxn ang="0">
                  <a:pos x="34" y="0"/>
                </a:cxn>
                <a:cxn ang="0">
                  <a:pos x="32" y="3"/>
                </a:cxn>
                <a:cxn ang="0">
                  <a:pos x="27" y="3"/>
                </a:cxn>
                <a:cxn ang="0">
                  <a:pos x="16" y="3"/>
                </a:cxn>
                <a:cxn ang="0">
                  <a:pos x="4" y="3"/>
                </a:cxn>
                <a:cxn ang="0">
                  <a:pos x="0" y="27"/>
                </a:cxn>
                <a:cxn ang="0">
                  <a:pos x="16" y="27"/>
                </a:cxn>
                <a:cxn ang="0">
                  <a:pos x="30" y="27"/>
                </a:cxn>
                <a:cxn ang="0">
                  <a:pos x="41" y="23"/>
                </a:cxn>
                <a:cxn ang="0">
                  <a:pos x="53" y="14"/>
                </a:cxn>
                <a:cxn ang="0">
                  <a:pos x="34" y="0"/>
                </a:cxn>
              </a:cxnLst>
              <a:rect l="0" t="0" r="r" b="b"/>
              <a:pathLst>
                <a:path w="53" h="27">
                  <a:moveTo>
                    <a:pt x="34" y="0"/>
                  </a:moveTo>
                  <a:lnTo>
                    <a:pt x="32" y="3"/>
                  </a:lnTo>
                  <a:lnTo>
                    <a:pt x="27" y="3"/>
                  </a:lnTo>
                  <a:lnTo>
                    <a:pt x="16" y="3"/>
                  </a:lnTo>
                  <a:lnTo>
                    <a:pt x="4" y="3"/>
                  </a:lnTo>
                  <a:lnTo>
                    <a:pt x="0" y="27"/>
                  </a:lnTo>
                  <a:lnTo>
                    <a:pt x="16" y="27"/>
                  </a:lnTo>
                  <a:lnTo>
                    <a:pt x="30" y="27"/>
                  </a:lnTo>
                  <a:lnTo>
                    <a:pt x="41" y="23"/>
                  </a:lnTo>
                  <a:lnTo>
                    <a:pt x="53" y="14"/>
                  </a:lnTo>
                  <a:lnTo>
                    <a:pt x="34" y="0"/>
                  </a:lnTo>
                  <a:close/>
                </a:path>
              </a:pathLst>
            </a:custGeom>
            <a:solidFill>
              <a:srgbClr val="000000"/>
            </a:solidFill>
            <a:ln w="9525">
              <a:noFill/>
              <a:round/>
              <a:headEnd/>
              <a:tailEnd/>
            </a:ln>
          </p:spPr>
          <p:txBody>
            <a:bodyPr/>
            <a:lstStyle/>
            <a:p>
              <a:endParaRPr lang="en-US"/>
            </a:p>
          </p:txBody>
        </p:sp>
        <p:sp>
          <p:nvSpPr>
            <p:cNvPr id="1241147" name="Freeform 59"/>
            <p:cNvSpPr>
              <a:spLocks/>
            </p:cNvSpPr>
            <p:nvPr/>
          </p:nvSpPr>
          <p:spPr bwMode="auto">
            <a:xfrm>
              <a:off x="3399" y="3383"/>
              <a:ext cx="10" cy="9"/>
            </a:xfrm>
            <a:custGeom>
              <a:avLst/>
              <a:gdLst/>
              <a:ahLst/>
              <a:cxnLst>
                <a:cxn ang="0">
                  <a:pos x="19" y="18"/>
                </a:cxn>
                <a:cxn ang="0">
                  <a:pos x="20" y="7"/>
                </a:cxn>
                <a:cxn ang="0">
                  <a:pos x="15" y="1"/>
                </a:cxn>
                <a:cxn ang="0">
                  <a:pos x="7" y="0"/>
                </a:cxn>
                <a:cxn ang="0">
                  <a:pos x="0" y="4"/>
                </a:cxn>
                <a:cxn ang="0">
                  <a:pos x="19" y="18"/>
                </a:cxn>
              </a:cxnLst>
              <a:rect l="0" t="0" r="r" b="b"/>
              <a:pathLst>
                <a:path w="20" h="18">
                  <a:moveTo>
                    <a:pt x="19" y="18"/>
                  </a:moveTo>
                  <a:lnTo>
                    <a:pt x="20" y="7"/>
                  </a:lnTo>
                  <a:lnTo>
                    <a:pt x="15" y="1"/>
                  </a:lnTo>
                  <a:lnTo>
                    <a:pt x="7" y="0"/>
                  </a:lnTo>
                  <a:lnTo>
                    <a:pt x="0" y="4"/>
                  </a:lnTo>
                  <a:lnTo>
                    <a:pt x="19" y="18"/>
                  </a:lnTo>
                  <a:close/>
                </a:path>
              </a:pathLst>
            </a:custGeom>
            <a:solidFill>
              <a:srgbClr val="000000"/>
            </a:solidFill>
            <a:ln w="9525">
              <a:noFill/>
              <a:round/>
              <a:headEnd/>
              <a:tailEnd/>
            </a:ln>
          </p:spPr>
          <p:txBody>
            <a:bodyPr/>
            <a:lstStyle/>
            <a:p>
              <a:endParaRPr lang="en-US"/>
            </a:p>
          </p:txBody>
        </p:sp>
        <p:sp>
          <p:nvSpPr>
            <p:cNvPr id="1241148" name="Freeform 60"/>
            <p:cNvSpPr>
              <a:spLocks/>
            </p:cNvSpPr>
            <p:nvPr/>
          </p:nvSpPr>
          <p:spPr bwMode="auto">
            <a:xfrm>
              <a:off x="3410" y="3366"/>
              <a:ext cx="9" cy="10"/>
            </a:xfrm>
            <a:custGeom>
              <a:avLst/>
              <a:gdLst/>
              <a:ahLst/>
              <a:cxnLst>
                <a:cxn ang="0">
                  <a:pos x="0" y="18"/>
                </a:cxn>
                <a:cxn ang="0">
                  <a:pos x="7" y="21"/>
                </a:cxn>
                <a:cxn ang="0">
                  <a:pos x="15" y="15"/>
                </a:cxn>
                <a:cxn ang="0">
                  <a:pos x="18" y="9"/>
                </a:cxn>
                <a:cxn ang="0">
                  <a:pos x="15" y="0"/>
                </a:cxn>
                <a:cxn ang="0">
                  <a:pos x="0" y="18"/>
                </a:cxn>
              </a:cxnLst>
              <a:rect l="0" t="0" r="r" b="b"/>
              <a:pathLst>
                <a:path w="18" h="21">
                  <a:moveTo>
                    <a:pt x="0" y="18"/>
                  </a:moveTo>
                  <a:lnTo>
                    <a:pt x="7" y="21"/>
                  </a:lnTo>
                  <a:lnTo>
                    <a:pt x="15" y="15"/>
                  </a:lnTo>
                  <a:lnTo>
                    <a:pt x="18" y="9"/>
                  </a:lnTo>
                  <a:lnTo>
                    <a:pt x="15" y="0"/>
                  </a:lnTo>
                  <a:lnTo>
                    <a:pt x="0" y="18"/>
                  </a:lnTo>
                  <a:close/>
                </a:path>
              </a:pathLst>
            </a:custGeom>
            <a:solidFill>
              <a:srgbClr val="000000"/>
            </a:solidFill>
            <a:ln w="9525">
              <a:noFill/>
              <a:round/>
              <a:headEnd/>
              <a:tailEnd/>
            </a:ln>
          </p:spPr>
          <p:txBody>
            <a:bodyPr/>
            <a:lstStyle/>
            <a:p>
              <a:endParaRPr lang="en-US"/>
            </a:p>
          </p:txBody>
        </p:sp>
        <p:sp>
          <p:nvSpPr>
            <p:cNvPr id="1241149" name="Freeform 61"/>
            <p:cNvSpPr>
              <a:spLocks/>
            </p:cNvSpPr>
            <p:nvPr/>
          </p:nvSpPr>
          <p:spPr bwMode="auto">
            <a:xfrm>
              <a:off x="3376" y="3312"/>
              <a:ext cx="42" cy="63"/>
            </a:xfrm>
            <a:custGeom>
              <a:avLst/>
              <a:gdLst/>
              <a:ahLst/>
              <a:cxnLst>
                <a:cxn ang="0">
                  <a:pos x="20" y="16"/>
                </a:cxn>
                <a:cxn ang="0">
                  <a:pos x="4" y="20"/>
                </a:cxn>
                <a:cxn ang="0">
                  <a:pos x="11" y="28"/>
                </a:cxn>
                <a:cxn ang="0">
                  <a:pos x="17" y="37"/>
                </a:cxn>
                <a:cxn ang="0">
                  <a:pos x="24" y="46"/>
                </a:cxn>
                <a:cxn ang="0">
                  <a:pos x="29" y="60"/>
                </a:cxn>
                <a:cxn ang="0">
                  <a:pos x="35" y="75"/>
                </a:cxn>
                <a:cxn ang="0">
                  <a:pos x="44" y="93"/>
                </a:cxn>
                <a:cxn ang="0">
                  <a:pos x="56" y="111"/>
                </a:cxn>
                <a:cxn ang="0">
                  <a:pos x="70" y="126"/>
                </a:cxn>
                <a:cxn ang="0">
                  <a:pos x="85" y="108"/>
                </a:cxn>
                <a:cxn ang="0">
                  <a:pos x="71" y="93"/>
                </a:cxn>
                <a:cxn ang="0">
                  <a:pos x="62" y="78"/>
                </a:cxn>
                <a:cxn ang="0">
                  <a:pos x="53" y="66"/>
                </a:cxn>
                <a:cxn ang="0">
                  <a:pos x="47" y="52"/>
                </a:cxn>
                <a:cxn ang="0">
                  <a:pos x="42" y="37"/>
                </a:cxn>
                <a:cxn ang="0">
                  <a:pos x="35" y="22"/>
                </a:cxn>
                <a:cxn ang="0">
                  <a:pos x="26" y="12"/>
                </a:cxn>
                <a:cxn ang="0">
                  <a:pos x="17" y="1"/>
                </a:cxn>
                <a:cxn ang="0">
                  <a:pos x="2" y="6"/>
                </a:cxn>
                <a:cxn ang="0">
                  <a:pos x="17" y="1"/>
                </a:cxn>
                <a:cxn ang="0">
                  <a:pos x="7" y="0"/>
                </a:cxn>
                <a:cxn ang="0">
                  <a:pos x="2" y="4"/>
                </a:cxn>
                <a:cxn ang="0">
                  <a:pos x="0" y="13"/>
                </a:cxn>
                <a:cxn ang="0">
                  <a:pos x="4" y="20"/>
                </a:cxn>
                <a:cxn ang="0">
                  <a:pos x="20" y="16"/>
                </a:cxn>
              </a:cxnLst>
              <a:rect l="0" t="0" r="r" b="b"/>
              <a:pathLst>
                <a:path w="85" h="126">
                  <a:moveTo>
                    <a:pt x="20" y="16"/>
                  </a:moveTo>
                  <a:lnTo>
                    <a:pt x="4" y="20"/>
                  </a:lnTo>
                  <a:lnTo>
                    <a:pt x="11" y="28"/>
                  </a:lnTo>
                  <a:lnTo>
                    <a:pt x="17" y="37"/>
                  </a:lnTo>
                  <a:lnTo>
                    <a:pt x="24" y="46"/>
                  </a:lnTo>
                  <a:lnTo>
                    <a:pt x="29" y="60"/>
                  </a:lnTo>
                  <a:lnTo>
                    <a:pt x="35" y="75"/>
                  </a:lnTo>
                  <a:lnTo>
                    <a:pt x="44" y="93"/>
                  </a:lnTo>
                  <a:lnTo>
                    <a:pt x="56" y="111"/>
                  </a:lnTo>
                  <a:lnTo>
                    <a:pt x="70" y="126"/>
                  </a:lnTo>
                  <a:lnTo>
                    <a:pt x="85" y="108"/>
                  </a:lnTo>
                  <a:lnTo>
                    <a:pt x="71" y="93"/>
                  </a:lnTo>
                  <a:lnTo>
                    <a:pt x="62" y="78"/>
                  </a:lnTo>
                  <a:lnTo>
                    <a:pt x="53" y="66"/>
                  </a:lnTo>
                  <a:lnTo>
                    <a:pt x="47" y="52"/>
                  </a:lnTo>
                  <a:lnTo>
                    <a:pt x="42" y="37"/>
                  </a:lnTo>
                  <a:lnTo>
                    <a:pt x="35" y="22"/>
                  </a:lnTo>
                  <a:lnTo>
                    <a:pt x="26" y="12"/>
                  </a:lnTo>
                  <a:lnTo>
                    <a:pt x="17" y="1"/>
                  </a:lnTo>
                  <a:lnTo>
                    <a:pt x="2" y="6"/>
                  </a:lnTo>
                  <a:lnTo>
                    <a:pt x="17" y="1"/>
                  </a:lnTo>
                  <a:lnTo>
                    <a:pt x="7" y="0"/>
                  </a:lnTo>
                  <a:lnTo>
                    <a:pt x="2" y="4"/>
                  </a:lnTo>
                  <a:lnTo>
                    <a:pt x="0" y="13"/>
                  </a:lnTo>
                  <a:lnTo>
                    <a:pt x="4" y="20"/>
                  </a:lnTo>
                  <a:lnTo>
                    <a:pt x="20" y="16"/>
                  </a:lnTo>
                  <a:close/>
                </a:path>
              </a:pathLst>
            </a:custGeom>
            <a:solidFill>
              <a:srgbClr val="000000"/>
            </a:solidFill>
            <a:ln w="9525">
              <a:noFill/>
              <a:round/>
              <a:headEnd/>
              <a:tailEnd/>
            </a:ln>
          </p:spPr>
          <p:txBody>
            <a:bodyPr/>
            <a:lstStyle/>
            <a:p>
              <a:endParaRPr lang="en-US"/>
            </a:p>
          </p:txBody>
        </p:sp>
        <p:sp>
          <p:nvSpPr>
            <p:cNvPr id="1241150" name="Freeform 62"/>
            <p:cNvSpPr>
              <a:spLocks/>
            </p:cNvSpPr>
            <p:nvPr/>
          </p:nvSpPr>
          <p:spPr bwMode="auto">
            <a:xfrm>
              <a:off x="3374" y="3315"/>
              <a:ext cx="11" cy="12"/>
            </a:xfrm>
            <a:custGeom>
              <a:avLst/>
              <a:gdLst/>
              <a:ahLst/>
              <a:cxnLst>
                <a:cxn ang="0">
                  <a:pos x="22" y="23"/>
                </a:cxn>
                <a:cxn ang="0">
                  <a:pos x="22" y="14"/>
                </a:cxn>
                <a:cxn ang="0">
                  <a:pos x="22" y="10"/>
                </a:cxn>
                <a:cxn ang="0">
                  <a:pos x="22" y="12"/>
                </a:cxn>
                <a:cxn ang="0">
                  <a:pos x="22" y="10"/>
                </a:cxn>
                <a:cxn ang="0">
                  <a:pos x="4" y="0"/>
                </a:cxn>
                <a:cxn ang="0">
                  <a:pos x="0" y="6"/>
                </a:cxn>
                <a:cxn ang="0">
                  <a:pos x="0" y="10"/>
                </a:cxn>
                <a:cxn ang="0">
                  <a:pos x="0" y="14"/>
                </a:cxn>
                <a:cxn ang="0">
                  <a:pos x="0" y="20"/>
                </a:cxn>
                <a:cxn ang="0">
                  <a:pos x="22" y="23"/>
                </a:cxn>
              </a:cxnLst>
              <a:rect l="0" t="0" r="r" b="b"/>
              <a:pathLst>
                <a:path w="22" h="23">
                  <a:moveTo>
                    <a:pt x="22" y="23"/>
                  </a:moveTo>
                  <a:lnTo>
                    <a:pt x="22" y="14"/>
                  </a:lnTo>
                  <a:lnTo>
                    <a:pt x="22" y="10"/>
                  </a:lnTo>
                  <a:lnTo>
                    <a:pt x="22" y="12"/>
                  </a:lnTo>
                  <a:lnTo>
                    <a:pt x="22" y="10"/>
                  </a:lnTo>
                  <a:lnTo>
                    <a:pt x="4" y="0"/>
                  </a:lnTo>
                  <a:lnTo>
                    <a:pt x="0" y="6"/>
                  </a:lnTo>
                  <a:lnTo>
                    <a:pt x="0" y="10"/>
                  </a:lnTo>
                  <a:lnTo>
                    <a:pt x="0" y="14"/>
                  </a:lnTo>
                  <a:lnTo>
                    <a:pt x="0" y="20"/>
                  </a:lnTo>
                  <a:lnTo>
                    <a:pt x="22" y="23"/>
                  </a:lnTo>
                  <a:close/>
                </a:path>
              </a:pathLst>
            </a:custGeom>
            <a:solidFill>
              <a:srgbClr val="000000"/>
            </a:solidFill>
            <a:ln w="9525">
              <a:noFill/>
              <a:round/>
              <a:headEnd/>
              <a:tailEnd/>
            </a:ln>
          </p:spPr>
          <p:txBody>
            <a:bodyPr/>
            <a:lstStyle/>
            <a:p>
              <a:endParaRPr lang="en-US"/>
            </a:p>
          </p:txBody>
        </p:sp>
        <p:sp>
          <p:nvSpPr>
            <p:cNvPr id="1241151" name="Freeform 63"/>
            <p:cNvSpPr>
              <a:spLocks/>
            </p:cNvSpPr>
            <p:nvPr/>
          </p:nvSpPr>
          <p:spPr bwMode="auto">
            <a:xfrm>
              <a:off x="3374" y="3325"/>
              <a:ext cx="11" cy="7"/>
            </a:xfrm>
            <a:custGeom>
              <a:avLst/>
              <a:gdLst/>
              <a:ahLst/>
              <a:cxnLst>
                <a:cxn ang="0">
                  <a:pos x="0" y="0"/>
                </a:cxn>
                <a:cxn ang="0">
                  <a:pos x="4" y="8"/>
                </a:cxn>
                <a:cxn ang="0">
                  <a:pos x="10" y="14"/>
                </a:cxn>
                <a:cxn ang="0">
                  <a:pos x="17" y="12"/>
                </a:cxn>
                <a:cxn ang="0">
                  <a:pos x="22" y="3"/>
                </a:cxn>
                <a:cxn ang="0">
                  <a:pos x="0" y="0"/>
                </a:cxn>
              </a:cxnLst>
              <a:rect l="0" t="0" r="r" b="b"/>
              <a:pathLst>
                <a:path w="22" h="14">
                  <a:moveTo>
                    <a:pt x="0" y="0"/>
                  </a:moveTo>
                  <a:lnTo>
                    <a:pt x="4" y="8"/>
                  </a:lnTo>
                  <a:lnTo>
                    <a:pt x="10" y="14"/>
                  </a:lnTo>
                  <a:lnTo>
                    <a:pt x="17" y="12"/>
                  </a:lnTo>
                  <a:lnTo>
                    <a:pt x="22" y="3"/>
                  </a:lnTo>
                  <a:lnTo>
                    <a:pt x="0" y="0"/>
                  </a:lnTo>
                  <a:close/>
                </a:path>
              </a:pathLst>
            </a:custGeom>
            <a:solidFill>
              <a:srgbClr val="000000"/>
            </a:solidFill>
            <a:ln w="9525">
              <a:noFill/>
              <a:round/>
              <a:headEnd/>
              <a:tailEnd/>
            </a:ln>
          </p:spPr>
          <p:txBody>
            <a:bodyPr/>
            <a:lstStyle/>
            <a:p>
              <a:endParaRPr lang="en-US"/>
            </a:p>
          </p:txBody>
        </p:sp>
        <p:sp>
          <p:nvSpPr>
            <p:cNvPr id="1241152" name="Freeform 64"/>
            <p:cNvSpPr>
              <a:spLocks/>
            </p:cNvSpPr>
            <p:nvPr/>
          </p:nvSpPr>
          <p:spPr bwMode="auto">
            <a:xfrm>
              <a:off x="3299" y="3381"/>
              <a:ext cx="10" cy="8"/>
            </a:xfrm>
            <a:custGeom>
              <a:avLst/>
              <a:gdLst/>
              <a:ahLst/>
              <a:cxnLst>
                <a:cxn ang="0">
                  <a:pos x="19" y="6"/>
                </a:cxn>
                <a:cxn ang="0">
                  <a:pos x="13" y="0"/>
                </a:cxn>
                <a:cxn ang="0">
                  <a:pos x="5" y="2"/>
                </a:cxn>
                <a:cxn ang="0">
                  <a:pos x="0" y="8"/>
                </a:cxn>
                <a:cxn ang="0">
                  <a:pos x="0" y="17"/>
                </a:cxn>
                <a:cxn ang="0">
                  <a:pos x="19" y="6"/>
                </a:cxn>
              </a:cxnLst>
              <a:rect l="0" t="0" r="r" b="b"/>
              <a:pathLst>
                <a:path w="19" h="17">
                  <a:moveTo>
                    <a:pt x="19" y="6"/>
                  </a:moveTo>
                  <a:lnTo>
                    <a:pt x="13" y="0"/>
                  </a:lnTo>
                  <a:lnTo>
                    <a:pt x="5" y="2"/>
                  </a:lnTo>
                  <a:lnTo>
                    <a:pt x="0" y="8"/>
                  </a:lnTo>
                  <a:lnTo>
                    <a:pt x="0" y="17"/>
                  </a:lnTo>
                  <a:lnTo>
                    <a:pt x="19" y="6"/>
                  </a:lnTo>
                  <a:close/>
                </a:path>
              </a:pathLst>
            </a:custGeom>
            <a:solidFill>
              <a:srgbClr val="000000"/>
            </a:solidFill>
            <a:ln w="9525">
              <a:noFill/>
              <a:round/>
              <a:headEnd/>
              <a:tailEnd/>
            </a:ln>
          </p:spPr>
          <p:txBody>
            <a:bodyPr/>
            <a:lstStyle/>
            <a:p>
              <a:endParaRPr lang="en-US"/>
            </a:p>
          </p:txBody>
        </p:sp>
        <p:sp>
          <p:nvSpPr>
            <p:cNvPr id="1241153" name="Freeform 65"/>
            <p:cNvSpPr>
              <a:spLocks/>
            </p:cNvSpPr>
            <p:nvPr/>
          </p:nvSpPr>
          <p:spPr bwMode="auto">
            <a:xfrm>
              <a:off x="3299" y="3384"/>
              <a:ext cx="24" cy="18"/>
            </a:xfrm>
            <a:custGeom>
              <a:avLst/>
              <a:gdLst/>
              <a:ahLst/>
              <a:cxnLst>
                <a:cxn ang="0">
                  <a:pos x="47" y="14"/>
                </a:cxn>
                <a:cxn ang="0">
                  <a:pos x="47" y="14"/>
                </a:cxn>
                <a:cxn ang="0">
                  <a:pos x="32" y="12"/>
                </a:cxn>
                <a:cxn ang="0">
                  <a:pos x="24" y="11"/>
                </a:cxn>
                <a:cxn ang="0">
                  <a:pos x="23" y="6"/>
                </a:cxn>
                <a:cxn ang="0">
                  <a:pos x="19" y="0"/>
                </a:cxn>
                <a:cxn ang="0">
                  <a:pos x="0" y="11"/>
                </a:cxn>
                <a:cxn ang="0">
                  <a:pos x="5" y="21"/>
                </a:cxn>
                <a:cxn ang="0">
                  <a:pos x="15" y="30"/>
                </a:cxn>
                <a:cxn ang="0">
                  <a:pos x="29" y="36"/>
                </a:cxn>
                <a:cxn ang="0">
                  <a:pos x="47" y="37"/>
                </a:cxn>
                <a:cxn ang="0">
                  <a:pos x="47" y="14"/>
                </a:cxn>
              </a:cxnLst>
              <a:rect l="0" t="0" r="r" b="b"/>
              <a:pathLst>
                <a:path w="47" h="37">
                  <a:moveTo>
                    <a:pt x="47" y="14"/>
                  </a:moveTo>
                  <a:lnTo>
                    <a:pt x="47" y="14"/>
                  </a:lnTo>
                  <a:lnTo>
                    <a:pt x="32" y="12"/>
                  </a:lnTo>
                  <a:lnTo>
                    <a:pt x="24" y="11"/>
                  </a:lnTo>
                  <a:lnTo>
                    <a:pt x="23" y="6"/>
                  </a:lnTo>
                  <a:lnTo>
                    <a:pt x="19" y="0"/>
                  </a:lnTo>
                  <a:lnTo>
                    <a:pt x="0" y="11"/>
                  </a:lnTo>
                  <a:lnTo>
                    <a:pt x="5" y="21"/>
                  </a:lnTo>
                  <a:lnTo>
                    <a:pt x="15" y="30"/>
                  </a:lnTo>
                  <a:lnTo>
                    <a:pt x="29" y="36"/>
                  </a:lnTo>
                  <a:lnTo>
                    <a:pt x="47" y="37"/>
                  </a:lnTo>
                  <a:lnTo>
                    <a:pt x="47" y="14"/>
                  </a:lnTo>
                  <a:close/>
                </a:path>
              </a:pathLst>
            </a:custGeom>
            <a:solidFill>
              <a:srgbClr val="000000"/>
            </a:solidFill>
            <a:ln w="9525">
              <a:noFill/>
              <a:round/>
              <a:headEnd/>
              <a:tailEnd/>
            </a:ln>
          </p:spPr>
          <p:txBody>
            <a:bodyPr/>
            <a:lstStyle/>
            <a:p>
              <a:endParaRPr lang="en-US"/>
            </a:p>
          </p:txBody>
        </p:sp>
        <p:sp>
          <p:nvSpPr>
            <p:cNvPr id="1241154" name="Freeform 66"/>
            <p:cNvSpPr>
              <a:spLocks/>
            </p:cNvSpPr>
            <p:nvPr/>
          </p:nvSpPr>
          <p:spPr bwMode="auto">
            <a:xfrm>
              <a:off x="3323" y="3389"/>
              <a:ext cx="16" cy="13"/>
            </a:xfrm>
            <a:custGeom>
              <a:avLst/>
              <a:gdLst/>
              <a:ahLst/>
              <a:cxnLst>
                <a:cxn ang="0">
                  <a:pos x="32" y="0"/>
                </a:cxn>
                <a:cxn ang="0">
                  <a:pos x="32" y="0"/>
                </a:cxn>
                <a:cxn ang="0">
                  <a:pos x="22" y="0"/>
                </a:cxn>
                <a:cxn ang="0">
                  <a:pos x="16" y="1"/>
                </a:cxn>
                <a:cxn ang="0">
                  <a:pos x="11" y="3"/>
                </a:cxn>
                <a:cxn ang="0">
                  <a:pos x="0" y="3"/>
                </a:cxn>
                <a:cxn ang="0">
                  <a:pos x="0" y="26"/>
                </a:cxn>
                <a:cxn ang="0">
                  <a:pos x="14" y="26"/>
                </a:cxn>
                <a:cxn ang="0">
                  <a:pos x="22" y="25"/>
                </a:cxn>
                <a:cxn ang="0">
                  <a:pos x="25" y="22"/>
                </a:cxn>
                <a:cxn ang="0">
                  <a:pos x="32" y="22"/>
                </a:cxn>
                <a:cxn ang="0">
                  <a:pos x="32" y="0"/>
                </a:cxn>
              </a:cxnLst>
              <a:rect l="0" t="0" r="r" b="b"/>
              <a:pathLst>
                <a:path w="32" h="26">
                  <a:moveTo>
                    <a:pt x="32" y="0"/>
                  </a:moveTo>
                  <a:lnTo>
                    <a:pt x="32" y="0"/>
                  </a:lnTo>
                  <a:lnTo>
                    <a:pt x="22" y="0"/>
                  </a:lnTo>
                  <a:lnTo>
                    <a:pt x="16" y="1"/>
                  </a:lnTo>
                  <a:lnTo>
                    <a:pt x="11" y="3"/>
                  </a:lnTo>
                  <a:lnTo>
                    <a:pt x="0" y="3"/>
                  </a:lnTo>
                  <a:lnTo>
                    <a:pt x="0" y="26"/>
                  </a:lnTo>
                  <a:lnTo>
                    <a:pt x="14" y="26"/>
                  </a:lnTo>
                  <a:lnTo>
                    <a:pt x="22" y="25"/>
                  </a:lnTo>
                  <a:lnTo>
                    <a:pt x="25" y="22"/>
                  </a:lnTo>
                  <a:lnTo>
                    <a:pt x="32" y="22"/>
                  </a:lnTo>
                  <a:lnTo>
                    <a:pt x="32" y="0"/>
                  </a:lnTo>
                  <a:close/>
                </a:path>
              </a:pathLst>
            </a:custGeom>
            <a:solidFill>
              <a:srgbClr val="000000"/>
            </a:solidFill>
            <a:ln w="9525">
              <a:noFill/>
              <a:round/>
              <a:headEnd/>
              <a:tailEnd/>
            </a:ln>
          </p:spPr>
          <p:txBody>
            <a:bodyPr/>
            <a:lstStyle/>
            <a:p>
              <a:endParaRPr lang="en-US"/>
            </a:p>
          </p:txBody>
        </p:sp>
        <p:sp>
          <p:nvSpPr>
            <p:cNvPr id="1241155" name="Freeform 67"/>
            <p:cNvSpPr>
              <a:spLocks/>
            </p:cNvSpPr>
            <p:nvPr/>
          </p:nvSpPr>
          <p:spPr bwMode="auto">
            <a:xfrm>
              <a:off x="3339" y="3389"/>
              <a:ext cx="14" cy="13"/>
            </a:xfrm>
            <a:custGeom>
              <a:avLst/>
              <a:gdLst/>
              <a:ahLst/>
              <a:cxnLst>
                <a:cxn ang="0">
                  <a:pos x="29" y="3"/>
                </a:cxn>
                <a:cxn ang="0">
                  <a:pos x="22" y="3"/>
                </a:cxn>
                <a:cxn ang="0">
                  <a:pos x="17" y="1"/>
                </a:cxn>
                <a:cxn ang="0">
                  <a:pos x="9" y="0"/>
                </a:cxn>
                <a:cxn ang="0">
                  <a:pos x="0" y="0"/>
                </a:cxn>
                <a:cxn ang="0">
                  <a:pos x="0" y="22"/>
                </a:cxn>
                <a:cxn ang="0">
                  <a:pos x="7" y="22"/>
                </a:cxn>
                <a:cxn ang="0">
                  <a:pos x="11" y="25"/>
                </a:cxn>
                <a:cxn ang="0">
                  <a:pos x="18" y="26"/>
                </a:cxn>
                <a:cxn ang="0">
                  <a:pos x="29" y="26"/>
                </a:cxn>
                <a:cxn ang="0">
                  <a:pos x="29" y="3"/>
                </a:cxn>
              </a:cxnLst>
              <a:rect l="0" t="0" r="r" b="b"/>
              <a:pathLst>
                <a:path w="29" h="26">
                  <a:moveTo>
                    <a:pt x="29" y="3"/>
                  </a:moveTo>
                  <a:lnTo>
                    <a:pt x="22" y="3"/>
                  </a:lnTo>
                  <a:lnTo>
                    <a:pt x="17" y="1"/>
                  </a:lnTo>
                  <a:lnTo>
                    <a:pt x="9" y="0"/>
                  </a:lnTo>
                  <a:lnTo>
                    <a:pt x="0" y="0"/>
                  </a:lnTo>
                  <a:lnTo>
                    <a:pt x="0" y="22"/>
                  </a:lnTo>
                  <a:lnTo>
                    <a:pt x="7" y="22"/>
                  </a:lnTo>
                  <a:lnTo>
                    <a:pt x="11" y="25"/>
                  </a:lnTo>
                  <a:lnTo>
                    <a:pt x="18" y="26"/>
                  </a:lnTo>
                  <a:lnTo>
                    <a:pt x="29" y="26"/>
                  </a:lnTo>
                  <a:lnTo>
                    <a:pt x="29" y="3"/>
                  </a:lnTo>
                  <a:close/>
                </a:path>
              </a:pathLst>
            </a:custGeom>
            <a:solidFill>
              <a:srgbClr val="000000"/>
            </a:solidFill>
            <a:ln w="9525">
              <a:noFill/>
              <a:round/>
              <a:headEnd/>
              <a:tailEnd/>
            </a:ln>
          </p:spPr>
          <p:txBody>
            <a:bodyPr/>
            <a:lstStyle/>
            <a:p>
              <a:endParaRPr lang="en-US"/>
            </a:p>
          </p:txBody>
        </p:sp>
        <p:sp>
          <p:nvSpPr>
            <p:cNvPr id="1241156" name="Freeform 68"/>
            <p:cNvSpPr>
              <a:spLocks/>
            </p:cNvSpPr>
            <p:nvPr/>
          </p:nvSpPr>
          <p:spPr bwMode="auto">
            <a:xfrm>
              <a:off x="3353" y="3390"/>
              <a:ext cx="6" cy="12"/>
            </a:xfrm>
            <a:custGeom>
              <a:avLst/>
              <a:gdLst/>
              <a:ahLst/>
              <a:cxnLst>
                <a:cxn ang="0">
                  <a:pos x="0" y="23"/>
                </a:cxn>
                <a:cxn ang="0">
                  <a:pos x="7" y="19"/>
                </a:cxn>
                <a:cxn ang="0">
                  <a:pos x="11" y="12"/>
                </a:cxn>
                <a:cxn ang="0">
                  <a:pos x="7" y="3"/>
                </a:cxn>
                <a:cxn ang="0">
                  <a:pos x="0" y="0"/>
                </a:cxn>
                <a:cxn ang="0">
                  <a:pos x="0" y="23"/>
                </a:cxn>
              </a:cxnLst>
              <a:rect l="0" t="0" r="r" b="b"/>
              <a:pathLst>
                <a:path w="11" h="23">
                  <a:moveTo>
                    <a:pt x="0" y="23"/>
                  </a:moveTo>
                  <a:lnTo>
                    <a:pt x="7" y="19"/>
                  </a:lnTo>
                  <a:lnTo>
                    <a:pt x="11" y="12"/>
                  </a:lnTo>
                  <a:lnTo>
                    <a:pt x="7" y="3"/>
                  </a:lnTo>
                  <a:lnTo>
                    <a:pt x="0" y="0"/>
                  </a:lnTo>
                  <a:lnTo>
                    <a:pt x="0" y="23"/>
                  </a:lnTo>
                  <a:close/>
                </a:path>
              </a:pathLst>
            </a:custGeom>
            <a:solidFill>
              <a:srgbClr val="000000"/>
            </a:solidFill>
            <a:ln w="9525">
              <a:noFill/>
              <a:round/>
              <a:headEnd/>
              <a:tailEnd/>
            </a:ln>
          </p:spPr>
          <p:txBody>
            <a:bodyPr/>
            <a:lstStyle/>
            <a:p>
              <a:endParaRPr lang="en-US"/>
            </a:p>
          </p:txBody>
        </p:sp>
        <p:sp>
          <p:nvSpPr>
            <p:cNvPr id="1241157" name="Freeform 69"/>
            <p:cNvSpPr>
              <a:spLocks/>
            </p:cNvSpPr>
            <p:nvPr/>
          </p:nvSpPr>
          <p:spPr bwMode="auto">
            <a:xfrm>
              <a:off x="3442" y="2994"/>
              <a:ext cx="11" cy="8"/>
            </a:xfrm>
            <a:custGeom>
              <a:avLst/>
              <a:gdLst/>
              <a:ahLst/>
              <a:cxnLst>
                <a:cxn ang="0">
                  <a:pos x="21" y="8"/>
                </a:cxn>
                <a:cxn ang="0">
                  <a:pos x="18" y="3"/>
                </a:cxn>
                <a:cxn ang="0">
                  <a:pos x="10" y="0"/>
                </a:cxn>
                <a:cxn ang="0">
                  <a:pos x="2" y="6"/>
                </a:cxn>
                <a:cxn ang="0">
                  <a:pos x="0" y="14"/>
                </a:cxn>
                <a:cxn ang="0">
                  <a:pos x="21" y="8"/>
                </a:cxn>
              </a:cxnLst>
              <a:rect l="0" t="0" r="r" b="b"/>
              <a:pathLst>
                <a:path w="21" h="14">
                  <a:moveTo>
                    <a:pt x="21" y="8"/>
                  </a:moveTo>
                  <a:lnTo>
                    <a:pt x="18" y="3"/>
                  </a:lnTo>
                  <a:lnTo>
                    <a:pt x="10" y="0"/>
                  </a:lnTo>
                  <a:lnTo>
                    <a:pt x="2" y="6"/>
                  </a:lnTo>
                  <a:lnTo>
                    <a:pt x="0" y="14"/>
                  </a:lnTo>
                  <a:lnTo>
                    <a:pt x="21" y="8"/>
                  </a:lnTo>
                  <a:close/>
                </a:path>
              </a:pathLst>
            </a:custGeom>
            <a:solidFill>
              <a:srgbClr val="000000"/>
            </a:solidFill>
            <a:ln w="9525">
              <a:noFill/>
              <a:round/>
              <a:headEnd/>
              <a:tailEnd/>
            </a:ln>
          </p:spPr>
          <p:txBody>
            <a:bodyPr/>
            <a:lstStyle/>
            <a:p>
              <a:endParaRPr lang="en-US"/>
            </a:p>
          </p:txBody>
        </p:sp>
        <p:sp>
          <p:nvSpPr>
            <p:cNvPr id="1241158" name="Freeform 70"/>
            <p:cNvSpPr>
              <a:spLocks/>
            </p:cNvSpPr>
            <p:nvPr/>
          </p:nvSpPr>
          <p:spPr bwMode="auto">
            <a:xfrm>
              <a:off x="3419" y="2999"/>
              <a:ext cx="34" cy="92"/>
            </a:xfrm>
            <a:custGeom>
              <a:avLst/>
              <a:gdLst/>
              <a:ahLst/>
              <a:cxnLst>
                <a:cxn ang="0">
                  <a:pos x="18" y="186"/>
                </a:cxn>
                <a:cxn ang="0">
                  <a:pos x="18" y="186"/>
                </a:cxn>
                <a:cxn ang="0">
                  <a:pos x="30" y="154"/>
                </a:cxn>
                <a:cxn ang="0">
                  <a:pos x="43" y="123"/>
                </a:cxn>
                <a:cxn ang="0">
                  <a:pos x="52" y="94"/>
                </a:cxn>
                <a:cxn ang="0">
                  <a:pos x="59" y="70"/>
                </a:cxn>
                <a:cxn ang="0">
                  <a:pos x="65" y="48"/>
                </a:cxn>
                <a:cxn ang="0">
                  <a:pos x="68" y="29"/>
                </a:cxn>
                <a:cxn ang="0">
                  <a:pos x="68" y="14"/>
                </a:cxn>
                <a:cxn ang="0">
                  <a:pos x="68" y="0"/>
                </a:cxn>
                <a:cxn ang="0">
                  <a:pos x="47" y="6"/>
                </a:cxn>
                <a:cxn ang="0">
                  <a:pos x="47" y="14"/>
                </a:cxn>
                <a:cxn ang="0">
                  <a:pos x="47" y="26"/>
                </a:cxn>
                <a:cxn ang="0">
                  <a:pos x="43" y="42"/>
                </a:cxn>
                <a:cxn ang="0">
                  <a:pos x="38" y="63"/>
                </a:cxn>
                <a:cxn ang="0">
                  <a:pos x="30" y="88"/>
                </a:cxn>
                <a:cxn ang="0">
                  <a:pos x="21" y="116"/>
                </a:cxn>
                <a:cxn ang="0">
                  <a:pos x="12" y="144"/>
                </a:cxn>
                <a:cxn ang="0">
                  <a:pos x="0" y="175"/>
                </a:cxn>
                <a:cxn ang="0">
                  <a:pos x="18" y="186"/>
                </a:cxn>
              </a:cxnLst>
              <a:rect l="0" t="0" r="r" b="b"/>
              <a:pathLst>
                <a:path w="68" h="186">
                  <a:moveTo>
                    <a:pt x="18" y="186"/>
                  </a:moveTo>
                  <a:lnTo>
                    <a:pt x="18" y="186"/>
                  </a:lnTo>
                  <a:lnTo>
                    <a:pt x="30" y="154"/>
                  </a:lnTo>
                  <a:lnTo>
                    <a:pt x="43" y="123"/>
                  </a:lnTo>
                  <a:lnTo>
                    <a:pt x="52" y="94"/>
                  </a:lnTo>
                  <a:lnTo>
                    <a:pt x="59" y="70"/>
                  </a:lnTo>
                  <a:lnTo>
                    <a:pt x="65" y="48"/>
                  </a:lnTo>
                  <a:lnTo>
                    <a:pt x="68" y="29"/>
                  </a:lnTo>
                  <a:lnTo>
                    <a:pt x="68" y="14"/>
                  </a:lnTo>
                  <a:lnTo>
                    <a:pt x="68" y="0"/>
                  </a:lnTo>
                  <a:lnTo>
                    <a:pt x="47" y="6"/>
                  </a:lnTo>
                  <a:lnTo>
                    <a:pt x="47" y="14"/>
                  </a:lnTo>
                  <a:lnTo>
                    <a:pt x="47" y="26"/>
                  </a:lnTo>
                  <a:lnTo>
                    <a:pt x="43" y="42"/>
                  </a:lnTo>
                  <a:lnTo>
                    <a:pt x="38" y="63"/>
                  </a:lnTo>
                  <a:lnTo>
                    <a:pt x="30" y="88"/>
                  </a:lnTo>
                  <a:lnTo>
                    <a:pt x="21" y="116"/>
                  </a:lnTo>
                  <a:lnTo>
                    <a:pt x="12" y="144"/>
                  </a:lnTo>
                  <a:lnTo>
                    <a:pt x="0" y="175"/>
                  </a:lnTo>
                  <a:lnTo>
                    <a:pt x="18" y="186"/>
                  </a:lnTo>
                  <a:close/>
                </a:path>
              </a:pathLst>
            </a:custGeom>
            <a:solidFill>
              <a:srgbClr val="000000"/>
            </a:solidFill>
            <a:ln w="9525">
              <a:noFill/>
              <a:round/>
              <a:headEnd/>
              <a:tailEnd/>
            </a:ln>
          </p:spPr>
          <p:txBody>
            <a:bodyPr/>
            <a:lstStyle/>
            <a:p>
              <a:endParaRPr lang="en-US"/>
            </a:p>
          </p:txBody>
        </p:sp>
        <p:sp>
          <p:nvSpPr>
            <p:cNvPr id="1241159" name="Freeform 71"/>
            <p:cNvSpPr>
              <a:spLocks/>
            </p:cNvSpPr>
            <p:nvPr/>
          </p:nvSpPr>
          <p:spPr bwMode="auto">
            <a:xfrm>
              <a:off x="3394" y="3086"/>
              <a:ext cx="34" cy="90"/>
            </a:xfrm>
            <a:custGeom>
              <a:avLst/>
              <a:gdLst/>
              <a:ahLst/>
              <a:cxnLst>
                <a:cxn ang="0">
                  <a:pos x="22" y="178"/>
                </a:cxn>
                <a:cxn ang="0">
                  <a:pos x="22" y="179"/>
                </a:cxn>
                <a:cxn ang="0">
                  <a:pos x="23" y="170"/>
                </a:cxn>
                <a:cxn ang="0">
                  <a:pos x="25" y="157"/>
                </a:cxn>
                <a:cxn ang="0">
                  <a:pos x="29" y="141"/>
                </a:cxn>
                <a:cxn ang="0">
                  <a:pos x="33" y="122"/>
                </a:cxn>
                <a:cxn ang="0">
                  <a:pos x="39" y="96"/>
                </a:cxn>
                <a:cxn ang="0">
                  <a:pos x="47" y="70"/>
                </a:cxn>
                <a:cxn ang="0">
                  <a:pos x="56" y="40"/>
                </a:cxn>
                <a:cxn ang="0">
                  <a:pos x="66" y="11"/>
                </a:cxn>
                <a:cxn ang="0">
                  <a:pos x="48" y="0"/>
                </a:cxn>
                <a:cxn ang="0">
                  <a:pos x="34" y="34"/>
                </a:cxn>
                <a:cxn ang="0">
                  <a:pos x="25" y="64"/>
                </a:cxn>
                <a:cxn ang="0">
                  <a:pos x="18" y="90"/>
                </a:cxn>
                <a:cxn ang="0">
                  <a:pos x="13" y="114"/>
                </a:cxn>
                <a:cxn ang="0">
                  <a:pos x="7" y="133"/>
                </a:cxn>
                <a:cxn ang="0">
                  <a:pos x="5" y="151"/>
                </a:cxn>
                <a:cxn ang="0">
                  <a:pos x="1" y="163"/>
                </a:cxn>
                <a:cxn ang="0">
                  <a:pos x="0" y="172"/>
                </a:cxn>
                <a:cxn ang="0">
                  <a:pos x="0" y="175"/>
                </a:cxn>
                <a:cxn ang="0">
                  <a:pos x="22" y="178"/>
                </a:cxn>
              </a:cxnLst>
              <a:rect l="0" t="0" r="r" b="b"/>
              <a:pathLst>
                <a:path w="66" h="179">
                  <a:moveTo>
                    <a:pt x="22" y="178"/>
                  </a:moveTo>
                  <a:lnTo>
                    <a:pt x="22" y="179"/>
                  </a:lnTo>
                  <a:lnTo>
                    <a:pt x="23" y="170"/>
                  </a:lnTo>
                  <a:lnTo>
                    <a:pt x="25" y="157"/>
                  </a:lnTo>
                  <a:lnTo>
                    <a:pt x="29" y="141"/>
                  </a:lnTo>
                  <a:lnTo>
                    <a:pt x="33" y="122"/>
                  </a:lnTo>
                  <a:lnTo>
                    <a:pt x="39" y="96"/>
                  </a:lnTo>
                  <a:lnTo>
                    <a:pt x="47" y="70"/>
                  </a:lnTo>
                  <a:lnTo>
                    <a:pt x="56" y="40"/>
                  </a:lnTo>
                  <a:lnTo>
                    <a:pt x="66" y="11"/>
                  </a:lnTo>
                  <a:lnTo>
                    <a:pt x="48" y="0"/>
                  </a:lnTo>
                  <a:lnTo>
                    <a:pt x="34" y="34"/>
                  </a:lnTo>
                  <a:lnTo>
                    <a:pt x="25" y="64"/>
                  </a:lnTo>
                  <a:lnTo>
                    <a:pt x="18" y="90"/>
                  </a:lnTo>
                  <a:lnTo>
                    <a:pt x="13" y="114"/>
                  </a:lnTo>
                  <a:lnTo>
                    <a:pt x="7" y="133"/>
                  </a:lnTo>
                  <a:lnTo>
                    <a:pt x="5" y="151"/>
                  </a:lnTo>
                  <a:lnTo>
                    <a:pt x="1" y="163"/>
                  </a:lnTo>
                  <a:lnTo>
                    <a:pt x="0" y="172"/>
                  </a:lnTo>
                  <a:lnTo>
                    <a:pt x="0" y="175"/>
                  </a:lnTo>
                  <a:lnTo>
                    <a:pt x="22" y="178"/>
                  </a:lnTo>
                  <a:close/>
                </a:path>
              </a:pathLst>
            </a:custGeom>
            <a:solidFill>
              <a:srgbClr val="000000"/>
            </a:solidFill>
            <a:ln w="9525">
              <a:noFill/>
              <a:round/>
              <a:headEnd/>
              <a:tailEnd/>
            </a:ln>
          </p:spPr>
          <p:txBody>
            <a:bodyPr/>
            <a:lstStyle/>
            <a:p>
              <a:endParaRPr lang="en-US"/>
            </a:p>
          </p:txBody>
        </p:sp>
        <p:sp>
          <p:nvSpPr>
            <p:cNvPr id="1241160" name="Freeform 72"/>
            <p:cNvSpPr>
              <a:spLocks/>
            </p:cNvSpPr>
            <p:nvPr/>
          </p:nvSpPr>
          <p:spPr bwMode="auto">
            <a:xfrm>
              <a:off x="3379" y="3173"/>
              <a:ext cx="26" cy="98"/>
            </a:xfrm>
            <a:custGeom>
              <a:avLst/>
              <a:gdLst/>
              <a:ahLst/>
              <a:cxnLst>
                <a:cxn ang="0">
                  <a:pos x="22" y="195"/>
                </a:cxn>
                <a:cxn ang="0">
                  <a:pos x="22" y="195"/>
                </a:cxn>
                <a:cxn ang="0">
                  <a:pos x="26" y="169"/>
                </a:cxn>
                <a:cxn ang="0">
                  <a:pos x="29" y="141"/>
                </a:cxn>
                <a:cxn ang="0">
                  <a:pos x="35" y="111"/>
                </a:cxn>
                <a:cxn ang="0">
                  <a:pos x="40" y="81"/>
                </a:cxn>
                <a:cxn ang="0">
                  <a:pos x="45" y="53"/>
                </a:cxn>
                <a:cxn ang="0">
                  <a:pos x="47" y="29"/>
                </a:cxn>
                <a:cxn ang="0">
                  <a:pos x="51" y="12"/>
                </a:cxn>
                <a:cxn ang="0">
                  <a:pos x="53" y="3"/>
                </a:cxn>
                <a:cxn ang="0">
                  <a:pos x="31" y="0"/>
                </a:cxn>
                <a:cxn ang="0">
                  <a:pos x="29" y="9"/>
                </a:cxn>
                <a:cxn ang="0">
                  <a:pos x="27" y="27"/>
                </a:cxn>
                <a:cxn ang="0">
                  <a:pos x="23" y="50"/>
                </a:cxn>
                <a:cxn ang="0">
                  <a:pos x="19" y="78"/>
                </a:cxn>
                <a:cxn ang="0">
                  <a:pos x="13" y="108"/>
                </a:cxn>
                <a:cxn ang="0">
                  <a:pos x="8" y="138"/>
                </a:cxn>
                <a:cxn ang="0">
                  <a:pos x="4" y="166"/>
                </a:cxn>
                <a:cxn ang="0">
                  <a:pos x="0" y="192"/>
                </a:cxn>
                <a:cxn ang="0">
                  <a:pos x="22" y="195"/>
                </a:cxn>
              </a:cxnLst>
              <a:rect l="0" t="0" r="r" b="b"/>
              <a:pathLst>
                <a:path w="53" h="195">
                  <a:moveTo>
                    <a:pt x="22" y="195"/>
                  </a:moveTo>
                  <a:lnTo>
                    <a:pt x="22" y="195"/>
                  </a:lnTo>
                  <a:lnTo>
                    <a:pt x="26" y="169"/>
                  </a:lnTo>
                  <a:lnTo>
                    <a:pt x="29" y="141"/>
                  </a:lnTo>
                  <a:lnTo>
                    <a:pt x="35" y="111"/>
                  </a:lnTo>
                  <a:lnTo>
                    <a:pt x="40" y="81"/>
                  </a:lnTo>
                  <a:lnTo>
                    <a:pt x="45" y="53"/>
                  </a:lnTo>
                  <a:lnTo>
                    <a:pt x="47" y="29"/>
                  </a:lnTo>
                  <a:lnTo>
                    <a:pt x="51" y="12"/>
                  </a:lnTo>
                  <a:lnTo>
                    <a:pt x="53" y="3"/>
                  </a:lnTo>
                  <a:lnTo>
                    <a:pt x="31" y="0"/>
                  </a:lnTo>
                  <a:lnTo>
                    <a:pt x="29" y="9"/>
                  </a:lnTo>
                  <a:lnTo>
                    <a:pt x="27" y="27"/>
                  </a:lnTo>
                  <a:lnTo>
                    <a:pt x="23" y="50"/>
                  </a:lnTo>
                  <a:lnTo>
                    <a:pt x="19" y="78"/>
                  </a:lnTo>
                  <a:lnTo>
                    <a:pt x="13" y="108"/>
                  </a:lnTo>
                  <a:lnTo>
                    <a:pt x="8" y="138"/>
                  </a:lnTo>
                  <a:lnTo>
                    <a:pt x="4" y="166"/>
                  </a:lnTo>
                  <a:lnTo>
                    <a:pt x="0" y="192"/>
                  </a:lnTo>
                  <a:lnTo>
                    <a:pt x="22" y="195"/>
                  </a:lnTo>
                  <a:close/>
                </a:path>
              </a:pathLst>
            </a:custGeom>
            <a:solidFill>
              <a:srgbClr val="000000"/>
            </a:solidFill>
            <a:ln w="9525">
              <a:noFill/>
              <a:round/>
              <a:headEnd/>
              <a:tailEnd/>
            </a:ln>
          </p:spPr>
          <p:txBody>
            <a:bodyPr/>
            <a:lstStyle/>
            <a:p>
              <a:endParaRPr lang="en-US"/>
            </a:p>
          </p:txBody>
        </p:sp>
        <p:sp>
          <p:nvSpPr>
            <p:cNvPr id="1241161" name="Freeform 73"/>
            <p:cNvSpPr>
              <a:spLocks/>
            </p:cNvSpPr>
            <p:nvPr/>
          </p:nvSpPr>
          <p:spPr bwMode="auto">
            <a:xfrm>
              <a:off x="3374" y="3270"/>
              <a:ext cx="16" cy="64"/>
            </a:xfrm>
            <a:custGeom>
              <a:avLst/>
              <a:gdLst/>
              <a:ahLst/>
              <a:cxnLst>
                <a:cxn ang="0">
                  <a:pos x="21" y="129"/>
                </a:cxn>
                <a:cxn ang="0">
                  <a:pos x="21" y="110"/>
                </a:cxn>
                <a:cxn ang="0">
                  <a:pos x="23" y="89"/>
                </a:cxn>
                <a:cxn ang="0">
                  <a:pos x="24" y="68"/>
                </a:cxn>
                <a:cxn ang="0">
                  <a:pos x="27" y="49"/>
                </a:cxn>
                <a:cxn ang="0">
                  <a:pos x="29" y="30"/>
                </a:cxn>
                <a:cxn ang="0">
                  <a:pos x="30" y="17"/>
                </a:cxn>
                <a:cxn ang="0">
                  <a:pos x="32" y="8"/>
                </a:cxn>
                <a:cxn ang="0">
                  <a:pos x="32" y="3"/>
                </a:cxn>
                <a:cxn ang="0">
                  <a:pos x="10" y="0"/>
                </a:cxn>
                <a:cxn ang="0">
                  <a:pos x="10" y="3"/>
                </a:cxn>
                <a:cxn ang="0">
                  <a:pos x="9" y="14"/>
                </a:cxn>
                <a:cxn ang="0">
                  <a:pos x="7" y="27"/>
                </a:cxn>
                <a:cxn ang="0">
                  <a:pos x="5" y="45"/>
                </a:cxn>
                <a:cxn ang="0">
                  <a:pos x="3" y="64"/>
                </a:cxn>
                <a:cxn ang="0">
                  <a:pos x="1" y="86"/>
                </a:cxn>
                <a:cxn ang="0">
                  <a:pos x="0" y="110"/>
                </a:cxn>
                <a:cxn ang="0">
                  <a:pos x="0" y="129"/>
                </a:cxn>
                <a:cxn ang="0">
                  <a:pos x="21" y="129"/>
                </a:cxn>
              </a:cxnLst>
              <a:rect l="0" t="0" r="r" b="b"/>
              <a:pathLst>
                <a:path w="32" h="129">
                  <a:moveTo>
                    <a:pt x="21" y="129"/>
                  </a:moveTo>
                  <a:lnTo>
                    <a:pt x="21" y="110"/>
                  </a:lnTo>
                  <a:lnTo>
                    <a:pt x="23" y="89"/>
                  </a:lnTo>
                  <a:lnTo>
                    <a:pt x="24" y="68"/>
                  </a:lnTo>
                  <a:lnTo>
                    <a:pt x="27" y="49"/>
                  </a:lnTo>
                  <a:lnTo>
                    <a:pt x="29" y="30"/>
                  </a:lnTo>
                  <a:lnTo>
                    <a:pt x="30" y="17"/>
                  </a:lnTo>
                  <a:lnTo>
                    <a:pt x="32" y="8"/>
                  </a:lnTo>
                  <a:lnTo>
                    <a:pt x="32" y="3"/>
                  </a:lnTo>
                  <a:lnTo>
                    <a:pt x="10" y="0"/>
                  </a:lnTo>
                  <a:lnTo>
                    <a:pt x="10" y="3"/>
                  </a:lnTo>
                  <a:lnTo>
                    <a:pt x="9" y="14"/>
                  </a:lnTo>
                  <a:lnTo>
                    <a:pt x="7" y="27"/>
                  </a:lnTo>
                  <a:lnTo>
                    <a:pt x="5" y="45"/>
                  </a:lnTo>
                  <a:lnTo>
                    <a:pt x="3" y="64"/>
                  </a:lnTo>
                  <a:lnTo>
                    <a:pt x="1" y="86"/>
                  </a:lnTo>
                  <a:lnTo>
                    <a:pt x="0" y="110"/>
                  </a:lnTo>
                  <a:lnTo>
                    <a:pt x="0" y="129"/>
                  </a:lnTo>
                  <a:lnTo>
                    <a:pt x="21" y="129"/>
                  </a:lnTo>
                  <a:close/>
                </a:path>
              </a:pathLst>
            </a:custGeom>
            <a:solidFill>
              <a:srgbClr val="000000"/>
            </a:solidFill>
            <a:ln w="9525">
              <a:noFill/>
              <a:round/>
              <a:headEnd/>
              <a:tailEnd/>
            </a:ln>
          </p:spPr>
          <p:txBody>
            <a:bodyPr/>
            <a:lstStyle/>
            <a:p>
              <a:endParaRPr lang="en-US"/>
            </a:p>
          </p:txBody>
        </p:sp>
        <p:sp>
          <p:nvSpPr>
            <p:cNvPr id="1241162" name="Freeform 74"/>
            <p:cNvSpPr>
              <a:spLocks/>
            </p:cNvSpPr>
            <p:nvPr/>
          </p:nvSpPr>
          <p:spPr bwMode="auto">
            <a:xfrm>
              <a:off x="3374" y="3334"/>
              <a:ext cx="11" cy="6"/>
            </a:xfrm>
            <a:custGeom>
              <a:avLst/>
              <a:gdLst/>
              <a:ahLst/>
              <a:cxnLst>
                <a:cxn ang="0">
                  <a:pos x="0" y="0"/>
                </a:cxn>
                <a:cxn ang="0">
                  <a:pos x="3" y="8"/>
                </a:cxn>
                <a:cxn ang="0">
                  <a:pos x="10" y="12"/>
                </a:cxn>
                <a:cxn ang="0">
                  <a:pos x="18" y="8"/>
                </a:cxn>
                <a:cxn ang="0">
                  <a:pos x="21" y="0"/>
                </a:cxn>
                <a:cxn ang="0">
                  <a:pos x="0" y="0"/>
                </a:cxn>
              </a:cxnLst>
              <a:rect l="0" t="0" r="r" b="b"/>
              <a:pathLst>
                <a:path w="21" h="12">
                  <a:moveTo>
                    <a:pt x="0" y="0"/>
                  </a:moveTo>
                  <a:lnTo>
                    <a:pt x="3" y="8"/>
                  </a:lnTo>
                  <a:lnTo>
                    <a:pt x="10" y="12"/>
                  </a:lnTo>
                  <a:lnTo>
                    <a:pt x="18" y="8"/>
                  </a:lnTo>
                  <a:lnTo>
                    <a:pt x="21" y="0"/>
                  </a:lnTo>
                  <a:lnTo>
                    <a:pt x="0" y="0"/>
                  </a:lnTo>
                  <a:close/>
                </a:path>
              </a:pathLst>
            </a:custGeom>
            <a:solidFill>
              <a:srgbClr val="000000"/>
            </a:solidFill>
            <a:ln w="9525">
              <a:noFill/>
              <a:round/>
              <a:headEnd/>
              <a:tailEnd/>
            </a:ln>
          </p:spPr>
          <p:txBody>
            <a:bodyPr/>
            <a:lstStyle/>
            <a:p>
              <a:endParaRPr lang="en-US"/>
            </a:p>
          </p:txBody>
        </p:sp>
        <p:sp>
          <p:nvSpPr>
            <p:cNvPr id="1241163" name="Freeform 75"/>
            <p:cNvSpPr>
              <a:spLocks/>
            </p:cNvSpPr>
            <p:nvPr/>
          </p:nvSpPr>
          <p:spPr bwMode="auto">
            <a:xfrm>
              <a:off x="3340" y="3091"/>
              <a:ext cx="11" cy="8"/>
            </a:xfrm>
            <a:custGeom>
              <a:avLst/>
              <a:gdLst/>
              <a:ahLst/>
              <a:cxnLst>
                <a:cxn ang="0">
                  <a:pos x="0" y="5"/>
                </a:cxn>
                <a:cxn ang="0">
                  <a:pos x="5" y="13"/>
                </a:cxn>
                <a:cxn ang="0">
                  <a:pos x="14" y="14"/>
                </a:cxn>
                <a:cxn ang="0">
                  <a:pos x="19" y="8"/>
                </a:cxn>
                <a:cxn ang="0">
                  <a:pos x="22" y="0"/>
                </a:cxn>
                <a:cxn ang="0">
                  <a:pos x="0" y="5"/>
                </a:cxn>
              </a:cxnLst>
              <a:rect l="0" t="0" r="r" b="b"/>
              <a:pathLst>
                <a:path w="22" h="14">
                  <a:moveTo>
                    <a:pt x="0" y="5"/>
                  </a:moveTo>
                  <a:lnTo>
                    <a:pt x="5" y="13"/>
                  </a:lnTo>
                  <a:lnTo>
                    <a:pt x="14" y="14"/>
                  </a:lnTo>
                  <a:lnTo>
                    <a:pt x="19" y="8"/>
                  </a:lnTo>
                  <a:lnTo>
                    <a:pt x="22" y="0"/>
                  </a:lnTo>
                  <a:lnTo>
                    <a:pt x="0" y="5"/>
                  </a:lnTo>
                  <a:close/>
                </a:path>
              </a:pathLst>
            </a:custGeom>
            <a:solidFill>
              <a:srgbClr val="000000"/>
            </a:solidFill>
            <a:ln w="9525">
              <a:noFill/>
              <a:round/>
              <a:headEnd/>
              <a:tailEnd/>
            </a:ln>
          </p:spPr>
          <p:txBody>
            <a:bodyPr/>
            <a:lstStyle/>
            <a:p>
              <a:endParaRPr lang="en-US"/>
            </a:p>
          </p:txBody>
        </p:sp>
        <p:sp>
          <p:nvSpPr>
            <p:cNvPr id="1241164" name="Freeform 76"/>
            <p:cNvSpPr>
              <a:spLocks/>
            </p:cNvSpPr>
            <p:nvPr/>
          </p:nvSpPr>
          <p:spPr bwMode="auto">
            <a:xfrm>
              <a:off x="3324" y="3001"/>
              <a:ext cx="27" cy="93"/>
            </a:xfrm>
            <a:custGeom>
              <a:avLst/>
              <a:gdLst/>
              <a:ahLst/>
              <a:cxnLst>
                <a:cxn ang="0">
                  <a:pos x="0" y="7"/>
                </a:cxn>
                <a:cxn ang="0">
                  <a:pos x="0" y="4"/>
                </a:cxn>
                <a:cxn ang="0">
                  <a:pos x="2" y="37"/>
                </a:cxn>
                <a:cxn ang="0">
                  <a:pos x="5" y="68"/>
                </a:cxn>
                <a:cxn ang="0">
                  <a:pos x="11" y="99"/>
                </a:cxn>
                <a:cxn ang="0">
                  <a:pos x="16" y="127"/>
                </a:cxn>
                <a:cxn ang="0">
                  <a:pos x="23" y="152"/>
                </a:cxn>
                <a:cxn ang="0">
                  <a:pos x="29" y="170"/>
                </a:cxn>
                <a:cxn ang="0">
                  <a:pos x="32" y="182"/>
                </a:cxn>
                <a:cxn ang="0">
                  <a:pos x="33" y="186"/>
                </a:cxn>
                <a:cxn ang="0">
                  <a:pos x="55" y="181"/>
                </a:cxn>
                <a:cxn ang="0">
                  <a:pos x="52" y="175"/>
                </a:cxn>
                <a:cxn ang="0">
                  <a:pos x="50" y="164"/>
                </a:cxn>
                <a:cxn ang="0">
                  <a:pos x="43" y="145"/>
                </a:cxn>
                <a:cxn ang="0">
                  <a:pos x="38" y="121"/>
                </a:cxn>
                <a:cxn ang="0">
                  <a:pos x="32" y="93"/>
                </a:cxn>
                <a:cxn ang="0">
                  <a:pos x="25" y="65"/>
                </a:cxn>
                <a:cxn ang="0">
                  <a:pos x="23" y="34"/>
                </a:cxn>
                <a:cxn ang="0">
                  <a:pos x="21" y="4"/>
                </a:cxn>
                <a:cxn ang="0">
                  <a:pos x="21" y="0"/>
                </a:cxn>
                <a:cxn ang="0">
                  <a:pos x="0" y="7"/>
                </a:cxn>
              </a:cxnLst>
              <a:rect l="0" t="0" r="r" b="b"/>
              <a:pathLst>
                <a:path w="55" h="186">
                  <a:moveTo>
                    <a:pt x="0" y="7"/>
                  </a:moveTo>
                  <a:lnTo>
                    <a:pt x="0" y="4"/>
                  </a:lnTo>
                  <a:lnTo>
                    <a:pt x="2" y="37"/>
                  </a:lnTo>
                  <a:lnTo>
                    <a:pt x="5" y="68"/>
                  </a:lnTo>
                  <a:lnTo>
                    <a:pt x="11" y="99"/>
                  </a:lnTo>
                  <a:lnTo>
                    <a:pt x="16" y="127"/>
                  </a:lnTo>
                  <a:lnTo>
                    <a:pt x="23" y="152"/>
                  </a:lnTo>
                  <a:lnTo>
                    <a:pt x="29" y="170"/>
                  </a:lnTo>
                  <a:lnTo>
                    <a:pt x="32" y="182"/>
                  </a:lnTo>
                  <a:lnTo>
                    <a:pt x="33" y="186"/>
                  </a:lnTo>
                  <a:lnTo>
                    <a:pt x="55" y="181"/>
                  </a:lnTo>
                  <a:lnTo>
                    <a:pt x="52" y="175"/>
                  </a:lnTo>
                  <a:lnTo>
                    <a:pt x="50" y="164"/>
                  </a:lnTo>
                  <a:lnTo>
                    <a:pt x="43" y="145"/>
                  </a:lnTo>
                  <a:lnTo>
                    <a:pt x="38" y="121"/>
                  </a:lnTo>
                  <a:lnTo>
                    <a:pt x="32" y="93"/>
                  </a:lnTo>
                  <a:lnTo>
                    <a:pt x="25" y="65"/>
                  </a:lnTo>
                  <a:lnTo>
                    <a:pt x="23" y="34"/>
                  </a:lnTo>
                  <a:lnTo>
                    <a:pt x="21" y="4"/>
                  </a:lnTo>
                  <a:lnTo>
                    <a:pt x="21" y="0"/>
                  </a:lnTo>
                  <a:lnTo>
                    <a:pt x="0" y="7"/>
                  </a:lnTo>
                  <a:close/>
                </a:path>
              </a:pathLst>
            </a:custGeom>
            <a:solidFill>
              <a:srgbClr val="000000"/>
            </a:solidFill>
            <a:ln w="9525">
              <a:noFill/>
              <a:round/>
              <a:headEnd/>
              <a:tailEnd/>
            </a:ln>
          </p:spPr>
          <p:txBody>
            <a:bodyPr/>
            <a:lstStyle/>
            <a:p>
              <a:endParaRPr lang="en-US"/>
            </a:p>
          </p:txBody>
        </p:sp>
        <p:sp>
          <p:nvSpPr>
            <p:cNvPr id="1241165" name="Freeform 77"/>
            <p:cNvSpPr>
              <a:spLocks/>
            </p:cNvSpPr>
            <p:nvPr/>
          </p:nvSpPr>
          <p:spPr bwMode="auto">
            <a:xfrm>
              <a:off x="3317" y="2937"/>
              <a:ext cx="18" cy="68"/>
            </a:xfrm>
            <a:custGeom>
              <a:avLst/>
              <a:gdLst/>
              <a:ahLst/>
              <a:cxnLst>
                <a:cxn ang="0">
                  <a:pos x="0" y="0"/>
                </a:cxn>
                <a:cxn ang="0">
                  <a:pos x="0" y="0"/>
                </a:cxn>
                <a:cxn ang="0">
                  <a:pos x="0" y="25"/>
                </a:cxn>
                <a:cxn ang="0">
                  <a:pos x="1" y="52"/>
                </a:cxn>
                <a:cxn ang="0">
                  <a:pos x="4" y="74"/>
                </a:cxn>
                <a:cxn ang="0">
                  <a:pos x="7" y="95"/>
                </a:cxn>
                <a:cxn ang="0">
                  <a:pos x="9" y="111"/>
                </a:cxn>
                <a:cxn ang="0">
                  <a:pos x="11" y="124"/>
                </a:cxn>
                <a:cxn ang="0">
                  <a:pos x="13" y="130"/>
                </a:cxn>
                <a:cxn ang="0">
                  <a:pos x="13" y="136"/>
                </a:cxn>
                <a:cxn ang="0">
                  <a:pos x="34" y="129"/>
                </a:cxn>
                <a:cxn ang="0">
                  <a:pos x="34" y="127"/>
                </a:cxn>
                <a:cxn ang="0">
                  <a:pos x="33" y="119"/>
                </a:cxn>
                <a:cxn ang="0">
                  <a:pos x="29" y="108"/>
                </a:cxn>
                <a:cxn ang="0">
                  <a:pos x="28" y="92"/>
                </a:cxn>
                <a:cxn ang="0">
                  <a:pos x="25" y="71"/>
                </a:cxn>
                <a:cxn ang="0">
                  <a:pos x="22" y="49"/>
                </a:cxn>
                <a:cxn ang="0">
                  <a:pos x="20" y="25"/>
                </a:cxn>
                <a:cxn ang="0">
                  <a:pos x="20" y="0"/>
                </a:cxn>
                <a:cxn ang="0">
                  <a:pos x="0" y="0"/>
                </a:cxn>
              </a:cxnLst>
              <a:rect l="0" t="0" r="r" b="b"/>
              <a:pathLst>
                <a:path w="34" h="136">
                  <a:moveTo>
                    <a:pt x="0" y="0"/>
                  </a:moveTo>
                  <a:lnTo>
                    <a:pt x="0" y="0"/>
                  </a:lnTo>
                  <a:lnTo>
                    <a:pt x="0" y="25"/>
                  </a:lnTo>
                  <a:lnTo>
                    <a:pt x="1" y="52"/>
                  </a:lnTo>
                  <a:lnTo>
                    <a:pt x="4" y="74"/>
                  </a:lnTo>
                  <a:lnTo>
                    <a:pt x="7" y="95"/>
                  </a:lnTo>
                  <a:lnTo>
                    <a:pt x="9" y="111"/>
                  </a:lnTo>
                  <a:lnTo>
                    <a:pt x="11" y="124"/>
                  </a:lnTo>
                  <a:lnTo>
                    <a:pt x="13" y="130"/>
                  </a:lnTo>
                  <a:lnTo>
                    <a:pt x="13" y="136"/>
                  </a:lnTo>
                  <a:lnTo>
                    <a:pt x="34" y="129"/>
                  </a:lnTo>
                  <a:lnTo>
                    <a:pt x="34" y="127"/>
                  </a:lnTo>
                  <a:lnTo>
                    <a:pt x="33" y="119"/>
                  </a:lnTo>
                  <a:lnTo>
                    <a:pt x="29" y="108"/>
                  </a:lnTo>
                  <a:lnTo>
                    <a:pt x="28" y="92"/>
                  </a:lnTo>
                  <a:lnTo>
                    <a:pt x="25" y="71"/>
                  </a:lnTo>
                  <a:lnTo>
                    <a:pt x="22" y="49"/>
                  </a:lnTo>
                  <a:lnTo>
                    <a:pt x="20" y="25"/>
                  </a:lnTo>
                  <a:lnTo>
                    <a:pt x="20" y="0"/>
                  </a:lnTo>
                  <a:lnTo>
                    <a:pt x="0" y="0"/>
                  </a:lnTo>
                  <a:close/>
                </a:path>
              </a:pathLst>
            </a:custGeom>
            <a:solidFill>
              <a:srgbClr val="000000"/>
            </a:solidFill>
            <a:ln w="9525">
              <a:noFill/>
              <a:round/>
              <a:headEnd/>
              <a:tailEnd/>
            </a:ln>
          </p:spPr>
          <p:txBody>
            <a:bodyPr/>
            <a:lstStyle/>
            <a:p>
              <a:endParaRPr lang="en-US"/>
            </a:p>
          </p:txBody>
        </p:sp>
        <p:sp>
          <p:nvSpPr>
            <p:cNvPr id="1241166" name="Freeform 78"/>
            <p:cNvSpPr>
              <a:spLocks/>
            </p:cNvSpPr>
            <p:nvPr/>
          </p:nvSpPr>
          <p:spPr bwMode="auto">
            <a:xfrm>
              <a:off x="3317" y="2855"/>
              <a:ext cx="23" cy="82"/>
            </a:xfrm>
            <a:custGeom>
              <a:avLst/>
              <a:gdLst/>
              <a:ahLst/>
              <a:cxnLst>
                <a:cxn ang="0">
                  <a:pos x="25" y="0"/>
                </a:cxn>
                <a:cxn ang="0">
                  <a:pos x="25" y="0"/>
                </a:cxn>
                <a:cxn ang="0">
                  <a:pos x="24" y="15"/>
                </a:cxn>
                <a:cxn ang="0">
                  <a:pos x="20" y="33"/>
                </a:cxn>
                <a:cxn ang="0">
                  <a:pos x="16" y="51"/>
                </a:cxn>
                <a:cxn ang="0">
                  <a:pos x="11" y="73"/>
                </a:cxn>
                <a:cxn ang="0">
                  <a:pos x="7" y="97"/>
                </a:cxn>
                <a:cxn ang="0">
                  <a:pos x="2" y="119"/>
                </a:cxn>
                <a:cxn ang="0">
                  <a:pos x="1" y="141"/>
                </a:cxn>
                <a:cxn ang="0">
                  <a:pos x="0" y="163"/>
                </a:cxn>
                <a:cxn ang="0">
                  <a:pos x="20" y="163"/>
                </a:cxn>
                <a:cxn ang="0">
                  <a:pos x="22" y="144"/>
                </a:cxn>
                <a:cxn ang="0">
                  <a:pos x="24" y="122"/>
                </a:cxn>
                <a:cxn ang="0">
                  <a:pos x="28" y="102"/>
                </a:cxn>
                <a:cxn ang="0">
                  <a:pos x="33" y="79"/>
                </a:cxn>
                <a:cxn ang="0">
                  <a:pos x="37" y="58"/>
                </a:cxn>
                <a:cxn ang="0">
                  <a:pos x="42" y="36"/>
                </a:cxn>
                <a:cxn ang="0">
                  <a:pos x="45" y="18"/>
                </a:cxn>
                <a:cxn ang="0">
                  <a:pos x="46" y="3"/>
                </a:cxn>
                <a:cxn ang="0">
                  <a:pos x="25" y="0"/>
                </a:cxn>
              </a:cxnLst>
              <a:rect l="0" t="0" r="r" b="b"/>
              <a:pathLst>
                <a:path w="46" h="163">
                  <a:moveTo>
                    <a:pt x="25" y="0"/>
                  </a:moveTo>
                  <a:lnTo>
                    <a:pt x="25" y="0"/>
                  </a:lnTo>
                  <a:lnTo>
                    <a:pt x="24" y="15"/>
                  </a:lnTo>
                  <a:lnTo>
                    <a:pt x="20" y="33"/>
                  </a:lnTo>
                  <a:lnTo>
                    <a:pt x="16" y="51"/>
                  </a:lnTo>
                  <a:lnTo>
                    <a:pt x="11" y="73"/>
                  </a:lnTo>
                  <a:lnTo>
                    <a:pt x="7" y="97"/>
                  </a:lnTo>
                  <a:lnTo>
                    <a:pt x="2" y="119"/>
                  </a:lnTo>
                  <a:lnTo>
                    <a:pt x="1" y="141"/>
                  </a:lnTo>
                  <a:lnTo>
                    <a:pt x="0" y="163"/>
                  </a:lnTo>
                  <a:lnTo>
                    <a:pt x="20" y="163"/>
                  </a:lnTo>
                  <a:lnTo>
                    <a:pt x="22" y="144"/>
                  </a:lnTo>
                  <a:lnTo>
                    <a:pt x="24" y="122"/>
                  </a:lnTo>
                  <a:lnTo>
                    <a:pt x="28" y="102"/>
                  </a:lnTo>
                  <a:lnTo>
                    <a:pt x="33" y="79"/>
                  </a:lnTo>
                  <a:lnTo>
                    <a:pt x="37" y="58"/>
                  </a:lnTo>
                  <a:lnTo>
                    <a:pt x="42" y="36"/>
                  </a:lnTo>
                  <a:lnTo>
                    <a:pt x="45" y="18"/>
                  </a:lnTo>
                  <a:lnTo>
                    <a:pt x="46" y="3"/>
                  </a:lnTo>
                  <a:lnTo>
                    <a:pt x="25" y="0"/>
                  </a:lnTo>
                  <a:close/>
                </a:path>
              </a:pathLst>
            </a:custGeom>
            <a:solidFill>
              <a:srgbClr val="000000"/>
            </a:solidFill>
            <a:ln w="9525">
              <a:noFill/>
              <a:round/>
              <a:headEnd/>
              <a:tailEnd/>
            </a:ln>
          </p:spPr>
          <p:txBody>
            <a:bodyPr/>
            <a:lstStyle/>
            <a:p>
              <a:endParaRPr lang="en-US"/>
            </a:p>
          </p:txBody>
        </p:sp>
        <p:sp>
          <p:nvSpPr>
            <p:cNvPr id="1241167" name="Freeform 79"/>
            <p:cNvSpPr>
              <a:spLocks/>
            </p:cNvSpPr>
            <p:nvPr/>
          </p:nvSpPr>
          <p:spPr bwMode="auto">
            <a:xfrm>
              <a:off x="3327" y="2777"/>
              <a:ext cx="14" cy="80"/>
            </a:xfrm>
            <a:custGeom>
              <a:avLst/>
              <a:gdLst/>
              <a:ahLst/>
              <a:cxnLst>
                <a:cxn ang="0">
                  <a:pos x="0" y="3"/>
                </a:cxn>
                <a:cxn ang="0">
                  <a:pos x="3" y="27"/>
                </a:cxn>
                <a:cxn ang="0">
                  <a:pos x="5" y="48"/>
                </a:cxn>
                <a:cxn ang="0">
                  <a:pos x="6" y="71"/>
                </a:cxn>
                <a:cxn ang="0">
                  <a:pos x="8" y="92"/>
                </a:cxn>
                <a:cxn ang="0">
                  <a:pos x="8" y="113"/>
                </a:cxn>
                <a:cxn ang="0">
                  <a:pos x="8" y="131"/>
                </a:cxn>
                <a:cxn ang="0">
                  <a:pos x="8" y="147"/>
                </a:cxn>
                <a:cxn ang="0">
                  <a:pos x="6" y="157"/>
                </a:cxn>
                <a:cxn ang="0">
                  <a:pos x="28" y="160"/>
                </a:cxn>
                <a:cxn ang="0">
                  <a:pos x="28" y="147"/>
                </a:cxn>
                <a:cxn ang="0">
                  <a:pos x="28" y="131"/>
                </a:cxn>
                <a:cxn ang="0">
                  <a:pos x="28" y="113"/>
                </a:cxn>
                <a:cxn ang="0">
                  <a:pos x="28" y="92"/>
                </a:cxn>
                <a:cxn ang="0">
                  <a:pos x="28" y="71"/>
                </a:cxn>
                <a:cxn ang="0">
                  <a:pos x="26" y="48"/>
                </a:cxn>
                <a:cxn ang="0">
                  <a:pos x="24" y="23"/>
                </a:cxn>
                <a:cxn ang="0">
                  <a:pos x="20" y="0"/>
                </a:cxn>
                <a:cxn ang="0">
                  <a:pos x="0" y="3"/>
                </a:cxn>
              </a:cxnLst>
              <a:rect l="0" t="0" r="r" b="b"/>
              <a:pathLst>
                <a:path w="28" h="160">
                  <a:moveTo>
                    <a:pt x="0" y="3"/>
                  </a:moveTo>
                  <a:lnTo>
                    <a:pt x="3" y="27"/>
                  </a:lnTo>
                  <a:lnTo>
                    <a:pt x="5" y="48"/>
                  </a:lnTo>
                  <a:lnTo>
                    <a:pt x="6" y="71"/>
                  </a:lnTo>
                  <a:lnTo>
                    <a:pt x="8" y="92"/>
                  </a:lnTo>
                  <a:lnTo>
                    <a:pt x="8" y="113"/>
                  </a:lnTo>
                  <a:lnTo>
                    <a:pt x="8" y="131"/>
                  </a:lnTo>
                  <a:lnTo>
                    <a:pt x="8" y="147"/>
                  </a:lnTo>
                  <a:lnTo>
                    <a:pt x="6" y="157"/>
                  </a:lnTo>
                  <a:lnTo>
                    <a:pt x="28" y="160"/>
                  </a:lnTo>
                  <a:lnTo>
                    <a:pt x="28" y="147"/>
                  </a:lnTo>
                  <a:lnTo>
                    <a:pt x="28" y="131"/>
                  </a:lnTo>
                  <a:lnTo>
                    <a:pt x="28" y="113"/>
                  </a:lnTo>
                  <a:lnTo>
                    <a:pt x="28" y="92"/>
                  </a:lnTo>
                  <a:lnTo>
                    <a:pt x="28" y="71"/>
                  </a:lnTo>
                  <a:lnTo>
                    <a:pt x="26" y="48"/>
                  </a:lnTo>
                  <a:lnTo>
                    <a:pt x="24" y="23"/>
                  </a:lnTo>
                  <a:lnTo>
                    <a:pt x="20" y="0"/>
                  </a:lnTo>
                  <a:lnTo>
                    <a:pt x="0" y="3"/>
                  </a:lnTo>
                  <a:close/>
                </a:path>
              </a:pathLst>
            </a:custGeom>
            <a:solidFill>
              <a:srgbClr val="000000"/>
            </a:solidFill>
            <a:ln w="9525">
              <a:noFill/>
              <a:round/>
              <a:headEnd/>
              <a:tailEnd/>
            </a:ln>
          </p:spPr>
          <p:txBody>
            <a:bodyPr/>
            <a:lstStyle/>
            <a:p>
              <a:endParaRPr lang="en-US"/>
            </a:p>
          </p:txBody>
        </p:sp>
        <p:sp>
          <p:nvSpPr>
            <p:cNvPr id="1241168" name="Freeform 80"/>
            <p:cNvSpPr>
              <a:spLocks/>
            </p:cNvSpPr>
            <p:nvPr/>
          </p:nvSpPr>
          <p:spPr bwMode="auto">
            <a:xfrm>
              <a:off x="3327" y="2771"/>
              <a:ext cx="10" cy="7"/>
            </a:xfrm>
            <a:custGeom>
              <a:avLst/>
              <a:gdLst/>
              <a:ahLst/>
              <a:cxnLst>
                <a:cxn ang="0">
                  <a:pos x="20" y="10"/>
                </a:cxn>
                <a:cxn ang="0">
                  <a:pos x="17" y="1"/>
                </a:cxn>
                <a:cxn ang="0">
                  <a:pos x="9" y="0"/>
                </a:cxn>
                <a:cxn ang="0">
                  <a:pos x="3" y="4"/>
                </a:cxn>
                <a:cxn ang="0">
                  <a:pos x="0" y="13"/>
                </a:cxn>
                <a:cxn ang="0">
                  <a:pos x="20" y="10"/>
                </a:cxn>
              </a:cxnLst>
              <a:rect l="0" t="0" r="r" b="b"/>
              <a:pathLst>
                <a:path w="20" h="13">
                  <a:moveTo>
                    <a:pt x="20" y="10"/>
                  </a:moveTo>
                  <a:lnTo>
                    <a:pt x="17" y="1"/>
                  </a:lnTo>
                  <a:lnTo>
                    <a:pt x="9" y="0"/>
                  </a:lnTo>
                  <a:lnTo>
                    <a:pt x="3" y="4"/>
                  </a:lnTo>
                  <a:lnTo>
                    <a:pt x="0" y="13"/>
                  </a:lnTo>
                  <a:lnTo>
                    <a:pt x="20" y="10"/>
                  </a:lnTo>
                  <a:close/>
                </a:path>
              </a:pathLst>
            </a:custGeom>
            <a:solidFill>
              <a:srgbClr val="000000"/>
            </a:solidFill>
            <a:ln w="9525">
              <a:noFill/>
              <a:round/>
              <a:headEnd/>
              <a:tailEnd/>
            </a:ln>
          </p:spPr>
          <p:txBody>
            <a:bodyPr/>
            <a:lstStyle/>
            <a:p>
              <a:endParaRPr lang="en-US"/>
            </a:p>
          </p:txBody>
        </p:sp>
        <p:sp>
          <p:nvSpPr>
            <p:cNvPr id="1241169" name="Freeform 81"/>
            <p:cNvSpPr>
              <a:spLocks/>
            </p:cNvSpPr>
            <p:nvPr/>
          </p:nvSpPr>
          <p:spPr bwMode="auto">
            <a:xfrm>
              <a:off x="3448" y="2844"/>
              <a:ext cx="9" cy="8"/>
            </a:xfrm>
            <a:custGeom>
              <a:avLst/>
              <a:gdLst/>
              <a:ahLst/>
              <a:cxnLst>
                <a:cxn ang="0">
                  <a:pos x="18" y="7"/>
                </a:cxn>
                <a:cxn ang="0">
                  <a:pos x="13" y="0"/>
                </a:cxn>
                <a:cxn ang="0">
                  <a:pos x="6" y="2"/>
                </a:cxn>
                <a:cxn ang="0">
                  <a:pos x="0" y="9"/>
                </a:cxn>
                <a:cxn ang="0">
                  <a:pos x="0" y="16"/>
                </a:cxn>
                <a:cxn ang="0">
                  <a:pos x="18" y="7"/>
                </a:cxn>
              </a:cxnLst>
              <a:rect l="0" t="0" r="r" b="b"/>
              <a:pathLst>
                <a:path w="18" h="16">
                  <a:moveTo>
                    <a:pt x="18" y="7"/>
                  </a:moveTo>
                  <a:lnTo>
                    <a:pt x="13" y="0"/>
                  </a:lnTo>
                  <a:lnTo>
                    <a:pt x="6" y="2"/>
                  </a:lnTo>
                  <a:lnTo>
                    <a:pt x="0" y="9"/>
                  </a:lnTo>
                  <a:lnTo>
                    <a:pt x="0" y="16"/>
                  </a:lnTo>
                  <a:lnTo>
                    <a:pt x="18" y="7"/>
                  </a:lnTo>
                  <a:close/>
                </a:path>
              </a:pathLst>
            </a:custGeom>
            <a:solidFill>
              <a:srgbClr val="000000"/>
            </a:solidFill>
            <a:ln w="9525">
              <a:noFill/>
              <a:round/>
              <a:headEnd/>
              <a:tailEnd/>
            </a:ln>
          </p:spPr>
          <p:txBody>
            <a:bodyPr/>
            <a:lstStyle/>
            <a:p>
              <a:endParaRPr lang="en-US"/>
            </a:p>
          </p:txBody>
        </p:sp>
        <p:sp>
          <p:nvSpPr>
            <p:cNvPr id="1241170" name="Freeform 82"/>
            <p:cNvSpPr>
              <a:spLocks/>
            </p:cNvSpPr>
            <p:nvPr/>
          </p:nvSpPr>
          <p:spPr bwMode="auto">
            <a:xfrm>
              <a:off x="3448" y="2848"/>
              <a:ext cx="22" cy="89"/>
            </a:xfrm>
            <a:custGeom>
              <a:avLst/>
              <a:gdLst/>
              <a:ahLst/>
              <a:cxnLst>
                <a:cxn ang="0">
                  <a:pos x="43" y="180"/>
                </a:cxn>
                <a:cxn ang="0">
                  <a:pos x="43" y="180"/>
                </a:cxn>
                <a:cxn ang="0">
                  <a:pos x="44" y="159"/>
                </a:cxn>
                <a:cxn ang="0">
                  <a:pos x="43" y="135"/>
                </a:cxn>
                <a:cxn ang="0">
                  <a:pos x="42" y="109"/>
                </a:cxn>
                <a:cxn ang="0">
                  <a:pos x="39" y="85"/>
                </a:cxn>
                <a:cxn ang="0">
                  <a:pos x="34" y="60"/>
                </a:cxn>
                <a:cxn ang="0">
                  <a:pos x="29" y="35"/>
                </a:cxn>
                <a:cxn ang="0">
                  <a:pos x="25" y="17"/>
                </a:cxn>
                <a:cxn ang="0">
                  <a:pos x="18" y="0"/>
                </a:cxn>
                <a:cxn ang="0">
                  <a:pos x="0" y="9"/>
                </a:cxn>
                <a:cxn ang="0">
                  <a:pos x="4" y="23"/>
                </a:cxn>
                <a:cxn ang="0">
                  <a:pos x="8" y="40"/>
                </a:cxn>
                <a:cxn ang="0">
                  <a:pos x="13" y="63"/>
                </a:cxn>
                <a:cxn ang="0">
                  <a:pos x="17" y="88"/>
                </a:cxn>
                <a:cxn ang="0">
                  <a:pos x="20" y="112"/>
                </a:cxn>
                <a:cxn ang="0">
                  <a:pos x="22" y="135"/>
                </a:cxn>
                <a:cxn ang="0">
                  <a:pos x="24" y="159"/>
                </a:cxn>
                <a:cxn ang="0">
                  <a:pos x="22" y="177"/>
                </a:cxn>
                <a:cxn ang="0">
                  <a:pos x="43" y="180"/>
                </a:cxn>
              </a:cxnLst>
              <a:rect l="0" t="0" r="r" b="b"/>
              <a:pathLst>
                <a:path w="44" h="180">
                  <a:moveTo>
                    <a:pt x="43" y="180"/>
                  </a:moveTo>
                  <a:lnTo>
                    <a:pt x="43" y="180"/>
                  </a:lnTo>
                  <a:lnTo>
                    <a:pt x="44" y="159"/>
                  </a:lnTo>
                  <a:lnTo>
                    <a:pt x="43" y="135"/>
                  </a:lnTo>
                  <a:lnTo>
                    <a:pt x="42" y="109"/>
                  </a:lnTo>
                  <a:lnTo>
                    <a:pt x="39" y="85"/>
                  </a:lnTo>
                  <a:lnTo>
                    <a:pt x="34" y="60"/>
                  </a:lnTo>
                  <a:lnTo>
                    <a:pt x="29" y="35"/>
                  </a:lnTo>
                  <a:lnTo>
                    <a:pt x="25" y="17"/>
                  </a:lnTo>
                  <a:lnTo>
                    <a:pt x="18" y="0"/>
                  </a:lnTo>
                  <a:lnTo>
                    <a:pt x="0" y="9"/>
                  </a:lnTo>
                  <a:lnTo>
                    <a:pt x="4" y="23"/>
                  </a:lnTo>
                  <a:lnTo>
                    <a:pt x="8" y="40"/>
                  </a:lnTo>
                  <a:lnTo>
                    <a:pt x="13" y="63"/>
                  </a:lnTo>
                  <a:lnTo>
                    <a:pt x="17" y="88"/>
                  </a:lnTo>
                  <a:lnTo>
                    <a:pt x="20" y="112"/>
                  </a:lnTo>
                  <a:lnTo>
                    <a:pt x="22" y="135"/>
                  </a:lnTo>
                  <a:lnTo>
                    <a:pt x="24" y="159"/>
                  </a:lnTo>
                  <a:lnTo>
                    <a:pt x="22" y="177"/>
                  </a:lnTo>
                  <a:lnTo>
                    <a:pt x="43" y="180"/>
                  </a:lnTo>
                  <a:close/>
                </a:path>
              </a:pathLst>
            </a:custGeom>
            <a:solidFill>
              <a:srgbClr val="000000"/>
            </a:solidFill>
            <a:ln w="9525">
              <a:noFill/>
              <a:round/>
              <a:headEnd/>
              <a:tailEnd/>
            </a:ln>
          </p:spPr>
          <p:txBody>
            <a:bodyPr/>
            <a:lstStyle/>
            <a:p>
              <a:endParaRPr lang="en-US"/>
            </a:p>
          </p:txBody>
        </p:sp>
        <p:sp>
          <p:nvSpPr>
            <p:cNvPr id="1241171" name="Freeform 83"/>
            <p:cNvSpPr>
              <a:spLocks/>
            </p:cNvSpPr>
            <p:nvPr/>
          </p:nvSpPr>
          <p:spPr bwMode="auto">
            <a:xfrm>
              <a:off x="3435" y="2936"/>
              <a:ext cx="34" cy="86"/>
            </a:xfrm>
            <a:custGeom>
              <a:avLst/>
              <a:gdLst/>
              <a:ahLst/>
              <a:cxnLst>
                <a:cxn ang="0">
                  <a:pos x="9" y="171"/>
                </a:cxn>
                <a:cxn ang="0">
                  <a:pos x="23" y="158"/>
                </a:cxn>
                <a:cxn ang="0">
                  <a:pos x="32" y="140"/>
                </a:cxn>
                <a:cxn ang="0">
                  <a:pos x="42" y="120"/>
                </a:cxn>
                <a:cxn ang="0">
                  <a:pos x="50" y="93"/>
                </a:cxn>
                <a:cxn ang="0">
                  <a:pos x="58" y="66"/>
                </a:cxn>
                <a:cxn ang="0">
                  <a:pos x="61" y="41"/>
                </a:cxn>
                <a:cxn ang="0">
                  <a:pos x="67" y="20"/>
                </a:cxn>
                <a:cxn ang="0">
                  <a:pos x="68" y="3"/>
                </a:cxn>
                <a:cxn ang="0">
                  <a:pos x="47" y="0"/>
                </a:cxn>
                <a:cxn ang="0">
                  <a:pos x="45" y="16"/>
                </a:cxn>
                <a:cxn ang="0">
                  <a:pos x="41" y="34"/>
                </a:cxn>
                <a:cxn ang="0">
                  <a:pos x="36" y="59"/>
                </a:cxn>
                <a:cxn ang="0">
                  <a:pos x="28" y="86"/>
                </a:cxn>
                <a:cxn ang="0">
                  <a:pos x="22" y="109"/>
                </a:cxn>
                <a:cxn ang="0">
                  <a:pos x="13" y="130"/>
                </a:cxn>
                <a:cxn ang="0">
                  <a:pos x="4" y="146"/>
                </a:cxn>
                <a:cxn ang="0">
                  <a:pos x="0" y="152"/>
                </a:cxn>
                <a:cxn ang="0">
                  <a:pos x="9" y="171"/>
                </a:cxn>
              </a:cxnLst>
              <a:rect l="0" t="0" r="r" b="b"/>
              <a:pathLst>
                <a:path w="68" h="171">
                  <a:moveTo>
                    <a:pt x="9" y="171"/>
                  </a:moveTo>
                  <a:lnTo>
                    <a:pt x="23" y="158"/>
                  </a:lnTo>
                  <a:lnTo>
                    <a:pt x="32" y="140"/>
                  </a:lnTo>
                  <a:lnTo>
                    <a:pt x="42" y="120"/>
                  </a:lnTo>
                  <a:lnTo>
                    <a:pt x="50" y="93"/>
                  </a:lnTo>
                  <a:lnTo>
                    <a:pt x="58" y="66"/>
                  </a:lnTo>
                  <a:lnTo>
                    <a:pt x="61" y="41"/>
                  </a:lnTo>
                  <a:lnTo>
                    <a:pt x="67" y="20"/>
                  </a:lnTo>
                  <a:lnTo>
                    <a:pt x="68" y="3"/>
                  </a:lnTo>
                  <a:lnTo>
                    <a:pt x="47" y="0"/>
                  </a:lnTo>
                  <a:lnTo>
                    <a:pt x="45" y="16"/>
                  </a:lnTo>
                  <a:lnTo>
                    <a:pt x="41" y="34"/>
                  </a:lnTo>
                  <a:lnTo>
                    <a:pt x="36" y="59"/>
                  </a:lnTo>
                  <a:lnTo>
                    <a:pt x="28" y="86"/>
                  </a:lnTo>
                  <a:lnTo>
                    <a:pt x="22" y="109"/>
                  </a:lnTo>
                  <a:lnTo>
                    <a:pt x="13" y="130"/>
                  </a:lnTo>
                  <a:lnTo>
                    <a:pt x="4" y="146"/>
                  </a:lnTo>
                  <a:lnTo>
                    <a:pt x="0" y="152"/>
                  </a:lnTo>
                  <a:lnTo>
                    <a:pt x="9" y="171"/>
                  </a:lnTo>
                  <a:close/>
                </a:path>
              </a:pathLst>
            </a:custGeom>
            <a:solidFill>
              <a:srgbClr val="000000"/>
            </a:solidFill>
            <a:ln w="9525">
              <a:noFill/>
              <a:round/>
              <a:headEnd/>
              <a:tailEnd/>
            </a:ln>
          </p:spPr>
          <p:txBody>
            <a:bodyPr/>
            <a:lstStyle/>
            <a:p>
              <a:endParaRPr lang="en-US"/>
            </a:p>
          </p:txBody>
        </p:sp>
        <p:sp>
          <p:nvSpPr>
            <p:cNvPr id="1241172" name="Freeform 84"/>
            <p:cNvSpPr>
              <a:spLocks/>
            </p:cNvSpPr>
            <p:nvPr/>
          </p:nvSpPr>
          <p:spPr bwMode="auto">
            <a:xfrm>
              <a:off x="3432" y="3012"/>
              <a:ext cx="8" cy="10"/>
            </a:xfrm>
            <a:custGeom>
              <a:avLst/>
              <a:gdLst/>
              <a:ahLst/>
              <a:cxnLst>
                <a:cxn ang="0">
                  <a:pos x="7" y="0"/>
                </a:cxn>
                <a:cxn ang="0">
                  <a:pos x="0" y="6"/>
                </a:cxn>
                <a:cxn ang="0">
                  <a:pos x="2" y="15"/>
                </a:cxn>
                <a:cxn ang="0">
                  <a:pos x="8" y="19"/>
                </a:cxn>
                <a:cxn ang="0">
                  <a:pos x="16" y="19"/>
                </a:cxn>
                <a:cxn ang="0">
                  <a:pos x="7" y="0"/>
                </a:cxn>
              </a:cxnLst>
              <a:rect l="0" t="0" r="r" b="b"/>
              <a:pathLst>
                <a:path w="16" h="19">
                  <a:moveTo>
                    <a:pt x="7" y="0"/>
                  </a:moveTo>
                  <a:lnTo>
                    <a:pt x="0" y="6"/>
                  </a:lnTo>
                  <a:lnTo>
                    <a:pt x="2" y="15"/>
                  </a:lnTo>
                  <a:lnTo>
                    <a:pt x="8" y="19"/>
                  </a:lnTo>
                  <a:lnTo>
                    <a:pt x="16" y="19"/>
                  </a:lnTo>
                  <a:lnTo>
                    <a:pt x="7" y="0"/>
                  </a:lnTo>
                  <a:close/>
                </a:path>
              </a:pathLst>
            </a:custGeom>
            <a:solidFill>
              <a:srgbClr val="000000"/>
            </a:solidFill>
            <a:ln w="9525">
              <a:noFill/>
              <a:round/>
              <a:headEnd/>
              <a:tailEnd/>
            </a:ln>
          </p:spPr>
          <p:txBody>
            <a:bodyPr/>
            <a:lstStyle/>
            <a:p>
              <a:endParaRPr lang="en-US"/>
            </a:p>
          </p:txBody>
        </p:sp>
        <p:sp>
          <p:nvSpPr>
            <p:cNvPr id="1241173" name="Freeform 85"/>
            <p:cNvSpPr>
              <a:spLocks/>
            </p:cNvSpPr>
            <p:nvPr/>
          </p:nvSpPr>
          <p:spPr bwMode="auto">
            <a:xfrm>
              <a:off x="3292" y="2489"/>
              <a:ext cx="11" cy="6"/>
            </a:xfrm>
            <a:custGeom>
              <a:avLst/>
              <a:gdLst/>
              <a:ahLst/>
              <a:cxnLst>
                <a:cxn ang="0">
                  <a:pos x="20" y="12"/>
                </a:cxn>
                <a:cxn ang="0">
                  <a:pos x="18" y="3"/>
                </a:cxn>
                <a:cxn ang="0">
                  <a:pos x="10" y="0"/>
                </a:cxn>
                <a:cxn ang="0">
                  <a:pos x="2" y="3"/>
                </a:cxn>
                <a:cxn ang="0">
                  <a:pos x="0" y="12"/>
                </a:cxn>
                <a:cxn ang="0">
                  <a:pos x="20" y="12"/>
                </a:cxn>
              </a:cxnLst>
              <a:rect l="0" t="0" r="r" b="b"/>
              <a:pathLst>
                <a:path w="20" h="12">
                  <a:moveTo>
                    <a:pt x="20" y="12"/>
                  </a:move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174" name="Freeform 86"/>
            <p:cNvSpPr>
              <a:spLocks/>
            </p:cNvSpPr>
            <p:nvPr/>
          </p:nvSpPr>
          <p:spPr bwMode="auto">
            <a:xfrm>
              <a:off x="3290" y="2495"/>
              <a:ext cx="13" cy="51"/>
            </a:xfrm>
            <a:custGeom>
              <a:avLst/>
              <a:gdLst/>
              <a:ahLst/>
              <a:cxnLst>
                <a:cxn ang="0">
                  <a:pos x="23" y="101"/>
                </a:cxn>
                <a:cxn ang="0">
                  <a:pos x="23" y="101"/>
                </a:cxn>
                <a:cxn ang="0">
                  <a:pos x="22" y="92"/>
                </a:cxn>
                <a:cxn ang="0">
                  <a:pos x="22" y="77"/>
                </a:cxn>
                <a:cxn ang="0">
                  <a:pos x="22" y="59"/>
                </a:cxn>
                <a:cxn ang="0">
                  <a:pos x="23" y="42"/>
                </a:cxn>
                <a:cxn ang="0">
                  <a:pos x="23" y="27"/>
                </a:cxn>
                <a:cxn ang="0">
                  <a:pos x="24" y="14"/>
                </a:cxn>
                <a:cxn ang="0">
                  <a:pos x="24" y="3"/>
                </a:cxn>
                <a:cxn ang="0">
                  <a:pos x="24" y="0"/>
                </a:cxn>
                <a:cxn ang="0">
                  <a:pos x="4" y="0"/>
                </a:cxn>
                <a:cxn ang="0">
                  <a:pos x="4" y="3"/>
                </a:cxn>
                <a:cxn ang="0">
                  <a:pos x="4" y="14"/>
                </a:cxn>
                <a:cxn ang="0">
                  <a:pos x="1" y="27"/>
                </a:cxn>
                <a:cxn ang="0">
                  <a:pos x="1" y="42"/>
                </a:cxn>
                <a:cxn ang="0">
                  <a:pos x="0" y="59"/>
                </a:cxn>
                <a:cxn ang="0">
                  <a:pos x="0" y="77"/>
                </a:cxn>
                <a:cxn ang="0">
                  <a:pos x="0" y="92"/>
                </a:cxn>
                <a:cxn ang="0">
                  <a:pos x="1" y="104"/>
                </a:cxn>
                <a:cxn ang="0">
                  <a:pos x="23" y="101"/>
                </a:cxn>
              </a:cxnLst>
              <a:rect l="0" t="0" r="r" b="b"/>
              <a:pathLst>
                <a:path w="24" h="104">
                  <a:moveTo>
                    <a:pt x="23" y="101"/>
                  </a:moveTo>
                  <a:lnTo>
                    <a:pt x="23" y="101"/>
                  </a:lnTo>
                  <a:lnTo>
                    <a:pt x="22" y="92"/>
                  </a:lnTo>
                  <a:lnTo>
                    <a:pt x="22" y="77"/>
                  </a:lnTo>
                  <a:lnTo>
                    <a:pt x="22" y="59"/>
                  </a:lnTo>
                  <a:lnTo>
                    <a:pt x="23" y="42"/>
                  </a:lnTo>
                  <a:lnTo>
                    <a:pt x="23" y="27"/>
                  </a:lnTo>
                  <a:lnTo>
                    <a:pt x="24" y="14"/>
                  </a:lnTo>
                  <a:lnTo>
                    <a:pt x="24" y="3"/>
                  </a:lnTo>
                  <a:lnTo>
                    <a:pt x="24" y="0"/>
                  </a:lnTo>
                  <a:lnTo>
                    <a:pt x="4" y="0"/>
                  </a:lnTo>
                  <a:lnTo>
                    <a:pt x="4" y="3"/>
                  </a:lnTo>
                  <a:lnTo>
                    <a:pt x="4" y="14"/>
                  </a:lnTo>
                  <a:lnTo>
                    <a:pt x="1" y="27"/>
                  </a:lnTo>
                  <a:lnTo>
                    <a:pt x="1" y="42"/>
                  </a:lnTo>
                  <a:lnTo>
                    <a:pt x="0" y="59"/>
                  </a:lnTo>
                  <a:lnTo>
                    <a:pt x="0" y="77"/>
                  </a:lnTo>
                  <a:lnTo>
                    <a:pt x="0" y="92"/>
                  </a:lnTo>
                  <a:lnTo>
                    <a:pt x="1" y="104"/>
                  </a:lnTo>
                  <a:lnTo>
                    <a:pt x="23" y="101"/>
                  </a:lnTo>
                  <a:close/>
                </a:path>
              </a:pathLst>
            </a:custGeom>
            <a:solidFill>
              <a:srgbClr val="000000"/>
            </a:solidFill>
            <a:ln w="9525">
              <a:noFill/>
              <a:round/>
              <a:headEnd/>
              <a:tailEnd/>
            </a:ln>
          </p:spPr>
          <p:txBody>
            <a:bodyPr/>
            <a:lstStyle/>
            <a:p>
              <a:endParaRPr lang="en-US"/>
            </a:p>
          </p:txBody>
        </p:sp>
        <p:sp>
          <p:nvSpPr>
            <p:cNvPr id="1241175" name="Freeform 87"/>
            <p:cNvSpPr>
              <a:spLocks/>
            </p:cNvSpPr>
            <p:nvPr/>
          </p:nvSpPr>
          <p:spPr bwMode="auto">
            <a:xfrm>
              <a:off x="3291" y="2545"/>
              <a:ext cx="19" cy="82"/>
            </a:xfrm>
            <a:custGeom>
              <a:avLst/>
              <a:gdLst/>
              <a:ahLst/>
              <a:cxnLst>
                <a:cxn ang="0">
                  <a:pos x="37" y="161"/>
                </a:cxn>
                <a:cxn ang="0">
                  <a:pos x="37" y="161"/>
                </a:cxn>
                <a:cxn ang="0">
                  <a:pos x="36" y="139"/>
                </a:cxn>
                <a:cxn ang="0">
                  <a:pos x="32" y="115"/>
                </a:cxn>
                <a:cxn ang="0">
                  <a:pos x="31" y="92"/>
                </a:cxn>
                <a:cxn ang="0">
                  <a:pos x="28" y="68"/>
                </a:cxn>
                <a:cxn ang="0">
                  <a:pos x="27" y="46"/>
                </a:cxn>
                <a:cxn ang="0">
                  <a:pos x="26" y="27"/>
                </a:cxn>
                <a:cxn ang="0">
                  <a:pos x="23" y="12"/>
                </a:cxn>
                <a:cxn ang="0">
                  <a:pos x="22" y="0"/>
                </a:cxn>
                <a:cxn ang="0">
                  <a:pos x="0" y="3"/>
                </a:cxn>
                <a:cxn ang="0">
                  <a:pos x="3" y="15"/>
                </a:cxn>
                <a:cxn ang="0">
                  <a:pos x="4" y="30"/>
                </a:cxn>
                <a:cxn ang="0">
                  <a:pos x="5" y="50"/>
                </a:cxn>
                <a:cxn ang="0">
                  <a:pos x="6" y="71"/>
                </a:cxn>
                <a:cxn ang="0">
                  <a:pos x="10" y="95"/>
                </a:cxn>
                <a:cxn ang="0">
                  <a:pos x="12" y="120"/>
                </a:cxn>
                <a:cxn ang="0">
                  <a:pos x="14" y="142"/>
                </a:cxn>
                <a:cxn ang="0">
                  <a:pos x="17" y="164"/>
                </a:cxn>
                <a:cxn ang="0">
                  <a:pos x="37" y="161"/>
                </a:cxn>
              </a:cxnLst>
              <a:rect l="0" t="0" r="r" b="b"/>
              <a:pathLst>
                <a:path w="37" h="164">
                  <a:moveTo>
                    <a:pt x="37" y="161"/>
                  </a:moveTo>
                  <a:lnTo>
                    <a:pt x="37" y="161"/>
                  </a:lnTo>
                  <a:lnTo>
                    <a:pt x="36" y="139"/>
                  </a:lnTo>
                  <a:lnTo>
                    <a:pt x="32" y="115"/>
                  </a:lnTo>
                  <a:lnTo>
                    <a:pt x="31" y="92"/>
                  </a:lnTo>
                  <a:lnTo>
                    <a:pt x="28" y="68"/>
                  </a:lnTo>
                  <a:lnTo>
                    <a:pt x="27" y="46"/>
                  </a:lnTo>
                  <a:lnTo>
                    <a:pt x="26" y="27"/>
                  </a:lnTo>
                  <a:lnTo>
                    <a:pt x="23" y="12"/>
                  </a:lnTo>
                  <a:lnTo>
                    <a:pt x="22" y="0"/>
                  </a:lnTo>
                  <a:lnTo>
                    <a:pt x="0" y="3"/>
                  </a:lnTo>
                  <a:lnTo>
                    <a:pt x="3" y="15"/>
                  </a:lnTo>
                  <a:lnTo>
                    <a:pt x="4" y="30"/>
                  </a:lnTo>
                  <a:lnTo>
                    <a:pt x="5" y="50"/>
                  </a:lnTo>
                  <a:lnTo>
                    <a:pt x="6" y="71"/>
                  </a:lnTo>
                  <a:lnTo>
                    <a:pt x="10" y="95"/>
                  </a:lnTo>
                  <a:lnTo>
                    <a:pt x="12" y="120"/>
                  </a:lnTo>
                  <a:lnTo>
                    <a:pt x="14" y="142"/>
                  </a:lnTo>
                  <a:lnTo>
                    <a:pt x="17" y="164"/>
                  </a:lnTo>
                  <a:lnTo>
                    <a:pt x="37" y="161"/>
                  </a:lnTo>
                  <a:close/>
                </a:path>
              </a:pathLst>
            </a:custGeom>
            <a:solidFill>
              <a:srgbClr val="000000"/>
            </a:solidFill>
            <a:ln w="9525">
              <a:noFill/>
              <a:round/>
              <a:headEnd/>
              <a:tailEnd/>
            </a:ln>
          </p:spPr>
          <p:txBody>
            <a:bodyPr/>
            <a:lstStyle/>
            <a:p>
              <a:endParaRPr lang="en-US"/>
            </a:p>
          </p:txBody>
        </p:sp>
        <p:sp>
          <p:nvSpPr>
            <p:cNvPr id="1241176" name="Freeform 88"/>
            <p:cNvSpPr>
              <a:spLocks/>
            </p:cNvSpPr>
            <p:nvPr/>
          </p:nvSpPr>
          <p:spPr bwMode="auto">
            <a:xfrm>
              <a:off x="3299" y="2626"/>
              <a:ext cx="27" cy="133"/>
            </a:xfrm>
            <a:custGeom>
              <a:avLst/>
              <a:gdLst/>
              <a:ahLst/>
              <a:cxnLst>
                <a:cxn ang="0">
                  <a:pos x="56" y="256"/>
                </a:cxn>
                <a:cxn ang="0">
                  <a:pos x="53" y="239"/>
                </a:cxn>
                <a:cxn ang="0">
                  <a:pos x="47" y="212"/>
                </a:cxn>
                <a:cxn ang="0">
                  <a:pos x="42" y="178"/>
                </a:cxn>
                <a:cxn ang="0">
                  <a:pos x="38" y="139"/>
                </a:cxn>
                <a:cxn ang="0">
                  <a:pos x="33" y="100"/>
                </a:cxn>
                <a:cxn ang="0">
                  <a:pos x="29" y="62"/>
                </a:cxn>
                <a:cxn ang="0">
                  <a:pos x="25" y="27"/>
                </a:cxn>
                <a:cxn ang="0">
                  <a:pos x="22" y="0"/>
                </a:cxn>
                <a:cxn ang="0">
                  <a:pos x="0" y="3"/>
                </a:cxn>
                <a:cxn ang="0">
                  <a:pos x="4" y="30"/>
                </a:cxn>
                <a:cxn ang="0">
                  <a:pos x="7" y="65"/>
                </a:cxn>
                <a:cxn ang="0">
                  <a:pos x="12" y="104"/>
                </a:cxn>
                <a:cxn ang="0">
                  <a:pos x="16" y="144"/>
                </a:cxn>
                <a:cxn ang="0">
                  <a:pos x="21" y="181"/>
                </a:cxn>
                <a:cxn ang="0">
                  <a:pos x="25" y="215"/>
                </a:cxn>
                <a:cxn ang="0">
                  <a:pos x="31" y="246"/>
                </a:cxn>
                <a:cxn ang="0">
                  <a:pos x="38" y="267"/>
                </a:cxn>
                <a:cxn ang="0">
                  <a:pos x="56" y="256"/>
                </a:cxn>
              </a:cxnLst>
              <a:rect l="0" t="0" r="r" b="b"/>
              <a:pathLst>
                <a:path w="56" h="267">
                  <a:moveTo>
                    <a:pt x="56" y="256"/>
                  </a:moveTo>
                  <a:lnTo>
                    <a:pt x="53" y="239"/>
                  </a:lnTo>
                  <a:lnTo>
                    <a:pt x="47" y="212"/>
                  </a:lnTo>
                  <a:lnTo>
                    <a:pt x="42" y="178"/>
                  </a:lnTo>
                  <a:lnTo>
                    <a:pt x="38" y="139"/>
                  </a:lnTo>
                  <a:lnTo>
                    <a:pt x="33" y="100"/>
                  </a:lnTo>
                  <a:lnTo>
                    <a:pt x="29" y="62"/>
                  </a:lnTo>
                  <a:lnTo>
                    <a:pt x="25" y="27"/>
                  </a:lnTo>
                  <a:lnTo>
                    <a:pt x="22" y="0"/>
                  </a:lnTo>
                  <a:lnTo>
                    <a:pt x="0" y="3"/>
                  </a:lnTo>
                  <a:lnTo>
                    <a:pt x="4" y="30"/>
                  </a:lnTo>
                  <a:lnTo>
                    <a:pt x="7" y="65"/>
                  </a:lnTo>
                  <a:lnTo>
                    <a:pt x="12" y="104"/>
                  </a:lnTo>
                  <a:lnTo>
                    <a:pt x="16" y="144"/>
                  </a:lnTo>
                  <a:lnTo>
                    <a:pt x="21" y="181"/>
                  </a:lnTo>
                  <a:lnTo>
                    <a:pt x="25" y="215"/>
                  </a:lnTo>
                  <a:lnTo>
                    <a:pt x="31" y="246"/>
                  </a:lnTo>
                  <a:lnTo>
                    <a:pt x="38" y="267"/>
                  </a:lnTo>
                  <a:lnTo>
                    <a:pt x="56" y="256"/>
                  </a:lnTo>
                  <a:close/>
                </a:path>
              </a:pathLst>
            </a:custGeom>
            <a:solidFill>
              <a:srgbClr val="000000"/>
            </a:solidFill>
            <a:ln w="9525">
              <a:noFill/>
              <a:round/>
              <a:headEnd/>
              <a:tailEnd/>
            </a:ln>
          </p:spPr>
          <p:txBody>
            <a:bodyPr/>
            <a:lstStyle/>
            <a:p>
              <a:endParaRPr lang="en-US"/>
            </a:p>
          </p:txBody>
        </p:sp>
        <p:sp>
          <p:nvSpPr>
            <p:cNvPr id="1241177" name="Freeform 89"/>
            <p:cNvSpPr>
              <a:spLocks/>
            </p:cNvSpPr>
            <p:nvPr/>
          </p:nvSpPr>
          <p:spPr bwMode="auto">
            <a:xfrm>
              <a:off x="3317" y="2754"/>
              <a:ext cx="9" cy="9"/>
            </a:xfrm>
            <a:custGeom>
              <a:avLst/>
              <a:gdLst/>
              <a:ahLst/>
              <a:cxnLst>
                <a:cxn ang="0">
                  <a:pos x="0" y="11"/>
                </a:cxn>
                <a:cxn ang="0">
                  <a:pos x="5" y="18"/>
                </a:cxn>
                <a:cxn ang="0">
                  <a:pos x="13" y="17"/>
                </a:cxn>
                <a:cxn ang="0">
                  <a:pos x="18" y="9"/>
                </a:cxn>
                <a:cxn ang="0">
                  <a:pos x="18" y="0"/>
                </a:cxn>
                <a:cxn ang="0">
                  <a:pos x="0" y="11"/>
                </a:cxn>
              </a:cxnLst>
              <a:rect l="0" t="0" r="r" b="b"/>
              <a:pathLst>
                <a:path w="18" h="18">
                  <a:moveTo>
                    <a:pt x="0" y="11"/>
                  </a:moveTo>
                  <a:lnTo>
                    <a:pt x="5" y="18"/>
                  </a:lnTo>
                  <a:lnTo>
                    <a:pt x="13" y="17"/>
                  </a:lnTo>
                  <a:lnTo>
                    <a:pt x="18" y="9"/>
                  </a:lnTo>
                  <a:lnTo>
                    <a:pt x="18" y="0"/>
                  </a:lnTo>
                  <a:lnTo>
                    <a:pt x="0" y="11"/>
                  </a:lnTo>
                  <a:close/>
                </a:path>
              </a:pathLst>
            </a:custGeom>
            <a:solidFill>
              <a:srgbClr val="000000"/>
            </a:solidFill>
            <a:ln w="9525">
              <a:noFill/>
              <a:round/>
              <a:headEnd/>
              <a:tailEnd/>
            </a:ln>
          </p:spPr>
          <p:txBody>
            <a:bodyPr/>
            <a:lstStyle/>
            <a:p>
              <a:endParaRPr lang="en-US"/>
            </a:p>
          </p:txBody>
        </p:sp>
        <p:sp>
          <p:nvSpPr>
            <p:cNvPr id="1241178" name="Freeform 90"/>
            <p:cNvSpPr>
              <a:spLocks/>
            </p:cNvSpPr>
            <p:nvPr/>
          </p:nvSpPr>
          <p:spPr bwMode="auto">
            <a:xfrm>
              <a:off x="3309" y="2686"/>
              <a:ext cx="10" cy="6"/>
            </a:xfrm>
            <a:custGeom>
              <a:avLst/>
              <a:gdLst/>
              <a:ahLst/>
              <a:cxnLst>
                <a:cxn ang="0">
                  <a:pos x="21" y="12"/>
                </a:cxn>
                <a:cxn ang="0">
                  <a:pos x="18" y="3"/>
                </a:cxn>
                <a:cxn ang="0">
                  <a:pos x="10" y="0"/>
                </a:cxn>
                <a:cxn ang="0">
                  <a:pos x="3" y="3"/>
                </a:cxn>
                <a:cxn ang="0">
                  <a:pos x="0" y="12"/>
                </a:cxn>
                <a:cxn ang="0">
                  <a:pos x="21" y="12"/>
                </a:cxn>
              </a:cxnLst>
              <a:rect l="0" t="0" r="r" b="b"/>
              <a:pathLst>
                <a:path w="21" h="12">
                  <a:moveTo>
                    <a:pt x="21" y="12"/>
                  </a:moveTo>
                  <a:lnTo>
                    <a:pt x="18" y="3"/>
                  </a:lnTo>
                  <a:lnTo>
                    <a:pt x="10" y="0"/>
                  </a:lnTo>
                  <a:lnTo>
                    <a:pt x="3" y="3"/>
                  </a:lnTo>
                  <a:lnTo>
                    <a:pt x="0" y="12"/>
                  </a:lnTo>
                  <a:lnTo>
                    <a:pt x="21" y="12"/>
                  </a:lnTo>
                  <a:close/>
                </a:path>
              </a:pathLst>
            </a:custGeom>
            <a:solidFill>
              <a:srgbClr val="000000"/>
            </a:solidFill>
            <a:ln w="9525">
              <a:noFill/>
              <a:round/>
              <a:headEnd/>
              <a:tailEnd/>
            </a:ln>
          </p:spPr>
          <p:txBody>
            <a:bodyPr/>
            <a:lstStyle/>
            <a:p>
              <a:endParaRPr lang="en-US"/>
            </a:p>
          </p:txBody>
        </p:sp>
        <p:sp>
          <p:nvSpPr>
            <p:cNvPr id="1241179" name="Freeform 91"/>
            <p:cNvSpPr>
              <a:spLocks/>
            </p:cNvSpPr>
            <p:nvPr/>
          </p:nvSpPr>
          <p:spPr bwMode="auto">
            <a:xfrm>
              <a:off x="3309" y="2692"/>
              <a:ext cx="21" cy="79"/>
            </a:xfrm>
            <a:custGeom>
              <a:avLst/>
              <a:gdLst/>
              <a:ahLst/>
              <a:cxnLst>
                <a:cxn ang="0">
                  <a:pos x="41" y="151"/>
                </a:cxn>
                <a:cxn ang="0">
                  <a:pos x="41" y="151"/>
                </a:cxn>
                <a:cxn ang="0">
                  <a:pos x="36" y="136"/>
                </a:cxn>
                <a:cxn ang="0">
                  <a:pos x="33" y="116"/>
                </a:cxn>
                <a:cxn ang="0">
                  <a:pos x="30" y="92"/>
                </a:cxn>
                <a:cxn ang="0">
                  <a:pos x="27" y="68"/>
                </a:cxn>
                <a:cxn ang="0">
                  <a:pos x="26" y="47"/>
                </a:cxn>
                <a:cxn ang="0">
                  <a:pos x="22" y="27"/>
                </a:cxn>
                <a:cxn ang="0">
                  <a:pos x="22" y="12"/>
                </a:cxn>
                <a:cxn ang="0">
                  <a:pos x="21" y="0"/>
                </a:cxn>
                <a:cxn ang="0">
                  <a:pos x="0" y="0"/>
                </a:cxn>
                <a:cxn ang="0">
                  <a:pos x="1" y="12"/>
                </a:cxn>
                <a:cxn ang="0">
                  <a:pos x="1" y="30"/>
                </a:cxn>
                <a:cxn ang="0">
                  <a:pos x="4" y="50"/>
                </a:cxn>
                <a:cxn ang="0">
                  <a:pos x="5" y="73"/>
                </a:cxn>
                <a:cxn ang="0">
                  <a:pos x="9" y="95"/>
                </a:cxn>
                <a:cxn ang="0">
                  <a:pos x="12" y="119"/>
                </a:cxn>
                <a:cxn ang="0">
                  <a:pos x="15" y="141"/>
                </a:cxn>
                <a:cxn ang="0">
                  <a:pos x="19" y="158"/>
                </a:cxn>
                <a:cxn ang="0">
                  <a:pos x="41" y="151"/>
                </a:cxn>
              </a:cxnLst>
              <a:rect l="0" t="0" r="r" b="b"/>
              <a:pathLst>
                <a:path w="41" h="158">
                  <a:moveTo>
                    <a:pt x="41" y="151"/>
                  </a:moveTo>
                  <a:lnTo>
                    <a:pt x="41" y="151"/>
                  </a:lnTo>
                  <a:lnTo>
                    <a:pt x="36" y="136"/>
                  </a:lnTo>
                  <a:lnTo>
                    <a:pt x="33" y="116"/>
                  </a:lnTo>
                  <a:lnTo>
                    <a:pt x="30" y="92"/>
                  </a:lnTo>
                  <a:lnTo>
                    <a:pt x="27" y="68"/>
                  </a:lnTo>
                  <a:lnTo>
                    <a:pt x="26" y="47"/>
                  </a:lnTo>
                  <a:lnTo>
                    <a:pt x="22" y="27"/>
                  </a:lnTo>
                  <a:lnTo>
                    <a:pt x="22" y="12"/>
                  </a:lnTo>
                  <a:lnTo>
                    <a:pt x="21" y="0"/>
                  </a:lnTo>
                  <a:lnTo>
                    <a:pt x="0" y="0"/>
                  </a:lnTo>
                  <a:lnTo>
                    <a:pt x="1" y="12"/>
                  </a:lnTo>
                  <a:lnTo>
                    <a:pt x="1" y="30"/>
                  </a:lnTo>
                  <a:lnTo>
                    <a:pt x="4" y="50"/>
                  </a:lnTo>
                  <a:lnTo>
                    <a:pt x="5" y="73"/>
                  </a:lnTo>
                  <a:lnTo>
                    <a:pt x="9" y="95"/>
                  </a:lnTo>
                  <a:lnTo>
                    <a:pt x="12" y="119"/>
                  </a:lnTo>
                  <a:lnTo>
                    <a:pt x="15" y="141"/>
                  </a:lnTo>
                  <a:lnTo>
                    <a:pt x="19" y="158"/>
                  </a:lnTo>
                  <a:lnTo>
                    <a:pt x="41" y="151"/>
                  </a:lnTo>
                  <a:close/>
                </a:path>
              </a:pathLst>
            </a:custGeom>
            <a:solidFill>
              <a:srgbClr val="000000"/>
            </a:solidFill>
            <a:ln w="9525">
              <a:noFill/>
              <a:round/>
              <a:headEnd/>
              <a:tailEnd/>
            </a:ln>
          </p:spPr>
          <p:txBody>
            <a:bodyPr/>
            <a:lstStyle/>
            <a:p>
              <a:endParaRPr lang="en-US"/>
            </a:p>
          </p:txBody>
        </p:sp>
        <p:sp>
          <p:nvSpPr>
            <p:cNvPr id="1241180" name="Freeform 92"/>
            <p:cNvSpPr>
              <a:spLocks/>
            </p:cNvSpPr>
            <p:nvPr/>
          </p:nvSpPr>
          <p:spPr bwMode="auto">
            <a:xfrm>
              <a:off x="3319" y="2767"/>
              <a:ext cx="17" cy="19"/>
            </a:xfrm>
            <a:custGeom>
              <a:avLst/>
              <a:gdLst/>
              <a:ahLst/>
              <a:cxnLst>
                <a:cxn ang="0">
                  <a:pos x="20" y="19"/>
                </a:cxn>
                <a:cxn ang="0">
                  <a:pos x="27" y="16"/>
                </a:cxn>
                <a:cxn ang="0">
                  <a:pos x="25" y="13"/>
                </a:cxn>
                <a:cxn ang="0">
                  <a:pos x="23" y="6"/>
                </a:cxn>
                <a:cxn ang="0">
                  <a:pos x="22" y="0"/>
                </a:cxn>
                <a:cxn ang="0">
                  <a:pos x="0" y="7"/>
                </a:cxn>
                <a:cxn ang="0">
                  <a:pos x="2" y="12"/>
                </a:cxn>
                <a:cxn ang="0">
                  <a:pos x="7" y="24"/>
                </a:cxn>
                <a:cxn ang="0">
                  <a:pos x="16" y="37"/>
                </a:cxn>
                <a:cxn ang="0">
                  <a:pos x="35" y="36"/>
                </a:cxn>
                <a:cxn ang="0">
                  <a:pos x="20" y="19"/>
                </a:cxn>
              </a:cxnLst>
              <a:rect l="0" t="0" r="r" b="b"/>
              <a:pathLst>
                <a:path w="35" h="37">
                  <a:moveTo>
                    <a:pt x="20" y="19"/>
                  </a:moveTo>
                  <a:lnTo>
                    <a:pt x="27" y="16"/>
                  </a:lnTo>
                  <a:lnTo>
                    <a:pt x="25" y="13"/>
                  </a:lnTo>
                  <a:lnTo>
                    <a:pt x="23" y="6"/>
                  </a:lnTo>
                  <a:lnTo>
                    <a:pt x="22" y="0"/>
                  </a:lnTo>
                  <a:lnTo>
                    <a:pt x="0" y="7"/>
                  </a:lnTo>
                  <a:lnTo>
                    <a:pt x="2" y="12"/>
                  </a:lnTo>
                  <a:lnTo>
                    <a:pt x="7" y="24"/>
                  </a:lnTo>
                  <a:lnTo>
                    <a:pt x="16" y="37"/>
                  </a:lnTo>
                  <a:lnTo>
                    <a:pt x="35" y="36"/>
                  </a:lnTo>
                  <a:lnTo>
                    <a:pt x="20" y="19"/>
                  </a:lnTo>
                  <a:close/>
                </a:path>
              </a:pathLst>
            </a:custGeom>
            <a:solidFill>
              <a:srgbClr val="000000"/>
            </a:solidFill>
            <a:ln w="9525">
              <a:noFill/>
              <a:round/>
              <a:headEnd/>
              <a:tailEnd/>
            </a:ln>
          </p:spPr>
          <p:txBody>
            <a:bodyPr/>
            <a:lstStyle/>
            <a:p>
              <a:endParaRPr lang="en-US"/>
            </a:p>
          </p:txBody>
        </p:sp>
        <p:sp>
          <p:nvSpPr>
            <p:cNvPr id="1241181" name="Freeform 93"/>
            <p:cNvSpPr>
              <a:spLocks/>
            </p:cNvSpPr>
            <p:nvPr/>
          </p:nvSpPr>
          <p:spPr bwMode="auto">
            <a:xfrm>
              <a:off x="3328" y="2774"/>
              <a:ext cx="10" cy="11"/>
            </a:xfrm>
            <a:custGeom>
              <a:avLst/>
              <a:gdLst/>
              <a:ahLst/>
              <a:cxnLst>
                <a:cxn ang="0">
                  <a:pos x="15" y="21"/>
                </a:cxn>
                <a:cxn ang="0">
                  <a:pos x="19" y="12"/>
                </a:cxn>
                <a:cxn ang="0">
                  <a:pos x="15" y="4"/>
                </a:cxn>
                <a:cxn ang="0">
                  <a:pos x="7" y="0"/>
                </a:cxn>
                <a:cxn ang="0">
                  <a:pos x="0" y="4"/>
                </a:cxn>
                <a:cxn ang="0">
                  <a:pos x="15" y="21"/>
                </a:cxn>
              </a:cxnLst>
              <a:rect l="0" t="0" r="r" b="b"/>
              <a:pathLst>
                <a:path w="19" h="21">
                  <a:moveTo>
                    <a:pt x="15" y="21"/>
                  </a:moveTo>
                  <a:lnTo>
                    <a:pt x="19" y="12"/>
                  </a:lnTo>
                  <a:lnTo>
                    <a:pt x="15" y="4"/>
                  </a:lnTo>
                  <a:lnTo>
                    <a:pt x="7" y="0"/>
                  </a:lnTo>
                  <a:lnTo>
                    <a:pt x="0" y="4"/>
                  </a:lnTo>
                  <a:lnTo>
                    <a:pt x="15" y="21"/>
                  </a:lnTo>
                  <a:close/>
                </a:path>
              </a:pathLst>
            </a:custGeom>
            <a:solidFill>
              <a:srgbClr val="000000"/>
            </a:solidFill>
            <a:ln w="9525">
              <a:noFill/>
              <a:round/>
              <a:headEnd/>
              <a:tailEnd/>
            </a:ln>
          </p:spPr>
          <p:txBody>
            <a:bodyPr/>
            <a:lstStyle/>
            <a:p>
              <a:endParaRPr lang="en-US"/>
            </a:p>
          </p:txBody>
        </p:sp>
        <p:sp>
          <p:nvSpPr>
            <p:cNvPr id="1241182" name="Freeform 94"/>
            <p:cNvSpPr>
              <a:spLocks/>
            </p:cNvSpPr>
            <p:nvPr/>
          </p:nvSpPr>
          <p:spPr bwMode="auto">
            <a:xfrm>
              <a:off x="3272" y="2210"/>
              <a:ext cx="11" cy="6"/>
            </a:xfrm>
            <a:custGeom>
              <a:avLst/>
              <a:gdLst/>
              <a:ahLst/>
              <a:cxnLst>
                <a:cxn ang="0">
                  <a:pos x="20" y="12"/>
                </a:cxn>
                <a:cxn ang="0">
                  <a:pos x="18" y="3"/>
                </a:cxn>
                <a:cxn ang="0">
                  <a:pos x="10" y="0"/>
                </a:cxn>
                <a:cxn ang="0">
                  <a:pos x="2" y="3"/>
                </a:cxn>
                <a:cxn ang="0">
                  <a:pos x="0" y="12"/>
                </a:cxn>
                <a:cxn ang="0">
                  <a:pos x="20" y="12"/>
                </a:cxn>
              </a:cxnLst>
              <a:rect l="0" t="0" r="r" b="b"/>
              <a:pathLst>
                <a:path w="20" h="12">
                  <a:moveTo>
                    <a:pt x="20" y="12"/>
                  </a:move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183" name="Freeform 95"/>
            <p:cNvSpPr>
              <a:spLocks/>
            </p:cNvSpPr>
            <p:nvPr/>
          </p:nvSpPr>
          <p:spPr bwMode="auto">
            <a:xfrm>
              <a:off x="3272" y="2216"/>
              <a:ext cx="13" cy="171"/>
            </a:xfrm>
            <a:custGeom>
              <a:avLst/>
              <a:gdLst/>
              <a:ahLst/>
              <a:cxnLst>
                <a:cxn ang="0">
                  <a:pos x="24" y="337"/>
                </a:cxn>
                <a:cxn ang="0">
                  <a:pos x="24" y="337"/>
                </a:cxn>
                <a:cxn ang="0">
                  <a:pos x="23" y="322"/>
                </a:cxn>
                <a:cxn ang="0">
                  <a:pos x="23" y="303"/>
                </a:cxn>
                <a:cxn ang="0">
                  <a:pos x="23" y="282"/>
                </a:cxn>
                <a:cxn ang="0">
                  <a:pos x="20" y="259"/>
                </a:cxn>
                <a:cxn ang="0">
                  <a:pos x="20" y="236"/>
                </a:cxn>
                <a:cxn ang="0">
                  <a:pos x="20" y="211"/>
                </a:cxn>
                <a:cxn ang="0">
                  <a:pos x="20" y="186"/>
                </a:cxn>
                <a:cxn ang="0">
                  <a:pos x="20" y="161"/>
                </a:cxn>
                <a:cxn ang="0">
                  <a:pos x="20" y="137"/>
                </a:cxn>
                <a:cxn ang="0">
                  <a:pos x="20" y="112"/>
                </a:cxn>
                <a:cxn ang="0">
                  <a:pos x="23" y="88"/>
                </a:cxn>
                <a:cxn ang="0">
                  <a:pos x="23" y="66"/>
                </a:cxn>
                <a:cxn ang="0">
                  <a:pos x="23" y="46"/>
                </a:cxn>
                <a:cxn ang="0">
                  <a:pos x="20" y="28"/>
                </a:cxn>
                <a:cxn ang="0">
                  <a:pos x="20" y="13"/>
                </a:cxn>
                <a:cxn ang="0">
                  <a:pos x="20" y="0"/>
                </a:cxn>
                <a:cxn ang="0">
                  <a:pos x="0" y="0"/>
                </a:cxn>
                <a:cxn ang="0">
                  <a:pos x="0" y="13"/>
                </a:cxn>
                <a:cxn ang="0">
                  <a:pos x="0" y="28"/>
                </a:cxn>
                <a:cxn ang="0">
                  <a:pos x="1" y="46"/>
                </a:cxn>
                <a:cxn ang="0">
                  <a:pos x="1" y="66"/>
                </a:cxn>
                <a:cxn ang="0">
                  <a:pos x="1" y="88"/>
                </a:cxn>
                <a:cxn ang="0">
                  <a:pos x="0" y="112"/>
                </a:cxn>
                <a:cxn ang="0">
                  <a:pos x="0" y="137"/>
                </a:cxn>
                <a:cxn ang="0">
                  <a:pos x="0" y="161"/>
                </a:cxn>
                <a:cxn ang="0">
                  <a:pos x="0" y="186"/>
                </a:cxn>
                <a:cxn ang="0">
                  <a:pos x="0" y="211"/>
                </a:cxn>
                <a:cxn ang="0">
                  <a:pos x="0" y="236"/>
                </a:cxn>
                <a:cxn ang="0">
                  <a:pos x="0" y="259"/>
                </a:cxn>
                <a:cxn ang="0">
                  <a:pos x="1" y="282"/>
                </a:cxn>
                <a:cxn ang="0">
                  <a:pos x="1" y="303"/>
                </a:cxn>
                <a:cxn ang="0">
                  <a:pos x="1" y="322"/>
                </a:cxn>
                <a:cxn ang="0">
                  <a:pos x="2" y="340"/>
                </a:cxn>
                <a:cxn ang="0">
                  <a:pos x="24" y="337"/>
                </a:cxn>
              </a:cxnLst>
              <a:rect l="0" t="0" r="r" b="b"/>
              <a:pathLst>
                <a:path w="24" h="340">
                  <a:moveTo>
                    <a:pt x="24" y="337"/>
                  </a:moveTo>
                  <a:lnTo>
                    <a:pt x="24" y="337"/>
                  </a:lnTo>
                  <a:lnTo>
                    <a:pt x="23" y="322"/>
                  </a:lnTo>
                  <a:lnTo>
                    <a:pt x="23" y="303"/>
                  </a:lnTo>
                  <a:lnTo>
                    <a:pt x="23" y="282"/>
                  </a:lnTo>
                  <a:lnTo>
                    <a:pt x="20" y="259"/>
                  </a:lnTo>
                  <a:lnTo>
                    <a:pt x="20" y="236"/>
                  </a:lnTo>
                  <a:lnTo>
                    <a:pt x="20" y="211"/>
                  </a:lnTo>
                  <a:lnTo>
                    <a:pt x="20" y="186"/>
                  </a:lnTo>
                  <a:lnTo>
                    <a:pt x="20" y="161"/>
                  </a:lnTo>
                  <a:lnTo>
                    <a:pt x="20" y="137"/>
                  </a:lnTo>
                  <a:lnTo>
                    <a:pt x="20" y="112"/>
                  </a:lnTo>
                  <a:lnTo>
                    <a:pt x="23" y="88"/>
                  </a:lnTo>
                  <a:lnTo>
                    <a:pt x="23" y="66"/>
                  </a:lnTo>
                  <a:lnTo>
                    <a:pt x="23" y="46"/>
                  </a:lnTo>
                  <a:lnTo>
                    <a:pt x="20" y="28"/>
                  </a:lnTo>
                  <a:lnTo>
                    <a:pt x="20" y="13"/>
                  </a:lnTo>
                  <a:lnTo>
                    <a:pt x="20" y="0"/>
                  </a:ln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3"/>
                  </a:lnTo>
                  <a:lnTo>
                    <a:pt x="1" y="322"/>
                  </a:lnTo>
                  <a:lnTo>
                    <a:pt x="2" y="340"/>
                  </a:lnTo>
                  <a:lnTo>
                    <a:pt x="24" y="337"/>
                  </a:lnTo>
                  <a:close/>
                </a:path>
              </a:pathLst>
            </a:custGeom>
            <a:solidFill>
              <a:srgbClr val="000000"/>
            </a:solidFill>
            <a:ln w="9525">
              <a:noFill/>
              <a:round/>
              <a:headEnd/>
              <a:tailEnd/>
            </a:ln>
          </p:spPr>
          <p:txBody>
            <a:bodyPr/>
            <a:lstStyle/>
            <a:p>
              <a:endParaRPr lang="en-US"/>
            </a:p>
          </p:txBody>
        </p:sp>
        <p:sp>
          <p:nvSpPr>
            <p:cNvPr id="1241184" name="Freeform 96"/>
            <p:cNvSpPr>
              <a:spLocks/>
            </p:cNvSpPr>
            <p:nvPr/>
          </p:nvSpPr>
          <p:spPr bwMode="auto">
            <a:xfrm>
              <a:off x="3274" y="2385"/>
              <a:ext cx="30" cy="135"/>
            </a:xfrm>
            <a:custGeom>
              <a:avLst/>
              <a:gdLst/>
              <a:ahLst/>
              <a:cxnLst>
                <a:cxn ang="0">
                  <a:pos x="61" y="265"/>
                </a:cxn>
                <a:cxn ang="0">
                  <a:pos x="57" y="244"/>
                </a:cxn>
                <a:cxn ang="0">
                  <a:pos x="54" y="221"/>
                </a:cxn>
                <a:cxn ang="0">
                  <a:pos x="52" y="200"/>
                </a:cxn>
                <a:cxn ang="0">
                  <a:pos x="48" y="178"/>
                </a:cxn>
                <a:cxn ang="0">
                  <a:pos x="45" y="157"/>
                </a:cxn>
                <a:cxn ang="0">
                  <a:pos x="41" y="136"/>
                </a:cxn>
                <a:cxn ang="0">
                  <a:pos x="39" y="117"/>
                </a:cxn>
                <a:cxn ang="0">
                  <a:pos x="35" y="99"/>
                </a:cxn>
                <a:cxn ang="0">
                  <a:pos x="33" y="80"/>
                </a:cxn>
                <a:cxn ang="0">
                  <a:pos x="31" y="64"/>
                </a:cxn>
                <a:cxn ang="0">
                  <a:pos x="29" y="49"/>
                </a:cxn>
                <a:cxn ang="0">
                  <a:pos x="26" y="36"/>
                </a:cxn>
                <a:cxn ang="0">
                  <a:pos x="25" y="24"/>
                </a:cxn>
                <a:cxn ang="0">
                  <a:pos x="24" y="15"/>
                </a:cxn>
                <a:cxn ang="0">
                  <a:pos x="22" y="6"/>
                </a:cxn>
                <a:cxn ang="0">
                  <a:pos x="22" y="0"/>
                </a:cxn>
                <a:cxn ang="0">
                  <a:pos x="0" y="3"/>
                </a:cxn>
                <a:cxn ang="0">
                  <a:pos x="0" y="9"/>
                </a:cxn>
                <a:cxn ang="0">
                  <a:pos x="3" y="18"/>
                </a:cxn>
                <a:cxn ang="0">
                  <a:pos x="4" y="28"/>
                </a:cxn>
                <a:cxn ang="0">
                  <a:pos x="6" y="39"/>
                </a:cxn>
                <a:cxn ang="0">
                  <a:pos x="7" y="52"/>
                </a:cxn>
                <a:cxn ang="0">
                  <a:pos x="9" y="67"/>
                </a:cxn>
                <a:cxn ang="0">
                  <a:pos x="12" y="85"/>
                </a:cxn>
                <a:cxn ang="0">
                  <a:pos x="15" y="102"/>
                </a:cxn>
                <a:cxn ang="0">
                  <a:pos x="17" y="120"/>
                </a:cxn>
                <a:cxn ang="0">
                  <a:pos x="21" y="141"/>
                </a:cxn>
                <a:cxn ang="0">
                  <a:pos x="24" y="160"/>
                </a:cxn>
                <a:cxn ang="0">
                  <a:pos x="26" y="181"/>
                </a:cxn>
                <a:cxn ang="0">
                  <a:pos x="30" y="203"/>
                </a:cxn>
                <a:cxn ang="0">
                  <a:pos x="33" y="224"/>
                </a:cxn>
                <a:cxn ang="0">
                  <a:pos x="35" y="247"/>
                </a:cxn>
                <a:cxn ang="0">
                  <a:pos x="39" y="270"/>
                </a:cxn>
                <a:cxn ang="0">
                  <a:pos x="61" y="265"/>
                </a:cxn>
              </a:cxnLst>
              <a:rect l="0" t="0" r="r" b="b"/>
              <a:pathLst>
                <a:path w="61" h="270">
                  <a:moveTo>
                    <a:pt x="61" y="265"/>
                  </a:moveTo>
                  <a:lnTo>
                    <a:pt x="57" y="244"/>
                  </a:lnTo>
                  <a:lnTo>
                    <a:pt x="54" y="221"/>
                  </a:lnTo>
                  <a:lnTo>
                    <a:pt x="52" y="200"/>
                  </a:lnTo>
                  <a:lnTo>
                    <a:pt x="48" y="178"/>
                  </a:lnTo>
                  <a:lnTo>
                    <a:pt x="45" y="157"/>
                  </a:lnTo>
                  <a:lnTo>
                    <a:pt x="41" y="136"/>
                  </a:lnTo>
                  <a:lnTo>
                    <a:pt x="39" y="117"/>
                  </a:lnTo>
                  <a:lnTo>
                    <a:pt x="35" y="99"/>
                  </a:lnTo>
                  <a:lnTo>
                    <a:pt x="33" y="80"/>
                  </a:lnTo>
                  <a:lnTo>
                    <a:pt x="31" y="64"/>
                  </a:lnTo>
                  <a:lnTo>
                    <a:pt x="29" y="49"/>
                  </a:lnTo>
                  <a:lnTo>
                    <a:pt x="26" y="36"/>
                  </a:lnTo>
                  <a:lnTo>
                    <a:pt x="25" y="24"/>
                  </a:lnTo>
                  <a:lnTo>
                    <a:pt x="24" y="15"/>
                  </a:lnTo>
                  <a:lnTo>
                    <a:pt x="22" y="6"/>
                  </a:lnTo>
                  <a:lnTo>
                    <a:pt x="22" y="0"/>
                  </a:lnTo>
                  <a:lnTo>
                    <a:pt x="0" y="3"/>
                  </a:lnTo>
                  <a:lnTo>
                    <a:pt x="0" y="9"/>
                  </a:lnTo>
                  <a:lnTo>
                    <a:pt x="3" y="18"/>
                  </a:lnTo>
                  <a:lnTo>
                    <a:pt x="4" y="28"/>
                  </a:lnTo>
                  <a:lnTo>
                    <a:pt x="6" y="39"/>
                  </a:lnTo>
                  <a:lnTo>
                    <a:pt x="7" y="52"/>
                  </a:lnTo>
                  <a:lnTo>
                    <a:pt x="9" y="67"/>
                  </a:lnTo>
                  <a:lnTo>
                    <a:pt x="12" y="85"/>
                  </a:lnTo>
                  <a:lnTo>
                    <a:pt x="15" y="102"/>
                  </a:lnTo>
                  <a:lnTo>
                    <a:pt x="17" y="120"/>
                  </a:lnTo>
                  <a:lnTo>
                    <a:pt x="21" y="141"/>
                  </a:lnTo>
                  <a:lnTo>
                    <a:pt x="24" y="160"/>
                  </a:lnTo>
                  <a:lnTo>
                    <a:pt x="26" y="181"/>
                  </a:lnTo>
                  <a:lnTo>
                    <a:pt x="30" y="203"/>
                  </a:lnTo>
                  <a:lnTo>
                    <a:pt x="33" y="224"/>
                  </a:lnTo>
                  <a:lnTo>
                    <a:pt x="35" y="247"/>
                  </a:lnTo>
                  <a:lnTo>
                    <a:pt x="39" y="270"/>
                  </a:lnTo>
                  <a:lnTo>
                    <a:pt x="61" y="265"/>
                  </a:lnTo>
                  <a:close/>
                </a:path>
              </a:pathLst>
            </a:custGeom>
            <a:solidFill>
              <a:srgbClr val="000000"/>
            </a:solidFill>
            <a:ln w="9525">
              <a:noFill/>
              <a:round/>
              <a:headEnd/>
              <a:tailEnd/>
            </a:ln>
          </p:spPr>
          <p:txBody>
            <a:bodyPr/>
            <a:lstStyle/>
            <a:p>
              <a:endParaRPr lang="en-US"/>
            </a:p>
          </p:txBody>
        </p:sp>
        <p:sp>
          <p:nvSpPr>
            <p:cNvPr id="1241185" name="Freeform 97"/>
            <p:cNvSpPr>
              <a:spLocks/>
            </p:cNvSpPr>
            <p:nvPr/>
          </p:nvSpPr>
          <p:spPr bwMode="auto">
            <a:xfrm>
              <a:off x="3293" y="2518"/>
              <a:ext cx="11" cy="6"/>
            </a:xfrm>
            <a:custGeom>
              <a:avLst/>
              <a:gdLst/>
              <a:ahLst/>
              <a:cxnLst>
                <a:cxn ang="0">
                  <a:pos x="0" y="5"/>
                </a:cxn>
                <a:cxn ang="0">
                  <a:pos x="4" y="12"/>
                </a:cxn>
                <a:cxn ang="0">
                  <a:pos x="13" y="13"/>
                </a:cxn>
                <a:cxn ang="0">
                  <a:pos x="18" y="9"/>
                </a:cxn>
                <a:cxn ang="0">
                  <a:pos x="22" y="0"/>
                </a:cxn>
                <a:cxn ang="0">
                  <a:pos x="0" y="5"/>
                </a:cxn>
              </a:cxnLst>
              <a:rect l="0" t="0" r="r" b="b"/>
              <a:pathLst>
                <a:path w="22" h="13">
                  <a:moveTo>
                    <a:pt x="0" y="5"/>
                  </a:moveTo>
                  <a:lnTo>
                    <a:pt x="4" y="12"/>
                  </a:lnTo>
                  <a:lnTo>
                    <a:pt x="13" y="13"/>
                  </a:lnTo>
                  <a:lnTo>
                    <a:pt x="18" y="9"/>
                  </a:lnTo>
                  <a:lnTo>
                    <a:pt x="22" y="0"/>
                  </a:lnTo>
                  <a:lnTo>
                    <a:pt x="0" y="5"/>
                  </a:lnTo>
                  <a:close/>
                </a:path>
              </a:pathLst>
            </a:custGeom>
            <a:solidFill>
              <a:srgbClr val="000000"/>
            </a:solidFill>
            <a:ln w="9525">
              <a:noFill/>
              <a:round/>
              <a:headEnd/>
              <a:tailEnd/>
            </a:ln>
          </p:spPr>
          <p:txBody>
            <a:bodyPr/>
            <a:lstStyle/>
            <a:p>
              <a:endParaRPr lang="en-US"/>
            </a:p>
          </p:txBody>
        </p:sp>
        <p:sp>
          <p:nvSpPr>
            <p:cNvPr id="1241186" name="Freeform 98"/>
            <p:cNvSpPr>
              <a:spLocks/>
            </p:cNvSpPr>
            <p:nvPr/>
          </p:nvSpPr>
          <p:spPr bwMode="auto">
            <a:xfrm>
              <a:off x="3453" y="2587"/>
              <a:ext cx="11" cy="6"/>
            </a:xfrm>
            <a:custGeom>
              <a:avLst/>
              <a:gdLst/>
              <a:ahLst/>
              <a:cxnLst>
                <a:cxn ang="0">
                  <a:pos x="22" y="12"/>
                </a:cxn>
                <a:cxn ang="0">
                  <a:pos x="18" y="3"/>
                </a:cxn>
                <a:cxn ang="0">
                  <a:pos x="11" y="0"/>
                </a:cxn>
                <a:cxn ang="0">
                  <a:pos x="4" y="3"/>
                </a:cxn>
                <a:cxn ang="0">
                  <a:pos x="0" y="12"/>
                </a:cxn>
                <a:cxn ang="0">
                  <a:pos x="22" y="12"/>
                </a:cxn>
              </a:cxnLst>
              <a:rect l="0" t="0" r="r" b="b"/>
              <a:pathLst>
                <a:path w="22" h="12">
                  <a:moveTo>
                    <a:pt x="22" y="12"/>
                  </a:moveTo>
                  <a:lnTo>
                    <a:pt x="18" y="3"/>
                  </a:lnTo>
                  <a:lnTo>
                    <a:pt x="11" y="0"/>
                  </a:lnTo>
                  <a:lnTo>
                    <a:pt x="4" y="3"/>
                  </a:lnTo>
                  <a:lnTo>
                    <a:pt x="0" y="12"/>
                  </a:lnTo>
                  <a:lnTo>
                    <a:pt x="22" y="12"/>
                  </a:lnTo>
                  <a:close/>
                </a:path>
              </a:pathLst>
            </a:custGeom>
            <a:solidFill>
              <a:srgbClr val="000000"/>
            </a:solidFill>
            <a:ln w="9525">
              <a:noFill/>
              <a:round/>
              <a:headEnd/>
              <a:tailEnd/>
            </a:ln>
          </p:spPr>
          <p:txBody>
            <a:bodyPr/>
            <a:lstStyle/>
            <a:p>
              <a:endParaRPr lang="en-US"/>
            </a:p>
          </p:txBody>
        </p:sp>
        <p:sp>
          <p:nvSpPr>
            <p:cNvPr id="1241187" name="Freeform 99"/>
            <p:cNvSpPr>
              <a:spLocks/>
            </p:cNvSpPr>
            <p:nvPr/>
          </p:nvSpPr>
          <p:spPr bwMode="auto">
            <a:xfrm>
              <a:off x="3445" y="2593"/>
              <a:ext cx="19" cy="40"/>
            </a:xfrm>
            <a:custGeom>
              <a:avLst/>
              <a:gdLst/>
              <a:ahLst/>
              <a:cxnLst>
                <a:cxn ang="0">
                  <a:pos x="22" y="80"/>
                </a:cxn>
                <a:cxn ang="0">
                  <a:pos x="22" y="80"/>
                </a:cxn>
                <a:cxn ang="0">
                  <a:pos x="23" y="71"/>
                </a:cxn>
                <a:cxn ang="0">
                  <a:pos x="24" y="62"/>
                </a:cxn>
                <a:cxn ang="0">
                  <a:pos x="28" y="51"/>
                </a:cxn>
                <a:cxn ang="0">
                  <a:pos x="31" y="39"/>
                </a:cxn>
                <a:cxn ang="0">
                  <a:pos x="32" y="28"/>
                </a:cxn>
                <a:cxn ang="0">
                  <a:pos x="36" y="18"/>
                </a:cxn>
                <a:cxn ang="0">
                  <a:pos x="37" y="9"/>
                </a:cxn>
                <a:cxn ang="0">
                  <a:pos x="37" y="0"/>
                </a:cxn>
                <a:cxn ang="0">
                  <a:pos x="15" y="0"/>
                </a:cxn>
                <a:cxn ang="0">
                  <a:pos x="15" y="5"/>
                </a:cxn>
                <a:cxn ang="0">
                  <a:pos x="14" y="12"/>
                </a:cxn>
                <a:cxn ang="0">
                  <a:pos x="12" y="21"/>
                </a:cxn>
                <a:cxn ang="0">
                  <a:pos x="10" y="34"/>
                </a:cxn>
                <a:cxn ang="0">
                  <a:pos x="6" y="45"/>
                </a:cxn>
                <a:cxn ang="0">
                  <a:pos x="3" y="56"/>
                </a:cxn>
                <a:cxn ang="0">
                  <a:pos x="3" y="68"/>
                </a:cxn>
                <a:cxn ang="0">
                  <a:pos x="0" y="77"/>
                </a:cxn>
                <a:cxn ang="0">
                  <a:pos x="0" y="80"/>
                </a:cxn>
                <a:cxn ang="0">
                  <a:pos x="22" y="80"/>
                </a:cxn>
              </a:cxnLst>
              <a:rect l="0" t="0" r="r" b="b"/>
              <a:pathLst>
                <a:path w="37" h="80">
                  <a:moveTo>
                    <a:pt x="22" y="80"/>
                  </a:moveTo>
                  <a:lnTo>
                    <a:pt x="22" y="80"/>
                  </a:lnTo>
                  <a:lnTo>
                    <a:pt x="23" y="71"/>
                  </a:lnTo>
                  <a:lnTo>
                    <a:pt x="24" y="62"/>
                  </a:lnTo>
                  <a:lnTo>
                    <a:pt x="28" y="51"/>
                  </a:lnTo>
                  <a:lnTo>
                    <a:pt x="31" y="39"/>
                  </a:lnTo>
                  <a:lnTo>
                    <a:pt x="32" y="28"/>
                  </a:lnTo>
                  <a:lnTo>
                    <a:pt x="36" y="18"/>
                  </a:lnTo>
                  <a:lnTo>
                    <a:pt x="37" y="9"/>
                  </a:lnTo>
                  <a:lnTo>
                    <a:pt x="37" y="0"/>
                  </a:lnTo>
                  <a:lnTo>
                    <a:pt x="15" y="0"/>
                  </a:lnTo>
                  <a:lnTo>
                    <a:pt x="15" y="5"/>
                  </a:lnTo>
                  <a:lnTo>
                    <a:pt x="14" y="12"/>
                  </a:lnTo>
                  <a:lnTo>
                    <a:pt x="12" y="21"/>
                  </a:lnTo>
                  <a:lnTo>
                    <a:pt x="10" y="34"/>
                  </a:lnTo>
                  <a:lnTo>
                    <a:pt x="6" y="45"/>
                  </a:lnTo>
                  <a:lnTo>
                    <a:pt x="3" y="56"/>
                  </a:lnTo>
                  <a:lnTo>
                    <a:pt x="3" y="68"/>
                  </a:lnTo>
                  <a:lnTo>
                    <a:pt x="0" y="77"/>
                  </a:lnTo>
                  <a:lnTo>
                    <a:pt x="0" y="80"/>
                  </a:lnTo>
                  <a:lnTo>
                    <a:pt x="22" y="80"/>
                  </a:lnTo>
                  <a:close/>
                </a:path>
              </a:pathLst>
            </a:custGeom>
            <a:solidFill>
              <a:srgbClr val="000000"/>
            </a:solidFill>
            <a:ln w="9525">
              <a:noFill/>
              <a:round/>
              <a:headEnd/>
              <a:tailEnd/>
            </a:ln>
          </p:spPr>
          <p:txBody>
            <a:bodyPr/>
            <a:lstStyle/>
            <a:p>
              <a:endParaRPr lang="en-US"/>
            </a:p>
          </p:txBody>
        </p:sp>
        <p:sp>
          <p:nvSpPr>
            <p:cNvPr id="1241188" name="Freeform 100"/>
            <p:cNvSpPr>
              <a:spLocks/>
            </p:cNvSpPr>
            <p:nvPr/>
          </p:nvSpPr>
          <p:spPr bwMode="auto">
            <a:xfrm>
              <a:off x="3440" y="2633"/>
              <a:ext cx="16" cy="63"/>
            </a:xfrm>
            <a:custGeom>
              <a:avLst/>
              <a:gdLst/>
              <a:ahLst/>
              <a:cxnLst>
                <a:cxn ang="0">
                  <a:pos x="22" y="126"/>
                </a:cxn>
                <a:cxn ang="0">
                  <a:pos x="23" y="114"/>
                </a:cxn>
                <a:cxn ang="0">
                  <a:pos x="24" y="98"/>
                </a:cxn>
                <a:cxn ang="0">
                  <a:pos x="25" y="82"/>
                </a:cxn>
                <a:cxn ang="0">
                  <a:pos x="27" y="65"/>
                </a:cxn>
                <a:cxn ang="0">
                  <a:pos x="29" y="47"/>
                </a:cxn>
                <a:cxn ang="0">
                  <a:pos x="31" y="31"/>
                </a:cxn>
                <a:cxn ang="0">
                  <a:pos x="32" y="15"/>
                </a:cxn>
                <a:cxn ang="0">
                  <a:pos x="32" y="0"/>
                </a:cxn>
                <a:cxn ang="0">
                  <a:pos x="10" y="0"/>
                </a:cxn>
                <a:cxn ang="0">
                  <a:pos x="10" y="15"/>
                </a:cxn>
                <a:cxn ang="0">
                  <a:pos x="9" y="27"/>
                </a:cxn>
                <a:cxn ang="0">
                  <a:pos x="8" y="45"/>
                </a:cxn>
                <a:cxn ang="0">
                  <a:pos x="6" y="62"/>
                </a:cxn>
                <a:cxn ang="0">
                  <a:pos x="4" y="79"/>
                </a:cxn>
                <a:cxn ang="0">
                  <a:pos x="4" y="95"/>
                </a:cxn>
                <a:cxn ang="0">
                  <a:pos x="1" y="110"/>
                </a:cxn>
                <a:cxn ang="0">
                  <a:pos x="0" y="123"/>
                </a:cxn>
                <a:cxn ang="0">
                  <a:pos x="22" y="126"/>
                </a:cxn>
              </a:cxnLst>
              <a:rect l="0" t="0" r="r" b="b"/>
              <a:pathLst>
                <a:path w="32" h="126">
                  <a:moveTo>
                    <a:pt x="22" y="126"/>
                  </a:moveTo>
                  <a:lnTo>
                    <a:pt x="23" y="114"/>
                  </a:lnTo>
                  <a:lnTo>
                    <a:pt x="24" y="98"/>
                  </a:lnTo>
                  <a:lnTo>
                    <a:pt x="25" y="82"/>
                  </a:lnTo>
                  <a:lnTo>
                    <a:pt x="27" y="65"/>
                  </a:lnTo>
                  <a:lnTo>
                    <a:pt x="29" y="47"/>
                  </a:lnTo>
                  <a:lnTo>
                    <a:pt x="31" y="31"/>
                  </a:lnTo>
                  <a:lnTo>
                    <a:pt x="32" y="15"/>
                  </a:lnTo>
                  <a:lnTo>
                    <a:pt x="32" y="0"/>
                  </a:lnTo>
                  <a:lnTo>
                    <a:pt x="10" y="0"/>
                  </a:lnTo>
                  <a:lnTo>
                    <a:pt x="10" y="15"/>
                  </a:lnTo>
                  <a:lnTo>
                    <a:pt x="9" y="27"/>
                  </a:lnTo>
                  <a:lnTo>
                    <a:pt x="8" y="45"/>
                  </a:lnTo>
                  <a:lnTo>
                    <a:pt x="6" y="62"/>
                  </a:lnTo>
                  <a:lnTo>
                    <a:pt x="4" y="79"/>
                  </a:lnTo>
                  <a:lnTo>
                    <a:pt x="4" y="95"/>
                  </a:lnTo>
                  <a:lnTo>
                    <a:pt x="1" y="110"/>
                  </a:lnTo>
                  <a:lnTo>
                    <a:pt x="0" y="123"/>
                  </a:lnTo>
                  <a:lnTo>
                    <a:pt x="22" y="126"/>
                  </a:lnTo>
                  <a:close/>
                </a:path>
              </a:pathLst>
            </a:custGeom>
            <a:solidFill>
              <a:srgbClr val="000000"/>
            </a:solidFill>
            <a:ln w="9525">
              <a:noFill/>
              <a:round/>
              <a:headEnd/>
              <a:tailEnd/>
            </a:ln>
          </p:spPr>
          <p:txBody>
            <a:bodyPr/>
            <a:lstStyle/>
            <a:p>
              <a:endParaRPr lang="en-US"/>
            </a:p>
          </p:txBody>
        </p:sp>
        <p:sp>
          <p:nvSpPr>
            <p:cNvPr id="1241189" name="Freeform 101"/>
            <p:cNvSpPr>
              <a:spLocks/>
            </p:cNvSpPr>
            <p:nvPr/>
          </p:nvSpPr>
          <p:spPr bwMode="auto">
            <a:xfrm>
              <a:off x="3440" y="2695"/>
              <a:ext cx="11" cy="6"/>
            </a:xfrm>
            <a:custGeom>
              <a:avLst/>
              <a:gdLst/>
              <a:ahLst/>
              <a:cxnLst>
                <a:cxn ang="0">
                  <a:pos x="0" y="0"/>
                </a:cxn>
                <a:cxn ang="0">
                  <a:pos x="4" y="9"/>
                </a:cxn>
                <a:cxn ang="0">
                  <a:pos x="9" y="13"/>
                </a:cxn>
                <a:cxn ang="0">
                  <a:pos x="16" y="12"/>
                </a:cxn>
                <a:cxn ang="0">
                  <a:pos x="22" y="3"/>
                </a:cxn>
                <a:cxn ang="0">
                  <a:pos x="0" y="0"/>
                </a:cxn>
              </a:cxnLst>
              <a:rect l="0" t="0" r="r" b="b"/>
              <a:pathLst>
                <a:path w="22" h="13">
                  <a:moveTo>
                    <a:pt x="0" y="0"/>
                  </a:moveTo>
                  <a:lnTo>
                    <a:pt x="4" y="9"/>
                  </a:lnTo>
                  <a:lnTo>
                    <a:pt x="9" y="13"/>
                  </a:lnTo>
                  <a:lnTo>
                    <a:pt x="16" y="12"/>
                  </a:lnTo>
                  <a:lnTo>
                    <a:pt x="22" y="3"/>
                  </a:lnTo>
                  <a:lnTo>
                    <a:pt x="0" y="0"/>
                  </a:lnTo>
                  <a:close/>
                </a:path>
              </a:pathLst>
            </a:custGeom>
            <a:solidFill>
              <a:srgbClr val="000000"/>
            </a:solidFill>
            <a:ln w="9525">
              <a:noFill/>
              <a:round/>
              <a:headEnd/>
              <a:tailEnd/>
            </a:ln>
          </p:spPr>
          <p:txBody>
            <a:bodyPr/>
            <a:lstStyle/>
            <a:p>
              <a:endParaRPr lang="en-US"/>
            </a:p>
          </p:txBody>
        </p:sp>
        <p:sp>
          <p:nvSpPr>
            <p:cNvPr id="1241190" name="Freeform 102"/>
            <p:cNvSpPr>
              <a:spLocks/>
            </p:cNvSpPr>
            <p:nvPr/>
          </p:nvSpPr>
          <p:spPr bwMode="auto">
            <a:xfrm>
              <a:off x="3448" y="2850"/>
              <a:ext cx="10" cy="6"/>
            </a:xfrm>
            <a:custGeom>
              <a:avLst/>
              <a:gdLst/>
              <a:ahLst/>
              <a:cxnLst>
                <a:cxn ang="0">
                  <a:pos x="0" y="0"/>
                </a:cxn>
                <a:cxn ang="0">
                  <a:pos x="3" y="9"/>
                </a:cxn>
                <a:cxn ang="0">
                  <a:pos x="10" y="12"/>
                </a:cxn>
                <a:cxn ang="0">
                  <a:pos x="18" y="9"/>
                </a:cxn>
                <a:cxn ang="0">
                  <a:pos x="21" y="0"/>
                </a:cxn>
                <a:cxn ang="0">
                  <a:pos x="0" y="0"/>
                </a:cxn>
              </a:cxnLst>
              <a:rect l="0" t="0" r="r" b="b"/>
              <a:pathLst>
                <a:path w="21" h="12">
                  <a:moveTo>
                    <a:pt x="0" y="0"/>
                  </a:moveTo>
                  <a:lnTo>
                    <a:pt x="3" y="9"/>
                  </a:lnTo>
                  <a:lnTo>
                    <a:pt x="10"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191" name="Freeform 103"/>
            <p:cNvSpPr>
              <a:spLocks/>
            </p:cNvSpPr>
            <p:nvPr/>
          </p:nvSpPr>
          <p:spPr bwMode="auto">
            <a:xfrm>
              <a:off x="3433" y="2793"/>
              <a:ext cx="25" cy="57"/>
            </a:xfrm>
            <a:custGeom>
              <a:avLst/>
              <a:gdLst/>
              <a:ahLst/>
              <a:cxnLst>
                <a:cxn ang="0">
                  <a:pos x="0" y="0"/>
                </a:cxn>
                <a:cxn ang="0">
                  <a:pos x="0" y="0"/>
                </a:cxn>
                <a:cxn ang="0">
                  <a:pos x="3" y="13"/>
                </a:cxn>
                <a:cxn ang="0">
                  <a:pos x="5" y="28"/>
                </a:cxn>
                <a:cxn ang="0">
                  <a:pos x="10" y="44"/>
                </a:cxn>
                <a:cxn ang="0">
                  <a:pos x="14" y="61"/>
                </a:cxn>
                <a:cxn ang="0">
                  <a:pos x="21" y="77"/>
                </a:cxn>
                <a:cxn ang="0">
                  <a:pos x="23" y="92"/>
                </a:cxn>
                <a:cxn ang="0">
                  <a:pos x="27" y="104"/>
                </a:cxn>
                <a:cxn ang="0">
                  <a:pos x="28" y="114"/>
                </a:cxn>
                <a:cxn ang="0">
                  <a:pos x="49" y="114"/>
                </a:cxn>
                <a:cxn ang="0">
                  <a:pos x="47" y="101"/>
                </a:cxn>
                <a:cxn ang="0">
                  <a:pos x="45" y="86"/>
                </a:cxn>
                <a:cxn ang="0">
                  <a:pos x="42" y="71"/>
                </a:cxn>
                <a:cxn ang="0">
                  <a:pos x="36" y="55"/>
                </a:cxn>
                <a:cxn ang="0">
                  <a:pos x="31" y="38"/>
                </a:cxn>
                <a:cxn ang="0">
                  <a:pos x="27" y="21"/>
                </a:cxn>
                <a:cxn ang="0">
                  <a:pos x="23" y="9"/>
                </a:cxn>
                <a:cxn ang="0">
                  <a:pos x="22" y="0"/>
                </a:cxn>
                <a:cxn ang="0">
                  <a:pos x="0" y="0"/>
                </a:cxn>
              </a:cxnLst>
              <a:rect l="0" t="0" r="r" b="b"/>
              <a:pathLst>
                <a:path w="49" h="114">
                  <a:moveTo>
                    <a:pt x="0" y="0"/>
                  </a:moveTo>
                  <a:lnTo>
                    <a:pt x="0" y="0"/>
                  </a:lnTo>
                  <a:lnTo>
                    <a:pt x="3" y="13"/>
                  </a:lnTo>
                  <a:lnTo>
                    <a:pt x="5" y="28"/>
                  </a:lnTo>
                  <a:lnTo>
                    <a:pt x="10" y="44"/>
                  </a:lnTo>
                  <a:lnTo>
                    <a:pt x="14" y="61"/>
                  </a:lnTo>
                  <a:lnTo>
                    <a:pt x="21" y="77"/>
                  </a:lnTo>
                  <a:lnTo>
                    <a:pt x="23" y="92"/>
                  </a:lnTo>
                  <a:lnTo>
                    <a:pt x="27" y="104"/>
                  </a:lnTo>
                  <a:lnTo>
                    <a:pt x="28" y="114"/>
                  </a:lnTo>
                  <a:lnTo>
                    <a:pt x="49" y="114"/>
                  </a:lnTo>
                  <a:lnTo>
                    <a:pt x="47" y="101"/>
                  </a:lnTo>
                  <a:lnTo>
                    <a:pt x="45" y="86"/>
                  </a:lnTo>
                  <a:lnTo>
                    <a:pt x="42" y="71"/>
                  </a:lnTo>
                  <a:lnTo>
                    <a:pt x="36" y="55"/>
                  </a:lnTo>
                  <a:lnTo>
                    <a:pt x="31" y="38"/>
                  </a:lnTo>
                  <a:lnTo>
                    <a:pt x="27" y="21"/>
                  </a:lnTo>
                  <a:lnTo>
                    <a:pt x="23" y="9"/>
                  </a:lnTo>
                  <a:lnTo>
                    <a:pt x="22" y="0"/>
                  </a:lnTo>
                  <a:lnTo>
                    <a:pt x="0" y="0"/>
                  </a:lnTo>
                  <a:close/>
                </a:path>
              </a:pathLst>
            </a:custGeom>
            <a:solidFill>
              <a:srgbClr val="000000"/>
            </a:solidFill>
            <a:ln w="9525">
              <a:noFill/>
              <a:round/>
              <a:headEnd/>
              <a:tailEnd/>
            </a:ln>
          </p:spPr>
          <p:txBody>
            <a:bodyPr/>
            <a:lstStyle/>
            <a:p>
              <a:endParaRPr lang="en-US"/>
            </a:p>
          </p:txBody>
        </p:sp>
        <p:sp>
          <p:nvSpPr>
            <p:cNvPr id="1241192" name="Freeform 104"/>
            <p:cNvSpPr>
              <a:spLocks/>
            </p:cNvSpPr>
            <p:nvPr/>
          </p:nvSpPr>
          <p:spPr bwMode="auto">
            <a:xfrm>
              <a:off x="3433" y="2751"/>
              <a:ext cx="18" cy="42"/>
            </a:xfrm>
            <a:custGeom>
              <a:avLst/>
              <a:gdLst/>
              <a:ahLst/>
              <a:cxnLst>
                <a:cxn ang="0">
                  <a:pos x="13" y="0"/>
                </a:cxn>
                <a:cxn ang="0">
                  <a:pos x="13" y="0"/>
                </a:cxn>
                <a:cxn ang="0">
                  <a:pos x="12" y="11"/>
                </a:cxn>
                <a:cxn ang="0">
                  <a:pos x="10" y="23"/>
                </a:cxn>
                <a:cxn ang="0">
                  <a:pos x="6" y="32"/>
                </a:cxn>
                <a:cxn ang="0">
                  <a:pos x="5" y="44"/>
                </a:cxn>
                <a:cxn ang="0">
                  <a:pos x="4" y="54"/>
                </a:cxn>
                <a:cxn ang="0">
                  <a:pos x="3" y="63"/>
                </a:cxn>
                <a:cxn ang="0">
                  <a:pos x="0" y="72"/>
                </a:cxn>
                <a:cxn ang="0">
                  <a:pos x="0" y="84"/>
                </a:cxn>
                <a:cxn ang="0">
                  <a:pos x="22" y="84"/>
                </a:cxn>
                <a:cxn ang="0">
                  <a:pos x="22" y="75"/>
                </a:cxn>
                <a:cxn ang="0">
                  <a:pos x="23" y="68"/>
                </a:cxn>
                <a:cxn ang="0">
                  <a:pos x="26" y="57"/>
                </a:cxn>
                <a:cxn ang="0">
                  <a:pos x="26" y="47"/>
                </a:cxn>
                <a:cxn ang="0">
                  <a:pos x="28" y="39"/>
                </a:cxn>
                <a:cxn ang="0">
                  <a:pos x="31" y="26"/>
                </a:cxn>
                <a:cxn ang="0">
                  <a:pos x="32" y="14"/>
                </a:cxn>
                <a:cxn ang="0">
                  <a:pos x="35" y="2"/>
                </a:cxn>
                <a:cxn ang="0">
                  <a:pos x="13" y="0"/>
                </a:cxn>
              </a:cxnLst>
              <a:rect l="0" t="0" r="r" b="b"/>
              <a:pathLst>
                <a:path w="35" h="84">
                  <a:moveTo>
                    <a:pt x="13" y="0"/>
                  </a:moveTo>
                  <a:lnTo>
                    <a:pt x="13" y="0"/>
                  </a:lnTo>
                  <a:lnTo>
                    <a:pt x="12" y="11"/>
                  </a:lnTo>
                  <a:lnTo>
                    <a:pt x="10" y="23"/>
                  </a:lnTo>
                  <a:lnTo>
                    <a:pt x="6" y="32"/>
                  </a:lnTo>
                  <a:lnTo>
                    <a:pt x="5" y="44"/>
                  </a:lnTo>
                  <a:lnTo>
                    <a:pt x="4" y="54"/>
                  </a:lnTo>
                  <a:lnTo>
                    <a:pt x="3" y="63"/>
                  </a:lnTo>
                  <a:lnTo>
                    <a:pt x="0" y="72"/>
                  </a:lnTo>
                  <a:lnTo>
                    <a:pt x="0" y="84"/>
                  </a:lnTo>
                  <a:lnTo>
                    <a:pt x="22" y="84"/>
                  </a:lnTo>
                  <a:lnTo>
                    <a:pt x="22" y="75"/>
                  </a:lnTo>
                  <a:lnTo>
                    <a:pt x="23" y="68"/>
                  </a:lnTo>
                  <a:lnTo>
                    <a:pt x="26" y="57"/>
                  </a:lnTo>
                  <a:lnTo>
                    <a:pt x="26" y="47"/>
                  </a:lnTo>
                  <a:lnTo>
                    <a:pt x="28" y="39"/>
                  </a:lnTo>
                  <a:lnTo>
                    <a:pt x="31" y="26"/>
                  </a:lnTo>
                  <a:lnTo>
                    <a:pt x="32" y="14"/>
                  </a:lnTo>
                  <a:lnTo>
                    <a:pt x="35" y="2"/>
                  </a:lnTo>
                  <a:lnTo>
                    <a:pt x="13" y="0"/>
                  </a:lnTo>
                  <a:close/>
                </a:path>
              </a:pathLst>
            </a:custGeom>
            <a:solidFill>
              <a:srgbClr val="000000"/>
            </a:solidFill>
            <a:ln w="9525">
              <a:noFill/>
              <a:round/>
              <a:headEnd/>
              <a:tailEnd/>
            </a:ln>
          </p:spPr>
          <p:txBody>
            <a:bodyPr/>
            <a:lstStyle/>
            <a:p>
              <a:endParaRPr lang="en-US"/>
            </a:p>
          </p:txBody>
        </p:sp>
        <p:sp>
          <p:nvSpPr>
            <p:cNvPr id="1241193" name="Freeform 105"/>
            <p:cNvSpPr>
              <a:spLocks/>
            </p:cNvSpPr>
            <p:nvPr/>
          </p:nvSpPr>
          <p:spPr bwMode="auto">
            <a:xfrm>
              <a:off x="3440" y="2673"/>
              <a:ext cx="12" cy="79"/>
            </a:xfrm>
            <a:custGeom>
              <a:avLst/>
              <a:gdLst/>
              <a:ahLst/>
              <a:cxnLst>
                <a:cxn ang="0">
                  <a:pos x="1" y="0"/>
                </a:cxn>
                <a:cxn ang="0">
                  <a:pos x="1" y="12"/>
                </a:cxn>
                <a:cxn ang="0">
                  <a:pos x="4" y="30"/>
                </a:cxn>
                <a:cxn ang="0">
                  <a:pos x="4" y="52"/>
                </a:cxn>
                <a:cxn ang="0">
                  <a:pos x="4" y="76"/>
                </a:cxn>
                <a:cxn ang="0">
                  <a:pos x="1" y="101"/>
                </a:cxn>
                <a:cxn ang="0">
                  <a:pos x="1" y="124"/>
                </a:cxn>
                <a:cxn ang="0">
                  <a:pos x="1" y="142"/>
                </a:cxn>
                <a:cxn ang="0">
                  <a:pos x="0" y="156"/>
                </a:cxn>
                <a:cxn ang="0">
                  <a:pos x="22" y="158"/>
                </a:cxn>
                <a:cxn ang="0">
                  <a:pos x="23" y="142"/>
                </a:cxn>
                <a:cxn ang="0">
                  <a:pos x="23" y="124"/>
                </a:cxn>
                <a:cxn ang="0">
                  <a:pos x="23" y="101"/>
                </a:cxn>
                <a:cxn ang="0">
                  <a:pos x="24" y="76"/>
                </a:cxn>
                <a:cxn ang="0">
                  <a:pos x="24" y="52"/>
                </a:cxn>
                <a:cxn ang="0">
                  <a:pos x="24" y="30"/>
                </a:cxn>
                <a:cxn ang="0">
                  <a:pos x="23" y="12"/>
                </a:cxn>
                <a:cxn ang="0">
                  <a:pos x="23" y="0"/>
                </a:cxn>
                <a:cxn ang="0">
                  <a:pos x="1" y="0"/>
                </a:cxn>
              </a:cxnLst>
              <a:rect l="0" t="0" r="r" b="b"/>
              <a:pathLst>
                <a:path w="24" h="158">
                  <a:moveTo>
                    <a:pt x="1" y="0"/>
                  </a:moveTo>
                  <a:lnTo>
                    <a:pt x="1" y="12"/>
                  </a:lnTo>
                  <a:lnTo>
                    <a:pt x="4" y="30"/>
                  </a:lnTo>
                  <a:lnTo>
                    <a:pt x="4" y="52"/>
                  </a:lnTo>
                  <a:lnTo>
                    <a:pt x="4" y="76"/>
                  </a:lnTo>
                  <a:lnTo>
                    <a:pt x="1" y="101"/>
                  </a:lnTo>
                  <a:lnTo>
                    <a:pt x="1" y="124"/>
                  </a:lnTo>
                  <a:lnTo>
                    <a:pt x="1" y="142"/>
                  </a:lnTo>
                  <a:lnTo>
                    <a:pt x="0" y="156"/>
                  </a:lnTo>
                  <a:lnTo>
                    <a:pt x="22" y="158"/>
                  </a:lnTo>
                  <a:lnTo>
                    <a:pt x="23" y="142"/>
                  </a:lnTo>
                  <a:lnTo>
                    <a:pt x="23" y="124"/>
                  </a:lnTo>
                  <a:lnTo>
                    <a:pt x="23" y="101"/>
                  </a:lnTo>
                  <a:lnTo>
                    <a:pt x="24" y="76"/>
                  </a:lnTo>
                  <a:lnTo>
                    <a:pt x="24" y="52"/>
                  </a:lnTo>
                  <a:lnTo>
                    <a:pt x="24" y="30"/>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194" name="Freeform 106"/>
            <p:cNvSpPr>
              <a:spLocks/>
            </p:cNvSpPr>
            <p:nvPr/>
          </p:nvSpPr>
          <p:spPr bwMode="auto">
            <a:xfrm>
              <a:off x="3441" y="2667"/>
              <a:ext cx="10" cy="6"/>
            </a:xfrm>
            <a:custGeom>
              <a:avLst/>
              <a:gdLst/>
              <a:ahLst/>
              <a:cxnLst>
                <a:cxn ang="0">
                  <a:pos x="22" y="12"/>
                </a:cxn>
                <a:cxn ang="0">
                  <a:pos x="18" y="5"/>
                </a:cxn>
                <a:cxn ang="0">
                  <a:pos x="12" y="0"/>
                </a:cxn>
                <a:cxn ang="0">
                  <a:pos x="3" y="5"/>
                </a:cxn>
                <a:cxn ang="0">
                  <a:pos x="0" y="12"/>
                </a:cxn>
                <a:cxn ang="0">
                  <a:pos x="22" y="12"/>
                </a:cxn>
              </a:cxnLst>
              <a:rect l="0" t="0" r="r" b="b"/>
              <a:pathLst>
                <a:path w="22" h="12">
                  <a:moveTo>
                    <a:pt x="22" y="12"/>
                  </a:moveTo>
                  <a:lnTo>
                    <a:pt x="18" y="5"/>
                  </a:lnTo>
                  <a:lnTo>
                    <a:pt x="12" y="0"/>
                  </a:lnTo>
                  <a:lnTo>
                    <a:pt x="3" y="5"/>
                  </a:lnTo>
                  <a:lnTo>
                    <a:pt x="0" y="12"/>
                  </a:lnTo>
                  <a:lnTo>
                    <a:pt x="22" y="12"/>
                  </a:lnTo>
                  <a:close/>
                </a:path>
              </a:pathLst>
            </a:custGeom>
            <a:solidFill>
              <a:srgbClr val="000000"/>
            </a:solidFill>
            <a:ln w="9525">
              <a:noFill/>
              <a:round/>
              <a:headEnd/>
              <a:tailEnd/>
            </a:ln>
          </p:spPr>
          <p:txBody>
            <a:bodyPr/>
            <a:lstStyle/>
            <a:p>
              <a:endParaRPr lang="en-US"/>
            </a:p>
          </p:txBody>
        </p:sp>
        <p:sp>
          <p:nvSpPr>
            <p:cNvPr id="1241195" name="Freeform 107"/>
            <p:cNvSpPr>
              <a:spLocks/>
            </p:cNvSpPr>
            <p:nvPr/>
          </p:nvSpPr>
          <p:spPr bwMode="auto">
            <a:xfrm>
              <a:off x="3448" y="2850"/>
              <a:ext cx="10" cy="6"/>
            </a:xfrm>
            <a:custGeom>
              <a:avLst/>
              <a:gdLst/>
              <a:ahLst/>
              <a:cxnLst>
                <a:cxn ang="0">
                  <a:pos x="0" y="0"/>
                </a:cxn>
                <a:cxn ang="0">
                  <a:pos x="3" y="9"/>
                </a:cxn>
                <a:cxn ang="0">
                  <a:pos x="10" y="12"/>
                </a:cxn>
                <a:cxn ang="0">
                  <a:pos x="18" y="9"/>
                </a:cxn>
                <a:cxn ang="0">
                  <a:pos x="21" y="0"/>
                </a:cxn>
                <a:cxn ang="0">
                  <a:pos x="0" y="0"/>
                </a:cxn>
              </a:cxnLst>
              <a:rect l="0" t="0" r="r" b="b"/>
              <a:pathLst>
                <a:path w="21" h="12">
                  <a:moveTo>
                    <a:pt x="0" y="0"/>
                  </a:moveTo>
                  <a:lnTo>
                    <a:pt x="3" y="9"/>
                  </a:lnTo>
                  <a:lnTo>
                    <a:pt x="10"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196" name="Freeform 108"/>
            <p:cNvSpPr>
              <a:spLocks/>
            </p:cNvSpPr>
            <p:nvPr/>
          </p:nvSpPr>
          <p:spPr bwMode="auto">
            <a:xfrm>
              <a:off x="3433" y="2793"/>
              <a:ext cx="25" cy="57"/>
            </a:xfrm>
            <a:custGeom>
              <a:avLst/>
              <a:gdLst/>
              <a:ahLst/>
              <a:cxnLst>
                <a:cxn ang="0">
                  <a:pos x="0" y="0"/>
                </a:cxn>
                <a:cxn ang="0">
                  <a:pos x="0" y="0"/>
                </a:cxn>
                <a:cxn ang="0">
                  <a:pos x="3" y="13"/>
                </a:cxn>
                <a:cxn ang="0">
                  <a:pos x="5" y="28"/>
                </a:cxn>
                <a:cxn ang="0">
                  <a:pos x="10" y="44"/>
                </a:cxn>
                <a:cxn ang="0">
                  <a:pos x="14" y="61"/>
                </a:cxn>
                <a:cxn ang="0">
                  <a:pos x="21" y="77"/>
                </a:cxn>
                <a:cxn ang="0">
                  <a:pos x="23" y="92"/>
                </a:cxn>
                <a:cxn ang="0">
                  <a:pos x="27" y="104"/>
                </a:cxn>
                <a:cxn ang="0">
                  <a:pos x="28" y="114"/>
                </a:cxn>
                <a:cxn ang="0">
                  <a:pos x="49" y="114"/>
                </a:cxn>
                <a:cxn ang="0">
                  <a:pos x="47" y="101"/>
                </a:cxn>
                <a:cxn ang="0">
                  <a:pos x="45" y="86"/>
                </a:cxn>
                <a:cxn ang="0">
                  <a:pos x="42" y="71"/>
                </a:cxn>
                <a:cxn ang="0">
                  <a:pos x="36" y="55"/>
                </a:cxn>
                <a:cxn ang="0">
                  <a:pos x="31" y="38"/>
                </a:cxn>
                <a:cxn ang="0">
                  <a:pos x="27" y="21"/>
                </a:cxn>
                <a:cxn ang="0">
                  <a:pos x="23" y="9"/>
                </a:cxn>
                <a:cxn ang="0">
                  <a:pos x="22" y="0"/>
                </a:cxn>
                <a:cxn ang="0">
                  <a:pos x="0" y="0"/>
                </a:cxn>
              </a:cxnLst>
              <a:rect l="0" t="0" r="r" b="b"/>
              <a:pathLst>
                <a:path w="49" h="114">
                  <a:moveTo>
                    <a:pt x="0" y="0"/>
                  </a:moveTo>
                  <a:lnTo>
                    <a:pt x="0" y="0"/>
                  </a:lnTo>
                  <a:lnTo>
                    <a:pt x="3" y="13"/>
                  </a:lnTo>
                  <a:lnTo>
                    <a:pt x="5" y="28"/>
                  </a:lnTo>
                  <a:lnTo>
                    <a:pt x="10" y="44"/>
                  </a:lnTo>
                  <a:lnTo>
                    <a:pt x="14" y="61"/>
                  </a:lnTo>
                  <a:lnTo>
                    <a:pt x="21" y="77"/>
                  </a:lnTo>
                  <a:lnTo>
                    <a:pt x="23" y="92"/>
                  </a:lnTo>
                  <a:lnTo>
                    <a:pt x="27" y="104"/>
                  </a:lnTo>
                  <a:lnTo>
                    <a:pt x="28" y="114"/>
                  </a:lnTo>
                  <a:lnTo>
                    <a:pt x="49" y="114"/>
                  </a:lnTo>
                  <a:lnTo>
                    <a:pt x="47" y="101"/>
                  </a:lnTo>
                  <a:lnTo>
                    <a:pt x="45" y="86"/>
                  </a:lnTo>
                  <a:lnTo>
                    <a:pt x="42" y="71"/>
                  </a:lnTo>
                  <a:lnTo>
                    <a:pt x="36" y="55"/>
                  </a:lnTo>
                  <a:lnTo>
                    <a:pt x="31" y="38"/>
                  </a:lnTo>
                  <a:lnTo>
                    <a:pt x="27" y="21"/>
                  </a:lnTo>
                  <a:lnTo>
                    <a:pt x="23" y="9"/>
                  </a:lnTo>
                  <a:lnTo>
                    <a:pt x="22" y="0"/>
                  </a:lnTo>
                  <a:lnTo>
                    <a:pt x="0" y="0"/>
                  </a:lnTo>
                  <a:close/>
                </a:path>
              </a:pathLst>
            </a:custGeom>
            <a:solidFill>
              <a:srgbClr val="000000"/>
            </a:solidFill>
            <a:ln w="9525">
              <a:noFill/>
              <a:round/>
              <a:headEnd/>
              <a:tailEnd/>
            </a:ln>
          </p:spPr>
          <p:txBody>
            <a:bodyPr/>
            <a:lstStyle/>
            <a:p>
              <a:endParaRPr lang="en-US"/>
            </a:p>
          </p:txBody>
        </p:sp>
        <p:sp>
          <p:nvSpPr>
            <p:cNvPr id="1241197" name="Freeform 109"/>
            <p:cNvSpPr>
              <a:spLocks/>
            </p:cNvSpPr>
            <p:nvPr/>
          </p:nvSpPr>
          <p:spPr bwMode="auto">
            <a:xfrm>
              <a:off x="3433" y="2751"/>
              <a:ext cx="18" cy="42"/>
            </a:xfrm>
            <a:custGeom>
              <a:avLst/>
              <a:gdLst/>
              <a:ahLst/>
              <a:cxnLst>
                <a:cxn ang="0">
                  <a:pos x="13" y="0"/>
                </a:cxn>
                <a:cxn ang="0">
                  <a:pos x="13" y="0"/>
                </a:cxn>
                <a:cxn ang="0">
                  <a:pos x="12" y="11"/>
                </a:cxn>
                <a:cxn ang="0">
                  <a:pos x="10" y="23"/>
                </a:cxn>
                <a:cxn ang="0">
                  <a:pos x="6" y="32"/>
                </a:cxn>
                <a:cxn ang="0">
                  <a:pos x="5" y="44"/>
                </a:cxn>
                <a:cxn ang="0">
                  <a:pos x="4" y="54"/>
                </a:cxn>
                <a:cxn ang="0">
                  <a:pos x="3" y="63"/>
                </a:cxn>
                <a:cxn ang="0">
                  <a:pos x="0" y="72"/>
                </a:cxn>
                <a:cxn ang="0">
                  <a:pos x="0" y="84"/>
                </a:cxn>
                <a:cxn ang="0">
                  <a:pos x="22" y="84"/>
                </a:cxn>
                <a:cxn ang="0">
                  <a:pos x="22" y="75"/>
                </a:cxn>
                <a:cxn ang="0">
                  <a:pos x="23" y="68"/>
                </a:cxn>
                <a:cxn ang="0">
                  <a:pos x="26" y="57"/>
                </a:cxn>
                <a:cxn ang="0">
                  <a:pos x="26" y="47"/>
                </a:cxn>
                <a:cxn ang="0">
                  <a:pos x="28" y="39"/>
                </a:cxn>
                <a:cxn ang="0">
                  <a:pos x="31" y="26"/>
                </a:cxn>
                <a:cxn ang="0">
                  <a:pos x="32" y="14"/>
                </a:cxn>
                <a:cxn ang="0">
                  <a:pos x="35" y="2"/>
                </a:cxn>
                <a:cxn ang="0">
                  <a:pos x="13" y="0"/>
                </a:cxn>
              </a:cxnLst>
              <a:rect l="0" t="0" r="r" b="b"/>
              <a:pathLst>
                <a:path w="35" h="84">
                  <a:moveTo>
                    <a:pt x="13" y="0"/>
                  </a:moveTo>
                  <a:lnTo>
                    <a:pt x="13" y="0"/>
                  </a:lnTo>
                  <a:lnTo>
                    <a:pt x="12" y="11"/>
                  </a:lnTo>
                  <a:lnTo>
                    <a:pt x="10" y="23"/>
                  </a:lnTo>
                  <a:lnTo>
                    <a:pt x="6" y="32"/>
                  </a:lnTo>
                  <a:lnTo>
                    <a:pt x="5" y="44"/>
                  </a:lnTo>
                  <a:lnTo>
                    <a:pt x="4" y="54"/>
                  </a:lnTo>
                  <a:lnTo>
                    <a:pt x="3" y="63"/>
                  </a:lnTo>
                  <a:lnTo>
                    <a:pt x="0" y="72"/>
                  </a:lnTo>
                  <a:lnTo>
                    <a:pt x="0" y="84"/>
                  </a:lnTo>
                  <a:lnTo>
                    <a:pt x="22" y="84"/>
                  </a:lnTo>
                  <a:lnTo>
                    <a:pt x="22" y="75"/>
                  </a:lnTo>
                  <a:lnTo>
                    <a:pt x="23" y="68"/>
                  </a:lnTo>
                  <a:lnTo>
                    <a:pt x="26" y="57"/>
                  </a:lnTo>
                  <a:lnTo>
                    <a:pt x="26" y="47"/>
                  </a:lnTo>
                  <a:lnTo>
                    <a:pt x="28" y="39"/>
                  </a:lnTo>
                  <a:lnTo>
                    <a:pt x="31" y="26"/>
                  </a:lnTo>
                  <a:lnTo>
                    <a:pt x="32" y="14"/>
                  </a:lnTo>
                  <a:lnTo>
                    <a:pt x="35" y="2"/>
                  </a:lnTo>
                  <a:lnTo>
                    <a:pt x="13" y="0"/>
                  </a:lnTo>
                  <a:close/>
                </a:path>
              </a:pathLst>
            </a:custGeom>
            <a:solidFill>
              <a:srgbClr val="000000"/>
            </a:solidFill>
            <a:ln w="9525">
              <a:noFill/>
              <a:round/>
              <a:headEnd/>
              <a:tailEnd/>
            </a:ln>
          </p:spPr>
          <p:txBody>
            <a:bodyPr/>
            <a:lstStyle/>
            <a:p>
              <a:endParaRPr lang="en-US"/>
            </a:p>
          </p:txBody>
        </p:sp>
        <p:sp>
          <p:nvSpPr>
            <p:cNvPr id="1241198" name="Freeform 110"/>
            <p:cNvSpPr>
              <a:spLocks/>
            </p:cNvSpPr>
            <p:nvPr/>
          </p:nvSpPr>
          <p:spPr bwMode="auto">
            <a:xfrm>
              <a:off x="3440" y="2673"/>
              <a:ext cx="12" cy="79"/>
            </a:xfrm>
            <a:custGeom>
              <a:avLst/>
              <a:gdLst/>
              <a:ahLst/>
              <a:cxnLst>
                <a:cxn ang="0">
                  <a:pos x="1" y="0"/>
                </a:cxn>
                <a:cxn ang="0">
                  <a:pos x="1" y="12"/>
                </a:cxn>
                <a:cxn ang="0">
                  <a:pos x="4" y="30"/>
                </a:cxn>
                <a:cxn ang="0">
                  <a:pos x="4" y="52"/>
                </a:cxn>
                <a:cxn ang="0">
                  <a:pos x="4" y="76"/>
                </a:cxn>
                <a:cxn ang="0">
                  <a:pos x="1" y="101"/>
                </a:cxn>
                <a:cxn ang="0">
                  <a:pos x="1" y="124"/>
                </a:cxn>
                <a:cxn ang="0">
                  <a:pos x="1" y="142"/>
                </a:cxn>
                <a:cxn ang="0">
                  <a:pos x="0" y="156"/>
                </a:cxn>
                <a:cxn ang="0">
                  <a:pos x="22" y="158"/>
                </a:cxn>
                <a:cxn ang="0">
                  <a:pos x="23" y="142"/>
                </a:cxn>
                <a:cxn ang="0">
                  <a:pos x="23" y="124"/>
                </a:cxn>
                <a:cxn ang="0">
                  <a:pos x="23" y="101"/>
                </a:cxn>
                <a:cxn ang="0">
                  <a:pos x="24" y="76"/>
                </a:cxn>
                <a:cxn ang="0">
                  <a:pos x="24" y="52"/>
                </a:cxn>
                <a:cxn ang="0">
                  <a:pos x="24" y="30"/>
                </a:cxn>
                <a:cxn ang="0">
                  <a:pos x="23" y="12"/>
                </a:cxn>
                <a:cxn ang="0">
                  <a:pos x="23" y="0"/>
                </a:cxn>
                <a:cxn ang="0">
                  <a:pos x="1" y="0"/>
                </a:cxn>
              </a:cxnLst>
              <a:rect l="0" t="0" r="r" b="b"/>
              <a:pathLst>
                <a:path w="24" h="158">
                  <a:moveTo>
                    <a:pt x="1" y="0"/>
                  </a:moveTo>
                  <a:lnTo>
                    <a:pt x="1" y="12"/>
                  </a:lnTo>
                  <a:lnTo>
                    <a:pt x="4" y="30"/>
                  </a:lnTo>
                  <a:lnTo>
                    <a:pt x="4" y="52"/>
                  </a:lnTo>
                  <a:lnTo>
                    <a:pt x="4" y="76"/>
                  </a:lnTo>
                  <a:lnTo>
                    <a:pt x="1" y="101"/>
                  </a:lnTo>
                  <a:lnTo>
                    <a:pt x="1" y="124"/>
                  </a:lnTo>
                  <a:lnTo>
                    <a:pt x="1" y="142"/>
                  </a:lnTo>
                  <a:lnTo>
                    <a:pt x="0" y="156"/>
                  </a:lnTo>
                  <a:lnTo>
                    <a:pt x="22" y="158"/>
                  </a:lnTo>
                  <a:lnTo>
                    <a:pt x="23" y="142"/>
                  </a:lnTo>
                  <a:lnTo>
                    <a:pt x="23" y="124"/>
                  </a:lnTo>
                  <a:lnTo>
                    <a:pt x="23" y="101"/>
                  </a:lnTo>
                  <a:lnTo>
                    <a:pt x="24" y="76"/>
                  </a:lnTo>
                  <a:lnTo>
                    <a:pt x="24" y="52"/>
                  </a:lnTo>
                  <a:lnTo>
                    <a:pt x="24" y="30"/>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199" name="Freeform 111"/>
            <p:cNvSpPr>
              <a:spLocks/>
            </p:cNvSpPr>
            <p:nvPr/>
          </p:nvSpPr>
          <p:spPr bwMode="auto">
            <a:xfrm>
              <a:off x="3441" y="2667"/>
              <a:ext cx="10" cy="6"/>
            </a:xfrm>
            <a:custGeom>
              <a:avLst/>
              <a:gdLst/>
              <a:ahLst/>
              <a:cxnLst>
                <a:cxn ang="0">
                  <a:pos x="22" y="12"/>
                </a:cxn>
                <a:cxn ang="0">
                  <a:pos x="18" y="5"/>
                </a:cxn>
                <a:cxn ang="0">
                  <a:pos x="12" y="0"/>
                </a:cxn>
                <a:cxn ang="0">
                  <a:pos x="3" y="5"/>
                </a:cxn>
                <a:cxn ang="0">
                  <a:pos x="0" y="12"/>
                </a:cxn>
                <a:cxn ang="0">
                  <a:pos x="22" y="12"/>
                </a:cxn>
              </a:cxnLst>
              <a:rect l="0" t="0" r="r" b="b"/>
              <a:pathLst>
                <a:path w="22" h="12">
                  <a:moveTo>
                    <a:pt x="22" y="12"/>
                  </a:moveTo>
                  <a:lnTo>
                    <a:pt x="18" y="5"/>
                  </a:lnTo>
                  <a:lnTo>
                    <a:pt x="12" y="0"/>
                  </a:lnTo>
                  <a:lnTo>
                    <a:pt x="3" y="5"/>
                  </a:lnTo>
                  <a:lnTo>
                    <a:pt x="0" y="12"/>
                  </a:lnTo>
                  <a:lnTo>
                    <a:pt x="22" y="12"/>
                  </a:lnTo>
                  <a:close/>
                </a:path>
              </a:pathLst>
            </a:custGeom>
            <a:solidFill>
              <a:srgbClr val="000000"/>
            </a:solidFill>
            <a:ln w="9525">
              <a:noFill/>
              <a:round/>
              <a:headEnd/>
              <a:tailEnd/>
            </a:ln>
          </p:spPr>
          <p:txBody>
            <a:bodyPr/>
            <a:lstStyle/>
            <a:p>
              <a:endParaRPr lang="en-US"/>
            </a:p>
          </p:txBody>
        </p:sp>
        <p:sp>
          <p:nvSpPr>
            <p:cNvPr id="1241200" name="Freeform 112"/>
            <p:cNvSpPr>
              <a:spLocks/>
            </p:cNvSpPr>
            <p:nvPr/>
          </p:nvSpPr>
          <p:spPr bwMode="auto">
            <a:xfrm>
              <a:off x="3487" y="2179"/>
              <a:ext cx="11" cy="8"/>
            </a:xfrm>
            <a:custGeom>
              <a:avLst/>
              <a:gdLst/>
              <a:ahLst/>
              <a:cxnLst>
                <a:cxn ang="0">
                  <a:pos x="22" y="7"/>
                </a:cxn>
                <a:cxn ang="0">
                  <a:pos x="17" y="1"/>
                </a:cxn>
                <a:cxn ang="0">
                  <a:pos x="9" y="0"/>
                </a:cxn>
                <a:cxn ang="0">
                  <a:pos x="3" y="4"/>
                </a:cxn>
                <a:cxn ang="0">
                  <a:pos x="0" y="14"/>
                </a:cxn>
                <a:cxn ang="0">
                  <a:pos x="22" y="7"/>
                </a:cxn>
              </a:cxnLst>
              <a:rect l="0" t="0" r="r" b="b"/>
              <a:pathLst>
                <a:path w="22" h="14">
                  <a:moveTo>
                    <a:pt x="22" y="7"/>
                  </a:moveTo>
                  <a:lnTo>
                    <a:pt x="17" y="1"/>
                  </a:lnTo>
                  <a:lnTo>
                    <a:pt x="9" y="0"/>
                  </a:lnTo>
                  <a:lnTo>
                    <a:pt x="3" y="4"/>
                  </a:lnTo>
                  <a:lnTo>
                    <a:pt x="0" y="14"/>
                  </a:lnTo>
                  <a:lnTo>
                    <a:pt x="22" y="7"/>
                  </a:lnTo>
                  <a:close/>
                </a:path>
              </a:pathLst>
            </a:custGeom>
            <a:solidFill>
              <a:srgbClr val="000000"/>
            </a:solidFill>
            <a:ln w="9525">
              <a:noFill/>
              <a:round/>
              <a:headEnd/>
              <a:tailEnd/>
            </a:ln>
          </p:spPr>
          <p:txBody>
            <a:bodyPr/>
            <a:lstStyle/>
            <a:p>
              <a:endParaRPr lang="en-US"/>
            </a:p>
          </p:txBody>
        </p:sp>
        <p:sp>
          <p:nvSpPr>
            <p:cNvPr id="1241201" name="Freeform 113"/>
            <p:cNvSpPr>
              <a:spLocks/>
            </p:cNvSpPr>
            <p:nvPr/>
          </p:nvSpPr>
          <p:spPr bwMode="auto">
            <a:xfrm>
              <a:off x="3487" y="2183"/>
              <a:ext cx="18" cy="33"/>
            </a:xfrm>
            <a:custGeom>
              <a:avLst/>
              <a:gdLst/>
              <a:ahLst/>
              <a:cxnLst>
                <a:cxn ang="0">
                  <a:pos x="36" y="67"/>
                </a:cxn>
                <a:cxn ang="0">
                  <a:pos x="36" y="67"/>
                </a:cxn>
                <a:cxn ang="0">
                  <a:pos x="36" y="56"/>
                </a:cxn>
                <a:cxn ang="0">
                  <a:pos x="34" y="44"/>
                </a:cxn>
                <a:cxn ang="0">
                  <a:pos x="31" y="34"/>
                </a:cxn>
                <a:cxn ang="0">
                  <a:pos x="30" y="24"/>
                </a:cxn>
                <a:cxn ang="0">
                  <a:pos x="26" y="13"/>
                </a:cxn>
                <a:cxn ang="0">
                  <a:pos x="24" y="7"/>
                </a:cxn>
                <a:cxn ang="0">
                  <a:pos x="22" y="1"/>
                </a:cxn>
                <a:cxn ang="0">
                  <a:pos x="22" y="0"/>
                </a:cxn>
                <a:cxn ang="0">
                  <a:pos x="0" y="7"/>
                </a:cxn>
                <a:cxn ang="0">
                  <a:pos x="0" y="9"/>
                </a:cxn>
                <a:cxn ang="0">
                  <a:pos x="3" y="13"/>
                </a:cxn>
                <a:cxn ang="0">
                  <a:pos x="6" y="24"/>
                </a:cxn>
                <a:cxn ang="0">
                  <a:pos x="8" y="31"/>
                </a:cxn>
                <a:cxn ang="0">
                  <a:pos x="11" y="40"/>
                </a:cxn>
                <a:cxn ang="0">
                  <a:pos x="13" y="52"/>
                </a:cxn>
                <a:cxn ang="0">
                  <a:pos x="15" y="59"/>
                </a:cxn>
                <a:cxn ang="0">
                  <a:pos x="15" y="67"/>
                </a:cxn>
                <a:cxn ang="0">
                  <a:pos x="36" y="67"/>
                </a:cxn>
              </a:cxnLst>
              <a:rect l="0" t="0" r="r" b="b"/>
              <a:pathLst>
                <a:path w="36" h="67">
                  <a:moveTo>
                    <a:pt x="36" y="67"/>
                  </a:moveTo>
                  <a:lnTo>
                    <a:pt x="36" y="67"/>
                  </a:lnTo>
                  <a:lnTo>
                    <a:pt x="36" y="56"/>
                  </a:lnTo>
                  <a:lnTo>
                    <a:pt x="34" y="44"/>
                  </a:lnTo>
                  <a:lnTo>
                    <a:pt x="31" y="34"/>
                  </a:lnTo>
                  <a:lnTo>
                    <a:pt x="30" y="24"/>
                  </a:lnTo>
                  <a:lnTo>
                    <a:pt x="26" y="13"/>
                  </a:lnTo>
                  <a:lnTo>
                    <a:pt x="24" y="7"/>
                  </a:lnTo>
                  <a:lnTo>
                    <a:pt x="22" y="1"/>
                  </a:lnTo>
                  <a:lnTo>
                    <a:pt x="22" y="0"/>
                  </a:lnTo>
                  <a:lnTo>
                    <a:pt x="0" y="7"/>
                  </a:lnTo>
                  <a:lnTo>
                    <a:pt x="0" y="9"/>
                  </a:lnTo>
                  <a:lnTo>
                    <a:pt x="3" y="13"/>
                  </a:lnTo>
                  <a:lnTo>
                    <a:pt x="6" y="24"/>
                  </a:lnTo>
                  <a:lnTo>
                    <a:pt x="8" y="31"/>
                  </a:lnTo>
                  <a:lnTo>
                    <a:pt x="11" y="40"/>
                  </a:lnTo>
                  <a:lnTo>
                    <a:pt x="13" y="52"/>
                  </a:lnTo>
                  <a:lnTo>
                    <a:pt x="15" y="59"/>
                  </a:lnTo>
                  <a:lnTo>
                    <a:pt x="15" y="67"/>
                  </a:lnTo>
                  <a:lnTo>
                    <a:pt x="36" y="67"/>
                  </a:lnTo>
                  <a:close/>
                </a:path>
              </a:pathLst>
            </a:custGeom>
            <a:solidFill>
              <a:srgbClr val="000000"/>
            </a:solidFill>
            <a:ln w="9525">
              <a:noFill/>
              <a:round/>
              <a:headEnd/>
              <a:tailEnd/>
            </a:ln>
          </p:spPr>
          <p:txBody>
            <a:bodyPr/>
            <a:lstStyle/>
            <a:p>
              <a:endParaRPr lang="en-US"/>
            </a:p>
          </p:txBody>
        </p:sp>
        <p:sp>
          <p:nvSpPr>
            <p:cNvPr id="1241202" name="Freeform 114"/>
            <p:cNvSpPr>
              <a:spLocks/>
            </p:cNvSpPr>
            <p:nvPr/>
          </p:nvSpPr>
          <p:spPr bwMode="auto">
            <a:xfrm>
              <a:off x="3494" y="2216"/>
              <a:ext cx="10" cy="48"/>
            </a:xfrm>
            <a:custGeom>
              <a:avLst/>
              <a:gdLst/>
              <a:ahLst/>
              <a:cxnLst>
                <a:cxn ang="0">
                  <a:pos x="20" y="96"/>
                </a:cxn>
                <a:cxn ang="0">
                  <a:pos x="20" y="96"/>
                </a:cxn>
                <a:cxn ang="0">
                  <a:pos x="20" y="83"/>
                </a:cxn>
                <a:cxn ang="0">
                  <a:pos x="20" y="69"/>
                </a:cxn>
                <a:cxn ang="0">
                  <a:pos x="20" y="57"/>
                </a:cxn>
                <a:cxn ang="0">
                  <a:pos x="20" y="44"/>
                </a:cxn>
                <a:cxn ang="0">
                  <a:pos x="20" y="31"/>
                </a:cxn>
                <a:cxn ang="0">
                  <a:pos x="20" y="19"/>
                </a:cxn>
                <a:cxn ang="0">
                  <a:pos x="20" y="10"/>
                </a:cxn>
                <a:cxn ang="0">
                  <a:pos x="20" y="0"/>
                </a:cxn>
                <a:cxn ang="0">
                  <a:pos x="0" y="0"/>
                </a:cxn>
                <a:cxn ang="0">
                  <a:pos x="0" y="10"/>
                </a:cxn>
                <a:cxn ang="0">
                  <a:pos x="0" y="19"/>
                </a:cxn>
                <a:cxn ang="0">
                  <a:pos x="0" y="31"/>
                </a:cxn>
                <a:cxn ang="0">
                  <a:pos x="0" y="44"/>
                </a:cxn>
                <a:cxn ang="0">
                  <a:pos x="0" y="57"/>
                </a:cxn>
                <a:cxn ang="0">
                  <a:pos x="0" y="69"/>
                </a:cxn>
                <a:cxn ang="0">
                  <a:pos x="0" y="83"/>
                </a:cxn>
                <a:cxn ang="0">
                  <a:pos x="0" y="96"/>
                </a:cxn>
                <a:cxn ang="0">
                  <a:pos x="20" y="96"/>
                </a:cxn>
              </a:cxnLst>
              <a:rect l="0" t="0" r="r" b="b"/>
              <a:pathLst>
                <a:path w="20" h="96">
                  <a:moveTo>
                    <a:pt x="20" y="96"/>
                  </a:moveTo>
                  <a:lnTo>
                    <a:pt x="20" y="96"/>
                  </a:lnTo>
                  <a:lnTo>
                    <a:pt x="20" y="83"/>
                  </a:lnTo>
                  <a:lnTo>
                    <a:pt x="20" y="69"/>
                  </a:lnTo>
                  <a:lnTo>
                    <a:pt x="20" y="57"/>
                  </a:lnTo>
                  <a:lnTo>
                    <a:pt x="20" y="44"/>
                  </a:lnTo>
                  <a:lnTo>
                    <a:pt x="20" y="31"/>
                  </a:lnTo>
                  <a:lnTo>
                    <a:pt x="20" y="19"/>
                  </a:lnTo>
                  <a:lnTo>
                    <a:pt x="20" y="10"/>
                  </a:lnTo>
                  <a:lnTo>
                    <a:pt x="20" y="0"/>
                  </a:lnTo>
                  <a:lnTo>
                    <a:pt x="0" y="0"/>
                  </a:lnTo>
                  <a:lnTo>
                    <a:pt x="0" y="10"/>
                  </a:lnTo>
                  <a:lnTo>
                    <a:pt x="0" y="19"/>
                  </a:lnTo>
                  <a:lnTo>
                    <a:pt x="0" y="31"/>
                  </a:lnTo>
                  <a:lnTo>
                    <a:pt x="0" y="44"/>
                  </a:lnTo>
                  <a:lnTo>
                    <a:pt x="0" y="57"/>
                  </a:lnTo>
                  <a:lnTo>
                    <a:pt x="0" y="69"/>
                  </a:lnTo>
                  <a:lnTo>
                    <a:pt x="0" y="83"/>
                  </a:lnTo>
                  <a:lnTo>
                    <a:pt x="0" y="96"/>
                  </a:lnTo>
                  <a:lnTo>
                    <a:pt x="20" y="96"/>
                  </a:lnTo>
                  <a:close/>
                </a:path>
              </a:pathLst>
            </a:custGeom>
            <a:solidFill>
              <a:srgbClr val="000000"/>
            </a:solidFill>
            <a:ln w="9525">
              <a:noFill/>
              <a:round/>
              <a:headEnd/>
              <a:tailEnd/>
            </a:ln>
          </p:spPr>
          <p:txBody>
            <a:bodyPr/>
            <a:lstStyle/>
            <a:p>
              <a:endParaRPr lang="en-US"/>
            </a:p>
          </p:txBody>
        </p:sp>
        <p:sp>
          <p:nvSpPr>
            <p:cNvPr id="1241203" name="Freeform 115"/>
            <p:cNvSpPr>
              <a:spLocks/>
            </p:cNvSpPr>
            <p:nvPr/>
          </p:nvSpPr>
          <p:spPr bwMode="auto">
            <a:xfrm>
              <a:off x="3471" y="2264"/>
              <a:ext cx="33" cy="258"/>
            </a:xfrm>
            <a:custGeom>
              <a:avLst/>
              <a:gdLst/>
              <a:ahLst/>
              <a:cxnLst>
                <a:cxn ang="0">
                  <a:pos x="22" y="515"/>
                </a:cxn>
                <a:cxn ang="0">
                  <a:pos x="31" y="472"/>
                </a:cxn>
                <a:cxn ang="0">
                  <a:pos x="38" y="431"/>
                </a:cxn>
                <a:cxn ang="0">
                  <a:pos x="45" y="389"/>
                </a:cxn>
                <a:cxn ang="0">
                  <a:pos x="49" y="348"/>
                </a:cxn>
                <a:cxn ang="0">
                  <a:pos x="54" y="306"/>
                </a:cxn>
                <a:cxn ang="0">
                  <a:pos x="57" y="265"/>
                </a:cxn>
                <a:cxn ang="0">
                  <a:pos x="61" y="226"/>
                </a:cxn>
                <a:cxn ang="0">
                  <a:pos x="63" y="188"/>
                </a:cxn>
                <a:cxn ang="0">
                  <a:pos x="65" y="151"/>
                </a:cxn>
                <a:cxn ang="0">
                  <a:pos x="66" y="120"/>
                </a:cxn>
                <a:cxn ang="0">
                  <a:pos x="66" y="90"/>
                </a:cxn>
                <a:cxn ang="0">
                  <a:pos x="66" y="63"/>
                </a:cxn>
                <a:cxn ang="0">
                  <a:pos x="67" y="41"/>
                </a:cxn>
                <a:cxn ang="0">
                  <a:pos x="67" y="22"/>
                </a:cxn>
                <a:cxn ang="0">
                  <a:pos x="67" y="7"/>
                </a:cxn>
                <a:cxn ang="0">
                  <a:pos x="67" y="0"/>
                </a:cxn>
                <a:cxn ang="0">
                  <a:pos x="47" y="0"/>
                </a:cxn>
                <a:cxn ang="0">
                  <a:pos x="47" y="7"/>
                </a:cxn>
                <a:cxn ang="0">
                  <a:pos x="47" y="22"/>
                </a:cxn>
                <a:cxn ang="0">
                  <a:pos x="47" y="41"/>
                </a:cxn>
                <a:cxn ang="0">
                  <a:pos x="45" y="63"/>
                </a:cxn>
                <a:cxn ang="0">
                  <a:pos x="45" y="90"/>
                </a:cxn>
                <a:cxn ang="0">
                  <a:pos x="45" y="120"/>
                </a:cxn>
                <a:cxn ang="0">
                  <a:pos x="44" y="151"/>
                </a:cxn>
                <a:cxn ang="0">
                  <a:pos x="41" y="188"/>
                </a:cxn>
                <a:cxn ang="0">
                  <a:pos x="39" y="223"/>
                </a:cxn>
                <a:cxn ang="0">
                  <a:pos x="35" y="262"/>
                </a:cxn>
                <a:cxn ang="0">
                  <a:pos x="32" y="303"/>
                </a:cxn>
                <a:cxn ang="0">
                  <a:pos x="29" y="345"/>
                </a:cxn>
                <a:cxn ang="0">
                  <a:pos x="24" y="386"/>
                </a:cxn>
                <a:cxn ang="0">
                  <a:pos x="16" y="428"/>
                </a:cxn>
                <a:cxn ang="0">
                  <a:pos x="9" y="469"/>
                </a:cxn>
                <a:cxn ang="0">
                  <a:pos x="0" y="508"/>
                </a:cxn>
                <a:cxn ang="0">
                  <a:pos x="22" y="515"/>
                </a:cxn>
              </a:cxnLst>
              <a:rect l="0" t="0" r="r" b="b"/>
              <a:pathLst>
                <a:path w="67" h="515">
                  <a:moveTo>
                    <a:pt x="22" y="515"/>
                  </a:moveTo>
                  <a:lnTo>
                    <a:pt x="31" y="472"/>
                  </a:lnTo>
                  <a:lnTo>
                    <a:pt x="38" y="431"/>
                  </a:lnTo>
                  <a:lnTo>
                    <a:pt x="45" y="389"/>
                  </a:lnTo>
                  <a:lnTo>
                    <a:pt x="49" y="348"/>
                  </a:lnTo>
                  <a:lnTo>
                    <a:pt x="54" y="306"/>
                  </a:lnTo>
                  <a:lnTo>
                    <a:pt x="57" y="265"/>
                  </a:lnTo>
                  <a:lnTo>
                    <a:pt x="61" y="226"/>
                  </a:lnTo>
                  <a:lnTo>
                    <a:pt x="63" y="188"/>
                  </a:lnTo>
                  <a:lnTo>
                    <a:pt x="65" y="151"/>
                  </a:lnTo>
                  <a:lnTo>
                    <a:pt x="66" y="120"/>
                  </a:lnTo>
                  <a:lnTo>
                    <a:pt x="66" y="90"/>
                  </a:lnTo>
                  <a:lnTo>
                    <a:pt x="66" y="63"/>
                  </a:lnTo>
                  <a:lnTo>
                    <a:pt x="67" y="41"/>
                  </a:lnTo>
                  <a:lnTo>
                    <a:pt x="67" y="22"/>
                  </a:lnTo>
                  <a:lnTo>
                    <a:pt x="67" y="7"/>
                  </a:lnTo>
                  <a:lnTo>
                    <a:pt x="67" y="0"/>
                  </a:lnTo>
                  <a:lnTo>
                    <a:pt x="47" y="0"/>
                  </a:lnTo>
                  <a:lnTo>
                    <a:pt x="47" y="7"/>
                  </a:lnTo>
                  <a:lnTo>
                    <a:pt x="47" y="22"/>
                  </a:lnTo>
                  <a:lnTo>
                    <a:pt x="47" y="41"/>
                  </a:lnTo>
                  <a:lnTo>
                    <a:pt x="45" y="63"/>
                  </a:lnTo>
                  <a:lnTo>
                    <a:pt x="45" y="90"/>
                  </a:lnTo>
                  <a:lnTo>
                    <a:pt x="45" y="120"/>
                  </a:lnTo>
                  <a:lnTo>
                    <a:pt x="44" y="151"/>
                  </a:lnTo>
                  <a:lnTo>
                    <a:pt x="41" y="188"/>
                  </a:lnTo>
                  <a:lnTo>
                    <a:pt x="39" y="223"/>
                  </a:lnTo>
                  <a:lnTo>
                    <a:pt x="35" y="262"/>
                  </a:lnTo>
                  <a:lnTo>
                    <a:pt x="32" y="303"/>
                  </a:lnTo>
                  <a:lnTo>
                    <a:pt x="29" y="345"/>
                  </a:lnTo>
                  <a:lnTo>
                    <a:pt x="24" y="386"/>
                  </a:lnTo>
                  <a:lnTo>
                    <a:pt x="16" y="428"/>
                  </a:lnTo>
                  <a:lnTo>
                    <a:pt x="9" y="469"/>
                  </a:lnTo>
                  <a:lnTo>
                    <a:pt x="0" y="508"/>
                  </a:lnTo>
                  <a:lnTo>
                    <a:pt x="22" y="515"/>
                  </a:lnTo>
                  <a:close/>
                </a:path>
              </a:pathLst>
            </a:custGeom>
            <a:solidFill>
              <a:srgbClr val="000000"/>
            </a:solidFill>
            <a:ln w="9525">
              <a:noFill/>
              <a:round/>
              <a:headEnd/>
              <a:tailEnd/>
            </a:ln>
          </p:spPr>
          <p:txBody>
            <a:bodyPr/>
            <a:lstStyle/>
            <a:p>
              <a:endParaRPr lang="en-US"/>
            </a:p>
          </p:txBody>
        </p:sp>
        <p:sp>
          <p:nvSpPr>
            <p:cNvPr id="1241204" name="Freeform 116"/>
            <p:cNvSpPr>
              <a:spLocks/>
            </p:cNvSpPr>
            <p:nvPr/>
          </p:nvSpPr>
          <p:spPr bwMode="auto">
            <a:xfrm>
              <a:off x="3471" y="2518"/>
              <a:ext cx="11" cy="8"/>
            </a:xfrm>
            <a:custGeom>
              <a:avLst/>
              <a:gdLst/>
              <a:ahLst/>
              <a:cxnLst>
                <a:cxn ang="0">
                  <a:pos x="0" y="0"/>
                </a:cxn>
                <a:cxn ang="0">
                  <a:pos x="3" y="10"/>
                </a:cxn>
                <a:cxn ang="0">
                  <a:pos x="11" y="14"/>
                </a:cxn>
                <a:cxn ang="0">
                  <a:pos x="17" y="13"/>
                </a:cxn>
                <a:cxn ang="0">
                  <a:pos x="22" y="7"/>
                </a:cxn>
                <a:cxn ang="0">
                  <a:pos x="0" y="0"/>
                </a:cxn>
              </a:cxnLst>
              <a:rect l="0" t="0" r="r" b="b"/>
              <a:pathLst>
                <a:path w="22" h="14">
                  <a:moveTo>
                    <a:pt x="0" y="0"/>
                  </a:moveTo>
                  <a:lnTo>
                    <a:pt x="3" y="10"/>
                  </a:lnTo>
                  <a:lnTo>
                    <a:pt x="11" y="14"/>
                  </a:lnTo>
                  <a:lnTo>
                    <a:pt x="17" y="13"/>
                  </a:lnTo>
                  <a:lnTo>
                    <a:pt x="22" y="7"/>
                  </a:lnTo>
                  <a:lnTo>
                    <a:pt x="0" y="0"/>
                  </a:lnTo>
                  <a:close/>
                </a:path>
              </a:pathLst>
            </a:custGeom>
            <a:solidFill>
              <a:srgbClr val="000000"/>
            </a:solidFill>
            <a:ln w="9525">
              <a:noFill/>
              <a:round/>
              <a:headEnd/>
              <a:tailEnd/>
            </a:ln>
          </p:spPr>
          <p:txBody>
            <a:bodyPr/>
            <a:lstStyle/>
            <a:p>
              <a:endParaRPr lang="en-US"/>
            </a:p>
          </p:txBody>
        </p:sp>
        <p:sp>
          <p:nvSpPr>
            <p:cNvPr id="1241205" name="Freeform 117"/>
            <p:cNvSpPr>
              <a:spLocks/>
            </p:cNvSpPr>
            <p:nvPr/>
          </p:nvSpPr>
          <p:spPr bwMode="auto">
            <a:xfrm>
              <a:off x="3428" y="1962"/>
              <a:ext cx="11" cy="8"/>
            </a:xfrm>
            <a:custGeom>
              <a:avLst/>
              <a:gdLst/>
              <a:ahLst/>
              <a:cxnLst>
                <a:cxn ang="0">
                  <a:pos x="22" y="9"/>
                </a:cxn>
                <a:cxn ang="0">
                  <a:pos x="17" y="1"/>
                </a:cxn>
                <a:cxn ang="0">
                  <a:pos x="9" y="0"/>
                </a:cxn>
                <a:cxn ang="0">
                  <a:pos x="2" y="4"/>
                </a:cxn>
                <a:cxn ang="0">
                  <a:pos x="0" y="15"/>
                </a:cxn>
                <a:cxn ang="0">
                  <a:pos x="22" y="9"/>
                </a:cxn>
              </a:cxnLst>
              <a:rect l="0" t="0" r="r" b="b"/>
              <a:pathLst>
                <a:path w="22" h="15">
                  <a:moveTo>
                    <a:pt x="22" y="9"/>
                  </a:moveTo>
                  <a:lnTo>
                    <a:pt x="17" y="1"/>
                  </a:lnTo>
                  <a:lnTo>
                    <a:pt x="9" y="0"/>
                  </a:lnTo>
                  <a:lnTo>
                    <a:pt x="2" y="4"/>
                  </a:lnTo>
                  <a:lnTo>
                    <a:pt x="0" y="15"/>
                  </a:lnTo>
                  <a:lnTo>
                    <a:pt x="22" y="9"/>
                  </a:lnTo>
                  <a:close/>
                </a:path>
              </a:pathLst>
            </a:custGeom>
            <a:solidFill>
              <a:srgbClr val="000000"/>
            </a:solidFill>
            <a:ln w="9525">
              <a:noFill/>
              <a:round/>
              <a:headEnd/>
              <a:tailEnd/>
            </a:ln>
          </p:spPr>
          <p:txBody>
            <a:bodyPr/>
            <a:lstStyle/>
            <a:p>
              <a:endParaRPr lang="en-US"/>
            </a:p>
          </p:txBody>
        </p:sp>
        <p:sp>
          <p:nvSpPr>
            <p:cNvPr id="1241206" name="Freeform 118"/>
            <p:cNvSpPr>
              <a:spLocks/>
            </p:cNvSpPr>
            <p:nvPr/>
          </p:nvSpPr>
          <p:spPr bwMode="auto">
            <a:xfrm>
              <a:off x="3428" y="1967"/>
              <a:ext cx="32" cy="65"/>
            </a:xfrm>
            <a:custGeom>
              <a:avLst/>
              <a:gdLst/>
              <a:ahLst/>
              <a:cxnLst>
                <a:cxn ang="0">
                  <a:pos x="63" y="117"/>
                </a:cxn>
                <a:cxn ang="0">
                  <a:pos x="65" y="117"/>
                </a:cxn>
                <a:cxn ang="0">
                  <a:pos x="58" y="105"/>
                </a:cxn>
                <a:cxn ang="0">
                  <a:pos x="50" y="89"/>
                </a:cxn>
                <a:cxn ang="0">
                  <a:pos x="43" y="69"/>
                </a:cxn>
                <a:cxn ang="0">
                  <a:pos x="38" y="49"/>
                </a:cxn>
                <a:cxn ang="0">
                  <a:pos x="31" y="31"/>
                </a:cxn>
                <a:cxn ang="0">
                  <a:pos x="26" y="14"/>
                </a:cxn>
                <a:cxn ang="0">
                  <a:pos x="24" y="3"/>
                </a:cxn>
                <a:cxn ang="0">
                  <a:pos x="22" y="0"/>
                </a:cxn>
                <a:cxn ang="0">
                  <a:pos x="0" y="6"/>
                </a:cxn>
                <a:cxn ang="0">
                  <a:pos x="2" y="10"/>
                </a:cxn>
                <a:cxn ang="0">
                  <a:pos x="6" y="20"/>
                </a:cxn>
                <a:cxn ang="0">
                  <a:pos x="9" y="37"/>
                </a:cxn>
                <a:cxn ang="0">
                  <a:pos x="16" y="56"/>
                </a:cxn>
                <a:cxn ang="0">
                  <a:pos x="25" y="78"/>
                </a:cxn>
                <a:cxn ang="0">
                  <a:pos x="33" y="99"/>
                </a:cxn>
                <a:cxn ang="0">
                  <a:pos x="40" y="115"/>
                </a:cxn>
                <a:cxn ang="0">
                  <a:pos x="47" y="130"/>
                </a:cxn>
                <a:cxn ang="0">
                  <a:pos x="48" y="130"/>
                </a:cxn>
                <a:cxn ang="0">
                  <a:pos x="63" y="117"/>
                </a:cxn>
              </a:cxnLst>
              <a:rect l="0" t="0" r="r" b="b"/>
              <a:pathLst>
                <a:path w="65" h="130">
                  <a:moveTo>
                    <a:pt x="63" y="117"/>
                  </a:moveTo>
                  <a:lnTo>
                    <a:pt x="65" y="117"/>
                  </a:lnTo>
                  <a:lnTo>
                    <a:pt x="58" y="105"/>
                  </a:lnTo>
                  <a:lnTo>
                    <a:pt x="50" y="89"/>
                  </a:lnTo>
                  <a:lnTo>
                    <a:pt x="43" y="69"/>
                  </a:lnTo>
                  <a:lnTo>
                    <a:pt x="38" y="49"/>
                  </a:lnTo>
                  <a:lnTo>
                    <a:pt x="31" y="31"/>
                  </a:lnTo>
                  <a:lnTo>
                    <a:pt x="26" y="14"/>
                  </a:lnTo>
                  <a:lnTo>
                    <a:pt x="24" y="3"/>
                  </a:lnTo>
                  <a:lnTo>
                    <a:pt x="22" y="0"/>
                  </a:lnTo>
                  <a:lnTo>
                    <a:pt x="0" y="6"/>
                  </a:lnTo>
                  <a:lnTo>
                    <a:pt x="2" y="10"/>
                  </a:lnTo>
                  <a:lnTo>
                    <a:pt x="6" y="20"/>
                  </a:lnTo>
                  <a:lnTo>
                    <a:pt x="9" y="37"/>
                  </a:lnTo>
                  <a:lnTo>
                    <a:pt x="16" y="56"/>
                  </a:lnTo>
                  <a:lnTo>
                    <a:pt x="25" y="78"/>
                  </a:lnTo>
                  <a:lnTo>
                    <a:pt x="33" y="99"/>
                  </a:lnTo>
                  <a:lnTo>
                    <a:pt x="40" y="115"/>
                  </a:lnTo>
                  <a:lnTo>
                    <a:pt x="47" y="130"/>
                  </a:lnTo>
                  <a:lnTo>
                    <a:pt x="48" y="130"/>
                  </a:lnTo>
                  <a:lnTo>
                    <a:pt x="63" y="117"/>
                  </a:lnTo>
                  <a:close/>
                </a:path>
              </a:pathLst>
            </a:custGeom>
            <a:solidFill>
              <a:srgbClr val="000000"/>
            </a:solidFill>
            <a:ln w="9525">
              <a:noFill/>
              <a:round/>
              <a:headEnd/>
              <a:tailEnd/>
            </a:ln>
          </p:spPr>
          <p:txBody>
            <a:bodyPr/>
            <a:lstStyle/>
            <a:p>
              <a:endParaRPr lang="en-US"/>
            </a:p>
          </p:txBody>
        </p:sp>
        <p:sp>
          <p:nvSpPr>
            <p:cNvPr id="1241207" name="Freeform 119"/>
            <p:cNvSpPr>
              <a:spLocks/>
            </p:cNvSpPr>
            <p:nvPr/>
          </p:nvSpPr>
          <p:spPr bwMode="auto">
            <a:xfrm>
              <a:off x="3451" y="2025"/>
              <a:ext cx="43" cy="140"/>
            </a:xfrm>
            <a:custGeom>
              <a:avLst/>
              <a:gdLst/>
              <a:ahLst/>
              <a:cxnLst>
                <a:cxn ang="0">
                  <a:pos x="83" y="279"/>
                </a:cxn>
                <a:cxn ang="0">
                  <a:pos x="85" y="265"/>
                </a:cxn>
                <a:cxn ang="0">
                  <a:pos x="86" y="248"/>
                </a:cxn>
                <a:cxn ang="0">
                  <a:pos x="85" y="228"/>
                </a:cxn>
                <a:cxn ang="0">
                  <a:pos x="82" y="208"/>
                </a:cxn>
                <a:cxn ang="0">
                  <a:pos x="78" y="186"/>
                </a:cxn>
                <a:cxn ang="0">
                  <a:pos x="73" y="165"/>
                </a:cxn>
                <a:cxn ang="0">
                  <a:pos x="68" y="143"/>
                </a:cxn>
                <a:cxn ang="0">
                  <a:pos x="62" y="120"/>
                </a:cxn>
                <a:cxn ang="0">
                  <a:pos x="54" y="100"/>
                </a:cxn>
                <a:cxn ang="0">
                  <a:pos x="49" y="80"/>
                </a:cxn>
                <a:cxn ang="0">
                  <a:pos x="42" y="60"/>
                </a:cxn>
                <a:cxn ang="0">
                  <a:pos x="35" y="41"/>
                </a:cxn>
                <a:cxn ang="0">
                  <a:pos x="28" y="28"/>
                </a:cxn>
                <a:cxn ang="0">
                  <a:pos x="24" y="14"/>
                </a:cxn>
                <a:cxn ang="0">
                  <a:pos x="19" y="4"/>
                </a:cxn>
                <a:cxn ang="0">
                  <a:pos x="15" y="0"/>
                </a:cxn>
                <a:cxn ang="0">
                  <a:pos x="0" y="13"/>
                </a:cxn>
                <a:cxn ang="0">
                  <a:pos x="1" y="17"/>
                </a:cxn>
                <a:cxn ang="0">
                  <a:pos x="6" y="25"/>
                </a:cxn>
                <a:cxn ang="0">
                  <a:pos x="10" y="38"/>
                </a:cxn>
                <a:cxn ang="0">
                  <a:pos x="17" y="51"/>
                </a:cxn>
                <a:cxn ang="0">
                  <a:pos x="20" y="68"/>
                </a:cxn>
                <a:cxn ang="0">
                  <a:pos x="27" y="86"/>
                </a:cxn>
                <a:cxn ang="0">
                  <a:pos x="33" y="108"/>
                </a:cxn>
                <a:cxn ang="0">
                  <a:pos x="41" y="127"/>
                </a:cxn>
                <a:cxn ang="0">
                  <a:pos x="46" y="151"/>
                </a:cxn>
                <a:cxn ang="0">
                  <a:pos x="51" y="171"/>
                </a:cxn>
                <a:cxn ang="0">
                  <a:pos x="58" y="194"/>
                </a:cxn>
                <a:cxn ang="0">
                  <a:pos x="60" y="211"/>
                </a:cxn>
                <a:cxn ang="0">
                  <a:pos x="64" y="231"/>
                </a:cxn>
                <a:cxn ang="0">
                  <a:pos x="64" y="248"/>
                </a:cxn>
                <a:cxn ang="0">
                  <a:pos x="64" y="260"/>
                </a:cxn>
                <a:cxn ang="0">
                  <a:pos x="62" y="272"/>
                </a:cxn>
                <a:cxn ang="0">
                  <a:pos x="83" y="279"/>
                </a:cxn>
              </a:cxnLst>
              <a:rect l="0" t="0" r="r" b="b"/>
              <a:pathLst>
                <a:path w="86" h="279">
                  <a:moveTo>
                    <a:pt x="83" y="279"/>
                  </a:moveTo>
                  <a:lnTo>
                    <a:pt x="85" y="265"/>
                  </a:lnTo>
                  <a:lnTo>
                    <a:pt x="86" y="248"/>
                  </a:lnTo>
                  <a:lnTo>
                    <a:pt x="85" y="228"/>
                  </a:lnTo>
                  <a:lnTo>
                    <a:pt x="82" y="208"/>
                  </a:lnTo>
                  <a:lnTo>
                    <a:pt x="78" y="186"/>
                  </a:lnTo>
                  <a:lnTo>
                    <a:pt x="73" y="165"/>
                  </a:lnTo>
                  <a:lnTo>
                    <a:pt x="68" y="143"/>
                  </a:lnTo>
                  <a:lnTo>
                    <a:pt x="62" y="120"/>
                  </a:lnTo>
                  <a:lnTo>
                    <a:pt x="54" y="100"/>
                  </a:lnTo>
                  <a:lnTo>
                    <a:pt x="49" y="80"/>
                  </a:lnTo>
                  <a:lnTo>
                    <a:pt x="42" y="60"/>
                  </a:lnTo>
                  <a:lnTo>
                    <a:pt x="35" y="41"/>
                  </a:lnTo>
                  <a:lnTo>
                    <a:pt x="28" y="28"/>
                  </a:lnTo>
                  <a:lnTo>
                    <a:pt x="24" y="14"/>
                  </a:lnTo>
                  <a:lnTo>
                    <a:pt x="19" y="4"/>
                  </a:lnTo>
                  <a:lnTo>
                    <a:pt x="15" y="0"/>
                  </a:lnTo>
                  <a:lnTo>
                    <a:pt x="0" y="13"/>
                  </a:lnTo>
                  <a:lnTo>
                    <a:pt x="1" y="17"/>
                  </a:lnTo>
                  <a:lnTo>
                    <a:pt x="6" y="25"/>
                  </a:lnTo>
                  <a:lnTo>
                    <a:pt x="10" y="38"/>
                  </a:lnTo>
                  <a:lnTo>
                    <a:pt x="17" y="51"/>
                  </a:lnTo>
                  <a:lnTo>
                    <a:pt x="20" y="68"/>
                  </a:lnTo>
                  <a:lnTo>
                    <a:pt x="27" y="86"/>
                  </a:lnTo>
                  <a:lnTo>
                    <a:pt x="33" y="108"/>
                  </a:lnTo>
                  <a:lnTo>
                    <a:pt x="41" y="127"/>
                  </a:lnTo>
                  <a:lnTo>
                    <a:pt x="46" y="151"/>
                  </a:lnTo>
                  <a:lnTo>
                    <a:pt x="51" y="171"/>
                  </a:lnTo>
                  <a:lnTo>
                    <a:pt x="58" y="194"/>
                  </a:lnTo>
                  <a:lnTo>
                    <a:pt x="60" y="211"/>
                  </a:lnTo>
                  <a:lnTo>
                    <a:pt x="64" y="231"/>
                  </a:lnTo>
                  <a:lnTo>
                    <a:pt x="64" y="248"/>
                  </a:lnTo>
                  <a:lnTo>
                    <a:pt x="64" y="260"/>
                  </a:lnTo>
                  <a:lnTo>
                    <a:pt x="62" y="272"/>
                  </a:lnTo>
                  <a:lnTo>
                    <a:pt x="83" y="279"/>
                  </a:lnTo>
                  <a:close/>
                </a:path>
              </a:pathLst>
            </a:custGeom>
            <a:solidFill>
              <a:srgbClr val="000000"/>
            </a:solidFill>
            <a:ln w="9525">
              <a:noFill/>
              <a:round/>
              <a:headEnd/>
              <a:tailEnd/>
            </a:ln>
          </p:spPr>
          <p:txBody>
            <a:bodyPr/>
            <a:lstStyle/>
            <a:p>
              <a:endParaRPr lang="en-US"/>
            </a:p>
          </p:txBody>
        </p:sp>
        <p:sp>
          <p:nvSpPr>
            <p:cNvPr id="1241208" name="Freeform 120"/>
            <p:cNvSpPr>
              <a:spLocks/>
            </p:cNvSpPr>
            <p:nvPr/>
          </p:nvSpPr>
          <p:spPr bwMode="auto">
            <a:xfrm>
              <a:off x="3482" y="2162"/>
              <a:ext cx="11" cy="7"/>
            </a:xfrm>
            <a:custGeom>
              <a:avLst/>
              <a:gdLst/>
              <a:ahLst/>
              <a:cxnLst>
                <a:cxn ang="0">
                  <a:pos x="0" y="0"/>
                </a:cxn>
                <a:cxn ang="0">
                  <a:pos x="2" y="10"/>
                </a:cxn>
                <a:cxn ang="0">
                  <a:pos x="8" y="15"/>
                </a:cxn>
                <a:cxn ang="0">
                  <a:pos x="16" y="13"/>
                </a:cxn>
                <a:cxn ang="0">
                  <a:pos x="21" y="7"/>
                </a:cxn>
                <a:cxn ang="0">
                  <a:pos x="0" y="0"/>
                </a:cxn>
              </a:cxnLst>
              <a:rect l="0" t="0" r="r" b="b"/>
              <a:pathLst>
                <a:path w="21" h="15">
                  <a:moveTo>
                    <a:pt x="0" y="0"/>
                  </a:moveTo>
                  <a:lnTo>
                    <a:pt x="2" y="10"/>
                  </a:lnTo>
                  <a:lnTo>
                    <a:pt x="8" y="15"/>
                  </a:lnTo>
                  <a:lnTo>
                    <a:pt x="16" y="13"/>
                  </a:lnTo>
                  <a:lnTo>
                    <a:pt x="21" y="7"/>
                  </a:lnTo>
                  <a:lnTo>
                    <a:pt x="0" y="0"/>
                  </a:lnTo>
                  <a:close/>
                </a:path>
              </a:pathLst>
            </a:custGeom>
            <a:solidFill>
              <a:srgbClr val="000000"/>
            </a:solidFill>
            <a:ln w="9525">
              <a:noFill/>
              <a:round/>
              <a:headEnd/>
              <a:tailEnd/>
            </a:ln>
          </p:spPr>
          <p:txBody>
            <a:bodyPr/>
            <a:lstStyle/>
            <a:p>
              <a:endParaRPr lang="en-US"/>
            </a:p>
          </p:txBody>
        </p:sp>
        <p:sp>
          <p:nvSpPr>
            <p:cNvPr id="1241209" name="Freeform 121"/>
            <p:cNvSpPr>
              <a:spLocks/>
            </p:cNvSpPr>
            <p:nvPr/>
          </p:nvSpPr>
          <p:spPr bwMode="auto">
            <a:xfrm>
              <a:off x="3433" y="1972"/>
              <a:ext cx="10" cy="10"/>
            </a:xfrm>
            <a:custGeom>
              <a:avLst/>
              <a:gdLst/>
              <a:ahLst/>
              <a:cxnLst>
                <a:cxn ang="0">
                  <a:pos x="4" y="0"/>
                </a:cxn>
                <a:cxn ang="0">
                  <a:pos x="0" y="9"/>
                </a:cxn>
                <a:cxn ang="0">
                  <a:pos x="5" y="16"/>
                </a:cxn>
                <a:cxn ang="0">
                  <a:pos x="12" y="21"/>
                </a:cxn>
                <a:cxn ang="0">
                  <a:pos x="19" y="18"/>
                </a:cxn>
                <a:cxn ang="0">
                  <a:pos x="4" y="0"/>
                </a:cxn>
              </a:cxnLst>
              <a:rect l="0" t="0" r="r" b="b"/>
              <a:pathLst>
                <a:path w="19" h="21">
                  <a:moveTo>
                    <a:pt x="4" y="0"/>
                  </a:moveTo>
                  <a:lnTo>
                    <a:pt x="0" y="9"/>
                  </a:lnTo>
                  <a:lnTo>
                    <a:pt x="5" y="16"/>
                  </a:lnTo>
                  <a:lnTo>
                    <a:pt x="12" y="21"/>
                  </a:lnTo>
                  <a:lnTo>
                    <a:pt x="19" y="18"/>
                  </a:lnTo>
                  <a:lnTo>
                    <a:pt x="4" y="0"/>
                  </a:lnTo>
                  <a:close/>
                </a:path>
              </a:pathLst>
            </a:custGeom>
            <a:solidFill>
              <a:srgbClr val="000000"/>
            </a:solidFill>
            <a:ln w="9525">
              <a:noFill/>
              <a:round/>
              <a:headEnd/>
              <a:tailEnd/>
            </a:ln>
          </p:spPr>
          <p:txBody>
            <a:bodyPr/>
            <a:lstStyle/>
            <a:p>
              <a:endParaRPr lang="en-US"/>
            </a:p>
          </p:txBody>
        </p:sp>
        <p:sp>
          <p:nvSpPr>
            <p:cNvPr id="1241210" name="Freeform 122"/>
            <p:cNvSpPr>
              <a:spLocks/>
            </p:cNvSpPr>
            <p:nvPr/>
          </p:nvSpPr>
          <p:spPr bwMode="auto">
            <a:xfrm>
              <a:off x="3435" y="1897"/>
              <a:ext cx="22" cy="84"/>
            </a:xfrm>
            <a:custGeom>
              <a:avLst/>
              <a:gdLst/>
              <a:ahLst/>
              <a:cxnLst>
                <a:cxn ang="0">
                  <a:pos x="17" y="3"/>
                </a:cxn>
                <a:cxn ang="0">
                  <a:pos x="17" y="3"/>
                </a:cxn>
                <a:cxn ang="0">
                  <a:pos x="22" y="41"/>
                </a:cxn>
                <a:cxn ang="0">
                  <a:pos x="22" y="74"/>
                </a:cxn>
                <a:cxn ang="0">
                  <a:pos x="18" y="99"/>
                </a:cxn>
                <a:cxn ang="0">
                  <a:pos x="13" y="118"/>
                </a:cxn>
                <a:cxn ang="0">
                  <a:pos x="8" y="136"/>
                </a:cxn>
                <a:cxn ang="0">
                  <a:pos x="4" y="147"/>
                </a:cxn>
                <a:cxn ang="0">
                  <a:pos x="1" y="151"/>
                </a:cxn>
                <a:cxn ang="0">
                  <a:pos x="0" y="151"/>
                </a:cxn>
                <a:cxn ang="0">
                  <a:pos x="15" y="169"/>
                </a:cxn>
                <a:cxn ang="0">
                  <a:pos x="17" y="166"/>
                </a:cxn>
                <a:cxn ang="0">
                  <a:pos x="22" y="157"/>
                </a:cxn>
                <a:cxn ang="0">
                  <a:pos x="28" y="145"/>
                </a:cxn>
                <a:cxn ang="0">
                  <a:pos x="34" y="126"/>
                </a:cxn>
                <a:cxn ang="0">
                  <a:pos x="40" y="102"/>
                </a:cxn>
                <a:cxn ang="0">
                  <a:pos x="42" y="74"/>
                </a:cxn>
                <a:cxn ang="0">
                  <a:pos x="42" y="41"/>
                </a:cxn>
                <a:cxn ang="0">
                  <a:pos x="38" y="0"/>
                </a:cxn>
                <a:cxn ang="0">
                  <a:pos x="17" y="3"/>
                </a:cxn>
              </a:cxnLst>
              <a:rect l="0" t="0" r="r" b="b"/>
              <a:pathLst>
                <a:path w="42" h="169">
                  <a:moveTo>
                    <a:pt x="17" y="3"/>
                  </a:moveTo>
                  <a:lnTo>
                    <a:pt x="17" y="3"/>
                  </a:lnTo>
                  <a:lnTo>
                    <a:pt x="22" y="41"/>
                  </a:lnTo>
                  <a:lnTo>
                    <a:pt x="22" y="74"/>
                  </a:lnTo>
                  <a:lnTo>
                    <a:pt x="18" y="99"/>
                  </a:lnTo>
                  <a:lnTo>
                    <a:pt x="13" y="118"/>
                  </a:lnTo>
                  <a:lnTo>
                    <a:pt x="8" y="136"/>
                  </a:lnTo>
                  <a:lnTo>
                    <a:pt x="4" y="147"/>
                  </a:lnTo>
                  <a:lnTo>
                    <a:pt x="1" y="151"/>
                  </a:lnTo>
                  <a:lnTo>
                    <a:pt x="0" y="151"/>
                  </a:lnTo>
                  <a:lnTo>
                    <a:pt x="15" y="169"/>
                  </a:lnTo>
                  <a:lnTo>
                    <a:pt x="17" y="166"/>
                  </a:lnTo>
                  <a:lnTo>
                    <a:pt x="22" y="157"/>
                  </a:lnTo>
                  <a:lnTo>
                    <a:pt x="28" y="145"/>
                  </a:lnTo>
                  <a:lnTo>
                    <a:pt x="34" y="126"/>
                  </a:lnTo>
                  <a:lnTo>
                    <a:pt x="40" y="102"/>
                  </a:lnTo>
                  <a:lnTo>
                    <a:pt x="42" y="74"/>
                  </a:lnTo>
                  <a:lnTo>
                    <a:pt x="42" y="41"/>
                  </a:lnTo>
                  <a:lnTo>
                    <a:pt x="38" y="0"/>
                  </a:lnTo>
                  <a:lnTo>
                    <a:pt x="17" y="3"/>
                  </a:lnTo>
                  <a:close/>
                </a:path>
              </a:pathLst>
            </a:custGeom>
            <a:solidFill>
              <a:srgbClr val="000000"/>
            </a:solidFill>
            <a:ln w="9525">
              <a:noFill/>
              <a:round/>
              <a:headEnd/>
              <a:tailEnd/>
            </a:ln>
          </p:spPr>
          <p:txBody>
            <a:bodyPr/>
            <a:lstStyle/>
            <a:p>
              <a:endParaRPr lang="en-US"/>
            </a:p>
          </p:txBody>
        </p:sp>
        <p:sp>
          <p:nvSpPr>
            <p:cNvPr id="1241211" name="Freeform 123"/>
            <p:cNvSpPr>
              <a:spLocks/>
            </p:cNvSpPr>
            <p:nvPr/>
          </p:nvSpPr>
          <p:spPr bwMode="auto">
            <a:xfrm>
              <a:off x="3437" y="1804"/>
              <a:ext cx="18" cy="94"/>
            </a:xfrm>
            <a:custGeom>
              <a:avLst/>
              <a:gdLst/>
              <a:ahLst/>
              <a:cxnLst>
                <a:cxn ang="0">
                  <a:pos x="11" y="0"/>
                </a:cxn>
                <a:cxn ang="0">
                  <a:pos x="6" y="13"/>
                </a:cxn>
                <a:cxn ang="0">
                  <a:pos x="2" y="30"/>
                </a:cxn>
                <a:cxn ang="0">
                  <a:pos x="0" y="46"/>
                </a:cxn>
                <a:cxn ang="0">
                  <a:pos x="0" y="67"/>
                </a:cxn>
                <a:cxn ang="0">
                  <a:pos x="2" y="87"/>
                </a:cxn>
                <a:cxn ang="0">
                  <a:pos x="4" y="117"/>
                </a:cxn>
                <a:cxn ang="0">
                  <a:pos x="8" y="151"/>
                </a:cxn>
                <a:cxn ang="0">
                  <a:pos x="15" y="188"/>
                </a:cxn>
                <a:cxn ang="0">
                  <a:pos x="36" y="185"/>
                </a:cxn>
                <a:cxn ang="0">
                  <a:pos x="30" y="147"/>
                </a:cxn>
                <a:cxn ang="0">
                  <a:pos x="25" y="114"/>
                </a:cxn>
                <a:cxn ang="0">
                  <a:pos x="23" y="87"/>
                </a:cxn>
                <a:cxn ang="0">
                  <a:pos x="22" y="67"/>
                </a:cxn>
                <a:cxn ang="0">
                  <a:pos x="22" y="46"/>
                </a:cxn>
                <a:cxn ang="0">
                  <a:pos x="23" y="33"/>
                </a:cxn>
                <a:cxn ang="0">
                  <a:pos x="26" y="19"/>
                </a:cxn>
                <a:cxn ang="0">
                  <a:pos x="30" y="10"/>
                </a:cxn>
                <a:cxn ang="0">
                  <a:pos x="11" y="0"/>
                </a:cxn>
              </a:cxnLst>
              <a:rect l="0" t="0" r="r" b="b"/>
              <a:pathLst>
                <a:path w="36" h="188">
                  <a:moveTo>
                    <a:pt x="11" y="0"/>
                  </a:moveTo>
                  <a:lnTo>
                    <a:pt x="6" y="13"/>
                  </a:lnTo>
                  <a:lnTo>
                    <a:pt x="2" y="30"/>
                  </a:lnTo>
                  <a:lnTo>
                    <a:pt x="0" y="46"/>
                  </a:lnTo>
                  <a:lnTo>
                    <a:pt x="0" y="67"/>
                  </a:lnTo>
                  <a:lnTo>
                    <a:pt x="2" y="87"/>
                  </a:lnTo>
                  <a:lnTo>
                    <a:pt x="4" y="117"/>
                  </a:lnTo>
                  <a:lnTo>
                    <a:pt x="8" y="151"/>
                  </a:lnTo>
                  <a:lnTo>
                    <a:pt x="15" y="188"/>
                  </a:lnTo>
                  <a:lnTo>
                    <a:pt x="36" y="185"/>
                  </a:lnTo>
                  <a:lnTo>
                    <a:pt x="30" y="147"/>
                  </a:lnTo>
                  <a:lnTo>
                    <a:pt x="25" y="114"/>
                  </a:lnTo>
                  <a:lnTo>
                    <a:pt x="23" y="87"/>
                  </a:lnTo>
                  <a:lnTo>
                    <a:pt x="22" y="67"/>
                  </a:lnTo>
                  <a:lnTo>
                    <a:pt x="22" y="46"/>
                  </a:lnTo>
                  <a:lnTo>
                    <a:pt x="23" y="33"/>
                  </a:lnTo>
                  <a:lnTo>
                    <a:pt x="26" y="19"/>
                  </a:lnTo>
                  <a:lnTo>
                    <a:pt x="30" y="10"/>
                  </a:lnTo>
                  <a:lnTo>
                    <a:pt x="11" y="0"/>
                  </a:lnTo>
                  <a:close/>
                </a:path>
              </a:pathLst>
            </a:custGeom>
            <a:solidFill>
              <a:srgbClr val="000000"/>
            </a:solidFill>
            <a:ln w="9525">
              <a:noFill/>
              <a:round/>
              <a:headEnd/>
              <a:tailEnd/>
            </a:ln>
          </p:spPr>
          <p:txBody>
            <a:bodyPr/>
            <a:lstStyle/>
            <a:p>
              <a:endParaRPr lang="en-US"/>
            </a:p>
          </p:txBody>
        </p:sp>
        <p:sp>
          <p:nvSpPr>
            <p:cNvPr id="1241212" name="Freeform 124"/>
            <p:cNvSpPr>
              <a:spLocks/>
            </p:cNvSpPr>
            <p:nvPr/>
          </p:nvSpPr>
          <p:spPr bwMode="auto">
            <a:xfrm>
              <a:off x="3442" y="1800"/>
              <a:ext cx="9" cy="9"/>
            </a:xfrm>
            <a:custGeom>
              <a:avLst/>
              <a:gdLst/>
              <a:ahLst/>
              <a:cxnLst>
                <a:cxn ang="0">
                  <a:pos x="19" y="17"/>
                </a:cxn>
                <a:cxn ang="0">
                  <a:pos x="19" y="8"/>
                </a:cxn>
                <a:cxn ang="0">
                  <a:pos x="14" y="3"/>
                </a:cxn>
                <a:cxn ang="0">
                  <a:pos x="6" y="0"/>
                </a:cxn>
                <a:cxn ang="0">
                  <a:pos x="0" y="7"/>
                </a:cxn>
                <a:cxn ang="0">
                  <a:pos x="19" y="17"/>
                </a:cxn>
              </a:cxnLst>
              <a:rect l="0" t="0" r="r" b="b"/>
              <a:pathLst>
                <a:path w="19" h="17">
                  <a:moveTo>
                    <a:pt x="19" y="17"/>
                  </a:moveTo>
                  <a:lnTo>
                    <a:pt x="19" y="8"/>
                  </a:lnTo>
                  <a:lnTo>
                    <a:pt x="14" y="3"/>
                  </a:lnTo>
                  <a:lnTo>
                    <a:pt x="6" y="0"/>
                  </a:lnTo>
                  <a:lnTo>
                    <a:pt x="0" y="7"/>
                  </a:lnTo>
                  <a:lnTo>
                    <a:pt x="19" y="17"/>
                  </a:lnTo>
                  <a:close/>
                </a:path>
              </a:pathLst>
            </a:custGeom>
            <a:solidFill>
              <a:srgbClr val="000000"/>
            </a:solidFill>
            <a:ln w="9525">
              <a:noFill/>
              <a:round/>
              <a:headEnd/>
              <a:tailEnd/>
            </a:ln>
          </p:spPr>
          <p:txBody>
            <a:bodyPr/>
            <a:lstStyle/>
            <a:p>
              <a:endParaRPr lang="en-US"/>
            </a:p>
          </p:txBody>
        </p:sp>
        <p:sp>
          <p:nvSpPr>
            <p:cNvPr id="1241213" name="Freeform 125"/>
            <p:cNvSpPr>
              <a:spLocks/>
            </p:cNvSpPr>
            <p:nvPr/>
          </p:nvSpPr>
          <p:spPr bwMode="auto">
            <a:xfrm>
              <a:off x="3439" y="2002"/>
              <a:ext cx="10" cy="6"/>
            </a:xfrm>
            <a:custGeom>
              <a:avLst/>
              <a:gdLst/>
              <a:ahLst/>
              <a:cxnLst>
                <a:cxn ang="0">
                  <a:pos x="0" y="0"/>
                </a:cxn>
                <a:cxn ang="0">
                  <a:pos x="3" y="7"/>
                </a:cxn>
                <a:cxn ang="0">
                  <a:pos x="11" y="12"/>
                </a:cxn>
                <a:cxn ang="0">
                  <a:pos x="18" y="7"/>
                </a:cxn>
                <a:cxn ang="0">
                  <a:pos x="21" y="0"/>
                </a:cxn>
                <a:cxn ang="0">
                  <a:pos x="0" y="0"/>
                </a:cxn>
              </a:cxnLst>
              <a:rect l="0" t="0" r="r" b="b"/>
              <a:pathLst>
                <a:path w="21" h="12">
                  <a:moveTo>
                    <a:pt x="0" y="0"/>
                  </a:moveTo>
                  <a:lnTo>
                    <a:pt x="3" y="7"/>
                  </a:lnTo>
                  <a:lnTo>
                    <a:pt x="11" y="12"/>
                  </a:lnTo>
                  <a:lnTo>
                    <a:pt x="18" y="7"/>
                  </a:lnTo>
                  <a:lnTo>
                    <a:pt x="21" y="0"/>
                  </a:lnTo>
                  <a:lnTo>
                    <a:pt x="0" y="0"/>
                  </a:lnTo>
                  <a:close/>
                </a:path>
              </a:pathLst>
            </a:custGeom>
            <a:solidFill>
              <a:srgbClr val="000000"/>
            </a:solidFill>
            <a:ln w="9525">
              <a:noFill/>
              <a:round/>
              <a:headEnd/>
              <a:tailEnd/>
            </a:ln>
          </p:spPr>
          <p:txBody>
            <a:bodyPr/>
            <a:lstStyle/>
            <a:p>
              <a:endParaRPr lang="en-US"/>
            </a:p>
          </p:txBody>
        </p:sp>
        <p:sp>
          <p:nvSpPr>
            <p:cNvPr id="1241214" name="Freeform 126"/>
            <p:cNvSpPr>
              <a:spLocks/>
            </p:cNvSpPr>
            <p:nvPr/>
          </p:nvSpPr>
          <p:spPr bwMode="auto">
            <a:xfrm>
              <a:off x="3435" y="1972"/>
              <a:ext cx="14" cy="30"/>
            </a:xfrm>
            <a:custGeom>
              <a:avLst/>
              <a:gdLst/>
              <a:ahLst/>
              <a:cxnLst>
                <a:cxn ang="0">
                  <a:pos x="0" y="7"/>
                </a:cxn>
                <a:cxn ang="0">
                  <a:pos x="1" y="15"/>
                </a:cxn>
                <a:cxn ang="0">
                  <a:pos x="4" y="21"/>
                </a:cxn>
                <a:cxn ang="0">
                  <a:pos x="4" y="30"/>
                </a:cxn>
                <a:cxn ang="0">
                  <a:pos x="6" y="37"/>
                </a:cxn>
                <a:cxn ang="0">
                  <a:pos x="6" y="44"/>
                </a:cxn>
                <a:cxn ang="0">
                  <a:pos x="6" y="50"/>
                </a:cxn>
                <a:cxn ang="0">
                  <a:pos x="6" y="56"/>
                </a:cxn>
                <a:cxn ang="0">
                  <a:pos x="6" y="61"/>
                </a:cxn>
                <a:cxn ang="0">
                  <a:pos x="27" y="61"/>
                </a:cxn>
                <a:cxn ang="0">
                  <a:pos x="27" y="56"/>
                </a:cxn>
                <a:cxn ang="0">
                  <a:pos x="27" y="50"/>
                </a:cxn>
                <a:cxn ang="0">
                  <a:pos x="27" y="44"/>
                </a:cxn>
                <a:cxn ang="0">
                  <a:pos x="27" y="34"/>
                </a:cxn>
                <a:cxn ang="0">
                  <a:pos x="25" y="27"/>
                </a:cxn>
                <a:cxn ang="0">
                  <a:pos x="24" y="18"/>
                </a:cxn>
                <a:cxn ang="0">
                  <a:pos x="23" y="7"/>
                </a:cxn>
                <a:cxn ang="0">
                  <a:pos x="22" y="0"/>
                </a:cxn>
                <a:cxn ang="0">
                  <a:pos x="0" y="7"/>
                </a:cxn>
              </a:cxnLst>
              <a:rect l="0" t="0" r="r" b="b"/>
              <a:pathLst>
                <a:path w="27" h="61">
                  <a:moveTo>
                    <a:pt x="0" y="7"/>
                  </a:moveTo>
                  <a:lnTo>
                    <a:pt x="1" y="15"/>
                  </a:lnTo>
                  <a:lnTo>
                    <a:pt x="4" y="21"/>
                  </a:lnTo>
                  <a:lnTo>
                    <a:pt x="4" y="30"/>
                  </a:lnTo>
                  <a:lnTo>
                    <a:pt x="6" y="37"/>
                  </a:lnTo>
                  <a:lnTo>
                    <a:pt x="6" y="44"/>
                  </a:lnTo>
                  <a:lnTo>
                    <a:pt x="6" y="50"/>
                  </a:lnTo>
                  <a:lnTo>
                    <a:pt x="6" y="56"/>
                  </a:lnTo>
                  <a:lnTo>
                    <a:pt x="6" y="61"/>
                  </a:lnTo>
                  <a:lnTo>
                    <a:pt x="27" y="61"/>
                  </a:lnTo>
                  <a:lnTo>
                    <a:pt x="27" y="56"/>
                  </a:lnTo>
                  <a:lnTo>
                    <a:pt x="27" y="50"/>
                  </a:lnTo>
                  <a:lnTo>
                    <a:pt x="27" y="44"/>
                  </a:lnTo>
                  <a:lnTo>
                    <a:pt x="27" y="34"/>
                  </a:lnTo>
                  <a:lnTo>
                    <a:pt x="25" y="27"/>
                  </a:lnTo>
                  <a:lnTo>
                    <a:pt x="24" y="18"/>
                  </a:lnTo>
                  <a:lnTo>
                    <a:pt x="23" y="7"/>
                  </a:lnTo>
                  <a:lnTo>
                    <a:pt x="22" y="0"/>
                  </a:lnTo>
                  <a:lnTo>
                    <a:pt x="0" y="7"/>
                  </a:lnTo>
                  <a:close/>
                </a:path>
              </a:pathLst>
            </a:custGeom>
            <a:solidFill>
              <a:srgbClr val="000000"/>
            </a:solidFill>
            <a:ln w="9525">
              <a:noFill/>
              <a:round/>
              <a:headEnd/>
              <a:tailEnd/>
            </a:ln>
          </p:spPr>
          <p:txBody>
            <a:bodyPr/>
            <a:lstStyle/>
            <a:p>
              <a:endParaRPr lang="en-US"/>
            </a:p>
          </p:txBody>
        </p:sp>
        <p:sp>
          <p:nvSpPr>
            <p:cNvPr id="1241215" name="Freeform 127"/>
            <p:cNvSpPr>
              <a:spLocks/>
            </p:cNvSpPr>
            <p:nvPr/>
          </p:nvSpPr>
          <p:spPr bwMode="auto">
            <a:xfrm>
              <a:off x="3435" y="1968"/>
              <a:ext cx="11" cy="8"/>
            </a:xfrm>
            <a:custGeom>
              <a:avLst/>
              <a:gdLst/>
              <a:ahLst/>
              <a:cxnLst>
                <a:cxn ang="0">
                  <a:pos x="22" y="7"/>
                </a:cxn>
                <a:cxn ang="0">
                  <a:pos x="17" y="1"/>
                </a:cxn>
                <a:cxn ang="0">
                  <a:pos x="9" y="0"/>
                </a:cxn>
                <a:cxn ang="0">
                  <a:pos x="1" y="4"/>
                </a:cxn>
                <a:cxn ang="0">
                  <a:pos x="0" y="14"/>
                </a:cxn>
                <a:cxn ang="0">
                  <a:pos x="22" y="7"/>
                </a:cxn>
              </a:cxnLst>
              <a:rect l="0" t="0" r="r" b="b"/>
              <a:pathLst>
                <a:path w="22" h="14">
                  <a:moveTo>
                    <a:pt x="22" y="7"/>
                  </a:moveTo>
                  <a:lnTo>
                    <a:pt x="17" y="1"/>
                  </a:lnTo>
                  <a:lnTo>
                    <a:pt x="9" y="0"/>
                  </a:lnTo>
                  <a:lnTo>
                    <a:pt x="1" y="4"/>
                  </a:lnTo>
                  <a:lnTo>
                    <a:pt x="0" y="14"/>
                  </a:lnTo>
                  <a:lnTo>
                    <a:pt x="22" y="7"/>
                  </a:lnTo>
                  <a:close/>
                </a:path>
              </a:pathLst>
            </a:custGeom>
            <a:solidFill>
              <a:srgbClr val="000000"/>
            </a:solidFill>
            <a:ln w="9525">
              <a:noFill/>
              <a:round/>
              <a:headEnd/>
              <a:tailEnd/>
            </a:ln>
          </p:spPr>
          <p:txBody>
            <a:bodyPr/>
            <a:lstStyle/>
            <a:p>
              <a:endParaRPr lang="en-US"/>
            </a:p>
          </p:txBody>
        </p:sp>
        <p:sp>
          <p:nvSpPr>
            <p:cNvPr id="1241216" name="Freeform 128"/>
            <p:cNvSpPr>
              <a:spLocks/>
            </p:cNvSpPr>
            <p:nvPr/>
          </p:nvSpPr>
          <p:spPr bwMode="auto">
            <a:xfrm>
              <a:off x="3484" y="2166"/>
              <a:ext cx="10" cy="6"/>
            </a:xfrm>
            <a:custGeom>
              <a:avLst/>
              <a:gdLst/>
              <a:ahLst/>
              <a:cxnLst>
                <a:cxn ang="0">
                  <a:pos x="0" y="0"/>
                </a:cxn>
                <a:cxn ang="0">
                  <a:pos x="3" y="9"/>
                </a:cxn>
                <a:cxn ang="0">
                  <a:pos x="9" y="12"/>
                </a:cxn>
                <a:cxn ang="0">
                  <a:pos x="18" y="9"/>
                </a:cxn>
                <a:cxn ang="0">
                  <a:pos x="21" y="0"/>
                </a:cxn>
                <a:cxn ang="0">
                  <a:pos x="0" y="0"/>
                </a:cxn>
              </a:cxnLst>
              <a:rect l="0" t="0" r="r" b="b"/>
              <a:pathLst>
                <a:path w="21" h="12">
                  <a:moveTo>
                    <a:pt x="0" y="0"/>
                  </a:moveTo>
                  <a:lnTo>
                    <a:pt x="3" y="9"/>
                  </a:lnTo>
                  <a:lnTo>
                    <a:pt x="9"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217" name="Freeform 129"/>
            <p:cNvSpPr>
              <a:spLocks/>
            </p:cNvSpPr>
            <p:nvPr/>
          </p:nvSpPr>
          <p:spPr bwMode="auto">
            <a:xfrm>
              <a:off x="3484" y="2166"/>
              <a:ext cx="14" cy="24"/>
            </a:xfrm>
            <a:custGeom>
              <a:avLst/>
              <a:gdLst/>
              <a:ahLst/>
              <a:cxnLst>
                <a:cxn ang="0">
                  <a:pos x="27" y="47"/>
                </a:cxn>
                <a:cxn ang="0">
                  <a:pos x="28" y="33"/>
                </a:cxn>
                <a:cxn ang="0">
                  <a:pos x="26" y="16"/>
                </a:cxn>
                <a:cxn ang="0">
                  <a:pos x="22" y="1"/>
                </a:cxn>
                <a:cxn ang="0">
                  <a:pos x="0" y="0"/>
                </a:cxn>
                <a:cxn ang="0">
                  <a:pos x="21" y="0"/>
                </a:cxn>
                <a:cxn ang="0">
                  <a:pos x="0" y="9"/>
                </a:cxn>
                <a:cxn ang="0">
                  <a:pos x="4" y="24"/>
                </a:cxn>
                <a:cxn ang="0">
                  <a:pos x="6" y="35"/>
                </a:cxn>
                <a:cxn ang="0">
                  <a:pos x="9" y="38"/>
                </a:cxn>
                <a:cxn ang="0">
                  <a:pos x="27" y="47"/>
                </a:cxn>
              </a:cxnLst>
              <a:rect l="0" t="0" r="r" b="b"/>
              <a:pathLst>
                <a:path w="28" h="47">
                  <a:moveTo>
                    <a:pt x="27" y="47"/>
                  </a:moveTo>
                  <a:lnTo>
                    <a:pt x="28" y="33"/>
                  </a:lnTo>
                  <a:lnTo>
                    <a:pt x="26" y="16"/>
                  </a:lnTo>
                  <a:lnTo>
                    <a:pt x="22" y="1"/>
                  </a:lnTo>
                  <a:lnTo>
                    <a:pt x="0" y="0"/>
                  </a:lnTo>
                  <a:lnTo>
                    <a:pt x="21" y="0"/>
                  </a:lnTo>
                  <a:lnTo>
                    <a:pt x="0" y="9"/>
                  </a:lnTo>
                  <a:lnTo>
                    <a:pt x="4" y="24"/>
                  </a:lnTo>
                  <a:lnTo>
                    <a:pt x="6" y="35"/>
                  </a:lnTo>
                  <a:lnTo>
                    <a:pt x="9" y="38"/>
                  </a:lnTo>
                  <a:lnTo>
                    <a:pt x="27" y="47"/>
                  </a:lnTo>
                  <a:close/>
                </a:path>
              </a:pathLst>
            </a:custGeom>
            <a:solidFill>
              <a:srgbClr val="000000"/>
            </a:solidFill>
            <a:ln w="9525">
              <a:noFill/>
              <a:round/>
              <a:headEnd/>
              <a:tailEnd/>
            </a:ln>
          </p:spPr>
          <p:txBody>
            <a:bodyPr/>
            <a:lstStyle/>
            <a:p>
              <a:endParaRPr lang="en-US"/>
            </a:p>
          </p:txBody>
        </p:sp>
        <p:sp>
          <p:nvSpPr>
            <p:cNvPr id="1241218" name="Freeform 130"/>
            <p:cNvSpPr>
              <a:spLocks/>
            </p:cNvSpPr>
            <p:nvPr/>
          </p:nvSpPr>
          <p:spPr bwMode="auto">
            <a:xfrm>
              <a:off x="3488" y="2185"/>
              <a:ext cx="9" cy="8"/>
            </a:xfrm>
            <a:custGeom>
              <a:avLst/>
              <a:gdLst/>
              <a:ahLst/>
              <a:cxnLst>
                <a:cxn ang="0">
                  <a:pos x="0" y="0"/>
                </a:cxn>
                <a:cxn ang="0">
                  <a:pos x="0" y="8"/>
                </a:cxn>
                <a:cxn ang="0">
                  <a:pos x="4" y="15"/>
                </a:cxn>
                <a:cxn ang="0">
                  <a:pos x="12" y="17"/>
                </a:cxn>
                <a:cxn ang="0">
                  <a:pos x="18" y="9"/>
                </a:cxn>
                <a:cxn ang="0">
                  <a:pos x="0" y="0"/>
                </a:cxn>
              </a:cxnLst>
              <a:rect l="0" t="0" r="r" b="b"/>
              <a:pathLst>
                <a:path w="18" h="17">
                  <a:moveTo>
                    <a:pt x="0" y="0"/>
                  </a:moveTo>
                  <a:lnTo>
                    <a:pt x="0" y="8"/>
                  </a:lnTo>
                  <a:lnTo>
                    <a:pt x="4" y="15"/>
                  </a:lnTo>
                  <a:lnTo>
                    <a:pt x="12" y="17"/>
                  </a:lnTo>
                  <a:lnTo>
                    <a:pt x="18" y="9"/>
                  </a:lnTo>
                  <a:lnTo>
                    <a:pt x="0" y="0"/>
                  </a:lnTo>
                  <a:close/>
                </a:path>
              </a:pathLst>
            </a:custGeom>
            <a:solidFill>
              <a:srgbClr val="000000"/>
            </a:solidFill>
            <a:ln w="9525">
              <a:noFill/>
              <a:round/>
              <a:headEnd/>
              <a:tailEnd/>
            </a:ln>
          </p:spPr>
          <p:txBody>
            <a:bodyPr/>
            <a:lstStyle/>
            <a:p>
              <a:endParaRPr lang="en-US"/>
            </a:p>
          </p:txBody>
        </p:sp>
        <p:sp>
          <p:nvSpPr>
            <p:cNvPr id="1241219" name="Freeform 131"/>
            <p:cNvSpPr>
              <a:spLocks/>
            </p:cNvSpPr>
            <p:nvPr/>
          </p:nvSpPr>
          <p:spPr bwMode="auto">
            <a:xfrm>
              <a:off x="3275" y="2229"/>
              <a:ext cx="10" cy="9"/>
            </a:xfrm>
            <a:custGeom>
              <a:avLst/>
              <a:gdLst/>
              <a:ahLst/>
              <a:cxnLst>
                <a:cxn ang="0">
                  <a:pos x="0" y="12"/>
                </a:cxn>
                <a:cxn ang="0">
                  <a:pos x="6" y="18"/>
                </a:cxn>
                <a:cxn ang="0">
                  <a:pos x="14" y="16"/>
                </a:cxn>
                <a:cxn ang="0">
                  <a:pos x="19" y="9"/>
                </a:cxn>
                <a:cxn ang="0">
                  <a:pos x="18" y="0"/>
                </a:cxn>
                <a:cxn ang="0">
                  <a:pos x="0" y="12"/>
                </a:cxn>
              </a:cxnLst>
              <a:rect l="0" t="0" r="r" b="b"/>
              <a:pathLst>
                <a:path w="19" h="18">
                  <a:moveTo>
                    <a:pt x="0" y="12"/>
                  </a:moveTo>
                  <a:lnTo>
                    <a:pt x="6" y="18"/>
                  </a:lnTo>
                  <a:lnTo>
                    <a:pt x="14" y="16"/>
                  </a:lnTo>
                  <a:lnTo>
                    <a:pt x="19" y="9"/>
                  </a:lnTo>
                  <a:lnTo>
                    <a:pt x="18" y="0"/>
                  </a:lnTo>
                  <a:lnTo>
                    <a:pt x="0" y="12"/>
                  </a:lnTo>
                  <a:close/>
                </a:path>
              </a:pathLst>
            </a:custGeom>
            <a:solidFill>
              <a:srgbClr val="000000"/>
            </a:solidFill>
            <a:ln w="9525">
              <a:noFill/>
              <a:round/>
              <a:headEnd/>
              <a:tailEnd/>
            </a:ln>
          </p:spPr>
          <p:txBody>
            <a:bodyPr/>
            <a:lstStyle/>
            <a:p>
              <a:endParaRPr lang="en-US"/>
            </a:p>
          </p:txBody>
        </p:sp>
        <p:sp>
          <p:nvSpPr>
            <p:cNvPr id="1241220" name="Freeform 132"/>
            <p:cNvSpPr>
              <a:spLocks/>
            </p:cNvSpPr>
            <p:nvPr/>
          </p:nvSpPr>
          <p:spPr bwMode="auto">
            <a:xfrm>
              <a:off x="3264" y="2207"/>
              <a:ext cx="20" cy="29"/>
            </a:xfrm>
            <a:custGeom>
              <a:avLst/>
              <a:gdLst/>
              <a:ahLst/>
              <a:cxnLst>
                <a:cxn ang="0">
                  <a:pos x="0" y="6"/>
                </a:cxn>
                <a:cxn ang="0">
                  <a:pos x="0" y="4"/>
                </a:cxn>
                <a:cxn ang="0">
                  <a:pos x="3" y="18"/>
                </a:cxn>
                <a:cxn ang="0">
                  <a:pos x="9" y="31"/>
                </a:cxn>
                <a:cxn ang="0">
                  <a:pos x="14" y="43"/>
                </a:cxn>
                <a:cxn ang="0">
                  <a:pos x="22" y="56"/>
                </a:cxn>
                <a:cxn ang="0">
                  <a:pos x="40" y="43"/>
                </a:cxn>
                <a:cxn ang="0">
                  <a:pos x="32" y="32"/>
                </a:cxn>
                <a:cxn ang="0">
                  <a:pos x="27" y="21"/>
                </a:cxn>
                <a:cxn ang="0">
                  <a:pos x="25" y="10"/>
                </a:cxn>
                <a:cxn ang="0">
                  <a:pos x="22" y="1"/>
                </a:cxn>
                <a:cxn ang="0">
                  <a:pos x="22" y="0"/>
                </a:cxn>
                <a:cxn ang="0">
                  <a:pos x="0" y="6"/>
                </a:cxn>
              </a:cxnLst>
              <a:rect l="0" t="0" r="r" b="b"/>
              <a:pathLst>
                <a:path w="40" h="56">
                  <a:moveTo>
                    <a:pt x="0" y="6"/>
                  </a:moveTo>
                  <a:lnTo>
                    <a:pt x="0" y="4"/>
                  </a:lnTo>
                  <a:lnTo>
                    <a:pt x="3" y="18"/>
                  </a:lnTo>
                  <a:lnTo>
                    <a:pt x="9" y="31"/>
                  </a:lnTo>
                  <a:lnTo>
                    <a:pt x="14" y="43"/>
                  </a:lnTo>
                  <a:lnTo>
                    <a:pt x="22" y="56"/>
                  </a:lnTo>
                  <a:lnTo>
                    <a:pt x="40" y="43"/>
                  </a:lnTo>
                  <a:lnTo>
                    <a:pt x="32" y="32"/>
                  </a:lnTo>
                  <a:lnTo>
                    <a:pt x="27" y="21"/>
                  </a:lnTo>
                  <a:lnTo>
                    <a:pt x="25" y="10"/>
                  </a:lnTo>
                  <a:lnTo>
                    <a:pt x="22" y="1"/>
                  </a:lnTo>
                  <a:lnTo>
                    <a:pt x="22" y="0"/>
                  </a:lnTo>
                  <a:lnTo>
                    <a:pt x="0" y="6"/>
                  </a:lnTo>
                  <a:close/>
                </a:path>
              </a:pathLst>
            </a:custGeom>
            <a:solidFill>
              <a:srgbClr val="000000"/>
            </a:solidFill>
            <a:ln w="9525">
              <a:noFill/>
              <a:round/>
              <a:headEnd/>
              <a:tailEnd/>
            </a:ln>
          </p:spPr>
          <p:txBody>
            <a:bodyPr/>
            <a:lstStyle/>
            <a:p>
              <a:endParaRPr lang="en-US"/>
            </a:p>
          </p:txBody>
        </p:sp>
        <p:sp>
          <p:nvSpPr>
            <p:cNvPr id="1241221" name="Freeform 133"/>
            <p:cNvSpPr>
              <a:spLocks/>
            </p:cNvSpPr>
            <p:nvPr/>
          </p:nvSpPr>
          <p:spPr bwMode="auto">
            <a:xfrm>
              <a:off x="3260" y="2147"/>
              <a:ext cx="15" cy="63"/>
            </a:xfrm>
            <a:custGeom>
              <a:avLst/>
              <a:gdLst/>
              <a:ahLst/>
              <a:cxnLst>
                <a:cxn ang="0">
                  <a:pos x="0" y="0"/>
                </a:cxn>
                <a:cxn ang="0">
                  <a:pos x="0" y="17"/>
                </a:cxn>
                <a:cxn ang="0">
                  <a:pos x="0" y="33"/>
                </a:cxn>
                <a:cxn ang="0">
                  <a:pos x="0" y="48"/>
                </a:cxn>
                <a:cxn ang="0">
                  <a:pos x="0" y="63"/>
                </a:cxn>
                <a:cxn ang="0">
                  <a:pos x="0" y="77"/>
                </a:cxn>
                <a:cxn ang="0">
                  <a:pos x="2" y="94"/>
                </a:cxn>
                <a:cxn ang="0">
                  <a:pos x="6" y="110"/>
                </a:cxn>
                <a:cxn ang="0">
                  <a:pos x="8" y="128"/>
                </a:cxn>
                <a:cxn ang="0">
                  <a:pos x="30" y="122"/>
                </a:cxn>
                <a:cxn ang="0">
                  <a:pos x="26" y="107"/>
                </a:cxn>
                <a:cxn ang="0">
                  <a:pos x="24" y="89"/>
                </a:cxn>
                <a:cxn ang="0">
                  <a:pos x="22" y="77"/>
                </a:cxn>
                <a:cxn ang="0">
                  <a:pos x="22" y="63"/>
                </a:cxn>
                <a:cxn ang="0">
                  <a:pos x="22" y="48"/>
                </a:cxn>
                <a:cxn ang="0">
                  <a:pos x="22" y="33"/>
                </a:cxn>
                <a:cxn ang="0">
                  <a:pos x="22" y="17"/>
                </a:cxn>
                <a:cxn ang="0">
                  <a:pos x="22" y="0"/>
                </a:cxn>
                <a:cxn ang="0">
                  <a:pos x="0" y="0"/>
                </a:cxn>
              </a:cxnLst>
              <a:rect l="0" t="0" r="r" b="b"/>
              <a:pathLst>
                <a:path w="30" h="128">
                  <a:moveTo>
                    <a:pt x="0" y="0"/>
                  </a:moveTo>
                  <a:lnTo>
                    <a:pt x="0" y="17"/>
                  </a:lnTo>
                  <a:lnTo>
                    <a:pt x="0" y="33"/>
                  </a:lnTo>
                  <a:lnTo>
                    <a:pt x="0" y="48"/>
                  </a:lnTo>
                  <a:lnTo>
                    <a:pt x="0" y="63"/>
                  </a:lnTo>
                  <a:lnTo>
                    <a:pt x="0" y="77"/>
                  </a:lnTo>
                  <a:lnTo>
                    <a:pt x="2" y="94"/>
                  </a:lnTo>
                  <a:lnTo>
                    <a:pt x="6" y="110"/>
                  </a:lnTo>
                  <a:lnTo>
                    <a:pt x="8" y="128"/>
                  </a:lnTo>
                  <a:lnTo>
                    <a:pt x="30" y="122"/>
                  </a:lnTo>
                  <a:lnTo>
                    <a:pt x="26" y="107"/>
                  </a:lnTo>
                  <a:lnTo>
                    <a:pt x="24" y="89"/>
                  </a:lnTo>
                  <a:lnTo>
                    <a:pt x="22" y="77"/>
                  </a:lnTo>
                  <a:lnTo>
                    <a:pt x="22" y="63"/>
                  </a:lnTo>
                  <a:lnTo>
                    <a:pt x="22" y="48"/>
                  </a:lnTo>
                  <a:lnTo>
                    <a:pt x="22" y="33"/>
                  </a:lnTo>
                  <a:lnTo>
                    <a:pt x="22" y="17"/>
                  </a:lnTo>
                  <a:lnTo>
                    <a:pt x="22" y="0"/>
                  </a:lnTo>
                  <a:lnTo>
                    <a:pt x="0" y="0"/>
                  </a:lnTo>
                  <a:close/>
                </a:path>
              </a:pathLst>
            </a:custGeom>
            <a:solidFill>
              <a:srgbClr val="000000"/>
            </a:solidFill>
            <a:ln w="9525">
              <a:noFill/>
              <a:round/>
              <a:headEnd/>
              <a:tailEnd/>
            </a:ln>
          </p:spPr>
          <p:txBody>
            <a:bodyPr/>
            <a:lstStyle/>
            <a:p>
              <a:endParaRPr lang="en-US"/>
            </a:p>
          </p:txBody>
        </p:sp>
        <p:sp>
          <p:nvSpPr>
            <p:cNvPr id="1241222" name="Freeform 134"/>
            <p:cNvSpPr>
              <a:spLocks/>
            </p:cNvSpPr>
            <p:nvPr/>
          </p:nvSpPr>
          <p:spPr bwMode="auto">
            <a:xfrm>
              <a:off x="3260" y="2141"/>
              <a:ext cx="11" cy="6"/>
            </a:xfrm>
            <a:custGeom>
              <a:avLst/>
              <a:gdLst/>
              <a:ahLst/>
              <a:cxnLst>
                <a:cxn ang="0">
                  <a:pos x="22" y="11"/>
                </a:cxn>
                <a:cxn ang="0">
                  <a:pos x="18" y="3"/>
                </a:cxn>
                <a:cxn ang="0">
                  <a:pos x="11" y="0"/>
                </a:cxn>
                <a:cxn ang="0">
                  <a:pos x="4" y="3"/>
                </a:cxn>
                <a:cxn ang="0">
                  <a:pos x="0" y="11"/>
                </a:cxn>
                <a:cxn ang="0">
                  <a:pos x="22" y="11"/>
                </a:cxn>
              </a:cxnLst>
              <a:rect l="0" t="0" r="r" b="b"/>
              <a:pathLst>
                <a:path w="22" h="11">
                  <a:moveTo>
                    <a:pt x="22" y="11"/>
                  </a:moveTo>
                  <a:lnTo>
                    <a:pt x="18" y="3"/>
                  </a:lnTo>
                  <a:lnTo>
                    <a:pt x="11" y="0"/>
                  </a:lnTo>
                  <a:lnTo>
                    <a:pt x="4" y="3"/>
                  </a:lnTo>
                  <a:lnTo>
                    <a:pt x="0" y="11"/>
                  </a:lnTo>
                  <a:lnTo>
                    <a:pt x="22" y="11"/>
                  </a:lnTo>
                  <a:close/>
                </a:path>
              </a:pathLst>
            </a:custGeom>
            <a:solidFill>
              <a:srgbClr val="000000"/>
            </a:solidFill>
            <a:ln w="9525">
              <a:noFill/>
              <a:round/>
              <a:headEnd/>
              <a:tailEnd/>
            </a:ln>
          </p:spPr>
          <p:txBody>
            <a:bodyPr/>
            <a:lstStyle/>
            <a:p>
              <a:endParaRPr lang="en-US"/>
            </a:p>
          </p:txBody>
        </p:sp>
        <p:sp>
          <p:nvSpPr>
            <p:cNvPr id="1241223" name="Freeform 135"/>
            <p:cNvSpPr>
              <a:spLocks/>
            </p:cNvSpPr>
            <p:nvPr/>
          </p:nvSpPr>
          <p:spPr bwMode="auto">
            <a:xfrm>
              <a:off x="3484" y="2166"/>
              <a:ext cx="10" cy="6"/>
            </a:xfrm>
            <a:custGeom>
              <a:avLst/>
              <a:gdLst/>
              <a:ahLst/>
              <a:cxnLst>
                <a:cxn ang="0">
                  <a:pos x="0" y="0"/>
                </a:cxn>
                <a:cxn ang="0">
                  <a:pos x="3" y="9"/>
                </a:cxn>
                <a:cxn ang="0">
                  <a:pos x="9" y="12"/>
                </a:cxn>
                <a:cxn ang="0">
                  <a:pos x="18" y="9"/>
                </a:cxn>
                <a:cxn ang="0">
                  <a:pos x="21" y="0"/>
                </a:cxn>
                <a:cxn ang="0">
                  <a:pos x="0" y="0"/>
                </a:cxn>
              </a:cxnLst>
              <a:rect l="0" t="0" r="r" b="b"/>
              <a:pathLst>
                <a:path w="21" h="12">
                  <a:moveTo>
                    <a:pt x="0" y="0"/>
                  </a:moveTo>
                  <a:lnTo>
                    <a:pt x="3" y="9"/>
                  </a:lnTo>
                  <a:lnTo>
                    <a:pt x="9" y="12"/>
                  </a:lnTo>
                  <a:lnTo>
                    <a:pt x="18" y="9"/>
                  </a:lnTo>
                  <a:lnTo>
                    <a:pt x="21" y="0"/>
                  </a:lnTo>
                  <a:lnTo>
                    <a:pt x="0" y="0"/>
                  </a:lnTo>
                  <a:close/>
                </a:path>
              </a:pathLst>
            </a:custGeom>
            <a:solidFill>
              <a:srgbClr val="000000"/>
            </a:solidFill>
            <a:ln w="9525">
              <a:noFill/>
              <a:round/>
              <a:headEnd/>
              <a:tailEnd/>
            </a:ln>
          </p:spPr>
          <p:txBody>
            <a:bodyPr/>
            <a:lstStyle/>
            <a:p>
              <a:endParaRPr lang="en-US"/>
            </a:p>
          </p:txBody>
        </p:sp>
        <p:sp>
          <p:nvSpPr>
            <p:cNvPr id="1241224" name="Freeform 136"/>
            <p:cNvSpPr>
              <a:spLocks/>
            </p:cNvSpPr>
            <p:nvPr/>
          </p:nvSpPr>
          <p:spPr bwMode="auto">
            <a:xfrm>
              <a:off x="3484" y="2166"/>
              <a:ext cx="14" cy="24"/>
            </a:xfrm>
            <a:custGeom>
              <a:avLst/>
              <a:gdLst/>
              <a:ahLst/>
              <a:cxnLst>
                <a:cxn ang="0">
                  <a:pos x="27" y="47"/>
                </a:cxn>
                <a:cxn ang="0">
                  <a:pos x="28" y="33"/>
                </a:cxn>
                <a:cxn ang="0">
                  <a:pos x="26" y="16"/>
                </a:cxn>
                <a:cxn ang="0">
                  <a:pos x="22" y="1"/>
                </a:cxn>
                <a:cxn ang="0">
                  <a:pos x="0" y="0"/>
                </a:cxn>
                <a:cxn ang="0">
                  <a:pos x="21" y="0"/>
                </a:cxn>
                <a:cxn ang="0">
                  <a:pos x="0" y="9"/>
                </a:cxn>
                <a:cxn ang="0">
                  <a:pos x="4" y="24"/>
                </a:cxn>
                <a:cxn ang="0">
                  <a:pos x="6" y="35"/>
                </a:cxn>
                <a:cxn ang="0">
                  <a:pos x="9" y="38"/>
                </a:cxn>
                <a:cxn ang="0">
                  <a:pos x="27" y="47"/>
                </a:cxn>
              </a:cxnLst>
              <a:rect l="0" t="0" r="r" b="b"/>
              <a:pathLst>
                <a:path w="28" h="47">
                  <a:moveTo>
                    <a:pt x="27" y="47"/>
                  </a:moveTo>
                  <a:lnTo>
                    <a:pt x="28" y="33"/>
                  </a:lnTo>
                  <a:lnTo>
                    <a:pt x="26" y="16"/>
                  </a:lnTo>
                  <a:lnTo>
                    <a:pt x="22" y="1"/>
                  </a:lnTo>
                  <a:lnTo>
                    <a:pt x="0" y="0"/>
                  </a:lnTo>
                  <a:lnTo>
                    <a:pt x="21" y="0"/>
                  </a:lnTo>
                  <a:lnTo>
                    <a:pt x="0" y="9"/>
                  </a:lnTo>
                  <a:lnTo>
                    <a:pt x="4" y="24"/>
                  </a:lnTo>
                  <a:lnTo>
                    <a:pt x="6" y="35"/>
                  </a:lnTo>
                  <a:lnTo>
                    <a:pt x="9" y="38"/>
                  </a:lnTo>
                  <a:lnTo>
                    <a:pt x="27" y="47"/>
                  </a:lnTo>
                  <a:close/>
                </a:path>
              </a:pathLst>
            </a:custGeom>
            <a:solidFill>
              <a:srgbClr val="000000"/>
            </a:solidFill>
            <a:ln w="9525">
              <a:noFill/>
              <a:round/>
              <a:headEnd/>
              <a:tailEnd/>
            </a:ln>
          </p:spPr>
          <p:txBody>
            <a:bodyPr/>
            <a:lstStyle/>
            <a:p>
              <a:endParaRPr lang="en-US"/>
            </a:p>
          </p:txBody>
        </p:sp>
        <p:sp>
          <p:nvSpPr>
            <p:cNvPr id="1241225" name="Freeform 137"/>
            <p:cNvSpPr>
              <a:spLocks/>
            </p:cNvSpPr>
            <p:nvPr/>
          </p:nvSpPr>
          <p:spPr bwMode="auto">
            <a:xfrm>
              <a:off x="3488" y="2185"/>
              <a:ext cx="9" cy="8"/>
            </a:xfrm>
            <a:custGeom>
              <a:avLst/>
              <a:gdLst/>
              <a:ahLst/>
              <a:cxnLst>
                <a:cxn ang="0">
                  <a:pos x="0" y="0"/>
                </a:cxn>
                <a:cxn ang="0">
                  <a:pos x="0" y="8"/>
                </a:cxn>
                <a:cxn ang="0">
                  <a:pos x="4" y="15"/>
                </a:cxn>
                <a:cxn ang="0">
                  <a:pos x="12" y="17"/>
                </a:cxn>
                <a:cxn ang="0">
                  <a:pos x="18" y="9"/>
                </a:cxn>
                <a:cxn ang="0">
                  <a:pos x="0" y="0"/>
                </a:cxn>
              </a:cxnLst>
              <a:rect l="0" t="0" r="r" b="b"/>
              <a:pathLst>
                <a:path w="18" h="17">
                  <a:moveTo>
                    <a:pt x="0" y="0"/>
                  </a:moveTo>
                  <a:lnTo>
                    <a:pt x="0" y="8"/>
                  </a:lnTo>
                  <a:lnTo>
                    <a:pt x="4" y="15"/>
                  </a:lnTo>
                  <a:lnTo>
                    <a:pt x="12" y="17"/>
                  </a:lnTo>
                  <a:lnTo>
                    <a:pt x="18" y="9"/>
                  </a:lnTo>
                  <a:lnTo>
                    <a:pt x="0" y="0"/>
                  </a:lnTo>
                  <a:close/>
                </a:path>
              </a:pathLst>
            </a:custGeom>
            <a:solidFill>
              <a:srgbClr val="000000"/>
            </a:solidFill>
            <a:ln w="9525">
              <a:noFill/>
              <a:round/>
              <a:headEnd/>
              <a:tailEnd/>
            </a:ln>
          </p:spPr>
          <p:txBody>
            <a:bodyPr/>
            <a:lstStyle/>
            <a:p>
              <a:endParaRPr lang="en-US"/>
            </a:p>
          </p:txBody>
        </p:sp>
        <p:sp>
          <p:nvSpPr>
            <p:cNvPr id="1241226" name="Freeform 138"/>
            <p:cNvSpPr>
              <a:spLocks/>
            </p:cNvSpPr>
            <p:nvPr/>
          </p:nvSpPr>
          <p:spPr bwMode="auto">
            <a:xfrm>
              <a:off x="3676" y="2162"/>
              <a:ext cx="7" cy="11"/>
            </a:xfrm>
            <a:custGeom>
              <a:avLst/>
              <a:gdLst/>
              <a:ahLst/>
              <a:cxnLst>
                <a:cxn ang="0">
                  <a:pos x="9" y="0"/>
                </a:cxn>
                <a:cxn ang="0">
                  <a:pos x="3" y="6"/>
                </a:cxn>
                <a:cxn ang="0">
                  <a:pos x="0" y="13"/>
                </a:cxn>
                <a:cxn ang="0">
                  <a:pos x="5" y="22"/>
                </a:cxn>
                <a:cxn ang="0">
                  <a:pos x="14" y="24"/>
                </a:cxn>
                <a:cxn ang="0">
                  <a:pos x="9" y="0"/>
                </a:cxn>
              </a:cxnLst>
              <a:rect l="0" t="0" r="r" b="b"/>
              <a:pathLst>
                <a:path w="14" h="24">
                  <a:moveTo>
                    <a:pt x="9" y="0"/>
                  </a:moveTo>
                  <a:lnTo>
                    <a:pt x="3" y="6"/>
                  </a:lnTo>
                  <a:lnTo>
                    <a:pt x="0" y="13"/>
                  </a:lnTo>
                  <a:lnTo>
                    <a:pt x="5" y="22"/>
                  </a:lnTo>
                  <a:lnTo>
                    <a:pt x="14" y="24"/>
                  </a:lnTo>
                  <a:lnTo>
                    <a:pt x="9" y="0"/>
                  </a:lnTo>
                  <a:close/>
                </a:path>
              </a:pathLst>
            </a:custGeom>
            <a:solidFill>
              <a:srgbClr val="000000"/>
            </a:solidFill>
            <a:ln w="9525">
              <a:noFill/>
              <a:round/>
              <a:headEnd/>
              <a:tailEnd/>
            </a:ln>
          </p:spPr>
          <p:txBody>
            <a:bodyPr/>
            <a:lstStyle/>
            <a:p>
              <a:endParaRPr lang="en-US"/>
            </a:p>
          </p:txBody>
        </p:sp>
        <p:sp>
          <p:nvSpPr>
            <p:cNvPr id="1241227" name="Freeform 139"/>
            <p:cNvSpPr>
              <a:spLocks/>
            </p:cNvSpPr>
            <p:nvPr/>
          </p:nvSpPr>
          <p:spPr bwMode="auto">
            <a:xfrm>
              <a:off x="3681" y="2160"/>
              <a:ext cx="11" cy="13"/>
            </a:xfrm>
            <a:custGeom>
              <a:avLst/>
              <a:gdLst/>
              <a:ahLst/>
              <a:cxnLst>
                <a:cxn ang="0">
                  <a:pos x="22" y="6"/>
                </a:cxn>
                <a:cxn ang="0">
                  <a:pos x="10" y="0"/>
                </a:cxn>
                <a:cxn ang="0">
                  <a:pos x="0" y="3"/>
                </a:cxn>
                <a:cxn ang="0">
                  <a:pos x="5" y="27"/>
                </a:cxn>
                <a:cxn ang="0">
                  <a:pos x="17" y="24"/>
                </a:cxn>
                <a:cxn ang="0">
                  <a:pos x="4" y="16"/>
                </a:cxn>
                <a:cxn ang="0">
                  <a:pos x="17" y="24"/>
                </a:cxn>
                <a:cxn ang="0">
                  <a:pos x="22" y="18"/>
                </a:cxn>
                <a:cxn ang="0">
                  <a:pos x="23" y="9"/>
                </a:cxn>
                <a:cxn ang="0">
                  <a:pos x="19" y="2"/>
                </a:cxn>
                <a:cxn ang="0">
                  <a:pos x="10" y="0"/>
                </a:cxn>
                <a:cxn ang="0">
                  <a:pos x="22" y="6"/>
                </a:cxn>
              </a:cxnLst>
              <a:rect l="0" t="0" r="r" b="b"/>
              <a:pathLst>
                <a:path w="23" h="27">
                  <a:moveTo>
                    <a:pt x="22" y="6"/>
                  </a:moveTo>
                  <a:lnTo>
                    <a:pt x="10" y="0"/>
                  </a:lnTo>
                  <a:lnTo>
                    <a:pt x="0" y="3"/>
                  </a:lnTo>
                  <a:lnTo>
                    <a:pt x="5" y="27"/>
                  </a:lnTo>
                  <a:lnTo>
                    <a:pt x="17" y="24"/>
                  </a:lnTo>
                  <a:lnTo>
                    <a:pt x="4" y="16"/>
                  </a:lnTo>
                  <a:lnTo>
                    <a:pt x="17" y="24"/>
                  </a:lnTo>
                  <a:lnTo>
                    <a:pt x="22" y="18"/>
                  </a:lnTo>
                  <a:lnTo>
                    <a:pt x="23" y="9"/>
                  </a:lnTo>
                  <a:lnTo>
                    <a:pt x="19" y="2"/>
                  </a:lnTo>
                  <a:lnTo>
                    <a:pt x="10" y="0"/>
                  </a:lnTo>
                  <a:lnTo>
                    <a:pt x="22" y="6"/>
                  </a:lnTo>
                  <a:close/>
                </a:path>
              </a:pathLst>
            </a:custGeom>
            <a:solidFill>
              <a:srgbClr val="000000"/>
            </a:solidFill>
            <a:ln w="9525">
              <a:noFill/>
              <a:round/>
              <a:headEnd/>
              <a:tailEnd/>
            </a:ln>
          </p:spPr>
          <p:txBody>
            <a:bodyPr/>
            <a:lstStyle/>
            <a:p>
              <a:endParaRPr lang="en-US"/>
            </a:p>
          </p:txBody>
        </p:sp>
        <p:sp>
          <p:nvSpPr>
            <p:cNvPr id="1241228" name="Freeform 140"/>
            <p:cNvSpPr>
              <a:spLocks/>
            </p:cNvSpPr>
            <p:nvPr/>
          </p:nvSpPr>
          <p:spPr bwMode="auto">
            <a:xfrm>
              <a:off x="3682" y="2163"/>
              <a:ext cx="29" cy="22"/>
            </a:xfrm>
            <a:custGeom>
              <a:avLst/>
              <a:gdLst/>
              <a:ahLst/>
              <a:cxnLst>
                <a:cxn ang="0">
                  <a:pos x="56" y="30"/>
                </a:cxn>
                <a:cxn ang="0">
                  <a:pos x="56" y="30"/>
                </a:cxn>
                <a:cxn ang="0">
                  <a:pos x="44" y="18"/>
                </a:cxn>
                <a:cxn ang="0">
                  <a:pos x="31" y="10"/>
                </a:cxn>
                <a:cxn ang="0">
                  <a:pos x="23" y="6"/>
                </a:cxn>
                <a:cxn ang="0">
                  <a:pos x="18" y="0"/>
                </a:cxn>
                <a:cxn ang="0">
                  <a:pos x="0" y="10"/>
                </a:cxn>
                <a:cxn ang="0">
                  <a:pos x="10" y="22"/>
                </a:cxn>
                <a:cxn ang="0">
                  <a:pos x="22" y="30"/>
                </a:cxn>
                <a:cxn ang="0">
                  <a:pos x="32" y="37"/>
                </a:cxn>
                <a:cxn ang="0">
                  <a:pos x="38" y="44"/>
                </a:cxn>
                <a:cxn ang="0">
                  <a:pos x="56" y="30"/>
                </a:cxn>
              </a:cxnLst>
              <a:rect l="0" t="0" r="r" b="b"/>
              <a:pathLst>
                <a:path w="56" h="44">
                  <a:moveTo>
                    <a:pt x="56" y="30"/>
                  </a:moveTo>
                  <a:lnTo>
                    <a:pt x="56" y="30"/>
                  </a:lnTo>
                  <a:lnTo>
                    <a:pt x="44" y="18"/>
                  </a:lnTo>
                  <a:lnTo>
                    <a:pt x="31" y="10"/>
                  </a:lnTo>
                  <a:lnTo>
                    <a:pt x="23" y="6"/>
                  </a:lnTo>
                  <a:lnTo>
                    <a:pt x="18" y="0"/>
                  </a:lnTo>
                  <a:lnTo>
                    <a:pt x="0" y="10"/>
                  </a:lnTo>
                  <a:lnTo>
                    <a:pt x="10" y="22"/>
                  </a:lnTo>
                  <a:lnTo>
                    <a:pt x="22" y="30"/>
                  </a:lnTo>
                  <a:lnTo>
                    <a:pt x="32" y="37"/>
                  </a:lnTo>
                  <a:lnTo>
                    <a:pt x="38" y="44"/>
                  </a:lnTo>
                  <a:lnTo>
                    <a:pt x="56" y="30"/>
                  </a:lnTo>
                  <a:close/>
                </a:path>
              </a:pathLst>
            </a:custGeom>
            <a:solidFill>
              <a:srgbClr val="000000"/>
            </a:solidFill>
            <a:ln w="9525">
              <a:noFill/>
              <a:round/>
              <a:headEnd/>
              <a:tailEnd/>
            </a:ln>
          </p:spPr>
          <p:txBody>
            <a:bodyPr/>
            <a:lstStyle/>
            <a:p>
              <a:endParaRPr lang="en-US"/>
            </a:p>
          </p:txBody>
        </p:sp>
        <p:sp>
          <p:nvSpPr>
            <p:cNvPr id="1241229" name="Freeform 141"/>
            <p:cNvSpPr>
              <a:spLocks/>
            </p:cNvSpPr>
            <p:nvPr/>
          </p:nvSpPr>
          <p:spPr bwMode="auto">
            <a:xfrm>
              <a:off x="3702" y="2178"/>
              <a:ext cx="22" cy="26"/>
            </a:xfrm>
            <a:custGeom>
              <a:avLst/>
              <a:gdLst/>
              <a:ahLst/>
              <a:cxnLst>
                <a:cxn ang="0">
                  <a:pos x="44" y="37"/>
                </a:cxn>
                <a:cxn ang="0">
                  <a:pos x="44" y="35"/>
                </a:cxn>
                <a:cxn ang="0">
                  <a:pos x="35" y="23"/>
                </a:cxn>
                <a:cxn ang="0">
                  <a:pos x="27" y="16"/>
                </a:cxn>
                <a:cxn ang="0">
                  <a:pos x="22" y="7"/>
                </a:cxn>
                <a:cxn ang="0">
                  <a:pos x="18" y="0"/>
                </a:cxn>
                <a:cxn ang="0">
                  <a:pos x="0" y="14"/>
                </a:cxn>
                <a:cxn ang="0">
                  <a:pos x="4" y="20"/>
                </a:cxn>
                <a:cxn ang="0">
                  <a:pos x="12" y="29"/>
                </a:cxn>
                <a:cxn ang="0">
                  <a:pos x="20" y="40"/>
                </a:cxn>
                <a:cxn ang="0">
                  <a:pos x="29" y="51"/>
                </a:cxn>
                <a:cxn ang="0">
                  <a:pos x="29" y="50"/>
                </a:cxn>
                <a:cxn ang="0">
                  <a:pos x="44" y="37"/>
                </a:cxn>
              </a:cxnLst>
              <a:rect l="0" t="0" r="r" b="b"/>
              <a:pathLst>
                <a:path w="44" h="51">
                  <a:moveTo>
                    <a:pt x="44" y="37"/>
                  </a:moveTo>
                  <a:lnTo>
                    <a:pt x="44" y="35"/>
                  </a:lnTo>
                  <a:lnTo>
                    <a:pt x="35" y="23"/>
                  </a:lnTo>
                  <a:lnTo>
                    <a:pt x="27" y="16"/>
                  </a:lnTo>
                  <a:lnTo>
                    <a:pt x="22" y="7"/>
                  </a:lnTo>
                  <a:lnTo>
                    <a:pt x="18" y="0"/>
                  </a:lnTo>
                  <a:lnTo>
                    <a:pt x="0" y="14"/>
                  </a:lnTo>
                  <a:lnTo>
                    <a:pt x="4" y="20"/>
                  </a:lnTo>
                  <a:lnTo>
                    <a:pt x="12" y="29"/>
                  </a:lnTo>
                  <a:lnTo>
                    <a:pt x="20" y="40"/>
                  </a:lnTo>
                  <a:lnTo>
                    <a:pt x="29" y="51"/>
                  </a:lnTo>
                  <a:lnTo>
                    <a:pt x="29" y="50"/>
                  </a:lnTo>
                  <a:lnTo>
                    <a:pt x="44" y="37"/>
                  </a:lnTo>
                  <a:close/>
                </a:path>
              </a:pathLst>
            </a:custGeom>
            <a:solidFill>
              <a:srgbClr val="000000"/>
            </a:solidFill>
            <a:ln w="9525">
              <a:noFill/>
              <a:round/>
              <a:headEnd/>
              <a:tailEnd/>
            </a:ln>
          </p:spPr>
          <p:txBody>
            <a:bodyPr/>
            <a:lstStyle/>
            <a:p>
              <a:endParaRPr lang="en-US"/>
            </a:p>
          </p:txBody>
        </p:sp>
        <p:sp>
          <p:nvSpPr>
            <p:cNvPr id="1241230" name="Freeform 142"/>
            <p:cNvSpPr>
              <a:spLocks/>
            </p:cNvSpPr>
            <p:nvPr/>
          </p:nvSpPr>
          <p:spPr bwMode="auto">
            <a:xfrm>
              <a:off x="3716" y="2196"/>
              <a:ext cx="25" cy="33"/>
            </a:xfrm>
            <a:custGeom>
              <a:avLst/>
              <a:gdLst/>
              <a:ahLst/>
              <a:cxnLst>
                <a:cxn ang="0">
                  <a:pos x="51" y="56"/>
                </a:cxn>
                <a:cxn ang="0">
                  <a:pos x="50" y="54"/>
                </a:cxn>
                <a:cxn ang="0">
                  <a:pos x="48" y="51"/>
                </a:cxn>
                <a:cxn ang="0">
                  <a:pos x="46" y="43"/>
                </a:cxn>
                <a:cxn ang="0">
                  <a:pos x="41" y="37"/>
                </a:cxn>
                <a:cxn ang="0">
                  <a:pos x="36" y="29"/>
                </a:cxn>
                <a:cxn ang="0">
                  <a:pos x="32" y="22"/>
                </a:cxn>
                <a:cxn ang="0">
                  <a:pos x="27" y="14"/>
                </a:cxn>
                <a:cxn ang="0">
                  <a:pos x="21" y="7"/>
                </a:cxn>
                <a:cxn ang="0">
                  <a:pos x="15" y="0"/>
                </a:cxn>
                <a:cxn ang="0">
                  <a:pos x="0" y="13"/>
                </a:cxn>
                <a:cxn ang="0">
                  <a:pos x="3" y="19"/>
                </a:cxn>
                <a:cxn ang="0">
                  <a:pos x="9" y="28"/>
                </a:cxn>
                <a:cxn ang="0">
                  <a:pos x="14" y="35"/>
                </a:cxn>
                <a:cxn ang="0">
                  <a:pos x="18" y="43"/>
                </a:cxn>
                <a:cxn ang="0">
                  <a:pos x="23" y="50"/>
                </a:cxn>
                <a:cxn ang="0">
                  <a:pos x="27" y="56"/>
                </a:cxn>
                <a:cxn ang="0">
                  <a:pos x="30" y="60"/>
                </a:cxn>
                <a:cxn ang="0">
                  <a:pos x="32" y="65"/>
                </a:cxn>
                <a:cxn ang="0">
                  <a:pos x="30" y="62"/>
                </a:cxn>
                <a:cxn ang="0">
                  <a:pos x="51" y="56"/>
                </a:cxn>
              </a:cxnLst>
              <a:rect l="0" t="0" r="r" b="b"/>
              <a:pathLst>
                <a:path w="51" h="65">
                  <a:moveTo>
                    <a:pt x="51" y="56"/>
                  </a:moveTo>
                  <a:lnTo>
                    <a:pt x="50" y="54"/>
                  </a:lnTo>
                  <a:lnTo>
                    <a:pt x="48" y="51"/>
                  </a:lnTo>
                  <a:lnTo>
                    <a:pt x="46" y="43"/>
                  </a:lnTo>
                  <a:lnTo>
                    <a:pt x="41" y="37"/>
                  </a:lnTo>
                  <a:lnTo>
                    <a:pt x="36" y="29"/>
                  </a:lnTo>
                  <a:lnTo>
                    <a:pt x="32" y="22"/>
                  </a:lnTo>
                  <a:lnTo>
                    <a:pt x="27" y="14"/>
                  </a:lnTo>
                  <a:lnTo>
                    <a:pt x="21" y="7"/>
                  </a:lnTo>
                  <a:lnTo>
                    <a:pt x="15" y="0"/>
                  </a:lnTo>
                  <a:lnTo>
                    <a:pt x="0" y="13"/>
                  </a:lnTo>
                  <a:lnTo>
                    <a:pt x="3" y="19"/>
                  </a:lnTo>
                  <a:lnTo>
                    <a:pt x="9" y="28"/>
                  </a:lnTo>
                  <a:lnTo>
                    <a:pt x="14" y="35"/>
                  </a:lnTo>
                  <a:lnTo>
                    <a:pt x="18" y="43"/>
                  </a:lnTo>
                  <a:lnTo>
                    <a:pt x="23" y="50"/>
                  </a:lnTo>
                  <a:lnTo>
                    <a:pt x="27" y="56"/>
                  </a:lnTo>
                  <a:lnTo>
                    <a:pt x="30" y="60"/>
                  </a:lnTo>
                  <a:lnTo>
                    <a:pt x="32" y="65"/>
                  </a:lnTo>
                  <a:lnTo>
                    <a:pt x="30" y="62"/>
                  </a:lnTo>
                  <a:lnTo>
                    <a:pt x="51" y="56"/>
                  </a:lnTo>
                  <a:close/>
                </a:path>
              </a:pathLst>
            </a:custGeom>
            <a:solidFill>
              <a:srgbClr val="000000"/>
            </a:solidFill>
            <a:ln w="9525">
              <a:noFill/>
              <a:round/>
              <a:headEnd/>
              <a:tailEnd/>
            </a:ln>
          </p:spPr>
          <p:txBody>
            <a:bodyPr/>
            <a:lstStyle/>
            <a:p>
              <a:endParaRPr lang="en-US"/>
            </a:p>
          </p:txBody>
        </p:sp>
        <p:sp>
          <p:nvSpPr>
            <p:cNvPr id="1241231" name="Freeform 143"/>
            <p:cNvSpPr>
              <a:spLocks/>
            </p:cNvSpPr>
            <p:nvPr/>
          </p:nvSpPr>
          <p:spPr bwMode="auto">
            <a:xfrm>
              <a:off x="3731" y="2224"/>
              <a:ext cx="13" cy="16"/>
            </a:xfrm>
            <a:custGeom>
              <a:avLst/>
              <a:gdLst/>
              <a:ahLst/>
              <a:cxnLst>
                <a:cxn ang="0">
                  <a:pos x="25" y="31"/>
                </a:cxn>
                <a:cxn ang="0">
                  <a:pos x="25" y="27"/>
                </a:cxn>
                <a:cxn ang="0">
                  <a:pos x="26" y="21"/>
                </a:cxn>
                <a:cxn ang="0">
                  <a:pos x="25" y="10"/>
                </a:cxn>
                <a:cxn ang="0">
                  <a:pos x="21" y="0"/>
                </a:cxn>
                <a:cxn ang="0">
                  <a:pos x="0" y="7"/>
                </a:cxn>
                <a:cxn ang="0">
                  <a:pos x="3" y="16"/>
                </a:cxn>
                <a:cxn ang="0">
                  <a:pos x="4" y="21"/>
                </a:cxn>
                <a:cxn ang="0">
                  <a:pos x="3" y="24"/>
                </a:cxn>
                <a:cxn ang="0">
                  <a:pos x="3" y="31"/>
                </a:cxn>
                <a:cxn ang="0">
                  <a:pos x="25" y="31"/>
                </a:cxn>
              </a:cxnLst>
              <a:rect l="0" t="0" r="r" b="b"/>
              <a:pathLst>
                <a:path w="26" h="31">
                  <a:moveTo>
                    <a:pt x="25" y="31"/>
                  </a:moveTo>
                  <a:lnTo>
                    <a:pt x="25" y="27"/>
                  </a:lnTo>
                  <a:lnTo>
                    <a:pt x="26" y="21"/>
                  </a:lnTo>
                  <a:lnTo>
                    <a:pt x="25" y="10"/>
                  </a:lnTo>
                  <a:lnTo>
                    <a:pt x="21" y="0"/>
                  </a:lnTo>
                  <a:lnTo>
                    <a:pt x="0" y="7"/>
                  </a:lnTo>
                  <a:lnTo>
                    <a:pt x="3" y="16"/>
                  </a:lnTo>
                  <a:lnTo>
                    <a:pt x="4" y="21"/>
                  </a:lnTo>
                  <a:lnTo>
                    <a:pt x="3" y="24"/>
                  </a:lnTo>
                  <a:lnTo>
                    <a:pt x="3" y="31"/>
                  </a:lnTo>
                  <a:lnTo>
                    <a:pt x="25" y="31"/>
                  </a:lnTo>
                  <a:close/>
                </a:path>
              </a:pathLst>
            </a:custGeom>
            <a:solidFill>
              <a:srgbClr val="000000"/>
            </a:solidFill>
            <a:ln w="9525">
              <a:noFill/>
              <a:round/>
              <a:headEnd/>
              <a:tailEnd/>
            </a:ln>
          </p:spPr>
          <p:txBody>
            <a:bodyPr/>
            <a:lstStyle/>
            <a:p>
              <a:endParaRPr lang="en-US"/>
            </a:p>
          </p:txBody>
        </p:sp>
        <p:sp>
          <p:nvSpPr>
            <p:cNvPr id="1241232" name="Freeform 144"/>
            <p:cNvSpPr>
              <a:spLocks/>
            </p:cNvSpPr>
            <p:nvPr/>
          </p:nvSpPr>
          <p:spPr bwMode="auto">
            <a:xfrm>
              <a:off x="3733" y="2240"/>
              <a:ext cx="10" cy="6"/>
            </a:xfrm>
            <a:custGeom>
              <a:avLst/>
              <a:gdLst/>
              <a:ahLst/>
              <a:cxnLst>
                <a:cxn ang="0">
                  <a:pos x="0" y="0"/>
                </a:cxn>
                <a:cxn ang="0">
                  <a:pos x="3" y="9"/>
                </a:cxn>
                <a:cxn ang="0">
                  <a:pos x="10" y="12"/>
                </a:cxn>
                <a:cxn ang="0">
                  <a:pos x="18" y="9"/>
                </a:cxn>
                <a:cxn ang="0">
                  <a:pos x="22" y="0"/>
                </a:cxn>
                <a:cxn ang="0">
                  <a:pos x="0" y="0"/>
                </a:cxn>
              </a:cxnLst>
              <a:rect l="0" t="0" r="r" b="b"/>
              <a:pathLst>
                <a:path w="22" h="12">
                  <a:moveTo>
                    <a:pt x="0" y="0"/>
                  </a:moveTo>
                  <a:lnTo>
                    <a:pt x="3" y="9"/>
                  </a:lnTo>
                  <a:lnTo>
                    <a:pt x="10"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233" name="Freeform 145"/>
            <p:cNvSpPr>
              <a:spLocks/>
            </p:cNvSpPr>
            <p:nvPr/>
          </p:nvSpPr>
          <p:spPr bwMode="auto">
            <a:xfrm>
              <a:off x="3613" y="2176"/>
              <a:ext cx="10" cy="6"/>
            </a:xfrm>
            <a:custGeom>
              <a:avLst/>
              <a:gdLst/>
              <a:ahLst/>
              <a:cxnLst>
                <a:cxn ang="0">
                  <a:pos x="22" y="14"/>
                </a:cxn>
                <a:cxn ang="0">
                  <a:pos x="18" y="5"/>
                </a:cxn>
                <a:cxn ang="0">
                  <a:pos x="13" y="0"/>
                </a:cxn>
                <a:cxn ang="0">
                  <a:pos x="5" y="2"/>
                </a:cxn>
                <a:cxn ang="0">
                  <a:pos x="0" y="11"/>
                </a:cxn>
                <a:cxn ang="0">
                  <a:pos x="22" y="14"/>
                </a:cxn>
              </a:cxnLst>
              <a:rect l="0" t="0" r="r" b="b"/>
              <a:pathLst>
                <a:path w="22" h="14">
                  <a:moveTo>
                    <a:pt x="22" y="14"/>
                  </a:moveTo>
                  <a:lnTo>
                    <a:pt x="18" y="5"/>
                  </a:lnTo>
                  <a:lnTo>
                    <a:pt x="13" y="0"/>
                  </a:lnTo>
                  <a:lnTo>
                    <a:pt x="5" y="2"/>
                  </a:lnTo>
                  <a:lnTo>
                    <a:pt x="0" y="11"/>
                  </a:lnTo>
                  <a:lnTo>
                    <a:pt x="22" y="14"/>
                  </a:lnTo>
                  <a:close/>
                </a:path>
              </a:pathLst>
            </a:custGeom>
            <a:solidFill>
              <a:srgbClr val="000000"/>
            </a:solidFill>
            <a:ln w="9525">
              <a:noFill/>
              <a:round/>
              <a:headEnd/>
              <a:tailEnd/>
            </a:ln>
          </p:spPr>
          <p:txBody>
            <a:bodyPr/>
            <a:lstStyle/>
            <a:p>
              <a:endParaRPr lang="en-US"/>
            </a:p>
          </p:txBody>
        </p:sp>
        <p:sp>
          <p:nvSpPr>
            <p:cNvPr id="1241234" name="Freeform 146"/>
            <p:cNvSpPr>
              <a:spLocks/>
            </p:cNvSpPr>
            <p:nvPr/>
          </p:nvSpPr>
          <p:spPr bwMode="auto">
            <a:xfrm>
              <a:off x="3606" y="2181"/>
              <a:ext cx="17" cy="41"/>
            </a:xfrm>
            <a:custGeom>
              <a:avLst/>
              <a:gdLst/>
              <a:ahLst/>
              <a:cxnLst>
                <a:cxn ang="0">
                  <a:pos x="21" y="82"/>
                </a:cxn>
                <a:cxn ang="0">
                  <a:pos x="21" y="82"/>
                </a:cxn>
                <a:cxn ang="0">
                  <a:pos x="22" y="69"/>
                </a:cxn>
                <a:cxn ang="0">
                  <a:pos x="26" y="56"/>
                </a:cxn>
                <a:cxn ang="0">
                  <a:pos x="27" y="45"/>
                </a:cxn>
                <a:cxn ang="0">
                  <a:pos x="28" y="38"/>
                </a:cxn>
                <a:cxn ang="0">
                  <a:pos x="31" y="28"/>
                </a:cxn>
                <a:cxn ang="0">
                  <a:pos x="34" y="17"/>
                </a:cxn>
                <a:cxn ang="0">
                  <a:pos x="34" y="11"/>
                </a:cxn>
                <a:cxn ang="0">
                  <a:pos x="35" y="3"/>
                </a:cxn>
                <a:cxn ang="0">
                  <a:pos x="13" y="0"/>
                </a:cxn>
                <a:cxn ang="0">
                  <a:pos x="12" y="8"/>
                </a:cxn>
                <a:cxn ang="0">
                  <a:pos x="12" y="14"/>
                </a:cxn>
                <a:cxn ang="0">
                  <a:pos x="10" y="20"/>
                </a:cxn>
                <a:cxn ang="0">
                  <a:pos x="8" y="31"/>
                </a:cxn>
                <a:cxn ang="0">
                  <a:pos x="5" y="42"/>
                </a:cxn>
                <a:cxn ang="0">
                  <a:pos x="4" y="53"/>
                </a:cxn>
                <a:cxn ang="0">
                  <a:pos x="1" y="66"/>
                </a:cxn>
                <a:cxn ang="0">
                  <a:pos x="0" y="78"/>
                </a:cxn>
                <a:cxn ang="0">
                  <a:pos x="21" y="82"/>
                </a:cxn>
              </a:cxnLst>
              <a:rect l="0" t="0" r="r" b="b"/>
              <a:pathLst>
                <a:path w="35" h="82">
                  <a:moveTo>
                    <a:pt x="21" y="82"/>
                  </a:moveTo>
                  <a:lnTo>
                    <a:pt x="21" y="82"/>
                  </a:lnTo>
                  <a:lnTo>
                    <a:pt x="22" y="69"/>
                  </a:lnTo>
                  <a:lnTo>
                    <a:pt x="26" y="56"/>
                  </a:lnTo>
                  <a:lnTo>
                    <a:pt x="27" y="45"/>
                  </a:lnTo>
                  <a:lnTo>
                    <a:pt x="28" y="38"/>
                  </a:lnTo>
                  <a:lnTo>
                    <a:pt x="31" y="28"/>
                  </a:lnTo>
                  <a:lnTo>
                    <a:pt x="34" y="17"/>
                  </a:lnTo>
                  <a:lnTo>
                    <a:pt x="34" y="11"/>
                  </a:lnTo>
                  <a:lnTo>
                    <a:pt x="35" y="3"/>
                  </a:lnTo>
                  <a:lnTo>
                    <a:pt x="13" y="0"/>
                  </a:lnTo>
                  <a:lnTo>
                    <a:pt x="12" y="8"/>
                  </a:lnTo>
                  <a:lnTo>
                    <a:pt x="12" y="14"/>
                  </a:lnTo>
                  <a:lnTo>
                    <a:pt x="10" y="20"/>
                  </a:lnTo>
                  <a:lnTo>
                    <a:pt x="8" y="31"/>
                  </a:lnTo>
                  <a:lnTo>
                    <a:pt x="5" y="42"/>
                  </a:lnTo>
                  <a:lnTo>
                    <a:pt x="4" y="53"/>
                  </a:lnTo>
                  <a:lnTo>
                    <a:pt x="1" y="66"/>
                  </a:lnTo>
                  <a:lnTo>
                    <a:pt x="0" y="78"/>
                  </a:lnTo>
                  <a:lnTo>
                    <a:pt x="21" y="82"/>
                  </a:lnTo>
                  <a:close/>
                </a:path>
              </a:pathLst>
            </a:custGeom>
            <a:solidFill>
              <a:srgbClr val="000000"/>
            </a:solidFill>
            <a:ln w="9525">
              <a:noFill/>
              <a:round/>
              <a:headEnd/>
              <a:tailEnd/>
            </a:ln>
          </p:spPr>
          <p:txBody>
            <a:bodyPr/>
            <a:lstStyle/>
            <a:p>
              <a:endParaRPr lang="en-US"/>
            </a:p>
          </p:txBody>
        </p:sp>
        <p:sp>
          <p:nvSpPr>
            <p:cNvPr id="1241235" name="Freeform 147"/>
            <p:cNvSpPr>
              <a:spLocks/>
            </p:cNvSpPr>
            <p:nvPr/>
          </p:nvSpPr>
          <p:spPr bwMode="auto">
            <a:xfrm>
              <a:off x="3606" y="2220"/>
              <a:ext cx="13" cy="60"/>
            </a:xfrm>
            <a:custGeom>
              <a:avLst/>
              <a:gdLst/>
              <a:ahLst/>
              <a:cxnLst>
                <a:cxn ang="0">
                  <a:pos x="25" y="115"/>
                </a:cxn>
                <a:cxn ang="0">
                  <a:pos x="26" y="108"/>
                </a:cxn>
                <a:cxn ang="0">
                  <a:pos x="26" y="98"/>
                </a:cxn>
                <a:cxn ang="0">
                  <a:pos x="25" y="89"/>
                </a:cxn>
                <a:cxn ang="0">
                  <a:pos x="25" y="76"/>
                </a:cxn>
                <a:cxn ang="0">
                  <a:pos x="22" y="61"/>
                </a:cxn>
                <a:cxn ang="0">
                  <a:pos x="22" y="47"/>
                </a:cxn>
                <a:cxn ang="0">
                  <a:pos x="22" y="33"/>
                </a:cxn>
                <a:cxn ang="0">
                  <a:pos x="22" y="18"/>
                </a:cxn>
                <a:cxn ang="0">
                  <a:pos x="22" y="4"/>
                </a:cxn>
                <a:cxn ang="0">
                  <a:pos x="0" y="0"/>
                </a:cxn>
                <a:cxn ang="0">
                  <a:pos x="0" y="18"/>
                </a:cxn>
                <a:cxn ang="0">
                  <a:pos x="0" y="33"/>
                </a:cxn>
                <a:cxn ang="0">
                  <a:pos x="0" y="47"/>
                </a:cxn>
                <a:cxn ang="0">
                  <a:pos x="1" y="64"/>
                </a:cxn>
                <a:cxn ang="0">
                  <a:pos x="3" y="76"/>
                </a:cxn>
                <a:cxn ang="0">
                  <a:pos x="3" y="89"/>
                </a:cxn>
                <a:cxn ang="0">
                  <a:pos x="4" y="101"/>
                </a:cxn>
                <a:cxn ang="0">
                  <a:pos x="4" y="108"/>
                </a:cxn>
                <a:cxn ang="0">
                  <a:pos x="5" y="101"/>
                </a:cxn>
                <a:cxn ang="0">
                  <a:pos x="4" y="108"/>
                </a:cxn>
                <a:cxn ang="0">
                  <a:pos x="8" y="117"/>
                </a:cxn>
                <a:cxn ang="0">
                  <a:pos x="16" y="120"/>
                </a:cxn>
                <a:cxn ang="0">
                  <a:pos x="22" y="117"/>
                </a:cxn>
                <a:cxn ang="0">
                  <a:pos x="26" y="108"/>
                </a:cxn>
                <a:cxn ang="0">
                  <a:pos x="25" y="115"/>
                </a:cxn>
              </a:cxnLst>
              <a:rect l="0" t="0" r="r" b="b"/>
              <a:pathLst>
                <a:path w="26" h="120">
                  <a:moveTo>
                    <a:pt x="25" y="115"/>
                  </a:moveTo>
                  <a:lnTo>
                    <a:pt x="26" y="108"/>
                  </a:lnTo>
                  <a:lnTo>
                    <a:pt x="26" y="98"/>
                  </a:lnTo>
                  <a:lnTo>
                    <a:pt x="25" y="89"/>
                  </a:lnTo>
                  <a:lnTo>
                    <a:pt x="25" y="76"/>
                  </a:lnTo>
                  <a:lnTo>
                    <a:pt x="22" y="61"/>
                  </a:lnTo>
                  <a:lnTo>
                    <a:pt x="22" y="47"/>
                  </a:lnTo>
                  <a:lnTo>
                    <a:pt x="22" y="33"/>
                  </a:lnTo>
                  <a:lnTo>
                    <a:pt x="22" y="18"/>
                  </a:lnTo>
                  <a:lnTo>
                    <a:pt x="22" y="4"/>
                  </a:lnTo>
                  <a:lnTo>
                    <a:pt x="0" y="0"/>
                  </a:lnTo>
                  <a:lnTo>
                    <a:pt x="0" y="18"/>
                  </a:lnTo>
                  <a:lnTo>
                    <a:pt x="0" y="33"/>
                  </a:lnTo>
                  <a:lnTo>
                    <a:pt x="0" y="47"/>
                  </a:lnTo>
                  <a:lnTo>
                    <a:pt x="1" y="64"/>
                  </a:lnTo>
                  <a:lnTo>
                    <a:pt x="3" y="76"/>
                  </a:lnTo>
                  <a:lnTo>
                    <a:pt x="3" y="89"/>
                  </a:lnTo>
                  <a:lnTo>
                    <a:pt x="4" y="101"/>
                  </a:lnTo>
                  <a:lnTo>
                    <a:pt x="4" y="108"/>
                  </a:lnTo>
                  <a:lnTo>
                    <a:pt x="5" y="101"/>
                  </a:lnTo>
                  <a:lnTo>
                    <a:pt x="4" y="108"/>
                  </a:lnTo>
                  <a:lnTo>
                    <a:pt x="8" y="117"/>
                  </a:lnTo>
                  <a:lnTo>
                    <a:pt x="16" y="120"/>
                  </a:lnTo>
                  <a:lnTo>
                    <a:pt x="22" y="117"/>
                  </a:lnTo>
                  <a:lnTo>
                    <a:pt x="26" y="108"/>
                  </a:lnTo>
                  <a:lnTo>
                    <a:pt x="25" y="115"/>
                  </a:lnTo>
                  <a:close/>
                </a:path>
              </a:pathLst>
            </a:custGeom>
            <a:solidFill>
              <a:srgbClr val="000000"/>
            </a:solidFill>
            <a:ln w="9525">
              <a:noFill/>
              <a:round/>
              <a:headEnd/>
              <a:tailEnd/>
            </a:ln>
          </p:spPr>
          <p:txBody>
            <a:bodyPr/>
            <a:lstStyle/>
            <a:p>
              <a:endParaRPr lang="en-US"/>
            </a:p>
          </p:txBody>
        </p:sp>
        <p:sp>
          <p:nvSpPr>
            <p:cNvPr id="1241236" name="Freeform 148"/>
            <p:cNvSpPr>
              <a:spLocks/>
            </p:cNvSpPr>
            <p:nvPr/>
          </p:nvSpPr>
          <p:spPr bwMode="auto">
            <a:xfrm>
              <a:off x="3606" y="2270"/>
              <a:ext cx="12" cy="14"/>
            </a:xfrm>
            <a:custGeom>
              <a:avLst/>
              <a:gdLst/>
              <a:ahLst/>
              <a:cxnLst>
                <a:cxn ang="0">
                  <a:pos x="21" y="16"/>
                </a:cxn>
                <a:cxn ang="0">
                  <a:pos x="19" y="22"/>
                </a:cxn>
                <a:cxn ang="0">
                  <a:pos x="25" y="14"/>
                </a:cxn>
                <a:cxn ang="0">
                  <a:pos x="5" y="0"/>
                </a:cxn>
                <a:cxn ang="0">
                  <a:pos x="1" y="9"/>
                </a:cxn>
                <a:cxn ang="0">
                  <a:pos x="0" y="16"/>
                </a:cxn>
                <a:cxn ang="0">
                  <a:pos x="1" y="9"/>
                </a:cxn>
                <a:cxn ang="0">
                  <a:pos x="0" y="19"/>
                </a:cxn>
                <a:cxn ang="0">
                  <a:pos x="4" y="25"/>
                </a:cxn>
                <a:cxn ang="0">
                  <a:pos x="12" y="26"/>
                </a:cxn>
                <a:cxn ang="0">
                  <a:pos x="19" y="22"/>
                </a:cxn>
                <a:cxn ang="0">
                  <a:pos x="21" y="16"/>
                </a:cxn>
              </a:cxnLst>
              <a:rect l="0" t="0" r="r" b="b"/>
              <a:pathLst>
                <a:path w="25" h="26">
                  <a:moveTo>
                    <a:pt x="21" y="16"/>
                  </a:moveTo>
                  <a:lnTo>
                    <a:pt x="19" y="22"/>
                  </a:lnTo>
                  <a:lnTo>
                    <a:pt x="25" y="14"/>
                  </a:lnTo>
                  <a:lnTo>
                    <a:pt x="5" y="0"/>
                  </a:lnTo>
                  <a:lnTo>
                    <a:pt x="1" y="9"/>
                  </a:lnTo>
                  <a:lnTo>
                    <a:pt x="0" y="16"/>
                  </a:lnTo>
                  <a:lnTo>
                    <a:pt x="1" y="9"/>
                  </a:lnTo>
                  <a:lnTo>
                    <a:pt x="0" y="19"/>
                  </a:lnTo>
                  <a:lnTo>
                    <a:pt x="4" y="25"/>
                  </a:lnTo>
                  <a:lnTo>
                    <a:pt x="12" y="26"/>
                  </a:lnTo>
                  <a:lnTo>
                    <a:pt x="19" y="22"/>
                  </a:lnTo>
                  <a:lnTo>
                    <a:pt x="21" y="16"/>
                  </a:lnTo>
                  <a:close/>
                </a:path>
              </a:pathLst>
            </a:custGeom>
            <a:solidFill>
              <a:srgbClr val="000000"/>
            </a:solidFill>
            <a:ln w="9525">
              <a:noFill/>
              <a:round/>
              <a:headEnd/>
              <a:tailEnd/>
            </a:ln>
          </p:spPr>
          <p:txBody>
            <a:bodyPr/>
            <a:lstStyle/>
            <a:p>
              <a:endParaRPr lang="en-US"/>
            </a:p>
          </p:txBody>
        </p:sp>
        <p:sp>
          <p:nvSpPr>
            <p:cNvPr id="1241237" name="Freeform 149"/>
            <p:cNvSpPr>
              <a:spLocks/>
            </p:cNvSpPr>
            <p:nvPr/>
          </p:nvSpPr>
          <p:spPr bwMode="auto">
            <a:xfrm>
              <a:off x="3606" y="2278"/>
              <a:ext cx="13" cy="23"/>
            </a:xfrm>
            <a:custGeom>
              <a:avLst/>
              <a:gdLst/>
              <a:ahLst/>
              <a:cxnLst>
                <a:cxn ang="0">
                  <a:pos x="26" y="46"/>
                </a:cxn>
                <a:cxn ang="0">
                  <a:pos x="26" y="44"/>
                </a:cxn>
                <a:cxn ang="0">
                  <a:pos x="26" y="34"/>
                </a:cxn>
                <a:cxn ang="0">
                  <a:pos x="25" y="22"/>
                </a:cxn>
                <a:cxn ang="0">
                  <a:pos x="22" y="10"/>
                </a:cxn>
                <a:cxn ang="0">
                  <a:pos x="22" y="0"/>
                </a:cxn>
                <a:cxn ang="0">
                  <a:pos x="0" y="0"/>
                </a:cxn>
                <a:cxn ang="0">
                  <a:pos x="0" y="13"/>
                </a:cxn>
                <a:cxn ang="0">
                  <a:pos x="3" y="25"/>
                </a:cxn>
                <a:cxn ang="0">
                  <a:pos x="4" y="37"/>
                </a:cxn>
                <a:cxn ang="0">
                  <a:pos x="4" y="44"/>
                </a:cxn>
                <a:cxn ang="0">
                  <a:pos x="4" y="43"/>
                </a:cxn>
                <a:cxn ang="0">
                  <a:pos x="26" y="46"/>
                </a:cxn>
              </a:cxnLst>
              <a:rect l="0" t="0" r="r" b="b"/>
              <a:pathLst>
                <a:path w="26" h="46">
                  <a:moveTo>
                    <a:pt x="26" y="46"/>
                  </a:moveTo>
                  <a:lnTo>
                    <a:pt x="26" y="44"/>
                  </a:lnTo>
                  <a:lnTo>
                    <a:pt x="26" y="34"/>
                  </a:lnTo>
                  <a:lnTo>
                    <a:pt x="25" y="22"/>
                  </a:lnTo>
                  <a:lnTo>
                    <a:pt x="22" y="10"/>
                  </a:lnTo>
                  <a:lnTo>
                    <a:pt x="22" y="0"/>
                  </a:lnTo>
                  <a:lnTo>
                    <a:pt x="0" y="0"/>
                  </a:lnTo>
                  <a:lnTo>
                    <a:pt x="0" y="13"/>
                  </a:lnTo>
                  <a:lnTo>
                    <a:pt x="3" y="25"/>
                  </a:lnTo>
                  <a:lnTo>
                    <a:pt x="4" y="37"/>
                  </a:lnTo>
                  <a:lnTo>
                    <a:pt x="4" y="44"/>
                  </a:lnTo>
                  <a:lnTo>
                    <a:pt x="4" y="43"/>
                  </a:lnTo>
                  <a:lnTo>
                    <a:pt x="26" y="46"/>
                  </a:lnTo>
                  <a:close/>
                </a:path>
              </a:pathLst>
            </a:custGeom>
            <a:solidFill>
              <a:srgbClr val="000000"/>
            </a:solidFill>
            <a:ln w="9525">
              <a:noFill/>
              <a:round/>
              <a:headEnd/>
              <a:tailEnd/>
            </a:ln>
          </p:spPr>
          <p:txBody>
            <a:bodyPr/>
            <a:lstStyle/>
            <a:p>
              <a:endParaRPr lang="en-US"/>
            </a:p>
          </p:txBody>
        </p:sp>
        <p:sp>
          <p:nvSpPr>
            <p:cNvPr id="1241238" name="Freeform 150"/>
            <p:cNvSpPr>
              <a:spLocks/>
            </p:cNvSpPr>
            <p:nvPr/>
          </p:nvSpPr>
          <p:spPr bwMode="auto">
            <a:xfrm>
              <a:off x="3604" y="2300"/>
              <a:ext cx="15" cy="21"/>
            </a:xfrm>
            <a:custGeom>
              <a:avLst/>
              <a:gdLst/>
              <a:ahLst/>
              <a:cxnLst>
                <a:cxn ang="0">
                  <a:pos x="22" y="38"/>
                </a:cxn>
                <a:cxn ang="0">
                  <a:pos x="22" y="41"/>
                </a:cxn>
                <a:cxn ang="0">
                  <a:pos x="23" y="32"/>
                </a:cxn>
                <a:cxn ang="0">
                  <a:pos x="26" y="22"/>
                </a:cxn>
                <a:cxn ang="0">
                  <a:pos x="29" y="10"/>
                </a:cxn>
                <a:cxn ang="0">
                  <a:pos x="30" y="3"/>
                </a:cxn>
                <a:cxn ang="0">
                  <a:pos x="8" y="0"/>
                </a:cxn>
                <a:cxn ang="0">
                  <a:pos x="7" y="7"/>
                </a:cxn>
                <a:cxn ang="0">
                  <a:pos x="5" y="16"/>
                </a:cxn>
                <a:cxn ang="0">
                  <a:pos x="3" y="25"/>
                </a:cxn>
                <a:cxn ang="0">
                  <a:pos x="0" y="37"/>
                </a:cxn>
                <a:cxn ang="0">
                  <a:pos x="0" y="38"/>
                </a:cxn>
                <a:cxn ang="0">
                  <a:pos x="22" y="38"/>
                </a:cxn>
              </a:cxnLst>
              <a:rect l="0" t="0" r="r" b="b"/>
              <a:pathLst>
                <a:path w="30" h="41">
                  <a:moveTo>
                    <a:pt x="22" y="38"/>
                  </a:moveTo>
                  <a:lnTo>
                    <a:pt x="22" y="41"/>
                  </a:lnTo>
                  <a:lnTo>
                    <a:pt x="23" y="32"/>
                  </a:lnTo>
                  <a:lnTo>
                    <a:pt x="26" y="22"/>
                  </a:lnTo>
                  <a:lnTo>
                    <a:pt x="29" y="10"/>
                  </a:lnTo>
                  <a:lnTo>
                    <a:pt x="30" y="3"/>
                  </a:lnTo>
                  <a:lnTo>
                    <a:pt x="8" y="0"/>
                  </a:lnTo>
                  <a:lnTo>
                    <a:pt x="7" y="7"/>
                  </a:lnTo>
                  <a:lnTo>
                    <a:pt x="5" y="16"/>
                  </a:lnTo>
                  <a:lnTo>
                    <a:pt x="3" y="25"/>
                  </a:lnTo>
                  <a:lnTo>
                    <a:pt x="0" y="37"/>
                  </a:lnTo>
                  <a:lnTo>
                    <a:pt x="0" y="38"/>
                  </a:lnTo>
                  <a:lnTo>
                    <a:pt x="22" y="38"/>
                  </a:lnTo>
                  <a:close/>
                </a:path>
              </a:pathLst>
            </a:custGeom>
            <a:solidFill>
              <a:srgbClr val="000000"/>
            </a:solidFill>
            <a:ln w="9525">
              <a:noFill/>
              <a:round/>
              <a:headEnd/>
              <a:tailEnd/>
            </a:ln>
          </p:spPr>
          <p:txBody>
            <a:bodyPr/>
            <a:lstStyle/>
            <a:p>
              <a:endParaRPr lang="en-US"/>
            </a:p>
          </p:txBody>
        </p:sp>
        <p:sp>
          <p:nvSpPr>
            <p:cNvPr id="1241239" name="Freeform 151"/>
            <p:cNvSpPr>
              <a:spLocks/>
            </p:cNvSpPr>
            <p:nvPr/>
          </p:nvSpPr>
          <p:spPr bwMode="auto">
            <a:xfrm>
              <a:off x="3604" y="2319"/>
              <a:ext cx="12" cy="16"/>
            </a:xfrm>
            <a:custGeom>
              <a:avLst/>
              <a:gdLst/>
              <a:ahLst/>
              <a:cxnLst>
                <a:cxn ang="0">
                  <a:pos x="23" y="31"/>
                </a:cxn>
                <a:cxn ang="0">
                  <a:pos x="23" y="31"/>
                </a:cxn>
                <a:cxn ang="0">
                  <a:pos x="23" y="24"/>
                </a:cxn>
                <a:cxn ang="0">
                  <a:pos x="23" y="17"/>
                </a:cxn>
                <a:cxn ang="0">
                  <a:pos x="22" y="8"/>
                </a:cxn>
                <a:cxn ang="0">
                  <a:pos x="22" y="0"/>
                </a:cxn>
                <a:cxn ang="0">
                  <a:pos x="0" y="0"/>
                </a:cxn>
                <a:cxn ang="0">
                  <a:pos x="0" y="11"/>
                </a:cxn>
                <a:cxn ang="0">
                  <a:pos x="3" y="20"/>
                </a:cxn>
                <a:cxn ang="0">
                  <a:pos x="3" y="24"/>
                </a:cxn>
                <a:cxn ang="0">
                  <a:pos x="3" y="29"/>
                </a:cxn>
                <a:cxn ang="0">
                  <a:pos x="3" y="31"/>
                </a:cxn>
                <a:cxn ang="0">
                  <a:pos x="23" y="31"/>
                </a:cxn>
              </a:cxnLst>
              <a:rect l="0" t="0" r="r" b="b"/>
              <a:pathLst>
                <a:path w="23" h="31">
                  <a:moveTo>
                    <a:pt x="23" y="31"/>
                  </a:moveTo>
                  <a:lnTo>
                    <a:pt x="23" y="31"/>
                  </a:lnTo>
                  <a:lnTo>
                    <a:pt x="23" y="24"/>
                  </a:lnTo>
                  <a:lnTo>
                    <a:pt x="23" y="17"/>
                  </a:lnTo>
                  <a:lnTo>
                    <a:pt x="22" y="8"/>
                  </a:lnTo>
                  <a:lnTo>
                    <a:pt x="22" y="0"/>
                  </a:lnTo>
                  <a:lnTo>
                    <a:pt x="0" y="0"/>
                  </a:lnTo>
                  <a:lnTo>
                    <a:pt x="0" y="11"/>
                  </a:lnTo>
                  <a:lnTo>
                    <a:pt x="3" y="20"/>
                  </a:lnTo>
                  <a:lnTo>
                    <a:pt x="3" y="24"/>
                  </a:lnTo>
                  <a:lnTo>
                    <a:pt x="3" y="29"/>
                  </a:lnTo>
                  <a:lnTo>
                    <a:pt x="3" y="31"/>
                  </a:lnTo>
                  <a:lnTo>
                    <a:pt x="23" y="31"/>
                  </a:lnTo>
                  <a:close/>
                </a:path>
              </a:pathLst>
            </a:custGeom>
            <a:solidFill>
              <a:srgbClr val="000000"/>
            </a:solidFill>
            <a:ln w="9525">
              <a:noFill/>
              <a:round/>
              <a:headEnd/>
              <a:tailEnd/>
            </a:ln>
          </p:spPr>
          <p:txBody>
            <a:bodyPr/>
            <a:lstStyle/>
            <a:p>
              <a:endParaRPr lang="en-US"/>
            </a:p>
          </p:txBody>
        </p:sp>
        <p:sp>
          <p:nvSpPr>
            <p:cNvPr id="1241240" name="Freeform 152"/>
            <p:cNvSpPr>
              <a:spLocks/>
            </p:cNvSpPr>
            <p:nvPr/>
          </p:nvSpPr>
          <p:spPr bwMode="auto">
            <a:xfrm>
              <a:off x="3603" y="2335"/>
              <a:ext cx="13" cy="13"/>
            </a:xfrm>
            <a:custGeom>
              <a:avLst/>
              <a:gdLst/>
              <a:ahLst/>
              <a:cxnLst>
                <a:cxn ang="0">
                  <a:pos x="20" y="23"/>
                </a:cxn>
                <a:cxn ang="0">
                  <a:pos x="20" y="24"/>
                </a:cxn>
                <a:cxn ang="0">
                  <a:pos x="20" y="21"/>
                </a:cxn>
                <a:cxn ang="0">
                  <a:pos x="23" y="15"/>
                </a:cxn>
                <a:cxn ang="0">
                  <a:pos x="25" y="8"/>
                </a:cxn>
                <a:cxn ang="0">
                  <a:pos x="25" y="0"/>
                </a:cxn>
                <a:cxn ang="0">
                  <a:pos x="5" y="0"/>
                </a:cxn>
                <a:cxn ang="0">
                  <a:pos x="5" y="5"/>
                </a:cxn>
                <a:cxn ang="0">
                  <a:pos x="5" y="6"/>
                </a:cxn>
                <a:cxn ang="0">
                  <a:pos x="0" y="15"/>
                </a:cxn>
                <a:cxn ang="0">
                  <a:pos x="0" y="24"/>
                </a:cxn>
                <a:cxn ang="0">
                  <a:pos x="0" y="27"/>
                </a:cxn>
                <a:cxn ang="0">
                  <a:pos x="20" y="23"/>
                </a:cxn>
              </a:cxnLst>
              <a:rect l="0" t="0" r="r" b="b"/>
              <a:pathLst>
                <a:path w="25" h="27">
                  <a:moveTo>
                    <a:pt x="20" y="23"/>
                  </a:moveTo>
                  <a:lnTo>
                    <a:pt x="20" y="24"/>
                  </a:lnTo>
                  <a:lnTo>
                    <a:pt x="20" y="21"/>
                  </a:lnTo>
                  <a:lnTo>
                    <a:pt x="23" y="15"/>
                  </a:lnTo>
                  <a:lnTo>
                    <a:pt x="25" y="8"/>
                  </a:lnTo>
                  <a:lnTo>
                    <a:pt x="25" y="0"/>
                  </a:lnTo>
                  <a:lnTo>
                    <a:pt x="5" y="0"/>
                  </a:lnTo>
                  <a:lnTo>
                    <a:pt x="5" y="5"/>
                  </a:lnTo>
                  <a:lnTo>
                    <a:pt x="5" y="6"/>
                  </a:lnTo>
                  <a:lnTo>
                    <a:pt x="0" y="15"/>
                  </a:lnTo>
                  <a:lnTo>
                    <a:pt x="0" y="24"/>
                  </a:lnTo>
                  <a:lnTo>
                    <a:pt x="0" y="27"/>
                  </a:lnTo>
                  <a:lnTo>
                    <a:pt x="20" y="23"/>
                  </a:lnTo>
                  <a:close/>
                </a:path>
              </a:pathLst>
            </a:custGeom>
            <a:solidFill>
              <a:srgbClr val="000000"/>
            </a:solidFill>
            <a:ln w="9525">
              <a:noFill/>
              <a:round/>
              <a:headEnd/>
              <a:tailEnd/>
            </a:ln>
          </p:spPr>
          <p:txBody>
            <a:bodyPr/>
            <a:lstStyle/>
            <a:p>
              <a:endParaRPr lang="en-US"/>
            </a:p>
          </p:txBody>
        </p:sp>
        <p:sp>
          <p:nvSpPr>
            <p:cNvPr id="1241241" name="Freeform 153"/>
            <p:cNvSpPr>
              <a:spLocks/>
            </p:cNvSpPr>
            <p:nvPr/>
          </p:nvSpPr>
          <p:spPr bwMode="auto">
            <a:xfrm>
              <a:off x="3603" y="2346"/>
              <a:ext cx="12" cy="17"/>
            </a:xfrm>
            <a:custGeom>
              <a:avLst/>
              <a:gdLst/>
              <a:ahLst/>
              <a:cxnLst>
                <a:cxn ang="0">
                  <a:pos x="23" y="34"/>
                </a:cxn>
                <a:cxn ang="0">
                  <a:pos x="24" y="29"/>
                </a:cxn>
                <a:cxn ang="0">
                  <a:pos x="24" y="22"/>
                </a:cxn>
                <a:cxn ang="0">
                  <a:pos x="24" y="13"/>
                </a:cxn>
                <a:cxn ang="0">
                  <a:pos x="23" y="4"/>
                </a:cxn>
                <a:cxn ang="0">
                  <a:pos x="20" y="0"/>
                </a:cxn>
                <a:cxn ang="0">
                  <a:pos x="0" y="4"/>
                </a:cxn>
                <a:cxn ang="0">
                  <a:pos x="1" y="12"/>
                </a:cxn>
                <a:cxn ang="0">
                  <a:pos x="2" y="16"/>
                </a:cxn>
                <a:cxn ang="0">
                  <a:pos x="2" y="22"/>
                </a:cxn>
                <a:cxn ang="0">
                  <a:pos x="2" y="26"/>
                </a:cxn>
                <a:cxn ang="0">
                  <a:pos x="5" y="23"/>
                </a:cxn>
                <a:cxn ang="0">
                  <a:pos x="23" y="34"/>
                </a:cxn>
              </a:cxnLst>
              <a:rect l="0" t="0" r="r" b="b"/>
              <a:pathLst>
                <a:path w="24" h="34">
                  <a:moveTo>
                    <a:pt x="23" y="34"/>
                  </a:moveTo>
                  <a:lnTo>
                    <a:pt x="24" y="29"/>
                  </a:lnTo>
                  <a:lnTo>
                    <a:pt x="24" y="22"/>
                  </a:lnTo>
                  <a:lnTo>
                    <a:pt x="24" y="13"/>
                  </a:lnTo>
                  <a:lnTo>
                    <a:pt x="23" y="4"/>
                  </a:lnTo>
                  <a:lnTo>
                    <a:pt x="20" y="0"/>
                  </a:lnTo>
                  <a:lnTo>
                    <a:pt x="0" y="4"/>
                  </a:lnTo>
                  <a:lnTo>
                    <a:pt x="1" y="12"/>
                  </a:lnTo>
                  <a:lnTo>
                    <a:pt x="2" y="16"/>
                  </a:lnTo>
                  <a:lnTo>
                    <a:pt x="2" y="22"/>
                  </a:lnTo>
                  <a:lnTo>
                    <a:pt x="2" y="26"/>
                  </a:lnTo>
                  <a:lnTo>
                    <a:pt x="5" y="23"/>
                  </a:lnTo>
                  <a:lnTo>
                    <a:pt x="23" y="34"/>
                  </a:lnTo>
                  <a:close/>
                </a:path>
              </a:pathLst>
            </a:custGeom>
            <a:solidFill>
              <a:srgbClr val="000000"/>
            </a:solidFill>
            <a:ln w="9525">
              <a:noFill/>
              <a:round/>
              <a:headEnd/>
              <a:tailEnd/>
            </a:ln>
          </p:spPr>
          <p:txBody>
            <a:bodyPr/>
            <a:lstStyle/>
            <a:p>
              <a:endParaRPr lang="en-US"/>
            </a:p>
          </p:txBody>
        </p:sp>
        <p:sp>
          <p:nvSpPr>
            <p:cNvPr id="1241242" name="Freeform 154"/>
            <p:cNvSpPr>
              <a:spLocks/>
            </p:cNvSpPr>
            <p:nvPr/>
          </p:nvSpPr>
          <p:spPr bwMode="auto">
            <a:xfrm>
              <a:off x="3604" y="2358"/>
              <a:ext cx="10" cy="14"/>
            </a:xfrm>
            <a:custGeom>
              <a:avLst/>
              <a:gdLst/>
              <a:ahLst/>
              <a:cxnLst>
                <a:cxn ang="0">
                  <a:pos x="21" y="5"/>
                </a:cxn>
                <a:cxn ang="0">
                  <a:pos x="21" y="5"/>
                </a:cxn>
                <a:cxn ang="0">
                  <a:pos x="22" y="6"/>
                </a:cxn>
                <a:cxn ang="0">
                  <a:pos x="22" y="11"/>
                </a:cxn>
                <a:cxn ang="0">
                  <a:pos x="4" y="0"/>
                </a:cxn>
                <a:cxn ang="0">
                  <a:pos x="0" y="11"/>
                </a:cxn>
                <a:cxn ang="0">
                  <a:pos x="4" y="20"/>
                </a:cxn>
                <a:cxn ang="0">
                  <a:pos x="10" y="29"/>
                </a:cxn>
                <a:cxn ang="0">
                  <a:pos x="21" y="29"/>
                </a:cxn>
                <a:cxn ang="0">
                  <a:pos x="21" y="5"/>
                </a:cxn>
              </a:cxnLst>
              <a:rect l="0" t="0" r="r" b="b"/>
              <a:pathLst>
                <a:path w="22" h="29">
                  <a:moveTo>
                    <a:pt x="21" y="5"/>
                  </a:moveTo>
                  <a:lnTo>
                    <a:pt x="21" y="5"/>
                  </a:lnTo>
                  <a:lnTo>
                    <a:pt x="22" y="6"/>
                  </a:lnTo>
                  <a:lnTo>
                    <a:pt x="22" y="11"/>
                  </a:lnTo>
                  <a:lnTo>
                    <a:pt x="4" y="0"/>
                  </a:lnTo>
                  <a:lnTo>
                    <a:pt x="0" y="11"/>
                  </a:lnTo>
                  <a:lnTo>
                    <a:pt x="4" y="20"/>
                  </a:lnTo>
                  <a:lnTo>
                    <a:pt x="10" y="29"/>
                  </a:lnTo>
                  <a:lnTo>
                    <a:pt x="21" y="29"/>
                  </a:lnTo>
                  <a:lnTo>
                    <a:pt x="21" y="5"/>
                  </a:lnTo>
                  <a:close/>
                </a:path>
              </a:pathLst>
            </a:custGeom>
            <a:solidFill>
              <a:srgbClr val="000000"/>
            </a:solidFill>
            <a:ln w="9525">
              <a:noFill/>
              <a:round/>
              <a:headEnd/>
              <a:tailEnd/>
            </a:ln>
          </p:spPr>
          <p:txBody>
            <a:bodyPr/>
            <a:lstStyle/>
            <a:p>
              <a:endParaRPr lang="en-US"/>
            </a:p>
          </p:txBody>
        </p:sp>
        <p:sp>
          <p:nvSpPr>
            <p:cNvPr id="1241243" name="Freeform 155"/>
            <p:cNvSpPr>
              <a:spLocks/>
            </p:cNvSpPr>
            <p:nvPr/>
          </p:nvSpPr>
          <p:spPr bwMode="auto">
            <a:xfrm>
              <a:off x="3613" y="2359"/>
              <a:ext cx="11" cy="13"/>
            </a:xfrm>
            <a:custGeom>
              <a:avLst/>
              <a:gdLst/>
              <a:ahLst/>
              <a:cxnLst>
                <a:cxn ang="0">
                  <a:pos x="3" y="3"/>
                </a:cxn>
                <a:cxn ang="0">
                  <a:pos x="3" y="2"/>
                </a:cxn>
                <a:cxn ang="0">
                  <a:pos x="0" y="0"/>
                </a:cxn>
                <a:cxn ang="0">
                  <a:pos x="0" y="3"/>
                </a:cxn>
                <a:cxn ang="0">
                  <a:pos x="3" y="0"/>
                </a:cxn>
                <a:cxn ang="0">
                  <a:pos x="3" y="2"/>
                </a:cxn>
                <a:cxn ang="0">
                  <a:pos x="3" y="26"/>
                </a:cxn>
                <a:cxn ang="0">
                  <a:pos x="12" y="24"/>
                </a:cxn>
                <a:cxn ang="0">
                  <a:pos x="18" y="17"/>
                </a:cxn>
                <a:cxn ang="0">
                  <a:pos x="22" y="11"/>
                </a:cxn>
                <a:cxn ang="0">
                  <a:pos x="23" y="2"/>
                </a:cxn>
                <a:cxn ang="0">
                  <a:pos x="23" y="0"/>
                </a:cxn>
                <a:cxn ang="0">
                  <a:pos x="3" y="3"/>
                </a:cxn>
              </a:cxnLst>
              <a:rect l="0" t="0" r="r" b="b"/>
              <a:pathLst>
                <a:path w="23" h="26">
                  <a:moveTo>
                    <a:pt x="3" y="3"/>
                  </a:moveTo>
                  <a:lnTo>
                    <a:pt x="3" y="2"/>
                  </a:lnTo>
                  <a:lnTo>
                    <a:pt x="0" y="0"/>
                  </a:lnTo>
                  <a:lnTo>
                    <a:pt x="0" y="3"/>
                  </a:lnTo>
                  <a:lnTo>
                    <a:pt x="3" y="0"/>
                  </a:lnTo>
                  <a:lnTo>
                    <a:pt x="3" y="2"/>
                  </a:lnTo>
                  <a:lnTo>
                    <a:pt x="3" y="26"/>
                  </a:lnTo>
                  <a:lnTo>
                    <a:pt x="12" y="24"/>
                  </a:lnTo>
                  <a:lnTo>
                    <a:pt x="18" y="17"/>
                  </a:lnTo>
                  <a:lnTo>
                    <a:pt x="22" y="11"/>
                  </a:lnTo>
                  <a:lnTo>
                    <a:pt x="23" y="2"/>
                  </a:lnTo>
                  <a:lnTo>
                    <a:pt x="23" y="0"/>
                  </a:lnTo>
                  <a:lnTo>
                    <a:pt x="3" y="3"/>
                  </a:lnTo>
                  <a:close/>
                </a:path>
              </a:pathLst>
            </a:custGeom>
            <a:solidFill>
              <a:srgbClr val="000000"/>
            </a:solidFill>
            <a:ln w="9525">
              <a:noFill/>
              <a:round/>
              <a:headEnd/>
              <a:tailEnd/>
            </a:ln>
          </p:spPr>
          <p:txBody>
            <a:bodyPr/>
            <a:lstStyle/>
            <a:p>
              <a:endParaRPr lang="en-US"/>
            </a:p>
          </p:txBody>
        </p:sp>
        <p:sp>
          <p:nvSpPr>
            <p:cNvPr id="1241244" name="Freeform 156"/>
            <p:cNvSpPr>
              <a:spLocks/>
            </p:cNvSpPr>
            <p:nvPr/>
          </p:nvSpPr>
          <p:spPr bwMode="auto">
            <a:xfrm>
              <a:off x="3613" y="2347"/>
              <a:ext cx="14" cy="14"/>
            </a:xfrm>
            <a:custGeom>
              <a:avLst/>
              <a:gdLst/>
              <a:ahLst/>
              <a:cxnLst>
                <a:cxn ang="0">
                  <a:pos x="7" y="0"/>
                </a:cxn>
                <a:cxn ang="0">
                  <a:pos x="7" y="0"/>
                </a:cxn>
                <a:cxn ang="0">
                  <a:pos x="7" y="3"/>
                </a:cxn>
                <a:cxn ang="0">
                  <a:pos x="4" y="8"/>
                </a:cxn>
                <a:cxn ang="0">
                  <a:pos x="0" y="18"/>
                </a:cxn>
                <a:cxn ang="0">
                  <a:pos x="0" y="28"/>
                </a:cxn>
                <a:cxn ang="0">
                  <a:pos x="22" y="25"/>
                </a:cxn>
                <a:cxn ang="0">
                  <a:pos x="22" y="21"/>
                </a:cxn>
                <a:cxn ang="0">
                  <a:pos x="22" y="18"/>
                </a:cxn>
                <a:cxn ang="0">
                  <a:pos x="26" y="12"/>
                </a:cxn>
                <a:cxn ang="0">
                  <a:pos x="29" y="3"/>
                </a:cxn>
                <a:cxn ang="0">
                  <a:pos x="7" y="0"/>
                </a:cxn>
              </a:cxnLst>
              <a:rect l="0" t="0" r="r" b="b"/>
              <a:pathLst>
                <a:path w="29" h="28">
                  <a:moveTo>
                    <a:pt x="7" y="0"/>
                  </a:moveTo>
                  <a:lnTo>
                    <a:pt x="7" y="0"/>
                  </a:lnTo>
                  <a:lnTo>
                    <a:pt x="7" y="3"/>
                  </a:lnTo>
                  <a:lnTo>
                    <a:pt x="4" y="8"/>
                  </a:lnTo>
                  <a:lnTo>
                    <a:pt x="0" y="18"/>
                  </a:lnTo>
                  <a:lnTo>
                    <a:pt x="0" y="28"/>
                  </a:lnTo>
                  <a:lnTo>
                    <a:pt x="22" y="25"/>
                  </a:lnTo>
                  <a:lnTo>
                    <a:pt x="22" y="21"/>
                  </a:lnTo>
                  <a:lnTo>
                    <a:pt x="22" y="18"/>
                  </a:lnTo>
                  <a:lnTo>
                    <a:pt x="26" y="12"/>
                  </a:lnTo>
                  <a:lnTo>
                    <a:pt x="29" y="3"/>
                  </a:lnTo>
                  <a:lnTo>
                    <a:pt x="7" y="0"/>
                  </a:lnTo>
                  <a:close/>
                </a:path>
              </a:pathLst>
            </a:custGeom>
            <a:solidFill>
              <a:srgbClr val="000000"/>
            </a:solidFill>
            <a:ln w="9525">
              <a:noFill/>
              <a:round/>
              <a:headEnd/>
              <a:tailEnd/>
            </a:ln>
          </p:spPr>
          <p:txBody>
            <a:bodyPr/>
            <a:lstStyle/>
            <a:p>
              <a:endParaRPr lang="en-US"/>
            </a:p>
          </p:txBody>
        </p:sp>
        <p:sp>
          <p:nvSpPr>
            <p:cNvPr id="1241245" name="Freeform 157"/>
            <p:cNvSpPr>
              <a:spLocks/>
            </p:cNvSpPr>
            <p:nvPr/>
          </p:nvSpPr>
          <p:spPr bwMode="auto">
            <a:xfrm>
              <a:off x="3616" y="2335"/>
              <a:ext cx="11" cy="13"/>
            </a:xfrm>
            <a:custGeom>
              <a:avLst/>
              <a:gdLst/>
              <a:ahLst/>
              <a:cxnLst>
                <a:cxn ang="0">
                  <a:pos x="0" y="0"/>
                </a:cxn>
                <a:cxn ang="0">
                  <a:pos x="0" y="2"/>
                </a:cxn>
                <a:cxn ang="0">
                  <a:pos x="0" y="11"/>
                </a:cxn>
                <a:cxn ang="0">
                  <a:pos x="0" y="15"/>
                </a:cxn>
                <a:cxn ang="0">
                  <a:pos x="0" y="20"/>
                </a:cxn>
                <a:cxn ang="0">
                  <a:pos x="0" y="24"/>
                </a:cxn>
                <a:cxn ang="0">
                  <a:pos x="22" y="27"/>
                </a:cxn>
                <a:cxn ang="0">
                  <a:pos x="22" y="20"/>
                </a:cxn>
                <a:cxn ang="0">
                  <a:pos x="22" y="15"/>
                </a:cxn>
                <a:cxn ang="0">
                  <a:pos x="22" y="11"/>
                </a:cxn>
                <a:cxn ang="0">
                  <a:pos x="22" y="5"/>
                </a:cxn>
                <a:cxn ang="0">
                  <a:pos x="22" y="6"/>
                </a:cxn>
                <a:cxn ang="0">
                  <a:pos x="0" y="0"/>
                </a:cxn>
              </a:cxnLst>
              <a:rect l="0" t="0" r="r" b="b"/>
              <a:pathLst>
                <a:path w="22" h="27">
                  <a:moveTo>
                    <a:pt x="0" y="0"/>
                  </a:moveTo>
                  <a:lnTo>
                    <a:pt x="0" y="2"/>
                  </a:lnTo>
                  <a:lnTo>
                    <a:pt x="0" y="11"/>
                  </a:lnTo>
                  <a:lnTo>
                    <a:pt x="0" y="15"/>
                  </a:lnTo>
                  <a:lnTo>
                    <a:pt x="0" y="20"/>
                  </a:lnTo>
                  <a:lnTo>
                    <a:pt x="0" y="24"/>
                  </a:lnTo>
                  <a:lnTo>
                    <a:pt x="22" y="27"/>
                  </a:lnTo>
                  <a:lnTo>
                    <a:pt x="22" y="20"/>
                  </a:lnTo>
                  <a:lnTo>
                    <a:pt x="22" y="15"/>
                  </a:lnTo>
                  <a:lnTo>
                    <a:pt x="22" y="11"/>
                  </a:lnTo>
                  <a:lnTo>
                    <a:pt x="22" y="5"/>
                  </a:lnTo>
                  <a:lnTo>
                    <a:pt x="22" y="6"/>
                  </a:lnTo>
                  <a:lnTo>
                    <a:pt x="0" y="0"/>
                  </a:lnTo>
                  <a:close/>
                </a:path>
              </a:pathLst>
            </a:custGeom>
            <a:solidFill>
              <a:srgbClr val="000000"/>
            </a:solidFill>
            <a:ln w="9525">
              <a:noFill/>
              <a:round/>
              <a:headEnd/>
              <a:tailEnd/>
            </a:ln>
          </p:spPr>
          <p:txBody>
            <a:bodyPr/>
            <a:lstStyle/>
            <a:p>
              <a:endParaRPr lang="en-US"/>
            </a:p>
          </p:txBody>
        </p:sp>
        <p:sp>
          <p:nvSpPr>
            <p:cNvPr id="1241246" name="Freeform 158"/>
            <p:cNvSpPr>
              <a:spLocks/>
            </p:cNvSpPr>
            <p:nvPr/>
          </p:nvSpPr>
          <p:spPr bwMode="auto">
            <a:xfrm>
              <a:off x="3616" y="2324"/>
              <a:ext cx="16" cy="14"/>
            </a:xfrm>
            <a:custGeom>
              <a:avLst/>
              <a:gdLst/>
              <a:ahLst/>
              <a:cxnLst>
                <a:cxn ang="0">
                  <a:pos x="10" y="2"/>
                </a:cxn>
                <a:cxn ang="0">
                  <a:pos x="10" y="0"/>
                </a:cxn>
                <a:cxn ang="0">
                  <a:pos x="10" y="3"/>
                </a:cxn>
                <a:cxn ang="0">
                  <a:pos x="6" y="8"/>
                </a:cxn>
                <a:cxn ang="0">
                  <a:pos x="5" y="12"/>
                </a:cxn>
                <a:cxn ang="0">
                  <a:pos x="0" y="22"/>
                </a:cxn>
                <a:cxn ang="0">
                  <a:pos x="22" y="28"/>
                </a:cxn>
                <a:cxn ang="0">
                  <a:pos x="23" y="22"/>
                </a:cxn>
                <a:cxn ang="0">
                  <a:pos x="24" y="20"/>
                </a:cxn>
                <a:cxn ang="0">
                  <a:pos x="28" y="14"/>
                </a:cxn>
                <a:cxn ang="0">
                  <a:pos x="31" y="3"/>
                </a:cxn>
                <a:cxn ang="0">
                  <a:pos x="31" y="2"/>
                </a:cxn>
                <a:cxn ang="0">
                  <a:pos x="10" y="2"/>
                </a:cxn>
              </a:cxnLst>
              <a:rect l="0" t="0" r="r" b="b"/>
              <a:pathLst>
                <a:path w="31" h="28">
                  <a:moveTo>
                    <a:pt x="10" y="2"/>
                  </a:moveTo>
                  <a:lnTo>
                    <a:pt x="10" y="0"/>
                  </a:lnTo>
                  <a:lnTo>
                    <a:pt x="10" y="3"/>
                  </a:lnTo>
                  <a:lnTo>
                    <a:pt x="6" y="8"/>
                  </a:lnTo>
                  <a:lnTo>
                    <a:pt x="5" y="12"/>
                  </a:lnTo>
                  <a:lnTo>
                    <a:pt x="0" y="22"/>
                  </a:lnTo>
                  <a:lnTo>
                    <a:pt x="22" y="28"/>
                  </a:lnTo>
                  <a:lnTo>
                    <a:pt x="23" y="22"/>
                  </a:lnTo>
                  <a:lnTo>
                    <a:pt x="24" y="20"/>
                  </a:lnTo>
                  <a:lnTo>
                    <a:pt x="28" y="14"/>
                  </a:lnTo>
                  <a:lnTo>
                    <a:pt x="31" y="3"/>
                  </a:lnTo>
                  <a:lnTo>
                    <a:pt x="31" y="2"/>
                  </a:lnTo>
                  <a:lnTo>
                    <a:pt x="10" y="2"/>
                  </a:lnTo>
                  <a:close/>
                </a:path>
              </a:pathLst>
            </a:custGeom>
            <a:solidFill>
              <a:srgbClr val="000000"/>
            </a:solidFill>
            <a:ln w="9525">
              <a:noFill/>
              <a:round/>
              <a:headEnd/>
              <a:tailEnd/>
            </a:ln>
          </p:spPr>
          <p:txBody>
            <a:bodyPr/>
            <a:lstStyle/>
            <a:p>
              <a:endParaRPr lang="en-US"/>
            </a:p>
          </p:txBody>
        </p:sp>
        <p:sp>
          <p:nvSpPr>
            <p:cNvPr id="1241247" name="Freeform 159"/>
            <p:cNvSpPr>
              <a:spLocks/>
            </p:cNvSpPr>
            <p:nvPr/>
          </p:nvSpPr>
          <p:spPr bwMode="auto">
            <a:xfrm>
              <a:off x="3621" y="2302"/>
              <a:ext cx="12" cy="22"/>
            </a:xfrm>
            <a:custGeom>
              <a:avLst/>
              <a:gdLst/>
              <a:ahLst/>
              <a:cxnLst>
                <a:cxn ang="0">
                  <a:pos x="3" y="0"/>
                </a:cxn>
                <a:cxn ang="0">
                  <a:pos x="3" y="0"/>
                </a:cxn>
                <a:cxn ang="0">
                  <a:pos x="0" y="11"/>
                </a:cxn>
                <a:cxn ang="0">
                  <a:pos x="0" y="24"/>
                </a:cxn>
                <a:cxn ang="0">
                  <a:pos x="0" y="34"/>
                </a:cxn>
                <a:cxn ang="0">
                  <a:pos x="0" y="45"/>
                </a:cxn>
                <a:cxn ang="0">
                  <a:pos x="21" y="45"/>
                </a:cxn>
                <a:cxn ang="0">
                  <a:pos x="21" y="34"/>
                </a:cxn>
                <a:cxn ang="0">
                  <a:pos x="21" y="24"/>
                </a:cxn>
                <a:cxn ang="0">
                  <a:pos x="22" y="14"/>
                </a:cxn>
                <a:cxn ang="0">
                  <a:pos x="23" y="8"/>
                </a:cxn>
                <a:cxn ang="0">
                  <a:pos x="3" y="0"/>
                </a:cxn>
              </a:cxnLst>
              <a:rect l="0" t="0" r="r" b="b"/>
              <a:pathLst>
                <a:path w="23" h="45">
                  <a:moveTo>
                    <a:pt x="3" y="0"/>
                  </a:moveTo>
                  <a:lnTo>
                    <a:pt x="3" y="0"/>
                  </a:lnTo>
                  <a:lnTo>
                    <a:pt x="0" y="11"/>
                  </a:lnTo>
                  <a:lnTo>
                    <a:pt x="0" y="24"/>
                  </a:lnTo>
                  <a:lnTo>
                    <a:pt x="0" y="34"/>
                  </a:lnTo>
                  <a:lnTo>
                    <a:pt x="0" y="45"/>
                  </a:lnTo>
                  <a:lnTo>
                    <a:pt x="21" y="45"/>
                  </a:lnTo>
                  <a:lnTo>
                    <a:pt x="21" y="34"/>
                  </a:lnTo>
                  <a:lnTo>
                    <a:pt x="21" y="24"/>
                  </a:lnTo>
                  <a:lnTo>
                    <a:pt x="22" y="14"/>
                  </a:lnTo>
                  <a:lnTo>
                    <a:pt x="23" y="8"/>
                  </a:lnTo>
                  <a:lnTo>
                    <a:pt x="3" y="0"/>
                  </a:lnTo>
                  <a:close/>
                </a:path>
              </a:pathLst>
            </a:custGeom>
            <a:solidFill>
              <a:srgbClr val="000000"/>
            </a:solidFill>
            <a:ln w="9525">
              <a:noFill/>
              <a:round/>
              <a:headEnd/>
              <a:tailEnd/>
            </a:ln>
          </p:spPr>
          <p:txBody>
            <a:bodyPr/>
            <a:lstStyle/>
            <a:p>
              <a:endParaRPr lang="en-US"/>
            </a:p>
          </p:txBody>
        </p:sp>
        <p:sp>
          <p:nvSpPr>
            <p:cNvPr id="1241248" name="Freeform 160"/>
            <p:cNvSpPr>
              <a:spLocks/>
            </p:cNvSpPr>
            <p:nvPr/>
          </p:nvSpPr>
          <p:spPr bwMode="auto">
            <a:xfrm>
              <a:off x="3623" y="2282"/>
              <a:ext cx="17" cy="24"/>
            </a:xfrm>
            <a:custGeom>
              <a:avLst/>
              <a:gdLst/>
              <a:ahLst/>
              <a:cxnLst>
                <a:cxn ang="0">
                  <a:pos x="34" y="12"/>
                </a:cxn>
                <a:cxn ang="0">
                  <a:pos x="14" y="12"/>
                </a:cxn>
                <a:cxn ang="0">
                  <a:pos x="11" y="18"/>
                </a:cxn>
                <a:cxn ang="0">
                  <a:pos x="9" y="24"/>
                </a:cxn>
                <a:cxn ang="0">
                  <a:pos x="3" y="28"/>
                </a:cxn>
                <a:cxn ang="0">
                  <a:pos x="0" y="40"/>
                </a:cxn>
                <a:cxn ang="0">
                  <a:pos x="20" y="48"/>
                </a:cxn>
                <a:cxn ang="0">
                  <a:pos x="23" y="42"/>
                </a:cxn>
                <a:cxn ang="0">
                  <a:pos x="27" y="37"/>
                </a:cxn>
                <a:cxn ang="0">
                  <a:pos x="33" y="26"/>
                </a:cxn>
                <a:cxn ang="0">
                  <a:pos x="34" y="12"/>
                </a:cxn>
                <a:cxn ang="0">
                  <a:pos x="14" y="12"/>
                </a:cxn>
                <a:cxn ang="0">
                  <a:pos x="34" y="12"/>
                </a:cxn>
                <a:cxn ang="0">
                  <a:pos x="32" y="3"/>
                </a:cxn>
                <a:cxn ang="0">
                  <a:pos x="24" y="0"/>
                </a:cxn>
                <a:cxn ang="0">
                  <a:pos x="16" y="3"/>
                </a:cxn>
                <a:cxn ang="0">
                  <a:pos x="14" y="12"/>
                </a:cxn>
                <a:cxn ang="0">
                  <a:pos x="34" y="12"/>
                </a:cxn>
              </a:cxnLst>
              <a:rect l="0" t="0" r="r" b="b"/>
              <a:pathLst>
                <a:path w="34" h="48">
                  <a:moveTo>
                    <a:pt x="34" y="12"/>
                  </a:moveTo>
                  <a:lnTo>
                    <a:pt x="14" y="12"/>
                  </a:lnTo>
                  <a:lnTo>
                    <a:pt x="11" y="18"/>
                  </a:lnTo>
                  <a:lnTo>
                    <a:pt x="9" y="24"/>
                  </a:lnTo>
                  <a:lnTo>
                    <a:pt x="3" y="28"/>
                  </a:lnTo>
                  <a:lnTo>
                    <a:pt x="0" y="40"/>
                  </a:lnTo>
                  <a:lnTo>
                    <a:pt x="20" y="48"/>
                  </a:lnTo>
                  <a:lnTo>
                    <a:pt x="23" y="42"/>
                  </a:lnTo>
                  <a:lnTo>
                    <a:pt x="27" y="37"/>
                  </a:lnTo>
                  <a:lnTo>
                    <a:pt x="33" y="26"/>
                  </a:lnTo>
                  <a:lnTo>
                    <a:pt x="34" y="12"/>
                  </a:lnTo>
                  <a:lnTo>
                    <a:pt x="14" y="12"/>
                  </a:lnTo>
                  <a:lnTo>
                    <a:pt x="34" y="12"/>
                  </a:lnTo>
                  <a:lnTo>
                    <a:pt x="32" y="3"/>
                  </a:lnTo>
                  <a:lnTo>
                    <a:pt x="24" y="0"/>
                  </a:lnTo>
                  <a:lnTo>
                    <a:pt x="16" y="3"/>
                  </a:lnTo>
                  <a:lnTo>
                    <a:pt x="14" y="12"/>
                  </a:lnTo>
                  <a:lnTo>
                    <a:pt x="34" y="12"/>
                  </a:lnTo>
                  <a:close/>
                </a:path>
              </a:pathLst>
            </a:custGeom>
            <a:solidFill>
              <a:srgbClr val="000000"/>
            </a:solidFill>
            <a:ln w="9525">
              <a:noFill/>
              <a:round/>
              <a:headEnd/>
              <a:tailEnd/>
            </a:ln>
          </p:spPr>
          <p:txBody>
            <a:bodyPr/>
            <a:lstStyle/>
            <a:p>
              <a:endParaRPr lang="en-US"/>
            </a:p>
          </p:txBody>
        </p:sp>
        <p:sp>
          <p:nvSpPr>
            <p:cNvPr id="1241249" name="Freeform 161"/>
            <p:cNvSpPr>
              <a:spLocks/>
            </p:cNvSpPr>
            <p:nvPr/>
          </p:nvSpPr>
          <p:spPr bwMode="auto">
            <a:xfrm>
              <a:off x="3629" y="2288"/>
              <a:ext cx="17" cy="19"/>
            </a:xfrm>
            <a:custGeom>
              <a:avLst/>
              <a:gdLst/>
              <a:ahLst/>
              <a:cxnLst>
                <a:cxn ang="0">
                  <a:pos x="34" y="36"/>
                </a:cxn>
                <a:cxn ang="0">
                  <a:pos x="34" y="36"/>
                </a:cxn>
                <a:cxn ang="0">
                  <a:pos x="30" y="18"/>
                </a:cxn>
                <a:cxn ang="0">
                  <a:pos x="25" y="11"/>
                </a:cxn>
                <a:cxn ang="0">
                  <a:pos x="23" y="9"/>
                </a:cxn>
                <a:cxn ang="0">
                  <a:pos x="22" y="0"/>
                </a:cxn>
                <a:cxn ang="0">
                  <a:pos x="0" y="0"/>
                </a:cxn>
                <a:cxn ang="0">
                  <a:pos x="3" y="15"/>
                </a:cxn>
                <a:cxn ang="0">
                  <a:pos x="7" y="24"/>
                </a:cxn>
                <a:cxn ang="0">
                  <a:pos x="12" y="28"/>
                </a:cxn>
                <a:cxn ang="0">
                  <a:pos x="13" y="39"/>
                </a:cxn>
                <a:cxn ang="0">
                  <a:pos x="34" y="36"/>
                </a:cxn>
              </a:cxnLst>
              <a:rect l="0" t="0" r="r" b="b"/>
              <a:pathLst>
                <a:path w="34" h="39">
                  <a:moveTo>
                    <a:pt x="34" y="36"/>
                  </a:moveTo>
                  <a:lnTo>
                    <a:pt x="34" y="36"/>
                  </a:lnTo>
                  <a:lnTo>
                    <a:pt x="30" y="18"/>
                  </a:lnTo>
                  <a:lnTo>
                    <a:pt x="25" y="11"/>
                  </a:lnTo>
                  <a:lnTo>
                    <a:pt x="23" y="9"/>
                  </a:lnTo>
                  <a:lnTo>
                    <a:pt x="22" y="0"/>
                  </a:lnTo>
                  <a:lnTo>
                    <a:pt x="0" y="0"/>
                  </a:lnTo>
                  <a:lnTo>
                    <a:pt x="3" y="15"/>
                  </a:lnTo>
                  <a:lnTo>
                    <a:pt x="7" y="24"/>
                  </a:lnTo>
                  <a:lnTo>
                    <a:pt x="12" y="28"/>
                  </a:lnTo>
                  <a:lnTo>
                    <a:pt x="13" y="39"/>
                  </a:lnTo>
                  <a:lnTo>
                    <a:pt x="34" y="36"/>
                  </a:lnTo>
                  <a:close/>
                </a:path>
              </a:pathLst>
            </a:custGeom>
            <a:solidFill>
              <a:srgbClr val="000000"/>
            </a:solidFill>
            <a:ln w="9525">
              <a:noFill/>
              <a:round/>
              <a:headEnd/>
              <a:tailEnd/>
            </a:ln>
          </p:spPr>
          <p:txBody>
            <a:bodyPr/>
            <a:lstStyle/>
            <a:p>
              <a:endParaRPr lang="en-US"/>
            </a:p>
          </p:txBody>
        </p:sp>
        <p:sp>
          <p:nvSpPr>
            <p:cNvPr id="1241250" name="Freeform 162"/>
            <p:cNvSpPr>
              <a:spLocks/>
            </p:cNvSpPr>
            <p:nvPr/>
          </p:nvSpPr>
          <p:spPr bwMode="auto">
            <a:xfrm>
              <a:off x="3636" y="2305"/>
              <a:ext cx="12" cy="14"/>
            </a:xfrm>
            <a:custGeom>
              <a:avLst/>
              <a:gdLst/>
              <a:ahLst/>
              <a:cxnLst>
                <a:cxn ang="0">
                  <a:pos x="25" y="28"/>
                </a:cxn>
                <a:cxn ang="0">
                  <a:pos x="25" y="27"/>
                </a:cxn>
                <a:cxn ang="0">
                  <a:pos x="25" y="20"/>
                </a:cxn>
                <a:cxn ang="0">
                  <a:pos x="23" y="9"/>
                </a:cxn>
                <a:cxn ang="0">
                  <a:pos x="21" y="5"/>
                </a:cxn>
                <a:cxn ang="0">
                  <a:pos x="21" y="0"/>
                </a:cxn>
                <a:cxn ang="0">
                  <a:pos x="0" y="5"/>
                </a:cxn>
                <a:cxn ang="0">
                  <a:pos x="0" y="8"/>
                </a:cxn>
                <a:cxn ang="0">
                  <a:pos x="2" y="17"/>
                </a:cxn>
                <a:cxn ang="0">
                  <a:pos x="3" y="22"/>
                </a:cxn>
                <a:cxn ang="0">
                  <a:pos x="3" y="27"/>
                </a:cxn>
                <a:cxn ang="0">
                  <a:pos x="3" y="25"/>
                </a:cxn>
                <a:cxn ang="0">
                  <a:pos x="25" y="28"/>
                </a:cxn>
              </a:cxnLst>
              <a:rect l="0" t="0" r="r" b="b"/>
              <a:pathLst>
                <a:path w="25" h="28">
                  <a:moveTo>
                    <a:pt x="25" y="28"/>
                  </a:moveTo>
                  <a:lnTo>
                    <a:pt x="25" y="27"/>
                  </a:lnTo>
                  <a:lnTo>
                    <a:pt x="25" y="20"/>
                  </a:lnTo>
                  <a:lnTo>
                    <a:pt x="23" y="9"/>
                  </a:lnTo>
                  <a:lnTo>
                    <a:pt x="21" y="5"/>
                  </a:lnTo>
                  <a:lnTo>
                    <a:pt x="21" y="0"/>
                  </a:lnTo>
                  <a:lnTo>
                    <a:pt x="0" y="5"/>
                  </a:lnTo>
                  <a:lnTo>
                    <a:pt x="0" y="8"/>
                  </a:lnTo>
                  <a:lnTo>
                    <a:pt x="2" y="17"/>
                  </a:lnTo>
                  <a:lnTo>
                    <a:pt x="3" y="22"/>
                  </a:lnTo>
                  <a:lnTo>
                    <a:pt x="3" y="27"/>
                  </a:lnTo>
                  <a:lnTo>
                    <a:pt x="3" y="25"/>
                  </a:lnTo>
                  <a:lnTo>
                    <a:pt x="25" y="28"/>
                  </a:lnTo>
                  <a:close/>
                </a:path>
              </a:pathLst>
            </a:custGeom>
            <a:solidFill>
              <a:srgbClr val="000000"/>
            </a:solidFill>
            <a:ln w="9525">
              <a:noFill/>
              <a:round/>
              <a:headEnd/>
              <a:tailEnd/>
            </a:ln>
          </p:spPr>
          <p:txBody>
            <a:bodyPr/>
            <a:lstStyle/>
            <a:p>
              <a:endParaRPr lang="en-US"/>
            </a:p>
          </p:txBody>
        </p:sp>
        <p:sp>
          <p:nvSpPr>
            <p:cNvPr id="1241251" name="Freeform 163"/>
            <p:cNvSpPr>
              <a:spLocks/>
            </p:cNvSpPr>
            <p:nvPr/>
          </p:nvSpPr>
          <p:spPr bwMode="auto">
            <a:xfrm>
              <a:off x="3635" y="2318"/>
              <a:ext cx="13" cy="18"/>
            </a:xfrm>
            <a:custGeom>
              <a:avLst/>
              <a:gdLst/>
              <a:ahLst/>
              <a:cxnLst>
                <a:cxn ang="0">
                  <a:pos x="20" y="34"/>
                </a:cxn>
                <a:cxn ang="0">
                  <a:pos x="20" y="34"/>
                </a:cxn>
                <a:cxn ang="0">
                  <a:pos x="20" y="26"/>
                </a:cxn>
                <a:cxn ang="0">
                  <a:pos x="22" y="20"/>
                </a:cxn>
                <a:cxn ang="0">
                  <a:pos x="24" y="12"/>
                </a:cxn>
                <a:cxn ang="0">
                  <a:pos x="26" y="3"/>
                </a:cxn>
                <a:cxn ang="0">
                  <a:pos x="4" y="0"/>
                </a:cxn>
                <a:cxn ang="0">
                  <a:pos x="3" y="6"/>
                </a:cxn>
                <a:cxn ang="0">
                  <a:pos x="1" y="12"/>
                </a:cxn>
                <a:cxn ang="0">
                  <a:pos x="0" y="23"/>
                </a:cxn>
                <a:cxn ang="0">
                  <a:pos x="0" y="37"/>
                </a:cxn>
                <a:cxn ang="0">
                  <a:pos x="20" y="34"/>
                </a:cxn>
              </a:cxnLst>
              <a:rect l="0" t="0" r="r" b="b"/>
              <a:pathLst>
                <a:path w="26" h="37">
                  <a:moveTo>
                    <a:pt x="20" y="34"/>
                  </a:moveTo>
                  <a:lnTo>
                    <a:pt x="20" y="34"/>
                  </a:lnTo>
                  <a:lnTo>
                    <a:pt x="20" y="26"/>
                  </a:lnTo>
                  <a:lnTo>
                    <a:pt x="22" y="20"/>
                  </a:lnTo>
                  <a:lnTo>
                    <a:pt x="24" y="12"/>
                  </a:lnTo>
                  <a:lnTo>
                    <a:pt x="26" y="3"/>
                  </a:lnTo>
                  <a:lnTo>
                    <a:pt x="4" y="0"/>
                  </a:lnTo>
                  <a:lnTo>
                    <a:pt x="3" y="6"/>
                  </a:lnTo>
                  <a:lnTo>
                    <a:pt x="1" y="12"/>
                  </a:lnTo>
                  <a:lnTo>
                    <a:pt x="0" y="23"/>
                  </a:lnTo>
                  <a:lnTo>
                    <a:pt x="0" y="37"/>
                  </a:lnTo>
                  <a:lnTo>
                    <a:pt x="20" y="34"/>
                  </a:lnTo>
                  <a:close/>
                </a:path>
              </a:pathLst>
            </a:custGeom>
            <a:solidFill>
              <a:srgbClr val="000000"/>
            </a:solidFill>
            <a:ln w="9525">
              <a:noFill/>
              <a:round/>
              <a:headEnd/>
              <a:tailEnd/>
            </a:ln>
          </p:spPr>
          <p:txBody>
            <a:bodyPr/>
            <a:lstStyle/>
            <a:p>
              <a:endParaRPr lang="en-US"/>
            </a:p>
          </p:txBody>
        </p:sp>
        <p:sp>
          <p:nvSpPr>
            <p:cNvPr id="1241252" name="Freeform 164"/>
            <p:cNvSpPr>
              <a:spLocks/>
            </p:cNvSpPr>
            <p:nvPr/>
          </p:nvSpPr>
          <p:spPr bwMode="auto">
            <a:xfrm>
              <a:off x="3635" y="2335"/>
              <a:ext cx="13" cy="17"/>
            </a:xfrm>
            <a:custGeom>
              <a:avLst/>
              <a:gdLst/>
              <a:ahLst/>
              <a:cxnLst>
                <a:cxn ang="0">
                  <a:pos x="26" y="35"/>
                </a:cxn>
                <a:cxn ang="0">
                  <a:pos x="26" y="35"/>
                </a:cxn>
                <a:cxn ang="0">
                  <a:pos x="26" y="24"/>
                </a:cxn>
                <a:cxn ang="0">
                  <a:pos x="24" y="17"/>
                </a:cxn>
                <a:cxn ang="0">
                  <a:pos x="22" y="11"/>
                </a:cxn>
                <a:cxn ang="0">
                  <a:pos x="20" y="0"/>
                </a:cxn>
                <a:cxn ang="0">
                  <a:pos x="0" y="3"/>
                </a:cxn>
                <a:cxn ang="0">
                  <a:pos x="1" y="15"/>
                </a:cxn>
                <a:cxn ang="0">
                  <a:pos x="3" y="23"/>
                </a:cxn>
                <a:cxn ang="0">
                  <a:pos x="4" y="27"/>
                </a:cxn>
                <a:cxn ang="0">
                  <a:pos x="4" y="35"/>
                </a:cxn>
                <a:cxn ang="0">
                  <a:pos x="26" y="35"/>
                </a:cxn>
              </a:cxnLst>
              <a:rect l="0" t="0" r="r" b="b"/>
              <a:pathLst>
                <a:path w="26" h="35">
                  <a:moveTo>
                    <a:pt x="26" y="35"/>
                  </a:moveTo>
                  <a:lnTo>
                    <a:pt x="26" y="35"/>
                  </a:lnTo>
                  <a:lnTo>
                    <a:pt x="26" y="24"/>
                  </a:lnTo>
                  <a:lnTo>
                    <a:pt x="24" y="17"/>
                  </a:lnTo>
                  <a:lnTo>
                    <a:pt x="22" y="11"/>
                  </a:lnTo>
                  <a:lnTo>
                    <a:pt x="20" y="0"/>
                  </a:lnTo>
                  <a:lnTo>
                    <a:pt x="0" y="3"/>
                  </a:lnTo>
                  <a:lnTo>
                    <a:pt x="1" y="15"/>
                  </a:lnTo>
                  <a:lnTo>
                    <a:pt x="3" y="23"/>
                  </a:lnTo>
                  <a:lnTo>
                    <a:pt x="4" y="27"/>
                  </a:lnTo>
                  <a:lnTo>
                    <a:pt x="4" y="35"/>
                  </a:lnTo>
                  <a:lnTo>
                    <a:pt x="26" y="35"/>
                  </a:lnTo>
                  <a:close/>
                </a:path>
              </a:pathLst>
            </a:custGeom>
            <a:solidFill>
              <a:srgbClr val="000000"/>
            </a:solidFill>
            <a:ln w="9525">
              <a:noFill/>
              <a:round/>
              <a:headEnd/>
              <a:tailEnd/>
            </a:ln>
          </p:spPr>
          <p:txBody>
            <a:bodyPr/>
            <a:lstStyle/>
            <a:p>
              <a:endParaRPr lang="en-US"/>
            </a:p>
          </p:txBody>
        </p:sp>
        <p:sp>
          <p:nvSpPr>
            <p:cNvPr id="1241253" name="Freeform 165"/>
            <p:cNvSpPr>
              <a:spLocks/>
            </p:cNvSpPr>
            <p:nvPr/>
          </p:nvSpPr>
          <p:spPr bwMode="auto">
            <a:xfrm>
              <a:off x="3636" y="2352"/>
              <a:ext cx="12" cy="17"/>
            </a:xfrm>
            <a:custGeom>
              <a:avLst/>
              <a:gdLst/>
              <a:ahLst/>
              <a:cxnLst>
                <a:cxn ang="0">
                  <a:pos x="23" y="26"/>
                </a:cxn>
                <a:cxn ang="0">
                  <a:pos x="21" y="25"/>
                </a:cxn>
                <a:cxn ang="0">
                  <a:pos x="21" y="22"/>
                </a:cxn>
                <a:cxn ang="0">
                  <a:pos x="23" y="19"/>
                </a:cxn>
                <a:cxn ang="0">
                  <a:pos x="25" y="10"/>
                </a:cxn>
                <a:cxn ang="0">
                  <a:pos x="25" y="0"/>
                </a:cxn>
                <a:cxn ang="0">
                  <a:pos x="3" y="0"/>
                </a:cxn>
                <a:cxn ang="0">
                  <a:pos x="3" y="7"/>
                </a:cxn>
                <a:cxn ang="0">
                  <a:pos x="2" y="13"/>
                </a:cxn>
                <a:cxn ang="0">
                  <a:pos x="0" y="22"/>
                </a:cxn>
                <a:cxn ang="0">
                  <a:pos x="3" y="34"/>
                </a:cxn>
                <a:cxn ang="0">
                  <a:pos x="2" y="32"/>
                </a:cxn>
                <a:cxn ang="0">
                  <a:pos x="23" y="26"/>
                </a:cxn>
              </a:cxnLst>
              <a:rect l="0" t="0" r="r" b="b"/>
              <a:pathLst>
                <a:path w="25" h="34">
                  <a:moveTo>
                    <a:pt x="23" y="26"/>
                  </a:moveTo>
                  <a:lnTo>
                    <a:pt x="21" y="25"/>
                  </a:lnTo>
                  <a:lnTo>
                    <a:pt x="21" y="22"/>
                  </a:lnTo>
                  <a:lnTo>
                    <a:pt x="23" y="19"/>
                  </a:lnTo>
                  <a:lnTo>
                    <a:pt x="25" y="10"/>
                  </a:lnTo>
                  <a:lnTo>
                    <a:pt x="25" y="0"/>
                  </a:lnTo>
                  <a:lnTo>
                    <a:pt x="3" y="0"/>
                  </a:lnTo>
                  <a:lnTo>
                    <a:pt x="3" y="7"/>
                  </a:lnTo>
                  <a:lnTo>
                    <a:pt x="2" y="13"/>
                  </a:lnTo>
                  <a:lnTo>
                    <a:pt x="0" y="22"/>
                  </a:lnTo>
                  <a:lnTo>
                    <a:pt x="3" y="34"/>
                  </a:lnTo>
                  <a:lnTo>
                    <a:pt x="2" y="32"/>
                  </a:lnTo>
                  <a:lnTo>
                    <a:pt x="23" y="26"/>
                  </a:lnTo>
                  <a:close/>
                </a:path>
              </a:pathLst>
            </a:custGeom>
            <a:solidFill>
              <a:srgbClr val="000000"/>
            </a:solidFill>
            <a:ln w="9525">
              <a:noFill/>
              <a:round/>
              <a:headEnd/>
              <a:tailEnd/>
            </a:ln>
          </p:spPr>
          <p:txBody>
            <a:bodyPr/>
            <a:lstStyle/>
            <a:p>
              <a:endParaRPr lang="en-US"/>
            </a:p>
          </p:txBody>
        </p:sp>
        <p:sp>
          <p:nvSpPr>
            <p:cNvPr id="1241254" name="Freeform 166"/>
            <p:cNvSpPr>
              <a:spLocks/>
            </p:cNvSpPr>
            <p:nvPr/>
          </p:nvSpPr>
          <p:spPr bwMode="auto">
            <a:xfrm>
              <a:off x="3636" y="2365"/>
              <a:ext cx="13" cy="10"/>
            </a:xfrm>
            <a:custGeom>
              <a:avLst/>
              <a:gdLst/>
              <a:ahLst/>
              <a:cxnLst>
                <a:cxn ang="0">
                  <a:pos x="25" y="18"/>
                </a:cxn>
                <a:cxn ang="0">
                  <a:pos x="25" y="19"/>
                </a:cxn>
                <a:cxn ang="0">
                  <a:pos x="25" y="12"/>
                </a:cxn>
                <a:cxn ang="0">
                  <a:pos x="23" y="5"/>
                </a:cxn>
                <a:cxn ang="0">
                  <a:pos x="21" y="2"/>
                </a:cxn>
                <a:cxn ang="0">
                  <a:pos x="21" y="0"/>
                </a:cxn>
                <a:cxn ang="0">
                  <a:pos x="0" y="6"/>
                </a:cxn>
                <a:cxn ang="0">
                  <a:pos x="2" y="12"/>
                </a:cxn>
                <a:cxn ang="0">
                  <a:pos x="5" y="15"/>
                </a:cxn>
                <a:cxn ang="0">
                  <a:pos x="5" y="19"/>
                </a:cxn>
                <a:cxn ang="0">
                  <a:pos x="5" y="21"/>
                </a:cxn>
                <a:cxn ang="0">
                  <a:pos x="25" y="18"/>
                </a:cxn>
              </a:cxnLst>
              <a:rect l="0" t="0" r="r" b="b"/>
              <a:pathLst>
                <a:path w="25" h="21">
                  <a:moveTo>
                    <a:pt x="25" y="18"/>
                  </a:moveTo>
                  <a:lnTo>
                    <a:pt x="25" y="19"/>
                  </a:lnTo>
                  <a:lnTo>
                    <a:pt x="25" y="12"/>
                  </a:lnTo>
                  <a:lnTo>
                    <a:pt x="23" y="5"/>
                  </a:lnTo>
                  <a:lnTo>
                    <a:pt x="21" y="2"/>
                  </a:lnTo>
                  <a:lnTo>
                    <a:pt x="21" y="0"/>
                  </a:lnTo>
                  <a:lnTo>
                    <a:pt x="0" y="6"/>
                  </a:lnTo>
                  <a:lnTo>
                    <a:pt x="2" y="12"/>
                  </a:lnTo>
                  <a:lnTo>
                    <a:pt x="5" y="15"/>
                  </a:lnTo>
                  <a:lnTo>
                    <a:pt x="5" y="19"/>
                  </a:lnTo>
                  <a:lnTo>
                    <a:pt x="5" y="21"/>
                  </a:lnTo>
                  <a:lnTo>
                    <a:pt x="25" y="18"/>
                  </a:lnTo>
                  <a:close/>
                </a:path>
              </a:pathLst>
            </a:custGeom>
            <a:solidFill>
              <a:srgbClr val="000000"/>
            </a:solidFill>
            <a:ln w="9525">
              <a:noFill/>
              <a:round/>
              <a:headEnd/>
              <a:tailEnd/>
            </a:ln>
          </p:spPr>
          <p:txBody>
            <a:bodyPr/>
            <a:lstStyle/>
            <a:p>
              <a:endParaRPr lang="en-US"/>
            </a:p>
          </p:txBody>
        </p:sp>
        <p:sp>
          <p:nvSpPr>
            <p:cNvPr id="1241255" name="Freeform 167"/>
            <p:cNvSpPr>
              <a:spLocks/>
            </p:cNvSpPr>
            <p:nvPr/>
          </p:nvSpPr>
          <p:spPr bwMode="auto">
            <a:xfrm>
              <a:off x="3639" y="2374"/>
              <a:ext cx="11" cy="19"/>
            </a:xfrm>
            <a:custGeom>
              <a:avLst/>
              <a:gdLst/>
              <a:ahLst/>
              <a:cxnLst>
                <a:cxn ang="0">
                  <a:pos x="19" y="15"/>
                </a:cxn>
                <a:cxn ang="0">
                  <a:pos x="20" y="15"/>
                </a:cxn>
                <a:cxn ang="0">
                  <a:pos x="21" y="16"/>
                </a:cxn>
                <a:cxn ang="0">
                  <a:pos x="21" y="12"/>
                </a:cxn>
                <a:cxn ang="0">
                  <a:pos x="20" y="0"/>
                </a:cxn>
                <a:cxn ang="0">
                  <a:pos x="0" y="4"/>
                </a:cxn>
                <a:cxn ang="0">
                  <a:pos x="1" y="15"/>
                </a:cxn>
                <a:cxn ang="0">
                  <a:pos x="1" y="24"/>
                </a:cxn>
                <a:cxn ang="0">
                  <a:pos x="9" y="35"/>
                </a:cxn>
                <a:cxn ang="0">
                  <a:pos x="20" y="38"/>
                </a:cxn>
                <a:cxn ang="0">
                  <a:pos x="21" y="38"/>
                </a:cxn>
                <a:cxn ang="0">
                  <a:pos x="19" y="15"/>
                </a:cxn>
              </a:cxnLst>
              <a:rect l="0" t="0" r="r" b="b"/>
              <a:pathLst>
                <a:path w="21" h="38">
                  <a:moveTo>
                    <a:pt x="19" y="15"/>
                  </a:moveTo>
                  <a:lnTo>
                    <a:pt x="20" y="15"/>
                  </a:lnTo>
                  <a:lnTo>
                    <a:pt x="21" y="16"/>
                  </a:lnTo>
                  <a:lnTo>
                    <a:pt x="21" y="12"/>
                  </a:lnTo>
                  <a:lnTo>
                    <a:pt x="20" y="0"/>
                  </a:lnTo>
                  <a:lnTo>
                    <a:pt x="0" y="4"/>
                  </a:lnTo>
                  <a:lnTo>
                    <a:pt x="1" y="15"/>
                  </a:lnTo>
                  <a:lnTo>
                    <a:pt x="1" y="24"/>
                  </a:lnTo>
                  <a:lnTo>
                    <a:pt x="9" y="35"/>
                  </a:lnTo>
                  <a:lnTo>
                    <a:pt x="20" y="38"/>
                  </a:lnTo>
                  <a:lnTo>
                    <a:pt x="21" y="38"/>
                  </a:lnTo>
                  <a:lnTo>
                    <a:pt x="19" y="15"/>
                  </a:lnTo>
                  <a:close/>
                </a:path>
              </a:pathLst>
            </a:custGeom>
            <a:solidFill>
              <a:srgbClr val="000000"/>
            </a:solidFill>
            <a:ln w="9525">
              <a:noFill/>
              <a:round/>
              <a:headEnd/>
              <a:tailEnd/>
            </a:ln>
          </p:spPr>
          <p:txBody>
            <a:bodyPr/>
            <a:lstStyle/>
            <a:p>
              <a:endParaRPr lang="en-US"/>
            </a:p>
          </p:txBody>
        </p:sp>
        <p:sp>
          <p:nvSpPr>
            <p:cNvPr id="1241256" name="Freeform 168"/>
            <p:cNvSpPr>
              <a:spLocks/>
            </p:cNvSpPr>
            <p:nvPr/>
          </p:nvSpPr>
          <p:spPr bwMode="auto">
            <a:xfrm>
              <a:off x="3648" y="2375"/>
              <a:ext cx="12" cy="18"/>
            </a:xfrm>
            <a:custGeom>
              <a:avLst/>
              <a:gdLst/>
              <a:ahLst/>
              <a:cxnLst>
                <a:cxn ang="0">
                  <a:pos x="1" y="0"/>
                </a:cxn>
                <a:cxn ang="0">
                  <a:pos x="1" y="0"/>
                </a:cxn>
                <a:cxn ang="0">
                  <a:pos x="1" y="9"/>
                </a:cxn>
                <a:cxn ang="0">
                  <a:pos x="1" y="12"/>
                </a:cxn>
                <a:cxn ang="0">
                  <a:pos x="0" y="12"/>
                </a:cxn>
                <a:cxn ang="0">
                  <a:pos x="2" y="35"/>
                </a:cxn>
                <a:cxn ang="0">
                  <a:pos x="14" y="32"/>
                </a:cxn>
                <a:cxn ang="0">
                  <a:pos x="19" y="22"/>
                </a:cxn>
                <a:cxn ang="0">
                  <a:pos x="23" y="12"/>
                </a:cxn>
                <a:cxn ang="0">
                  <a:pos x="23" y="0"/>
                </a:cxn>
                <a:cxn ang="0">
                  <a:pos x="1" y="0"/>
                </a:cxn>
              </a:cxnLst>
              <a:rect l="0" t="0" r="r" b="b"/>
              <a:pathLst>
                <a:path w="23" h="35">
                  <a:moveTo>
                    <a:pt x="1" y="0"/>
                  </a:moveTo>
                  <a:lnTo>
                    <a:pt x="1" y="0"/>
                  </a:lnTo>
                  <a:lnTo>
                    <a:pt x="1" y="9"/>
                  </a:lnTo>
                  <a:lnTo>
                    <a:pt x="1" y="12"/>
                  </a:lnTo>
                  <a:lnTo>
                    <a:pt x="0" y="12"/>
                  </a:lnTo>
                  <a:lnTo>
                    <a:pt x="2" y="35"/>
                  </a:lnTo>
                  <a:lnTo>
                    <a:pt x="14" y="32"/>
                  </a:lnTo>
                  <a:lnTo>
                    <a:pt x="19" y="22"/>
                  </a:lnTo>
                  <a:lnTo>
                    <a:pt x="23" y="12"/>
                  </a:lnTo>
                  <a:lnTo>
                    <a:pt x="23" y="0"/>
                  </a:lnTo>
                  <a:lnTo>
                    <a:pt x="1" y="0"/>
                  </a:lnTo>
                  <a:close/>
                </a:path>
              </a:pathLst>
            </a:custGeom>
            <a:solidFill>
              <a:srgbClr val="000000"/>
            </a:solidFill>
            <a:ln w="9525">
              <a:noFill/>
              <a:round/>
              <a:headEnd/>
              <a:tailEnd/>
            </a:ln>
          </p:spPr>
          <p:txBody>
            <a:bodyPr/>
            <a:lstStyle/>
            <a:p>
              <a:endParaRPr lang="en-US"/>
            </a:p>
          </p:txBody>
        </p:sp>
        <p:sp>
          <p:nvSpPr>
            <p:cNvPr id="1241257" name="Freeform 169"/>
            <p:cNvSpPr>
              <a:spLocks/>
            </p:cNvSpPr>
            <p:nvPr/>
          </p:nvSpPr>
          <p:spPr bwMode="auto">
            <a:xfrm>
              <a:off x="3649" y="2366"/>
              <a:ext cx="12" cy="10"/>
            </a:xfrm>
            <a:custGeom>
              <a:avLst/>
              <a:gdLst/>
              <a:ahLst/>
              <a:cxnLst>
                <a:cxn ang="0">
                  <a:pos x="3" y="3"/>
                </a:cxn>
                <a:cxn ang="0">
                  <a:pos x="3" y="6"/>
                </a:cxn>
                <a:cxn ang="0">
                  <a:pos x="0" y="13"/>
                </a:cxn>
                <a:cxn ang="0">
                  <a:pos x="0" y="20"/>
                </a:cxn>
                <a:cxn ang="0">
                  <a:pos x="22" y="20"/>
                </a:cxn>
                <a:cxn ang="0">
                  <a:pos x="22" y="16"/>
                </a:cxn>
                <a:cxn ang="0">
                  <a:pos x="25" y="10"/>
                </a:cxn>
                <a:cxn ang="0">
                  <a:pos x="25" y="0"/>
                </a:cxn>
                <a:cxn ang="0">
                  <a:pos x="25" y="3"/>
                </a:cxn>
                <a:cxn ang="0">
                  <a:pos x="3" y="3"/>
                </a:cxn>
              </a:cxnLst>
              <a:rect l="0" t="0" r="r" b="b"/>
              <a:pathLst>
                <a:path w="25" h="20">
                  <a:moveTo>
                    <a:pt x="3" y="3"/>
                  </a:moveTo>
                  <a:lnTo>
                    <a:pt x="3" y="6"/>
                  </a:lnTo>
                  <a:lnTo>
                    <a:pt x="0" y="13"/>
                  </a:lnTo>
                  <a:lnTo>
                    <a:pt x="0" y="20"/>
                  </a:lnTo>
                  <a:lnTo>
                    <a:pt x="22" y="20"/>
                  </a:lnTo>
                  <a:lnTo>
                    <a:pt x="22" y="16"/>
                  </a:lnTo>
                  <a:lnTo>
                    <a:pt x="25" y="10"/>
                  </a:lnTo>
                  <a:lnTo>
                    <a:pt x="25" y="0"/>
                  </a:lnTo>
                  <a:lnTo>
                    <a:pt x="25" y="3"/>
                  </a:lnTo>
                  <a:lnTo>
                    <a:pt x="3" y="3"/>
                  </a:lnTo>
                  <a:close/>
                </a:path>
              </a:pathLst>
            </a:custGeom>
            <a:solidFill>
              <a:srgbClr val="000000"/>
            </a:solidFill>
            <a:ln w="9525">
              <a:noFill/>
              <a:round/>
              <a:headEnd/>
              <a:tailEnd/>
            </a:ln>
          </p:spPr>
          <p:txBody>
            <a:bodyPr/>
            <a:lstStyle/>
            <a:p>
              <a:endParaRPr lang="en-US"/>
            </a:p>
          </p:txBody>
        </p:sp>
        <p:sp>
          <p:nvSpPr>
            <p:cNvPr id="1241258" name="Freeform 170"/>
            <p:cNvSpPr>
              <a:spLocks/>
            </p:cNvSpPr>
            <p:nvPr/>
          </p:nvSpPr>
          <p:spPr bwMode="auto">
            <a:xfrm>
              <a:off x="3650" y="2336"/>
              <a:ext cx="13" cy="31"/>
            </a:xfrm>
            <a:custGeom>
              <a:avLst/>
              <a:gdLst/>
              <a:ahLst/>
              <a:cxnLst>
                <a:cxn ang="0">
                  <a:pos x="9" y="0"/>
                </a:cxn>
                <a:cxn ang="0">
                  <a:pos x="9" y="0"/>
                </a:cxn>
                <a:cxn ang="0">
                  <a:pos x="6" y="12"/>
                </a:cxn>
                <a:cxn ang="0">
                  <a:pos x="2" y="21"/>
                </a:cxn>
                <a:cxn ang="0">
                  <a:pos x="2" y="30"/>
                </a:cxn>
                <a:cxn ang="0">
                  <a:pos x="0" y="36"/>
                </a:cxn>
                <a:cxn ang="0">
                  <a:pos x="0" y="46"/>
                </a:cxn>
                <a:cxn ang="0">
                  <a:pos x="2" y="54"/>
                </a:cxn>
                <a:cxn ang="0">
                  <a:pos x="2" y="57"/>
                </a:cxn>
                <a:cxn ang="0">
                  <a:pos x="2" y="63"/>
                </a:cxn>
                <a:cxn ang="0">
                  <a:pos x="24" y="63"/>
                </a:cxn>
                <a:cxn ang="0">
                  <a:pos x="24" y="57"/>
                </a:cxn>
                <a:cxn ang="0">
                  <a:pos x="24" y="49"/>
                </a:cxn>
                <a:cxn ang="0">
                  <a:pos x="22" y="43"/>
                </a:cxn>
                <a:cxn ang="0">
                  <a:pos x="22" y="39"/>
                </a:cxn>
                <a:cxn ang="0">
                  <a:pos x="24" y="33"/>
                </a:cxn>
                <a:cxn ang="0">
                  <a:pos x="24" y="24"/>
                </a:cxn>
                <a:cxn ang="0">
                  <a:pos x="26" y="18"/>
                </a:cxn>
                <a:cxn ang="0">
                  <a:pos x="27" y="9"/>
                </a:cxn>
                <a:cxn ang="0">
                  <a:pos x="9" y="0"/>
                </a:cxn>
              </a:cxnLst>
              <a:rect l="0" t="0" r="r" b="b"/>
              <a:pathLst>
                <a:path w="27" h="63">
                  <a:moveTo>
                    <a:pt x="9" y="0"/>
                  </a:moveTo>
                  <a:lnTo>
                    <a:pt x="9" y="0"/>
                  </a:lnTo>
                  <a:lnTo>
                    <a:pt x="6" y="12"/>
                  </a:lnTo>
                  <a:lnTo>
                    <a:pt x="2" y="21"/>
                  </a:lnTo>
                  <a:lnTo>
                    <a:pt x="2" y="30"/>
                  </a:lnTo>
                  <a:lnTo>
                    <a:pt x="0" y="36"/>
                  </a:lnTo>
                  <a:lnTo>
                    <a:pt x="0" y="46"/>
                  </a:lnTo>
                  <a:lnTo>
                    <a:pt x="2" y="54"/>
                  </a:lnTo>
                  <a:lnTo>
                    <a:pt x="2" y="57"/>
                  </a:lnTo>
                  <a:lnTo>
                    <a:pt x="2" y="63"/>
                  </a:lnTo>
                  <a:lnTo>
                    <a:pt x="24" y="63"/>
                  </a:lnTo>
                  <a:lnTo>
                    <a:pt x="24" y="57"/>
                  </a:lnTo>
                  <a:lnTo>
                    <a:pt x="24" y="49"/>
                  </a:lnTo>
                  <a:lnTo>
                    <a:pt x="22" y="43"/>
                  </a:lnTo>
                  <a:lnTo>
                    <a:pt x="22" y="39"/>
                  </a:lnTo>
                  <a:lnTo>
                    <a:pt x="24" y="33"/>
                  </a:lnTo>
                  <a:lnTo>
                    <a:pt x="24" y="24"/>
                  </a:lnTo>
                  <a:lnTo>
                    <a:pt x="26" y="18"/>
                  </a:lnTo>
                  <a:lnTo>
                    <a:pt x="27" y="9"/>
                  </a:lnTo>
                  <a:lnTo>
                    <a:pt x="9" y="0"/>
                  </a:lnTo>
                  <a:close/>
                </a:path>
              </a:pathLst>
            </a:custGeom>
            <a:solidFill>
              <a:srgbClr val="000000"/>
            </a:solidFill>
            <a:ln w="9525">
              <a:noFill/>
              <a:round/>
              <a:headEnd/>
              <a:tailEnd/>
            </a:ln>
          </p:spPr>
          <p:txBody>
            <a:bodyPr/>
            <a:lstStyle/>
            <a:p>
              <a:endParaRPr lang="en-US"/>
            </a:p>
          </p:txBody>
        </p:sp>
        <p:sp>
          <p:nvSpPr>
            <p:cNvPr id="1241259" name="Freeform 171"/>
            <p:cNvSpPr>
              <a:spLocks/>
            </p:cNvSpPr>
            <p:nvPr/>
          </p:nvSpPr>
          <p:spPr bwMode="auto">
            <a:xfrm>
              <a:off x="3652" y="2318"/>
              <a:ext cx="13" cy="23"/>
            </a:xfrm>
            <a:custGeom>
              <a:avLst/>
              <a:gdLst/>
              <a:ahLst/>
              <a:cxnLst>
                <a:cxn ang="0">
                  <a:pos x="0" y="0"/>
                </a:cxn>
                <a:cxn ang="0">
                  <a:pos x="0" y="0"/>
                </a:cxn>
                <a:cxn ang="0">
                  <a:pos x="0" y="12"/>
                </a:cxn>
                <a:cxn ang="0">
                  <a:pos x="2" y="24"/>
                </a:cxn>
                <a:cxn ang="0">
                  <a:pos x="3" y="32"/>
                </a:cxn>
                <a:cxn ang="0">
                  <a:pos x="3" y="35"/>
                </a:cxn>
                <a:cxn ang="0">
                  <a:pos x="21" y="44"/>
                </a:cxn>
                <a:cxn ang="0">
                  <a:pos x="25" y="32"/>
                </a:cxn>
                <a:cxn ang="0">
                  <a:pos x="24" y="18"/>
                </a:cxn>
                <a:cxn ang="0">
                  <a:pos x="20" y="9"/>
                </a:cxn>
                <a:cxn ang="0">
                  <a:pos x="20" y="4"/>
                </a:cxn>
                <a:cxn ang="0">
                  <a:pos x="0" y="0"/>
                </a:cxn>
              </a:cxnLst>
              <a:rect l="0" t="0" r="r" b="b"/>
              <a:pathLst>
                <a:path w="25" h="44">
                  <a:moveTo>
                    <a:pt x="0" y="0"/>
                  </a:moveTo>
                  <a:lnTo>
                    <a:pt x="0" y="0"/>
                  </a:lnTo>
                  <a:lnTo>
                    <a:pt x="0" y="12"/>
                  </a:lnTo>
                  <a:lnTo>
                    <a:pt x="2" y="24"/>
                  </a:lnTo>
                  <a:lnTo>
                    <a:pt x="3" y="32"/>
                  </a:lnTo>
                  <a:lnTo>
                    <a:pt x="3" y="35"/>
                  </a:lnTo>
                  <a:lnTo>
                    <a:pt x="21" y="44"/>
                  </a:lnTo>
                  <a:lnTo>
                    <a:pt x="25" y="32"/>
                  </a:lnTo>
                  <a:lnTo>
                    <a:pt x="24" y="18"/>
                  </a:lnTo>
                  <a:lnTo>
                    <a:pt x="20" y="9"/>
                  </a:lnTo>
                  <a:lnTo>
                    <a:pt x="20" y="4"/>
                  </a:lnTo>
                  <a:lnTo>
                    <a:pt x="0" y="0"/>
                  </a:lnTo>
                  <a:close/>
                </a:path>
              </a:pathLst>
            </a:custGeom>
            <a:solidFill>
              <a:srgbClr val="000000"/>
            </a:solidFill>
            <a:ln w="9525">
              <a:noFill/>
              <a:round/>
              <a:headEnd/>
              <a:tailEnd/>
            </a:ln>
          </p:spPr>
          <p:txBody>
            <a:bodyPr/>
            <a:lstStyle/>
            <a:p>
              <a:endParaRPr lang="en-US"/>
            </a:p>
          </p:txBody>
        </p:sp>
        <p:sp>
          <p:nvSpPr>
            <p:cNvPr id="1241260" name="Freeform 172"/>
            <p:cNvSpPr>
              <a:spLocks/>
            </p:cNvSpPr>
            <p:nvPr/>
          </p:nvSpPr>
          <p:spPr bwMode="auto">
            <a:xfrm>
              <a:off x="3652" y="2303"/>
              <a:ext cx="11" cy="17"/>
            </a:xfrm>
            <a:custGeom>
              <a:avLst/>
              <a:gdLst/>
              <a:ahLst/>
              <a:cxnLst>
                <a:cxn ang="0">
                  <a:pos x="10" y="0"/>
                </a:cxn>
                <a:cxn ang="0">
                  <a:pos x="10" y="0"/>
                </a:cxn>
                <a:cxn ang="0">
                  <a:pos x="3" y="9"/>
                </a:cxn>
                <a:cxn ang="0">
                  <a:pos x="1" y="18"/>
                </a:cxn>
                <a:cxn ang="0">
                  <a:pos x="1" y="25"/>
                </a:cxn>
                <a:cxn ang="0">
                  <a:pos x="0" y="31"/>
                </a:cxn>
                <a:cxn ang="0">
                  <a:pos x="20" y="34"/>
                </a:cxn>
                <a:cxn ang="0">
                  <a:pos x="21" y="28"/>
                </a:cxn>
                <a:cxn ang="0">
                  <a:pos x="21" y="22"/>
                </a:cxn>
                <a:cxn ang="0">
                  <a:pos x="21" y="18"/>
                </a:cxn>
                <a:cxn ang="0">
                  <a:pos x="21" y="19"/>
                </a:cxn>
                <a:cxn ang="0">
                  <a:pos x="10" y="0"/>
                </a:cxn>
              </a:cxnLst>
              <a:rect l="0" t="0" r="r" b="b"/>
              <a:pathLst>
                <a:path w="21" h="34">
                  <a:moveTo>
                    <a:pt x="10" y="0"/>
                  </a:moveTo>
                  <a:lnTo>
                    <a:pt x="10" y="0"/>
                  </a:lnTo>
                  <a:lnTo>
                    <a:pt x="3" y="9"/>
                  </a:lnTo>
                  <a:lnTo>
                    <a:pt x="1" y="18"/>
                  </a:lnTo>
                  <a:lnTo>
                    <a:pt x="1" y="25"/>
                  </a:lnTo>
                  <a:lnTo>
                    <a:pt x="0" y="31"/>
                  </a:lnTo>
                  <a:lnTo>
                    <a:pt x="20" y="34"/>
                  </a:lnTo>
                  <a:lnTo>
                    <a:pt x="21" y="28"/>
                  </a:lnTo>
                  <a:lnTo>
                    <a:pt x="21" y="22"/>
                  </a:lnTo>
                  <a:lnTo>
                    <a:pt x="21" y="18"/>
                  </a:lnTo>
                  <a:lnTo>
                    <a:pt x="21" y="19"/>
                  </a:lnTo>
                  <a:lnTo>
                    <a:pt x="10" y="0"/>
                  </a:lnTo>
                  <a:close/>
                </a:path>
              </a:pathLst>
            </a:custGeom>
            <a:solidFill>
              <a:srgbClr val="000000"/>
            </a:solidFill>
            <a:ln w="9525">
              <a:noFill/>
              <a:round/>
              <a:headEnd/>
              <a:tailEnd/>
            </a:ln>
          </p:spPr>
          <p:txBody>
            <a:bodyPr/>
            <a:lstStyle/>
            <a:p>
              <a:endParaRPr lang="en-US"/>
            </a:p>
          </p:txBody>
        </p:sp>
        <p:sp>
          <p:nvSpPr>
            <p:cNvPr id="1241261" name="Freeform 173"/>
            <p:cNvSpPr>
              <a:spLocks/>
            </p:cNvSpPr>
            <p:nvPr/>
          </p:nvSpPr>
          <p:spPr bwMode="auto">
            <a:xfrm>
              <a:off x="3657" y="2296"/>
              <a:ext cx="13" cy="17"/>
            </a:xfrm>
            <a:custGeom>
              <a:avLst/>
              <a:gdLst/>
              <a:ahLst/>
              <a:cxnLst>
                <a:cxn ang="0">
                  <a:pos x="24" y="0"/>
                </a:cxn>
                <a:cxn ang="0">
                  <a:pos x="2" y="3"/>
                </a:cxn>
                <a:cxn ang="0">
                  <a:pos x="2" y="9"/>
                </a:cxn>
                <a:cxn ang="0">
                  <a:pos x="2" y="12"/>
                </a:cxn>
                <a:cxn ang="0">
                  <a:pos x="1" y="15"/>
                </a:cxn>
                <a:cxn ang="0">
                  <a:pos x="0" y="15"/>
                </a:cxn>
                <a:cxn ang="0">
                  <a:pos x="11" y="34"/>
                </a:cxn>
                <a:cxn ang="0">
                  <a:pos x="17" y="28"/>
                </a:cxn>
                <a:cxn ang="0">
                  <a:pos x="22" y="22"/>
                </a:cxn>
                <a:cxn ang="0">
                  <a:pos x="24" y="12"/>
                </a:cxn>
                <a:cxn ang="0">
                  <a:pos x="24" y="0"/>
                </a:cxn>
                <a:cxn ang="0">
                  <a:pos x="2" y="3"/>
                </a:cxn>
                <a:cxn ang="0">
                  <a:pos x="24" y="0"/>
                </a:cxn>
              </a:cxnLst>
              <a:rect l="0" t="0" r="r" b="b"/>
              <a:pathLst>
                <a:path w="24" h="34">
                  <a:moveTo>
                    <a:pt x="24" y="0"/>
                  </a:moveTo>
                  <a:lnTo>
                    <a:pt x="2" y="3"/>
                  </a:lnTo>
                  <a:lnTo>
                    <a:pt x="2" y="9"/>
                  </a:lnTo>
                  <a:lnTo>
                    <a:pt x="2" y="12"/>
                  </a:lnTo>
                  <a:lnTo>
                    <a:pt x="1" y="15"/>
                  </a:lnTo>
                  <a:lnTo>
                    <a:pt x="0" y="15"/>
                  </a:lnTo>
                  <a:lnTo>
                    <a:pt x="11" y="34"/>
                  </a:lnTo>
                  <a:lnTo>
                    <a:pt x="17" y="28"/>
                  </a:lnTo>
                  <a:lnTo>
                    <a:pt x="22" y="22"/>
                  </a:lnTo>
                  <a:lnTo>
                    <a:pt x="24" y="12"/>
                  </a:lnTo>
                  <a:lnTo>
                    <a:pt x="24" y="0"/>
                  </a:lnTo>
                  <a:lnTo>
                    <a:pt x="2" y="3"/>
                  </a:lnTo>
                  <a:lnTo>
                    <a:pt x="24" y="0"/>
                  </a:lnTo>
                  <a:close/>
                </a:path>
              </a:pathLst>
            </a:custGeom>
            <a:solidFill>
              <a:srgbClr val="000000"/>
            </a:solidFill>
            <a:ln w="9525">
              <a:noFill/>
              <a:round/>
              <a:headEnd/>
              <a:tailEnd/>
            </a:ln>
          </p:spPr>
          <p:txBody>
            <a:bodyPr/>
            <a:lstStyle/>
            <a:p>
              <a:endParaRPr lang="en-US"/>
            </a:p>
          </p:txBody>
        </p:sp>
        <p:sp>
          <p:nvSpPr>
            <p:cNvPr id="1241262" name="Freeform 174"/>
            <p:cNvSpPr>
              <a:spLocks/>
            </p:cNvSpPr>
            <p:nvPr/>
          </p:nvSpPr>
          <p:spPr bwMode="auto">
            <a:xfrm>
              <a:off x="3659" y="2296"/>
              <a:ext cx="14" cy="15"/>
            </a:xfrm>
            <a:custGeom>
              <a:avLst/>
              <a:gdLst/>
              <a:ahLst/>
              <a:cxnLst>
                <a:cxn ang="0">
                  <a:pos x="29" y="18"/>
                </a:cxn>
                <a:cxn ang="0">
                  <a:pos x="29" y="18"/>
                </a:cxn>
                <a:cxn ang="0">
                  <a:pos x="25" y="12"/>
                </a:cxn>
                <a:cxn ang="0">
                  <a:pos x="24" y="7"/>
                </a:cxn>
                <a:cxn ang="0">
                  <a:pos x="22" y="1"/>
                </a:cxn>
                <a:cxn ang="0">
                  <a:pos x="22" y="0"/>
                </a:cxn>
                <a:cxn ang="0">
                  <a:pos x="0" y="3"/>
                </a:cxn>
                <a:cxn ang="0">
                  <a:pos x="0" y="6"/>
                </a:cxn>
                <a:cxn ang="0">
                  <a:pos x="3" y="13"/>
                </a:cxn>
                <a:cxn ang="0">
                  <a:pos x="7" y="22"/>
                </a:cxn>
                <a:cxn ang="0">
                  <a:pos x="13" y="31"/>
                </a:cxn>
                <a:cxn ang="0">
                  <a:pos x="29" y="18"/>
                </a:cxn>
              </a:cxnLst>
              <a:rect l="0" t="0" r="r" b="b"/>
              <a:pathLst>
                <a:path w="29" h="31">
                  <a:moveTo>
                    <a:pt x="29" y="18"/>
                  </a:moveTo>
                  <a:lnTo>
                    <a:pt x="29" y="18"/>
                  </a:lnTo>
                  <a:lnTo>
                    <a:pt x="25" y="12"/>
                  </a:lnTo>
                  <a:lnTo>
                    <a:pt x="24" y="7"/>
                  </a:lnTo>
                  <a:lnTo>
                    <a:pt x="22" y="1"/>
                  </a:lnTo>
                  <a:lnTo>
                    <a:pt x="22" y="0"/>
                  </a:lnTo>
                  <a:lnTo>
                    <a:pt x="0" y="3"/>
                  </a:lnTo>
                  <a:lnTo>
                    <a:pt x="0" y="6"/>
                  </a:lnTo>
                  <a:lnTo>
                    <a:pt x="3" y="13"/>
                  </a:lnTo>
                  <a:lnTo>
                    <a:pt x="7" y="22"/>
                  </a:lnTo>
                  <a:lnTo>
                    <a:pt x="13" y="31"/>
                  </a:lnTo>
                  <a:lnTo>
                    <a:pt x="29" y="18"/>
                  </a:lnTo>
                  <a:close/>
                </a:path>
              </a:pathLst>
            </a:custGeom>
            <a:solidFill>
              <a:srgbClr val="000000"/>
            </a:solidFill>
            <a:ln w="9525">
              <a:noFill/>
              <a:round/>
              <a:headEnd/>
              <a:tailEnd/>
            </a:ln>
          </p:spPr>
          <p:txBody>
            <a:bodyPr/>
            <a:lstStyle/>
            <a:p>
              <a:endParaRPr lang="en-US"/>
            </a:p>
          </p:txBody>
        </p:sp>
        <p:sp>
          <p:nvSpPr>
            <p:cNvPr id="1241263" name="Freeform 175"/>
            <p:cNvSpPr>
              <a:spLocks/>
            </p:cNvSpPr>
            <p:nvPr/>
          </p:nvSpPr>
          <p:spPr bwMode="auto">
            <a:xfrm>
              <a:off x="3665" y="2304"/>
              <a:ext cx="16" cy="20"/>
            </a:xfrm>
            <a:custGeom>
              <a:avLst/>
              <a:gdLst/>
              <a:ahLst/>
              <a:cxnLst>
                <a:cxn ang="0">
                  <a:pos x="31" y="37"/>
                </a:cxn>
                <a:cxn ang="0">
                  <a:pos x="31" y="37"/>
                </a:cxn>
                <a:cxn ang="0">
                  <a:pos x="28" y="26"/>
                </a:cxn>
                <a:cxn ang="0">
                  <a:pos x="26" y="18"/>
                </a:cxn>
                <a:cxn ang="0">
                  <a:pos x="22" y="9"/>
                </a:cxn>
                <a:cxn ang="0">
                  <a:pos x="16" y="0"/>
                </a:cxn>
                <a:cxn ang="0">
                  <a:pos x="0" y="13"/>
                </a:cxn>
                <a:cxn ang="0">
                  <a:pos x="3" y="19"/>
                </a:cxn>
                <a:cxn ang="0">
                  <a:pos x="4" y="26"/>
                </a:cxn>
                <a:cxn ang="0">
                  <a:pos x="8" y="34"/>
                </a:cxn>
                <a:cxn ang="0">
                  <a:pos x="9" y="40"/>
                </a:cxn>
                <a:cxn ang="0">
                  <a:pos x="31" y="37"/>
                </a:cxn>
              </a:cxnLst>
              <a:rect l="0" t="0" r="r" b="b"/>
              <a:pathLst>
                <a:path w="31" h="40">
                  <a:moveTo>
                    <a:pt x="31" y="37"/>
                  </a:moveTo>
                  <a:lnTo>
                    <a:pt x="31" y="37"/>
                  </a:lnTo>
                  <a:lnTo>
                    <a:pt x="28" y="26"/>
                  </a:lnTo>
                  <a:lnTo>
                    <a:pt x="26" y="18"/>
                  </a:lnTo>
                  <a:lnTo>
                    <a:pt x="22" y="9"/>
                  </a:lnTo>
                  <a:lnTo>
                    <a:pt x="16" y="0"/>
                  </a:lnTo>
                  <a:lnTo>
                    <a:pt x="0" y="13"/>
                  </a:lnTo>
                  <a:lnTo>
                    <a:pt x="3" y="19"/>
                  </a:lnTo>
                  <a:lnTo>
                    <a:pt x="4" y="26"/>
                  </a:lnTo>
                  <a:lnTo>
                    <a:pt x="8" y="34"/>
                  </a:lnTo>
                  <a:lnTo>
                    <a:pt x="9" y="40"/>
                  </a:lnTo>
                  <a:lnTo>
                    <a:pt x="31" y="37"/>
                  </a:lnTo>
                  <a:close/>
                </a:path>
              </a:pathLst>
            </a:custGeom>
            <a:solidFill>
              <a:srgbClr val="000000"/>
            </a:solidFill>
            <a:ln w="9525">
              <a:noFill/>
              <a:round/>
              <a:headEnd/>
              <a:tailEnd/>
            </a:ln>
          </p:spPr>
          <p:txBody>
            <a:bodyPr/>
            <a:lstStyle/>
            <a:p>
              <a:endParaRPr lang="en-US"/>
            </a:p>
          </p:txBody>
        </p:sp>
        <p:sp>
          <p:nvSpPr>
            <p:cNvPr id="1241264" name="Freeform 176"/>
            <p:cNvSpPr>
              <a:spLocks/>
            </p:cNvSpPr>
            <p:nvPr/>
          </p:nvSpPr>
          <p:spPr bwMode="auto">
            <a:xfrm>
              <a:off x="3670" y="2323"/>
              <a:ext cx="12" cy="24"/>
            </a:xfrm>
            <a:custGeom>
              <a:avLst/>
              <a:gdLst/>
              <a:ahLst/>
              <a:cxnLst>
                <a:cxn ang="0">
                  <a:pos x="26" y="41"/>
                </a:cxn>
                <a:cxn ang="0">
                  <a:pos x="26" y="41"/>
                </a:cxn>
                <a:cxn ang="0">
                  <a:pos x="23" y="31"/>
                </a:cxn>
                <a:cxn ang="0">
                  <a:pos x="23" y="21"/>
                </a:cxn>
                <a:cxn ang="0">
                  <a:pos x="22" y="9"/>
                </a:cxn>
                <a:cxn ang="0">
                  <a:pos x="22" y="0"/>
                </a:cxn>
                <a:cxn ang="0">
                  <a:pos x="0" y="3"/>
                </a:cxn>
                <a:cxn ang="0">
                  <a:pos x="0" y="12"/>
                </a:cxn>
                <a:cxn ang="0">
                  <a:pos x="2" y="21"/>
                </a:cxn>
                <a:cxn ang="0">
                  <a:pos x="2" y="34"/>
                </a:cxn>
                <a:cxn ang="0">
                  <a:pos x="4" y="47"/>
                </a:cxn>
                <a:cxn ang="0">
                  <a:pos x="26" y="41"/>
                </a:cxn>
              </a:cxnLst>
              <a:rect l="0" t="0" r="r" b="b"/>
              <a:pathLst>
                <a:path w="26" h="47">
                  <a:moveTo>
                    <a:pt x="26" y="41"/>
                  </a:moveTo>
                  <a:lnTo>
                    <a:pt x="26" y="41"/>
                  </a:lnTo>
                  <a:lnTo>
                    <a:pt x="23" y="31"/>
                  </a:lnTo>
                  <a:lnTo>
                    <a:pt x="23" y="21"/>
                  </a:lnTo>
                  <a:lnTo>
                    <a:pt x="22" y="9"/>
                  </a:lnTo>
                  <a:lnTo>
                    <a:pt x="22" y="0"/>
                  </a:lnTo>
                  <a:lnTo>
                    <a:pt x="0" y="3"/>
                  </a:lnTo>
                  <a:lnTo>
                    <a:pt x="0" y="12"/>
                  </a:lnTo>
                  <a:lnTo>
                    <a:pt x="2" y="21"/>
                  </a:lnTo>
                  <a:lnTo>
                    <a:pt x="2" y="34"/>
                  </a:lnTo>
                  <a:lnTo>
                    <a:pt x="4" y="47"/>
                  </a:lnTo>
                  <a:lnTo>
                    <a:pt x="26" y="41"/>
                  </a:lnTo>
                  <a:close/>
                </a:path>
              </a:pathLst>
            </a:custGeom>
            <a:solidFill>
              <a:srgbClr val="000000"/>
            </a:solidFill>
            <a:ln w="9525">
              <a:noFill/>
              <a:round/>
              <a:headEnd/>
              <a:tailEnd/>
            </a:ln>
          </p:spPr>
          <p:txBody>
            <a:bodyPr/>
            <a:lstStyle/>
            <a:p>
              <a:endParaRPr lang="en-US"/>
            </a:p>
          </p:txBody>
        </p:sp>
        <p:sp>
          <p:nvSpPr>
            <p:cNvPr id="1241265" name="Freeform 177"/>
            <p:cNvSpPr>
              <a:spLocks/>
            </p:cNvSpPr>
            <p:nvPr/>
          </p:nvSpPr>
          <p:spPr bwMode="auto">
            <a:xfrm>
              <a:off x="3672" y="2344"/>
              <a:ext cx="15" cy="17"/>
            </a:xfrm>
            <a:custGeom>
              <a:avLst/>
              <a:gdLst/>
              <a:ahLst/>
              <a:cxnLst>
                <a:cxn ang="0">
                  <a:pos x="31" y="34"/>
                </a:cxn>
                <a:cxn ang="0">
                  <a:pos x="31" y="34"/>
                </a:cxn>
                <a:cxn ang="0">
                  <a:pos x="30" y="24"/>
                </a:cxn>
                <a:cxn ang="0">
                  <a:pos x="28" y="17"/>
                </a:cxn>
                <a:cxn ang="0">
                  <a:pos x="24" y="6"/>
                </a:cxn>
                <a:cxn ang="0">
                  <a:pos x="22" y="0"/>
                </a:cxn>
                <a:cxn ang="0">
                  <a:pos x="0" y="6"/>
                </a:cxn>
                <a:cxn ang="0">
                  <a:pos x="4" y="17"/>
                </a:cxn>
                <a:cxn ang="0">
                  <a:pos x="7" y="24"/>
                </a:cxn>
                <a:cxn ang="0">
                  <a:pos x="9" y="30"/>
                </a:cxn>
                <a:cxn ang="0">
                  <a:pos x="9" y="34"/>
                </a:cxn>
                <a:cxn ang="0">
                  <a:pos x="31" y="34"/>
                </a:cxn>
              </a:cxnLst>
              <a:rect l="0" t="0" r="r" b="b"/>
              <a:pathLst>
                <a:path w="31" h="34">
                  <a:moveTo>
                    <a:pt x="31" y="34"/>
                  </a:moveTo>
                  <a:lnTo>
                    <a:pt x="31" y="34"/>
                  </a:lnTo>
                  <a:lnTo>
                    <a:pt x="30" y="24"/>
                  </a:lnTo>
                  <a:lnTo>
                    <a:pt x="28" y="17"/>
                  </a:lnTo>
                  <a:lnTo>
                    <a:pt x="24" y="6"/>
                  </a:lnTo>
                  <a:lnTo>
                    <a:pt x="22" y="0"/>
                  </a:lnTo>
                  <a:lnTo>
                    <a:pt x="0" y="6"/>
                  </a:lnTo>
                  <a:lnTo>
                    <a:pt x="4" y="17"/>
                  </a:lnTo>
                  <a:lnTo>
                    <a:pt x="7" y="24"/>
                  </a:lnTo>
                  <a:lnTo>
                    <a:pt x="9" y="30"/>
                  </a:lnTo>
                  <a:lnTo>
                    <a:pt x="9" y="34"/>
                  </a:lnTo>
                  <a:lnTo>
                    <a:pt x="31" y="34"/>
                  </a:lnTo>
                  <a:close/>
                </a:path>
              </a:pathLst>
            </a:custGeom>
            <a:solidFill>
              <a:srgbClr val="000000"/>
            </a:solidFill>
            <a:ln w="9525">
              <a:noFill/>
              <a:round/>
              <a:headEnd/>
              <a:tailEnd/>
            </a:ln>
          </p:spPr>
          <p:txBody>
            <a:bodyPr/>
            <a:lstStyle/>
            <a:p>
              <a:endParaRPr lang="en-US"/>
            </a:p>
          </p:txBody>
        </p:sp>
        <p:sp>
          <p:nvSpPr>
            <p:cNvPr id="1241266" name="Freeform 178"/>
            <p:cNvSpPr>
              <a:spLocks/>
            </p:cNvSpPr>
            <p:nvPr/>
          </p:nvSpPr>
          <p:spPr bwMode="auto">
            <a:xfrm>
              <a:off x="3676" y="2361"/>
              <a:ext cx="11" cy="17"/>
            </a:xfrm>
            <a:custGeom>
              <a:avLst/>
              <a:gdLst/>
              <a:ahLst/>
              <a:cxnLst>
                <a:cxn ang="0">
                  <a:pos x="22" y="24"/>
                </a:cxn>
                <a:cxn ang="0">
                  <a:pos x="22" y="23"/>
                </a:cxn>
                <a:cxn ang="0">
                  <a:pos x="22" y="20"/>
                </a:cxn>
                <a:cxn ang="0">
                  <a:pos x="21" y="17"/>
                </a:cxn>
                <a:cxn ang="0">
                  <a:pos x="22" y="11"/>
                </a:cxn>
                <a:cxn ang="0">
                  <a:pos x="22" y="0"/>
                </a:cxn>
                <a:cxn ang="0">
                  <a:pos x="0" y="0"/>
                </a:cxn>
                <a:cxn ang="0">
                  <a:pos x="0" y="8"/>
                </a:cxn>
                <a:cxn ang="0">
                  <a:pos x="0" y="17"/>
                </a:cxn>
                <a:cxn ang="0">
                  <a:pos x="0" y="25"/>
                </a:cxn>
                <a:cxn ang="0">
                  <a:pos x="4" y="36"/>
                </a:cxn>
                <a:cxn ang="0">
                  <a:pos x="4" y="34"/>
                </a:cxn>
                <a:cxn ang="0">
                  <a:pos x="22" y="24"/>
                </a:cxn>
              </a:cxnLst>
              <a:rect l="0" t="0" r="r" b="b"/>
              <a:pathLst>
                <a:path w="22" h="36">
                  <a:moveTo>
                    <a:pt x="22" y="24"/>
                  </a:moveTo>
                  <a:lnTo>
                    <a:pt x="22" y="23"/>
                  </a:lnTo>
                  <a:lnTo>
                    <a:pt x="22" y="20"/>
                  </a:lnTo>
                  <a:lnTo>
                    <a:pt x="21" y="17"/>
                  </a:lnTo>
                  <a:lnTo>
                    <a:pt x="22" y="11"/>
                  </a:lnTo>
                  <a:lnTo>
                    <a:pt x="22" y="0"/>
                  </a:lnTo>
                  <a:lnTo>
                    <a:pt x="0" y="0"/>
                  </a:lnTo>
                  <a:lnTo>
                    <a:pt x="0" y="8"/>
                  </a:lnTo>
                  <a:lnTo>
                    <a:pt x="0" y="17"/>
                  </a:lnTo>
                  <a:lnTo>
                    <a:pt x="0" y="25"/>
                  </a:lnTo>
                  <a:lnTo>
                    <a:pt x="4" y="36"/>
                  </a:lnTo>
                  <a:lnTo>
                    <a:pt x="4" y="34"/>
                  </a:lnTo>
                  <a:lnTo>
                    <a:pt x="22" y="24"/>
                  </a:lnTo>
                  <a:close/>
                </a:path>
              </a:pathLst>
            </a:custGeom>
            <a:solidFill>
              <a:srgbClr val="000000"/>
            </a:solidFill>
            <a:ln w="9525">
              <a:noFill/>
              <a:round/>
              <a:headEnd/>
              <a:tailEnd/>
            </a:ln>
          </p:spPr>
          <p:txBody>
            <a:bodyPr/>
            <a:lstStyle/>
            <a:p>
              <a:endParaRPr lang="en-US"/>
            </a:p>
          </p:txBody>
        </p:sp>
        <p:sp>
          <p:nvSpPr>
            <p:cNvPr id="1241267" name="Freeform 179"/>
            <p:cNvSpPr>
              <a:spLocks/>
            </p:cNvSpPr>
            <p:nvPr/>
          </p:nvSpPr>
          <p:spPr bwMode="auto">
            <a:xfrm>
              <a:off x="3678" y="2372"/>
              <a:ext cx="14" cy="18"/>
            </a:xfrm>
            <a:custGeom>
              <a:avLst/>
              <a:gdLst/>
              <a:ahLst/>
              <a:cxnLst>
                <a:cxn ang="0">
                  <a:pos x="28" y="34"/>
                </a:cxn>
                <a:cxn ang="0">
                  <a:pos x="28" y="34"/>
                </a:cxn>
                <a:cxn ang="0">
                  <a:pos x="27" y="22"/>
                </a:cxn>
                <a:cxn ang="0">
                  <a:pos x="26" y="16"/>
                </a:cxn>
                <a:cxn ang="0">
                  <a:pos x="22" y="7"/>
                </a:cxn>
                <a:cxn ang="0">
                  <a:pos x="18" y="0"/>
                </a:cxn>
                <a:cxn ang="0">
                  <a:pos x="0" y="10"/>
                </a:cxn>
                <a:cxn ang="0">
                  <a:pos x="2" y="16"/>
                </a:cxn>
                <a:cxn ang="0">
                  <a:pos x="5" y="22"/>
                </a:cxn>
                <a:cxn ang="0">
                  <a:pos x="5" y="30"/>
                </a:cxn>
                <a:cxn ang="0">
                  <a:pos x="8" y="34"/>
                </a:cxn>
                <a:cxn ang="0">
                  <a:pos x="28" y="34"/>
                </a:cxn>
              </a:cxnLst>
              <a:rect l="0" t="0" r="r" b="b"/>
              <a:pathLst>
                <a:path w="28" h="34">
                  <a:moveTo>
                    <a:pt x="28" y="34"/>
                  </a:moveTo>
                  <a:lnTo>
                    <a:pt x="28" y="34"/>
                  </a:lnTo>
                  <a:lnTo>
                    <a:pt x="27" y="22"/>
                  </a:lnTo>
                  <a:lnTo>
                    <a:pt x="26" y="16"/>
                  </a:lnTo>
                  <a:lnTo>
                    <a:pt x="22" y="7"/>
                  </a:lnTo>
                  <a:lnTo>
                    <a:pt x="18" y="0"/>
                  </a:lnTo>
                  <a:lnTo>
                    <a:pt x="0" y="10"/>
                  </a:lnTo>
                  <a:lnTo>
                    <a:pt x="2" y="16"/>
                  </a:lnTo>
                  <a:lnTo>
                    <a:pt x="5" y="22"/>
                  </a:lnTo>
                  <a:lnTo>
                    <a:pt x="5" y="30"/>
                  </a:lnTo>
                  <a:lnTo>
                    <a:pt x="8" y="34"/>
                  </a:lnTo>
                  <a:lnTo>
                    <a:pt x="28" y="34"/>
                  </a:lnTo>
                  <a:close/>
                </a:path>
              </a:pathLst>
            </a:custGeom>
            <a:solidFill>
              <a:srgbClr val="000000"/>
            </a:solidFill>
            <a:ln w="9525">
              <a:noFill/>
              <a:round/>
              <a:headEnd/>
              <a:tailEnd/>
            </a:ln>
          </p:spPr>
          <p:txBody>
            <a:bodyPr/>
            <a:lstStyle/>
            <a:p>
              <a:endParaRPr lang="en-US"/>
            </a:p>
          </p:txBody>
        </p:sp>
        <p:sp>
          <p:nvSpPr>
            <p:cNvPr id="1241268" name="Freeform 180"/>
            <p:cNvSpPr>
              <a:spLocks/>
            </p:cNvSpPr>
            <p:nvPr/>
          </p:nvSpPr>
          <p:spPr bwMode="auto">
            <a:xfrm>
              <a:off x="3682" y="2389"/>
              <a:ext cx="11" cy="12"/>
            </a:xfrm>
            <a:custGeom>
              <a:avLst/>
              <a:gdLst/>
              <a:ahLst/>
              <a:cxnLst>
                <a:cxn ang="0">
                  <a:pos x="20" y="1"/>
                </a:cxn>
                <a:cxn ang="0">
                  <a:pos x="23" y="1"/>
                </a:cxn>
                <a:cxn ang="0">
                  <a:pos x="20" y="0"/>
                </a:cxn>
                <a:cxn ang="0">
                  <a:pos x="19" y="0"/>
                </a:cxn>
                <a:cxn ang="0">
                  <a:pos x="20" y="1"/>
                </a:cxn>
                <a:cxn ang="0">
                  <a:pos x="0" y="1"/>
                </a:cxn>
                <a:cxn ang="0">
                  <a:pos x="0" y="11"/>
                </a:cxn>
                <a:cxn ang="0">
                  <a:pos x="7" y="20"/>
                </a:cxn>
                <a:cxn ang="0">
                  <a:pos x="11" y="23"/>
                </a:cxn>
                <a:cxn ang="0">
                  <a:pos x="19" y="25"/>
                </a:cxn>
                <a:cxn ang="0">
                  <a:pos x="20" y="25"/>
                </a:cxn>
                <a:cxn ang="0">
                  <a:pos x="20" y="1"/>
                </a:cxn>
              </a:cxnLst>
              <a:rect l="0" t="0" r="r" b="b"/>
              <a:pathLst>
                <a:path w="23" h="25">
                  <a:moveTo>
                    <a:pt x="20" y="1"/>
                  </a:moveTo>
                  <a:lnTo>
                    <a:pt x="23" y="1"/>
                  </a:lnTo>
                  <a:lnTo>
                    <a:pt x="20" y="0"/>
                  </a:lnTo>
                  <a:lnTo>
                    <a:pt x="19" y="0"/>
                  </a:lnTo>
                  <a:lnTo>
                    <a:pt x="20" y="1"/>
                  </a:lnTo>
                  <a:lnTo>
                    <a:pt x="0" y="1"/>
                  </a:lnTo>
                  <a:lnTo>
                    <a:pt x="0" y="11"/>
                  </a:lnTo>
                  <a:lnTo>
                    <a:pt x="7" y="20"/>
                  </a:lnTo>
                  <a:lnTo>
                    <a:pt x="11" y="23"/>
                  </a:lnTo>
                  <a:lnTo>
                    <a:pt x="19" y="25"/>
                  </a:lnTo>
                  <a:lnTo>
                    <a:pt x="20" y="25"/>
                  </a:lnTo>
                  <a:lnTo>
                    <a:pt x="20" y="1"/>
                  </a:lnTo>
                  <a:close/>
                </a:path>
              </a:pathLst>
            </a:custGeom>
            <a:solidFill>
              <a:srgbClr val="000000"/>
            </a:solidFill>
            <a:ln w="9525">
              <a:noFill/>
              <a:round/>
              <a:headEnd/>
              <a:tailEnd/>
            </a:ln>
          </p:spPr>
          <p:txBody>
            <a:bodyPr/>
            <a:lstStyle/>
            <a:p>
              <a:endParaRPr lang="en-US"/>
            </a:p>
          </p:txBody>
        </p:sp>
        <p:sp>
          <p:nvSpPr>
            <p:cNvPr id="1241269" name="Freeform 181"/>
            <p:cNvSpPr>
              <a:spLocks/>
            </p:cNvSpPr>
            <p:nvPr/>
          </p:nvSpPr>
          <p:spPr bwMode="auto">
            <a:xfrm>
              <a:off x="3691" y="2387"/>
              <a:ext cx="11" cy="14"/>
            </a:xfrm>
            <a:custGeom>
              <a:avLst/>
              <a:gdLst/>
              <a:ahLst/>
              <a:cxnLst>
                <a:cxn ang="0">
                  <a:pos x="0" y="4"/>
                </a:cxn>
                <a:cxn ang="0">
                  <a:pos x="0" y="7"/>
                </a:cxn>
                <a:cxn ang="0">
                  <a:pos x="1" y="4"/>
                </a:cxn>
                <a:cxn ang="0">
                  <a:pos x="2" y="4"/>
                </a:cxn>
                <a:cxn ang="0">
                  <a:pos x="2" y="28"/>
                </a:cxn>
                <a:cxn ang="0">
                  <a:pos x="14" y="25"/>
                </a:cxn>
                <a:cxn ang="0">
                  <a:pos x="18" y="16"/>
                </a:cxn>
                <a:cxn ang="0">
                  <a:pos x="21" y="10"/>
                </a:cxn>
                <a:cxn ang="0">
                  <a:pos x="21" y="0"/>
                </a:cxn>
                <a:cxn ang="0">
                  <a:pos x="21" y="1"/>
                </a:cxn>
                <a:cxn ang="0">
                  <a:pos x="0" y="4"/>
                </a:cxn>
              </a:cxnLst>
              <a:rect l="0" t="0" r="r" b="b"/>
              <a:pathLst>
                <a:path w="21" h="28">
                  <a:moveTo>
                    <a:pt x="0" y="4"/>
                  </a:moveTo>
                  <a:lnTo>
                    <a:pt x="0" y="7"/>
                  </a:lnTo>
                  <a:lnTo>
                    <a:pt x="1" y="4"/>
                  </a:lnTo>
                  <a:lnTo>
                    <a:pt x="2" y="4"/>
                  </a:lnTo>
                  <a:lnTo>
                    <a:pt x="2" y="28"/>
                  </a:lnTo>
                  <a:lnTo>
                    <a:pt x="14" y="25"/>
                  </a:lnTo>
                  <a:lnTo>
                    <a:pt x="18" y="16"/>
                  </a:lnTo>
                  <a:lnTo>
                    <a:pt x="21" y="10"/>
                  </a:lnTo>
                  <a:lnTo>
                    <a:pt x="21" y="0"/>
                  </a:lnTo>
                  <a:lnTo>
                    <a:pt x="21" y="1"/>
                  </a:lnTo>
                  <a:lnTo>
                    <a:pt x="0" y="4"/>
                  </a:lnTo>
                  <a:close/>
                </a:path>
              </a:pathLst>
            </a:custGeom>
            <a:solidFill>
              <a:srgbClr val="000000"/>
            </a:solidFill>
            <a:ln w="9525">
              <a:noFill/>
              <a:round/>
              <a:headEnd/>
              <a:tailEnd/>
            </a:ln>
          </p:spPr>
          <p:txBody>
            <a:bodyPr/>
            <a:lstStyle/>
            <a:p>
              <a:endParaRPr lang="en-US"/>
            </a:p>
          </p:txBody>
        </p:sp>
        <p:sp>
          <p:nvSpPr>
            <p:cNvPr id="1241270" name="Freeform 182"/>
            <p:cNvSpPr>
              <a:spLocks/>
            </p:cNvSpPr>
            <p:nvPr/>
          </p:nvSpPr>
          <p:spPr bwMode="auto">
            <a:xfrm>
              <a:off x="3691" y="2373"/>
              <a:ext cx="12" cy="17"/>
            </a:xfrm>
            <a:custGeom>
              <a:avLst/>
              <a:gdLst/>
              <a:ahLst/>
              <a:cxnLst>
                <a:cxn ang="0">
                  <a:pos x="2" y="0"/>
                </a:cxn>
                <a:cxn ang="0">
                  <a:pos x="2" y="0"/>
                </a:cxn>
                <a:cxn ang="0">
                  <a:pos x="2" y="6"/>
                </a:cxn>
                <a:cxn ang="0">
                  <a:pos x="1" y="11"/>
                </a:cxn>
                <a:cxn ang="0">
                  <a:pos x="0" y="21"/>
                </a:cxn>
                <a:cxn ang="0">
                  <a:pos x="0" y="33"/>
                </a:cxn>
                <a:cxn ang="0">
                  <a:pos x="21" y="30"/>
                </a:cxn>
                <a:cxn ang="0">
                  <a:pos x="21" y="24"/>
                </a:cxn>
                <a:cxn ang="0">
                  <a:pos x="23" y="17"/>
                </a:cxn>
                <a:cxn ang="0">
                  <a:pos x="24" y="9"/>
                </a:cxn>
                <a:cxn ang="0">
                  <a:pos x="24" y="0"/>
                </a:cxn>
                <a:cxn ang="0">
                  <a:pos x="2" y="0"/>
                </a:cxn>
              </a:cxnLst>
              <a:rect l="0" t="0" r="r" b="b"/>
              <a:pathLst>
                <a:path w="24" h="33">
                  <a:moveTo>
                    <a:pt x="2" y="0"/>
                  </a:moveTo>
                  <a:lnTo>
                    <a:pt x="2" y="0"/>
                  </a:lnTo>
                  <a:lnTo>
                    <a:pt x="2" y="6"/>
                  </a:lnTo>
                  <a:lnTo>
                    <a:pt x="1" y="11"/>
                  </a:lnTo>
                  <a:lnTo>
                    <a:pt x="0" y="21"/>
                  </a:lnTo>
                  <a:lnTo>
                    <a:pt x="0" y="33"/>
                  </a:lnTo>
                  <a:lnTo>
                    <a:pt x="21" y="30"/>
                  </a:lnTo>
                  <a:lnTo>
                    <a:pt x="21" y="24"/>
                  </a:lnTo>
                  <a:lnTo>
                    <a:pt x="23" y="17"/>
                  </a:lnTo>
                  <a:lnTo>
                    <a:pt x="24" y="9"/>
                  </a:lnTo>
                  <a:lnTo>
                    <a:pt x="24" y="0"/>
                  </a:lnTo>
                  <a:lnTo>
                    <a:pt x="2" y="0"/>
                  </a:lnTo>
                  <a:close/>
                </a:path>
              </a:pathLst>
            </a:custGeom>
            <a:solidFill>
              <a:srgbClr val="000000"/>
            </a:solidFill>
            <a:ln w="9525">
              <a:noFill/>
              <a:round/>
              <a:headEnd/>
              <a:tailEnd/>
            </a:ln>
          </p:spPr>
          <p:txBody>
            <a:bodyPr/>
            <a:lstStyle/>
            <a:p>
              <a:endParaRPr lang="en-US"/>
            </a:p>
          </p:txBody>
        </p:sp>
        <p:sp>
          <p:nvSpPr>
            <p:cNvPr id="1241271" name="Freeform 183"/>
            <p:cNvSpPr>
              <a:spLocks/>
            </p:cNvSpPr>
            <p:nvPr/>
          </p:nvSpPr>
          <p:spPr bwMode="auto">
            <a:xfrm>
              <a:off x="3690" y="2360"/>
              <a:ext cx="13" cy="13"/>
            </a:xfrm>
            <a:custGeom>
              <a:avLst/>
              <a:gdLst/>
              <a:ahLst/>
              <a:cxnLst>
                <a:cxn ang="0">
                  <a:pos x="0" y="0"/>
                </a:cxn>
                <a:cxn ang="0">
                  <a:pos x="0" y="0"/>
                </a:cxn>
                <a:cxn ang="0">
                  <a:pos x="1" y="10"/>
                </a:cxn>
                <a:cxn ang="0">
                  <a:pos x="3" y="18"/>
                </a:cxn>
                <a:cxn ang="0">
                  <a:pos x="4" y="24"/>
                </a:cxn>
                <a:cxn ang="0">
                  <a:pos x="5" y="26"/>
                </a:cxn>
                <a:cxn ang="0">
                  <a:pos x="27" y="26"/>
                </a:cxn>
                <a:cxn ang="0">
                  <a:pos x="26" y="18"/>
                </a:cxn>
                <a:cxn ang="0">
                  <a:pos x="24" y="10"/>
                </a:cxn>
                <a:cxn ang="0">
                  <a:pos x="22" y="3"/>
                </a:cxn>
                <a:cxn ang="0">
                  <a:pos x="21" y="0"/>
                </a:cxn>
                <a:cxn ang="0">
                  <a:pos x="0" y="0"/>
                </a:cxn>
              </a:cxnLst>
              <a:rect l="0" t="0" r="r" b="b"/>
              <a:pathLst>
                <a:path w="27" h="26">
                  <a:moveTo>
                    <a:pt x="0" y="0"/>
                  </a:moveTo>
                  <a:lnTo>
                    <a:pt x="0" y="0"/>
                  </a:lnTo>
                  <a:lnTo>
                    <a:pt x="1" y="10"/>
                  </a:lnTo>
                  <a:lnTo>
                    <a:pt x="3" y="18"/>
                  </a:lnTo>
                  <a:lnTo>
                    <a:pt x="4" y="24"/>
                  </a:lnTo>
                  <a:lnTo>
                    <a:pt x="5" y="26"/>
                  </a:lnTo>
                  <a:lnTo>
                    <a:pt x="27" y="26"/>
                  </a:lnTo>
                  <a:lnTo>
                    <a:pt x="26" y="18"/>
                  </a:lnTo>
                  <a:lnTo>
                    <a:pt x="24" y="10"/>
                  </a:lnTo>
                  <a:lnTo>
                    <a:pt x="22" y="3"/>
                  </a:lnTo>
                  <a:lnTo>
                    <a:pt x="21" y="0"/>
                  </a:lnTo>
                  <a:lnTo>
                    <a:pt x="0" y="0"/>
                  </a:lnTo>
                  <a:close/>
                </a:path>
              </a:pathLst>
            </a:custGeom>
            <a:solidFill>
              <a:srgbClr val="000000"/>
            </a:solidFill>
            <a:ln w="9525">
              <a:noFill/>
              <a:round/>
              <a:headEnd/>
              <a:tailEnd/>
            </a:ln>
          </p:spPr>
          <p:txBody>
            <a:bodyPr/>
            <a:lstStyle/>
            <a:p>
              <a:endParaRPr lang="en-US"/>
            </a:p>
          </p:txBody>
        </p:sp>
        <p:sp>
          <p:nvSpPr>
            <p:cNvPr id="1241272" name="Freeform 184"/>
            <p:cNvSpPr>
              <a:spLocks/>
            </p:cNvSpPr>
            <p:nvPr/>
          </p:nvSpPr>
          <p:spPr bwMode="auto">
            <a:xfrm>
              <a:off x="3690" y="2341"/>
              <a:ext cx="12" cy="19"/>
            </a:xfrm>
            <a:custGeom>
              <a:avLst/>
              <a:gdLst/>
              <a:ahLst/>
              <a:cxnLst>
                <a:cxn ang="0">
                  <a:pos x="3" y="3"/>
                </a:cxn>
                <a:cxn ang="0">
                  <a:pos x="3" y="3"/>
                </a:cxn>
                <a:cxn ang="0">
                  <a:pos x="3" y="11"/>
                </a:cxn>
                <a:cxn ang="0">
                  <a:pos x="1" y="21"/>
                </a:cxn>
                <a:cxn ang="0">
                  <a:pos x="0" y="30"/>
                </a:cxn>
                <a:cxn ang="0">
                  <a:pos x="0" y="39"/>
                </a:cxn>
                <a:cxn ang="0">
                  <a:pos x="21" y="39"/>
                </a:cxn>
                <a:cxn ang="0">
                  <a:pos x="21" y="34"/>
                </a:cxn>
                <a:cxn ang="0">
                  <a:pos x="22" y="24"/>
                </a:cxn>
                <a:cxn ang="0">
                  <a:pos x="24" y="15"/>
                </a:cxn>
                <a:cxn ang="0">
                  <a:pos x="24" y="0"/>
                </a:cxn>
                <a:cxn ang="0">
                  <a:pos x="3" y="3"/>
                </a:cxn>
              </a:cxnLst>
              <a:rect l="0" t="0" r="r" b="b"/>
              <a:pathLst>
                <a:path w="24" h="39">
                  <a:moveTo>
                    <a:pt x="3" y="3"/>
                  </a:moveTo>
                  <a:lnTo>
                    <a:pt x="3" y="3"/>
                  </a:lnTo>
                  <a:lnTo>
                    <a:pt x="3" y="11"/>
                  </a:lnTo>
                  <a:lnTo>
                    <a:pt x="1" y="21"/>
                  </a:lnTo>
                  <a:lnTo>
                    <a:pt x="0" y="30"/>
                  </a:lnTo>
                  <a:lnTo>
                    <a:pt x="0" y="39"/>
                  </a:lnTo>
                  <a:lnTo>
                    <a:pt x="21" y="39"/>
                  </a:lnTo>
                  <a:lnTo>
                    <a:pt x="21" y="34"/>
                  </a:lnTo>
                  <a:lnTo>
                    <a:pt x="22" y="24"/>
                  </a:lnTo>
                  <a:lnTo>
                    <a:pt x="24" y="15"/>
                  </a:lnTo>
                  <a:lnTo>
                    <a:pt x="24" y="0"/>
                  </a:lnTo>
                  <a:lnTo>
                    <a:pt x="3" y="3"/>
                  </a:lnTo>
                  <a:close/>
                </a:path>
              </a:pathLst>
            </a:custGeom>
            <a:solidFill>
              <a:srgbClr val="000000"/>
            </a:solidFill>
            <a:ln w="9525">
              <a:noFill/>
              <a:round/>
              <a:headEnd/>
              <a:tailEnd/>
            </a:ln>
          </p:spPr>
          <p:txBody>
            <a:bodyPr/>
            <a:lstStyle/>
            <a:p>
              <a:endParaRPr lang="en-US"/>
            </a:p>
          </p:txBody>
        </p:sp>
        <p:sp>
          <p:nvSpPr>
            <p:cNvPr id="1241273" name="Freeform 185"/>
            <p:cNvSpPr>
              <a:spLocks/>
            </p:cNvSpPr>
            <p:nvPr/>
          </p:nvSpPr>
          <p:spPr bwMode="auto">
            <a:xfrm>
              <a:off x="3687" y="2317"/>
              <a:ext cx="15" cy="26"/>
            </a:xfrm>
            <a:custGeom>
              <a:avLst/>
              <a:gdLst/>
              <a:ahLst/>
              <a:cxnLst>
                <a:cxn ang="0">
                  <a:pos x="1" y="0"/>
                </a:cxn>
                <a:cxn ang="0">
                  <a:pos x="1" y="0"/>
                </a:cxn>
                <a:cxn ang="0">
                  <a:pos x="0" y="16"/>
                </a:cxn>
                <a:cxn ang="0">
                  <a:pos x="4" y="31"/>
                </a:cxn>
                <a:cxn ang="0">
                  <a:pos x="6" y="43"/>
                </a:cxn>
                <a:cxn ang="0">
                  <a:pos x="8" y="52"/>
                </a:cxn>
                <a:cxn ang="0">
                  <a:pos x="29" y="47"/>
                </a:cxn>
                <a:cxn ang="0">
                  <a:pos x="27" y="37"/>
                </a:cxn>
                <a:cxn ang="0">
                  <a:pos x="24" y="25"/>
                </a:cxn>
                <a:cxn ang="0">
                  <a:pos x="22" y="16"/>
                </a:cxn>
                <a:cxn ang="0">
                  <a:pos x="23" y="6"/>
                </a:cxn>
                <a:cxn ang="0">
                  <a:pos x="1" y="0"/>
                </a:cxn>
              </a:cxnLst>
              <a:rect l="0" t="0" r="r" b="b"/>
              <a:pathLst>
                <a:path w="29" h="52">
                  <a:moveTo>
                    <a:pt x="1" y="0"/>
                  </a:moveTo>
                  <a:lnTo>
                    <a:pt x="1" y="0"/>
                  </a:lnTo>
                  <a:lnTo>
                    <a:pt x="0" y="16"/>
                  </a:lnTo>
                  <a:lnTo>
                    <a:pt x="4" y="31"/>
                  </a:lnTo>
                  <a:lnTo>
                    <a:pt x="6" y="43"/>
                  </a:lnTo>
                  <a:lnTo>
                    <a:pt x="8" y="52"/>
                  </a:lnTo>
                  <a:lnTo>
                    <a:pt x="29" y="47"/>
                  </a:lnTo>
                  <a:lnTo>
                    <a:pt x="27" y="37"/>
                  </a:lnTo>
                  <a:lnTo>
                    <a:pt x="24" y="25"/>
                  </a:lnTo>
                  <a:lnTo>
                    <a:pt x="22" y="16"/>
                  </a:lnTo>
                  <a:lnTo>
                    <a:pt x="23" y="6"/>
                  </a:lnTo>
                  <a:lnTo>
                    <a:pt x="1" y="0"/>
                  </a:lnTo>
                  <a:close/>
                </a:path>
              </a:pathLst>
            </a:custGeom>
            <a:solidFill>
              <a:srgbClr val="000000"/>
            </a:solidFill>
            <a:ln w="9525">
              <a:noFill/>
              <a:round/>
              <a:headEnd/>
              <a:tailEnd/>
            </a:ln>
          </p:spPr>
          <p:txBody>
            <a:bodyPr/>
            <a:lstStyle/>
            <a:p>
              <a:endParaRPr lang="en-US"/>
            </a:p>
          </p:txBody>
        </p:sp>
        <p:sp>
          <p:nvSpPr>
            <p:cNvPr id="1241274" name="Freeform 186"/>
            <p:cNvSpPr>
              <a:spLocks/>
            </p:cNvSpPr>
            <p:nvPr/>
          </p:nvSpPr>
          <p:spPr bwMode="auto">
            <a:xfrm>
              <a:off x="3688" y="2293"/>
              <a:ext cx="12" cy="28"/>
            </a:xfrm>
            <a:custGeom>
              <a:avLst/>
              <a:gdLst/>
              <a:ahLst/>
              <a:cxnLst>
                <a:cxn ang="0">
                  <a:pos x="23" y="0"/>
                </a:cxn>
                <a:cxn ang="0">
                  <a:pos x="3" y="3"/>
                </a:cxn>
                <a:cxn ang="0">
                  <a:pos x="4" y="10"/>
                </a:cxn>
                <a:cxn ang="0">
                  <a:pos x="4" y="16"/>
                </a:cxn>
                <a:cxn ang="0">
                  <a:pos x="4" y="22"/>
                </a:cxn>
                <a:cxn ang="0">
                  <a:pos x="4" y="30"/>
                </a:cxn>
                <a:cxn ang="0">
                  <a:pos x="4" y="34"/>
                </a:cxn>
                <a:cxn ang="0">
                  <a:pos x="4" y="37"/>
                </a:cxn>
                <a:cxn ang="0">
                  <a:pos x="3" y="43"/>
                </a:cxn>
                <a:cxn ang="0">
                  <a:pos x="0" y="49"/>
                </a:cxn>
                <a:cxn ang="0">
                  <a:pos x="22" y="56"/>
                </a:cxn>
                <a:cxn ang="0">
                  <a:pos x="23" y="49"/>
                </a:cxn>
                <a:cxn ang="0">
                  <a:pos x="25" y="40"/>
                </a:cxn>
                <a:cxn ang="0">
                  <a:pos x="25" y="34"/>
                </a:cxn>
                <a:cxn ang="0">
                  <a:pos x="25" y="30"/>
                </a:cxn>
                <a:cxn ang="0">
                  <a:pos x="25" y="22"/>
                </a:cxn>
                <a:cxn ang="0">
                  <a:pos x="25" y="16"/>
                </a:cxn>
                <a:cxn ang="0">
                  <a:pos x="25" y="7"/>
                </a:cxn>
                <a:cxn ang="0">
                  <a:pos x="23" y="0"/>
                </a:cxn>
                <a:cxn ang="0">
                  <a:pos x="3" y="3"/>
                </a:cxn>
                <a:cxn ang="0">
                  <a:pos x="23" y="0"/>
                </a:cxn>
              </a:cxnLst>
              <a:rect l="0" t="0" r="r" b="b"/>
              <a:pathLst>
                <a:path w="25" h="56">
                  <a:moveTo>
                    <a:pt x="23" y="0"/>
                  </a:moveTo>
                  <a:lnTo>
                    <a:pt x="3" y="3"/>
                  </a:lnTo>
                  <a:lnTo>
                    <a:pt x="4" y="10"/>
                  </a:lnTo>
                  <a:lnTo>
                    <a:pt x="4" y="16"/>
                  </a:lnTo>
                  <a:lnTo>
                    <a:pt x="4" y="22"/>
                  </a:lnTo>
                  <a:lnTo>
                    <a:pt x="4" y="30"/>
                  </a:lnTo>
                  <a:lnTo>
                    <a:pt x="4" y="34"/>
                  </a:lnTo>
                  <a:lnTo>
                    <a:pt x="4" y="37"/>
                  </a:lnTo>
                  <a:lnTo>
                    <a:pt x="3" y="43"/>
                  </a:lnTo>
                  <a:lnTo>
                    <a:pt x="0" y="49"/>
                  </a:lnTo>
                  <a:lnTo>
                    <a:pt x="22" y="56"/>
                  </a:lnTo>
                  <a:lnTo>
                    <a:pt x="23" y="49"/>
                  </a:lnTo>
                  <a:lnTo>
                    <a:pt x="25" y="40"/>
                  </a:lnTo>
                  <a:lnTo>
                    <a:pt x="25" y="34"/>
                  </a:lnTo>
                  <a:lnTo>
                    <a:pt x="25" y="30"/>
                  </a:lnTo>
                  <a:lnTo>
                    <a:pt x="25" y="22"/>
                  </a:lnTo>
                  <a:lnTo>
                    <a:pt x="25" y="16"/>
                  </a:lnTo>
                  <a:lnTo>
                    <a:pt x="25" y="7"/>
                  </a:lnTo>
                  <a:lnTo>
                    <a:pt x="23" y="0"/>
                  </a:lnTo>
                  <a:lnTo>
                    <a:pt x="3" y="3"/>
                  </a:lnTo>
                  <a:lnTo>
                    <a:pt x="23" y="0"/>
                  </a:lnTo>
                  <a:close/>
                </a:path>
              </a:pathLst>
            </a:custGeom>
            <a:solidFill>
              <a:srgbClr val="000000"/>
            </a:solidFill>
            <a:ln w="9525">
              <a:noFill/>
              <a:round/>
              <a:headEnd/>
              <a:tailEnd/>
            </a:ln>
          </p:spPr>
          <p:txBody>
            <a:bodyPr/>
            <a:lstStyle/>
            <a:p>
              <a:endParaRPr lang="en-US"/>
            </a:p>
          </p:txBody>
        </p:sp>
        <p:sp>
          <p:nvSpPr>
            <p:cNvPr id="1241275" name="Freeform 187"/>
            <p:cNvSpPr>
              <a:spLocks/>
            </p:cNvSpPr>
            <p:nvPr/>
          </p:nvSpPr>
          <p:spPr bwMode="auto">
            <a:xfrm>
              <a:off x="3689" y="2293"/>
              <a:ext cx="20" cy="24"/>
            </a:xfrm>
            <a:custGeom>
              <a:avLst/>
              <a:gdLst/>
              <a:ahLst/>
              <a:cxnLst>
                <a:cxn ang="0">
                  <a:pos x="41" y="39"/>
                </a:cxn>
                <a:cxn ang="0">
                  <a:pos x="41" y="39"/>
                </a:cxn>
                <a:cxn ang="0">
                  <a:pos x="37" y="30"/>
                </a:cxn>
                <a:cxn ang="0">
                  <a:pos x="29" y="21"/>
                </a:cxn>
                <a:cxn ang="0">
                  <a:pos x="23" y="13"/>
                </a:cxn>
                <a:cxn ang="0">
                  <a:pos x="20" y="0"/>
                </a:cxn>
                <a:cxn ang="0">
                  <a:pos x="0" y="3"/>
                </a:cxn>
                <a:cxn ang="0">
                  <a:pos x="5" y="22"/>
                </a:cxn>
                <a:cxn ang="0">
                  <a:pos x="14" y="34"/>
                </a:cxn>
                <a:cxn ang="0">
                  <a:pos x="19" y="43"/>
                </a:cxn>
                <a:cxn ang="0">
                  <a:pos x="23" y="49"/>
                </a:cxn>
                <a:cxn ang="0">
                  <a:pos x="41" y="39"/>
                </a:cxn>
              </a:cxnLst>
              <a:rect l="0" t="0" r="r" b="b"/>
              <a:pathLst>
                <a:path w="41" h="49">
                  <a:moveTo>
                    <a:pt x="41" y="39"/>
                  </a:moveTo>
                  <a:lnTo>
                    <a:pt x="41" y="39"/>
                  </a:lnTo>
                  <a:lnTo>
                    <a:pt x="37" y="30"/>
                  </a:lnTo>
                  <a:lnTo>
                    <a:pt x="29" y="21"/>
                  </a:lnTo>
                  <a:lnTo>
                    <a:pt x="23" y="13"/>
                  </a:lnTo>
                  <a:lnTo>
                    <a:pt x="20" y="0"/>
                  </a:lnTo>
                  <a:lnTo>
                    <a:pt x="0" y="3"/>
                  </a:lnTo>
                  <a:lnTo>
                    <a:pt x="5" y="22"/>
                  </a:lnTo>
                  <a:lnTo>
                    <a:pt x="14" y="34"/>
                  </a:lnTo>
                  <a:lnTo>
                    <a:pt x="19" y="43"/>
                  </a:lnTo>
                  <a:lnTo>
                    <a:pt x="23" y="49"/>
                  </a:lnTo>
                  <a:lnTo>
                    <a:pt x="41" y="39"/>
                  </a:lnTo>
                  <a:close/>
                </a:path>
              </a:pathLst>
            </a:custGeom>
            <a:solidFill>
              <a:srgbClr val="000000"/>
            </a:solidFill>
            <a:ln w="9525">
              <a:noFill/>
              <a:round/>
              <a:headEnd/>
              <a:tailEnd/>
            </a:ln>
          </p:spPr>
          <p:txBody>
            <a:bodyPr/>
            <a:lstStyle/>
            <a:p>
              <a:endParaRPr lang="en-US"/>
            </a:p>
          </p:txBody>
        </p:sp>
        <p:sp>
          <p:nvSpPr>
            <p:cNvPr id="1241276" name="Freeform 188"/>
            <p:cNvSpPr>
              <a:spLocks/>
            </p:cNvSpPr>
            <p:nvPr/>
          </p:nvSpPr>
          <p:spPr bwMode="auto">
            <a:xfrm>
              <a:off x="3700" y="2312"/>
              <a:ext cx="15" cy="20"/>
            </a:xfrm>
            <a:custGeom>
              <a:avLst/>
              <a:gdLst/>
              <a:ahLst/>
              <a:cxnLst>
                <a:cxn ang="0">
                  <a:pos x="28" y="31"/>
                </a:cxn>
                <a:cxn ang="0">
                  <a:pos x="28" y="31"/>
                </a:cxn>
                <a:cxn ang="0">
                  <a:pos x="26" y="23"/>
                </a:cxn>
                <a:cxn ang="0">
                  <a:pos x="24" y="19"/>
                </a:cxn>
                <a:cxn ang="0">
                  <a:pos x="23" y="11"/>
                </a:cxn>
                <a:cxn ang="0">
                  <a:pos x="19" y="0"/>
                </a:cxn>
                <a:cxn ang="0">
                  <a:pos x="0" y="10"/>
                </a:cxn>
                <a:cxn ang="0">
                  <a:pos x="2" y="19"/>
                </a:cxn>
                <a:cxn ang="0">
                  <a:pos x="4" y="25"/>
                </a:cxn>
                <a:cxn ang="0">
                  <a:pos x="5" y="31"/>
                </a:cxn>
                <a:cxn ang="0">
                  <a:pos x="9" y="40"/>
                </a:cxn>
                <a:cxn ang="0">
                  <a:pos x="28" y="31"/>
                </a:cxn>
              </a:cxnLst>
              <a:rect l="0" t="0" r="r" b="b"/>
              <a:pathLst>
                <a:path w="28" h="40">
                  <a:moveTo>
                    <a:pt x="28" y="31"/>
                  </a:moveTo>
                  <a:lnTo>
                    <a:pt x="28" y="31"/>
                  </a:lnTo>
                  <a:lnTo>
                    <a:pt x="26" y="23"/>
                  </a:lnTo>
                  <a:lnTo>
                    <a:pt x="24" y="19"/>
                  </a:lnTo>
                  <a:lnTo>
                    <a:pt x="23" y="11"/>
                  </a:lnTo>
                  <a:lnTo>
                    <a:pt x="19" y="0"/>
                  </a:lnTo>
                  <a:lnTo>
                    <a:pt x="0" y="10"/>
                  </a:lnTo>
                  <a:lnTo>
                    <a:pt x="2" y="19"/>
                  </a:lnTo>
                  <a:lnTo>
                    <a:pt x="4" y="25"/>
                  </a:lnTo>
                  <a:lnTo>
                    <a:pt x="5" y="31"/>
                  </a:lnTo>
                  <a:lnTo>
                    <a:pt x="9" y="40"/>
                  </a:lnTo>
                  <a:lnTo>
                    <a:pt x="28" y="31"/>
                  </a:lnTo>
                  <a:close/>
                </a:path>
              </a:pathLst>
            </a:custGeom>
            <a:solidFill>
              <a:srgbClr val="000000"/>
            </a:solidFill>
            <a:ln w="9525">
              <a:noFill/>
              <a:round/>
              <a:headEnd/>
              <a:tailEnd/>
            </a:ln>
          </p:spPr>
          <p:txBody>
            <a:bodyPr/>
            <a:lstStyle/>
            <a:p>
              <a:endParaRPr lang="en-US"/>
            </a:p>
          </p:txBody>
        </p:sp>
        <p:sp>
          <p:nvSpPr>
            <p:cNvPr id="1241277" name="Freeform 189"/>
            <p:cNvSpPr>
              <a:spLocks/>
            </p:cNvSpPr>
            <p:nvPr/>
          </p:nvSpPr>
          <p:spPr bwMode="auto">
            <a:xfrm>
              <a:off x="3705" y="2327"/>
              <a:ext cx="17" cy="17"/>
            </a:xfrm>
            <a:custGeom>
              <a:avLst/>
              <a:gdLst/>
              <a:ahLst/>
              <a:cxnLst>
                <a:cxn ang="0">
                  <a:pos x="32" y="22"/>
                </a:cxn>
                <a:cxn ang="0">
                  <a:pos x="34" y="25"/>
                </a:cxn>
                <a:cxn ang="0">
                  <a:pos x="31" y="17"/>
                </a:cxn>
                <a:cxn ang="0">
                  <a:pos x="25" y="10"/>
                </a:cxn>
                <a:cxn ang="0">
                  <a:pos x="23" y="6"/>
                </a:cxn>
                <a:cxn ang="0">
                  <a:pos x="19" y="0"/>
                </a:cxn>
                <a:cxn ang="0">
                  <a:pos x="0" y="9"/>
                </a:cxn>
                <a:cxn ang="0">
                  <a:pos x="5" y="19"/>
                </a:cxn>
                <a:cxn ang="0">
                  <a:pos x="11" y="23"/>
                </a:cxn>
                <a:cxn ang="0">
                  <a:pos x="13" y="26"/>
                </a:cxn>
                <a:cxn ang="0">
                  <a:pos x="13" y="29"/>
                </a:cxn>
                <a:cxn ang="0">
                  <a:pos x="14" y="32"/>
                </a:cxn>
                <a:cxn ang="0">
                  <a:pos x="32" y="22"/>
                </a:cxn>
              </a:cxnLst>
              <a:rect l="0" t="0" r="r" b="b"/>
              <a:pathLst>
                <a:path w="34" h="32">
                  <a:moveTo>
                    <a:pt x="32" y="22"/>
                  </a:moveTo>
                  <a:lnTo>
                    <a:pt x="34" y="25"/>
                  </a:lnTo>
                  <a:lnTo>
                    <a:pt x="31" y="17"/>
                  </a:lnTo>
                  <a:lnTo>
                    <a:pt x="25" y="10"/>
                  </a:lnTo>
                  <a:lnTo>
                    <a:pt x="23" y="6"/>
                  </a:lnTo>
                  <a:lnTo>
                    <a:pt x="19" y="0"/>
                  </a:lnTo>
                  <a:lnTo>
                    <a:pt x="0" y="9"/>
                  </a:lnTo>
                  <a:lnTo>
                    <a:pt x="5" y="19"/>
                  </a:lnTo>
                  <a:lnTo>
                    <a:pt x="11" y="23"/>
                  </a:lnTo>
                  <a:lnTo>
                    <a:pt x="13" y="26"/>
                  </a:lnTo>
                  <a:lnTo>
                    <a:pt x="13" y="29"/>
                  </a:lnTo>
                  <a:lnTo>
                    <a:pt x="14" y="32"/>
                  </a:lnTo>
                  <a:lnTo>
                    <a:pt x="32" y="22"/>
                  </a:lnTo>
                  <a:close/>
                </a:path>
              </a:pathLst>
            </a:custGeom>
            <a:solidFill>
              <a:srgbClr val="000000"/>
            </a:solidFill>
            <a:ln w="9525">
              <a:noFill/>
              <a:round/>
              <a:headEnd/>
              <a:tailEnd/>
            </a:ln>
          </p:spPr>
          <p:txBody>
            <a:bodyPr/>
            <a:lstStyle/>
            <a:p>
              <a:endParaRPr lang="en-US"/>
            </a:p>
          </p:txBody>
        </p:sp>
        <p:sp>
          <p:nvSpPr>
            <p:cNvPr id="1241278" name="Freeform 190"/>
            <p:cNvSpPr>
              <a:spLocks/>
            </p:cNvSpPr>
            <p:nvPr/>
          </p:nvSpPr>
          <p:spPr bwMode="auto">
            <a:xfrm>
              <a:off x="3712" y="2338"/>
              <a:ext cx="13" cy="22"/>
            </a:xfrm>
            <a:custGeom>
              <a:avLst/>
              <a:gdLst/>
              <a:ahLst/>
              <a:cxnLst>
                <a:cxn ang="0">
                  <a:pos x="26" y="29"/>
                </a:cxn>
                <a:cxn ang="0">
                  <a:pos x="26" y="29"/>
                </a:cxn>
                <a:cxn ang="0">
                  <a:pos x="26" y="25"/>
                </a:cxn>
                <a:cxn ang="0">
                  <a:pos x="23" y="16"/>
                </a:cxn>
                <a:cxn ang="0">
                  <a:pos x="20" y="9"/>
                </a:cxn>
                <a:cxn ang="0">
                  <a:pos x="18" y="0"/>
                </a:cxn>
                <a:cxn ang="0">
                  <a:pos x="0" y="10"/>
                </a:cxn>
                <a:cxn ang="0">
                  <a:pos x="0" y="15"/>
                </a:cxn>
                <a:cxn ang="0">
                  <a:pos x="1" y="24"/>
                </a:cxn>
                <a:cxn ang="0">
                  <a:pos x="5" y="34"/>
                </a:cxn>
                <a:cxn ang="0">
                  <a:pos x="11" y="43"/>
                </a:cxn>
                <a:cxn ang="0">
                  <a:pos x="26" y="29"/>
                </a:cxn>
              </a:cxnLst>
              <a:rect l="0" t="0" r="r" b="b"/>
              <a:pathLst>
                <a:path w="26" h="43">
                  <a:moveTo>
                    <a:pt x="26" y="29"/>
                  </a:moveTo>
                  <a:lnTo>
                    <a:pt x="26" y="29"/>
                  </a:lnTo>
                  <a:lnTo>
                    <a:pt x="26" y="25"/>
                  </a:lnTo>
                  <a:lnTo>
                    <a:pt x="23" y="16"/>
                  </a:lnTo>
                  <a:lnTo>
                    <a:pt x="20" y="9"/>
                  </a:lnTo>
                  <a:lnTo>
                    <a:pt x="18" y="0"/>
                  </a:lnTo>
                  <a:lnTo>
                    <a:pt x="0" y="10"/>
                  </a:lnTo>
                  <a:lnTo>
                    <a:pt x="0" y="15"/>
                  </a:lnTo>
                  <a:lnTo>
                    <a:pt x="1" y="24"/>
                  </a:lnTo>
                  <a:lnTo>
                    <a:pt x="5" y="34"/>
                  </a:lnTo>
                  <a:lnTo>
                    <a:pt x="11" y="43"/>
                  </a:lnTo>
                  <a:lnTo>
                    <a:pt x="26" y="29"/>
                  </a:lnTo>
                  <a:close/>
                </a:path>
              </a:pathLst>
            </a:custGeom>
            <a:solidFill>
              <a:srgbClr val="000000"/>
            </a:solidFill>
            <a:ln w="9525">
              <a:noFill/>
              <a:round/>
              <a:headEnd/>
              <a:tailEnd/>
            </a:ln>
          </p:spPr>
          <p:txBody>
            <a:bodyPr/>
            <a:lstStyle/>
            <a:p>
              <a:endParaRPr lang="en-US"/>
            </a:p>
          </p:txBody>
        </p:sp>
        <p:sp>
          <p:nvSpPr>
            <p:cNvPr id="1241279" name="Freeform 191"/>
            <p:cNvSpPr>
              <a:spLocks/>
            </p:cNvSpPr>
            <p:nvPr/>
          </p:nvSpPr>
          <p:spPr bwMode="auto">
            <a:xfrm>
              <a:off x="3718" y="2353"/>
              <a:ext cx="17" cy="19"/>
            </a:xfrm>
            <a:custGeom>
              <a:avLst/>
              <a:gdLst/>
              <a:ahLst/>
              <a:cxnLst>
                <a:cxn ang="0">
                  <a:pos x="35" y="29"/>
                </a:cxn>
                <a:cxn ang="0">
                  <a:pos x="33" y="27"/>
                </a:cxn>
                <a:cxn ang="0">
                  <a:pos x="29" y="15"/>
                </a:cxn>
                <a:cxn ang="0">
                  <a:pos x="22" y="9"/>
                </a:cxn>
                <a:cxn ang="0">
                  <a:pos x="20" y="5"/>
                </a:cxn>
                <a:cxn ang="0">
                  <a:pos x="15" y="0"/>
                </a:cxn>
                <a:cxn ang="0">
                  <a:pos x="0" y="14"/>
                </a:cxn>
                <a:cxn ang="0">
                  <a:pos x="4" y="20"/>
                </a:cxn>
                <a:cxn ang="0">
                  <a:pos x="7" y="23"/>
                </a:cxn>
                <a:cxn ang="0">
                  <a:pos x="11" y="29"/>
                </a:cxn>
                <a:cxn ang="0">
                  <a:pos x="15" y="38"/>
                </a:cxn>
                <a:cxn ang="0">
                  <a:pos x="13" y="36"/>
                </a:cxn>
                <a:cxn ang="0">
                  <a:pos x="35" y="29"/>
                </a:cxn>
              </a:cxnLst>
              <a:rect l="0" t="0" r="r" b="b"/>
              <a:pathLst>
                <a:path w="35" h="38">
                  <a:moveTo>
                    <a:pt x="35" y="29"/>
                  </a:moveTo>
                  <a:lnTo>
                    <a:pt x="33" y="27"/>
                  </a:lnTo>
                  <a:lnTo>
                    <a:pt x="29" y="15"/>
                  </a:lnTo>
                  <a:lnTo>
                    <a:pt x="22" y="9"/>
                  </a:lnTo>
                  <a:lnTo>
                    <a:pt x="20" y="5"/>
                  </a:lnTo>
                  <a:lnTo>
                    <a:pt x="15" y="0"/>
                  </a:lnTo>
                  <a:lnTo>
                    <a:pt x="0" y="14"/>
                  </a:lnTo>
                  <a:lnTo>
                    <a:pt x="4" y="20"/>
                  </a:lnTo>
                  <a:lnTo>
                    <a:pt x="7" y="23"/>
                  </a:lnTo>
                  <a:lnTo>
                    <a:pt x="11" y="29"/>
                  </a:lnTo>
                  <a:lnTo>
                    <a:pt x="15" y="38"/>
                  </a:lnTo>
                  <a:lnTo>
                    <a:pt x="13" y="36"/>
                  </a:lnTo>
                  <a:lnTo>
                    <a:pt x="35" y="29"/>
                  </a:lnTo>
                  <a:close/>
                </a:path>
              </a:pathLst>
            </a:custGeom>
            <a:solidFill>
              <a:srgbClr val="000000"/>
            </a:solidFill>
            <a:ln w="9525">
              <a:noFill/>
              <a:round/>
              <a:headEnd/>
              <a:tailEnd/>
            </a:ln>
          </p:spPr>
          <p:txBody>
            <a:bodyPr/>
            <a:lstStyle/>
            <a:p>
              <a:endParaRPr lang="en-US"/>
            </a:p>
          </p:txBody>
        </p:sp>
        <p:sp>
          <p:nvSpPr>
            <p:cNvPr id="1241280" name="Freeform 192"/>
            <p:cNvSpPr>
              <a:spLocks/>
            </p:cNvSpPr>
            <p:nvPr/>
          </p:nvSpPr>
          <p:spPr bwMode="auto">
            <a:xfrm>
              <a:off x="3724" y="2366"/>
              <a:ext cx="13" cy="12"/>
            </a:xfrm>
            <a:custGeom>
              <a:avLst/>
              <a:gdLst/>
              <a:ahLst/>
              <a:cxnLst>
                <a:cxn ang="0">
                  <a:pos x="20" y="0"/>
                </a:cxn>
                <a:cxn ang="0">
                  <a:pos x="23" y="0"/>
                </a:cxn>
                <a:cxn ang="0">
                  <a:pos x="20" y="0"/>
                </a:cxn>
                <a:cxn ang="0">
                  <a:pos x="17" y="0"/>
                </a:cxn>
                <a:cxn ang="0">
                  <a:pos x="20" y="1"/>
                </a:cxn>
                <a:cxn ang="0">
                  <a:pos x="22" y="3"/>
                </a:cxn>
                <a:cxn ang="0">
                  <a:pos x="0" y="10"/>
                </a:cxn>
                <a:cxn ang="0">
                  <a:pos x="5" y="17"/>
                </a:cxn>
                <a:cxn ang="0">
                  <a:pos x="14" y="23"/>
                </a:cxn>
                <a:cxn ang="0">
                  <a:pos x="20" y="23"/>
                </a:cxn>
                <a:cxn ang="0">
                  <a:pos x="23" y="23"/>
                </a:cxn>
                <a:cxn ang="0">
                  <a:pos x="26" y="23"/>
                </a:cxn>
                <a:cxn ang="0">
                  <a:pos x="20" y="0"/>
                </a:cxn>
              </a:cxnLst>
              <a:rect l="0" t="0" r="r" b="b"/>
              <a:pathLst>
                <a:path w="26" h="23">
                  <a:moveTo>
                    <a:pt x="20" y="0"/>
                  </a:moveTo>
                  <a:lnTo>
                    <a:pt x="23" y="0"/>
                  </a:lnTo>
                  <a:lnTo>
                    <a:pt x="20" y="0"/>
                  </a:lnTo>
                  <a:lnTo>
                    <a:pt x="17" y="0"/>
                  </a:lnTo>
                  <a:lnTo>
                    <a:pt x="20" y="1"/>
                  </a:lnTo>
                  <a:lnTo>
                    <a:pt x="22" y="3"/>
                  </a:lnTo>
                  <a:lnTo>
                    <a:pt x="0" y="10"/>
                  </a:lnTo>
                  <a:lnTo>
                    <a:pt x="5" y="17"/>
                  </a:lnTo>
                  <a:lnTo>
                    <a:pt x="14" y="23"/>
                  </a:lnTo>
                  <a:lnTo>
                    <a:pt x="20" y="23"/>
                  </a:lnTo>
                  <a:lnTo>
                    <a:pt x="23" y="23"/>
                  </a:lnTo>
                  <a:lnTo>
                    <a:pt x="26" y="23"/>
                  </a:lnTo>
                  <a:lnTo>
                    <a:pt x="20" y="0"/>
                  </a:lnTo>
                  <a:close/>
                </a:path>
              </a:pathLst>
            </a:custGeom>
            <a:solidFill>
              <a:srgbClr val="000000"/>
            </a:solidFill>
            <a:ln w="9525">
              <a:noFill/>
              <a:round/>
              <a:headEnd/>
              <a:tailEnd/>
            </a:ln>
          </p:spPr>
          <p:txBody>
            <a:bodyPr/>
            <a:lstStyle/>
            <a:p>
              <a:endParaRPr lang="en-US"/>
            </a:p>
          </p:txBody>
        </p:sp>
        <p:sp>
          <p:nvSpPr>
            <p:cNvPr id="1241281" name="Freeform 193"/>
            <p:cNvSpPr>
              <a:spLocks/>
            </p:cNvSpPr>
            <p:nvPr/>
          </p:nvSpPr>
          <p:spPr bwMode="auto">
            <a:xfrm>
              <a:off x="3733" y="2363"/>
              <a:ext cx="10" cy="15"/>
            </a:xfrm>
            <a:custGeom>
              <a:avLst/>
              <a:gdLst/>
              <a:ahLst/>
              <a:cxnLst>
                <a:cxn ang="0">
                  <a:pos x="0" y="3"/>
                </a:cxn>
                <a:cxn ang="0">
                  <a:pos x="0" y="3"/>
                </a:cxn>
                <a:cxn ang="0">
                  <a:pos x="0" y="7"/>
                </a:cxn>
                <a:cxn ang="0">
                  <a:pos x="0" y="9"/>
                </a:cxn>
                <a:cxn ang="0">
                  <a:pos x="3" y="6"/>
                </a:cxn>
                <a:cxn ang="0">
                  <a:pos x="9" y="29"/>
                </a:cxn>
                <a:cxn ang="0">
                  <a:pos x="18" y="22"/>
                </a:cxn>
                <a:cxn ang="0">
                  <a:pos x="22" y="12"/>
                </a:cxn>
                <a:cxn ang="0">
                  <a:pos x="22" y="7"/>
                </a:cxn>
                <a:cxn ang="0">
                  <a:pos x="22" y="0"/>
                </a:cxn>
                <a:cxn ang="0">
                  <a:pos x="0" y="3"/>
                </a:cxn>
              </a:cxnLst>
              <a:rect l="0" t="0" r="r" b="b"/>
              <a:pathLst>
                <a:path w="22" h="29">
                  <a:moveTo>
                    <a:pt x="0" y="3"/>
                  </a:moveTo>
                  <a:lnTo>
                    <a:pt x="0" y="3"/>
                  </a:lnTo>
                  <a:lnTo>
                    <a:pt x="0" y="7"/>
                  </a:lnTo>
                  <a:lnTo>
                    <a:pt x="0" y="9"/>
                  </a:lnTo>
                  <a:lnTo>
                    <a:pt x="3" y="6"/>
                  </a:lnTo>
                  <a:lnTo>
                    <a:pt x="9" y="29"/>
                  </a:lnTo>
                  <a:lnTo>
                    <a:pt x="18" y="22"/>
                  </a:lnTo>
                  <a:lnTo>
                    <a:pt x="22" y="12"/>
                  </a:lnTo>
                  <a:lnTo>
                    <a:pt x="22" y="7"/>
                  </a:lnTo>
                  <a:lnTo>
                    <a:pt x="22" y="0"/>
                  </a:lnTo>
                  <a:lnTo>
                    <a:pt x="0" y="3"/>
                  </a:lnTo>
                  <a:close/>
                </a:path>
              </a:pathLst>
            </a:custGeom>
            <a:solidFill>
              <a:srgbClr val="000000"/>
            </a:solidFill>
            <a:ln w="9525">
              <a:noFill/>
              <a:round/>
              <a:headEnd/>
              <a:tailEnd/>
            </a:ln>
          </p:spPr>
          <p:txBody>
            <a:bodyPr/>
            <a:lstStyle/>
            <a:p>
              <a:endParaRPr lang="en-US"/>
            </a:p>
          </p:txBody>
        </p:sp>
        <p:sp>
          <p:nvSpPr>
            <p:cNvPr id="1241282" name="Freeform 194"/>
            <p:cNvSpPr>
              <a:spLocks/>
            </p:cNvSpPr>
            <p:nvPr/>
          </p:nvSpPr>
          <p:spPr bwMode="auto">
            <a:xfrm>
              <a:off x="3729" y="2350"/>
              <a:ext cx="14" cy="14"/>
            </a:xfrm>
            <a:custGeom>
              <a:avLst/>
              <a:gdLst/>
              <a:ahLst/>
              <a:cxnLst>
                <a:cxn ang="0">
                  <a:pos x="0" y="0"/>
                </a:cxn>
                <a:cxn ang="0">
                  <a:pos x="0" y="2"/>
                </a:cxn>
                <a:cxn ang="0">
                  <a:pos x="0" y="15"/>
                </a:cxn>
                <a:cxn ang="0">
                  <a:pos x="5" y="21"/>
                </a:cxn>
                <a:cxn ang="0">
                  <a:pos x="5" y="27"/>
                </a:cxn>
                <a:cxn ang="0">
                  <a:pos x="6" y="30"/>
                </a:cxn>
                <a:cxn ang="0">
                  <a:pos x="28" y="27"/>
                </a:cxn>
                <a:cxn ang="0">
                  <a:pos x="25" y="19"/>
                </a:cxn>
                <a:cxn ang="0">
                  <a:pos x="23" y="12"/>
                </a:cxn>
                <a:cxn ang="0">
                  <a:pos x="21" y="7"/>
                </a:cxn>
                <a:cxn ang="0">
                  <a:pos x="21" y="2"/>
                </a:cxn>
                <a:cxn ang="0">
                  <a:pos x="21" y="3"/>
                </a:cxn>
                <a:cxn ang="0">
                  <a:pos x="0" y="0"/>
                </a:cxn>
              </a:cxnLst>
              <a:rect l="0" t="0" r="r" b="b"/>
              <a:pathLst>
                <a:path w="28" h="30">
                  <a:moveTo>
                    <a:pt x="0" y="0"/>
                  </a:moveTo>
                  <a:lnTo>
                    <a:pt x="0" y="2"/>
                  </a:lnTo>
                  <a:lnTo>
                    <a:pt x="0" y="15"/>
                  </a:lnTo>
                  <a:lnTo>
                    <a:pt x="5" y="21"/>
                  </a:lnTo>
                  <a:lnTo>
                    <a:pt x="5" y="27"/>
                  </a:lnTo>
                  <a:lnTo>
                    <a:pt x="6" y="30"/>
                  </a:lnTo>
                  <a:lnTo>
                    <a:pt x="28" y="27"/>
                  </a:lnTo>
                  <a:lnTo>
                    <a:pt x="25" y="19"/>
                  </a:lnTo>
                  <a:lnTo>
                    <a:pt x="23" y="12"/>
                  </a:lnTo>
                  <a:lnTo>
                    <a:pt x="21" y="7"/>
                  </a:lnTo>
                  <a:lnTo>
                    <a:pt x="21" y="2"/>
                  </a:lnTo>
                  <a:lnTo>
                    <a:pt x="21" y="3"/>
                  </a:lnTo>
                  <a:lnTo>
                    <a:pt x="0" y="0"/>
                  </a:lnTo>
                  <a:close/>
                </a:path>
              </a:pathLst>
            </a:custGeom>
            <a:solidFill>
              <a:srgbClr val="000000"/>
            </a:solidFill>
            <a:ln w="9525">
              <a:noFill/>
              <a:round/>
              <a:headEnd/>
              <a:tailEnd/>
            </a:ln>
          </p:spPr>
          <p:txBody>
            <a:bodyPr/>
            <a:lstStyle/>
            <a:p>
              <a:endParaRPr lang="en-US"/>
            </a:p>
          </p:txBody>
        </p:sp>
        <p:sp>
          <p:nvSpPr>
            <p:cNvPr id="1241283" name="Freeform 195"/>
            <p:cNvSpPr>
              <a:spLocks/>
            </p:cNvSpPr>
            <p:nvPr/>
          </p:nvSpPr>
          <p:spPr bwMode="auto">
            <a:xfrm>
              <a:off x="3724" y="2333"/>
              <a:ext cx="16" cy="18"/>
            </a:xfrm>
            <a:custGeom>
              <a:avLst/>
              <a:gdLst/>
              <a:ahLst/>
              <a:cxnLst>
                <a:cxn ang="0">
                  <a:pos x="0" y="7"/>
                </a:cxn>
                <a:cxn ang="0">
                  <a:pos x="1" y="10"/>
                </a:cxn>
                <a:cxn ang="0">
                  <a:pos x="5" y="17"/>
                </a:cxn>
                <a:cxn ang="0">
                  <a:pos x="9" y="25"/>
                </a:cxn>
                <a:cxn ang="0">
                  <a:pos x="10" y="29"/>
                </a:cxn>
                <a:cxn ang="0">
                  <a:pos x="12" y="32"/>
                </a:cxn>
                <a:cxn ang="0">
                  <a:pos x="33" y="35"/>
                </a:cxn>
                <a:cxn ang="0">
                  <a:pos x="32" y="22"/>
                </a:cxn>
                <a:cxn ang="0">
                  <a:pos x="27" y="11"/>
                </a:cxn>
                <a:cxn ang="0">
                  <a:pos x="23" y="5"/>
                </a:cxn>
                <a:cxn ang="0">
                  <a:pos x="19" y="0"/>
                </a:cxn>
                <a:cxn ang="0">
                  <a:pos x="21" y="2"/>
                </a:cxn>
                <a:cxn ang="0">
                  <a:pos x="0" y="7"/>
                </a:cxn>
              </a:cxnLst>
              <a:rect l="0" t="0" r="r" b="b"/>
              <a:pathLst>
                <a:path w="33" h="35">
                  <a:moveTo>
                    <a:pt x="0" y="7"/>
                  </a:moveTo>
                  <a:lnTo>
                    <a:pt x="1" y="10"/>
                  </a:lnTo>
                  <a:lnTo>
                    <a:pt x="5" y="17"/>
                  </a:lnTo>
                  <a:lnTo>
                    <a:pt x="9" y="25"/>
                  </a:lnTo>
                  <a:lnTo>
                    <a:pt x="10" y="29"/>
                  </a:lnTo>
                  <a:lnTo>
                    <a:pt x="12" y="32"/>
                  </a:lnTo>
                  <a:lnTo>
                    <a:pt x="33" y="35"/>
                  </a:lnTo>
                  <a:lnTo>
                    <a:pt x="32" y="22"/>
                  </a:lnTo>
                  <a:lnTo>
                    <a:pt x="27" y="11"/>
                  </a:lnTo>
                  <a:lnTo>
                    <a:pt x="23" y="5"/>
                  </a:lnTo>
                  <a:lnTo>
                    <a:pt x="19" y="0"/>
                  </a:lnTo>
                  <a:lnTo>
                    <a:pt x="21" y="2"/>
                  </a:lnTo>
                  <a:lnTo>
                    <a:pt x="0" y="7"/>
                  </a:lnTo>
                  <a:close/>
                </a:path>
              </a:pathLst>
            </a:custGeom>
            <a:solidFill>
              <a:srgbClr val="000000"/>
            </a:solidFill>
            <a:ln w="9525">
              <a:noFill/>
              <a:round/>
              <a:headEnd/>
              <a:tailEnd/>
            </a:ln>
          </p:spPr>
          <p:txBody>
            <a:bodyPr/>
            <a:lstStyle/>
            <a:p>
              <a:endParaRPr lang="en-US"/>
            </a:p>
          </p:txBody>
        </p:sp>
        <p:sp>
          <p:nvSpPr>
            <p:cNvPr id="1241284" name="Freeform 196"/>
            <p:cNvSpPr>
              <a:spLocks/>
            </p:cNvSpPr>
            <p:nvPr/>
          </p:nvSpPr>
          <p:spPr bwMode="auto">
            <a:xfrm>
              <a:off x="3721" y="2318"/>
              <a:ext cx="13" cy="19"/>
            </a:xfrm>
            <a:custGeom>
              <a:avLst/>
              <a:gdLst/>
              <a:ahLst/>
              <a:cxnLst>
                <a:cxn ang="0">
                  <a:pos x="2" y="10"/>
                </a:cxn>
                <a:cxn ang="0">
                  <a:pos x="0" y="9"/>
                </a:cxn>
                <a:cxn ang="0">
                  <a:pos x="2" y="18"/>
                </a:cxn>
                <a:cxn ang="0">
                  <a:pos x="4" y="22"/>
                </a:cxn>
                <a:cxn ang="0">
                  <a:pos x="4" y="30"/>
                </a:cxn>
                <a:cxn ang="0">
                  <a:pos x="5" y="37"/>
                </a:cxn>
                <a:cxn ang="0">
                  <a:pos x="26" y="34"/>
                </a:cxn>
                <a:cxn ang="0">
                  <a:pos x="24" y="27"/>
                </a:cxn>
                <a:cxn ang="0">
                  <a:pos x="24" y="19"/>
                </a:cxn>
                <a:cxn ang="0">
                  <a:pos x="23" y="10"/>
                </a:cxn>
                <a:cxn ang="0">
                  <a:pos x="22" y="1"/>
                </a:cxn>
                <a:cxn ang="0">
                  <a:pos x="20" y="0"/>
                </a:cxn>
                <a:cxn ang="0">
                  <a:pos x="2" y="10"/>
                </a:cxn>
              </a:cxnLst>
              <a:rect l="0" t="0" r="r" b="b"/>
              <a:pathLst>
                <a:path w="26" h="37">
                  <a:moveTo>
                    <a:pt x="2" y="10"/>
                  </a:moveTo>
                  <a:lnTo>
                    <a:pt x="0" y="9"/>
                  </a:lnTo>
                  <a:lnTo>
                    <a:pt x="2" y="18"/>
                  </a:lnTo>
                  <a:lnTo>
                    <a:pt x="4" y="22"/>
                  </a:lnTo>
                  <a:lnTo>
                    <a:pt x="4" y="30"/>
                  </a:lnTo>
                  <a:lnTo>
                    <a:pt x="5" y="37"/>
                  </a:lnTo>
                  <a:lnTo>
                    <a:pt x="26" y="34"/>
                  </a:lnTo>
                  <a:lnTo>
                    <a:pt x="24" y="27"/>
                  </a:lnTo>
                  <a:lnTo>
                    <a:pt x="24" y="19"/>
                  </a:lnTo>
                  <a:lnTo>
                    <a:pt x="23" y="10"/>
                  </a:lnTo>
                  <a:lnTo>
                    <a:pt x="22" y="1"/>
                  </a:lnTo>
                  <a:lnTo>
                    <a:pt x="20" y="0"/>
                  </a:lnTo>
                  <a:lnTo>
                    <a:pt x="2" y="10"/>
                  </a:lnTo>
                  <a:close/>
                </a:path>
              </a:pathLst>
            </a:custGeom>
            <a:solidFill>
              <a:srgbClr val="000000"/>
            </a:solidFill>
            <a:ln w="9525">
              <a:noFill/>
              <a:round/>
              <a:headEnd/>
              <a:tailEnd/>
            </a:ln>
          </p:spPr>
          <p:txBody>
            <a:bodyPr/>
            <a:lstStyle/>
            <a:p>
              <a:endParaRPr lang="en-US"/>
            </a:p>
          </p:txBody>
        </p:sp>
        <p:sp>
          <p:nvSpPr>
            <p:cNvPr id="1241285" name="Freeform 197"/>
            <p:cNvSpPr>
              <a:spLocks/>
            </p:cNvSpPr>
            <p:nvPr/>
          </p:nvSpPr>
          <p:spPr bwMode="auto">
            <a:xfrm>
              <a:off x="3716" y="2310"/>
              <a:ext cx="15" cy="14"/>
            </a:xfrm>
            <a:custGeom>
              <a:avLst/>
              <a:gdLst/>
              <a:ahLst/>
              <a:cxnLst>
                <a:cxn ang="0">
                  <a:pos x="0" y="1"/>
                </a:cxn>
                <a:cxn ang="0">
                  <a:pos x="0" y="0"/>
                </a:cxn>
                <a:cxn ang="0">
                  <a:pos x="0" y="10"/>
                </a:cxn>
                <a:cxn ang="0">
                  <a:pos x="6" y="19"/>
                </a:cxn>
                <a:cxn ang="0">
                  <a:pos x="10" y="22"/>
                </a:cxn>
                <a:cxn ang="0">
                  <a:pos x="12" y="26"/>
                </a:cxn>
                <a:cxn ang="0">
                  <a:pos x="30" y="16"/>
                </a:cxn>
                <a:cxn ang="0">
                  <a:pos x="25" y="9"/>
                </a:cxn>
                <a:cxn ang="0">
                  <a:pos x="21" y="3"/>
                </a:cxn>
                <a:cxn ang="0">
                  <a:pos x="21" y="1"/>
                </a:cxn>
                <a:cxn ang="0">
                  <a:pos x="0" y="1"/>
                </a:cxn>
              </a:cxnLst>
              <a:rect l="0" t="0" r="r" b="b"/>
              <a:pathLst>
                <a:path w="30" h="26">
                  <a:moveTo>
                    <a:pt x="0" y="1"/>
                  </a:moveTo>
                  <a:lnTo>
                    <a:pt x="0" y="0"/>
                  </a:lnTo>
                  <a:lnTo>
                    <a:pt x="0" y="10"/>
                  </a:lnTo>
                  <a:lnTo>
                    <a:pt x="6" y="19"/>
                  </a:lnTo>
                  <a:lnTo>
                    <a:pt x="10" y="22"/>
                  </a:lnTo>
                  <a:lnTo>
                    <a:pt x="12" y="26"/>
                  </a:lnTo>
                  <a:lnTo>
                    <a:pt x="30" y="16"/>
                  </a:lnTo>
                  <a:lnTo>
                    <a:pt x="25" y="9"/>
                  </a:lnTo>
                  <a:lnTo>
                    <a:pt x="21" y="3"/>
                  </a:lnTo>
                  <a:lnTo>
                    <a:pt x="21" y="1"/>
                  </a:lnTo>
                  <a:lnTo>
                    <a:pt x="0" y="1"/>
                  </a:lnTo>
                  <a:close/>
                </a:path>
              </a:pathLst>
            </a:custGeom>
            <a:solidFill>
              <a:srgbClr val="000000"/>
            </a:solidFill>
            <a:ln w="9525">
              <a:noFill/>
              <a:round/>
              <a:headEnd/>
              <a:tailEnd/>
            </a:ln>
          </p:spPr>
          <p:txBody>
            <a:bodyPr/>
            <a:lstStyle/>
            <a:p>
              <a:endParaRPr lang="en-US"/>
            </a:p>
          </p:txBody>
        </p:sp>
        <p:sp>
          <p:nvSpPr>
            <p:cNvPr id="1241286" name="Freeform 198"/>
            <p:cNvSpPr>
              <a:spLocks/>
            </p:cNvSpPr>
            <p:nvPr/>
          </p:nvSpPr>
          <p:spPr bwMode="auto">
            <a:xfrm>
              <a:off x="3712" y="2289"/>
              <a:ext cx="15" cy="22"/>
            </a:xfrm>
            <a:custGeom>
              <a:avLst/>
              <a:gdLst/>
              <a:ahLst/>
              <a:cxnLst>
                <a:cxn ang="0">
                  <a:pos x="0" y="0"/>
                </a:cxn>
                <a:cxn ang="0">
                  <a:pos x="0" y="0"/>
                </a:cxn>
                <a:cxn ang="0">
                  <a:pos x="3" y="13"/>
                </a:cxn>
                <a:cxn ang="0">
                  <a:pos x="5" y="25"/>
                </a:cxn>
                <a:cxn ang="0">
                  <a:pos x="6" y="37"/>
                </a:cxn>
                <a:cxn ang="0">
                  <a:pos x="8" y="44"/>
                </a:cxn>
                <a:cxn ang="0">
                  <a:pos x="29" y="44"/>
                </a:cxn>
                <a:cxn ang="0">
                  <a:pos x="27" y="34"/>
                </a:cxn>
                <a:cxn ang="0">
                  <a:pos x="26" y="22"/>
                </a:cxn>
                <a:cxn ang="0">
                  <a:pos x="23" y="10"/>
                </a:cxn>
                <a:cxn ang="0">
                  <a:pos x="22" y="0"/>
                </a:cxn>
                <a:cxn ang="0">
                  <a:pos x="0" y="0"/>
                </a:cxn>
              </a:cxnLst>
              <a:rect l="0" t="0" r="r" b="b"/>
              <a:pathLst>
                <a:path w="29" h="44">
                  <a:moveTo>
                    <a:pt x="0" y="0"/>
                  </a:moveTo>
                  <a:lnTo>
                    <a:pt x="0" y="0"/>
                  </a:lnTo>
                  <a:lnTo>
                    <a:pt x="3" y="13"/>
                  </a:lnTo>
                  <a:lnTo>
                    <a:pt x="5" y="25"/>
                  </a:lnTo>
                  <a:lnTo>
                    <a:pt x="6" y="37"/>
                  </a:lnTo>
                  <a:lnTo>
                    <a:pt x="8" y="44"/>
                  </a:lnTo>
                  <a:lnTo>
                    <a:pt x="29" y="44"/>
                  </a:lnTo>
                  <a:lnTo>
                    <a:pt x="27" y="34"/>
                  </a:lnTo>
                  <a:lnTo>
                    <a:pt x="26" y="22"/>
                  </a:lnTo>
                  <a:lnTo>
                    <a:pt x="23" y="10"/>
                  </a:lnTo>
                  <a:lnTo>
                    <a:pt x="22" y="0"/>
                  </a:lnTo>
                  <a:lnTo>
                    <a:pt x="0" y="0"/>
                  </a:lnTo>
                  <a:close/>
                </a:path>
              </a:pathLst>
            </a:custGeom>
            <a:solidFill>
              <a:srgbClr val="000000"/>
            </a:solidFill>
            <a:ln w="9525">
              <a:noFill/>
              <a:round/>
              <a:headEnd/>
              <a:tailEnd/>
            </a:ln>
          </p:spPr>
          <p:txBody>
            <a:bodyPr/>
            <a:lstStyle/>
            <a:p>
              <a:endParaRPr lang="en-US"/>
            </a:p>
          </p:txBody>
        </p:sp>
        <p:sp>
          <p:nvSpPr>
            <p:cNvPr id="1241287" name="Freeform 199"/>
            <p:cNvSpPr>
              <a:spLocks/>
            </p:cNvSpPr>
            <p:nvPr/>
          </p:nvSpPr>
          <p:spPr bwMode="auto">
            <a:xfrm>
              <a:off x="3704" y="2260"/>
              <a:ext cx="18" cy="29"/>
            </a:xfrm>
            <a:custGeom>
              <a:avLst/>
              <a:gdLst/>
              <a:ahLst/>
              <a:cxnLst>
                <a:cxn ang="0">
                  <a:pos x="0" y="16"/>
                </a:cxn>
                <a:cxn ang="0">
                  <a:pos x="0" y="16"/>
                </a:cxn>
                <a:cxn ang="0">
                  <a:pos x="3" y="21"/>
                </a:cxn>
                <a:cxn ang="0">
                  <a:pos x="7" y="27"/>
                </a:cxn>
                <a:cxn ang="0">
                  <a:pos x="9" y="30"/>
                </a:cxn>
                <a:cxn ang="0">
                  <a:pos x="12" y="37"/>
                </a:cxn>
                <a:cxn ang="0">
                  <a:pos x="14" y="43"/>
                </a:cxn>
                <a:cxn ang="0">
                  <a:pos x="16" y="50"/>
                </a:cxn>
                <a:cxn ang="0">
                  <a:pos x="17" y="58"/>
                </a:cxn>
                <a:cxn ang="0">
                  <a:pos x="37" y="58"/>
                </a:cxn>
                <a:cxn ang="0">
                  <a:pos x="37" y="46"/>
                </a:cxn>
                <a:cxn ang="0">
                  <a:pos x="35" y="37"/>
                </a:cxn>
                <a:cxn ang="0">
                  <a:pos x="31" y="27"/>
                </a:cxn>
                <a:cxn ang="0">
                  <a:pos x="28" y="21"/>
                </a:cxn>
                <a:cxn ang="0">
                  <a:pos x="25" y="13"/>
                </a:cxn>
                <a:cxn ang="0">
                  <a:pos x="22" y="9"/>
                </a:cxn>
                <a:cxn ang="0">
                  <a:pos x="18" y="3"/>
                </a:cxn>
                <a:cxn ang="0">
                  <a:pos x="16" y="0"/>
                </a:cxn>
                <a:cxn ang="0">
                  <a:pos x="0" y="16"/>
                </a:cxn>
              </a:cxnLst>
              <a:rect l="0" t="0" r="r" b="b"/>
              <a:pathLst>
                <a:path w="37" h="58">
                  <a:moveTo>
                    <a:pt x="0" y="16"/>
                  </a:moveTo>
                  <a:lnTo>
                    <a:pt x="0" y="16"/>
                  </a:lnTo>
                  <a:lnTo>
                    <a:pt x="3" y="21"/>
                  </a:lnTo>
                  <a:lnTo>
                    <a:pt x="7" y="27"/>
                  </a:lnTo>
                  <a:lnTo>
                    <a:pt x="9" y="30"/>
                  </a:lnTo>
                  <a:lnTo>
                    <a:pt x="12" y="37"/>
                  </a:lnTo>
                  <a:lnTo>
                    <a:pt x="14" y="43"/>
                  </a:lnTo>
                  <a:lnTo>
                    <a:pt x="16" y="50"/>
                  </a:lnTo>
                  <a:lnTo>
                    <a:pt x="17" y="58"/>
                  </a:lnTo>
                  <a:lnTo>
                    <a:pt x="37" y="58"/>
                  </a:lnTo>
                  <a:lnTo>
                    <a:pt x="37" y="46"/>
                  </a:lnTo>
                  <a:lnTo>
                    <a:pt x="35" y="37"/>
                  </a:lnTo>
                  <a:lnTo>
                    <a:pt x="31" y="27"/>
                  </a:lnTo>
                  <a:lnTo>
                    <a:pt x="28" y="21"/>
                  </a:lnTo>
                  <a:lnTo>
                    <a:pt x="25" y="13"/>
                  </a:lnTo>
                  <a:lnTo>
                    <a:pt x="22" y="9"/>
                  </a:lnTo>
                  <a:lnTo>
                    <a:pt x="18" y="3"/>
                  </a:lnTo>
                  <a:lnTo>
                    <a:pt x="16" y="0"/>
                  </a:lnTo>
                  <a:lnTo>
                    <a:pt x="0" y="16"/>
                  </a:lnTo>
                  <a:close/>
                </a:path>
              </a:pathLst>
            </a:custGeom>
            <a:solidFill>
              <a:srgbClr val="000000"/>
            </a:solidFill>
            <a:ln w="9525">
              <a:noFill/>
              <a:round/>
              <a:headEnd/>
              <a:tailEnd/>
            </a:ln>
          </p:spPr>
          <p:txBody>
            <a:bodyPr/>
            <a:lstStyle/>
            <a:p>
              <a:endParaRPr lang="en-US"/>
            </a:p>
          </p:txBody>
        </p:sp>
        <p:sp>
          <p:nvSpPr>
            <p:cNvPr id="1241288" name="Freeform 200"/>
            <p:cNvSpPr>
              <a:spLocks/>
            </p:cNvSpPr>
            <p:nvPr/>
          </p:nvSpPr>
          <p:spPr bwMode="auto">
            <a:xfrm>
              <a:off x="3686" y="2222"/>
              <a:ext cx="25" cy="46"/>
            </a:xfrm>
            <a:custGeom>
              <a:avLst/>
              <a:gdLst/>
              <a:ahLst/>
              <a:cxnLst>
                <a:cxn ang="0">
                  <a:pos x="0" y="3"/>
                </a:cxn>
                <a:cxn ang="0">
                  <a:pos x="0" y="6"/>
                </a:cxn>
                <a:cxn ang="0">
                  <a:pos x="2" y="17"/>
                </a:cxn>
                <a:cxn ang="0">
                  <a:pos x="9" y="30"/>
                </a:cxn>
                <a:cxn ang="0">
                  <a:pos x="11" y="40"/>
                </a:cxn>
                <a:cxn ang="0">
                  <a:pos x="16" y="52"/>
                </a:cxn>
                <a:cxn ang="0">
                  <a:pos x="23" y="67"/>
                </a:cxn>
                <a:cxn ang="0">
                  <a:pos x="27" y="77"/>
                </a:cxn>
                <a:cxn ang="0">
                  <a:pos x="30" y="86"/>
                </a:cxn>
                <a:cxn ang="0">
                  <a:pos x="34" y="92"/>
                </a:cxn>
                <a:cxn ang="0">
                  <a:pos x="50" y="76"/>
                </a:cxn>
                <a:cxn ang="0">
                  <a:pos x="48" y="76"/>
                </a:cxn>
                <a:cxn ang="0">
                  <a:pos x="45" y="67"/>
                </a:cxn>
                <a:cxn ang="0">
                  <a:pos x="41" y="58"/>
                </a:cxn>
                <a:cxn ang="0">
                  <a:pos x="37" y="46"/>
                </a:cxn>
                <a:cxn ang="0">
                  <a:pos x="33" y="32"/>
                </a:cxn>
                <a:cxn ang="0">
                  <a:pos x="27" y="20"/>
                </a:cxn>
                <a:cxn ang="0">
                  <a:pos x="24" y="9"/>
                </a:cxn>
                <a:cxn ang="0">
                  <a:pos x="20" y="0"/>
                </a:cxn>
                <a:cxn ang="0">
                  <a:pos x="20" y="3"/>
                </a:cxn>
                <a:cxn ang="0">
                  <a:pos x="0" y="3"/>
                </a:cxn>
              </a:cxnLst>
              <a:rect l="0" t="0" r="r" b="b"/>
              <a:pathLst>
                <a:path w="50" h="92">
                  <a:moveTo>
                    <a:pt x="0" y="3"/>
                  </a:moveTo>
                  <a:lnTo>
                    <a:pt x="0" y="6"/>
                  </a:lnTo>
                  <a:lnTo>
                    <a:pt x="2" y="17"/>
                  </a:lnTo>
                  <a:lnTo>
                    <a:pt x="9" y="30"/>
                  </a:lnTo>
                  <a:lnTo>
                    <a:pt x="11" y="40"/>
                  </a:lnTo>
                  <a:lnTo>
                    <a:pt x="16" y="52"/>
                  </a:lnTo>
                  <a:lnTo>
                    <a:pt x="23" y="67"/>
                  </a:lnTo>
                  <a:lnTo>
                    <a:pt x="27" y="77"/>
                  </a:lnTo>
                  <a:lnTo>
                    <a:pt x="30" y="86"/>
                  </a:lnTo>
                  <a:lnTo>
                    <a:pt x="34" y="92"/>
                  </a:lnTo>
                  <a:lnTo>
                    <a:pt x="50" y="76"/>
                  </a:lnTo>
                  <a:lnTo>
                    <a:pt x="48" y="76"/>
                  </a:lnTo>
                  <a:lnTo>
                    <a:pt x="45" y="67"/>
                  </a:lnTo>
                  <a:lnTo>
                    <a:pt x="41" y="58"/>
                  </a:lnTo>
                  <a:lnTo>
                    <a:pt x="37" y="46"/>
                  </a:lnTo>
                  <a:lnTo>
                    <a:pt x="33" y="32"/>
                  </a:lnTo>
                  <a:lnTo>
                    <a:pt x="27" y="20"/>
                  </a:lnTo>
                  <a:lnTo>
                    <a:pt x="24"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289" name="Freeform 201"/>
            <p:cNvSpPr>
              <a:spLocks/>
            </p:cNvSpPr>
            <p:nvPr/>
          </p:nvSpPr>
          <p:spPr bwMode="auto">
            <a:xfrm>
              <a:off x="3683" y="2203"/>
              <a:ext cx="14" cy="21"/>
            </a:xfrm>
            <a:custGeom>
              <a:avLst/>
              <a:gdLst/>
              <a:ahLst/>
              <a:cxnLst>
                <a:cxn ang="0">
                  <a:pos x="4" y="0"/>
                </a:cxn>
                <a:cxn ang="0">
                  <a:pos x="3" y="1"/>
                </a:cxn>
                <a:cxn ang="0">
                  <a:pos x="0" y="21"/>
                </a:cxn>
                <a:cxn ang="0">
                  <a:pos x="3" y="33"/>
                </a:cxn>
                <a:cxn ang="0">
                  <a:pos x="7" y="43"/>
                </a:cxn>
                <a:cxn ang="0">
                  <a:pos x="7" y="41"/>
                </a:cxn>
                <a:cxn ang="0">
                  <a:pos x="27" y="41"/>
                </a:cxn>
                <a:cxn ang="0">
                  <a:pos x="25" y="33"/>
                </a:cxn>
                <a:cxn ang="0">
                  <a:pos x="23" y="27"/>
                </a:cxn>
                <a:cxn ang="0">
                  <a:pos x="22" y="21"/>
                </a:cxn>
                <a:cxn ang="0">
                  <a:pos x="23" y="9"/>
                </a:cxn>
                <a:cxn ang="0">
                  <a:pos x="22" y="10"/>
                </a:cxn>
                <a:cxn ang="0">
                  <a:pos x="4" y="0"/>
                </a:cxn>
              </a:cxnLst>
              <a:rect l="0" t="0" r="r" b="b"/>
              <a:pathLst>
                <a:path w="27" h="43">
                  <a:moveTo>
                    <a:pt x="4" y="0"/>
                  </a:moveTo>
                  <a:lnTo>
                    <a:pt x="3" y="1"/>
                  </a:lnTo>
                  <a:lnTo>
                    <a:pt x="0" y="21"/>
                  </a:lnTo>
                  <a:lnTo>
                    <a:pt x="3" y="33"/>
                  </a:lnTo>
                  <a:lnTo>
                    <a:pt x="7" y="43"/>
                  </a:lnTo>
                  <a:lnTo>
                    <a:pt x="7" y="41"/>
                  </a:lnTo>
                  <a:lnTo>
                    <a:pt x="27" y="41"/>
                  </a:lnTo>
                  <a:lnTo>
                    <a:pt x="25" y="33"/>
                  </a:lnTo>
                  <a:lnTo>
                    <a:pt x="23" y="27"/>
                  </a:lnTo>
                  <a:lnTo>
                    <a:pt x="22" y="21"/>
                  </a:lnTo>
                  <a:lnTo>
                    <a:pt x="23" y="9"/>
                  </a:lnTo>
                  <a:lnTo>
                    <a:pt x="22" y="10"/>
                  </a:lnTo>
                  <a:lnTo>
                    <a:pt x="4" y="0"/>
                  </a:lnTo>
                  <a:close/>
                </a:path>
              </a:pathLst>
            </a:custGeom>
            <a:solidFill>
              <a:srgbClr val="000000"/>
            </a:solidFill>
            <a:ln w="9525">
              <a:noFill/>
              <a:round/>
              <a:headEnd/>
              <a:tailEnd/>
            </a:ln>
          </p:spPr>
          <p:txBody>
            <a:bodyPr/>
            <a:lstStyle/>
            <a:p>
              <a:endParaRPr lang="en-US"/>
            </a:p>
          </p:txBody>
        </p:sp>
        <p:sp>
          <p:nvSpPr>
            <p:cNvPr id="1241290" name="Freeform 202"/>
            <p:cNvSpPr>
              <a:spLocks/>
            </p:cNvSpPr>
            <p:nvPr/>
          </p:nvSpPr>
          <p:spPr bwMode="auto">
            <a:xfrm>
              <a:off x="3685" y="2199"/>
              <a:ext cx="15" cy="12"/>
            </a:xfrm>
            <a:custGeom>
              <a:avLst/>
              <a:gdLst/>
              <a:ahLst/>
              <a:cxnLst>
                <a:cxn ang="0">
                  <a:pos x="26" y="5"/>
                </a:cxn>
                <a:cxn ang="0">
                  <a:pos x="22" y="3"/>
                </a:cxn>
                <a:cxn ang="0">
                  <a:pos x="21" y="3"/>
                </a:cxn>
                <a:cxn ang="0">
                  <a:pos x="18" y="0"/>
                </a:cxn>
                <a:cxn ang="0">
                  <a:pos x="9" y="0"/>
                </a:cxn>
                <a:cxn ang="0">
                  <a:pos x="0" y="9"/>
                </a:cxn>
                <a:cxn ang="0">
                  <a:pos x="18" y="19"/>
                </a:cxn>
                <a:cxn ang="0">
                  <a:pos x="14" y="24"/>
                </a:cxn>
                <a:cxn ang="0">
                  <a:pos x="12" y="24"/>
                </a:cxn>
                <a:cxn ang="0">
                  <a:pos x="14" y="25"/>
                </a:cxn>
                <a:cxn ang="0">
                  <a:pos x="17" y="25"/>
                </a:cxn>
                <a:cxn ang="0">
                  <a:pos x="13" y="24"/>
                </a:cxn>
                <a:cxn ang="0">
                  <a:pos x="17" y="25"/>
                </a:cxn>
                <a:cxn ang="0">
                  <a:pos x="26" y="24"/>
                </a:cxn>
                <a:cxn ang="0">
                  <a:pos x="30" y="15"/>
                </a:cxn>
                <a:cxn ang="0">
                  <a:pos x="28" y="7"/>
                </a:cxn>
                <a:cxn ang="0">
                  <a:pos x="22" y="3"/>
                </a:cxn>
                <a:cxn ang="0">
                  <a:pos x="26" y="5"/>
                </a:cxn>
              </a:cxnLst>
              <a:rect l="0" t="0" r="r" b="b"/>
              <a:pathLst>
                <a:path w="30" h="25">
                  <a:moveTo>
                    <a:pt x="26" y="5"/>
                  </a:moveTo>
                  <a:lnTo>
                    <a:pt x="22" y="3"/>
                  </a:lnTo>
                  <a:lnTo>
                    <a:pt x="21" y="3"/>
                  </a:lnTo>
                  <a:lnTo>
                    <a:pt x="18" y="0"/>
                  </a:lnTo>
                  <a:lnTo>
                    <a:pt x="9" y="0"/>
                  </a:lnTo>
                  <a:lnTo>
                    <a:pt x="0" y="9"/>
                  </a:lnTo>
                  <a:lnTo>
                    <a:pt x="18" y="19"/>
                  </a:lnTo>
                  <a:lnTo>
                    <a:pt x="14" y="24"/>
                  </a:lnTo>
                  <a:lnTo>
                    <a:pt x="12" y="24"/>
                  </a:lnTo>
                  <a:lnTo>
                    <a:pt x="14" y="25"/>
                  </a:lnTo>
                  <a:lnTo>
                    <a:pt x="17" y="25"/>
                  </a:lnTo>
                  <a:lnTo>
                    <a:pt x="13" y="24"/>
                  </a:lnTo>
                  <a:lnTo>
                    <a:pt x="17" y="25"/>
                  </a:lnTo>
                  <a:lnTo>
                    <a:pt x="26" y="24"/>
                  </a:lnTo>
                  <a:lnTo>
                    <a:pt x="30" y="15"/>
                  </a:lnTo>
                  <a:lnTo>
                    <a:pt x="28" y="7"/>
                  </a:lnTo>
                  <a:lnTo>
                    <a:pt x="22" y="3"/>
                  </a:lnTo>
                  <a:lnTo>
                    <a:pt x="26" y="5"/>
                  </a:lnTo>
                  <a:close/>
                </a:path>
              </a:pathLst>
            </a:custGeom>
            <a:solidFill>
              <a:srgbClr val="000000"/>
            </a:solidFill>
            <a:ln w="9525">
              <a:noFill/>
              <a:round/>
              <a:headEnd/>
              <a:tailEnd/>
            </a:ln>
          </p:spPr>
          <p:txBody>
            <a:bodyPr/>
            <a:lstStyle/>
            <a:p>
              <a:endParaRPr lang="en-US"/>
            </a:p>
          </p:txBody>
        </p:sp>
        <p:sp>
          <p:nvSpPr>
            <p:cNvPr id="1241291" name="Freeform 203"/>
            <p:cNvSpPr>
              <a:spLocks/>
            </p:cNvSpPr>
            <p:nvPr/>
          </p:nvSpPr>
          <p:spPr bwMode="auto">
            <a:xfrm>
              <a:off x="3691" y="2201"/>
              <a:ext cx="21" cy="20"/>
            </a:xfrm>
            <a:custGeom>
              <a:avLst/>
              <a:gdLst/>
              <a:ahLst/>
              <a:cxnLst>
                <a:cxn ang="0">
                  <a:pos x="41" y="29"/>
                </a:cxn>
                <a:cxn ang="0">
                  <a:pos x="40" y="28"/>
                </a:cxn>
                <a:cxn ang="0">
                  <a:pos x="33" y="19"/>
                </a:cxn>
                <a:cxn ang="0">
                  <a:pos x="23" y="10"/>
                </a:cxn>
                <a:cxn ang="0">
                  <a:pos x="17" y="4"/>
                </a:cxn>
                <a:cxn ang="0">
                  <a:pos x="13" y="0"/>
                </a:cxn>
                <a:cxn ang="0">
                  <a:pos x="0" y="19"/>
                </a:cxn>
                <a:cxn ang="0">
                  <a:pos x="1" y="20"/>
                </a:cxn>
                <a:cxn ang="0">
                  <a:pos x="10" y="28"/>
                </a:cxn>
                <a:cxn ang="0">
                  <a:pos x="18" y="35"/>
                </a:cxn>
                <a:cxn ang="0">
                  <a:pos x="24" y="41"/>
                </a:cxn>
                <a:cxn ang="0">
                  <a:pos x="23" y="39"/>
                </a:cxn>
                <a:cxn ang="0">
                  <a:pos x="41" y="29"/>
                </a:cxn>
              </a:cxnLst>
              <a:rect l="0" t="0" r="r" b="b"/>
              <a:pathLst>
                <a:path w="41" h="41">
                  <a:moveTo>
                    <a:pt x="41" y="29"/>
                  </a:moveTo>
                  <a:lnTo>
                    <a:pt x="40" y="28"/>
                  </a:lnTo>
                  <a:lnTo>
                    <a:pt x="33" y="19"/>
                  </a:lnTo>
                  <a:lnTo>
                    <a:pt x="23" y="10"/>
                  </a:lnTo>
                  <a:lnTo>
                    <a:pt x="17" y="4"/>
                  </a:lnTo>
                  <a:lnTo>
                    <a:pt x="13" y="0"/>
                  </a:lnTo>
                  <a:lnTo>
                    <a:pt x="0" y="19"/>
                  </a:lnTo>
                  <a:lnTo>
                    <a:pt x="1" y="20"/>
                  </a:lnTo>
                  <a:lnTo>
                    <a:pt x="10" y="28"/>
                  </a:lnTo>
                  <a:lnTo>
                    <a:pt x="18" y="35"/>
                  </a:lnTo>
                  <a:lnTo>
                    <a:pt x="24" y="41"/>
                  </a:lnTo>
                  <a:lnTo>
                    <a:pt x="23" y="39"/>
                  </a:lnTo>
                  <a:lnTo>
                    <a:pt x="41" y="29"/>
                  </a:lnTo>
                  <a:close/>
                </a:path>
              </a:pathLst>
            </a:custGeom>
            <a:solidFill>
              <a:srgbClr val="000000"/>
            </a:solidFill>
            <a:ln w="9525">
              <a:noFill/>
              <a:round/>
              <a:headEnd/>
              <a:tailEnd/>
            </a:ln>
          </p:spPr>
          <p:txBody>
            <a:bodyPr/>
            <a:lstStyle/>
            <a:p>
              <a:endParaRPr lang="en-US"/>
            </a:p>
          </p:txBody>
        </p:sp>
        <p:sp>
          <p:nvSpPr>
            <p:cNvPr id="1241292" name="Freeform 204"/>
            <p:cNvSpPr>
              <a:spLocks/>
            </p:cNvSpPr>
            <p:nvPr/>
          </p:nvSpPr>
          <p:spPr bwMode="auto">
            <a:xfrm>
              <a:off x="3703" y="2216"/>
              <a:ext cx="16" cy="23"/>
            </a:xfrm>
            <a:custGeom>
              <a:avLst/>
              <a:gdLst/>
              <a:ahLst/>
              <a:cxnLst>
                <a:cxn ang="0">
                  <a:pos x="32" y="36"/>
                </a:cxn>
                <a:cxn ang="0">
                  <a:pos x="32" y="36"/>
                </a:cxn>
                <a:cxn ang="0">
                  <a:pos x="29" y="31"/>
                </a:cxn>
                <a:cxn ang="0">
                  <a:pos x="27" y="19"/>
                </a:cxn>
                <a:cxn ang="0">
                  <a:pos x="21" y="6"/>
                </a:cxn>
                <a:cxn ang="0">
                  <a:pos x="18" y="0"/>
                </a:cxn>
                <a:cxn ang="0">
                  <a:pos x="0" y="10"/>
                </a:cxn>
                <a:cxn ang="0">
                  <a:pos x="3" y="16"/>
                </a:cxn>
                <a:cxn ang="0">
                  <a:pos x="6" y="27"/>
                </a:cxn>
                <a:cxn ang="0">
                  <a:pos x="9" y="39"/>
                </a:cxn>
                <a:cxn ang="0">
                  <a:pos x="13" y="46"/>
                </a:cxn>
                <a:cxn ang="0">
                  <a:pos x="32" y="36"/>
                </a:cxn>
              </a:cxnLst>
              <a:rect l="0" t="0" r="r" b="b"/>
              <a:pathLst>
                <a:path w="32" h="46">
                  <a:moveTo>
                    <a:pt x="32" y="36"/>
                  </a:moveTo>
                  <a:lnTo>
                    <a:pt x="32" y="36"/>
                  </a:lnTo>
                  <a:lnTo>
                    <a:pt x="29" y="31"/>
                  </a:lnTo>
                  <a:lnTo>
                    <a:pt x="27" y="19"/>
                  </a:lnTo>
                  <a:lnTo>
                    <a:pt x="21" y="6"/>
                  </a:lnTo>
                  <a:lnTo>
                    <a:pt x="18" y="0"/>
                  </a:lnTo>
                  <a:lnTo>
                    <a:pt x="0" y="10"/>
                  </a:lnTo>
                  <a:lnTo>
                    <a:pt x="3" y="16"/>
                  </a:lnTo>
                  <a:lnTo>
                    <a:pt x="6" y="27"/>
                  </a:lnTo>
                  <a:lnTo>
                    <a:pt x="9" y="39"/>
                  </a:lnTo>
                  <a:lnTo>
                    <a:pt x="13" y="46"/>
                  </a:lnTo>
                  <a:lnTo>
                    <a:pt x="32" y="36"/>
                  </a:lnTo>
                  <a:close/>
                </a:path>
              </a:pathLst>
            </a:custGeom>
            <a:solidFill>
              <a:srgbClr val="000000"/>
            </a:solidFill>
            <a:ln w="9525">
              <a:noFill/>
              <a:round/>
              <a:headEnd/>
              <a:tailEnd/>
            </a:ln>
          </p:spPr>
          <p:txBody>
            <a:bodyPr/>
            <a:lstStyle/>
            <a:p>
              <a:endParaRPr lang="en-US"/>
            </a:p>
          </p:txBody>
        </p:sp>
        <p:sp>
          <p:nvSpPr>
            <p:cNvPr id="1241293" name="Freeform 205"/>
            <p:cNvSpPr>
              <a:spLocks/>
            </p:cNvSpPr>
            <p:nvPr/>
          </p:nvSpPr>
          <p:spPr bwMode="auto">
            <a:xfrm>
              <a:off x="3709" y="2233"/>
              <a:ext cx="24" cy="25"/>
            </a:xfrm>
            <a:custGeom>
              <a:avLst/>
              <a:gdLst/>
              <a:ahLst/>
              <a:cxnLst>
                <a:cxn ang="0">
                  <a:pos x="47" y="38"/>
                </a:cxn>
                <a:cxn ang="0">
                  <a:pos x="46" y="37"/>
                </a:cxn>
                <a:cxn ang="0">
                  <a:pos x="40" y="26"/>
                </a:cxn>
                <a:cxn ang="0">
                  <a:pos x="31" y="17"/>
                </a:cxn>
                <a:cxn ang="0">
                  <a:pos x="25" y="7"/>
                </a:cxn>
                <a:cxn ang="0">
                  <a:pos x="19" y="0"/>
                </a:cxn>
                <a:cxn ang="0">
                  <a:pos x="0" y="10"/>
                </a:cxn>
                <a:cxn ang="0">
                  <a:pos x="8" y="20"/>
                </a:cxn>
                <a:cxn ang="0">
                  <a:pos x="16" y="32"/>
                </a:cxn>
                <a:cxn ang="0">
                  <a:pos x="25" y="44"/>
                </a:cxn>
                <a:cxn ang="0">
                  <a:pos x="31" y="50"/>
                </a:cxn>
                <a:cxn ang="0">
                  <a:pos x="29" y="49"/>
                </a:cxn>
                <a:cxn ang="0">
                  <a:pos x="47" y="38"/>
                </a:cxn>
              </a:cxnLst>
              <a:rect l="0" t="0" r="r" b="b"/>
              <a:pathLst>
                <a:path w="47" h="50">
                  <a:moveTo>
                    <a:pt x="47" y="38"/>
                  </a:moveTo>
                  <a:lnTo>
                    <a:pt x="46" y="37"/>
                  </a:lnTo>
                  <a:lnTo>
                    <a:pt x="40" y="26"/>
                  </a:lnTo>
                  <a:lnTo>
                    <a:pt x="31" y="17"/>
                  </a:lnTo>
                  <a:lnTo>
                    <a:pt x="25" y="7"/>
                  </a:lnTo>
                  <a:lnTo>
                    <a:pt x="19" y="0"/>
                  </a:lnTo>
                  <a:lnTo>
                    <a:pt x="0" y="10"/>
                  </a:lnTo>
                  <a:lnTo>
                    <a:pt x="8" y="20"/>
                  </a:lnTo>
                  <a:lnTo>
                    <a:pt x="16" y="32"/>
                  </a:lnTo>
                  <a:lnTo>
                    <a:pt x="25" y="44"/>
                  </a:lnTo>
                  <a:lnTo>
                    <a:pt x="31" y="50"/>
                  </a:lnTo>
                  <a:lnTo>
                    <a:pt x="29" y="49"/>
                  </a:lnTo>
                  <a:lnTo>
                    <a:pt x="47" y="38"/>
                  </a:lnTo>
                  <a:close/>
                </a:path>
              </a:pathLst>
            </a:custGeom>
            <a:solidFill>
              <a:srgbClr val="000000"/>
            </a:solidFill>
            <a:ln w="9525">
              <a:noFill/>
              <a:round/>
              <a:headEnd/>
              <a:tailEnd/>
            </a:ln>
          </p:spPr>
          <p:txBody>
            <a:bodyPr/>
            <a:lstStyle/>
            <a:p>
              <a:endParaRPr lang="en-US"/>
            </a:p>
          </p:txBody>
        </p:sp>
        <p:sp>
          <p:nvSpPr>
            <p:cNvPr id="1241294" name="Freeform 206"/>
            <p:cNvSpPr>
              <a:spLocks/>
            </p:cNvSpPr>
            <p:nvPr/>
          </p:nvSpPr>
          <p:spPr bwMode="auto">
            <a:xfrm>
              <a:off x="3724" y="2253"/>
              <a:ext cx="16" cy="20"/>
            </a:xfrm>
            <a:custGeom>
              <a:avLst/>
              <a:gdLst/>
              <a:ahLst/>
              <a:cxnLst>
                <a:cxn ang="0">
                  <a:pos x="31" y="31"/>
                </a:cxn>
                <a:cxn ang="0">
                  <a:pos x="31" y="31"/>
                </a:cxn>
                <a:cxn ang="0">
                  <a:pos x="30" y="24"/>
                </a:cxn>
                <a:cxn ang="0">
                  <a:pos x="25" y="15"/>
                </a:cxn>
                <a:cxn ang="0">
                  <a:pos x="22" y="9"/>
                </a:cxn>
                <a:cxn ang="0">
                  <a:pos x="18" y="0"/>
                </a:cxn>
                <a:cxn ang="0">
                  <a:pos x="0" y="11"/>
                </a:cxn>
                <a:cxn ang="0">
                  <a:pos x="4" y="18"/>
                </a:cxn>
                <a:cxn ang="0">
                  <a:pos x="7" y="25"/>
                </a:cxn>
                <a:cxn ang="0">
                  <a:pos x="8" y="33"/>
                </a:cxn>
                <a:cxn ang="0">
                  <a:pos x="13" y="42"/>
                </a:cxn>
                <a:cxn ang="0">
                  <a:pos x="31" y="31"/>
                </a:cxn>
              </a:cxnLst>
              <a:rect l="0" t="0" r="r" b="b"/>
              <a:pathLst>
                <a:path w="31" h="42">
                  <a:moveTo>
                    <a:pt x="31" y="31"/>
                  </a:moveTo>
                  <a:lnTo>
                    <a:pt x="31" y="31"/>
                  </a:lnTo>
                  <a:lnTo>
                    <a:pt x="30" y="24"/>
                  </a:lnTo>
                  <a:lnTo>
                    <a:pt x="25" y="15"/>
                  </a:lnTo>
                  <a:lnTo>
                    <a:pt x="22" y="9"/>
                  </a:lnTo>
                  <a:lnTo>
                    <a:pt x="18" y="0"/>
                  </a:lnTo>
                  <a:lnTo>
                    <a:pt x="0" y="11"/>
                  </a:lnTo>
                  <a:lnTo>
                    <a:pt x="4" y="18"/>
                  </a:lnTo>
                  <a:lnTo>
                    <a:pt x="7" y="25"/>
                  </a:lnTo>
                  <a:lnTo>
                    <a:pt x="8" y="33"/>
                  </a:lnTo>
                  <a:lnTo>
                    <a:pt x="13" y="42"/>
                  </a:lnTo>
                  <a:lnTo>
                    <a:pt x="31" y="31"/>
                  </a:lnTo>
                  <a:close/>
                </a:path>
              </a:pathLst>
            </a:custGeom>
            <a:solidFill>
              <a:srgbClr val="000000"/>
            </a:solidFill>
            <a:ln w="9525">
              <a:noFill/>
              <a:round/>
              <a:headEnd/>
              <a:tailEnd/>
            </a:ln>
          </p:spPr>
          <p:txBody>
            <a:bodyPr/>
            <a:lstStyle/>
            <a:p>
              <a:endParaRPr lang="en-US"/>
            </a:p>
          </p:txBody>
        </p:sp>
        <p:sp>
          <p:nvSpPr>
            <p:cNvPr id="1241295" name="Freeform 207"/>
            <p:cNvSpPr>
              <a:spLocks/>
            </p:cNvSpPr>
            <p:nvPr/>
          </p:nvSpPr>
          <p:spPr bwMode="auto">
            <a:xfrm>
              <a:off x="3731" y="2268"/>
              <a:ext cx="14" cy="13"/>
            </a:xfrm>
            <a:custGeom>
              <a:avLst/>
              <a:gdLst/>
              <a:ahLst/>
              <a:cxnLst>
                <a:cxn ang="0">
                  <a:pos x="28" y="12"/>
                </a:cxn>
                <a:cxn ang="0">
                  <a:pos x="28" y="12"/>
                </a:cxn>
                <a:cxn ang="0">
                  <a:pos x="23" y="8"/>
                </a:cxn>
                <a:cxn ang="0">
                  <a:pos x="21" y="5"/>
                </a:cxn>
                <a:cxn ang="0">
                  <a:pos x="19" y="5"/>
                </a:cxn>
                <a:cxn ang="0">
                  <a:pos x="18" y="0"/>
                </a:cxn>
                <a:cxn ang="0">
                  <a:pos x="0" y="11"/>
                </a:cxn>
                <a:cxn ang="0">
                  <a:pos x="4" y="19"/>
                </a:cxn>
                <a:cxn ang="0">
                  <a:pos x="9" y="24"/>
                </a:cxn>
                <a:cxn ang="0">
                  <a:pos x="10" y="25"/>
                </a:cxn>
                <a:cxn ang="0">
                  <a:pos x="28" y="12"/>
                </a:cxn>
              </a:cxnLst>
              <a:rect l="0" t="0" r="r" b="b"/>
              <a:pathLst>
                <a:path w="28" h="25">
                  <a:moveTo>
                    <a:pt x="28" y="12"/>
                  </a:moveTo>
                  <a:lnTo>
                    <a:pt x="28" y="12"/>
                  </a:lnTo>
                  <a:lnTo>
                    <a:pt x="23" y="8"/>
                  </a:lnTo>
                  <a:lnTo>
                    <a:pt x="21" y="5"/>
                  </a:lnTo>
                  <a:lnTo>
                    <a:pt x="19" y="5"/>
                  </a:lnTo>
                  <a:lnTo>
                    <a:pt x="18" y="0"/>
                  </a:lnTo>
                  <a:lnTo>
                    <a:pt x="0" y="11"/>
                  </a:lnTo>
                  <a:lnTo>
                    <a:pt x="4" y="19"/>
                  </a:lnTo>
                  <a:lnTo>
                    <a:pt x="9" y="24"/>
                  </a:lnTo>
                  <a:lnTo>
                    <a:pt x="10" y="25"/>
                  </a:lnTo>
                  <a:lnTo>
                    <a:pt x="28" y="12"/>
                  </a:lnTo>
                  <a:close/>
                </a:path>
              </a:pathLst>
            </a:custGeom>
            <a:solidFill>
              <a:srgbClr val="000000"/>
            </a:solidFill>
            <a:ln w="9525">
              <a:noFill/>
              <a:round/>
              <a:headEnd/>
              <a:tailEnd/>
            </a:ln>
          </p:spPr>
          <p:txBody>
            <a:bodyPr/>
            <a:lstStyle/>
            <a:p>
              <a:endParaRPr lang="en-US"/>
            </a:p>
          </p:txBody>
        </p:sp>
        <p:sp>
          <p:nvSpPr>
            <p:cNvPr id="1241296" name="Freeform 208"/>
            <p:cNvSpPr>
              <a:spLocks/>
            </p:cNvSpPr>
            <p:nvPr/>
          </p:nvSpPr>
          <p:spPr bwMode="auto">
            <a:xfrm>
              <a:off x="3736" y="2274"/>
              <a:ext cx="13" cy="17"/>
            </a:xfrm>
            <a:custGeom>
              <a:avLst/>
              <a:gdLst/>
              <a:ahLst/>
              <a:cxnLst>
                <a:cxn ang="0">
                  <a:pos x="26" y="24"/>
                </a:cxn>
                <a:cxn ang="0">
                  <a:pos x="26" y="22"/>
                </a:cxn>
                <a:cxn ang="0">
                  <a:pos x="26" y="19"/>
                </a:cxn>
                <a:cxn ang="0">
                  <a:pos x="25" y="15"/>
                </a:cxn>
                <a:cxn ang="0">
                  <a:pos x="21" y="9"/>
                </a:cxn>
                <a:cxn ang="0">
                  <a:pos x="18" y="0"/>
                </a:cxn>
                <a:cxn ang="0">
                  <a:pos x="0" y="13"/>
                </a:cxn>
                <a:cxn ang="0">
                  <a:pos x="3" y="18"/>
                </a:cxn>
                <a:cxn ang="0">
                  <a:pos x="3" y="22"/>
                </a:cxn>
                <a:cxn ang="0">
                  <a:pos x="4" y="27"/>
                </a:cxn>
                <a:cxn ang="0">
                  <a:pos x="8" y="34"/>
                </a:cxn>
                <a:cxn ang="0">
                  <a:pos x="8" y="33"/>
                </a:cxn>
                <a:cxn ang="0">
                  <a:pos x="26" y="24"/>
                </a:cxn>
              </a:cxnLst>
              <a:rect l="0" t="0" r="r" b="b"/>
              <a:pathLst>
                <a:path w="26" h="34">
                  <a:moveTo>
                    <a:pt x="26" y="24"/>
                  </a:moveTo>
                  <a:lnTo>
                    <a:pt x="26" y="22"/>
                  </a:lnTo>
                  <a:lnTo>
                    <a:pt x="26" y="19"/>
                  </a:lnTo>
                  <a:lnTo>
                    <a:pt x="25" y="15"/>
                  </a:lnTo>
                  <a:lnTo>
                    <a:pt x="21" y="9"/>
                  </a:lnTo>
                  <a:lnTo>
                    <a:pt x="18" y="0"/>
                  </a:lnTo>
                  <a:lnTo>
                    <a:pt x="0" y="13"/>
                  </a:lnTo>
                  <a:lnTo>
                    <a:pt x="3" y="18"/>
                  </a:lnTo>
                  <a:lnTo>
                    <a:pt x="3" y="22"/>
                  </a:lnTo>
                  <a:lnTo>
                    <a:pt x="4" y="27"/>
                  </a:lnTo>
                  <a:lnTo>
                    <a:pt x="8" y="34"/>
                  </a:lnTo>
                  <a:lnTo>
                    <a:pt x="8" y="33"/>
                  </a:lnTo>
                  <a:lnTo>
                    <a:pt x="26" y="24"/>
                  </a:lnTo>
                  <a:close/>
                </a:path>
              </a:pathLst>
            </a:custGeom>
            <a:solidFill>
              <a:srgbClr val="000000"/>
            </a:solidFill>
            <a:ln w="9525">
              <a:noFill/>
              <a:round/>
              <a:headEnd/>
              <a:tailEnd/>
            </a:ln>
          </p:spPr>
          <p:txBody>
            <a:bodyPr/>
            <a:lstStyle/>
            <a:p>
              <a:endParaRPr lang="en-US"/>
            </a:p>
          </p:txBody>
        </p:sp>
        <p:sp>
          <p:nvSpPr>
            <p:cNvPr id="1241297" name="Freeform 209"/>
            <p:cNvSpPr>
              <a:spLocks/>
            </p:cNvSpPr>
            <p:nvPr/>
          </p:nvSpPr>
          <p:spPr bwMode="auto">
            <a:xfrm>
              <a:off x="3740" y="2286"/>
              <a:ext cx="12" cy="14"/>
            </a:xfrm>
            <a:custGeom>
              <a:avLst/>
              <a:gdLst/>
              <a:ahLst/>
              <a:cxnLst>
                <a:cxn ang="0">
                  <a:pos x="19" y="4"/>
                </a:cxn>
                <a:cxn ang="0">
                  <a:pos x="22" y="4"/>
                </a:cxn>
                <a:cxn ang="0">
                  <a:pos x="23" y="3"/>
                </a:cxn>
                <a:cxn ang="0">
                  <a:pos x="21" y="3"/>
                </a:cxn>
                <a:cxn ang="0">
                  <a:pos x="19" y="3"/>
                </a:cxn>
                <a:cxn ang="0">
                  <a:pos x="18" y="0"/>
                </a:cxn>
                <a:cxn ang="0">
                  <a:pos x="0" y="10"/>
                </a:cxn>
                <a:cxn ang="0">
                  <a:pos x="4" y="16"/>
                </a:cxn>
                <a:cxn ang="0">
                  <a:pos x="9" y="22"/>
                </a:cxn>
                <a:cxn ang="0">
                  <a:pos x="14" y="26"/>
                </a:cxn>
                <a:cxn ang="0">
                  <a:pos x="22" y="28"/>
                </a:cxn>
                <a:cxn ang="0">
                  <a:pos x="26" y="28"/>
                </a:cxn>
                <a:cxn ang="0">
                  <a:pos x="19" y="4"/>
                </a:cxn>
              </a:cxnLst>
              <a:rect l="0" t="0" r="r" b="b"/>
              <a:pathLst>
                <a:path w="26" h="28">
                  <a:moveTo>
                    <a:pt x="19" y="4"/>
                  </a:moveTo>
                  <a:lnTo>
                    <a:pt x="22" y="4"/>
                  </a:lnTo>
                  <a:lnTo>
                    <a:pt x="23" y="3"/>
                  </a:lnTo>
                  <a:lnTo>
                    <a:pt x="21" y="3"/>
                  </a:lnTo>
                  <a:lnTo>
                    <a:pt x="19" y="3"/>
                  </a:lnTo>
                  <a:lnTo>
                    <a:pt x="18" y="0"/>
                  </a:lnTo>
                  <a:lnTo>
                    <a:pt x="0" y="10"/>
                  </a:lnTo>
                  <a:lnTo>
                    <a:pt x="4" y="16"/>
                  </a:lnTo>
                  <a:lnTo>
                    <a:pt x="9" y="22"/>
                  </a:lnTo>
                  <a:lnTo>
                    <a:pt x="14" y="26"/>
                  </a:lnTo>
                  <a:lnTo>
                    <a:pt x="22" y="28"/>
                  </a:lnTo>
                  <a:lnTo>
                    <a:pt x="26" y="28"/>
                  </a:lnTo>
                  <a:lnTo>
                    <a:pt x="19" y="4"/>
                  </a:lnTo>
                  <a:close/>
                </a:path>
              </a:pathLst>
            </a:custGeom>
            <a:solidFill>
              <a:srgbClr val="000000"/>
            </a:solidFill>
            <a:ln w="9525">
              <a:noFill/>
              <a:round/>
              <a:headEnd/>
              <a:tailEnd/>
            </a:ln>
          </p:spPr>
          <p:txBody>
            <a:bodyPr/>
            <a:lstStyle/>
            <a:p>
              <a:endParaRPr lang="en-US"/>
            </a:p>
          </p:txBody>
        </p:sp>
        <p:sp>
          <p:nvSpPr>
            <p:cNvPr id="1241298" name="Freeform 210"/>
            <p:cNvSpPr>
              <a:spLocks/>
            </p:cNvSpPr>
            <p:nvPr/>
          </p:nvSpPr>
          <p:spPr bwMode="auto">
            <a:xfrm>
              <a:off x="3749" y="2287"/>
              <a:ext cx="10" cy="13"/>
            </a:xfrm>
            <a:custGeom>
              <a:avLst/>
              <a:gdLst/>
              <a:ahLst/>
              <a:cxnLst>
                <a:cxn ang="0">
                  <a:pos x="1" y="3"/>
                </a:cxn>
                <a:cxn ang="0">
                  <a:pos x="1" y="0"/>
                </a:cxn>
                <a:cxn ang="0">
                  <a:pos x="1" y="1"/>
                </a:cxn>
                <a:cxn ang="0">
                  <a:pos x="0" y="3"/>
                </a:cxn>
                <a:cxn ang="0">
                  <a:pos x="1" y="1"/>
                </a:cxn>
                <a:cxn ang="0">
                  <a:pos x="8" y="25"/>
                </a:cxn>
                <a:cxn ang="0">
                  <a:pos x="13" y="20"/>
                </a:cxn>
                <a:cxn ang="0">
                  <a:pos x="18" y="16"/>
                </a:cxn>
                <a:cxn ang="0">
                  <a:pos x="19" y="12"/>
                </a:cxn>
                <a:cxn ang="0">
                  <a:pos x="22" y="7"/>
                </a:cxn>
                <a:cxn ang="0">
                  <a:pos x="22" y="3"/>
                </a:cxn>
                <a:cxn ang="0">
                  <a:pos x="1" y="3"/>
                </a:cxn>
              </a:cxnLst>
              <a:rect l="0" t="0" r="r" b="b"/>
              <a:pathLst>
                <a:path w="22" h="25">
                  <a:moveTo>
                    <a:pt x="1" y="3"/>
                  </a:moveTo>
                  <a:lnTo>
                    <a:pt x="1" y="0"/>
                  </a:lnTo>
                  <a:lnTo>
                    <a:pt x="1" y="1"/>
                  </a:lnTo>
                  <a:lnTo>
                    <a:pt x="0" y="3"/>
                  </a:lnTo>
                  <a:lnTo>
                    <a:pt x="1" y="1"/>
                  </a:lnTo>
                  <a:lnTo>
                    <a:pt x="8" y="25"/>
                  </a:lnTo>
                  <a:lnTo>
                    <a:pt x="13" y="20"/>
                  </a:lnTo>
                  <a:lnTo>
                    <a:pt x="18" y="16"/>
                  </a:lnTo>
                  <a:lnTo>
                    <a:pt x="19" y="12"/>
                  </a:lnTo>
                  <a:lnTo>
                    <a:pt x="22" y="7"/>
                  </a:lnTo>
                  <a:lnTo>
                    <a:pt x="22" y="3"/>
                  </a:lnTo>
                  <a:lnTo>
                    <a:pt x="1" y="3"/>
                  </a:lnTo>
                  <a:close/>
                </a:path>
              </a:pathLst>
            </a:custGeom>
            <a:solidFill>
              <a:srgbClr val="000000"/>
            </a:solidFill>
            <a:ln w="9525">
              <a:noFill/>
              <a:round/>
              <a:headEnd/>
              <a:tailEnd/>
            </a:ln>
          </p:spPr>
          <p:txBody>
            <a:bodyPr/>
            <a:lstStyle/>
            <a:p>
              <a:endParaRPr lang="en-US"/>
            </a:p>
          </p:txBody>
        </p:sp>
        <p:sp>
          <p:nvSpPr>
            <p:cNvPr id="1241299" name="Freeform 211"/>
            <p:cNvSpPr>
              <a:spLocks/>
            </p:cNvSpPr>
            <p:nvPr/>
          </p:nvSpPr>
          <p:spPr bwMode="auto">
            <a:xfrm>
              <a:off x="3748" y="2276"/>
              <a:ext cx="11" cy="13"/>
            </a:xfrm>
            <a:custGeom>
              <a:avLst/>
              <a:gdLst/>
              <a:ahLst/>
              <a:cxnLst>
                <a:cxn ang="0">
                  <a:pos x="1" y="10"/>
                </a:cxn>
                <a:cxn ang="0">
                  <a:pos x="0" y="9"/>
                </a:cxn>
                <a:cxn ang="0">
                  <a:pos x="1" y="16"/>
                </a:cxn>
                <a:cxn ang="0">
                  <a:pos x="2" y="19"/>
                </a:cxn>
                <a:cxn ang="0">
                  <a:pos x="2" y="22"/>
                </a:cxn>
                <a:cxn ang="0">
                  <a:pos x="2" y="27"/>
                </a:cxn>
                <a:cxn ang="0">
                  <a:pos x="23" y="27"/>
                </a:cxn>
                <a:cxn ang="0">
                  <a:pos x="23" y="22"/>
                </a:cxn>
                <a:cxn ang="0">
                  <a:pos x="23" y="16"/>
                </a:cxn>
                <a:cxn ang="0">
                  <a:pos x="22" y="9"/>
                </a:cxn>
                <a:cxn ang="0">
                  <a:pos x="20" y="2"/>
                </a:cxn>
                <a:cxn ang="0">
                  <a:pos x="19" y="0"/>
                </a:cxn>
                <a:cxn ang="0">
                  <a:pos x="1" y="10"/>
                </a:cxn>
              </a:cxnLst>
              <a:rect l="0" t="0" r="r" b="b"/>
              <a:pathLst>
                <a:path w="23" h="27">
                  <a:moveTo>
                    <a:pt x="1" y="10"/>
                  </a:moveTo>
                  <a:lnTo>
                    <a:pt x="0" y="9"/>
                  </a:lnTo>
                  <a:lnTo>
                    <a:pt x="1" y="16"/>
                  </a:lnTo>
                  <a:lnTo>
                    <a:pt x="2" y="19"/>
                  </a:lnTo>
                  <a:lnTo>
                    <a:pt x="2" y="22"/>
                  </a:lnTo>
                  <a:lnTo>
                    <a:pt x="2" y="27"/>
                  </a:lnTo>
                  <a:lnTo>
                    <a:pt x="23" y="27"/>
                  </a:lnTo>
                  <a:lnTo>
                    <a:pt x="23" y="22"/>
                  </a:lnTo>
                  <a:lnTo>
                    <a:pt x="23" y="16"/>
                  </a:lnTo>
                  <a:lnTo>
                    <a:pt x="22" y="9"/>
                  </a:lnTo>
                  <a:lnTo>
                    <a:pt x="20" y="2"/>
                  </a:lnTo>
                  <a:lnTo>
                    <a:pt x="19" y="0"/>
                  </a:lnTo>
                  <a:lnTo>
                    <a:pt x="1" y="10"/>
                  </a:lnTo>
                  <a:close/>
                </a:path>
              </a:pathLst>
            </a:custGeom>
            <a:solidFill>
              <a:srgbClr val="000000"/>
            </a:solidFill>
            <a:ln w="9525">
              <a:noFill/>
              <a:round/>
              <a:headEnd/>
              <a:tailEnd/>
            </a:ln>
          </p:spPr>
          <p:txBody>
            <a:bodyPr/>
            <a:lstStyle/>
            <a:p>
              <a:endParaRPr lang="en-US"/>
            </a:p>
          </p:txBody>
        </p:sp>
        <p:sp>
          <p:nvSpPr>
            <p:cNvPr id="1241300" name="Freeform 212"/>
            <p:cNvSpPr>
              <a:spLocks/>
            </p:cNvSpPr>
            <p:nvPr/>
          </p:nvSpPr>
          <p:spPr bwMode="auto">
            <a:xfrm>
              <a:off x="3746" y="2258"/>
              <a:ext cx="12" cy="23"/>
            </a:xfrm>
            <a:custGeom>
              <a:avLst/>
              <a:gdLst/>
              <a:ahLst/>
              <a:cxnLst>
                <a:cxn ang="0">
                  <a:pos x="0" y="9"/>
                </a:cxn>
                <a:cxn ang="0">
                  <a:pos x="1" y="9"/>
                </a:cxn>
                <a:cxn ang="0">
                  <a:pos x="4" y="18"/>
                </a:cxn>
                <a:cxn ang="0">
                  <a:pos x="1" y="24"/>
                </a:cxn>
                <a:cxn ang="0">
                  <a:pos x="1" y="34"/>
                </a:cxn>
                <a:cxn ang="0">
                  <a:pos x="5" y="44"/>
                </a:cxn>
                <a:cxn ang="0">
                  <a:pos x="23" y="34"/>
                </a:cxn>
                <a:cxn ang="0">
                  <a:pos x="23" y="31"/>
                </a:cxn>
                <a:cxn ang="0">
                  <a:pos x="23" y="27"/>
                </a:cxn>
                <a:cxn ang="0">
                  <a:pos x="24" y="15"/>
                </a:cxn>
                <a:cxn ang="0">
                  <a:pos x="20" y="0"/>
                </a:cxn>
                <a:cxn ang="0">
                  <a:pos x="22" y="1"/>
                </a:cxn>
                <a:cxn ang="0">
                  <a:pos x="0" y="9"/>
                </a:cxn>
              </a:cxnLst>
              <a:rect l="0" t="0" r="r" b="b"/>
              <a:pathLst>
                <a:path w="24" h="44">
                  <a:moveTo>
                    <a:pt x="0" y="9"/>
                  </a:moveTo>
                  <a:lnTo>
                    <a:pt x="1" y="9"/>
                  </a:lnTo>
                  <a:lnTo>
                    <a:pt x="4" y="18"/>
                  </a:lnTo>
                  <a:lnTo>
                    <a:pt x="1" y="24"/>
                  </a:lnTo>
                  <a:lnTo>
                    <a:pt x="1" y="34"/>
                  </a:lnTo>
                  <a:lnTo>
                    <a:pt x="5" y="44"/>
                  </a:lnTo>
                  <a:lnTo>
                    <a:pt x="23" y="34"/>
                  </a:lnTo>
                  <a:lnTo>
                    <a:pt x="23" y="31"/>
                  </a:lnTo>
                  <a:lnTo>
                    <a:pt x="23" y="27"/>
                  </a:lnTo>
                  <a:lnTo>
                    <a:pt x="24" y="15"/>
                  </a:lnTo>
                  <a:lnTo>
                    <a:pt x="20" y="0"/>
                  </a:lnTo>
                  <a:lnTo>
                    <a:pt x="22" y="1"/>
                  </a:lnTo>
                  <a:lnTo>
                    <a:pt x="0" y="9"/>
                  </a:lnTo>
                  <a:close/>
                </a:path>
              </a:pathLst>
            </a:custGeom>
            <a:solidFill>
              <a:srgbClr val="000000"/>
            </a:solidFill>
            <a:ln w="9525">
              <a:noFill/>
              <a:round/>
              <a:headEnd/>
              <a:tailEnd/>
            </a:ln>
          </p:spPr>
          <p:txBody>
            <a:bodyPr/>
            <a:lstStyle/>
            <a:p>
              <a:endParaRPr lang="en-US"/>
            </a:p>
          </p:txBody>
        </p:sp>
        <p:sp>
          <p:nvSpPr>
            <p:cNvPr id="1241301" name="Freeform 213"/>
            <p:cNvSpPr>
              <a:spLocks/>
            </p:cNvSpPr>
            <p:nvPr/>
          </p:nvSpPr>
          <p:spPr bwMode="auto">
            <a:xfrm>
              <a:off x="3742" y="2250"/>
              <a:ext cx="15" cy="13"/>
            </a:xfrm>
            <a:custGeom>
              <a:avLst/>
              <a:gdLst/>
              <a:ahLst/>
              <a:cxnLst>
                <a:cxn ang="0">
                  <a:pos x="0" y="12"/>
                </a:cxn>
                <a:cxn ang="0">
                  <a:pos x="4" y="18"/>
                </a:cxn>
                <a:cxn ang="0">
                  <a:pos x="5" y="21"/>
                </a:cxn>
                <a:cxn ang="0">
                  <a:pos x="8" y="24"/>
                </a:cxn>
                <a:cxn ang="0">
                  <a:pos x="8" y="27"/>
                </a:cxn>
                <a:cxn ang="0">
                  <a:pos x="30" y="19"/>
                </a:cxn>
                <a:cxn ang="0">
                  <a:pos x="26" y="12"/>
                </a:cxn>
                <a:cxn ang="0">
                  <a:pos x="23" y="8"/>
                </a:cxn>
                <a:cxn ang="0">
                  <a:pos x="22" y="5"/>
                </a:cxn>
                <a:cxn ang="0">
                  <a:pos x="20" y="0"/>
                </a:cxn>
                <a:cxn ang="0">
                  <a:pos x="0" y="12"/>
                </a:cxn>
              </a:cxnLst>
              <a:rect l="0" t="0" r="r" b="b"/>
              <a:pathLst>
                <a:path w="30" h="27">
                  <a:moveTo>
                    <a:pt x="0" y="12"/>
                  </a:moveTo>
                  <a:lnTo>
                    <a:pt x="4" y="18"/>
                  </a:lnTo>
                  <a:lnTo>
                    <a:pt x="5" y="21"/>
                  </a:lnTo>
                  <a:lnTo>
                    <a:pt x="8" y="24"/>
                  </a:lnTo>
                  <a:lnTo>
                    <a:pt x="8" y="27"/>
                  </a:lnTo>
                  <a:lnTo>
                    <a:pt x="30" y="19"/>
                  </a:lnTo>
                  <a:lnTo>
                    <a:pt x="26" y="12"/>
                  </a:lnTo>
                  <a:lnTo>
                    <a:pt x="23" y="8"/>
                  </a:lnTo>
                  <a:lnTo>
                    <a:pt x="22" y="5"/>
                  </a:lnTo>
                  <a:lnTo>
                    <a:pt x="20" y="0"/>
                  </a:lnTo>
                  <a:lnTo>
                    <a:pt x="0" y="12"/>
                  </a:lnTo>
                  <a:close/>
                </a:path>
              </a:pathLst>
            </a:custGeom>
            <a:solidFill>
              <a:srgbClr val="000000"/>
            </a:solidFill>
            <a:ln w="9525">
              <a:noFill/>
              <a:round/>
              <a:headEnd/>
              <a:tailEnd/>
            </a:ln>
          </p:spPr>
          <p:txBody>
            <a:bodyPr/>
            <a:lstStyle/>
            <a:p>
              <a:endParaRPr lang="en-US"/>
            </a:p>
          </p:txBody>
        </p:sp>
        <p:sp>
          <p:nvSpPr>
            <p:cNvPr id="1241302" name="Freeform 214"/>
            <p:cNvSpPr>
              <a:spLocks/>
            </p:cNvSpPr>
            <p:nvPr/>
          </p:nvSpPr>
          <p:spPr bwMode="auto">
            <a:xfrm>
              <a:off x="3741" y="2247"/>
              <a:ext cx="11" cy="9"/>
            </a:xfrm>
            <a:custGeom>
              <a:avLst/>
              <a:gdLst/>
              <a:ahLst/>
              <a:cxnLst>
                <a:cxn ang="0">
                  <a:pos x="21" y="6"/>
                </a:cxn>
                <a:cxn ang="0">
                  <a:pos x="13" y="0"/>
                </a:cxn>
                <a:cxn ang="0">
                  <a:pos x="5" y="2"/>
                </a:cxn>
                <a:cxn ang="0">
                  <a:pos x="0" y="9"/>
                </a:cxn>
                <a:cxn ang="0">
                  <a:pos x="1" y="18"/>
                </a:cxn>
                <a:cxn ang="0">
                  <a:pos x="21" y="6"/>
                </a:cxn>
              </a:cxnLst>
              <a:rect l="0" t="0" r="r" b="b"/>
              <a:pathLst>
                <a:path w="21" h="18">
                  <a:moveTo>
                    <a:pt x="21" y="6"/>
                  </a:moveTo>
                  <a:lnTo>
                    <a:pt x="13" y="0"/>
                  </a:lnTo>
                  <a:lnTo>
                    <a:pt x="5" y="2"/>
                  </a:lnTo>
                  <a:lnTo>
                    <a:pt x="0" y="9"/>
                  </a:lnTo>
                  <a:lnTo>
                    <a:pt x="1" y="18"/>
                  </a:lnTo>
                  <a:lnTo>
                    <a:pt x="21" y="6"/>
                  </a:lnTo>
                  <a:close/>
                </a:path>
              </a:pathLst>
            </a:custGeom>
            <a:solidFill>
              <a:srgbClr val="000000"/>
            </a:solidFill>
            <a:ln w="9525">
              <a:noFill/>
              <a:round/>
              <a:headEnd/>
              <a:tailEnd/>
            </a:ln>
          </p:spPr>
          <p:txBody>
            <a:bodyPr/>
            <a:lstStyle/>
            <a:p>
              <a:endParaRPr lang="en-US"/>
            </a:p>
          </p:txBody>
        </p:sp>
        <p:sp>
          <p:nvSpPr>
            <p:cNvPr id="1241303" name="Freeform 215"/>
            <p:cNvSpPr>
              <a:spLocks/>
            </p:cNvSpPr>
            <p:nvPr/>
          </p:nvSpPr>
          <p:spPr bwMode="auto">
            <a:xfrm>
              <a:off x="3745" y="2258"/>
              <a:ext cx="10" cy="7"/>
            </a:xfrm>
            <a:custGeom>
              <a:avLst/>
              <a:gdLst/>
              <a:ahLst/>
              <a:cxnLst>
                <a:cxn ang="0">
                  <a:pos x="0" y="5"/>
                </a:cxn>
                <a:cxn ang="0">
                  <a:pos x="4" y="13"/>
                </a:cxn>
                <a:cxn ang="0">
                  <a:pos x="13" y="14"/>
                </a:cxn>
                <a:cxn ang="0">
                  <a:pos x="20" y="10"/>
                </a:cxn>
                <a:cxn ang="0">
                  <a:pos x="21" y="0"/>
                </a:cxn>
                <a:cxn ang="0">
                  <a:pos x="0" y="5"/>
                </a:cxn>
              </a:cxnLst>
              <a:rect l="0" t="0" r="r" b="b"/>
              <a:pathLst>
                <a:path w="21" h="14">
                  <a:moveTo>
                    <a:pt x="0" y="5"/>
                  </a:moveTo>
                  <a:lnTo>
                    <a:pt x="4" y="13"/>
                  </a:lnTo>
                  <a:lnTo>
                    <a:pt x="13" y="14"/>
                  </a:lnTo>
                  <a:lnTo>
                    <a:pt x="20" y="10"/>
                  </a:lnTo>
                  <a:lnTo>
                    <a:pt x="21" y="0"/>
                  </a:lnTo>
                  <a:lnTo>
                    <a:pt x="0" y="5"/>
                  </a:lnTo>
                  <a:close/>
                </a:path>
              </a:pathLst>
            </a:custGeom>
            <a:solidFill>
              <a:srgbClr val="000000"/>
            </a:solidFill>
            <a:ln w="9525">
              <a:noFill/>
              <a:round/>
              <a:headEnd/>
              <a:tailEnd/>
            </a:ln>
          </p:spPr>
          <p:txBody>
            <a:bodyPr/>
            <a:lstStyle/>
            <a:p>
              <a:endParaRPr lang="en-US"/>
            </a:p>
          </p:txBody>
        </p:sp>
        <p:sp>
          <p:nvSpPr>
            <p:cNvPr id="1241304" name="Freeform 216"/>
            <p:cNvSpPr>
              <a:spLocks/>
            </p:cNvSpPr>
            <p:nvPr/>
          </p:nvSpPr>
          <p:spPr bwMode="auto">
            <a:xfrm>
              <a:off x="3743" y="2250"/>
              <a:ext cx="12" cy="11"/>
            </a:xfrm>
            <a:custGeom>
              <a:avLst/>
              <a:gdLst/>
              <a:ahLst/>
              <a:cxnLst>
                <a:cxn ang="0">
                  <a:pos x="0" y="12"/>
                </a:cxn>
                <a:cxn ang="0">
                  <a:pos x="0" y="12"/>
                </a:cxn>
                <a:cxn ang="0">
                  <a:pos x="1" y="15"/>
                </a:cxn>
                <a:cxn ang="0">
                  <a:pos x="1" y="17"/>
                </a:cxn>
                <a:cxn ang="0">
                  <a:pos x="1" y="19"/>
                </a:cxn>
                <a:cxn ang="0">
                  <a:pos x="2" y="22"/>
                </a:cxn>
                <a:cxn ang="0">
                  <a:pos x="23" y="17"/>
                </a:cxn>
                <a:cxn ang="0">
                  <a:pos x="22" y="12"/>
                </a:cxn>
                <a:cxn ang="0">
                  <a:pos x="22" y="9"/>
                </a:cxn>
                <a:cxn ang="0">
                  <a:pos x="19" y="5"/>
                </a:cxn>
                <a:cxn ang="0">
                  <a:pos x="18" y="0"/>
                </a:cxn>
                <a:cxn ang="0">
                  <a:pos x="0" y="12"/>
                </a:cxn>
              </a:cxnLst>
              <a:rect l="0" t="0" r="r" b="b"/>
              <a:pathLst>
                <a:path w="23" h="22">
                  <a:moveTo>
                    <a:pt x="0" y="12"/>
                  </a:moveTo>
                  <a:lnTo>
                    <a:pt x="0" y="12"/>
                  </a:lnTo>
                  <a:lnTo>
                    <a:pt x="1" y="15"/>
                  </a:lnTo>
                  <a:lnTo>
                    <a:pt x="1" y="17"/>
                  </a:lnTo>
                  <a:lnTo>
                    <a:pt x="1" y="19"/>
                  </a:lnTo>
                  <a:lnTo>
                    <a:pt x="2" y="22"/>
                  </a:lnTo>
                  <a:lnTo>
                    <a:pt x="23" y="17"/>
                  </a:lnTo>
                  <a:lnTo>
                    <a:pt x="22" y="12"/>
                  </a:lnTo>
                  <a:lnTo>
                    <a:pt x="22" y="9"/>
                  </a:lnTo>
                  <a:lnTo>
                    <a:pt x="19" y="5"/>
                  </a:lnTo>
                  <a:lnTo>
                    <a:pt x="18" y="0"/>
                  </a:lnTo>
                  <a:lnTo>
                    <a:pt x="0" y="12"/>
                  </a:lnTo>
                  <a:close/>
                </a:path>
              </a:pathLst>
            </a:custGeom>
            <a:solidFill>
              <a:srgbClr val="000000"/>
            </a:solidFill>
            <a:ln w="9525">
              <a:noFill/>
              <a:round/>
              <a:headEnd/>
              <a:tailEnd/>
            </a:ln>
          </p:spPr>
          <p:txBody>
            <a:bodyPr/>
            <a:lstStyle/>
            <a:p>
              <a:endParaRPr lang="en-US"/>
            </a:p>
          </p:txBody>
        </p:sp>
        <p:sp>
          <p:nvSpPr>
            <p:cNvPr id="1241305" name="Freeform 217"/>
            <p:cNvSpPr>
              <a:spLocks/>
            </p:cNvSpPr>
            <p:nvPr/>
          </p:nvSpPr>
          <p:spPr bwMode="auto">
            <a:xfrm>
              <a:off x="3734" y="2233"/>
              <a:ext cx="18" cy="23"/>
            </a:xfrm>
            <a:custGeom>
              <a:avLst/>
              <a:gdLst/>
              <a:ahLst/>
              <a:cxnLst>
                <a:cxn ang="0">
                  <a:pos x="0" y="10"/>
                </a:cxn>
                <a:cxn ang="0">
                  <a:pos x="3" y="14"/>
                </a:cxn>
                <a:cxn ang="0">
                  <a:pos x="6" y="20"/>
                </a:cxn>
                <a:cxn ang="0">
                  <a:pos x="12" y="28"/>
                </a:cxn>
                <a:cxn ang="0">
                  <a:pos x="19" y="44"/>
                </a:cxn>
                <a:cxn ang="0">
                  <a:pos x="37" y="34"/>
                </a:cxn>
                <a:cxn ang="0">
                  <a:pos x="30" y="17"/>
                </a:cxn>
                <a:cxn ang="0">
                  <a:pos x="24" y="7"/>
                </a:cxn>
                <a:cxn ang="0">
                  <a:pos x="19" y="3"/>
                </a:cxn>
                <a:cxn ang="0">
                  <a:pos x="19" y="0"/>
                </a:cxn>
                <a:cxn ang="0">
                  <a:pos x="0" y="10"/>
                </a:cxn>
              </a:cxnLst>
              <a:rect l="0" t="0" r="r" b="b"/>
              <a:pathLst>
                <a:path w="37" h="44">
                  <a:moveTo>
                    <a:pt x="0" y="10"/>
                  </a:moveTo>
                  <a:lnTo>
                    <a:pt x="3" y="14"/>
                  </a:lnTo>
                  <a:lnTo>
                    <a:pt x="6" y="20"/>
                  </a:lnTo>
                  <a:lnTo>
                    <a:pt x="12" y="28"/>
                  </a:lnTo>
                  <a:lnTo>
                    <a:pt x="19" y="44"/>
                  </a:lnTo>
                  <a:lnTo>
                    <a:pt x="37" y="34"/>
                  </a:lnTo>
                  <a:lnTo>
                    <a:pt x="30" y="17"/>
                  </a:lnTo>
                  <a:lnTo>
                    <a:pt x="24" y="7"/>
                  </a:lnTo>
                  <a:lnTo>
                    <a:pt x="19" y="3"/>
                  </a:lnTo>
                  <a:lnTo>
                    <a:pt x="19" y="0"/>
                  </a:lnTo>
                  <a:lnTo>
                    <a:pt x="0" y="10"/>
                  </a:lnTo>
                  <a:close/>
                </a:path>
              </a:pathLst>
            </a:custGeom>
            <a:solidFill>
              <a:srgbClr val="000000"/>
            </a:solidFill>
            <a:ln w="9525">
              <a:noFill/>
              <a:round/>
              <a:headEnd/>
              <a:tailEnd/>
            </a:ln>
          </p:spPr>
          <p:txBody>
            <a:bodyPr/>
            <a:lstStyle/>
            <a:p>
              <a:endParaRPr lang="en-US"/>
            </a:p>
          </p:txBody>
        </p:sp>
        <p:sp>
          <p:nvSpPr>
            <p:cNvPr id="1241306" name="Freeform 218"/>
            <p:cNvSpPr>
              <a:spLocks/>
            </p:cNvSpPr>
            <p:nvPr/>
          </p:nvSpPr>
          <p:spPr bwMode="auto">
            <a:xfrm>
              <a:off x="3734" y="2230"/>
              <a:ext cx="9" cy="9"/>
            </a:xfrm>
            <a:custGeom>
              <a:avLst/>
              <a:gdLst/>
              <a:ahLst/>
              <a:cxnLst>
                <a:cxn ang="0">
                  <a:pos x="19" y="6"/>
                </a:cxn>
                <a:cxn ang="0">
                  <a:pos x="12" y="0"/>
                </a:cxn>
                <a:cxn ang="0">
                  <a:pos x="5" y="1"/>
                </a:cxn>
                <a:cxn ang="0">
                  <a:pos x="0" y="9"/>
                </a:cxn>
                <a:cxn ang="0">
                  <a:pos x="0" y="16"/>
                </a:cxn>
                <a:cxn ang="0">
                  <a:pos x="19" y="6"/>
                </a:cxn>
              </a:cxnLst>
              <a:rect l="0" t="0" r="r" b="b"/>
              <a:pathLst>
                <a:path w="19" h="16">
                  <a:moveTo>
                    <a:pt x="19" y="6"/>
                  </a:moveTo>
                  <a:lnTo>
                    <a:pt x="12" y="0"/>
                  </a:lnTo>
                  <a:lnTo>
                    <a:pt x="5" y="1"/>
                  </a:lnTo>
                  <a:lnTo>
                    <a:pt x="0" y="9"/>
                  </a:lnTo>
                  <a:lnTo>
                    <a:pt x="0" y="16"/>
                  </a:lnTo>
                  <a:lnTo>
                    <a:pt x="19" y="6"/>
                  </a:lnTo>
                  <a:close/>
                </a:path>
              </a:pathLst>
            </a:custGeom>
            <a:solidFill>
              <a:srgbClr val="000000"/>
            </a:solidFill>
            <a:ln w="9525">
              <a:noFill/>
              <a:round/>
              <a:headEnd/>
              <a:tailEnd/>
            </a:ln>
          </p:spPr>
          <p:txBody>
            <a:bodyPr/>
            <a:lstStyle/>
            <a:p>
              <a:endParaRPr lang="en-US"/>
            </a:p>
          </p:txBody>
        </p:sp>
        <p:sp>
          <p:nvSpPr>
            <p:cNvPr id="1241307" name="Freeform 219"/>
            <p:cNvSpPr>
              <a:spLocks/>
            </p:cNvSpPr>
            <p:nvPr/>
          </p:nvSpPr>
          <p:spPr bwMode="auto">
            <a:xfrm>
              <a:off x="3510" y="1846"/>
              <a:ext cx="6" cy="12"/>
            </a:xfrm>
            <a:custGeom>
              <a:avLst/>
              <a:gdLst/>
              <a:ahLst/>
              <a:cxnLst>
                <a:cxn ang="0">
                  <a:pos x="0" y="24"/>
                </a:cxn>
                <a:cxn ang="0">
                  <a:pos x="9" y="21"/>
                </a:cxn>
                <a:cxn ang="0">
                  <a:pos x="13" y="14"/>
                </a:cxn>
                <a:cxn ang="0">
                  <a:pos x="11" y="5"/>
                </a:cxn>
                <a:cxn ang="0">
                  <a:pos x="5" y="0"/>
                </a:cxn>
                <a:cxn ang="0">
                  <a:pos x="0" y="24"/>
                </a:cxn>
              </a:cxnLst>
              <a:rect l="0" t="0" r="r" b="b"/>
              <a:pathLst>
                <a:path w="13" h="24">
                  <a:moveTo>
                    <a:pt x="0" y="24"/>
                  </a:moveTo>
                  <a:lnTo>
                    <a:pt x="9" y="21"/>
                  </a:lnTo>
                  <a:lnTo>
                    <a:pt x="13" y="14"/>
                  </a:lnTo>
                  <a:lnTo>
                    <a:pt x="11" y="5"/>
                  </a:lnTo>
                  <a:lnTo>
                    <a:pt x="5" y="0"/>
                  </a:lnTo>
                  <a:lnTo>
                    <a:pt x="0" y="24"/>
                  </a:lnTo>
                  <a:close/>
                </a:path>
              </a:pathLst>
            </a:custGeom>
            <a:solidFill>
              <a:srgbClr val="000000"/>
            </a:solidFill>
            <a:ln w="9525">
              <a:noFill/>
              <a:round/>
              <a:headEnd/>
              <a:tailEnd/>
            </a:ln>
          </p:spPr>
          <p:txBody>
            <a:bodyPr/>
            <a:lstStyle/>
            <a:p>
              <a:endParaRPr lang="en-US"/>
            </a:p>
          </p:txBody>
        </p:sp>
        <p:sp>
          <p:nvSpPr>
            <p:cNvPr id="1241308" name="Freeform 220"/>
            <p:cNvSpPr>
              <a:spLocks/>
            </p:cNvSpPr>
            <p:nvPr/>
          </p:nvSpPr>
          <p:spPr bwMode="auto">
            <a:xfrm>
              <a:off x="3504" y="1846"/>
              <a:ext cx="12" cy="54"/>
            </a:xfrm>
            <a:custGeom>
              <a:avLst/>
              <a:gdLst/>
              <a:ahLst/>
              <a:cxnLst>
                <a:cxn ang="0">
                  <a:pos x="25" y="105"/>
                </a:cxn>
                <a:cxn ang="0">
                  <a:pos x="25" y="104"/>
                </a:cxn>
                <a:cxn ang="0">
                  <a:pos x="23" y="94"/>
                </a:cxn>
                <a:cxn ang="0">
                  <a:pos x="23" y="77"/>
                </a:cxn>
                <a:cxn ang="0">
                  <a:pos x="22" y="61"/>
                </a:cxn>
                <a:cxn ang="0">
                  <a:pos x="22" y="46"/>
                </a:cxn>
                <a:cxn ang="0">
                  <a:pos x="22" y="31"/>
                </a:cxn>
                <a:cxn ang="0">
                  <a:pos x="22" y="24"/>
                </a:cxn>
                <a:cxn ang="0">
                  <a:pos x="23" y="17"/>
                </a:cxn>
                <a:cxn ang="0">
                  <a:pos x="12" y="24"/>
                </a:cxn>
                <a:cxn ang="0">
                  <a:pos x="17" y="0"/>
                </a:cxn>
                <a:cxn ang="0">
                  <a:pos x="3" y="11"/>
                </a:cxn>
                <a:cxn ang="0">
                  <a:pos x="0" y="20"/>
                </a:cxn>
                <a:cxn ang="0">
                  <a:pos x="0" y="31"/>
                </a:cxn>
                <a:cxn ang="0">
                  <a:pos x="0" y="46"/>
                </a:cxn>
                <a:cxn ang="0">
                  <a:pos x="0" y="61"/>
                </a:cxn>
                <a:cxn ang="0">
                  <a:pos x="3" y="77"/>
                </a:cxn>
                <a:cxn ang="0">
                  <a:pos x="3" y="94"/>
                </a:cxn>
                <a:cxn ang="0">
                  <a:pos x="4" y="108"/>
                </a:cxn>
                <a:cxn ang="0">
                  <a:pos x="4" y="105"/>
                </a:cxn>
                <a:cxn ang="0">
                  <a:pos x="25" y="105"/>
                </a:cxn>
              </a:cxnLst>
              <a:rect l="0" t="0" r="r" b="b"/>
              <a:pathLst>
                <a:path w="25" h="108">
                  <a:moveTo>
                    <a:pt x="25" y="105"/>
                  </a:moveTo>
                  <a:lnTo>
                    <a:pt x="25" y="104"/>
                  </a:lnTo>
                  <a:lnTo>
                    <a:pt x="23" y="94"/>
                  </a:lnTo>
                  <a:lnTo>
                    <a:pt x="23" y="77"/>
                  </a:lnTo>
                  <a:lnTo>
                    <a:pt x="22" y="61"/>
                  </a:lnTo>
                  <a:lnTo>
                    <a:pt x="22" y="46"/>
                  </a:lnTo>
                  <a:lnTo>
                    <a:pt x="22" y="31"/>
                  </a:lnTo>
                  <a:lnTo>
                    <a:pt x="22" y="24"/>
                  </a:lnTo>
                  <a:lnTo>
                    <a:pt x="23" y="17"/>
                  </a:lnTo>
                  <a:lnTo>
                    <a:pt x="12" y="24"/>
                  </a:lnTo>
                  <a:lnTo>
                    <a:pt x="17" y="0"/>
                  </a:lnTo>
                  <a:lnTo>
                    <a:pt x="3" y="11"/>
                  </a:lnTo>
                  <a:lnTo>
                    <a:pt x="0" y="20"/>
                  </a:lnTo>
                  <a:lnTo>
                    <a:pt x="0" y="31"/>
                  </a:lnTo>
                  <a:lnTo>
                    <a:pt x="0" y="46"/>
                  </a:lnTo>
                  <a:lnTo>
                    <a:pt x="0" y="61"/>
                  </a:lnTo>
                  <a:lnTo>
                    <a:pt x="3" y="77"/>
                  </a:lnTo>
                  <a:lnTo>
                    <a:pt x="3" y="94"/>
                  </a:lnTo>
                  <a:lnTo>
                    <a:pt x="4" y="108"/>
                  </a:lnTo>
                  <a:lnTo>
                    <a:pt x="4" y="105"/>
                  </a:lnTo>
                  <a:lnTo>
                    <a:pt x="25" y="105"/>
                  </a:lnTo>
                  <a:close/>
                </a:path>
              </a:pathLst>
            </a:custGeom>
            <a:solidFill>
              <a:srgbClr val="000000"/>
            </a:solidFill>
            <a:ln w="9525">
              <a:noFill/>
              <a:round/>
              <a:headEnd/>
              <a:tailEnd/>
            </a:ln>
          </p:spPr>
          <p:txBody>
            <a:bodyPr/>
            <a:lstStyle/>
            <a:p>
              <a:endParaRPr lang="en-US"/>
            </a:p>
          </p:txBody>
        </p:sp>
        <p:sp>
          <p:nvSpPr>
            <p:cNvPr id="1241309" name="Freeform 221"/>
            <p:cNvSpPr>
              <a:spLocks/>
            </p:cNvSpPr>
            <p:nvPr/>
          </p:nvSpPr>
          <p:spPr bwMode="auto">
            <a:xfrm>
              <a:off x="3506" y="1899"/>
              <a:ext cx="33" cy="94"/>
            </a:xfrm>
            <a:custGeom>
              <a:avLst/>
              <a:gdLst/>
              <a:ahLst/>
              <a:cxnLst>
                <a:cxn ang="0">
                  <a:pos x="67" y="178"/>
                </a:cxn>
                <a:cxn ang="0">
                  <a:pos x="67" y="178"/>
                </a:cxn>
                <a:cxn ang="0">
                  <a:pos x="55" y="153"/>
                </a:cxn>
                <a:cxn ang="0">
                  <a:pos x="46" y="128"/>
                </a:cxn>
                <a:cxn ang="0">
                  <a:pos x="38" y="101"/>
                </a:cxn>
                <a:cxn ang="0">
                  <a:pos x="33" y="77"/>
                </a:cxn>
                <a:cxn ang="0">
                  <a:pos x="28" y="54"/>
                </a:cxn>
                <a:cxn ang="0">
                  <a:pos x="24" y="33"/>
                </a:cxn>
                <a:cxn ang="0">
                  <a:pos x="22" y="14"/>
                </a:cxn>
                <a:cxn ang="0">
                  <a:pos x="21" y="0"/>
                </a:cxn>
                <a:cxn ang="0">
                  <a:pos x="0" y="0"/>
                </a:cxn>
                <a:cxn ang="0">
                  <a:pos x="1" y="18"/>
                </a:cxn>
                <a:cxn ang="0">
                  <a:pos x="3" y="36"/>
                </a:cxn>
                <a:cxn ang="0">
                  <a:pos x="8" y="57"/>
                </a:cxn>
                <a:cxn ang="0">
                  <a:pos x="12" y="83"/>
                </a:cxn>
                <a:cxn ang="0">
                  <a:pos x="18" y="109"/>
                </a:cxn>
                <a:cxn ang="0">
                  <a:pos x="26" y="135"/>
                </a:cxn>
                <a:cxn ang="0">
                  <a:pos x="37" y="163"/>
                </a:cxn>
                <a:cxn ang="0">
                  <a:pos x="47" y="188"/>
                </a:cxn>
                <a:cxn ang="0">
                  <a:pos x="67" y="178"/>
                </a:cxn>
              </a:cxnLst>
              <a:rect l="0" t="0" r="r" b="b"/>
              <a:pathLst>
                <a:path w="67" h="188">
                  <a:moveTo>
                    <a:pt x="67" y="178"/>
                  </a:moveTo>
                  <a:lnTo>
                    <a:pt x="67" y="178"/>
                  </a:lnTo>
                  <a:lnTo>
                    <a:pt x="55" y="153"/>
                  </a:lnTo>
                  <a:lnTo>
                    <a:pt x="46" y="128"/>
                  </a:lnTo>
                  <a:lnTo>
                    <a:pt x="38" y="101"/>
                  </a:lnTo>
                  <a:lnTo>
                    <a:pt x="33" y="77"/>
                  </a:lnTo>
                  <a:lnTo>
                    <a:pt x="28" y="54"/>
                  </a:lnTo>
                  <a:lnTo>
                    <a:pt x="24" y="33"/>
                  </a:lnTo>
                  <a:lnTo>
                    <a:pt x="22" y="14"/>
                  </a:lnTo>
                  <a:lnTo>
                    <a:pt x="21" y="0"/>
                  </a:lnTo>
                  <a:lnTo>
                    <a:pt x="0" y="0"/>
                  </a:lnTo>
                  <a:lnTo>
                    <a:pt x="1" y="18"/>
                  </a:lnTo>
                  <a:lnTo>
                    <a:pt x="3" y="36"/>
                  </a:lnTo>
                  <a:lnTo>
                    <a:pt x="8" y="57"/>
                  </a:lnTo>
                  <a:lnTo>
                    <a:pt x="12" y="83"/>
                  </a:lnTo>
                  <a:lnTo>
                    <a:pt x="18" y="109"/>
                  </a:lnTo>
                  <a:lnTo>
                    <a:pt x="26" y="135"/>
                  </a:lnTo>
                  <a:lnTo>
                    <a:pt x="37" y="163"/>
                  </a:lnTo>
                  <a:lnTo>
                    <a:pt x="47" y="188"/>
                  </a:lnTo>
                  <a:lnTo>
                    <a:pt x="67" y="178"/>
                  </a:lnTo>
                  <a:close/>
                </a:path>
              </a:pathLst>
            </a:custGeom>
            <a:solidFill>
              <a:srgbClr val="000000"/>
            </a:solidFill>
            <a:ln w="9525">
              <a:noFill/>
              <a:round/>
              <a:headEnd/>
              <a:tailEnd/>
            </a:ln>
          </p:spPr>
          <p:txBody>
            <a:bodyPr/>
            <a:lstStyle/>
            <a:p>
              <a:endParaRPr lang="en-US"/>
            </a:p>
          </p:txBody>
        </p:sp>
        <p:sp>
          <p:nvSpPr>
            <p:cNvPr id="1241310" name="Freeform 222"/>
            <p:cNvSpPr>
              <a:spLocks/>
            </p:cNvSpPr>
            <p:nvPr/>
          </p:nvSpPr>
          <p:spPr bwMode="auto">
            <a:xfrm>
              <a:off x="3530" y="1988"/>
              <a:ext cx="70" cy="128"/>
            </a:xfrm>
            <a:custGeom>
              <a:avLst/>
              <a:gdLst/>
              <a:ahLst/>
              <a:cxnLst>
                <a:cxn ang="0">
                  <a:pos x="140" y="247"/>
                </a:cxn>
                <a:cxn ang="0">
                  <a:pos x="139" y="246"/>
                </a:cxn>
                <a:cxn ang="0">
                  <a:pos x="128" y="218"/>
                </a:cxn>
                <a:cxn ang="0">
                  <a:pos x="111" y="181"/>
                </a:cxn>
                <a:cxn ang="0">
                  <a:pos x="90" y="142"/>
                </a:cxn>
                <a:cxn ang="0">
                  <a:pos x="71" y="101"/>
                </a:cxn>
                <a:cxn ang="0">
                  <a:pos x="52" y="61"/>
                </a:cxn>
                <a:cxn ang="0">
                  <a:pos x="35" y="30"/>
                </a:cxn>
                <a:cxn ang="0">
                  <a:pos x="24" y="8"/>
                </a:cxn>
                <a:cxn ang="0">
                  <a:pos x="20" y="0"/>
                </a:cxn>
                <a:cxn ang="0">
                  <a:pos x="0" y="10"/>
                </a:cxn>
                <a:cxn ang="0">
                  <a:pos x="6" y="18"/>
                </a:cxn>
                <a:cxn ang="0">
                  <a:pos x="17" y="40"/>
                </a:cxn>
                <a:cxn ang="0">
                  <a:pos x="33" y="71"/>
                </a:cxn>
                <a:cxn ang="0">
                  <a:pos x="53" y="111"/>
                </a:cxn>
                <a:cxn ang="0">
                  <a:pos x="72" y="151"/>
                </a:cxn>
                <a:cxn ang="0">
                  <a:pos x="92" y="191"/>
                </a:cxn>
                <a:cxn ang="0">
                  <a:pos x="110" y="228"/>
                </a:cxn>
                <a:cxn ang="0">
                  <a:pos x="121" y="256"/>
                </a:cxn>
                <a:cxn ang="0">
                  <a:pos x="120" y="255"/>
                </a:cxn>
                <a:cxn ang="0">
                  <a:pos x="140" y="247"/>
                </a:cxn>
              </a:cxnLst>
              <a:rect l="0" t="0" r="r" b="b"/>
              <a:pathLst>
                <a:path w="140" h="256">
                  <a:moveTo>
                    <a:pt x="140" y="247"/>
                  </a:moveTo>
                  <a:lnTo>
                    <a:pt x="139" y="246"/>
                  </a:lnTo>
                  <a:lnTo>
                    <a:pt x="128" y="218"/>
                  </a:lnTo>
                  <a:lnTo>
                    <a:pt x="111" y="181"/>
                  </a:lnTo>
                  <a:lnTo>
                    <a:pt x="90" y="142"/>
                  </a:lnTo>
                  <a:lnTo>
                    <a:pt x="71" y="101"/>
                  </a:lnTo>
                  <a:lnTo>
                    <a:pt x="52" y="61"/>
                  </a:lnTo>
                  <a:lnTo>
                    <a:pt x="35" y="30"/>
                  </a:lnTo>
                  <a:lnTo>
                    <a:pt x="24" y="8"/>
                  </a:lnTo>
                  <a:lnTo>
                    <a:pt x="20" y="0"/>
                  </a:lnTo>
                  <a:lnTo>
                    <a:pt x="0" y="10"/>
                  </a:lnTo>
                  <a:lnTo>
                    <a:pt x="6" y="18"/>
                  </a:lnTo>
                  <a:lnTo>
                    <a:pt x="17" y="40"/>
                  </a:lnTo>
                  <a:lnTo>
                    <a:pt x="33" y="71"/>
                  </a:lnTo>
                  <a:lnTo>
                    <a:pt x="53" y="111"/>
                  </a:lnTo>
                  <a:lnTo>
                    <a:pt x="72" y="151"/>
                  </a:lnTo>
                  <a:lnTo>
                    <a:pt x="92" y="191"/>
                  </a:lnTo>
                  <a:lnTo>
                    <a:pt x="110" y="228"/>
                  </a:lnTo>
                  <a:lnTo>
                    <a:pt x="121" y="256"/>
                  </a:lnTo>
                  <a:lnTo>
                    <a:pt x="120" y="255"/>
                  </a:lnTo>
                  <a:lnTo>
                    <a:pt x="140" y="247"/>
                  </a:lnTo>
                  <a:close/>
                </a:path>
              </a:pathLst>
            </a:custGeom>
            <a:solidFill>
              <a:srgbClr val="000000"/>
            </a:solidFill>
            <a:ln w="9525">
              <a:noFill/>
              <a:round/>
              <a:headEnd/>
              <a:tailEnd/>
            </a:ln>
          </p:spPr>
          <p:txBody>
            <a:bodyPr/>
            <a:lstStyle/>
            <a:p>
              <a:endParaRPr lang="en-US"/>
            </a:p>
          </p:txBody>
        </p:sp>
        <p:sp>
          <p:nvSpPr>
            <p:cNvPr id="1241311" name="Freeform 223"/>
            <p:cNvSpPr>
              <a:spLocks/>
            </p:cNvSpPr>
            <p:nvPr/>
          </p:nvSpPr>
          <p:spPr bwMode="auto">
            <a:xfrm>
              <a:off x="3589" y="2111"/>
              <a:ext cx="32" cy="58"/>
            </a:xfrm>
            <a:custGeom>
              <a:avLst/>
              <a:gdLst/>
              <a:ahLst/>
              <a:cxnLst>
                <a:cxn ang="0">
                  <a:pos x="64" y="104"/>
                </a:cxn>
                <a:cxn ang="0">
                  <a:pos x="58" y="89"/>
                </a:cxn>
                <a:cxn ang="0">
                  <a:pos x="50" y="77"/>
                </a:cxn>
                <a:cxn ang="0">
                  <a:pos x="42" y="58"/>
                </a:cxn>
                <a:cxn ang="0">
                  <a:pos x="36" y="42"/>
                </a:cxn>
                <a:cxn ang="0">
                  <a:pos x="28" y="26"/>
                </a:cxn>
                <a:cxn ang="0">
                  <a:pos x="25" y="14"/>
                </a:cxn>
                <a:cxn ang="0">
                  <a:pos x="23" y="5"/>
                </a:cxn>
                <a:cxn ang="0">
                  <a:pos x="20" y="0"/>
                </a:cxn>
                <a:cxn ang="0">
                  <a:pos x="0" y="8"/>
                </a:cxn>
                <a:cxn ang="0">
                  <a:pos x="1" y="11"/>
                </a:cxn>
                <a:cxn ang="0">
                  <a:pos x="4" y="21"/>
                </a:cxn>
                <a:cxn ang="0">
                  <a:pos x="10" y="36"/>
                </a:cxn>
                <a:cxn ang="0">
                  <a:pos x="18" y="52"/>
                </a:cxn>
                <a:cxn ang="0">
                  <a:pos x="24" y="68"/>
                </a:cxn>
                <a:cxn ang="0">
                  <a:pos x="32" y="86"/>
                </a:cxn>
                <a:cxn ang="0">
                  <a:pos x="38" y="104"/>
                </a:cxn>
                <a:cxn ang="0">
                  <a:pos x="46" y="116"/>
                </a:cxn>
                <a:cxn ang="0">
                  <a:pos x="64" y="104"/>
                </a:cxn>
              </a:cxnLst>
              <a:rect l="0" t="0" r="r" b="b"/>
              <a:pathLst>
                <a:path w="64" h="116">
                  <a:moveTo>
                    <a:pt x="64" y="104"/>
                  </a:moveTo>
                  <a:lnTo>
                    <a:pt x="58" y="89"/>
                  </a:lnTo>
                  <a:lnTo>
                    <a:pt x="50" y="77"/>
                  </a:lnTo>
                  <a:lnTo>
                    <a:pt x="42" y="58"/>
                  </a:lnTo>
                  <a:lnTo>
                    <a:pt x="36" y="42"/>
                  </a:lnTo>
                  <a:lnTo>
                    <a:pt x="28" y="26"/>
                  </a:lnTo>
                  <a:lnTo>
                    <a:pt x="25" y="14"/>
                  </a:lnTo>
                  <a:lnTo>
                    <a:pt x="23" y="5"/>
                  </a:lnTo>
                  <a:lnTo>
                    <a:pt x="20" y="0"/>
                  </a:lnTo>
                  <a:lnTo>
                    <a:pt x="0" y="8"/>
                  </a:lnTo>
                  <a:lnTo>
                    <a:pt x="1" y="11"/>
                  </a:lnTo>
                  <a:lnTo>
                    <a:pt x="4" y="21"/>
                  </a:lnTo>
                  <a:lnTo>
                    <a:pt x="10" y="36"/>
                  </a:lnTo>
                  <a:lnTo>
                    <a:pt x="18" y="52"/>
                  </a:lnTo>
                  <a:lnTo>
                    <a:pt x="24" y="68"/>
                  </a:lnTo>
                  <a:lnTo>
                    <a:pt x="32" y="86"/>
                  </a:lnTo>
                  <a:lnTo>
                    <a:pt x="38" y="104"/>
                  </a:lnTo>
                  <a:lnTo>
                    <a:pt x="46" y="116"/>
                  </a:lnTo>
                  <a:lnTo>
                    <a:pt x="64" y="104"/>
                  </a:lnTo>
                  <a:close/>
                </a:path>
              </a:pathLst>
            </a:custGeom>
            <a:solidFill>
              <a:srgbClr val="000000"/>
            </a:solidFill>
            <a:ln w="9525">
              <a:noFill/>
              <a:round/>
              <a:headEnd/>
              <a:tailEnd/>
            </a:ln>
          </p:spPr>
          <p:txBody>
            <a:bodyPr/>
            <a:lstStyle/>
            <a:p>
              <a:endParaRPr lang="en-US"/>
            </a:p>
          </p:txBody>
        </p:sp>
        <p:sp>
          <p:nvSpPr>
            <p:cNvPr id="1241312" name="Freeform 224"/>
            <p:cNvSpPr>
              <a:spLocks/>
            </p:cNvSpPr>
            <p:nvPr/>
          </p:nvSpPr>
          <p:spPr bwMode="auto">
            <a:xfrm>
              <a:off x="3613" y="2163"/>
              <a:ext cx="10" cy="9"/>
            </a:xfrm>
            <a:custGeom>
              <a:avLst/>
              <a:gdLst/>
              <a:ahLst/>
              <a:cxnLst>
                <a:cxn ang="0">
                  <a:pos x="0" y="12"/>
                </a:cxn>
                <a:cxn ang="0">
                  <a:pos x="9" y="18"/>
                </a:cxn>
                <a:cxn ang="0">
                  <a:pos x="15" y="15"/>
                </a:cxn>
                <a:cxn ang="0">
                  <a:pos x="21" y="9"/>
                </a:cxn>
                <a:cxn ang="0">
                  <a:pos x="18" y="0"/>
                </a:cxn>
                <a:cxn ang="0">
                  <a:pos x="0" y="12"/>
                </a:cxn>
              </a:cxnLst>
              <a:rect l="0" t="0" r="r" b="b"/>
              <a:pathLst>
                <a:path w="21" h="18">
                  <a:moveTo>
                    <a:pt x="0" y="12"/>
                  </a:moveTo>
                  <a:lnTo>
                    <a:pt x="9" y="18"/>
                  </a:lnTo>
                  <a:lnTo>
                    <a:pt x="15" y="15"/>
                  </a:lnTo>
                  <a:lnTo>
                    <a:pt x="21" y="9"/>
                  </a:lnTo>
                  <a:lnTo>
                    <a:pt x="18" y="0"/>
                  </a:lnTo>
                  <a:lnTo>
                    <a:pt x="0" y="12"/>
                  </a:lnTo>
                  <a:close/>
                </a:path>
              </a:pathLst>
            </a:custGeom>
            <a:solidFill>
              <a:srgbClr val="000000"/>
            </a:solidFill>
            <a:ln w="9525">
              <a:noFill/>
              <a:round/>
              <a:headEnd/>
              <a:tailEnd/>
            </a:ln>
          </p:spPr>
          <p:txBody>
            <a:bodyPr/>
            <a:lstStyle/>
            <a:p>
              <a:endParaRPr lang="en-US"/>
            </a:p>
          </p:txBody>
        </p:sp>
        <p:sp>
          <p:nvSpPr>
            <p:cNvPr id="1241313" name="Freeform 225"/>
            <p:cNvSpPr>
              <a:spLocks/>
            </p:cNvSpPr>
            <p:nvPr/>
          </p:nvSpPr>
          <p:spPr bwMode="auto">
            <a:xfrm>
              <a:off x="3641" y="2048"/>
              <a:ext cx="9" cy="10"/>
            </a:xfrm>
            <a:custGeom>
              <a:avLst/>
              <a:gdLst/>
              <a:ahLst/>
              <a:cxnLst>
                <a:cxn ang="0">
                  <a:pos x="18" y="4"/>
                </a:cxn>
                <a:cxn ang="0">
                  <a:pos x="11" y="0"/>
                </a:cxn>
                <a:cxn ang="0">
                  <a:pos x="5" y="4"/>
                </a:cxn>
                <a:cxn ang="0">
                  <a:pos x="0" y="12"/>
                </a:cxn>
                <a:cxn ang="0">
                  <a:pos x="4" y="21"/>
                </a:cxn>
                <a:cxn ang="0">
                  <a:pos x="18" y="4"/>
                </a:cxn>
              </a:cxnLst>
              <a:rect l="0" t="0" r="r" b="b"/>
              <a:pathLst>
                <a:path w="18" h="21">
                  <a:moveTo>
                    <a:pt x="18" y="4"/>
                  </a:moveTo>
                  <a:lnTo>
                    <a:pt x="11" y="0"/>
                  </a:lnTo>
                  <a:lnTo>
                    <a:pt x="5" y="4"/>
                  </a:lnTo>
                  <a:lnTo>
                    <a:pt x="0" y="12"/>
                  </a:lnTo>
                  <a:lnTo>
                    <a:pt x="4" y="21"/>
                  </a:lnTo>
                  <a:lnTo>
                    <a:pt x="18" y="4"/>
                  </a:lnTo>
                  <a:close/>
                </a:path>
              </a:pathLst>
            </a:custGeom>
            <a:solidFill>
              <a:srgbClr val="000000"/>
            </a:solidFill>
            <a:ln w="9525">
              <a:noFill/>
              <a:round/>
              <a:headEnd/>
              <a:tailEnd/>
            </a:ln>
          </p:spPr>
          <p:txBody>
            <a:bodyPr/>
            <a:lstStyle/>
            <a:p>
              <a:endParaRPr lang="en-US"/>
            </a:p>
          </p:txBody>
        </p:sp>
        <p:sp>
          <p:nvSpPr>
            <p:cNvPr id="1241314" name="Freeform 226"/>
            <p:cNvSpPr>
              <a:spLocks/>
            </p:cNvSpPr>
            <p:nvPr/>
          </p:nvSpPr>
          <p:spPr bwMode="auto">
            <a:xfrm>
              <a:off x="3643" y="2050"/>
              <a:ext cx="18" cy="15"/>
            </a:xfrm>
            <a:custGeom>
              <a:avLst/>
              <a:gdLst/>
              <a:ahLst/>
              <a:cxnLst>
                <a:cxn ang="0">
                  <a:pos x="12" y="18"/>
                </a:cxn>
                <a:cxn ang="0">
                  <a:pos x="12" y="18"/>
                </a:cxn>
                <a:cxn ang="0">
                  <a:pos x="19" y="11"/>
                </a:cxn>
                <a:cxn ang="0">
                  <a:pos x="23" y="8"/>
                </a:cxn>
                <a:cxn ang="0">
                  <a:pos x="18" y="3"/>
                </a:cxn>
                <a:cxn ang="0">
                  <a:pos x="14" y="0"/>
                </a:cxn>
                <a:cxn ang="0">
                  <a:pos x="0" y="15"/>
                </a:cxn>
                <a:cxn ang="0">
                  <a:pos x="2" y="20"/>
                </a:cxn>
                <a:cxn ang="0">
                  <a:pos x="11" y="27"/>
                </a:cxn>
                <a:cxn ang="0">
                  <a:pos x="28" y="32"/>
                </a:cxn>
                <a:cxn ang="0">
                  <a:pos x="34" y="11"/>
                </a:cxn>
                <a:cxn ang="0">
                  <a:pos x="12" y="18"/>
                </a:cxn>
              </a:cxnLst>
              <a:rect l="0" t="0" r="r" b="b"/>
              <a:pathLst>
                <a:path w="34" h="32">
                  <a:moveTo>
                    <a:pt x="12" y="18"/>
                  </a:moveTo>
                  <a:lnTo>
                    <a:pt x="12" y="18"/>
                  </a:lnTo>
                  <a:lnTo>
                    <a:pt x="19" y="11"/>
                  </a:lnTo>
                  <a:lnTo>
                    <a:pt x="23" y="8"/>
                  </a:lnTo>
                  <a:lnTo>
                    <a:pt x="18" y="3"/>
                  </a:lnTo>
                  <a:lnTo>
                    <a:pt x="14" y="0"/>
                  </a:lnTo>
                  <a:lnTo>
                    <a:pt x="0" y="15"/>
                  </a:lnTo>
                  <a:lnTo>
                    <a:pt x="2" y="20"/>
                  </a:lnTo>
                  <a:lnTo>
                    <a:pt x="11" y="27"/>
                  </a:lnTo>
                  <a:lnTo>
                    <a:pt x="28" y="32"/>
                  </a:lnTo>
                  <a:lnTo>
                    <a:pt x="34" y="11"/>
                  </a:lnTo>
                  <a:lnTo>
                    <a:pt x="12" y="18"/>
                  </a:lnTo>
                  <a:close/>
                </a:path>
              </a:pathLst>
            </a:custGeom>
            <a:solidFill>
              <a:srgbClr val="000000"/>
            </a:solidFill>
            <a:ln w="9525">
              <a:noFill/>
              <a:round/>
              <a:headEnd/>
              <a:tailEnd/>
            </a:ln>
          </p:spPr>
          <p:txBody>
            <a:bodyPr/>
            <a:lstStyle/>
            <a:p>
              <a:endParaRPr lang="en-US"/>
            </a:p>
          </p:txBody>
        </p:sp>
        <p:sp>
          <p:nvSpPr>
            <p:cNvPr id="1241315" name="Freeform 227"/>
            <p:cNvSpPr>
              <a:spLocks/>
            </p:cNvSpPr>
            <p:nvPr/>
          </p:nvSpPr>
          <p:spPr bwMode="auto">
            <a:xfrm>
              <a:off x="3639" y="1957"/>
              <a:ext cx="22" cy="102"/>
            </a:xfrm>
            <a:custGeom>
              <a:avLst/>
              <a:gdLst/>
              <a:ahLst/>
              <a:cxnLst>
                <a:cxn ang="0">
                  <a:pos x="0" y="0"/>
                </a:cxn>
                <a:cxn ang="0">
                  <a:pos x="0" y="3"/>
                </a:cxn>
                <a:cxn ang="0">
                  <a:pos x="2" y="30"/>
                </a:cxn>
                <a:cxn ang="0">
                  <a:pos x="4" y="60"/>
                </a:cxn>
                <a:cxn ang="0">
                  <a:pos x="8" y="89"/>
                </a:cxn>
                <a:cxn ang="0">
                  <a:pos x="9" y="116"/>
                </a:cxn>
                <a:cxn ang="0">
                  <a:pos x="11" y="141"/>
                </a:cxn>
                <a:cxn ang="0">
                  <a:pos x="15" y="165"/>
                </a:cxn>
                <a:cxn ang="0">
                  <a:pos x="18" y="185"/>
                </a:cxn>
                <a:cxn ang="0">
                  <a:pos x="20" y="203"/>
                </a:cxn>
                <a:cxn ang="0">
                  <a:pos x="42" y="196"/>
                </a:cxn>
                <a:cxn ang="0">
                  <a:pos x="38" y="181"/>
                </a:cxn>
                <a:cxn ang="0">
                  <a:pos x="36" y="162"/>
                </a:cxn>
                <a:cxn ang="0">
                  <a:pos x="33" y="138"/>
                </a:cxn>
                <a:cxn ang="0">
                  <a:pos x="29" y="111"/>
                </a:cxn>
                <a:cxn ang="0">
                  <a:pos x="28" y="86"/>
                </a:cxn>
                <a:cxn ang="0">
                  <a:pos x="26" y="57"/>
                </a:cxn>
                <a:cxn ang="0">
                  <a:pos x="24" y="27"/>
                </a:cxn>
                <a:cxn ang="0">
                  <a:pos x="20" y="0"/>
                </a:cxn>
                <a:cxn ang="0">
                  <a:pos x="20" y="0"/>
                </a:cxn>
                <a:cxn ang="0">
                  <a:pos x="0" y="0"/>
                </a:cxn>
              </a:cxnLst>
              <a:rect l="0" t="0" r="r" b="b"/>
              <a:pathLst>
                <a:path w="42" h="203">
                  <a:moveTo>
                    <a:pt x="0" y="0"/>
                  </a:moveTo>
                  <a:lnTo>
                    <a:pt x="0" y="3"/>
                  </a:lnTo>
                  <a:lnTo>
                    <a:pt x="2" y="30"/>
                  </a:lnTo>
                  <a:lnTo>
                    <a:pt x="4" y="60"/>
                  </a:lnTo>
                  <a:lnTo>
                    <a:pt x="8" y="89"/>
                  </a:lnTo>
                  <a:lnTo>
                    <a:pt x="9" y="116"/>
                  </a:lnTo>
                  <a:lnTo>
                    <a:pt x="11" y="141"/>
                  </a:lnTo>
                  <a:lnTo>
                    <a:pt x="15" y="165"/>
                  </a:lnTo>
                  <a:lnTo>
                    <a:pt x="18" y="185"/>
                  </a:lnTo>
                  <a:lnTo>
                    <a:pt x="20" y="203"/>
                  </a:lnTo>
                  <a:lnTo>
                    <a:pt x="42" y="196"/>
                  </a:lnTo>
                  <a:lnTo>
                    <a:pt x="38" y="181"/>
                  </a:lnTo>
                  <a:lnTo>
                    <a:pt x="36" y="162"/>
                  </a:lnTo>
                  <a:lnTo>
                    <a:pt x="33" y="138"/>
                  </a:lnTo>
                  <a:lnTo>
                    <a:pt x="29" y="111"/>
                  </a:lnTo>
                  <a:lnTo>
                    <a:pt x="28" y="86"/>
                  </a:lnTo>
                  <a:lnTo>
                    <a:pt x="26" y="57"/>
                  </a:lnTo>
                  <a:lnTo>
                    <a:pt x="24" y="27"/>
                  </a:lnTo>
                  <a:lnTo>
                    <a:pt x="20" y="0"/>
                  </a:lnTo>
                  <a:lnTo>
                    <a:pt x="20" y="0"/>
                  </a:lnTo>
                  <a:lnTo>
                    <a:pt x="0" y="0"/>
                  </a:lnTo>
                  <a:close/>
                </a:path>
              </a:pathLst>
            </a:custGeom>
            <a:solidFill>
              <a:srgbClr val="000000"/>
            </a:solidFill>
            <a:ln w="9525">
              <a:noFill/>
              <a:round/>
              <a:headEnd/>
              <a:tailEnd/>
            </a:ln>
          </p:spPr>
          <p:txBody>
            <a:bodyPr/>
            <a:lstStyle/>
            <a:p>
              <a:endParaRPr lang="en-US"/>
            </a:p>
          </p:txBody>
        </p:sp>
        <p:sp>
          <p:nvSpPr>
            <p:cNvPr id="1241316" name="Freeform 228"/>
            <p:cNvSpPr>
              <a:spLocks/>
            </p:cNvSpPr>
            <p:nvPr/>
          </p:nvSpPr>
          <p:spPr bwMode="auto">
            <a:xfrm>
              <a:off x="3629" y="1908"/>
              <a:ext cx="21" cy="50"/>
            </a:xfrm>
            <a:custGeom>
              <a:avLst/>
              <a:gdLst/>
              <a:ahLst/>
              <a:cxnLst>
                <a:cxn ang="0">
                  <a:pos x="0" y="15"/>
                </a:cxn>
                <a:cxn ang="0">
                  <a:pos x="6" y="21"/>
                </a:cxn>
                <a:cxn ang="0">
                  <a:pos x="8" y="27"/>
                </a:cxn>
                <a:cxn ang="0">
                  <a:pos x="11" y="34"/>
                </a:cxn>
                <a:cxn ang="0">
                  <a:pos x="13" y="42"/>
                </a:cxn>
                <a:cxn ang="0">
                  <a:pos x="16" y="51"/>
                </a:cxn>
                <a:cxn ang="0">
                  <a:pos x="17" y="64"/>
                </a:cxn>
                <a:cxn ang="0">
                  <a:pos x="20" y="82"/>
                </a:cxn>
                <a:cxn ang="0">
                  <a:pos x="21" y="101"/>
                </a:cxn>
                <a:cxn ang="0">
                  <a:pos x="41" y="101"/>
                </a:cxn>
                <a:cxn ang="0">
                  <a:pos x="40" y="79"/>
                </a:cxn>
                <a:cxn ang="0">
                  <a:pos x="39" y="61"/>
                </a:cxn>
                <a:cxn ang="0">
                  <a:pos x="38" y="48"/>
                </a:cxn>
                <a:cxn ang="0">
                  <a:pos x="34" y="34"/>
                </a:cxn>
                <a:cxn ang="0">
                  <a:pos x="31" y="24"/>
                </a:cxn>
                <a:cxn ang="0">
                  <a:pos x="27" y="17"/>
                </a:cxn>
                <a:cxn ang="0">
                  <a:pos x="23" y="8"/>
                </a:cxn>
                <a:cxn ang="0">
                  <a:pos x="20" y="0"/>
                </a:cxn>
                <a:cxn ang="0">
                  <a:pos x="0" y="15"/>
                </a:cxn>
              </a:cxnLst>
              <a:rect l="0" t="0" r="r" b="b"/>
              <a:pathLst>
                <a:path w="41" h="101">
                  <a:moveTo>
                    <a:pt x="0" y="15"/>
                  </a:moveTo>
                  <a:lnTo>
                    <a:pt x="6" y="21"/>
                  </a:lnTo>
                  <a:lnTo>
                    <a:pt x="8" y="27"/>
                  </a:lnTo>
                  <a:lnTo>
                    <a:pt x="11" y="34"/>
                  </a:lnTo>
                  <a:lnTo>
                    <a:pt x="13" y="42"/>
                  </a:lnTo>
                  <a:lnTo>
                    <a:pt x="16" y="51"/>
                  </a:lnTo>
                  <a:lnTo>
                    <a:pt x="17" y="64"/>
                  </a:lnTo>
                  <a:lnTo>
                    <a:pt x="20" y="82"/>
                  </a:lnTo>
                  <a:lnTo>
                    <a:pt x="21" y="101"/>
                  </a:lnTo>
                  <a:lnTo>
                    <a:pt x="41" y="101"/>
                  </a:lnTo>
                  <a:lnTo>
                    <a:pt x="40" y="79"/>
                  </a:lnTo>
                  <a:lnTo>
                    <a:pt x="39" y="61"/>
                  </a:lnTo>
                  <a:lnTo>
                    <a:pt x="38" y="48"/>
                  </a:lnTo>
                  <a:lnTo>
                    <a:pt x="34" y="34"/>
                  </a:lnTo>
                  <a:lnTo>
                    <a:pt x="31" y="24"/>
                  </a:lnTo>
                  <a:lnTo>
                    <a:pt x="27" y="17"/>
                  </a:lnTo>
                  <a:lnTo>
                    <a:pt x="23" y="8"/>
                  </a:lnTo>
                  <a:lnTo>
                    <a:pt x="20" y="0"/>
                  </a:lnTo>
                  <a:lnTo>
                    <a:pt x="0" y="15"/>
                  </a:lnTo>
                  <a:close/>
                </a:path>
              </a:pathLst>
            </a:custGeom>
            <a:solidFill>
              <a:srgbClr val="000000"/>
            </a:solidFill>
            <a:ln w="9525">
              <a:noFill/>
              <a:round/>
              <a:headEnd/>
              <a:tailEnd/>
            </a:ln>
          </p:spPr>
          <p:txBody>
            <a:bodyPr/>
            <a:lstStyle/>
            <a:p>
              <a:endParaRPr lang="en-US"/>
            </a:p>
          </p:txBody>
        </p:sp>
        <p:sp>
          <p:nvSpPr>
            <p:cNvPr id="1241317" name="Freeform 229"/>
            <p:cNvSpPr>
              <a:spLocks/>
            </p:cNvSpPr>
            <p:nvPr/>
          </p:nvSpPr>
          <p:spPr bwMode="auto">
            <a:xfrm>
              <a:off x="3629" y="1905"/>
              <a:ext cx="10" cy="10"/>
            </a:xfrm>
            <a:custGeom>
              <a:avLst/>
              <a:gdLst/>
              <a:ahLst/>
              <a:cxnLst>
                <a:cxn ang="0">
                  <a:pos x="21" y="4"/>
                </a:cxn>
                <a:cxn ang="0">
                  <a:pos x="13" y="0"/>
                </a:cxn>
                <a:cxn ang="0">
                  <a:pos x="5" y="1"/>
                </a:cxn>
                <a:cxn ang="0">
                  <a:pos x="0" y="9"/>
                </a:cxn>
                <a:cxn ang="0">
                  <a:pos x="3" y="19"/>
                </a:cxn>
                <a:cxn ang="0">
                  <a:pos x="21" y="4"/>
                </a:cxn>
              </a:cxnLst>
              <a:rect l="0" t="0" r="r" b="b"/>
              <a:pathLst>
                <a:path w="21" h="19">
                  <a:moveTo>
                    <a:pt x="21" y="4"/>
                  </a:moveTo>
                  <a:lnTo>
                    <a:pt x="13" y="0"/>
                  </a:lnTo>
                  <a:lnTo>
                    <a:pt x="5" y="1"/>
                  </a:lnTo>
                  <a:lnTo>
                    <a:pt x="0" y="9"/>
                  </a:lnTo>
                  <a:lnTo>
                    <a:pt x="3" y="19"/>
                  </a:lnTo>
                  <a:lnTo>
                    <a:pt x="21" y="4"/>
                  </a:lnTo>
                  <a:close/>
                </a:path>
              </a:pathLst>
            </a:custGeom>
            <a:solidFill>
              <a:srgbClr val="000000"/>
            </a:solidFill>
            <a:ln w="9525">
              <a:noFill/>
              <a:round/>
              <a:headEnd/>
              <a:tailEnd/>
            </a:ln>
          </p:spPr>
          <p:txBody>
            <a:bodyPr/>
            <a:lstStyle/>
            <a:p>
              <a:endParaRPr lang="en-US"/>
            </a:p>
          </p:txBody>
        </p:sp>
        <p:sp>
          <p:nvSpPr>
            <p:cNvPr id="1241318" name="Freeform 230"/>
            <p:cNvSpPr>
              <a:spLocks/>
            </p:cNvSpPr>
            <p:nvPr/>
          </p:nvSpPr>
          <p:spPr bwMode="auto">
            <a:xfrm>
              <a:off x="3640" y="2025"/>
              <a:ext cx="9" cy="8"/>
            </a:xfrm>
            <a:custGeom>
              <a:avLst/>
              <a:gdLst/>
              <a:ahLst/>
              <a:cxnLst>
                <a:cxn ang="0">
                  <a:pos x="18" y="6"/>
                </a:cxn>
                <a:cxn ang="0">
                  <a:pos x="12" y="0"/>
                </a:cxn>
                <a:cxn ang="0">
                  <a:pos x="5" y="2"/>
                </a:cxn>
                <a:cxn ang="0">
                  <a:pos x="0" y="9"/>
                </a:cxn>
                <a:cxn ang="0">
                  <a:pos x="0" y="16"/>
                </a:cxn>
                <a:cxn ang="0">
                  <a:pos x="18" y="6"/>
                </a:cxn>
              </a:cxnLst>
              <a:rect l="0" t="0" r="r" b="b"/>
              <a:pathLst>
                <a:path w="18" h="16">
                  <a:moveTo>
                    <a:pt x="18" y="6"/>
                  </a:moveTo>
                  <a:lnTo>
                    <a:pt x="12" y="0"/>
                  </a:lnTo>
                  <a:lnTo>
                    <a:pt x="5" y="2"/>
                  </a:lnTo>
                  <a:lnTo>
                    <a:pt x="0" y="9"/>
                  </a:lnTo>
                  <a:lnTo>
                    <a:pt x="0" y="16"/>
                  </a:lnTo>
                  <a:lnTo>
                    <a:pt x="18" y="6"/>
                  </a:lnTo>
                  <a:close/>
                </a:path>
              </a:pathLst>
            </a:custGeom>
            <a:solidFill>
              <a:srgbClr val="000000"/>
            </a:solidFill>
            <a:ln w="9525">
              <a:noFill/>
              <a:round/>
              <a:headEnd/>
              <a:tailEnd/>
            </a:ln>
          </p:spPr>
          <p:txBody>
            <a:bodyPr/>
            <a:lstStyle/>
            <a:p>
              <a:endParaRPr lang="en-US"/>
            </a:p>
          </p:txBody>
        </p:sp>
        <p:sp>
          <p:nvSpPr>
            <p:cNvPr id="1241319" name="Freeform 231"/>
            <p:cNvSpPr>
              <a:spLocks/>
            </p:cNvSpPr>
            <p:nvPr/>
          </p:nvSpPr>
          <p:spPr bwMode="auto">
            <a:xfrm>
              <a:off x="3640" y="2028"/>
              <a:ext cx="30" cy="51"/>
            </a:xfrm>
            <a:custGeom>
              <a:avLst/>
              <a:gdLst/>
              <a:ahLst/>
              <a:cxnLst>
                <a:cxn ang="0">
                  <a:pos x="59" y="93"/>
                </a:cxn>
                <a:cxn ang="0">
                  <a:pos x="59" y="93"/>
                </a:cxn>
                <a:cxn ang="0">
                  <a:pos x="54" y="83"/>
                </a:cxn>
                <a:cxn ang="0">
                  <a:pos x="50" y="70"/>
                </a:cxn>
                <a:cxn ang="0">
                  <a:pos x="44" y="56"/>
                </a:cxn>
                <a:cxn ang="0">
                  <a:pos x="37" y="44"/>
                </a:cxn>
                <a:cxn ang="0">
                  <a:pos x="32" y="31"/>
                </a:cxn>
                <a:cxn ang="0">
                  <a:pos x="26" y="19"/>
                </a:cxn>
                <a:cxn ang="0">
                  <a:pos x="21" y="9"/>
                </a:cxn>
                <a:cxn ang="0">
                  <a:pos x="18" y="0"/>
                </a:cxn>
                <a:cxn ang="0">
                  <a:pos x="0" y="10"/>
                </a:cxn>
                <a:cxn ang="0">
                  <a:pos x="3" y="19"/>
                </a:cxn>
                <a:cxn ang="0">
                  <a:pos x="8" y="28"/>
                </a:cxn>
                <a:cxn ang="0">
                  <a:pos x="14" y="40"/>
                </a:cxn>
                <a:cxn ang="0">
                  <a:pos x="19" y="53"/>
                </a:cxn>
                <a:cxn ang="0">
                  <a:pos x="26" y="67"/>
                </a:cxn>
                <a:cxn ang="0">
                  <a:pos x="32" y="80"/>
                </a:cxn>
                <a:cxn ang="0">
                  <a:pos x="36" y="93"/>
                </a:cxn>
                <a:cxn ang="0">
                  <a:pos x="41" y="104"/>
                </a:cxn>
                <a:cxn ang="0">
                  <a:pos x="59" y="93"/>
                </a:cxn>
              </a:cxnLst>
              <a:rect l="0" t="0" r="r" b="b"/>
              <a:pathLst>
                <a:path w="59" h="104">
                  <a:moveTo>
                    <a:pt x="59" y="93"/>
                  </a:moveTo>
                  <a:lnTo>
                    <a:pt x="59" y="93"/>
                  </a:lnTo>
                  <a:lnTo>
                    <a:pt x="54" y="83"/>
                  </a:lnTo>
                  <a:lnTo>
                    <a:pt x="50" y="70"/>
                  </a:lnTo>
                  <a:lnTo>
                    <a:pt x="44" y="56"/>
                  </a:lnTo>
                  <a:lnTo>
                    <a:pt x="37" y="44"/>
                  </a:lnTo>
                  <a:lnTo>
                    <a:pt x="32" y="31"/>
                  </a:lnTo>
                  <a:lnTo>
                    <a:pt x="26" y="19"/>
                  </a:lnTo>
                  <a:lnTo>
                    <a:pt x="21" y="9"/>
                  </a:lnTo>
                  <a:lnTo>
                    <a:pt x="18" y="0"/>
                  </a:lnTo>
                  <a:lnTo>
                    <a:pt x="0" y="10"/>
                  </a:lnTo>
                  <a:lnTo>
                    <a:pt x="3" y="19"/>
                  </a:lnTo>
                  <a:lnTo>
                    <a:pt x="8" y="28"/>
                  </a:lnTo>
                  <a:lnTo>
                    <a:pt x="14" y="40"/>
                  </a:lnTo>
                  <a:lnTo>
                    <a:pt x="19" y="53"/>
                  </a:lnTo>
                  <a:lnTo>
                    <a:pt x="26" y="67"/>
                  </a:lnTo>
                  <a:lnTo>
                    <a:pt x="32" y="80"/>
                  </a:lnTo>
                  <a:lnTo>
                    <a:pt x="36" y="93"/>
                  </a:lnTo>
                  <a:lnTo>
                    <a:pt x="41" y="104"/>
                  </a:lnTo>
                  <a:lnTo>
                    <a:pt x="59" y="93"/>
                  </a:lnTo>
                  <a:close/>
                </a:path>
              </a:pathLst>
            </a:custGeom>
            <a:solidFill>
              <a:srgbClr val="000000"/>
            </a:solidFill>
            <a:ln w="9525">
              <a:noFill/>
              <a:round/>
              <a:headEnd/>
              <a:tailEnd/>
            </a:ln>
          </p:spPr>
          <p:txBody>
            <a:bodyPr/>
            <a:lstStyle/>
            <a:p>
              <a:endParaRPr lang="en-US"/>
            </a:p>
          </p:txBody>
        </p:sp>
        <p:sp>
          <p:nvSpPr>
            <p:cNvPr id="1241320" name="Freeform 232"/>
            <p:cNvSpPr>
              <a:spLocks/>
            </p:cNvSpPr>
            <p:nvPr/>
          </p:nvSpPr>
          <p:spPr bwMode="auto">
            <a:xfrm>
              <a:off x="3661" y="2074"/>
              <a:ext cx="18" cy="31"/>
            </a:xfrm>
            <a:custGeom>
              <a:avLst/>
              <a:gdLst/>
              <a:ahLst/>
              <a:cxnLst>
                <a:cxn ang="0">
                  <a:pos x="36" y="55"/>
                </a:cxn>
                <a:cxn ang="0">
                  <a:pos x="36" y="55"/>
                </a:cxn>
                <a:cxn ang="0">
                  <a:pos x="35" y="48"/>
                </a:cxn>
                <a:cxn ang="0">
                  <a:pos x="31" y="42"/>
                </a:cxn>
                <a:cxn ang="0">
                  <a:pos x="31" y="34"/>
                </a:cxn>
                <a:cxn ang="0">
                  <a:pos x="29" y="30"/>
                </a:cxn>
                <a:cxn ang="0">
                  <a:pos x="27" y="23"/>
                </a:cxn>
                <a:cxn ang="0">
                  <a:pos x="26" y="17"/>
                </a:cxn>
                <a:cxn ang="0">
                  <a:pos x="21" y="8"/>
                </a:cxn>
                <a:cxn ang="0">
                  <a:pos x="18" y="0"/>
                </a:cxn>
                <a:cxn ang="0">
                  <a:pos x="0" y="11"/>
                </a:cxn>
                <a:cxn ang="0">
                  <a:pos x="3" y="18"/>
                </a:cxn>
                <a:cxn ang="0">
                  <a:pos x="4" y="23"/>
                </a:cxn>
                <a:cxn ang="0">
                  <a:pos x="5" y="30"/>
                </a:cxn>
                <a:cxn ang="0">
                  <a:pos x="8" y="37"/>
                </a:cxn>
                <a:cxn ang="0">
                  <a:pos x="9" y="42"/>
                </a:cxn>
                <a:cxn ang="0">
                  <a:pos x="11" y="48"/>
                </a:cxn>
                <a:cxn ang="0">
                  <a:pos x="13" y="55"/>
                </a:cxn>
                <a:cxn ang="0">
                  <a:pos x="16" y="61"/>
                </a:cxn>
                <a:cxn ang="0">
                  <a:pos x="36" y="55"/>
                </a:cxn>
              </a:cxnLst>
              <a:rect l="0" t="0" r="r" b="b"/>
              <a:pathLst>
                <a:path w="36" h="61">
                  <a:moveTo>
                    <a:pt x="36" y="55"/>
                  </a:moveTo>
                  <a:lnTo>
                    <a:pt x="36" y="55"/>
                  </a:lnTo>
                  <a:lnTo>
                    <a:pt x="35" y="48"/>
                  </a:lnTo>
                  <a:lnTo>
                    <a:pt x="31" y="42"/>
                  </a:lnTo>
                  <a:lnTo>
                    <a:pt x="31" y="34"/>
                  </a:lnTo>
                  <a:lnTo>
                    <a:pt x="29" y="30"/>
                  </a:lnTo>
                  <a:lnTo>
                    <a:pt x="27" y="23"/>
                  </a:lnTo>
                  <a:lnTo>
                    <a:pt x="26" y="17"/>
                  </a:lnTo>
                  <a:lnTo>
                    <a:pt x="21" y="8"/>
                  </a:lnTo>
                  <a:lnTo>
                    <a:pt x="18" y="0"/>
                  </a:lnTo>
                  <a:lnTo>
                    <a:pt x="0" y="11"/>
                  </a:lnTo>
                  <a:lnTo>
                    <a:pt x="3" y="18"/>
                  </a:lnTo>
                  <a:lnTo>
                    <a:pt x="4" y="23"/>
                  </a:lnTo>
                  <a:lnTo>
                    <a:pt x="5" y="30"/>
                  </a:lnTo>
                  <a:lnTo>
                    <a:pt x="8" y="37"/>
                  </a:lnTo>
                  <a:lnTo>
                    <a:pt x="9" y="42"/>
                  </a:lnTo>
                  <a:lnTo>
                    <a:pt x="11" y="48"/>
                  </a:lnTo>
                  <a:lnTo>
                    <a:pt x="13" y="55"/>
                  </a:lnTo>
                  <a:lnTo>
                    <a:pt x="16" y="61"/>
                  </a:lnTo>
                  <a:lnTo>
                    <a:pt x="36" y="55"/>
                  </a:lnTo>
                  <a:close/>
                </a:path>
              </a:pathLst>
            </a:custGeom>
            <a:solidFill>
              <a:srgbClr val="000000"/>
            </a:solidFill>
            <a:ln w="9525">
              <a:noFill/>
              <a:round/>
              <a:headEnd/>
              <a:tailEnd/>
            </a:ln>
          </p:spPr>
          <p:txBody>
            <a:bodyPr/>
            <a:lstStyle/>
            <a:p>
              <a:endParaRPr lang="en-US"/>
            </a:p>
          </p:txBody>
        </p:sp>
        <p:sp>
          <p:nvSpPr>
            <p:cNvPr id="1241321" name="Freeform 233"/>
            <p:cNvSpPr>
              <a:spLocks/>
            </p:cNvSpPr>
            <p:nvPr/>
          </p:nvSpPr>
          <p:spPr bwMode="auto">
            <a:xfrm>
              <a:off x="3668" y="2102"/>
              <a:ext cx="20" cy="56"/>
            </a:xfrm>
            <a:custGeom>
              <a:avLst/>
              <a:gdLst/>
              <a:ahLst/>
              <a:cxnLst>
                <a:cxn ang="0">
                  <a:pos x="32" y="113"/>
                </a:cxn>
                <a:cxn ang="0">
                  <a:pos x="40" y="99"/>
                </a:cxn>
                <a:cxn ang="0">
                  <a:pos x="39" y="89"/>
                </a:cxn>
                <a:cxn ang="0">
                  <a:pos x="38" y="77"/>
                </a:cxn>
                <a:cxn ang="0">
                  <a:pos x="35" y="64"/>
                </a:cxn>
                <a:cxn ang="0">
                  <a:pos x="32" y="50"/>
                </a:cxn>
                <a:cxn ang="0">
                  <a:pos x="30" y="36"/>
                </a:cxn>
                <a:cxn ang="0">
                  <a:pos x="26" y="24"/>
                </a:cxn>
                <a:cxn ang="0">
                  <a:pos x="26" y="12"/>
                </a:cxn>
                <a:cxn ang="0">
                  <a:pos x="22" y="0"/>
                </a:cxn>
                <a:cxn ang="0">
                  <a:pos x="0" y="6"/>
                </a:cxn>
                <a:cxn ang="0">
                  <a:pos x="4" y="15"/>
                </a:cxn>
                <a:cxn ang="0">
                  <a:pos x="6" y="28"/>
                </a:cxn>
                <a:cxn ang="0">
                  <a:pos x="8" y="43"/>
                </a:cxn>
                <a:cxn ang="0">
                  <a:pos x="12" y="55"/>
                </a:cxn>
                <a:cxn ang="0">
                  <a:pos x="13" y="68"/>
                </a:cxn>
                <a:cxn ang="0">
                  <a:pos x="17" y="82"/>
                </a:cxn>
                <a:cxn ang="0">
                  <a:pos x="17" y="92"/>
                </a:cxn>
                <a:cxn ang="0">
                  <a:pos x="20" y="102"/>
                </a:cxn>
                <a:cxn ang="0">
                  <a:pos x="26" y="89"/>
                </a:cxn>
                <a:cxn ang="0">
                  <a:pos x="32" y="113"/>
                </a:cxn>
              </a:cxnLst>
              <a:rect l="0" t="0" r="r" b="b"/>
              <a:pathLst>
                <a:path w="40" h="113">
                  <a:moveTo>
                    <a:pt x="32" y="113"/>
                  </a:moveTo>
                  <a:lnTo>
                    <a:pt x="40" y="99"/>
                  </a:lnTo>
                  <a:lnTo>
                    <a:pt x="39" y="89"/>
                  </a:lnTo>
                  <a:lnTo>
                    <a:pt x="38" y="77"/>
                  </a:lnTo>
                  <a:lnTo>
                    <a:pt x="35" y="64"/>
                  </a:lnTo>
                  <a:lnTo>
                    <a:pt x="32" y="50"/>
                  </a:lnTo>
                  <a:lnTo>
                    <a:pt x="30" y="36"/>
                  </a:lnTo>
                  <a:lnTo>
                    <a:pt x="26" y="24"/>
                  </a:lnTo>
                  <a:lnTo>
                    <a:pt x="26" y="12"/>
                  </a:lnTo>
                  <a:lnTo>
                    <a:pt x="22" y="0"/>
                  </a:lnTo>
                  <a:lnTo>
                    <a:pt x="0" y="6"/>
                  </a:lnTo>
                  <a:lnTo>
                    <a:pt x="4" y="15"/>
                  </a:lnTo>
                  <a:lnTo>
                    <a:pt x="6" y="28"/>
                  </a:lnTo>
                  <a:lnTo>
                    <a:pt x="8" y="43"/>
                  </a:lnTo>
                  <a:lnTo>
                    <a:pt x="12" y="55"/>
                  </a:lnTo>
                  <a:lnTo>
                    <a:pt x="13" y="68"/>
                  </a:lnTo>
                  <a:lnTo>
                    <a:pt x="17" y="82"/>
                  </a:lnTo>
                  <a:lnTo>
                    <a:pt x="17" y="92"/>
                  </a:lnTo>
                  <a:lnTo>
                    <a:pt x="20" y="102"/>
                  </a:lnTo>
                  <a:lnTo>
                    <a:pt x="26" y="89"/>
                  </a:lnTo>
                  <a:lnTo>
                    <a:pt x="32" y="113"/>
                  </a:lnTo>
                  <a:close/>
                </a:path>
              </a:pathLst>
            </a:custGeom>
            <a:solidFill>
              <a:srgbClr val="000000"/>
            </a:solidFill>
            <a:ln w="9525">
              <a:noFill/>
              <a:round/>
              <a:headEnd/>
              <a:tailEnd/>
            </a:ln>
          </p:spPr>
          <p:txBody>
            <a:bodyPr/>
            <a:lstStyle/>
            <a:p>
              <a:endParaRPr lang="en-US"/>
            </a:p>
          </p:txBody>
        </p:sp>
        <p:sp>
          <p:nvSpPr>
            <p:cNvPr id="1241322" name="Freeform 234"/>
            <p:cNvSpPr>
              <a:spLocks/>
            </p:cNvSpPr>
            <p:nvPr/>
          </p:nvSpPr>
          <p:spPr bwMode="auto">
            <a:xfrm>
              <a:off x="3675" y="2146"/>
              <a:ext cx="9" cy="13"/>
            </a:xfrm>
            <a:custGeom>
              <a:avLst/>
              <a:gdLst/>
              <a:ahLst/>
              <a:cxnLst>
                <a:cxn ang="0">
                  <a:pos x="2" y="15"/>
                </a:cxn>
                <a:cxn ang="0">
                  <a:pos x="6" y="27"/>
                </a:cxn>
                <a:cxn ang="0">
                  <a:pos x="19" y="22"/>
                </a:cxn>
                <a:cxn ang="0">
                  <a:pos x="11" y="0"/>
                </a:cxn>
                <a:cxn ang="0">
                  <a:pos x="0" y="3"/>
                </a:cxn>
                <a:cxn ang="0">
                  <a:pos x="2" y="15"/>
                </a:cxn>
              </a:cxnLst>
              <a:rect l="0" t="0" r="r" b="b"/>
              <a:pathLst>
                <a:path w="19" h="27">
                  <a:moveTo>
                    <a:pt x="2" y="15"/>
                  </a:moveTo>
                  <a:lnTo>
                    <a:pt x="6" y="27"/>
                  </a:lnTo>
                  <a:lnTo>
                    <a:pt x="19" y="22"/>
                  </a:lnTo>
                  <a:lnTo>
                    <a:pt x="11" y="0"/>
                  </a:lnTo>
                  <a:lnTo>
                    <a:pt x="0" y="3"/>
                  </a:lnTo>
                  <a:lnTo>
                    <a:pt x="2" y="15"/>
                  </a:lnTo>
                  <a:close/>
                </a:path>
              </a:pathLst>
            </a:custGeom>
            <a:solidFill>
              <a:srgbClr val="000000"/>
            </a:solidFill>
            <a:ln w="9525">
              <a:noFill/>
              <a:round/>
              <a:headEnd/>
              <a:tailEnd/>
            </a:ln>
          </p:spPr>
          <p:txBody>
            <a:bodyPr/>
            <a:lstStyle/>
            <a:p>
              <a:endParaRPr lang="en-US"/>
            </a:p>
          </p:txBody>
        </p:sp>
        <p:sp>
          <p:nvSpPr>
            <p:cNvPr id="1241323" name="Freeform 235"/>
            <p:cNvSpPr>
              <a:spLocks/>
            </p:cNvSpPr>
            <p:nvPr/>
          </p:nvSpPr>
          <p:spPr bwMode="auto">
            <a:xfrm>
              <a:off x="3671" y="2147"/>
              <a:ext cx="7" cy="12"/>
            </a:xfrm>
            <a:custGeom>
              <a:avLst/>
              <a:gdLst/>
              <a:ahLst/>
              <a:cxnLst>
                <a:cxn ang="0">
                  <a:pos x="8" y="0"/>
                </a:cxn>
                <a:cxn ang="0">
                  <a:pos x="1" y="6"/>
                </a:cxn>
                <a:cxn ang="0">
                  <a:pos x="0" y="13"/>
                </a:cxn>
                <a:cxn ang="0">
                  <a:pos x="5" y="22"/>
                </a:cxn>
                <a:cxn ang="0">
                  <a:pos x="14" y="24"/>
                </a:cxn>
                <a:cxn ang="0">
                  <a:pos x="8" y="0"/>
                </a:cxn>
              </a:cxnLst>
              <a:rect l="0" t="0" r="r" b="b"/>
              <a:pathLst>
                <a:path w="14" h="24">
                  <a:moveTo>
                    <a:pt x="8" y="0"/>
                  </a:moveTo>
                  <a:lnTo>
                    <a:pt x="1" y="6"/>
                  </a:lnTo>
                  <a:lnTo>
                    <a:pt x="0" y="13"/>
                  </a:lnTo>
                  <a:lnTo>
                    <a:pt x="5" y="22"/>
                  </a:lnTo>
                  <a:lnTo>
                    <a:pt x="14" y="24"/>
                  </a:lnTo>
                  <a:lnTo>
                    <a:pt x="8" y="0"/>
                  </a:lnTo>
                  <a:close/>
                </a:path>
              </a:pathLst>
            </a:custGeom>
            <a:solidFill>
              <a:srgbClr val="000000"/>
            </a:solidFill>
            <a:ln w="9525">
              <a:noFill/>
              <a:round/>
              <a:headEnd/>
              <a:tailEnd/>
            </a:ln>
          </p:spPr>
          <p:txBody>
            <a:bodyPr/>
            <a:lstStyle/>
            <a:p>
              <a:endParaRPr lang="en-US"/>
            </a:p>
          </p:txBody>
        </p:sp>
        <p:sp>
          <p:nvSpPr>
            <p:cNvPr id="1241324" name="Freeform 236"/>
            <p:cNvSpPr>
              <a:spLocks/>
            </p:cNvSpPr>
            <p:nvPr/>
          </p:nvSpPr>
          <p:spPr bwMode="auto">
            <a:xfrm>
              <a:off x="3575" y="1741"/>
              <a:ext cx="11" cy="7"/>
            </a:xfrm>
            <a:custGeom>
              <a:avLst/>
              <a:gdLst/>
              <a:ahLst/>
              <a:cxnLst>
                <a:cxn ang="0">
                  <a:pos x="21" y="10"/>
                </a:cxn>
                <a:cxn ang="0">
                  <a:pos x="18" y="2"/>
                </a:cxn>
                <a:cxn ang="0">
                  <a:pos x="9" y="0"/>
                </a:cxn>
                <a:cxn ang="0">
                  <a:pos x="3" y="5"/>
                </a:cxn>
                <a:cxn ang="0">
                  <a:pos x="0" y="13"/>
                </a:cxn>
                <a:cxn ang="0">
                  <a:pos x="21" y="10"/>
                </a:cxn>
              </a:cxnLst>
              <a:rect l="0" t="0" r="r" b="b"/>
              <a:pathLst>
                <a:path w="21" h="13">
                  <a:moveTo>
                    <a:pt x="21" y="10"/>
                  </a:moveTo>
                  <a:lnTo>
                    <a:pt x="18" y="2"/>
                  </a:lnTo>
                  <a:lnTo>
                    <a:pt x="9" y="0"/>
                  </a:lnTo>
                  <a:lnTo>
                    <a:pt x="3" y="5"/>
                  </a:lnTo>
                  <a:lnTo>
                    <a:pt x="0" y="13"/>
                  </a:lnTo>
                  <a:lnTo>
                    <a:pt x="21" y="10"/>
                  </a:lnTo>
                  <a:close/>
                </a:path>
              </a:pathLst>
            </a:custGeom>
            <a:solidFill>
              <a:srgbClr val="000000"/>
            </a:solidFill>
            <a:ln w="9525">
              <a:noFill/>
              <a:round/>
              <a:headEnd/>
              <a:tailEnd/>
            </a:ln>
          </p:spPr>
          <p:txBody>
            <a:bodyPr/>
            <a:lstStyle/>
            <a:p>
              <a:endParaRPr lang="en-US"/>
            </a:p>
          </p:txBody>
        </p:sp>
        <p:sp>
          <p:nvSpPr>
            <p:cNvPr id="1241325" name="Freeform 237"/>
            <p:cNvSpPr>
              <a:spLocks/>
            </p:cNvSpPr>
            <p:nvPr/>
          </p:nvSpPr>
          <p:spPr bwMode="auto">
            <a:xfrm>
              <a:off x="3575" y="1746"/>
              <a:ext cx="20" cy="46"/>
            </a:xfrm>
            <a:custGeom>
              <a:avLst/>
              <a:gdLst/>
              <a:ahLst/>
              <a:cxnLst>
                <a:cxn ang="0">
                  <a:pos x="38" y="85"/>
                </a:cxn>
                <a:cxn ang="0">
                  <a:pos x="37" y="82"/>
                </a:cxn>
                <a:cxn ang="0">
                  <a:pos x="37" y="77"/>
                </a:cxn>
                <a:cxn ang="0">
                  <a:pos x="34" y="69"/>
                </a:cxn>
                <a:cxn ang="0">
                  <a:pos x="32" y="58"/>
                </a:cxn>
                <a:cxn ang="0">
                  <a:pos x="29" y="48"/>
                </a:cxn>
                <a:cxn ang="0">
                  <a:pos x="28" y="35"/>
                </a:cxn>
                <a:cxn ang="0">
                  <a:pos x="25" y="23"/>
                </a:cxn>
                <a:cxn ang="0">
                  <a:pos x="23" y="12"/>
                </a:cxn>
                <a:cxn ang="0">
                  <a:pos x="21" y="0"/>
                </a:cxn>
                <a:cxn ang="0">
                  <a:pos x="0" y="3"/>
                </a:cxn>
                <a:cxn ang="0">
                  <a:pos x="2" y="15"/>
                </a:cxn>
                <a:cxn ang="0">
                  <a:pos x="3" y="27"/>
                </a:cxn>
                <a:cxn ang="0">
                  <a:pos x="6" y="39"/>
                </a:cxn>
                <a:cxn ang="0">
                  <a:pos x="9" y="51"/>
                </a:cxn>
                <a:cxn ang="0">
                  <a:pos x="11" y="64"/>
                </a:cxn>
                <a:cxn ang="0">
                  <a:pos x="12" y="75"/>
                </a:cxn>
                <a:cxn ang="0">
                  <a:pos x="15" y="85"/>
                </a:cxn>
                <a:cxn ang="0">
                  <a:pos x="18" y="92"/>
                </a:cxn>
                <a:cxn ang="0">
                  <a:pos x="18" y="91"/>
                </a:cxn>
                <a:cxn ang="0">
                  <a:pos x="38" y="85"/>
                </a:cxn>
              </a:cxnLst>
              <a:rect l="0" t="0" r="r" b="b"/>
              <a:pathLst>
                <a:path w="38" h="92">
                  <a:moveTo>
                    <a:pt x="38" y="85"/>
                  </a:moveTo>
                  <a:lnTo>
                    <a:pt x="37" y="82"/>
                  </a:lnTo>
                  <a:lnTo>
                    <a:pt x="37" y="77"/>
                  </a:lnTo>
                  <a:lnTo>
                    <a:pt x="34" y="69"/>
                  </a:lnTo>
                  <a:lnTo>
                    <a:pt x="32" y="58"/>
                  </a:lnTo>
                  <a:lnTo>
                    <a:pt x="29" y="48"/>
                  </a:lnTo>
                  <a:lnTo>
                    <a:pt x="28" y="35"/>
                  </a:lnTo>
                  <a:lnTo>
                    <a:pt x="25" y="23"/>
                  </a:lnTo>
                  <a:lnTo>
                    <a:pt x="23" y="12"/>
                  </a:lnTo>
                  <a:lnTo>
                    <a:pt x="21" y="0"/>
                  </a:lnTo>
                  <a:lnTo>
                    <a:pt x="0" y="3"/>
                  </a:lnTo>
                  <a:lnTo>
                    <a:pt x="2" y="15"/>
                  </a:lnTo>
                  <a:lnTo>
                    <a:pt x="3" y="27"/>
                  </a:lnTo>
                  <a:lnTo>
                    <a:pt x="6" y="39"/>
                  </a:lnTo>
                  <a:lnTo>
                    <a:pt x="9" y="51"/>
                  </a:lnTo>
                  <a:lnTo>
                    <a:pt x="11" y="64"/>
                  </a:lnTo>
                  <a:lnTo>
                    <a:pt x="12" y="75"/>
                  </a:lnTo>
                  <a:lnTo>
                    <a:pt x="15" y="85"/>
                  </a:lnTo>
                  <a:lnTo>
                    <a:pt x="18" y="92"/>
                  </a:lnTo>
                  <a:lnTo>
                    <a:pt x="18" y="91"/>
                  </a:lnTo>
                  <a:lnTo>
                    <a:pt x="38" y="85"/>
                  </a:lnTo>
                  <a:close/>
                </a:path>
              </a:pathLst>
            </a:custGeom>
            <a:solidFill>
              <a:srgbClr val="000000"/>
            </a:solidFill>
            <a:ln w="9525">
              <a:noFill/>
              <a:round/>
              <a:headEnd/>
              <a:tailEnd/>
            </a:ln>
          </p:spPr>
          <p:txBody>
            <a:bodyPr/>
            <a:lstStyle/>
            <a:p>
              <a:endParaRPr lang="en-US"/>
            </a:p>
          </p:txBody>
        </p:sp>
        <p:sp>
          <p:nvSpPr>
            <p:cNvPr id="1241326" name="Freeform 238"/>
            <p:cNvSpPr>
              <a:spLocks/>
            </p:cNvSpPr>
            <p:nvPr/>
          </p:nvSpPr>
          <p:spPr bwMode="auto">
            <a:xfrm>
              <a:off x="3584" y="1788"/>
              <a:ext cx="29" cy="54"/>
            </a:xfrm>
            <a:custGeom>
              <a:avLst/>
              <a:gdLst/>
              <a:ahLst/>
              <a:cxnLst>
                <a:cxn ang="0">
                  <a:pos x="56" y="95"/>
                </a:cxn>
                <a:cxn ang="0">
                  <a:pos x="46" y="77"/>
                </a:cxn>
                <a:cxn ang="0">
                  <a:pos x="38" y="61"/>
                </a:cxn>
                <a:cxn ang="0">
                  <a:pos x="34" y="49"/>
                </a:cxn>
                <a:cxn ang="0">
                  <a:pos x="30" y="35"/>
                </a:cxn>
                <a:cxn ang="0">
                  <a:pos x="27" y="24"/>
                </a:cxn>
                <a:cxn ang="0">
                  <a:pos x="25" y="15"/>
                </a:cxn>
                <a:cxn ang="0">
                  <a:pos x="21" y="6"/>
                </a:cxn>
                <a:cxn ang="0">
                  <a:pos x="20" y="0"/>
                </a:cxn>
                <a:cxn ang="0">
                  <a:pos x="0" y="6"/>
                </a:cxn>
                <a:cxn ang="0">
                  <a:pos x="0" y="12"/>
                </a:cxn>
                <a:cxn ang="0">
                  <a:pos x="3" y="21"/>
                </a:cxn>
                <a:cxn ang="0">
                  <a:pos x="5" y="31"/>
                </a:cxn>
                <a:cxn ang="0">
                  <a:pos x="10" y="43"/>
                </a:cxn>
                <a:cxn ang="0">
                  <a:pos x="12" y="56"/>
                </a:cxn>
                <a:cxn ang="0">
                  <a:pos x="20" y="71"/>
                </a:cxn>
                <a:cxn ang="0">
                  <a:pos x="28" y="87"/>
                </a:cxn>
                <a:cxn ang="0">
                  <a:pos x="38" y="106"/>
                </a:cxn>
                <a:cxn ang="0">
                  <a:pos x="56" y="95"/>
                </a:cxn>
              </a:cxnLst>
              <a:rect l="0" t="0" r="r" b="b"/>
              <a:pathLst>
                <a:path w="56" h="106">
                  <a:moveTo>
                    <a:pt x="56" y="95"/>
                  </a:moveTo>
                  <a:lnTo>
                    <a:pt x="46" y="77"/>
                  </a:lnTo>
                  <a:lnTo>
                    <a:pt x="38" y="61"/>
                  </a:lnTo>
                  <a:lnTo>
                    <a:pt x="34" y="49"/>
                  </a:lnTo>
                  <a:lnTo>
                    <a:pt x="30" y="35"/>
                  </a:lnTo>
                  <a:lnTo>
                    <a:pt x="27" y="24"/>
                  </a:lnTo>
                  <a:lnTo>
                    <a:pt x="25" y="15"/>
                  </a:lnTo>
                  <a:lnTo>
                    <a:pt x="21" y="6"/>
                  </a:lnTo>
                  <a:lnTo>
                    <a:pt x="20" y="0"/>
                  </a:lnTo>
                  <a:lnTo>
                    <a:pt x="0" y="6"/>
                  </a:lnTo>
                  <a:lnTo>
                    <a:pt x="0" y="12"/>
                  </a:lnTo>
                  <a:lnTo>
                    <a:pt x="3" y="21"/>
                  </a:lnTo>
                  <a:lnTo>
                    <a:pt x="5" y="31"/>
                  </a:lnTo>
                  <a:lnTo>
                    <a:pt x="10" y="43"/>
                  </a:lnTo>
                  <a:lnTo>
                    <a:pt x="12" y="56"/>
                  </a:lnTo>
                  <a:lnTo>
                    <a:pt x="20" y="71"/>
                  </a:lnTo>
                  <a:lnTo>
                    <a:pt x="28" y="87"/>
                  </a:lnTo>
                  <a:lnTo>
                    <a:pt x="38" y="106"/>
                  </a:lnTo>
                  <a:lnTo>
                    <a:pt x="56" y="95"/>
                  </a:lnTo>
                  <a:close/>
                </a:path>
              </a:pathLst>
            </a:custGeom>
            <a:solidFill>
              <a:srgbClr val="000000"/>
            </a:solidFill>
            <a:ln w="9525">
              <a:noFill/>
              <a:round/>
              <a:headEnd/>
              <a:tailEnd/>
            </a:ln>
          </p:spPr>
          <p:txBody>
            <a:bodyPr/>
            <a:lstStyle/>
            <a:p>
              <a:endParaRPr lang="en-US"/>
            </a:p>
          </p:txBody>
        </p:sp>
        <p:sp>
          <p:nvSpPr>
            <p:cNvPr id="1241327" name="Freeform 239"/>
            <p:cNvSpPr>
              <a:spLocks/>
            </p:cNvSpPr>
            <p:nvPr/>
          </p:nvSpPr>
          <p:spPr bwMode="auto">
            <a:xfrm>
              <a:off x="3604" y="1835"/>
              <a:ext cx="10" cy="10"/>
            </a:xfrm>
            <a:custGeom>
              <a:avLst/>
              <a:gdLst/>
              <a:ahLst/>
              <a:cxnLst>
                <a:cxn ang="0">
                  <a:pos x="0" y="13"/>
                </a:cxn>
                <a:cxn ang="0">
                  <a:pos x="8" y="19"/>
                </a:cxn>
                <a:cxn ang="0">
                  <a:pos x="15" y="18"/>
                </a:cxn>
                <a:cxn ang="0">
                  <a:pos x="21" y="11"/>
                </a:cxn>
                <a:cxn ang="0">
                  <a:pos x="18" y="0"/>
                </a:cxn>
                <a:cxn ang="0">
                  <a:pos x="0" y="13"/>
                </a:cxn>
              </a:cxnLst>
              <a:rect l="0" t="0" r="r" b="b"/>
              <a:pathLst>
                <a:path w="21" h="19">
                  <a:moveTo>
                    <a:pt x="0" y="13"/>
                  </a:moveTo>
                  <a:lnTo>
                    <a:pt x="8" y="19"/>
                  </a:lnTo>
                  <a:lnTo>
                    <a:pt x="15" y="18"/>
                  </a:lnTo>
                  <a:lnTo>
                    <a:pt x="21" y="11"/>
                  </a:lnTo>
                  <a:lnTo>
                    <a:pt x="18" y="0"/>
                  </a:lnTo>
                  <a:lnTo>
                    <a:pt x="0" y="13"/>
                  </a:lnTo>
                  <a:close/>
                </a:path>
              </a:pathLst>
            </a:custGeom>
            <a:solidFill>
              <a:srgbClr val="000000"/>
            </a:solidFill>
            <a:ln w="9525">
              <a:noFill/>
              <a:round/>
              <a:headEnd/>
              <a:tailEnd/>
            </a:ln>
          </p:spPr>
          <p:txBody>
            <a:bodyPr/>
            <a:lstStyle/>
            <a:p>
              <a:endParaRPr lang="en-US"/>
            </a:p>
          </p:txBody>
        </p:sp>
        <p:sp>
          <p:nvSpPr>
            <p:cNvPr id="1241328" name="Freeform 240"/>
            <p:cNvSpPr>
              <a:spLocks/>
            </p:cNvSpPr>
            <p:nvPr/>
          </p:nvSpPr>
          <p:spPr bwMode="auto">
            <a:xfrm>
              <a:off x="3599" y="1820"/>
              <a:ext cx="10" cy="10"/>
            </a:xfrm>
            <a:custGeom>
              <a:avLst/>
              <a:gdLst/>
              <a:ahLst/>
              <a:cxnLst>
                <a:cxn ang="0">
                  <a:pos x="19" y="5"/>
                </a:cxn>
                <a:cxn ang="0">
                  <a:pos x="13" y="0"/>
                </a:cxn>
                <a:cxn ang="0">
                  <a:pos x="5" y="1"/>
                </a:cxn>
                <a:cxn ang="0">
                  <a:pos x="0" y="8"/>
                </a:cxn>
                <a:cxn ang="0">
                  <a:pos x="1" y="19"/>
                </a:cxn>
                <a:cxn ang="0">
                  <a:pos x="19" y="5"/>
                </a:cxn>
              </a:cxnLst>
              <a:rect l="0" t="0" r="r" b="b"/>
              <a:pathLst>
                <a:path w="19" h="19">
                  <a:moveTo>
                    <a:pt x="19" y="5"/>
                  </a:moveTo>
                  <a:lnTo>
                    <a:pt x="13" y="0"/>
                  </a:lnTo>
                  <a:lnTo>
                    <a:pt x="5" y="1"/>
                  </a:lnTo>
                  <a:lnTo>
                    <a:pt x="0" y="8"/>
                  </a:lnTo>
                  <a:lnTo>
                    <a:pt x="1" y="19"/>
                  </a:lnTo>
                  <a:lnTo>
                    <a:pt x="19" y="5"/>
                  </a:lnTo>
                  <a:close/>
                </a:path>
              </a:pathLst>
            </a:custGeom>
            <a:solidFill>
              <a:srgbClr val="000000"/>
            </a:solidFill>
            <a:ln w="9525">
              <a:noFill/>
              <a:round/>
              <a:headEnd/>
              <a:tailEnd/>
            </a:ln>
          </p:spPr>
          <p:txBody>
            <a:bodyPr/>
            <a:lstStyle/>
            <a:p>
              <a:endParaRPr lang="en-US"/>
            </a:p>
          </p:txBody>
        </p:sp>
        <p:sp>
          <p:nvSpPr>
            <p:cNvPr id="1241329" name="Freeform 241"/>
            <p:cNvSpPr>
              <a:spLocks/>
            </p:cNvSpPr>
            <p:nvPr/>
          </p:nvSpPr>
          <p:spPr bwMode="auto">
            <a:xfrm>
              <a:off x="3600" y="1823"/>
              <a:ext cx="31" cy="49"/>
            </a:xfrm>
            <a:custGeom>
              <a:avLst/>
              <a:gdLst/>
              <a:ahLst/>
              <a:cxnLst>
                <a:cxn ang="0">
                  <a:pos x="63" y="88"/>
                </a:cxn>
                <a:cxn ang="0">
                  <a:pos x="63" y="88"/>
                </a:cxn>
                <a:cxn ang="0">
                  <a:pos x="62" y="80"/>
                </a:cxn>
                <a:cxn ang="0">
                  <a:pos x="57" y="72"/>
                </a:cxn>
                <a:cxn ang="0">
                  <a:pos x="50" y="61"/>
                </a:cxn>
                <a:cxn ang="0">
                  <a:pos x="47" y="49"/>
                </a:cxn>
                <a:cxn ang="0">
                  <a:pos x="40" y="36"/>
                </a:cxn>
                <a:cxn ang="0">
                  <a:pos x="32" y="24"/>
                </a:cxn>
                <a:cxn ang="0">
                  <a:pos x="26" y="11"/>
                </a:cxn>
                <a:cxn ang="0">
                  <a:pos x="18" y="0"/>
                </a:cxn>
                <a:cxn ang="0">
                  <a:pos x="0" y="14"/>
                </a:cxn>
                <a:cxn ang="0">
                  <a:pos x="8" y="24"/>
                </a:cxn>
                <a:cxn ang="0">
                  <a:pos x="14" y="37"/>
                </a:cxn>
                <a:cxn ang="0">
                  <a:pos x="22" y="49"/>
                </a:cxn>
                <a:cxn ang="0">
                  <a:pos x="29" y="60"/>
                </a:cxn>
                <a:cxn ang="0">
                  <a:pos x="32" y="72"/>
                </a:cxn>
                <a:cxn ang="0">
                  <a:pos x="39" y="80"/>
                </a:cxn>
                <a:cxn ang="0">
                  <a:pos x="40" y="91"/>
                </a:cxn>
                <a:cxn ang="0">
                  <a:pos x="44" y="98"/>
                </a:cxn>
                <a:cxn ang="0">
                  <a:pos x="63" y="88"/>
                </a:cxn>
              </a:cxnLst>
              <a:rect l="0" t="0" r="r" b="b"/>
              <a:pathLst>
                <a:path w="63" h="98">
                  <a:moveTo>
                    <a:pt x="63" y="88"/>
                  </a:moveTo>
                  <a:lnTo>
                    <a:pt x="63" y="88"/>
                  </a:lnTo>
                  <a:lnTo>
                    <a:pt x="62" y="80"/>
                  </a:lnTo>
                  <a:lnTo>
                    <a:pt x="57" y="72"/>
                  </a:lnTo>
                  <a:lnTo>
                    <a:pt x="50" y="61"/>
                  </a:lnTo>
                  <a:lnTo>
                    <a:pt x="47" y="49"/>
                  </a:lnTo>
                  <a:lnTo>
                    <a:pt x="40" y="36"/>
                  </a:lnTo>
                  <a:lnTo>
                    <a:pt x="32" y="24"/>
                  </a:lnTo>
                  <a:lnTo>
                    <a:pt x="26" y="11"/>
                  </a:lnTo>
                  <a:lnTo>
                    <a:pt x="18" y="0"/>
                  </a:lnTo>
                  <a:lnTo>
                    <a:pt x="0" y="14"/>
                  </a:lnTo>
                  <a:lnTo>
                    <a:pt x="8" y="24"/>
                  </a:lnTo>
                  <a:lnTo>
                    <a:pt x="14" y="37"/>
                  </a:lnTo>
                  <a:lnTo>
                    <a:pt x="22" y="49"/>
                  </a:lnTo>
                  <a:lnTo>
                    <a:pt x="29" y="60"/>
                  </a:lnTo>
                  <a:lnTo>
                    <a:pt x="32" y="72"/>
                  </a:lnTo>
                  <a:lnTo>
                    <a:pt x="39" y="80"/>
                  </a:lnTo>
                  <a:lnTo>
                    <a:pt x="40" y="91"/>
                  </a:lnTo>
                  <a:lnTo>
                    <a:pt x="44" y="98"/>
                  </a:lnTo>
                  <a:lnTo>
                    <a:pt x="63" y="88"/>
                  </a:lnTo>
                  <a:close/>
                </a:path>
              </a:pathLst>
            </a:custGeom>
            <a:solidFill>
              <a:srgbClr val="000000"/>
            </a:solidFill>
            <a:ln w="9525">
              <a:noFill/>
              <a:round/>
              <a:headEnd/>
              <a:tailEnd/>
            </a:ln>
          </p:spPr>
          <p:txBody>
            <a:bodyPr/>
            <a:lstStyle/>
            <a:p>
              <a:endParaRPr lang="en-US"/>
            </a:p>
          </p:txBody>
        </p:sp>
        <p:sp>
          <p:nvSpPr>
            <p:cNvPr id="1241330" name="Freeform 242"/>
            <p:cNvSpPr>
              <a:spLocks/>
            </p:cNvSpPr>
            <p:nvPr/>
          </p:nvSpPr>
          <p:spPr bwMode="auto">
            <a:xfrm>
              <a:off x="3621" y="1867"/>
              <a:ext cx="26" cy="63"/>
            </a:xfrm>
            <a:custGeom>
              <a:avLst/>
              <a:gdLst/>
              <a:ahLst/>
              <a:cxnLst>
                <a:cxn ang="0">
                  <a:pos x="51" y="126"/>
                </a:cxn>
                <a:cxn ang="0">
                  <a:pos x="49" y="102"/>
                </a:cxn>
                <a:cxn ang="0">
                  <a:pos x="46" y="81"/>
                </a:cxn>
                <a:cxn ang="0">
                  <a:pos x="44" y="62"/>
                </a:cxn>
                <a:cxn ang="0">
                  <a:pos x="38" y="46"/>
                </a:cxn>
                <a:cxn ang="0">
                  <a:pos x="31" y="29"/>
                </a:cxn>
                <a:cxn ang="0">
                  <a:pos x="27" y="18"/>
                </a:cxn>
                <a:cxn ang="0">
                  <a:pos x="22" y="7"/>
                </a:cxn>
                <a:cxn ang="0">
                  <a:pos x="19" y="0"/>
                </a:cxn>
                <a:cxn ang="0">
                  <a:pos x="0" y="10"/>
                </a:cxn>
                <a:cxn ang="0">
                  <a:pos x="4" y="18"/>
                </a:cxn>
                <a:cxn ang="0">
                  <a:pos x="9" y="28"/>
                </a:cxn>
                <a:cxn ang="0">
                  <a:pos x="13" y="40"/>
                </a:cxn>
                <a:cxn ang="0">
                  <a:pos x="18" y="52"/>
                </a:cxn>
                <a:cxn ang="0">
                  <a:pos x="22" y="69"/>
                </a:cxn>
                <a:cxn ang="0">
                  <a:pos x="26" y="86"/>
                </a:cxn>
                <a:cxn ang="0">
                  <a:pos x="28" y="105"/>
                </a:cxn>
                <a:cxn ang="0">
                  <a:pos x="30" y="126"/>
                </a:cxn>
                <a:cxn ang="0">
                  <a:pos x="51" y="126"/>
                </a:cxn>
              </a:cxnLst>
              <a:rect l="0" t="0" r="r" b="b"/>
              <a:pathLst>
                <a:path w="51" h="126">
                  <a:moveTo>
                    <a:pt x="51" y="126"/>
                  </a:moveTo>
                  <a:lnTo>
                    <a:pt x="49" y="102"/>
                  </a:lnTo>
                  <a:lnTo>
                    <a:pt x="46" y="81"/>
                  </a:lnTo>
                  <a:lnTo>
                    <a:pt x="44" y="62"/>
                  </a:lnTo>
                  <a:lnTo>
                    <a:pt x="38" y="46"/>
                  </a:lnTo>
                  <a:lnTo>
                    <a:pt x="31" y="29"/>
                  </a:lnTo>
                  <a:lnTo>
                    <a:pt x="27" y="18"/>
                  </a:lnTo>
                  <a:lnTo>
                    <a:pt x="22" y="7"/>
                  </a:lnTo>
                  <a:lnTo>
                    <a:pt x="19" y="0"/>
                  </a:lnTo>
                  <a:lnTo>
                    <a:pt x="0" y="10"/>
                  </a:lnTo>
                  <a:lnTo>
                    <a:pt x="4" y="18"/>
                  </a:lnTo>
                  <a:lnTo>
                    <a:pt x="9" y="28"/>
                  </a:lnTo>
                  <a:lnTo>
                    <a:pt x="13" y="40"/>
                  </a:lnTo>
                  <a:lnTo>
                    <a:pt x="18" y="52"/>
                  </a:lnTo>
                  <a:lnTo>
                    <a:pt x="22" y="69"/>
                  </a:lnTo>
                  <a:lnTo>
                    <a:pt x="26" y="86"/>
                  </a:lnTo>
                  <a:lnTo>
                    <a:pt x="28" y="105"/>
                  </a:lnTo>
                  <a:lnTo>
                    <a:pt x="30" y="126"/>
                  </a:lnTo>
                  <a:lnTo>
                    <a:pt x="51" y="126"/>
                  </a:lnTo>
                  <a:close/>
                </a:path>
              </a:pathLst>
            </a:custGeom>
            <a:solidFill>
              <a:srgbClr val="000000"/>
            </a:solidFill>
            <a:ln w="9525">
              <a:noFill/>
              <a:round/>
              <a:headEnd/>
              <a:tailEnd/>
            </a:ln>
          </p:spPr>
          <p:txBody>
            <a:bodyPr/>
            <a:lstStyle/>
            <a:p>
              <a:endParaRPr lang="en-US"/>
            </a:p>
          </p:txBody>
        </p:sp>
        <p:sp>
          <p:nvSpPr>
            <p:cNvPr id="1241331" name="Freeform 243"/>
            <p:cNvSpPr>
              <a:spLocks/>
            </p:cNvSpPr>
            <p:nvPr/>
          </p:nvSpPr>
          <p:spPr bwMode="auto">
            <a:xfrm>
              <a:off x="3636" y="1930"/>
              <a:ext cx="11" cy="5"/>
            </a:xfrm>
            <a:custGeom>
              <a:avLst/>
              <a:gdLst/>
              <a:ahLst/>
              <a:cxnLst>
                <a:cxn ang="0">
                  <a:pos x="0" y="0"/>
                </a:cxn>
                <a:cxn ang="0">
                  <a:pos x="2" y="7"/>
                </a:cxn>
                <a:cxn ang="0">
                  <a:pos x="10" y="10"/>
                </a:cxn>
                <a:cxn ang="0">
                  <a:pos x="17" y="7"/>
                </a:cxn>
                <a:cxn ang="0">
                  <a:pos x="21" y="0"/>
                </a:cxn>
                <a:cxn ang="0">
                  <a:pos x="0" y="0"/>
                </a:cxn>
              </a:cxnLst>
              <a:rect l="0" t="0" r="r" b="b"/>
              <a:pathLst>
                <a:path w="21" h="10">
                  <a:moveTo>
                    <a:pt x="0" y="0"/>
                  </a:moveTo>
                  <a:lnTo>
                    <a:pt x="2" y="7"/>
                  </a:lnTo>
                  <a:lnTo>
                    <a:pt x="10" y="10"/>
                  </a:lnTo>
                  <a:lnTo>
                    <a:pt x="17" y="7"/>
                  </a:lnTo>
                  <a:lnTo>
                    <a:pt x="21" y="0"/>
                  </a:lnTo>
                  <a:lnTo>
                    <a:pt x="0" y="0"/>
                  </a:lnTo>
                  <a:close/>
                </a:path>
              </a:pathLst>
            </a:custGeom>
            <a:solidFill>
              <a:srgbClr val="000000"/>
            </a:solidFill>
            <a:ln w="9525">
              <a:noFill/>
              <a:round/>
              <a:headEnd/>
              <a:tailEnd/>
            </a:ln>
          </p:spPr>
          <p:txBody>
            <a:bodyPr/>
            <a:lstStyle/>
            <a:p>
              <a:endParaRPr lang="en-US"/>
            </a:p>
          </p:txBody>
        </p:sp>
        <p:sp>
          <p:nvSpPr>
            <p:cNvPr id="1241332" name="Freeform 244"/>
            <p:cNvSpPr>
              <a:spLocks/>
            </p:cNvSpPr>
            <p:nvPr/>
          </p:nvSpPr>
          <p:spPr bwMode="auto">
            <a:xfrm>
              <a:off x="3558" y="1590"/>
              <a:ext cx="9" cy="8"/>
            </a:xfrm>
            <a:custGeom>
              <a:avLst/>
              <a:gdLst/>
              <a:ahLst/>
              <a:cxnLst>
                <a:cxn ang="0">
                  <a:pos x="18" y="6"/>
                </a:cxn>
                <a:cxn ang="0">
                  <a:pos x="13" y="0"/>
                </a:cxn>
                <a:cxn ang="0">
                  <a:pos x="5" y="2"/>
                </a:cxn>
                <a:cxn ang="0">
                  <a:pos x="0" y="9"/>
                </a:cxn>
                <a:cxn ang="0">
                  <a:pos x="0" y="16"/>
                </a:cxn>
                <a:cxn ang="0">
                  <a:pos x="18" y="6"/>
                </a:cxn>
              </a:cxnLst>
              <a:rect l="0" t="0" r="r" b="b"/>
              <a:pathLst>
                <a:path w="18" h="16">
                  <a:moveTo>
                    <a:pt x="18" y="6"/>
                  </a:moveTo>
                  <a:lnTo>
                    <a:pt x="13" y="0"/>
                  </a:lnTo>
                  <a:lnTo>
                    <a:pt x="5" y="2"/>
                  </a:lnTo>
                  <a:lnTo>
                    <a:pt x="0" y="9"/>
                  </a:lnTo>
                  <a:lnTo>
                    <a:pt x="0" y="16"/>
                  </a:lnTo>
                  <a:lnTo>
                    <a:pt x="18" y="6"/>
                  </a:lnTo>
                  <a:close/>
                </a:path>
              </a:pathLst>
            </a:custGeom>
            <a:solidFill>
              <a:srgbClr val="000000"/>
            </a:solidFill>
            <a:ln w="9525">
              <a:noFill/>
              <a:round/>
              <a:headEnd/>
              <a:tailEnd/>
            </a:ln>
          </p:spPr>
          <p:txBody>
            <a:bodyPr/>
            <a:lstStyle/>
            <a:p>
              <a:endParaRPr lang="en-US"/>
            </a:p>
          </p:txBody>
        </p:sp>
        <p:sp>
          <p:nvSpPr>
            <p:cNvPr id="1241333" name="Freeform 245"/>
            <p:cNvSpPr>
              <a:spLocks/>
            </p:cNvSpPr>
            <p:nvPr/>
          </p:nvSpPr>
          <p:spPr bwMode="auto">
            <a:xfrm>
              <a:off x="3558" y="1593"/>
              <a:ext cx="22" cy="56"/>
            </a:xfrm>
            <a:custGeom>
              <a:avLst/>
              <a:gdLst/>
              <a:ahLst/>
              <a:cxnLst>
                <a:cxn ang="0">
                  <a:pos x="41" y="92"/>
                </a:cxn>
                <a:cxn ang="0">
                  <a:pos x="44" y="98"/>
                </a:cxn>
                <a:cxn ang="0">
                  <a:pos x="44" y="95"/>
                </a:cxn>
                <a:cxn ang="0">
                  <a:pos x="44" y="92"/>
                </a:cxn>
                <a:cxn ang="0">
                  <a:pos x="44" y="83"/>
                </a:cxn>
                <a:cxn ang="0">
                  <a:pos x="40" y="70"/>
                </a:cxn>
                <a:cxn ang="0">
                  <a:pos x="37" y="56"/>
                </a:cxn>
                <a:cxn ang="0">
                  <a:pos x="32" y="40"/>
                </a:cxn>
                <a:cxn ang="0">
                  <a:pos x="27" y="22"/>
                </a:cxn>
                <a:cxn ang="0">
                  <a:pos x="18" y="0"/>
                </a:cxn>
                <a:cxn ang="0">
                  <a:pos x="0" y="10"/>
                </a:cxn>
                <a:cxn ang="0">
                  <a:pos x="6" y="28"/>
                </a:cxn>
                <a:cxn ang="0">
                  <a:pos x="11" y="47"/>
                </a:cxn>
                <a:cxn ang="0">
                  <a:pos x="15" y="64"/>
                </a:cxn>
                <a:cxn ang="0">
                  <a:pos x="18" y="77"/>
                </a:cxn>
                <a:cxn ang="0">
                  <a:pos x="22" y="86"/>
                </a:cxn>
                <a:cxn ang="0">
                  <a:pos x="22" y="95"/>
                </a:cxn>
                <a:cxn ang="0">
                  <a:pos x="23" y="101"/>
                </a:cxn>
                <a:cxn ang="0">
                  <a:pos x="26" y="108"/>
                </a:cxn>
                <a:cxn ang="0">
                  <a:pos x="23" y="101"/>
                </a:cxn>
                <a:cxn ang="0">
                  <a:pos x="27" y="110"/>
                </a:cxn>
                <a:cxn ang="0">
                  <a:pos x="35" y="111"/>
                </a:cxn>
                <a:cxn ang="0">
                  <a:pos x="41" y="107"/>
                </a:cxn>
                <a:cxn ang="0">
                  <a:pos x="44" y="98"/>
                </a:cxn>
                <a:cxn ang="0">
                  <a:pos x="41" y="92"/>
                </a:cxn>
              </a:cxnLst>
              <a:rect l="0" t="0" r="r" b="b"/>
              <a:pathLst>
                <a:path w="44" h="111">
                  <a:moveTo>
                    <a:pt x="41" y="92"/>
                  </a:moveTo>
                  <a:lnTo>
                    <a:pt x="44" y="98"/>
                  </a:lnTo>
                  <a:lnTo>
                    <a:pt x="44" y="95"/>
                  </a:lnTo>
                  <a:lnTo>
                    <a:pt x="44" y="92"/>
                  </a:lnTo>
                  <a:lnTo>
                    <a:pt x="44" y="83"/>
                  </a:lnTo>
                  <a:lnTo>
                    <a:pt x="40" y="70"/>
                  </a:lnTo>
                  <a:lnTo>
                    <a:pt x="37" y="56"/>
                  </a:lnTo>
                  <a:lnTo>
                    <a:pt x="32" y="40"/>
                  </a:lnTo>
                  <a:lnTo>
                    <a:pt x="27" y="22"/>
                  </a:lnTo>
                  <a:lnTo>
                    <a:pt x="18" y="0"/>
                  </a:lnTo>
                  <a:lnTo>
                    <a:pt x="0" y="10"/>
                  </a:lnTo>
                  <a:lnTo>
                    <a:pt x="6" y="28"/>
                  </a:lnTo>
                  <a:lnTo>
                    <a:pt x="11" y="47"/>
                  </a:lnTo>
                  <a:lnTo>
                    <a:pt x="15" y="64"/>
                  </a:lnTo>
                  <a:lnTo>
                    <a:pt x="18" y="77"/>
                  </a:lnTo>
                  <a:lnTo>
                    <a:pt x="22" y="86"/>
                  </a:lnTo>
                  <a:lnTo>
                    <a:pt x="22" y="95"/>
                  </a:lnTo>
                  <a:lnTo>
                    <a:pt x="23" y="101"/>
                  </a:lnTo>
                  <a:lnTo>
                    <a:pt x="26" y="108"/>
                  </a:lnTo>
                  <a:lnTo>
                    <a:pt x="23" y="101"/>
                  </a:lnTo>
                  <a:lnTo>
                    <a:pt x="27" y="110"/>
                  </a:lnTo>
                  <a:lnTo>
                    <a:pt x="35" y="111"/>
                  </a:lnTo>
                  <a:lnTo>
                    <a:pt x="41" y="107"/>
                  </a:lnTo>
                  <a:lnTo>
                    <a:pt x="44" y="98"/>
                  </a:lnTo>
                  <a:lnTo>
                    <a:pt x="41" y="92"/>
                  </a:lnTo>
                  <a:close/>
                </a:path>
              </a:pathLst>
            </a:custGeom>
            <a:solidFill>
              <a:srgbClr val="000000"/>
            </a:solidFill>
            <a:ln w="9525">
              <a:noFill/>
              <a:round/>
              <a:headEnd/>
              <a:tailEnd/>
            </a:ln>
          </p:spPr>
          <p:txBody>
            <a:bodyPr/>
            <a:lstStyle/>
            <a:p>
              <a:endParaRPr lang="en-US"/>
            </a:p>
          </p:txBody>
        </p:sp>
        <p:sp>
          <p:nvSpPr>
            <p:cNvPr id="1241334" name="Freeform 246"/>
            <p:cNvSpPr>
              <a:spLocks/>
            </p:cNvSpPr>
            <p:nvPr/>
          </p:nvSpPr>
          <p:spPr bwMode="auto">
            <a:xfrm>
              <a:off x="3571" y="1639"/>
              <a:ext cx="19" cy="65"/>
            </a:xfrm>
            <a:custGeom>
              <a:avLst/>
              <a:gdLst/>
              <a:ahLst/>
              <a:cxnLst>
                <a:cxn ang="0">
                  <a:pos x="38" y="130"/>
                </a:cxn>
                <a:cxn ang="0">
                  <a:pos x="38" y="130"/>
                </a:cxn>
                <a:cxn ang="0">
                  <a:pos x="38" y="98"/>
                </a:cxn>
                <a:cxn ang="0">
                  <a:pos x="37" y="69"/>
                </a:cxn>
                <a:cxn ang="0">
                  <a:pos x="33" y="47"/>
                </a:cxn>
                <a:cxn ang="0">
                  <a:pos x="29" y="31"/>
                </a:cxn>
                <a:cxn ang="0">
                  <a:pos x="24" y="16"/>
                </a:cxn>
                <a:cxn ang="0">
                  <a:pos x="20" y="9"/>
                </a:cxn>
                <a:cxn ang="0">
                  <a:pos x="18" y="4"/>
                </a:cxn>
                <a:cxn ang="0">
                  <a:pos x="15" y="0"/>
                </a:cxn>
                <a:cxn ang="0">
                  <a:pos x="0" y="16"/>
                </a:cxn>
                <a:cxn ang="0">
                  <a:pos x="0" y="15"/>
                </a:cxn>
                <a:cxn ang="0">
                  <a:pos x="1" y="19"/>
                </a:cxn>
                <a:cxn ang="0">
                  <a:pos x="6" y="26"/>
                </a:cxn>
                <a:cxn ang="0">
                  <a:pos x="9" y="38"/>
                </a:cxn>
                <a:cxn ang="0">
                  <a:pos x="12" y="55"/>
                </a:cxn>
                <a:cxn ang="0">
                  <a:pos x="15" y="72"/>
                </a:cxn>
                <a:cxn ang="0">
                  <a:pos x="18" y="98"/>
                </a:cxn>
                <a:cxn ang="0">
                  <a:pos x="18" y="130"/>
                </a:cxn>
                <a:cxn ang="0">
                  <a:pos x="38" y="130"/>
                </a:cxn>
              </a:cxnLst>
              <a:rect l="0" t="0" r="r" b="b"/>
              <a:pathLst>
                <a:path w="38" h="130">
                  <a:moveTo>
                    <a:pt x="38" y="130"/>
                  </a:moveTo>
                  <a:lnTo>
                    <a:pt x="38" y="130"/>
                  </a:lnTo>
                  <a:lnTo>
                    <a:pt x="38" y="98"/>
                  </a:lnTo>
                  <a:lnTo>
                    <a:pt x="37" y="69"/>
                  </a:lnTo>
                  <a:lnTo>
                    <a:pt x="33" y="47"/>
                  </a:lnTo>
                  <a:lnTo>
                    <a:pt x="29" y="31"/>
                  </a:lnTo>
                  <a:lnTo>
                    <a:pt x="24" y="16"/>
                  </a:lnTo>
                  <a:lnTo>
                    <a:pt x="20" y="9"/>
                  </a:lnTo>
                  <a:lnTo>
                    <a:pt x="18" y="4"/>
                  </a:lnTo>
                  <a:lnTo>
                    <a:pt x="15" y="0"/>
                  </a:lnTo>
                  <a:lnTo>
                    <a:pt x="0" y="16"/>
                  </a:lnTo>
                  <a:lnTo>
                    <a:pt x="0" y="15"/>
                  </a:lnTo>
                  <a:lnTo>
                    <a:pt x="1" y="19"/>
                  </a:lnTo>
                  <a:lnTo>
                    <a:pt x="6" y="26"/>
                  </a:lnTo>
                  <a:lnTo>
                    <a:pt x="9" y="38"/>
                  </a:lnTo>
                  <a:lnTo>
                    <a:pt x="12" y="55"/>
                  </a:lnTo>
                  <a:lnTo>
                    <a:pt x="15" y="72"/>
                  </a:lnTo>
                  <a:lnTo>
                    <a:pt x="18" y="98"/>
                  </a:lnTo>
                  <a:lnTo>
                    <a:pt x="18" y="130"/>
                  </a:lnTo>
                  <a:lnTo>
                    <a:pt x="38" y="130"/>
                  </a:lnTo>
                  <a:close/>
                </a:path>
              </a:pathLst>
            </a:custGeom>
            <a:solidFill>
              <a:srgbClr val="000000"/>
            </a:solidFill>
            <a:ln w="9525">
              <a:noFill/>
              <a:round/>
              <a:headEnd/>
              <a:tailEnd/>
            </a:ln>
          </p:spPr>
          <p:txBody>
            <a:bodyPr/>
            <a:lstStyle/>
            <a:p>
              <a:endParaRPr lang="en-US"/>
            </a:p>
          </p:txBody>
        </p:sp>
        <p:sp>
          <p:nvSpPr>
            <p:cNvPr id="1241335" name="Freeform 247"/>
            <p:cNvSpPr>
              <a:spLocks/>
            </p:cNvSpPr>
            <p:nvPr/>
          </p:nvSpPr>
          <p:spPr bwMode="auto">
            <a:xfrm>
              <a:off x="3573" y="1704"/>
              <a:ext cx="17" cy="76"/>
            </a:xfrm>
            <a:custGeom>
              <a:avLst/>
              <a:gdLst/>
              <a:ahLst/>
              <a:cxnLst>
                <a:cxn ang="0">
                  <a:pos x="22" y="151"/>
                </a:cxn>
                <a:cxn ang="0">
                  <a:pos x="22" y="141"/>
                </a:cxn>
                <a:cxn ang="0">
                  <a:pos x="24" y="127"/>
                </a:cxn>
                <a:cxn ang="0">
                  <a:pos x="25" y="113"/>
                </a:cxn>
                <a:cxn ang="0">
                  <a:pos x="27" y="93"/>
                </a:cxn>
                <a:cxn ang="0">
                  <a:pos x="29" y="73"/>
                </a:cxn>
                <a:cxn ang="0">
                  <a:pos x="31" y="49"/>
                </a:cxn>
                <a:cxn ang="0">
                  <a:pos x="32" y="25"/>
                </a:cxn>
                <a:cxn ang="0">
                  <a:pos x="33" y="0"/>
                </a:cxn>
                <a:cxn ang="0">
                  <a:pos x="13" y="0"/>
                </a:cxn>
                <a:cxn ang="0">
                  <a:pos x="10" y="25"/>
                </a:cxn>
                <a:cxn ang="0">
                  <a:pos x="9" y="49"/>
                </a:cxn>
                <a:cxn ang="0">
                  <a:pos x="7" y="70"/>
                </a:cxn>
                <a:cxn ang="0">
                  <a:pos x="6" y="89"/>
                </a:cxn>
                <a:cxn ang="0">
                  <a:pos x="4" y="110"/>
                </a:cxn>
                <a:cxn ang="0">
                  <a:pos x="4" y="124"/>
                </a:cxn>
                <a:cxn ang="0">
                  <a:pos x="1" y="136"/>
                </a:cxn>
                <a:cxn ang="0">
                  <a:pos x="0" y="147"/>
                </a:cxn>
                <a:cxn ang="0">
                  <a:pos x="22" y="151"/>
                </a:cxn>
              </a:cxnLst>
              <a:rect l="0" t="0" r="r" b="b"/>
              <a:pathLst>
                <a:path w="33" h="151">
                  <a:moveTo>
                    <a:pt x="22" y="151"/>
                  </a:moveTo>
                  <a:lnTo>
                    <a:pt x="22" y="141"/>
                  </a:lnTo>
                  <a:lnTo>
                    <a:pt x="24" y="127"/>
                  </a:lnTo>
                  <a:lnTo>
                    <a:pt x="25" y="113"/>
                  </a:lnTo>
                  <a:lnTo>
                    <a:pt x="27" y="93"/>
                  </a:lnTo>
                  <a:lnTo>
                    <a:pt x="29" y="73"/>
                  </a:lnTo>
                  <a:lnTo>
                    <a:pt x="31" y="49"/>
                  </a:lnTo>
                  <a:lnTo>
                    <a:pt x="32" y="25"/>
                  </a:lnTo>
                  <a:lnTo>
                    <a:pt x="33" y="0"/>
                  </a:lnTo>
                  <a:lnTo>
                    <a:pt x="13" y="0"/>
                  </a:lnTo>
                  <a:lnTo>
                    <a:pt x="10" y="25"/>
                  </a:lnTo>
                  <a:lnTo>
                    <a:pt x="9" y="49"/>
                  </a:lnTo>
                  <a:lnTo>
                    <a:pt x="7" y="70"/>
                  </a:lnTo>
                  <a:lnTo>
                    <a:pt x="6" y="89"/>
                  </a:lnTo>
                  <a:lnTo>
                    <a:pt x="4" y="110"/>
                  </a:lnTo>
                  <a:lnTo>
                    <a:pt x="4" y="124"/>
                  </a:lnTo>
                  <a:lnTo>
                    <a:pt x="1" y="136"/>
                  </a:lnTo>
                  <a:lnTo>
                    <a:pt x="0" y="147"/>
                  </a:lnTo>
                  <a:lnTo>
                    <a:pt x="22" y="151"/>
                  </a:lnTo>
                  <a:close/>
                </a:path>
              </a:pathLst>
            </a:custGeom>
            <a:solidFill>
              <a:srgbClr val="000000"/>
            </a:solidFill>
            <a:ln w="9525">
              <a:noFill/>
              <a:round/>
              <a:headEnd/>
              <a:tailEnd/>
            </a:ln>
          </p:spPr>
          <p:txBody>
            <a:bodyPr/>
            <a:lstStyle/>
            <a:p>
              <a:endParaRPr lang="en-US"/>
            </a:p>
          </p:txBody>
        </p:sp>
        <p:sp>
          <p:nvSpPr>
            <p:cNvPr id="1241336" name="Freeform 248"/>
            <p:cNvSpPr>
              <a:spLocks/>
            </p:cNvSpPr>
            <p:nvPr/>
          </p:nvSpPr>
          <p:spPr bwMode="auto">
            <a:xfrm>
              <a:off x="3573" y="1777"/>
              <a:ext cx="11" cy="7"/>
            </a:xfrm>
            <a:custGeom>
              <a:avLst/>
              <a:gdLst/>
              <a:ahLst/>
              <a:cxnLst>
                <a:cxn ang="0">
                  <a:pos x="0" y="0"/>
                </a:cxn>
                <a:cxn ang="0">
                  <a:pos x="4" y="9"/>
                </a:cxn>
                <a:cxn ang="0">
                  <a:pos x="9" y="13"/>
                </a:cxn>
                <a:cxn ang="0">
                  <a:pos x="16" y="12"/>
                </a:cxn>
                <a:cxn ang="0">
                  <a:pos x="22" y="4"/>
                </a:cxn>
                <a:cxn ang="0">
                  <a:pos x="0" y="0"/>
                </a:cxn>
              </a:cxnLst>
              <a:rect l="0" t="0" r="r" b="b"/>
              <a:pathLst>
                <a:path w="22" h="13">
                  <a:moveTo>
                    <a:pt x="0" y="0"/>
                  </a:moveTo>
                  <a:lnTo>
                    <a:pt x="4" y="9"/>
                  </a:lnTo>
                  <a:lnTo>
                    <a:pt x="9" y="13"/>
                  </a:lnTo>
                  <a:lnTo>
                    <a:pt x="16" y="12"/>
                  </a:lnTo>
                  <a:lnTo>
                    <a:pt x="22" y="4"/>
                  </a:lnTo>
                  <a:lnTo>
                    <a:pt x="0" y="0"/>
                  </a:lnTo>
                  <a:close/>
                </a:path>
              </a:pathLst>
            </a:custGeom>
            <a:solidFill>
              <a:srgbClr val="000000"/>
            </a:solidFill>
            <a:ln w="9525">
              <a:noFill/>
              <a:round/>
              <a:headEnd/>
              <a:tailEnd/>
            </a:ln>
          </p:spPr>
          <p:txBody>
            <a:bodyPr/>
            <a:lstStyle/>
            <a:p>
              <a:endParaRPr lang="en-US"/>
            </a:p>
          </p:txBody>
        </p:sp>
        <p:sp>
          <p:nvSpPr>
            <p:cNvPr id="1241337" name="Freeform 249"/>
            <p:cNvSpPr>
              <a:spLocks/>
            </p:cNvSpPr>
            <p:nvPr/>
          </p:nvSpPr>
          <p:spPr bwMode="auto">
            <a:xfrm>
              <a:off x="3505" y="1809"/>
              <a:ext cx="9" cy="10"/>
            </a:xfrm>
            <a:custGeom>
              <a:avLst/>
              <a:gdLst/>
              <a:ahLst/>
              <a:cxnLst>
                <a:cxn ang="0">
                  <a:pos x="0" y="17"/>
                </a:cxn>
                <a:cxn ang="0">
                  <a:pos x="7" y="20"/>
                </a:cxn>
                <a:cxn ang="0">
                  <a:pos x="14" y="15"/>
                </a:cxn>
                <a:cxn ang="0">
                  <a:pos x="18" y="8"/>
                </a:cxn>
                <a:cxn ang="0">
                  <a:pos x="14" y="0"/>
                </a:cxn>
                <a:cxn ang="0">
                  <a:pos x="0" y="17"/>
                </a:cxn>
              </a:cxnLst>
              <a:rect l="0" t="0" r="r" b="b"/>
              <a:pathLst>
                <a:path w="18" h="20">
                  <a:moveTo>
                    <a:pt x="0" y="17"/>
                  </a:moveTo>
                  <a:lnTo>
                    <a:pt x="7" y="20"/>
                  </a:lnTo>
                  <a:lnTo>
                    <a:pt x="14" y="15"/>
                  </a:lnTo>
                  <a:lnTo>
                    <a:pt x="18" y="8"/>
                  </a:lnTo>
                  <a:lnTo>
                    <a:pt x="14" y="0"/>
                  </a:lnTo>
                  <a:lnTo>
                    <a:pt x="0" y="17"/>
                  </a:lnTo>
                  <a:close/>
                </a:path>
              </a:pathLst>
            </a:custGeom>
            <a:solidFill>
              <a:srgbClr val="000000"/>
            </a:solidFill>
            <a:ln w="9525">
              <a:noFill/>
              <a:round/>
              <a:headEnd/>
              <a:tailEnd/>
            </a:ln>
          </p:spPr>
          <p:txBody>
            <a:bodyPr/>
            <a:lstStyle/>
            <a:p>
              <a:endParaRPr lang="en-US"/>
            </a:p>
          </p:txBody>
        </p:sp>
        <p:sp>
          <p:nvSpPr>
            <p:cNvPr id="1241338" name="Freeform 250"/>
            <p:cNvSpPr>
              <a:spLocks/>
            </p:cNvSpPr>
            <p:nvPr/>
          </p:nvSpPr>
          <p:spPr bwMode="auto">
            <a:xfrm>
              <a:off x="3478" y="1771"/>
              <a:ext cx="34" cy="46"/>
            </a:xfrm>
            <a:custGeom>
              <a:avLst/>
              <a:gdLst/>
              <a:ahLst/>
              <a:cxnLst>
                <a:cxn ang="0">
                  <a:pos x="0" y="7"/>
                </a:cxn>
                <a:cxn ang="0">
                  <a:pos x="0" y="7"/>
                </a:cxn>
                <a:cxn ang="0">
                  <a:pos x="6" y="19"/>
                </a:cxn>
                <a:cxn ang="0">
                  <a:pos x="11" y="34"/>
                </a:cxn>
                <a:cxn ang="0">
                  <a:pos x="20" y="46"/>
                </a:cxn>
                <a:cxn ang="0">
                  <a:pos x="32" y="61"/>
                </a:cxn>
                <a:cxn ang="0">
                  <a:pos x="39" y="72"/>
                </a:cxn>
                <a:cxn ang="0">
                  <a:pos x="47" y="81"/>
                </a:cxn>
                <a:cxn ang="0">
                  <a:pos x="53" y="90"/>
                </a:cxn>
                <a:cxn ang="0">
                  <a:pos x="55" y="92"/>
                </a:cxn>
                <a:cxn ang="0">
                  <a:pos x="69" y="75"/>
                </a:cxn>
                <a:cxn ang="0">
                  <a:pos x="68" y="72"/>
                </a:cxn>
                <a:cxn ang="0">
                  <a:pos x="62" y="68"/>
                </a:cxn>
                <a:cxn ang="0">
                  <a:pos x="57" y="58"/>
                </a:cxn>
                <a:cxn ang="0">
                  <a:pos x="47" y="46"/>
                </a:cxn>
                <a:cxn ang="0">
                  <a:pos x="39" y="34"/>
                </a:cxn>
                <a:cxn ang="0">
                  <a:pos x="30" y="21"/>
                </a:cxn>
                <a:cxn ang="0">
                  <a:pos x="24" y="9"/>
                </a:cxn>
                <a:cxn ang="0">
                  <a:pos x="20" y="0"/>
                </a:cxn>
                <a:cxn ang="0">
                  <a:pos x="0" y="7"/>
                </a:cxn>
              </a:cxnLst>
              <a:rect l="0" t="0" r="r" b="b"/>
              <a:pathLst>
                <a:path w="69" h="92">
                  <a:moveTo>
                    <a:pt x="0" y="7"/>
                  </a:moveTo>
                  <a:lnTo>
                    <a:pt x="0" y="7"/>
                  </a:lnTo>
                  <a:lnTo>
                    <a:pt x="6" y="19"/>
                  </a:lnTo>
                  <a:lnTo>
                    <a:pt x="11" y="34"/>
                  </a:lnTo>
                  <a:lnTo>
                    <a:pt x="20" y="46"/>
                  </a:lnTo>
                  <a:lnTo>
                    <a:pt x="32" y="61"/>
                  </a:lnTo>
                  <a:lnTo>
                    <a:pt x="39" y="72"/>
                  </a:lnTo>
                  <a:lnTo>
                    <a:pt x="47" y="81"/>
                  </a:lnTo>
                  <a:lnTo>
                    <a:pt x="53" y="90"/>
                  </a:lnTo>
                  <a:lnTo>
                    <a:pt x="55" y="92"/>
                  </a:lnTo>
                  <a:lnTo>
                    <a:pt x="69" y="75"/>
                  </a:lnTo>
                  <a:lnTo>
                    <a:pt x="68" y="72"/>
                  </a:lnTo>
                  <a:lnTo>
                    <a:pt x="62" y="68"/>
                  </a:lnTo>
                  <a:lnTo>
                    <a:pt x="57" y="58"/>
                  </a:lnTo>
                  <a:lnTo>
                    <a:pt x="47" y="46"/>
                  </a:lnTo>
                  <a:lnTo>
                    <a:pt x="39" y="34"/>
                  </a:lnTo>
                  <a:lnTo>
                    <a:pt x="30" y="21"/>
                  </a:lnTo>
                  <a:lnTo>
                    <a:pt x="24" y="9"/>
                  </a:lnTo>
                  <a:lnTo>
                    <a:pt x="20" y="0"/>
                  </a:lnTo>
                  <a:lnTo>
                    <a:pt x="0" y="7"/>
                  </a:lnTo>
                  <a:close/>
                </a:path>
              </a:pathLst>
            </a:custGeom>
            <a:solidFill>
              <a:srgbClr val="000000"/>
            </a:solidFill>
            <a:ln w="9525">
              <a:noFill/>
              <a:round/>
              <a:headEnd/>
              <a:tailEnd/>
            </a:ln>
          </p:spPr>
          <p:txBody>
            <a:bodyPr/>
            <a:lstStyle/>
            <a:p>
              <a:endParaRPr lang="en-US"/>
            </a:p>
          </p:txBody>
        </p:sp>
        <p:sp>
          <p:nvSpPr>
            <p:cNvPr id="1241339" name="Freeform 251"/>
            <p:cNvSpPr>
              <a:spLocks/>
            </p:cNvSpPr>
            <p:nvPr/>
          </p:nvSpPr>
          <p:spPr bwMode="auto">
            <a:xfrm>
              <a:off x="3474" y="1734"/>
              <a:ext cx="15" cy="41"/>
            </a:xfrm>
            <a:custGeom>
              <a:avLst/>
              <a:gdLst/>
              <a:ahLst/>
              <a:cxnLst>
                <a:cxn ang="0">
                  <a:pos x="0" y="15"/>
                </a:cxn>
                <a:cxn ang="0">
                  <a:pos x="0" y="12"/>
                </a:cxn>
                <a:cxn ang="0">
                  <a:pos x="0" y="14"/>
                </a:cxn>
                <a:cxn ang="0">
                  <a:pos x="0" y="18"/>
                </a:cxn>
                <a:cxn ang="0">
                  <a:pos x="0" y="27"/>
                </a:cxn>
                <a:cxn ang="0">
                  <a:pos x="0" y="37"/>
                </a:cxn>
                <a:cxn ang="0">
                  <a:pos x="1" y="49"/>
                </a:cxn>
                <a:cxn ang="0">
                  <a:pos x="4" y="60"/>
                </a:cxn>
                <a:cxn ang="0">
                  <a:pos x="5" y="73"/>
                </a:cxn>
                <a:cxn ang="0">
                  <a:pos x="8" y="83"/>
                </a:cxn>
                <a:cxn ang="0">
                  <a:pos x="29" y="76"/>
                </a:cxn>
                <a:cxn ang="0">
                  <a:pos x="25" y="67"/>
                </a:cxn>
                <a:cxn ang="0">
                  <a:pos x="24" y="57"/>
                </a:cxn>
                <a:cxn ang="0">
                  <a:pos x="23" y="45"/>
                </a:cxn>
                <a:cxn ang="0">
                  <a:pos x="22" y="33"/>
                </a:cxn>
                <a:cxn ang="0">
                  <a:pos x="22" y="27"/>
                </a:cxn>
                <a:cxn ang="0">
                  <a:pos x="22" y="18"/>
                </a:cxn>
                <a:cxn ang="0">
                  <a:pos x="22" y="14"/>
                </a:cxn>
                <a:cxn ang="0">
                  <a:pos x="22" y="12"/>
                </a:cxn>
                <a:cxn ang="0">
                  <a:pos x="22" y="9"/>
                </a:cxn>
                <a:cxn ang="0">
                  <a:pos x="22" y="12"/>
                </a:cxn>
                <a:cxn ang="0">
                  <a:pos x="19" y="5"/>
                </a:cxn>
                <a:cxn ang="0">
                  <a:pos x="10" y="0"/>
                </a:cxn>
                <a:cxn ang="0">
                  <a:pos x="4" y="5"/>
                </a:cxn>
                <a:cxn ang="0">
                  <a:pos x="0" y="12"/>
                </a:cxn>
                <a:cxn ang="0">
                  <a:pos x="0" y="15"/>
                </a:cxn>
              </a:cxnLst>
              <a:rect l="0" t="0" r="r" b="b"/>
              <a:pathLst>
                <a:path w="29" h="83">
                  <a:moveTo>
                    <a:pt x="0" y="15"/>
                  </a:moveTo>
                  <a:lnTo>
                    <a:pt x="0" y="12"/>
                  </a:lnTo>
                  <a:lnTo>
                    <a:pt x="0" y="14"/>
                  </a:lnTo>
                  <a:lnTo>
                    <a:pt x="0" y="18"/>
                  </a:lnTo>
                  <a:lnTo>
                    <a:pt x="0" y="27"/>
                  </a:lnTo>
                  <a:lnTo>
                    <a:pt x="0" y="37"/>
                  </a:lnTo>
                  <a:lnTo>
                    <a:pt x="1" y="49"/>
                  </a:lnTo>
                  <a:lnTo>
                    <a:pt x="4" y="60"/>
                  </a:lnTo>
                  <a:lnTo>
                    <a:pt x="5" y="73"/>
                  </a:lnTo>
                  <a:lnTo>
                    <a:pt x="8" y="83"/>
                  </a:lnTo>
                  <a:lnTo>
                    <a:pt x="29" y="76"/>
                  </a:lnTo>
                  <a:lnTo>
                    <a:pt x="25" y="67"/>
                  </a:lnTo>
                  <a:lnTo>
                    <a:pt x="24" y="57"/>
                  </a:lnTo>
                  <a:lnTo>
                    <a:pt x="23" y="45"/>
                  </a:lnTo>
                  <a:lnTo>
                    <a:pt x="22" y="33"/>
                  </a:lnTo>
                  <a:lnTo>
                    <a:pt x="22" y="27"/>
                  </a:lnTo>
                  <a:lnTo>
                    <a:pt x="22" y="18"/>
                  </a:lnTo>
                  <a:lnTo>
                    <a:pt x="22" y="14"/>
                  </a:lnTo>
                  <a:lnTo>
                    <a:pt x="22" y="12"/>
                  </a:lnTo>
                  <a:lnTo>
                    <a:pt x="22" y="9"/>
                  </a:lnTo>
                  <a:lnTo>
                    <a:pt x="22" y="12"/>
                  </a:lnTo>
                  <a:lnTo>
                    <a:pt x="19" y="5"/>
                  </a:lnTo>
                  <a:lnTo>
                    <a:pt x="10" y="0"/>
                  </a:lnTo>
                  <a:lnTo>
                    <a:pt x="4" y="5"/>
                  </a:lnTo>
                  <a:lnTo>
                    <a:pt x="0" y="12"/>
                  </a:lnTo>
                  <a:lnTo>
                    <a:pt x="0" y="15"/>
                  </a:lnTo>
                  <a:close/>
                </a:path>
              </a:pathLst>
            </a:custGeom>
            <a:solidFill>
              <a:srgbClr val="000000"/>
            </a:solidFill>
            <a:ln w="9525">
              <a:noFill/>
              <a:round/>
              <a:headEnd/>
              <a:tailEnd/>
            </a:ln>
          </p:spPr>
          <p:txBody>
            <a:bodyPr/>
            <a:lstStyle/>
            <a:p>
              <a:endParaRPr lang="en-US"/>
            </a:p>
          </p:txBody>
        </p:sp>
        <p:sp>
          <p:nvSpPr>
            <p:cNvPr id="1241340" name="Freeform 252"/>
            <p:cNvSpPr>
              <a:spLocks/>
            </p:cNvSpPr>
            <p:nvPr/>
          </p:nvSpPr>
          <p:spPr bwMode="auto">
            <a:xfrm>
              <a:off x="3466" y="1687"/>
              <a:ext cx="19" cy="54"/>
            </a:xfrm>
            <a:custGeom>
              <a:avLst/>
              <a:gdLst/>
              <a:ahLst/>
              <a:cxnLst>
                <a:cxn ang="0">
                  <a:pos x="0" y="0"/>
                </a:cxn>
                <a:cxn ang="0">
                  <a:pos x="0" y="15"/>
                </a:cxn>
                <a:cxn ang="0">
                  <a:pos x="3" y="31"/>
                </a:cxn>
                <a:cxn ang="0">
                  <a:pos x="4" y="47"/>
                </a:cxn>
                <a:cxn ang="0">
                  <a:pos x="7" y="64"/>
                </a:cxn>
                <a:cxn ang="0">
                  <a:pos x="9" y="83"/>
                </a:cxn>
                <a:cxn ang="0">
                  <a:pos x="13" y="93"/>
                </a:cxn>
                <a:cxn ang="0">
                  <a:pos x="15" y="105"/>
                </a:cxn>
                <a:cxn ang="0">
                  <a:pos x="16" y="108"/>
                </a:cxn>
                <a:cxn ang="0">
                  <a:pos x="38" y="102"/>
                </a:cxn>
                <a:cxn ang="0">
                  <a:pos x="35" y="98"/>
                </a:cxn>
                <a:cxn ang="0">
                  <a:pos x="35" y="90"/>
                </a:cxn>
                <a:cxn ang="0">
                  <a:pos x="31" y="76"/>
                </a:cxn>
                <a:cxn ang="0">
                  <a:pos x="29" y="61"/>
                </a:cxn>
                <a:cxn ang="0">
                  <a:pos x="25" y="44"/>
                </a:cxn>
                <a:cxn ang="0">
                  <a:pos x="24" y="27"/>
                </a:cxn>
                <a:cxn ang="0">
                  <a:pos x="22" y="15"/>
                </a:cxn>
                <a:cxn ang="0">
                  <a:pos x="22" y="4"/>
                </a:cxn>
                <a:cxn ang="0">
                  <a:pos x="0" y="0"/>
                </a:cxn>
              </a:cxnLst>
              <a:rect l="0" t="0" r="r" b="b"/>
              <a:pathLst>
                <a:path w="38" h="108">
                  <a:moveTo>
                    <a:pt x="0" y="0"/>
                  </a:moveTo>
                  <a:lnTo>
                    <a:pt x="0" y="15"/>
                  </a:lnTo>
                  <a:lnTo>
                    <a:pt x="3" y="31"/>
                  </a:lnTo>
                  <a:lnTo>
                    <a:pt x="4" y="47"/>
                  </a:lnTo>
                  <a:lnTo>
                    <a:pt x="7" y="64"/>
                  </a:lnTo>
                  <a:lnTo>
                    <a:pt x="9" y="83"/>
                  </a:lnTo>
                  <a:lnTo>
                    <a:pt x="13" y="93"/>
                  </a:lnTo>
                  <a:lnTo>
                    <a:pt x="15" y="105"/>
                  </a:lnTo>
                  <a:lnTo>
                    <a:pt x="16" y="108"/>
                  </a:lnTo>
                  <a:lnTo>
                    <a:pt x="38" y="102"/>
                  </a:lnTo>
                  <a:lnTo>
                    <a:pt x="35" y="98"/>
                  </a:lnTo>
                  <a:lnTo>
                    <a:pt x="35" y="90"/>
                  </a:lnTo>
                  <a:lnTo>
                    <a:pt x="31" y="76"/>
                  </a:lnTo>
                  <a:lnTo>
                    <a:pt x="29" y="61"/>
                  </a:lnTo>
                  <a:lnTo>
                    <a:pt x="25" y="44"/>
                  </a:lnTo>
                  <a:lnTo>
                    <a:pt x="24" y="27"/>
                  </a:lnTo>
                  <a:lnTo>
                    <a:pt x="22" y="15"/>
                  </a:lnTo>
                  <a:lnTo>
                    <a:pt x="22" y="4"/>
                  </a:lnTo>
                  <a:lnTo>
                    <a:pt x="0" y="0"/>
                  </a:lnTo>
                  <a:close/>
                </a:path>
              </a:pathLst>
            </a:custGeom>
            <a:solidFill>
              <a:srgbClr val="000000"/>
            </a:solidFill>
            <a:ln w="9525">
              <a:noFill/>
              <a:round/>
              <a:headEnd/>
              <a:tailEnd/>
            </a:ln>
          </p:spPr>
          <p:txBody>
            <a:bodyPr/>
            <a:lstStyle/>
            <a:p>
              <a:endParaRPr lang="en-US"/>
            </a:p>
          </p:txBody>
        </p:sp>
        <p:sp>
          <p:nvSpPr>
            <p:cNvPr id="1241341" name="Freeform 253"/>
            <p:cNvSpPr>
              <a:spLocks/>
            </p:cNvSpPr>
            <p:nvPr/>
          </p:nvSpPr>
          <p:spPr bwMode="auto">
            <a:xfrm>
              <a:off x="3466" y="1683"/>
              <a:ext cx="11" cy="6"/>
            </a:xfrm>
            <a:custGeom>
              <a:avLst/>
              <a:gdLst/>
              <a:ahLst/>
              <a:cxnLst>
                <a:cxn ang="0">
                  <a:pos x="22" y="13"/>
                </a:cxn>
                <a:cxn ang="0">
                  <a:pos x="18" y="5"/>
                </a:cxn>
                <a:cxn ang="0">
                  <a:pos x="13" y="0"/>
                </a:cxn>
                <a:cxn ang="0">
                  <a:pos x="6" y="2"/>
                </a:cxn>
                <a:cxn ang="0">
                  <a:pos x="0" y="9"/>
                </a:cxn>
                <a:cxn ang="0">
                  <a:pos x="22" y="13"/>
                </a:cxn>
              </a:cxnLst>
              <a:rect l="0" t="0" r="r" b="b"/>
              <a:pathLst>
                <a:path w="22" h="13">
                  <a:moveTo>
                    <a:pt x="22" y="13"/>
                  </a:moveTo>
                  <a:lnTo>
                    <a:pt x="18" y="5"/>
                  </a:lnTo>
                  <a:lnTo>
                    <a:pt x="13" y="0"/>
                  </a:lnTo>
                  <a:lnTo>
                    <a:pt x="6" y="2"/>
                  </a:lnTo>
                  <a:lnTo>
                    <a:pt x="0" y="9"/>
                  </a:lnTo>
                  <a:lnTo>
                    <a:pt x="22" y="13"/>
                  </a:lnTo>
                  <a:close/>
                </a:path>
              </a:pathLst>
            </a:custGeom>
            <a:solidFill>
              <a:srgbClr val="000000"/>
            </a:solidFill>
            <a:ln w="9525">
              <a:noFill/>
              <a:round/>
              <a:headEnd/>
              <a:tailEnd/>
            </a:ln>
          </p:spPr>
          <p:txBody>
            <a:bodyPr/>
            <a:lstStyle/>
            <a:p>
              <a:endParaRPr lang="en-US"/>
            </a:p>
          </p:txBody>
        </p:sp>
        <p:sp>
          <p:nvSpPr>
            <p:cNvPr id="1241342" name="Freeform 254"/>
            <p:cNvSpPr>
              <a:spLocks/>
            </p:cNvSpPr>
            <p:nvPr/>
          </p:nvSpPr>
          <p:spPr bwMode="auto">
            <a:xfrm>
              <a:off x="3502" y="1803"/>
              <a:ext cx="9" cy="8"/>
            </a:xfrm>
            <a:custGeom>
              <a:avLst/>
              <a:gdLst/>
              <a:ahLst/>
              <a:cxnLst>
                <a:cxn ang="0">
                  <a:pos x="0" y="13"/>
                </a:cxn>
                <a:cxn ang="0">
                  <a:pos x="8" y="18"/>
                </a:cxn>
                <a:cxn ang="0">
                  <a:pos x="15" y="16"/>
                </a:cxn>
                <a:cxn ang="0">
                  <a:pos x="19" y="10"/>
                </a:cxn>
                <a:cxn ang="0">
                  <a:pos x="18" y="0"/>
                </a:cxn>
                <a:cxn ang="0">
                  <a:pos x="0" y="13"/>
                </a:cxn>
              </a:cxnLst>
              <a:rect l="0" t="0" r="r" b="b"/>
              <a:pathLst>
                <a:path w="19" h="18">
                  <a:moveTo>
                    <a:pt x="0" y="13"/>
                  </a:moveTo>
                  <a:lnTo>
                    <a:pt x="8" y="18"/>
                  </a:lnTo>
                  <a:lnTo>
                    <a:pt x="15" y="16"/>
                  </a:lnTo>
                  <a:lnTo>
                    <a:pt x="19" y="10"/>
                  </a:lnTo>
                  <a:lnTo>
                    <a:pt x="18" y="0"/>
                  </a:lnTo>
                  <a:lnTo>
                    <a:pt x="0" y="13"/>
                  </a:lnTo>
                  <a:close/>
                </a:path>
              </a:pathLst>
            </a:custGeom>
            <a:solidFill>
              <a:srgbClr val="000000"/>
            </a:solidFill>
            <a:ln w="9525">
              <a:noFill/>
              <a:round/>
              <a:headEnd/>
              <a:tailEnd/>
            </a:ln>
          </p:spPr>
          <p:txBody>
            <a:bodyPr/>
            <a:lstStyle/>
            <a:p>
              <a:endParaRPr lang="en-US"/>
            </a:p>
          </p:txBody>
        </p:sp>
        <p:sp>
          <p:nvSpPr>
            <p:cNvPr id="1241343" name="Freeform 255"/>
            <p:cNvSpPr>
              <a:spLocks/>
            </p:cNvSpPr>
            <p:nvPr/>
          </p:nvSpPr>
          <p:spPr bwMode="auto">
            <a:xfrm>
              <a:off x="3498" y="1797"/>
              <a:ext cx="12" cy="12"/>
            </a:xfrm>
            <a:custGeom>
              <a:avLst/>
              <a:gdLst/>
              <a:ahLst/>
              <a:cxnLst>
                <a:cxn ang="0">
                  <a:pos x="21" y="8"/>
                </a:cxn>
                <a:cxn ang="0">
                  <a:pos x="1" y="18"/>
                </a:cxn>
                <a:cxn ang="0">
                  <a:pos x="6" y="25"/>
                </a:cxn>
                <a:cxn ang="0">
                  <a:pos x="24" y="12"/>
                </a:cxn>
                <a:cxn ang="0">
                  <a:pos x="19" y="5"/>
                </a:cxn>
                <a:cxn ang="0">
                  <a:pos x="0" y="16"/>
                </a:cxn>
                <a:cxn ang="0">
                  <a:pos x="19" y="5"/>
                </a:cxn>
                <a:cxn ang="0">
                  <a:pos x="11" y="0"/>
                </a:cxn>
                <a:cxn ang="0">
                  <a:pos x="5" y="2"/>
                </a:cxn>
                <a:cxn ang="0">
                  <a:pos x="0" y="8"/>
                </a:cxn>
                <a:cxn ang="0">
                  <a:pos x="1" y="18"/>
                </a:cxn>
                <a:cxn ang="0">
                  <a:pos x="21" y="8"/>
                </a:cxn>
              </a:cxnLst>
              <a:rect l="0" t="0" r="r" b="b"/>
              <a:pathLst>
                <a:path w="24" h="25">
                  <a:moveTo>
                    <a:pt x="21" y="8"/>
                  </a:moveTo>
                  <a:lnTo>
                    <a:pt x="1" y="18"/>
                  </a:lnTo>
                  <a:lnTo>
                    <a:pt x="6" y="25"/>
                  </a:lnTo>
                  <a:lnTo>
                    <a:pt x="24" y="12"/>
                  </a:lnTo>
                  <a:lnTo>
                    <a:pt x="19" y="5"/>
                  </a:lnTo>
                  <a:lnTo>
                    <a:pt x="0" y="16"/>
                  </a:lnTo>
                  <a:lnTo>
                    <a:pt x="19" y="5"/>
                  </a:lnTo>
                  <a:lnTo>
                    <a:pt x="11" y="0"/>
                  </a:lnTo>
                  <a:lnTo>
                    <a:pt x="5" y="2"/>
                  </a:lnTo>
                  <a:lnTo>
                    <a:pt x="0" y="8"/>
                  </a:lnTo>
                  <a:lnTo>
                    <a:pt x="1" y="18"/>
                  </a:lnTo>
                  <a:lnTo>
                    <a:pt x="21" y="8"/>
                  </a:lnTo>
                  <a:close/>
                </a:path>
              </a:pathLst>
            </a:custGeom>
            <a:solidFill>
              <a:srgbClr val="000000"/>
            </a:solidFill>
            <a:ln w="9525">
              <a:noFill/>
              <a:round/>
              <a:headEnd/>
              <a:tailEnd/>
            </a:ln>
          </p:spPr>
          <p:txBody>
            <a:bodyPr/>
            <a:lstStyle/>
            <a:p>
              <a:endParaRPr lang="en-US"/>
            </a:p>
          </p:txBody>
        </p:sp>
        <p:sp>
          <p:nvSpPr>
            <p:cNvPr id="1241344" name="Freeform 256"/>
            <p:cNvSpPr>
              <a:spLocks/>
            </p:cNvSpPr>
            <p:nvPr/>
          </p:nvSpPr>
          <p:spPr bwMode="auto">
            <a:xfrm>
              <a:off x="3498" y="1800"/>
              <a:ext cx="14" cy="42"/>
            </a:xfrm>
            <a:custGeom>
              <a:avLst/>
              <a:gdLst/>
              <a:ahLst/>
              <a:cxnLst>
                <a:cxn ang="0">
                  <a:pos x="24" y="84"/>
                </a:cxn>
                <a:cxn ang="0">
                  <a:pos x="24" y="84"/>
                </a:cxn>
                <a:cxn ang="0">
                  <a:pos x="24" y="74"/>
                </a:cxn>
                <a:cxn ang="0">
                  <a:pos x="25" y="63"/>
                </a:cxn>
                <a:cxn ang="0">
                  <a:pos x="25" y="53"/>
                </a:cxn>
                <a:cxn ang="0">
                  <a:pos x="27" y="45"/>
                </a:cxn>
                <a:cxn ang="0">
                  <a:pos x="27" y="32"/>
                </a:cxn>
                <a:cxn ang="0">
                  <a:pos x="25" y="22"/>
                </a:cxn>
                <a:cxn ang="0">
                  <a:pos x="24" y="10"/>
                </a:cxn>
                <a:cxn ang="0">
                  <a:pos x="21" y="0"/>
                </a:cxn>
                <a:cxn ang="0">
                  <a:pos x="0" y="8"/>
                </a:cxn>
                <a:cxn ang="0">
                  <a:pos x="2" y="17"/>
                </a:cxn>
                <a:cxn ang="0">
                  <a:pos x="5" y="25"/>
                </a:cxn>
                <a:cxn ang="0">
                  <a:pos x="6" y="35"/>
                </a:cxn>
                <a:cxn ang="0">
                  <a:pos x="6" y="41"/>
                </a:cxn>
                <a:cxn ang="0">
                  <a:pos x="5" y="50"/>
                </a:cxn>
                <a:cxn ang="0">
                  <a:pos x="5" y="60"/>
                </a:cxn>
                <a:cxn ang="0">
                  <a:pos x="2" y="74"/>
                </a:cxn>
                <a:cxn ang="0">
                  <a:pos x="2" y="84"/>
                </a:cxn>
                <a:cxn ang="0">
                  <a:pos x="24" y="84"/>
                </a:cxn>
              </a:cxnLst>
              <a:rect l="0" t="0" r="r" b="b"/>
              <a:pathLst>
                <a:path w="27" h="84">
                  <a:moveTo>
                    <a:pt x="24" y="84"/>
                  </a:moveTo>
                  <a:lnTo>
                    <a:pt x="24" y="84"/>
                  </a:lnTo>
                  <a:lnTo>
                    <a:pt x="24" y="74"/>
                  </a:lnTo>
                  <a:lnTo>
                    <a:pt x="25" y="63"/>
                  </a:lnTo>
                  <a:lnTo>
                    <a:pt x="25" y="53"/>
                  </a:lnTo>
                  <a:lnTo>
                    <a:pt x="27" y="45"/>
                  </a:lnTo>
                  <a:lnTo>
                    <a:pt x="27" y="32"/>
                  </a:lnTo>
                  <a:lnTo>
                    <a:pt x="25" y="22"/>
                  </a:lnTo>
                  <a:lnTo>
                    <a:pt x="24" y="10"/>
                  </a:lnTo>
                  <a:lnTo>
                    <a:pt x="21" y="0"/>
                  </a:lnTo>
                  <a:lnTo>
                    <a:pt x="0" y="8"/>
                  </a:lnTo>
                  <a:lnTo>
                    <a:pt x="2" y="17"/>
                  </a:lnTo>
                  <a:lnTo>
                    <a:pt x="5" y="25"/>
                  </a:lnTo>
                  <a:lnTo>
                    <a:pt x="6" y="35"/>
                  </a:lnTo>
                  <a:lnTo>
                    <a:pt x="6" y="41"/>
                  </a:lnTo>
                  <a:lnTo>
                    <a:pt x="5" y="50"/>
                  </a:lnTo>
                  <a:lnTo>
                    <a:pt x="5" y="60"/>
                  </a:lnTo>
                  <a:lnTo>
                    <a:pt x="2" y="74"/>
                  </a:lnTo>
                  <a:lnTo>
                    <a:pt x="2" y="84"/>
                  </a:lnTo>
                  <a:lnTo>
                    <a:pt x="24" y="84"/>
                  </a:lnTo>
                  <a:close/>
                </a:path>
              </a:pathLst>
            </a:custGeom>
            <a:solidFill>
              <a:srgbClr val="000000"/>
            </a:solidFill>
            <a:ln w="9525">
              <a:noFill/>
              <a:round/>
              <a:headEnd/>
              <a:tailEnd/>
            </a:ln>
          </p:spPr>
          <p:txBody>
            <a:bodyPr/>
            <a:lstStyle/>
            <a:p>
              <a:endParaRPr lang="en-US"/>
            </a:p>
          </p:txBody>
        </p:sp>
        <p:sp>
          <p:nvSpPr>
            <p:cNvPr id="1241345" name="Freeform 257"/>
            <p:cNvSpPr>
              <a:spLocks/>
            </p:cNvSpPr>
            <p:nvPr/>
          </p:nvSpPr>
          <p:spPr bwMode="auto">
            <a:xfrm>
              <a:off x="3500" y="1842"/>
              <a:ext cx="21" cy="37"/>
            </a:xfrm>
            <a:custGeom>
              <a:avLst/>
              <a:gdLst/>
              <a:ahLst/>
              <a:cxnLst>
                <a:cxn ang="0">
                  <a:pos x="41" y="53"/>
                </a:cxn>
                <a:cxn ang="0">
                  <a:pos x="43" y="55"/>
                </a:cxn>
                <a:cxn ang="0">
                  <a:pos x="37" y="49"/>
                </a:cxn>
                <a:cxn ang="0">
                  <a:pos x="32" y="41"/>
                </a:cxn>
                <a:cxn ang="0">
                  <a:pos x="28" y="37"/>
                </a:cxn>
                <a:cxn ang="0">
                  <a:pos x="26" y="28"/>
                </a:cxn>
                <a:cxn ang="0">
                  <a:pos x="23" y="22"/>
                </a:cxn>
                <a:cxn ang="0">
                  <a:pos x="23" y="18"/>
                </a:cxn>
                <a:cxn ang="0">
                  <a:pos x="22" y="7"/>
                </a:cxn>
                <a:cxn ang="0">
                  <a:pos x="22" y="0"/>
                </a:cxn>
                <a:cxn ang="0">
                  <a:pos x="0" y="0"/>
                </a:cxn>
                <a:cxn ang="0">
                  <a:pos x="0" y="10"/>
                </a:cxn>
                <a:cxn ang="0">
                  <a:pos x="3" y="21"/>
                </a:cxn>
                <a:cxn ang="0">
                  <a:pos x="3" y="28"/>
                </a:cxn>
                <a:cxn ang="0">
                  <a:pos x="5" y="38"/>
                </a:cxn>
                <a:cxn ang="0">
                  <a:pos x="9" y="47"/>
                </a:cxn>
                <a:cxn ang="0">
                  <a:pos x="14" y="55"/>
                </a:cxn>
                <a:cxn ang="0">
                  <a:pos x="22" y="65"/>
                </a:cxn>
                <a:cxn ang="0">
                  <a:pos x="31" y="71"/>
                </a:cxn>
                <a:cxn ang="0">
                  <a:pos x="32" y="74"/>
                </a:cxn>
                <a:cxn ang="0">
                  <a:pos x="41" y="53"/>
                </a:cxn>
              </a:cxnLst>
              <a:rect l="0" t="0" r="r" b="b"/>
              <a:pathLst>
                <a:path w="43" h="74">
                  <a:moveTo>
                    <a:pt x="41" y="53"/>
                  </a:moveTo>
                  <a:lnTo>
                    <a:pt x="43" y="55"/>
                  </a:lnTo>
                  <a:lnTo>
                    <a:pt x="37" y="49"/>
                  </a:lnTo>
                  <a:lnTo>
                    <a:pt x="32" y="41"/>
                  </a:lnTo>
                  <a:lnTo>
                    <a:pt x="28" y="37"/>
                  </a:lnTo>
                  <a:lnTo>
                    <a:pt x="26" y="28"/>
                  </a:lnTo>
                  <a:lnTo>
                    <a:pt x="23" y="22"/>
                  </a:lnTo>
                  <a:lnTo>
                    <a:pt x="23" y="18"/>
                  </a:lnTo>
                  <a:lnTo>
                    <a:pt x="22" y="7"/>
                  </a:lnTo>
                  <a:lnTo>
                    <a:pt x="22" y="0"/>
                  </a:lnTo>
                  <a:lnTo>
                    <a:pt x="0" y="0"/>
                  </a:lnTo>
                  <a:lnTo>
                    <a:pt x="0" y="10"/>
                  </a:lnTo>
                  <a:lnTo>
                    <a:pt x="3" y="21"/>
                  </a:lnTo>
                  <a:lnTo>
                    <a:pt x="3" y="28"/>
                  </a:lnTo>
                  <a:lnTo>
                    <a:pt x="5" y="38"/>
                  </a:lnTo>
                  <a:lnTo>
                    <a:pt x="9" y="47"/>
                  </a:lnTo>
                  <a:lnTo>
                    <a:pt x="14" y="55"/>
                  </a:lnTo>
                  <a:lnTo>
                    <a:pt x="22" y="65"/>
                  </a:lnTo>
                  <a:lnTo>
                    <a:pt x="31" y="71"/>
                  </a:lnTo>
                  <a:lnTo>
                    <a:pt x="32" y="74"/>
                  </a:lnTo>
                  <a:lnTo>
                    <a:pt x="41" y="53"/>
                  </a:lnTo>
                  <a:close/>
                </a:path>
              </a:pathLst>
            </a:custGeom>
            <a:solidFill>
              <a:srgbClr val="000000"/>
            </a:solidFill>
            <a:ln w="9525">
              <a:noFill/>
              <a:round/>
              <a:headEnd/>
              <a:tailEnd/>
            </a:ln>
          </p:spPr>
          <p:txBody>
            <a:bodyPr/>
            <a:lstStyle/>
            <a:p>
              <a:endParaRPr lang="en-US"/>
            </a:p>
          </p:txBody>
        </p:sp>
        <p:sp>
          <p:nvSpPr>
            <p:cNvPr id="1241346" name="Freeform 258"/>
            <p:cNvSpPr>
              <a:spLocks/>
            </p:cNvSpPr>
            <p:nvPr/>
          </p:nvSpPr>
          <p:spPr bwMode="auto">
            <a:xfrm>
              <a:off x="3514" y="1869"/>
              <a:ext cx="16" cy="22"/>
            </a:xfrm>
            <a:custGeom>
              <a:avLst/>
              <a:gdLst/>
              <a:ahLst/>
              <a:cxnLst>
                <a:cxn ang="0">
                  <a:pos x="32" y="21"/>
                </a:cxn>
                <a:cxn ang="0">
                  <a:pos x="24" y="21"/>
                </a:cxn>
                <a:cxn ang="0">
                  <a:pos x="21" y="14"/>
                </a:cxn>
                <a:cxn ang="0">
                  <a:pos x="18" y="8"/>
                </a:cxn>
                <a:cxn ang="0">
                  <a:pos x="11" y="0"/>
                </a:cxn>
                <a:cxn ang="0">
                  <a:pos x="2" y="21"/>
                </a:cxn>
                <a:cxn ang="0">
                  <a:pos x="0" y="21"/>
                </a:cxn>
                <a:cxn ang="0">
                  <a:pos x="4" y="27"/>
                </a:cxn>
                <a:cxn ang="0">
                  <a:pos x="11" y="37"/>
                </a:cxn>
                <a:cxn ang="0">
                  <a:pos x="25" y="45"/>
                </a:cxn>
                <a:cxn ang="0">
                  <a:pos x="32" y="21"/>
                </a:cxn>
              </a:cxnLst>
              <a:rect l="0" t="0" r="r" b="b"/>
              <a:pathLst>
                <a:path w="32" h="45">
                  <a:moveTo>
                    <a:pt x="32" y="21"/>
                  </a:moveTo>
                  <a:lnTo>
                    <a:pt x="24" y="21"/>
                  </a:lnTo>
                  <a:lnTo>
                    <a:pt x="21" y="14"/>
                  </a:lnTo>
                  <a:lnTo>
                    <a:pt x="18" y="8"/>
                  </a:lnTo>
                  <a:lnTo>
                    <a:pt x="11" y="0"/>
                  </a:lnTo>
                  <a:lnTo>
                    <a:pt x="2" y="21"/>
                  </a:lnTo>
                  <a:lnTo>
                    <a:pt x="0" y="21"/>
                  </a:lnTo>
                  <a:lnTo>
                    <a:pt x="4" y="27"/>
                  </a:lnTo>
                  <a:lnTo>
                    <a:pt x="11" y="37"/>
                  </a:lnTo>
                  <a:lnTo>
                    <a:pt x="25" y="45"/>
                  </a:lnTo>
                  <a:lnTo>
                    <a:pt x="32" y="21"/>
                  </a:lnTo>
                  <a:close/>
                </a:path>
              </a:pathLst>
            </a:custGeom>
            <a:solidFill>
              <a:srgbClr val="000000"/>
            </a:solidFill>
            <a:ln w="9525">
              <a:noFill/>
              <a:round/>
              <a:headEnd/>
              <a:tailEnd/>
            </a:ln>
          </p:spPr>
          <p:txBody>
            <a:bodyPr/>
            <a:lstStyle/>
            <a:p>
              <a:endParaRPr lang="en-US"/>
            </a:p>
          </p:txBody>
        </p:sp>
        <p:sp>
          <p:nvSpPr>
            <p:cNvPr id="1241347" name="Freeform 259"/>
            <p:cNvSpPr>
              <a:spLocks/>
            </p:cNvSpPr>
            <p:nvPr/>
          </p:nvSpPr>
          <p:spPr bwMode="auto">
            <a:xfrm>
              <a:off x="3527" y="1879"/>
              <a:ext cx="7" cy="12"/>
            </a:xfrm>
            <a:custGeom>
              <a:avLst/>
              <a:gdLst/>
              <a:ahLst/>
              <a:cxnLst>
                <a:cxn ang="0">
                  <a:pos x="0" y="24"/>
                </a:cxn>
                <a:cxn ang="0">
                  <a:pos x="9" y="22"/>
                </a:cxn>
                <a:cxn ang="0">
                  <a:pos x="13" y="15"/>
                </a:cxn>
                <a:cxn ang="0">
                  <a:pos x="12" y="6"/>
                </a:cxn>
                <a:cxn ang="0">
                  <a:pos x="7" y="0"/>
                </a:cxn>
                <a:cxn ang="0">
                  <a:pos x="0" y="24"/>
                </a:cxn>
              </a:cxnLst>
              <a:rect l="0" t="0" r="r" b="b"/>
              <a:pathLst>
                <a:path w="13" h="24">
                  <a:moveTo>
                    <a:pt x="0" y="24"/>
                  </a:moveTo>
                  <a:lnTo>
                    <a:pt x="9" y="22"/>
                  </a:lnTo>
                  <a:lnTo>
                    <a:pt x="13" y="15"/>
                  </a:lnTo>
                  <a:lnTo>
                    <a:pt x="12" y="6"/>
                  </a:lnTo>
                  <a:lnTo>
                    <a:pt x="7" y="0"/>
                  </a:lnTo>
                  <a:lnTo>
                    <a:pt x="0" y="24"/>
                  </a:lnTo>
                  <a:close/>
                </a:path>
              </a:pathLst>
            </a:custGeom>
            <a:solidFill>
              <a:srgbClr val="000000"/>
            </a:solidFill>
            <a:ln w="9525">
              <a:noFill/>
              <a:round/>
              <a:headEnd/>
              <a:tailEnd/>
            </a:ln>
          </p:spPr>
          <p:txBody>
            <a:bodyPr/>
            <a:lstStyle/>
            <a:p>
              <a:endParaRPr lang="en-US"/>
            </a:p>
          </p:txBody>
        </p:sp>
        <p:sp>
          <p:nvSpPr>
            <p:cNvPr id="1241348" name="Freeform 260"/>
            <p:cNvSpPr>
              <a:spLocks/>
            </p:cNvSpPr>
            <p:nvPr/>
          </p:nvSpPr>
          <p:spPr bwMode="auto">
            <a:xfrm>
              <a:off x="3498" y="1797"/>
              <a:ext cx="11" cy="8"/>
            </a:xfrm>
            <a:custGeom>
              <a:avLst/>
              <a:gdLst/>
              <a:ahLst/>
              <a:cxnLst>
                <a:cxn ang="0">
                  <a:pos x="21" y="8"/>
                </a:cxn>
                <a:cxn ang="0">
                  <a:pos x="15" y="0"/>
                </a:cxn>
                <a:cxn ang="0">
                  <a:pos x="6" y="0"/>
                </a:cxn>
                <a:cxn ang="0">
                  <a:pos x="0" y="8"/>
                </a:cxn>
                <a:cxn ang="0">
                  <a:pos x="0" y="16"/>
                </a:cxn>
                <a:cxn ang="0">
                  <a:pos x="21" y="8"/>
                </a:cxn>
              </a:cxnLst>
              <a:rect l="0" t="0" r="r" b="b"/>
              <a:pathLst>
                <a:path w="21" h="16">
                  <a:moveTo>
                    <a:pt x="21" y="8"/>
                  </a:moveTo>
                  <a:lnTo>
                    <a:pt x="15" y="0"/>
                  </a:lnTo>
                  <a:lnTo>
                    <a:pt x="6" y="0"/>
                  </a:lnTo>
                  <a:lnTo>
                    <a:pt x="0" y="8"/>
                  </a:lnTo>
                  <a:lnTo>
                    <a:pt x="0" y="16"/>
                  </a:lnTo>
                  <a:lnTo>
                    <a:pt x="21" y="8"/>
                  </a:lnTo>
                  <a:close/>
                </a:path>
              </a:pathLst>
            </a:custGeom>
            <a:solidFill>
              <a:srgbClr val="000000"/>
            </a:solidFill>
            <a:ln w="9525">
              <a:noFill/>
              <a:round/>
              <a:headEnd/>
              <a:tailEnd/>
            </a:ln>
          </p:spPr>
          <p:txBody>
            <a:bodyPr/>
            <a:lstStyle/>
            <a:p>
              <a:endParaRPr lang="en-US"/>
            </a:p>
          </p:txBody>
        </p:sp>
        <p:sp>
          <p:nvSpPr>
            <p:cNvPr id="1241349" name="Freeform 261"/>
            <p:cNvSpPr>
              <a:spLocks/>
            </p:cNvSpPr>
            <p:nvPr/>
          </p:nvSpPr>
          <p:spPr bwMode="auto">
            <a:xfrm>
              <a:off x="3498" y="1800"/>
              <a:ext cx="14" cy="42"/>
            </a:xfrm>
            <a:custGeom>
              <a:avLst/>
              <a:gdLst/>
              <a:ahLst/>
              <a:cxnLst>
                <a:cxn ang="0">
                  <a:pos x="24" y="84"/>
                </a:cxn>
                <a:cxn ang="0">
                  <a:pos x="24" y="84"/>
                </a:cxn>
                <a:cxn ang="0">
                  <a:pos x="24" y="74"/>
                </a:cxn>
                <a:cxn ang="0">
                  <a:pos x="25" y="63"/>
                </a:cxn>
                <a:cxn ang="0">
                  <a:pos x="25" y="53"/>
                </a:cxn>
                <a:cxn ang="0">
                  <a:pos x="27" y="45"/>
                </a:cxn>
                <a:cxn ang="0">
                  <a:pos x="27" y="32"/>
                </a:cxn>
                <a:cxn ang="0">
                  <a:pos x="25" y="22"/>
                </a:cxn>
                <a:cxn ang="0">
                  <a:pos x="24" y="10"/>
                </a:cxn>
                <a:cxn ang="0">
                  <a:pos x="21" y="0"/>
                </a:cxn>
                <a:cxn ang="0">
                  <a:pos x="0" y="8"/>
                </a:cxn>
                <a:cxn ang="0">
                  <a:pos x="2" y="17"/>
                </a:cxn>
                <a:cxn ang="0">
                  <a:pos x="5" y="25"/>
                </a:cxn>
                <a:cxn ang="0">
                  <a:pos x="6" y="35"/>
                </a:cxn>
                <a:cxn ang="0">
                  <a:pos x="6" y="41"/>
                </a:cxn>
                <a:cxn ang="0">
                  <a:pos x="5" y="50"/>
                </a:cxn>
                <a:cxn ang="0">
                  <a:pos x="5" y="60"/>
                </a:cxn>
                <a:cxn ang="0">
                  <a:pos x="2" y="74"/>
                </a:cxn>
                <a:cxn ang="0">
                  <a:pos x="2" y="84"/>
                </a:cxn>
                <a:cxn ang="0">
                  <a:pos x="24" y="84"/>
                </a:cxn>
              </a:cxnLst>
              <a:rect l="0" t="0" r="r" b="b"/>
              <a:pathLst>
                <a:path w="27" h="84">
                  <a:moveTo>
                    <a:pt x="24" y="84"/>
                  </a:moveTo>
                  <a:lnTo>
                    <a:pt x="24" y="84"/>
                  </a:lnTo>
                  <a:lnTo>
                    <a:pt x="24" y="74"/>
                  </a:lnTo>
                  <a:lnTo>
                    <a:pt x="25" y="63"/>
                  </a:lnTo>
                  <a:lnTo>
                    <a:pt x="25" y="53"/>
                  </a:lnTo>
                  <a:lnTo>
                    <a:pt x="27" y="45"/>
                  </a:lnTo>
                  <a:lnTo>
                    <a:pt x="27" y="32"/>
                  </a:lnTo>
                  <a:lnTo>
                    <a:pt x="25" y="22"/>
                  </a:lnTo>
                  <a:lnTo>
                    <a:pt x="24" y="10"/>
                  </a:lnTo>
                  <a:lnTo>
                    <a:pt x="21" y="0"/>
                  </a:lnTo>
                  <a:lnTo>
                    <a:pt x="0" y="8"/>
                  </a:lnTo>
                  <a:lnTo>
                    <a:pt x="2" y="17"/>
                  </a:lnTo>
                  <a:lnTo>
                    <a:pt x="5" y="25"/>
                  </a:lnTo>
                  <a:lnTo>
                    <a:pt x="6" y="35"/>
                  </a:lnTo>
                  <a:lnTo>
                    <a:pt x="6" y="41"/>
                  </a:lnTo>
                  <a:lnTo>
                    <a:pt x="5" y="50"/>
                  </a:lnTo>
                  <a:lnTo>
                    <a:pt x="5" y="60"/>
                  </a:lnTo>
                  <a:lnTo>
                    <a:pt x="2" y="74"/>
                  </a:lnTo>
                  <a:lnTo>
                    <a:pt x="2" y="84"/>
                  </a:lnTo>
                  <a:lnTo>
                    <a:pt x="24" y="84"/>
                  </a:lnTo>
                  <a:close/>
                </a:path>
              </a:pathLst>
            </a:custGeom>
            <a:solidFill>
              <a:srgbClr val="000000"/>
            </a:solidFill>
            <a:ln w="9525">
              <a:noFill/>
              <a:round/>
              <a:headEnd/>
              <a:tailEnd/>
            </a:ln>
          </p:spPr>
          <p:txBody>
            <a:bodyPr/>
            <a:lstStyle/>
            <a:p>
              <a:endParaRPr lang="en-US"/>
            </a:p>
          </p:txBody>
        </p:sp>
        <p:sp>
          <p:nvSpPr>
            <p:cNvPr id="1241350" name="Freeform 262"/>
            <p:cNvSpPr>
              <a:spLocks/>
            </p:cNvSpPr>
            <p:nvPr/>
          </p:nvSpPr>
          <p:spPr bwMode="auto">
            <a:xfrm>
              <a:off x="3500" y="1842"/>
              <a:ext cx="15" cy="26"/>
            </a:xfrm>
            <a:custGeom>
              <a:avLst/>
              <a:gdLst/>
              <a:ahLst/>
              <a:cxnLst>
                <a:cxn ang="0">
                  <a:pos x="31" y="38"/>
                </a:cxn>
                <a:cxn ang="0">
                  <a:pos x="28" y="33"/>
                </a:cxn>
                <a:cxn ang="0">
                  <a:pos x="25" y="21"/>
                </a:cxn>
                <a:cxn ang="0">
                  <a:pos x="22" y="10"/>
                </a:cxn>
                <a:cxn ang="0">
                  <a:pos x="22" y="0"/>
                </a:cxn>
                <a:cxn ang="0">
                  <a:pos x="0" y="0"/>
                </a:cxn>
                <a:cxn ang="0">
                  <a:pos x="0" y="13"/>
                </a:cxn>
                <a:cxn ang="0">
                  <a:pos x="4" y="27"/>
                </a:cxn>
                <a:cxn ang="0">
                  <a:pos x="7" y="38"/>
                </a:cxn>
                <a:cxn ang="0">
                  <a:pos x="13" y="52"/>
                </a:cxn>
                <a:cxn ang="0">
                  <a:pos x="31" y="38"/>
                </a:cxn>
              </a:cxnLst>
              <a:rect l="0" t="0" r="r" b="b"/>
              <a:pathLst>
                <a:path w="31" h="52">
                  <a:moveTo>
                    <a:pt x="31" y="38"/>
                  </a:moveTo>
                  <a:lnTo>
                    <a:pt x="28" y="33"/>
                  </a:lnTo>
                  <a:lnTo>
                    <a:pt x="25" y="21"/>
                  </a:lnTo>
                  <a:lnTo>
                    <a:pt x="22" y="10"/>
                  </a:lnTo>
                  <a:lnTo>
                    <a:pt x="22" y="0"/>
                  </a:lnTo>
                  <a:lnTo>
                    <a:pt x="0" y="0"/>
                  </a:lnTo>
                  <a:lnTo>
                    <a:pt x="0" y="13"/>
                  </a:lnTo>
                  <a:lnTo>
                    <a:pt x="4" y="27"/>
                  </a:lnTo>
                  <a:lnTo>
                    <a:pt x="7" y="38"/>
                  </a:lnTo>
                  <a:lnTo>
                    <a:pt x="13" y="52"/>
                  </a:lnTo>
                  <a:lnTo>
                    <a:pt x="31" y="38"/>
                  </a:lnTo>
                  <a:close/>
                </a:path>
              </a:pathLst>
            </a:custGeom>
            <a:solidFill>
              <a:srgbClr val="000000"/>
            </a:solidFill>
            <a:ln w="9525">
              <a:noFill/>
              <a:round/>
              <a:headEnd/>
              <a:tailEnd/>
            </a:ln>
          </p:spPr>
          <p:txBody>
            <a:bodyPr/>
            <a:lstStyle/>
            <a:p>
              <a:endParaRPr lang="en-US"/>
            </a:p>
          </p:txBody>
        </p:sp>
        <p:sp>
          <p:nvSpPr>
            <p:cNvPr id="1241351" name="Freeform 263"/>
            <p:cNvSpPr>
              <a:spLocks/>
            </p:cNvSpPr>
            <p:nvPr/>
          </p:nvSpPr>
          <p:spPr bwMode="auto">
            <a:xfrm>
              <a:off x="3506" y="1862"/>
              <a:ext cx="10" cy="9"/>
            </a:xfrm>
            <a:custGeom>
              <a:avLst/>
              <a:gdLst/>
              <a:ahLst/>
              <a:cxnLst>
                <a:cxn ang="0">
                  <a:pos x="0" y="14"/>
                </a:cxn>
                <a:cxn ang="0">
                  <a:pos x="8" y="18"/>
                </a:cxn>
                <a:cxn ang="0">
                  <a:pos x="15" y="17"/>
                </a:cxn>
                <a:cxn ang="0">
                  <a:pos x="19" y="11"/>
                </a:cxn>
                <a:cxn ang="0">
                  <a:pos x="18" y="0"/>
                </a:cxn>
                <a:cxn ang="0">
                  <a:pos x="0" y="14"/>
                </a:cxn>
              </a:cxnLst>
              <a:rect l="0" t="0" r="r" b="b"/>
              <a:pathLst>
                <a:path w="19" h="18">
                  <a:moveTo>
                    <a:pt x="0" y="14"/>
                  </a:moveTo>
                  <a:lnTo>
                    <a:pt x="8" y="18"/>
                  </a:lnTo>
                  <a:lnTo>
                    <a:pt x="15" y="17"/>
                  </a:lnTo>
                  <a:lnTo>
                    <a:pt x="19" y="11"/>
                  </a:lnTo>
                  <a:lnTo>
                    <a:pt x="18" y="0"/>
                  </a:lnTo>
                  <a:lnTo>
                    <a:pt x="0" y="14"/>
                  </a:lnTo>
                  <a:close/>
                </a:path>
              </a:pathLst>
            </a:custGeom>
            <a:solidFill>
              <a:srgbClr val="000000"/>
            </a:solidFill>
            <a:ln w="9525">
              <a:noFill/>
              <a:round/>
              <a:headEnd/>
              <a:tailEnd/>
            </a:ln>
          </p:spPr>
          <p:txBody>
            <a:bodyPr/>
            <a:lstStyle/>
            <a:p>
              <a:endParaRPr lang="en-US"/>
            </a:p>
          </p:txBody>
        </p:sp>
        <p:sp>
          <p:nvSpPr>
            <p:cNvPr id="1241352" name="Freeform 264"/>
            <p:cNvSpPr>
              <a:spLocks/>
            </p:cNvSpPr>
            <p:nvPr/>
          </p:nvSpPr>
          <p:spPr bwMode="auto">
            <a:xfrm>
              <a:off x="3611" y="2181"/>
              <a:ext cx="10" cy="6"/>
            </a:xfrm>
            <a:custGeom>
              <a:avLst/>
              <a:gdLst/>
              <a:ahLst/>
              <a:cxnLst>
                <a:cxn ang="0">
                  <a:pos x="0" y="0"/>
                </a:cxn>
                <a:cxn ang="0">
                  <a:pos x="3" y="8"/>
                </a:cxn>
                <a:cxn ang="0">
                  <a:pos x="9" y="13"/>
                </a:cxn>
                <a:cxn ang="0">
                  <a:pos x="17" y="11"/>
                </a:cxn>
                <a:cxn ang="0">
                  <a:pos x="21" y="3"/>
                </a:cxn>
                <a:cxn ang="0">
                  <a:pos x="0" y="0"/>
                </a:cxn>
              </a:cxnLst>
              <a:rect l="0" t="0" r="r" b="b"/>
              <a:pathLst>
                <a:path w="21" h="13">
                  <a:moveTo>
                    <a:pt x="0" y="0"/>
                  </a:moveTo>
                  <a:lnTo>
                    <a:pt x="3" y="8"/>
                  </a:lnTo>
                  <a:lnTo>
                    <a:pt x="9" y="13"/>
                  </a:lnTo>
                  <a:lnTo>
                    <a:pt x="17" y="11"/>
                  </a:lnTo>
                  <a:lnTo>
                    <a:pt x="21" y="3"/>
                  </a:lnTo>
                  <a:lnTo>
                    <a:pt x="0" y="0"/>
                  </a:lnTo>
                  <a:close/>
                </a:path>
              </a:pathLst>
            </a:custGeom>
            <a:solidFill>
              <a:srgbClr val="000000"/>
            </a:solidFill>
            <a:ln w="9525">
              <a:noFill/>
              <a:round/>
              <a:headEnd/>
              <a:tailEnd/>
            </a:ln>
          </p:spPr>
          <p:txBody>
            <a:bodyPr/>
            <a:lstStyle/>
            <a:p>
              <a:endParaRPr lang="en-US"/>
            </a:p>
          </p:txBody>
        </p:sp>
        <p:sp>
          <p:nvSpPr>
            <p:cNvPr id="1241353" name="Freeform 265"/>
            <p:cNvSpPr>
              <a:spLocks/>
            </p:cNvSpPr>
            <p:nvPr/>
          </p:nvSpPr>
          <p:spPr bwMode="auto">
            <a:xfrm>
              <a:off x="3607" y="2157"/>
              <a:ext cx="14" cy="25"/>
            </a:xfrm>
            <a:custGeom>
              <a:avLst/>
              <a:gdLst/>
              <a:ahLst/>
              <a:cxnLst>
                <a:cxn ang="0">
                  <a:pos x="0" y="9"/>
                </a:cxn>
                <a:cxn ang="0">
                  <a:pos x="5" y="27"/>
                </a:cxn>
                <a:cxn ang="0">
                  <a:pos x="7" y="37"/>
                </a:cxn>
                <a:cxn ang="0">
                  <a:pos x="7" y="46"/>
                </a:cxn>
                <a:cxn ang="0">
                  <a:pos x="7" y="48"/>
                </a:cxn>
                <a:cxn ang="0">
                  <a:pos x="28" y="51"/>
                </a:cxn>
                <a:cxn ang="0">
                  <a:pos x="28" y="46"/>
                </a:cxn>
                <a:cxn ang="0">
                  <a:pos x="28" y="34"/>
                </a:cxn>
                <a:cxn ang="0">
                  <a:pos x="25" y="19"/>
                </a:cxn>
                <a:cxn ang="0">
                  <a:pos x="18" y="0"/>
                </a:cxn>
                <a:cxn ang="0">
                  <a:pos x="0" y="9"/>
                </a:cxn>
              </a:cxnLst>
              <a:rect l="0" t="0" r="r" b="b"/>
              <a:pathLst>
                <a:path w="28" h="51">
                  <a:moveTo>
                    <a:pt x="0" y="9"/>
                  </a:moveTo>
                  <a:lnTo>
                    <a:pt x="5" y="27"/>
                  </a:lnTo>
                  <a:lnTo>
                    <a:pt x="7" y="37"/>
                  </a:lnTo>
                  <a:lnTo>
                    <a:pt x="7" y="46"/>
                  </a:lnTo>
                  <a:lnTo>
                    <a:pt x="7" y="48"/>
                  </a:lnTo>
                  <a:lnTo>
                    <a:pt x="28" y="51"/>
                  </a:lnTo>
                  <a:lnTo>
                    <a:pt x="28" y="46"/>
                  </a:lnTo>
                  <a:lnTo>
                    <a:pt x="28" y="34"/>
                  </a:lnTo>
                  <a:lnTo>
                    <a:pt x="25" y="19"/>
                  </a:lnTo>
                  <a:lnTo>
                    <a:pt x="18" y="0"/>
                  </a:lnTo>
                  <a:lnTo>
                    <a:pt x="0" y="9"/>
                  </a:lnTo>
                  <a:close/>
                </a:path>
              </a:pathLst>
            </a:custGeom>
            <a:solidFill>
              <a:srgbClr val="000000"/>
            </a:solidFill>
            <a:ln w="9525">
              <a:noFill/>
              <a:round/>
              <a:headEnd/>
              <a:tailEnd/>
            </a:ln>
          </p:spPr>
          <p:txBody>
            <a:bodyPr/>
            <a:lstStyle/>
            <a:p>
              <a:endParaRPr lang="en-US"/>
            </a:p>
          </p:txBody>
        </p:sp>
        <p:sp>
          <p:nvSpPr>
            <p:cNvPr id="1241354" name="Freeform 266"/>
            <p:cNvSpPr>
              <a:spLocks/>
            </p:cNvSpPr>
            <p:nvPr/>
          </p:nvSpPr>
          <p:spPr bwMode="auto">
            <a:xfrm>
              <a:off x="3607" y="2153"/>
              <a:ext cx="9" cy="9"/>
            </a:xfrm>
            <a:custGeom>
              <a:avLst/>
              <a:gdLst/>
              <a:ahLst/>
              <a:cxnLst>
                <a:cxn ang="0">
                  <a:pos x="18" y="7"/>
                </a:cxn>
                <a:cxn ang="0">
                  <a:pos x="13" y="0"/>
                </a:cxn>
                <a:cxn ang="0">
                  <a:pos x="5" y="1"/>
                </a:cxn>
                <a:cxn ang="0">
                  <a:pos x="0" y="9"/>
                </a:cxn>
                <a:cxn ang="0">
                  <a:pos x="0" y="16"/>
                </a:cxn>
                <a:cxn ang="0">
                  <a:pos x="18" y="7"/>
                </a:cxn>
              </a:cxnLst>
              <a:rect l="0" t="0" r="r" b="b"/>
              <a:pathLst>
                <a:path w="18" h="16">
                  <a:moveTo>
                    <a:pt x="18" y="7"/>
                  </a:moveTo>
                  <a:lnTo>
                    <a:pt x="13" y="0"/>
                  </a:lnTo>
                  <a:lnTo>
                    <a:pt x="5" y="1"/>
                  </a:lnTo>
                  <a:lnTo>
                    <a:pt x="0" y="9"/>
                  </a:lnTo>
                  <a:lnTo>
                    <a:pt x="0" y="16"/>
                  </a:lnTo>
                  <a:lnTo>
                    <a:pt x="18" y="7"/>
                  </a:lnTo>
                  <a:close/>
                </a:path>
              </a:pathLst>
            </a:custGeom>
            <a:solidFill>
              <a:srgbClr val="000000"/>
            </a:solidFill>
            <a:ln w="9525">
              <a:noFill/>
              <a:round/>
              <a:headEnd/>
              <a:tailEnd/>
            </a:ln>
          </p:spPr>
          <p:txBody>
            <a:bodyPr/>
            <a:lstStyle/>
            <a:p>
              <a:endParaRPr lang="en-US"/>
            </a:p>
          </p:txBody>
        </p:sp>
        <p:sp>
          <p:nvSpPr>
            <p:cNvPr id="1241355" name="Freeform 267"/>
            <p:cNvSpPr>
              <a:spLocks/>
            </p:cNvSpPr>
            <p:nvPr/>
          </p:nvSpPr>
          <p:spPr bwMode="auto">
            <a:xfrm>
              <a:off x="3677" y="2138"/>
              <a:ext cx="11" cy="6"/>
            </a:xfrm>
            <a:custGeom>
              <a:avLst/>
              <a:gdLst/>
              <a:ahLst/>
              <a:cxnLst>
                <a:cxn ang="0">
                  <a:pos x="20" y="9"/>
                </a:cxn>
                <a:cxn ang="0">
                  <a:pos x="16" y="1"/>
                </a:cxn>
                <a:cxn ang="0">
                  <a:pos x="9" y="0"/>
                </a:cxn>
                <a:cxn ang="0">
                  <a:pos x="2" y="4"/>
                </a:cxn>
                <a:cxn ang="0">
                  <a:pos x="0" y="13"/>
                </a:cxn>
                <a:cxn ang="0">
                  <a:pos x="20" y="9"/>
                </a:cxn>
              </a:cxnLst>
              <a:rect l="0" t="0" r="r" b="b"/>
              <a:pathLst>
                <a:path w="20" h="13">
                  <a:moveTo>
                    <a:pt x="20" y="9"/>
                  </a:moveTo>
                  <a:lnTo>
                    <a:pt x="16" y="1"/>
                  </a:lnTo>
                  <a:lnTo>
                    <a:pt x="9" y="0"/>
                  </a:lnTo>
                  <a:lnTo>
                    <a:pt x="2" y="4"/>
                  </a:lnTo>
                  <a:lnTo>
                    <a:pt x="0" y="13"/>
                  </a:lnTo>
                  <a:lnTo>
                    <a:pt x="20" y="9"/>
                  </a:lnTo>
                  <a:close/>
                </a:path>
              </a:pathLst>
            </a:custGeom>
            <a:solidFill>
              <a:srgbClr val="000000"/>
            </a:solidFill>
            <a:ln w="9525">
              <a:noFill/>
              <a:round/>
              <a:headEnd/>
              <a:tailEnd/>
            </a:ln>
          </p:spPr>
          <p:txBody>
            <a:bodyPr/>
            <a:lstStyle/>
            <a:p>
              <a:endParaRPr lang="en-US"/>
            </a:p>
          </p:txBody>
        </p:sp>
        <p:sp>
          <p:nvSpPr>
            <p:cNvPr id="1241356" name="Freeform 268"/>
            <p:cNvSpPr>
              <a:spLocks/>
            </p:cNvSpPr>
            <p:nvPr/>
          </p:nvSpPr>
          <p:spPr bwMode="auto">
            <a:xfrm>
              <a:off x="3677" y="2142"/>
              <a:ext cx="17" cy="27"/>
            </a:xfrm>
            <a:custGeom>
              <a:avLst/>
              <a:gdLst/>
              <a:ahLst/>
              <a:cxnLst>
                <a:cxn ang="0">
                  <a:pos x="33" y="44"/>
                </a:cxn>
                <a:cxn ang="0">
                  <a:pos x="28" y="29"/>
                </a:cxn>
                <a:cxn ang="0">
                  <a:pos x="24" y="14"/>
                </a:cxn>
                <a:cxn ang="0">
                  <a:pos x="23" y="4"/>
                </a:cxn>
                <a:cxn ang="0">
                  <a:pos x="20" y="0"/>
                </a:cxn>
                <a:cxn ang="0">
                  <a:pos x="0" y="4"/>
                </a:cxn>
                <a:cxn ang="0">
                  <a:pos x="1" y="10"/>
                </a:cxn>
                <a:cxn ang="0">
                  <a:pos x="2" y="20"/>
                </a:cxn>
                <a:cxn ang="0">
                  <a:pos x="6" y="37"/>
                </a:cxn>
                <a:cxn ang="0">
                  <a:pos x="15" y="53"/>
                </a:cxn>
                <a:cxn ang="0">
                  <a:pos x="33" y="44"/>
                </a:cxn>
              </a:cxnLst>
              <a:rect l="0" t="0" r="r" b="b"/>
              <a:pathLst>
                <a:path w="33" h="53">
                  <a:moveTo>
                    <a:pt x="33" y="44"/>
                  </a:moveTo>
                  <a:lnTo>
                    <a:pt x="28" y="29"/>
                  </a:lnTo>
                  <a:lnTo>
                    <a:pt x="24" y="14"/>
                  </a:lnTo>
                  <a:lnTo>
                    <a:pt x="23" y="4"/>
                  </a:lnTo>
                  <a:lnTo>
                    <a:pt x="20" y="0"/>
                  </a:lnTo>
                  <a:lnTo>
                    <a:pt x="0" y="4"/>
                  </a:lnTo>
                  <a:lnTo>
                    <a:pt x="1" y="10"/>
                  </a:lnTo>
                  <a:lnTo>
                    <a:pt x="2" y="20"/>
                  </a:lnTo>
                  <a:lnTo>
                    <a:pt x="6" y="37"/>
                  </a:lnTo>
                  <a:lnTo>
                    <a:pt x="15" y="53"/>
                  </a:lnTo>
                  <a:lnTo>
                    <a:pt x="33" y="44"/>
                  </a:lnTo>
                  <a:close/>
                </a:path>
              </a:pathLst>
            </a:custGeom>
            <a:solidFill>
              <a:srgbClr val="000000"/>
            </a:solidFill>
            <a:ln w="9525">
              <a:noFill/>
              <a:round/>
              <a:headEnd/>
              <a:tailEnd/>
            </a:ln>
          </p:spPr>
          <p:txBody>
            <a:bodyPr/>
            <a:lstStyle/>
            <a:p>
              <a:endParaRPr lang="en-US"/>
            </a:p>
          </p:txBody>
        </p:sp>
        <p:sp>
          <p:nvSpPr>
            <p:cNvPr id="1241357" name="Freeform 269"/>
            <p:cNvSpPr>
              <a:spLocks/>
            </p:cNvSpPr>
            <p:nvPr/>
          </p:nvSpPr>
          <p:spPr bwMode="auto">
            <a:xfrm>
              <a:off x="3685" y="2164"/>
              <a:ext cx="9" cy="9"/>
            </a:xfrm>
            <a:custGeom>
              <a:avLst/>
              <a:gdLst/>
              <a:ahLst/>
              <a:cxnLst>
                <a:cxn ang="0">
                  <a:pos x="0" y="9"/>
                </a:cxn>
                <a:cxn ang="0">
                  <a:pos x="5" y="16"/>
                </a:cxn>
                <a:cxn ang="0">
                  <a:pos x="13" y="15"/>
                </a:cxn>
                <a:cxn ang="0">
                  <a:pos x="18" y="7"/>
                </a:cxn>
                <a:cxn ang="0">
                  <a:pos x="18" y="0"/>
                </a:cxn>
                <a:cxn ang="0">
                  <a:pos x="0" y="9"/>
                </a:cxn>
              </a:cxnLst>
              <a:rect l="0" t="0" r="r" b="b"/>
              <a:pathLst>
                <a:path w="18" h="16">
                  <a:moveTo>
                    <a:pt x="0" y="9"/>
                  </a:moveTo>
                  <a:lnTo>
                    <a:pt x="5" y="16"/>
                  </a:lnTo>
                  <a:lnTo>
                    <a:pt x="13" y="15"/>
                  </a:lnTo>
                  <a:lnTo>
                    <a:pt x="18" y="7"/>
                  </a:lnTo>
                  <a:lnTo>
                    <a:pt x="18" y="0"/>
                  </a:lnTo>
                  <a:lnTo>
                    <a:pt x="0" y="9"/>
                  </a:lnTo>
                  <a:close/>
                </a:path>
              </a:pathLst>
            </a:custGeom>
            <a:solidFill>
              <a:srgbClr val="000000"/>
            </a:solidFill>
            <a:ln w="9525">
              <a:noFill/>
              <a:round/>
              <a:headEnd/>
              <a:tailEnd/>
            </a:ln>
          </p:spPr>
          <p:txBody>
            <a:bodyPr/>
            <a:lstStyle/>
            <a:p>
              <a:endParaRPr lang="en-US"/>
            </a:p>
          </p:txBody>
        </p:sp>
        <p:sp>
          <p:nvSpPr>
            <p:cNvPr id="1241358" name="Freeform 270"/>
            <p:cNvSpPr>
              <a:spLocks/>
            </p:cNvSpPr>
            <p:nvPr/>
          </p:nvSpPr>
          <p:spPr bwMode="auto">
            <a:xfrm>
              <a:off x="3333" y="1176"/>
              <a:ext cx="8" cy="11"/>
            </a:xfrm>
            <a:custGeom>
              <a:avLst/>
              <a:gdLst/>
              <a:ahLst/>
              <a:cxnLst>
                <a:cxn ang="0">
                  <a:pos x="6" y="0"/>
                </a:cxn>
                <a:cxn ang="0">
                  <a:pos x="0" y="8"/>
                </a:cxn>
                <a:cxn ang="0">
                  <a:pos x="3" y="16"/>
                </a:cxn>
                <a:cxn ang="0">
                  <a:pos x="8" y="20"/>
                </a:cxn>
                <a:cxn ang="0">
                  <a:pos x="17" y="19"/>
                </a:cxn>
                <a:cxn ang="0">
                  <a:pos x="6" y="0"/>
                </a:cxn>
              </a:cxnLst>
              <a:rect l="0" t="0" r="r" b="b"/>
              <a:pathLst>
                <a:path w="17" h="20">
                  <a:moveTo>
                    <a:pt x="6" y="0"/>
                  </a:moveTo>
                  <a:lnTo>
                    <a:pt x="0" y="8"/>
                  </a:lnTo>
                  <a:lnTo>
                    <a:pt x="3" y="16"/>
                  </a:lnTo>
                  <a:lnTo>
                    <a:pt x="8" y="20"/>
                  </a:lnTo>
                  <a:lnTo>
                    <a:pt x="17" y="19"/>
                  </a:lnTo>
                  <a:lnTo>
                    <a:pt x="6" y="0"/>
                  </a:lnTo>
                  <a:close/>
                </a:path>
              </a:pathLst>
            </a:custGeom>
            <a:solidFill>
              <a:srgbClr val="000000"/>
            </a:solidFill>
            <a:ln w="9525">
              <a:noFill/>
              <a:round/>
              <a:headEnd/>
              <a:tailEnd/>
            </a:ln>
          </p:spPr>
          <p:txBody>
            <a:bodyPr/>
            <a:lstStyle/>
            <a:p>
              <a:endParaRPr lang="en-US"/>
            </a:p>
          </p:txBody>
        </p:sp>
        <p:sp>
          <p:nvSpPr>
            <p:cNvPr id="1241359" name="Freeform 271"/>
            <p:cNvSpPr>
              <a:spLocks/>
            </p:cNvSpPr>
            <p:nvPr/>
          </p:nvSpPr>
          <p:spPr bwMode="auto">
            <a:xfrm>
              <a:off x="3335" y="1153"/>
              <a:ext cx="22" cy="33"/>
            </a:xfrm>
            <a:custGeom>
              <a:avLst/>
              <a:gdLst/>
              <a:ahLst/>
              <a:cxnLst>
                <a:cxn ang="0">
                  <a:pos x="23" y="3"/>
                </a:cxn>
                <a:cxn ang="0">
                  <a:pos x="23" y="0"/>
                </a:cxn>
                <a:cxn ang="0">
                  <a:pos x="20" y="9"/>
                </a:cxn>
                <a:cxn ang="0">
                  <a:pos x="20" y="18"/>
                </a:cxn>
                <a:cxn ang="0">
                  <a:pos x="20" y="22"/>
                </a:cxn>
                <a:cxn ang="0">
                  <a:pos x="15" y="27"/>
                </a:cxn>
                <a:cxn ang="0">
                  <a:pos x="11" y="34"/>
                </a:cxn>
                <a:cxn ang="0">
                  <a:pos x="9" y="39"/>
                </a:cxn>
                <a:cxn ang="0">
                  <a:pos x="5" y="45"/>
                </a:cxn>
                <a:cxn ang="0">
                  <a:pos x="0" y="48"/>
                </a:cxn>
                <a:cxn ang="0">
                  <a:pos x="11" y="67"/>
                </a:cxn>
                <a:cxn ang="0">
                  <a:pos x="20" y="61"/>
                </a:cxn>
                <a:cxn ang="0">
                  <a:pos x="24" y="55"/>
                </a:cxn>
                <a:cxn ang="0">
                  <a:pos x="30" y="48"/>
                </a:cxn>
                <a:cxn ang="0">
                  <a:pos x="33" y="40"/>
                </a:cxn>
                <a:cxn ang="0">
                  <a:pos x="38" y="33"/>
                </a:cxn>
                <a:cxn ang="0">
                  <a:pos x="41" y="21"/>
                </a:cxn>
                <a:cxn ang="0">
                  <a:pos x="42" y="12"/>
                </a:cxn>
                <a:cxn ang="0">
                  <a:pos x="43" y="5"/>
                </a:cxn>
                <a:cxn ang="0">
                  <a:pos x="43" y="3"/>
                </a:cxn>
                <a:cxn ang="0">
                  <a:pos x="23" y="3"/>
                </a:cxn>
              </a:cxnLst>
              <a:rect l="0" t="0" r="r" b="b"/>
              <a:pathLst>
                <a:path w="43" h="67">
                  <a:moveTo>
                    <a:pt x="23" y="3"/>
                  </a:moveTo>
                  <a:lnTo>
                    <a:pt x="23" y="0"/>
                  </a:lnTo>
                  <a:lnTo>
                    <a:pt x="20" y="9"/>
                  </a:lnTo>
                  <a:lnTo>
                    <a:pt x="20" y="18"/>
                  </a:lnTo>
                  <a:lnTo>
                    <a:pt x="20" y="22"/>
                  </a:lnTo>
                  <a:lnTo>
                    <a:pt x="15" y="27"/>
                  </a:lnTo>
                  <a:lnTo>
                    <a:pt x="11" y="34"/>
                  </a:lnTo>
                  <a:lnTo>
                    <a:pt x="9" y="39"/>
                  </a:lnTo>
                  <a:lnTo>
                    <a:pt x="5" y="45"/>
                  </a:lnTo>
                  <a:lnTo>
                    <a:pt x="0" y="48"/>
                  </a:lnTo>
                  <a:lnTo>
                    <a:pt x="11" y="67"/>
                  </a:lnTo>
                  <a:lnTo>
                    <a:pt x="20" y="61"/>
                  </a:lnTo>
                  <a:lnTo>
                    <a:pt x="24" y="55"/>
                  </a:lnTo>
                  <a:lnTo>
                    <a:pt x="30" y="48"/>
                  </a:lnTo>
                  <a:lnTo>
                    <a:pt x="33" y="40"/>
                  </a:lnTo>
                  <a:lnTo>
                    <a:pt x="38" y="33"/>
                  </a:lnTo>
                  <a:lnTo>
                    <a:pt x="41" y="21"/>
                  </a:lnTo>
                  <a:lnTo>
                    <a:pt x="42" y="12"/>
                  </a:lnTo>
                  <a:lnTo>
                    <a:pt x="43" y="5"/>
                  </a:lnTo>
                  <a:lnTo>
                    <a:pt x="43" y="3"/>
                  </a:lnTo>
                  <a:lnTo>
                    <a:pt x="23" y="3"/>
                  </a:lnTo>
                  <a:close/>
                </a:path>
              </a:pathLst>
            </a:custGeom>
            <a:solidFill>
              <a:srgbClr val="000000"/>
            </a:solidFill>
            <a:ln w="9525">
              <a:noFill/>
              <a:round/>
              <a:headEnd/>
              <a:tailEnd/>
            </a:ln>
          </p:spPr>
          <p:txBody>
            <a:bodyPr/>
            <a:lstStyle/>
            <a:p>
              <a:endParaRPr lang="en-US"/>
            </a:p>
          </p:txBody>
        </p:sp>
        <p:sp>
          <p:nvSpPr>
            <p:cNvPr id="1241360" name="Freeform 272"/>
            <p:cNvSpPr>
              <a:spLocks/>
            </p:cNvSpPr>
            <p:nvPr/>
          </p:nvSpPr>
          <p:spPr bwMode="auto">
            <a:xfrm>
              <a:off x="3347" y="1144"/>
              <a:ext cx="17" cy="13"/>
            </a:xfrm>
            <a:custGeom>
              <a:avLst/>
              <a:gdLst/>
              <a:ahLst/>
              <a:cxnLst>
                <a:cxn ang="0">
                  <a:pos x="16" y="3"/>
                </a:cxn>
                <a:cxn ang="0">
                  <a:pos x="18" y="0"/>
                </a:cxn>
                <a:cxn ang="0">
                  <a:pos x="16" y="0"/>
                </a:cxn>
                <a:cxn ang="0">
                  <a:pos x="11" y="3"/>
                </a:cxn>
                <a:cxn ang="0">
                  <a:pos x="6" y="11"/>
                </a:cxn>
                <a:cxn ang="0">
                  <a:pos x="0" y="21"/>
                </a:cxn>
                <a:cxn ang="0">
                  <a:pos x="20" y="21"/>
                </a:cxn>
                <a:cxn ang="0">
                  <a:pos x="18" y="27"/>
                </a:cxn>
                <a:cxn ang="0">
                  <a:pos x="24" y="24"/>
                </a:cxn>
                <a:cxn ang="0">
                  <a:pos x="28" y="21"/>
                </a:cxn>
                <a:cxn ang="0">
                  <a:pos x="33" y="17"/>
                </a:cxn>
                <a:cxn ang="0">
                  <a:pos x="34" y="14"/>
                </a:cxn>
                <a:cxn ang="0">
                  <a:pos x="16" y="3"/>
                </a:cxn>
              </a:cxnLst>
              <a:rect l="0" t="0" r="r" b="b"/>
              <a:pathLst>
                <a:path w="34" h="27">
                  <a:moveTo>
                    <a:pt x="16" y="3"/>
                  </a:moveTo>
                  <a:lnTo>
                    <a:pt x="18" y="0"/>
                  </a:lnTo>
                  <a:lnTo>
                    <a:pt x="16" y="0"/>
                  </a:lnTo>
                  <a:lnTo>
                    <a:pt x="11" y="3"/>
                  </a:lnTo>
                  <a:lnTo>
                    <a:pt x="6" y="11"/>
                  </a:lnTo>
                  <a:lnTo>
                    <a:pt x="0" y="21"/>
                  </a:lnTo>
                  <a:lnTo>
                    <a:pt x="20" y="21"/>
                  </a:lnTo>
                  <a:lnTo>
                    <a:pt x="18" y="27"/>
                  </a:lnTo>
                  <a:lnTo>
                    <a:pt x="24" y="24"/>
                  </a:lnTo>
                  <a:lnTo>
                    <a:pt x="28" y="21"/>
                  </a:lnTo>
                  <a:lnTo>
                    <a:pt x="33" y="17"/>
                  </a:lnTo>
                  <a:lnTo>
                    <a:pt x="34" y="14"/>
                  </a:lnTo>
                  <a:lnTo>
                    <a:pt x="16" y="3"/>
                  </a:lnTo>
                  <a:close/>
                </a:path>
              </a:pathLst>
            </a:custGeom>
            <a:solidFill>
              <a:srgbClr val="000000"/>
            </a:solidFill>
            <a:ln w="9525">
              <a:noFill/>
              <a:round/>
              <a:headEnd/>
              <a:tailEnd/>
            </a:ln>
          </p:spPr>
          <p:txBody>
            <a:bodyPr/>
            <a:lstStyle/>
            <a:p>
              <a:endParaRPr lang="en-US"/>
            </a:p>
          </p:txBody>
        </p:sp>
        <p:sp>
          <p:nvSpPr>
            <p:cNvPr id="1241361" name="Freeform 273"/>
            <p:cNvSpPr>
              <a:spLocks/>
            </p:cNvSpPr>
            <p:nvPr/>
          </p:nvSpPr>
          <p:spPr bwMode="auto">
            <a:xfrm>
              <a:off x="3355" y="1119"/>
              <a:ext cx="13" cy="31"/>
            </a:xfrm>
            <a:custGeom>
              <a:avLst/>
              <a:gdLst/>
              <a:ahLst/>
              <a:cxnLst>
                <a:cxn ang="0">
                  <a:pos x="4" y="14"/>
                </a:cxn>
                <a:cxn ang="0">
                  <a:pos x="4" y="13"/>
                </a:cxn>
                <a:cxn ang="0">
                  <a:pos x="4" y="23"/>
                </a:cxn>
                <a:cxn ang="0">
                  <a:pos x="4" y="32"/>
                </a:cxn>
                <a:cxn ang="0">
                  <a:pos x="2" y="42"/>
                </a:cxn>
                <a:cxn ang="0">
                  <a:pos x="0" y="51"/>
                </a:cxn>
                <a:cxn ang="0">
                  <a:pos x="18" y="62"/>
                </a:cxn>
                <a:cxn ang="0">
                  <a:pos x="22" y="48"/>
                </a:cxn>
                <a:cxn ang="0">
                  <a:pos x="26" y="35"/>
                </a:cxn>
                <a:cxn ang="0">
                  <a:pos x="26" y="23"/>
                </a:cxn>
                <a:cxn ang="0">
                  <a:pos x="26" y="8"/>
                </a:cxn>
                <a:cxn ang="0">
                  <a:pos x="26" y="7"/>
                </a:cxn>
                <a:cxn ang="0">
                  <a:pos x="26" y="8"/>
                </a:cxn>
                <a:cxn ang="0">
                  <a:pos x="21" y="1"/>
                </a:cxn>
                <a:cxn ang="0">
                  <a:pos x="13" y="0"/>
                </a:cxn>
                <a:cxn ang="0">
                  <a:pos x="8" y="4"/>
                </a:cxn>
                <a:cxn ang="0">
                  <a:pos x="4" y="13"/>
                </a:cxn>
                <a:cxn ang="0">
                  <a:pos x="4" y="14"/>
                </a:cxn>
              </a:cxnLst>
              <a:rect l="0" t="0" r="r" b="b"/>
              <a:pathLst>
                <a:path w="26" h="62">
                  <a:moveTo>
                    <a:pt x="4" y="14"/>
                  </a:moveTo>
                  <a:lnTo>
                    <a:pt x="4" y="13"/>
                  </a:lnTo>
                  <a:lnTo>
                    <a:pt x="4" y="23"/>
                  </a:lnTo>
                  <a:lnTo>
                    <a:pt x="4" y="32"/>
                  </a:lnTo>
                  <a:lnTo>
                    <a:pt x="2" y="42"/>
                  </a:lnTo>
                  <a:lnTo>
                    <a:pt x="0" y="51"/>
                  </a:lnTo>
                  <a:lnTo>
                    <a:pt x="18" y="62"/>
                  </a:lnTo>
                  <a:lnTo>
                    <a:pt x="22" y="48"/>
                  </a:lnTo>
                  <a:lnTo>
                    <a:pt x="26" y="35"/>
                  </a:lnTo>
                  <a:lnTo>
                    <a:pt x="26" y="23"/>
                  </a:lnTo>
                  <a:lnTo>
                    <a:pt x="26" y="8"/>
                  </a:lnTo>
                  <a:lnTo>
                    <a:pt x="26" y="7"/>
                  </a:lnTo>
                  <a:lnTo>
                    <a:pt x="26" y="8"/>
                  </a:lnTo>
                  <a:lnTo>
                    <a:pt x="21" y="1"/>
                  </a:lnTo>
                  <a:lnTo>
                    <a:pt x="13" y="0"/>
                  </a:lnTo>
                  <a:lnTo>
                    <a:pt x="8" y="4"/>
                  </a:lnTo>
                  <a:lnTo>
                    <a:pt x="4" y="13"/>
                  </a:lnTo>
                  <a:lnTo>
                    <a:pt x="4" y="14"/>
                  </a:lnTo>
                  <a:close/>
                </a:path>
              </a:pathLst>
            </a:custGeom>
            <a:solidFill>
              <a:srgbClr val="000000"/>
            </a:solidFill>
            <a:ln w="9525">
              <a:noFill/>
              <a:round/>
              <a:headEnd/>
              <a:tailEnd/>
            </a:ln>
          </p:spPr>
          <p:txBody>
            <a:bodyPr/>
            <a:lstStyle/>
            <a:p>
              <a:endParaRPr lang="en-US"/>
            </a:p>
          </p:txBody>
        </p:sp>
        <p:sp>
          <p:nvSpPr>
            <p:cNvPr id="1241362" name="Freeform 274"/>
            <p:cNvSpPr>
              <a:spLocks/>
            </p:cNvSpPr>
            <p:nvPr/>
          </p:nvSpPr>
          <p:spPr bwMode="auto">
            <a:xfrm>
              <a:off x="3355" y="1116"/>
              <a:ext cx="13" cy="12"/>
            </a:xfrm>
            <a:custGeom>
              <a:avLst/>
              <a:gdLst/>
              <a:ahLst/>
              <a:cxnLst>
                <a:cxn ang="0">
                  <a:pos x="0" y="11"/>
                </a:cxn>
                <a:cxn ang="0">
                  <a:pos x="10" y="23"/>
                </a:cxn>
                <a:cxn ang="0">
                  <a:pos x="5" y="20"/>
                </a:cxn>
                <a:cxn ang="0">
                  <a:pos x="27" y="13"/>
                </a:cxn>
                <a:cxn ang="0">
                  <a:pos x="25" y="7"/>
                </a:cxn>
                <a:cxn ang="0">
                  <a:pos x="17" y="0"/>
                </a:cxn>
                <a:cxn ang="0">
                  <a:pos x="10" y="0"/>
                </a:cxn>
                <a:cxn ang="0">
                  <a:pos x="21" y="11"/>
                </a:cxn>
                <a:cxn ang="0">
                  <a:pos x="0" y="11"/>
                </a:cxn>
              </a:cxnLst>
              <a:rect l="0" t="0" r="r" b="b"/>
              <a:pathLst>
                <a:path w="27" h="23">
                  <a:moveTo>
                    <a:pt x="0" y="11"/>
                  </a:moveTo>
                  <a:lnTo>
                    <a:pt x="10" y="23"/>
                  </a:lnTo>
                  <a:lnTo>
                    <a:pt x="5" y="20"/>
                  </a:lnTo>
                  <a:lnTo>
                    <a:pt x="27" y="13"/>
                  </a:lnTo>
                  <a:lnTo>
                    <a:pt x="25" y="7"/>
                  </a:lnTo>
                  <a:lnTo>
                    <a:pt x="17" y="0"/>
                  </a:lnTo>
                  <a:lnTo>
                    <a:pt x="10" y="0"/>
                  </a:lnTo>
                  <a:lnTo>
                    <a:pt x="21" y="11"/>
                  </a:lnTo>
                  <a:lnTo>
                    <a:pt x="0" y="11"/>
                  </a:lnTo>
                  <a:close/>
                </a:path>
              </a:pathLst>
            </a:custGeom>
            <a:solidFill>
              <a:srgbClr val="000000"/>
            </a:solidFill>
            <a:ln w="9525">
              <a:noFill/>
              <a:round/>
              <a:headEnd/>
              <a:tailEnd/>
            </a:ln>
          </p:spPr>
          <p:txBody>
            <a:bodyPr/>
            <a:lstStyle/>
            <a:p>
              <a:endParaRPr lang="en-US"/>
            </a:p>
          </p:txBody>
        </p:sp>
        <p:sp>
          <p:nvSpPr>
            <p:cNvPr id="1241363" name="Freeform 275"/>
            <p:cNvSpPr>
              <a:spLocks/>
            </p:cNvSpPr>
            <p:nvPr/>
          </p:nvSpPr>
          <p:spPr bwMode="auto">
            <a:xfrm>
              <a:off x="3355" y="1072"/>
              <a:ext cx="11" cy="50"/>
            </a:xfrm>
            <a:custGeom>
              <a:avLst/>
              <a:gdLst/>
              <a:ahLst/>
              <a:cxnLst>
                <a:cxn ang="0">
                  <a:pos x="3" y="12"/>
                </a:cxn>
                <a:cxn ang="0">
                  <a:pos x="3" y="10"/>
                </a:cxn>
                <a:cxn ang="0">
                  <a:pos x="1" y="23"/>
                </a:cxn>
                <a:cxn ang="0">
                  <a:pos x="1" y="35"/>
                </a:cxn>
                <a:cxn ang="0">
                  <a:pos x="0" y="47"/>
                </a:cxn>
                <a:cxn ang="0">
                  <a:pos x="0" y="60"/>
                </a:cxn>
                <a:cxn ang="0">
                  <a:pos x="0" y="72"/>
                </a:cxn>
                <a:cxn ang="0">
                  <a:pos x="0" y="83"/>
                </a:cxn>
                <a:cxn ang="0">
                  <a:pos x="0" y="93"/>
                </a:cxn>
                <a:cxn ang="0">
                  <a:pos x="0" y="100"/>
                </a:cxn>
                <a:cxn ang="0">
                  <a:pos x="21" y="100"/>
                </a:cxn>
                <a:cxn ang="0">
                  <a:pos x="21" y="93"/>
                </a:cxn>
                <a:cxn ang="0">
                  <a:pos x="21" y="83"/>
                </a:cxn>
                <a:cxn ang="0">
                  <a:pos x="21" y="72"/>
                </a:cxn>
                <a:cxn ang="0">
                  <a:pos x="21" y="60"/>
                </a:cxn>
                <a:cxn ang="0">
                  <a:pos x="21" y="47"/>
                </a:cxn>
                <a:cxn ang="0">
                  <a:pos x="22" y="35"/>
                </a:cxn>
                <a:cxn ang="0">
                  <a:pos x="22" y="23"/>
                </a:cxn>
                <a:cxn ang="0">
                  <a:pos x="23" y="13"/>
                </a:cxn>
                <a:cxn ang="0">
                  <a:pos x="23" y="12"/>
                </a:cxn>
                <a:cxn ang="0">
                  <a:pos x="23" y="13"/>
                </a:cxn>
                <a:cxn ang="0">
                  <a:pos x="21" y="6"/>
                </a:cxn>
                <a:cxn ang="0">
                  <a:pos x="14" y="0"/>
                </a:cxn>
                <a:cxn ang="0">
                  <a:pos x="8" y="1"/>
                </a:cxn>
                <a:cxn ang="0">
                  <a:pos x="3" y="10"/>
                </a:cxn>
                <a:cxn ang="0">
                  <a:pos x="3" y="12"/>
                </a:cxn>
              </a:cxnLst>
              <a:rect l="0" t="0" r="r" b="b"/>
              <a:pathLst>
                <a:path w="23" h="100">
                  <a:moveTo>
                    <a:pt x="3" y="12"/>
                  </a:moveTo>
                  <a:lnTo>
                    <a:pt x="3" y="10"/>
                  </a:lnTo>
                  <a:lnTo>
                    <a:pt x="1" y="23"/>
                  </a:lnTo>
                  <a:lnTo>
                    <a:pt x="1" y="35"/>
                  </a:lnTo>
                  <a:lnTo>
                    <a:pt x="0" y="47"/>
                  </a:lnTo>
                  <a:lnTo>
                    <a:pt x="0" y="60"/>
                  </a:lnTo>
                  <a:lnTo>
                    <a:pt x="0" y="72"/>
                  </a:lnTo>
                  <a:lnTo>
                    <a:pt x="0" y="83"/>
                  </a:lnTo>
                  <a:lnTo>
                    <a:pt x="0" y="93"/>
                  </a:lnTo>
                  <a:lnTo>
                    <a:pt x="0" y="100"/>
                  </a:lnTo>
                  <a:lnTo>
                    <a:pt x="21" y="100"/>
                  </a:lnTo>
                  <a:lnTo>
                    <a:pt x="21" y="93"/>
                  </a:lnTo>
                  <a:lnTo>
                    <a:pt x="21" y="83"/>
                  </a:lnTo>
                  <a:lnTo>
                    <a:pt x="21" y="72"/>
                  </a:lnTo>
                  <a:lnTo>
                    <a:pt x="21" y="60"/>
                  </a:lnTo>
                  <a:lnTo>
                    <a:pt x="21" y="47"/>
                  </a:lnTo>
                  <a:lnTo>
                    <a:pt x="22" y="35"/>
                  </a:lnTo>
                  <a:lnTo>
                    <a:pt x="22" y="23"/>
                  </a:lnTo>
                  <a:lnTo>
                    <a:pt x="23" y="13"/>
                  </a:lnTo>
                  <a:lnTo>
                    <a:pt x="23" y="12"/>
                  </a:lnTo>
                  <a:lnTo>
                    <a:pt x="23" y="13"/>
                  </a:lnTo>
                  <a:lnTo>
                    <a:pt x="21" y="6"/>
                  </a:lnTo>
                  <a:lnTo>
                    <a:pt x="14" y="0"/>
                  </a:lnTo>
                  <a:lnTo>
                    <a:pt x="8" y="1"/>
                  </a:lnTo>
                  <a:lnTo>
                    <a:pt x="3" y="10"/>
                  </a:lnTo>
                  <a:lnTo>
                    <a:pt x="3" y="12"/>
                  </a:lnTo>
                  <a:close/>
                </a:path>
              </a:pathLst>
            </a:custGeom>
            <a:solidFill>
              <a:srgbClr val="000000"/>
            </a:solidFill>
            <a:ln w="9525">
              <a:noFill/>
              <a:round/>
              <a:headEnd/>
              <a:tailEnd/>
            </a:ln>
          </p:spPr>
          <p:txBody>
            <a:bodyPr/>
            <a:lstStyle/>
            <a:p>
              <a:endParaRPr lang="en-US"/>
            </a:p>
          </p:txBody>
        </p:sp>
        <p:sp>
          <p:nvSpPr>
            <p:cNvPr id="1241364" name="Freeform 276"/>
            <p:cNvSpPr>
              <a:spLocks/>
            </p:cNvSpPr>
            <p:nvPr/>
          </p:nvSpPr>
          <p:spPr bwMode="auto">
            <a:xfrm>
              <a:off x="3356" y="1053"/>
              <a:ext cx="10" cy="25"/>
            </a:xfrm>
            <a:custGeom>
              <a:avLst/>
              <a:gdLst/>
              <a:ahLst/>
              <a:cxnLst>
                <a:cxn ang="0">
                  <a:pos x="20" y="12"/>
                </a:cxn>
                <a:cxn ang="0">
                  <a:pos x="0" y="12"/>
                </a:cxn>
                <a:cxn ang="0">
                  <a:pos x="0" y="51"/>
                </a:cxn>
                <a:cxn ang="0">
                  <a:pos x="20" y="51"/>
                </a:cxn>
                <a:cxn ang="0">
                  <a:pos x="20" y="12"/>
                </a:cxn>
                <a:cxn ang="0">
                  <a:pos x="0" y="12"/>
                </a:cxn>
                <a:cxn ang="0">
                  <a:pos x="20" y="12"/>
                </a:cxn>
                <a:cxn ang="0">
                  <a:pos x="18" y="5"/>
                </a:cxn>
                <a:cxn ang="0">
                  <a:pos x="10" y="0"/>
                </a:cxn>
                <a:cxn ang="0">
                  <a:pos x="2" y="5"/>
                </a:cxn>
                <a:cxn ang="0">
                  <a:pos x="0" y="12"/>
                </a:cxn>
                <a:cxn ang="0">
                  <a:pos x="20" y="12"/>
                </a:cxn>
              </a:cxnLst>
              <a:rect l="0" t="0" r="r" b="b"/>
              <a:pathLst>
                <a:path w="20" h="51">
                  <a:moveTo>
                    <a:pt x="20" y="12"/>
                  </a:moveTo>
                  <a:lnTo>
                    <a:pt x="0" y="12"/>
                  </a:lnTo>
                  <a:lnTo>
                    <a:pt x="0" y="51"/>
                  </a:lnTo>
                  <a:lnTo>
                    <a:pt x="20" y="51"/>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65" name="Freeform 277"/>
            <p:cNvSpPr>
              <a:spLocks/>
            </p:cNvSpPr>
            <p:nvPr/>
          </p:nvSpPr>
          <p:spPr bwMode="auto">
            <a:xfrm>
              <a:off x="3356" y="1045"/>
              <a:ext cx="10" cy="14"/>
            </a:xfrm>
            <a:custGeom>
              <a:avLst/>
              <a:gdLst/>
              <a:ahLst/>
              <a:cxnLst>
                <a:cxn ang="0">
                  <a:pos x="20" y="12"/>
                </a:cxn>
                <a:cxn ang="0">
                  <a:pos x="0" y="12"/>
                </a:cxn>
                <a:cxn ang="0">
                  <a:pos x="0" y="20"/>
                </a:cxn>
                <a:cxn ang="0">
                  <a:pos x="0" y="24"/>
                </a:cxn>
                <a:cxn ang="0">
                  <a:pos x="0" y="27"/>
                </a:cxn>
                <a:cxn ang="0">
                  <a:pos x="20" y="27"/>
                </a:cxn>
                <a:cxn ang="0">
                  <a:pos x="0" y="27"/>
                </a:cxn>
                <a:cxn ang="0">
                  <a:pos x="20" y="27"/>
                </a:cxn>
                <a:cxn ang="0">
                  <a:pos x="20" y="24"/>
                </a:cxn>
                <a:cxn ang="0">
                  <a:pos x="20" y="20"/>
                </a:cxn>
                <a:cxn ang="0">
                  <a:pos x="20" y="12"/>
                </a:cxn>
                <a:cxn ang="0">
                  <a:pos x="0" y="12"/>
                </a:cxn>
                <a:cxn ang="0">
                  <a:pos x="20" y="12"/>
                </a:cxn>
                <a:cxn ang="0">
                  <a:pos x="18" y="5"/>
                </a:cxn>
                <a:cxn ang="0">
                  <a:pos x="10" y="0"/>
                </a:cxn>
                <a:cxn ang="0">
                  <a:pos x="2" y="5"/>
                </a:cxn>
                <a:cxn ang="0">
                  <a:pos x="0" y="12"/>
                </a:cxn>
                <a:cxn ang="0">
                  <a:pos x="20" y="12"/>
                </a:cxn>
              </a:cxnLst>
              <a:rect l="0" t="0" r="r" b="b"/>
              <a:pathLst>
                <a:path w="20" h="27">
                  <a:moveTo>
                    <a:pt x="20" y="12"/>
                  </a:moveTo>
                  <a:lnTo>
                    <a:pt x="0" y="12"/>
                  </a:lnTo>
                  <a:lnTo>
                    <a:pt x="0" y="20"/>
                  </a:lnTo>
                  <a:lnTo>
                    <a:pt x="0" y="24"/>
                  </a:lnTo>
                  <a:lnTo>
                    <a:pt x="0" y="27"/>
                  </a:lnTo>
                  <a:lnTo>
                    <a:pt x="20" y="27"/>
                  </a:lnTo>
                  <a:lnTo>
                    <a:pt x="0" y="27"/>
                  </a:lnTo>
                  <a:lnTo>
                    <a:pt x="20" y="27"/>
                  </a:lnTo>
                  <a:lnTo>
                    <a:pt x="20" y="24"/>
                  </a:lnTo>
                  <a:lnTo>
                    <a:pt x="20" y="20"/>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66" name="Freeform 278"/>
            <p:cNvSpPr>
              <a:spLocks/>
            </p:cNvSpPr>
            <p:nvPr/>
          </p:nvSpPr>
          <p:spPr bwMode="auto">
            <a:xfrm>
              <a:off x="335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367" name="Freeform 279"/>
            <p:cNvSpPr>
              <a:spLocks/>
            </p:cNvSpPr>
            <p:nvPr/>
          </p:nvSpPr>
          <p:spPr bwMode="auto">
            <a:xfrm>
              <a:off x="3342" y="1008"/>
              <a:ext cx="25" cy="44"/>
            </a:xfrm>
            <a:custGeom>
              <a:avLst/>
              <a:gdLst/>
              <a:ahLst/>
              <a:cxnLst>
                <a:cxn ang="0">
                  <a:pos x="0" y="12"/>
                </a:cxn>
                <a:cxn ang="0">
                  <a:pos x="0" y="14"/>
                </a:cxn>
                <a:cxn ang="0">
                  <a:pos x="6" y="24"/>
                </a:cxn>
                <a:cxn ang="0">
                  <a:pos x="10" y="33"/>
                </a:cxn>
                <a:cxn ang="0">
                  <a:pos x="15" y="40"/>
                </a:cxn>
                <a:cxn ang="0">
                  <a:pos x="18" y="48"/>
                </a:cxn>
                <a:cxn ang="0">
                  <a:pos x="20" y="57"/>
                </a:cxn>
                <a:cxn ang="0">
                  <a:pos x="24" y="67"/>
                </a:cxn>
                <a:cxn ang="0">
                  <a:pos x="25" y="77"/>
                </a:cxn>
                <a:cxn ang="0">
                  <a:pos x="27" y="88"/>
                </a:cxn>
                <a:cxn ang="0">
                  <a:pos x="49" y="88"/>
                </a:cxn>
                <a:cxn ang="0">
                  <a:pos x="46" y="73"/>
                </a:cxn>
                <a:cxn ang="0">
                  <a:pos x="45" y="60"/>
                </a:cxn>
                <a:cxn ang="0">
                  <a:pos x="42" y="51"/>
                </a:cxn>
                <a:cxn ang="0">
                  <a:pos x="38" y="42"/>
                </a:cxn>
                <a:cxn ang="0">
                  <a:pos x="34" y="30"/>
                </a:cxn>
                <a:cxn ang="0">
                  <a:pos x="28" y="21"/>
                </a:cxn>
                <a:cxn ang="0">
                  <a:pos x="24" y="11"/>
                </a:cxn>
                <a:cxn ang="0">
                  <a:pos x="18" y="0"/>
                </a:cxn>
                <a:cxn ang="0">
                  <a:pos x="18" y="2"/>
                </a:cxn>
                <a:cxn ang="0">
                  <a:pos x="0" y="12"/>
                </a:cxn>
              </a:cxnLst>
              <a:rect l="0" t="0" r="r" b="b"/>
              <a:pathLst>
                <a:path w="49" h="88">
                  <a:moveTo>
                    <a:pt x="0" y="12"/>
                  </a:moveTo>
                  <a:lnTo>
                    <a:pt x="0" y="14"/>
                  </a:lnTo>
                  <a:lnTo>
                    <a:pt x="6" y="24"/>
                  </a:lnTo>
                  <a:lnTo>
                    <a:pt x="10" y="33"/>
                  </a:lnTo>
                  <a:lnTo>
                    <a:pt x="15" y="40"/>
                  </a:lnTo>
                  <a:lnTo>
                    <a:pt x="18" y="48"/>
                  </a:lnTo>
                  <a:lnTo>
                    <a:pt x="20" y="57"/>
                  </a:lnTo>
                  <a:lnTo>
                    <a:pt x="24" y="67"/>
                  </a:lnTo>
                  <a:lnTo>
                    <a:pt x="25" y="77"/>
                  </a:lnTo>
                  <a:lnTo>
                    <a:pt x="27" y="88"/>
                  </a:lnTo>
                  <a:lnTo>
                    <a:pt x="49" y="88"/>
                  </a:lnTo>
                  <a:lnTo>
                    <a:pt x="46" y="73"/>
                  </a:lnTo>
                  <a:lnTo>
                    <a:pt x="45" y="60"/>
                  </a:lnTo>
                  <a:lnTo>
                    <a:pt x="42" y="51"/>
                  </a:lnTo>
                  <a:lnTo>
                    <a:pt x="38" y="42"/>
                  </a:lnTo>
                  <a:lnTo>
                    <a:pt x="34" y="30"/>
                  </a:lnTo>
                  <a:lnTo>
                    <a:pt x="28" y="21"/>
                  </a:lnTo>
                  <a:lnTo>
                    <a:pt x="24" y="11"/>
                  </a:lnTo>
                  <a:lnTo>
                    <a:pt x="18" y="0"/>
                  </a:lnTo>
                  <a:lnTo>
                    <a:pt x="18" y="2"/>
                  </a:lnTo>
                  <a:lnTo>
                    <a:pt x="0" y="12"/>
                  </a:lnTo>
                  <a:close/>
                </a:path>
              </a:pathLst>
            </a:custGeom>
            <a:solidFill>
              <a:srgbClr val="000000"/>
            </a:solidFill>
            <a:ln w="9525">
              <a:noFill/>
              <a:round/>
              <a:headEnd/>
              <a:tailEnd/>
            </a:ln>
          </p:spPr>
          <p:txBody>
            <a:bodyPr/>
            <a:lstStyle/>
            <a:p>
              <a:endParaRPr lang="en-US"/>
            </a:p>
          </p:txBody>
        </p:sp>
        <p:sp>
          <p:nvSpPr>
            <p:cNvPr id="1241368" name="Freeform 280"/>
            <p:cNvSpPr>
              <a:spLocks/>
            </p:cNvSpPr>
            <p:nvPr/>
          </p:nvSpPr>
          <p:spPr bwMode="auto">
            <a:xfrm>
              <a:off x="3339" y="1002"/>
              <a:ext cx="12" cy="12"/>
            </a:xfrm>
            <a:custGeom>
              <a:avLst/>
              <a:gdLst/>
              <a:ahLst/>
              <a:cxnLst>
                <a:cxn ang="0">
                  <a:pos x="0" y="18"/>
                </a:cxn>
                <a:cxn ang="0">
                  <a:pos x="0" y="18"/>
                </a:cxn>
                <a:cxn ang="0">
                  <a:pos x="2" y="21"/>
                </a:cxn>
                <a:cxn ang="0">
                  <a:pos x="4" y="22"/>
                </a:cxn>
                <a:cxn ang="0">
                  <a:pos x="7" y="25"/>
                </a:cxn>
                <a:cxn ang="0">
                  <a:pos x="25" y="15"/>
                </a:cxn>
                <a:cxn ang="0">
                  <a:pos x="23" y="12"/>
                </a:cxn>
                <a:cxn ang="0">
                  <a:pos x="20" y="6"/>
                </a:cxn>
                <a:cxn ang="0">
                  <a:pos x="17" y="3"/>
                </a:cxn>
                <a:cxn ang="0">
                  <a:pos x="16" y="0"/>
                </a:cxn>
                <a:cxn ang="0">
                  <a:pos x="0" y="18"/>
                </a:cxn>
              </a:cxnLst>
              <a:rect l="0" t="0" r="r" b="b"/>
              <a:pathLst>
                <a:path w="25" h="25">
                  <a:moveTo>
                    <a:pt x="0" y="18"/>
                  </a:moveTo>
                  <a:lnTo>
                    <a:pt x="0" y="18"/>
                  </a:lnTo>
                  <a:lnTo>
                    <a:pt x="2" y="21"/>
                  </a:lnTo>
                  <a:lnTo>
                    <a:pt x="4" y="22"/>
                  </a:lnTo>
                  <a:lnTo>
                    <a:pt x="7" y="25"/>
                  </a:lnTo>
                  <a:lnTo>
                    <a:pt x="25" y="15"/>
                  </a:lnTo>
                  <a:lnTo>
                    <a:pt x="23" y="12"/>
                  </a:lnTo>
                  <a:lnTo>
                    <a:pt x="20" y="6"/>
                  </a:lnTo>
                  <a:lnTo>
                    <a:pt x="17" y="3"/>
                  </a:lnTo>
                  <a:lnTo>
                    <a:pt x="16" y="0"/>
                  </a:lnTo>
                  <a:lnTo>
                    <a:pt x="0" y="18"/>
                  </a:lnTo>
                  <a:close/>
                </a:path>
              </a:pathLst>
            </a:custGeom>
            <a:solidFill>
              <a:srgbClr val="000000"/>
            </a:solidFill>
            <a:ln w="9525">
              <a:noFill/>
              <a:round/>
              <a:headEnd/>
              <a:tailEnd/>
            </a:ln>
          </p:spPr>
          <p:txBody>
            <a:bodyPr/>
            <a:lstStyle/>
            <a:p>
              <a:endParaRPr lang="en-US"/>
            </a:p>
          </p:txBody>
        </p:sp>
        <p:sp>
          <p:nvSpPr>
            <p:cNvPr id="1241369" name="Freeform 281"/>
            <p:cNvSpPr>
              <a:spLocks/>
            </p:cNvSpPr>
            <p:nvPr/>
          </p:nvSpPr>
          <p:spPr bwMode="auto">
            <a:xfrm>
              <a:off x="3309" y="976"/>
              <a:ext cx="38" cy="34"/>
            </a:xfrm>
            <a:custGeom>
              <a:avLst/>
              <a:gdLst/>
              <a:ahLst/>
              <a:cxnLst>
                <a:cxn ang="0">
                  <a:pos x="4" y="22"/>
                </a:cxn>
                <a:cxn ang="0">
                  <a:pos x="0" y="21"/>
                </a:cxn>
                <a:cxn ang="0">
                  <a:pos x="10" y="26"/>
                </a:cxn>
                <a:cxn ang="0">
                  <a:pos x="21" y="31"/>
                </a:cxn>
                <a:cxn ang="0">
                  <a:pos x="27" y="35"/>
                </a:cxn>
                <a:cxn ang="0">
                  <a:pos x="32" y="41"/>
                </a:cxn>
                <a:cxn ang="0">
                  <a:pos x="39" y="47"/>
                </a:cxn>
                <a:cxn ang="0">
                  <a:pos x="46" y="52"/>
                </a:cxn>
                <a:cxn ang="0">
                  <a:pos x="53" y="59"/>
                </a:cxn>
                <a:cxn ang="0">
                  <a:pos x="60" y="68"/>
                </a:cxn>
                <a:cxn ang="0">
                  <a:pos x="76" y="50"/>
                </a:cxn>
                <a:cxn ang="0">
                  <a:pos x="68" y="43"/>
                </a:cxn>
                <a:cxn ang="0">
                  <a:pos x="59" y="35"/>
                </a:cxn>
                <a:cxn ang="0">
                  <a:pos x="51" y="26"/>
                </a:cxn>
                <a:cxn ang="0">
                  <a:pos x="46" y="23"/>
                </a:cxn>
                <a:cxn ang="0">
                  <a:pos x="39" y="16"/>
                </a:cxn>
                <a:cxn ang="0">
                  <a:pos x="30" y="12"/>
                </a:cxn>
                <a:cxn ang="0">
                  <a:pos x="19" y="6"/>
                </a:cxn>
                <a:cxn ang="0">
                  <a:pos x="9" y="1"/>
                </a:cxn>
                <a:cxn ang="0">
                  <a:pos x="4" y="0"/>
                </a:cxn>
                <a:cxn ang="0">
                  <a:pos x="4" y="22"/>
                </a:cxn>
              </a:cxnLst>
              <a:rect l="0" t="0" r="r" b="b"/>
              <a:pathLst>
                <a:path w="76" h="68">
                  <a:moveTo>
                    <a:pt x="4" y="22"/>
                  </a:moveTo>
                  <a:lnTo>
                    <a:pt x="0" y="21"/>
                  </a:lnTo>
                  <a:lnTo>
                    <a:pt x="10" y="26"/>
                  </a:lnTo>
                  <a:lnTo>
                    <a:pt x="21" y="31"/>
                  </a:lnTo>
                  <a:lnTo>
                    <a:pt x="27" y="35"/>
                  </a:lnTo>
                  <a:lnTo>
                    <a:pt x="32" y="41"/>
                  </a:lnTo>
                  <a:lnTo>
                    <a:pt x="39" y="47"/>
                  </a:lnTo>
                  <a:lnTo>
                    <a:pt x="46" y="52"/>
                  </a:lnTo>
                  <a:lnTo>
                    <a:pt x="53" y="59"/>
                  </a:lnTo>
                  <a:lnTo>
                    <a:pt x="60" y="68"/>
                  </a:lnTo>
                  <a:lnTo>
                    <a:pt x="76" y="50"/>
                  </a:lnTo>
                  <a:lnTo>
                    <a:pt x="68" y="43"/>
                  </a:lnTo>
                  <a:lnTo>
                    <a:pt x="59" y="35"/>
                  </a:lnTo>
                  <a:lnTo>
                    <a:pt x="51" y="26"/>
                  </a:lnTo>
                  <a:lnTo>
                    <a:pt x="46" y="23"/>
                  </a:lnTo>
                  <a:lnTo>
                    <a:pt x="39" y="16"/>
                  </a:lnTo>
                  <a:lnTo>
                    <a:pt x="30" y="12"/>
                  </a:lnTo>
                  <a:lnTo>
                    <a:pt x="19" y="6"/>
                  </a:lnTo>
                  <a:lnTo>
                    <a:pt x="9" y="1"/>
                  </a:lnTo>
                  <a:lnTo>
                    <a:pt x="4" y="0"/>
                  </a:lnTo>
                  <a:lnTo>
                    <a:pt x="4" y="22"/>
                  </a:lnTo>
                  <a:close/>
                </a:path>
              </a:pathLst>
            </a:custGeom>
            <a:solidFill>
              <a:srgbClr val="000000"/>
            </a:solidFill>
            <a:ln w="9525">
              <a:noFill/>
              <a:round/>
              <a:headEnd/>
              <a:tailEnd/>
            </a:ln>
          </p:spPr>
          <p:txBody>
            <a:bodyPr/>
            <a:lstStyle/>
            <a:p>
              <a:endParaRPr lang="en-US"/>
            </a:p>
          </p:txBody>
        </p:sp>
        <p:sp>
          <p:nvSpPr>
            <p:cNvPr id="1241370" name="Freeform 282"/>
            <p:cNvSpPr>
              <a:spLocks/>
            </p:cNvSpPr>
            <p:nvPr/>
          </p:nvSpPr>
          <p:spPr bwMode="auto">
            <a:xfrm>
              <a:off x="3295" y="971"/>
              <a:ext cx="16" cy="16"/>
            </a:xfrm>
            <a:custGeom>
              <a:avLst/>
              <a:gdLst/>
              <a:ahLst/>
              <a:cxnLst>
                <a:cxn ang="0">
                  <a:pos x="0" y="23"/>
                </a:cxn>
                <a:cxn ang="0">
                  <a:pos x="4" y="23"/>
                </a:cxn>
                <a:cxn ang="0">
                  <a:pos x="5" y="26"/>
                </a:cxn>
                <a:cxn ang="0">
                  <a:pos x="15" y="29"/>
                </a:cxn>
                <a:cxn ang="0">
                  <a:pos x="24" y="32"/>
                </a:cxn>
                <a:cxn ang="0">
                  <a:pos x="32" y="33"/>
                </a:cxn>
                <a:cxn ang="0">
                  <a:pos x="32" y="11"/>
                </a:cxn>
                <a:cxn ang="0">
                  <a:pos x="31" y="8"/>
                </a:cxn>
                <a:cxn ang="0">
                  <a:pos x="22" y="5"/>
                </a:cxn>
                <a:cxn ang="0">
                  <a:pos x="11" y="2"/>
                </a:cxn>
                <a:cxn ang="0">
                  <a:pos x="4" y="0"/>
                </a:cxn>
                <a:cxn ang="0">
                  <a:pos x="6" y="0"/>
                </a:cxn>
                <a:cxn ang="0">
                  <a:pos x="0" y="23"/>
                </a:cxn>
              </a:cxnLst>
              <a:rect l="0" t="0" r="r" b="b"/>
              <a:pathLst>
                <a:path w="32" h="33">
                  <a:moveTo>
                    <a:pt x="0" y="23"/>
                  </a:moveTo>
                  <a:lnTo>
                    <a:pt x="4" y="23"/>
                  </a:lnTo>
                  <a:lnTo>
                    <a:pt x="5" y="26"/>
                  </a:lnTo>
                  <a:lnTo>
                    <a:pt x="15" y="29"/>
                  </a:lnTo>
                  <a:lnTo>
                    <a:pt x="24" y="32"/>
                  </a:lnTo>
                  <a:lnTo>
                    <a:pt x="32" y="33"/>
                  </a:lnTo>
                  <a:lnTo>
                    <a:pt x="32" y="11"/>
                  </a:lnTo>
                  <a:lnTo>
                    <a:pt x="31" y="8"/>
                  </a:lnTo>
                  <a:lnTo>
                    <a:pt x="22" y="5"/>
                  </a:lnTo>
                  <a:lnTo>
                    <a:pt x="11" y="2"/>
                  </a:lnTo>
                  <a:lnTo>
                    <a:pt x="4" y="0"/>
                  </a:lnTo>
                  <a:lnTo>
                    <a:pt x="6" y="0"/>
                  </a:lnTo>
                  <a:lnTo>
                    <a:pt x="0" y="23"/>
                  </a:lnTo>
                  <a:close/>
                </a:path>
              </a:pathLst>
            </a:custGeom>
            <a:solidFill>
              <a:srgbClr val="000000"/>
            </a:solidFill>
            <a:ln w="9525">
              <a:noFill/>
              <a:round/>
              <a:headEnd/>
              <a:tailEnd/>
            </a:ln>
          </p:spPr>
          <p:txBody>
            <a:bodyPr/>
            <a:lstStyle/>
            <a:p>
              <a:endParaRPr lang="en-US"/>
            </a:p>
          </p:txBody>
        </p:sp>
        <p:sp>
          <p:nvSpPr>
            <p:cNvPr id="1241371" name="Freeform 283"/>
            <p:cNvSpPr>
              <a:spLocks/>
            </p:cNvSpPr>
            <p:nvPr/>
          </p:nvSpPr>
          <p:spPr bwMode="auto">
            <a:xfrm>
              <a:off x="3265" y="967"/>
              <a:ext cx="33" cy="15"/>
            </a:xfrm>
            <a:custGeom>
              <a:avLst/>
              <a:gdLst/>
              <a:ahLst/>
              <a:cxnLst>
                <a:cxn ang="0">
                  <a:pos x="4" y="23"/>
                </a:cxn>
                <a:cxn ang="0">
                  <a:pos x="9" y="23"/>
                </a:cxn>
                <a:cxn ang="0">
                  <a:pos x="17" y="23"/>
                </a:cxn>
                <a:cxn ang="0">
                  <a:pos x="24" y="23"/>
                </a:cxn>
                <a:cxn ang="0">
                  <a:pos x="31" y="25"/>
                </a:cxn>
                <a:cxn ang="0">
                  <a:pos x="39" y="25"/>
                </a:cxn>
                <a:cxn ang="0">
                  <a:pos x="47" y="26"/>
                </a:cxn>
                <a:cxn ang="0">
                  <a:pos x="53" y="31"/>
                </a:cxn>
                <a:cxn ang="0">
                  <a:pos x="61" y="31"/>
                </a:cxn>
                <a:cxn ang="0">
                  <a:pos x="67" y="8"/>
                </a:cxn>
                <a:cxn ang="0">
                  <a:pos x="59" y="7"/>
                </a:cxn>
                <a:cxn ang="0">
                  <a:pos x="52" y="4"/>
                </a:cxn>
                <a:cxn ang="0">
                  <a:pos x="42" y="1"/>
                </a:cxn>
                <a:cxn ang="0">
                  <a:pos x="34" y="1"/>
                </a:cxn>
                <a:cxn ang="0">
                  <a:pos x="26" y="0"/>
                </a:cxn>
                <a:cxn ang="0">
                  <a:pos x="17" y="0"/>
                </a:cxn>
                <a:cxn ang="0">
                  <a:pos x="9" y="0"/>
                </a:cxn>
                <a:cxn ang="0">
                  <a:pos x="0" y="0"/>
                </a:cxn>
                <a:cxn ang="0">
                  <a:pos x="4" y="23"/>
                </a:cxn>
              </a:cxnLst>
              <a:rect l="0" t="0" r="r" b="b"/>
              <a:pathLst>
                <a:path w="67" h="31">
                  <a:moveTo>
                    <a:pt x="4" y="23"/>
                  </a:moveTo>
                  <a:lnTo>
                    <a:pt x="9" y="23"/>
                  </a:lnTo>
                  <a:lnTo>
                    <a:pt x="17" y="23"/>
                  </a:lnTo>
                  <a:lnTo>
                    <a:pt x="24" y="23"/>
                  </a:lnTo>
                  <a:lnTo>
                    <a:pt x="31" y="25"/>
                  </a:lnTo>
                  <a:lnTo>
                    <a:pt x="39" y="25"/>
                  </a:lnTo>
                  <a:lnTo>
                    <a:pt x="47" y="26"/>
                  </a:lnTo>
                  <a:lnTo>
                    <a:pt x="53" y="31"/>
                  </a:lnTo>
                  <a:lnTo>
                    <a:pt x="61" y="31"/>
                  </a:lnTo>
                  <a:lnTo>
                    <a:pt x="67" y="8"/>
                  </a:lnTo>
                  <a:lnTo>
                    <a:pt x="59" y="7"/>
                  </a:lnTo>
                  <a:lnTo>
                    <a:pt x="52" y="4"/>
                  </a:lnTo>
                  <a:lnTo>
                    <a:pt x="42" y="1"/>
                  </a:lnTo>
                  <a:lnTo>
                    <a:pt x="34" y="1"/>
                  </a:lnTo>
                  <a:lnTo>
                    <a:pt x="26" y="0"/>
                  </a:lnTo>
                  <a:lnTo>
                    <a:pt x="17" y="0"/>
                  </a:lnTo>
                  <a:lnTo>
                    <a:pt x="9" y="0"/>
                  </a:lnTo>
                  <a:lnTo>
                    <a:pt x="0" y="0"/>
                  </a:lnTo>
                  <a:lnTo>
                    <a:pt x="4" y="23"/>
                  </a:lnTo>
                  <a:close/>
                </a:path>
              </a:pathLst>
            </a:custGeom>
            <a:solidFill>
              <a:srgbClr val="000000"/>
            </a:solidFill>
            <a:ln w="9525">
              <a:noFill/>
              <a:round/>
              <a:headEnd/>
              <a:tailEnd/>
            </a:ln>
          </p:spPr>
          <p:txBody>
            <a:bodyPr/>
            <a:lstStyle/>
            <a:p>
              <a:endParaRPr lang="en-US"/>
            </a:p>
          </p:txBody>
        </p:sp>
        <p:sp>
          <p:nvSpPr>
            <p:cNvPr id="1241372" name="Freeform 284"/>
            <p:cNvSpPr>
              <a:spLocks/>
            </p:cNvSpPr>
            <p:nvPr/>
          </p:nvSpPr>
          <p:spPr bwMode="auto">
            <a:xfrm>
              <a:off x="3260" y="967"/>
              <a:ext cx="7" cy="12"/>
            </a:xfrm>
            <a:custGeom>
              <a:avLst/>
              <a:gdLst/>
              <a:ahLst/>
              <a:cxnLst>
                <a:cxn ang="0">
                  <a:pos x="9" y="0"/>
                </a:cxn>
                <a:cxn ang="0">
                  <a:pos x="2" y="5"/>
                </a:cxn>
                <a:cxn ang="0">
                  <a:pos x="0" y="13"/>
                </a:cxn>
                <a:cxn ang="0">
                  <a:pos x="6" y="20"/>
                </a:cxn>
                <a:cxn ang="0">
                  <a:pos x="13" y="23"/>
                </a:cxn>
                <a:cxn ang="0">
                  <a:pos x="9" y="0"/>
                </a:cxn>
              </a:cxnLst>
              <a:rect l="0" t="0" r="r" b="b"/>
              <a:pathLst>
                <a:path w="13" h="23">
                  <a:moveTo>
                    <a:pt x="9" y="0"/>
                  </a:moveTo>
                  <a:lnTo>
                    <a:pt x="2" y="5"/>
                  </a:lnTo>
                  <a:lnTo>
                    <a:pt x="0" y="13"/>
                  </a:lnTo>
                  <a:lnTo>
                    <a:pt x="6" y="20"/>
                  </a:lnTo>
                  <a:lnTo>
                    <a:pt x="13" y="23"/>
                  </a:lnTo>
                  <a:lnTo>
                    <a:pt x="9" y="0"/>
                  </a:lnTo>
                  <a:close/>
                </a:path>
              </a:pathLst>
            </a:custGeom>
            <a:solidFill>
              <a:srgbClr val="000000"/>
            </a:solidFill>
            <a:ln w="9525">
              <a:noFill/>
              <a:round/>
              <a:headEnd/>
              <a:tailEnd/>
            </a:ln>
          </p:spPr>
          <p:txBody>
            <a:bodyPr/>
            <a:lstStyle/>
            <a:p>
              <a:endParaRPr lang="en-US"/>
            </a:p>
          </p:txBody>
        </p:sp>
        <p:sp>
          <p:nvSpPr>
            <p:cNvPr id="1241373" name="Freeform 285"/>
            <p:cNvSpPr>
              <a:spLocks/>
            </p:cNvSpPr>
            <p:nvPr/>
          </p:nvSpPr>
          <p:spPr bwMode="auto">
            <a:xfrm>
              <a:off x="3333" y="1176"/>
              <a:ext cx="8" cy="11"/>
            </a:xfrm>
            <a:custGeom>
              <a:avLst/>
              <a:gdLst/>
              <a:ahLst/>
              <a:cxnLst>
                <a:cxn ang="0">
                  <a:pos x="6" y="0"/>
                </a:cxn>
                <a:cxn ang="0">
                  <a:pos x="0" y="8"/>
                </a:cxn>
                <a:cxn ang="0">
                  <a:pos x="3" y="16"/>
                </a:cxn>
                <a:cxn ang="0">
                  <a:pos x="8" y="20"/>
                </a:cxn>
                <a:cxn ang="0">
                  <a:pos x="17" y="19"/>
                </a:cxn>
                <a:cxn ang="0">
                  <a:pos x="6" y="0"/>
                </a:cxn>
              </a:cxnLst>
              <a:rect l="0" t="0" r="r" b="b"/>
              <a:pathLst>
                <a:path w="17" h="20">
                  <a:moveTo>
                    <a:pt x="6" y="0"/>
                  </a:moveTo>
                  <a:lnTo>
                    <a:pt x="0" y="8"/>
                  </a:lnTo>
                  <a:lnTo>
                    <a:pt x="3" y="16"/>
                  </a:lnTo>
                  <a:lnTo>
                    <a:pt x="8" y="20"/>
                  </a:lnTo>
                  <a:lnTo>
                    <a:pt x="17" y="19"/>
                  </a:lnTo>
                  <a:lnTo>
                    <a:pt x="6" y="0"/>
                  </a:lnTo>
                  <a:close/>
                </a:path>
              </a:pathLst>
            </a:custGeom>
            <a:solidFill>
              <a:srgbClr val="000000"/>
            </a:solidFill>
            <a:ln w="9525">
              <a:noFill/>
              <a:round/>
              <a:headEnd/>
              <a:tailEnd/>
            </a:ln>
          </p:spPr>
          <p:txBody>
            <a:bodyPr/>
            <a:lstStyle/>
            <a:p>
              <a:endParaRPr lang="en-US"/>
            </a:p>
          </p:txBody>
        </p:sp>
        <p:sp>
          <p:nvSpPr>
            <p:cNvPr id="1241374" name="Freeform 286"/>
            <p:cNvSpPr>
              <a:spLocks/>
            </p:cNvSpPr>
            <p:nvPr/>
          </p:nvSpPr>
          <p:spPr bwMode="auto">
            <a:xfrm>
              <a:off x="3335" y="1153"/>
              <a:ext cx="22" cy="33"/>
            </a:xfrm>
            <a:custGeom>
              <a:avLst/>
              <a:gdLst/>
              <a:ahLst/>
              <a:cxnLst>
                <a:cxn ang="0">
                  <a:pos x="23" y="3"/>
                </a:cxn>
                <a:cxn ang="0">
                  <a:pos x="23" y="0"/>
                </a:cxn>
                <a:cxn ang="0">
                  <a:pos x="20" y="9"/>
                </a:cxn>
                <a:cxn ang="0">
                  <a:pos x="20" y="18"/>
                </a:cxn>
                <a:cxn ang="0">
                  <a:pos x="20" y="22"/>
                </a:cxn>
                <a:cxn ang="0">
                  <a:pos x="15" y="27"/>
                </a:cxn>
                <a:cxn ang="0">
                  <a:pos x="11" y="34"/>
                </a:cxn>
                <a:cxn ang="0">
                  <a:pos x="9" y="39"/>
                </a:cxn>
                <a:cxn ang="0">
                  <a:pos x="5" y="45"/>
                </a:cxn>
                <a:cxn ang="0">
                  <a:pos x="0" y="48"/>
                </a:cxn>
                <a:cxn ang="0">
                  <a:pos x="11" y="67"/>
                </a:cxn>
                <a:cxn ang="0">
                  <a:pos x="20" y="61"/>
                </a:cxn>
                <a:cxn ang="0">
                  <a:pos x="24" y="55"/>
                </a:cxn>
                <a:cxn ang="0">
                  <a:pos x="30" y="48"/>
                </a:cxn>
                <a:cxn ang="0">
                  <a:pos x="33" y="40"/>
                </a:cxn>
                <a:cxn ang="0">
                  <a:pos x="38" y="33"/>
                </a:cxn>
                <a:cxn ang="0">
                  <a:pos x="41" y="21"/>
                </a:cxn>
                <a:cxn ang="0">
                  <a:pos x="42" y="12"/>
                </a:cxn>
                <a:cxn ang="0">
                  <a:pos x="43" y="5"/>
                </a:cxn>
                <a:cxn ang="0">
                  <a:pos x="43" y="3"/>
                </a:cxn>
                <a:cxn ang="0">
                  <a:pos x="23" y="3"/>
                </a:cxn>
              </a:cxnLst>
              <a:rect l="0" t="0" r="r" b="b"/>
              <a:pathLst>
                <a:path w="43" h="67">
                  <a:moveTo>
                    <a:pt x="23" y="3"/>
                  </a:moveTo>
                  <a:lnTo>
                    <a:pt x="23" y="0"/>
                  </a:lnTo>
                  <a:lnTo>
                    <a:pt x="20" y="9"/>
                  </a:lnTo>
                  <a:lnTo>
                    <a:pt x="20" y="18"/>
                  </a:lnTo>
                  <a:lnTo>
                    <a:pt x="20" y="22"/>
                  </a:lnTo>
                  <a:lnTo>
                    <a:pt x="15" y="27"/>
                  </a:lnTo>
                  <a:lnTo>
                    <a:pt x="11" y="34"/>
                  </a:lnTo>
                  <a:lnTo>
                    <a:pt x="9" y="39"/>
                  </a:lnTo>
                  <a:lnTo>
                    <a:pt x="5" y="45"/>
                  </a:lnTo>
                  <a:lnTo>
                    <a:pt x="0" y="48"/>
                  </a:lnTo>
                  <a:lnTo>
                    <a:pt x="11" y="67"/>
                  </a:lnTo>
                  <a:lnTo>
                    <a:pt x="20" y="61"/>
                  </a:lnTo>
                  <a:lnTo>
                    <a:pt x="24" y="55"/>
                  </a:lnTo>
                  <a:lnTo>
                    <a:pt x="30" y="48"/>
                  </a:lnTo>
                  <a:lnTo>
                    <a:pt x="33" y="40"/>
                  </a:lnTo>
                  <a:lnTo>
                    <a:pt x="38" y="33"/>
                  </a:lnTo>
                  <a:lnTo>
                    <a:pt x="41" y="21"/>
                  </a:lnTo>
                  <a:lnTo>
                    <a:pt x="42" y="12"/>
                  </a:lnTo>
                  <a:lnTo>
                    <a:pt x="43" y="5"/>
                  </a:lnTo>
                  <a:lnTo>
                    <a:pt x="43" y="3"/>
                  </a:lnTo>
                  <a:lnTo>
                    <a:pt x="23" y="3"/>
                  </a:lnTo>
                  <a:close/>
                </a:path>
              </a:pathLst>
            </a:custGeom>
            <a:solidFill>
              <a:srgbClr val="000000"/>
            </a:solidFill>
            <a:ln w="9525">
              <a:noFill/>
              <a:round/>
              <a:headEnd/>
              <a:tailEnd/>
            </a:ln>
          </p:spPr>
          <p:txBody>
            <a:bodyPr/>
            <a:lstStyle/>
            <a:p>
              <a:endParaRPr lang="en-US"/>
            </a:p>
          </p:txBody>
        </p:sp>
        <p:sp>
          <p:nvSpPr>
            <p:cNvPr id="1241375" name="Freeform 287"/>
            <p:cNvSpPr>
              <a:spLocks/>
            </p:cNvSpPr>
            <p:nvPr/>
          </p:nvSpPr>
          <p:spPr bwMode="auto">
            <a:xfrm>
              <a:off x="3347" y="1144"/>
              <a:ext cx="17" cy="13"/>
            </a:xfrm>
            <a:custGeom>
              <a:avLst/>
              <a:gdLst/>
              <a:ahLst/>
              <a:cxnLst>
                <a:cxn ang="0">
                  <a:pos x="16" y="3"/>
                </a:cxn>
                <a:cxn ang="0">
                  <a:pos x="18" y="0"/>
                </a:cxn>
                <a:cxn ang="0">
                  <a:pos x="16" y="0"/>
                </a:cxn>
                <a:cxn ang="0">
                  <a:pos x="11" y="3"/>
                </a:cxn>
                <a:cxn ang="0">
                  <a:pos x="6" y="11"/>
                </a:cxn>
                <a:cxn ang="0">
                  <a:pos x="0" y="21"/>
                </a:cxn>
                <a:cxn ang="0">
                  <a:pos x="20" y="21"/>
                </a:cxn>
                <a:cxn ang="0">
                  <a:pos x="18" y="27"/>
                </a:cxn>
                <a:cxn ang="0">
                  <a:pos x="24" y="24"/>
                </a:cxn>
                <a:cxn ang="0">
                  <a:pos x="28" y="21"/>
                </a:cxn>
                <a:cxn ang="0">
                  <a:pos x="33" y="17"/>
                </a:cxn>
                <a:cxn ang="0">
                  <a:pos x="34" y="14"/>
                </a:cxn>
                <a:cxn ang="0">
                  <a:pos x="16" y="3"/>
                </a:cxn>
              </a:cxnLst>
              <a:rect l="0" t="0" r="r" b="b"/>
              <a:pathLst>
                <a:path w="34" h="27">
                  <a:moveTo>
                    <a:pt x="16" y="3"/>
                  </a:moveTo>
                  <a:lnTo>
                    <a:pt x="18" y="0"/>
                  </a:lnTo>
                  <a:lnTo>
                    <a:pt x="16" y="0"/>
                  </a:lnTo>
                  <a:lnTo>
                    <a:pt x="11" y="3"/>
                  </a:lnTo>
                  <a:lnTo>
                    <a:pt x="6" y="11"/>
                  </a:lnTo>
                  <a:lnTo>
                    <a:pt x="0" y="21"/>
                  </a:lnTo>
                  <a:lnTo>
                    <a:pt x="20" y="21"/>
                  </a:lnTo>
                  <a:lnTo>
                    <a:pt x="18" y="27"/>
                  </a:lnTo>
                  <a:lnTo>
                    <a:pt x="24" y="24"/>
                  </a:lnTo>
                  <a:lnTo>
                    <a:pt x="28" y="21"/>
                  </a:lnTo>
                  <a:lnTo>
                    <a:pt x="33" y="17"/>
                  </a:lnTo>
                  <a:lnTo>
                    <a:pt x="34" y="14"/>
                  </a:lnTo>
                  <a:lnTo>
                    <a:pt x="16" y="3"/>
                  </a:lnTo>
                  <a:close/>
                </a:path>
              </a:pathLst>
            </a:custGeom>
            <a:solidFill>
              <a:srgbClr val="000000"/>
            </a:solidFill>
            <a:ln w="9525">
              <a:noFill/>
              <a:round/>
              <a:headEnd/>
              <a:tailEnd/>
            </a:ln>
          </p:spPr>
          <p:txBody>
            <a:bodyPr/>
            <a:lstStyle/>
            <a:p>
              <a:endParaRPr lang="en-US"/>
            </a:p>
          </p:txBody>
        </p:sp>
        <p:sp>
          <p:nvSpPr>
            <p:cNvPr id="1241376" name="Freeform 288"/>
            <p:cNvSpPr>
              <a:spLocks/>
            </p:cNvSpPr>
            <p:nvPr/>
          </p:nvSpPr>
          <p:spPr bwMode="auto">
            <a:xfrm>
              <a:off x="3355" y="1119"/>
              <a:ext cx="13" cy="31"/>
            </a:xfrm>
            <a:custGeom>
              <a:avLst/>
              <a:gdLst/>
              <a:ahLst/>
              <a:cxnLst>
                <a:cxn ang="0">
                  <a:pos x="4" y="14"/>
                </a:cxn>
                <a:cxn ang="0">
                  <a:pos x="4" y="13"/>
                </a:cxn>
                <a:cxn ang="0">
                  <a:pos x="4" y="23"/>
                </a:cxn>
                <a:cxn ang="0">
                  <a:pos x="4" y="32"/>
                </a:cxn>
                <a:cxn ang="0">
                  <a:pos x="2" y="42"/>
                </a:cxn>
                <a:cxn ang="0">
                  <a:pos x="0" y="51"/>
                </a:cxn>
                <a:cxn ang="0">
                  <a:pos x="18" y="62"/>
                </a:cxn>
                <a:cxn ang="0">
                  <a:pos x="22" y="48"/>
                </a:cxn>
                <a:cxn ang="0">
                  <a:pos x="26" y="35"/>
                </a:cxn>
                <a:cxn ang="0">
                  <a:pos x="26" y="23"/>
                </a:cxn>
                <a:cxn ang="0">
                  <a:pos x="26" y="8"/>
                </a:cxn>
                <a:cxn ang="0">
                  <a:pos x="26" y="7"/>
                </a:cxn>
                <a:cxn ang="0">
                  <a:pos x="26" y="8"/>
                </a:cxn>
                <a:cxn ang="0">
                  <a:pos x="21" y="1"/>
                </a:cxn>
                <a:cxn ang="0">
                  <a:pos x="13" y="0"/>
                </a:cxn>
                <a:cxn ang="0">
                  <a:pos x="8" y="4"/>
                </a:cxn>
                <a:cxn ang="0">
                  <a:pos x="4" y="13"/>
                </a:cxn>
                <a:cxn ang="0">
                  <a:pos x="4" y="14"/>
                </a:cxn>
              </a:cxnLst>
              <a:rect l="0" t="0" r="r" b="b"/>
              <a:pathLst>
                <a:path w="26" h="62">
                  <a:moveTo>
                    <a:pt x="4" y="14"/>
                  </a:moveTo>
                  <a:lnTo>
                    <a:pt x="4" y="13"/>
                  </a:lnTo>
                  <a:lnTo>
                    <a:pt x="4" y="23"/>
                  </a:lnTo>
                  <a:lnTo>
                    <a:pt x="4" y="32"/>
                  </a:lnTo>
                  <a:lnTo>
                    <a:pt x="2" y="42"/>
                  </a:lnTo>
                  <a:lnTo>
                    <a:pt x="0" y="51"/>
                  </a:lnTo>
                  <a:lnTo>
                    <a:pt x="18" y="62"/>
                  </a:lnTo>
                  <a:lnTo>
                    <a:pt x="22" y="48"/>
                  </a:lnTo>
                  <a:lnTo>
                    <a:pt x="26" y="35"/>
                  </a:lnTo>
                  <a:lnTo>
                    <a:pt x="26" y="23"/>
                  </a:lnTo>
                  <a:lnTo>
                    <a:pt x="26" y="8"/>
                  </a:lnTo>
                  <a:lnTo>
                    <a:pt x="26" y="7"/>
                  </a:lnTo>
                  <a:lnTo>
                    <a:pt x="26" y="8"/>
                  </a:lnTo>
                  <a:lnTo>
                    <a:pt x="21" y="1"/>
                  </a:lnTo>
                  <a:lnTo>
                    <a:pt x="13" y="0"/>
                  </a:lnTo>
                  <a:lnTo>
                    <a:pt x="8" y="4"/>
                  </a:lnTo>
                  <a:lnTo>
                    <a:pt x="4" y="13"/>
                  </a:lnTo>
                  <a:lnTo>
                    <a:pt x="4" y="14"/>
                  </a:lnTo>
                  <a:close/>
                </a:path>
              </a:pathLst>
            </a:custGeom>
            <a:solidFill>
              <a:srgbClr val="000000"/>
            </a:solidFill>
            <a:ln w="9525">
              <a:noFill/>
              <a:round/>
              <a:headEnd/>
              <a:tailEnd/>
            </a:ln>
          </p:spPr>
          <p:txBody>
            <a:bodyPr/>
            <a:lstStyle/>
            <a:p>
              <a:endParaRPr lang="en-US"/>
            </a:p>
          </p:txBody>
        </p:sp>
        <p:sp>
          <p:nvSpPr>
            <p:cNvPr id="1241377" name="Freeform 289"/>
            <p:cNvSpPr>
              <a:spLocks/>
            </p:cNvSpPr>
            <p:nvPr/>
          </p:nvSpPr>
          <p:spPr bwMode="auto">
            <a:xfrm>
              <a:off x="3355" y="1116"/>
              <a:ext cx="13" cy="12"/>
            </a:xfrm>
            <a:custGeom>
              <a:avLst/>
              <a:gdLst/>
              <a:ahLst/>
              <a:cxnLst>
                <a:cxn ang="0">
                  <a:pos x="0" y="11"/>
                </a:cxn>
                <a:cxn ang="0">
                  <a:pos x="10" y="23"/>
                </a:cxn>
                <a:cxn ang="0">
                  <a:pos x="5" y="20"/>
                </a:cxn>
                <a:cxn ang="0">
                  <a:pos x="27" y="13"/>
                </a:cxn>
                <a:cxn ang="0">
                  <a:pos x="25" y="7"/>
                </a:cxn>
                <a:cxn ang="0">
                  <a:pos x="17" y="0"/>
                </a:cxn>
                <a:cxn ang="0">
                  <a:pos x="10" y="0"/>
                </a:cxn>
                <a:cxn ang="0">
                  <a:pos x="21" y="11"/>
                </a:cxn>
                <a:cxn ang="0">
                  <a:pos x="0" y="11"/>
                </a:cxn>
              </a:cxnLst>
              <a:rect l="0" t="0" r="r" b="b"/>
              <a:pathLst>
                <a:path w="27" h="23">
                  <a:moveTo>
                    <a:pt x="0" y="11"/>
                  </a:moveTo>
                  <a:lnTo>
                    <a:pt x="10" y="23"/>
                  </a:lnTo>
                  <a:lnTo>
                    <a:pt x="5" y="20"/>
                  </a:lnTo>
                  <a:lnTo>
                    <a:pt x="27" y="13"/>
                  </a:lnTo>
                  <a:lnTo>
                    <a:pt x="25" y="7"/>
                  </a:lnTo>
                  <a:lnTo>
                    <a:pt x="17" y="0"/>
                  </a:lnTo>
                  <a:lnTo>
                    <a:pt x="10" y="0"/>
                  </a:lnTo>
                  <a:lnTo>
                    <a:pt x="21" y="11"/>
                  </a:lnTo>
                  <a:lnTo>
                    <a:pt x="0" y="11"/>
                  </a:lnTo>
                  <a:close/>
                </a:path>
              </a:pathLst>
            </a:custGeom>
            <a:solidFill>
              <a:srgbClr val="000000"/>
            </a:solidFill>
            <a:ln w="9525">
              <a:noFill/>
              <a:round/>
              <a:headEnd/>
              <a:tailEnd/>
            </a:ln>
          </p:spPr>
          <p:txBody>
            <a:bodyPr/>
            <a:lstStyle/>
            <a:p>
              <a:endParaRPr lang="en-US"/>
            </a:p>
          </p:txBody>
        </p:sp>
        <p:sp>
          <p:nvSpPr>
            <p:cNvPr id="1241378" name="Freeform 290"/>
            <p:cNvSpPr>
              <a:spLocks/>
            </p:cNvSpPr>
            <p:nvPr/>
          </p:nvSpPr>
          <p:spPr bwMode="auto">
            <a:xfrm>
              <a:off x="3355" y="1072"/>
              <a:ext cx="11" cy="50"/>
            </a:xfrm>
            <a:custGeom>
              <a:avLst/>
              <a:gdLst/>
              <a:ahLst/>
              <a:cxnLst>
                <a:cxn ang="0">
                  <a:pos x="3" y="12"/>
                </a:cxn>
                <a:cxn ang="0">
                  <a:pos x="3" y="10"/>
                </a:cxn>
                <a:cxn ang="0">
                  <a:pos x="1" y="23"/>
                </a:cxn>
                <a:cxn ang="0">
                  <a:pos x="1" y="35"/>
                </a:cxn>
                <a:cxn ang="0">
                  <a:pos x="0" y="47"/>
                </a:cxn>
                <a:cxn ang="0">
                  <a:pos x="0" y="60"/>
                </a:cxn>
                <a:cxn ang="0">
                  <a:pos x="0" y="72"/>
                </a:cxn>
                <a:cxn ang="0">
                  <a:pos x="0" y="83"/>
                </a:cxn>
                <a:cxn ang="0">
                  <a:pos x="0" y="93"/>
                </a:cxn>
                <a:cxn ang="0">
                  <a:pos x="0" y="100"/>
                </a:cxn>
                <a:cxn ang="0">
                  <a:pos x="21" y="100"/>
                </a:cxn>
                <a:cxn ang="0">
                  <a:pos x="21" y="93"/>
                </a:cxn>
                <a:cxn ang="0">
                  <a:pos x="21" y="83"/>
                </a:cxn>
                <a:cxn ang="0">
                  <a:pos x="21" y="72"/>
                </a:cxn>
                <a:cxn ang="0">
                  <a:pos x="21" y="60"/>
                </a:cxn>
                <a:cxn ang="0">
                  <a:pos x="21" y="47"/>
                </a:cxn>
                <a:cxn ang="0">
                  <a:pos x="22" y="35"/>
                </a:cxn>
                <a:cxn ang="0">
                  <a:pos x="22" y="23"/>
                </a:cxn>
                <a:cxn ang="0">
                  <a:pos x="23" y="13"/>
                </a:cxn>
                <a:cxn ang="0">
                  <a:pos x="23" y="12"/>
                </a:cxn>
                <a:cxn ang="0">
                  <a:pos x="23" y="13"/>
                </a:cxn>
                <a:cxn ang="0">
                  <a:pos x="21" y="6"/>
                </a:cxn>
                <a:cxn ang="0">
                  <a:pos x="14" y="0"/>
                </a:cxn>
                <a:cxn ang="0">
                  <a:pos x="8" y="1"/>
                </a:cxn>
                <a:cxn ang="0">
                  <a:pos x="3" y="10"/>
                </a:cxn>
                <a:cxn ang="0">
                  <a:pos x="3" y="12"/>
                </a:cxn>
              </a:cxnLst>
              <a:rect l="0" t="0" r="r" b="b"/>
              <a:pathLst>
                <a:path w="23" h="100">
                  <a:moveTo>
                    <a:pt x="3" y="12"/>
                  </a:moveTo>
                  <a:lnTo>
                    <a:pt x="3" y="10"/>
                  </a:lnTo>
                  <a:lnTo>
                    <a:pt x="1" y="23"/>
                  </a:lnTo>
                  <a:lnTo>
                    <a:pt x="1" y="35"/>
                  </a:lnTo>
                  <a:lnTo>
                    <a:pt x="0" y="47"/>
                  </a:lnTo>
                  <a:lnTo>
                    <a:pt x="0" y="60"/>
                  </a:lnTo>
                  <a:lnTo>
                    <a:pt x="0" y="72"/>
                  </a:lnTo>
                  <a:lnTo>
                    <a:pt x="0" y="83"/>
                  </a:lnTo>
                  <a:lnTo>
                    <a:pt x="0" y="93"/>
                  </a:lnTo>
                  <a:lnTo>
                    <a:pt x="0" y="100"/>
                  </a:lnTo>
                  <a:lnTo>
                    <a:pt x="21" y="100"/>
                  </a:lnTo>
                  <a:lnTo>
                    <a:pt x="21" y="93"/>
                  </a:lnTo>
                  <a:lnTo>
                    <a:pt x="21" y="83"/>
                  </a:lnTo>
                  <a:lnTo>
                    <a:pt x="21" y="72"/>
                  </a:lnTo>
                  <a:lnTo>
                    <a:pt x="21" y="60"/>
                  </a:lnTo>
                  <a:lnTo>
                    <a:pt x="21" y="47"/>
                  </a:lnTo>
                  <a:lnTo>
                    <a:pt x="22" y="35"/>
                  </a:lnTo>
                  <a:lnTo>
                    <a:pt x="22" y="23"/>
                  </a:lnTo>
                  <a:lnTo>
                    <a:pt x="23" y="13"/>
                  </a:lnTo>
                  <a:lnTo>
                    <a:pt x="23" y="12"/>
                  </a:lnTo>
                  <a:lnTo>
                    <a:pt x="23" y="13"/>
                  </a:lnTo>
                  <a:lnTo>
                    <a:pt x="21" y="6"/>
                  </a:lnTo>
                  <a:lnTo>
                    <a:pt x="14" y="0"/>
                  </a:lnTo>
                  <a:lnTo>
                    <a:pt x="8" y="1"/>
                  </a:lnTo>
                  <a:lnTo>
                    <a:pt x="3" y="10"/>
                  </a:lnTo>
                  <a:lnTo>
                    <a:pt x="3" y="12"/>
                  </a:lnTo>
                  <a:close/>
                </a:path>
              </a:pathLst>
            </a:custGeom>
            <a:solidFill>
              <a:srgbClr val="000000"/>
            </a:solidFill>
            <a:ln w="9525">
              <a:noFill/>
              <a:round/>
              <a:headEnd/>
              <a:tailEnd/>
            </a:ln>
          </p:spPr>
          <p:txBody>
            <a:bodyPr/>
            <a:lstStyle/>
            <a:p>
              <a:endParaRPr lang="en-US"/>
            </a:p>
          </p:txBody>
        </p:sp>
        <p:sp>
          <p:nvSpPr>
            <p:cNvPr id="1241379" name="Freeform 291"/>
            <p:cNvSpPr>
              <a:spLocks/>
            </p:cNvSpPr>
            <p:nvPr/>
          </p:nvSpPr>
          <p:spPr bwMode="auto">
            <a:xfrm>
              <a:off x="3356" y="1053"/>
              <a:ext cx="10" cy="25"/>
            </a:xfrm>
            <a:custGeom>
              <a:avLst/>
              <a:gdLst/>
              <a:ahLst/>
              <a:cxnLst>
                <a:cxn ang="0">
                  <a:pos x="20" y="12"/>
                </a:cxn>
                <a:cxn ang="0">
                  <a:pos x="0" y="12"/>
                </a:cxn>
                <a:cxn ang="0">
                  <a:pos x="0" y="51"/>
                </a:cxn>
                <a:cxn ang="0">
                  <a:pos x="20" y="51"/>
                </a:cxn>
                <a:cxn ang="0">
                  <a:pos x="20" y="12"/>
                </a:cxn>
                <a:cxn ang="0">
                  <a:pos x="0" y="12"/>
                </a:cxn>
                <a:cxn ang="0">
                  <a:pos x="20" y="12"/>
                </a:cxn>
                <a:cxn ang="0">
                  <a:pos x="18" y="5"/>
                </a:cxn>
                <a:cxn ang="0">
                  <a:pos x="10" y="0"/>
                </a:cxn>
                <a:cxn ang="0">
                  <a:pos x="2" y="5"/>
                </a:cxn>
                <a:cxn ang="0">
                  <a:pos x="0" y="12"/>
                </a:cxn>
                <a:cxn ang="0">
                  <a:pos x="20" y="12"/>
                </a:cxn>
              </a:cxnLst>
              <a:rect l="0" t="0" r="r" b="b"/>
              <a:pathLst>
                <a:path w="20" h="51">
                  <a:moveTo>
                    <a:pt x="20" y="12"/>
                  </a:moveTo>
                  <a:lnTo>
                    <a:pt x="0" y="12"/>
                  </a:lnTo>
                  <a:lnTo>
                    <a:pt x="0" y="51"/>
                  </a:lnTo>
                  <a:lnTo>
                    <a:pt x="20" y="51"/>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80" name="Freeform 292"/>
            <p:cNvSpPr>
              <a:spLocks/>
            </p:cNvSpPr>
            <p:nvPr/>
          </p:nvSpPr>
          <p:spPr bwMode="auto">
            <a:xfrm>
              <a:off x="3356" y="1045"/>
              <a:ext cx="10" cy="14"/>
            </a:xfrm>
            <a:custGeom>
              <a:avLst/>
              <a:gdLst/>
              <a:ahLst/>
              <a:cxnLst>
                <a:cxn ang="0">
                  <a:pos x="20" y="12"/>
                </a:cxn>
                <a:cxn ang="0">
                  <a:pos x="0" y="12"/>
                </a:cxn>
                <a:cxn ang="0">
                  <a:pos x="0" y="20"/>
                </a:cxn>
                <a:cxn ang="0">
                  <a:pos x="0" y="24"/>
                </a:cxn>
                <a:cxn ang="0">
                  <a:pos x="0" y="27"/>
                </a:cxn>
                <a:cxn ang="0">
                  <a:pos x="20" y="27"/>
                </a:cxn>
                <a:cxn ang="0">
                  <a:pos x="0" y="27"/>
                </a:cxn>
                <a:cxn ang="0">
                  <a:pos x="20" y="27"/>
                </a:cxn>
                <a:cxn ang="0">
                  <a:pos x="20" y="24"/>
                </a:cxn>
                <a:cxn ang="0">
                  <a:pos x="20" y="20"/>
                </a:cxn>
                <a:cxn ang="0">
                  <a:pos x="20" y="12"/>
                </a:cxn>
                <a:cxn ang="0">
                  <a:pos x="0" y="12"/>
                </a:cxn>
                <a:cxn ang="0">
                  <a:pos x="20" y="12"/>
                </a:cxn>
                <a:cxn ang="0">
                  <a:pos x="18" y="5"/>
                </a:cxn>
                <a:cxn ang="0">
                  <a:pos x="10" y="0"/>
                </a:cxn>
                <a:cxn ang="0">
                  <a:pos x="2" y="5"/>
                </a:cxn>
                <a:cxn ang="0">
                  <a:pos x="0" y="12"/>
                </a:cxn>
                <a:cxn ang="0">
                  <a:pos x="20" y="12"/>
                </a:cxn>
              </a:cxnLst>
              <a:rect l="0" t="0" r="r" b="b"/>
              <a:pathLst>
                <a:path w="20" h="27">
                  <a:moveTo>
                    <a:pt x="20" y="12"/>
                  </a:moveTo>
                  <a:lnTo>
                    <a:pt x="0" y="12"/>
                  </a:lnTo>
                  <a:lnTo>
                    <a:pt x="0" y="20"/>
                  </a:lnTo>
                  <a:lnTo>
                    <a:pt x="0" y="24"/>
                  </a:lnTo>
                  <a:lnTo>
                    <a:pt x="0" y="27"/>
                  </a:lnTo>
                  <a:lnTo>
                    <a:pt x="20" y="27"/>
                  </a:lnTo>
                  <a:lnTo>
                    <a:pt x="0" y="27"/>
                  </a:lnTo>
                  <a:lnTo>
                    <a:pt x="20" y="27"/>
                  </a:lnTo>
                  <a:lnTo>
                    <a:pt x="20" y="24"/>
                  </a:lnTo>
                  <a:lnTo>
                    <a:pt x="20" y="20"/>
                  </a:lnTo>
                  <a:lnTo>
                    <a:pt x="20" y="12"/>
                  </a:lnTo>
                  <a:lnTo>
                    <a:pt x="0" y="12"/>
                  </a:lnTo>
                  <a:lnTo>
                    <a:pt x="20" y="12"/>
                  </a:ln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381" name="Freeform 293"/>
            <p:cNvSpPr>
              <a:spLocks/>
            </p:cNvSpPr>
            <p:nvPr/>
          </p:nvSpPr>
          <p:spPr bwMode="auto">
            <a:xfrm>
              <a:off x="335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382" name="Freeform 294"/>
            <p:cNvSpPr>
              <a:spLocks/>
            </p:cNvSpPr>
            <p:nvPr/>
          </p:nvSpPr>
          <p:spPr bwMode="auto">
            <a:xfrm>
              <a:off x="3342" y="1008"/>
              <a:ext cx="25" cy="44"/>
            </a:xfrm>
            <a:custGeom>
              <a:avLst/>
              <a:gdLst/>
              <a:ahLst/>
              <a:cxnLst>
                <a:cxn ang="0">
                  <a:pos x="0" y="12"/>
                </a:cxn>
                <a:cxn ang="0">
                  <a:pos x="0" y="14"/>
                </a:cxn>
                <a:cxn ang="0">
                  <a:pos x="6" y="24"/>
                </a:cxn>
                <a:cxn ang="0">
                  <a:pos x="10" y="33"/>
                </a:cxn>
                <a:cxn ang="0">
                  <a:pos x="15" y="40"/>
                </a:cxn>
                <a:cxn ang="0">
                  <a:pos x="18" y="48"/>
                </a:cxn>
                <a:cxn ang="0">
                  <a:pos x="20" y="57"/>
                </a:cxn>
                <a:cxn ang="0">
                  <a:pos x="24" y="67"/>
                </a:cxn>
                <a:cxn ang="0">
                  <a:pos x="25" y="77"/>
                </a:cxn>
                <a:cxn ang="0">
                  <a:pos x="27" y="88"/>
                </a:cxn>
                <a:cxn ang="0">
                  <a:pos x="49" y="88"/>
                </a:cxn>
                <a:cxn ang="0">
                  <a:pos x="46" y="73"/>
                </a:cxn>
                <a:cxn ang="0">
                  <a:pos x="45" y="60"/>
                </a:cxn>
                <a:cxn ang="0">
                  <a:pos x="42" y="51"/>
                </a:cxn>
                <a:cxn ang="0">
                  <a:pos x="38" y="42"/>
                </a:cxn>
                <a:cxn ang="0">
                  <a:pos x="34" y="30"/>
                </a:cxn>
                <a:cxn ang="0">
                  <a:pos x="28" y="21"/>
                </a:cxn>
                <a:cxn ang="0">
                  <a:pos x="24" y="11"/>
                </a:cxn>
                <a:cxn ang="0">
                  <a:pos x="18" y="0"/>
                </a:cxn>
                <a:cxn ang="0">
                  <a:pos x="18" y="2"/>
                </a:cxn>
                <a:cxn ang="0">
                  <a:pos x="0" y="12"/>
                </a:cxn>
              </a:cxnLst>
              <a:rect l="0" t="0" r="r" b="b"/>
              <a:pathLst>
                <a:path w="49" h="88">
                  <a:moveTo>
                    <a:pt x="0" y="12"/>
                  </a:moveTo>
                  <a:lnTo>
                    <a:pt x="0" y="14"/>
                  </a:lnTo>
                  <a:lnTo>
                    <a:pt x="6" y="24"/>
                  </a:lnTo>
                  <a:lnTo>
                    <a:pt x="10" y="33"/>
                  </a:lnTo>
                  <a:lnTo>
                    <a:pt x="15" y="40"/>
                  </a:lnTo>
                  <a:lnTo>
                    <a:pt x="18" y="48"/>
                  </a:lnTo>
                  <a:lnTo>
                    <a:pt x="20" y="57"/>
                  </a:lnTo>
                  <a:lnTo>
                    <a:pt x="24" y="67"/>
                  </a:lnTo>
                  <a:lnTo>
                    <a:pt x="25" y="77"/>
                  </a:lnTo>
                  <a:lnTo>
                    <a:pt x="27" y="88"/>
                  </a:lnTo>
                  <a:lnTo>
                    <a:pt x="49" y="88"/>
                  </a:lnTo>
                  <a:lnTo>
                    <a:pt x="46" y="73"/>
                  </a:lnTo>
                  <a:lnTo>
                    <a:pt x="45" y="60"/>
                  </a:lnTo>
                  <a:lnTo>
                    <a:pt x="42" y="51"/>
                  </a:lnTo>
                  <a:lnTo>
                    <a:pt x="38" y="42"/>
                  </a:lnTo>
                  <a:lnTo>
                    <a:pt x="34" y="30"/>
                  </a:lnTo>
                  <a:lnTo>
                    <a:pt x="28" y="21"/>
                  </a:lnTo>
                  <a:lnTo>
                    <a:pt x="24" y="11"/>
                  </a:lnTo>
                  <a:lnTo>
                    <a:pt x="18" y="0"/>
                  </a:lnTo>
                  <a:lnTo>
                    <a:pt x="18" y="2"/>
                  </a:lnTo>
                  <a:lnTo>
                    <a:pt x="0" y="12"/>
                  </a:lnTo>
                  <a:close/>
                </a:path>
              </a:pathLst>
            </a:custGeom>
            <a:solidFill>
              <a:srgbClr val="000000"/>
            </a:solidFill>
            <a:ln w="9525">
              <a:noFill/>
              <a:round/>
              <a:headEnd/>
              <a:tailEnd/>
            </a:ln>
          </p:spPr>
          <p:txBody>
            <a:bodyPr/>
            <a:lstStyle/>
            <a:p>
              <a:endParaRPr lang="en-US"/>
            </a:p>
          </p:txBody>
        </p:sp>
        <p:sp>
          <p:nvSpPr>
            <p:cNvPr id="1241383" name="Freeform 295"/>
            <p:cNvSpPr>
              <a:spLocks/>
            </p:cNvSpPr>
            <p:nvPr/>
          </p:nvSpPr>
          <p:spPr bwMode="auto">
            <a:xfrm>
              <a:off x="3339" y="1002"/>
              <a:ext cx="12" cy="12"/>
            </a:xfrm>
            <a:custGeom>
              <a:avLst/>
              <a:gdLst/>
              <a:ahLst/>
              <a:cxnLst>
                <a:cxn ang="0">
                  <a:pos x="0" y="18"/>
                </a:cxn>
                <a:cxn ang="0">
                  <a:pos x="0" y="18"/>
                </a:cxn>
                <a:cxn ang="0">
                  <a:pos x="2" y="21"/>
                </a:cxn>
                <a:cxn ang="0">
                  <a:pos x="4" y="22"/>
                </a:cxn>
                <a:cxn ang="0">
                  <a:pos x="7" y="25"/>
                </a:cxn>
                <a:cxn ang="0">
                  <a:pos x="25" y="15"/>
                </a:cxn>
                <a:cxn ang="0">
                  <a:pos x="23" y="12"/>
                </a:cxn>
                <a:cxn ang="0">
                  <a:pos x="20" y="6"/>
                </a:cxn>
                <a:cxn ang="0">
                  <a:pos x="17" y="3"/>
                </a:cxn>
                <a:cxn ang="0">
                  <a:pos x="16" y="0"/>
                </a:cxn>
                <a:cxn ang="0">
                  <a:pos x="0" y="18"/>
                </a:cxn>
              </a:cxnLst>
              <a:rect l="0" t="0" r="r" b="b"/>
              <a:pathLst>
                <a:path w="25" h="25">
                  <a:moveTo>
                    <a:pt x="0" y="18"/>
                  </a:moveTo>
                  <a:lnTo>
                    <a:pt x="0" y="18"/>
                  </a:lnTo>
                  <a:lnTo>
                    <a:pt x="2" y="21"/>
                  </a:lnTo>
                  <a:lnTo>
                    <a:pt x="4" y="22"/>
                  </a:lnTo>
                  <a:lnTo>
                    <a:pt x="7" y="25"/>
                  </a:lnTo>
                  <a:lnTo>
                    <a:pt x="25" y="15"/>
                  </a:lnTo>
                  <a:lnTo>
                    <a:pt x="23" y="12"/>
                  </a:lnTo>
                  <a:lnTo>
                    <a:pt x="20" y="6"/>
                  </a:lnTo>
                  <a:lnTo>
                    <a:pt x="17" y="3"/>
                  </a:lnTo>
                  <a:lnTo>
                    <a:pt x="16" y="0"/>
                  </a:lnTo>
                  <a:lnTo>
                    <a:pt x="0" y="18"/>
                  </a:lnTo>
                  <a:close/>
                </a:path>
              </a:pathLst>
            </a:custGeom>
            <a:solidFill>
              <a:srgbClr val="000000"/>
            </a:solidFill>
            <a:ln w="9525">
              <a:noFill/>
              <a:round/>
              <a:headEnd/>
              <a:tailEnd/>
            </a:ln>
          </p:spPr>
          <p:txBody>
            <a:bodyPr/>
            <a:lstStyle/>
            <a:p>
              <a:endParaRPr lang="en-US"/>
            </a:p>
          </p:txBody>
        </p:sp>
        <p:sp>
          <p:nvSpPr>
            <p:cNvPr id="1241384" name="Freeform 296"/>
            <p:cNvSpPr>
              <a:spLocks/>
            </p:cNvSpPr>
            <p:nvPr/>
          </p:nvSpPr>
          <p:spPr bwMode="auto">
            <a:xfrm>
              <a:off x="3309" y="976"/>
              <a:ext cx="38" cy="34"/>
            </a:xfrm>
            <a:custGeom>
              <a:avLst/>
              <a:gdLst/>
              <a:ahLst/>
              <a:cxnLst>
                <a:cxn ang="0">
                  <a:pos x="4" y="22"/>
                </a:cxn>
                <a:cxn ang="0">
                  <a:pos x="0" y="21"/>
                </a:cxn>
                <a:cxn ang="0">
                  <a:pos x="10" y="26"/>
                </a:cxn>
                <a:cxn ang="0">
                  <a:pos x="21" y="31"/>
                </a:cxn>
                <a:cxn ang="0">
                  <a:pos x="27" y="35"/>
                </a:cxn>
                <a:cxn ang="0">
                  <a:pos x="32" y="41"/>
                </a:cxn>
                <a:cxn ang="0">
                  <a:pos x="39" y="47"/>
                </a:cxn>
                <a:cxn ang="0">
                  <a:pos x="46" y="52"/>
                </a:cxn>
                <a:cxn ang="0">
                  <a:pos x="53" y="59"/>
                </a:cxn>
                <a:cxn ang="0">
                  <a:pos x="60" y="68"/>
                </a:cxn>
                <a:cxn ang="0">
                  <a:pos x="76" y="50"/>
                </a:cxn>
                <a:cxn ang="0">
                  <a:pos x="68" y="43"/>
                </a:cxn>
                <a:cxn ang="0">
                  <a:pos x="59" y="35"/>
                </a:cxn>
                <a:cxn ang="0">
                  <a:pos x="51" y="26"/>
                </a:cxn>
                <a:cxn ang="0">
                  <a:pos x="46" y="23"/>
                </a:cxn>
                <a:cxn ang="0">
                  <a:pos x="39" y="16"/>
                </a:cxn>
                <a:cxn ang="0">
                  <a:pos x="30" y="12"/>
                </a:cxn>
                <a:cxn ang="0">
                  <a:pos x="19" y="6"/>
                </a:cxn>
                <a:cxn ang="0">
                  <a:pos x="9" y="1"/>
                </a:cxn>
                <a:cxn ang="0">
                  <a:pos x="4" y="0"/>
                </a:cxn>
                <a:cxn ang="0">
                  <a:pos x="4" y="22"/>
                </a:cxn>
              </a:cxnLst>
              <a:rect l="0" t="0" r="r" b="b"/>
              <a:pathLst>
                <a:path w="76" h="68">
                  <a:moveTo>
                    <a:pt x="4" y="22"/>
                  </a:moveTo>
                  <a:lnTo>
                    <a:pt x="0" y="21"/>
                  </a:lnTo>
                  <a:lnTo>
                    <a:pt x="10" y="26"/>
                  </a:lnTo>
                  <a:lnTo>
                    <a:pt x="21" y="31"/>
                  </a:lnTo>
                  <a:lnTo>
                    <a:pt x="27" y="35"/>
                  </a:lnTo>
                  <a:lnTo>
                    <a:pt x="32" y="41"/>
                  </a:lnTo>
                  <a:lnTo>
                    <a:pt x="39" y="47"/>
                  </a:lnTo>
                  <a:lnTo>
                    <a:pt x="46" y="52"/>
                  </a:lnTo>
                  <a:lnTo>
                    <a:pt x="53" y="59"/>
                  </a:lnTo>
                  <a:lnTo>
                    <a:pt x="60" y="68"/>
                  </a:lnTo>
                  <a:lnTo>
                    <a:pt x="76" y="50"/>
                  </a:lnTo>
                  <a:lnTo>
                    <a:pt x="68" y="43"/>
                  </a:lnTo>
                  <a:lnTo>
                    <a:pt x="59" y="35"/>
                  </a:lnTo>
                  <a:lnTo>
                    <a:pt x="51" y="26"/>
                  </a:lnTo>
                  <a:lnTo>
                    <a:pt x="46" y="23"/>
                  </a:lnTo>
                  <a:lnTo>
                    <a:pt x="39" y="16"/>
                  </a:lnTo>
                  <a:lnTo>
                    <a:pt x="30" y="12"/>
                  </a:lnTo>
                  <a:lnTo>
                    <a:pt x="19" y="6"/>
                  </a:lnTo>
                  <a:lnTo>
                    <a:pt x="9" y="1"/>
                  </a:lnTo>
                  <a:lnTo>
                    <a:pt x="4" y="0"/>
                  </a:lnTo>
                  <a:lnTo>
                    <a:pt x="4" y="22"/>
                  </a:lnTo>
                  <a:close/>
                </a:path>
              </a:pathLst>
            </a:custGeom>
            <a:solidFill>
              <a:srgbClr val="000000"/>
            </a:solidFill>
            <a:ln w="9525">
              <a:noFill/>
              <a:round/>
              <a:headEnd/>
              <a:tailEnd/>
            </a:ln>
          </p:spPr>
          <p:txBody>
            <a:bodyPr/>
            <a:lstStyle/>
            <a:p>
              <a:endParaRPr lang="en-US"/>
            </a:p>
          </p:txBody>
        </p:sp>
        <p:sp>
          <p:nvSpPr>
            <p:cNvPr id="1241385" name="Freeform 297"/>
            <p:cNvSpPr>
              <a:spLocks/>
            </p:cNvSpPr>
            <p:nvPr/>
          </p:nvSpPr>
          <p:spPr bwMode="auto">
            <a:xfrm>
              <a:off x="3295" y="971"/>
              <a:ext cx="16" cy="16"/>
            </a:xfrm>
            <a:custGeom>
              <a:avLst/>
              <a:gdLst/>
              <a:ahLst/>
              <a:cxnLst>
                <a:cxn ang="0">
                  <a:pos x="0" y="23"/>
                </a:cxn>
                <a:cxn ang="0">
                  <a:pos x="4" y="23"/>
                </a:cxn>
                <a:cxn ang="0">
                  <a:pos x="5" y="26"/>
                </a:cxn>
                <a:cxn ang="0">
                  <a:pos x="15" y="29"/>
                </a:cxn>
                <a:cxn ang="0">
                  <a:pos x="24" y="32"/>
                </a:cxn>
                <a:cxn ang="0">
                  <a:pos x="32" y="33"/>
                </a:cxn>
                <a:cxn ang="0">
                  <a:pos x="32" y="11"/>
                </a:cxn>
                <a:cxn ang="0">
                  <a:pos x="31" y="8"/>
                </a:cxn>
                <a:cxn ang="0">
                  <a:pos x="22" y="5"/>
                </a:cxn>
                <a:cxn ang="0">
                  <a:pos x="11" y="2"/>
                </a:cxn>
                <a:cxn ang="0">
                  <a:pos x="4" y="0"/>
                </a:cxn>
                <a:cxn ang="0">
                  <a:pos x="6" y="0"/>
                </a:cxn>
                <a:cxn ang="0">
                  <a:pos x="0" y="23"/>
                </a:cxn>
              </a:cxnLst>
              <a:rect l="0" t="0" r="r" b="b"/>
              <a:pathLst>
                <a:path w="32" h="33">
                  <a:moveTo>
                    <a:pt x="0" y="23"/>
                  </a:moveTo>
                  <a:lnTo>
                    <a:pt x="4" y="23"/>
                  </a:lnTo>
                  <a:lnTo>
                    <a:pt x="5" y="26"/>
                  </a:lnTo>
                  <a:lnTo>
                    <a:pt x="15" y="29"/>
                  </a:lnTo>
                  <a:lnTo>
                    <a:pt x="24" y="32"/>
                  </a:lnTo>
                  <a:lnTo>
                    <a:pt x="32" y="33"/>
                  </a:lnTo>
                  <a:lnTo>
                    <a:pt x="32" y="11"/>
                  </a:lnTo>
                  <a:lnTo>
                    <a:pt x="31" y="8"/>
                  </a:lnTo>
                  <a:lnTo>
                    <a:pt x="22" y="5"/>
                  </a:lnTo>
                  <a:lnTo>
                    <a:pt x="11" y="2"/>
                  </a:lnTo>
                  <a:lnTo>
                    <a:pt x="4" y="0"/>
                  </a:lnTo>
                  <a:lnTo>
                    <a:pt x="6" y="0"/>
                  </a:lnTo>
                  <a:lnTo>
                    <a:pt x="0" y="23"/>
                  </a:lnTo>
                  <a:close/>
                </a:path>
              </a:pathLst>
            </a:custGeom>
            <a:solidFill>
              <a:srgbClr val="000000"/>
            </a:solidFill>
            <a:ln w="9525">
              <a:noFill/>
              <a:round/>
              <a:headEnd/>
              <a:tailEnd/>
            </a:ln>
          </p:spPr>
          <p:txBody>
            <a:bodyPr/>
            <a:lstStyle/>
            <a:p>
              <a:endParaRPr lang="en-US"/>
            </a:p>
          </p:txBody>
        </p:sp>
        <p:sp>
          <p:nvSpPr>
            <p:cNvPr id="1241386" name="Freeform 298"/>
            <p:cNvSpPr>
              <a:spLocks/>
            </p:cNvSpPr>
            <p:nvPr/>
          </p:nvSpPr>
          <p:spPr bwMode="auto">
            <a:xfrm>
              <a:off x="3265" y="967"/>
              <a:ext cx="33" cy="15"/>
            </a:xfrm>
            <a:custGeom>
              <a:avLst/>
              <a:gdLst/>
              <a:ahLst/>
              <a:cxnLst>
                <a:cxn ang="0">
                  <a:pos x="4" y="23"/>
                </a:cxn>
                <a:cxn ang="0">
                  <a:pos x="9" y="23"/>
                </a:cxn>
                <a:cxn ang="0">
                  <a:pos x="17" y="23"/>
                </a:cxn>
                <a:cxn ang="0">
                  <a:pos x="24" y="23"/>
                </a:cxn>
                <a:cxn ang="0">
                  <a:pos x="31" y="25"/>
                </a:cxn>
                <a:cxn ang="0">
                  <a:pos x="39" y="25"/>
                </a:cxn>
                <a:cxn ang="0">
                  <a:pos x="47" y="26"/>
                </a:cxn>
                <a:cxn ang="0">
                  <a:pos x="53" y="31"/>
                </a:cxn>
                <a:cxn ang="0">
                  <a:pos x="61" y="31"/>
                </a:cxn>
                <a:cxn ang="0">
                  <a:pos x="67" y="8"/>
                </a:cxn>
                <a:cxn ang="0">
                  <a:pos x="59" y="7"/>
                </a:cxn>
                <a:cxn ang="0">
                  <a:pos x="52" y="4"/>
                </a:cxn>
                <a:cxn ang="0">
                  <a:pos x="42" y="1"/>
                </a:cxn>
                <a:cxn ang="0">
                  <a:pos x="34" y="1"/>
                </a:cxn>
                <a:cxn ang="0">
                  <a:pos x="26" y="0"/>
                </a:cxn>
                <a:cxn ang="0">
                  <a:pos x="17" y="0"/>
                </a:cxn>
                <a:cxn ang="0">
                  <a:pos x="9" y="0"/>
                </a:cxn>
                <a:cxn ang="0">
                  <a:pos x="0" y="0"/>
                </a:cxn>
                <a:cxn ang="0">
                  <a:pos x="4" y="23"/>
                </a:cxn>
              </a:cxnLst>
              <a:rect l="0" t="0" r="r" b="b"/>
              <a:pathLst>
                <a:path w="67" h="31">
                  <a:moveTo>
                    <a:pt x="4" y="23"/>
                  </a:moveTo>
                  <a:lnTo>
                    <a:pt x="9" y="23"/>
                  </a:lnTo>
                  <a:lnTo>
                    <a:pt x="17" y="23"/>
                  </a:lnTo>
                  <a:lnTo>
                    <a:pt x="24" y="23"/>
                  </a:lnTo>
                  <a:lnTo>
                    <a:pt x="31" y="25"/>
                  </a:lnTo>
                  <a:lnTo>
                    <a:pt x="39" y="25"/>
                  </a:lnTo>
                  <a:lnTo>
                    <a:pt x="47" y="26"/>
                  </a:lnTo>
                  <a:lnTo>
                    <a:pt x="53" y="31"/>
                  </a:lnTo>
                  <a:lnTo>
                    <a:pt x="61" y="31"/>
                  </a:lnTo>
                  <a:lnTo>
                    <a:pt x="67" y="8"/>
                  </a:lnTo>
                  <a:lnTo>
                    <a:pt x="59" y="7"/>
                  </a:lnTo>
                  <a:lnTo>
                    <a:pt x="52" y="4"/>
                  </a:lnTo>
                  <a:lnTo>
                    <a:pt x="42" y="1"/>
                  </a:lnTo>
                  <a:lnTo>
                    <a:pt x="34" y="1"/>
                  </a:lnTo>
                  <a:lnTo>
                    <a:pt x="26" y="0"/>
                  </a:lnTo>
                  <a:lnTo>
                    <a:pt x="17" y="0"/>
                  </a:lnTo>
                  <a:lnTo>
                    <a:pt x="9" y="0"/>
                  </a:lnTo>
                  <a:lnTo>
                    <a:pt x="0" y="0"/>
                  </a:lnTo>
                  <a:lnTo>
                    <a:pt x="4" y="23"/>
                  </a:lnTo>
                  <a:close/>
                </a:path>
              </a:pathLst>
            </a:custGeom>
            <a:solidFill>
              <a:srgbClr val="000000"/>
            </a:solidFill>
            <a:ln w="9525">
              <a:noFill/>
              <a:round/>
              <a:headEnd/>
              <a:tailEnd/>
            </a:ln>
          </p:spPr>
          <p:txBody>
            <a:bodyPr/>
            <a:lstStyle/>
            <a:p>
              <a:endParaRPr lang="en-US"/>
            </a:p>
          </p:txBody>
        </p:sp>
        <p:sp>
          <p:nvSpPr>
            <p:cNvPr id="1241387" name="Freeform 299"/>
            <p:cNvSpPr>
              <a:spLocks/>
            </p:cNvSpPr>
            <p:nvPr/>
          </p:nvSpPr>
          <p:spPr bwMode="auto">
            <a:xfrm>
              <a:off x="3260" y="967"/>
              <a:ext cx="7" cy="12"/>
            </a:xfrm>
            <a:custGeom>
              <a:avLst/>
              <a:gdLst/>
              <a:ahLst/>
              <a:cxnLst>
                <a:cxn ang="0">
                  <a:pos x="9" y="0"/>
                </a:cxn>
                <a:cxn ang="0">
                  <a:pos x="2" y="5"/>
                </a:cxn>
                <a:cxn ang="0">
                  <a:pos x="0" y="13"/>
                </a:cxn>
                <a:cxn ang="0">
                  <a:pos x="6" y="20"/>
                </a:cxn>
                <a:cxn ang="0">
                  <a:pos x="13" y="23"/>
                </a:cxn>
                <a:cxn ang="0">
                  <a:pos x="9" y="0"/>
                </a:cxn>
              </a:cxnLst>
              <a:rect l="0" t="0" r="r" b="b"/>
              <a:pathLst>
                <a:path w="13" h="23">
                  <a:moveTo>
                    <a:pt x="9" y="0"/>
                  </a:moveTo>
                  <a:lnTo>
                    <a:pt x="2" y="5"/>
                  </a:lnTo>
                  <a:lnTo>
                    <a:pt x="0" y="13"/>
                  </a:lnTo>
                  <a:lnTo>
                    <a:pt x="6" y="20"/>
                  </a:lnTo>
                  <a:lnTo>
                    <a:pt x="13" y="23"/>
                  </a:lnTo>
                  <a:lnTo>
                    <a:pt x="9" y="0"/>
                  </a:lnTo>
                  <a:close/>
                </a:path>
              </a:pathLst>
            </a:custGeom>
            <a:solidFill>
              <a:srgbClr val="000000"/>
            </a:solidFill>
            <a:ln w="9525">
              <a:noFill/>
              <a:round/>
              <a:headEnd/>
              <a:tailEnd/>
            </a:ln>
          </p:spPr>
          <p:txBody>
            <a:bodyPr/>
            <a:lstStyle/>
            <a:p>
              <a:endParaRPr lang="en-US"/>
            </a:p>
          </p:txBody>
        </p:sp>
        <p:sp>
          <p:nvSpPr>
            <p:cNvPr id="1241388" name="Freeform 300"/>
            <p:cNvSpPr>
              <a:spLocks/>
            </p:cNvSpPr>
            <p:nvPr/>
          </p:nvSpPr>
          <p:spPr bwMode="auto">
            <a:xfrm>
              <a:off x="3477" y="1345"/>
              <a:ext cx="11" cy="5"/>
            </a:xfrm>
            <a:custGeom>
              <a:avLst/>
              <a:gdLst/>
              <a:ahLst/>
              <a:cxnLst>
                <a:cxn ang="0">
                  <a:pos x="22" y="10"/>
                </a:cxn>
                <a:cxn ang="0">
                  <a:pos x="18" y="3"/>
                </a:cxn>
                <a:cxn ang="0">
                  <a:pos x="11" y="0"/>
                </a:cxn>
                <a:cxn ang="0">
                  <a:pos x="4" y="3"/>
                </a:cxn>
                <a:cxn ang="0">
                  <a:pos x="0" y="10"/>
                </a:cxn>
                <a:cxn ang="0">
                  <a:pos x="22" y="10"/>
                </a:cxn>
              </a:cxnLst>
              <a:rect l="0" t="0" r="r" b="b"/>
              <a:pathLst>
                <a:path w="22" h="10">
                  <a:moveTo>
                    <a:pt x="22" y="10"/>
                  </a:moveTo>
                  <a:lnTo>
                    <a:pt x="18" y="3"/>
                  </a:lnTo>
                  <a:lnTo>
                    <a:pt x="11" y="0"/>
                  </a:lnTo>
                  <a:lnTo>
                    <a:pt x="4" y="3"/>
                  </a:lnTo>
                  <a:lnTo>
                    <a:pt x="0" y="10"/>
                  </a:lnTo>
                  <a:lnTo>
                    <a:pt x="22" y="10"/>
                  </a:lnTo>
                  <a:close/>
                </a:path>
              </a:pathLst>
            </a:custGeom>
            <a:solidFill>
              <a:srgbClr val="000000"/>
            </a:solidFill>
            <a:ln w="9525">
              <a:noFill/>
              <a:round/>
              <a:headEnd/>
              <a:tailEnd/>
            </a:ln>
          </p:spPr>
          <p:txBody>
            <a:bodyPr/>
            <a:lstStyle/>
            <a:p>
              <a:endParaRPr lang="en-US"/>
            </a:p>
          </p:txBody>
        </p:sp>
        <p:sp>
          <p:nvSpPr>
            <p:cNvPr id="1241389" name="Freeform 301"/>
            <p:cNvSpPr>
              <a:spLocks/>
            </p:cNvSpPr>
            <p:nvPr/>
          </p:nvSpPr>
          <p:spPr bwMode="auto">
            <a:xfrm>
              <a:off x="3477" y="1345"/>
              <a:ext cx="16" cy="13"/>
            </a:xfrm>
            <a:custGeom>
              <a:avLst/>
              <a:gdLst/>
              <a:ahLst/>
              <a:cxnLst>
                <a:cxn ang="0">
                  <a:pos x="32" y="5"/>
                </a:cxn>
                <a:cxn ang="0">
                  <a:pos x="32" y="5"/>
                </a:cxn>
                <a:cxn ang="0">
                  <a:pos x="19" y="0"/>
                </a:cxn>
                <a:cxn ang="0">
                  <a:pos x="13" y="0"/>
                </a:cxn>
                <a:cxn ang="0">
                  <a:pos x="18" y="3"/>
                </a:cxn>
                <a:cxn ang="0">
                  <a:pos x="22" y="10"/>
                </a:cxn>
                <a:cxn ang="0">
                  <a:pos x="0" y="10"/>
                </a:cxn>
                <a:cxn ang="0">
                  <a:pos x="3" y="19"/>
                </a:cxn>
                <a:cxn ang="0">
                  <a:pos x="11" y="24"/>
                </a:cxn>
                <a:cxn ang="0">
                  <a:pos x="17" y="24"/>
                </a:cxn>
                <a:cxn ang="0">
                  <a:pos x="28" y="27"/>
                </a:cxn>
                <a:cxn ang="0">
                  <a:pos x="32" y="5"/>
                </a:cxn>
              </a:cxnLst>
              <a:rect l="0" t="0" r="r" b="b"/>
              <a:pathLst>
                <a:path w="32" h="27">
                  <a:moveTo>
                    <a:pt x="32" y="5"/>
                  </a:moveTo>
                  <a:lnTo>
                    <a:pt x="32" y="5"/>
                  </a:lnTo>
                  <a:lnTo>
                    <a:pt x="19" y="0"/>
                  </a:lnTo>
                  <a:lnTo>
                    <a:pt x="13" y="0"/>
                  </a:lnTo>
                  <a:lnTo>
                    <a:pt x="18" y="3"/>
                  </a:lnTo>
                  <a:lnTo>
                    <a:pt x="22" y="10"/>
                  </a:lnTo>
                  <a:lnTo>
                    <a:pt x="0" y="10"/>
                  </a:lnTo>
                  <a:lnTo>
                    <a:pt x="3" y="19"/>
                  </a:lnTo>
                  <a:lnTo>
                    <a:pt x="11" y="24"/>
                  </a:lnTo>
                  <a:lnTo>
                    <a:pt x="17" y="24"/>
                  </a:lnTo>
                  <a:lnTo>
                    <a:pt x="28" y="27"/>
                  </a:lnTo>
                  <a:lnTo>
                    <a:pt x="32" y="5"/>
                  </a:lnTo>
                  <a:close/>
                </a:path>
              </a:pathLst>
            </a:custGeom>
            <a:solidFill>
              <a:srgbClr val="000000"/>
            </a:solidFill>
            <a:ln w="9525">
              <a:noFill/>
              <a:round/>
              <a:headEnd/>
              <a:tailEnd/>
            </a:ln>
          </p:spPr>
          <p:txBody>
            <a:bodyPr/>
            <a:lstStyle/>
            <a:p>
              <a:endParaRPr lang="en-US"/>
            </a:p>
          </p:txBody>
        </p:sp>
        <p:sp>
          <p:nvSpPr>
            <p:cNvPr id="1241390" name="Freeform 302"/>
            <p:cNvSpPr>
              <a:spLocks/>
            </p:cNvSpPr>
            <p:nvPr/>
          </p:nvSpPr>
          <p:spPr bwMode="auto">
            <a:xfrm>
              <a:off x="3491" y="1347"/>
              <a:ext cx="23" cy="22"/>
            </a:xfrm>
            <a:custGeom>
              <a:avLst/>
              <a:gdLst/>
              <a:ahLst/>
              <a:cxnLst>
                <a:cxn ang="0">
                  <a:pos x="39" y="20"/>
                </a:cxn>
                <a:cxn ang="0">
                  <a:pos x="45" y="32"/>
                </a:cxn>
                <a:cxn ang="0">
                  <a:pos x="42" y="14"/>
                </a:cxn>
                <a:cxn ang="0">
                  <a:pos x="26" y="4"/>
                </a:cxn>
                <a:cxn ang="0">
                  <a:pos x="15" y="1"/>
                </a:cxn>
                <a:cxn ang="0">
                  <a:pos x="4" y="0"/>
                </a:cxn>
                <a:cxn ang="0">
                  <a:pos x="0" y="22"/>
                </a:cxn>
                <a:cxn ang="0">
                  <a:pos x="12" y="25"/>
                </a:cxn>
                <a:cxn ang="0">
                  <a:pos x="21" y="28"/>
                </a:cxn>
                <a:cxn ang="0">
                  <a:pos x="24" y="28"/>
                </a:cxn>
                <a:cxn ang="0">
                  <a:pos x="24" y="29"/>
                </a:cxn>
                <a:cxn ang="0">
                  <a:pos x="30" y="41"/>
                </a:cxn>
                <a:cxn ang="0">
                  <a:pos x="24" y="29"/>
                </a:cxn>
                <a:cxn ang="0">
                  <a:pos x="26" y="37"/>
                </a:cxn>
                <a:cxn ang="0">
                  <a:pos x="33" y="42"/>
                </a:cxn>
                <a:cxn ang="0">
                  <a:pos x="40" y="41"/>
                </a:cxn>
                <a:cxn ang="0">
                  <a:pos x="45" y="32"/>
                </a:cxn>
                <a:cxn ang="0">
                  <a:pos x="39" y="20"/>
                </a:cxn>
              </a:cxnLst>
              <a:rect l="0" t="0" r="r" b="b"/>
              <a:pathLst>
                <a:path w="45" h="42">
                  <a:moveTo>
                    <a:pt x="39" y="20"/>
                  </a:moveTo>
                  <a:lnTo>
                    <a:pt x="45" y="32"/>
                  </a:lnTo>
                  <a:lnTo>
                    <a:pt x="42" y="14"/>
                  </a:lnTo>
                  <a:lnTo>
                    <a:pt x="26" y="4"/>
                  </a:lnTo>
                  <a:lnTo>
                    <a:pt x="15" y="1"/>
                  </a:lnTo>
                  <a:lnTo>
                    <a:pt x="4" y="0"/>
                  </a:lnTo>
                  <a:lnTo>
                    <a:pt x="0" y="22"/>
                  </a:lnTo>
                  <a:lnTo>
                    <a:pt x="12" y="25"/>
                  </a:lnTo>
                  <a:lnTo>
                    <a:pt x="21" y="28"/>
                  </a:lnTo>
                  <a:lnTo>
                    <a:pt x="24" y="28"/>
                  </a:lnTo>
                  <a:lnTo>
                    <a:pt x="24" y="29"/>
                  </a:lnTo>
                  <a:lnTo>
                    <a:pt x="30" y="41"/>
                  </a:lnTo>
                  <a:lnTo>
                    <a:pt x="24" y="29"/>
                  </a:lnTo>
                  <a:lnTo>
                    <a:pt x="26" y="37"/>
                  </a:lnTo>
                  <a:lnTo>
                    <a:pt x="33" y="42"/>
                  </a:lnTo>
                  <a:lnTo>
                    <a:pt x="40" y="41"/>
                  </a:lnTo>
                  <a:lnTo>
                    <a:pt x="45" y="32"/>
                  </a:lnTo>
                  <a:lnTo>
                    <a:pt x="39" y="20"/>
                  </a:lnTo>
                  <a:close/>
                </a:path>
              </a:pathLst>
            </a:custGeom>
            <a:solidFill>
              <a:srgbClr val="000000"/>
            </a:solidFill>
            <a:ln w="9525">
              <a:noFill/>
              <a:round/>
              <a:headEnd/>
              <a:tailEnd/>
            </a:ln>
          </p:spPr>
          <p:txBody>
            <a:bodyPr/>
            <a:lstStyle/>
            <a:p>
              <a:endParaRPr lang="en-US"/>
            </a:p>
          </p:txBody>
        </p:sp>
        <p:sp>
          <p:nvSpPr>
            <p:cNvPr id="1241391" name="Freeform 303"/>
            <p:cNvSpPr>
              <a:spLocks/>
            </p:cNvSpPr>
            <p:nvPr/>
          </p:nvSpPr>
          <p:spPr bwMode="auto">
            <a:xfrm>
              <a:off x="3506" y="1358"/>
              <a:ext cx="37" cy="37"/>
            </a:xfrm>
            <a:custGeom>
              <a:avLst/>
              <a:gdLst/>
              <a:ahLst/>
              <a:cxnLst>
                <a:cxn ang="0">
                  <a:pos x="73" y="55"/>
                </a:cxn>
                <a:cxn ang="0">
                  <a:pos x="68" y="74"/>
                </a:cxn>
                <a:cxn ang="0">
                  <a:pos x="74" y="55"/>
                </a:cxn>
                <a:cxn ang="0">
                  <a:pos x="68" y="49"/>
                </a:cxn>
                <a:cxn ang="0">
                  <a:pos x="62" y="40"/>
                </a:cxn>
                <a:cxn ang="0">
                  <a:pos x="50" y="31"/>
                </a:cxn>
                <a:cxn ang="0">
                  <a:pos x="38" y="22"/>
                </a:cxn>
                <a:cxn ang="0">
                  <a:pos x="28" y="14"/>
                </a:cxn>
                <a:cxn ang="0">
                  <a:pos x="19" y="5"/>
                </a:cxn>
                <a:cxn ang="0">
                  <a:pos x="9" y="0"/>
                </a:cxn>
                <a:cxn ang="0">
                  <a:pos x="0" y="21"/>
                </a:cxn>
                <a:cxn ang="0">
                  <a:pos x="8" y="25"/>
                </a:cxn>
                <a:cxn ang="0">
                  <a:pos x="17" y="34"/>
                </a:cxn>
                <a:cxn ang="0">
                  <a:pos x="27" y="42"/>
                </a:cxn>
                <a:cxn ang="0">
                  <a:pos x="37" y="51"/>
                </a:cxn>
                <a:cxn ang="0">
                  <a:pos x="46" y="56"/>
                </a:cxn>
                <a:cxn ang="0">
                  <a:pos x="53" y="65"/>
                </a:cxn>
                <a:cxn ang="0">
                  <a:pos x="55" y="68"/>
                </a:cxn>
                <a:cxn ang="0">
                  <a:pos x="62" y="52"/>
                </a:cxn>
                <a:cxn ang="0">
                  <a:pos x="58" y="71"/>
                </a:cxn>
                <a:cxn ang="0">
                  <a:pos x="62" y="52"/>
                </a:cxn>
                <a:cxn ang="0">
                  <a:pos x="55" y="56"/>
                </a:cxn>
                <a:cxn ang="0">
                  <a:pos x="54" y="65"/>
                </a:cxn>
                <a:cxn ang="0">
                  <a:pos x="59" y="73"/>
                </a:cxn>
                <a:cxn ang="0">
                  <a:pos x="68" y="74"/>
                </a:cxn>
                <a:cxn ang="0">
                  <a:pos x="73" y="55"/>
                </a:cxn>
              </a:cxnLst>
              <a:rect l="0" t="0" r="r" b="b"/>
              <a:pathLst>
                <a:path w="74" h="74">
                  <a:moveTo>
                    <a:pt x="73" y="55"/>
                  </a:moveTo>
                  <a:lnTo>
                    <a:pt x="68" y="74"/>
                  </a:lnTo>
                  <a:lnTo>
                    <a:pt x="74" y="55"/>
                  </a:lnTo>
                  <a:lnTo>
                    <a:pt x="68" y="49"/>
                  </a:lnTo>
                  <a:lnTo>
                    <a:pt x="62" y="40"/>
                  </a:lnTo>
                  <a:lnTo>
                    <a:pt x="50" y="31"/>
                  </a:lnTo>
                  <a:lnTo>
                    <a:pt x="38" y="22"/>
                  </a:lnTo>
                  <a:lnTo>
                    <a:pt x="28" y="14"/>
                  </a:lnTo>
                  <a:lnTo>
                    <a:pt x="19" y="5"/>
                  </a:lnTo>
                  <a:lnTo>
                    <a:pt x="9" y="0"/>
                  </a:lnTo>
                  <a:lnTo>
                    <a:pt x="0" y="21"/>
                  </a:lnTo>
                  <a:lnTo>
                    <a:pt x="8" y="25"/>
                  </a:lnTo>
                  <a:lnTo>
                    <a:pt x="17" y="34"/>
                  </a:lnTo>
                  <a:lnTo>
                    <a:pt x="27" y="42"/>
                  </a:lnTo>
                  <a:lnTo>
                    <a:pt x="37" y="51"/>
                  </a:lnTo>
                  <a:lnTo>
                    <a:pt x="46" y="56"/>
                  </a:lnTo>
                  <a:lnTo>
                    <a:pt x="53" y="65"/>
                  </a:lnTo>
                  <a:lnTo>
                    <a:pt x="55" y="68"/>
                  </a:lnTo>
                  <a:lnTo>
                    <a:pt x="62" y="52"/>
                  </a:lnTo>
                  <a:lnTo>
                    <a:pt x="58" y="71"/>
                  </a:lnTo>
                  <a:lnTo>
                    <a:pt x="62" y="52"/>
                  </a:lnTo>
                  <a:lnTo>
                    <a:pt x="55" y="56"/>
                  </a:lnTo>
                  <a:lnTo>
                    <a:pt x="54" y="65"/>
                  </a:lnTo>
                  <a:lnTo>
                    <a:pt x="59" y="73"/>
                  </a:lnTo>
                  <a:lnTo>
                    <a:pt x="68" y="74"/>
                  </a:lnTo>
                  <a:lnTo>
                    <a:pt x="73" y="55"/>
                  </a:lnTo>
                  <a:close/>
                </a:path>
              </a:pathLst>
            </a:custGeom>
            <a:solidFill>
              <a:srgbClr val="000000"/>
            </a:solidFill>
            <a:ln w="9525">
              <a:noFill/>
              <a:round/>
              <a:headEnd/>
              <a:tailEnd/>
            </a:ln>
          </p:spPr>
          <p:txBody>
            <a:bodyPr/>
            <a:lstStyle/>
            <a:p>
              <a:endParaRPr lang="en-US"/>
            </a:p>
          </p:txBody>
        </p:sp>
        <p:sp>
          <p:nvSpPr>
            <p:cNvPr id="1241392" name="Freeform 304"/>
            <p:cNvSpPr>
              <a:spLocks/>
            </p:cNvSpPr>
            <p:nvPr/>
          </p:nvSpPr>
          <p:spPr bwMode="auto">
            <a:xfrm>
              <a:off x="3535" y="1385"/>
              <a:ext cx="16" cy="17"/>
            </a:xfrm>
            <a:custGeom>
              <a:avLst/>
              <a:gdLst/>
              <a:ahLst/>
              <a:cxnLst>
                <a:cxn ang="0">
                  <a:pos x="29" y="16"/>
                </a:cxn>
                <a:cxn ang="0">
                  <a:pos x="28" y="15"/>
                </a:cxn>
                <a:cxn ang="0">
                  <a:pos x="15" y="0"/>
                </a:cxn>
                <a:cxn ang="0">
                  <a:pos x="0" y="16"/>
                </a:cxn>
                <a:cxn ang="0">
                  <a:pos x="13" y="31"/>
                </a:cxn>
                <a:cxn ang="0">
                  <a:pos x="11" y="30"/>
                </a:cxn>
                <a:cxn ang="0">
                  <a:pos x="13" y="31"/>
                </a:cxn>
                <a:cxn ang="0">
                  <a:pos x="20" y="34"/>
                </a:cxn>
                <a:cxn ang="0">
                  <a:pos x="28" y="30"/>
                </a:cxn>
                <a:cxn ang="0">
                  <a:pos x="32" y="24"/>
                </a:cxn>
                <a:cxn ang="0">
                  <a:pos x="28" y="15"/>
                </a:cxn>
                <a:cxn ang="0">
                  <a:pos x="29" y="16"/>
                </a:cxn>
              </a:cxnLst>
              <a:rect l="0" t="0" r="r" b="b"/>
              <a:pathLst>
                <a:path w="32" h="34">
                  <a:moveTo>
                    <a:pt x="29" y="16"/>
                  </a:moveTo>
                  <a:lnTo>
                    <a:pt x="28" y="15"/>
                  </a:lnTo>
                  <a:lnTo>
                    <a:pt x="15" y="0"/>
                  </a:lnTo>
                  <a:lnTo>
                    <a:pt x="0" y="16"/>
                  </a:lnTo>
                  <a:lnTo>
                    <a:pt x="13" y="31"/>
                  </a:lnTo>
                  <a:lnTo>
                    <a:pt x="11" y="30"/>
                  </a:lnTo>
                  <a:lnTo>
                    <a:pt x="13" y="31"/>
                  </a:lnTo>
                  <a:lnTo>
                    <a:pt x="20" y="34"/>
                  </a:lnTo>
                  <a:lnTo>
                    <a:pt x="28" y="30"/>
                  </a:lnTo>
                  <a:lnTo>
                    <a:pt x="32" y="24"/>
                  </a:lnTo>
                  <a:lnTo>
                    <a:pt x="28" y="15"/>
                  </a:lnTo>
                  <a:lnTo>
                    <a:pt x="29" y="16"/>
                  </a:lnTo>
                  <a:close/>
                </a:path>
              </a:pathLst>
            </a:custGeom>
            <a:solidFill>
              <a:srgbClr val="000000"/>
            </a:solidFill>
            <a:ln w="9525">
              <a:noFill/>
              <a:round/>
              <a:headEnd/>
              <a:tailEnd/>
            </a:ln>
          </p:spPr>
          <p:txBody>
            <a:bodyPr/>
            <a:lstStyle/>
            <a:p>
              <a:endParaRPr lang="en-US"/>
            </a:p>
          </p:txBody>
        </p:sp>
        <p:sp>
          <p:nvSpPr>
            <p:cNvPr id="1241393" name="Freeform 305"/>
            <p:cNvSpPr>
              <a:spLocks/>
            </p:cNvSpPr>
            <p:nvPr/>
          </p:nvSpPr>
          <p:spPr bwMode="auto">
            <a:xfrm>
              <a:off x="3541" y="1393"/>
              <a:ext cx="36" cy="83"/>
            </a:xfrm>
            <a:custGeom>
              <a:avLst/>
              <a:gdLst/>
              <a:ahLst/>
              <a:cxnLst>
                <a:cxn ang="0">
                  <a:pos x="73" y="163"/>
                </a:cxn>
                <a:cxn ang="0">
                  <a:pos x="73" y="165"/>
                </a:cxn>
                <a:cxn ang="0">
                  <a:pos x="70" y="144"/>
                </a:cxn>
                <a:cxn ang="0">
                  <a:pos x="66" y="122"/>
                </a:cxn>
                <a:cxn ang="0">
                  <a:pos x="59" y="99"/>
                </a:cxn>
                <a:cxn ang="0">
                  <a:pos x="52" y="77"/>
                </a:cxn>
                <a:cxn ang="0">
                  <a:pos x="43" y="54"/>
                </a:cxn>
                <a:cxn ang="0">
                  <a:pos x="34" y="34"/>
                </a:cxn>
                <a:cxn ang="0">
                  <a:pos x="26" y="15"/>
                </a:cxn>
                <a:cxn ang="0">
                  <a:pos x="18" y="0"/>
                </a:cxn>
                <a:cxn ang="0">
                  <a:pos x="0" y="14"/>
                </a:cxn>
                <a:cxn ang="0">
                  <a:pos x="8" y="25"/>
                </a:cxn>
                <a:cxn ang="0">
                  <a:pos x="16" y="43"/>
                </a:cxn>
                <a:cxn ang="0">
                  <a:pos x="25" y="62"/>
                </a:cxn>
                <a:cxn ang="0">
                  <a:pos x="31" y="83"/>
                </a:cxn>
                <a:cxn ang="0">
                  <a:pos x="39" y="107"/>
                </a:cxn>
                <a:cxn ang="0">
                  <a:pos x="44" y="128"/>
                </a:cxn>
                <a:cxn ang="0">
                  <a:pos x="49" y="148"/>
                </a:cxn>
                <a:cxn ang="0">
                  <a:pos x="52" y="165"/>
                </a:cxn>
                <a:cxn ang="0">
                  <a:pos x="52" y="166"/>
                </a:cxn>
                <a:cxn ang="0">
                  <a:pos x="73" y="163"/>
                </a:cxn>
              </a:cxnLst>
              <a:rect l="0" t="0" r="r" b="b"/>
              <a:pathLst>
                <a:path w="73" h="166">
                  <a:moveTo>
                    <a:pt x="73" y="163"/>
                  </a:moveTo>
                  <a:lnTo>
                    <a:pt x="73" y="165"/>
                  </a:lnTo>
                  <a:lnTo>
                    <a:pt x="70" y="144"/>
                  </a:lnTo>
                  <a:lnTo>
                    <a:pt x="66" y="122"/>
                  </a:lnTo>
                  <a:lnTo>
                    <a:pt x="59" y="99"/>
                  </a:lnTo>
                  <a:lnTo>
                    <a:pt x="52" y="77"/>
                  </a:lnTo>
                  <a:lnTo>
                    <a:pt x="43" y="54"/>
                  </a:lnTo>
                  <a:lnTo>
                    <a:pt x="34" y="34"/>
                  </a:lnTo>
                  <a:lnTo>
                    <a:pt x="26" y="15"/>
                  </a:lnTo>
                  <a:lnTo>
                    <a:pt x="18" y="0"/>
                  </a:lnTo>
                  <a:lnTo>
                    <a:pt x="0" y="14"/>
                  </a:lnTo>
                  <a:lnTo>
                    <a:pt x="8" y="25"/>
                  </a:lnTo>
                  <a:lnTo>
                    <a:pt x="16" y="43"/>
                  </a:lnTo>
                  <a:lnTo>
                    <a:pt x="25" y="62"/>
                  </a:lnTo>
                  <a:lnTo>
                    <a:pt x="31" y="83"/>
                  </a:lnTo>
                  <a:lnTo>
                    <a:pt x="39" y="107"/>
                  </a:lnTo>
                  <a:lnTo>
                    <a:pt x="44" y="128"/>
                  </a:lnTo>
                  <a:lnTo>
                    <a:pt x="49" y="148"/>
                  </a:lnTo>
                  <a:lnTo>
                    <a:pt x="52" y="165"/>
                  </a:lnTo>
                  <a:lnTo>
                    <a:pt x="52" y="166"/>
                  </a:lnTo>
                  <a:lnTo>
                    <a:pt x="73" y="163"/>
                  </a:lnTo>
                  <a:close/>
                </a:path>
              </a:pathLst>
            </a:custGeom>
            <a:solidFill>
              <a:srgbClr val="000000"/>
            </a:solidFill>
            <a:ln w="9525">
              <a:noFill/>
              <a:round/>
              <a:headEnd/>
              <a:tailEnd/>
            </a:ln>
          </p:spPr>
          <p:txBody>
            <a:bodyPr/>
            <a:lstStyle/>
            <a:p>
              <a:endParaRPr lang="en-US"/>
            </a:p>
          </p:txBody>
        </p:sp>
        <p:sp>
          <p:nvSpPr>
            <p:cNvPr id="1241394" name="Freeform 306"/>
            <p:cNvSpPr>
              <a:spLocks/>
            </p:cNvSpPr>
            <p:nvPr/>
          </p:nvSpPr>
          <p:spPr bwMode="auto">
            <a:xfrm>
              <a:off x="3566" y="1475"/>
              <a:ext cx="14" cy="78"/>
            </a:xfrm>
            <a:custGeom>
              <a:avLst/>
              <a:gdLst/>
              <a:ahLst/>
              <a:cxnLst>
                <a:cxn ang="0">
                  <a:pos x="24" y="157"/>
                </a:cxn>
                <a:cxn ang="0">
                  <a:pos x="24" y="157"/>
                </a:cxn>
                <a:cxn ang="0">
                  <a:pos x="27" y="144"/>
                </a:cxn>
                <a:cxn ang="0">
                  <a:pos x="27" y="126"/>
                </a:cxn>
                <a:cxn ang="0">
                  <a:pos x="27" y="105"/>
                </a:cxn>
                <a:cxn ang="0">
                  <a:pos x="27" y="85"/>
                </a:cxn>
                <a:cxn ang="0">
                  <a:pos x="27" y="61"/>
                </a:cxn>
                <a:cxn ang="0">
                  <a:pos x="24" y="39"/>
                </a:cxn>
                <a:cxn ang="0">
                  <a:pos x="23" y="18"/>
                </a:cxn>
                <a:cxn ang="0">
                  <a:pos x="21" y="0"/>
                </a:cxn>
                <a:cxn ang="0">
                  <a:pos x="0" y="3"/>
                </a:cxn>
                <a:cxn ang="0">
                  <a:pos x="1" y="21"/>
                </a:cxn>
                <a:cxn ang="0">
                  <a:pos x="3" y="43"/>
                </a:cxn>
                <a:cxn ang="0">
                  <a:pos x="5" y="64"/>
                </a:cxn>
                <a:cxn ang="0">
                  <a:pos x="6" y="85"/>
                </a:cxn>
                <a:cxn ang="0">
                  <a:pos x="6" y="105"/>
                </a:cxn>
                <a:cxn ang="0">
                  <a:pos x="6" y="126"/>
                </a:cxn>
                <a:cxn ang="0">
                  <a:pos x="5" y="141"/>
                </a:cxn>
                <a:cxn ang="0">
                  <a:pos x="3" y="150"/>
                </a:cxn>
                <a:cxn ang="0">
                  <a:pos x="24" y="157"/>
                </a:cxn>
              </a:cxnLst>
              <a:rect l="0" t="0" r="r" b="b"/>
              <a:pathLst>
                <a:path w="27" h="157">
                  <a:moveTo>
                    <a:pt x="24" y="157"/>
                  </a:moveTo>
                  <a:lnTo>
                    <a:pt x="24" y="157"/>
                  </a:lnTo>
                  <a:lnTo>
                    <a:pt x="27" y="144"/>
                  </a:lnTo>
                  <a:lnTo>
                    <a:pt x="27" y="126"/>
                  </a:lnTo>
                  <a:lnTo>
                    <a:pt x="27" y="105"/>
                  </a:lnTo>
                  <a:lnTo>
                    <a:pt x="27" y="85"/>
                  </a:lnTo>
                  <a:lnTo>
                    <a:pt x="27" y="61"/>
                  </a:lnTo>
                  <a:lnTo>
                    <a:pt x="24" y="39"/>
                  </a:lnTo>
                  <a:lnTo>
                    <a:pt x="23" y="18"/>
                  </a:lnTo>
                  <a:lnTo>
                    <a:pt x="21" y="0"/>
                  </a:lnTo>
                  <a:lnTo>
                    <a:pt x="0" y="3"/>
                  </a:lnTo>
                  <a:lnTo>
                    <a:pt x="1" y="21"/>
                  </a:lnTo>
                  <a:lnTo>
                    <a:pt x="3" y="43"/>
                  </a:lnTo>
                  <a:lnTo>
                    <a:pt x="5" y="64"/>
                  </a:lnTo>
                  <a:lnTo>
                    <a:pt x="6" y="85"/>
                  </a:lnTo>
                  <a:lnTo>
                    <a:pt x="6" y="105"/>
                  </a:lnTo>
                  <a:lnTo>
                    <a:pt x="6" y="126"/>
                  </a:lnTo>
                  <a:lnTo>
                    <a:pt x="5" y="141"/>
                  </a:lnTo>
                  <a:lnTo>
                    <a:pt x="3" y="150"/>
                  </a:lnTo>
                  <a:lnTo>
                    <a:pt x="24" y="157"/>
                  </a:lnTo>
                  <a:close/>
                </a:path>
              </a:pathLst>
            </a:custGeom>
            <a:solidFill>
              <a:srgbClr val="000000"/>
            </a:solidFill>
            <a:ln w="9525">
              <a:noFill/>
              <a:round/>
              <a:headEnd/>
              <a:tailEnd/>
            </a:ln>
          </p:spPr>
          <p:txBody>
            <a:bodyPr/>
            <a:lstStyle/>
            <a:p>
              <a:endParaRPr lang="en-US"/>
            </a:p>
          </p:txBody>
        </p:sp>
        <p:sp>
          <p:nvSpPr>
            <p:cNvPr id="1241395" name="Freeform 307"/>
            <p:cNvSpPr>
              <a:spLocks/>
            </p:cNvSpPr>
            <p:nvPr/>
          </p:nvSpPr>
          <p:spPr bwMode="auto">
            <a:xfrm>
              <a:off x="3561" y="1549"/>
              <a:ext cx="18" cy="58"/>
            </a:xfrm>
            <a:custGeom>
              <a:avLst/>
              <a:gdLst/>
              <a:ahLst/>
              <a:cxnLst>
                <a:cxn ang="0">
                  <a:pos x="21" y="112"/>
                </a:cxn>
                <a:cxn ang="0">
                  <a:pos x="21" y="99"/>
                </a:cxn>
                <a:cxn ang="0">
                  <a:pos x="21" y="84"/>
                </a:cxn>
                <a:cxn ang="0">
                  <a:pos x="23" y="71"/>
                </a:cxn>
                <a:cxn ang="0">
                  <a:pos x="24" y="56"/>
                </a:cxn>
                <a:cxn ang="0">
                  <a:pos x="27" y="44"/>
                </a:cxn>
                <a:cxn ang="0">
                  <a:pos x="30" y="29"/>
                </a:cxn>
                <a:cxn ang="0">
                  <a:pos x="33" y="17"/>
                </a:cxn>
                <a:cxn ang="0">
                  <a:pos x="36" y="7"/>
                </a:cxn>
                <a:cxn ang="0">
                  <a:pos x="15" y="0"/>
                </a:cxn>
                <a:cxn ang="0">
                  <a:pos x="12" y="12"/>
                </a:cxn>
                <a:cxn ang="0">
                  <a:pos x="9" y="23"/>
                </a:cxn>
                <a:cxn ang="0">
                  <a:pos x="6" y="38"/>
                </a:cxn>
                <a:cxn ang="0">
                  <a:pos x="3" y="53"/>
                </a:cxn>
                <a:cxn ang="0">
                  <a:pos x="1" y="68"/>
                </a:cxn>
                <a:cxn ang="0">
                  <a:pos x="0" y="84"/>
                </a:cxn>
                <a:cxn ang="0">
                  <a:pos x="0" y="99"/>
                </a:cxn>
                <a:cxn ang="0">
                  <a:pos x="0" y="115"/>
                </a:cxn>
                <a:cxn ang="0">
                  <a:pos x="21" y="112"/>
                </a:cxn>
              </a:cxnLst>
              <a:rect l="0" t="0" r="r" b="b"/>
              <a:pathLst>
                <a:path w="36" h="115">
                  <a:moveTo>
                    <a:pt x="21" y="112"/>
                  </a:moveTo>
                  <a:lnTo>
                    <a:pt x="21" y="99"/>
                  </a:lnTo>
                  <a:lnTo>
                    <a:pt x="21" y="84"/>
                  </a:lnTo>
                  <a:lnTo>
                    <a:pt x="23" y="71"/>
                  </a:lnTo>
                  <a:lnTo>
                    <a:pt x="24" y="56"/>
                  </a:lnTo>
                  <a:lnTo>
                    <a:pt x="27" y="44"/>
                  </a:lnTo>
                  <a:lnTo>
                    <a:pt x="30" y="29"/>
                  </a:lnTo>
                  <a:lnTo>
                    <a:pt x="33" y="17"/>
                  </a:lnTo>
                  <a:lnTo>
                    <a:pt x="36" y="7"/>
                  </a:lnTo>
                  <a:lnTo>
                    <a:pt x="15" y="0"/>
                  </a:lnTo>
                  <a:lnTo>
                    <a:pt x="12" y="12"/>
                  </a:lnTo>
                  <a:lnTo>
                    <a:pt x="9" y="23"/>
                  </a:lnTo>
                  <a:lnTo>
                    <a:pt x="6" y="38"/>
                  </a:lnTo>
                  <a:lnTo>
                    <a:pt x="3" y="53"/>
                  </a:lnTo>
                  <a:lnTo>
                    <a:pt x="1" y="68"/>
                  </a:lnTo>
                  <a:lnTo>
                    <a:pt x="0" y="84"/>
                  </a:lnTo>
                  <a:lnTo>
                    <a:pt x="0" y="99"/>
                  </a:lnTo>
                  <a:lnTo>
                    <a:pt x="0" y="115"/>
                  </a:lnTo>
                  <a:lnTo>
                    <a:pt x="21" y="112"/>
                  </a:lnTo>
                  <a:close/>
                </a:path>
              </a:pathLst>
            </a:custGeom>
            <a:solidFill>
              <a:srgbClr val="000000"/>
            </a:solidFill>
            <a:ln w="9525">
              <a:noFill/>
              <a:round/>
              <a:headEnd/>
              <a:tailEnd/>
            </a:ln>
          </p:spPr>
          <p:txBody>
            <a:bodyPr/>
            <a:lstStyle/>
            <a:p>
              <a:endParaRPr lang="en-US"/>
            </a:p>
          </p:txBody>
        </p:sp>
        <p:sp>
          <p:nvSpPr>
            <p:cNvPr id="1241396" name="Freeform 308"/>
            <p:cNvSpPr>
              <a:spLocks/>
            </p:cNvSpPr>
            <p:nvPr/>
          </p:nvSpPr>
          <p:spPr bwMode="auto">
            <a:xfrm>
              <a:off x="3561" y="1606"/>
              <a:ext cx="10" cy="6"/>
            </a:xfrm>
            <a:custGeom>
              <a:avLst/>
              <a:gdLst/>
              <a:ahLst/>
              <a:cxnLst>
                <a:cxn ang="0">
                  <a:pos x="0" y="3"/>
                </a:cxn>
                <a:cxn ang="0">
                  <a:pos x="4" y="12"/>
                </a:cxn>
                <a:cxn ang="0">
                  <a:pos x="12" y="14"/>
                </a:cxn>
                <a:cxn ang="0">
                  <a:pos x="18" y="8"/>
                </a:cxn>
                <a:cxn ang="0">
                  <a:pos x="21" y="0"/>
                </a:cxn>
                <a:cxn ang="0">
                  <a:pos x="0" y="3"/>
                </a:cxn>
              </a:cxnLst>
              <a:rect l="0" t="0" r="r" b="b"/>
              <a:pathLst>
                <a:path w="21" h="14">
                  <a:moveTo>
                    <a:pt x="0" y="3"/>
                  </a:moveTo>
                  <a:lnTo>
                    <a:pt x="4" y="12"/>
                  </a:lnTo>
                  <a:lnTo>
                    <a:pt x="12" y="14"/>
                  </a:lnTo>
                  <a:lnTo>
                    <a:pt x="18" y="8"/>
                  </a:lnTo>
                  <a:lnTo>
                    <a:pt x="21" y="0"/>
                  </a:lnTo>
                  <a:lnTo>
                    <a:pt x="0" y="3"/>
                  </a:lnTo>
                  <a:close/>
                </a:path>
              </a:pathLst>
            </a:custGeom>
            <a:solidFill>
              <a:srgbClr val="000000"/>
            </a:solidFill>
            <a:ln w="9525">
              <a:noFill/>
              <a:round/>
              <a:headEnd/>
              <a:tailEnd/>
            </a:ln>
          </p:spPr>
          <p:txBody>
            <a:bodyPr/>
            <a:lstStyle/>
            <a:p>
              <a:endParaRPr lang="en-US"/>
            </a:p>
          </p:txBody>
        </p:sp>
        <p:sp>
          <p:nvSpPr>
            <p:cNvPr id="1241397" name="Freeform 309"/>
            <p:cNvSpPr>
              <a:spLocks/>
            </p:cNvSpPr>
            <p:nvPr/>
          </p:nvSpPr>
          <p:spPr bwMode="auto">
            <a:xfrm>
              <a:off x="3339" y="1294"/>
              <a:ext cx="11" cy="7"/>
            </a:xfrm>
            <a:custGeom>
              <a:avLst/>
              <a:gdLst/>
              <a:ahLst/>
              <a:cxnLst>
                <a:cxn ang="0">
                  <a:pos x="0" y="4"/>
                </a:cxn>
                <a:cxn ang="0">
                  <a:pos x="4" y="12"/>
                </a:cxn>
                <a:cxn ang="0">
                  <a:pos x="13" y="13"/>
                </a:cxn>
                <a:cxn ang="0">
                  <a:pos x="18" y="9"/>
                </a:cxn>
                <a:cxn ang="0">
                  <a:pos x="22" y="0"/>
                </a:cxn>
                <a:cxn ang="0">
                  <a:pos x="0" y="4"/>
                </a:cxn>
              </a:cxnLst>
              <a:rect l="0" t="0" r="r" b="b"/>
              <a:pathLst>
                <a:path w="22" h="13">
                  <a:moveTo>
                    <a:pt x="0" y="4"/>
                  </a:moveTo>
                  <a:lnTo>
                    <a:pt x="4" y="12"/>
                  </a:lnTo>
                  <a:lnTo>
                    <a:pt x="13" y="13"/>
                  </a:lnTo>
                  <a:lnTo>
                    <a:pt x="18" y="9"/>
                  </a:lnTo>
                  <a:lnTo>
                    <a:pt x="22" y="0"/>
                  </a:lnTo>
                  <a:lnTo>
                    <a:pt x="0" y="4"/>
                  </a:lnTo>
                  <a:close/>
                </a:path>
              </a:pathLst>
            </a:custGeom>
            <a:solidFill>
              <a:srgbClr val="000000"/>
            </a:solidFill>
            <a:ln w="9525">
              <a:noFill/>
              <a:round/>
              <a:headEnd/>
              <a:tailEnd/>
            </a:ln>
          </p:spPr>
          <p:txBody>
            <a:bodyPr/>
            <a:lstStyle/>
            <a:p>
              <a:endParaRPr lang="en-US"/>
            </a:p>
          </p:txBody>
        </p:sp>
        <p:sp>
          <p:nvSpPr>
            <p:cNvPr id="1241398" name="Freeform 310"/>
            <p:cNvSpPr>
              <a:spLocks/>
            </p:cNvSpPr>
            <p:nvPr/>
          </p:nvSpPr>
          <p:spPr bwMode="auto">
            <a:xfrm>
              <a:off x="3335" y="1222"/>
              <a:ext cx="15" cy="74"/>
            </a:xfrm>
            <a:custGeom>
              <a:avLst/>
              <a:gdLst/>
              <a:ahLst/>
              <a:cxnLst>
                <a:cxn ang="0">
                  <a:pos x="0" y="0"/>
                </a:cxn>
                <a:cxn ang="0">
                  <a:pos x="0" y="0"/>
                </a:cxn>
                <a:cxn ang="0">
                  <a:pos x="0" y="17"/>
                </a:cxn>
                <a:cxn ang="0">
                  <a:pos x="0" y="37"/>
                </a:cxn>
                <a:cxn ang="0">
                  <a:pos x="2" y="58"/>
                </a:cxn>
                <a:cxn ang="0">
                  <a:pos x="3" y="80"/>
                </a:cxn>
                <a:cxn ang="0">
                  <a:pos x="4" y="99"/>
                </a:cxn>
                <a:cxn ang="0">
                  <a:pos x="5" y="117"/>
                </a:cxn>
                <a:cxn ang="0">
                  <a:pos x="8" y="135"/>
                </a:cxn>
                <a:cxn ang="0">
                  <a:pos x="9" y="148"/>
                </a:cxn>
                <a:cxn ang="0">
                  <a:pos x="31" y="144"/>
                </a:cxn>
                <a:cxn ang="0">
                  <a:pos x="29" y="132"/>
                </a:cxn>
                <a:cxn ang="0">
                  <a:pos x="27" y="114"/>
                </a:cxn>
                <a:cxn ang="0">
                  <a:pos x="26" y="97"/>
                </a:cxn>
                <a:cxn ang="0">
                  <a:pos x="25" y="76"/>
                </a:cxn>
                <a:cxn ang="0">
                  <a:pos x="22" y="55"/>
                </a:cxn>
                <a:cxn ang="0">
                  <a:pos x="22" y="37"/>
                </a:cxn>
                <a:cxn ang="0">
                  <a:pos x="22" y="17"/>
                </a:cxn>
                <a:cxn ang="0">
                  <a:pos x="22" y="0"/>
                </a:cxn>
                <a:cxn ang="0">
                  <a:pos x="0" y="0"/>
                </a:cxn>
              </a:cxnLst>
              <a:rect l="0" t="0" r="r" b="b"/>
              <a:pathLst>
                <a:path w="31" h="148">
                  <a:moveTo>
                    <a:pt x="0" y="0"/>
                  </a:moveTo>
                  <a:lnTo>
                    <a:pt x="0" y="0"/>
                  </a:lnTo>
                  <a:lnTo>
                    <a:pt x="0" y="17"/>
                  </a:lnTo>
                  <a:lnTo>
                    <a:pt x="0" y="37"/>
                  </a:lnTo>
                  <a:lnTo>
                    <a:pt x="2" y="58"/>
                  </a:lnTo>
                  <a:lnTo>
                    <a:pt x="3" y="80"/>
                  </a:lnTo>
                  <a:lnTo>
                    <a:pt x="4" y="99"/>
                  </a:lnTo>
                  <a:lnTo>
                    <a:pt x="5" y="117"/>
                  </a:lnTo>
                  <a:lnTo>
                    <a:pt x="8" y="135"/>
                  </a:lnTo>
                  <a:lnTo>
                    <a:pt x="9" y="148"/>
                  </a:lnTo>
                  <a:lnTo>
                    <a:pt x="31" y="144"/>
                  </a:lnTo>
                  <a:lnTo>
                    <a:pt x="29" y="132"/>
                  </a:lnTo>
                  <a:lnTo>
                    <a:pt x="27" y="114"/>
                  </a:lnTo>
                  <a:lnTo>
                    <a:pt x="26" y="97"/>
                  </a:lnTo>
                  <a:lnTo>
                    <a:pt x="25" y="76"/>
                  </a:lnTo>
                  <a:lnTo>
                    <a:pt x="22" y="55"/>
                  </a:lnTo>
                  <a:lnTo>
                    <a:pt x="22" y="37"/>
                  </a:lnTo>
                  <a:lnTo>
                    <a:pt x="22" y="17"/>
                  </a:lnTo>
                  <a:lnTo>
                    <a:pt x="22" y="0"/>
                  </a:lnTo>
                  <a:lnTo>
                    <a:pt x="0" y="0"/>
                  </a:lnTo>
                  <a:close/>
                </a:path>
              </a:pathLst>
            </a:custGeom>
            <a:solidFill>
              <a:srgbClr val="000000"/>
            </a:solidFill>
            <a:ln w="9525">
              <a:noFill/>
              <a:round/>
              <a:headEnd/>
              <a:tailEnd/>
            </a:ln>
          </p:spPr>
          <p:txBody>
            <a:bodyPr/>
            <a:lstStyle/>
            <a:p>
              <a:endParaRPr lang="en-US"/>
            </a:p>
          </p:txBody>
        </p:sp>
        <p:sp>
          <p:nvSpPr>
            <p:cNvPr id="1241399" name="Freeform 311"/>
            <p:cNvSpPr>
              <a:spLocks/>
            </p:cNvSpPr>
            <p:nvPr/>
          </p:nvSpPr>
          <p:spPr bwMode="auto">
            <a:xfrm>
              <a:off x="3335" y="1167"/>
              <a:ext cx="16" cy="55"/>
            </a:xfrm>
            <a:custGeom>
              <a:avLst/>
              <a:gdLst/>
              <a:ahLst/>
              <a:cxnLst>
                <a:cxn ang="0">
                  <a:pos x="13" y="0"/>
                </a:cxn>
                <a:cxn ang="0">
                  <a:pos x="9" y="10"/>
                </a:cxn>
                <a:cxn ang="0">
                  <a:pos x="8" y="20"/>
                </a:cxn>
                <a:cxn ang="0">
                  <a:pos x="7" y="32"/>
                </a:cxn>
                <a:cxn ang="0">
                  <a:pos x="4" y="44"/>
                </a:cxn>
                <a:cxn ang="0">
                  <a:pos x="3" y="56"/>
                </a:cxn>
                <a:cxn ang="0">
                  <a:pos x="2" y="72"/>
                </a:cxn>
                <a:cxn ang="0">
                  <a:pos x="0" y="92"/>
                </a:cxn>
                <a:cxn ang="0">
                  <a:pos x="0" y="109"/>
                </a:cxn>
                <a:cxn ang="0">
                  <a:pos x="22" y="109"/>
                </a:cxn>
                <a:cxn ang="0">
                  <a:pos x="22" y="92"/>
                </a:cxn>
                <a:cxn ang="0">
                  <a:pos x="22" y="75"/>
                </a:cxn>
                <a:cxn ang="0">
                  <a:pos x="25" y="60"/>
                </a:cxn>
                <a:cxn ang="0">
                  <a:pos x="26" y="47"/>
                </a:cxn>
                <a:cxn ang="0">
                  <a:pos x="27" y="35"/>
                </a:cxn>
                <a:cxn ang="0">
                  <a:pos x="29" y="23"/>
                </a:cxn>
                <a:cxn ang="0">
                  <a:pos x="31" y="18"/>
                </a:cxn>
                <a:cxn ang="0">
                  <a:pos x="32" y="10"/>
                </a:cxn>
                <a:cxn ang="0">
                  <a:pos x="13" y="0"/>
                </a:cxn>
              </a:cxnLst>
              <a:rect l="0" t="0" r="r" b="b"/>
              <a:pathLst>
                <a:path w="32" h="109">
                  <a:moveTo>
                    <a:pt x="13" y="0"/>
                  </a:moveTo>
                  <a:lnTo>
                    <a:pt x="9" y="10"/>
                  </a:lnTo>
                  <a:lnTo>
                    <a:pt x="8" y="20"/>
                  </a:lnTo>
                  <a:lnTo>
                    <a:pt x="7" y="32"/>
                  </a:lnTo>
                  <a:lnTo>
                    <a:pt x="4" y="44"/>
                  </a:lnTo>
                  <a:lnTo>
                    <a:pt x="3" y="56"/>
                  </a:lnTo>
                  <a:lnTo>
                    <a:pt x="2" y="72"/>
                  </a:lnTo>
                  <a:lnTo>
                    <a:pt x="0" y="92"/>
                  </a:lnTo>
                  <a:lnTo>
                    <a:pt x="0" y="109"/>
                  </a:lnTo>
                  <a:lnTo>
                    <a:pt x="22" y="109"/>
                  </a:lnTo>
                  <a:lnTo>
                    <a:pt x="22" y="92"/>
                  </a:lnTo>
                  <a:lnTo>
                    <a:pt x="22" y="75"/>
                  </a:lnTo>
                  <a:lnTo>
                    <a:pt x="25" y="60"/>
                  </a:lnTo>
                  <a:lnTo>
                    <a:pt x="26" y="47"/>
                  </a:lnTo>
                  <a:lnTo>
                    <a:pt x="27" y="35"/>
                  </a:lnTo>
                  <a:lnTo>
                    <a:pt x="29" y="23"/>
                  </a:lnTo>
                  <a:lnTo>
                    <a:pt x="31" y="18"/>
                  </a:lnTo>
                  <a:lnTo>
                    <a:pt x="32" y="10"/>
                  </a:lnTo>
                  <a:lnTo>
                    <a:pt x="13" y="0"/>
                  </a:lnTo>
                  <a:close/>
                </a:path>
              </a:pathLst>
            </a:custGeom>
            <a:solidFill>
              <a:srgbClr val="000000"/>
            </a:solidFill>
            <a:ln w="9525">
              <a:noFill/>
              <a:round/>
              <a:headEnd/>
              <a:tailEnd/>
            </a:ln>
          </p:spPr>
          <p:txBody>
            <a:bodyPr/>
            <a:lstStyle/>
            <a:p>
              <a:endParaRPr lang="en-US"/>
            </a:p>
          </p:txBody>
        </p:sp>
        <p:sp>
          <p:nvSpPr>
            <p:cNvPr id="1241400" name="Freeform 312"/>
            <p:cNvSpPr>
              <a:spLocks/>
            </p:cNvSpPr>
            <p:nvPr/>
          </p:nvSpPr>
          <p:spPr bwMode="auto">
            <a:xfrm>
              <a:off x="3341" y="1164"/>
              <a:ext cx="10" cy="9"/>
            </a:xfrm>
            <a:custGeom>
              <a:avLst/>
              <a:gdLst/>
              <a:ahLst/>
              <a:cxnLst>
                <a:cxn ang="0">
                  <a:pos x="19" y="16"/>
                </a:cxn>
                <a:cxn ang="0">
                  <a:pos x="19" y="9"/>
                </a:cxn>
                <a:cxn ang="0">
                  <a:pos x="14" y="1"/>
                </a:cxn>
                <a:cxn ang="0">
                  <a:pos x="7" y="0"/>
                </a:cxn>
                <a:cxn ang="0">
                  <a:pos x="0" y="6"/>
                </a:cxn>
                <a:cxn ang="0">
                  <a:pos x="19" y="16"/>
                </a:cxn>
              </a:cxnLst>
              <a:rect l="0" t="0" r="r" b="b"/>
              <a:pathLst>
                <a:path w="19" h="16">
                  <a:moveTo>
                    <a:pt x="19" y="16"/>
                  </a:moveTo>
                  <a:lnTo>
                    <a:pt x="19" y="9"/>
                  </a:lnTo>
                  <a:lnTo>
                    <a:pt x="14" y="1"/>
                  </a:lnTo>
                  <a:lnTo>
                    <a:pt x="7" y="0"/>
                  </a:lnTo>
                  <a:lnTo>
                    <a:pt x="0" y="6"/>
                  </a:lnTo>
                  <a:lnTo>
                    <a:pt x="19" y="16"/>
                  </a:lnTo>
                  <a:close/>
                </a:path>
              </a:pathLst>
            </a:custGeom>
            <a:solidFill>
              <a:srgbClr val="000000"/>
            </a:solidFill>
            <a:ln w="9525">
              <a:noFill/>
              <a:round/>
              <a:headEnd/>
              <a:tailEnd/>
            </a:ln>
          </p:spPr>
          <p:txBody>
            <a:bodyPr/>
            <a:lstStyle/>
            <a:p>
              <a:endParaRPr lang="en-US"/>
            </a:p>
          </p:txBody>
        </p:sp>
        <p:sp>
          <p:nvSpPr>
            <p:cNvPr id="1241401" name="Freeform 313"/>
            <p:cNvSpPr>
              <a:spLocks/>
            </p:cNvSpPr>
            <p:nvPr/>
          </p:nvSpPr>
          <p:spPr bwMode="auto">
            <a:xfrm>
              <a:off x="3491" y="1347"/>
              <a:ext cx="7" cy="11"/>
            </a:xfrm>
            <a:custGeom>
              <a:avLst/>
              <a:gdLst/>
              <a:ahLst/>
              <a:cxnLst>
                <a:cxn ang="0">
                  <a:pos x="0" y="22"/>
                </a:cxn>
                <a:cxn ang="0">
                  <a:pos x="9" y="20"/>
                </a:cxn>
                <a:cxn ang="0">
                  <a:pos x="14" y="13"/>
                </a:cxn>
                <a:cxn ang="0">
                  <a:pos x="13" y="4"/>
                </a:cxn>
                <a:cxn ang="0">
                  <a:pos x="7" y="0"/>
                </a:cxn>
                <a:cxn ang="0">
                  <a:pos x="0" y="22"/>
                </a:cxn>
              </a:cxnLst>
              <a:rect l="0" t="0" r="r" b="b"/>
              <a:pathLst>
                <a:path w="14" h="22">
                  <a:moveTo>
                    <a:pt x="0" y="22"/>
                  </a:moveTo>
                  <a:lnTo>
                    <a:pt x="9" y="20"/>
                  </a:lnTo>
                  <a:lnTo>
                    <a:pt x="14" y="13"/>
                  </a:lnTo>
                  <a:lnTo>
                    <a:pt x="13" y="4"/>
                  </a:lnTo>
                  <a:lnTo>
                    <a:pt x="7" y="0"/>
                  </a:lnTo>
                  <a:lnTo>
                    <a:pt x="0" y="22"/>
                  </a:lnTo>
                  <a:close/>
                </a:path>
              </a:pathLst>
            </a:custGeom>
            <a:solidFill>
              <a:srgbClr val="000000"/>
            </a:solidFill>
            <a:ln w="9525">
              <a:noFill/>
              <a:round/>
              <a:headEnd/>
              <a:tailEnd/>
            </a:ln>
          </p:spPr>
          <p:txBody>
            <a:bodyPr/>
            <a:lstStyle/>
            <a:p>
              <a:endParaRPr lang="en-US"/>
            </a:p>
          </p:txBody>
        </p:sp>
        <p:sp>
          <p:nvSpPr>
            <p:cNvPr id="1241402" name="Freeform 314"/>
            <p:cNvSpPr>
              <a:spLocks/>
            </p:cNvSpPr>
            <p:nvPr/>
          </p:nvSpPr>
          <p:spPr bwMode="auto">
            <a:xfrm>
              <a:off x="3464" y="1345"/>
              <a:ext cx="30" cy="13"/>
            </a:xfrm>
            <a:custGeom>
              <a:avLst/>
              <a:gdLst/>
              <a:ahLst/>
              <a:cxnLst>
                <a:cxn ang="0">
                  <a:pos x="7" y="24"/>
                </a:cxn>
                <a:cxn ang="0">
                  <a:pos x="11" y="24"/>
                </a:cxn>
                <a:cxn ang="0">
                  <a:pos x="15" y="24"/>
                </a:cxn>
                <a:cxn ang="0">
                  <a:pos x="20" y="24"/>
                </a:cxn>
                <a:cxn ang="0">
                  <a:pos x="25" y="22"/>
                </a:cxn>
                <a:cxn ang="0">
                  <a:pos x="32" y="24"/>
                </a:cxn>
                <a:cxn ang="0">
                  <a:pos x="38" y="24"/>
                </a:cxn>
                <a:cxn ang="0">
                  <a:pos x="47" y="25"/>
                </a:cxn>
                <a:cxn ang="0">
                  <a:pos x="52" y="27"/>
                </a:cxn>
                <a:cxn ang="0">
                  <a:pos x="59" y="5"/>
                </a:cxn>
                <a:cxn ang="0">
                  <a:pos x="50" y="3"/>
                </a:cxn>
                <a:cxn ang="0">
                  <a:pos x="42" y="0"/>
                </a:cxn>
                <a:cxn ang="0">
                  <a:pos x="34" y="0"/>
                </a:cxn>
                <a:cxn ang="0">
                  <a:pos x="25" y="0"/>
                </a:cxn>
                <a:cxn ang="0">
                  <a:pos x="18" y="0"/>
                </a:cxn>
                <a:cxn ang="0">
                  <a:pos x="15" y="0"/>
                </a:cxn>
                <a:cxn ang="0">
                  <a:pos x="11" y="0"/>
                </a:cxn>
                <a:cxn ang="0">
                  <a:pos x="9" y="0"/>
                </a:cxn>
                <a:cxn ang="0">
                  <a:pos x="12" y="0"/>
                </a:cxn>
                <a:cxn ang="0">
                  <a:pos x="9" y="0"/>
                </a:cxn>
                <a:cxn ang="0">
                  <a:pos x="1" y="6"/>
                </a:cxn>
                <a:cxn ang="0">
                  <a:pos x="0" y="15"/>
                </a:cxn>
                <a:cxn ang="0">
                  <a:pos x="3" y="21"/>
                </a:cxn>
                <a:cxn ang="0">
                  <a:pos x="11" y="24"/>
                </a:cxn>
                <a:cxn ang="0">
                  <a:pos x="7" y="24"/>
                </a:cxn>
              </a:cxnLst>
              <a:rect l="0" t="0" r="r" b="b"/>
              <a:pathLst>
                <a:path w="59" h="27">
                  <a:moveTo>
                    <a:pt x="7" y="24"/>
                  </a:moveTo>
                  <a:lnTo>
                    <a:pt x="11" y="24"/>
                  </a:lnTo>
                  <a:lnTo>
                    <a:pt x="15" y="24"/>
                  </a:lnTo>
                  <a:lnTo>
                    <a:pt x="20" y="24"/>
                  </a:lnTo>
                  <a:lnTo>
                    <a:pt x="25" y="22"/>
                  </a:lnTo>
                  <a:lnTo>
                    <a:pt x="32" y="24"/>
                  </a:lnTo>
                  <a:lnTo>
                    <a:pt x="38" y="24"/>
                  </a:lnTo>
                  <a:lnTo>
                    <a:pt x="47" y="25"/>
                  </a:lnTo>
                  <a:lnTo>
                    <a:pt x="52" y="27"/>
                  </a:lnTo>
                  <a:lnTo>
                    <a:pt x="59" y="5"/>
                  </a:lnTo>
                  <a:lnTo>
                    <a:pt x="50" y="3"/>
                  </a:lnTo>
                  <a:lnTo>
                    <a:pt x="42" y="0"/>
                  </a:lnTo>
                  <a:lnTo>
                    <a:pt x="34" y="0"/>
                  </a:lnTo>
                  <a:lnTo>
                    <a:pt x="25" y="0"/>
                  </a:lnTo>
                  <a:lnTo>
                    <a:pt x="18" y="0"/>
                  </a:lnTo>
                  <a:lnTo>
                    <a:pt x="15" y="0"/>
                  </a:lnTo>
                  <a:lnTo>
                    <a:pt x="11" y="0"/>
                  </a:lnTo>
                  <a:lnTo>
                    <a:pt x="9" y="0"/>
                  </a:lnTo>
                  <a:lnTo>
                    <a:pt x="12" y="0"/>
                  </a:lnTo>
                  <a:lnTo>
                    <a:pt x="9" y="0"/>
                  </a:lnTo>
                  <a:lnTo>
                    <a:pt x="1" y="6"/>
                  </a:lnTo>
                  <a:lnTo>
                    <a:pt x="0" y="15"/>
                  </a:lnTo>
                  <a:lnTo>
                    <a:pt x="3" y="21"/>
                  </a:lnTo>
                  <a:lnTo>
                    <a:pt x="11" y="24"/>
                  </a:lnTo>
                  <a:lnTo>
                    <a:pt x="7" y="24"/>
                  </a:lnTo>
                  <a:close/>
                </a:path>
              </a:pathLst>
            </a:custGeom>
            <a:solidFill>
              <a:srgbClr val="000000"/>
            </a:solidFill>
            <a:ln w="9525">
              <a:noFill/>
              <a:round/>
              <a:headEnd/>
              <a:tailEnd/>
            </a:ln>
          </p:spPr>
          <p:txBody>
            <a:bodyPr/>
            <a:lstStyle/>
            <a:p>
              <a:endParaRPr lang="en-US"/>
            </a:p>
          </p:txBody>
        </p:sp>
        <p:sp>
          <p:nvSpPr>
            <p:cNvPr id="1241403" name="Freeform 315"/>
            <p:cNvSpPr>
              <a:spLocks/>
            </p:cNvSpPr>
            <p:nvPr/>
          </p:nvSpPr>
          <p:spPr bwMode="auto">
            <a:xfrm>
              <a:off x="3435" y="1337"/>
              <a:ext cx="36" cy="20"/>
            </a:xfrm>
            <a:custGeom>
              <a:avLst/>
              <a:gdLst/>
              <a:ahLst/>
              <a:cxnLst>
                <a:cxn ang="0">
                  <a:pos x="0" y="23"/>
                </a:cxn>
                <a:cxn ang="0">
                  <a:pos x="1" y="23"/>
                </a:cxn>
                <a:cxn ang="0">
                  <a:pos x="18" y="26"/>
                </a:cxn>
                <a:cxn ang="0">
                  <a:pos x="29" y="31"/>
                </a:cxn>
                <a:cxn ang="0">
                  <a:pos x="43" y="34"/>
                </a:cxn>
                <a:cxn ang="0">
                  <a:pos x="52" y="35"/>
                </a:cxn>
                <a:cxn ang="0">
                  <a:pos x="57" y="37"/>
                </a:cxn>
                <a:cxn ang="0">
                  <a:pos x="60" y="38"/>
                </a:cxn>
                <a:cxn ang="0">
                  <a:pos x="65" y="40"/>
                </a:cxn>
                <a:cxn ang="0">
                  <a:pos x="66" y="40"/>
                </a:cxn>
                <a:cxn ang="0">
                  <a:pos x="71" y="16"/>
                </a:cxn>
                <a:cxn ang="0">
                  <a:pos x="70" y="16"/>
                </a:cxn>
                <a:cxn ang="0">
                  <a:pos x="69" y="16"/>
                </a:cxn>
                <a:cxn ang="0">
                  <a:pos x="62" y="13"/>
                </a:cxn>
                <a:cxn ang="0">
                  <a:pos x="55" y="12"/>
                </a:cxn>
                <a:cxn ang="0">
                  <a:pos x="46" y="10"/>
                </a:cxn>
                <a:cxn ang="0">
                  <a:pos x="35" y="7"/>
                </a:cxn>
                <a:cxn ang="0">
                  <a:pos x="20" y="4"/>
                </a:cxn>
                <a:cxn ang="0">
                  <a:pos x="5" y="0"/>
                </a:cxn>
                <a:cxn ang="0">
                  <a:pos x="5" y="0"/>
                </a:cxn>
                <a:cxn ang="0">
                  <a:pos x="0" y="23"/>
                </a:cxn>
              </a:cxnLst>
              <a:rect l="0" t="0" r="r" b="b"/>
              <a:pathLst>
                <a:path w="71" h="40">
                  <a:moveTo>
                    <a:pt x="0" y="23"/>
                  </a:moveTo>
                  <a:lnTo>
                    <a:pt x="1" y="23"/>
                  </a:lnTo>
                  <a:lnTo>
                    <a:pt x="18" y="26"/>
                  </a:lnTo>
                  <a:lnTo>
                    <a:pt x="29" y="31"/>
                  </a:lnTo>
                  <a:lnTo>
                    <a:pt x="43" y="34"/>
                  </a:lnTo>
                  <a:lnTo>
                    <a:pt x="52" y="35"/>
                  </a:lnTo>
                  <a:lnTo>
                    <a:pt x="57" y="37"/>
                  </a:lnTo>
                  <a:lnTo>
                    <a:pt x="60" y="38"/>
                  </a:lnTo>
                  <a:lnTo>
                    <a:pt x="65" y="40"/>
                  </a:lnTo>
                  <a:lnTo>
                    <a:pt x="66" y="40"/>
                  </a:lnTo>
                  <a:lnTo>
                    <a:pt x="71" y="16"/>
                  </a:lnTo>
                  <a:lnTo>
                    <a:pt x="70" y="16"/>
                  </a:lnTo>
                  <a:lnTo>
                    <a:pt x="69" y="16"/>
                  </a:lnTo>
                  <a:lnTo>
                    <a:pt x="62" y="13"/>
                  </a:lnTo>
                  <a:lnTo>
                    <a:pt x="55" y="12"/>
                  </a:lnTo>
                  <a:lnTo>
                    <a:pt x="46" y="10"/>
                  </a:lnTo>
                  <a:lnTo>
                    <a:pt x="35" y="7"/>
                  </a:lnTo>
                  <a:lnTo>
                    <a:pt x="20" y="4"/>
                  </a:lnTo>
                  <a:lnTo>
                    <a:pt x="5" y="0"/>
                  </a:lnTo>
                  <a:lnTo>
                    <a:pt x="5" y="0"/>
                  </a:lnTo>
                  <a:lnTo>
                    <a:pt x="0" y="23"/>
                  </a:lnTo>
                  <a:close/>
                </a:path>
              </a:pathLst>
            </a:custGeom>
            <a:solidFill>
              <a:srgbClr val="000000"/>
            </a:solidFill>
            <a:ln w="9525">
              <a:noFill/>
              <a:round/>
              <a:headEnd/>
              <a:tailEnd/>
            </a:ln>
          </p:spPr>
          <p:txBody>
            <a:bodyPr/>
            <a:lstStyle/>
            <a:p>
              <a:endParaRPr lang="en-US"/>
            </a:p>
          </p:txBody>
        </p:sp>
        <p:sp>
          <p:nvSpPr>
            <p:cNvPr id="1241404" name="Freeform 316"/>
            <p:cNvSpPr>
              <a:spLocks/>
            </p:cNvSpPr>
            <p:nvPr/>
          </p:nvSpPr>
          <p:spPr bwMode="auto">
            <a:xfrm>
              <a:off x="3358" y="1305"/>
              <a:ext cx="79" cy="44"/>
            </a:xfrm>
            <a:custGeom>
              <a:avLst/>
              <a:gdLst/>
              <a:ahLst/>
              <a:cxnLst>
                <a:cxn ang="0">
                  <a:pos x="0" y="19"/>
                </a:cxn>
                <a:cxn ang="0">
                  <a:pos x="0" y="19"/>
                </a:cxn>
                <a:cxn ang="0">
                  <a:pos x="22" y="33"/>
                </a:cxn>
                <a:cxn ang="0">
                  <a:pos x="41" y="45"/>
                </a:cxn>
                <a:cxn ang="0">
                  <a:pos x="61" y="55"/>
                </a:cxn>
                <a:cxn ang="0">
                  <a:pos x="81" y="64"/>
                </a:cxn>
                <a:cxn ang="0">
                  <a:pos x="99" y="71"/>
                </a:cxn>
                <a:cxn ang="0">
                  <a:pos x="118" y="77"/>
                </a:cxn>
                <a:cxn ang="0">
                  <a:pos x="136" y="83"/>
                </a:cxn>
                <a:cxn ang="0">
                  <a:pos x="153" y="87"/>
                </a:cxn>
                <a:cxn ang="0">
                  <a:pos x="158" y="64"/>
                </a:cxn>
                <a:cxn ang="0">
                  <a:pos x="141" y="59"/>
                </a:cxn>
                <a:cxn ang="0">
                  <a:pos x="123" y="55"/>
                </a:cxn>
                <a:cxn ang="0">
                  <a:pos x="105" y="47"/>
                </a:cxn>
                <a:cxn ang="0">
                  <a:pos x="87" y="42"/>
                </a:cxn>
                <a:cxn ang="0">
                  <a:pos x="70" y="34"/>
                </a:cxn>
                <a:cxn ang="0">
                  <a:pos x="51" y="24"/>
                </a:cxn>
                <a:cxn ang="0">
                  <a:pos x="31" y="13"/>
                </a:cxn>
                <a:cxn ang="0">
                  <a:pos x="11" y="0"/>
                </a:cxn>
                <a:cxn ang="0">
                  <a:pos x="0" y="19"/>
                </a:cxn>
              </a:cxnLst>
              <a:rect l="0" t="0" r="r" b="b"/>
              <a:pathLst>
                <a:path w="158" h="87">
                  <a:moveTo>
                    <a:pt x="0" y="19"/>
                  </a:moveTo>
                  <a:lnTo>
                    <a:pt x="0" y="19"/>
                  </a:lnTo>
                  <a:lnTo>
                    <a:pt x="22" y="33"/>
                  </a:lnTo>
                  <a:lnTo>
                    <a:pt x="41" y="45"/>
                  </a:lnTo>
                  <a:lnTo>
                    <a:pt x="61" y="55"/>
                  </a:lnTo>
                  <a:lnTo>
                    <a:pt x="81" y="64"/>
                  </a:lnTo>
                  <a:lnTo>
                    <a:pt x="99" y="71"/>
                  </a:lnTo>
                  <a:lnTo>
                    <a:pt x="118" y="77"/>
                  </a:lnTo>
                  <a:lnTo>
                    <a:pt x="136" y="83"/>
                  </a:lnTo>
                  <a:lnTo>
                    <a:pt x="153" y="87"/>
                  </a:lnTo>
                  <a:lnTo>
                    <a:pt x="158" y="64"/>
                  </a:lnTo>
                  <a:lnTo>
                    <a:pt x="141" y="59"/>
                  </a:lnTo>
                  <a:lnTo>
                    <a:pt x="123" y="55"/>
                  </a:lnTo>
                  <a:lnTo>
                    <a:pt x="105" y="47"/>
                  </a:lnTo>
                  <a:lnTo>
                    <a:pt x="87" y="42"/>
                  </a:lnTo>
                  <a:lnTo>
                    <a:pt x="70" y="34"/>
                  </a:lnTo>
                  <a:lnTo>
                    <a:pt x="51" y="24"/>
                  </a:lnTo>
                  <a:lnTo>
                    <a:pt x="31" y="13"/>
                  </a:lnTo>
                  <a:lnTo>
                    <a:pt x="11" y="0"/>
                  </a:lnTo>
                  <a:lnTo>
                    <a:pt x="0" y="19"/>
                  </a:lnTo>
                  <a:close/>
                </a:path>
              </a:pathLst>
            </a:custGeom>
            <a:solidFill>
              <a:srgbClr val="000000"/>
            </a:solidFill>
            <a:ln w="9525">
              <a:noFill/>
              <a:round/>
              <a:headEnd/>
              <a:tailEnd/>
            </a:ln>
          </p:spPr>
          <p:txBody>
            <a:bodyPr/>
            <a:lstStyle/>
            <a:p>
              <a:endParaRPr lang="en-US"/>
            </a:p>
          </p:txBody>
        </p:sp>
        <p:sp>
          <p:nvSpPr>
            <p:cNvPr id="1241405" name="Freeform 317"/>
            <p:cNvSpPr>
              <a:spLocks/>
            </p:cNvSpPr>
            <p:nvPr/>
          </p:nvSpPr>
          <p:spPr bwMode="auto">
            <a:xfrm>
              <a:off x="3340" y="1291"/>
              <a:ext cx="24" cy="24"/>
            </a:xfrm>
            <a:custGeom>
              <a:avLst/>
              <a:gdLst/>
              <a:ahLst/>
              <a:cxnLst>
                <a:cxn ang="0">
                  <a:pos x="0" y="16"/>
                </a:cxn>
                <a:cxn ang="0">
                  <a:pos x="8" y="25"/>
                </a:cxn>
                <a:cxn ang="0">
                  <a:pos x="19" y="33"/>
                </a:cxn>
                <a:cxn ang="0">
                  <a:pos x="26" y="41"/>
                </a:cxn>
                <a:cxn ang="0">
                  <a:pos x="36" y="47"/>
                </a:cxn>
                <a:cxn ang="0">
                  <a:pos x="47" y="28"/>
                </a:cxn>
                <a:cxn ang="0">
                  <a:pos x="38" y="21"/>
                </a:cxn>
                <a:cxn ang="0">
                  <a:pos x="31" y="16"/>
                </a:cxn>
                <a:cxn ang="0">
                  <a:pos x="23" y="7"/>
                </a:cxn>
                <a:cxn ang="0">
                  <a:pos x="15" y="0"/>
                </a:cxn>
                <a:cxn ang="0">
                  <a:pos x="0" y="16"/>
                </a:cxn>
              </a:cxnLst>
              <a:rect l="0" t="0" r="r" b="b"/>
              <a:pathLst>
                <a:path w="47" h="47">
                  <a:moveTo>
                    <a:pt x="0" y="16"/>
                  </a:moveTo>
                  <a:lnTo>
                    <a:pt x="8" y="25"/>
                  </a:lnTo>
                  <a:lnTo>
                    <a:pt x="19" y="33"/>
                  </a:lnTo>
                  <a:lnTo>
                    <a:pt x="26" y="41"/>
                  </a:lnTo>
                  <a:lnTo>
                    <a:pt x="36" y="47"/>
                  </a:lnTo>
                  <a:lnTo>
                    <a:pt x="47" y="28"/>
                  </a:lnTo>
                  <a:lnTo>
                    <a:pt x="38" y="21"/>
                  </a:lnTo>
                  <a:lnTo>
                    <a:pt x="31" y="16"/>
                  </a:lnTo>
                  <a:lnTo>
                    <a:pt x="23" y="7"/>
                  </a:lnTo>
                  <a:lnTo>
                    <a:pt x="15" y="0"/>
                  </a:lnTo>
                  <a:lnTo>
                    <a:pt x="0" y="16"/>
                  </a:lnTo>
                  <a:close/>
                </a:path>
              </a:pathLst>
            </a:custGeom>
            <a:solidFill>
              <a:srgbClr val="000000"/>
            </a:solidFill>
            <a:ln w="9525">
              <a:noFill/>
              <a:round/>
              <a:headEnd/>
              <a:tailEnd/>
            </a:ln>
          </p:spPr>
          <p:txBody>
            <a:bodyPr/>
            <a:lstStyle/>
            <a:p>
              <a:endParaRPr lang="en-US"/>
            </a:p>
          </p:txBody>
        </p:sp>
        <p:sp>
          <p:nvSpPr>
            <p:cNvPr id="1241406" name="Freeform 318"/>
            <p:cNvSpPr>
              <a:spLocks/>
            </p:cNvSpPr>
            <p:nvPr/>
          </p:nvSpPr>
          <p:spPr bwMode="auto">
            <a:xfrm>
              <a:off x="3339" y="1290"/>
              <a:ext cx="9" cy="9"/>
            </a:xfrm>
            <a:custGeom>
              <a:avLst/>
              <a:gdLst/>
              <a:ahLst/>
              <a:cxnLst>
                <a:cxn ang="0">
                  <a:pos x="18" y="3"/>
                </a:cxn>
                <a:cxn ang="0">
                  <a:pos x="11" y="0"/>
                </a:cxn>
                <a:cxn ang="0">
                  <a:pos x="4" y="3"/>
                </a:cxn>
                <a:cxn ang="0">
                  <a:pos x="0" y="10"/>
                </a:cxn>
                <a:cxn ang="0">
                  <a:pos x="4" y="19"/>
                </a:cxn>
                <a:cxn ang="0">
                  <a:pos x="18" y="3"/>
                </a:cxn>
              </a:cxnLst>
              <a:rect l="0" t="0" r="r" b="b"/>
              <a:pathLst>
                <a:path w="18" h="19">
                  <a:moveTo>
                    <a:pt x="18" y="3"/>
                  </a:moveTo>
                  <a:lnTo>
                    <a:pt x="11" y="0"/>
                  </a:lnTo>
                  <a:lnTo>
                    <a:pt x="4" y="3"/>
                  </a:lnTo>
                  <a:lnTo>
                    <a:pt x="0" y="10"/>
                  </a:lnTo>
                  <a:lnTo>
                    <a:pt x="4" y="19"/>
                  </a:lnTo>
                  <a:lnTo>
                    <a:pt x="18" y="3"/>
                  </a:lnTo>
                  <a:close/>
                </a:path>
              </a:pathLst>
            </a:custGeom>
            <a:solidFill>
              <a:srgbClr val="000000"/>
            </a:solidFill>
            <a:ln w="9525">
              <a:noFill/>
              <a:round/>
              <a:headEnd/>
              <a:tailEnd/>
            </a:ln>
          </p:spPr>
          <p:txBody>
            <a:bodyPr/>
            <a:lstStyle/>
            <a:p>
              <a:endParaRPr lang="en-US"/>
            </a:p>
          </p:txBody>
        </p:sp>
        <p:sp>
          <p:nvSpPr>
            <p:cNvPr id="1241407" name="Freeform 319"/>
            <p:cNvSpPr>
              <a:spLocks/>
            </p:cNvSpPr>
            <p:nvPr/>
          </p:nvSpPr>
          <p:spPr bwMode="auto">
            <a:xfrm>
              <a:off x="3260" y="2147"/>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408" name="Freeform 320"/>
            <p:cNvSpPr>
              <a:spLocks/>
            </p:cNvSpPr>
            <p:nvPr/>
          </p:nvSpPr>
          <p:spPr bwMode="auto">
            <a:xfrm>
              <a:off x="3260" y="2124"/>
              <a:ext cx="13" cy="23"/>
            </a:xfrm>
            <a:custGeom>
              <a:avLst/>
              <a:gdLst/>
              <a:ahLst/>
              <a:cxnLst>
                <a:cxn ang="0">
                  <a:pos x="8" y="0"/>
                </a:cxn>
                <a:cxn ang="0">
                  <a:pos x="2" y="10"/>
                </a:cxn>
                <a:cxn ang="0">
                  <a:pos x="0" y="20"/>
                </a:cxn>
                <a:cxn ang="0">
                  <a:pos x="0" y="32"/>
                </a:cxn>
                <a:cxn ang="0">
                  <a:pos x="0" y="45"/>
                </a:cxn>
                <a:cxn ang="0">
                  <a:pos x="22" y="45"/>
                </a:cxn>
                <a:cxn ang="0">
                  <a:pos x="22" y="32"/>
                </a:cxn>
                <a:cxn ang="0">
                  <a:pos x="22" y="25"/>
                </a:cxn>
                <a:cxn ang="0">
                  <a:pos x="24" y="19"/>
                </a:cxn>
                <a:cxn ang="0">
                  <a:pos x="26" y="13"/>
                </a:cxn>
                <a:cxn ang="0">
                  <a:pos x="8" y="0"/>
                </a:cxn>
              </a:cxnLst>
              <a:rect l="0" t="0" r="r" b="b"/>
              <a:pathLst>
                <a:path w="26" h="45">
                  <a:moveTo>
                    <a:pt x="8" y="0"/>
                  </a:moveTo>
                  <a:lnTo>
                    <a:pt x="2" y="10"/>
                  </a:lnTo>
                  <a:lnTo>
                    <a:pt x="0" y="20"/>
                  </a:lnTo>
                  <a:lnTo>
                    <a:pt x="0" y="32"/>
                  </a:lnTo>
                  <a:lnTo>
                    <a:pt x="0" y="45"/>
                  </a:lnTo>
                  <a:lnTo>
                    <a:pt x="22" y="45"/>
                  </a:lnTo>
                  <a:lnTo>
                    <a:pt x="22" y="32"/>
                  </a:lnTo>
                  <a:lnTo>
                    <a:pt x="22" y="25"/>
                  </a:lnTo>
                  <a:lnTo>
                    <a:pt x="24" y="19"/>
                  </a:lnTo>
                  <a:lnTo>
                    <a:pt x="26" y="13"/>
                  </a:lnTo>
                  <a:lnTo>
                    <a:pt x="8" y="0"/>
                  </a:lnTo>
                  <a:close/>
                </a:path>
              </a:pathLst>
            </a:custGeom>
            <a:solidFill>
              <a:srgbClr val="000000"/>
            </a:solidFill>
            <a:ln w="9525">
              <a:noFill/>
              <a:round/>
              <a:headEnd/>
              <a:tailEnd/>
            </a:ln>
          </p:spPr>
          <p:txBody>
            <a:bodyPr/>
            <a:lstStyle/>
            <a:p>
              <a:endParaRPr lang="en-US"/>
            </a:p>
          </p:txBody>
        </p:sp>
        <p:sp>
          <p:nvSpPr>
            <p:cNvPr id="1241409" name="Freeform 321"/>
            <p:cNvSpPr>
              <a:spLocks/>
            </p:cNvSpPr>
            <p:nvPr/>
          </p:nvSpPr>
          <p:spPr bwMode="auto">
            <a:xfrm>
              <a:off x="3264" y="2122"/>
              <a:ext cx="10" cy="8"/>
            </a:xfrm>
            <a:custGeom>
              <a:avLst/>
              <a:gdLst/>
              <a:ahLst/>
              <a:cxnLst>
                <a:cxn ang="0">
                  <a:pos x="18" y="18"/>
                </a:cxn>
                <a:cxn ang="0">
                  <a:pos x="19" y="8"/>
                </a:cxn>
                <a:cxn ang="0">
                  <a:pos x="16" y="2"/>
                </a:cxn>
                <a:cxn ang="0">
                  <a:pos x="8" y="0"/>
                </a:cxn>
                <a:cxn ang="0">
                  <a:pos x="0" y="5"/>
                </a:cxn>
                <a:cxn ang="0">
                  <a:pos x="18" y="18"/>
                </a:cxn>
              </a:cxnLst>
              <a:rect l="0" t="0" r="r" b="b"/>
              <a:pathLst>
                <a:path w="19" h="18">
                  <a:moveTo>
                    <a:pt x="18" y="18"/>
                  </a:moveTo>
                  <a:lnTo>
                    <a:pt x="19" y="8"/>
                  </a:lnTo>
                  <a:lnTo>
                    <a:pt x="16" y="2"/>
                  </a:lnTo>
                  <a:lnTo>
                    <a:pt x="8" y="0"/>
                  </a:lnTo>
                  <a:lnTo>
                    <a:pt x="0" y="5"/>
                  </a:lnTo>
                  <a:lnTo>
                    <a:pt x="18" y="18"/>
                  </a:lnTo>
                  <a:close/>
                </a:path>
              </a:pathLst>
            </a:custGeom>
            <a:solidFill>
              <a:srgbClr val="000000"/>
            </a:solidFill>
            <a:ln w="9525">
              <a:noFill/>
              <a:round/>
              <a:headEnd/>
              <a:tailEnd/>
            </a:ln>
          </p:spPr>
          <p:txBody>
            <a:bodyPr/>
            <a:lstStyle/>
            <a:p>
              <a:endParaRPr lang="en-US"/>
            </a:p>
          </p:txBody>
        </p:sp>
        <p:sp>
          <p:nvSpPr>
            <p:cNvPr id="1241410" name="Freeform 322"/>
            <p:cNvSpPr>
              <a:spLocks/>
            </p:cNvSpPr>
            <p:nvPr/>
          </p:nvSpPr>
          <p:spPr bwMode="auto">
            <a:xfrm>
              <a:off x="3070" y="2600"/>
              <a:ext cx="11" cy="7"/>
            </a:xfrm>
            <a:custGeom>
              <a:avLst/>
              <a:gdLst/>
              <a:ahLst/>
              <a:cxnLst>
                <a:cxn ang="0">
                  <a:pos x="0" y="5"/>
                </a:cxn>
                <a:cxn ang="0">
                  <a:pos x="5" y="13"/>
                </a:cxn>
                <a:cxn ang="0">
                  <a:pos x="14" y="14"/>
                </a:cxn>
                <a:cxn ang="0">
                  <a:pos x="21" y="10"/>
                </a:cxn>
                <a:cxn ang="0">
                  <a:pos x="22" y="0"/>
                </a:cxn>
                <a:cxn ang="0">
                  <a:pos x="0" y="5"/>
                </a:cxn>
              </a:cxnLst>
              <a:rect l="0" t="0" r="r" b="b"/>
              <a:pathLst>
                <a:path w="22" h="14">
                  <a:moveTo>
                    <a:pt x="0" y="5"/>
                  </a:moveTo>
                  <a:lnTo>
                    <a:pt x="5" y="13"/>
                  </a:lnTo>
                  <a:lnTo>
                    <a:pt x="14" y="14"/>
                  </a:lnTo>
                  <a:lnTo>
                    <a:pt x="21" y="10"/>
                  </a:lnTo>
                  <a:lnTo>
                    <a:pt x="22" y="0"/>
                  </a:lnTo>
                  <a:lnTo>
                    <a:pt x="0" y="5"/>
                  </a:lnTo>
                  <a:close/>
                </a:path>
              </a:pathLst>
            </a:custGeom>
            <a:solidFill>
              <a:srgbClr val="000000"/>
            </a:solidFill>
            <a:ln w="9525">
              <a:noFill/>
              <a:round/>
              <a:headEnd/>
              <a:tailEnd/>
            </a:ln>
          </p:spPr>
          <p:txBody>
            <a:bodyPr/>
            <a:lstStyle/>
            <a:p>
              <a:endParaRPr lang="en-US"/>
            </a:p>
          </p:txBody>
        </p:sp>
        <p:sp>
          <p:nvSpPr>
            <p:cNvPr id="1241411" name="Freeform 323"/>
            <p:cNvSpPr>
              <a:spLocks/>
            </p:cNvSpPr>
            <p:nvPr/>
          </p:nvSpPr>
          <p:spPr bwMode="auto">
            <a:xfrm>
              <a:off x="3048" y="2520"/>
              <a:ext cx="33" cy="83"/>
            </a:xfrm>
            <a:custGeom>
              <a:avLst/>
              <a:gdLst/>
              <a:ahLst/>
              <a:cxnLst>
                <a:cxn ang="0">
                  <a:pos x="0" y="3"/>
                </a:cxn>
                <a:cxn ang="0">
                  <a:pos x="5" y="23"/>
                </a:cxn>
                <a:cxn ang="0">
                  <a:pos x="10" y="50"/>
                </a:cxn>
                <a:cxn ang="0">
                  <a:pos x="17" y="78"/>
                </a:cxn>
                <a:cxn ang="0">
                  <a:pos x="24" y="105"/>
                </a:cxn>
                <a:cxn ang="0">
                  <a:pos x="31" y="128"/>
                </a:cxn>
                <a:cxn ang="0">
                  <a:pos x="37" y="148"/>
                </a:cxn>
                <a:cxn ang="0">
                  <a:pos x="42" y="161"/>
                </a:cxn>
                <a:cxn ang="0">
                  <a:pos x="42" y="165"/>
                </a:cxn>
                <a:cxn ang="0">
                  <a:pos x="64" y="160"/>
                </a:cxn>
                <a:cxn ang="0">
                  <a:pos x="63" y="155"/>
                </a:cxn>
                <a:cxn ang="0">
                  <a:pos x="58" y="140"/>
                </a:cxn>
                <a:cxn ang="0">
                  <a:pos x="53" y="121"/>
                </a:cxn>
                <a:cxn ang="0">
                  <a:pos x="46" y="97"/>
                </a:cxn>
                <a:cxn ang="0">
                  <a:pos x="38" y="72"/>
                </a:cxn>
                <a:cxn ang="0">
                  <a:pos x="31" y="44"/>
                </a:cxn>
                <a:cxn ang="0">
                  <a:pos x="26" y="20"/>
                </a:cxn>
                <a:cxn ang="0">
                  <a:pos x="22" y="0"/>
                </a:cxn>
                <a:cxn ang="0">
                  <a:pos x="0" y="3"/>
                </a:cxn>
              </a:cxnLst>
              <a:rect l="0" t="0" r="r" b="b"/>
              <a:pathLst>
                <a:path w="64" h="165">
                  <a:moveTo>
                    <a:pt x="0" y="3"/>
                  </a:moveTo>
                  <a:lnTo>
                    <a:pt x="5" y="23"/>
                  </a:lnTo>
                  <a:lnTo>
                    <a:pt x="10" y="50"/>
                  </a:lnTo>
                  <a:lnTo>
                    <a:pt x="17" y="78"/>
                  </a:lnTo>
                  <a:lnTo>
                    <a:pt x="24" y="105"/>
                  </a:lnTo>
                  <a:lnTo>
                    <a:pt x="31" y="128"/>
                  </a:lnTo>
                  <a:lnTo>
                    <a:pt x="37" y="148"/>
                  </a:lnTo>
                  <a:lnTo>
                    <a:pt x="42" y="161"/>
                  </a:lnTo>
                  <a:lnTo>
                    <a:pt x="42" y="165"/>
                  </a:lnTo>
                  <a:lnTo>
                    <a:pt x="64" y="160"/>
                  </a:lnTo>
                  <a:lnTo>
                    <a:pt x="63" y="155"/>
                  </a:lnTo>
                  <a:lnTo>
                    <a:pt x="58" y="140"/>
                  </a:lnTo>
                  <a:lnTo>
                    <a:pt x="53" y="121"/>
                  </a:lnTo>
                  <a:lnTo>
                    <a:pt x="46" y="97"/>
                  </a:lnTo>
                  <a:lnTo>
                    <a:pt x="38" y="72"/>
                  </a:lnTo>
                  <a:lnTo>
                    <a:pt x="31" y="44"/>
                  </a:lnTo>
                  <a:lnTo>
                    <a:pt x="26" y="20"/>
                  </a:lnTo>
                  <a:lnTo>
                    <a:pt x="22" y="0"/>
                  </a:lnTo>
                  <a:lnTo>
                    <a:pt x="0" y="3"/>
                  </a:lnTo>
                  <a:close/>
                </a:path>
              </a:pathLst>
            </a:custGeom>
            <a:solidFill>
              <a:srgbClr val="000000"/>
            </a:solidFill>
            <a:ln w="9525">
              <a:noFill/>
              <a:round/>
              <a:headEnd/>
              <a:tailEnd/>
            </a:ln>
          </p:spPr>
          <p:txBody>
            <a:bodyPr/>
            <a:lstStyle/>
            <a:p>
              <a:endParaRPr lang="en-US"/>
            </a:p>
          </p:txBody>
        </p:sp>
        <p:sp>
          <p:nvSpPr>
            <p:cNvPr id="1241412" name="Freeform 324"/>
            <p:cNvSpPr>
              <a:spLocks/>
            </p:cNvSpPr>
            <p:nvPr/>
          </p:nvSpPr>
          <p:spPr bwMode="auto">
            <a:xfrm>
              <a:off x="3048" y="2515"/>
              <a:ext cx="11" cy="6"/>
            </a:xfrm>
            <a:custGeom>
              <a:avLst/>
              <a:gdLst/>
              <a:ahLst/>
              <a:cxnLst>
                <a:cxn ang="0">
                  <a:pos x="22" y="11"/>
                </a:cxn>
                <a:cxn ang="0">
                  <a:pos x="17" y="2"/>
                </a:cxn>
                <a:cxn ang="0">
                  <a:pos x="10" y="0"/>
                </a:cxn>
                <a:cxn ang="0">
                  <a:pos x="4" y="5"/>
                </a:cxn>
                <a:cxn ang="0">
                  <a:pos x="0" y="14"/>
                </a:cxn>
                <a:cxn ang="0">
                  <a:pos x="22" y="11"/>
                </a:cxn>
              </a:cxnLst>
              <a:rect l="0" t="0" r="r" b="b"/>
              <a:pathLst>
                <a:path w="22" h="14">
                  <a:moveTo>
                    <a:pt x="22" y="11"/>
                  </a:moveTo>
                  <a:lnTo>
                    <a:pt x="17" y="2"/>
                  </a:lnTo>
                  <a:lnTo>
                    <a:pt x="10" y="0"/>
                  </a:lnTo>
                  <a:lnTo>
                    <a:pt x="4" y="5"/>
                  </a:lnTo>
                  <a:lnTo>
                    <a:pt x="0" y="14"/>
                  </a:lnTo>
                  <a:lnTo>
                    <a:pt x="22" y="11"/>
                  </a:lnTo>
                  <a:close/>
                </a:path>
              </a:pathLst>
            </a:custGeom>
            <a:solidFill>
              <a:srgbClr val="000000"/>
            </a:solidFill>
            <a:ln w="9525">
              <a:noFill/>
              <a:round/>
              <a:headEnd/>
              <a:tailEnd/>
            </a:ln>
          </p:spPr>
          <p:txBody>
            <a:bodyPr/>
            <a:lstStyle/>
            <a:p>
              <a:endParaRPr lang="en-US"/>
            </a:p>
          </p:txBody>
        </p:sp>
        <p:sp>
          <p:nvSpPr>
            <p:cNvPr id="1241413" name="Freeform 325"/>
            <p:cNvSpPr>
              <a:spLocks/>
            </p:cNvSpPr>
            <p:nvPr/>
          </p:nvSpPr>
          <p:spPr bwMode="auto">
            <a:xfrm>
              <a:off x="3215" y="3275"/>
              <a:ext cx="11" cy="6"/>
            </a:xfrm>
            <a:custGeom>
              <a:avLst/>
              <a:gdLst/>
              <a:ahLst/>
              <a:cxnLst>
                <a:cxn ang="0">
                  <a:pos x="0" y="0"/>
                </a:cxn>
                <a:cxn ang="0">
                  <a:pos x="3" y="7"/>
                </a:cxn>
                <a:cxn ang="0">
                  <a:pos x="11" y="12"/>
                </a:cxn>
                <a:cxn ang="0">
                  <a:pos x="19" y="7"/>
                </a:cxn>
                <a:cxn ang="0">
                  <a:pos x="21" y="0"/>
                </a:cxn>
                <a:cxn ang="0">
                  <a:pos x="0" y="0"/>
                </a:cxn>
              </a:cxnLst>
              <a:rect l="0" t="0" r="r" b="b"/>
              <a:pathLst>
                <a:path w="21" h="12">
                  <a:moveTo>
                    <a:pt x="0" y="0"/>
                  </a:moveTo>
                  <a:lnTo>
                    <a:pt x="3" y="7"/>
                  </a:lnTo>
                  <a:lnTo>
                    <a:pt x="11" y="12"/>
                  </a:lnTo>
                  <a:lnTo>
                    <a:pt x="19" y="7"/>
                  </a:lnTo>
                  <a:lnTo>
                    <a:pt x="21" y="0"/>
                  </a:lnTo>
                  <a:lnTo>
                    <a:pt x="0" y="0"/>
                  </a:lnTo>
                  <a:close/>
                </a:path>
              </a:pathLst>
            </a:custGeom>
            <a:solidFill>
              <a:srgbClr val="000000"/>
            </a:solidFill>
            <a:ln w="9525">
              <a:noFill/>
              <a:round/>
              <a:headEnd/>
              <a:tailEnd/>
            </a:ln>
          </p:spPr>
          <p:txBody>
            <a:bodyPr/>
            <a:lstStyle/>
            <a:p>
              <a:endParaRPr lang="en-US"/>
            </a:p>
          </p:txBody>
        </p:sp>
        <p:sp>
          <p:nvSpPr>
            <p:cNvPr id="1241414" name="Freeform 326"/>
            <p:cNvSpPr>
              <a:spLocks/>
            </p:cNvSpPr>
            <p:nvPr/>
          </p:nvSpPr>
          <p:spPr bwMode="auto">
            <a:xfrm>
              <a:off x="3204" y="3221"/>
              <a:ext cx="22" cy="54"/>
            </a:xfrm>
            <a:custGeom>
              <a:avLst/>
              <a:gdLst/>
              <a:ahLst/>
              <a:cxnLst>
                <a:cxn ang="0">
                  <a:pos x="1" y="10"/>
                </a:cxn>
                <a:cxn ang="0">
                  <a:pos x="0" y="9"/>
                </a:cxn>
                <a:cxn ang="0">
                  <a:pos x="2" y="22"/>
                </a:cxn>
                <a:cxn ang="0">
                  <a:pos x="6" y="34"/>
                </a:cxn>
                <a:cxn ang="0">
                  <a:pos x="11" y="46"/>
                </a:cxn>
                <a:cxn ang="0">
                  <a:pos x="15" y="57"/>
                </a:cxn>
                <a:cxn ang="0">
                  <a:pos x="18" y="71"/>
                </a:cxn>
                <a:cxn ang="0">
                  <a:pos x="20" y="83"/>
                </a:cxn>
                <a:cxn ang="0">
                  <a:pos x="22" y="94"/>
                </a:cxn>
                <a:cxn ang="0">
                  <a:pos x="22" y="108"/>
                </a:cxn>
                <a:cxn ang="0">
                  <a:pos x="43" y="108"/>
                </a:cxn>
                <a:cxn ang="0">
                  <a:pos x="43" y="94"/>
                </a:cxn>
                <a:cxn ang="0">
                  <a:pos x="42" y="80"/>
                </a:cxn>
                <a:cxn ang="0">
                  <a:pos x="38" y="65"/>
                </a:cxn>
                <a:cxn ang="0">
                  <a:pos x="36" y="51"/>
                </a:cxn>
                <a:cxn ang="0">
                  <a:pos x="33" y="40"/>
                </a:cxn>
                <a:cxn ang="0">
                  <a:pos x="28" y="25"/>
                </a:cxn>
                <a:cxn ang="0">
                  <a:pos x="24" y="14"/>
                </a:cxn>
                <a:cxn ang="0">
                  <a:pos x="20" y="1"/>
                </a:cxn>
                <a:cxn ang="0">
                  <a:pos x="19" y="0"/>
                </a:cxn>
                <a:cxn ang="0">
                  <a:pos x="1" y="10"/>
                </a:cxn>
              </a:cxnLst>
              <a:rect l="0" t="0" r="r" b="b"/>
              <a:pathLst>
                <a:path w="43" h="108">
                  <a:moveTo>
                    <a:pt x="1" y="10"/>
                  </a:moveTo>
                  <a:lnTo>
                    <a:pt x="0" y="9"/>
                  </a:lnTo>
                  <a:lnTo>
                    <a:pt x="2" y="22"/>
                  </a:lnTo>
                  <a:lnTo>
                    <a:pt x="6" y="34"/>
                  </a:lnTo>
                  <a:lnTo>
                    <a:pt x="11" y="46"/>
                  </a:lnTo>
                  <a:lnTo>
                    <a:pt x="15" y="57"/>
                  </a:lnTo>
                  <a:lnTo>
                    <a:pt x="18" y="71"/>
                  </a:lnTo>
                  <a:lnTo>
                    <a:pt x="20" y="83"/>
                  </a:lnTo>
                  <a:lnTo>
                    <a:pt x="22" y="94"/>
                  </a:lnTo>
                  <a:lnTo>
                    <a:pt x="22" y="108"/>
                  </a:lnTo>
                  <a:lnTo>
                    <a:pt x="43" y="108"/>
                  </a:lnTo>
                  <a:lnTo>
                    <a:pt x="43" y="94"/>
                  </a:lnTo>
                  <a:lnTo>
                    <a:pt x="42" y="80"/>
                  </a:lnTo>
                  <a:lnTo>
                    <a:pt x="38" y="65"/>
                  </a:lnTo>
                  <a:lnTo>
                    <a:pt x="36" y="51"/>
                  </a:lnTo>
                  <a:lnTo>
                    <a:pt x="33" y="40"/>
                  </a:lnTo>
                  <a:lnTo>
                    <a:pt x="28" y="25"/>
                  </a:lnTo>
                  <a:lnTo>
                    <a:pt x="24" y="14"/>
                  </a:lnTo>
                  <a:lnTo>
                    <a:pt x="20" y="1"/>
                  </a:lnTo>
                  <a:lnTo>
                    <a:pt x="19" y="0"/>
                  </a:lnTo>
                  <a:lnTo>
                    <a:pt x="1" y="10"/>
                  </a:lnTo>
                  <a:close/>
                </a:path>
              </a:pathLst>
            </a:custGeom>
            <a:solidFill>
              <a:srgbClr val="000000"/>
            </a:solidFill>
            <a:ln w="9525">
              <a:noFill/>
              <a:round/>
              <a:headEnd/>
              <a:tailEnd/>
            </a:ln>
          </p:spPr>
          <p:txBody>
            <a:bodyPr/>
            <a:lstStyle/>
            <a:p>
              <a:endParaRPr lang="en-US"/>
            </a:p>
          </p:txBody>
        </p:sp>
        <p:sp>
          <p:nvSpPr>
            <p:cNvPr id="1241415" name="Freeform 327"/>
            <p:cNvSpPr>
              <a:spLocks/>
            </p:cNvSpPr>
            <p:nvPr/>
          </p:nvSpPr>
          <p:spPr bwMode="auto">
            <a:xfrm>
              <a:off x="3201" y="3207"/>
              <a:ext cx="13" cy="19"/>
            </a:xfrm>
            <a:custGeom>
              <a:avLst/>
              <a:gdLst/>
              <a:ahLst/>
              <a:cxnLst>
                <a:cxn ang="0">
                  <a:pos x="0" y="7"/>
                </a:cxn>
                <a:cxn ang="0">
                  <a:pos x="0" y="7"/>
                </a:cxn>
                <a:cxn ang="0">
                  <a:pos x="1" y="13"/>
                </a:cxn>
                <a:cxn ang="0">
                  <a:pos x="5" y="22"/>
                </a:cxn>
                <a:cxn ang="0">
                  <a:pos x="5" y="28"/>
                </a:cxn>
                <a:cxn ang="0">
                  <a:pos x="9" y="37"/>
                </a:cxn>
                <a:cxn ang="0">
                  <a:pos x="27" y="27"/>
                </a:cxn>
                <a:cxn ang="0">
                  <a:pos x="27" y="22"/>
                </a:cxn>
                <a:cxn ang="0">
                  <a:pos x="26" y="15"/>
                </a:cxn>
                <a:cxn ang="0">
                  <a:pos x="23" y="7"/>
                </a:cxn>
                <a:cxn ang="0">
                  <a:pos x="21" y="0"/>
                </a:cxn>
                <a:cxn ang="0">
                  <a:pos x="0" y="7"/>
                </a:cxn>
              </a:cxnLst>
              <a:rect l="0" t="0" r="r" b="b"/>
              <a:pathLst>
                <a:path w="27" h="37">
                  <a:moveTo>
                    <a:pt x="0" y="7"/>
                  </a:moveTo>
                  <a:lnTo>
                    <a:pt x="0" y="7"/>
                  </a:lnTo>
                  <a:lnTo>
                    <a:pt x="1" y="13"/>
                  </a:lnTo>
                  <a:lnTo>
                    <a:pt x="5" y="22"/>
                  </a:lnTo>
                  <a:lnTo>
                    <a:pt x="5" y="28"/>
                  </a:lnTo>
                  <a:lnTo>
                    <a:pt x="9" y="37"/>
                  </a:lnTo>
                  <a:lnTo>
                    <a:pt x="27" y="27"/>
                  </a:lnTo>
                  <a:lnTo>
                    <a:pt x="27" y="22"/>
                  </a:lnTo>
                  <a:lnTo>
                    <a:pt x="26" y="15"/>
                  </a:lnTo>
                  <a:lnTo>
                    <a:pt x="23" y="7"/>
                  </a:lnTo>
                  <a:lnTo>
                    <a:pt x="21" y="0"/>
                  </a:lnTo>
                  <a:lnTo>
                    <a:pt x="0" y="7"/>
                  </a:lnTo>
                  <a:close/>
                </a:path>
              </a:pathLst>
            </a:custGeom>
            <a:solidFill>
              <a:srgbClr val="000000"/>
            </a:solidFill>
            <a:ln w="9525">
              <a:noFill/>
              <a:round/>
              <a:headEnd/>
              <a:tailEnd/>
            </a:ln>
          </p:spPr>
          <p:txBody>
            <a:bodyPr/>
            <a:lstStyle/>
            <a:p>
              <a:endParaRPr lang="en-US"/>
            </a:p>
          </p:txBody>
        </p:sp>
        <p:sp>
          <p:nvSpPr>
            <p:cNvPr id="1241416" name="Freeform 328"/>
            <p:cNvSpPr>
              <a:spLocks/>
            </p:cNvSpPr>
            <p:nvPr/>
          </p:nvSpPr>
          <p:spPr bwMode="auto">
            <a:xfrm>
              <a:off x="3195" y="3162"/>
              <a:ext cx="16" cy="49"/>
            </a:xfrm>
            <a:custGeom>
              <a:avLst/>
              <a:gdLst/>
              <a:ahLst/>
              <a:cxnLst>
                <a:cxn ang="0">
                  <a:pos x="0" y="3"/>
                </a:cxn>
                <a:cxn ang="0">
                  <a:pos x="0" y="3"/>
                </a:cxn>
                <a:cxn ang="0">
                  <a:pos x="2" y="14"/>
                </a:cxn>
                <a:cxn ang="0">
                  <a:pos x="3" y="25"/>
                </a:cxn>
                <a:cxn ang="0">
                  <a:pos x="3" y="37"/>
                </a:cxn>
                <a:cxn ang="0">
                  <a:pos x="5" y="47"/>
                </a:cxn>
                <a:cxn ang="0">
                  <a:pos x="5" y="59"/>
                </a:cxn>
                <a:cxn ang="0">
                  <a:pos x="6" y="72"/>
                </a:cxn>
                <a:cxn ang="0">
                  <a:pos x="7" y="84"/>
                </a:cxn>
                <a:cxn ang="0">
                  <a:pos x="11" y="97"/>
                </a:cxn>
                <a:cxn ang="0">
                  <a:pos x="32" y="90"/>
                </a:cxn>
                <a:cxn ang="0">
                  <a:pos x="29" y="81"/>
                </a:cxn>
                <a:cxn ang="0">
                  <a:pos x="28" y="69"/>
                </a:cxn>
                <a:cxn ang="0">
                  <a:pos x="25" y="59"/>
                </a:cxn>
                <a:cxn ang="0">
                  <a:pos x="25" y="47"/>
                </a:cxn>
                <a:cxn ang="0">
                  <a:pos x="25" y="37"/>
                </a:cxn>
                <a:cxn ang="0">
                  <a:pos x="25" y="25"/>
                </a:cxn>
                <a:cxn ang="0">
                  <a:pos x="23" y="10"/>
                </a:cxn>
                <a:cxn ang="0">
                  <a:pos x="21" y="0"/>
                </a:cxn>
                <a:cxn ang="0">
                  <a:pos x="0" y="3"/>
                </a:cxn>
              </a:cxnLst>
              <a:rect l="0" t="0" r="r" b="b"/>
              <a:pathLst>
                <a:path w="32" h="97">
                  <a:moveTo>
                    <a:pt x="0" y="3"/>
                  </a:moveTo>
                  <a:lnTo>
                    <a:pt x="0" y="3"/>
                  </a:lnTo>
                  <a:lnTo>
                    <a:pt x="2" y="14"/>
                  </a:lnTo>
                  <a:lnTo>
                    <a:pt x="3" y="25"/>
                  </a:lnTo>
                  <a:lnTo>
                    <a:pt x="3" y="37"/>
                  </a:lnTo>
                  <a:lnTo>
                    <a:pt x="5" y="47"/>
                  </a:lnTo>
                  <a:lnTo>
                    <a:pt x="5" y="59"/>
                  </a:lnTo>
                  <a:lnTo>
                    <a:pt x="6" y="72"/>
                  </a:lnTo>
                  <a:lnTo>
                    <a:pt x="7" y="84"/>
                  </a:lnTo>
                  <a:lnTo>
                    <a:pt x="11" y="97"/>
                  </a:lnTo>
                  <a:lnTo>
                    <a:pt x="32" y="90"/>
                  </a:lnTo>
                  <a:lnTo>
                    <a:pt x="29" y="81"/>
                  </a:lnTo>
                  <a:lnTo>
                    <a:pt x="28" y="69"/>
                  </a:lnTo>
                  <a:lnTo>
                    <a:pt x="25" y="59"/>
                  </a:lnTo>
                  <a:lnTo>
                    <a:pt x="25" y="47"/>
                  </a:lnTo>
                  <a:lnTo>
                    <a:pt x="25" y="37"/>
                  </a:lnTo>
                  <a:lnTo>
                    <a:pt x="25" y="25"/>
                  </a:lnTo>
                  <a:lnTo>
                    <a:pt x="23" y="10"/>
                  </a:lnTo>
                  <a:lnTo>
                    <a:pt x="21" y="0"/>
                  </a:lnTo>
                  <a:lnTo>
                    <a:pt x="0" y="3"/>
                  </a:lnTo>
                  <a:close/>
                </a:path>
              </a:pathLst>
            </a:custGeom>
            <a:solidFill>
              <a:srgbClr val="000000"/>
            </a:solidFill>
            <a:ln w="9525">
              <a:noFill/>
              <a:round/>
              <a:headEnd/>
              <a:tailEnd/>
            </a:ln>
          </p:spPr>
          <p:txBody>
            <a:bodyPr/>
            <a:lstStyle/>
            <a:p>
              <a:endParaRPr lang="en-US"/>
            </a:p>
          </p:txBody>
        </p:sp>
        <p:sp>
          <p:nvSpPr>
            <p:cNvPr id="1241417" name="Freeform 329"/>
            <p:cNvSpPr>
              <a:spLocks/>
            </p:cNvSpPr>
            <p:nvPr/>
          </p:nvSpPr>
          <p:spPr bwMode="auto">
            <a:xfrm>
              <a:off x="3188" y="3049"/>
              <a:ext cx="18" cy="115"/>
            </a:xfrm>
            <a:custGeom>
              <a:avLst/>
              <a:gdLst/>
              <a:ahLst/>
              <a:cxnLst>
                <a:cxn ang="0">
                  <a:pos x="0" y="0"/>
                </a:cxn>
                <a:cxn ang="0">
                  <a:pos x="3" y="39"/>
                </a:cxn>
                <a:cxn ang="0">
                  <a:pos x="4" y="76"/>
                </a:cxn>
                <a:cxn ang="0">
                  <a:pos x="8" y="113"/>
                </a:cxn>
                <a:cxn ang="0">
                  <a:pos x="9" y="147"/>
                </a:cxn>
                <a:cxn ang="0">
                  <a:pos x="11" y="179"/>
                </a:cxn>
                <a:cxn ang="0">
                  <a:pos x="13" y="203"/>
                </a:cxn>
                <a:cxn ang="0">
                  <a:pos x="13" y="218"/>
                </a:cxn>
                <a:cxn ang="0">
                  <a:pos x="15" y="230"/>
                </a:cxn>
                <a:cxn ang="0">
                  <a:pos x="36" y="227"/>
                </a:cxn>
                <a:cxn ang="0">
                  <a:pos x="35" y="218"/>
                </a:cxn>
                <a:cxn ang="0">
                  <a:pos x="35" y="200"/>
                </a:cxn>
                <a:cxn ang="0">
                  <a:pos x="31" y="175"/>
                </a:cxn>
                <a:cxn ang="0">
                  <a:pos x="31" y="147"/>
                </a:cxn>
                <a:cxn ang="0">
                  <a:pos x="29" y="113"/>
                </a:cxn>
                <a:cxn ang="0">
                  <a:pos x="26" y="76"/>
                </a:cxn>
                <a:cxn ang="0">
                  <a:pos x="24" y="39"/>
                </a:cxn>
                <a:cxn ang="0">
                  <a:pos x="21" y="0"/>
                </a:cxn>
                <a:cxn ang="0">
                  <a:pos x="0" y="0"/>
                </a:cxn>
              </a:cxnLst>
              <a:rect l="0" t="0" r="r" b="b"/>
              <a:pathLst>
                <a:path w="36" h="230">
                  <a:moveTo>
                    <a:pt x="0" y="0"/>
                  </a:moveTo>
                  <a:lnTo>
                    <a:pt x="3" y="39"/>
                  </a:lnTo>
                  <a:lnTo>
                    <a:pt x="4" y="76"/>
                  </a:lnTo>
                  <a:lnTo>
                    <a:pt x="8" y="113"/>
                  </a:lnTo>
                  <a:lnTo>
                    <a:pt x="9" y="147"/>
                  </a:lnTo>
                  <a:lnTo>
                    <a:pt x="11" y="179"/>
                  </a:lnTo>
                  <a:lnTo>
                    <a:pt x="13" y="203"/>
                  </a:lnTo>
                  <a:lnTo>
                    <a:pt x="13" y="218"/>
                  </a:lnTo>
                  <a:lnTo>
                    <a:pt x="15" y="230"/>
                  </a:lnTo>
                  <a:lnTo>
                    <a:pt x="36" y="227"/>
                  </a:lnTo>
                  <a:lnTo>
                    <a:pt x="35" y="218"/>
                  </a:lnTo>
                  <a:lnTo>
                    <a:pt x="35" y="200"/>
                  </a:lnTo>
                  <a:lnTo>
                    <a:pt x="31" y="175"/>
                  </a:lnTo>
                  <a:lnTo>
                    <a:pt x="31" y="147"/>
                  </a:lnTo>
                  <a:lnTo>
                    <a:pt x="29" y="113"/>
                  </a:lnTo>
                  <a:lnTo>
                    <a:pt x="26" y="76"/>
                  </a:lnTo>
                  <a:lnTo>
                    <a:pt x="24" y="39"/>
                  </a:lnTo>
                  <a:lnTo>
                    <a:pt x="21" y="0"/>
                  </a:lnTo>
                  <a:lnTo>
                    <a:pt x="0" y="0"/>
                  </a:lnTo>
                  <a:close/>
                </a:path>
              </a:pathLst>
            </a:custGeom>
            <a:solidFill>
              <a:srgbClr val="000000"/>
            </a:solidFill>
            <a:ln w="9525">
              <a:noFill/>
              <a:round/>
              <a:headEnd/>
              <a:tailEnd/>
            </a:ln>
          </p:spPr>
          <p:txBody>
            <a:bodyPr/>
            <a:lstStyle/>
            <a:p>
              <a:endParaRPr lang="en-US"/>
            </a:p>
          </p:txBody>
        </p:sp>
        <p:sp>
          <p:nvSpPr>
            <p:cNvPr id="1241418" name="Freeform 330"/>
            <p:cNvSpPr>
              <a:spLocks/>
            </p:cNvSpPr>
            <p:nvPr/>
          </p:nvSpPr>
          <p:spPr bwMode="auto">
            <a:xfrm>
              <a:off x="3188" y="3043"/>
              <a:ext cx="10" cy="6"/>
            </a:xfrm>
            <a:custGeom>
              <a:avLst/>
              <a:gdLst/>
              <a:ahLst/>
              <a:cxnLst>
                <a:cxn ang="0">
                  <a:pos x="21" y="12"/>
                </a:cxn>
                <a:cxn ang="0">
                  <a:pos x="18" y="3"/>
                </a:cxn>
                <a:cxn ang="0">
                  <a:pos x="11" y="0"/>
                </a:cxn>
                <a:cxn ang="0">
                  <a:pos x="3" y="3"/>
                </a:cxn>
                <a:cxn ang="0">
                  <a:pos x="0" y="12"/>
                </a:cxn>
                <a:cxn ang="0">
                  <a:pos x="21" y="12"/>
                </a:cxn>
              </a:cxnLst>
              <a:rect l="0" t="0" r="r" b="b"/>
              <a:pathLst>
                <a:path w="21" h="12">
                  <a:moveTo>
                    <a:pt x="21" y="12"/>
                  </a:moveTo>
                  <a:lnTo>
                    <a:pt x="18" y="3"/>
                  </a:lnTo>
                  <a:lnTo>
                    <a:pt x="11" y="0"/>
                  </a:lnTo>
                  <a:lnTo>
                    <a:pt x="3" y="3"/>
                  </a:lnTo>
                  <a:lnTo>
                    <a:pt x="0" y="12"/>
                  </a:lnTo>
                  <a:lnTo>
                    <a:pt x="21" y="12"/>
                  </a:lnTo>
                  <a:close/>
                </a:path>
              </a:pathLst>
            </a:custGeom>
            <a:solidFill>
              <a:srgbClr val="000000"/>
            </a:solidFill>
            <a:ln w="9525">
              <a:noFill/>
              <a:round/>
              <a:headEnd/>
              <a:tailEnd/>
            </a:ln>
          </p:spPr>
          <p:txBody>
            <a:bodyPr/>
            <a:lstStyle/>
            <a:p>
              <a:endParaRPr lang="en-US"/>
            </a:p>
          </p:txBody>
        </p:sp>
        <p:sp>
          <p:nvSpPr>
            <p:cNvPr id="1241419" name="Freeform 331"/>
            <p:cNvSpPr>
              <a:spLocks/>
            </p:cNvSpPr>
            <p:nvPr/>
          </p:nvSpPr>
          <p:spPr bwMode="auto">
            <a:xfrm>
              <a:off x="3230" y="3359"/>
              <a:ext cx="6" cy="11"/>
            </a:xfrm>
            <a:custGeom>
              <a:avLst/>
              <a:gdLst/>
              <a:ahLst/>
              <a:cxnLst>
                <a:cxn ang="0">
                  <a:pos x="8" y="0"/>
                </a:cxn>
                <a:cxn ang="0">
                  <a:pos x="1" y="4"/>
                </a:cxn>
                <a:cxn ang="0">
                  <a:pos x="0" y="12"/>
                </a:cxn>
                <a:cxn ang="0">
                  <a:pos x="4" y="21"/>
                </a:cxn>
                <a:cxn ang="0">
                  <a:pos x="13" y="22"/>
                </a:cxn>
                <a:cxn ang="0">
                  <a:pos x="8" y="0"/>
                </a:cxn>
              </a:cxnLst>
              <a:rect l="0" t="0" r="r" b="b"/>
              <a:pathLst>
                <a:path w="13" h="22">
                  <a:moveTo>
                    <a:pt x="8" y="0"/>
                  </a:moveTo>
                  <a:lnTo>
                    <a:pt x="1" y="4"/>
                  </a:lnTo>
                  <a:lnTo>
                    <a:pt x="0" y="12"/>
                  </a:lnTo>
                  <a:lnTo>
                    <a:pt x="4" y="21"/>
                  </a:lnTo>
                  <a:lnTo>
                    <a:pt x="13" y="22"/>
                  </a:lnTo>
                  <a:lnTo>
                    <a:pt x="8" y="0"/>
                  </a:lnTo>
                  <a:close/>
                </a:path>
              </a:pathLst>
            </a:custGeom>
            <a:solidFill>
              <a:srgbClr val="000000"/>
            </a:solidFill>
            <a:ln w="9525">
              <a:noFill/>
              <a:round/>
              <a:headEnd/>
              <a:tailEnd/>
            </a:ln>
          </p:spPr>
          <p:txBody>
            <a:bodyPr/>
            <a:lstStyle/>
            <a:p>
              <a:endParaRPr lang="en-US"/>
            </a:p>
          </p:txBody>
        </p:sp>
        <p:sp>
          <p:nvSpPr>
            <p:cNvPr id="1241420" name="Freeform 332"/>
            <p:cNvSpPr>
              <a:spLocks/>
            </p:cNvSpPr>
            <p:nvPr/>
          </p:nvSpPr>
          <p:spPr bwMode="auto">
            <a:xfrm>
              <a:off x="3234" y="3359"/>
              <a:ext cx="13" cy="25"/>
            </a:xfrm>
            <a:custGeom>
              <a:avLst/>
              <a:gdLst/>
              <a:ahLst/>
              <a:cxnLst>
                <a:cxn ang="0">
                  <a:pos x="22" y="49"/>
                </a:cxn>
                <a:cxn ang="0">
                  <a:pos x="19" y="50"/>
                </a:cxn>
                <a:cxn ang="0">
                  <a:pos x="26" y="34"/>
                </a:cxn>
                <a:cxn ang="0">
                  <a:pos x="22" y="18"/>
                </a:cxn>
                <a:cxn ang="0">
                  <a:pos x="15" y="6"/>
                </a:cxn>
                <a:cxn ang="0">
                  <a:pos x="0" y="0"/>
                </a:cxn>
                <a:cxn ang="0">
                  <a:pos x="5" y="22"/>
                </a:cxn>
                <a:cxn ang="0">
                  <a:pos x="0" y="22"/>
                </a:cxn>
                <a:cxn ang="0">
                  <a:pos x="2" y="27"/>
                </a:cxn>
                <a:cxn ang="0">
                  <a:pos x="4" y="34"/>
                </a:cxn>
                <a:cxn ang="0">
                  <a:pos x="2" y="36"/>
                </a:cxn>
                <a:cxn ang="0">
                  <a:pos x="22" y="49"/>
                </a:cxn>
              </a:cxnLst>
              <a:rect l="0" t="0" r="r" b="b"/>
              <a:pathLst>
                <a:path w="26" h="50">
                  <a:moveTo>
                    <a:pt x="22" y="49"/>
                  </a:moveTo>
                  <a:lnTo>
                    <a:pt x="19" y="50"/>
                  </a:lnTo>
                  <a:lnTo>
                    <a:pt x="26" y="34"/>
                  </a:lnTo>
                  <a:lnTo>
                    <a:pt x="22" y="18"/>
                  </a:lnTo>
                  <a:lnTo>
                    <a:pt x="15" y="6"/>
                  </a:lnTo>
                  <a:lnTo>
                    <a:pt x="0" y="0"/>
                  </a:lnTo>
                  <a:lnTo>
                    <a:pt x="5" y="22"/>
                  </a:lnTo>
                  <a:lnTo>
                    <a:pt x="0" y="22"/>
                  </a:lnTo>
                  <a:lnTo>
                    <a:pt x="2" y="27"/>
                  </a:lnTo>
                  <a:lnTo>
                    <a:pt x="4" y="34"/>
                  </a:lnTo>
                  <a:lnTo>
                    <a:pt x="2" y="36"/>
                  </a:lnTo>
                  <a:lnTo>
                    <a:pt x="22" y="49"/>
                  </a:lnTo>
                  <a:close/>
                </a:path>
              </a:pathLst>
            </a:custGeom>
            <a:solidFill>
              <a:srgbClr val="000000"/>
            </a:solidFill>
            <a:ln w="9525">
              <a:noFill/>
              <a:round/>
              <a:headEnd/>
              <a:tailEnd/>
            </a:ln>
          </p:spPr>
          <p:txBody>
            <a:bodyPr/>
            <a:lstStyle/>
            <a:p>
              <a:endParaRPr lang="en-US"/>
            </a:p>
          </p:txBody>
        </p:sp>
        <p:sp>
          <p:nvSpPr>
            <p:cNvPr id="1241421" name="Freeform 333"/>
            <p:cNvSpPr>
              <a:spLocks/>
            </p:cNvSpPr>
            <p:nvPr/>
          </p:nvSpPr>
          <p:spPr bwMode="auto">
            <a:xfrm>
              <a:off x="3228" y="3375"/>
              <a:ext cx="17" cy="12"/>
            </a:xfrm>
            <a:custGeom>
              <a:avLst/>
              <a:gdLst/>
              <a:ahLst/>
              <a:cxnLst>
                <a:cxn ang="0">
                  <a:pos x="0" y="23"/>
                </a:cxn>
                <a:cxn ang="0">
                  <a:pos x="5" y="23"/>
                </a:cxn>
                <a:cxn ang="0">
                  <a:pos x="14" y="23"/>
                </a:cxn>
                <a:cxn ang="0">
                  <a:pos x="23" y="23"/>
                </a:cxn>
                <a:cxn ang="0">
                  <a:pos x="35" y="16"/>
                </a:cxn>
                <a:cxn ang="0">
                  <a:pos x="15" y="3"/>
                </a:cxn>
                <a:cxn ang="0">
                  <a:pos x="17" y="1"/>
                </a:cxn>
                <a:cxn ang="0">
                  <a:pos x="14" y="1"/>
                </a:cxn>
                <a:cxn ang="0">
                  <a:pos x="8" y="1"/>
                </a:cxn>
                <a:cxn ang="0">
                  <a:pos x="0" y="0"/>
                </a:cxn>
                <a:cxn ang="0">
                  <a:pos x="0" y="23"/>
                </a:cxn>
              </a:cxnLst>
              <a:rect l="0" t="0" r="r" b="b"/>
              <a:pathLst>
                <a:path w="35" h="23">
                  <a:moveTo>
                    <a:pt x="0" y="23"/>
                  </a:moveTo>
                  <a:lnTo>
                    <a:pt x="5" y="23"/>
                  </a:lnTo>
                  <a:lnTo>
                    <a:pt x="14" y="23"/>
                  </a:lnTo>
                  <a:lnTo>
                    <a:pt x="23" y="23"/>
                  </a:lnTo>
                  <a:lnTo>
                    <a:pt x="35" y="16"/>
                  </a:lnTo>
                  <a:lnTo>
                    <a:pt x="15" y="3"/>
                  </a:lnTo>
                  <a:lnTo>
                    <a:pt x="17" y="1"/>
                  </a:lnTo>
                  <a:lnTo>
                    <a:pt x="14" y="1"/>
                  </a:lnTo>
                  <a:lnTo>
                    <a:pt x="8" y="1"/>
                  </a:lnTo>
                  <a:lnTo>
                    <a:pt x="0" y="0"/>
                  </a:lnTo>
                  <a:lnTo>
                    <a:pt x="0" y="23"/>
                  </a:lnTo>
                  <a:close/>
                </a:path>
              </a:pathLst>
            </a:custGeom>
            <a:solidFill>
              <a:srgbClr val="000000"/>
            </a:solidFill>
            <a:ln w="9525">
              <a:noFill/>
              <a:round/>
              <a:headEnd/>
              <a:tailEnd/>
            </a:ln>
          </p:spPr>
          <p:txBody>
            <a:bodyPr/>
            <a:lstStyle/>
            <a:p>
              <a:endParaRPr lang="en-US"/>
            </a:p>
          </p:txBody>
        </p:sp>
        <p:sp>
          <p:nvSpPr>
            <p:cNvPr id="1241422" name="Freeform 334"/>
            <p:cNvSpPr>
              <a:spLocks/>
            </p:cNvSpPr>
            <p:nvPr/>
          </p:nvSpPr>
          <p:spPr bwMode="auto">
            <a:xfrm>
              <a:off x="3222" y="3375"/>
              <a:ext cx="6" cy="11"/>
            </a:xfrm>
            <a:custGeom>
              <a:avLst/>
              <a:gdLst/>
              <a:ahLst/>
              <a:cxnLst>
                <a:cxn ang="0">
                  <a:pos x="10" y="0"/>
                </a:cxn>
                <a:cxn ang="0">
                  <a:pos x="2" y="3"/>
                </a:cxn>
                <a:cxn ang="0">
                  <a:pos x="0" y="11"/>
                </a:cxn>
                <a:cxn ang="0">
                  <a:pos x="2" y="19"/>
                </a:cxn>
                <a:cxn ang="0">
                  <a:pos x="10" y="22"/>
                </a:cxn>
                <a:cxn ang="0">
                  <a:pos x="10" y="0"/>
                </a:cxn>
              </a:cxnLst>
              <a:rect l="0" t="0" r="r" b="b"/>
              <a:pathLst>
                <a:path w="10" h="22">
                  <a:moveTo>
                    <a:pt x="10" y="0"/>
                  </a:moveTo>
                  <a:lnTo>
                    <a:pt x="2" y="3"/>
                  </a:lnTo>
                  <a:lnTo>
                    <a:pt x="0" y="11"/>
                  </a:lnTo>
                  <a:lnTo>
                    <a:pt x="2" y="19"/>
                  </a:lnTo>
                  <a:lnTo>
                    <a:pt x="10" y="22"/>
                  </a:lnTo>
                  <a:lnTo>
                    <a:pt x="10" y="0"/>
                  </a:lnTo>
                  <a:close/>
                </a:path>
              </a:pathLst>
            </a:custGeom>
            <a:solidFill>
              <a:srgbClr val="000000"/>
            </a:solidFill>
            <a:ln w="9525">
              <a:noFill/>
              <a:round/>
              <a:headEnd/>
              <a:tailEnd/>
            </a:ln>
          </p:spPr>
          <p:txBody>
            <a:bodyPr/>
            <a:lstStyle/>
            <a:p>
              <a:endParaRPr lang="en-US"/>
            </a:p>
          </p:txBody>
        </p:sp>
        <p:sp>
          <p:nvSpPr>
            <p:cNvPr id="1241423" name="Freeform 335"/>
            <p:cNvSpPr>
              <a:spLocks/>
            </p:cNvSpPr>
            <p:nvPr/>
          </p:nvSpPr>
          <p:spPr bwMode="auto">
            <a:xfrm>
              <a:off x="3218" y="3306"/>
              <a:ext cx="10" cy="7"/>
            </a:xfrm>
            <a:custGeom>
              <a:avLst/>
              <a:gdLst/>
              <a:ahLst/>
              <a:cxnLst>
                <a:cxn ang="0">
                  <a:pos x="20" y="10"/>
                </a:cxn>
                <a:cxn ang="0">
                  <a:pos x="16" y="1"/>
                </a:cxn>
                <a:cxn ang="0">
                  <a:pos x="9" y="0"/>
                </a:cxn>
                <a:cxn ang="0">
                  <a:pos x="2" y="6"/>
                </a:cxn>
                <a:cxn ang="0">
                  <a:pos x="0" y="13"/>
                </a:cxn>
                <a:cxn ang="0">
                  <a:pos x="20" y="10"/>
                </a:cxn>
              </a:cxnLst>
              <a:rect l="0" t="0" r="r" b="b"/>
              <a:pathLst>
                <a:path w="20" h="13">
                  <a:moveTo>
                    <a:pt x="20" y="10"/>
                  </a:moveTo>
                  <a:lnTo>
                    <a:pt x="16" y="1"/>
                  </a:lnTo>
                  <a:lnTo>
                    <a:pt x="9" y="0"/>
                  </a:lnTo>
                  <a:lnTo>
                    <a:pt x="2" y="6"/>
                  </a:lnTo>
                  <a:lnTo>
                    <a:pt x="0" y="13"/>
                  </a:lnTo>
                  <a:lnTo>
                    <a:pt x="20" y="10"/>
                  </a:lnTo>
                  <a:close/>
                </a:path>
              </a:pathLst>
            </a:custGeom>
            <a:solidFill>
              <a:srgbClr val="000000"/>
            </a:solidFill>
            <a:ln w="9525">
              <a:noFill/>
              <a:round/>
              <a:headEnd/>
              <a:tailEnd/>
            </a:ln>
          </p:spPr>
          <p:txBody>
            <a:bodyPr/>
            <a:lstStyle/>
            <a:p>
              <a:endParaRPr lang="en-US"/>
            </a:p>
          </p:txBody>
        </p:sp>
        <p:sp>
          <p:nvSpPr>
            <p:cNvPr id="1241424" name="Freeform 336"/>
            <p:cNvSpPr>
              <a:spLocks/>
            </p:cNvSpPr>
            <p:nvPr/>
          </p:nvSpPr>
          <p:spPr bwMode="auto">
            <a:xfrm>
              <a:off x="3218" y="3311"/>
              <a:ext cx="20" cy="51"/>
            </a:xfrm>
            <a:custGeom>
              <a:avLst/>
              <a:gdLst/>
              <a:ahLst/>
              <a:cxnLst>
                <a:cxn ang="0">
                  <a:pos x="37" y="83"/>
                </a:cxn>
                <a:cxn ang="0">
                  <a:pos x="40" y="83"/>
                </a:cxn>
                <a:cxn ang="0">
                  <a:pos x="32" y="77"/>
                </a:cxn>
                <a:cxn ang="0">
                  <a:pos x="27" y="68"/>
                </a:cxn>
                <a:cxn ang="0">
                  <a:pos x="24" y="57"/>
                </a:cxn>
                <a:cxn ang="0">
                  <a:pos x="23" y="43"/>
                </a:cxn>
                <a:cxn ang="0">
                  <a:pos x="22" y="31"/>
                </a:cxn>
                <a:cxn ang="0">
                  <a:pos x="22" y="20"/>
                </a:cxn>
                <a:cxn ang="0">
                  <a:pos x="22" y="8"/>
                </a:cxn>
                <a:cxn ang="0">
                  <a:pos x="22" y="0"/>
                </a:cxn>
                <a:cxn ang="0">
                  <a:pos x="0" y="3"/>
                </a:cxn>
                <a:cxn ang="0">
                  <a:pos x="0" y="8"/>
                </a:cxn>
                <a:cxn ang="0">
                  <a:pos x="0" y="20"/>
                </a:cxn>
                <a:cxn ang="0">
                  <a:pos x="0" y="31"/>
                </a:cxn>
                <a:cxn ang="0">
                  <a:pos x="1" y="46"/>
                </a:cxn>
                <a:cxn ang="0">
                  <a:pos x="2" y="62"/>
                </a:cxn>
                <a:cxn ang="0">
                  <a:pos x="9" y="77"/>
                </a:cxn>
                <a:cxn ang="0">
                  <a:pos x="16" y="91"/>
                </a:cxn>
                <a:cxn ang="0">
                  <a:pos x="27" y="102"/>
                </a:cxn>
                <a:cxn ang="0">
                  <a:pos x="28" y="102"/>
                </a:cxn>
                <a:cxn ang="0">
                  <a:pos x="37" y="83"/>
                </a:cxn>
              </a:cxnLst>
              <a:rect l="0" t="0" r="r" b="b"/>
              <a:pathLst>
                <a:path w="40" h="102">
                  <a:moveTo>
                    <a:pt x="37" y="83"/>
                  </a:moveTo>
                  <a:lnTo>
                    <a:pt x="40" y="83"/>
                  </a:lnTo>
                  <a:lnTo>
                    <a:pt x="32" y="77"/>
                  </a:lnTo>
                  <a:lnTo>
                    <a:pt x="27" y="68"/>
                  </a:lnTo>
                  <a:lnTo>
                    <a:pt x="24" y="57"/>
                  </a:lnTo>
                  <a:lnTo>
                    <a:pt x="23" y="43"/>
                  </a:lnTo>
                  <a:lnTo>
                    <a:pt x="22" y="31"/>
                  </a:lnTo>
                  <a:lnTo>
                    <a:pt x="22" y="20"/>
                  </a:lnTo>
                  <a:lnTo>
                    <a:pt x="22" y="8"/>
                  </a:lnTo>
                  <a:lnTo>
                    <a:pt x="22" y="0"/>
                  </a:lnTo>
                  <a:lnTo>
                    <a:pt x="0" y="3"/>
                  </a:lnTo>
                  <a:lnTo>
                    <a:pt x="0" y="8"/>
                  </a:lnTo>
                  <a:lnTo>
                    <a:pt x="0" y="20"/>
                  </a:lnTo>
                  <a:lnTo>
                    <a:pt x="0" y="31"/>
                  </a:lnTo>
                  <a:lnTo>
                    <a:pt x="1" y="46"/>
                  </a:lnTo>
                  <a:lnTo>
                    <a:pt x="2" y="62"/>
                  </a:lnTo>
                  <a:lnTo>
                    <a:pt x="9" y="77"/>
                  </a:lnTo>
                  <a:lnTo>
                    <a:pt x="16" y="91"/>
                  </a:lnTo>
                  <a:lnTo>
                    <a:pt x="27" y="102"/>
                  </a:lnTo>
                  <a:lnTo>
                    <a:pt x="28" y="102"/>
                  </a:lnTo>
                  <a:lnTo>
                    <a:pt x="37" y="83"/>
                  </a:lnTo>
                  <a:close/>
                </a:path>
              </a:pathLst>
            </a:custGeom>
            <a:solidFill>
              <a:srgbClr val="000000"/>
            </a:solidFill>
            <a:ln w="9525">
              <a:noFill/>
              <a:round/>
              <a:headEnd/>
              <a:tailEnd/>
            </a:ln>
          </p:spPr>
          <p:txBody>
            <a:bodyPr/>
            <a:lstStyle/>
            <a:p>
              <a:endParaRPr lang="en-US"/>
            </a:p>
          </p:txBody>
        </p:sp>
        <p:sp>
          <p:nvSpPr>
            <p:cNvPr id="1241425" name="Freeform 337"/>
            <p:cNvSpPr>
              <a:spLocks/>
            </p:cNvSpPr>
            <p:nvPr/>
          </p:nvSpPr>
          <p:spPr bwMode="auto">
            <a:xfrm>
              <a:off x="3231" y="3353"/>
              <a:ext cx="12" cy="26"/>
            </a:xfrm>
            <a:custGeom>
              <a:avLst/>
              <a:gdLst/>
              <a:ahLst/>
              <a:cxnLst>
                <a:cxn ang="0">
                  <a:pos x="15" y="53"/>
                </a:cxn>
                <a:cxn ang="0">
                  <a:pos x="15" y="53"/>
                </a:cxn>
                <a:cxn ang="0">
                  <a:pos x="23" y="39"/>
                </a:cxn>
                <a:cxn ang="0">
                  <a:pos x="23" y="24"/>
                </a:cxn>
                <a:cxn ang="0">
                  <a:pos x="22" y="12"/>
                </a:cxn>
                <a:cxn ang="0">
                  <a:pos x="10" y="0"/>
                </a:cxn>
                <a:cxn ang="0">
                  <a:pos x="1" y="19"/>
                </a:cxn>
                <a:cxn ang="0">
                  <a:pos x="0" y="21"/>
                </a:cxn>
                <a:cxn ang="0">
                  <a:pos x="1" y="27"/>
                </a:cxn>
                <a:cxn ang="0">
                  <a:pos x="1" y="36"/>
                </a:cxn>
                <a:cxn ang="0">
                  <a:pos x="4" y="34"/>
                </a:cxn>
                <a:cxn ang="0">
                  <a:pos x="4" y="36"/>
                </a:cxn>
                <a:cxn ang="0">
                  <a:pos x="15" y="53"/>
                </a:cxn>
              </a:cxnLst>
              <a:rect l="0" t="0" r="r" b="b"/>
              <a:pathLst>
                <a:path w="23" h="53">
                  <a:moveTo>
                    <a:pt x="15" y="53"/>
                  </a:moveTo>
                  <a:lnTo>
                    <a:pt x="15" y="53"/>
                  </a:lnTo>
                  <a:lnTo>
                    <a:pt x="23" y="39"/>
                  </a:lnTo>
                  <a:lnTo>
                    <a:pt x="23" y="24"/>
                  </a:lnTo>
                  <a:lnTo>
                    <a:pt x="22" y="12"/>
                  </a:lnTo>
                  <a:lnTo>
                    <a:pt x="10" y="0"/>
                  </a:lnTo>
                  <a:lnTo>
                    <a:pt x="1" y="19"/>
                  </a:lnTo>
                  <a:lnTo>
                    <a:pt x="0" y="21"/>
                  </a:lnTo>
                  <a:lnTo>
                    <a:pt x="1" y="27"/>
                  </a:lnTo>
                  <a:lnTo>
                    <a:pt x="1" y="36"/>
                  </a:lnTo>
                  <a:lnTo>
                    <a:pt x="4" y="34"/>
                  </a:lnTo>
                  <a:lnTo>
                    <a:pt x="4" y="36"/>
                  </a:lnTo>
                  <a:lnTo>
                    <a:pt x="15" y="53"/>
                  </a:lnTo>
                  <a:close/>
                </a:path>
              </a:pathLst>
            </a:custGeom>
            <a:solidFill>
              <a:srgbClr val="000000"/>
            </a:solidFill>
            <a:ln w="9525">
              <a:noFill/>
              <a:round/>
              <a:headEnd/>
              <a:tailEnd/>
            </a:ln>
          </p:spPr>
          <p:txBody>
            <a:bodyPr/>
            <a:lstStyle/>
            <a:p>
              <a:endParaRPr lang="en-US"/>
            </a:p>
          </p:txBody>
        </p:sp>
        <p:sp>
          <p:nvSpPr>
            <p:cNvPr id="1241426" name="Freeform 338"/>
            <p:cNvSpPr>
              <a:spLocks/>
            </p:cNvSpPr>
            <p:nvPr/>
          </p:nvSpPr>
          <p:spPr bwMode="auto">
            <a:xfrm>
              <a:off x="3225" y="3370"/>
              <a:ext cx="14" cy="14"/>
            </a:xfrm>
            <a:custGeom>
              <a:avLst/>
              <a:gdLst/>
              <a:ahLst/>
              <a:cxnLst>
                <a:cxn ang="0">
                  <a:pos x="0" y="28"/>
                </a:cxn>
                <a:cxn ang="0">
                  <a:pos x="4" y="28"/>
                </a:cxn>
                <a:cxn ang="0">
                  <a:pos x="11" y="26"/>
                </a:cxn>
                <a:cxn ang="0">
                  <a:pos x="20" y="22"/>
                </a:cxn>
                <a:cxn ang="0">
                  <a:pos x="28" y="16"/>
                </a:cxn>
                <a:cxn ang="0">
                  <a:pos x="17" y="0"/>
                </a:cxn>
                <a:cxn ang="0">
                  <a:pos x="11" y="1"/>
                </a:cxn>
                <a:cxn ang="0">
                  <a:pos x="5" y="3"/>
                </a:cxn>
                <a:cxn ang="0">
                  <a:pos x="1" y="6"/>
                </a:cxn>
                <a:cxn ang="0">
                  <a:pos x="0" y="6"/>
                </a:cxn>
                <a:cxn ang="0">
                  <a:pos x="0" y="28"/>
                </a:cxn>
              </a:cxnLst>
              <a:rect l="0" t="0" r="r" b="b"/>
              <a:pathLst>
                <a:path w="28" h="28">
                  <a:moveTo>
                    <a:pt x="0" y="28"/>
                  </a:moveTo>
                  <a:lnTo>
                    <a:pt x="4" y="28"/>
                  </a:lnTo>
                  <a:lnTo>
                    <a:pt x="11" y="26"/>
                  </a:lnTo>
                  <a:lnTo>
                    <a:pt x="20" y="22"/>
                  </a:lnTo>
                  <a:lnTo>
                    <a:pt x="28" y="16"/>
                  </a:lnTo>
                  <a:lnTo>
                    <a:pt x="17" y="0"/>
                  </a:lnTo>
                  <a:lnTo>
                    <a:pt x="11" y="1"/>
                  </a:lnTo>
                  <a:lnTo>
                    <a:pt x="5" y="3"/>
                  </a:lnTo>
                  <a:lnTo>
                    <a:pt x="1" y="6"/>
                  </a:lnTo>
                  <a:lnTo>
                    <a:pt x="0" y="6"/>
                  </a:lnTo>
                  <a:lnTo>
                    <a:pt x="0" y="28"/>
                  </a:lnTo>
                  <a:close/>
                </a:path>
              </a:pathLst>
            </a:custGeom>
            <a:solidFill>
              <a:srgbClr val="000000"/>
            </a:solidFill>
            <a:ln w="9525">
              <a:noFill/>
              <a:round/>
              <a:headEnd/>
              <a:tailEnd/>
            </a:ln>
          </p:spPr>
          <p:txBody>
            <a:bodyPr/>
            <a:lstStyle/>
            <a:p>
              <a:endParaRPr lang="en-US"/>
            </a:p>
          </p:txBody>
        </p:sp>
        <p:sp>
          <p:nvSpPr>
            <p:cNvPr id="1241427" name="Freeform 339"/>
            <p:cNvSpPr>
              <a:spLocks/>
            </p:cNvSpPr>
            <p:nvPr/>
          </p:nvSpPr>
          <p:spPr bwMode="auto">
            <a:xfrm>
              <a:off x="3219" y="3373"/>
              <a:ext cx="6" cy="11"/>
            </a:xfrm>
            <a:custGeom>
              <a:avLst/>
              <a:gdLst/>
              <a:ahLst/>
              <a:cxnLst>
                <a:cxn ang="0">
                  <a:pos x="12" y="0"/>
                </a:cxn>
                <a:cxn ang="0">
                  <a:pos x="4" y="3"/>
                </a:cxn>
                <a:cxn ang="0">
                  <a:pos x="0" y="10"/>
                </a:cxn>
                <a:cxn ang="0">
                  <a:pos x="4" y="19"/>
                </a:cxn>
                <a:cxn ang="0">
                  <a:pos x="12" y="22"/>
                </a:cxn>
                <a:cxn ang="0">
                  <a:pos x="12" y="0"/>
                </a:cxn>
              </a:cxnLst>
              <a:rect l="0" t="0" r="r" b="b"/>
              <a:pathLst>
                <a:path w="12" h="22">
                  <a:moveTo>
                    <a:pt x="12" y="0"/>
                  </a:moveTo>
                  <a:lnTo>
                    <a:pt x="4" y="3"/>
                  </a:lnTo>
                  <a:lnTo>
                    <a:pt x="0" y="10"/>
                  </a:lnTo>
                  <a:lnTo>
                    <a:pt x="4" y="19"/>
                  </a:lnTo>
                  <a:lnTo>
                    <a:pt x="12" y="22"/>
                  </a:lnTo>
                  <a:lnTo>
                    <a:pt x="12" y="0"/>
                  </a:lnTo>
                  <a:close/>
                </a:path>
              </a:pathLst>
            </a:custGeom>
            <a:solidFill>
              <a:srgbClr val="000000"/>
            </a:solidFill>
            <a:ln w="9525">
              <a:noFill/>
              <a:round/>
              <a:headEnd/>
              <a:tailEnd/>
            </a:ln>
          </p:spPr>
          <p:txBody>
            <a:bodyPr/>
            <a:lstStyle/>
            <a:p>
              <a:endParaRPr lang="en-US"/>
            </a:p>
          </p:txBody>
        </p:sp>
        <p:sp>
          <p:nvSpPr>
            <p:cNvPr id="1241428" name="Freeform 340"/>
            <p:cNvSpPr>
              <a:spLocks/>
            </p:cNvSpPr>
            <p:nvPr/>
          </p:nvSpPr>
          <p:spPr bwMode="auto">
            <a:xfrm>
              <a:off x="3230" y="3375"/>
              <a:ext cx="9" cy="9"/>
            </a:xfrm>
            <a:custGeom>
              <a:avLst/>
              <a:gdLst/>
              <a:ahLst/>
              <a:cxnLst>
                <a:cxn ang="0">
                  <a:pos x="18" y="3"/>
                </a:cxn>
                <a:cxn ang="0">
                  <a:pos x="10" y="0"/>
                </a:cxn>
                <a:cxn ang="0">
                  <a:pos x="4" y="3"/>
                </a:cxn>
                <a:cxn ang="0">
                  <a:pos x="0" y="11"/>
                </a:cxn>
                <a:cxn ang="0">
                  <a:pos x="3" y="19"/>
                </a:cxn>
                <a:cxn ang="0">
                  <a:pos x="18" y="3"/>
                </a:cxn>
              </a:cxnLst>
              <a:rect l="0" t="0" r="r" b="b"/>
              <a:pathLst>
                <a:path w="18" h="19">
                  <a:moveTo>
                    <a:pt x="18" y="3"/>
                  </a:moveTo>
                  <a:lnTo>
                    <a:pt x="10" y="0"/>
                  </a:lnTo>
                  <a:lnTo>
                    <a:pt x="4" y="3"/>
                  </a:lnTo>
                  <a:lnTo>
                    <a:pt x="0" y="11"/>
                  </a:lnTo>
                  <a:lnTo>
                    <a:pt x="3" y="19"/>
                  </a:lnTo>
                  <a:lnTo>
                    <a:pt x="18" y="3"/>
                  </a:lnTo>
                  <a:close/>
                </a:path>
              </a:pathLst>
            </a:custGeom>
            <a:solidFill>
              <a:srgbClr val="000000"/>
            </a:solidFill>
            <a:ln w="9525">
              <a:noFill/>
              <a:round/>
              <a:headEnd/>
              <a:tailEnd/>
            </a:ln>
          </p:spPr>
          <p:txBody>
            <a:bodyPr/>
            <a:lstStyle/>
            <a:p>
              <a:endParaRPr lang="en-US"/>
            </a:p>
          </p:txBody>
        </p:sp>
        <p:sp>
          <p:nvSpPr>
            <p:cNvPr id="1241429" name="Freeform 341"/>
            <p:cNvSpPr>
              <a:spLocks/>
            </p:cNvSpPr>
            <p:nvPr/>
          </p:nvSpPr>
          <p:spPr bwMode="auto">
            <a:xfrm>
              <a:off x="3230" y="3376"/>
              <a:ext cx="10" cy="13"/>
            </a:xfrm>
            <a:custGeom>
              <a:avLst/>
              <a:gdLst/>
              <a:ahLst/>
              <a:cxnLst>
                <a:cxn ang="0">
                  <a:pos x="16" y="25"/>
                </a:cxn>
                <a:cxn ang="0">
                  <a:pos x="17" y="23"/>
                </a:cxn>
                <a:cxn ang="0">
                  <a:pos x="19" y="17"/>
                </a:cxn>
                <a:cxn ang="0">
                  <a:pos x="21" y="11"/>
                </a:cxn>
                <a:cxn ang="0">
                  <a:pos x="21" y="10"/>
                </a:cxn>
                <a:cxn ang="0">
                  <a:pos x="18" y="0"/>
                </a:cxn>
                <a:cxn ang="0">
                  <a:pos x="3" y="16"/>
                </a:cxn>
                <a:cxn ang="0">
                  <a:pos x="0" y="10"/>
                </a:cxn>
                <a:cxn ang="0">
                  <a:pos x="0" y="11"/>
                </a:cxn>
                <a:cxn ang="0">
                  <a:pos x="1" y="8"/>
                </a:cxn>
                <a:cxn ang="0">
                  <a:pos x="1" y="5"/>
                </a:cxn>
                <a:cxn ang="0">
                  <a:pos x="3" y="4"/>
                </a:cxn>
                <a:cxn ang="0">
                  <a:pos x="16" y="25"/>
                </a:cxn>
              </a:cxnLst>
              <a:rect l="0" t="0" r="r" b="b"/>
              <a:pathLst>
                <a:path w="21" h="25">
                  <a:moveTo>
                    <a:pt x="16" y="25"/>
                  </a:moveTo>
                  <a:lnTo>
                    <a:pt x="17" y="23"/>
                  </a:lnTo>
                  <a:lnTo>
                    <a:pt x="19" y="17"/>
                  </a:lnTo>
                  <a:lnTo>
                    <a:pt x="21" y="11"/>
                  </a:lnTo>
                  <a:lnTo>
                    <a:pt x="21" y="10"/>
                  </a:lnTo>
                  <a:lnTo>
                    <a:pt x="18" y="0"/>
                  </a:lnTo>
                  <a:lnTo>
                    <a:pt x="3" y="16"/>
                  </a:lnTo>
                  <a:lnTo>
                    <a:pt x="0" y="10"/>
                  </a:lnTo>
                  <a:lnTo>
                    <a:pt x="0" y="11"/>
                  </a:lnTo>
                  <a:lnTo>
                    <a:pt x="1" y="8"/>
                  </a:lnTo>
                  <a:lnTo>
                    <a:pt x="1" y="5"/>
                  </a:lnTo>
                  <a:lnTo>
                    <a:pt x="3" y="4"/>
                  </a:lnTo>
                  <a:lnTo>
                    <a:pt x="16" y="25"/>
                  </a:lnTo>
                  <a:close/>
                </a:path>
              </a:pathLst>
            </a:custGeom>
            <a:solidFill>
              <a:srgbClr val="000000"/>
            </a:solidFill>
            <a:ln w="9525">
              <a:noFill/>
              <a:round/>
              <a:headEnd/>
              <a:tailEnd/>
            </a:ln>
          </p:spPr>
          <p:txBody>
            <a:bodyPr/>
            <a:lstStyle/>
            <a:p>
              <a:endParaRPr lang="en-US"/>
            </a:p>
          </p:txBody>
        </p:sp>
        <p:sp>
          <p:nvSpPr>
            <p:cNvPr id="1241430" name="Freeform 342"/>
            <p:cNvSpPr>
              <a:spLocks/>
            </p:cNvSpPr>
            <p:nvPr/>
          </p:nvSpPr>
          <p:spPr bwMode="auto">
            <a:xfrm>
              <a:off x="3222" y="3378"/>
              <a:ext cx="16" cy="13"/>
            </a:xfrm>
            <a:custGeom>
              <a:avLst/>
              <a:gdLst/>
              <a:ahLst/>
              <a:cxnLst>
                <a:cxn ang="0">
                  <a:pos x="0" y="19"/>
                </a:cxn>
                <a:cxn ang="0">
                  <a:pos x="6" y="25"/>
                </a:cxn>
                <a:cxn ang="0">
                  <a:pos x="15" y="25"/>
                </a:cxn>
                <a:cxn ang="0">
                  <a:pos x="23" y="25"/>
                </a:cxn>
                <a:cxn ang="0">
                  <a:pos x="31" y="21"/>
                </a:cxn>
                <a:cxn ang="0">
                  <a:pos x="18" y="0"/>
                </a:cxn>
                <a:cxn ang="0">
                  <a:pos x="16" y="1"/>
                </a:cxn>
                <a:cxn ang="0">
                  <a:pos x="15" y="1"/>
                </a:cxn>
                <a:cxn ang="0">
                  <a:pos x="0" y="19"/>
                </a:cxn>
              </a:cxnLst>
              <a:rect l="0" t="0" r="r" b="b"/>
              <a:pathLst>
                <a:path w="31" h="25">
                  <a:moveTo>
                    <a:pt x="0" y="19"/>
                  </a:moveTo>
                  <a:lnTo>
                    <a:pt x="6" y="25"/>
                  </a:lnTo>
                  <a:lnTo>
                    <a:pt x="15" y="25"/>
                  </a:lnTo>
                  <a:lnTo>
                    <a:pt x="23" y="25"/>
                  </a:lnTo>
                  <a:lnTo>
                    <a:pt x="31" y="21"/>
                  </a:lnTo>
                  <a:lnTo>
                    <a:pt x="18" y="0"/>
                  </a:lnTo>
                  <a:lnTo>
                    <a:pt x="16" y="1"/>
                  </a:lnTo>
                  <a:lnTo>
                    <a:pt x="15" y="1"/>
                  </a:lnTo>
                  <a:lnTo>
                    <a:pt x="0" y="19"/>
                  </a:lnTo>
                  <a:close/>
                </a:path>
              </a:pathLst>
            </a:custGeom>
            <a:solidFill>
              <a:srgbClr val="000000"/>
            </a:solidFill>
            <a:ln w="9525">
              <a:noFill/>
              <a:round/>
              <a:headEnd/>
              <a:tailEnd/>
            </a:ln>
          </p:spPr>
          <p:txBody>
            <a:bodyPr/>
            <a:lstStyle/>
            <a:p>
              <a:endParaRPr lang="en-US"/>
            </a:p>
          </p:txBody>
        </p:sp>
        <p:sp>
          <p:nvSpPr>
            <p:cNvPr id="1241431" name="Freeform 343"/>
            <p:cNvSpPr>
              <a:spLocks/>
            </p:cNvSpPr>
            <p:nvPr/>
          </p:nvSpPr>
          <p:spPr bwMode="auto">
            <a:xfrm>
              <a:off x="3221" y="3378"/>
              <a:ext cx="9" cy="10"/>
            </a:xfrm>
            <a:custGeom>
              <a:avLst/>
              <a:gdLst/>
              <a:ahLst/>
              <a:cxnLst>
                <a:cxn ang="0">
                  <a:pos x="18" y="2"/>
                </a:cxn>
                <a:cxn ang="0">
                  <a:pos x="10" y="0"/>
                </a:cxn>
                <a:cxn ang="0">
                  <a:pos x="4" y="2"/>
                </a:cxn>
                <a:cxn ang="0">
                  <a:pos x="0" y="11"/>
                </a:cxn>
                <a:cxn ang="0">
                  <a:pos x="3" y="20"/>
                </a:cxn>
                <a:cxn ang="0">
                  <a:pos x="18" y="2"/>
                </a:cxn>
              </a:cxnLst>
              <a:rect l="0" t="0" r="r" b="b"/>
              <a:pathLst>
                <a:path w="18" h="20">
                  <a:moveTo>
                    <a:pt x="18" y="2"/>
                  </a:moveTo>
                  <a:lnTo>
                    <a:pt x="10" y="0"/>
                  </a:lnTo>
                  <a:lnTo>
                    <a:pt x="4" y="2"/>
                  </a:lnTo>
                  <a:lnTo>
                    <a:pt x="0" y="11"/>
                  </a:lnTo>
                  <a:lnTo>
                    <a:pt x="3" y="20"/>
                  </a:lnTo>
                  <a:lnTo>
                    <a:pt x="18" y="2"/>
                  </a:lnTo>
                  <a:close/>
                </a:path>
              </a:pathLst>
            </a:custGeom>
            <a:solidFill>
              <a:srgbClr val="000000"/>
            </a:solidFill>
            <a:ln w="9525">
              <a:noFill/>
              <a:round/>
              <a:headEnd/>
              <a:tailEnd/>
            </a:ln>
          </p:spPr>
          <p:txBody>
            <a:bodyPr/>
            <a:lstStyle/>
            <a:p>
              <a:endParaRPr lang="en-US"/>
            </a:p>
          </p:txBody>
        </p:sp>
        <p:sp>
          <p:nvSpPr>
            <p:cNvPr id="1241432" name="Freeform 344"/>
            <p:cNvSpPr>
              <a:spLocks/>
            </p:cNvSpPr>
            <p:nvPr/>
          </p:nvSpPr>
          <p:spPr bwMode="auto">
            <a:xfrm>
              <a:off x="3213" y="3269"/>
              <a:ext cx="8" cy="10"/>
            </a:xfrm>
            <a:custGeom>
              <a:avLst/>
              <a:gdLst/>
              <a:ahLst/>
              <a:cxnLst>
                <a:cxn ang="0">
                  <a:pos x="15" y="0"/>
                </a:cxn>
                <a:cxn ang="0">
                  <a:pos x="7" y="0"/>
                </a:cxn>
                <a:cxn ang="0">
                  <a:pos x="1" y="4"/>
                </a:cxn>
                <a:cxn ang="0">
                  <a:pos x="0" y="13"/>
                </a:cxn>
                <a:cxn ang="0">
                  <a:pos x="6" y="19"/>
                </a:cxn>
                <a:cxn ang="0">
                  <a:pos x="15" y="0"/>
                </a:cxn>
              </a:cxnLst>
              <a:rect l="0" t="0" r="r" b="b"/>
              <a:pathLst>
                <a:path w="15" h="19">
                  <a:moveTo>
                    <a:pt x="15" y="0"/>
                  </a:moveTo>
                  <a:lnTo>
                    <a:pt x="7" y="0"/>
                  </a:lnTo>
                  <a:lnTo>
                    <a:pt x="1" y="4"/>
                  </a:lnTo>
                  <a:lnTo>
                    <a:pt x="0" y="13"/>
                  </a:lnTo>
                  <a:lnTo>
                    <a:pt x="6" y="19"/>
                  </a:lnTo>
                  <a:lnTo>
                    <a:pt x="15" y="0"/>
                  </a:lnTo>
                  <a:close/>
                </a:path>
              </a:pathLst>
            </a:custGeom>
            <a:solidFill>
              <a:srgbClr val="000000"/>
            </a:solidFill>
            <a:ln w="9525">
              <a:noFill/>
              <a:round/>
              <a:headEnd/>
              <a:tailEnd/>
            </a:ln>
          </p:spPr>
          <p:txBody>
            <a:bodyPr/>
            <a:lstStyle/>
            <a:p>
              <a:endParaRPr lang="en-US"/>
            </a:p>
          </p:txBody>
        </p:sp>
        <p:sp>
          <p:nvSpPr>
            <p:cNvPr id="1241433" name="Freeform 345"/>
            <p:cNvSpPr>
              <a:spLocks/>
            </p:cNvSpPr>
            <p:nvPr/>
          </p:nvSpPr>
          <p:spPr bwMode="auto">
            <a:xfrm>
              <a:off x="3217" y="3269"/>
              <a:ext cx="14" cy="29"/>
            </a:xfrm>
            <a:custGeom>
              <a:avLst/>
              <a:gdLst/>
              <a:ahLst/>
              <a:cxnLst>
                <a:cxn ang="0">
                  <a:pos x="26" y="58"/>
                </a:cxn>
                <a:cxn ang="0">
                  <a:pos x="30" y="41"/>
                </a:cxn>
                <a:cxn ang="0">
                  <a:pos x="28" y="24"/>
                </a:cxn>
                <a:cxn ang="0">
                  <a:pos x="19" y="12"/>
                </a:cxn>
                <a:cxn ang="0">
                  <a:pos x="9" y="0"/>
                </a:cxn>
                <a:cxn ang="0">
                  <a:pos x="0" y="19"/>
                </a:cxn>
                <a:cxn ang="0">
                  <a:pos x="4" y="24"/>
                </a:cxn>
                <a:cxn ang="0">
                  <a:pos x="8" y="31"/>
                </a:cxn>
                <a:cxn ang="0">
                  <a:pos x="9" y="41"/>
                </a:cxn>
                <a:cxn ang="0">
                  <a:pos x="8" y="44"/>
                </a:cxn>
                <a:cxn ang="0">
                  <a:pos x="26" y="58"/>
                </a:cxn>
              </a:cxnLst>
              <a:rect l="0" t="0" r="r" b="b"/>
              <a:pathLst>
                <a:path w="30" h="58">
                  <a:moveTo>
                    <a:pt x="26" y="58"/>
                  </a:moveTo>
                  <a:lnTo>
                    <a:pt x="30" y="41"/>
                  </a:lnTo>
                  <a:lnTo>
                    <a:pt x="28" y="24"/>
                  </a:lnTo>
                  <a:lnTo>
                    <a:pt x="19" y="12"/>
                  </a:lnTo>
                  <a:lnTo>
                    <a:pt x="9" y="0"/>
                  </a:lnTo>
                  <a:lnTo>
                    <a:pt x="0" y="19"/>
                  </a:lnTo>
                  <a:lnTo>
                    <a:pt x="4" y="24"/>
                  </a:lnTo>
                  <a:lnTo>
                    <a:pt x="8" y="31"/>
                  </a:lnTo>
                  <a:lnTo>
                    <a:pt x="9" y="41"/>
                  </a:lnTo>
                  <a:lnTo>
                    <a:pt x="8" y="44"/>
                  </a:lnTo>
                  <a:lnTo>
                    <a:pt x="26" y="58"/>
                  </a:lnTo>
                  <a:close/>
                </a:path>
              </a:pathLst>
            </a:custGeom>
            <a:solidFill>
              <a:srgbClr val="000000"/>
            </a:solidFill>
            <a:ln w="9525">
              <a:noFill/>
              <a:round/>
              <a:headEnd/>
              <a:tailEnd/>
            </a:ln>
          </p:spPr>
          <p:txBody>
            <a:bodyPr/>
            <a:lstStyle/>
            <a:p>
              <a:endParaRPr lang="en-US"/>
            </a:p>
          </p:txBody>
        </p:sp>
        <p:sp>
          <p:nvSpPr>
            <p:cNvPr id="1241434" name="Freeform 346"/>
            <p:cNvSpPr>
              <a:spLocks/>
            </p:cNvSpPr>
            <p:nvPr/>
          </p:nvSpPr>
          <p:spPr bwMode="auto">
            <a:xfrm>
              <a:off x="3219" y="3291"/>
              <a:ext cx="10" cy="9"/>
            </a:xfrm>
            <a:custGeom>
              <a:avLst/>
              <a:gdLst/>
              <a:ahLst/>
              <a:cxnLst>
                <a:cxn ang="0">
                  <a:pos x="3" y="0"/>
                </a:cxn>
                <a:cxn ang="0">
                  <a:pos x="0" y="11"/>
                </a:cxn>
                <a:cxn ang="0">
                  <a:pos x="5" y="17"/>
                </a:cxn>
                <a:cxn ang="0">
                  <a:pos x="13" y="18"/>
                </a:cxn>
                <a:cxn ang="0">
                  <a:pos x="21" y="14"/>
                </a:cxn>
                <a:cxn ang="0">
                  <a:pos x="3" y="0"/>
                </a:cxn>
              </a:cxnLst>
              <a:rect l="0" t="0" r="r" b="b"/>
              <a:pathLst>
                <a:path w="21" h="18">
                  <a:moveTo>
                    <a:pt x="3" y="0"/>
                  </a:moveTo>
                  <a:lnTo>
                    <a:pt x="0" y="11"/>
                  </a:lnTo>
                  <a:lnTo>
                    <a:pt x="5" y="17"/>
                  </a:lnTo>
                  <a:lnTo>
                    <a:pt x="13" y="18"/>
                  </a:lnTo>
                  <a:lnTo>
                    <a:pt x="21" y="14"/>
                  </a:lnTo>
                  <a:lnTo>
                    <a:pt x="3" y="0"/>
                  </a:lnTo>
                  <a:close/>
                </a:path>
              </a:pathLst>
            </a:custGeom>
            <a:solidFill>
              <a:srgbClr val="000000"/>
            </a:solidFill>
            <a:ln w="9525">
              <a:noFill/>
              <a:round/>
              <a:headEnd/>
              <a:tailEnd/>
            </a:ln>
          </p:spPr>
          <p:txBody>
            <a:bodyPr/>
            <a:lstStyle/>
            <a:p>
              <a:endParaRPr lang="en-US"/>
            </a:p>
          </p:txBody>
        </p:sp>
        <p:sp>
          <p:nvSpPr>
            <p:cNvPr id="1241435" name="Freeform 347"/>
            <p:cNvSpPr>
              <a:spLocks/>
            </p:cNvSpPr>
            <p:nvPr/>
          </p:nvSpPr>
          <p:spPr bwMode="auto">
            <a:xfrm>
              <a:off x="3205" y="3297"/>
              <a:ext cx="9" cy="8"/>
            </a:xfrm>
            <a:custGeom>
              <a:avLst/>
              <a:gdLst/>
              <a:ahLst/>
              <a:cxnLst>
                <a:cxn ang="0">
                  <a:pos x="0" y="0"/>
                </a:cxn>
                <a:cxn ang="0">
                  <a:pos x="0" y="8"/>
                </a:cxn>
                <a:cxn ang="0">
                  <a:pos x="5" y="15"/>
                </a:cxn>
                <a:cxn ang="0">
                  <a:pos x="12" y="16"/>
                </a:cxn>
                <a:cxn ang="0">
                  <a:pos x="18" y="9"/>
                </a:cxn>
                <a:cxn ang="0">
                  <a:pos x="0" y="0"/>
                </a:cxn>
              </a:cxnLst>
              <a:rect l="0" t="0" r="r" b="b"/>
              <a:pathLst>
                <a:path w="18" h="16">
                  <a:moveTo>
                    <a:pt x="0" y="0"/>
                  </a:moveTo>
                  <a:lnTo>
                    <a:pt x="0" y="8"/>
                  </a:lnTo>
                  <a:lnTo>
                    <a:pt x="5" y="15"/>
                  </a:lnTo>
                  <a:lnTo>
                    <a:pt x="12" y="16"/>
                  </a:lnTo>
                  <a:lnTo>
                    <a:pt x="18" y="9"/>
                  </a:lnTo>
                  <a:lnTo>
                    <a:pt x="0" y="0"/>
                  </a:lnTo>
                  <a:close/>
                </a:path>
              </a:pathLst>
            </a:custGeom>
            <a:solidFill>
              <a:srgbClr val="000000"/>
            </a:solidFill>
            <a:ln w="9525">
              <a:noFill/>
              <a:round/>
              <a:headEnd/>
              <a:tailEnd/>
            </a:ln>
          </p:spPr>
          <p:txBody>
            <a:bodyPr/>
            <a:lstStyle/>
            <a:p>
              <a:endParaRPr lang="en-US"/>
            </a:p>
          </p:txBody>
        </p:sp>
        <p:sp>
          <p:nvSpPr>
            <p:cNvPr id="1241436" name="Freeform 348"/>
            <p:cNvSpPr>
              <a:spLocks/>
            </p:cNvSpPr>
            <p:nvPr/>
          </p:nvSpPr>
          <p:spPr bwMode="auto">
            <a:xfrm>
              <a:off x="3205" y="3290"/>
              <a:ext cx="10" cy="12"/>
            </a:xfrm>
            <a:custGeom>
              <a:avLst/>
              <a:gdLst/>
              <a:ahLst/>
              <a:cxnLst>
                <a:cxn ang="0">
                  <a:pos x="3" y="4"/>
                </a:cxn>
                <a:cxn ang="0">
                  <a:pos x="3" y="6"/>
                </a:cxn>
                <a:cxn ang="0">
                  <a:pos x="0" y="13"/>
                </a:cxn>
                <a:cxn ang="0">
                  <a:pos x="18" y="22"/>
                </a:cxn>
                <a:cxn ang="0">
                  <a:pos x="21" y="16"/>
                </a:cxn>
                <a:cxn ang="0">
                  <a:pos x="21" y="18"/>
                </a:cxn>
                <a:cxn ang="0">
                  <a:pos x="21" y="16"/>
                </a:cxn>
                <a:cxn ang="0">
                  <a:pos x="21" y="7"/>
                </a:cxn>
                <a:cxn ang="0">
                  <a:pos x="17" y="1"/>
                </a:cxn>
                <a:cxn ang="0">
                  <a:pos x="9" y="0"/>
                </a:cxn>
                <a:cxn ang="0">
                  <a:pos x="3" y="6"/>
                </a:cxn>
                <a:cxn ang="0">
                  <a:pos x="3" y="4"/>
                </a:cxn>
              </a:cxnLst>
              <a:rect l="0" t="0" r="r" b="b"/>
              <a:pathLst>
                <a:path w="21" h="22">
                  <a:moveTo>
                    <a:pt x="3" y="4"/>
                  </a:moveTo>
                  <a:lnTo>
                    <a:pt x="3" y="6"/>
                  </a:lnTo>
                  <a:lnTo>
                    <a:pt x="0" y="13"/>
                  </a:lnTo>
                  <a:lnTo>
                    <a:pt x="18" y="22"/>
                  </a:lnTo>
                  <a:lnTo>
                    <a:pt x="21" y="16"/>
                  </a:lnTo>
                  <a:lnTo>
                    <a:pt x="21" y="18"/>
                  </a:lnTo>
                  <a:lnTo>
                    <a:pt x="21" y="16"/>
                  </a:lnTo>
                  <a:lnTo>
                    <a:pt x="21" y="7"/>
                  </a:lnTo>
                  <a:lnTo>
                    <a:pt x="17" y="1"/>
                  </a:lnTo>
                  <a:lnTo>
                    <a:pt x="9" y="0"/>
                  </a:lnTo>
                  <a:lnTo>
                    <a:pt x="3" y="6"/>
                  </a:lnTo>
                  <a:lnTo>
                    <a:pt x="3" y="4"/>
                  </a:lnTo>
                  <a:close/>
                </a:path>
              </a:pathLst>
            </a:custGeom>
            <a:solidFill>
              <a:srgbClr val="000000"/>
            </a:solidFill>
            <a:ln w="9525">
              <a:noFill/>
              <a:round/>
              <a:headEnd/>
              <a:tailEnd/>
            </a:ln>
          </p:spPr>
          <p:txBody>
            <a:bodyPr/>
            <a:lstStyle/>
            <a:p>
              <a:endParaRPr lang="en-US"/>
            </a:p>
          </p:txBody>
        </p:sp>
        <p:sp>
          <p:nvSpPr>
            <p:cNvPr id="1241437" name="Freeform 349"/>
            <p:cNvSpPr>
              <a:spLocks/>
            </p:cNvSpPr>
            <p:nvPr/>
          </p:nvSpPr>
          <p:spPr bwMode="auto">
            <a:xfrm>
              <a:off x="3206" y="3284"/>
              <a:ext cx="13" cy="15"/>
            </a:xfrm>
            <a:custGeom>
              <a:avLst/>
              <a:gdLst/>
              <a:ahLst/>
              <a:cxnLst>
                <a:cxn ang="0">
                  <a:pos x="24" y="0"/>
                </a:cxn>
                <a:cxn ang="0">
                  <a:pos x="24" y="0"/>
                </a:cxn>
                <a:cxn ang="0">
                  <a:pos x="11" y="0"/>
                </a:cxn>
                <a:cxn ang="0">
                  <a:pos x="5" y="9"/>
                </a:cxn>
                <a:cxn ang="0">
                  <a:pos x="2" y="15"/>
                </a:cxn>
                <a:cxn ang="0">
                  <a:pos x="0" y="18"/>
                </a:cxn>
                <a:cxn ang="0">
                  <a:pos x="19" y="32"/>
                </a:cxn>
                <a:cxn ang="0">
                  <a:pos x="21" y="26"/>
                </a:cxn>
                <a:cxn ang="0">
                  <a:pos x="23" y="21"/>
                </a:cxn>
                <a:cxn ang="0">
                  <a:pos x="21" y="24"/>
                </a:cxn>
                <a:cxn ang="0">
                  <a:pos x="19" y="24"/>
                </a:cxn>
                <a:cxn ang="0">
                  <a:pos x="24" y="0"/>
                </a:cxn>
              </a:cxnLst>
              <a:rect l="0" t="0" r="r" b="b"/>
              <a:pathLst>
                <a:path w="24" h="32">
                  <a:moveTo>
                    <a:pt x="24" y="0"/>
                  </a:moveTo>
                  <a:lnTo>
                    <a:pt x="24" y="0"/>
                  </a:lnTo>
                  <a:lnTo>
                    <a:pt x="11" y="0"/>
                  </a:lnTo>
                  <a:lnTo>
                    <a:pt x="5" y="9"/>
                  </a:lnTo>
                  <a:lnTo>
                    <a:pt x="2" y="15"/>
                  </a:lnTo>
                  <a:lnTo>
                    <a:pt x="0" y="18"/>
                  </a:lnTo>
                  <a:lnTo>
                    <a:pt x="19" y="32"/>
                  </a:lnTo>
                  <a:lnTo>
                    <a:pt x="21" y="26"/>
                  </a:lnTo>
                  <a:lnTo>
                    <a:pt x="23" y="21"/>
                  </a:lnTo>
                  <a:lnTo>
                    <a:pt x="21" y="24"/>
                  </a:lnTo>
                  <a:lnTo>
                    <a:pt x="19" y="24"/>
                  </a:lnTo>
                  <a:lnTo>
                    <a:pt x="24" y="0"/>
                  </a:lnTo>
                  <a:close/>
                </a:path>
              </a:pathLst>
            </a:custGeom>
            <a:solidFill>
              <a:srgbClr val="000000"/>
            </a:solidFill>
            <a:ln w="9525">
              <a:noFill/>
              <a:round/>
              <a:headEnd/>
              <a:tailEnd/>
            </a:ln>
          </p:spPr>
          <p:txBody>
            <a:bodyPr/>
            <a:lstStyle/>
            <a:p>
              <a:endParaRPr lang="en-US"/>
            </a:p>
          </p:txBody>
        </p:sp>
        <p:sp>
          <p:nvSpPr>
            <p:cNvPr id="1241438" name="Freeform 350"/>
            <p:cNvSpPr>
              <a:spLocks/>
            </p:cNvSpPr>
            <p:nvPr/>
          </p:nvSpPr>
          <p:spPr bwMode="auto">
            <a:xfrm>
              <a:off x="3215" y="3284"/>
              <a:ext cx="20" cy="26"/>
            </a:xfrm>
            <a:custGeom>
              <a:avLst/>
              <a:gdLst/>
              <a:ahLst/>
              <a:cxnLst>
                <a:cxn ang="0">
                  <a:pos x="38" y="54"/>
                </a:cxn>
                <a:cxn ang="0">
                  <a:pos x="39" y="35"/>
                </a:cxn>
                <a:cxn ang="0">
                  <a:pos x="32" y="21"/>
                </a:cxn>
                <a:cxn ang="0">
                  <a:pos x="20" y="9"/>
                </a:cxn>
                <a:cxn ang="0">
                  <a:pos x="6" y="0"/>
                </a:cxn>
                <a:cxn ang="0">
                  <a:pos x="0" y="24"/>
                </a:cxn>
                <a:cxn ang="0">
                  <a:pos x="7" y="29"/>
                </a:cxn>
                <a:cxn ang="0">
                  <a:pos x="16" y="33"/>
                </a:cxn>
                <a:cxn ang="0">
                  <a:pos x="19" y="42"/>
                </a:cxn>
                <a:cxn ang="0">
                  <a:pos x="20" y="40"/>
                </a:cxn>
                <a:cxn ang="0">
                  <a:pos x="38" y="54"/>
                </a:cxn>
              </a:cxnLst>
              <a:rect l="0" t="0" r="r" b="b"/>
              <a:pathLst>
                <a:path w="39" h="54">
                  <a:moveTo>
                    <a:pt x="38" y="54"/>
                  </a:moveTo>
                  <a:lnTo>
                    <a:pt x="39" y="35"/>
                  </a:lnTo>
                  <a:lnTo>
                    <a:pt x="32" y="21"/>
                  </a:lnTo>
                  <a:lnTo>
                    <a:pt x="20" y="9"/>
                  </a:lnTo>
                  <a:lnTo>
                    <a:pt x="6" y="0"/>
                  </a:lnTo>
                  <a:lnTo>
                    <a:pt x="0" y="24"/>
                  </a:lnTo>
                  <a:lnTo>
                    <a:pt x="7" y="29"/>
                  </a:lnTo>
                  <a:lnTo>
                    <a:pt x="16" y="33"/>
                  </a:lnTo>
                  <a:lnTo>
                    <a:pt x="19" y="42"/>
                  </a:lnTo>
                  <a:lnTo>
                    <a:pt x="20" y="40"/>
                  </a:lnTo>
                  <a:lnTo>
                    <a:pt x="38" y="54"/>
                  </a:lnTo>
                  <a:close/>
                </a:path>
              </a:pathLst>
            </a:custGeom>
            <a:solidFill>
              <a:srgbClr val="000000"/>
            </a:solidFill>
            <a:ln w="9525">
              <a:noFill/>
              <a:round/>
              <a:headEnd/>
              <a:tailEnd/>
            </a:ln>
          </p:spPr>
          <p:txBody>
            <a:bodyPr/>
            <a:lstStyle/>
            <a:p>
              <a:endParaRPr lang="en-US"/>
            </a:p>
          </p:txBody>
        </p:sp>
        <p:sp>
          <p:nvSpPr>
            <p:cNvPr id="1241439" name="Freeform 351"/>
            <p:cNvSpPr>
              <a:spLocks/>
            </p:cNvSpPr>
            <p:nvPr/>
          </p:nvSpPr>
          <p:spPr bwMode="auto">
            <a:xfrm>
              <a:off x="3225" y="3304"/>
              <a:ext cx="10" cy="9"/>
            </a:xfrm>
            <a:custGeom>
              <a:avLst/>
              <a:gdLst/>
              <a:ahLst/>
              <a:cxnLst>
                <a:cxn ang="0">
                  <a:pos x="1" y="0"/>
                </a:cxn>
                <a:cxn ang="0">
                  <a:pos x="0" y="11"/>
                </a:cxn>
                <a:cxn ang="0">
                  <a:pos x="4" y="17"/>
                </a:cxn>
                <a:cxn ang="0">
                  <a:pos x="11" y="18"/>
                </a:cxn>
                <a:cxn ang="0">
                  <a:pos x="19" y="14"/>
                </a:cxn>
                <a:cxn ang="0">
                  <a:pos x="1" y="0"/>
                </a:cxn>
              </a:cxnLst>
              <a:rect l="0" t="0" r="r" b="b"/>
              <a:pathLst>
                <a:path w="19" h="18">
                  <a:moveTo>
                    <a:pt x="1" y="0"/>
                  </a:moveTo>
                  <a:lnTo>
                    <a:pt x="0" y="11"/>
                  </a:lnTo>
                  <a:lnTo>
                    <a:pt x="4" y="17"/>
                  </a:lnTo>
                  <a:lnTo>
                    <a:pt x="11" y="18"/>
                  </a:lnTo>
                  <a:lnTo>
                    <a:pt x="19" y="14"/>
                  </a:lnTo>
                  <a:lnTo>
                    <a:pt x="1" y="0"/>
                  </a:lnTo>
                  <a:close/>
                </a:path>
              </a:pathLst>
            </a:custGeom>
            <a:solidFill>
              <a:srgbClr val="000000"/>
            </a:solidFill>
            <a:ln w="9525">
              <a:noFill/>
              <a:round/>
              <a:headEnd/>
              <a:tailEnd/>
            </a:ln>
          </p:spPr>
          <p:txBody>
            <a:bodyPr/>
            <a:lstStyle/>
            <a:p>
              <a:endParaRPr lang="en-US"/>
            </a:p>
          </p:txBody>
        </p:sp>
        <p:sp>
          <p:nvSpPr>
            <p:cNvPr id="1241440" name="Freeform 352"/>
            <p:cNvSpPr>
              <a:spLocks/>
            </p:cNvSpPr>
            <p:nvPr/>
          </p:nvSpPr>
          <p:spPr bwMode="auto">
            <a:xfrm>
              <a:off x="3215" y="3342"/>
              <a:ext cx="6" cy="12"/>
            </a:xfrm>
            <a:custGeom>
              <a:avLst/>
              <a:gdLst/>
              <a:ahLst/>
              <a:cxnLst>
                <a:cxn ang="0">
                  <a:pos x="11" y="0"/>
                </a:cxn>
                <a:cxn ang="0">
                  <a:pos x="3" y="3"/>
                </a:cxn>
                <a:cxn ang="0">
                  <a:pos x="0" y="12"/>
                </a:cxn>
                <a:cxn ang="0">
                  <a:pos x="3" y="21"/>
                </a:cxn>
                <a:cxn ang="0">
                  <a:pos x="11" y="24"/>
                </a:cxn>
                <a:cxn ang="0">
                  <a:pos x="11" y="0"/>
                </a:cxn>
              </a:cxnLst>
              <a:rect l="0" t="0" r="r" b="b"/>
              <a:pathLst>
                <a:path w="11" h="24">
                  <a:moveTo>
                    <a:pt x="11" y="0"/>
                  </a:moveTo>
                  <a:lnTo>
                    <a:pt x="3" y="3"/>
                  </a:lnTo>
                  <a:lnTo>
                    <a:pt x="0" y="12"/>
                  </a:lnTo>
                  <a:lnTo>
                    <a:pt x="3" y="21"/>
                  </a:lnTo>
                  <a:lnTo>
                    <a:pt x="11" y="24"/>
                  </a:lnTo>
                  <a:lnTo>
                    <a:pt x="11" y="0"/>
                  </a:lnTo>
                  <a:close/>
                </a:path>
              </a:pathLst>
            </a:custGeom>
            <a:solidFill>
              <a:srgbClr val="000000"/>
            </a:solidFill>
            <a:ln w="9525">
              <a:noFill/>
              <a:round/>
              <a:headEnd/>
              <a:tailEnd/>
            </a:ln>
          </p:spPr>
          <p:txBody>
            <a:bodyPr/>
            <a:lstStyle/>
            <a:p>
              <a:endParaRPr lang="en-US"/>
            </a:p>
          </p:txBody>
        </p:sp>
        <p:sp>
          <p:nvSpPr>
            <p:cNvPr id="1241441" name="Freeform 353"/>
            <p:cNvSpPr>
              <a:spLocks/>
            </p:cNvSpPr>
            <p:nvPr/>
          </p:nvSpPr>
          <p:spPr bwMode="auto">
            <a:xfrm>
              <a:off x="3220" y="3340"/>
              <a:ext cx="11" cy="14"/>
            </a:xfrm>
            <a:custGeom>
              <a:avLst/>
              <a:gdLst/>
              <a:ahLst/>
              <a:cxnLst>
                <a:cxn ang="0">
                  <a:pos x="1" y="3"/>
                </a:cxn>
                <a:cxn ang="0">
                  <a:pos x="1" y="1"/>
                </a:cxn>
                <a:cxn ang="0">
                  <a:pos x="0" y="6"/>
                </a:cxn>
                <a:cxn ang="0">
                  <a:pos x="1" y="6"/>
                </a:cxn>
                <a:cxn ang="0">
                  <a:pos x="0" y="4"/>
                </a:cxn>
                <a:cxn ang="0">
                  <a:pos x="1" y="4"/>
                </a:cxn>
                <a:cxn ang="0">
                  <a:pos x="1" y="28"/>
                </a:cxn>
                <a:cxn ang="0">
                  <a:pos x="5" y="28"/>
                </a:cxn>
                <a:cxn ang="0">
                  <a:pos x="13" y="22"/>
                </a:cxn>
                <a:cxn ang="0">
                  <a:pos x="20" y="13"/>
                </a:cxn>
                <a:cxn ang="0">
                  <a:pos x="22" y="1"/>
                </a:cxn>
                <a:cxn ang="0">
                  <a:pos x="22" y="0"/>
                </a:cxn>
                <a:cxn ang="0">
                  <a:pos x="1" y="3"/>
                </a:cxn>
              </a:cxnLst>
              <a:rect l="0" t="0" r="r" b="b"/>
              <a:pathLst>
                <a:path w="22" h="28">
                  <a:moveTo>
                    <a:pt x="1" y="3"/>
                  </a:moveTo>
                  <a:lnTo>
                    <a:pt x="1" y="1"/>
                  </a:lnTo>
                  <a:lnTo>
                    <a:pt x="0" y="6"/>
                  </a:lnTo>
                  <a:lnTo>
                    <a:pt x="1" y="6"/>
                  </a:lnTo>
                  <a:lnTo>
                    <a:pt x="0" y="4"/>
                  </a:lnTo>
                  <a:lnTo>
                    <a:pt x="1" y="4"/>
                  </a:lnTo>
                  <a:lnTo>
                    <a:pt x="1" y="28"/>
                  </a:lnTo>
                  <a:lnTo>
                    <a:pt x="5" y="28"/>
                  </a:lnTo>
                  <a:lnTo>
                    <a:pt x="13" y="22"/>
                  </a:lnTo>
                  <a:lnTo>
                    <a:pt x="20" y="13"/>
                  </a:lnTo>
                  <a:lnTo>
                    <a:pt x="22" y="1"/>
                  </a:lnTo>
                  <a:lnTo>
                    <a:pt x="22" y="0"/>
                  </a:lnTo>
                  <a:lnTo>
                    <a:pt x="1" y="3"/>
                  </a:lnTo>
                  <a:close/>
                </a:path>
              </a:pathLst>
            </a:custGeom>
            <a:solidFill>
              <a:srgbClr val="000000"/>
            </a:solidFill>
            <a:ln w="9525">
              <a:noFill/>
              <a:round/>
              <a:headEnd/>
              <a:tailEnd/>
            </a:ln>
          </p:spPr>
          <p:txBody>
            <a:bodyPr/>
            <a:lstStyle/>
            <a:p>
              <a:endParaRPr lang="en-US"/>
            </a:p>
          </p:txBody>
        </p:sp>
        <p:sp>
          <p:nvSpPr>
            <p:cNvPr id="1241442" name="Freeform 354"/>
            <p:cNvSpPr>
              <a:spLocks/>
            </p:cNvSpPr>
            <p:nvPr/>
          </p:nvSpPr>
          <p:spPr bwMode="auto">
            <a:xfrm>
              <a:off x="3220" y="3306"/>
              <a:ext cx="11" cy="35"/>
            </a:xfrm>
            <a:custGeom>
              <a:avLst/>
              <a:gdLst/>
              <a:ahLst/>
              <a:cxnLst>
                <a:cxn ang="0">
                  <a:pos x="0" y="3"/>
                </a:cxn>
                <a:cxn ang="0">
                  <a:pos x="0" y="9"/>
                </a:cxn>
                <a:cxn ang="0">
                  <a:pos x="0" y="16"/>
                </a:cxn>
                <a:cxn ang="0">
                  <a:pos x="0" y="27"/>
                </a:cxn>
                <a:cxn ang="0">
                  <a:pos x="1" y="37"/>
                </a:cxn>
                <a:cxn ang="0">
                  <a:pos x="1" y="44"/>
                </a:cxn>
                <a:cxn ang="0">
                  <a:pos x="1" y="55"/>
                </a:cxn>
                <a:cxn ang="0">
                  <a:pos x="1" y="64"/>
                </a:cxn>
                <a:cxn ang="0">
                  <a:pos x="1" y="71"/>
                </a:cxn>
                <a:cxn ang="0">
                  <a:pos x="22" y="68"/>
                </a:cxn>
                <a:cxn ang="0">
                  <a:pos x="22" y="64"/>
                </a:cxn>
                <a:cxn ang="0">
                  <a:pos x="22" y="55"/>
                </a:cxn>
                <a:cxn ang="0">
                  <a:pos x="22" y="44"/>
                </a:cxn>
                <a:cxn ang="0">
                  <a:pos x="22" y="32"/>
                </a:cxn>
                <a:cxn ang="0">
                  <a:pos x="20" y="24"/>
                </a:cxn>
                <a:cxn ang="0">
                  <a:pos x="20" y="16"/>
                </a:cxn>
                <a:cxn ang="0">
                  <a:pos x="20" y="9"/>
                </a:cxn>
                <a:cxn ang="0">
                  <a:pos x="20" y="0"/>
                </a:cxn>
                <a:cxn ang="0">
                  <a:pos x="0" y="3"/>
                </a:cxn>
              </a:cxnLst>
              <a:rect l="0" t="0" r="r" b="b"/>
              <a:pathLst>
                <a:path w="22" h="71">
                  <a:moveTo>
                    <a:pt x="0" y="3"/>
                  </a:moveTo>
                  <a:lnTo>
                    <a:pt x="0" y="9"/>
                  </a:lnTo>
                  <a:lnTo>
                    <a:pt x="0" y="16"/>
                  </a:lnTo>
                  <a:lnTo>
                    <a:pt x="0" y="27"/>
                  </a:lnTo>
                  <a:lnTo>
                    <a:pt x="1" y="37"/>
                  </a:lnTo>
                  <a:lnTo>
                    <a:pt x="1" y="44"/>
                  </a:lnTo>
                  <a:lnTo>
                    <a:pt x="1" y="55"/>
                  </a:lnTo>
                  <a:lnTo>
                    <a:pt x="1" y="64"/>
                  </a:lnTo>
                  <a:lnTo>
                    <a:pt x="1" y="71"/>
                  </a:lnTo>
                  <a:lnTo>
                    <a:pt x="22" y="68"/>
                  </a:lnTo>
                  <a:lnTo>
                    <a:pt x="22" y="64"/>
                  </a:lnTo>
                  <a:lnTo>
                    <a:pt x="22" y="55"/>
                  </a:lnTo>
                  <a:lnTo>
                    <a:pt x="22" y="44"/>
                  </a:lnTo>
                  <a:lnTo>
                    <a:pt x="22" y="32"/>
                  </a:lnTo>
                  <a:lnTo>
                    <a:pt x="20" y="24"/>
                  </a:lnTo>
                  <a:lnTo>
                    <a:pt x="20" y="16"/>
                  </a:lnTo>
                  <a:lnTo>
                    <a:pt x="20" y="9"/>
                  </a:lnTo>
                  <a:lnTo>
                    <a:pt x="20" y="0"/>
                  </a:lnTo>
                  <a:lnTo>
                    <a:pt x="0" y="3"/>
                  </a:lnTo>
                  <a:close/>
                </a:path>
              </a:pathLst>
            </a:custGeom>
            <a:solidFill>
              <a:srgbClr val="000000"/>
            </a:solidFill>
            <a:ln w="9525">
              <a:noFill/>
              <a:round/>
              <a:headEnd/>
              <a:tailEnd/>
            </a:ln>
          </p:spPr>
          <p:txBody>
            <a:bodyPr/>
            <a:lstStyle/>
            <a:p>
              <a:endParaRPr lang="en-US"/>
            </a:p>
          </p:txBody>
        </p:sp>
        <p:sp>
          <p:nvSpPr>
            <p:cNvPr id="1241443" name="Freeform 355"/>
            <p:cNvSpPr>
              <a:spLocks/>
            </p:cNvSpPr>
            <p:nvPr/>
          </p:nvSpPr>
          <p:spPr bwMode="auto">
            <a:xfrm>
              <a:off x="3220" y="3301"/>
              <a:ext cx="11" cy="6"/>
            </a:xfrm>
            <a:custGeom>
              <a:avLst/>
              <a:gdLst/>
              <a:ahLst/>
              <a:cxnLst>
                <a:cxn ang="0">
                  <a:pos x="20" y="10"/>
                </a:cxn>
                <a:cxn ang="0">
                  <a:pos x="17" y="1"/>
                </a:cxn>
                <a:cxn ang="0">
                  <a:pos x="9" y="0"/>
                </a:cxn>
                <a:cxn ang="0">
                  <a:pos x="2" y="5"/>
                </a:cxn>
                <a:cxn ang="0">
                  <a:pos x="0" y="13"/>
                </a:cxn>
                <a:cxn ang="0">
                  <a:pos x="20" y="10"/>
                </a:cxn>
              </a:cxnLst>
              <a:rect l="0" t="0" r="r" b="b"/>
              <a:pathLst>
                <a:path w="20" h="13">
                  <a:moveTo>
                    <a:pt x="20" y="10"/>
                  </a:moveTo>
                  <a:lnTo>
                    <a:pt x="17" y="1"/>
                  </a:lnTo>
                  <a:lnTo>
                    <a:pt x="9" y="0"/>
                  </a:lnTo>
                  <a:lnTo>
                    <a:pt x="2" y="5"/>
                  </a:lnTo>
                  <a:lnTo>
                    <a:pt x="0" y="13"/>
                  </a:lnTo>
                  <a:lnTo>
                    <a:pt x="20" y="10"/>
                  </a:lnTo>
                  <a:close/>
                </a:path>
              </a:pathLst>
            </a:custGeom>
            <a:solidFill>
              <a:srgbClr val="000000"/>
            </a:solidFill>
            <a:ln w="9525">
              <a:noFill/>
              <a:round/>
              <a:headEnd/>
              <a:tailEnd/>
            </a:ln>
          </p:spPr>
          <p:txBody>
            <a:bodyPr/>
            <a:lstStyle/>
            <a:p>
              <a:endParaRPr lang="en-US"/>
            </a:p>
          </p:txBody>
        </p:sp>
        <p:sp>
          <p:nvSpPr>
            <p:cNvPr id="1241444" name="Freeform 356"/>
            <p:cNvSpPr>
              <a:spLocks/>
            </p:cNvSpPr>
            <p:nvPr/>
          </p:nvSpPr>
          <p:spPr bwMode="auto">
            <a:xfrm>
              <a:off x="3118" y="3370"/>
              <a:ext cx="12" cy="14"/>
            </a:xfrm>
            <a:custGeom>
              <a:avLst/>
              <a:gdLst/>
              <a:ahLst/>
              <a:cxnLst>
                <a:cxn ang="0">
                  <a:pos x="21" y="26"/>
                </a:cxn>
                <a:cxn ang="0">
                  <a:pos x="21" y="26"/>
                </a:cxn>
                <a:cxn ang="0">
                  <a:pos x="23" y="25"/>
                </a:cxn>
                <a:cxn ang="0">
                  <a:pos x="24" y="15"/>
                </a:cxn>
                <a:cxn ang="0">
                  <a:pos x="19" y="6"/>
                </a:cxn>
                <a:cxn ang="0">
                  <a:pos x="10" y="0"/>
                </a:cxn>
                <a:cxn ang="0">
                  <a:pos x="10" y="23"/>
                </a:cxn>
                <a:cxn ang="0">
                  <a:pos x="5" y="22"/>
                </a:cxn>
                <a:cxn ang="0">
                  <a:pos x="3" y="15"/>
                </a:cxn>
                <a:cxn ang="0">
                  <a:pos x="1" y="15"/>
                </a:cxn>
                <a:cxn ang="0">
                  <a:pos x="0" y="20"/>
                </a:cxn>
                <a:cxn ang="0">
                  <a:pos x="21" y="26"/>
                </a:cxn>
              </a:cxnLst>
              <a:rect l="0" t="0" r="r" b="b"/>
              <a:pathLst>
                <a:path w="24" h="26">
                  <a:moveTo>
                    <a:pt x="21" y="26"/>
                  </a:moveTo>
                  <a:lnTo>
                    <a:pt x="21" y="26"/>
                  </a:lnTo>
                  <a:lnTo>
                    <a:pt x="23" y="25"/>
                  </a:lnTo>
                  <a:lnTo>
                    <a:pt x="24" y="15"/>
                  </a:lnTo>
                  <a:lnTo>
                    <a:pt x="19" y="6"/>
                  </a:lnTo>
                  <a:lnTo>
                    <a:pt x="10" y="0"/>
                  </a:lnTo>
                  <a:lnTo>
                    <a:pt x="10" y="23"/>
                  </a:lnTo>
                  <a:lnTo>
                    <a:pt x="5" y="22"/>
                  </a:lnTo>
                  <a:lnTo>
                    <a:pt x="3" y="15"/>
                  </a:lnTo>
                  <a:lnTo>
                    <a:pt x="1" y="15"/>
                  </a:lnTo>
                  <a:lnTo>
                    <a:pt x="0" y="20"/>
                  </a:lnTo>
                  <a:lnTo>
                    <a:pt x="21" y="26"/>
                  </a:lnTo>
                  <a:close/>
                </a:path>
              </a:pathLst>
            </a:custGeom>
            <a:solidFill>
              <a:srgbClr val="000000"/>
            </a:solidFill>
            <a:ln w="9525">
              <a:noFill/>
              <a:round/>
              <a:headEnd/>
              <a:tailEnd/>
            </a:ln>
          </p:spPr>
          <p:txBody>
            <a:bodyPr/>
            <a:lstStyle/>
            <a:p>
              <a:endParaRPr lang="en-US"/>
            </a:p>
          </p:txBody>
        </p:sp>
        <p:sp>
          <p:nvSpPr>
            <p:cNvPr id="1241445" name="Freeform 357"/>
            <p:cNvSpPr>
              <a:spLocks/>
            </p:cNvSpPr>
            <p:nvPr/>
          </p:nvSpPr>
          <p:spPr bwMode="auto">
            <a:xfrm>
              <a:off x="3116" y="3381"/>
              <a:ext cx="13" cy="10"/>
            </a:xfrm>
            <a:custGeom>
              <a:avLst/>
              <a:gdLst/>
              <a:ahLst/>
              <a:cxnLst>
                <a:cxn ang="0">
                  <a:pos x="20" y="20"/>
                </a:cxn>
                <a:cxn ang="0">
                  <a:pos x="20" y="21"/>
                </a:cxn>
                <a:cxn ang="0">
                  <a:pos x="22" y="18"/>
                </a:cxn>
                <a:cxn ang="0">
                  <a:pos x="23" y="12"/>
                </a:cxn>
                <a:cxn ang="0">
                  <a:pos x="23" y="9"/>
                </a:cxn>
                <a:cxn ang="0">
                  <a:pos x="25" y="6"/>
                </a:cxn>
                <a:cxn ang="0">
                  <a:pos x="4" y="0"/>
                </a:cxn>
                <a:cxn ang="0">
                  <a:pos x="2" y="3"/>
                </a:cxn>
                <a:cxn ang="0">
                  <a:pos x="2" y="8"/>
                </a:cxn>
                <a:cxn ang="0">
                  <a:pos x="0" y="12"/>
                </a:cxn>
                <a:cxn ang="0">
                  <a:pos x="0" y="18"/>
                </a:cxn>
                <a:cxn ang="0">
                  <a:pos x="0" y="20"/>
                </a:cxn>
                <a:cxn ang="0">
                  <a:pos x="20" y="20"/>
                </a:cxn>
              </a:cxnLst>
              <a:rect l="0" t="0" r="r" b="b"/>
              <a:pathLst>
                <a:path w="25" h="21">
                  <a:moveTo>
                    <a:pt x="20" y="20"/>
                  </a:moveTo>
                  <a:lnTo>
                    <a:pt x="20" y="21"/>
                  </a:lnTo>
                  <a:lnTo>
                    <a:pt x="22" y="18"/>
                  </a:lnTo>
                  <a:lnTo>
                    <a:pt x="23" y="12"/>
                  </a:lnTo>
                  <a:lnTo>
                    <a:pt x="23" y="9"/>
                  </a:lnTo>
                  <a:lnTo>
                    <a:pt x="25" y="6"/>
                  </a:lnTo>
                  <a:lnTo>
                    <a:pt x="4" y="0"/>
                  </a:lnTo>
                  <a:lnTo>
                    <a:pt x="2" y="3"/>
                  </a:lnTo>
                  <a:lnTo>
                    <a:pt x="2" y="8"/>
                  </a:lnTo>
                  <a:lnTo>
                    <a:pt x="0" y="12"/>
                  </a:lnTo>
                  <a:lnTo>
                    <a:pt x="0" y="18"/>
                  </a:lnTo>
                  <a:lnTo>
                    <a:pt x="0" y="20"/>
                  </a:lnTo>
                  <a:lnTo>
                    <a:pt x="20" y="20"/>
                  </a:lnTo>
                  <a:close/>
                </a:path>
              </a:pathLst>
            </a:custGeom>
            <a:solidFill>
              <a:srgbClr val="000000"/>
            </a:solidFill>
            <a:ln w="9525">
              <a:noFill/>
              <a:round/>
              <a:headEnd/>
              <a:tailEnd/>
            </a:ln>
          </p:spPr>
          <p:txBody>
            <a:bodyPr/>
            <a:lstStyle/>
            <a:p>
              <a:endParaRPr lang="en-US"/>
            </a:p>
          </p:txBody>
        </p:sp>
        <p:sp>
          <p:nvSpPr>
            <p:cNvPr id="1241446" name="Freeform 358"/>
            <p:cNvSpPr>
              <a:spLocks/>
            </p:cNvSpPr>
            <p:nvPr/>
          </p:nvSpPr>
          <p:spPr bwMode="auto">
            <a:xfrm>
              <a:off x="3109" y="3389"/>
              <a:ext cx="17" cy="11"/>
            </a:xfrm>
            <a:custGeom>
              <a:avLst/>
              <a:gdLst/>
              <a:ahLst/>
              <a:cxnLst>
                <a:cxn ang="0">
                  <a:pos x="0" y="3"/>
                </a:cxn>
                <a:cxn ang="0">
                  <a:pos x="0" y="3"/>
                </a:cxn>
                <a:cxn ang="0">
                  <a:pos x="4" y="16"/>
                </a:cxn>
                <a:cxn ang="0">
                  <a:pos x="18" y="22"/>
                </a:cxn>
                <a:cxn ang="0">
                  <a:pos x="29" y="15"/>
                </a:cxn>
                <a:cxn ang="0">
                  <a:pos x="33" y="3"/>
                </a:cxn>
                <a:cxn ang="0">
                  <a:pos x="13" y="3"/>
                </a:cxn>
                <a:cxn ang="0">
                  <a:pos x="14" y="1"/>
                </a:cxn>
                <a:cxn ang="0">
                  <a:pos x="15" y="0"/>
                </a:cxn>
                <a:cxn ang="0">
                  <a:pos x="23" y="3"/>
                </a:cxn>
                <a:cxn ang="0">
                  <a:pos x="22" y="0"/>
                </a:cxn>
                <a:cxn ang="0">
                  <a:pos x="0" y="3"/>
                </a:cxn>
              </a:cxnLst>
              <a:rect l="0" t="0" r="r" b="b"/>
              <a:pathLst>
                <a:path w="33" h="22">
                  <a:moveTo>
                    <a:pt x="0" y="3"/>
                  </a:moveTo>
                  <a:lnTo>
                    <a:pt x="0" y="3"/>
                  </a:lnTo>
                  <a:lnTo>
                    <a:pt x="4" y="16"/>
                  </a:lnTo>
                  <a:lnTo>
                    <a:pt x="18" y="22"/>
                  </a:lnTo>
                  <a:lnTo>
                    <a:pt x="29" y="15"/>
                  </a:lnTo>
                  <a:lnTo>
                    <a:pt x="33" y="3"/>
                  </a:lnTo>
                  <a:lnTo>
                    <a:pt x="13" y="3"/>
                  </a:lnTo>
                  <a:lnTo>
                    <a:pt x="14" y="1"/>
                  </a:lnTo>
                  <a:lnTo>
                    <a:pt x="15" y="0"/>
                  </a:lnTo>
                  <a:lnTo>
                    <a:pt x="23" y="3"/>
                  </a:lnTo>
                  <a:lnTo>
                    <a:pt x="22" y="0"/>
                  </a:lnTo>
                  <a:lnTo>
                    <a:pt x="0" y="3"/>
                  </a:lnTo>
                  <a:close/>
                </a:path>
              </a:pathLst>
            </a:custGeom>
            <a:solidFill>
              <a:srgbClr val="000000"/>
            </a:solidFill>
            <a:ln w="9525">
              <a:noFill/>
              <a:round/>
              <a:headEnd/>
              <a:tailEnd/>
            </a:ln>
          </p:spPr>
          <p:txBody>
            <a:bodyPr/>
            <a:lstStyle/>
            <a:p>
              <a:endParaRPr lang="en-US"/>
            </a:p>
          </p:txBody>
        </p:sp>
        <p:sp>
          <p:nvSpPr>
            <p:cNvPr id="1241447" name="Freeform 359"/>
            <p:cNvSpPr>
              <a:spLocks/>
            </p:cNvSpPr>
            <p:nvPr/>
          </p:nvSpPr>
          <p:spPr bwMode="auto">
            <a:xfrm>
              <a:off x="3109" y="3370"/>
              <a:ext cx="14" cy="20"/>
            </a:xfrm>
            <a:custGeom>
              <a:avLst/>
              <a:gdLst/>
              <a:ahLst/>
              <a:cxnLst>
                <a:cxn ang="0">
                  <a:pos x="27" y="0"/>
                </a:cxn>
                <a:cxn ang="0">
                  <a:pos x="27" y="0"/>
                </a:cxn>
                <a:cxn ang="0">
                  <a:pos x="10" y="6"/>
                </a:cxn>
                <a:cxn ang="0">
                  <a:pos x="4" y="17"/>
                </a:cxn>
                <a:cxn ang="0">
                  <a:pos x="0" y="28"/>
                </a:cxn>
                <a:cxn ang="0">
                  <a:pos x="0" y="40"/>
                </a:cxn>
                <a:cxn ang="0">
                  <a:pos x="22" y="37"/>
                </a:cxn>
                <a:cxn ang="0">
                  <a:pos x="22" y="31"/>
                </a:cxn>
                <a:cxn ang="0">
                  <a:pos x="22" y="26"/>
                </a:cxn>
                <a:cxn ang="0">
                  <a:pos x="23" y="25"/>
                </a:cxn>
                <a:cxn ang="0">
                  <a:pos x="27" y="23"/>
                </a:cxn>
                <a:cxn ang="0">
                  <a:pos x="27" y="0"/>
                </a:cxn>
              </a:cxnLst>
              <a:rect l="0" t="0" r="r" b="b"/>
              <a:pathLst>
                <a:path w="27" h="40">
                  <a:moveTo>
                    <a:pt x="27" y="0"/>
                  </a:moveTo>
                  <a:lnTo>
                    <a:pt x="27" y="0"/>
                  </a:lnTo>
                  <a:lnTo>
                    <a:pt x="10" y="6"/>
                  </a:lnTo>
                  <a:lnTo>
                    <a:pt x="4" y="17"/>
                  </a:lnTo>
                  <a:lnTo>
                    <a:pt x="0" y="28"/>
                  </a:lnTo>
                  <a:lnTo>
                    <a:pt x="0" y="40"/>
                  </a:lnTo>
                  <a:lnTo>
                    <a:pt x="22" y="37"/>
                  </a:lnTo>
                  <a:lnTo>
                    <a:pt x="22" y="31"/>
                  </a:lnTo>
                  <a:lnTo>
                    <a:pt x="22" y="26"/>
                  </a:lnTo>
                  <a:lnTo>
                    <a:pt x="23" y="25"/>
                  </a:lnTo>
                  <a:lnTo>
                    <a:pt x="27" y="23"/>
                  </a:lnTo>
                  <a:lnTo>
                    <a:pt x="27" y="0"/>
                  </a:lnTo>
                  <a:close/>
                </a:path>
              </a:pathLst>
            </a:custGeom>
            <a:solidFill>
              <a:srgbClr val="000000"/>
            </a:solidFill>
            <a:ln w="9525">
              <a:noFill/>
              <a:round/>
              <a:headEnd/>
              <a:tailEnd/>
            </a:ln>
          </p:spPr>
          <p:txBody>
            <a:bodyPr/>
            <a:lstStyle/>
            <a:p>
              <a:endParaRPr lang="en-US"/>
            </a:p>
          </p:txBody>
        </p:sp>
        <p:sp>
          <p:nvSpPr>
            <p:cNvPr id="1241448" name="Freeform 360"/>
            <p:cNvSpPr>
              <a:spLocks/>
            </p:cNvSpPr>
            <p:nvPr/>
          </p:nvSpPr>
          <p:spPr bwMode="auto">
            <a:xfrm>
              <a:off x="3124" y="3382"/>
              <a:ext cx="9" cy="10"/>
            </a:xfrm>
            <a:custGeom>
              <a:avLst/>
              <a:gdLst/>
              <a:ahLst/>
              <a:cxnLst>
                <a:cxn ang="0">
                  <a:pos x="15" y="20"/>
                </a:cxn>
                <a:cxn ang="0">
                  <a:pos x="18" y="12"/>
                </a:cxn>
                <a:cxn ang="0">
                  <a:pos x="15" y="3"/>
                </a:cxn>
                <a:cxn ang="0">
                  <a:pos x="7" y="0"/>
                </a:cxn>
                <a:cxn ang="0">
                  <a:pos x="0" y="3"/>
                </a:cxn>
                <a:cxn ang="0">
                  <a:pos x="15" y="20"/>
                </a:cxn>
              </a:cxnLst>
              <a:rect l="0" t="0" r="r" b="b"/>
              <a:pathLst>
                <a:path w="18" h="20">
                  <a:moveTo>
                    <a:pt x="15" y="20"/>
                  </a:moveTo>
                  <a:lnTo>
                    <a:pt x="18" y="12"/>
                  </a:lnTo>
                  <a:lnTo>
                    <a:pt x="15" y="3"/>
                  </a:lnTo>
                  <a:lnTo>
                    <a:pt x="7" y="0"/>
                  </a:lnTo>
                  <a:lnTo>
                    <a:pt x="0" y="3"/>
                  </a:lnTo>
                  <a:lnTo>
                    <a:pt x="15" y="20"/>
                  </a:lnTo>
                  <a:close/>
                </a:path>
              </a:pathLst>
            </a:custGeom>
            <a:solidFill>
              <a:srgbClr val="000000"/>
            </a:solidFill>
            <a:ln w="9525">
              <a:noFill/>
              <a:round/>
              <a:headEnd/>
              <a:tailEnd/>
            </a:ln>
          </p:spPr>
          <p:txBody>
            <a:bodyPr/>
            <a:lstStyle/>
            <a:p>
              <a:endParaRPr lang="en-US"/>
            </a:p>
          </p:txBody>
        </p:sp>
        <p:sp>
          <p:nvSpPr>
            <p:cNvPr id="1241449" name="Freeform 361"/>
            <p:cNvSpPr>
              <a:spLocks/>
            </p:cNvSpPr>
            <p:nvPr/>
          </p:nvSpPr>
          <p:spPr bwMode="auto">
            <a:xfrm>
              <a:off x="3122" y="3381"/>
              <a:ext cx="9" cy="13"/>
            </a:xfrm>
            <a:custGeom>
              <a:avLst/>
              <a:gdLst/>
              <a:ahLst/>
              <a:cxnLst>
                <a:cxn ang="0">
                  <a:pos x="7" y="22"/>
                </a:cxn>
                <a:cxn ang="0">
                  <a:pos x="3" y="22"/>
                </a:cxn>
                <a:cxn ang="0">
                  <a:pos x="2" y="22"/>
                </a:cxn>
                <a:cxn ang="0">
                  <a:pos x="11" y="25"/>
                </a:cxn>
                <a:cxn ang="0">
                  <a:pos x="20" y="21"/>
                </a:cxn>
                <a:cxn ang="0">
                  <a:pos x="5" y="4"/>
                </a:cxn>
                <a:cxn ang="0">
                  <a:pos x="11" y="3"/>
                </a:cxn>
                <a:cxn ang="0">
                  <a:pos x="14" y="3"/>
                </a:cxn>
                <a:cxn ang="0">
                  <a:pos x="9" y="0"/>
                </a:cxn>
                <a:cxn ang="0">
                  <a:pos x="3" y="0"/>
                </a:cxn>
                <a:cxn ang="0">
                  <a:pos x="0" y="0"/>
                </a:cxn>
                <a:cxn ang="0">
                  <a:pos x="7" y="22"/>
                </a:cxn>
              </a:cxnLst>
              <a:rect l="0" t="0" r="r" b="b"/>
              <a:pathLst>
                <a:path w="20" h="25">
                  <a:moveTo>
                    <a:pt x="7" y="22"/>
                  </a:moveTo>
                  <a:lnTo>
                    <a:pt x="3" y="22"/>
                  </a:lnTo>
                  <a:lnTo>
                    <a:pt x="2" y="22"/>
                  </a:lnTo>
                  <a:lnTo>
                    <a:pt x="11" y="25"/>
                  </a:lnTo>
                  <a:lnTo>
                    <a:pt x="20" y="21"/>
                  </a:lnTo>
                  <a:lnTo>
                    <a:pt x="5" y="4"/>
                  </a:lnTo>
                  <a:lnTo>
                    <a:pt x="11" y="3"/>
                  </a:lnTo>
                  <a:lnTo>
                    <a:pt x="14" y="3"/>
                  </a:lnTo>
                  <a:lnTo>
                    <a:pt x="9" y="0"/>
                  </a:lnTo>
                  <a:lnTo>
                    <a:pt x="3" y="0"/>
                  </a:lnTo>
                  <a:lnTo>
                    <a:pt x="0" y="0"/>
                  </a:lnTo>
                  <a:lnTo>
                    <a:pt x="7" y="22"/>
                  </a:lnTo>
                  <a:close/>
                </a:path>
              </a:pathLst>
            </a:custGeom>
            <a:solidFill>
              <a:srgbClr val="000000"/>
            </a:solidFill>
            <a:ln w="9525">
              <a:noFill/>
              <a:round/>
              <a:headEnd/>
              <a:tailEnd/>
            </a:ln>
          </p:spPr>
          <p:txBody>
            <a:bodyPr/>
            <a:lstStyle/>
            <a:p>
              <a:endParaRPr lang="en-US"/>
            </a:p>
          </p:txBody>
        </p:sp>
        <p:sp>
          <p:nvSpPr>
            <p:cNvPr id="1241450" name="Freeform 362"/>
            <p:cNvSpPr>
              <a:spLocks/>
            </p:cNvSpPr>
            <p:nvPr/>
          </p:nvSpPr>
          <p:spPr bwMode="auto">
            <a:xfrm>
              <a:off x="3117" y="3381"/>
              <a:ext cx="9" cy="15"/>
            </a:xfrm>
            <a:custGeom>
              <a:avLst/>
              <a:gdLst/>
              <a:ahLst/>
              <a:cxnLst>
                <a:cxn ang="0">
                  <a:pos x="2" y="28"/>
                </a:cxn>
                <a:cxn ang="0">
                  <a:pos x="5" y="28"/>
                </a:cxn>
                <a:cxn ang="0">
                  <a:pos x="11" y="28"/>
                </a:cxn>
                <a:cxn ang="0">
                  <a:pos x="18" y="19"/>
                </a:cxn>
                <a:cxn ang="0">
                  <a:pos x="17" y="21"/>
                </a:cxn>
                <a:cxn ang="0">
                  <a:pos x="16" y="22"/>
                </a:cxn>
                <a:cxn ang="0">
                  <a:pos x="9" y="0"/>
                </a:cxn>
                <a:cxn ang="0">
                  <a:pos x="2" y="4"/>
                </a:cxn>
                <a:cxn ang="0">
                  <a:pos x="0" y="10"/>
                </a:cxn>
                <a:cxn ang="0">
                  <a:pos x="5" y="4"/>
                </a:cxn>
                <a:cxn ang="0">
                  <a:pos x="8" y="4"/>
                </a:cxn>
                <a:cxn ang="0">
                  <a:pos x="2" y="28"/>
                </a:cxn>
              </a:cxnLst>
              <a:rect l="0" t="0" r="r" b="b"/>
              <a:pathLst>
                <a:path w="18" h="28">
                  <a:moveTo>
                    <a:pt x="2" y="28"/>
                  </a:moveTo>
                  <a:lnTo>
                    <a:pt x="5" y="28"/>
                  </a:lnTo>
                  <a:lnTo>
                    <a:pt x="11" y="28"/>
                  </a:lnTo>
                  <a:lnTo>
                    <a:pt x="18" y="19"/>
                  </a:lnTo>
                  <a:lnTo>
                    <a:pt x="17" y="21"/>
                  </a:lnTo>
                  <a:lnTo>
                    <a:pt x="16" y="22"/>
                  </a:lnTo>
                  <a:lnTo>
                    <a:pt x="9" y="0"/>
                  </a:lnTo>
                  <a:lnTo>
                    <a:pt x="2" y="4"/>
                  </a:lnTo>
                  <a:lnTo>
                    <a:pt x="0" y="10"/>
                  </a:lnTo>
                  <a:lnTo>
                    <a:pt x="5" y="4"/>
                  </a:lnTo>
                  <a:lnTo>
                    <a:pt x="8" y="4"/>
                  </a:lnTo>
                  <a:lnTo>
                    <a:pt x="2" y="28"/>
                  </a:lnTo>
                  <a:close/>
                </a:path>
              </a:pathLst>
            </a:custGeom>
            <a:solidFill>
              <a:srgbClr val="000000"/>
            </a:solidFill>
            <a:ln w="9525">
              <a:noFill/>
              <a:round/>
              <a:headEnd/>
              <a:tailEnd/>
            </a:ln>
          </p:spPr>
          <p:txBody>
            <a:bodyPr/>
            <a:lstStyle/>
            <a:p>
              <a:endParaRPr lang="en-US"/>
            </a:p>
          </p:txBody>
        </p:sp>
        <p:sp>
          <p:nvSpPr>
            <p:cNvPr id="1241451" name="Freeform 363"/>
            <p:cNvSpPr>
              <a:spLocks/>
            </p:cNvSpPr>
            <p:nvPr/>
          </p:nvSpPr>
          <p:spPr bwMode="auto">
            <a:xfrm>
              <a:off x="3109" y="3375"/>
              <a:ext cx="13" cy="21"/>
            </a:xfrm>
            <a:custGeom>
              <a:avLst/>
              <a:gdLst/>
              <a:ahLst/>
              <a:cxnLst>
                <a:cxn ang="0">
                  <a:pos x="0" y="1"/>
                </a:cxn>
                <a:cxn ang="0">
                  <a:pos x="0" y="3"/>
                </a:cxn>
                <a:cxn ang="0">
                  <a:pos x="1" y="11"/>
                </a:cxn>
                <a:cxn ang="0">
                  <a:pos x="4" y="20"/>
                </a:cxn>
                <a:cxn ang="0">
                  <a:pos x="8" y="31"/>
                </a:cxn>
                <a:cxn ang="0">
                  <a:pos x="17" y="41"/>
                </a:cxn>
                <a:cxn ang="0">
                  <a:pos x="23" y="17"/>
                </a:cxn>
                <a:cxn ang="0">
                  <a:pos x="26" y="20"/>
                </a:cxn>
                <a:cxn ang="0">
                  <a:pos x="24" y="14"/>
                </a:cxn>
                <a:cxn ang="0">
                  <a:pos x="23" y="8"/>
                </a:cxn>
                <a:cxn ang="0">
                  <a:pos x="22" y="0"/>
                </a:cxn>
                <a:cxn ang="0">
                  <a:pos x="22" y="1"/>
                </a:cxn>
                <a:cxn ang="0">
                  <a:pos x="0" y="1"/>
                </a:cxn>
              </a:cxnLst>
              <a:rect l="0" t="0" r="r" b="b"/>
              <a:pathLst>
                <a:path w="26" h="41">
                  <a:moveTo>
                    <a:pt x="0" y="1"/>
                  </a:moveTo>
                  <a:lnTo>
                    <a:pt x="0" y="3"/>
                  </a:lnTo>
                  <a:lnTo>
                    <a:pt x="1" y="11"/>
                  </a:lnTo>
                  <a:lnTo>
                    <a:pt x="4" y="20"/>
                  </a:lnTo>
                  <a:lnTo>
                    <a:pt x="8" y="31"/>
                  </a:lnTo>
                  <a:lnTo>
                    <a:pt x="17" y="41"/>
                  </a:lnTo>
                  <a:lnTo>
                    <a:pt x="23" y="17"/>
                  </a:lnTo>
                  <a:lnTo>
                    <a:pt x="26" y="20"/>
                  </a:lnTo>
                  <a:lnTo>
                    <a:pt x="24" y="14"/>
                  </a:lnTo>
                  <a:lnTo>
                    <a:pt x="23" y="8"/>
                  </a:lnTo>
                  <a:lnTo>
                    <a:pt x="22" y="0"/>
                  </a:lnTo>
                  <a:lnTo>
                    <a:pt x="22" y="1"/>
                  </a:lnTo>
                  <a:lnTo>
                    <a:pt x="0" y="1"/>
                  </a:lnTo>
                  <a:close/>
                </a:path>
              </a:pathLst>
            </a:custGeom>
            <a:solidFill>
              <a:srgbClr val="000000"/>
            </a:solidFill>
            <a:ln w="9525">
              <a:noFill/>
              <a:round/>
              <a:headEnd/>
              <a:tailEnd/>
            </a:ln>
          </p:spPr>
          <p:txBody>
            <a:bodyPr/>
            <a:lstStyle/>
            <a:p>
              <a:endParaRPr lang="en-US"/>
            </a:p>
          </p:txBody>
        </p:sp>
        <p:sp>
          <p:nvSpPr>
            <p:cNvPr id="1241452" name="Freeform 364"/>
            <p:cNvSpPr>
              <a:spLocks/>
            </p:cNvSpPr>
            <p:nvPr/>
          </p:nvSpPr>
          <p:spPr bwMode="auto">
            <a:xfrm>
              <a:off x="3109" y="3369"/>
              <a:ext cx="12" cy="8"/>
            </a:xfrm>
            <a:custGeom>
              <a:avLst/>
              <a:gdLst/>
              <a:ahLst/>
              <a:cxnLst>
                <a:cxn ang="0">
                  <a:pos x="4" y="0"/>
                </a:cxn>
                <a:cxn ang="0">
                  <a:pos x="1" y="3"/>
                </a:cxn>
                <a:cxn ang="0">
                  <a:pos x="1" y="6"/>
                </a:cxn>
                <a:cxn ang="0">
                  <a:pos x="0" y="13"/>
                </a:cxn>
                <a:cxn ang="0">
                  <a:pos x="22" y="13"/>
                </a:cxn>
                <a:cxn ang="0">
                  <a:pos x="19" y="16"/>
                </a:cxn>
                <a:cxn ang="0">
                  <a:pos x="23" y="13"/>
                </a:cxn>
                <a:cxn ang="0">
                  <a:pos x="23" y="9"/>
                </a:cxn>
                <a:cxn ang="0">
                  <a:pos x="4" y="0"/>
                </a:cxn>
              </a:cxnLst>
              <a:rect l="0" t="0" r="r" b="b"/>
              <a:pathLst>
                <a:path w="23" h="16">
                  <a:moveTo>
                    <a:pt x="4" y="0"/>
                  </a:moveTo>
                  <a:lnTo>
                    <a:pt x="1" y="3"/>
                  </a:lnTo>
                  <a:lnTo>
                    <a:pt x="1" y="6"/>
                  </a:lnTo>
                  <a:lnTo>
                    <a:pt x="0" y="13"/>
                  </a:lnTo>
                  <a:lnTo>
                    <a:pt x="22" y="13"/>
                  </a:lnTo>
                  <a:lnTo>
                    <a:pt x="19" y="16"/>
                  </a:lnTo>
                  <a:lnTo>
                    <a:pt x="23" y="13"/>
                  </a:lnTo>
                  <a:lnTo>
                    <a:pt x="23" y="9"/>
                  </a:lnTo>
                  <a:lnTo>
                    <a:pt x="4" y="0"/>
                  </a:lnTo>
                  <a:close/>
                </a:path>
              </a:pathLst>
            </a:custGeom>
            <a:solidFill>
              <a:srgbClr val="000000"/>
            </a:solidFill>
            <a:ln w="9525">
              <a:noFill/>
              <a:round/>
              <a:headEnd/>
              <a:tailEnd/>
            </a:ln>
          </p:spPr>
          <p:txBody>
            <a:bodyPr/>
            <a:lstStyle/>
            <a:p>
              <a:endParaRPr lang="en-US"/>
            </a:p>
          </p:txBody>
        </p:sp>
        <p:sp>
          <p:nvSpPr>
            <p:cNvPr id="1241453" name="Freeform 365"/>
            <p:cNvSpPr>
              <a:spLocks/>
            </p:cNvSpPr>
            <p:nvPr/>
          </p:nvSpPr>
          <p:spPr bwMode="auto">
            <a:xfrm>
              <a:off x="3111" y="3366"/>
              <a:ext cx="10" cy="7"/>
            </a:xfrm>
            <a:custGeom>
              <a:avLst/>
              <a:gdLst/>
              <a:ahLst/>
              <a:cxnLst>
                <a:cxn ang="0">
                  <a:pos x="19" y="15"/>
                </a:cxn>
                <a:cxn ang="0">
                  <a:pos x="19" y="7"/>
                </a:cxn>
                <a:cxn ang="0">
                  <a:pos x="14" y="0"/>
                </a:cxn>
                <a:cxn ang="0">
                  <a:pos x="6" y="0"/>
                </a:cxn>
                <a:cxn ang="0">
                  <a:pos x="0" y="6"/>
                </a:cxn>
                <a:cxn ang="0">
                  <a:pos x="19" y="15"/>
                </a:cxn>
              </a:cxnLst>
              <a:rect l="0" t="0" r="r" b="b"/>
              <a:pathLst>
                <a:path w="19" h="15">
                  <a:moveTo>
                    <a:pt x="19" y="15"/>
                  </a:moveTo>
                  <a:lnTo>
                    <a:pt x="19" y="7"/>
                  </a:lnTo>
                  <a:lnTo>
                    <a:pt x="14" y="0"/>
                  </a:lnTo>
                  <a:lnTo>
                    <a:pt x="6" y="0"/>
                  </a:lnTo>
                  <a:lnTo>
                    <a:pt x="0" y="6"/>
                  </a:lnTo>
                  <a:lnTo>
                    <a:pt x="19" y="15"/>
                  </a:lnTo>
                  <a:close/>
                </a:path>
              </a:pathLst>
            </a:custGeom>
            <a:solidFill>
              <a:srgbClr val="000000"/>
            </a:solidFill>
            <a:ln w="9525">
              <a:noFill/>
              <a:round/>
              <a:headEnd/>
              <a:tailEnd/>
            </a:ln>
          </p:spPr>
          <p:txBody>
            <a:bodyPr/>
            <a:lstStyle/>
            <a:p>
              <a:endParaRPr lang="en-US"/>
            </a:p>
          </p:txBody>
        </p:sp>
        <p:sp>
          <p:nvSpPr>
            <p:cNvPr id="1241454" name="Freeform 366"/>
            <p:cNvSpPr>
              <a:spLocks/>
            </p:cNvSpPr>
            <p:nvPr/>
          </p:nvSpPr>
          <p:spPr bwMode="auto">
            <a:xfrm>
              <a:off x="3139" y="3376"/>
              <a:ext cx="11" cy="8"/>
            </a:xfrm>
            <a:custGeom>
              <a:avLst/>
              <a:gdLst/>
              <a:ahLst/>
              <a:cxnLst>
                <a:cxn ang="0">
                  <a:pos x="22" y="14"/>
                </a:cxn>
                <a:cxn ang="0">
                  <a:pos x="19" y="4"/>
                </a:cxn>
                <a:cxn ang="0">
                  <a:pos x="14" y="0"/>
                </a:cxn>
                <a:cxn ang="0">
                  <a:pos x="5" y="1"/>
                </a:cxn>
                <a:cxn ang="0">
                  <a:pos x="0" y="8"/>
                </a:cxn>
                <a:cxn ang="0">
                  <a:pos x="22" y="14"/>
                </a:cxn>
              </a:cxnLst>
              <a:rect l="0" t="0" r="r" b="b"/>
              <a:pathLst>
                <a:path w="22" h="14">
                  <a:moveTo>
                    <a:pt x="22" y="14"/>
                  </a:moveTo>
                  <a:lnTo>
                    <a:pt x="19" y="4"/>
                  </a:lnTo>
                  <a:lnTo>
                    <a:pt x="14" y="0"/>
                  </a:lnTo>
                  <a:lnTo>
                    <a:pt x="5" y="1"/>
                  </a:lnTo>
                  <a:lnTo>
                    <a:pt x="0" y="8"/>
                  </a:lnTo>
                  <a:lnTo>
                    <a:pt x="22" y="14"/>
                  </a:lnTo>
                  <a:close/>
                </a:path>
              </a:pathLst>
            </a:custGeom>
            <a:solidFill>
              <a:srgbClr val="000000"/>
            </a:solidFill>
            <a:ln w="9525">
              <a:noFill/>
              <a:round/>
              <a:headEnd/>
              <a:tailEnd/>
            </a:ln>
          </p:spPr>
          <p:txBody>
            <a:bodyPr/>
            <a:lstStyle/>
            <a:p>
              <a:endParaRPr lang="en-US"/>
            </a:p>
          </p:txBody>
        </p:sp>
        <p:sp>
          <p:nvSpPr>
            <p:cNvPr id="1241455" name="Freeform 367"/>
            <p:cNvSpPr>
              <a:spLocks/>
            </p:cNvSpPr>
            <p:nvPr/>
          </p:nvSpPr>
          <p:spPr bwMode="auto">
            <a:xfrm>
              <a:off x="3137" y="3381"/>
              <a:ext cx="13" cy="10"/>
            </a:xfrm>
            <a:custGeom>
              <a:avLst/>
              <a:gdLst/>
              <a:ahLst/>
              <a:cxnLst>
                <a:cxn ang="0">
                  <a:pos x="21" y="21"/>
                </a:cxn>
                <a:cxn ang="0">
                  <a:pos x="21" y="21"/>
                </a:cxn>
                <a:cxn ang="0">
                  <a:pos x="22" y="18"/>
                </a:cxn>
                <a:cxn ang="0">
                  <a:pos x="23" y="12"/>
                </a:cxn>
                <a:cxn ang="0">
                  <a:pos x="23" y="9"/>
                </a:cxn>
                <a:cxn ang="0">
                  <a:pos x="26" y="6"/>
                </a:cxn>
                <a:cxn ang="0">
                  <a:pos x="4" y="0"/>
                </a:cxn>
                <a:cxn ang="0">
                  <a:pos x="3" y="3"/>
                </a:cxn>
                <a:cxn ang="0">
                  <a:pos x="3" y="8"/>
                </a:cxn>
                <a:cxn ang="0">
                  <a:pos x="1" y="12"/>
                </a:cxn>
                <a:cxn ang="0">
                  <a:pos x="0" y="18"/>
                </a:cxn>
                <a:cxn ang="0">
                  <a:pos x="21" y="21"/>
                </a:cxn>
              </a:cxnLst>
              <a:rect l="0" t="0" r="r" b="b"/>
              <a:pathLst>
                <a:path w="26" h="21">
                  <a:moveTo>
                    <a:pt x="21" y="21"/>
                  </a:moveTo>
                  <a:lnTo>
                    <a:pt x="21" y="21"/>
                  </a:lnTo>
                  <a:lnTo>
                    <a:pt x="22" y="18"/>
                  </a:lnTo>
                  <a:lnTo>
                    <a:pt x="23" y="12"/>
                  </a:lnTo>
                  <a:lnTo>
                    <a:pt x="23" y="9"/>
                  </a:lnTo>
                  <a:lnTo>
                    <a:pt x="26" y="6"/>
                  </a:lnTo>
                  <a:lnTo>
                    <a:pt x="4" y="0"/>
                  </a:lnTo>
                  <a:lnTo>
                    <a:pt x="3" y="3"/>
                  </a:lnTo>
                  <a:lnTo>
                    <a:pt x="3" y="8"/>
                  </a:lnTo>
                  <a:lnTo>
                    <a:pt x="1" y="12"/>
                  </a:lnTo>
                  <a:lnTo>
                    <a:pt x="0" y="18"/>
                  </a:lnTo>
                  <a:lnTo>
                    <a:pt x="21" y="21"/>
                  </a:lnTo>
                  <a:close/>
                </a:path>
              </a:pathLst>
            </a:custGeom>
            <a:solidFill>
              <a:srgbClr val="000000"/>
            </a:solidFill>
            <a:ln w="9525">
              <a:noFill/>
              <a:round/>
              <a:headEnd/>
              <a:tailEnd/>
            </a:ln>
          </p:spPr>
          <p:txBody>
            <a:bodyPr/>
            <a:lstStyle/>
            <a:p>
              <a:endParaRPr lang="en-US"/>
            </a:p>
          </p:txBody>
        </p:sp>
        <p:sp>
          <p:nvSpPr>
            <p:cNvPr id="1241456" name="Freeform 368"/>
            <p:cNvSpPr>
              <a:spLocks/>
            </p:cNvSpPr>
            <p:nvPr/>
          </p:nvSpPr>
          <p:spPr bwMode="auto">
            <a:xfrm>
              <a:off x="3131" y="3389"/>
              <a:ext cx="16" cy="11"/>
            </a:xfrm>
            <a:custGeom>
              <a:avLst/>
              <a:gdLst/>
              <a:ahLst/>
              <a:cxnLst>
                <a:cxn ang="0">
                  <a:pos x="0" y="3"/>
                </a:cxn>
                <a:cxn ang="0">
                  <a:pos x="5" y="16"/>
                </a:cxn>
                <a:cxn ang="0">
                  <a:pos x="19" y="22"/>
                </a:cxn>
                <a:cxn ang="0">
                  <a:pos x="27" y="15"/>
                </a:cxn>
                <a:cxn ang="0">
                  <a:pos x="34" y="4"/>
                </a:cxn>
                <a:cxn ang="0">
                  <a:pos x="13" y="1"/>
                </a:cxn>
                <a:cxn ang="0">
                  <a:pos x="14" y="0"/>
                </a:cxn>
                <a:cxn ang="0">
                  <a:pos x="23" y="3"/>
                </a:cxn>
                <a:cxn ang="0">
                  <a:pos x="22" y="0"/>
                </a:cxn>
                <a:cxn ang="0">
                  <a:pos x="0" y="3"/>
                </a:cxn>
              </a:cxnLst>
              <a:rect l="0" t="0" r="r" b="b"/>
              <a:pathLst>
                <a:path w="34" h="22">
                  <a:moveTo>
                    <a:pt x="0" y="3"/>
                  </a:moveTo>
                  <a:lnTo>
                    <a:pt x="5" y="16"/>
                  </a:lnTo>
                  <a:lnTo>
                    <a:pt x="19" y="22"/>
                  </a:lnTo>
                  <a:lnTo>
                    <a:pt x="27" y="15"/>
                  </a:lnTo>
                  <a:lnTo>
                    <a:pt x="34" y="4"/>
                  </a:lnTo>
                  <a:lnTo>
                    <a:pt x="13" y="1"/>
                  </a:lnTo>
                  <a:lnTo>
                    <a:pt x="14" y="0"/>
                  </a:lnTo>
                  <a:lnTo>
                    <a:pt x="23" y="3"/>
                  </a:lnTo>
                  <a:lnTo>
                    <a:pt x="22" y="0"/>
                  </a:lnTo>
                  <a:lnTo>
                    <a:pt x="0" y="3"/>
                  </a:lnTo>
                  <a:close/>
                </a:path>
              </a:pathLst>
            </a:custGeom>
            <a:solidFill>
              <a:srgbClr val="000000"/>
            </a:solidFill>
            <a:ln w="9525">
              <a:noFill/>
              <a:round/>
              <a:headEnd/>
              <a:tailEnd/>
            </a:ln>
          </p:spPr>
          <p:txBody>
            <a:bodyPr/>
            <a:lstStyle/>
            <a:p>
              <a:endParaRPr lang="en-US"/>
            </a:p>
          </p:txBody>
        </p:sp>
        <p:sp>
          <p:nvSpPr>
            <p:cNvPr id="1241457" name="Freeform 369"/>
            <p:cNvSpPr>
              <a:spLocks/>
            </p:cNvSpPr>
            <p:nvPr/>
          </p:nvSpPr>
          <p:spPr bwMode="auto">
            <a:xfrm>
              <a:off x="3131" y="3384"/>
              <a:ext cx="11" cy="6"/>
            </a:xfrm>
            <a:custGeom>
              <a:avLst/>
              <a:gdLst/>
              <a:ahLst/>
              <a:cxnLst>
                <a:cxn ang="0">
                  <a:pos x="22" y="11"/>
                </a:cxn>
                <a:cxn ang="0">
                  <a:pos x="17" y="2"/>
                </a:cxn>
                <a:cxn ang="0">
                  <a:pos x="9" y="0"/>
                </a:cxn>
                <a:cxn ang="0">
                  <a:pos x="4" y="6"/>
                </a:cxn>
                <a:cxn ang="0">
                  <a:pos x="0" y="14"/>
                </a:cxn>
                <a:cxn ang="0">
                  <a:pos x="22" y="11"/>
                </a:cxn>
              </a:cxnLst>
              <a:rect l="0" t="0" r="r" b="b"/>
              <a:pathLst>
                <a:path w="22" h="14">
                  <a:moveTo>
                    <a:pt x="22" y="11"/>
                  </a:moveTo>
                  <a:lnTo>
                    <a:pt x="17" y="2"/>
                  </a:lnTo>
                  <a:lnTo>
                    <a:pt x="9" y="0"/>
                  </a:lnTo>
                  <a:lnTo>
                    <a:pt x="4" y="6"/>
                  </a:lnTo>
                  <a:lnTo>
                    <a:pt x="0" y="14"/>
                  </a:lnTo>
                  <a:lnTo>
                    <a:pt x="22" y="11"/>
                  </a:lnTo>
                  <a:close/>
                </a:path>
              </a:pathLst>
            </a:custGeom>
            <a:solidFill>
              <a:srgbClr val="000000"/>
            </a:solidFill>
            <a:ln w="9525">
              <a:noFill/>
              <a:round/>
              <a:headEnd/>
              <a:tailEnd/>
            </a:ln>
          </p:spPr>
          <p:txBody>
            <a:bodyPr/>
            <a:lstStyle/>
            <a:p>
              <a:endParaRPr lang="en-US"/>
            </a:p>
          </p:txBody>
        </p:sp>
        <p:sp>
          <p:nvSpPr>
            <p:cNvPr id="1241458" name="Freeform 370"/>
            <p:cNvSpPr>
              <a:spLocks/>
            </p:cNvSpPr>
            <p:nvPr/>
          </p:nvSpPr>
          <p:spPr bwMode="auto">
            <a:xfrm>
              <a:off x="3177" y="3390"/>
              <a:ext cx="6" cy="11"/>
            </a:xfrm>
            <a:custGeom>
              <a:avLst/>
              <a:gdLst/>
              <a:ahLst/>
              <a:cxnLst>
                <a:cxn ang="0">
                  <a:pos x="0" y="22"/>
                </a:cxn>
                <a:cxn ang="0">
                  <a:pos x="7" y="19"/>
                </a:cxn>
                <a:cxn ang="0">
                  <a:pos x="12" y="14"/>
                </a:cxn>
                <a:cxn ang="0">
                  <a:pos x="10" y="5"/>
                </a:cxn>
                <a:cxn ang="0">
                  <a:pos x="3" y="0"/>
                </a:cxn>
                <a:cxn ang="0">
                  <a:pos x="0" y="22"/>
                </a:cxn>
              </a:cxnLst>
              <a:rect l="0" t="0" r="r" b="b"/>
              <a:pathLst>
                <a:path w="12" h="22">
                  <a:moveTo>
                    <a:pt x="0" y="22"/>
                  </a:moveTo>
                  <a:lnTo>
                    <a:pt x="7" y="19"/>
                  </a:lnTo>
                  <a:lnTo>
                    <a:pt x="12" y="14"/>
                  </a:lnTo>
                  <a:lnTo>
                    <a:pt x="10" y="5"/>
                  </a:lnTo>
                  <a:lnTo>
                    <a:pt x="3" y="0"/>
                  </a:lnTo>
                  <a:lnTo>
                    <a:pt x="0" y="22"/>
                  </a:lnTo>
                  <a:close/>
                </a:path>
              </a:pathLst>
            </a:custGeom>
            <a:solidFill>
              <a:srgbClr val="000000"/>
            </a:solidFill>
            <a:ln w="9525">
              <a:noFill/>
              <a:round/>
              <a:headEnd/>
              <a:tailEnd/>
            </a:ln>
          </p:spPr>
          <p:txBody>
            <a:bodyPr/>
            <a:lstStyle/>
            <a:p>
              <a:endParaRPr lang="en-US"/>
            </a:p>
          </p:txBody>
        </p:sp>
        <p:sp>
          <p:nvSpPr>
            <p:cNvPr id="1241459" name="Freeform 371"/>
            <p:cNvSpPr>
              <a:spLocks/>
            </p:cNvSpPr>
            <p:nvPr/>
          </p:nvSpPr>
          <p:spPr bwMode="auto">
            <a:xfrm>
              <a:off x="3148" y="3387"/>
              <a:ext cx="31" cy="14"/>
            </a:xfrm>
            <a:custGeom>
              <a:avLst/>
              <a:gdLst/>
              <a:ahLst/>
              <a:cxnLst>
                <a:cxn ang="0">
                  <a:pos x="1" y="24"/>
                </a:cxn>
                <a:cxn ang="0">
                  <a:pos x="4" y="24"/>
                </a:cxn>
                <a:cxn ang="0">
                  <a:pos x="10" y="24"/>
                </a:cxn>
                <a:cxn ang="0">
                  <a:pos x="17" y="24"/>
                </a:cxn>
                <a:cxn ang="0">
                  <a:pos x="23" y="24"/>
                </a:cxn>
                <a:cxn ang="0">
                  <a:pos x="32" y="25"/>
                </a:cxn>
                <a:cxn ang="0">
                  <a:pos x="38" y="25"/>
                </a:cxn>
                <a:cxn ang="0">
                  <a:pos x="45" y="27"/>
                </a:cxn>
                <a:cxn ang="0">
                  <a:pos x="53" y="28"/>
                </a:cxn>
                <a:cxn ang="0">
                  <a:pos x="58" y="28"/>
                </a:cxn>
                <a:cxn ang="0">
                  <a:pos x="61" y="6"/>
                </a:cxn>
                <a:cxn ang="0">
                  <a:pos x="55" y="6"/>
                </a:cxn>
                <a:cxn ang="0">
                  <a:pos x="50" y="5"/>
                </a:cxn>
                <a:cxn ang="0">
                  <a:pos x="41" y="3"/>
                </a:cxn>
                <a:cxn ang="0">
                  <a:pos x="36" y="3"/>
                </a:cxn>
                <a:cxn ang="0">
                  <a:pos x="27" y="0"/>
                </a:cxn>
                <a:cxn ang="0">
                  <a:pos x="17" y="0"/>
                </a:cxn>
                <a:cxn ang="0">
                  <a:pos x="10" y="0"/>
                </a:cxn>
                <a:cxn ang="0">
                  <a:pos x="0" y="0"/>
                </a:cxn>
                <a:cxn ang="0">
                  <a:pos x="1" y="0"/>
                </a:cxn>
                <a:cxn ang="0">
                  <a:pos x="1" y="24"/>
                </a:cxn>
              </a:cxnLst>
              <a:rect l="0" t="0" r="r" b="b"/>
              <a:pathLst>
                <a:path w="61" h="28">
                  <a:moveTo>
                    <a:pt x="1" y="24"/>
                  </a:moveTo>
                  <a:lnTo>
                    <a:pt x="4" y="24"/>
                  </a:lnTo>
                  <a:lnTo>
                    <a:pt x="10" y="24"/>
                  </a:lnTo>
                  <a:lnTo>
                    <a:pt x="17" y="24"/>
                  </a:lnTo>
                  <a:lnTo>
                    <a:pt x="23" y="24"/>
                  </a:lnTo>
                  <a:lnTo>
                    <a:pt x="32" y="25"/>
                  </a:lnTo>
                  <a:lnTo>
                    <a:pt x="38" y="25"/>
                  </a:lnTo>
                  <a:lnTo>
                    <a:pt x="45" y="27"/>
                  </a:lnTo>
                  <a:lnTo>
                    <a:pt x="53" y="28"/>
                  </a:lnTo>
                  <a:lnTo>
                    <a:pt x="58" y="28"/>
                  </a:lnTo>
                  <a:lnTo>
                    <a:pt x="61" y="6"/>
                  </a:lnTo>
                  <a:lnTo>
                    <a:pt x="55" y="6"/>
                  </a:lnTo>
                  <a:lnTo>
                    <a:pt x="50" y="5"/>
                  </a:lnTo>
                  <a:lnTo>
                    <a:pt x="41" y="3"/>
                  </a:lnTo>
                  <a:lnTo>
                    <a:pt x="36" y="3"/>
                  </a:lnTo>
                  <a:lnTo>
                    <a:pt x="27" y="0"/>
                  </a:lnTo>
                  <a:lnTo>
                    <a:pt x="17" y="0"/>
                  </a:lnTo>
                  <a:lnTo>
                    <a:pt x="10" y="0"/>
                  </a:lnTo>
                  <a:lnTo>
                    <a:pt x="0" y="0"/>
                  </a:lnTo>
                  <a:lnTo>
                    <a:pt x="1" y="0"/>
                  </a:lnTo>
                  <a:lnTo>
                    <a:pt x="1" y="24"/>
                  </a:lnTo>
                  <a:close/>
                </a:path>
              </a:pathLst>
            </a:custGeom>
            <a:solidFill>
              <a:srgbClr val="000000"/>
            </a:solidFill>
            <a:ln w="9525">
              <a:noFill/>
              <a:round/>
              <a:headEnd/>
              <a:tailEnd/>
            </a:ln>
          </p:spPr>
          <p:txBody>
            <a:bodyPr/>
            <a:lstStyle/>
            <a:p>
              <a:endParaRPr lang="en-US"/>
            </a:p>
          </p:txBody>
        </p:sp>
        <p:sp>
          <p:nvSpPr>
            <p:cNvPr id="1241460" name="Freeform 372"/>
            <p:cNvSpPr>
              <a:spLocks/>
            </p:cNvSpPr>
            <p:nvPr/>
          </p:nvSpPr>
          <p:spPr bwMode="auto">
            <a:xfrm>
              <a:off x="3123" y="3385"/>
              <a:ext cx="26" cy="13"/>
            </a:xfrm>
            <a:custGeom>
              <a:avLst/>
              <a:gdLst/>
              <a:ahLst/>
              <a:cxnLst>
                <a:cxn ang="0">
                  <a:pos x="0" y="14"/>
                </a:cxn>
                <a:cxn ang="0">
                  <a:pos x="9" y="23"/>
                </a:cxn>
                <a:cxn ang="0">
                  <a:pos x="23" y="27"/>
                </a:cxn>
                <a:cxn ang="0">
                  <a:pos x="37" y="27"/>
                </a:cxn>
                <a:cxn ang="0">
                  <a:pos x="51" y="27"/>
                </a:cxn>
                <a:cxn ang="0">
                  <a:pos x="51" y="3"/>
                </a:cxn>
                <a:cxn ang="0">
                  <a:pos x="37" y="3"/>
                </a:cxn>
                <a:cxn ang="0">
                  <a:pos x="26" y="3"/>
                </a:cxn>
                <a:cxn ang="0">
                  <a:pos x="18" y="3"/>
                </a:cxn>
                <a:cxn ang="0">
                  <a:pos x="15" y="0"/>
                </a:cxn>
                <a:cxn ang="0">
                  <a:pos x="0" y="14"/>
                </a:cxn>
              </a:cxnLst>
              <a:rect l="0" t="0" r="r" b="b"/>
              <a:pathLst>
                <a:path w="51" h="27">
                  <a:moveTo>
                    <a:pt x="0" y="14"/>
                  </a:moveTo>
                  <a:lnTo>
                    <a:pt x="9" y="23"/>
                  </a:lnTo>
                  <a:lnTo>
                    <a:pt x="23" y="27"/>
                  </a:lnTo>
                  <a:lnTo>
                    <a:pt x="37" y="27"/>
                  </a:lnTo>
                  <a:lnTo>
                    <a:pt x="51" y="27"/>
                  </a:lnTo>
                  <a:lnTo>
                    <a:pt x="51" y="3"/>
                  </a:lnTo>
                  <a:lnTo>
                    <a:pt x="37" y="3"/>
                  </a:lnTo>
                  <a:lnTo>
                    <a:pt x="26" y="3"/>
                  </a:lnTo>
                  <a:lnTo>
                    <a:pt x="18" y="3"/>
                  </a:lnTo>
                  <a:lnTo>
                    <a:pt x="15" y="0"/>
                  </a:lnTo>
                  <a:lnTo>
                    <a:pt x="0" y="14"/>
                  </a:lnTo>
                  <a:close/>
                </a:path>
              </a:pathLst>
            </a:custGeom>
            <a:solidFill>
              <a:srgbClr val="000000"/>
            </a:solidFill>
            <a:ln w="9525">
              <a:noFill/>
              <a:round/>
              <a:headEnd/>
              <a:tailEnd/>
            </a:ln>
          </p:spPr>
          <p:txBody>
            <a:bodyPr/>
            <a:lstStyle/>
            <a:p>
              <a:endParaRPr lang="en-US"/>
            </a:p>
          </p:txBody>
        </p:sp>
        <p:sp>
          <p:nvSpPr>
            <p:cNvPr id="1241461" name="Freeform 373"/>
            <p:cNvSpPr>
              <a:spLocks/>
            </p:cNvSpPr>
            <p:nvPr/>
          </p:nvSpPr>
          <p:spPr bwMode="auto">
            <a:xfrm>
              <a:off x="3122" y="3384"/>
              <a:ext cx="9" cy="8"/>
            </a:xfrm>
            <a:custGeom>
              <a:avLst/>
              <a:gdLst/>
              <a:ahLst/>
              <a:cxnLst>
                <a:cxn ang="0">
                  <a:pos x="16" y="3"/>
                </a:cxn>
                <a:cxn ang="0">
                  <a:pos x="10" y="0"/>
                </a:cxn>
                <a:cxn ang="0">
                  <a:pos x="3" y="2"/>
                </a:cxn>
                <a:cxn ang="0">
                  <a:pos x="0" y="9"/>
                </a:cxn>
                <a:cxn ang="0">
                  <a:pos x="1" y="17"/>
                </a:cxn>
                <a:cxn ang="0">
                  <a:pos x="16" y="3"/>
                </a:cxn>
              </a:cxnLst>
              <a:rect l="0" t="0" r="r" b="b"/>
              <a:pathLst>
                <a:path w="16" h="17">
                  <a:moveTo>
                    <a:pt x="16" y="3"/>
                  </a:moveTo>
                  <a:lnTo>
                    <a:pt x="10" y="0"/>
                  </a:lnTo>
                  <a:lnTo>
                    <a:pt x="3" y="2"/>
                  </a:lnTo>
                  <a:lnTo>
                    <a:pt x="0" y="9"/>
                  </a:lnTo>
                  <a:lnTo>
                    <a:pt x="1" y="17"/>
                  </a:lnTo>
                  <a:lnTo>
                    <a:pt x="16" y="3"/>
                  </a:lnTo>
                  <a:close/>
                </a:path>
              </a:pathLst>
            </a:custGeom>
            <a:solidFill>
              <a:srgbClr val="000000"/>
            </a:solidFill>
            <a:ln w="9525">
              <a:noFill/>
              <a:round/>
              <a:headEnd/>
              <a:tailEnd/>
            </a:ln>
          </p:spPr>
          <p:txBody>
            <a:bodyPr/>
            <a:lstStyle/>
            <a:p>
              <a:endParaRPr lang="en-US"/>
            </a:p>
          </p:txBody>
        </p:sp>
        <p:sp>
          <p:nvSpPr>
            <p:cNvPr id="1241462" name="Freeform 374"/>
            <p:cNvSpPr>
              <a:spLocks/>
            </p:cNvSpPr>
            <p:nvPr/>
          </p:nvSpPr>
          <p:spPr bwMode="auto">
            <a:xfrm>
              <a:off x="3113" y="3366"/>
              <a:ext cx="7" cy="10"/>
            </a:xfrm>
            <a:custGeom>
              <a:avLst/>
              <a:gdLst/>
              <a:ahLst/>
              <a:cxnLst>
                <a:cxn ang="0">
                  <a:pos x="3" y="0"/>
                </a:cxn>
                <a:cxn ang="0">
                  <a:pos x="0" y="7"/>
                </a:cxn>
                <a:cxn ang="0">
                  <a:pos x="3" y="15"/>
                </a:cxn>
                <a:cxn ang="0">
                  <a:pos x="7" y="19"/>
                </a:cxn>
                <a:cxn ang="0">
                  <a:pos x="16" y="18"/>
                </a:cxn>
                <a:cxn ang="0">
                  <a:pos x="3" y="0"/>
                </a:cxn>
              </a:cxnLst>
              <a:rect l="0" t="0" r="r" b="b"/>
              <a:pathLst>
                <a:path w="16" h="19">
                  <a:moveTo>
                    <a:pt x="3" y="0"/>
                  </a:moveTo>
                  <a:lnTo>
                    <a:pt x="0" y="7"/>
                  </a:lnTo>
                  <a:lnTo>
                    <a:pt x="3" y="15"/>
                  </a:lnTo>
                  <a:lnTo>
                    <a:pt x="7" y="19"/>
                  </a:lnTo>
                  <a:lnTo>
                    <a:pt x="16" y="18"/>
                  </a:lnTo>
                  <a:lnTo>
                    <a:pt x="3" y="0"/>
                  </a:lnTo>
                  <a:close/>
                </a:path>
              </a:pathLst>
            </a:custGeom>
            <a:solidFill>
              <a:srgbClr val="000000"/>
            </a:solidFill>
            <a:ln w="9525">
              <a:noFill/>
              <a:round/>
              <a:headEnd/>
              <a:tailEnd/>
            </a:ln>
          </p:spPr>
          <p:txBody>
            <a:bodyPr/>
            <a:lstStyle/>
            <a:p>
              <a:endParaRPr lang="en-US"/>
            </a:p>
          </p:txBody>
        </p:sp>
        <p:sp>
          <p:nvSpPr>
            <p:cNvPr id="1241463" name="Freeform 375"/>
            <p:cNvSpPr>
              <a:spLocks/>
            </p:cNvSpPr>
            <p:nvPr/>
          </p:nvSpPr>
          <p:spPr bwMode="auto">
            <a:xfrm>
              <a:off x="3114" y="3312"/>
              <a:ext cx="42" cy="63"/>
            </a:xfrm>
            <a:custGeom>
              <a:avLst/>
              <a:gdLst/>
              <a:ahLst/>
              <a:cxnLst>
                <a:cxn ang="0">
                  <a:pos x="83" y="6"/>
                </a:cxn>
                <a:cxn ang="0">
                  <a:pos x="68" y="1"/>
                </a:cxn>
                <a:cxn ang="0">
                  <a:pos x="59" y="12"/>
                </a:cxn>
                <a:cxn ang="0">
                  <a:pos x="50" y="22"/>
                </a:cxn>
                <a:cxn ang="0">
                  <a:pos x="44" y="37"/>
                </a:cxn>
                <a:cxn ang="0">
                  <a:pos x="38" y="52"/>
                </a:cxn>
                <a:cxn ang="0">
                  <a:pos x="32" y="66"/>
                </a:cxn>
                <a:cxn ang="0">
                  <a:pos x="23" y="78"/>
                </a:cxn>
                <a:cxn ang="0">
                  <a:pos x="14" y="93"/>
                </a:cxn>
                <a:cxn ang="0">
                  <a:pos x="0" y="108"/>
                </a:cxn>
                <a:cxn ang="0">
                  <a:pos x="13" y="126"/>
                </a:cxn>
                <a:cxn ang="0">
                  <a:pos x="29" y="111"/>
                </a:cxn>
                <a:cxn ang="0">
                  <a:pos x="41" y="93"/>
                </a:cxn>
                <a:cxn ang="0">
                  <a:pos x="50" y="75"/>
                </a:cxn>
                <a:cxn ang="0">
                  <a:pos x="56" y="60"/>
                </a:cxn>
                <a:cxn ang="0">
                  <a:pos x="61" y="46"/>
                </a:cxn>
                <a:cxn ang="0">
                  <a:pos x="68" y="37"/>
                </a:cxn>
                <a:cxn ang="0">
                  <a:pos x="74" y="28"/>
                </a:cxn>
                <a:cxn ang="0">
                  <a:pos x="81" y="20"/>
                </a:cxn>
                <a:cxn ang="0">
                  <a:pos x="65" y="16"/>
                </a:cxn>
                <a:cxn ang="0">
                  <a:pos x="81" y="20"/>
                </a:cxn>
                <a:cxn ang="0">
                  <a:pos x="85" y="13"/>
                </a:cxn>
                <a:cxn ang="0">
                  <a:pos x="83" y="4"/>
                </a:cxn>
                <a:cxn ang="0">
                  <a:pos x="78" y="0"/>
                </a:cxn>
                <a:cxn ang="0">
                  <a:pos x="68" y="1"/>
                </a:cxn>
                <a:cxn ang="0">
                  <a:pos x="83" y="6"/>
                </a:cxn>
              </a:cxnLst>
              <a:rect l="0" t="0" r="r" b="b"/>
              <a:pathLst>
                <a:path w="85" h="126">
                  <a:moveTo>
                    <a:pt x="83" y="6"/>
                  </a:moveTo>
                  <a:lnTo>
                    <a:pt x="68" y="1"/>
                  </a:lnTo>
                  <a:lnTo>
                    <a:pt x="59" y="12"/>
                  </a:lnTo>
                  <a:lnTo>
                    <a:pt x="50" y="22"/>
                  </a:lnTo>
                  <a:lnTo>
                    <a:pt x="44" y="37"/>
                  </a:lnTo>
                  <a:lnTo>
                    <a:pt x="38" y="52"/>
                  </a:lnTo>
                  <a:lnTo>
                    <a:pt x="32" y="66"/>
                  </a:lnTo>
                  <a:lnTo>
                    <a:pt x="23" y="78"/>
                  </a:lnTo>
                  <a:lnTo>
                    <a:pt x="14" y="93"/>
                  </a:lnTo>
                  <a:lnTo>
                    <a:pt x="0" y="108"/>
                  </a:lnTo>
                  <a:lnTo>
                    <a:pt x="13" y="126"/>
                  </a:lnTo>
                  <a:lnTo>
                    <a:pt x="29" y="111"/>
                  </a:lnTo>
                  <a:lnTo>
                    <a:pt x="41" y="93"/>
                  </a:lnTo>
                  <a:lnTo>
                    <a:pt x="50" y="75"/>
                  </a:lnTo>
                  <a:lnTo>
                    <a:pt x="56" y="60"/>
                  </a:lnTo>
                  <a:lnTo>
                    <a:pt x="61" y="46"/>
                  </a:lnTo>
                  <a:lnTo>
                    <a:pt x="68" y="37"/>
                  </a:lnTo>
                  <a:lnTo>
                    <a:pt x="74" y="28"/>
                  </a:lnTo>
                  <a:lnTo>
                    <a:pt x="81" y="20"/>
                  </a:lnTo>
                  <a:lnTo>
                    <a:pt x="65" y="16"/>
                  </a:lnTo>
                  <a:lnTo>
                    <a:pt x="81" y="20"/>
                  </a:lnTo>
                  <a:lnTo>
                    <a:pt x="85" y="13"/>
                  </a:lnTo>
                  <a:lnTo>
                    <a:pt x="83" y="4"/>
                  </a:lnTo>
                  <a:lnTo>
                    <a:pt x="78" y="0"/>
                  </a:lnTo>
                  <a:lnTo>
                    <a:pt x="68" y="1"/>
                  </a:lnTo>
                  <a:lnTo>
                    <a:pt x="83" y="6"/>
                  </a:lnTo>
                  <a:close/>
                </a:path>
              </a:pathLst>
            </a:custGeom>
            <a:solidFill>
              <a:srgbClr val="000000"/>
            </a:solidFill>
            <a:ln w="9525">
              <a:noFill/>
              <a:round/>
              <a:headEnd/>
              <a:tailEnd/>
            </a:ln>
          </p:spPr>
          <p:txBody>
            <a:bodyPr/>
            <a:lstStyle/>
            <a:p>
              <a:endParaRPr lang="en-US"/>
            </a:p>
          </p:txBody>
        </p:sp>
        <p:sp>
          <p:nvSpPr>
            <p:cNvPr id="1241464" name="Freeform 376"/>
            <p:cNvSpPr>
              <a:spLocks/>
            </p:cNvSpPr>
            <p:nvPr/>
          </p:nvSpPr>
          <p:spPr bwMode="auto">
            <a:xfrm>
              <a:off x="3147" y="3315"/>
              <a:ext cx="11" cy="12"/>
            </a:xfrm>
            <a:custGeom>
              <a:avLst/>
              <a:gdLst/>
              <a:ahLst/>
              <a:cxnLst>
                <a:cxn ang="0">
                  <a:pos x="22" y="20"/>
                </a:cxn>
                <a:cxn ang="0">
                  <a:pos x="22" y="14"/>
                </a:cxn>
                <a:cxn ang="0">
                  <a:pos x="22" y="10"/>
                </a:cxn>
                <a:cxn ang="0">
                  <a:pos x="22" y="6"/>
                </a:cxn>
                <a:cxn ang="0">
                  <a:pos x="18" y="0"/>
                </a:cxn>
                <a:cxn ang="0">
                  <a:pos x="0" y="10"/>
                </a:cxn>
                <a:cxn ang="0">
                  <a:pos x="0" y="12"/>
                </a:cxn>
                <a:cxn ang="0">
                  <a:pos x="0" y="10"/>
                </a:cxn>
                <a:cxn ang="0">
                  <a:pos x="0" y="14"/>
                </a:cxn>
                <a:cxn ang="0">
                  <a:pos x="0" y="23"/>
                </a:cxn>
                <a:cxn ang="0">
                  <a:pos x="22" y="20"/>
                </a:cxn>
              </a:cxnLst>
              <a:rect l="0" t="0" r="r" b="b"/>
              <a:pathLst>
                <a:path w="22" h="23">
                  <a:moveTo>
                    <a:pt x="22" y="20"/>
                  </a:moveTo>
                  <a:lnTo>
                    <a:pt x="22" y="14"/>
                  </a:lnTo>
                  <a:lnTo>
                    <a:pt x="22" y="10"/>
                  </a:lnTo>
                  <a:lnTo>
                    <a:pt x="22" y="6"/>
                  </a:lnTo>
                  <a:lnTo>
                    <a:pt x="18" y="0"/>
                  </a:lnTo>
                  <a:lnTo>
                    <a:pt x="0" y="10"/>
                  </a:lnTo>
                  <a:lnTo>
                    <a:pt x="0" y="12"/>
                  </a:lnTo>
                  <a:lnTo>
                    <a:pt x="0" y="10"/>
                  </a:lnTo>
                  <a:lnTo>
                    <a:pt x="0" y="14"/>
                  </a:lnTo>
                  <a:lnTo>
                    <a:pt x="0" y="23"/>
                  </a:lnTo>
                  <a:lnTo>
                    <a:pt x="22" y="20"/>
                  </a:lnTo>
                  <a:close/>
                </a:path>
              </a:pathLst>
            </a:custGeom>
            <a:solidFill>
              <a:srgbClr val="000000"/>
            </a:solidFill>
            <a:ln w="9525">
              <a:noFill/>
              <a:round/>
              <a:headEnd/>
              <a:tailEnd/>
            </a:ln>
          </p:spPr>
          <p:txBody>
            <a:bodyPr/>
            <a:lstStyle/>
            <a:p>
              <a:endParaRPr lang="en-US"/>
            </a:p>
          </p:txBody>
        </p:sp>
        <p:sp>
          <p:nvSpPr>
            <p:cNvPr id="1241465" name="Freeform 377"/>
            <p:cNvSpPr>
              <a:spLocks/>
            </p:cNvSpPr>
            <p:nvPr/>
          </p:nvSpPr>
          <p:spPr bwMode="auto">
            <a:xfrm>
              <a:off x="3147" y="3325"/>
              <a:ext cx="11" cy="7"/>
            </a:xfrm>
            <a:custGeom>
              <a:avLst/>
              <a:gdLst/>
              <a:ahLst/>
              <a:cxnLst>
                <a:cxn ang="0">
                  <a:pos x="0" y="3"/>
                </a:cxn>
                <a:cxn ang="0">
                  <a:pos x="4" y="12"/>
                </a:cxn>
                <a:cxn ang="0">
                  <a:pos x="13" y="14"/>
                </a:cxn>
                <a:cxn ang="0">
                  <a:pos x="18" y="8"/>
                </a:cxn>
                <a:cxn ang="0">
                  <a:pos x="22" y="0"/>
                </a:cxn>
                <a:cxn ang="0">
                  <a:pos x="0" y="3"/>
                </a:cxn>
              </a:cxnLst>
              <a:rect l="0" t="0" r="r" b="b"/>
              <a:pathLst>
                <a:path w="22" h="14">
                  <a:moveTo>
                    <a:pt x="0" y="3"/>
                  </a:moveTo>
                  <a:lnTo>
                    <a:pt x="4" y="12"/>
                  </a:lnTo>
                  <a:lnTo>
                    <a:pt x="13" y="14"/>
                  </a:lnTo>
                  <a:lnTo>
                    <a:pt x="18" y="8"/>
                  </a:lnTo>
                  <a:lnTo>
                    <a:pt x="22" y="0"/>
                  </a:lnTo>
                  <a:lnTo>
                    <a:pt x="0" y="3"/>
                  </a:lnTo>
                  <a:close/>
                </a:path>
              </a:pathLst>
            </a:custGeom>
            <a:solidFill>
              <a:srgbClr val="000000"/>
            </a:solidFill>
            <a:ln w="9525">
              <a:noFill/>
              <a:round/>
              <a:headEnd/>
              <a:tailEnd/>
            </a:ln>
          </p:spPr>
          <p:txBody>
            <a:bodyPr/>
            <a:lstStyle/>
            <a:p>
              <a:endParaRPr lang="en-US"/>
            </a:p>
          </p:txBody>
        </p:sp>
        <p:sp>
          <p:nvSpPr>
            <p:cNvPr id="1241466" name="Freeform 378"/>
            <p:cNvSpPr>
              <a:spLocks/>
            </p:cNvSpPr>
            <p:nvPr/>
          </p:nvSpPr>
          <p:spPr bwMode="auto">
            <a:xfrm>
              <a:off x="3223" y="3381"/>
              <a:ext cx="9" cy="8"/>
            </a:xfrm>
            <a:custGeom>
              <a:avLst/>
              <a:gdLst/>
              <a:ahLst/>
              <a:cxnLst>
                <a:cxn ang="0">
                  <a:pos x="18" y="17"/>
                </a:cxn>
                <a:cxn ang="0">
                  <a:pos x="18" y="8"/>
                </a:cxn>
                <a:cxn ang="0">
                  <a:pos x="14" y="2"/>
                </a:cxn>
                <a:cxn ang="0">
                  <a:pos x="6" y="0"/>
                </a:cxn>
                <a:cxn ang="0">
                  <a:pos x="0" y="6"/>
                </a:cxn>
                <a:cxn ang="0">
                  <a:pos x="18" y="17"/>
                </a:cxn>
              </a:cxnLst>
              <a:rect l="0" t="0" r="r" b="b"/>
              <a:pathLst>
                <a:path w="18" h="17">
                  <a:moveTo>
                    <a:pt x="18" y="17"/>
                  </a:moveTo>
                  <a:lnTo>
                    <a:pt x="18" y="8"/>
                  </a:lnTo>
                  <a:lnTo>
                    <a:pt x="14" y="2"/>
                  </a:lnTo>
                  <a:lnTo>
                    <a:pt x="6" y="0"/>
                  </a:lnTo>
                  <a:lnTo>
                    <a:pt x="0" y="6"/>
                  </a:lnTo>
                  <a:lnTo>
                    <a:pt x="18" y="17"/>
                  </a:lnTo>
                  <a:close/>
                </a:path>
              </a:pathLst>
            </a:custGeom>
            <a:solidFill>
              <a:srgbClr val="000000"/>
            </a:solidFill>
            <a:ln w="9525">
              <a:noFill/>
              <a:round/>
              <a:headEnd/>
              <a:tailEnd/>
            </a:ln>
          </p:spPr>
          <p:txBody>
            <a:bodyPr/>
            <a:lstStyle/>
            <a:p>
              <a:endParaRPr lang="en-US"/>
            </a:p>
          </p:txBody>
        </p:sp>
        <p:sp>
          <p:nvSpPr>
            <p:cNvPr id="1241467" name="Freeform 379"/>
            <p:cNvSpPr>
              <a:spLocks/>
            </p:cNvSpPr>
            <p:nvPr/>
          </p:nvSpPr>
          <p:spPr bwMode="auto">
            <a:xfrm>
              <a:off x="3208" y="3384"/>
              <a:ext cx="24" cy="18"/>
            </a:xfrm>
            <a:custGeom>
              <a:avLst/>
              <a:gdLst/>
              <a:ahLst/>
              <a:cxnLst>
                <a:cxn ang="0">
                  <a:pos x="0" y="37"/>
                </a:cxn>
                <a:cxn ang="0">
                  <a:pos x="0" y="37"/>
                </a:cxn>
                <a:cxn ang="0">
                  <a:pos x="21" y="36"/>
                </a:cxn>
                <a:cxn ang="0">
                  <a:pos x="35" y="30"/>
                </a:cxn>
                <a:cxn ang="0">
                  <a:pos x="45" y="21"/>
                </a:cxn>
                <a:cxn ang="0">
                  <a:pos x="49" y="11"/>
                </a:cxn>
                <a:cxn ang="0">
                  <a:pos x="31" y="0"/>
                </a:cxn>
                <a:cxn ang="0">
                  <a:pos x="27" y="6"/>
                </a:cxn>
                <a:cxn ang="0">
                  <a:pos x="26" y="11"/>
                </a:cxn>
                <a:cxn ang="0">
                  <a:pos x="18" y="12"/>
                </a:cxn>
                <a:cxn ang="0">
                  <a:pos x="0" y="14"/>
                </a:cxn>
                <a:cxn ang="0">
                  <a:pos x="0" y="37"/>
                </a:cxn>
              </a:cxnLst>
              <a:rect l="0" t="0" r="r" b="b"/>
              <a:pathLst>
                <a:path w="49" h="37">
                  <a:moveTo>
                    <a:pt x="0" y="37"/>
                  </a:moveTo>
                  <a:lnTo>
                    <a:pt x="0" y="37"/>
                  </a:lnTo>
                  <a:lnTo>
                    <a:pt x="21" y="36"/>
                  </a:lnTo>
                  <a:lnTo>
                    <a:pt x="35" y="30"/>
                  </a:lnTo>
                  <a:lnTo>
                    <a:pt x="45" y="21"/>
                  </a:lnTo>
                  <a:lnTo>
                    <a:pt x="49" y="11"/>
                  </a:lnTo>
                  <a:lnTo>
                    <a:pt x="31" y="0"/>
                  </a:lnTo>
                  <a:lnTo>
                    <a:pt x="27" y="6"/>
                  </a:lnTo>
                  <a:lnTo>
                    <a:pt x="26" y="11"/>
                  </a:lnTo>
                  <a:lnTo>
                    <a:pt x="18" y="12"/>
                  </a:lnTo>
                  <a:lnTo>
                    <a:pt x="0" y="14"/>
                  </a:lnTo>
                  <a:lnTo>
                    <a:pt x="0" y="37"/>
                  </a:lnTo>
                  <a:close/>
                </a:path>
              </a:pathLst>
            </a:custGeom>
            <a:solidFill>
              <a:srgbClr val="000000"/>
            </a:solidFill>
            <a:ln w="9525">
              <a:noFill/>
              <a:round/>
              <a:headEnd/>
              <a:tailEnd/>
            </a:ln>
          </p:spPr>
          <p:txBody>
            <a:bodyPr/>
            <a:lstStyle/>
            <a:p>
              <a:endParaRPr lang="en-US"/>
            </a:p>
          </p:txBody>
        </p:sp>
        <p:sp>
          <p:nvSpPr>
            <p:cNvPr id="1241468" name="Freeform 380"/>
            <p:cNvSpPr>
              <a:spLocks/>
            </p:cNvSpPr>
            <p:nvPr/>
          </p:nvSpPr>
          <p:spPr bwMode="auto">
            <a:xfrm>
              <a:off x="3193" y="3389"/>
              <a:ext cx="15" cy="13"/>
            </a:xfrm>
            <a:custGeom>
              <a:avLst/>
              <a:gdLst/>
              <a:ahLst/>
              <a:cxnLst>
                <a:cxn ang="0">
                  <a:pos x="0" y="22"/>
                </a:cxn>
                <a:cxn ang="0">
                  <a:pos x="0" y="22"/>
                </a:cxn>
                <a:cxn ang="0">
                  <a:pos x="6" y="22"/>
                </a:cxn>
                <a:cxn ang="0">
                  <a:pos x="10" y="25"/>
                </a:cxn>
                <a:cxn ang="0">
                  <a:pos x="16" y="26"/>
                </a:cxn>
                <a:cxn ang="0">
                  <a:pos x="29" y="26"/>
                </a:cxn>
                <a:cxn ang="0">
                  <a:pos x="29" y="3"/>
                </a:cxn>
                <a:cxn ang="0">
                  <a:pos x="19" y="3"/>
                </a:cxn>
                <a:cxn ang="0">
                  <a:pos x="16" y="1"/>
                </a:cxn>
                <a:cxn ang="0">
                  <a:pos x="9" y="0"/>
                </a:cxn>
                <a:cxn ang="0">
                  <a:pos x="0" y="0"/>
                </a:cxn>
                <a:cxn ang="0">
                  <a:pos x="0" y="22"/>
                </a:cxn>
              </a:cxnLst>
              <a:rect l="0" t="0" r="r" b="b"/>
              <a:pathLst>
                <a:path w="29" h="26">
                  <a:moveTo>
                    <a:pt x="0" y="22"/>
                  </a:moveTo>
                  <a:lnTo>
                    <a:pt x="0" y="22"/>
                  </a:lnTo>
                  <a:lnTo>
                    <a:pt x="6" y="22"/>
                  </a:lnTo>
                  <a:lnTo>
                    <a:pt x="10" y="25"/>
                  </a:lnTo>
                  <a:lnTo>
                    <a:pt x="16" y="26"/>
                  </a:lnTo>
                  <a:lnTo>
                    <a:pt x="29" y="26"/>
                  </a:lnTo>
                  <a:lnTo>
                    <a:pt x="29" y="3"/>
                  </a:lnTo>
                  <a:lnTo>
                    <a:pt x="19" y="3"/>
                  </a:lnTo>
                  <a:lnTo>
                    <a:pt x="16" y="1"/>
                  </a:lnTo>
                  <a:lnTo>
                    <a:pt x="9" y="0"/>
                  </a:lnTo>
                  <a:lnTo>
                    <a:pt x="0" y="0"/>
                  </a:lnTo>
                  <a:lnTo>
                    <a:pt x="0" y="22"/>
                  </a:lnTo>
                  <a:close/>
                </a:path>
              </a:pathLst>
            </a:custGeom>
            <a:solidFill>
              <a:srgbClr val="000000"/>
            </a:solidFill>
            <a:ln w="9525">
              <a:noFill/>
              <a:round/>
              <a:headEnd/>
              <a:tailEnd/>
            </a:ln>
          </p:spPr>
          <p:txBody>
            <a:bodyPr/>
            <a:lstStyle/>
            <a:p>
              <a:endParaRPr lang="en-US"/>
            </a:p>
          </p:txBody>
        </p:sp>
        <p:sp>
          <p:nvSpPr>
            <p:cNvPr id="1241469" name="Freeform 381"/>
            <p:cNvSpPr>
              <a:spLocks/>
            </p:cNvSpPr>
            <p:nvPr/>
          </p:nvSpPr>
          <p:spPr bwMode="auto">
            <a:xfrm>
              <a:off x="3179" y="3389"/>
              <a:ext cx="14" cy="13"/>
            </a:xfrm>
            <a:custGeom>
              <a:avLst/>
              <a:gdLst/>
              <a:ahLst/>
              <a:cxnLst>
                <a:cxn ang="0">
                  <a:pos x="0" y="26"/>
                </a:cxn>
                <a:cxn ang="0">
                  <a:pos x="11" y="26"/>
                </a:cxn>
                <a:cxn ang="0">
                  <a:pos x="18" y="25"/>
                </a:cxn>
                <a:cxn ang="0">
                  <a:pos x="22" y="22"/>
                </a:cxn>
                <a:cxn ang="0">
                  <a:pos x="29" y="22"/>
                </a:cxn>
                <a:cxn ang="0">
                  <a:pos x="29" y="0"/>
                </a:cxn>
                <a:cxn ang="0">
                  <a:pos x="20" y="0"/>
                </a:cxn>
                <a:cxn ang="0">
                  <a:pos x="12" y="1"/>
                </a:cxn>
                <a:cxn ang="0">
                  <a:pos x="7" y="3"/>
                </a:cxn>
                <a:cxn ang="0">
                  <a:pos x="0" y="3"/>
                </a:cxn>
                <a:cxn ang="0">
                  <a:pos x="0" y="26"/>
                </a:cxn>
              </a:cxnLst>
              <a:rect l="0" t="0" r="r" b="b"/>
              <a:pathLst>
                <a:path w="29" h="26">
                  <a:moveTo>
                    <a:pt x="0" y="26"/>
                  </a:moveTo>
                  <a:lnTo>
                    <a:pt x="11" y="26"/>
                  </a:lnTo>
                  <a:lnTo>
                    <a:pt x="18" y="25"/>
                  </a:lnTo>
                  <a:lnTo>
                    <a:pt x="22" y="22"/>
                  </a:lnTo>
                  <a:lnTo>
                    <a:pt x="29" y="22"/>
                  </a:lnTo>
                  <a:lnTo>
                    <a:pt x="29" y="0"/>
                  </a:lnTo>
                  <a:lnTo>
                    <a:pt x="20" y="0"/>
                  </a:lnTo>
                  <a:lnTo>
                    <a:pt x="12" y="1"/>
                  </a:lnTo>
                  <a:lnTo>
                    <a:pt x="7" y="3"/>
                  </a:lnTo>
                  <a:lnTo>
                    <a:pt x="0" y="3"/>
                  </a:lnTo>
                  <a:lnTo>
                    <a:pt x="0" y="26"/>
                  </a:lnTo>
                  <a:close/>
                </a:path>
              </a:pathLst>
            </a:custGeom>
            <a:solidFill>
              <a:srgbClr val="000000"/>
            </a:solidFill>
            <a:ln w="9525">
              <a:noFill/>
              <a:round/>
              <a:headEnd/>
              <a:tailEnd/>
            </a:ln>
          </p:spPr>
          <p:txBody>
            <a:bodyPr/>
            <a:lstStyle/>
            <a:p>
              <a:endParaRPr lang="en-US"/>
            </a:p>
          </p:txBody>
        </p:sp>
        <p:sp>
          <p:nvSpPr>
            <p:cNvPr id="1241470" name="Freeform 382"/>
            <p:cNvSpPr>
              <a:spLocks/>
            </p:cNvSpPr>
            <p:nvPr/>
          </p:nvSpPr>
          <p:spPr bwMode="auto">
            <a:xfrm>
              <a:off x="3173" y="3390"/>
              <a:ext cx="6" cy="12"/>
            </a:xfrm>
            <a:custGeom>
              <a:avLst/>
              <a:gdLst/>
              <a:ahLst/>
              <a:cxnLst>
                <a:cxn ang="0">
                  <a:pos x="11" y="0"/>
                </a:cxn>
                <a:cxn ang="0">
                  <a:pos x="4" y="3"/>
                </a:cxn>
                <a:cxn ang="0">
                  <a:pos x="0" y="12"/>
                </a:cxn>
                <a:cxn ang="0">
                  <a:pos x="4" y="19"/>
                </a:cxn>
                <a:cxn ang="0">
                  <a:pos x="11" y="23"/>
                </a:cxn>
                <a:cxn ang="0">
                  <a:pos x="11" y="0"/>
                </a:cxn>
              </a:cxnLst>
              <a:rect l="0" t="0" r="r" b="b"/>
              <a:pathLst>
                <a:path w="11" h="23">
                  <a:moveTo>
                    <a:pt x="11" y="0"/>
                  </a:moveTo>
                  <a:lnTo>
                    <a:pt x="4" y="3"/>
                  </a:lnTo>
                  <a:lnTo>
                    <a:pt x="0" y="12"/>
                  </a:lnTo>
                  <a:lnTo>
                    <a:pt x="4" y="19"/>
                  </a:lnTo>
                  <a:lnTo>
                    <a:pt x="11" y="23"/>
                  </a:lnTo>
                  <a:lnTo>
                    <a:pt x="11" y="0"/>
                  </a:lnTo>
                  <a:close/>
                </a:path>
              </a:pathLst>
            </a:custGeom>
            <a:solidFill>
              <a:srgbClr val="000000"/>
            </a:solidFill>
            <a:ln w="9525">
              <a:noFill/>
              <a:round/>
              <a:headEnd/>
              <a:tailEnd/>
            </a:ln>
          </p:spPr>
          <p:txBody>
            <a:bodyPr/>
            <a:lstStyle/>
            <a:p>
              <a:endParaRPr lang="en-US"/>
            </a:p>
          </p:txBody>
        </p:sp>
        <p:sp>
          <p:nvSpPr>
            <p:cNvPr id="1241471" name="Freeform 383"/>
            <p:cNvSpPr>
              <a:spLocks/>
            </p:cNvSpPr>
            <p:nvPr/>
          </p:nvSpPr>
          <p:spPr bwMode="auto">
            <a:xfrm>
              <a:off x="3079" y="2994"/>
              <a:ext cx="10" cy="8"/>
            </a:xfrm>
            <a:custGeom>
              <a:avLst/>
              <a:gdLst/>
              <a:ahLst/>
              <a:cxnLst>
                <a:cxn ang="0">
                  <a:pos x="21" y="14"/>
                </a:cxn>
                <a:cxn ang="0">
                  <a:pos x="20" y="6"/>
                </a:cxn>
                <a:cxn ang="0">
                  <a:pos x="13" y="0"/>
                </a:cxn>
                <a:cxn ang="0">
                  <a:pos x="4" y="3"/>
                </a:cxn>
                <a:cxn ang="0">
                  <a:pos x="0" y="8"/>
                </a:cxn>
                <a:cxn ang="0">
                  <a:pos x="21" y="14"/>
                </a:cxn>
              </a:cxnLst>
              <a:rect l="0" t="0" r="r" b="b"/>
              <a:pathLst>
                <a:path w="21" h="14">
                  <a:moveTo>
                    <a:pt x="21" y="14"/>
                  </a:moveTo>
                  <a:lnTo>
                    <a:pt x="20" y="6"/>
                  </a:lnTo>
                  <a:lnTo>
                    <a:pt x="13" y="0"/>
                  </a:lnTo>
                  <a:lnTo>
                    <a:pt x="4" y="3"/>
                  </a:lnTo>
                  <a:lnTo>
                    <a:pt x="0" y="8"/>
                  </a:lnTo>
                  <a:lnTo>
                    <a:pt x="21" y="14"/>
                  </a:lnTo>
                  <a:close/>
                </a:path>
              </a:pathLst>
            </a:custGeom>
            <a:solidFill>
              <a:srgbClr val="000000"/>
            </a:solidFill>
            <a:ln w="9525">
              <a:noFill/>
              <a:round/>
              <a:headEnd/>
              <a:tailEnd/>
            </a:ln>
          </p:spPr>
          <p:txBody>
            <a:bodyPr/>
            <a:lstStyle/>
            <a:p>
              <a:endParaRPr lang="en-US"/>
            </a:p>
          </p:txBody>
        </p:sp>
        <p:sp>
          <p:nvSpPr>
            <p:cNvPr id="1241472" name="Freeform 384"/>
            <p:cNvSpPr>
              <a:spLocks/>
            </p:cNvSpPr>
            <p:nvPr/>
          </p:nvSpPr>
          <p:spPr bwMode="auto">
            <a:xfrm>
              <a:off x="3079" y="2999"/>
              <a:ext cx="32" cy="92"/>
            </a:xfrm>
            <a:custGeom>
              <a:avLst/>
              <a:gdLst/>
              <a:ahLst/>
              <a:cxnLst>
                <a:cxn ang="0">
                  <a:pos x="66" y="175"/>
                </a:cxn>
                <a:cxn ang="0">
                  <a:pos x="66" y="175"/>
                </a:cxn>
                <a:cxn ang="0">
                  <a:pos x="54" y="144"/>
                </a:cxn>
                <a:cxn ang="0">
                  <a:pos x="45" y="116"/>
                </a:cxn>
                <a:cxn ang="0">
                  <a:pos x="38" y="88"/>
                </a:cxn>
                <a:cxn ang="0">
                  <a:pos x="30" y="63"/>
                </a:cxn>
                <a:cxn ang="0">
                  <a:pos x="26" y="42"/>
                </a:cxn>
                <a:cxn ang="0">
                  <a:pos x="21" y="26"/>
                </a:cxn>
                <a:cxn ang="0">
                  <a:pos x="21" y="14"/>
                </a:cxn>
                <a:cxn ang="0">
                  <a:pos x="21" y="6"/>
                </a:cxn>
                <a:cxn ang="0">
                  <a:pos x="0" y="0"/>
                </a:cxn>
                <a:cxn ang="0">
                  <a:pos x="0" y="14"/>
                </a:cxn>
                <a:cxn ang="0">
                  <a:pos x="0" y="29"/>
                </a:cxn>
                <a:cxn ang="0">
                  <a:pos x="4" y="48"/>
                </a:cxn>
                <a:cxn ang="0">
                  <a:pos x="9" y="70"/>
                </a:cxn>
                <a:cxn ang="0">
                  <a:pos x="17" y="94"/>
                </a:cxn>
                <a:cxn ang="0">
                  <a:pos x="23" y="123"/>
                </a:cxn>
                <a:cxn ang="0">
                  <a:pos x="36" y="154"/>
                </a:cxn>
                <a:cxn ang="0">
                  <a:pos x="48" y="186"/>
                </a:cxn>
                <a:cxn ang="0">
                  <a:pos x="66" y="175"/>
                </a:cxn>
              </a:cxnLst>
              <a:rect l="0" t="0" r="r" b="b"/>
              <a:pathLst>
                <a:path w="66" h="186">
                  <a:moveTo>
                    <a:pt x="66" y="175"/>
                  </a:moveTo>
                  <a:lnTo>
                    <a:pt x="66" y="175"/>
                  </a:lnTo>
                  <a:lnTo>
                    <a:pt x="54" y="144"/>
                  </a:lnTo>
                  <a:lnTo>
                    <a:pt x="45" y="116"/>
                  </a:lnTo>
                  <a:lnTo>
                    <a:pt x="38" y="88"/>
                  </a:lnTo>
                  <a:lnTo>
                    <a:pt x="30" y="63"/>
                  </a:lnTo>
                  <a:lnTo>
                    <a:pt x="26" y="42"/>
                  </a:lnTo>
                  <a:lnTo>
                    <a:pt x="21" y="26"/>
                  </a:lnTo>
                  <a:lnTo>
                    <a:pt x="21" y="14"/>
                  </a:lnTo>
                  <a:lnTo>
                    <a:pt x="21" y="6"/>
                  </a:lnTo>
                  <a:lnTo>
                    <a:pt x="0" y="0"/>
                  </a:lnTo>
                  <a:lnTo>
                    <a:pt x="0" y="14"/>
                  </a:lnTo>
                  <a:lnTo>
                    <a:pt x="0" y="29"/>
                  </a:lnTo>
                  <a:lnTo>
                    <a:pt x="4" y="48"/>
                  </a:lnTo>
                  <a:lnTo>
                    <a:pt x="9" y="70"/>
                  </a:lnTo>
                  <a:lnTo>
                    <a:pt x="17" y="94"/>
                  </a:lnTo>
                  <a:lnTo>
                    <a:pt x="23" y="123"/>
                  </a:lnTo>
                  <a:lnTo>
                    <a:pt x="36" y="154"/>
                  </a:lnTo>
                  <a:lnTo>
                    <a:pt x="48" y="186"/>
                  </a:lnTo>
                  <a:lnTo>
                    <a:pt x="66" y="175"/>
                  </a:lnTo>
                  <a:close/>
                </a:path>
              </a:pathLst>
            </a:custGeom>
            <a:solidFill>
              <a:srgbClr val="000000"/>
            </a:solidFill>
            <a:ln w="9525">
              <a:noFill/>
              <a:round/>
              <a:headEnd/>
              <a:tailEnd/>
            </a:ln>
          </p:spPr>
          <p:txBody>
            <a:bodyPr/>
            <a:lstStyle/>
            <a:p>
              <a:endParaRPr lang="en-US"/>
            </a:p>
          </p:txBody>
        </p:sp>
        <p:sp>
          <p:nvSpPr>
            <p:cNvPr id="1241473" name="Freeform 385"/>
            <p:cNvSpPr>
              <a:spLocks/>
            </p:cNvSpPr>
            <p:nvPr/>
          </p:nvSpPr>
          <p:spPr bwMode="auto">
            <a:xfrm>
              <a:off x="3102" y="3086"/>
              <a:ext cx="35" cy="90"/>
            </a:xfrm>
            <a:custGeom>
              <a:avLst/>
              <a:gdLst/>
              <a:ahLst/>
              <a:cxnLst>
                <a:cxn ang="0">
                  <a:pos x="69" y="172"/>
                </a:cxn>
                <a:cxn ang="0">
                  <a:pos x="69" y="172"/>
                </a:cxn>
                <a:cxn ang="0">
                  <a:pos x="67" y="163"/>
                </a:cxn>
                <a:cxn ang="0">
                  <a:pos x="64" y="151"/>
                </a:cxn>
                <a:cxn ang="0">
                  <a:pos x="61" y="133"/>
                </a:cxn>
                <a:cxn ang="0">
                  <a:pos x="56" y="114"/>
                </a:cxn>
                <a:cxn ang="0">
                  <a:pos x="49" y="90"/>
                </a:cxn>
                <a:cxn ang="0">
                  <a:pos x="41" y="64"/>
                </a:cxn>
                <a:cxn ang="0">
                  <a:pos x="32" y="34"/>
                </a:cxn>
                <a:cxn ang="0">
                  <a:pos x="18" y="0"/>
                </a:cxn>
                <a:cxn ang="0">
                  <a:pos x="0" y="11"/>
                </a:cxn>
                <a:cxn ang="0">
                  <a:pos x="11" y="40"/>
                </a:cxn>
                <a:cxn ang="0">
                  <a:pos x="20" y="70"/>
                </a:cxn>
                <a:cxn ang="0">
                  <a:pos x="28" y="96"/>
                </a:cxn>
                <a:cxn ang="0">
                  <a:pos x="36" y="122"/>
                </a:cxn>
                <a:cxn ang="0">
                  <a:pos x="40" y="141"/>
                </a:cxn>
                <a:cxn ang="0">
                  <a:pos x="43" y="157"/>
                </a:cxn>
                <a:cxn ang="0">
                  <a:pos x="46" y="170"/>
                </a:cxn>
                <a:cxn ang="0">
                  <a:pos x="47" y="179"/>
                </a:cxn>
                <a:cxn ang="0">
                  <a:pos x="69" y="172"/>
                </a:cxn>
              </a:cxnLst>
              <a:rect l="0" t="0" r="r" b="b"/>
              <a:pathLst>
                <a:path w="69" h="179">
                  <a:moveTo>
                    <a:pt x="69" y="172"/>
                  </a:moveTo>
                  <a:lnTo>
                    <a:pt x="69" y="172"/>
                  </a:lnTo>
                  <a:lnTo>
                    <a:pt x="67" y="163"/>
                  </a:lnTo>
                  <a:lnTo>
                    <a:pt x="64" y="151"/>
                  </a:lnTo>
                  <a:lnTo>
                    <a:pt x="61" y="133"/>
                  </a:lnTo>
                  <a:lnTo>
                    <a:pt x="56" y="114"/>
                  </a:lnTo>
                  <a:lnTo>
                    <a:pt x="49" y="90"/>
                  </a:lnTo>
                  <a:lnTo>
                    <a:pt x="41" y="64"/>
                  </a:lnTo>
                  <a:lnTo>
                    <a:pt x="32" y="34"/>
                  </a:lnTo>
                  <a:lnTo>
                    <a:pt x="18" y="0"/>
                  </a:lnTo>
                  <a:lnTo>
                    <a:pt x="0" y="11"/>
                  </a:lnTo>
                  <a:lnTo>
                    <a:pt x="11" y="40"/>
                  </a:lnTo>
                  <a:lnTo>
                    <a:pt x="20" y="70"/>
                  </a:lnTo>
                  <a:lnTo>
                    <a:pt x="28" y="96"/>
                  </a:lnTo>
                  <a:lnTo>
                    <a:pt x="36" y="122"/>
                  </a:lnTo>
                  <a:lnTo>
                    <a:pt x="40" y="141"/>
                  </a:lnTo>
                  <a:lnTo>
                    <a:pt x="43" y="157"/>
                  </a:lnTo>
                  <a:lnTo>
                    <a:pt x="46" y="170"/>
                  </a:lnTo>
                  <a:lnTo>
                    <a:pt x="47" y="179"/>
                  </a:lnTo>
                  <a:lnTo>
                    <a:pt x="69" y="172"/>
                  </a:lnTo>
                  <a:close/>
                </a:path>
              </a:pathLst>
            </a:custGeom>
            <a:solidFill>
              <a:srgbClr val="000000"/>
            </a:solidFill>
            <a:ln w="9525">
              <a:noFill/>
              <a:round/>
              <a:headEnd/>
              <a:tailEnd/>
            </a:ln>
          </p:spPr>
          <p:txBody>
            <a:bodyPr/>
            <a:lstStyle/>
            <a:p>
              <a:endParaRPr lang="en-US"/>
            </a:p>
          </p:txBody>
        </p:sp>
        <p:sp>
          <p:nvSpPr>
            <p:cNvPr id="1241474" name="Freeform 386"/>
            <p:cNvSpPr>
              <a:spLocks/>
            </p:cNvSpPr>
            <p:nvPr/>
          </p:nvSpPr>
          <p:spPr bwMode="auto">
            <a:xfrm>
              <a:off x="3126" y="3172"/>
              <a:ext cx="27" cy="99"/>
            </a:xfrm>
            <a:custGeom>
              <a:avLst/>
              <a:gdLst/>
              <a:ahLst/>
              <a:cxnLst>
                <a:cxn ang="0">
                  <a:pos x="54" y="195"/>
                </a:cxn>
                <a:cxn ang="0">
                  <a:pos x="54" y="195"/>
                </a:cxn>
                <a:cxn ang="0">
                  <a:pos x="50" y="169"/>
                </a:cxn>
                <a:cxn ang="0">
                  <a:pos x="45" y="141"/>
                </a:cxn>
                <a:cxn ang="0">
                  <a:pos x="41" y="111"/>
                </a:cxn>
                <a:cxn ang="0">
                  <a:pos x="35" y="81"/>
                </a:cxn>
                <a:cxn ang="0">
                  <a:pos x="31" y="53"/>
                </a:cxn>
                <a:cxn ang="0">
                  <a:pos x="26" y="30"/>
                </a:cxn>
                <a:cxn ang="0">
                  <a:pos x="23" y="12"/>
                </a:cxn>
                <a:cxn ang="0">
                  <a:pos x="22" y="0"/>
                </a:cxn>
                <a:cxn ang="0">
                  <a:pos x="0" y="7"/>
                </a:cxn>
                <a:cxn ang="0">
                  <a:pos x="2" y="15"/>
                </a:cxn>
                <a:cxn ang="0">
                  <a:pos x="5" y="32"/>
                </a:cxn>
                <a:cxn ang="0">
                  <a:pos x="9" y="56"/>
                </a:cxn>
                <a:cxn ang="0">
                  <a:pos x="14" y="84"/>
                </a:cxn>
                <a:cxn ang="0">
                  <a:pos x="20" y="114"/>
                </a:cxn>
                <a:cxn ang="0">
                  <a:pos x="25" y="144"/>
                </a:cxn>
                <a:cxn ang="0">
                  <a:pos x="28" y="172"/>
                </a:cxn>
                <a:cxn ang="0">
                  <a:pos x="32" y="198"/>
                </a:cxn>
                <a:cxn ang="0">
                  <a:pos x="54" y="195"/>
                </a:cxn>
              </a:cxnLst>
              <a:rect l="0" t="0" r="r" b="b"/>
              <a:pathLst>
                <a:path w="54" h="198">
                  <a:moveTo>
                    <a:pt x="54" y="195"/>
                  </a:moveTo>
                  <a:lnTo>
                    <a:pt x="54" y="195"/>
                  </a:lnTo>
                  <a:lnTo>
                    <a:pt x="50" y="169"/>
                  </a:lnTo>
                  <a:lnTo>
                    <a:pt x="45" y="141"/>
                  </a:lnTo>
                  <a:lnTo>
                    <a:pt x="41" y="111"/>
                  </a:lnTo>
                  <a:lnTo>
                    <a:pt x="35" y="81"/>
                  </a:lnTo>
                  <a:lnTo>
                    <a:pt x="31" y="53"/>
                  </a:lnTo>
                  <a:lnTo>
                    <a:pt x="26" y="30"/>
                  </a:lnTo>
                  <a:lnTo>
                    <a:pt x="23" y="12"/>
                  </a:lnTo>
                  <a:lnTo>
                    <a:pt x="22" y="0"/>
                  </a:lnTo>
                  <a:lnTo>
                    <a:pt x="0" y="7"/>
                  </a:lnTo>
                  <a:lnTo>
                    <a:pt x="2" y="15"/>
                  </a:lnTo>
                  <a:lnTo>
                    <a:pt x="5" y="32"/>
                  </a:lnTo>
                  <a:lnTo>
                    <a:pt x="9" y="56"/>
                  </a:lnTo>
                  <a:lnTo>
                    <a:pt x="14" y="84"/>
                  </a:lnTo>
                  <a:lnTo>
                    <a:pt x="20" y="114"/>
                  </a:lnTo>
                  <a:lnTo>
                    <a:pt x="25" y="144"/>
                  </a:lnTo>
                  <a:lnTo>
                    <a:pt x="28" y="172"/>
                  </a:lnTo>
                  <a:lnTo>
                    <a:pt x="32" y="198"/>
                  </a:lnTo>
                  <a:lnTo>
                    <a:pt x="54" y="195"/>
                  </a:lnTo>
                  <a:close/>
                </a:path>
              </a:pathLst>
            </a:custGeom>
            <a:solidFill>
              <a:srgbClr val="000000"/>
            </a:solidFill>
            <a:ln w="9525">
              <a:noFill/>
              <a:round/>
              <a:headEnd/>
              <a:tailEnd/>
            </a:ln>
          </p:spPr>
          <p:txBody>
            <a:bodyPr/>
            <a:lstStyle/>
            <a:p>
              <a:endParaRPr lang="en-US"/>
            </a:p>
          </p:txBody>
        </p:sp>
        <p:sp>
          <p:nvSpPr>
            <p:cNvPr id="1241475" name="Freeform 387"/>
            <p:cNvSpPr>
              <a:spLocks/>
            </p:cNvSpPr>
            <p:nvPr/>
          </p:nvSpPr>
          <p:spPr bwMode="auto">
            <a:xfrm>
              <a:off x="3142" y="3270"/>
              <a:ext cx="16" cy="64"/>
            </a:xfrm>
            <a:custGeom>
              <a:avLst/>
              <a:gdLst/>
              <a:ahLst/>
              <a:cxnLst>
                <a:cxn ang="0">
                  <a:pos x="32" y="129"/>
                </a:cxn>
                <a:cxn ang="0">
                  <a:pos x="32" y="110"/>
                </a:cxn>
                <a:cxn ang="0">
                  <a:pos x="31" y="86"/>
                </a:cxn>
                <a:cxn ang="0">
                  <a:pos x="29" y="64"/>
                </a:cxn>
                <a:cxn ang="0">
                  <a:pos x="27" y="45"/>
                </a:cxn>
                <a:cxn ang="0">
                  <a:pos x="25" y="27"/>
                </a:cxn>
                <a:cxn ang="0">
                  <a:pos x="22" y="14"/>
                </a:cxn>
                <a:cxn ang="0">
                  <a:pos x="22" y="3"/>
                </a:cxn>
                <a:cxn ang="0">
                  <a:pos x="22" y="0"/>
                </a:cxn>
                <a:cxn ang="0">
                  <a:pos x="0" y="3"/>
                </a:cxn>
                <a:cxn ang="0">
                  <a:pos x="0" y="8"/>
                </a:cxn>
                <a:cxn ang="0">
                  <a:pos x="2" y="17"/>
                </a:cxn>
                <a:cxn ang="0">
                  <a:pos x="3" y="30"/>
                </a:cxn>
                <a:cxn ang="0">
                  <a:pos x="7" y="49"/>
                </a:cxn>
                <a:cxn ang="0">
                  <a:pos x="8" y="68"/>
                </a:cxn>
                <a:cxn ang="0">
                  <a:pos x="9" y="89"/>
                </a:cxn>
                <a:cxn ang="0">
                  <a:pos x="11" y="110"/>
                </a:cxn>
                <a:cxn ang="0">
                  <a:pos x="11" y="129"/>
                </a:cxn>
                <a:cxn ang="0">
                  <a:pos x="32" y="129"/>
                </a:cxn>
              </a:cxnLst>
              <a:rect l="0" t="0" r="r" b="b"/>
              <a:pathLst>
                <a:path w="32" h="129">
                  <a:moveTo>
                    <a:pt x="32" y="129"/>
                  </a:moveTo>
                  <a:lnTo>
                    <a:pt x="32" y="110"/>
                  </a:lnTo>
                  <a:lnTo>
                    <a:pt x="31" y="86"/>
                  </a:lnTo>
                  <a:lnTo>
                    <a:pt x="29" y="64"/>
                  </a:lnTo>
                  <a:lnTo>
                    <a:pt x="27" y="45"/>
                  </a:lnTo>
                  <a:lnTo>
                    <a:pt x="25" y="27"/>
                  </a:lnTo>
                  <a:lnTo>
                    <a:pt x="22" y="14"/>
                  </a:lnTo>
                  <a:lnTo>
                    <a:pt x="22" y="3"/>
                  </a:lnTo>
                  <a:lnTo>
                    <a:pt x="22" y="0"/>
                  </a:lnTo>
                  <a:lnTo>
                    <a:pt x="0" y="3"/>
                  </a:lnTo>
                  <a:lnTo>
                    <a:pt x="0" y="8"/>
                  </a:lnTo>
                  <a:lnTo>
                    <a:pt x="2" y="17"/>
                  </a:lnTo>
                  <a:lnTo>
                    <a:pt x="3" y="30"/>
                  </a:lnTo>
                  <a:lnTo>
                    <a:pt x="7" y="49"/>
                  </a:lnTo>
                  <a:lnTo>
                    <a:pt x="8" y="68"/>
                  </a:lnTo>
                  <a:lnTo>
                    <a:pt x="9" y="89"/>
                  </a:lnTo>
                  <a:lnTo>
                    <a:pt x="11" y="110"/>
                  </a:lnTo>
                  <a:lnTo>
                    <a:pt x="11" y="129"/>
                  </a:lnTo>
                  <a:lnTo>
                    <a:pt x="32" y="129"/>
                  </a:lnTo>
                  <a:close/>
                </a:path>
              </a:pathLst>
            </a:custGeom>
            <a:solidFill>
              <a:srgbClr val="000000"/>
            </a:solidFill>
            <a:ln w="9525">
              <a:noFill/>
              <a:round/>
              <a:headEnd/>
              <a:tailEnd/>
            </a:ln>
          </p:spPr>
          <p:txBody>
            <a:bodyPr/>
            <a:lstStyle/>
            <a:p>
              <a:endParaRPr lang="en-US"/>
            </a:p>
          </p:txBody>
        </p:sp>
        <p:sp>
          <p:nvSpPr>
            <p:cNvPr id="1241476" name="Freeform 388"/>
            <p:cNvSpPr>
              <a:spLocks/>
            </p:cNvSpPr>
            <p:nvPr/>
          </p:nvSpPr>
          <p:spPr bwMode="auto">
            <a:xfrm>
              <a:off x="3147" y="3334"/>
              <a:ext cx="11" cy="6"/>
            </a:xfrm>
            <a:custGeom>
              <a:avLst/>
              <a:gdLst/>
              <a:ahLst/>
              <a:cxnLst>
                <a:cxn ang="0">
                  <a:pos x="0" y="0"/>
                </a:cxn>
                <a:cxn ang="0">
                  <a:pos x="2" y="8"/>
                </a:cxn>
                <a:cxn ang="0">
                  <a:pos x="11" y="12"/>
                </a:cxn>
                <a:cxn ang="0">
                  <a:pos x="18" y="8"/>
                </a:cxn>
                <a:cxn ang="0">
                  <a:pos x="20" y="0"/>
                </a:cxn>
                <a:cxn ang="0">
                  <a:pos x="0" y="0"/>
                </a:cxn>
              </a:cxnLst>
              <a:rect l="0" t="0" r="r" b="b"/>
              <a:pathLst>
                <a:path w="20" h="12">
                  <a:moveTo>
                    <a:pt x="0" y="0"/>
                  </a:moveTo>
                  <a:lnTo>
                    <a:pt x="2" y="8"/>
                  </a:lnTo>
                  <a:lnTo>
                    <a:pt x="11" y="12"/>
                  </a:lnTo>
                  <a:lnTo>
                    <a:pt x="18" y="8"/>
                  </a:lnTo>
                  <a:lnTo>
                    <a:pt x="20" y="0"/>
                  </a:lnTo>
                  <a:lnTo>
                    <a:pt x="0" y="0"/>
                  </a:lnTo>
                  <a:close/>
                </a:path>
              </a:pathLst>
            </a:custGeom>
            <a:solidFill>
              <a:srgbClr val="000000"/>
            </a:solidFill>
            <a:ln w="9525">
              <a:noFill/>
              <a:round/>
              <a:headEnd/>
              <a:tailEnd/>
            </a:ln>
          </p:spPr>
          <p:txBody>
            <a:bodyPr/>
            <a:lstStyle/>
            <a:p>
              <a:endParaRPr lang="en-US"/>
            </a:p>
          </p:txBody>
        </p:sp>
        <p:sp>
          <p:nvSpPr>
            <p:cNvPr id="1241477" name="Freeform 389"/>
            <p:cNvSpPr>
              <a:spLocks/>
            </p:cNvSpPr>
            <p:nvPr/>
          </p:nvSpPr>
          <p:spPr bwMode="auto">
            <a:xfrm>
              <a:off x="3181" y="3091"/>
              <a:ext cx="11" cy="8"/>
            </a:xfrm>
            <a:custGeom>
              <a:avLst/>
              <a:gdLst/>
              <a:ahLst/>
              <a:cxnLst>
                <a:cxn ang="0">
                  <a:pos x="0" y="0"/>
                </a:cxn>
                <a:cxn ang="0">
                  <a:pos x="2" y="8"/>
                </a:cxn>
                <a:cxn ang="0">
                  <a:pos x="9" y="14"/>
                </a:cxn>
                <a:cxn ang="0">
                  <a:pos x="17" y="13"/>
                </a:cxn>
                <a:cxn ang="0">
                  <a:pos x="22" y="5"/>
                </a:cxn>
                <a:cxn ang="0">
                  <a:pos x="0" y="0"/>
                </a:cxn>
              </a:cxnLst>
              <a:rect l="0" t="0" r="r" b="b"/>
              <a:pathLst>
                <a:path w="22" h="14">
                  <a:moveTo>
                    <a:pt x="0" y="0"/>
                  </a:moveTo>
                  <a:lnTo>
                    <a:pt x="2" y="8"/>
                  </a:lnTo>
                  <a:lnTo>
                    <a:pt x="9" y="14"/>
                  </a:lnTo>
                  <a:lnTo>
                    <a:pt x="17" y="13"/>
                  </a:lnTo>
                  <a:lnTo>
                    <a:pt x="22" y="5"/>
                  </a:lnTo>
                  <a:lnTo>
                    <a:pt x="0" y="0"/>
                  </a:lnTo>
                  <a:close/>
                </a:path>
              </a:pathLst>
            </a:custGeom>
            <a:solidFill>
              <a:srgbClr val="000000"/>
            </a:solidFill>
            <a:ln w="9525">
              <a:noFill/>
              <a:round/>
              <a:headEnd/>
              <a:tailEnd/>
            </a:ln>
          </p:spPr>
          <p:txBody>
            <a:bodyPr/>
            <a:lstStyle/>
            <a:p>
              <a:endParaRPr lang="en-US"/>
            </a:p>
          </p:txBody>
        </p:sp>
        <p:sp>
          <p:nvSpPr>
            <p:cNvPr id="1241478" name="Freeform 390"/>
            <p:cNvSpPr>
              <a:spLocks/>
            </p:cNvSpPr>
            <p:nvPr/>
          </p:nvSpPr>
          <p:spPr bwMode="auto">
            <a:xfrm>
              <a:off x="3181" y="3001"/>
              <a:ext cx="27" cy="93"/>
            </a:xfrm>
            <a:custGeom>
              <a:avLst/>
              <a:gdLst/>
              <a:ahLst/>
              <a:cxnLst>
                <a:cxn ang="0">
                  <a:pos x="34" y="0"/>
                </a:cxn>
                <a:cxn ang="0">
                  <a:pos x="34" y="4"/>
                </a:cxn>
                <a:cxn ang="0">
                  <a:pos x="32" y="34"/>
                </a:cxn>
                <a:cxn ang="0">
                  <a:pos x="29" y="65"/>
                </a:cxn>
                <a:cxn ang="0">
                  <a:pos x="23" y="93"/>
                </a:cxn>
                <a:cxn ang="0">
                  <a:pos x="17" y="121"/>
                </a:cxn>
                <a:cxn ang="0">
                  <a:pos x="11" y="145"/>
                </a:cxn>
                <a:cxn ang="0">
                  <a:pos x="5" y="164"/>
                </a:cxn>
                <a:cxn ang="0">
                  <a:pos x="2" y="175"/>
                </a:cxn>
                <a:cxn ang="0">
                  <a:pos x="0" y="181"/>
                </a:cxn>
                <a:cxn ang="0">
                  <a:pos x="22" y="186"/>
                </a:cxn>
                <a:cxn ang="0">
                  <a:pos x="23" y="182"/>
                </a:cxn>
                <a:cxn ang="0">
                  <a:pos x="26" y="170"/>
                </a:cxn>
                <a:cxn ang="0">
                  <a:pos x="32" y="152"/>
                </a:cxn>
                <a:cxn ang="0">
                  <a:pos x="38" y="127"/>
                </a:cxn>
                <a:cxn ang="0">
                  <a:pos x="45" y="99"/>
                </a:cxn>
                <a:cxn ang="0">
                  <a:pos x="50" y="68"/>
                </a:cxn>
                <a:cxn ang="0">
                  <a:pos x="54" y="37"/>
                </a:cxn>
                <a:cxn ang="0">
                  <a:pos x="54" y="4"/>
                </a:cxn>
                <a:cxn ang="0">
                  <a:pos x="54" y="7"/>
                </a:cxn>
                <a:cxn ang="0">
                  <a:pos x="34" y="0"/>
                </a:cxn>
              </a:cxnLst>
              <a:rect l="0" t="0" r="r" b="b"/>
              <a:pathLst>
                <a:path w="54" h="186">
                  <a:moveTo>
                    <a:pt x="34" y="0"/>
                  </a:moveTo>
                  <a:lnTo>
                    <a:pt x="34" y="4"/>
                  </a:lnTo>
                  <a:lnTo>
                    <a:pt x="32" y="34"/>
                  </a:lnTo>
                  <a:lnTo>
                    <a:pt x="29" y="65"/>
                  </a:lnTo>
                  <a:lnTo>
                    <a:pt x="23" y="93"/>
                  </a:lnTo>
                  <a:lnTo>
                    <a:pt x="17" y="121"/>
                  </a:lnTo>
                  <a:lnTo>
                    <a:pt x="11" y="145"/>
                  </a:lnTo>
                  <a:lnTo>
                    <a:pt x="5" y="164"/>
                  </a:lnTo>
                  <a:lnTo>
                    <a:pt x="2" y="175"/>
                  </a:lnTo>
                  <a:lnTo>
                    <a:pt x="0" y="181"/>
                  </a:lnTo>
                  <a:lnTo>
                    <a:pt x="22" y="186"/>
                  </a:lnTo>
                  <a:lnTo>
                    <a:pt x="23" y="182"/>
                  </a:lnTo>
                  <a:lnTo>
                    <a:pt x="26" y="170"/>
                  </a:lnTo>
                  <a:lnTo>
                    <a:pt x="32" y="152"/>
                  </a:lnTo>
                  <a:lnTo>
                    <a:pt x="38" y="127"/>
                  </a:lnTo>
                  <a:lnTo>
                    <a:pt x="45" y="99"/>
                  </a:lnTo>
                  <a:lnTo>
                    <a:pt x="50" y="68"/>
                  </a:lnTo>
                  <a:lnTo>
                    <a:pt x="54" y="37"/>
                  </a:lnTo>
                  <a:lnTo>
                    <a:pt x="54" y="4"/>
                  </a:lnTo>
                  <a:lnTo>
                    <a:pt x="54" y="7"/>
                  </a:lnTo>
                  <a:lnTo>
                    <a:pt x="34" y="0"/>
                  </a:lnTo>
                  <a:close/>
                </a:path>
              </a:pathLst>
            </a:custGeom>
            <a:solidFill>
              <a:srgbClr val="000000"/>
            </a:solidFill>
            <a:ln w="9525">
              <a:noFill/>
              <a:round/>
              <a:headEnd/>
              <a:tailEnd/>
            </a:ln>
          </p:spPr>
          <p:txBody>
            <a:bodyPr/>
            <a:lstStyle/>
            <a:p>
              <a:endParaRPr lang="en-US"/>
            </a:p>
          </p:txBody>
        </p:sp>
        <p:sp>
          <p:nvSpPr>
            <p:cNvPr id="1241479" name="Freeform 391"/>
            <p:cNvSpPr>
              <a:spLocks/>
            </p:cNvSpPr>
            <p:nvPr/>
          </p:nvSpPr>
          <p:spPr bwMode="auto">
            <a:xfrm>
              <a:off x="3197" y="2937"/>
              <a:ext cx="18" cy="68"/>
            </a:xfrm>
            <a:custGeom>
              <a:avLst/>
              <a:gdLst/>
              <a:ahLst/>
              <a:cxnLst>
                <a:cxn ang="0">
                  <a:pos x="14" y="0"/>
                </a:cxn>
                <a:cxn ang="0">
                  <a:pos x="14" y="0"/>
                </a:cxn>
                <a:cxn ang="0">
                  <a:pos x="14" y="25"/>
                </a:cxn>
                <a:cxn ang="0">
                  <a:pos x="11" y="49"/>
                </a:cxn>
                <a:cxn ang="0">
                  <a:pos x="9" y="71"/>
                </a:cxn>
                <a:cxn ang="0">
                  <a:pos x="7" y="92"/>
                </a:cxn>
                <a:cxn ang="0">
                  <a:pos x="4" y="107"/>
                </a:cxn>
                <a:cxn ang="0">
                  <a:pos x="1" y="119"/>
                </a:cxn>
                <a:cxn ang="0">
                  <a:pos x="0" y="127"/>
                </a:cxn>
                <a:cxn ang="0">
                  <a:pos x="0" y="129"/>
                </a:cxn>
                <a:cxn ang="0">
                  <a:pos x="20" y="136"/>
                </a:cxn>
                <a:cxn ang="0">
                  <a:pos x="20" y="130"/>
                </a:cxn>
                <a:cxn ang="0">
                  <a:pos x="23" y="124"/>
                </a:cxn>
                <a:cxn ang="0">
                  <a:pos x="25" y="113"/>
                </a:cxn>
                <a:cxn ang="0">
                  <a:pos x="29" y="95"/>
                </a:cxn>
                <a:cxn ang="0">
                  <a:pos x="31" y="74"/>
                </a:cxn>
                <a:cxn ang="0">
                  <a:pos x="33" y="52"/>
                </a:cxn>
                <a:cxn ang="0">
                  <a:pos x="34" y="25"/>
                </a:cxn>
                <a:cxn ang="0">
                  <a:pos x="34" y="0"/>
                </a:cxn>
                <a:cxn ang="0">
                  <a:pos x="14" y="0"/>
                </a:cxn>
              </a:cxnLst>
              <a:rect l="0" t="0" r="r" b="b"/>
              <a:pathLst>
                <a:path w="34" h="136">
                  <a:moveTo>
                    <a:pt x="14" y="0"/>
                  </a:moveTo>
                  <a:lnTo>
                    <a:pt x="14" y="0"/>
                  </a:lnTo>
                  <a:lnTo>
                    <a:pt x="14" y="25"/>
                  </a:lnTo>
                  <a:lnTo>
                    <a:pt x="11" y="49"/>
                  </a:lnTo>
                  <a:lnTo>
                    <a:pt x="9" y="71"/>
                  </a:lnTo>
                  <a:lnTo>
                    <a:pt x="7" y="92"/>
                  </a:lnTo>
                  <a:lnTo>
                    <a:pt x="4" y="107"/>
                  </a:lnTo>
                  <a:lnTo>
                    <a:pt x="1" y="119"/>
                  </a:lnTo>
                  <a:lnTo>
                    <a:pt x="0" y="127"/>
                  </a:lnTo>
                  <a:lnTo>
                    <a:pt x="0" y="129"/>
                  </a:lnTo>
                  <a:lnTo>
                    <a:pt x="20" y="136"/>
                  </a:lnTo>
                  <a:lnTo>
                    <a:pt x="20" y="130"/>
                  </a:lnTo>
                  <a:lnTo>
                    <a:pt x="23" y="124"/>
                  </a:lnTo>
                  <a:lnTo>
                    <a:pt x="25" y="113"/>
                  </a:lnTo>
                  <a:lnTo>
                    <a:pt x="29" y="95"/>
                  </a:lnTo>
                  <a:lnTo>
                    <a:pt x="31" y="74"/>
                  </a:lnTo>
                  <a:lnTo>
                    <a:pt x="33" y="52"/>
                  </a:lnTo>
                  <a:lnTo>
                    <a:pt x="34" y="25"/>
                  </a:lnTo>
                  <a:lnTo>
                    <a:pt x="34" y="0"/>
                  </a:lnTo>
                  <a:lnTo>
                    <a:pt x="14" y="0"/>
                  </a:lnTo>
                  <a:close/>
                </a:path>
              </a:pathLst>
            </a:custGeom>
            <a:solidFill>
              <a:srgbClr val="000000"/>
            </a:solidFill>
            <a:ln w="9525">
              <a:noFill/>
              <a:round/>
              <a:headEnd/>
              <a:tailEnd/>
            </a:ln>
          </p:spPr>
          <p:txBody>
            <a:bodyPr/>
            <a:lstStyle/>
            <a:p>
              <a:endParaRPr lang="en-US"/>
            </a:p>
          </p:txBody>
        </p:sp>
        <p:sp>
          <p:nvSpPr>
            <p:cNvPr id="1241480" name="Freeform 392"/>
            <p:cNvSpPr>
              <a:spLocks/>
            </p:cNvSpPr>
            <p:nvPr/>
          </p:nvSpPr>
          <p:spPr bwMode="auto">
            <a:xfrm>
              <a:off x="3192" y="2855"/>
              <a:ext cx="23" cy="82"/>
            </a:xfrm>
            <a:custGeom>
              <a:avLst/>
              <a:gdLst/>
              <a:ahLst/>
              <a:cxnLst>
                <a:cxn ang="0">
                  <a:pos x="0" y="3"/>
                </a:cxn>
                <a:cxn ang="0">
                  <a:pos x="0" y="3"/>
                </a:cxn>
                <a:cxn ang="0">
                  <a:pos x="1" y="18"/>
                </a:cxn>
                <a:cxn ang="0">
                  <a:pos x="5" y="36"/>
                </a:cxn>
                <a:cxn ang="0">
                  <a:pos x="9" y="55"/>
                </a:cxn>
                <a:cxn ang="0">
                  <a:pos x="13" y="79"/>
                </a:cxn>
                <a:cxn ang="0">
                  <a:pos x="18" y="102"/>
                </a:cxn>
                <a:cxn ang="0">
                  <a:pos x="23" y="122"/>
                </a:cxn>
                <a:cxn ang="0">
                  <a:pos x="23" y="144"/>
                </a:cxn>
                <a:cxn ang="0">
                  <a:pos x="26" y="163"/>
                </a:cxn>
                <a:cxn ang="0">
                  <a:pos x="46" y="163"/>
                </a:cxn>
                <a:cxn ang="0">
                  <a:pos x="45" y="141"/>
                </a:cxn>
                <a:cxn ang="0">
                  <a:pos x="44" y="119"/>
                </a:cxn>
                <a:cxn ang="0">
                  <a:pos x="39" y="97"/>
                </a:cxn>
                <a:cxn ang="0">
                  <a:pos x="35" y="73"/>
                </a:cxn>
                <a:cxn ang="0">
                  <a:pos x="30" y="52"/>
                </a:cxn>
                <a:cxn ang="0">
                  <a:pos x="27" y="33"/>
                </a:cxn>
                <a:cxn ang="0">
                  <a:pos x="23" y="15"/>
                </a:cxn>
                <a:cxn ang="0">
                  <a:pos x="21" y="0"/>
                </a:cxn>
                <a:cxn ang="0">
                  <a:pos x="0" y="3"/>
                </a:cxn>
              </a:cxnLst>
              <a:rect l="0" t="0" r="r" b="b"/>
              <a:pathLst>
                <a:path w="46" h="163">
                  <a:moveTo>
                    <a:pt x="0" y="3"/>
                  </a:moveTo>
                  <a:lnTo>
                    <a:pt x="0" y="3"/>
                  </a:lnTo>
                  <a:lnTo>
                    <a:pt x="1" y="18"/>
                  </a:lnTo>
                  <a:lnTo>
                    <a:pt x="5" y="36"/>
                  </a:lnTo>
                  <a:lnTo>
                    <a:pt x="9" y="55"/>
                  </a:lnTo>
                  <a:lnTo>
                    <a:pt x="13" y="79"/>
                  </a:lnTo>
                  <a:lnTo>
                    <a:pt x="18" y="102"/>
                  </a:lnTo>
                  <a:lnTo>
                    <a:pt x="23" y="122"/>
                  </a:lnTo>
                  <a:lnTo>
                    <a:pt x="23" y="144"/>
                  </a:lnTo>
                  <a:lnTo>
                    <a:pt x="26" y="163"/>
                  </a:lnTo>
                  <a:lnTo>
                    <a:pt x="46" y="163"/>
                  </a:lnTo>
                  <a:lnTo>
                    <a:pt x="45" y="141"/>
                  </a:lnTo>
                  <a:lnTo>
                    <a:pt x="44" y="119"/>
                  </a:lnTo>
                  <a:lnTo>
                    <a:pt x="39" y="97"/>
                  </a:lnTo>
                  <a:lnTo>
                    <a:pt x="35" y="73"/>
                  </a:lnTo>
                  <a:lnTo>
                    <a:pt x="30" y="52"/>
                  </a:lnTo>
                  <a:lnTo>
                    <a:pt x="27" y="33"/>
                  </a:lnTo>
                  <a:lnTo>
                    <a:pt x="23" y="15"/>
                  </a:lnTo>
                  <a:lnTo>
                    <a:pt x="21" y="0"/>
                  </a:lnTo>
                  <a:lnTo>
                    <a:pt x="0" y="3"/>
                  </a:lnTo>
                  <a:close/>
                </a:path>
              </a:pathLst>
            </a:custGeom>
            <a:solidFill>
              <a:srgbClr val="000000"/>
            </a:solidFill>
            <a:ln w="9525">
              <a:noFill/>
              <a:round/>
              <a:headEnd/>
              <a:tailEnd/>
            </a:ln>
          </p:spPr>
          <p:txBody>
            <a:bodyPr/>
            <a:lstStyle/>
            <a:p>
              <a:endParaRPr lang="en-US"/>
            </a:p>
          </p:txBody>
        </p:sp>
        <p:sp>
          <p:nvSpPr>
            <p:cNvPr id="1241481" name="Freeform 393"/>
            <p:cNvSpPr>
              <a:spLocks/>
            </p:cNvSpPr>
            <p:nvPr/>
          </p:nvSpPr>
          <p:spPr bwMode="auto">
            <a:xfrm>
              <a:off x="3190" y="2777"/>
              <a:ext cx="15" cy="80"/>
            </a:xfrm>
            <a:custGeom>
              <a:avLst/>
              <a:gdLst/>
              <a:ahLst/>
              <a:cxnLst>
                <a:cxn ang="0">
                  <a:pos x="7" y="0"/>
                </a:cxn>
                <a:cxn ang="0">
                  <a:pos x="5" y="23"/>
                </a:cxn>
                <a:cxn ang="0">
                  <a:pos x="3" y="48"/>
                </a:cxn>
                <a:cxn ang="0">
                  <a:pos x="2" y="71"/>
                </a:cxn>
                <a:cxn ang="0">
                  <a:pos x="0" y="92"/>
                </a:cxn>
                <a:cxn ang="0">
                  <a:pos x="0" y="113"/>
                </a:cxn>
                <a:cxn ang="0">
                  <a:pos x="0" y="131"/>
                </a:cxn>
                <a:cxn ang="0">
                  <a:pos x="0" y="147"/>
                </a:cxn>
                <a:cxn ang="0">
                  <a:pos x="2" y="160"/>
                </a:cxn>
                <a:cxn ang="0">
                  <a:pos x="23" y="157"/>
                </a:cxn>
                <a:cxn ang="0">
                  <a:pos x="21" y="147"/>
                </a:cxn>
                <a:cxn ang="0">
                  <a:pos x="21" y="131"/>
                </a:cxn>
                <a:cxn ang="0">
                  <a:pos x="21" y="113"/>
                </a:cxn>
                <a:cxn ang="0">
                  <a:pos x="21" y="92"/>
                </a:cxn>
                <a:cxn ang="0">
                  <a:pos x="23" y="71"/>
                </a:cxn>
                <a:cxn ang="0">
                  <a:pos x="24" y="48"/>
                </a:cxn>
                <a:cxn ang="0">
                  <a:pos x="25" y="27"/>
                </a:cxn>
                <a:cxn ang="0">
                  <a:pos x="29" y="3"/>
                </a:cxn>
                <a:cxn ang="0">
                  <a:pos x="7" y="0"/>
                </a:cxn>
              </a:cxnLst>
              <a:rect l="0" t="0" r="r" b="b"/>
              <a:pathLst>
                <a:path w="29" h="160">
                  <a:moveTo>
                    <a:pt x="7" y="0"/>
                  </a:moveTo>
                  <a:lnTo>
                    <a:pt x="5" y="23"/>
                  </a:lnTo>
                  <a:lnTo>
                    <a:pt x="3" y="48"/>
                  </a:lnTo>
                  <a:lnTo>
                    <a:pt x="2" y="71"/>
                  </a:lnTo>
                  <a:lnTo>
                    <a:pt x="0" y="92"/>
                  </a:lnTo>
                  <a:lnTo>
                    <a:pt x="0" y="113"/>
                  </a:lnTo>
                  <a:lnTo>
                    <a:pt x="0" y="131"/>
                  </a:lnTo>
                  <a:lnTo>
                    <a:pt x="0" y="147"/>
                  </a:lnTo>
                  <a:lnTo>
                    <a:pt x="2" y="160"/>
                  </a:lnTo>
                  <a:lnTo>
                    <a:pt x="23" y="157"/>
                  </a:lnTo>
                  <a:lnTo>
                    <a:pt x="21" y="147"/>
                  </a:lnTo>
                  <a:lnTo>
                    <a:pt x="21" y="131"/>
                  </a:lnTo>
                  <a:lnTo>
                    <a:pt x="21" y="113"/>
                  </a:lnTo>
                  <a:lnTo>
                    <a:pt x="21" y="92"/>
                  </a:lnTo>
                  <a:lnTo>
                    <a:pt x="23" y="71"/>
                  </a:lnTo>
                  <a:lnTo>
                    <a:pt x="24" y="48"/>
                  </a:lnTo>
                  <a:lnTo>
                    <a:pt x="25" y="27"/>
                  </a:lnTo>
                  <a:lnTo>
                    <a:pt x="29" y="3"/>
                  </a:lnTo>
                  <a:lnTo>
                    <a:pt x="7" y="0"/>
                  </a:lnTo>
                  <a:close/>
                </a:path>
              </a:pathLst>
            </a:custGeom>
            <a:solidFill>
              <a:srgbClr val="000000"/>
            </a:solidFill>
            <a:ln w="9525">
              <a:noFill/>
              <a:round/>
              <a:headEnd/>
              <a:tailEnd/>
            </a:ln>
          </p:spPr>
          <p:txBody>
            <a:bodyPr/>
            <a:lstStyle/>
            <a:p>
              <a:endParaRPr lang="en-US"/>
            </a:p>
          </p:txBody>
        </p:sp>
        <p:sp>
          <p:nvSpPr>
            <p:cNvPr id="1241482" name="Freeform 394"/>
            <p:cNvSpPr>
              <a:spLocks/>
            </p:cNvSpPr>
            <p:nvPr/>
          </p:nvSpPr>
          <p:spPr bwMode="auto">
            <a:xfrm>
              <a:off x="3194" y="2771"/>
              <a:ext cx="11" cy="7"/>
            </a:xfrm>
            <a:custGeom>
              <a:avLst/>
              <a:gdLst/>
              <a:ahLst/>
              <a:cxnLst>
                <a:cxn ang="0">
                  <a:pos x="22" y="13"/>
                </a:cxn>
                <a:cxn ang="0">
                  <a:pos x="18" y="4"/>
                </a:cxn>
                <a:cxn ang="0">
                  <a:pos x="13" y="0"/>
                </a:cxn>
                <a:cxn ang="0">
                  <a:pos x="5" y="1"/>
                </a:cxn>
                <a:cxn ang="0">
                  <a:pos x="0" y="10"/>
                </a:cxn>
                <a:cxn ang="0">
                  <a:pos x="22" y="13"/>
                </a:cxn>
              </a:cxnLst>
              <a:rect l="0" t="0" r="r" b="b"/>
              <a:pathLst>
                <a:path w="22" h="13">
                  <a:moveTo>
                    <a:pt x="22" y="13"/>
                  </a:moveTo>
                  <a:lnTo>
                    <a:pt x="18" y="4"/>
                  </a:lnTo>
                  <a:lnTo>
                    <a:pt x="13" y="0"/>
                  </a:lnTo>
                  <a:lnTo>
                    <a:pt x="5" y="1"/>
                  </a:lnTo>
                  <a:lnTo>
                    <a:pt x="0" y="10"/>
                  </a:lnTo>
                  <a:lnTo>
                    <a:pt x="22" y="13"/>
                  </a:lnTo>
                  <a:close/>
                </a:path>
              </a:pathLst>
            </a:custGeom>
            <a:solidFill>
              <a:srgbClr val="000000"/>
            </a:solidFill>
            <a:ln w="9525">
              <a:noFill/>
              <a:round/>
              <a:headEnd/>
              <a:tailEnd/>
            </a:ln>
          </p:spPr>
          <p:txBody>
            <a:bodyPr/>
            <a:lstStyle/>
            <a:p>
              <a:endParaRPr lang="en-US"/>
            </a:p>
          </p:txBody>
        </p:sp>
        <p:sp>
          <p:nvSpPr>
            <p:cNvPr id="1241483" name="Freeform 395"/>
            <p:cNvSpPr>
              <a:spLocks/>
            </p:cNvSpPr>
            <p:nvPr/>
          </p:nvSpPr>
          <p:spPr bwMode="auto">
            <a:xfrm>
              <a:off x="3074" y="2844"/>
              <a:ext cx="9" cy="8"/>
            </a:xfrm>
            <a:custGeom>
              <a:avLst/>
              <a:gdLst/>
              <a:ahLst/>
              <a:cxnLst>
                <a:cxn ang="0">
                  <a:pos x="18" y="16"/>
                </a:cxn>
                <a:cxn ang="0">
                  <a:pos x="18" y="9"/>
                </a:cxn>
                <a:cxn ang="0">
                  <a:pos x="13" y="2"/>
                </a:cxn>
                <a:cxn ang="0">
                  <a:pos x="5" y="0"/>
                </a:cxn>
                <a:cxn ang="0">
                  <a:pos x="0" y="7"/>
                </a:cxn>
                <a:cxn ang="0">
                  <a:pos x="18" y="16"/>
                </a:cxn>
              </a:cxnLst>
              <a:rect l="0" t="0" r="r" b="b"/>
              <a:pathLst>
                <a:path w="18" h="16">
                  <a:moveTo>
                    <a:pt x="18" y="16"/>
                  </a:moveTo>
                  <a:lnTo>
                    <a:pt x="18" y="9"/>
                  </a:lnTo>
                  <a:lnTo>
                    <a:pt x="13" y="2"/>
                  </a:lnTo>
                  <a:lnTo>
                    <a:pt x="5" y="0"/>
                  </a:lnTo>
                  <a:lnTo>
                    <a:pt x="0" y="7"/>
                  </a:lnTo>
                  <a:lnTo>
                    <a:pt x="18" y="16"/>
                  </a:lnTo>
                  <a:close/>
                </a:path>
              </a:pathLst>
            </a:custGeom>
            <a:solidFill>
              <a:srgbClr val="000000"/>
            </a:solidFill>
            <a:ln w="9525">
              <a:noFill/>
              <a:round/>
              <a:headEnd/>
              <a:tailEnd/>
            </a:ln>
          </p:spPr>
          <p:txBody>
            <a:bodyPr/>
            <a:lstStyle/>
            <a:p>
              <a:endParaRPr lang="en-US"/>
            </a:p>
          </p:txBody>
        </p:sp>
        <p:sp>
          <p:nvSpPr>
            <p:cNvPr id="1241484" name="Freeform 396"/>
            <p:cNvSpPr>
              <a:spLocks/>
            </p:cNvSpPr>
            <p:nvPr/>
          </p:nvSpPr>
          <p:spPr bwMode="auto">
            <a:xfrm>
              <a:off x="3061" y="2848"/>
              <a:ext cx="22" cy="89"/>
            </a:xfrm>
            <a:custGeom>
              <a:avLst/>
              <a:gdLst/>
              <a:ahLst/>
              <a:cxnLst>
                <a:cxn ang="0">
                  <a:pos x="23" y="177"/>
                </a:cxn>
                <a:cxn ang="0">
                  <a:pos x="23" y="177"/>
                </a:cxn>
                <a:cxn ang="0">
                  <a:pos x="22" y="159"/>
                </a:cxn>
                <a:cxn ang="0">
                  <a:pos x="23" y="135"/>
                </a:cxn>
                <a:cxn ang="0">
                  <a:pos x="25" y="112"/>
                </a:cxn>
                <a:cxn ang="0">
                  <a:pos x="29" y="88"/>
                </a:cxn>
                <a:cxn ang="0">
                  <a:pos x="32" y="63"/>
                </a:cxn>
                <a:cxn ang="0">
                  <a:pos x="38" y="40"/>
                </a:cxn>
                <a:cxn ang="0">
                  <a:pos x="41" y="23"/>
                </a:cxn>
                <a:cxn ang="0">
                  <a:pos x="45" y="9"/>
                </a:cxn>
                <a:cxn ang="0">
                  <a:pos x="27" y="0"/>
                </a:cxn>
                <a:cxn ang="0">
                  <a:pos x="21" y="17"/>
                </a:cxn>
                <a:cxn ang="0">
                  <a:pos x="16" y="35"/>
                </a:cxn>
                <a:cxn ang="0">
                  <a:pos x="12" y="60"/>
                </a:cxn>
                <a:cxn ang="0">
                  <a:pos x="7" y="85"/>
                </a:cxn>
                <a:cxn ang="0">
                  <a:pos x="4" y="109"/>
                </a:cxn>
                <a:cxn ang="0">
                  <a:pos x="2" y="135"/>
                </a:cxn>
                <a:cxn ang="0">
                  <a:pos x="0" y="159"/>
                </a:cxn>
                <a:cxn ang="0">
                  <a:pos x="2" y="180"/>
                </a:cxn>
                <a:cxn ang="0">
                  <a:pos x="23" y="177"/>
                </a:cxn>
              </a:cxnLst>
              <a:rect l="0" t="0" r="r" b="b"/>
              <a:pathLst>
                <a:path w="45" h="180">
                  <a:moveTo>
                    <a:pt x="23" y="177"/>
                  </a:moveTo>
                  <a:lnTo>
                    <a:pt x="23" y="177"/>
                  </a:lnTo>
                  <a:lnTo>
                    <a:pt x="22" y="159"/>
                  </a:lnTo>
                  <a:lnTo>
                    <a:pt x="23" y="135"/>
                  </a:lnTo>
                  <a:lnTo>
                    <a:pt x="25" y="112"/>
                  </a:lnTo>
                  <a:lnTo>
                    <a:pt x="29" y="88"/>
                  </a:lnTo>
                  <a:lnTo>
                    <a:pt x="32" y="63"/>
                  </a:lnTo>
                  <a:lnTo>
                    <a:pt x="38" y="40"/>
                  </a:lnTo>
                  <a:lnTo>
                    <a:pt x="41" y="23"/>
                  </a:lnTo>
                  <a:lnTo>
                    <a:pt x="45" y="9"/>
                  </a:lnTo>
                  <a:lnTo>
                    <a:pt x="27" y="0"/>
                  </a:lnTo>
                  <a:lnTo>
                    <a:pt x="21" y="17"/>
                  </a:lnTo>
                  <a:lnTo>
                    <a:pt x="16" y="35"/>
                  </a:lnTo>
                  <a:lnTo>
                    <a:pt x="12" y="60"/>
                  </a:lnTo>
                  <a:lnTo>
                    <a:pt x="7" y="85"/>
                  </a:lnTo>
                  <a:lnTo>
                    <a:pt x="4" y="109"/>
                  </a:lnTo>
                  <a:lnTo>
                    <a:pt x="2" y="135"/>
                  </a:lnTo>
                  <a:lnTo>
                    <a:pt x="0" y="159"/>
                  </a:lnTo>
                  <a:lnTo>
                    <a:pt x="2" y="180"/>
                  </a:lnTo>
                  <a:lnTo>
                    <a:pt x="23" y="177"/>
                  </a:lnTo>
                  <a:close/>
                </a:path>
              </a:pathLst>
            </a:custGeom>
            <a:solidFill>
              <a:srgbClr val="000000"/>
            </a:solidFill>
            <a:ln w="9525">
              <a:noFill/>
              <a:round/>
              <a:headEnd/>
              <a:tailEnd/>
            </a:ln>
          </p:spPr>
          <p:txBody>
            <a:bodyPr/>
            <a:lstStyle/>
            <a:p>
              <a:endParaRPr lang="en-US"/>
            </a:p>
          </p:txBody>
        </p:sp>
        <p:sp>
          <p:nvSpPr>
            <p:cNvPr id="1241485" name="Freeform 397"/>
            <p:cNvSpPr>
              <a:spLocks/>
            </p:cNvSpPr>
            <p:nvPr/>
          </p:nvSpPr>
          <p:spPr bwMode="auto">
            <a:xfrm>
              <a:off x="3061" y="2936"/>
              <a:ext cx="35" cy="86"/>
            </a:xfrm>
            <a:custGeom>
              <a:avLst/>
              <a:gdLst/>
              <a:ahLst/>
              <a:cxnLst>
                <a:cxn ang="0">
                  <a:pos x="69" y="152"/>
                </a:cxn>
                <a:cxn ang="0">
                  <a:pos x="64" y="146"/>
                </a:cxn>
                <a:cxn ang="0">
                  <a:pos x="55" y="130"/>
                </a:cxn>
                <a:cxn ang="0">
                  <a:pos x="47" y="109"/>
                </a:cxn>
                <a:cxn ang="0">
                  <a:pos x="39" y="86"/>
                </a:cxn>
                <a:cxn ang="0">
                  <a:pos x="32" y="59"/>
                </a:cxn>
                <a:cxn ang="0">
                  <a:pos x="28" y="34"/>
                </a:cxn>
                <a:cxn ang="0">
                  <a:pos x="23" y="16"/>
                </a:cxn>
                <a:cxn ang="0">
                  <a:pos x="21" y="0"/>
                </a:cxn>
                <a:cxn ang="0">
                  <a:pos x="0" y="3"/>
                </a:cxn>
                <a:cxn ang="0">
                  <a:pos x="2" y="20"/>
                </a:cxn>
                <a:cxn ang="0">
                  <a:pos x="6" y="41"/>
                </a:cxn>
                <a:cxn ang="0">
                  <a:pos x="11" y="66"/>
                </a:cxn>
                <a:cxn ang="0">
                  <a:pos x="19" y="93"/>
                </a:cxn>
                <a:cxn ang="0">
                  <a:pos x="27" y="120"/>
                </a:cxn>
                <a:cxn ang="0">
                  <a:pos x="37" y="140"/>
                </a:cxn>
                <a:cxn ang="0">
                  <a:pos x="46" y="158"/>
                </a:cxn>
                <a:cxn ang="0">
                  <a:pos x="60" y="171"/>
                </a:cxn>
                <a:cxn ang="0">
                  <a:pos x="69" y="152"/>
                </a:cxn>
              </a:cxnLst>
              <a:rect l="0" t="0" r="r" b="b"/>
              <a:pathLst>
                <a:path w="69" h="171">
                  <a:moveTo>
                    <a:pt x="69" y="152"/>
                  </a:moveTo>
                  <a:lnTo>
                    <a:pt x="64" y="146"/>
                  </a:lnTo>
                  <a:lnTo>
                    <a:pt x="55" y="130"/>
                  </a:lnTo>
                  <a:lnTo>
                    <a:pt x="47" y="109"/>
                  </a:lnTo>
                  <a:lnTo>
                    <a:pt x="39" y="86"/>
                  </a:lnTo>
                  <a:lnTo>
                    <a:pt x="32" y="59"/>
                  </a:lnTo>
                  <a:lnTo>
                    <a:pt x="28" y="34"/>
                  </a:lnTo>
                  <a:lnTo>
                    <a:pt x="23" y="16"/>
                  </a:lnTo>
                  <a:lnTo>
                    <a:pt x="21" y="0"/>
                  </a:lnTo>
                  <a:lnTo>
                    <a:pt x="0" y="3"/>
                  </a:lnTo>
                  <a:lnTo>
                    <a:pt x="2" y="20"/>
                  </a:lnTo>
                  <a:lnTo>
                    <a:pt x="6" y="41"/>
                  </a:lnTo>
                  <a:lnTo>
                    <a:pt x="11" y="66"/>
                  </a:lnTo>
                  <a:lnTo>
                    <a:pt x="19" y="93"/>
                  </a:lnTo>
                  <a:lnTo>
                    <a:pt x="27" y="120"/>
                  </a:lnTo>
                  <a:lnTo>
                    <a:pt x="37" y="140"/>
                  </a:lnTo>
                  <a:lnTo>
                    <a:pt x="46" y="158"/>
                  </a:lnTo>
                  <a:lnTo>
                    <a:pt x="60" y="171"/>
                  </a:lnTo>
                  <a:lnTo>
                    <a:pt x="69" y="152"/>
                  </a:lnTo>
                  <a:close/>
                </a:path>
              </a:pathLst>
            </a:custGeom>
            <a:solidFill>
              <a:srgbClr val="000000"/>
            </a:solidFill>
            <a:ln w="9525">
              <a:noFill/>
              <a:round/>
              <a:headEnd/>
              <a:tailEnd/>
            </a:ln>
          </p:spPr>
          <p:txBody>
            <a:bodyPr/>
            <a:lstStyle/>
            <a:p>
              <a:endParaRPr lang="en-US"/>
            </a:p>
          </p:txBody>
        </p:sp>
        <p:sp>
          <p:nvSpPr>
            <p:cNvPr id="1241486" name="Freeform 398"/>
            <p:cNvSpPr>
              <a:spLocks/>
            </p:cNvSpPr>
            <p:nvPr/>
          </p:nvSpPr>
          <p:spPr bwMode="auto">
            <a:xfrm>
              <a:off x="3091" y="3012"/>
              <a:ext cx="8" cy="10"/>
            </a:xfrm>
            <a:custGeom>
              <a:avLst/>
              <a:gdLst/>
              <a:ahLst/>
              <a:cxnLst>
                <a:cxn ang="0">
                  <a:pos x="0" y="19"/>
                </a:cxn>
                <a:cxn ang="0">
                  <a:pos x="8" y="19"/>
                </a:cxn>
                <a:cxn ang="0">
                  <a:pos x="13" y="15"/>
                </a:cxn>
                <a:cxn ang="0">
                  <a:pos x="14" y="6"/>
                </a:cxn>
                <a:cxn ang="0">
                  <a:pos x="9" y="0"/>
                </a:cxn>
                <a:cxn ang="0">
                  <a:pos x="0" y="19"/>
                </a:cxn>
              </a:cxnLst>
              <a:rect l="0" t="0" r="r" b="b"/>
              <a:pathLst>
                <a:path w="14" h="19">
                  <a:moveTo>
                    <a:pt x="0" y="19"/>
                  </a:moveTo>
                  <a:lnTo>
                    <a:pt x="8" y="19"/>
                  </a:lnTo>
                  <a:lnTo>
                    <a:pt x="13" y="15"/>
                  </a:lnTo>
                  <a:lnTo>
                    <a:pt x="14" y="6"/>
                  </a:lnTo>
                  <a:lnTo>
                    <a:pt x="9" y="0"/>
                  </a:lnTo>
                  <a:lnTo>
                    <a:pt x="0" y="19"/>
                  </a:lnTo>
                  <a:close/>
                </a:path>
              </a:pathLst>
            </a:custGeom>
            <a:solidFill>
              <a:srgbClr val="000000"/>
            </a:solidFill>
            <a:ln w="9525">
              <a:noFill/>
              <a:round/>
              <a:headEnd/>
              <a:tailEnd/>
            </a:ln>
          </p:spPr>
          <p:txBody>
            <a:bodyPr/>
            <a:lstStyle/>
            <a:p>
              <a:endParaRPr lang="en-US"/>
            </a:p>
          </p:txBody>
        </p:sp>
        <p:sp>
          <p:nvSpPr>
            <p:cNvPr id="1241487" name="Freeform 399"/>
            <p:cNvSpPr>
              <a:spLocks/>
            </p:cNvSpPr>
            <p:nvPr/>
          </p:nvSpPr>
          <p:spPr bwMode="auto">
            <a:xfrm>
              <a:off x="3228" y="2489"/>
              <a:ext cx="11" cy="6"/>
            </a:xfrm>
            <a:custGeom>
              <a:avLst/>
              <a:gdLst/>
              <a:ahLst/>
              <a:cxnLst>
                <a:cxn ang="0">
                  <a:pos x="22" y="11"/>
                </a:cxn>
                <a:cxn ang="0">
                  <a:pos x="17" y="2"/>
                </a:cxn>
                <a:cxn ang="0">
                  <a:pos x="11" y="0"/>
                </a:cxn>
                <a:cxn ang="0">
                  <a:pos x="4" y="6"/>
                </a:cxn>
                <a:cxn ang="0">
                  <a:pos x="0" y="14"/>
                </a:cxn>
                <a:cxn ang="0">
                  <a:pos x="22" y="11"/>
                </a:cxn>
              </a:cxnLst>
              <a:rect l="0" t="0" r="r" b="b"/>
              <a:pathLst>
                <a:path w="22" h="14">
                  <a:moveTo>
                    <a:pt x="22" y="11"/>
                  </a:moveTo>
                  <a:lnTo>
                    <a:pt x="17" y="2"/>
                  </a:lnTo>
                  <a:lnTo>
                    <a:pt x="11" y="0"/>
                  </a:lnTo>
                  <a:lnTo>
                    <a:pt x="4" y="6"/>
                  </a:lnTo>
                  <a:lnTo>
                    <a:pt x="0" y="14"/>
                  </a:lnTo>
                  <a:lnTo>
                    <a:pt x="22" y="11"/>
                  </a:lnTo>
                  <a:close/>
                </a:path>
              </a:pathLst>
            </a:custGeom>
            <a:solidFill>
              <a:srgbClr val="000000"/>
            </a:solidFill>
            <a:ln w="9525">
              <a:noFill/>
              <a:round/>
              <a:headEnd/>
              <a:tailEnd/>
            </a:ln>
          </p:spPr>
          <p:txBody>
            <a:bodyPr/>
            <a:lstStyle/>
            <a:p>
              <a:endParaRPr lang="en-US"/>
            </a:p>
          </p:txBody>
        </p:sp>
        <p:sp>
          <p:nvSpPr>
            <p:cNvPr id="1241488" name="Freeform 400"/>
            <p:cNvSpPr>
              <a:spLocks/>
            </p:cNvSpPr>
            <p:nvPr/>
          </p:nvSpPr>
          <p:spPr bwMode="auto">
            <a:xfrm>
              <a:off x="3228" y="2494"/>
              <a:ext cx="14" cy="52"/>
            </a:xfrm>
            <a:custGeom>
              <a:avLst/>
              <a:gdLst/>
              <a:ahLst/>
              <a:cxnLst>
                <a:cxn ang="0">
                  <a:pos x="25" y="105"/>
                </a:cxn>
                <a:cxn ang="0">
                  <a:pos x="25" y="105"/>
                </a:cxn>
                <a:cxn ang="0">
                  <a:pos x="25" y="93"/>
                </a:cxn>
                <a:cxn ang="0">
                  <a:pos x="27" y="78"/>
                </a:cxn>
                <a:cxn ang="0">
                  <a:pos x="25" y="60"/>
                </a:cxn>
                <a:cxn ang="0">
                  <a:pos x="25" y="43"/>
                </a:cxn>
                <a:cxn ang="0">
                  <a:pos x="23" y="28"/>
                </a:cxn>
                <a:cxn ang="0">
                  <a:pos x="23" y="15"/>
                </a:cxn>
                <a:cxn ang="0">
                  <a:pos x="22" y="3"/>
                </a:cxn>
                <a:cxn ang="0">
                  <a:pos x="22" y="0"/>
                </a:cxn>
                <a:cxn ang="0">
                  <a:pos x="0" y="3"/>
                </a:cxn>
                <a:cxn ang="0">
                  <a:pos x="0" y="6"/>
                </a:cxn>
                <a:cxn ang="0">
                  <a:pos x="3" y="15"/>
                </a:cxn>
                <a:cxn ang="0">
                  <a:pos x="3" y="28"/>
                </a:cxn>
                <a:cxn ang="0">
                  <a:pos x="4" y="43"/>
                </a:cxn>
                <a:cxn ang="0">
                  <a:pos x="4" y="60"/>
                </a:cxn>
                <a:cxn ang="0">
                  <a:pos x="5" y="78"/>
                </a:cxn>
                <a:cxn ang="0">
                  <a:pos x="4" y="93"/>
                </a:cxn>
                <a:cxn ang="0">
                  <a:pos x="4" y="102"/>
                </a:cxn>
                <a:cxn ang="0">
                  <a:pos x="25" y="105"/>
                </a:cxn>
              </a:cxnLst>
              <a:rect l="0" t="0" r="r" b="b"/>
              <a:pathLst>
                <a:path w="27" h="105">
                  <a:moveTo>
                    <a:pt x="25" y="105"/>
                  </a:moveTo>
                  <a:lnTo>
                    <a:pt x="25" y="105"/>
                  </a:lnTo>
                  <a:lnTo>
                    <a:pt x="25" y="93"/>
                  </a:lnTo>
                  <a:lnTo>
                    <a:pt x="27" y="78"/>
                  </a:lnTo>
                  <a:lnTo>
                    <a:pt x="25" y="60"/>
                  </a:lnTo>
                  <a:lnTo>
                    <a:pt x="25" y="43"/>
                  </a:lnTo>
                  <a:lnTo>
                    <a:pt x="23" y="28"/>
                  </a:lnTo>
                  <a:lnTo>
                    <a:pt x="23" y="15"/>
                  </a:lnTo>
                  <a:lnTo>
                    <a:pt x="22" y="3"/>
                  </a:lnTo>
                  <a:lnTo>
                    <a:pt x="22" y="0"/>
                  </a:lnTo>
                  <a:lnTo>
                    <a:pt x="0" y="3"/>
                  </a:lnTo>
                  <a:lnTo>
                    <a:pt x="0" y="6"/>
                  </a:lnTo>
                  <a:lnTo>
                    <a:pt x="3" y="15"/>
                  </a:lnTo>
                  <a:lnTo>
                    <a:pt x="3" y="28"/>
                  </a:lnTo>
                  <a:lnTo>
                    <a:pt x="4" y="43"/>
                  </a:lnTo>
                  <a:lnTo>
                    <a:pt x="4" y="60"/>
                  </a:lnTo>
                  <a:lnTo>
                    <a:pt x="5" y="78"/>
                  </a:lnTo>
                  <a:lnTo>
                    <a:pt x="4" y="93"/>
                  </a:lnTo>
                  <a:lnTo>
                    <a:pt x="4" y="102"/>
                  </a:lnTo>
                  <a:lnTo>
                    <a:pt x="25" y="105"/>
                  </a:lnTo>
                  <a:close/>
                </a:path>
              </a:pathLst>
            </a:custGeom>
            <a:solidFill>
              <a:srgbClr val="000000"/>
            </a:solidFill>
            <a:ln w="9525">
              <a:noFill/>
              <a:round/>
              <a:headEnd/>
              <a:tailEnd/>
            </a:ln>
          </p:spPr>
          <p:txBody>
            <a:bodyPr/>
            <a:lstStyle/>
            <a:p>
              <a:endParaRPr lang="en-US"/>
            </a:p>
          </p:txBody>
        </p:sp>
        <p:sp>
          <p:nvSpPr>
            <p:cNvPr id="1241489" name="Freeform 401"/>
            <p:cNvSpPr>
              <a:spLocks/>
            </p:cNvSpPr>
            <p:nvPr/>
          </p:nvSpPr>
          <p:spPr bwMode="auto">
            <a:xfrm>
              <a:off x="3222" y="2545"/>
              <a:ext cx="18" cy="82"/>
            </a:xfrm>
            <a:custGeom>
              <a:avLst/>
              <a:gdLst/>
              <a:ahLst/>
              <a:cxnLst>
                <a:cxn ang="0">
                  <a:pos x="21" y="164"/>
                </a:cxn>
                <a:cxn ang="0">
                  <a:pos x="21" y="164"/>
                </a:cxn>
                <a:cxn ang="0">
                  <a:pos x="24" y="142"/>
                </a:cxn>
                <a:cxn ang="0">
                  <a:pos x="26" y="120"/>
                </a:cxn>
                <a:cxn ang="0">
                  <a:pos x="27" y="95"/>
                </a:cxn>
                <a:cxn ang="0">
                  <a:pos x="30" y="71"/>
                </a:cxn>
                <a:cxn ang="0">
                  <a:pos x="33" y="50"/>
                </a:cxn>
                <a:cxn ang="0">
                  <a:pos x="35" y="30"/>
                </a:cxn>
                <a:cxn ang="0">
                  <a:pos x="36" y="15"/>
                </a:cxn>
                <a:cxn ang="0">
                  <a:pos x="38" y="3"/>
                </a:cxn>
                <a:cxn ang="0">
                  <a:pos x="17" y="0"/>
                </a:cxn>
                <a:cxn ang="0">
                  <a:pos x="16" y="12"/>
                </a:cxn>
                <a:cxn ang="0">
                  <a:pos x="13" y="27"/>
                </a:cxn>
                <a:cxn ang="0">
                  <a:pos x="11" y="46"/>
                </a:cxn>
                <a:cxn ang="0">
                  <a:pos x="9" y="68"/>
                </a:cxn>
                <a:cxn ang="0">
                  <a:pos x="7" y="92"/>
                </a:cxn>
                <a:cxn ang="0">
                  <a:pos x="4" y="115"/>
                </a:cxn>
                <a:cxn ang="0">
                  <a:pos x="2" y="139"/>
                </a:cxn>
                <a:cxn ang="0">
                  <a:pos x="0" y="161"/>
                </a:cxn>
                <a:cxn ang="0">
                  <a:pos x="21" y="164"/>
                </a:cxn>
              </a:cxnLst>
              <a:rect l="0" t="0" r="r" b="b"/>
              <a:pathLst>
                <a:path w="38" h="164">
                  <a:moveTo>
                    <a:pt x="21" y="164"/>
                  </a:moveTo>
                  <a:lnTo>
                    <a:pt x="21" y="164"/>
                  </a:lnTo>
                  <a:lnTo>
                    <a:pt x="24" y="142"/>
                  </a:lnTo>
                  <a:lnTo>
                    <a:pt x="26" y="120"/>
                  </a:lnTo>
                  <a:lnTo>
                    <a:pt x="27" y="95"/>
                  </a:lnTo>
                  <a:lnTo>
                    <a:pt x="30" y="71"/>
                  </a:lnTo>
                  <a:lnTo>
                    <a:pt x="33" y="50"/>
                  </a:lnTo>
                  <a:lnTo>
                    <a:pt x="35" y="30"/>
                  </a:lnTo>
                  <a:lnTo>
                    <a:pt x="36" y="15"/>
                  </a:lnTo>
                  <a:lnTo>
                    <a:pt x="38" y="3"/>
                  </a:lnTo>
                  <a:lnTo>
                    <a:pt x="17" y="0"/>
                  </a:lnTo>
                  <a:lnTo>
                    <a:pt x="16" y="12"/>
                  </a:lnTo>
                  <a:lnTo>
                    <a:pt x="13" y="27"/>
                  </a:lnTo>
                  <a:lnTo>
                    <a:pt x="11" y="46"/>
                  </a:lnTo>
                  <a:lnTo>
                    <a:pt x="9" y="68"/>
                  </a:lnTo>
                  <a:lnTo>
                    <a:pt x="7" y="92"/>
                  </a:lnTo>
                  <a:lnTo>
                    <a:pt x="4" y="115"/>
                  </a:lnTo>
                  <a:lnTo>
                    <a:pt x="2" y="139"/>
                  </a:lnTo>
                  <a:lnTo>
                    <a:pt x="0" y="161"/>
                  </a:lnTo>
                  <a:lnTo>
                    <a:pt x="21" y="164"/>
                  </a:lnTo>
                  <a:close/>
                </a:path>
              </a:pathLst>
            </a:custGeom>
            <a:solidFill>
              <a:srgbClr val="000000"/>
            </a:solidFill>
            <a:ln w="9525">
              <a:noFill/>
              <a:round/>
              <a:headEnd/>
              <a:tailEnd/>
            </a:ln>
          </p:spPr>
          <p:txBody>
            <a:bodyPr/>
            <a:lstStyle/>
            <a:p>
              <a:endParaRPr lang="en-US"/>
            </a:p>
          </p:txBody>
        </p:sp>
        <p:sp>
          <p:nvSpPr>
            <p:cNvPr id="1241490" name="Freeform 402"/>
            <p:cNvSpPr>
              <a:spLocks/>
            </p:cNvSpPr>
            <p:nvPr/>
          </p:nvSpPr>
          <p:spPr bwMode="auto">
            <a:xfrm>
              <a:off x="3206" y="2626"/>
              <a:ext cx="26" cy="133"/>
            </a:xfrm>
            <a:custGeom>
              <a:avLst/>
              <a:gdLst/>
              <a:ahLst/>
              <a:cxnLst>
                <a:cxn ang="0">
                  <a:pos x="18" y="267"/>
                </a:cxn>
                <a:cxn ang="0">
                  <a:pos x="25" y="246"/>
                </a:cxn>
                <a:cxn ang="0">
                  <a:pos x="31" y="215"/>
                </a:cxn>
                <a:cxn ang="0">
                  <a:pos x="35" y="181"/>
                </a:cxn>
                <a:cxn ang="0">
                  <a:pos x="40" y="144"/>
                </a:cxn>
                <a:cxn ang="0">
                  <a:pos x="44" y="104"/>
                </a:cxn>
                <a:cxn ang="0">
                  <a:pos x="48" y="65"/>
                </a:cxn>
                <a:cxn ang="0">
                  <a:pos x="50" y="30"/>
                </a:cxn>
                <a:cxn ang="0">
                  <a:pos x="53" y="3"/>
                </a:cxn>
                <a:cxn ang="0">
                  <a:pos x="32" y="0"/>
                </a:cxn>
                <a:cxn ang="0">
                  <a:pos x="30" y="27"/>
                </a:cxn>
                <a:cxn ang="0">
                  <a:pos x="26" y="62"/>
                </a:cxn>
                <a:cxn ang="0">
                  <a:pos x="23" y="100"/>
                </a:cxn>
                <a:cxn ang="0">
                  <a:pos x="18" y="139"/>
                </a:cxn>
                <a:cxn ang="0">
                  <a:pos x="13" y="178"/>
                </a:cxn>
                <a:cxn ang="0">
                  <a:pos x="9" y="212"/>
                </a:cxn>
                <a:cxn ang="0">
                  <a:pos x="4" y="239"/>
                </a:cxn>
                <a:cxn ang="0">
                  <a:pos x="0" y="256"/>
                </a:cxn>
                <a:cxn ang="0">
                  <a:pos x="18" y="267"/>
                </a:cxn>
              </a:cxnLst>
              <a:rect l="0" t="0" r="r" b="b"/>
              <a:pathLst>
                <a:path w="53" h="267">
                  <a:moveTo>
                    <a:pt x="18" y="267"/>
                  </a:moveTo>
                  <a:lnTo>
                    <a:pt x="25" y="246"/>
                  </a:lnTo>
                  <a:lnTo>
                    <a:pt x="31" y="215"/>
                  </a:lnTo>
                  <a:lnTo>
                    <a:pt x="35" y="181"/>
                  </a:lnTo>
                  <a:lnTo>
                    <a:pt x="40" y="144"/>
                  </a:lnTo>
                  <a:lnTo>
                    <a:pt x="44" y="104"/>
                  </a:lnTo>
                  <a:lnTo>
                    <a:pt x="48" y="65"/>
                  </a:lnTo>
                  <a:lnTo>
                    <a:pt x="50" y="30"/>
                  </a:lnTo>
                  <a:lnTo>
                    <a:pt x="53" y="3"/>
                  </a:lnTo>
                  <a:lnTo>
                    <a:pt x="32" y="0"/>
                  </a:lnTo>
                  <a:lnTo>
                    <a:pt x="30" y="27"/>
                  </a:lnTo>
                  <a:lnTo>
                    <a:pt x="26" y="62"/>
                  </a:lnTo>
                  <a:lnTo>
                    <a:pt x="23" y="100"/>
                  </a:lnTo>
                  <a:lnTo>
                    <a:pt x="18" y="139"/>
                  </a:lnTo>
                  <a:lnTo>
                    <a:pt x="13" y="178"/>
                  </a:lnTo>
                  <a:lnTo>
                    <a:pt x="9" y="212"/>
                  </a:lnTo>
                  <a:lnTo>
                    <a:pt x="4" y="239"/>
                  </a:lnTo>
                  <a:lnTo>
                    <a:pt x="0" y="256"/>
                  </a:lnTo>
                  <a:lnTo>
                    <a:pt x="18" y="267"/>
                  </a:lnTo>
                  <a:close/>
                </a:path>
              </a:pathLst>
            </a:custGeom>
            <a:solidFill>
              <a:srgbClr val="000000"/>
            </a:solidFill>
            <a:ln w="9525">
              <a:noFill/>
              <a:round/>
              <a:headEnd/>
              <a:tailEnd/>
            </a:ln>
          </p:spPr>
          <p:txBody>
            <a:bodyPr/>
            <a:lstStyle/>
            <a:p>
              <a:endParaRPr lang="en-US"/>
            </a:p>
          </p:txBody>
        </p:sp>
        <p:sp>
          <p:nvSpPr>
            <p:cNvPr id="1241491" name="Freeform 403"/>
            <p:cNvSpPr>
              <a:spLocks/>
            </p:cNvSpPr>
            <p:nvPr/>
          </p:nvSpPr>
          <p:spPr bwMode="auto">
            <a:xfrm>
              <a:off x="3206" y="2754"/>
              <a:ext cx="9" cy="9"/>
            </a:xfrm>
            <a:custGeom>
              <a:avLst/>
              <a:gdLst/>
              <a:ahLst/>
              <a:cxnLst>
                <a:cxn ang="0">
                  <a:pos x="0" y="0"/>
                </a:cxn>
                <a:cxn ang="0">
                  <a:pos x="0" y="9"/>
                </a:cxn>
                <a:cxn ang="0">
                  <a:pos x="4" y="17"/>
                </a:cxn>
                <a:cxn ang="0">
                  <a:pos x="13" y="18"/>
                </a:cxn>
                <a:cxn ang="0">
                  <a:pos x="18" y="11"/>
                </a:cxn>
                <a:cxn ang="0">
                  <a:pos x="0" y="0"/>
                </a:cxn>
              </a:cxnLst>
              <a:rect l="0" t="0" r="r" b="b"/>
              <a:pathLst>
                <a:path w="18" h="18">
                  <a:moveTo>
                    <a:pt x="0" y="0"/>
                  </a:moveTo>
                  <a:lnTo>
                    <a:pt x="0" y="9"/>
                  </a:lnTo>
                  <a:lnTo>
                    <a:pt x="4" y="17"/>
                  </a:lnTo>
                  <a:lnTo>
                    <a:pt x="13" y="18"/>
                  </a:lnTo>
                  <a:lnTo>
                    <a:pt x="18" y="11"/>
                  </a:lnTo>
                  <a:lnTo>
                    <a:pt x="0" y="0"/>
                  </a:lnTo>
                  <a:close/>
                </a:path>
              </a:pathLst>
            </a:custGeom>
            <a:solidFill>
              <a:srgbClr val="000000"/>
            </a:solidFill>
            <a:ln w="9525">
              <a:noFill/>
              <a:round/>
              <a:headEnd/>
              <a:tailEnd/>
            </a:ln>
          </p:spPr>
          <p:txBody>
            <a:bodyPr/>
            <a:lstStyle/>
            <a:p>
              <a:endParaRPr lang="en-US"/>
            </a:p>
          </p:txBody>
        </p:sp>
        <p:sp>
          <p:nvSpPr>
            <p:cNvPr id="1241492" name="Freeform 404"/>
            <p:cNvSpPr>
              <a:spLocks/>
            </p:cNvSpPr>
            <p:nvPr/>
          </p:nvSpPr>
          <p:spPr bwMode="auto">
            <a:xfrm>
              <a:off x="3212" y="2686"/>
              <a:ext cx="11" cy="6"/>
            </a:xfrm>
            <a:custGeom>
              <a:avLst/>
              <a:gdLst/>
              <a:ahLst/>
              <a:cxnLst>
                <a:cxn ang="0">
                  <a:pos x="22" y="14"/>
                </a:cxn>
                <a:cxn ang="0">
                  <a:pos x="19" y="5"/>
                </a:cxn>
                <a:cxn ang="0">
                  <a:pos x="13" y="0"/>
                </a:cxn>
                <a:cxn ang="0">
                  <a:pos x="5" y="2"/>
                </a:cxn>
                <a:cxn ang="0">
                  <a:pos x="0" y="9"/>
                </a:cxn>
                <a:cxn ang="0">
                  <a:pos x="22" y="14"/>
                </a:cxn>
              </a:cxnLst>
              <a:rect l="0" t="0" r="r" b="b"/>
              <a:pathLst>
                <a:path w="22" h="14">
                  <a:moveTo>
                    <a:pt x="22" y="14"/>
                  </a:moveTo>
                  <a:lnTo>
                    <a:pt x="19" y="5"/>
                  </a:lnTo>
                  <a:lnTo>
                    <a:pt x="13" y="0"/>
                  </a:lnTo>
                  <a:lnTo>
                    <a:pt x="5" y="2"/>
                  </a:lnTo>
                  <a:lnTo>
                    <a:pt x="0" y="9"/>
                  </a:lnTo>
                  <a:lnTo>
                    <a:pt x="22" y="14"/>
                  </a:lnTo>
                  <a:close/>
                </a:path>
              </a:pathLst>
            </a:custGeom>
            <a:solidFill>
              <a:srgbClr val="000000"/>
            </a:solidFill>
            <a:ln w="9525">
              <a:noFill/>
              <a:round/>
              <a:headEnd/>
              <a:tailEnd/>
            </a:ln>
          </p:spPr>
          <p:txBody>
            <a:bodyPr/>
            <a:lstStyle/>
            <a:p>
              <a:endParaRPr lang="en-US"/>
            </a:p>
          </p:txBody>
        </p:sp>
        <p:sp>
          <p:nvSpPr>
            <p:cNvPr id="1241493" name="Freeform 405"/>
            <p:cNvSpPr>
              <a:spLocks/>
            </p:cNvSpPr>
            <p:nvPr/>
          </p:nvSpPr>
          <p:spPr bwMode="auto">
            <a:xfrm>
              <a:off x="3202" y="2690"/>
              <a:ext cx="21" cy="81"/>
            </a:xfrm>
            <a:custGeom>
              <a:avLst/>
              <a:gdLst/>
              <a:ahLst/>
              <a:cxnLst>
                <a:cxn ang="0">
                  <a:pos x="20" y="160"/>
                </a:cxn>
                <a:cxn ang="0">
                  <a:pos x="20" y="161"/>
                </a:cxn>
                <a:cxn ang="0">
                  <a:pos x="25" y="144"/>
                </a:cxn>
                <a:cxn ang="0">
                  <a:pos x="29" y="122"/>
                </a:cxn>
                <a:cxn ang="0">
                  <a:pos x="32" y="98"/>
                </a:cxn>
                <a:cxn ang="0">
                  <a:pos x="34" y="76"/>
                </a:cxn>
                <a:cxn ang="0">
                  <a:pos x="38" y="53"/>
                </a:cxn>
                <a:cxn ang="0">
                  <a:pos x="39" y="33"/>
                </a:cxn>
                <a:cxn ang="0">
                  <a:pos x="41" y="15"/>
                </a:cxn>
                <a:cxn ang="0">
                  <a:pos x="42" y="5"/>
                </a:cxn>
                <a:cxn ang="0">
                  <a:pos x="20" y="0"/>
                </a:cxn>
                <a:cxn ang="0">
                  <a:pos x="20" y="12"/>
                </a:cxn>
                <a:cxn ang="0">
                  <a:pos x="18" y="30"/>
                </a:cxn>
                <a:cxn ang="0">
                  <a:pos x="16" y="50"/>
                </a:cxn>
                <a:cxn ang="0">
                  <a:pos x="14" y="71"/>
                </a:cxn>
                <a:cxn ang="0">
                  <a:pos x="11" y="95"/>
                </a:cxn>
                <a:cxn ang="0">
                  <a:pos x="7" y="119"/>
                </a:cxn>
                <a:cxn ang="0">
                  <a:pos x="5" y="139"/>
                </a:cxn>
                <a:cxn ang="0">
                  <a:pos x="0" y="154"/>
                </a:cxn>
                <a:cxn ang="0">
                  <a:pos x="0" y="156"/>
                </a:cxn>
                <a:cxn ang="0">
                  <a:pos x="20" y="160"/>
                </a:cxn>
              </a:cxnLst>
              <a:rect l="0" t="0" r="r" b="b"/>
              <a:pathLst>
                <a:path w="42" h="161">
                  <a:moveTo>
                    <a:pt x="20" y="160"/>
                  </a:moveTo>
                  <a:lnTo>
                    <a:pt x="20" y="161"/>
                  </a:lnTo>
                  <a:lnTo>
                    <a:pt x="25" y="144"/>
                  </a:lnTo>
                  <a:lnTo>
                    <a:pt x="29" y="122"/>
                  </a:lnTo>
                  <a:lnTo>
                    <a:pt x="32" y="98"/>
                  </a:lnTo>
                  <a:lnTo>
                    <a:pt x="34" y="76"/>
                  </a:lnTo>
                  <a:lnTo>
                    <a:pt x="38" y="53"/>
                  </a:lnTo>
                  <a:lnTo>
                    <a:pt x="39" y="33"/>
                  </a:lnTo>
                  <a:lnTo>
                    <a:pt x="41" y="15"/>
                  </a:lnTo>
                  <a:lnTo>
                    <a:pt x="42" y="5"/>
                  </a:lnTo>
                  <a:lnTo>
                    <a:pt x="20" y="0"/>
                  </a:lnTo>
                  <a:lnTo>
                    <a:pt x="20" y="12"/>
                  </a:lnTo>
                  <a:lnTo>
                    <a:pt x="18" y="30"/>
                  </a:lnTo>
                  <a:lnTo>
                    <a:pt x="16" y="50"/>
                  </a:lnTo>
                  <a:lnTo>
                    <a:pt x="14" y="71"/>
                  </a:lnTo>
                  <a:lnTo>
                    <a:pt x="11" y="95"/>
                  </a:lnTo>
                  <a:lnTo>
                    <a:pt x="7" y="119"/>
                  </a:lnTo>
                  <a:lnTo>
                    <a:pt x="5" y="139"/>
                  </a:lnTo>
                  <a:lnTo>
                    <a:pt x="0" y="154"/>
                  </a:lnTo>
                  <a:lnTo>
                    <a:pt x="0" y="156"/>
                  </a:lnTo>
                  <a:lnTo>
                    <a:pt x="20" y="160"/>
                  </a:lnTo>
                  <a:close/>
                </a:path>
              </a:pathLst>
            </a:custGeom>
            <a:solidFill>
              <a:srgbClr val="000000"/>
            </a:solidFill>
            <a:ln w="9525">
              <a:noFill/>
              <a:round/>
              <a:headEnd/>
              <a:tailEnd/>
            </a:ln>
          </p:spPr>
          <p:txBody>
            <a:bodyPr/>
            <a:lstStyle/>
            <a:p>
              <a:endParaRPr lang="en-US"/>
            </a:p>
          </p:txBody>
        </p:sp>
        <p:sp>
          <p:nvSpPr>
            <p:cNvPr id="1241494" name="Freeform 406"/>
            <p:cNvSpPr>
              <a:spLocks/>
            </p:cNvSpPr>
            <p:nvPr/>
          </p:nvSpPr>
          <p:spPr bwMode="auto">
            <a:xfrm>
              <a:off x="3195" y="2768"/>
              <a:ext cx="18" cy="18"/>
            </a:xfrm>
            <a:custGeom>
              <a:avLst/>
              <a:gdLst/>
              <a:ahLst/>
              <a:cxnLst>
                <a:cxn ang="0">
                  <a:pos x="0" y="34"/>
                </a:cxn>
                <a:cxn ang="0">
                  <a:pos x="21" y="35"/>
                </a:cxn>
                <a:cxn ang="0">
                  <a:pos x="29" y="22"/>
                </a:cxn>
                <a:cxn ang="0">
                  <a:pos x="34" y="10"/>
                </a:cxn>
                <a:cxn ang="0">
                  <a:pos x="36" y="4"/>
                </a:cxn>
                <a:cxn ang="0">
                  <a:pos x="14" y="0"/>
                </a:cxn>
                <a:cxn ang="0">
                  <a:pos x="12" y="4"/>
                </a:cxn>
                <a:cxn ang="0">
                  <a:pos x="11" y="11"/>
                </a:cxn>
                <a:cxn ang="0">
                  <a:pos x="10" y="14"/>
                </a:cxn>
                <a:cxn ang="0">
                  <a:pos x="16" y="17"/>
                </a:cxn>
                <a:cxn ang="0">
                  <a:pos x="0" y="34"/>
                </a:cxn>
              </a:cxnLst>
              <a:rect l="0" t="0" r="r" b="b"/>
              <a:pathLst>
                <a:path w="36" h="35">
                  <a:moveTo>
                    <a:pt x="0" y="34"/>
                  </a:moveTo>
                  <a:lnTo>
                    <a:pt x="21" y="35"/>
                  </a:lnTo>
                  <a:lnTo>
                    <a:pt x="29" y="22"/>
                  </a:lnTo>
                  <a:lnTo>
                    <a:pt x="34" y="10"/>
                  </a:lnTo>
                  <a:lnTo>
                    <a:pt x="36" y="4"/>
                  </a:lnTo>
                  <a:lnTo>
                    <a:pt x="14" y="0"/>
                  </a:lnTo>
                  <a:lnTo>
                    <a:pt x="12" y="4"/>
                  </a:lnTo>
                  <a:lnTo>
                    <a:pt x="11" y="11"/>
                  </a:lnTo>
                  <a:lnTo>
                    <a:pt x="10" y="14"/>
                  </a:lnTo>
                  <a:lnTo>
                    <a:pt x="16" y="17"/>
                  </a:lnTo>
                  <a:lnTo>
                    <a:pt x="0" y="34"/>
                  </a:lnTo>
                  <a:close/>
                </a:path>
              </a:pathLst>
            </a:custGeom>
            <a:solidFill>
              <a:srgbClr val="000000"/>
            </a:solidFill>
            <a:ln w="9525">
              <a:noFill/>
              <a:round/>
              <a:headEnd/>
              <a:tailEnd/>
            </a:ln>
          </p:spPr>
          <p:txBody>
            <a:bodyPr/>
            <a:lstStyle/>
            <a:p>
              <a:endParaRPr lang="en-US"/>
            </a:p>
          </p:txBody>
        </p:sp>
        <p:sp>
          <p:nvSpPr>
            <p:cNvPr id="1241495" name="Freeform 407"/>
            <p:cNvSpPr>
              <a:spLocks/>
            </p:cNvSpPr>
            <p:nvPr/>
          </p:nvSpPr>
          <p:spPr bwMode="auto">
            <a:xfrm>
              <a:off x="3194" y="2774"/>
              <a:ext cx="9" cy="11"/>
            </a:xfrm>
            <a:custGeom>
              <a:avLst/>
              <a:gdLst/>
              <a:ahLst/>
              <a:cxnLst>
                <a:cxn ang="0">
                  <a:pos x="19" y="4"/>
                </a:cxn>
                <a:cxn ang="0">
                  <a:pos x="10" y="0"/>
                </a:cxn>
                <a:cxn ang="0">
                  <a:pos x="5" y="4"/>
                </a:cxn>
                <a:cxn ang="0">
                  <a:pos x="0" y="12"/>
                </a:cxn>
                <a:cxn ang="0">
                  <a:pos x="3" y="21"/>
                </a:cxn>
                <a:cxn ang="0">
                  <a:pos x="19" y="4"/>
                </a:cxn>
              </a:cxnLst>
              <a:rect l="0" t="0" r="r" b="b"/>
              <a:pathLst>
                <a:path w="19" h="21">
                  <a:moveTo>
                    <a:pt x="19" y="4"/>
                  </a:moveTo>
                  <a:lnTo>
                    <a:pt x="10" y="0"/>
                  </a:lnTo>
                  <a:lnTo>
                    <a:pt x="5" y="4"/>
                  </a:lnTo>
                  <a:lnTo>
                    <a:pt x="0" y="12"/>
                  </a:lnTo>
                  <a:lnTo>
                    <a:pt x="3" y="21"/>
                  </a:lnTo>
                  <a:lnTo>
                    <a:pt x="19" y="4"/>
                  </a:lnTo>
                  <a:close/>
                </a:path>
              </a:pathLst>
            </a:custGeom>
            <a:solidFill>
              <a:srgbClr val="000000"/>
            </a:solidFill>
            <a:ln w="9525">
              <a:noFill/>
              <a:round/>
              <a:headEnd/>
              <a:tailEnd/>
            </a:ln>
          </p:spPr>
          <p:txBody>
            <a:bodyPr/>
            <a:lstStyle/>
            <a:p>
              <a:endParaRPr lang="en-US"/>
            </a:p>
          </p:txBody>
        </p:sp>
        <p:sp>
          <p:nvSpPr>
            <p:cNvPr id="1241496" name="Freeform 408"/>
            <p:cNvSpPr>
              <a:spLocks/>
            </p:cNvSpPr>
            <p:nvPr/>
          </p:nvSpPr>
          <p:spPr bwMode="auto">
            <a:xfrm>
              <a:off x="3249" y="2210"/>
              <a:ext cx="11" cy="6"/>
            </a:xfrm>
            <a:custGeom>
              <a:avLst/>
              <a:gdLst/>
              <a:ahLst/>
              <a:cxnLst>
                <a:cxn ang="0">
                  <a:pos x="20" y="12"/>
                </a:cxn>
                <a:cxn ang="0">
                  <a:pos x="18" y="3"/>
                </a:cxn>
                <a:cxn ang="0">
                  <a:pos x="9" y="0"/>
                </a:cxn>
                <a:cxn ang="0">
                  <a:pos x="2" y="3"/>
                </a:cxn>
                <a:cxn ang="0">
                  <a:pos x="0" y="12"/>
                </a:cxn>
                <a:cxn ang="0">
                  <a:pos x="20" y="12"/>
                </a:cxn>
              </a:cxnLst>
              <a:rect l="0" t="0" r="r" b="b"/>
              <a:pathLst>
                <a:path w="20" h="12">
                  <a:moveTo>
                    <a:pt x="20" y="12"/>
                  </a:moveTo>
                  <a:lnTo>
                    <a:pt x="18" y="3"/>
                  </a:lnTo>
                  <a:lnTo>
                    <a:pt x="9"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497" name="Freeform 409"/>
            <p:cNvSpPr>
              <a:spLocks/>
            </p:cNvSpPr>
            <p:nvPr/>
          </p:nvSpPr>
          <p:spPr bwMode="auto">
            <a:xfrm>
              <a:off x="3247" y="2216"/>
              <a:ext cx="13" cy="171"/>
            </a:xfrm>
            <a:custGeom>
              <a:avLst/>
              <a:gdLst/>
              <a:ahLst/>
              <a:cxnLst>
                <a:cxn ang="0">
                  <a:pos x="21" y="339"/>
                </a:cxn>
                <a:cxn ang="0">
                  <a:pos x="21" y="340"/>
                </a:cxn>
                <a:cxn ang="0">
                  <a:pos x="23" y="322"/>
                </a:cxn>
                <a:cxn ang="0">
                  <a:pos x="23" y="303"/>
                </a:cxn>
                <a:cxn ang="0">
                  <a:pos x="24" y="282"/>
                </a:cxn>
                <a:cxn ang="0">
                  <a:pos x="24" y="259"/>
                </a:cxn>
                <a:cxn ang="0">
                  <a:pos x="24" y="236"/>
                </a:cxn>
                <a:cxn ang="0">
                  <a:pos x="24" y="211"/>
                </a:cxn>
                <a:cxn ang="0">
                  <a:pos x="24" y="186"/>
                </a:cxn>
                <a:cxn ang="0">
                  <a:pos x="24" y="161"/>
                </a:cxn>
                <a:cxn ang="0">
                  <a:pos x="24" y="137"/>
                </a:cxn>
                <a:cxn ang="0">
                  <a:pos x="24" y="112"/>
                </a:cxn>
                <a:cxn ang="0">
                  <a:pos x="24" y="88"/>
                </a:cxn>
                <a:cxn ang="0">
                  <a:pos x="24" y="66"/>
                </a:cxn>
                <a:cxn ang="0">
                  <a:pos x="24" y="46"/>
                </a:cxn>
                <a:cxn ang="0">
                  <a:pos x="24" y="28"/>
                </a:cxn>
                <a:cxn ang="0">
                  <a:pos x="25" y="13"/>
                </a:cxn>
                <a:cxn ang="0">
                  <a:pos x="25" y="0"/>
                </a:cxn>
                <a:cxn ang="0">
                  <a:pos x="5" y="0"/>
                </a:cxn>
                <a:cxn ang="0">
                  <a:pos x="5" y="13"/>
                </a:cxn>
                <a:cxn ang="0">
                  <a:pos x="2" y="28"/>
                </a:cxn>
                <a:cxn ang="0">
                  <a:pos x="2" y="46"/>
                </a:cxn>
                <a:cxn ang="0">
                  <a:pos x="2" y="66"/>
                </a:cxn>
                <a:cxn ang="0">
                  <a:pos x="2" y="88"/>
                </a:cxn>
                <a:cxn ang="0">
                  <a:pos x="2" y="112"/>
                </a:cxn>
                <a:cxn ang="0">
                  <a:pos x="2" y="137"/>
                </a:cxn>
                <a:cxn ang="0">
                  <a:pos x="2" y="161"/>
                </a:cxn>
                <a:cxn ang="0">
                  <a:pos x="2" y="186"/>
                </a:cxn>
                <a:cxn ang="0">
                  <a:pos x="2" y="211"/>
                </a:cxn>
                <a:cxn ang="0">
                  <a:pos x="2" y="236"/>
                </a:cxn>
                <a:cxn ang="0">
                  <a:pos x="2" y="259"/>
                </a:cxn>
                <a:cxn ang="0">
                  <a:pos x="2" y="282"/>
                </a:cxn>
                <a:cxn ang="0">
                  <a:pos x="1" y="303"/>
                </a:cxn>
                <a:cxn ang="0">
                  <a:pos x="1" y="322"/>
                </a:cxn>
                <a:cxn ang="0">
                  <a:pos x="0" y="337"/>
                </a:cxn>
                <a:cxn ang="0">
                  <a:pos x="0" y="339"/>
                </a:cxn>
                <a:cxn ang="0">
                  <a:pos x="21" y="339"/>
                </a:cxn>
              </a:cxnLst>
              <a:rect l="0" t="0" r="r" b="b"/>
              <a:pathLst>
                <a:path w="25" h="340">
                  <a:moveTo>
                    <a:pt x="21" y="339"/>
                  </a:moveTo>
                  <a:lnTo>
                    <a:pt x="21" y="340"/>
                  </a:lnTo>
                  <a:lnTo>
                    <a:pt x="23" y="322"/>
                  </a:lnTo>
                  <a:lnTo>
                    <a:pt x="23" y="303"/>
                  </a:lnTo>
                  <a:lnTo>
                    <a:pt x="24" y="282"/>
                  </a:lnTo>
                  <a:lnTo>
                    <a:pt x="24" y="259"/>
                  </a:lnTo>
                  <a:lnTo>
                    <a:pt x="24" y="236"/>
                  </a:lnTo>
                  <a:lnTo>
                    <a:pt x="24" y="211"/>
                  </a:lnTo>
                  <a:lnTo>
                    <a:pt x="24" y="186"/>
                  </a:lnTo>
                  <a:lnTo>
                    <a:pt x="24" y="161"/>
                  </a:lnTo>
                  <a:lnTo>
                    <a:pt x="24" y="137"/>
                  </a:lnTo>
                  <a:lnTo>
                    <a:pt x="24" y="112"/>
                  </a:lnTo>
                  <a:lnTo>
                    <a:pt x="24" y="88"/>
                  </a:lnTo>
                  <a:lnTo>
                    <a:pt x="24" y="66"/>
                  </a:lnTo>
                  <a:lnTo>
                    <a:pt x="24" y="46"/>
                  </a:lnTo>
                  <a:lnTo>
                    <a:pt x="24" y="28"/>
                  </a:lnTo>
                  <a:lnTo>
                    <a:pt x="25" y="13"/>
                  </a:lnTo>
                  <a:lnTo>
                    <a:pt x="25" y="0"/>
                  </a:lnTo>
                  <a:lnTo>
                    <a:pt x="5" y="0"/>
                  </a:lnTo>
                  <a:lnTo>
                    <a:pt x="5" y="13"/>
                  </a:lnTo>
                  <a:lnTo>
                    <a:pt x="2" y="28"/>
                  </a:lnTo>
                  <a:lnTo>
                    <a:pt x="2" y="46"/>
                  </a:lnTo>
                  <a:lnTo>
                    <a:pt x="2" y="66"/>
                  </a:lnTo>
                  <a:lnTo>
                    <a:pt x="2" y="88"/>
                  </a:lnTo>
                  <a:lnTo>
                    <a:pt x="2" y="112"/>
                  </a:lnTo>
                  <a:lnTo>
                    <a:pt x="2" y="137"/>
                  </a:lnTo>
                  <a:lnTo>
                    <a:pt x="2" y="161"/>
                  </a:lnTo>
                  <a:lnTo>
                    <a:pt x="2" y="186"/>
                  </a:lnTo>
                  <a:lnTo>
                    <a:pt x="2" y="211"/>
                  </a:lnTo>
                  <a:lnTo>
                    <a:pt x="2" y="236"/>
                  </a:lnTo>
                  <a:lnTo>
                    <a:pt x="2" y="259"/>
                  </a:lnTo>
                  <a:lnTo>
                    <a:pt x="2" y="282"/>
                  </a:lnTo>
                  <a:lnTo>
                    <a:pt x="1" y="303"/>
                  </a:lnTo>
                  <a:lnTo>
                    <a:pt x="1" y="322"/>
                  </a:lnTo>
                  <a:lnTo>
                    <a:pt x="0" y="337"/>
                  </a:lnTo>
                  <a:lnTo>
                    <a:pt x="0" y="339"/>
                  </a:lnTo>
                  <a:lnTo>
                    <a:pt x="21" y="339"/>
                  </a:lnTo>
                  <a:close/>
                </a:path>
              </a:pathLst>
            </a:custGeom>
            <a:solidFill>
              <a:srgbClr val="000000"/>
            </a:solidFill>
            <a:ln w="9525">
              <a:noFill/>
              <a:round/>
              <a:headEnd/>
              <a:tailEnd/>
            </a:ln>
          </p:spPr>
          <p:txBody>
            <a:bodyPr/>
            <a:lstStyle/>
            <a:p>
              <a:endParaRPr lang="en-US"/>
            </a:p>
          </p:txBody>
        </p:sp>
        <p:sp>
          <p:nvSpPr>
            <p:cNvPr id="1241498" name="Freeform 410"/>
            <p:cNvSpPr>
              <a:spLocks/>
            </p:cNvSpPr>
            <p:nvPr/>
          </p:nvSpPr>
          <p:spPr bwMode="auto">
            <a:xfrm>
              <a:off x="3228" y="2386"/>
              <a:ext cx="30" cy="134"/>
            </a:xfrm>
            <a:custGeom>
              <a:avLst/>
              <a:gdLst/>
              <a:ahLst/>
              <a:cxnLst>
                <a:cxn ang="0">
                  <a:pos x="22" y="268"/>
                </a:cxn>
                <a:cxn ang="0">
                  <a:pos x="25" y="245"/>
                </a:cxn>
                <a:cxn ang="0">
                  <a:pos x="29" y="222"/>
                </a:cxn>
                <a:cxn ang="0">
                  <a:pos x="31" y="201"/>
                </a:cxn>
                <a:cxn ang="0">
                  <a:pos x="34" y="179"/>
                </a:cxn>
                <a:cxn ang="0">
                  <a:pos x="38" y="158"/>
                </a:cxn>
                <a:cxn ang="0">
                  <a:pos x="40" y="139"/>
                </a:cxn>
                <a:cxn ang="0">
                  <a:pos x="43" y="118"/>
                </a:cxn>
                <a:cxn ang="0">
                  <a:pos x="47" y="100"/>
                </a:cxn>
                <a:cxn ang="0">
                  <a:pos x="48" y="83"/>
                </a:cxn>
                <a:cxn ang="0">
                  <a:pos x="52" y="65"/>
                </a:cxn>
                <a:cxn ang="0">
                  <a:pos x="53" y="50"/>
                </a:cxn>
                <a:cxn ang="0">
                  <a:pos x="54" y="37"/>
                </a:cxn>
                <a:cxn ang="0">
                  <a:pos x="55" y="26"/>
                </a:cxn>
                <a:cxn ang="0">
                  <a:pos x="57" y="16"/>
                </a:cxn>
                <a:cxn ang="0">
                  <a:pos x="59" y="7"/>
                </a:cxn>
                <a:cxn ang="0">
                  <a:pos x="59" y="0"/>
                </a:cxn>
                <a:cxn ang="0">
                  <a:pos x="38" y="0"/>
                </a:cxn>
                <a:cxn ang="0">
                  <a:pos x="38" y="4"/>
                </a:cxn>
                <a:cxn ang="0">
                  <a:pos x="36" y="13"/>
                </a:cxn>
                <a:cxn ang="0">
                  <a:pos x="34" y="22"/>
                </a:cxn>
                <a:cxn ang="0">
                  <a:pos x="32" y="34"/>
                </a:cxn>
                <a:cxn ang="0">
                  <a:pos x="31" y="47"/>
                </a:cxn>
                <a:cxn ang="0">
                  <a:pos x="30" y="62"/>
                </a:cxn>
                <a:cxn ang="0">
                  <a:pos x="26" y="78"/>
                </a:cxn>
                <a:cxn ang="0">
                  <a:pos x="25" y="97"/>
                </a:cxn>
                <a:cxn ang="0">
                  <a:pos x="22" y="115"/>
                </a:cxn>
                <a:cxn ang="0">
                  <a:pos x="20" y="134"/>
                </a:cxn>
                <a:cxn ang="0">
                  <a:pos x="16" y="155"/>
                </a:cxn>
                <a:cxn ang="0">
                  <a:pos x="13" y="176"/>
                </a:cxn>
                <a:cxn ang="0">
                  <a:pos x="11" y="198"/>
                </a:cxn>
                <a:cxn ang="0">
                  <a:pos x="7" y="219"/>
                </a:cxn>
                <a:cxn ang="0">
                  <a:pos x="4" y="242"/>
                </a:cxn>
                <a:cxn ang="0">
                  <a:pos x="0" y="263"/>
                </a:cxn>
                <a:cxn ang="0">
                  <a:pos x="22" y="268"/>
                </a:cxn>
              </a:cxnLst>
              <a:rect l="0" t="0" r="r" b="b"/>
              <a:pathLst>
                <a:path w="59" h="268">
                  <a:moveTo>
                    <a:pt x="22" y="268"/>
                  </a:moveTo>
                  <a:lnTo>
                    <a:pt x="25" y="245"/>
                  </a:lnTo>
                  <a:lnTo>
                    <a:pt x="29" y="222"/>
                  </a:lnTo>
                  <a:lnTo>
                    <a:pt x="31" y="201"/>
                  </a:lnTo>
                  <a:lnTo>
                    <a:pt x="34" y="179"/>
                  </a:lnTo>
                  <a:lnTo>
                    <a:pt x="38" y="158"/>
                  </a:lnTo>
                  <a:lnTo>
                    <a:pt x="40" y="139"/>
                  </a:lnTo>
                  <a:lnTo>
                    <a:pt x="43" y="118"/>
                  </a:lnTo>
                  <a:lnTo>
                    <a:pt x="47" y="100"/>
                  </a:lnTo>
                  <a:lnTo>
                    <a:pt x="48" y="83"/>
                  </a:lnTo>
                  <a:lnTo>
                    <a:pt x="52" y="65"/>
                  </a:lnTo>
                  <a:lnTo>
                    <a:pt x="53" y="50"/>
                  </a:lnTo>
                  <a:lnTo>
                    <a:pt x="54" y="37"/>
                  </a:lnTo>
                  <a:lnTo>
                    <a:pt x="55" y="26"/>
                  </a:lnTo>
                  <a:lnTo>
                    <a:pt x="57" y="16"/>
                  </a:lnTo>
                  <a:lnTo>
                    <a:pt x="59" y="7"/>
                  </a:lnTo>
                  <a:lnTo>
                    <a:pt x="59" y="0"/>
                  </a:lnTo>
                  <a:lnTo>
                    <a:pt x="38" y="0"/>
                  </a:lnTo>
                  <a:lnTo>
                    <a:pt x="38" y="4"/>
                  </a:lnTo>
                  <a:lnTo>
                    <a:pt x="36" y="13"/>
                  </a:lnTo>
                  <a:lnTo>
                    <a:pt x="34" y="22"/>
                  </a:lnTo>
                  <a:lnTo>
                    <a:pt x="32" y="34"/>
                  </a:lnTo>
                  <a:lnTo>
                    <a:pt x="31" y="47"/>
                  </a:lnTo>
                  <a:lnTo>
                    <a:pt x="30" y="62"/>
                  </a:lnTo>
                  <a:lnTo>
                    <a:pt x="26" y="78"/>
                  </a:lnTo>
                  <a:lnTo>
                    <a:pt x="25" y="97"/>
                  </a:lnTo>
                  <a:lnTo>
                    <a:pt x="22" y="115"/>
                  </a:lnTo>
                  <a:lnTo>
                    <a:pt x="20" y="134"/>
                  </a:lnTo>
                  <a:lnTo>
                    <a:pt x="16" y="155"/>
                  </a:lnTo>
                  <a:lnTo>
                    <a:pt x="13" y="176"/>
                  </a:lnTo>
                  <a:lnTo>
                    <a:pt x="11" y="198"/>
                  </a:lnTo>
                  <a:lnTo>
                    <a:pt x="7" y="219"/>
                  </a:lnTo>
                  <a:lnTo>
                    <a:pt x="4" y="242"/>
                  </a:lnTo>
                  <a:lnTo>
                    <a:pt x="0" y="263"/>
                  </a:lnTo>
                  <a:lnTo>
                    <a:pt x="22" y="268"/>
                  </a:lnTo>
                  <a:close/>
                </a:path>
              </a:pathLst>
            </a:custGeom>
            <a:solidFill>
              <a:srgbClr val="000000"/>
            </a:solidFill>
            <a:ln w="9525">
              <a:noFill/>
              <a:round/>
              <a:headEnd/>
              <a:tailEnd/>
            </a:ln>
          </p:spPr>
          <p:txBody>
            <a:bodyPr/>
            <a:lstStyle/>
            <a:p>
              <a:endParaRPr lang="en-US"/>
            </a:p>
          </p:txBody>
        </p:sp>
        <p:sp>
          <p:nvSpPr>
            <p:cNvPr id="1241499" name="Freeform 411"/>
            <p:cNvSpPr>
              <a:spLocks/>
            </p:cNvSpPr>
            <p:nvPr/>
          </p:nvSpPr>
          <p:spPr bwMode="auto">
            <a:xfrm>
              <a:off x="3228" y="2518"/>
              <a:ext cx="11" cy="6"/>
            </a:xfrm>
            <a:custGeom>
              <a:avLst/>
              <a:gdLst/>
              <a:ahLst/>
              <a:cxnLst>
                <a:cxn ang="0">
                  <a:pos x="0" y="0"/>
                </a:cxn>
                <a:cxn ang="0">
                  <a:pos x="4" y="9"/>
                </a:cxn>
                <a:cxn ang="0">
                  <a:pos x="11" y="13"/>
                </a:cxn>
                <a:cxn ang="0">
                  <a:pos x="17" y="12"/>
                </a:cxn>
                <a:cxn ang="0">
                  <a:pos x="22" y="5"/>
                </a:cxn>
                <a:cxn ang="0">
                  <a:pos x="0" y="0"/>
                </a:cxn>
              </a:cxnLst>
              <a:rect l="0" t="0" r="r" b="b"/>
              <a:pathLst>
                <a:path w="22" h="13">
                  <a:moveTo>
                    <a:pt x="0" y="0"/>
                  </a:moveTo>
                  <a:lnTo>
                    <a:pt x="4" y="9"/>
                  </a:lnTo>
                  <a:lnTo>
                    <a:pt x="11" y="13"/>
                  </a:lnTo>
                  <a:lnTo>
                    <a:pt x="17" y="12"/>
                  </a:lnTo>
                  <a:lnTo>
                    <a:pt x="22" y="5"/>
                  </a:lnTo>
                  <a:lnTo>
                    <a:pt x="0" y="0"/>
                  </a:lnTo>
                  <a:close/>
                </a:path>
              </a:pathLst>
            </a:custGeom>
            <a:solidFill>
              <a:srgbClr val="000000"/>
            </a:solidFill>
            <a:ln w="9525">
              <a:noFill/>
              <a:round/>
              <a:headEnd/>
              <a:tailEnd/>
            </a:ln>
          </p:spPr>
          <p:txBody>
            <a:bodyPr/>
            <a:lstStyle/>
            <a:p>
              <a:endParaRPr lang="en-US"/>
            </a:p>
          </p:txBody>
        </p:sp>
        <p:sp>
          <p:nvSpPr>
            <p:cNvPr id="1241500" name="Freeform 412"/>
            <p:cNvSpPr>
              <a:spLocks/>
            </p:cNvSpPr>
            <p:nvPr/>
          </p:nvSpPr>
          <p:spPr bwMode="auto">
            <a:xfrm>
              <a:off x="3068" y="2587"/>
              <a:ext cx="11" cy="6"/>
            </a:xfrm>
            <a:custGeom>
              <a:avLst/>
              <a:gdLst/>
              <a:ahLst/>
              <a:cxnLst>
                <a:cxn ang="0">
                  <a:pos x="22" y="12"/>
                </a:cxn>
                <a:cxn ang="0">
                  <a:pos x="18" y="3"/>
                </a:cxn>
                <a:cxn ang="0">
                  <a:pos x="11" y="0"/>
                </a:cxn>
                <a:cxn ang="0">
                  <a:pos x="4" y="3"/>
                </a:cxn>
                <a:cxn ang="0">
                  <a:pos x="0" y="12"/>
                </a:cxn>
                <a:cxn ang="0">
                  <a:pos x="22" y="12"/>
                </a:cxn>
              </a:cxnLst>
              <a:rect l="0" t="0" r="r" b="b"/>
              <a:pathLst>
                <a:path w="22" h="12">
                  <a:moveTo>
                    <a:pt x="22" y="12"/>
                  </a:moveTo>
                  <a:lnTo>
                    <a:pt x="18" y="3"/>
                  </a:lnTo>
                  <a:lnTo>
                    <a:pt x="11" y="0"/>
                  </a:lnTo>
                  <a:lnTo>
                    <a:pt x="4" y="3"/>
                  </a:lnTo>
                  <a:lnTo>
                    <a:pt x="0" y="12"/>
                  </a:lnTo>
                  <a:lnTo>
                    <a:pt x="22" y="12"/>
                  </a:lnTo>
                  <a:close/>
                </a:path>
              </a:pathLst>
            </a:custGeom>
            <a:solidFill>
              <a:srgbClr val="000000"/>
            </a:solidFill>
            <a:ln w="9525">
              <a:noFill/>
              <a:round/>
              <a:headEnd/>
              <a:tailEnd/>
            </a:ln>
          </p:spPr>
          <p:txBody>
            <a:bodyPr/>
            <a:lstStyle/>
            <a:p>
              <a:endParaRPr lang="en-US"/>
            </a:p>
          </p:txBody>
        </p:sp>
        <p:sp>
          <p:nvSpPr>
            <p:cNvPr id="1241501" name="Freeform 413"/>
            <p:cNvSpPr>
              <a:spLocks/>
            </p:cNvSpPr>
            <p:nvPr/>
          </p:nvSpPr>
          <p:spPr bwMode="auto">
            <a:xfrm>
              <a:off x="3068" y="2593"/>
              <a:ext cx="17" cy="40"/>
            </a:xfrm>
            <a:custGeom>
              <a:avLst/>
              <a:gdLst/>
              <a:ahLst/>
              <a:cxnLst>
                <a:cxn ang="0">
                  <a:pos x="35" y="77"/>
                </a:cxn>
                <a:cxn ang="0">
                  <a:pos x="35" y="80"/>
                </a:cxn>
                <a:cxn ang="0">
                  <a:pos x="34" y="68"/>
                </a:cxn>
                <a:cxn ang="0">
                  <a:pos x="33" y="58"/>
                </a:cxn>
                <a:cxn ang="0">
                  <a:pos x="31" y="46"/>
                </a:cxn>
                <a:cxn ang="0">
                  <a:pos x="27" y="34"/>
                </a:cxn>
                <a:cxn ang="0">
                  <a:pos x="26" y="21"/>
                </a:cxn>
                <a:cxn ang="0">
                  <a:pos x="24" y="12"/>
                </a:cxn>
                <a:cxn ang="0">
                  <a:pos x="22" y="5"/>
                </a:cxn>
                <a:cxn ang="0">
                  <a:pos x="22" y="0"/>
                </a:cxn>
                <a:cxn ang="0">
                  <a:pos x="0" y="0"/>
                </a:cxn>
                <a:cxn ang="0">
                  <a:pos x="0" y="9"/>
                </a:cxn>
                <a:cxn ang="0">
                  <a:pos x="2" y="18"/>
                </a:cxn>
                <a:cxn ang="0">
                  <a:pos x="4" y="28"/>
                </a:cxn>
                <a:cxn ang="0">
                  <a:pos x="7" y="39"/>
                </a:cxn>
                <a:cxn ang="0">
                  <a:pos x="9" y="49"/>
                </a:cxn>
                <a:cxn ang="0">
                  <a:pos x="11" y="61"/>
                </a:cxn>
                <a:cxn ang="0">
                  <a:pos x="13" y="71"/>
                </a:cxn>
                <a:cxn ang="0">
                  <a:pos x="15" y="80"/>
                </a:cxn>
                <a:cxn ang="0">
                  <a:pos x="15" y="80"/>
                </a:cxn>
                <a:cxn ang="0">
                  <a:pos x="35" y="77"/>
                </a:cxn>
              </a:cxnLst>
              <a:rect l="0" t="0" r="r" b="b"/>
              <a:pathLst>
                <a:path w="35" h="80">
                  <a:moveTo>
                    <a:pt x="35" y="77"/>
                  </a:moveTo>
                  <a:lnTo>
                    <a:pt x="35" y="80"/>
                  </a:lnTo>
                  <a:lnTo>
                    <a:pt x="34" y="68"/>
                  </a:lnTo>
                  <a:lnTo>
                    <a:pt x="33" y="58"/>
                  </a:lnTo>
                  <a:lnTo>
                    <a:pt x="31" y="46"/>
                  </a:lnTo>
                  <a:lnTo>
                    <a:pt x="27" y="34"/>
                  </a:lnTo>
                  <a:lnTo>
                    <a:pt x="26" y="21"/>
                  </a:lnTo>
                  <a:lnTo>
                    <a:pt x="24" y="12"/>
                  </a:lnTo>
                  <a:lnTo>
                    <a:pt x="22" y="5"/>
                  </a:lnTo>
                  <a:lnTo>
                    <a:pt x="22" y="0"/>
                  </a:lnTo>
                  <a:lnTo>
                    <a:pt x="0" y="0"/>
                  </a:lnTo>
                  <a:lnTo>
                    <a:pt x="0" y="9"/>
                  </a:lnTo>
                  <a:lnTo>
                    <a:pt x="2" y="18"/>
                  </a:lnTo>
                  <a:lnTo>
                    <a:pt x="4" y="28"/>
                  </a:lnTo>
                  <a:lnTo>
                    <a:pt x="7" y="39"/>
                  </a:lnTo>
                  <a:lnTo>
                    <a:pt x="9" y="49"/>
                  </a:lnTo>
                  <a:lnTo>
                    <a:pt x="11" y="61"/>
                  </a:lnTo>
                  <a:lnTo>
                    <a:pt x="13" y="71"/>
                  </a:lnTo>
                  <a:lnTo>
                    <a:pt x="15" y="80"/>
                  </a:lnTo>
                  <a:lnTo>
                    <a:pt x="15" y="80"/>
                  </a:lnTo>
                  <a:lnTo>
                    <a:pt x="35" y="77"/>
                  </a:lnTo>
                  <a:close/>
                </a:path>
              </a:pathLst>
            </a:custGeom>
            <a:solidFill>
              <a:srgbClr val="000000"/>
            </a:solidFill>
            <a:ln w="9525">
              <a:noFill/>
              <a:round/>
              <a:headEnd/>
              <a:tailEnd/>
            </a:ln>
          </p:spPr>
          <p:txBody>
            <a:bodyPr/>
            <a:lstStyle/>
            <a:p>
              <a:endParaRPr lang="en-US"/>
            </a:p>
          </p:txBody>
        </p:sp>
        <p:sp>
          <p:nvSpPr>
            <p:cNvPr id="1241502" name="Freeform 414"/>
            <p:cNvSpPr>
              <a:spLocks/>
            </p:cNvSpPr>
            <p:nvPr/>
          </p:nvSpPr>
          <p:spPr bwMode="auto">
            <a:xfrm>
              <a:off x="3075" y="2632"/>
              <a:ext cx="16" cy="64"/>
            </a:xfrm>
            <a:custGeom>
              <a:avLst/>
              <a:gdLst/>
              <a:ahLst/>
              <a:cxnLst>
                <a:cxn ang="0">
                  <a:pos x="33" y="126"/>
                </a:cxn>
                <a:cxn ang="0">
                  <a:pos x="30" y="113"/>
                </a:cxn>
                <a:cxn ang="0">
                  <a:pos x="29" y="98"/>
                </a:cxn>
                <a:cxn ang="0">
                  <a:pos x="28" y="82"/>
                </a:cxn>
                <a:cxn ang="0">
                  <a:pos x="27" y="65"/>
                </a:cxn>
                <a:cxn ang="0">
                  <a:pos x="25" y="48"/>
                </a:cxn>
                <a:cxn ang="0">
                  <a:pos x="24" y="30"/>
                </a:cxn>
                <a:cxn ang="0">
                  <a:pos x="21" y="15"/>
                </a:cxn>
                <a:cxn ang="0">
                  <a:pos x="20" y="0"/>
                </a:cxn>
                <a:cxn ang="0">
                  <a:pos x="0" y="3"/>
                </a:cxn>
                <a:cxn ang="0">
                  <a:pos x="1" y="18"/>
                </a:cxn>
                <a:cxn ang="0">
                  <a:pos x="2" y="34"/>
                </a:cxn>
                <a:cxn ang="0">
                  <a:pos x="3" y="50"/>
                </a:cxn>
                <a:cxn ang="0">
                  <a:pos x="5" y="68"/>
                </a:cxn>
                <a:cxn ang="0">
                  <a:pos x="7" y="85"/>
                </a:cxn>
                <a:cxn ang="0">
                  <a:pos x="9" y="101"/>
                </a:cxn>
                <a:cxn ang="0">
                  <a:pos x="10" y="117"/>
                </a:cxn>
                <a:cxn ang="0">
                  <a:pos x="11" y="129"/>
                </a:cxn>
                <a:cxn ang="0">
                  <a:pos x="33" y="126"/>
                </a:cxn>
              </a:cxnLst>
              <a:rect l="0" t="0" r="r" b="b"/>
              <a:pathLst>
                <a:path w="33" h="129">
                  <a:moveTo>
                    <a:pt x="33" y="126"/>
                  </a:moveTo>
                  <a:lnTo>
                    <a:pt x="30" y="113"/>
                  </a:lnTo>
                  <a:lnTo>
                    <a:pt x="29" y="98"/>
                  </a:lnTo>
                  <a:lnTo>
                    <a:pt x="28" y="82"/>
                  </a:lnTo>
                  <a:lnTo>
                    <a:pt x="27" y="65"/>
                  </a:lnTo>
                  <a:lnTo>
                    <a:pt x="25" y="48"/>
                  </a:lnTo>
                  <a:lnTo>
                    <a:pt x="24" y="30"/>
                  </a:lnTo>
                  <a:lnTo>
                    <a:pt x="21" y="15"/>
                  </a:lnTo>
                  <a:lnTo>
                    <a:pt x="20" y="0"/>
                  </a:lnTo>
                  <a:lnTo>
                    <a:pt x="0" y="3"/>
                  </a:lnTo>
                  <a:lnTo>
                    <a:pt x="1" y="18"/>
                  </a:lnTo>
                  <a:lnTo>
                    <a:pt x="2" y="34"/>
                  </a:lnTo>
                  <a:lnTo>
                    <a:pt x="3" y="50"/>
                  </a:lnTo>
                  <a:lnTo>
                    <a:pt x="5" y="68"/>
                  </a:lnTo>
                  <a:lnTo>
                    <a:pt x="7" y="85"/>
                  </a:lnTo>
                  <a:lnTo>
                    <a:pt x="9" y="101"/>
                  </a:lnTo>
                  <a:lnTo>
                    <a:pt x="10" y="117"/>
                  </a:lnTo>
                  <a:lnTo>
                    <a:pt x="11" y="129"/>
                  </a:lnTo>
                  <a:lnTo>
                    <a:pt x="33" y="126"/>
                  </a:lnTo>
                  <a:close/>
                </a:path>
              </a:pathLst>
            </a:custGeom>
            <a:solidFill>
              <a:srgbClr val="000000"/>
            </a:solidFill>
            <a:ln w="9525">
              <a:noFill/>
              <a:round/>
              <a:headEnd/>
              <a:tailEnd/>
            </a:ln>
          </p:spPr>
          <p:txBody>
            <a:bodyPr/>
            <a:lstStyle/>
            <a:p>
              <a:endParaRPr lang="en-US"/>
            </a:p>
          </p:txBody>
        </p:sp>
        <p:sp>
          <p:nvSpPr>
            <p:cNvPr id="1241503" name="Freeform 415"/>
            <p:cNvSpPr>
              <a:spLocks/>
            </p:cNvSpPr>
            <p:nvPr/>
          </p:nvSpPr>
          <p:spPr bwMode="auto">
            <a:xfrm>
              <a:off x="3081" y="2695"/>
              <a:ext cx="10" cy="6"/>
            </a:xfrm>
            <a:custGeom>
              <a:avLst/>
              <a:gdLst/>
              <a:ahLst/>
              <a:cxnLst>
                <a:cxn ang="0">
                  <a:pos x="0" y="3"/>
                </a:cxn>
                <a:cxn ang="0">
                  <a:pos x="5" y="12"/>
                </a:cxn>
                <a:cxn ang="0">
                  <a:pos x="13" y="13"/>
                </a:cxn>
                <a:cxn ang="0">
                  <a:pos x="18" y="9"/>
                </a:cxn>
                <a:cxn ang="0">
                  <a:pos x="22" y="0"/>
                </a:cxn>
                <a:cxn ang="0">
                  <a:pos x="0" y="3"/>
                </a:cxn>
              </a:cxnLst>
              <a:rect l="0" t="0" r="r" b="b"/>
              <a:pathLst>
                <a:path w="22" h="13">
                  <a:moveTo>
                    <a:pt x="0" y="3"/>
                  </a:moveTo>
                  <a:lnTo>
                    <a:pt x="5" y="12"/>
                  </a:lnTo>
                  <a:lnTo>
                    <a:pt x="13" y="13"/>
                  </a:lnTo>
                  <a:lnTo>
                    <a:pt x="18" y="9"/>
                  </a:lnTo>
                  <a:lnTo>
                    <a:pt x="22" y="0"/>
                  </a:lnTo>
                  <a:lnTo>
                    <a:pt x="0" y="3"/>
                  </a:lnTo>
                  <a:close/>
                </a:path>
              </a:pathLst>
            </a:custGeom>
            <a:solidFill>
              <a:srgbClr val="000000"/>
            </a:solidFill>
            <a:ln w="9525">
              <a:noFill/>
              <a:round/>
              <a:headEnd/>
              <a:tailEnd/>
            </a:ln>
          </p:spPr>
          <p:txBody>
            <a:bodyPr/>
            <a:lstStyle/>
            <a:p>
              <a:endParaRPr lang="en-US"/>
            </a:p>
          </p:txBody>
        </p:sp>
        <p:sp>
          <p:nvSpPr>
            <p:cNvPr id="1241504" name="Freeform 416"/>
            <p:cNvSpPr>
              <a:spLocks/>
            </p:cNvSpPr>
            <p:nvPr/>
          </p:nvSpPr>
          <p:spPr bwMode="auto">
            <a:xfrm>
              <a:off x="3073" y="2850"/>
              <a:ext cx="11" cy="6"/>
            </a:xfrm>
            <a:custGeom>
              <a:avLst/>
              <a:gdLst/>
              <a:ahLst/>
              <a:cxnLst>
                <a:cxn ang="0">
                  <a:pos x="0" y="0"/>
                </a:cxn>
                <a:cxn ang="0">
                  <a:pos x="4" y="9"/>
                </a:cxn>
                <a:cxn ang="0">
                  <a:pos x="11" y="12"/>
                </a:cxn>
                <a:cxn ang="0">
                  <a:pos x="19" y="9"/>
                </a:cxn>
                <a:cxn ang="0">
                  <a:pos x="22" y="0"/>
                </a:cxn>
                <a:cxn ang="0">
                  <a:pos x="0" y="0"/>
                </a:cxn>
              </a:cxnLst>
              <a:rect l="0" t="0" r="r" b="b"/>
              <a:pathLst>
                <a:path w="22" h="12">
                  <a:moveTo>
                    <a:pt x="0" y="0"/>
                  </a:moveTo>
                  <a:lnTo>
                    <a:pt x="4" y="9"/>
                  </a:lnTo>
                  <a:lnTo>
                    <a:pt x="11" y="12"/>
                  </a:lnTo>
                  <a:lnTo>
                    <a:pt x="19" y="9"/>
                  </a:lnTo>
                  <a:lnTo>
                    <a:pt x="22" y="0"/>
                  </a:lnTo>
                  <a:lnTo>
                    <a:pt x="0" y="0"/>
                  </a:lnTo>
                  <a:close/>
                </a:path>
              </a:pathLst>
            </a:custGeom>
            <a:solidFill>
              <a:srgbClr val="000000"/>
            </a:solidFill>
            <a:ln w="9525">
              <a:noFill/>
              <a:round/>
              <a:headEnd/>
              <a:tailEnd/>
            </a:ln>
          </p:spPr>
          <p:txBody>
            <a:bodyPr/>
            <a:lstStyle/>
            <a:p>
              <a:endParaRPr lang="en-US"/>
            </a:p>
          </p:txBody>
        </p:sp>
        <p:sp>
          <p:nvSpPr>
            <p:cNvPr id="1241505" name="Freeform 417"/>
            <p:cNvSpPr>
              <a:spLocks/>
            </p:cNvSpPr>
            <p:nvPr/>
          </p:nvSpPr>
          <p:spPr bwMode="auto">
            <a:xfrm>
              <a:off x="3073" y="2792"/>
              <a:ext cx="24" cy="58"/>
            </a:xfrm>
            <a:custGeom>
              <a:avLst/>
              <a:gdLst/>
              <a:ahLst/>
              <a:cxnLst>
                <a:cxn ang="0">
                  <a:pos x="25" y="0"/>
                </a:cxn>
                <a:cxn ang="0">
                  <a:pos x="25" y="2"/>
                </a:cxn>
                <a:cxn ang="0">
                  <a:pos x="24" y="12"/>
                </a:cxn>
                <a:cxn ang="0">
                  <a:pos x="22" y="23"/>
                </a:cxn>
                <a:cxn ang="0">
                  <a:pos x="16" y="40"/>
                </a:cxn>
                <a:cxn ang="0">
                  <a:pos x="13" y="57"/>
                </a:cxn>
                <a:cxn ang="0">
                  <a:pos x="7" y="73"/>
                </a:cxn>
                <a:cxn ang="0">
                  <a:pos x="5" y="88"/>
                </a:cxn>
                <a:cxn ang="0">
                  <a:pos x="2" y="103"/>
                </a:cxn>
                <a:cxn ang="0">
                  <a:pos x="0" y="116"/>
                </a:cxn>
                <a:cxn ang="0">
                  <a:pos x="22" y="116"/>
                </a:cxn>
                <a:cxn ang="0">
                  <a:pos x="23" y="106"/>
                </a:cxn>
                <a:cxn ang="0">
                  <a:pos x="25" y="94"/>
                </a:cxn>
                <a:cxn ang="0">
                  <a:pos x="29" y="79"/>
                </a:cxn>
                <a:cxn ang="0">
                  <a:pos x="33" y="63"/>
                </a:cxn>
                <a:cxn ang="0">
                  <a:pos x="38" y="46"/>
                </a:cxn>
                <a:cxn ang="0">
                  <a:pos x="42" y="30"/>
                </a:cxn>
                <a:cxn ang="0">
                  <a:pos x="46" y="15"/>
                </a:cxn>
                <a:cxn ang="0">
                  <a:pos x="47" y="2"/>
                </a:cxn>
                <a:cxn ang="0">
                  <a:pos x="47" y="3"/>
                </a:cxn>
                <a:cxn ang="0">
                  <a:pos x="25" y="0"/>
                </a:cxn>
              </a:cxnLst>
              <a:rect l="0" t="0" r="r" b="b"/>
              <a:pathLst>
                <a:path w="47" h="116">
                  <a:moveTo>
                    <a:pt x="25" y="0"/>
                  </a:moveTo>
                  <a:lnTo>
                    <a:pt x="25" y="2"/>
                  </a:lnTo>
                  <a:lnTo>
                    <a:pt x="24" y="12"/>
                  </a:lnTo>
                  <a:lnTo>
                    <a:pt x="22" y="23"/>
                  </a:lnTo>
                  <a:lnTo>
                    <a:pt x="16" y="40"/>
                  </a:lnTo>
                  <a:lnTo>
                    <a:pt x="13" y="57"/>
                  </a:lnTo>
                  <a:lnTo>
                    <a:pt x="7" y="73"/>
                  </a:lnTo>
                  <a:lnTo>
                    <a:pt x="5" y="88"/>
                  </a:lnTo>
                  <a:lnTo>
                    <a:pt x="2" y="103"/>
                  </a:lnTo>
                  <a:lnTo>
                    <a:pt x="0" y="116"/>
                  </a:lnTo>
                  <a:lnTo>
                    <a:pt x="22" y="116"/>
                  </a:lnTo>
                  <a:lnTo>
                    <a:pt x="23" y="106"/>
                  </a:lnTo>
                  <a:lnTo>
                    <a:pt x="25" y="94"/>
                  </a:lnTo>
                  <a:lnTo>
                    <a:pt x="29" y="79"/>
                  </a:lnTo>
                  <a:lnTo>
                    <a:pt x="33" y="63"/>
                  </a:lnTo>
                  <a:lnTo>
                    <a:pt x="38" y="46"/>
                  </a:lnTo>
                  <a:lnTo>
                    <a:pt x="42" y="30"/>
                  </a:lnTo>
                  <a:lnTo>
                    <a:pt x="46" y="15"/>
                  </a:lnTo>
                  <a:lnTo>
                    <a:pt x="47" y="2"/>
                  </a:lnTo>
                  <a:lnTo>
                    <a:pt x="47" y="3"/>
                  </a:lnTo>
                  <a:lnTo>
                    <a:pt x="25" y="0"/>
                  </a:lnTo>
                  <a:close/>
                </a:path>
              </a:pathLst>
            </a:custGeom>
            <a:solidFill>
              <a:srgbClr val="000000"/>
            </a:solidFill>
            <a:ln w="9525">
              <a:noFill/>
              <a:round/>
              <a:headEnd/>
              <a:tailEnd/>
            </a:ln>
          </p:spPr>
          <p:txBody>
            <a:bodyPr/>
            <a:lstStyle/>
            <a:p>
              <a:endParaRPr lang="en-US"/>
            </a:p>
          </p:txBody>
        </p:sp>
        <p:sp>
          <p:nvSpPr>
            <p:cNvPr id="1241506" name="Freeform 418"/>
            <p:cNvSpPr>
              <a:spLocks/>
            </p:cNvSpPr>
            <p:nvPr/>
          </p:nvSpPr>
          <p:spPr bwMode="auto">
            <a:xfrm>
              <a:off x="3081" y="2751"/>
              <a:ext cx="16" cy="43"/>
            </a:xfrm>
            <a:custGeom>
              <a:avLst/>
              <a:gdLst/>
              <a:ahLst/>
              <a:cxnLst>
                <a:cxn ang="0">
                  <a:pos x="0" y="2"/>
                </a:cxn>
                <a:cxn ang="0">
                  <a:pos x="0" y="2"/>
                </a:cxn>
                <a:cxn ang="0">
                  <a:pos x="1" y="14"/>
                </a:cxn>
                <a:cxn ang="0">
                  <a:pos x="4" y="26"/>
                </a:cxn>
                <a:cxn ang="0">
                  <a:pos x="7" y="39"/>
                </a:cxn>
                <a:cxn ang="0">
                  <a:pos x="8" y="47"/>
                </a:cxn>
                <a:cxn ang="0">
                  <a:pos x="9" y="57"/>
                </a:cxn>
                <a:cxn ang="0">
                  <a:pos x="10" y="68"/>
                </a:cxn>
                <a:cxn ang="0">
                  <a:pos x="10" y="74"/>
                </a:cxn>
                <a:cxn ang="0">
                  <a:pos x="10" y="82"/>
                </a:cxn>
                <a:cxn ang="0">
                  <a:pos x="32" y="85"/>
                </a:cxn>
                <a:cxn ang="0">
                  <a:pos x="32" y="74"/>
                </a:cxn>
                <a:cxn ang="0">
                  <a:pos x="32" y="63"/>
                </a:cxn>
                <a:cxn ang="0">
                  <a:pos x="31" y="54"/>
                </a:cxn>
                <a:cxn ang="0">
                  <a:pos x="30" y="44"/>
                </a:cxn>
                <a:cxn ang="0">
                  <a:pos x="27" y="32"/>
                </a:cxn>
                <a:cxn ang="0">
                  <a:pos x="25" y="23"/>
                </a:cxn>
                <a:cxn ang="0">
                  <a:pos x="23" y="11"/>
                </a:cxn>
                <a:cxn ang="0">
                  <a:pos x="22" y="0"/>
                </a:cxn>
                <a:cxn ang="0">
                  <a:pos x="0" y="2"/>
                </a:cxn>
              </a:cxnLst>
              <a:rect l="0" t="0" r="r" b="b"/>
              <a:pathLst>
                <a:path w="32" h="85">
                  <a:moveTo>
                    <a:pt x="0" y="2"/>
                  </a:moveTo>
                  <a:lnTo>
                    <a:pt x="0" y="2"/>
                  </a:lnTo>
                  <a:lnTo>
                    <a:pt x="1" y="14"/>
                  </a:lnTo>
                  <a:lnTo>
                    <a:pt x="4" y="26"/>
                  </a:lnTo>
                  <a:lnTo>
                    <a:pt x="7" y="39"/>
                  </a:lnTo>
                  <a:lnTo>
                    <a:pt x="8" y="47"/>
                  </a:lnTo>
                  <a:lnTo>
                    <a:pt x="9" y="57"/>
                  </a:lnTo>
                  <a:lnTo>
                    <a:pt x="10" y="68"/>
                  </a:lnTo>
                  <a:lnTo>
                    <a:pt x="10" y="74"/>
                  </a:lnTo>
                  <a:lnTo>
                    <a:pt x="10" y="82"/>
                  </a:lnTo>
                  <a:lnTo>
                    <a:pt x="32" y="85"/>
                  </a:lnTo>
                  <a:lnTo>
                    <a:pt x="32" y="74"/>
                  </a:lnTo>
                  <a:lnTo>
                    <a:pt x="32" y="63"/>
                  </a:lnTo>
                  <a:lnTo>
                    <a:pt x="31" y="54"/>
                  </a:lnTo>
                  <a:lnTo>
                    <a:pt x="30" y="44"/>
                  </a:lnTo>
                  <a:lnTo>
                    <a:pt x="27" y="32"/>
                  </a:lnTo>
                  <a:lnTo>
                    <a:pt x="25" y="23"/>
                  </a:lnTo>
                  <a:lnTo>
                    <a:pt x="23" y="11"/>
                  </a:lnTo>
                  <a:lnTo>
                    <a:pt x="22" y="0"/>
                  </a:lnTo>
                  <a:lnTo>
                    <a:pt x="0" y="2"/>
                  </a:lnTo>
                  <a:close/>
                </a:path>
              </a:pathLst>
            </a:custGeom>
            <a:solidFill>
              <a:srgbClr val="000000"/>
            </a:solidFill>
            <a:ln w="9525">
              <a:noFill/>
              <a:round/>
              <a:headEnd/>
              <a:tailEnd/>
            </a:ln>
          </p:spPr>
          <p:txBody>
            <a:bodyPr/>
            <a:lstStyle/>
            <a:p>
              <a:endParaRPr lang="en-US"/>
            </a:p>
          </p:txBody>
        </p:sp>
        <p:sp>
          <p:nvSpPr>
            <p:cNvPr id="1241507" name="Freeform 419"/>
            <p:cNvSpPr>
              <a:spLocks/>
            </p:cNvSpPr>
            <p:nvPr/>
          </p:nvSpPr>
          <p:spPr bwMode="auto">
            <a:xfrm>
              <a:off x="3079" y="2673"/>
              <a:ext cx="12" cy="79"/>
            </a:xfrm>
            <a:custGeom>
              <a:avLst/>
              <a:gdLst/>
              <a:ahLst/>
              <a:cxnLst>
                <a:cxn ang="0">
                  <a:pos x="0" y="0"/>
                </a:cxn>
                <a:cxn ang="0">
                  <a:pos x="0" y="12"/>
                </a:cxn>
                <a:cxn ang="0">
                  <a:pos x="0" y="30"/>
                </a:cxn>
                <a:cxn ang="0">
                  <a:pos x="0" y="52"/>
                </a:cxn>
                <a:cxn ang="0">
                  <a:pos x="0" y="76"/>
                </a:cxn>
                <a:cxn ang="0">
                  <a:pos x="0" y="101"/>
                </a:cxn>
                <a:cxn ang="0">
                  <a:pos x="1" y="124"/>
                </a:cxn>
                <a:cxn ang="0">
                  <a:pos x="1" y="142"/>
                </a:cxn>
                <a:cxn ang="0">
                  <a:pos x="2" y="158"/>
                </a:cxn>
                <a:cxn ang="0">
                  <a:pos x="24" y="156"/>
                </a:cxn>
                <a:cxn ang="0">
                  <a:pos x="23" y="142"/>
                </a:cxn>
                <a:cxn ang="0">
                  <a:pos x="23" y="124"/>
                </a:cxn>
                <a:cxn ang="0">
                  <a:pos x="20" y="101"/>
                </a:cxn>
                <a:cxn ang="0">
                  <a:pos x="20" y="76"/>
                </a:cxn>
                <a:cxn ang="0">
                  <a:pos x="20" y="52"/>
                </a:cxn>
                <a:cxn ang="0">
                  <a:pos x="20" y="30"/>
                </a:cxn>
                <a:cxn ang="0">
                  <a:pos x="20" y="12"/>
                </a:cxn>
                <a:cxn ang="0">
                  <a:pos x="20" y="0"/>
                </a:cxn>
                <a:cxn ang="0">
                  <a:pos x="0" y="0"/>
                </a:cxn>
              </a:cxnLst>
              <a:rect l="0" t="0" r="r" b="b"/>
              <a:pathLst>
                <a:path w="24" h="158">
                  <a:moveTo>
                    <a:pt x="0" y="0"/>
                  </a:moveTo>
                  <a:lnTo>
                    <a:pt x="0" y="12"/>
                  </a:lnTo>
                  <a:lnTo>
                    <a:pt x="0" y="30"/>
                  </a:lnTo>
                  <a:lnTo>
                    <a:pt x="0" y="52"/>
                  </a:lnTo>
                  <a:lnTo>
                    <a:pt x="0" y="76"/>
                  </a:lnTo>
                  <a:lnTo>
                    <a:pt x="0" y="101"/>
                  </a:lnTo>
                  <a:lnTo>
                    <a:pt x="1" y="124"/>
                  </a:lnTo>
                  <a:lnTo>
                    <a:pt x="1" y="142"/>
                  </a:lnTo>
                  <a:lnTo>
                    <a:pt x="2" y="158"/>
                  </a:lnTo>
                  <a:lnTo>
                    <a:pt x="24" y="156"/>
                  </a:lnTo>
                  <a:lnTo>
                    <a:pt x="23" y="142"/>
                  </a:lnTo>
                  <a:lnTo>
                    <a:pt x="23" y="124"/>
                  </a:lnTo>
                  <a:lnTo>
                    <a:pt x="20" y="101"/>
                  </a:lnTo>
                  <a:lnTo>
                    <a:pt x="20" y="76"/>
                  </a:lnTo>
                  <a:lnTo>
                    <a:pt x="20" y="52"/>
                  </a:lnTo>
                  <a:lnTo>
                    <a:pt x="20" y="30"/>
                  </a:lnTo>
                  <a:lnTo>
                    <a:pt x="20" y="12"/>
                  </a:lnTo>
                  <a:lnTo>
                    <a:pt x="20" y="0"/>
                  </a:lnTo>
                  <a:lnTo>
                    <a:pt x="0" y="0"/>
                  </a:lnTo>
                  <a:close/>
                </a:path>
              </a:pathLst>
            </a:custGeom>
            <a:solidFill>
              <a:srgbClr val="000000"/>
            </a:solidFill>
            <a:ln w="9525">
              <a:noFill/>
              <a:round/>
              <a:headEnd/>
              <a:tailEnd/>
            </a:ln>
          </p:spPr>
          <p:txBody>
            <a:bodyPr/>
            <a:lstStyle/>
            <a:p>
              <a:endParaRPr lang="en-US"/>
            </a:p>
          </p:txBody>
        </p:sp>
        <p:sp>
          <p:nvSpPr>
            <p:cNvPr id="1241508" name="Freeform 420"/>
            <p:cNvSpPr>
              <a:spLocks/>
            </p:cNvSpPr>
            <p:nvPr/>
          </p:nvSpPr>
          <p:spPr bwMode="auto">
            <a:xfrm>
              <a:off x="3079" y="2667"/>
              <a:ext cx="11" cy="6"/>
            </a:xfrm>
            <a:custGeom>
              <a:avLst/>
              <a:gdLst/>
              <a:ahLst/>
              <a:cxnLst>
                <a:cxn ang="0">
                  <a:pos x="20" y="12"/>
                </a:cxn>
                <a:cxn ang="0">
                  <a:pos x="18" y="5"/>
                </a:cxn>
                <a:cxn ang="0">
                  <a:pos x="10" y="0"/>
                </a:cxn>
                <a:cxn ang="0">
                  <a:pos x="2" y="5"/>
                </a:cxn>
                <a:cxn ang="0">
                  <a:pos x="0" y="12"/>
                </a:cxn>
                <a:cxn ang="0">
                  <a:pos x="20" y="12"/>
                </a:cxn>
              </a:cxnLst>
              <a:rect l="0" t="0" r="r" b="b"/>
              <a:pathLst>
                <a:path w="20" h="12">
                  <a:moveTo>
                    <a:pt x="20" y="12"/>
                  </a:move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509" name="Freeform 421"/>
            <p:cNvSpPr>
              <a:spLocks/>
            </p:cNvSpPr>
            <p:nvPr/>
          </p:nvSpPr>
          <p:spPr bwMode="auto">
            <a:xfrm>
              <a:off x="3073" y="2850"/>
              <a:ext cx="11" cy="6"/>
            </a:xfrm>
            <a:custGeom>
              <a:avLst/>
              <a:gdLst/>
              <a:ahLst/>
              <a:cxnLst>
                <a:cxn ang="0">
                  <a:pos x="0" y="0"/>
                </a:cxn>
                <a:cxn ang="0">
                  <a:pos x="4" y="9"/>
                </a:cxn>
                <a:cxn ang="0">
                  <a:pos x="11" y="12"/>
                </a:cxn>
                <a:cxn ang="0">
                  <a:pos x="19" y="9"/>
                </a:cxn>
                <a:cxn ang="0">
                  <a:pos x="22" y="0"/>
                </a:cxn>
                <a:cxn ang="0">
                  <a:pos x="0" y="0"/>
                </a:cxn>
              </a:cxnLst>
              <a:rect l="0" t="0" r="r" b="b"/>
              <a:pathLst>
                <a:path w="22" h="12">
                  <a:moveTo>
                    <a:pt x="0" y="0"/>
                  </a:moveTo>
                  <a:lnTo>
                    <a:pt x="4" y="9"/>
                  </a:lnTo>
                  <a:lnTo>
                    <a:pt x="11" y="12"/>
                  </a:lnTo>
                  <a:lnTo>
                    <a:pt x="19" y="9"/>
                  </a:lnTo>
                  <a:lnTo>
                    <a:pt x="22" y="0"/>
                  </a:lnTo>
                  <a:lnTo>
                    <a:pt x="0" y="0"/>
                  </a:lnTo>
                  <a:close/>
                </a:path>
              </a:pathLst>
            </a:custGeom>
            <a:solidFill>
              <a:srgbClr val="000000"/>
            </a:solidFill>
            <a:ln w="9525">
              <a:noFill/>
              <a:round/>
              <a:headEnd/>
              <a:tailEnd/>
            </a:ln>
          </p:spPr>
          <p:txBody>
            <a:bodyPr/>
            <a:lstStyle/>
            <a:p>
              <a:endParaRPr lang="en-US"/>
            </a:p>
          </p:txBody>
        </p:sp>
        <p:sp>
          <p:nvSpPr>
            <p:cNvPr id="1241510" name="Freeform 422"/>
            <p:cNvSpPr>
              <a:spLocks/>
            </p:cNvSpPr>
            <p:nvPr/>
          </p:nvSpPr>
          <p:spPr bwMode="auto">
            <a:xfrm>
              <a:off x="3073" y="2792"/>
              <a:ext cx="24" cy="58"/>
            </a:xfrm>
            <a:custGeom>
              <a:avLst/>
              <a:gdLst/>
              <a:ahLst/>
              <a:cxnLst>
                <a:cxn ang="0">
                  <a:pos x="25" y="0"/>
                </a:cxn>
                <a:cxn ang="0">
                  <a:pos x="25" y="2"/>
                </a:cxn>
                <a:cxn ang="0">
                  <a:pos x="24" y="12"/>
                </a:cxn>
                <a:cxn ang="0">
                  <a:pos x="22" y="23"/>
                </a:cxn>
                <a:cxn ang="0">
                  <a:pos x="16" y="40"/>
                </a:cxn>
                <a:cxn ang="0">
                  <a:pos x="13" y="57"/>
                </a:cxn>
                <a:cxn ang="0">
                  <a:pos x="7" y="73"/>
                </a:cxn>
                <a:cxn ang="0">
                  <a:pos x="5" y="88"/>
                </a:cxn>
                <a:cxn ang="0">
                  <a:pos x="2" y="103"/>
                </a:cxn>
                <a:cxn ang="0">
                  <a:pos x="0" y="116"/>
                </a:cxn>
                <a:cxn ang="0">
                  <a:pos x="22" y="116"/>
                </a:cxn>
                <a:cxn ang="0">
                  <a:pos x="23" y="106"/>
                </a:cxn>
                <a:cxn ang="0">
                  <a:pos x="25" y="94"/>
                </a:cxn>
                <a:cxn ang="0">
                  <a:pos x="29" y="79"/>
                </a:cxn>
                <a:cxn ang="0">
                  <a:pos x="33" y="63"/>
                </a:cxn>
                <a:cxn ang="0">
                  <a:pos x="38" y="46"/>
                </a:cxn>
                <a:cxn ang="0">
                  <a:pos x="42" y="30"/>
                </a:cxn>
                <a:cxn ang="0">
                  <a:pos x="46" y="15"/>
                </a:cxn>
                <a:cxn ang="0">
                  <a:pos x="47" y="2"/>
                </a:cxn>
                <a:cxn ang="0">
                  <a:pos x="47" y="3"/>
                </a:cxn>
                <a:cxn ang="0">
                  <a:pos x="25" y="0"/>
                </a:cxn>
              </a:cxnLst>
              <a:rect l="0" t="0" r="r" b="b"/>
              <a:pathLst>
                <a:path w="47" h="116">
                  <a:moveTo>
                    <a:pt x="25" y="0"/>
                  </a:moveTo>
                  <a:lnTo>
                    <a:pt x="25" y="2"/>
                  </a:lnTo>
                  <a:lnTo>
                    <a:pt x="24" y="12"/>
                  </a:lnTo>
                  <a:lnTo>
                    <a:pt x="22" y="23"/>
                  </a:lnTo>
                  <a:lnTo>
                    <a:pt x="16" y="40"/>
                  </a:lnTo>
                  <a:lnTo>
                    <a:pt x="13" y="57"/>
                  </a:lnTo>
                  <a:lnTo>
                    <a:pt x="7" y="73"/>
                  </a:lnTo>
                  <a:lnTo>
                    <a:pt x="5" y="88"/>
                  </a:lnTo>
                  <a:lnTo>
                    <a:pt x="2" y="103"/>
                  </a:lnTo>
                  <a:lnTo>
                    <a:pt x="0" y="116"/>
                  </a:lnTo>
                  <a:lnTo>
                    <a:pt x="22" y="116"/>
                  </a:lnTo>
                  <a:lnTo>
                    <a:pt x="23" y="106"/>
                  </a:lnTo>
                  <a:lnTo>
                    <a:pt x="25" y="94"/>
                  </a:lnTo>
                  <a:lnTo>
                    <a:pt x="29" y="79"/>
                  </a:lnTo>
                  <a:lnTo>
                    <a:pt x="33" y="63"/>
                  </a:lnTo>
                  <a:lnTo>
                    <a:pt x="38" y="46"/>
                  </a:lnTo>
                  <a:lnTo>
                    <a:pt x="42" y="30"/>
                  </a:lnTo>
                  <a:lnTo>
                    <a:pt x="46" y="15"/>
                  </a:lnTo>
                  <a:lnTo>
                    <a:pt x="47" y="2"/>
                  </a:lnTo>
                  <a:lnTo>
                    <a:pt x="47" y="3"/>
                  </a:lnTo>
                  <a:lnTo>
                    <a:pt x="25" y="0"/>
                  </a:lnTo>
                  <a:close/>
                </a:path>
              </a:pathLst>
            </a:custGeom>
            <a:solidFill>
              <a:srgbClr val="000000"/>
            </a:solidFill>
            <a:ln w="9525">
              <a:noFill/>
              <a:round/>
              <a:headEnd/>
              <a:tailEnd/>
            </a:ln>
          </p:spPr>
          <p:txBody>
            <a:bodyPr/>
            <a:lstStyle/>
            <a:p>
              <a:endParaRPr lang="en-US"/>
            </a:p>
          </p:txBody>
        </p:sp>
        <p:sp>
          <p:nvSpPr>
            <p:cNvPr id="1241511" name="Freeform 423"/>
            <p:cNvSpPr>
              <a:spLocks/>
            </p:cNvSpPr>
            <p:nvPr/>
          </p:nvSpPr>
          <p:spPr bwMode="auto">
            <a:xfrm>
              <a:off x="3081" y="2751"/>
              <a:ext cx="16" cy="43"/>
            </a:xfrm>
            <a:custGeom>
              <a:avLst/>
              <a:gdLst/>
              <a:ahLst/>
              <a:cxnLst>
                <a:cxn ang="0">
                  <a:pos x="0" y="2"/>
                </a:cxn>
                <a:cxn ang="0">
                  <a:pos x="0" y="2"/>
                </a:cxn>
                <a:cxn ang="0">
                  <a:pos x="1" y="14"/>
                </a:cxn>
                <a:cxn ang="0">
                  <a:pos x="4" y="26"/>
                </a:cxn>
                <a:cxn ang="0">
                  <a:pos x="7" y="39"/>
                </a:cxn>
                <a:cxn ang="0">
                  <a:pos x="8" y="47"/>
                </a:cxn>
                <a:cxn ang="0">
                  <a:pos x="9" y="57"/>
                </a:cxn>
                <a:cxn ang="0">
                  <a:pos x="10" y="68"/>
                </a:cxn>
                <a:cxn ang="0">
                  <a:pos x="10" y="74"/>
                </a:cxn>
                <a:cxn ang="0">
                  <a:pos x="10" y="82"/>
                </a:cxn>
                <a:cxn ang="0">
                  <a:pos x="32" y="85"/>
                </a:cxn>
                <a:cxn ang="0">
                  <a:pos x="32" y="74"/>
                </a:cxn>
                <a:cxn ang="0">
                  <a:pos x="32" y="63"/>
                </a:cxn>
                <a:cxn ang="0">
                  <a:pos x="31" y="54"/>
                </a:cxn>
                <a:cxn ang="0">
                  <a:pos x="30" y="44"/>
                </a:cxn>
                <a:cxn ang="0">
                  <a:pos x="27" y="32"/>
                </a:cxn>
                <a:cxn ang="0">
                  <a:pos x="25" y="23"/>
                </a:cxn>
                <a:cxn ang="0">
                  <a:pos x="23" y="11"/>
                </a:cxn>
                <a:cxn ang="0">
                  <a:pos x="22" y="0"/>
                </a:cxn>
                <a:cxn ang="0">
                  <a:pos x="0" y="2"/>
                </a:cxn>
              </a:cxnLst>
              <a:rect l="0" t="0" r="r" b="b"/>
              <a:pathLst>
                <a:path w="32" h="85">
                  <a:moveTo>
                    <a:pt x="0" y="2"/>
                  </a:moveTo>
                  <a:lnTo>
                    <a:pt x="0" y="2"/>
                  </a:lnTo>
                  <a:lnTo>
                    <a:pt x="1" y="14"/>
                  </a:lnTo>
                  <a:lnTo>
                    <a:pt x="4" y="26"/>
                  </a:lnTo>
                  <a:lnTo>
                    <a:pt x="7" y="39"/>
                  </a:lnTo>
                  <a:lnTo>
                    <a:pt x="8" y="47"/>
                  </a:lnTo>
                  <a:lnTo>
                    <a:pt x="9" y="57"/>
                  </a:lnTo>
                  <a:lnTo>
                    <a:pt x="10" y="68"/>
                  </a:lnTo>
                  <a:lnTo>
                    <a:pt x="10" y="74"/>
                  </a:lnTo>
                  <a:lnTo>
                    <a:pt x="10" y="82"/>
                  </a:lnTo>
                  <a:lnTo>
                    <a:pt x="32" y="85"/>
                  </a:lnTo>
                  <a:lnTo>
                    <a:pt x="32" y="74"/>
                  </a:lnTo>
                  <a:lnTo>
                    <a:pt x="32" y="63"/>
                  </a:lnTo>
                  <a:lnTo>
                    <a:pt x="31" y="54"/>
                  </a:lnTo>
                  <a:lnTo>
                    <a:pt x="30" y="44"/>
                  </a:lnTo>
                  <a:lnTo>
                    <a:pt x="27" y="32"/>
                  </a:lnTo>
                  <a:lnTo>
                    <a:pt x="25" y="23"/>
                  </a:lnTo>
                  <a:lnTo>
                    <a:pt x="23" y="11"/>
                  </a:lnTo>
                  <a:lnTo>
                    <a:pt x="22" y="0"/>
                  </a:lnTo>
                  <a:lnTo>
                    <a:pt x="0" y="2"/>
                  </a:lnTo>
                  <a:close/>
                </a:path>
              </a:pathLst>
            </a:custGeom>
            <a:solidFill>
              <a:srgbClr val="000000"/>
            </a:solidFill>
            <a:ln w="9525">
              <a:noFill/>
              <a:round/>
              <a:headEnd/>
              <a:tailEnd/>
            </a:ln>
          </p:spPr>
          <p:txBody>
            <a:bodyPr/>
            <a:lstStyle/>
            <a:p>
              <a:endParaRPr lang="en-US"/>
            </a:p>
          </p:txBody>
        </p:sp>
        <p:sp>
          <p:nvSpPr>
            <p:cNvPr id="1241512" name="Freeform 424"/>
            <p:cNvSpPr>
              <a:spLocks/>
            </p:cNvSpPr>
            <p:nvPr/>
          </p:nvSpPr>
          <p:spPr bwMode="auto">
            <a:xfrm>
              <a:off x="3079" y="2673"/>
              <a:ext cx="12" cy="79"/>
            </a:xfrm>
            <a:custGeom>
              <a:avLst/>
              <a:gdLst/>
              <a:ahLst/>
              <a:cxnLst>
                <a:cxn ang="0">
                  <a:pos x="0" y="0"/>
                </a:cxn>
                <a:cxn ang="0">
                  <a:pos x="0" y="12"/>
                </a:cxn>
                <a:cxn ang="0">
                  <a:pos x="0" y="30"/>
                </a:cxn>
                <a:cxn ang="0">
                  <a:pos x="0" y="52"/>
                </a:cxn>
                <a:cxn ang="0">
                  <a:pos x="0" y="76"/>
                </a:cxn>
                <a:cxn ang="0">
                  <a:pos x="0" y="101"/>
                </a:cxn>
                <a:cxn ang="0">
                  <a:pos x="1" y="124"/>
                </a:cxn>
                <a:cxn ang="0">
                  <a:pos x="1" y="142"/>
                </a:cxn>
                <a:cxn ang="0">
                  <a:pos x="2" y="158"/>
                </a:cxn>
                <a:cxn ang="0">
                  <a:pos x="24" y="156"/>
                </a:cxn>
                <a:cxn ang="0">
                  <a:pos x="23" y="142"/>
                </a:cxn>
                <a:cxn ang="0">
                  <a:pos x="23" y="124"/>
                </a:cxn>
                <a:cxn ang="0">
                  <a:pos x="20" y="101"/>
                </a:cxn>
                <a:cxn ang="0">
                  <a:pos x="20" y="76"/>
                </a:cxn>
                <a:cxn ang="0">
                  <a:pos x="20" y="52"/>
                </a:cxn>
                <a:cxn ang="0">
                  <a:pos x="20" y="30"/>
                </a:cxn>
                <a:cxn ang="0">
                  <a:pos x="20" y="12"/>
                </a:cxn>
                <a:cxn ang="0">
                  <a:pos x="20" y="0"/>
                </a:cxn>
                <a:cxn ang="0">
                  <a:pos x="0" y="0"/>
                </a:cxn>
              </a:cxnLst>
              <a:rect l="0" t="0" r="r" b="b"/>
              <a:pathLst>
                <a:path w="24" h="158">
                  <a:moveTo>
                    <a:pt x="0" y="0"/>
                  </a:moveTo>
                  <a:lnTo>
                    <a:pt x="0" y="12"/>
                  </a:lnTo>
                  <a:lnTo>
                    <a:pt x="0" y="30"/>
                  </a:lnTo>
                  <a:lnTo>
                    <a:pt x="0" y="52"/>
                  </a:lnTo>
                  <a:lnTo>
                    <a:pt x="0" y="76"/>
                  </a:lnTo>
                  <a:lnTo>
                    <a:pt x="0" y="101"/>
                  </a:lnTo>
                  <a:lnTo>
                    <a:pt x="1" y="124"/>
                  </a:lnTo>
                  <a:lnTo>
                    <a:pt x="1" y="142"/>
                  </a:lnTo>
                  <a:lnTo>
                    <a:pt x="2" y="158"/>
                  </a:lnTo>
                  <a:lnTo>
                    <a:pt x="24" y="156"/>
                  </a:lnTo>
                  <a:lnTo>
                    <a:pt x="23" y="142"/>
                  </a:lnTo>
                  <a:lnTo>
                    <a:pt x="23" y="124"/>
                  </a:lnTo>
                  <a:lnTo>
                    <a:pt x="20" y="101"/>
                  </a:lnTo>
                  <a:lnTo>
                    <a:pt x="20" y="76"/>
                  </a:lnTo>
                  <a:lnTo>
                    <a:pt x="20" y="52"/>
                  </a:lnTo>
                  <a:lnTo>
                    <a:pt x="20" y="30"/>
                  </a:lnTo>
                  <a:lnTo>
                    <a:pt x="20" y="12"/>
                  </a:lnTo>
                  <a:lnTo>
                    <a:pt x="20" y="0"/>
                  </a:lnTo>
                  <a:lnTo>
                    <a:pt x="0" y="0"/>
                  </a:lnTo>
                  <a:close/>
                </a:path>
              </a:pathLst>
            </a:custGeom>
            <a:solidFill>
              <a:srgbClr val="000000"/>
            </a:solidFill>
            <a:ln w="9525">
              <a:noFill/>
              <a:round/>
              <a:headEnd/>
              <a:tailEnd/>
            </a:ln>
          </p:spPr>
          <p:txBody>
            <a:bodyPr/>
            <a:lstStyle/>
            <a:p>
              <a:endParaRPr lang="en-US"/>
            </a:p>
          </p:txBody>
        </p:sp>
        <p:sp>
          <p:nvSpPr>
            <p:cNvPr id="1241513" name="Freeform 425"/>
            <p:cNvSpPr>
              <a:spLocks/>
            </p:cNvSpPr>
            <p:nvPr/>
          </p:nvSpPr>
          <p:spPr bwMode="auto">
            <a:xfrm>
              <a:off x="3079" y="2667"/>
              <a:ext cx="11" cy="6"/>
            </a:xfrm>
            <a:custGeom>
              <a:avLst/>
              <a:gdLst/>
              <a:ahLst/>
              <a:cxnLst>
                <a:cxn ang="0">
                  <a:pos x="20" y="12"/>
                </a:cxn>
                <a:cxn ang="0">
                  <a:pos x="18" y="5"/>
                </a:cxn>
                <a:cxn ang="0">
                  <a:pos x="10" y="0"/>
                </a:cxn>
                <a:cxn ang="0">
                  <a:pos x="2" y="5"/>
                </a:cxn>
                <a:cxn ang="0">
                  <a:pos x="0" y="12"/>
                </a:cxn>
                <a:cxn ang="0">
                  <a:pos x="20" y="12"/>
                </a:cxn>
              </a:cxnLst>
              <a:rect l="0" t="0" r="r" b="b"/>
              <a:pathLst>
                <a:path w="20" h="12">
                  <a:moveTo>
                    <a:pt x="20" y="12"/>
                  </a:moveTo>
                  <a:lnTo>
                    <a:pt x="18" y="5"/>
                  </a:lnTo>
                  <a:lnTo>
                    <a:pt x="10" y="0"/>
                  </a:lnTo>
                  <a:lnTo>
                    <a:pt x="2" y="5"/>
                  </a:lnTo>
                  <a:lnTo>
                    <a:pt x="0" y="12"/>
                  </a:lnTo>
                  <a:lnTo>
                    <a:pt x="20" y="12"/>
                  </a:lnTo>
                  <a:close/>
                </a:path>
              </a:pathLst>
            </a:custGeom>
            <a:solidFill>
              <a:srgbClr val="000000"/>
            </a:solidFill>
            <a:ln w="9525">
              <a:noFill/>
              <a:round/>
              <a:headEnd/>
              <a:tailEnd/>
            </a:ln>
          </p:spPr>
          <p:txBody>
            <a:bodyPr/>
            <a:lstStyle/>
            <a:p>
              <a:endParaRPr lang="en-US"/>
            </a:p>
          </p:txBody>
        </p:sp>
        <p:sp>
          <p:nvSpPr>
            <p:cNvPr id="1241514" name="Freeform 426"/>
            <p:cNvSpPr>
              <a:spLocks/>
            </p:cNvSpPr>
            <p:nvPr/>
          </p:nvSpPr>
          <p:spPr bwMode="auto">
            <a:xfrm>
              <a:off x="3033" y="2179"/>
              <a:ext cx="10" cy="8"/>
            </a:xfrm>
            <a:custGeom>
              <a:avLst/>
              <a:gdLst/>
              <a:ahLst/>
              <a:cxnLst>
                <a:cxn ang="0">
                  <a:pos x="21" y="14"/>
                </a:cxn>
                <a:cxn ang="0">
                  <a:pos x="19" y="4"/>
                </a:cxn>
                <a:cxn ang="0">
                  <a:pos x="13" y="0"/>
                </a:cxn>
                <a:cxn ang="0">
                  <a:pos x="4" y="1"/>
                </a:cxn>
                <a:cxn ang="0">
                  <a:pos x="0" y="7"/>
                </a:cxn>
                <a:cxn ang="0">
                  <a:pos x="21" y="14"/>
                </a:cxn>
              </a:cxnLst>
              <a:rect l="0" t="0" r="r" b="b"/>
              <a:pathLst>
                <a:path w="21" h="14">
                  <a:moveTo>
                    <a:pt x="21" y="14"/>
                  </a:moveTo>
                  <a:lnTo>
                    <a:pt x="19" y="4"/>
                  </a:lnTo>
                  <a:lnTo>
                    <a:pt x="13" y="0"/>
                  </a:lnTo>
                  <a:lnTo>
                    <a:pt x="4" y="1"/>
                  </a:lnTo>
                  <a:lnTo>
                    <a:pt x="0" y="7"/>
                  </a:lnTo>
                  <a:lnTo>
                    <a:pt x="21" y="14"/>
                  </a:lnTo>
                  <a:close/>
                </a:path>
              </a:pathLst>
            </a:custGeom>
            <a:solidFill>
              <a:srgbClr val="000000"/>
            </a:solidFill>
            <a:ln w="9525">
              <a:noFill/>
              <a:round/>
              <a:headEnd/>
              <a:tailEnd/>
            </a:ln>
          </p:spPr>
          <p:txBody>
            <a:bodyPr/>
            <a:lstStyle/>
            <a:p>
              <a:endParaRPr lang="en-US"/>
            </a:p>
          </p:txBody>
        </p:sp>
        <p:sp>
          <p:nvSpPr>
            <p:cNvPr id="1241515" name="Freeform 427"/>
            <p:cNvSpPr>
              <a:spLocks/>
            </p:cNvSpPr>
            <p:nvPr/>
          </p:nvSpPr>
          <p:spPr bwMode="auto">
            <a:xfrm>
              <a:off x="3027" y="2183"/>
              <a:ext cx="16" cy="33"/>
            </a:xfrm>
            <a:custGeom>
              <a:avLst/>
              <a:gdLst/>
              <a:ahLst/>
              <a:cxnLst>
                <a:cxn ang="0">
                  <a:pos x="22" y="67"/>
                </a:cxn>
                <a:cxn ang="0">
                  <a:pos x="22" y="67"/>
                </a:cxn>
                <a:cxn ang="0">
                  <a:pos x="22" y="59"/>
                </a:cxn>
                <a:cxn ang="0">
                  <a:pos x="23" y="52"/>
                </a:cxn>
                <a:cxn ang="0">
                  <a:pos x="26" y="40"/>
                </a:cxn>
                <a:cxn ang="0">
                  <a:pos x="29" y="28"/>
                </a:cxn>
                <a:cxn ang="0">
                  <a:pos x="30" y="22"/>
                </a:cxn>
                <a:cxn ang="0">
                  <a:pos x="32" y="13"/>
                </a:cxn>
                <a:cxn ang="0">
                  <a:pos x="34" y="9"/>
                </a:cxn>
                <a:cxn ang="0">
                  <a:pos x="34" y="7"/>
                </a:cxn>
                <a:cxn ang="0">
                  <a:pos x="13" y="0"/>
                </a:cxn>
                <a:cxn ang="0">
                  <a:pos x="13" y="1"/>
                </a:cxn>
                <a:cxn ang="0">
                  <a:pos x="12" y="7"/>
                </a:cxn>
                <a:cxn ang="0">
                  <a:pos x="8" y="15"/>
                </a:cxn>
                <a:cxn ang="0">
                  <a:pos x="7" y="25"/>
                </a:cxn>
                <a:cxn ang="0">
                  <a:pos x="5" y="34"/>
                </a:cxn>
                <a:cxn ang="0">
                  <a:pos x="3" y="44"/>
                </a:cxn>
                <a:cxn ang="0">
                  <a:pos x="0" y="56"/>
                </a:cxn>
                <a:cxn ang="0">
                  <a:pos x="0" y="67"/>
                </a:cxn>
                <a:cxn ang="0">
                  <a:pos x="22" y="67"/>
                </a:cxn>
              </a:cxnLst>
              <a:rect l="0" t="0" r="r" b="b"/>
              <a:pathLst>
                <a:path w="34" h="67">
                  <a:moveTo>
                    <a:pt x="22" y="67"/>
                  </a:moveTo>
                  <a:lnTo>
                    <a:pt x="22" y="67"/>
                  </a:lnTo>
                  <a:lnTo>
                    <a:pt x="22" y="59"/>
                  </a:lnTo>
                  <a:lnTo>
                    <a:pt x="23" y="52"/>
                  </a:lnTo>
                  <a:lnTo>
                    <a:pt x="26" y="40"/>
                  </a:lnTo>
                  <a:lnTo>
                    <a:pt x="29" y="28"/>
                  </a:lnTo>
                  <a:lnTo>
                    <a:pt x="30" y="22"/>
                  </a:lnTo>
                  <a:lnTo>
                    <a:pt x="32" y="13"/>
                  </a:lnTo>
                  <a:lnTo>
                    <a:pt x="34" y="9"/>
                  </a:lnTo>
                  <a:lnTo>
                    <a:pt x="34" y="7"/>
                  </a:lnTo>
                  <a:lnTo>
                    <a:pt x="13" y="0"/>
                  </a:lnTo>
                  <a:lnTo>
                    <a:pt x="13" y="1"/>
                  </a:lnTo>
                  <a:lnTo>
                    <a:pt x="12" y="7"/>
                  </a:lnTo>
                  <a:lnTo>
                    <a:pt x="8" y="15"/>
                  </a:lnTo>
                  <a:lnTo>
                    <a:pt x="7" y="25"/>
                  </a:lnTo>
                  <a:lnTo>
                    <a:pt x="5" y="34"/>
                  </a:lnTo>
                  <a:lnTo>
                    <a:pt x="3" y="44"/>
                  </a:lnTo>
                  <a:lnTo>
                    <a:pt x="0" y="56"/>
                  </a:lnTo>
                  <a:lnTo>
                    <a:pt x="0" y="67"/>
                  </a:lnTo>
                  <a:lnTo>
                    <a:pt x="22" y="67"/>
                  </a:lnTo>
                  <a:close/>
                </a:path>
              </a:pathLst>
            </a:custGeom>
            <a:solidFill>
              <a:srgbClr val="000000"/>
            </a:solidFill>
            <a:ln w="9525">
              <a:noFill/>
              <a:round/>
              <a:headEnd/>
              <a:tailEnd/>
            </a:ln>
          </p:spPr>
          <p:txBody>
            <a:bodyPr/>
            <a:lstStyle/>
            <a:p>
              <a:endParaRPr lang="en-US"/>
            </a:p>
          </p:txBody>
        </p:sp>
        <p:sp>
          <p:nvSpPr>
            <p:cNvPr id="1241516" name="Freeform 428"/>
            <p:cNvSpPr>
              <a:spLocks/>
            </p:cNvSpPr>
            <p:nvPr/>
          </p:nvSpPr>
          <p:spPr bwMode="auto">
            <a:xfrm>
              <a:off x="3027" y="2216"/>
              <a:ext cx="11" cy="48"/>
            </a:xfrm>
            <a:custGeom>
              <a:avLst/>
              <a:gdLst/>
              <a:ahLst/>
              <a:cxnLst>
                <a:cxn ang="0">
                  <a:pos x="22" y="96"/>
                </a:cxn>
                <a:cxn ang="0">
                  <a:pos x="22" y="96"/>
                </a:cxn>
                <a:cxn ang="0">
                  <a:pos x="22" y="83"/>
                </a:cxn>
                <a:cxn ang="0">
                  <a:pos x="22" y="69"/>
                </a:cxn>
                <a:cxn ang="0">
                  <a:pos x="22" y="57"/>
                </a:cxn>
                <a:cxn ang="0">
                  <a:pos x="22" y="44"/>
                </a:cxn>
                <a:cxn ang="0">
                  <a:pos x="22" y="31"/>
                </a:cxn>
                <a:cxn ang="0">
                  <a:pos x="22" y="19"/>
                </a:cxn>
                <a:cxn ang="0">
                  <a:pos x="22" y="10"/>
                </a:cxn>
                <a:cxn ang="0">
                  <a:pos x="22" y="0"/>
                </a:cxn>
                <a:cxn ang="0">
                  <a:pos x="0" y="0"/>
                </a:cxn>
                <a:cxn ang="0">
                  <a:pos x="0" y="10"/>
                </a:cxn>
                <a:cxn ang="0">
                  <a:pos x="0" y="19"/>
                </a:cxn>
                <a:cxn ang="0">
                  <a:pos x="0" y="31"/>
                </a:cxn>
                <a:cxn ang="0">
                  <a:pos x="0" y="44"/>
                </a:cxn>
                <a:cxn ang="0">
                  <a:pos x="0" y="57"/>
                </a:cxn>
                <a:cxn ang="0">
                  <a:pos x="0" y="69"/>
                </a:cxn>
                <a:cxn ang="0">
                  <a:pos x="0" y="83"/>
                </a:cxn>
                <a:cxn ang="0">
                  <a:pos x="0" y="96"/>
                </a:cxn>
                <a:cxn ang="0">
                  <a:pos x="22" y="96"/>
                </a:cxn>
              </a:cxnLst>
              <a:rect l="0" t="0" r="r" b="b"/>
              <a:pathLst>
                <a:path w="22" h="96">
                  <a:moveTo>
                    <a:pt x="22" y="96"/>
                  </a:moveTo>
                  <a:lnTo>
                    <a:pt x="22" y="96"/>
                  </a:lnTo>
                  <a:lnTo>
                    <a:pt x="22" y="83"/>
                  </a:lnTo>
                  <a:lnTo>
                    <a:pt x="22" y="69"/>
                  </a:lnTo>
                  <a:lnTo>
                    <a:pt x="22" y="57"/>
                  </a:lnTo>
                  <a:lnTo>
                    <a:pt x="22" y="44"/>
                  </a:lnTo>
                  <a:lnTo>
                    <a:pt x="22" y="31"/>
                  </a:lnTo>
                  <a:lnTo>
                    <a:pt x="22" y="19"/>
                  </a:lnTo>
                  <a:lnTo>
                    <a:pt x="22" y="10"/>
                  </a:lnTo>
                  <a:lnTo>
                    <a:pt x="22" y="0"/>
                  </a:lnTo>
                  <a:lnTo>
                    <a:pt x="0" y="0"/>
                  </a:lnTo>
                  <a:lnTo>
                    <a:pt x="0" y="10"/>
                  </a:lnTo>
                  <a:lnTo>
                    <a:pt x="0" y="19"/>
                  </a:lnTo>
                  <a:lnTo>
                    <a:pt x="0" y="31"/>
                  </a:lnTo>
                  <a:lnTo>
                    <a:pt x="0" y="44"/>
                  </a:lnTo>
                  <a:lnTo>
                    <a:pt x="0" y="57"/>
                  </a:lnTo>
                  <a:lnTo>
                    <a:pt x="0" y="69"/>
                  </a:lnTo>
                  <a:lnTo>
                    <a:pt x="0" y="83"/>
                  </a:lnTo>
                  <a:lnTo>
                    <a:pt x="0" y="96"/>
                  </a:lnTo>
                  <a:lnTo>
                    <a:pt x="22" y="96"/>
                  </a:lnTo>
                  <a:close/>
                </a:path>
              </a:pathLst>
            </a:custGeom>
            <a:solidFill>
              <a:srgbClr val="000000"/>
            </a:solidFill>
            <a:ln w="9525">
              <a:noFill/>
              <a:round/>
              <a:headEnd/>
              <a:tailEnd/>
            </a:ln>
          </p:spPr>
          <p:txBody>
            <a:bodyPr/>
            <a:lstStyle/>
            <a:p>
              <a:endParaRPr lang="en-US"/>
            </a:p>
          </p:txBody>
        </p:sp>
        <p:sp>
          <p:nvSpPr>
            <p:cNvPr id="1241517" name="Freeform 429"/>
            <p:cNvSpPr>
              <a:spLocks/>
            </p:cNvSpPr>
            <p:nvPr/>
          </p:nvSpPr>
          <p:spPr bwMode="auto">
            <a:xfrm>
              <a:off x="3027" y="2264"/>
              <a:ext cx="33" cy="258"/>
            </a:xfrm>
            <a:custGeom>
              <a:avLst/>
              <a:gdLst/>
              <a:ahLst/>
              <a:cxnLst>
                <a:cxn ang="0">
                  <a:pos x="67" y="508"/>
                </a:cxn>
                <a:cxn ang="0">
                  <a:pos x="58" y="469"/>
                </a:cxn>
                <a:cxn ang="0">
                  <a:pos x="52" y="428"/>
                </a:cxn>
                <a:cxn ang="0">
                  <a:pos x="45" y="386"/>
                </a:cxn>
                <a:cxn ang="0">
                  <a:pos x="40" y="345"/>
                </a:cxn>
                <a:cxn ang="0">
                  <a:pos x="35" y="303"/>
                </a:cxn>
                <a:cxn ang="0">
                  <a:pos x="32" y="262"/>
                </a:cxn>
                <a:cxn ang="0">
                  <a:pos x="30" y="223"/>
                </a:cxn>
                <a:cxn ang="0">
                  <a:pos x="26" y="188"/>
                </a:cxn>
                <a:cxn ang="0">
                  <a:pos x="25" y="151"/>
                </a:cxn>
                <a:cxn ang="0">
                  <a:pos x="23" y="120"/>
                </a:cxn>
                <a:cxn ang="0">
                  <a:pos x="23" y="90"/>
                </a:cxn>
                <a:cxn ang="0">
                  <a:pos x="23" y="63"/>
                </a:cxn>
                <a:cxn ang="0">
                  <a:pos x="22" y="41"/>
                </a:cxn>
                <a:cxn ang="0">
                  <a:pos x="22" y="22"/>
                </a:cxn>
                <a:cxn ang="0">
                  <a:pos x="22" y="7"/>
                </a:cxn>
                <a:cxn ang="0">
                  <a:pos x="22" y="0"/>
                </a:cxn>
                <a:cxn ang="0">
                  <a:pos x="0" y="0"/>
                </a:cxn>
                <a:cxn ang="0">
                  <a:pos x="0" y="7"/>
                </a:cxn>
                <a:cxn ang="0">
                  <a:pos x="0" y="22"/>
                </a:cxn>
                <a:cxn ang="0">
                  <a:pos x="0" y="41"/>
                </a:cxn>
                <a:cxn ang="0">
                  <a:pos x="3" y="63"/>
                </a:cxn>
                <a:cxn ang="0">
                  <a:pos x="3" y="90"/>
                </a:cxn>
                <a:cxn ang="0">
                  <a:pos x="3" y="120"/>
                </a:cxn>
                <a:cxn ang="0">
                  <a:pos x="4" y="151"/>
                </a:cxn>
                <a:cxn ang="0">
                  <a:pos x="5" y="188"/>
                </a:cxn>
                <a:cxn ang="0">
                  <a:pos x="8" y="226"/>
                </a:cxn>
                <a:cxn ang="0">
                  <a:pos x="12" y="265"/>
                </a:cxn>
                <a:cxn ang="0">
                  <a:pos x="14" y="306"/>
                </a:cxn>
                <a:cxn ang="0">
                  <a:pos x="20" y="348"/>
                </a:cxn>
                <a:cxn ang="0">
                  <a:pos x="23" y="389"/>
                </a:cxn>
                <a:cxn ang="0">
                  <a:pos x="31" y="431"/>
                </a:cxn>
                <a:cxn ang="0">
                  <a:pos x="38" y="472"/>
                </a:cxn>
                <a:cxn ang="0">
                  <a:pos x="47" y="515"/>
                </a:cxn>
                <a:cxn ang="0">
                  <a:pos x="67" y="508"/>
                </a:cxn>
              </a:cxnLst>
              <a:rect l="0" t="0" r="r" b="b"/>
              <a:pathLst>
                <a:path w="67" h="515">
                  <a:moveTo>
                    <a:pt x="67" y="508"/>
                  </a:moveTo>
                  <a:lnTo>
                    <a:pt x="58" y="469"/>
                  </a:lnTo>
                  <a:lnTo>
                    <a:pt x="52" y="428"/>
                  </a:lnTo>
                  <a:lnTo>
                    <a:pt x="45" y="386"/>
                  </a:lnTo>
                  <a:lnTo>
                    <a:pt x="40" y="345"/>
                  </a:lnTo>
                  <a:lnTo>
                    <a:pt x="35" y="303"/>
                  </a:lnTo>
                  <a:lnTo>
                    <a:pt x="32" y="262"/>
                  </a:lnTo>
                  <a:lnTo>
                    <a:pt x="30" y="223"/>
                  </a:lnTo>
                  <a:lnTo>
                    <a:pt x="26" y="188"/>
                  </a:lnTo>
                  <a:lnTo>
                    <a:pt x="25" y="151"/>
                  </a:lnTo>
                  <a:lnTo>
                    <a:pt x="23" y="120"/>
                  </a:lnTo>
                  <a:lnTo>
                    <a:pt x="23" y="90"/>
                  </a:lnTo>
                  <a:lnTo>
                    <a:pt x="23" y="63"/>
                  </a:lnTo>
                  <a:lnTo>
                    <a:pt x="22" y="41"/>
                  </a:lnTo>
                  <a:lnTo>
                    <a:pt x="22" y="22"/>
                  </a:lnTo>
                  <a:lnTo>
                    <a:pt x="22" y="7"/>
                  </a:lnTo>
                  <a:lnTo>
                    <a:pt x="22" y="0"/>
                  </a:lnTo>
                  <a:lnTo>
                    <a:pt x="0" y="0"/>
                  </a:lnTo>
                  <a:lnTo>
                    <a:pt x="0" y="7"/>
                  </a:lnTo>
                  <a:lnTo>
                    <a:pt x="0" y="22"/>
                  </a:lnTo>
                  <a:lnTo>
                    <a:pt x="0" y="41"/>
                  </a:lnTo>
                  <a:lnTo>
                    <a:pt x="3" y="63"/>
                  </a:lnTo>
                  <a:lnTo>
                    <a:pt x="3" y="90"/>
                  </a:lnTo>
                  <a:lnTo>
                    <a:pt x="3" y="120"/>
                  </a:lnTo>
                  <a:lnTo>
                    <a:pt x="4" y="151"/>
                  </a:lnTo>
                  <a:lnTo>
                    <a:pt x="5" y="188"/>
                  </a:lnTo>
                  <a:lnTo>
                    <a:pt x="8" y="226"/>
                  </a:lnTo>
                  <a:lnTo>
                    <a:pt x="12" y="265"/>
                  </a:lnTo>
                  <a:lnTo>
                    <a:pt x="14" y="306"/>
                  </a:lnTo>
                  <a:lnTo>
                    <a:pt x="20" y="348"/>
                  </a:lnTo>
                  <a:lnTo>
                    <a:pt x="23" y="389"/>
                  </a:lnTo>
                  <a:lnTo>
                    <a:pt x="31" y="431"/>
                  </a:lnTo>
                  <a:lnTo>
                    <a:pt x="38" y="472"/>
                  </a:lnTo>
                  <a:lnTo>
                    <a:pt x="47" y="515"/>
                  </a:lnTo>
                  <a:lnTo>
                    <a:pt x="67" y="508"/>
                  </a:lnTo>
                  <a:close/>
                </a:path>
              </a:pathLst>
            </a:custGeom>
            <a:solidFill>
              <a:srgbClr val="000000"/>
            </a:solidFill>
            <a:ln w="9525">
              <a:noFill/>
              <a:round/>
              <a:headEnd/>
              <a:tailEnd/>
            </a:ln>
          </p:spPr>
          <p:txBody>
            <a:bodyPr/>
            <a:lstStyle/>
            <a:p>
              <a:endParaRPr lang="en-US"/>
            </a:p>
          </p:txBody>
        </p:sp>
        <p:sp>
          <p:nvSpPr>
            <p:cNvPr id="1241518" name="Freeform 430"/>
            <p:cNvSpPr>
              <a:spLocks/>
            </p:cNvSpPr>
            <p:nvPr/>
          </p:nvSpPr>
          <p:spPr bwMode="auto">
            <a:xfrm>
              <a:off x="3050" y="2518"/>
              <a:ext cx="10" cy="8"/>
            </a:xfrm>
            <a:custGeom>
              <a:avLst/>
              <a:gdLst/>
              <a:ahLst/>
              <a:cxnLst>
                <a:cxn ang="0">
                  <a:pos x="0" y="7"/>
                </a:cxn>
                <a:cxn ang="0">
                  <a:pos x="3" y="13"/>
                </a:cxn>
                <a:cxn ang="0">
                  <a:pos x="12" y="14"/>
                </a:cxn>
                <a:cxn ang="0">
                  <a:pos x="19" y="10"/>
                </a:cxn>
                <a:cxn ang="0">
                  <a:pos x="20" y="0"/>
                </a:cxn>
                <a:cxn ang="0">
                  <a:pos x="0" y="7"/>
                </a:cxn>
              </a:cxnLst>
              <a:rect l="0" t="0" r="r" b="b"/>
              <a:pathLst>
                <a:path w="20" h="14">
                  <a:moveTo>
                    <a:pt x="0" y="7"/>
                  </a:moveTo>
                  <a:lnTo>
                    <a:pt x="3" y="13"/>
                  </a:lnTo>
                  <a:lnTo>
                    <a:pt x="12" y="14"/>
                  </a:lnTo>
                  <a:lnTo>
                    <a:pt x="19" y="10"/>
                  </a:lnTo>
                  <a:lnTo>
                    <a:pt x="20" y="0"/>
                  </a:lnTo>
                  <a:lnTo>
                    <a:pt x="0" y="7"/>
                  </a:lnTo>
                  <a:close/>
                </a:path>
              </a:pathLst>
            </a:custGeom>
            <a:solidFill>
              <a:srgbClr val="000000"/>
            </a:solidFill>
            <a:ln w="9525">
              <a:noFill/>
              <a:round/>
              <a:headEnd/>
              <a:tailEnd/>
            </a:ln>
          </p:spPr>
          <p:txBody>
            <a:bodyPr/>
            <a:lstStyle/>
            <a:p>
              <a:endParaRPr lang="en-US"/>
            </a:p>
          </p:txBody>
        </p:sp>
        <p:sp>
          <p:nvSpPr>
            <p:cNvPr id="1241519" name="Freeform 431"/>
            <p:cNvSpPr>
              <a:spLocks/>
            </p:cNvSpPr>
            <p:nvPr/>
          </p:nvSpPr>
          <p:spPr bwMode="auto">
            <a:xfrm>
              <a:off x="3093" y="1962"/>
              <a:ext cx="10" cy="8"/>
            </a:xfrm>
            <a:custGeom>
              <a:avLst/>
              <a:gdLst/>
              <a:ahLst/>
              <a:cxnLst>
                <a:cxn ang="0">
                  <a:pos x="20" y="15"/>
                </a:cxn>
                <a:cxn ang="0">
                  <a:pos x="19" y="4"/>
                </a:cxn>
                <a:cxn ang="0">
                  <a:pos x="14" y="0"/>
                </a:cxn>
                <a:cxn ang="0">
                  <a:pos x="5" y="1"/>
                </a:cxn>
                <a:cxn ang="0">
                  <a:pos x="0" y="9"/>
                </a:cxn>
                <a:cxn ang="0">
                  <a:pos x="20" y="15"/>
                </a:cxn>
              </a:cxnLst>
              <a:rect l="0" t="0" r="r" b="b"/>
              <a:pathLst>
                <a:path w="20" h="15">
                  <a:moveTo>
                    <a:pt x="20" y="15"/>
                  </a:moveTo>
                  <a:lnTo>
                    <a:pt x="19" y="4"/>
                  </a:lnTo>
                  <a:lnTo>
                    <a:pt x="14" y="0"/>
                  </a:lnTo>
                  <a:lnTo>
                    <a:pt x="5" y="1"/>
                  </a:lnTo>
                  <a:lnTo>
                    <a:pt x="0" y="9"/>
                  </a:lnTo>
                  <a:lnTo>
                    <a:pt x="20" y="15"/>
                  </a:lnTo>
                  <a:close/>
                </a:path>
              </a:pathLst>
            </a:custGeom>
            <a:solidFill>
              <a:srgbClr val="000000"/>
            </a:solidFill>
            <a:ln w="9525">
              <a:noFill/>
              <a:round/>
              <a:headEnd/>
              <a:tailEnd/>
            </a:ln>
          </p:spPr>
          <p:txBody>
            <a:bodyPr/>
            <a:lstStyle/>
            <a:p>
              <a:endParaRPr lang="en-US"/>
            </a:p>
          </p:txBody>
        </p:sp>
        <p:sp>
          <p:nvSpPr>
            <p:cNvPr id="1241520" name="Freeform 432"/>
            <p:cNvSpPr>
              <a:spLocks/>
            </p:cNvSpPr>
            <p:nvPr/>
          </p:nvSpPr>
          <p:spPr bwMode="auto">
            <a:xfrm>
              <a:off x="3072" y="1967"/>
              <a:ext cx="31" cy="65"/>
            </a:xfrm>
            <a:custGeom>
              <a:avLst/>
              <a:gdLst/>
              <a:ahLst/>
              <a:cxnLst>
                <a:cxn ang="0">
                  <a:pos x="17" y="130"/>
                </a:cxn>
                <a:cxn ang="0">
                  <a:pos x="18" y="130"/>
                </a:cxn>
                <a:cxn ang="0">
                  <a:pos x="25" y="115"/>
                </a:cxn>
                <a:cxn ang="0">
                  <a:pos x="32" y="99"/>
                </a:cxn>
                <a:cxn ang="0">
                  <a:pos x="40" y="78"/>
                </a:cxn>
                <a:cxn ang="0">
                  <a:pos x="49" y="56"/>
                </a:cxn>
                <a:cxn ang="0">
                  <a:pos x="54" y="37"/>
                </a:cxn>
                <a:cxn ang="0">
                  <a:pos x="59" y="20"/>
                </a:cxn>
                <a:cxn ang="0">
                  <a:pos x="62" y="10"/>
                </a:cxn>
                <a:cxn ang="0">
                  <a:pos x="63" y="6"/>
                </a:cxn>
                <a:cxn ang="0">
                  <a:pos x="43" y="0"/>
                </a:cxn>
                <a:cxn ang="0">
                  <a:pos x="41" y="3"/>
                </a:cxn>
                <a:cxn ang="0">
                  <a:pos x="37" y="14"/>
                </a:cxn>
                <a:cxn ang="0">
                  <a:pos x="34" y="31"/>
                </a:cxn>
                <a:cxn ang="0">
                  <a:pos x="27" y="49"/>
                </a:cxn>
                <a:cxn ang="0">
                  <a:pos x="22" y="69"/>
                </a:cxn>
                <a:cxn ang="0">
                  <a:pos x="14" y="89"/>
                </a:cxn>
                <a:cxn ang="0">
                  <a:pos x="7" y="105"/>
                </a:cxn>
                <a:cxn ang="0">
                  <a:pos x="0" y="117"/>
                </a:cxn>
                <a:cxn ang="0">
                  <a:pos x="1" y="117"/>
                </a:cxn>
                <a:cxn ang="0">
                  <a:pos x="17" y="130"/>
                </a:cxn>
              </a:cxnLst>
              <a:rect l="0" t="0" r="r" b="b"/>
              <a:pathLst>
                <a:path w="63" h="130">
                  <a:moveTo>
                    <a:pt x="17" y="130"/>
                  </a:moveTo>
                  <a:lnTo>
                    <a:pt x="18" y="130"/>
                  </a:lnTo>
                  <a:lnTo>
                    <a:pt x="25" y="115"/>
                  </a:lnTo>
                  <a:lnTo>
                    <a:pt x="32" y="99"/>
                  </a:lnTo>
                  <a:lnTo>
                    <a:pt x="40" y="78"/>
                  </a:lnTo>
                  <a:lnTo>
                    <a:pt x="49" y="56"/>
                  </a:lnTo>
                  <a:lnTo>
                    <a:pt x="54" y="37"/>
                  </a:lnTo>
                  <a:lnTo>
                    <a:pt x="59" y="20"/>
                  </a:lnTo>
                  <a:lnTo>
                    <a:pt x="62" y="10"/>
                  </a:lnTo>
                  <a:lnTo>
                    <a:pt x="63" y="6"/>
                  </a:lnTo>
                  <a:lnTo>
                    <a:pt x="43" y="0"/>
                  </a:lnTo>
                  <a:lnTo>
                    <a:pt x="41" y="3"/>
                  </a:lnTo>
                  <a:lnTo>
                    <a:pt x="37" y="14"/>
                  </a:lnTo>
                  <a:lnTo>
                    <a:pt x="34" y="31"/>
                  </a:lnTo>
                  <a:lnTo>
                    <a:pt x="27" y="49"/>
                  </a:lnTo>
                  <a:lnTo>
                    <a:pt x="22" y="69"/>
                  </a:lnTo>
                  <a:lnTo>
                    <a:pt x="14" y="89"/>
                  </a:lnTo>
                  <a:lnTo>
                    <a:pt x="7" y="105"/>
                  </a:lnTo>
                  <a:lnTo>
                    <a:pt x="0" y="117"/>
                  </a:lnTo>
                  <a:lnTo>
                    <a:pt x="1" y="117"/>
                  </a:lnTo>
                  <a:lnTo>
                    <a:pt x="17" y="130"/>
                  </a:lnTo>
                  <a:close/>
                </a:path>
              </a:pathLst>
            </a:custGeom>
            <a:solidFill>
              <a:srgbClr val="000000"/>
            </a:solidFill>
            <a:ln w="9525">
              <a:noFill/>
              <a:round/>
              <a:headEnd/>
              <a:tailEnd/>
            </a:ln>
          </p:spPr>
          <p:txBody>
            <a:bodyPr/>
            <a:lstStyle/>
            <a:p>
              <a:endParaRPr lang="en-US"/>
            </a:p>
          </p:txBody>
        </p:sp>
        <p:sp>
          <p:nvSpPr>
            <p:cNvPr id="1241521" name="Freeform 433"/>
            <p:cNvSpPr>
              <a:spLocks/>
            </p:cNvSpPr>
            <p:nvPr/>
          </p:nvSpPr>
          <p:spPr bwMode="auto">
            <a:xfrm>
              <a:off x="3037" y="2025"/>
              <a:ext cx="43" cy="140"/>
            </a:xfrm>
            <a:custGeom>
              <a:avLst/>
              <a:gdLst/>
              <a:ahLst/>
              <a:cxnLst>
                <a:cxn ang="0">
                  <a:pos x="22" y="272"/>
                </a:cxn>
                <a:cxn ang="0">
                  <a:pos x="20" y="263"/>
                </a:cxn>
                <a:cxn ang="0">
                  <a:pos x="20" y="248"/>
                </a:cxn>
                <a:cxn ang="0">
                  <a:pos x="22" y="231"/>
                </a:cxn>
                <a:cxn ang="0">
                  <a:pos x="26" y="211"/>
                </a:cxn>
                <a:cxn ang="0">
                  <a:pos x="28" y="192"/>
                </a:cxn>
                <a:cxn ang="0">
                  <a:pos x="33" y="171"/>
                </a:cxn>
                <a:cxn ang="0">
                  <a:pos x="38" y="151"/>
                </a:cxn>
                <a:cxn ang="0">
                  <a:pos x="45" y="127"/>
                </a:cxn>
                <a:cxn ang="0">
                  <a:pos x="52" y="108"/>
                </a:cxn>
                <a:cxn ang="0">
                  <a:pos x="59" y="86"/>
                </a:cxn>
                <a:cxn ang="0">
                  <a:pos x="65" y="68"/>
                </a:cxn>
                <a:cxn ang="0">
                  <a:pos x="69" y="51"/>
                </a:cxn>
                <a:cxn ang="0">
                  <a:pos x="76" y="38"/>
                </a:cxn>
                <a:cxn ang="0">
                  <a:pos x="79" y="25"/>
                </a:cxn>
                <a:cxn ang="0">
                  <a:pos x="85" y="17"/>
                </a:cxn>
                <a:cxn ang="0">
                  <a:pos x="86" y="13"/>
                </a:cxn>
                <a:cxn ang="0">
                  <a:pos x="70" y="0"/>
                </a:cxn>
                <a:cxn ang="0">
                  <a:pos x="65" y="4"/>
                </a:cxn>
                <a:cxn ang="0">
                  <a:pos x="61" y="14"/>
                </a:cxn>
                <a:cxn ang="0">
                  <a:pos x="56" y="28"/>
                </a:cxn>
                <a:cxn ang="0">
                  <a:pos x="51" y="41"/>
                </a:cxn>
                <a:cxn ang="0">
                  <a:pos x="44" y="60"/>
                </a:cxn>
                <a:cxn ang="0">
                  <a:pos x="37" y="80"/>
                </a:cxn>
                <a:cxn ang="0">
                  <a:pos x="31" y="100"/>
                </a:cxn>
                <a:cxn ang="0">
                  <a:pos x="24" y="120"/>
                </a:cxn>
                <a:cxn ang="0">
                  <a:pos x="18" y="143"/>
                </a:cxn>
                <a:cxn ang="0">
                  <a:pos x="11" y="165"/>
                </a:cxn>
                <a:cxn ang="0">
                  <a:pos x="8" y="188"/>
                </a:cxn>
                <a:cxn ang="0">
                  <a:pos x="4" y="208"/>
                </a:cxn>
                <a:cxn ang="0">
                  <a:pos x="1" y="228"/>
                </a:cxn>
                <a:cxn ang="0">
                  <a:pos x="0" y="248"/>
                </a:cxn>
                <a:cxn ang="0">
                  <a:pos x="0" y="263"/>
                </a:cxn>
                <a:cxn ang="0">
                  <a:pos x="1" y="279"/>
                </a:cxn>
                <a:cxn ang="0">
                  <a:pos x="22" y="272"/>
                </a:cxn>
              </a:cxnLst>
              <a:rect l="0" t="0" r="r" b="b"/>
              <a:pathLst>
                <a:path w="86" h="279">
                  <a:moveTo>
                    <a:pt x="22" y="272"/>
                  </a:moveTo>
                  <a:lnTo>
                    <a:pt x="20" y="263"/>
                  </a:lnTo>
                  <a:lnTo>
                    <a:pt x="20" y="248"/>
                  </a:lnTo>
                  <a:lnTo>
                    <a:pt x="22" y="231"/>
                  </a:lnTo>
                  <a:lnTo>
                    <a:pt x="26" y="211"/>
                  </a:lnTo>
                  <a:lnTo>
                    <a:pt x="28" y="192"/>
                  </a:lnTo>
                  <a:lnTo>
                    <a:pt x="33" y="171"/>
                  </a:lnTo>
                  <a:lnTo>
                    <a:pt x="38" y="151"/>
                  </a:lnTo>
                  <a:lnTo>
                    <a:pt x="45" y="127"/>
                  </a:lnTo>
                  <a:lnTo>
                    <a:pt x="52" y="108"/>
                  </a:lnTo>
                  <a:lnTo>
                    <a:pt x="59" y="86"/>
                  </a:lnTo>
                  <a:lnTo>
                    <a:pt x="65" y="68"/>
                  </a:lnTo>
                  <a:lnTo>
                    <a:pt x="69" y="51"/>
                  </a:lnTo>
                  <a:lnTo>
                    <a:pt x="76" y="38"/>
                  </a:lnTo>
                  <a:lnTo>
                    <a:pt x="79" y="25"/>
                  </a:lnTo>
                  <a:lnTo>
                    <a:pt x="85" y="17"/>
                  </a:lnTo>
                  <a:lnTo>
                    <a:pt x="86" y="13"/>
                  </a:lnTo>
                  <a:lnTo>
                    <a:pt x="70" y="0"/>
                  </a:lnTo>
                  <a:lnTo>
                    <a:pt x="65" y="4"/>
                  </a:lnTo>
                  <a:lnTo>
                    <a:pt x="61" y="14"/>
                  </a:lnTo>
                  <a:lnTo>
                    <a:pt x="56" y="28"/>
                  </a:lnTo>
                  <a:lnTo>
                    <a:pt x="51" y="41"/>
                  </a:lnTo>
                  <a:lnTo>
                    <a:pt x="44" y="60"/>
                  </a:lnTo>
                  <a:lnTo>
                    <a:pt x="37" y="80"/>
                  </a:lnTo>
                  <a:lnTo>
                    <a:pt x="31" y="100"/>
                  </a:lnTo>
                  <a:lnTo>
                    <a:pt x="24" y="120"/>
                  </a:lnTo>
                  <a:lnTo>
                    <a:pt x="18" y="143"/>
                  </a:lnTo>
                  <a:lnTo>
                    <a:pt x="11" y="165"/>
                  </a:lnTo>
                  <a:lnTo>
                    <a:pt x="8" y="188"/>
                  </a:lnTo>
                  <a:lnTo>
                    <a:pt x="4" y="208"/>
                  </a:lnTo>
                  <a:lnTo>
                    <a:pt x="1" y="228"/>
                  </a:lnTo>
                  <a:lnTo>
                    <a:pt x="0" y="248"/>
                  </a:lnTo>
                  <a:lnTo>
                    <a:pt x="0" y="263"/>
                  </a:lnTo>
                  <a:lnTo>
                    <a:pt x="1" y="279"/>
                  </a:lnTo>
                  <a:lnTo>
                    <a:pt x="22" y="272"/>
                  </a:lnTo>
                  <a:close/>
                </a:path>
              </a:pathLst>
            </a:custGeom>
            <a:solidFill>
              <a:srgbClr val="000000"/>
            </a:solidFill>
            <a:ln w="9525">
              <a:noFill/>
              <a:round/>
              <a:headEnd/>
              <a:tailEnd/>
            </a:ln>
          </p:spPr>
          <p:txBody>
            <a:bodyPr/>
            <a:lstStyle/>
            <a:p>
              <a:endParaRPr lang="en-US"/>
            </a:p>
          </p:txBody>
        </p:sp>
        <p:sp>
          <p:nvSpPr>
            <p:cNvPr id="1241522" name="Freeform 434"/>
            <p:cNvSpPr>
              <a:spLocks/>
            </p:cNvSpPr>
            <p:nvPr/>
          </p:nvSpPr>
          <p:spPr bwMode="auto">
            <a:xfrm>
              <a:off x="3038" y="2162"/>
              <a:ext cx="10" cy="7"/>
            </a:xfrm>
            <a:custGeom>
              <a:avLst/>
              <a:gdLst/>
              <a:ahLst/>
              <a:cxnLst>
                <a:cxn ang="0">
                  <a:pos x="0" y="7"/>
                </a:cxn>
                <a:cxn ang="0">
                  <a:pos x="4" y="13"/>
                </a:cxn>
                <a:cxn ang="0">
                  <a:pos x="13" y="15"/>
                </a:cxn>
                <a:cxn ang="0">
                  <a:pos x="19" y="10"/>
                </a:cxn>
                <a:cxn ang="0">
                  <a:pos x="21" y="0"/>
                </a:cxn>
                <a:cxn ang="0">
                  <a:pos x="0" y="7"/>
                </a:cxn>
              </a:cxnLst>
              <a:rect l="0" t="0" r="r" b="b"/>
              <a:pathLst>
                <a:path w="21" h="15">
                  <a:moveTo>
                    <a:pt x="0" y="7"/>
                  </a:moveTo>
                  <a:lnTo>
                    <a:pt x="4" y="13"/>
                  </a:lnTo>
                  <a:lnTo>
                    <a:pt x="13" y="15"/>
                  </a:lnTo>
                  <a:lnTo>
                    <a:pt x="19" y="10"/>
                  </a:lnTo>
                  <a:lnTo>
                    <a:pt x="21" y="0"/>
                  </a:lnTo>
                  <a:lnTo>
                    <a:pt x="0" y="7"/>
                  </a:lnTo>
                  <a:close/>
                </a:path>
              </a:pathLst>
            </a:custGeom>
            <a:solidFill>
              <a:srgbClr val="000000"/>
            </a:solidFill>
            <a:ln w="9525">
              <a:noFill/>
              <a:round/>
              <a:headEnd/>
              <a:tailEnd/>
            </a:ln>
          </p:spPr>
          <p:txBody>
            <a:bodyPr/>
            <a:lstStyle/>
            <a:p>
              <a:endParaRPr lang="en-US"/>
            </a:p>
          </p:txBody>
        </p:sp>
        <p:sp>
          <p:nvSpPr>
            <p:cNvPr id="1241523" name="Freeform 435"/>
            <p:cNvSpPr>
              <a:spLocks/>
            </p:cNvSpPr>
            <p:nvPr/>
          </p:nvSpPr>
          <p:spPr bwMode="auto">
            <a:xfrm>
              <a:off x="3088" y="1972"/>
              <a:ext cx="9" cy="10"/>
            </a:xfrm>
            <a:custGeom>
              <a:avLst/>
              <a:gdLst/>
              <a:ahLst/>
              <a:cxnLst>
                <a:cxn ang="0">
                  <a:pos x="0" y="18"/>
                </a:cxn>
                <a:cxn ang="0">
                  <a:pos x="7" y="21"/>
                </a:cxn>
                <a:cxn ang="0">
                  <a:pos x="15" y="16"/>
                </a:cxn>
                <a:cxn ang="0">
                  <a:pos x="18" y="9"/>
                </a:cxn>
                <a:cxn ang="0">
                  <a:pos x="15" y="0"/>
                </a:cxn>
                <a:cxn ang="0">
                  <a:pos x="0" y="18"/>
                </a:cxn>
              </a:cxnLst>
              <a:rect l="0" t="0" r="r" b="b"/>
              <a:pathLst>
                <a:path w="18" h="21">
                  <a:moveTo>
                    <a:pt x="0" y="18"/>
                  </a:moveTo>
                  <a:lnTo>
                    <a:pt x="7" y="21"/>
                  </a:lnTo>
                  <a:lnTo>
                    <a:pt x="15" y="16"/>
                  </a:lnTo>
                  <a:lnTo>
                    <a:pt x="18" y="9"/>
                  </a:lnTo>
                  <a:lnTo>
                    <a:pt x="15" y="0"/>
                  </a:lnTo>
                  <a:lnTo>
                    <a:pt x="0" y="18"/>
                  </a:lnTo>
                  <a:close/>
                </a:path>
              </a:pathLst>
            </a:custGeom>
            <a:solidFill>
              <a:srgbClr val="000000"/>
            </a:solidFill>
            <a:ln w="9525">
              <a:noFill/>
              <a:round/>
              <a:headEnd/>
              <a:tailEnd/>
            </a:ln>
          </p:spPr>
          <p:txBody>
            <a:bodyPr/>
            <a:lstStyle/>
            <a:p>
              <a:endParaRPr lang="en-US"/>
            </a:p>
          </p:txBody>
        </p:sp>
        <p:sp>
          <p:nvSpPr>
            <p:cNvPr id="1241524" name="Freeform 436"/>
            <p:cNvSpPr>
              <a:spLocks/>
            </p:cNvSpPr>
            <p:nvPr/>
          </p:nvSpPr>
          <p:spPr bwMode="auto">
            <a:xfrm>
              <a:off x="3075" y="1897"/>
              <a:ext cx="21" cy="84"/>
            </a:xfrm>
            <a:custGeom>
              <a:avLst/>
              <a:gdLst/>
              <a:ahLst/>
              <a:cxnLst>
                <a:cxn ang="0">
                  <a:pos x="3" y="0"/>
                </a:cxn>
                <a:cxn ang="0">
                  <a:pos x="3" y="0"/>
                </a:cxn>
                <a:cxn ang="0">
                  <a:pos x="0" y="41"/>
                </a:cxn>
                <a:cxn ang="0">
                  <a:pos x="0" y="74"/>
                </a:cxn>
                <a:cxn ang="0">
                  <a:pos x="1" y="102"/>
                </a:cxn>
                <a:cxn ang="0">
                  <a:pos x="7" y="126"/>
                </a:cxn>
                <a:cxn ang="0">
                  <a:pos x="11" y="145"/>
                </a:cxn>
                <a:cxn ang="0">
                  <a:pos x="19" y="158"/>
                </a:cxn>
                <a:cxn ang="0">
                  <a:pos x="25" y="166"/>
                </a:cxn>
                <a:cxn ang="0">
                  <a:pos x="27" y="169"/>
                </a:cxn>
                <a:cxn ang="0">
                  <a:pos x="42" y="151"/>
                </a:cxn>
                <a:cxn ang="0">
                  <a:pos x="41" y="151"/>
                </a:cxn>
                <a:cxn ang="0">
                  <a:pos x="37" y="145"/>
                </a:cxn>
                <a:cxn ang="0">
                  <a:pos x="33" y="136"/>
                </a:cxn>
                <a:cxn ang="0">
                  <a:pos x="28" y="118"/>
                </a:cxn>
                <a:cxn ang="0">
                  <a:pos x="21" y="99"/>
                </a:cxn>
                <a:cxn ang="0">
                  <a:pos x="20" y="74"/>
                </a:cxn>
                <a:cxn ang="0">
                  <a:pos x="20" y="41"/>
                </a:cxn>
                <a:cxn ang="0">
                  <a:pos x="25" y="3"/>
                </a:cxn>
                <a:cxn ang="0">
                  <a:pos x="3" y="0"/>
                </a:cxn>
              </a:cxnLst>
              <a:rect l="0" t="0" r="r" b="b"/>
              <a:pathLst>
                <a:path w="42" h="169">
                  <a:moveTo>
                    <a:pt x="3" y="0"/>
                  </a:moveTo>
                  <a:lnTo>
                    <a:pt x="3" y="0"/>
                  </a:lnTo>
                  <a:lnTo>
                    <a:pt x="0" y="41"/>
                  </a:lnTo>
                  <a:lnTo>
                    <a:pt x="0" y="74"/>
                  </a:lnTo>
                  <a:lnTo>
                    <a:pt x="1" y="102"/>
                  </a:lnTo>
                  <a:lnTo>
                    <a:pt x="7" y="126"/>
                  </a:lnTo>
                  <a:lnTo>
                    <a:pt x="11" y="145"/>
                  </a:lnTo>
                  <a:lnTo>
                    <a:pt x="19" y="158"/>
                  </a:lnTo>
                  <a:lnTo>
                    <a:pt x="25" y="166"/>
                  </a:lnTo>
                  <a:lnTo>
                    <a:pt x="27" y="169"/>
                  </a:lnTo>
                  <a:lnTo>
                    <a:pt x="42" y="151"/>
                  </a:lnTo>
                  <a:lnTo>
                    <a:pt x="41" y="151"/>
                  </a:lnTo>
                  <a:lnTo>
                    <a:pt x="37" y="145"/>
                  </a:lnTo>
                  <a:lnTo>
                    <a:pt x="33" y="136"/>
                  </a:lnTo>
                  <a:lnTo>
                    <a:pt x="28" y="118"/>
                  </a:lnTo>
                  <a:lnTo>
                    <a:pt x="21" y="99"/>
                  </a:lnTo>
                  <a:lnTo>
                    <a:pt x="20" y="74"/>
                  </a:lnTo>
                  <a:lnTo>
                    <a:pt x="20" y="41"/>
                  </a:lnTo>
                  <a:lnTo>
                    <a:pt x="25" y="3"/>
                  </a:lnTo>
                  <a:lnTo>
                    <a:pt x="3" y="0"/>
                  </a:lnTo>
                  <a:close/>
                </a:path>
              </a:pathLst>
            </a:custGeom>
            <a:solidFill>
              <a:srgbClr val="000000"/>
            </a:solidFill>
            <a:ln w="9525">
              <a:noFill/>
              <a:round/>
              <a:headEnd/>
              <a:tailEnd/>
            </a:ln>
          </p:spPr>
          <p:txBody>
            <a:bodyPr/>
            <a:lstStyle/>
            <a:p>
              <a:endParaRPr lang="en-US"/>
            </a:p>
          </p:txBody>
        </p:sp>
        <p:sp>
          <p:nvSpPr>
            <p:cNvPr id="1241525" name="Freeform 437"/>
            <p:cNvSpPr>
              <a:spLocks/>
            </p:cNvSpPr>
            <p:nvPr/>
          </p:nvSpPr>
          <p:spPr bwMode="auto">
            <a:xfrm>
              <a:off x="3077" y="1804"/>
              <a:ext cx="17" cy="94"/>
            </a:xfrm>
            <a:custGeom>
              <a:avLst/>
              <a:gdLst/>
              <a:ahLst/>
              <a:cxnLst>
                <a:cxn ang="0">
                  <a:pos x="7" y="10"/>
                </a:cxn>
                <a:cxn ang="0">
                  <a:pos x="9" y="19"/>
                </a:cxn>
                <a:cxn ang="0">
                  <a:pos x="13" y="33"/>
                </a:cxn>
                <a:cxn ang="0">
                  <a:pos x="15" y="46"/>
                </a:cxn>
                <a:cxn ang="0">
                  <a:pos x="15" y="67"/>
                </a:cxn>
                <a:cxn ang="0">
                  <a:pos x="13" y="87"/>
                </a:cxn>
                <a:cxn ang="0">
                  <a:pos x="12" y="114"/>
                </a:cxn>
                <a:cxn ang="0">
                  <a:pos x="7" y="147"/>
                </a:cxn>
                <a:cxn ang="0">
                  <a:pos x="0" y="185"/>
                </a:cxn>
                <a:cxn ang="0">
                  <a:pos x="22" y="188"/>
                </a:cxn>
                <a:cxn ang="0">
                  <a:pos x="29" y="151"/>
                </a:cxn>
                <a:cxn ang="0">
                  <a:pos x="33" y="117"/>
                </a:cxn>
                <a:cxn ang="0">
                  <a:pos x="34" y="87"/>
                </a:cxn>
                <a:cxn ang="0">
                  <a:pos x="35" y="67"/>
                </a:cxn>
                <a:cxn ang="0">
                  <a:pos x="35" y="46"/>
                </a:cxn>
                <a:cxn ang="0">
                  <a:pos x="34" y="30"/>
                </a:cxn>
                <a:cxn ang="0">
                  <a:pos x="31" y="13"/>
                </a:cxn>
                <a:cxn ang="0">
                  <a:pos x="25" y="0"/>
                </a:cxn>
                <a:cxn ang="0">
                  <a:pos x="7" y="10"/>
                </a:cxn>
              </a:cxnLst>
              <a:rect l="0" t="0" r="r" b="b"/>
              <a:pathLst>
                <a:path w="35" h="188">
                  <a:moveTo>
                    <a:pt x="7" y="10"/>
                  </a:moveTo>
                  <a:lnTo>
                    <a:pt x="9" y="19"/>
                  </a:lnTo>
                  <a:lnTo>
                    <a:pt x="13" y="33"/>
                  </a:lnTo>
                  <a:lnTo>
                    <a:pt x="15" y="46"/>
                  </a:lnTo>
                  <a:lnTo>
                    <a:pt x="15" y="67"/>
                  </a:lnTo>
                  <a:lnTo>
                    <a:pt x="13" y="87"/>
                  </a:lnTo>
                  <a:lnTo>
                    <a:pt x="12" y="114"/>
                  </a:lnTo>
                  <a:lnTo>
                    <a:pt x="7" y="147"/>
                  </a:lnTo>
                  <a:lnTo>
                    <a:pt x="0" y="185"/>
                  </a:lnTo>
                  <a:lnTo>
                    <a:pt x="22" y="188"/>
                  </a:lnTo>
                  <a:lnTo>
                    <a:pt x="29" y="151"/>
                  </a:lnTo>
                  <a:lnTo>
                    <a:pt x="33" y="117"/>
                  </a:lnTo>
                  <a:lnTo>
                    <a:pt x="34" y="87"/>
                  </a:lnTo>
                  <a:lnTo>
                    <a:pt x="35" y="67"/>
                  </a:lnTo>
                  <a:lnTo>
                    <a:pt x="35" y="46"/>
                  </a:lnTo>
                  <a:lnTo>
                    <a:pt x="34" y="30"/>
                  </a:lnTo>
                  <a:lnTo>
                    <a:pt x="31" y="13"/>
                  </a:lnTo>
                  <a:lnTo>
                    <a:pt x="25" y="0"/>
                  </a:lnTo>
                  <a:lnTo>
                    <a:pt x="7" y="10"/>
                  </a:lnTo>
                  <a:close/>
                </a:path>
              </a:pathLst>
            </a:custGeom>
            <a:solidFill>
              <a:srgbClr val="000000"/>
            </a:solidFill>
            <a:ln w="9525">
              <a:noFill/>
              <a:round/>
              <a:headEnd/>
              <a:tailEnd/>
            </a:ln>
          </p:spPr>
          <p:txBody>
            <a:bodyPr/>
            <a:lstStyle/>
            <a:p>
              <a:endParaRPr lang="en-US"/>
            </a:p>
          </p:txBody>
        </p:sp>
        <p:sp>
          <p:nvSpPr>
            <p:cNvPr id="1241526" name="Freeform 438"/>
            <p:cNvSpPr>
              <a:spLocks/>
            </p:cNvSpPr>
            <p:nvPr/>
          </p:nvSpPr>
          <p:spPr bwMode="auto">
            <a:xfrm>
              <a:off x="3080" y="1800"/>
              <a:ext cx="9" cy="9"/>
            </a:xfrm>
            <a:custGeom>
              <a:avLst/>
              <a:gdLst/>
              <a:ahLst/>
              <a:cxnLst>
                <a:cxn ang="0">
                  <a:pos x="18" y="7"/>
                </a:cxn>
                <a:cxn ang="0">
                  <a:pos x="11" y="0"/>
                </a:cxn>
                <a:cxn ang="0">
                  <a:pos x="5" y="3"/>
                </a:cxn>
                <a:cxn ang="0">
                  <a:pos x="0" y="8"/>
                </a:cxn>
                <a:cxn ang="0">
                  <a:pos x="0" y="17"/>
                </a:cxn>
                <a:cxn ang="0">
                  <a:pos x="18" y="7"/>
                </a:cxn>
              </a:cxnLst>
              <a:rect l="0" t="0" r="r" b="b"/>
              <a:pathLst>
                <a:path w="18" h="17">
                  <a:moveTo>
                    <a:pt x="18" y="7"/>
                  </a:moveTo>
                  <a:lnTo>
                    <a:pt x="11" y="0"/>
                  </a:lnTo>
                  <a:lnTo>
                    <a:pt x="5" y="3"/>
                  </a:lnTo>
                  <a:lnTo>
                    <a:pt x="0" y="8"/>
                  </a:lnTo>
                  <a:lnTo>
                    <a:pt x="0" y="17"/>
                  </a:lnTo>
                  <a:lnTo>
                    <a:pt x="18" y="7"/>
                  </a:lnTo>
                  <a:close/>
                </a:path>
              </a:pathLst>
            </a:custGeom>
            <a:solidFill>
              <a:srgbClr val="000000"/>
            </a:solidFill>
            <a:ln w="9525">
              <a:noFill/>
              <a:round/>
              <a:headEnd/>
              <a:tailEnd/>
            </a:ln>
          </p:spPr>
          <p:txBody>
            <a:bodyPr/>
            <a:lstStyle/>
            <a:p>
              <a:endParaRPr lang="en-US"/>
            </a:p>
          </p:txBody>
        </p:sp>
        <p:sp>
          <p:nvSpPr>
            <p:cNvPr id="1241527" name="Freeform 439"/>
            <p:cNvSpPr>
              <a:spLocks/>
            </p:cNvSpPr>
            <p:nvPr/>
          </p:nvSpPr>
          <p:spPr bwMode="auto">
            <a:xfrm>
              <a:off x="3081" y="2002"/>
              <a:ext cx="11" cy="6"/>
            </a:xfrm>
            <a:custGeom>
              <a:avLst/>
              <a:gdLst/>
              <a:ahLst/>
              <a:cxnLst>
                <a:cxn ang="0">
                  <a:pos x="0" y="0"/>
                </a:cxn>
                <a:cxn ang="0">
                  <a:pos x="4" y="7"/>
                </a:cxn>
                <a:cxn ang="0">
                  <a:pos x="12" y="12"/>
                </a:cxn>
                <a:cxn ang="0">
                  <a:pos x="18" y="7"/>
                </a:cxn>
                <a:cxn ang="0">
                  <a:pos x="22" y="0"/>
                </a:cxn>
                <a:cxn ang="0">
                  <a:pos x="0" y="0"/>
                </a:cxn>
              </a:cxnLst>
              <a:rect l="0" t="0" r="r" b="b"/>
              <a:pathLst>
                <a:path w="22" h="12">
                  <a:moveTo>
                    <a:pt x="0" y="0"/>
                  </a:moveTo>
                  <a:lnTo>
                    <a:pt x="4" y="7"/>
                  </a:lnTo>
                  <a:lnTo>
                    <a:pt x="12" y="12"/>
                  </a:lnTo>
                  <a:lnTo>
                    <a:pt x="18" y="7"/>
                  </a:lnTo>
                  <a:lnTo>
                    <a:pt x="22" y="0"/>
                  </a:lnTo>
                  <a:lnTo>
                    <a:pt x="0" y="0"/>
                  </a:lnTo>
                  <a:close/>
                </a:path>
              </a:pathLst>
            </a:custGeom>
            <a:solidFill>
              <a:srgbClr val="000000"/>
            </a:solidFill>
            <a:ln w="9525">
              <a:noFill/>
              <a:round/>
              <a:headEnd/>
              <a:tailEnd/>
            </a:ln>
          </p:spPr>
          <p:txBody>
            <a:bodyPr/>
            <a:lstStyle/>
            <a:p>
              <a:endParaRPr lang="en-US"/>
            </a:p>
          </p:txBody>
        </p:sp>
        <p:sp>
          <p:nvSpPr>
            <p:cNvPr id="1241528" name="Freeform 440"/>
            <p:cNvSpPr>
              <a:spLocks/>
            </p:cNvSpPr>
            <p:nvPr/>
          </p:nvSpPr>
          <p:spPr bwMode="auto">
            <a:xfrm>
              <a:off x="3081" y="1972"/>
              <a:ext cx="15" cy="30"/>
            </a:xfrm>
            <a:custGeom>
              <a:avLst/>
              <a:gdLst/>
              <a:ahLst/>
              <a:cxnLst>
                <a:cxn ang="0">
                  <a:pos x="8" y="0"/>
                </a:cxn>
                <a:cxn ang="0">
                  <a:pos x="7" y="7"/>
                </a:cxn>
                <a:cxn ang="0">
                  <a:pos x="6" y="18"/>
                </a:cxn>
                <a:cxn ang="0">
                  <a:pos x="4" y="27"/>
                </a:cxn>
                <a:cxn ang="0">
                  <a:pos x="3" y="34"/>
                </a:cxn>
                <a:cxn ang="0">
                  <a:pos x="3" y="41"/>
                </a:cxn>
                <a:cxn ang="0">
                  <a:pos x="0" y="49"/>
                </a:cxn>
                <a:cxn ang="0">
                  <a:pos x="0" y="56"/>
                </a:cxn>
                <a:cxn ang="0">
                  <a:pos x="0" y="61"/>
                </a:cxn>
                <a:cxn ang="0">
                  <a:pos x="22" y="61"/>
                </a:cxn>
                <a:cxn ang="0">
                  <a:pos x="22" y="56"/>
                </a:cxn>
                <a:cxn ang="0">
                  <a:pos x="22" y="52"/>
                </a:cxn>
                <a:cxn ang="0">
                  <a:pos x="24" y="46"/>
                </a:cxn>
                <a:cxn ang="0">
                  <a:pos x="24" y="37"/>
                </a:cxn>
                <a:cxn ang="0">
                  <a:pos x="25" y="30"/>
                </a:cxn>
                <a:cxn ang="0">
                  <a:pos x="26" y="21"/>
                </a:cxn>
                <a:cxn ang="0">
                  <a:pos x="29" y="15"/>
                </a:cxn>
                <a:cxn ang="0">
                  <a:pos x="30" y="7"/>
                </a:cxn>
                <a:cxn ang="0">
                  <a:pos x="8" y="0"/>
                </a:cxn>
              </a:cxnLst>
              <a:rect l="0" t="0" r="r" b="b"/>
              <a:pathLst>
                <a:path w="30" h="61">
                  <a:moveTo>
                    <a:pt x="8" y="0"/>
                  </a:moveTo>
                  <a:lnTo>
                    <a:pt x="7" y="7"/>
                  </a:lnTo>
                  <a:lnTo>
                    <a:pt x="6" y="18"/>
                  </a:lnTo>
                  <a:lnTo>
                    <a:pt x="4" y="27"/>
                  </a:lnTo>
                  <a:lnTo>
                    <a:pt x="3" y="34"/>
                  </a:lnTo>
                  <a:lnTo>
                    <a:pt x="3" y="41"/>
                  </a:lnTo>
                  <a:lnTo>
                    <a:pt x="0" y="49"/>
                  </a:lnTo>
                  <a:lnTo>
                    <a:pt x="0" y="56"/>
                  </a:lnTo>
                  <a:lnTo>
                    <a:pt x="0" y="61"/>
                  </a:lnTo>
                  <a:lnTo>
                    <a:pt x="22" y="61"/>
                  </a:lnTo>
                  <a:lnTo>
                    <a:pt x="22" y="56"/>
                  </a:lnTo>
                  <a:lnTo>
                    <a:pt x="22" y="52"/>
                  </a:lnTo>
                  <a:lnTo>
                    <a:pt x="24" y="46"/>
                  </a:lnTo>
                  <a:lnTo>
                    <a:pt x="24" y="37"/>
                  </a:lnTo>
                  <a:lnTo>
                    <a:pt x="25" y="30"/>
                  </a:lnTo>
                  <a:lnTo>
                    <a:pt x="26" y="21"/>
                  </a:lnTo>
                  <a:lnTo>
                    <a:pt x="29" y="15"/>
                  </a:lnTo>
                  <a:lnTo>
                    <a:pt x="30" y="7"/>
                  </a:lnTo>
                  <a:lnTo>
                    <a:pt x="8" y="0"/>
                  </a:lnTo>
                  <a:close/>
                </a:path>
              </a:pathLst>
            </a:custGeom>
            <a:solidFill>
              <a:srgbClr val="000000"/>
            </a:solidFill>
            <a:ln w="9525">
              <a:noFill/>
              <a:round/>
              <a:headEnd/>
              <a:tailEnd/>
            </a:ln>
          </p:spPr>
          <p:txBody>
            <a:bodyPr/>
            <a:lstStyle/>
            <a:p>
              <a:endParaRPr lang="en-US"/>
            </a:p>
          </p:txBody>
        </p:sp>
        <p:sp>
          <p:nvSpPr>
            <p:cNvPr id="1241529" name="Freeform 441"/>
            <p:cNvSpPr>
              <a:spLocks/>
            </p:cNvSpPr>
            <p:nvPr/>
          </p:nvSpPr>
          <p:spPr bwMode="auto">
            <a:xfrm>
              <a:off x="3085" y="1968"/>
              <a:ext cx="11" cy="8"/>
            </a:xfrm>
            <a:custGeom>
              <a:avLst/>
              <a:gdLst/>
              <a:ahLst/>
              <a:cxnLst>
                <a:cxn ang="0">
                  <a:pos x="22" y="14"/>
                </a:cxn>
                <a:cxn ang="0">
                  <a:pos x="21" y="4"/>
                </a:cxn>
                <a:cxn ang="0">
                  <a:pos x="14" y="0"/>
                </a:cxn>
                <a:cxn ang="0">
                  <a:pos x="5" y="1"/>
                </a:cxn>
                <a:cxn ang="0">
                  <a:pos x="0" y="7"/>
                </a:cxn>
                <a:cxn ang="0">
                  <a:pos x="22" y="14"/>
                </a:cxn>
              </a:cxnLst>
              <a:rect l="0" t="0" r="r" b="b"/>
              <a:pathLst>
                <a:path w="22" h="14">
                  <a:moveTo>
                    <a:pt x="22" y="14"/>
                  </a:moveTo>
                  <a:lnTo>
                    <a:pt x="21" y="4"/>
                  </a:lnTo>
                  <a:lnTo>
                    <a:pt x="14" y="0"/>
                  </a:lnTo>
                  <a:lnTo>
                    <a:pt x="5" y="1"/>
                  </a:lnTo>
                  <a:lnTo>
                    <a:pt x="0" y="7"/>
                  </a:lnTo>
                  <a:lnTo>
                    <a:pt x="22" y="14"/>
                  </a:lnTo>
                  <a:close/>
                </a:path>
              </a:pathLst>
            </a:custGeom>
            <a:solidFill>
              <a:srgbClr val="000000"/>
            </a:solidFill>
            <a:ln w="9525">
              <a:noFill/>
              <a:round/>
              <a:headEnd/>
              <a:tailEnd/>
            </a:ln>
          </p:spPr>
          <p:txBody>
            <a:bodyPr/>
            <a:lstStyle/>
            <a:p>
              <a:endParaRPr lang="en-US"/>
            </a:p>
          </p:txBody>
        </p:sp>
        <p:sp>
          <p:nvSpPr>
            <p:cNvPr id="1241530" name="Freeform 442"/>
            <p:cNvSpPr>
              <a:spLocks/>
            </p:cNvSpPr>
            <p:nvPr/>
          </p:nvSpPr>
          <p:spPr bwMode="auto">
            <a:xfrm>
              <a:off x="3037" y="2162"/>
              <a:ext cx="9" cy="10"/>
            </a:xfrm>
            <a:custGeom>
              <a:avLst/>
              <a:gdLst/>
              <a:ahLst/>
              <a:cxnLst>
                <a:cxn ang="0">
                  <a:pos x="2" y="0"/>
                </a:cxn>
                <a:cxn ang="0">
                  <a:pos x="0" y="9"/>
                </a:cxn>
                <a:cxn ang="0">
                  <a:pos x="4" y="15"/>
                </a:cxn>
                <a:cxn ang="0">
                  <a:pos x="10" y="21"/>
                </a:cxn>
                <a:cxn ang="0">
                  <a:pos x="18" y="18"/>
                </a:cxn>
                <a:cxn ang="0">
                  <a:pos x="2" y="0"/>
                </a:cxn>
              </a:cxnLst>
              <a:rect l="0" t="0" r="r" b="b"/>
              <a:pathLst>
                <a:path w="18" h="21">
                  <a:moveTo>
                    <a:pt x="2" y="0"/>
                  </a:moveTo>
                  <a:lnTo>
                    <a:pt x="0" y="9"/>
                  </a:lnTo>
                  <a:lnTo>
                    <a:pt x="4" y="15"/>
                  </a:lnTo>
                  <a:lnTo>
                    <a:pt x="10" y="21"/>
                  </a:lnTo>
                  <a:lnTo>
                    <a:pt x="18" y="18"/>
                  </a:lnTo>
                  <a:lnTo>
                    <a:pt x="2" y="0"/>
                  </a:lnTo>
                  <a:close/>
                </a:path>
              </a:pathLst>
            </a:custGeom>
            <a:solidFill>
              <a:srgbClr val="000000"/>
            </a:solidFill>
            <a:ln w="9525">
              <a:noFill/>
              <a:round/>
              <a:headEnd/>
              <a:tailEnd/>
            </a:ln>
          </p:spPr>
          <p:txBody>
            <a:bodyPr/>
            <a:lstStyle/>
            <a:p>
              <a:endParaRPr lang="en-US"/>
            </a:p>
          </p:txBody>
        </p:sp>
        <p:sp>
          <p:nvSpPr>
            <p:cNvPr id="1241531" name="Freeform 443"/>
            <p:cNvSpPr>
              <a:spLocks/>
            </p:cNvSpPr>
            <p:nvPr/>
          </p:nvSpPr>
          <p:spPr bwMode="auto">
            <a:xfrm>
              <a:off x="3034" y="2162"/>
              <a:ext cx="13" cy="28"/>
            </a:xfrm>
            <a:custGeom>
              <a:avLst/>
              <a:gdLst/>
              <a:ahLst/>
              <a:cxnLst>
                <a:cxn ang="0">
                  <a:pos x="18" y="47"/>
                </a:cxn>
                <a:cxn ang="0">
                  <a:pos x="21" y="44"/>
                </a:cxn>
                <a:cxn ang="0">
                  <a:pos x="25" y="33"/>
                </a:cxn>
                <a:cxn ang="0">
                  <a:pos x="27" y="15"/>
                </a:cxn>
                <a:cxn ang="0">
                  <a:pos x="9" y="0"/>
                </a:cxn>
                <a:cxn ang="0">
                  <a:pos x="25" y="18"/>
                </a:cxn>
                <a:cxn ang="0">
                  <a:pos x="7" y="12"/>
                </a:cxn>
                <a:cxn ang="0">
                  <a:pos x="3" y="25"/>
                </a:cxn>
                <a:cxn ang="0">
                  <a:pos x="0" y="42"/>
                </a:cxn>
                <a:cxn ang="0">
                  <a:pos x="0" y="56"/>
                </a:cxn>
                <a:cxn ang="0">
                  <a:pos x="18" y="47"/>
                </a:cxn>
              </a:cxnLst>
              <a:rect l="0" t="0" r="r" b="b"/>
              <a:pathLst>
                <a:path w="27" h="56">
                  <a:moveTo>
                    <a:pt x="18" y="47"/>
                  </a:moveTo>
                  <a:lnTo>
                    <a:pt x="21" y="44"/>
                  </a:lnTo>
                  <a:lnTo>
                    <a:pt x="25" y="33"/>
                  </a:lnTo>
                  <a:lnTo>
                    <a:pt x="27" y="15"/>
                  </a:lnTo>
                  <a:lnTo>
                    <a:pt x="9" y="0"/>
                  </a:lnTo>
                  <a:lnTo>
                    <a:pt x="25" y="18"/>
                  </a:lnTo>
                  <a:lnTo>
                    <a:pt x="7" y="12"/>
                  </a:lnTo>
                  <a:lnTo>
                    <a:pt x="3" y="25"/>
                  </a:lnTo>
                  <a:lnTo>
                    <a:pt x="0" y="42"/>
                  </a:lnTo>
                  <a:lnTo>
                    <a:pt x="0" y="56"/>
                  </a:lnTo>
                  <a:lnTo>
                    <a:pt x="18" y="47"/>
                  </a:lnTo>
                  <a:close/>
                </a:path>
              </a:pathLst>
            </a:custGeom>
            <a:solidFill>
              <a:srgbClr val="000000"/>
            </a:solidFill>
            <a:ln w="9525">
              <a:noFill/>
              <a:round/>
              <a:headEnd/>
              <a:tailEnd/>
            </a:ln>
          </p:spPr>
          <p:txBody>
            <a:bodyPr/>
            <a:lstStyle/>
            <a:p>
              <a:endParaRPr lang="en-US"/>
            </a:p>
          </p:txBody>
        </p:sp>
        <p:sp>
          <p:nvSpPr>
            <p:cNvPr id="1241532" name="Freeform 444"/>
            <p:cNvSpPr>
              <a:spLocks/>
            </p:cNvSpPr>
            <p:nvPr/>
          </p:nvSpPr>
          <p:spPr bwMode="auto">
            <a:xfrm>
              <a:off x="3034" y="2185"/>
              <a:ext cx="9" cy="8"/>
            </a:xfrm>
            <a:custGeom>
              <a:avLst/>
              <a:gdLst/>
              <a:ahLst/>
              <a:cxnLst>
                <a:cxn ang="0">
                  <a:pos x="0" y="9"/>
                </a:cxn>
                <a:cxn ang="0">
                  <a:pos x="7" y="17"/>
                </a:cxn>
                <a:cxn ang="0">
                  <a:pos x="15" y="15"/>
                </a:cxn>
                <a:cxn ang="0">
                  <a:pos x="18" y="8"/>
                </a:cxn>
                <a:cxn ang="0">
                  <a:pos x="18" y="0"/>
                </a:cxn>
                <a:cxn ang="0">
                  <a:pos x="0" y="9"/>
                </a:cxn>
              </a:cxnLst>
              <a:rect l="0" t="0" r="r" b="b"/>
              <a:pathLst>
                <a:path w="18" h="17">
                  <a:moveTo>
                    <a:pt x="0" y="9"/>
                  </a:moveTo>
                  <a:lnTo>
                    <a:pt x="7" y="17"/>
                  </a:lnTo>
                  <a:lnTo>
                    <a:pt x="15" y="15"/>
                  </a:lnTo>
                  <a:lnTo>
                    <a:pt x="18" y="8"/>
                  </a:lnTo>
                  <a:lnTo>
                    <a:pt x="18" y="0"/>
                  </a:lnTo>
                  <a:lnTo>
                    <a:pt x="0" y="9"/>
                  </a:lnTo>
                  <a:close/>
                </a:path>
              </a:pathLst>
            </a:custGeom>
            <a:solidFill>
              <a:srgbClr val="000000"/>
            </a:solidFill>
            <a:ln w="9525">
              <a:noFill/>
              <a:round/>
              <a:headEnd/>
              <a:tailEnd/>
            </a:ln>
          </p:spPr>
          <p:txBody>
            <a:bodyPr/>
            <a:lstStyle/>
            <a:p>
              <a:endParaRPr lang="en-US"/>
            </a:p>
          </p:txBody>
        </p:sp>
        <p:sp>
          <p:nvSpPr>
            <p:cNvPr id="1241533" name="Freeform 445"/>
            <p:cNvSpPr>
              <a:spLocks/>
            </p:cNvSpPr>
            <p:nvPr/>
          </p:nvSpPr>
          <p:spPr bwMode="auto">
            <a:xfrm>
              <a:off x="3247" y="2229"/>
              <a:ext cx="11" cy="9"/>
            </a:xfrm>
            <a:custGeom>
              <a:avLst/>
              <a:gdLst/>
              <a:ahLst/>
              <a:cxnLst>
                <a:cxn ang="0">
                  <a:pos x="1" y="0"/>
                </a:cxn>
                <a:cxn ang="0">
                  <a:pos x="0" y="9"/>
                </a:cxn>
                <a:cxn ang="0">
                  <a:pos x="4" y="16"/>
                </a:cxn>
                <a:cxn ang="0">
                  <a:pos x="13" y="18"/>
                </a:cxn>
                <a:cxn ang="0">
                  <a:pos x="20" y="12"/>
                </a:cxn>
                <a:cxn ang="0">
                  <a:pos x="1" y="0"/>
                </a:cxn>
              </a:cxnLst>
              <a:rect l="0" t="0" r="r" b="b"/>
              <a:pathLst>
                <a:path w="20" h="18">
                  <a:moveTo>
                    <a:pt x="1" y="0"/>
                  </a:moveTo>
                  <a:lnTo>
                    <a:pt x="0" y="9"/>
                  </a:lnTo>
                  <a:lnTo>
                    <a:pt x="4" y="16"/>
                  </a:lnTo>
                  <a:lnTo>
                    <a:pt x="13" y="18"/>
                  </a:lnTo>
                  <a:lnTo>
                    <a:pt x="20" y="12"/>
                  </a:lnTo>
                  <a:lnTo>
                    <a:pt x="1" y="0"/>
                  </a:lnTo>
                  <a:close/>
                </a:path>
              </a:pathLst>
            </a:custGeom>
            <a:solidFill>
              <a:srgbClr val="000000"/>
            </a:solidFill>
            <a:ln w="9525">
              <a:noFill/>
              <a:round/>
              <a:headEnd/>
              <a:tailEnd/>
            </a:ln>
          </p:spPr>
          <p:txBody>
            <a:bodyPr/>
            <a:lstStyle/>
            <a:p>
              <a:endParaRPr lang="en-US"/>
            </a:p>
          </p:txBody>
        </p:sp>
        <p:sp>
          <p:nvSpPr>
            <p:cNvPr id="1241534" name="Freeform 446"/>
            <p:cNvSpPr>
              <a:spLocks/>
            </p:cNvSpPr>
            <p:nvPr/>
          </p:nvSpPr>
          <p:spPr bwMode="auto">
            <a:xfrm>
              <a:off x="3248" y="2208"/>
              <a:ext cx="20" cy="27"/>
            </a:xfrm>
            <a:custGeom>
              <a:avLst/>
              <a:gdLst/>
              <a:ahLst/>
              <a:cxnLst>
                <a:cxn ang="0">
                  <a:pos x="18" y="0"/>
                </a:cxn>
                <a:cxn ang="0">
                  <a:pos x="18" y="0"/>
                </a:cxn>
                <a:cxn ang="0">
                  <a:pos x="15" y="11"/>
                </a:cxn>
                <a:cxn ang="0">
                  <a:pos x="13" y="20"/>
                </a:cxn>
                <a:cxn ang="0">
                  <a:pos x="7" y="31"/>
                </a:cxn>
                <a:cxn ang="0">
                  <a:pos x="0" y="42"/>
                </a:cxn>
                <a:cxn ang="0">
                  <a:pos x="18" y="54"/>
                </a:cxn>
                <a:cxn ang="0">
                  <a:pos x="24" y="42"/>
                </a:cxn>
                <a:cxn ang="0">
                  <a:pos x="31" y="30"/>
                </a:cxn>
                <a:cxn ang="0">
                  <a:pos x="37" y="17"/>
                </a:cxn>
                <a:cxn ang="0">
                  <a:pos x="40" y="3"/>
                </a:cxn>
                <a:cxn ang="0">
                  <a:pos x="18" y="0"/>
                </a:cxn>
              </a:cxnLst>
              <a:rect l="0" t="0" r="r" b="b"/>
              <a:pathLst>
                <a:path w="40" h="54">
                  <a:moveTo>
                    <a:pt x="18" y="0"/>
                  </a:moveTo>
                  <a:lnTo>
                    <a:pt x="18" y="0"/>
                  </a:lnTo>
                  <a:lnTo>
                    <a:pt x="15" y="11"/>
                  </a:lnTo>
                  <a:lnTo>
                    <a:pt x="13" y="20"/>
                  </a:lnTo>
                  <a:lnTo>
                    <a:pt x="7" y="31"/>
                  </a:lnTo>
                  <a:lnTo>
                    <a:pt x="0" y="42"/>
                  </a:lnTo>
                  <a:lnTo>
                    <a:pt x="18" y="54"/>
                  </a:lnTo>
                  <a:lnTo>
                    <a:pt x="24" y="42"/>
                  </a:lnTo>
                  <a:lnTo>
                    <a:pt x="31" y="30"/>
                  </a:lnTo>
                  <a:lnTo>
                    <a:pt x="37" y="17"/>
                  </a:lnTo>
                  <a:lnTo>
                    <a:pt x="40" y="3"/>
                  </a:lnTo>
                  <a:lnTo>
                    <a:pt x="18" y="0"/>
                  </a:lnTo>
                  <a:close/>
                </a:path>
              </a:pathLst>
            </a:custGeom>
            <a:solidFill>
              <a:srgbClr val="000000"/>
            </a:solidFill>
            <a:ln w="9525">
              <a:noFill/>
              <a:round/>
              <a:headEnd/>
              <a:tailEnd/>
            </a:ln>
          </p:spPr>
          <p:txBody>
            <a:bodyPr/>
            <a:lstStyle/>
            <a:p>
              <a:endParaRPr lang="en-US"/>
            </a:p>
          </p:txBody>
        </p:sp>
        <p:sp>
          <p:nvSpPr>
            <p:cNvPr id="1241535" name="Freeform 447"/>
            <p:cNvSpPr>
              <a:spLocks/>
            </p:cNvSpPr>
            <p:nvPr/>
          </p:nvSpPr>
          <p:spPr bwMode="auto">
            <a:xfrm>
              <a:off x="3257" y="2147"/>
              <a:ext cx="15" cy="63"/>
            </a:xfrm>
            <a:custGeom>
              <a:avLst/>
              <a:gdLst/>
              <a:ahLst/>
              <a:cxnLst>
                <a:cxn ang="0">
                  <a:pos x="8" y="0"/>
                </a:cxn>
                <a:cxn ang="0">
                  <a:pos x="8" y="17"/>
                </a:cxn>
                <a:cxn ang="0">
                  <a:pos x="8" y="33"/>
                </a:cxn>
                <a:cxn ang="0">
                  <a:pos x="8" y="48"/>
                </a:cxn>
                <a:cxn ang="0">
                  <a:pos x="8" y="63"/>
                </a:cxn>
                <a:cxn ang="0">
                  <a:pos x="6" y="74"/>
                </a:cxn>
                <a:cxn ang="0">
                  <a:pos x="5" y="89"/>
                </a:cxn>
                <a:cxn ang="0">
                  <a:pos x="4" y="107"/>
                </a:cxn>
                <a:cxn ang="0">
                  <a:pos x="0" y="123"/>
                </a:cxn>
                <a:cxn ang="0">
                  <a:pos x="22" y="126"/>
                </a:cxn>
                <a:cxn ang="0">
                  <a:pos x="24" y="110"/>
                </a:cxn>
                <a:cxn ang="0">
                  <a:pos x="27" y="94"/>
                </a:cxn>
                <a:cxn ang="0">
                  <a:pos x="28" y="79"/>
                </a:cxn>
                <a:cxn ang="0">
                  <a:pos x="30" y="63"/>
                </a:cxn>
                <a:cxn ang="0">
                  <a:pos x="30" y="48"/>
                </a:cxn>
                <a:cxn ang="0">
                  <a:pos x="30" y="33"/>
                </a:cxn>
                <a:cxn ang="0">
                  <a:pos x="30" y="17"/>
                </a:cxn>
                <a:cxn ang="0">
                  <a:pos x="30" y="0"/>
                </a:cxn>
                <a:cxn ang="0">
                  <a:pos x="8" y="0"/>
                </a:cxn>
              </a:cxnLst>
              <a:rect l="0" t="0" r="r" b="b"/>
              <a:pathLst>
                <a:path w="30" h="126">
                  <a:moveTo>
                    <a:pt x="8" y="0"/>
                  </a:moveTo>
                  <a:lnTo>
                    <a:pt x="8" y="17"/>
                  </a:lnTo>
                  <a:lnTo>
                    <a:pt x="8" y="33"/>
                  </a:lnTo>
                  <a:lnTo>
                    <a:pt x="8" y="48"/>
                  </a:lnTo>
                  <a:lnTo>
                    <a:pt x="8" y="63"/>
                  </a:lnTo>
                  <a:lnTo>
                    <a:pt x="6" y="74"/>
                  </a:lnTo>
                  <a:lnTo>
                    <a:pt x="5" y="89"/>
                  </a:lnTo>
                  <a:lnTo>
                    <a:pt x="4" y="107"/>
                  </a:lnTo>
                  <a:lnTo>
                    <a:pt x="0" y="123"/>
                  </a:lnTo>
                  <a:lnTo>
                    <a:pt x="22" y="126"/>
                  </a:lnTo>
                  <a:lnTo>
                    <a:pt x="24" y="110"/>
                  </a:lnTo>
                  <a:lnTo>
                    <a:pt x="27" y="94"/>
                  </a:lnTo>
                  <a:lnTo>
                    <a:pt x="28" y="79"/>
                  </a:lnTo>
                  <a:lnTo>
                    <a:pt x="30" y="63"/>
                  </a:lnTo>
                  <a:lnTo>
                    <a:pt x="30" y="48"/>
                  </a:lnTo>
                  <a:lnTo>
                    <a:pt x="30" y="33"/>
                  </a:lnTo>
                  <a:lnTo>
                    <a:pt x="30" y="17"/>
                  </a:lnTo>
                  <a:lnTo>
                    <a:pt x="30" y="0"/>
                  </a:lnTo>
                  <a:lnTo>
                    <a:pt x="8" y="0"/>
                  </a:lnTo>
                  <a:close/>
                </a:path>
              </a:pathLst>
            </a:custGeom>
            <a:solidFill>
              <a:srgbClr val="000000"/>
            </a:solidFill>
            <a:ln w="9525">
              <a:noFill/>
              <a:round/>
              <a:headEnd/>
              <a:tailEnd/>
            </a:ln>
          </p:spPr>
          <p:txBody>
            <a:bodyPr/>
            <a:lstStyle/>
            <a:p>
              <a:endParaRPr lang="en-US"/>
            </a:p>
          </p:txBody>
        </p:sp>
        <p:sp>
          <p:nvSpPr>
            <p:cNvPr id="1241536" name="Freeform 448"/>
            <p:cNvSpPr>
              <a:spLocks/>
            </p:cNvSpPr>
            <p:nvPr/>
          </p:nvSpPr>
          <p:spPr bwMode="auto">
            <a:xfrm>
              <a:off x="3261" y="2141"/>
              <a:ext cx="11" cy="6"/>
            </a:xfrm>
            <a:custGeom>
              <a:avLst/>
              <a:gdLst/>
              <a:ahLst/>
              <a:cxnLst>
                <a:cxn ang="0">
                  <a:pos x="22" y="11"/>
                </a:cxn>
                <a:cxn ang="0">
                  <a:pos x="18" y="3"/>
                </a:cxn>
                <a:cxn ang="0">
                  <a:pos x="11" y="0"/>
                </a:cxn>
                <a:cxn ang="0">
                  <a:pos x="4" y="3"/>
                </a:cxn>
                <a:cxn ang="0">
                  <a:pos x="0" y="11"/>
                </a:cxn>
                <a:cxn ang="0">
                  <a:pos x="22" y="11"/>
                </a:cxn>
              </a:cxnLst>
              <a:rect l="0" t="0" r="r" b="b"/>
              <a:pathLst>
                <a:path w="22" h="11">
                  <a:moveTo>
                    <a:pt x="22" y="11"/>
                  </a:moveTo>
                  <a:lnTo>
                    <a:pt x="18" y="3"/>
                  </a:lnTo>
                  <a:lnTo>
                    <a:pt x="11" y="0"/>
                  </a:lnTo>
                  <a:lnTo>
                    <a:pt x="4" y="3"/>
                  </a:lnTo>
                  <a:lnTo>
                    <a:pt x="0" y="11"/>
                  </a:lnTo>
                  <a:lnTo>
                    <a:pt x="22" y="11"/>
                  </a:lnTo>
                  <a:close/>
                </a:path>
              </a:pathLst>
            </a:custGeom>
            <a:solidFill>
              <a:srgbClr val="000000"/>
            </a:solidFill>
            <a:ln w="9525">
              <a:noFill/>
              <a:round/>
              <a:headEnd/>
              <a:tailEnd/>
            </a:ln>
          </p:spPr>
          <p:txBody>
            <a:bodyPr/>
            <a:lstStyle/>
            <a:p>
              <a:endParaRPr lang="en-US"/>
            </a:p>
          </p:txBody>
        </p:sp>
        <p:sp>
          <p:nvSpPr>
            <p:cNvPr id="1241537" name="Freeform 449"/>
            <p:cNvSpPr>
              <a:spLocks/>
            </p:cNvSpPr>
            <p:nvPr/>
          </p:nvSpPr>
          <p:spPr bwMode="auto">
            <a:xfrm>
              <a:off x="3037" y="2162"/>
              <a:ext cx="9" cy="10"/>
            </a:xfrm>
            <a:custGeom>
              <a:avLst/>
              <a:gdLst/>
              <a:ahLst/>
              <a:cxnLst>
                <a:cxn ang="0">
                  <a:pos x="2" y="0"/>
                </a:cxn>
                <a:cxn ang="0">
                  <a:pos x="0" y="9"/>
                </a:cxn>
                <a:cxn ang="0">
                  <a:pos x="4" y="15"/>
                </a:cxn>
                <a:cxn ang="0">
                  <a:pos x="10" y="21"/>
                </a:cxn>
                <a:cxn ang="0">
                  <a:pos x="18" y="18"/>
                </a:cxn>
                <a:cxn ang="0">
                  <a:pos x="2" y="0"/>
                </a:cxn>
              </a:cxnLst>
              <a:rect l="0" t="0" r="r" b="b"/>
              <a:pathLst>
                <a:path w="18" h="21">
                  <a:moveTo>
                    <a:pt x="2" y="0"/>
                  </a:moveTo>
                  <a:lnTo>
                    <a:pt x="0" y="9"/>
                  </a:lnTo>
                  <a:lnTo>
                    <a:pt x="4" y="15"/>
                  </a:lnTo>
                  <a:lnTo>
                    <a:pt x="10" y="21"/>
                  </a:lnTo>
                  <a:lnTo>
                    <a:pt x="18" y="18"/>
                  </a:lnTo>
                  <a:lnTo>
                    <a:pt x="2" y="0"/>
                  </a:lnTo>
                  <a:close/>
                </a:path>
              </a:pathLst>
            </a:custGeom>
            <a:solidFill>
              <a:srgbClr val="000000"/>
            </a:solidFill>
            <a:ln w="9525">
              <a:noFill/>
              <a:round/>
              <a:headEnd/>
              <a:tailEnd/>
            </a:ln>
          </p:spPr>
          <p:txBody>
            <a:bodyPr/>
            <a:lstStyle/>
            <a:p>
              <a:endParaRPr lang="en-US"/>
            </a:p>
          </p:txBody>
        </p:sp>
        <p:sp>
          <p:nvSpPr>
            <p:cNvPr id="1241538" name="Freeform 450"/>
            <p:cNvSpPr>
              <a:spLocks/>
            </p:cNvSpPr>
            <p:nvPr/>
          </p:nvSpPr>
          <p:spPr bwMode="auto">
            <a:xfrm>
              <a:off x="3034" y="2162"/>
              <a:ext cx="13" cy="28"/>
            </a:xfrm>
            <a:custGeom>
              <a:avLst/>
              <a:gdLst/>
              <a:ahLst/>
              <a:cxnLst>
                <a:cxn ang="0">
                  <a:pos x="18" y="47"/>
                </a:cxn>
                <a:cxn ang="0">
                  <a:pos x="21" y="44"/>
                </a:cxn>
                <a:cxn ang="0">
                  <a:pos x="25" y="33"/>
                </a:cxn>
                <a:cxn ang="0">
                  <a:pos x="27" y="15"/>
                </a:cxn>
                <a:cxn ang="0">
                  <a:pos x="9" y="0"/>
                </a:cxn>
                <a:cxn ang="0">
                  <a:pos x="25" y="18"/>
                </a:cxn>
                <a:cxn ang="0">
                  <a:pos x="7" y="12"/>
                </a:cxn>
                <a:cxn ang="0">
                  <a:pos x="3" y="25"/>
                </a:cxn>
                <a:cxn ang="0">
                  <a:pos x="0" y="42"/>
                </a:cxn>
                <a:cxn ang="0">
                  <a:pos x="0" y="56"/>
                </a:cxn>
                <a:cxn ang="0">
                  <a:pos x="18" y="47"/>
                </a:cxn>
              </a:cxnLst>
              <a:rect l="0" t="0" r="r" b="b"/>
              <a:pathLst>
                <a:path w="27" h="56">
                  <a:moveTo>
                    <a:pt x="18" y="47"/>
                  </a:moveTo>
                  <a:lnTo>
                    <a:pt x="21" y="44"/>
                  </a:lnTo>
                  <a:lnTo>
                    <a:pt x="25" y="33"/>
                  </a:lnTo>
                  <a:lnTo>
                    <a:pt x="27" y="15"/>
                  </a:lnTo>
                  <a:lnTo>
                    <a:pt x="9" y="0"/>
                  </a:lnTo>
                  <a:lnTo>
                    <a:pt x="25" y="18"/>
                  </a:lnTo>
                  <a:lnTo>
                    <a:pt x="7" y="12"/>
                  </a:lnTo>
                  <a:lnTo>
                    <a:pt x="3" y="25"/>
                  </a:lnTo>
                  <a:lnTo>
                    <a:pt x="0" y="42"/>
                  </a:lnTo>
                  <a:lnTo>
                    <a:pt x="0" y="56"/>
                  </a:lnTo>
                  <a:lnTo>
                    <a:pt x="18" y="47"/>
                  </a:lnTo>
                  <a:close/>
                </a:path>
              </a:pathLst>
            </a:custGeom>
            <a:solidFill>
              <a:srgbClr val="000000"/>
            </a:solidFill>
            <a:ln w="9525">
              <a:noFill/>
              <a:round/>
              <a:headEnd/>
              <a:tailEnd/>
            </a:ln>
          </p:spPr>
          <p:txBody>
            <a:bodyPr/>
            <a:lstStyle/>
            <a:p>
              <a:endParaRPr lang="en-US"/>
            </a:p>
          </p:txBody>
        </p:sp>
        <p:sp>
          <p:nvSpPr>
            <p:cNvPr id="1241539" name="Freeform 451"/>
            <p:cNvSpPr>
              <a:spLocks/>
            </p:cNvSpPr>
            <p:nvPr/>
          </p:nvSpPr>
          <p:spPr bwMode="auto">
            <a:xfrm>
              <a:off x="3034" y="2185"/>
              <a:ext cx="9" cy="8"/>
            </a:xfrm>
            <a:custGeom>
              <a:avLst/>
              <a:gdLst/>
              <a:ahLst/>
              <a:cxnLst>
                <a:cxn ang="0">
                  <a:pos x="0" y="9"/>
                </a:cxn>
                <a:cxn ang="0">
                  <a:pos x="7" y="17"/>
                </a:cxn>
                <a:cxn ang="0">
                  <a:pos x="15" y="15"/>
                </a:cxn>
                <a:cxn ang="0">
                  <a:pos x="18" y="8"/>
                </a:cxn>
                <a:cxn ang="0">
                  <a:pos x="18" y="0"/>
                </a:cxn>
                <a:cxn ang="0">
                  <a:pos x="0" y="9"/>
                </a:cxn>
              </a:cxnLst>
              <a:rect l="0" t="0" r="r" b="b"/>
              <a:pathLst>
                <a:path w="18" h="17">
                  <a:moveTo>
                    <a:pt x="0" y="9"/>
                  </a:moveTo>
                  <a:lnTo>
                    <a:pt x="7" y="17"/>
                  </a:lnTo>
                  <a:lnTo>
                    <a:pt x="15" y="15"/>
                  </a:lnTo>
                  <a:lnTo>
                    <a:pt x="18" y="8"/>
                  </a:lnTo>
                  <a:lnTo>
                    <a:pt x="18" y="0"/>
                  </a:lnTo>
                  <a:lnTo>
                    <a:pt x="0" y="9"/>
                  </a:lnTo>
                  <a:close/>
                </a:path>
              </a:pathLst>
            </a:custGeom>
            <a:solidFill>
              <a:srgbClr val="000000"/>
            </a:solidFill>
            <a:ln w="9525">
              <a:noFill/>
              <a:round/>
              <a:headEnd/>
              <a:tailEnd/>
            </a:ln>
          </p:spPr>
          <p:txBody>
            <a:bodyPr/>
            <a:lstStyle/>
            <a:p>
              <a:endParaRPr lang="en-US"/>
            </a:p>
          </p:txBody>
        </p:sp>
        <p:sp>
          <p:nvSpPr>
            <p:cNvPr id="1241540" name="Freeform 452"/>
            <p:cNvSpPr>
              <a:spLocks/>
            </p:cNvSpPr>
            <p:nvPr/>
          </p:nvSpPr>
          <p:spPr bwMode="auto">
            <a:xfrm>
              <a:off x="2848" y="2162"/>
              <a:ext cx="7" cy="11"/>
            </a:xfrm>
            <a:custGeom>
              <a:avLst/>
              <a:gdLst/>
              <a:ahLst/>
              <a:cxnLst>
                <a:cxn ang="0">
                  <a:pos x="0" y="24"/>
                </a:cxn>
                <a:cxn ang="0">
                  <a:pos x="9" y="22"/>
                </a:cxn>
                <a:cxn ang="0">
                  <a:pos x="12" y="13"/>
                </a:cxn>
                <a:cxn ang="0">
                  <a:pos x="11" y="6"/>
                </a:cxn>
                <a:cxn ang="0">
                  <a:pos x="5" y="0"/>
                </a:cxn>
                <a:cxn ang="0">
                  <a:pos x="0" y="24"/>
                </a:cxn>
              </a:cxnLst>
              <a:rect l="0" t="0" r="r" b="b"/>
              <a:pathLst>
                <a:path w="12" h="24">
                  <a:moveTo>
                    <a:pt x="0" y="24"/>
                  </a:moveTo>
                  <a:lnTo>
                    <a:pt x="9" y="22"/>
                  </a:lnTo>
                  <a:lnTo>
                    <a:pt x="12" y="13"/>
                  </a:lnTo>
                  <a:lnTo>
                    <a:pt x="11" y="6"/>
                  </a:lnTo>
                  <a:lnTo>
                    <a:pt x="5" y="0"/>
                  </a:lnTo>
                  <a:lnTo>
                    <a:pt x="0" y="24"/>
                  </a:lnTo>
                  <a:close/>
                </a:path>
              </a:pathLst>
            </a:custGeom>
            <a:solidFill>
              <a:srgbClr val="000000"/>
            </a:solidFill>
            <a:ln w="9525">
              <a:noFill/>
              <a:round/>
              <a:headEnd/>
              <a:tailEnd/>
            </a:ln>
          </p:spPr>
          <p:txBody>
            <a:bodyPr/>
            <a:lstStyle/>
            <a:p>
              <a:endParaRPr lang="en-US"/>
            </a:p>
          </p:txBody>
        </p:sp>
        <p:sp>
          <p:nvSpPr>
            <p:cNvPr id="1241541" name="Freeform 453"/>
            <p:cNvSpPr>
              <a:spLocks/>
            </p:cNvSpPr>
            <p:nvPr/>
          </p:nvSpPr>
          <p:spPr bwMode="auto">
            <a:xfrm>
              <a:off x="2839" y="2160"/>
              <a:ext cx="12" cy="13"/>
            </a:xfrm>
            <a:custGeom>
              <a:avLst/>
              <a:gdLst/>
              <a:ahLst/>
              <a:cxnLst>
                <a:cxn ang="0">
                  <a:pos x="21" y="16"/>
                </a:cxn>
                <a:cxn ang="0">
                  <a:pos x="8" y="24"/>
                </a:cxn>
                <a:cxn ang="0">
                  <a:pos x="20" y="27"/>
                </a:cxn>
                <a:cxn ang="0">
                  <a:pos x="25" y="3"/>
                </a:cxn>
                <a:cxn ang="0">
                  <a:pos x="14" y="0"/>
                </a:cxn>
                <a:cxn ang="0">
                  <a:pos x="3" y="6"/>
                </a:cxn>
                <a:cxn ang="0">
                  <a:pos x="14" y="0"/>
                </a:cxn>
                <a:cxn ang="0">
                  <a:pos x="5" y="2"/>
                </a:cxn>
                <a:cxn ang="0">
                  <a:pos x="0" y="9"/>
                </a:cxn>
                <a:cxn ang="0">
                  <a:pos x="3" y="18"/>
                </a:cxn>
                <a:cxn ang="0">
                  <a:pos x="8" y="24"/>
                </a:cxn>
                <a:cxn ang="0">
                  <a:pos x="21" y="16"/>
                </a:cxn>
              </a:cxnLst>
              <a:rect l="0" t="0" r="r" b="b"/>
              <a:pathLst>
                <a:path w="25" h="27">
                  <a:moveTo>
                    <a:pt x="21" y="16"/>
                  </a:moveTo>
                  <a:lnTo>
                    <a:pt x="8" y="24"/>
                  </a:lnTo>
                  <a:lnTo>
                    <a:pt x="20" y="27"/>
                  </a:lnTo>
                  <a:lnTo>
                    <a:pt x="25" y="3"/>
                  </a:lnTo>
                  <a:lnTo>
                    <a:pt x="14" y="0"/>
                  </a:lnTo>
                  <a:lnTo>
                    <a:pt x="3" y="6"/>
                  </a:lnTo>
                  <a:lnTo>
                    <a:pt x="14" y="0"/>
                  </a:lnTo>
                  <a:lnTo>
                    <a:pt x="5" y="2"/>
                  </a:lnTo>
                  <a:lnTo>
                    <a:pt x="0" y="9"/>
                  </a:lnTo>
                  <a:lnTo>
                    <a:pt x="3" y="18"/>
                  </a:lnTo>
                  <a:lnTo>
                    <a:pt x="8" y="24"/>
                  </a:lnTo>
                  <a:lnTo>
                    <a:pt x="21" y="16"/>
                  </a:lnTo>
                  <a:close/>
                </a:path>
              </a:pathLst>
            </a:custGeom>
            <a:solidFill>
              <a:srgbClr val="000000"/>
            </a:solidFill>
            <a:ln w="9525">
              <a:noFill/>
              <a:round/>
              <a:headEnd/>
              <a:tailEnd/>
            </a:ln>
          </p:spPr>
          <p:txBody>
            <a:bodyPr/>
            <a:lstStyle/>
            <a:p>
              <a:endParaRPr lang="en-US"/>
            </a:p>
          </p:txBody>
        </p:sp>
        <p:sp>
          <p:nvSpPr>
            <p:cNvPr id="1241542" name="Freeform 454"/>
            <p:cNvSpPr>
              <a:spLocks/>
            </p:cNvSpPr>
            <p:nvPr/>
          </p:nvSpPr>
          <p:spPr bwMode="auto">
            <a:xfrm>
              <a:off x="2821" y="2163"/>
              <a:ext cx="28" cy="22"/>
            </a:xfrm>
            <a:custGeom>
              <a:avLst/>
              <a:gdLst/>
              <a:ahLst/>
              <a:cxnLst>
                <a:cxn ang="0">
                  <a:pos x="18" y="44"/>
                </a:cxn>
                <a:cxn ang="0">
                  <a:pos x="18" y="44"/>
                </a:cxn>
                <a:cxn ang="0">
                  <a:pos x="25" y="37"/>
                </a:cxn>
                <a:cxn ang="0">
                  <a:pos x="35" y="30"/>
                </a:cxn>
                <a:cxn ang="0">
                  <a:pos x="47" y="22"/>
                </a:cxn>
                <a:cxn ang="0">
                  <a:pos x="57" y="10"/>
                </a:cxn>
                <a:cxn ang="0">
                  <a:pos x="39" y="0"/>
                </a:cxn>
                <a:cxn ang="0">
                  <a:pos x="34" y="6"/>
                </a:cxn>
                <a:cxn ang="0">
                  <a:pos x="26" y="10"/>
                </a:cxn>
                <a:cxn ang="0">
                  <a:pos x="12" y="18"/>
                </a:cxn>
                <a:cxn ang="0">
                  <a:pos x="0" y="30"/>
                </a:cxn>
                <a:cxn ang="0">
                  <a:pos x="18" y="44"/>
                </a:cxn>
              </a:cxnLst>
              <a:rect l="0" t="0" r="r" b="b"/>
              <a:pathLst>
                <a:path w="57" h="44">
                  <a:moveTo>
                    <a:pt x="18" y="44"/>
                  </a:moveTo>
                  <a:lnTo>
                    <a:pt x="18" y="44"/>
                  </a:lnTo>
                  <a:lnTo>
                    <a:pt x="25" y="37"/>
                  </a:lnTo>
                  <a:lnTo>
                    <a:pt x="35" y="30"/>
                  </a:lnTo>
                  <a:lnTo>
                    <a:pt x="47" y="22"/>
                  </a:lnTo>
                  <a:lnTo>
                    <a:pt x="57" y="10"/>
                  </a:lnTo>
                  <a:lnTo>
                    <a:pt x="39" y="0"/>
                  </a:lnTo>
                  <a:lnTo>
                    <a:pt x="34" y="6"/>
                  </a:lnTo>
                  <a:lnTo>
                    <a:pt x="26" y="10"/>
                  </a:lnTo>
                  <a:lnTo>
                    <a:pt x="12" y="18"/>
                  </a:lnTo>
                  <a:lnTo>
                    <a:pt x="0" y="30"/>
                  </a:lnTo>
                  <a:lnTo>
                    <a:pt x="18" y="44"/>
                  </a:lnTo>
                  <a:close/>
                </a:path>
              </a:pathLst>
            </a:custGeom>
            <a:solidFill>
              <a:srgbClr val="000000"/>
            </a:solidFill>
            <a:ln w="9525">
              <a:noFill/>
              <a:round/>
              <a:headEnd/>
              <a:tailEnd/>
            </a:ln>
          </p:spPr>
          <p:txBody>
            <a:bodyPr/>
            <a:lstStyle/>
            <a:p>
              <a:endParaRPr lang="en-US"/>
            </a:p>
          </p:txBody>
        </p:sp>
        <p:sp>
          <p:nvSpPr>
            <p:cNvPr id="1241543" name="Freeform 455"/>
            <p:cNvSpPr>
              <a:spLocks/>
            </p:cNvSpPr>
            <p:nvPr/>
          </p:nvSpPr>
          <p:spPr bwMode="auto">
            <a:xfrm>
              <a:off x="2808" y="2178"/>
              <a:ext cx="22" cy="26"/>
            </a:xfrm>
            <a:custGeom>
              <a:avLst/>
              <a:gdLst/>
              <a:ahLst/>
              <a:cxnLst>
                <a:cxn ang="0">
                  <a:pos x="15" y="51"/>
                </a:cxn>
                <a:cxn ang="0">
                  <a:pos x="15" y="51"/>
                </a:cxn>
                <a:cxn ang="0">
                  <a:pos x="24" y="40"/>
                </a:cxn>
                <a:cxn ang="0">
                  <a:pos x="32" y="29"/>
                </a:cxn>
                <a:cxn ang="0">
                  <a:pos x="38" y="20"/>
                </a:cxn>
                <a:cxn ang="0">
                  <a:pos x="43" y="14"/>
                </a:cxn>
                <a:cxn ang="0">
                  <a:pos x="25" y="0"/>
                </a:cxn>
                <a:cxn ang="0">
                  <a:pos x="20" y="7"/>
                </a:cxn>
                <a:cxn ang="0">
                  <a:pos x="16" y="16"/>
                </a:cxn>
                <a:cxn ang="0">
                  <a:pos x="9" y="23"/>
                </a:cxn>
                <a:cxn ang="0">
                  <a:pos x="0" y="35"/>
                </a:cxn>
                <a:cxn ang="0">
                  <a:pos x="15" y="51"/>
                </a:cxn>
              </a:cxnLst>
              <a:rect l="0" t="0" r="r" b="b"/>
              <a:pathLst>
                <a:path w="43" h="51">
                  <a:moveTo>
                    <a:pt x="15" y="51"/>
                  </a:moveTo>
                  <a:lnTo>
                    <a:pt x="15" y="51"/>
                  </a:lnTo>
                  <a:lnTo>
                    <a:pt x="24" y="40"/>
                  </a:lnTo>
                  <a:lnTo>
                    <a:pt x="32" y="29"/>
                  </a:lnTo>
                  <a:lnTo>
                    <a:pt x="38" y="20"/>
                  </a:lnTo>
                  <a:lnTo>
                    <a:pt x="43" y="14"/>
                  </a:lnTo>
                  <a:lnTo>
                    <a:pt x="25" y="0"/>
                  </a:lnTo>
                  <a:lnTo>
                    <a:pt x="20" y="7"/>
                  </a:lnTo>
                  <a:lnTo>
                    <a:pt x="16" y="16"/>
                  </a:lnTo>
                  <a:lnTo>
                    <a:pt x="9" y="23"/>
                  </a:lnTo>
                  <a:lnTo>
                    <a:pt x="0" y="35"/>
                  </a:lnTo>
                  <a:lnTo>
                    <a:pt x="15" y="51"/>
                  </a:lnTo>
                  <a:close/>
                </a:path>
              </a:pathLst>
            </a:custGeom>
            <a:solidFill>
              <a:srgbClr val="000000"/>
            </a:solidFill>
            <a:ln w="9525">
              <a:noFill/>
              <a:round/>
              <a:headEnd/>
              <a:tailEnd/>
            </a:ln>
          </p:spPr>
          <p:txBody>
            <a:bodyPr/>
            <a:lstStyle/>
            <a:p>
              <a:endParaRPr lang="en-US"/>
            </a:p>
          </p:txBody>
        </p:sp>
        <p:sp>
          <p:nvSpPr>
            <p:cNvPr id="1241544" name="Freeform 456"/>
            <p:cNvSpPr>
              <a:spLocks/>
            </p:cNvSpPr>
            <p:nvPr/>
          </p:nvSpPr>
          <p:spPr bwMode="auto">
            <a:xfrm>
              <a:off x="2790" y="2196"/>
              <a:ext cx="26" cy="33"/>
            </a:xfrm>
            <a:custGeom>
              <a:avLst/>
              <a:gdLst/>
              <a:ahLst/>
              <a:cxnLst>
                <a:cxn ang="0">
                  <a:pos x="20" y="64"/>
                </a:cxn>
                <a:cxn ang="0">
                  <a:pos x="19" y="67"/>
                </a:cxn>
                <a:cxn ang="0">
                  <a:pos x="20" y="62"/>
                </a:cxn>
                <a:cxn ang="0">
                  <a:pos x="23" y="56"/>
                </a:cxn>
                <a:cxn ang="0">
                  <a:pos x="27" y="52"/>
                </a:cxn>
                <a:cxn ang="0">
                  <a:pos x="31" y="45"/>
                </a:cxn>
                <a:cxn ang="0">
                  <a:pos x="37" y="37"/>
                </a:cxn>
                <a:cxn ang="0">
                  <a:pos x="42" y="30"/>
                </a:cxn>
                <a:cxn ang="0">
                  <a:pos x="47" y="21"/>
                </a:cxn>
                <a:cxn ang="0">
                  <a:pos x="51" y="16"/>
                </a:cxn>
                <a:cxn ang="0">
                  <a:pos x="36" y="0"/>
                </a:cxn>
                <a:cxn ang="0">
                  <a:pos x="29" y="9"/>
                </a:cxn>
                <a:cxn ang="0">
                  <a:pos x="23" y="16"/>
                </a:cxn>
                <a:cxn ang="0">
                  <a:pos x="19" y="24"/>
                </a:cxn>
                <a:cxn ang="0">
                  <a:pos x="13" y="31"/>
                </a:cxn>
                <a:cxn ang="0">
                  <a:pos x="9" y="39"/>
                </a:cxn>
                <a:cxn ang="0">
                  <a:pos x="5" y="46"/>
                </a:cxn>
                <a:cxn ang="0">
                  <a:pos x="2" y="53"/>
                </a:cxn>
                <a:cxn ang="0">
                  <a:pos x="1" y="56"/>
                </a:cxn>
                <a:cxn ang="0">
                  <a:pos x="0" y="58"/>
                </a:cxn>
                <a:cxn ang="0">
                  <a:pos x="20" y="64"/>
                </a:cxn>
              </a:cxnLst>
              <a:rect l="0" t="0" r="r" b="b"/>
              <a:pathLst>
                <a:path w="51" h="67">
                  <a:moveTo>
                    <a:pt x="20" y="64"/>
                  </a:moveTo>
                  <a:lnTo>
                    <a:pt x="19" y="67"/>
                  </a:lnTo>
                  <a:lnTo>
                    <a:pt x="20" y="62"/>
                  </a:lnTo>
                  <a:lnTo>
                    <a:pt x="23" y="56"/>
                  </a:lnTo>
                  <a:lnTo>
                    <a:pt x="27" y="52"/>
                  </a:lnTo>
                  <a:lnTo>
                    <a:pt x="31" y="45"/>
                  </a:lnTo>
                  <a:lnTo>
                    <a:pt x="37" y="37"/>
                  </a:lnTo>
                  <a:lnTo>
                    <a:pt x="42" y="30"/>
                  </a:lnTo>
                  <a:lnTo>
                    <a:pt x="47" y="21"/>
                  </a:lnTo>
                  <a:lnTo>
                    <a:pt x="51" y="16"/>
                  </a:lnTo>
                  <a:lnTo>
                    <a:pt x="36" y="0"/>
                  </a:lnTo>
                  <a:lnTo>
                    <a:pt x="29" y="9"/>
                  </a:lnTo>
                  <a:lnTo>
                    <a:pt x="23" y="16"/>
                  </a:lnTo>
                  <a:lnTo>
                    <a:pt x="19" y="24"/>
                  </a:lnTo>
                  <a:lnTo>
                    <a:pt x="13" y="31"/>
                  </a:lnTo>
                  <a:lnTo>
                    <a:pt x="9" y="39"/>
                  </a:lnTo>
                  <a:lnTo>
                    <a:pt x="5" y="46"/>
                  </a:lnTo>
                  <a:lnTo>
                    <a:pt x="2" y="53"/>
                  </a:lnTo>
                  <a:lnTo>
                    <a:pt x="1" y="56"/>
                  </a:lnTo>
                  <a:lnTo>
                    <a:pt x="0" y="58"/>
                  </a:lnTo>
                  <a:lnTo>
                    <a:pt x="20" y="64"/>
                  </a:lnTo>
                  <a:close/>
                </a:path>
              </a:pathLst>
            </a:custGeom>
            <a:solidFill>
              <a:srgbClr val="000000"/>
            </a:solidFill>
            <a:ln w="9525">
              <a:noFill/>
              <a:round/>
              <a:headEnd/>
              <a:tailEnd/>
            </a:ln>
          </p:spPr>
          <p:txBody>
            <a:bodyPr/>
            <a:lstStyle/>
            <a:p>
              <a:endParaRPr lang="en-US"/>
            </a:p>
          </p:txBody>
        </p:sp>
        <p:sp>
          <p:nvSpPr>
            <p:cNvPr id="1241545" name="Freeform 457"/>
            <p:cNvSpPr>
              <a:spLocks/>
            </p:cNvSpPr>
            <p:nvPr/>
          </p:nvSpPr>
          <p:spPr bwMode="auto">
            <a:xfrm>
              <a:off x="2788" y="2224"/>
              <a:ext cx="12" cy="16"/>
            </a:xfrm>
            <a:custGeom>
              <a:avLst/>
              <a:gdLst/>
              <a:ahLst/>
              <a:cxnLst>
                <a:cxn ang="0">
                  <a:pos x="22" y="31"/>
                </a:cxn>
                <a:cxn ang="0">
                  <a:pos x="22" y="25"/>
                </a:cxn>
                <a:cxn ang="0">
                  <a:pos x="22" y="21"/>
                </a:cxn>
                <a:cxn ang="0">
                  <a:pos x="22" y="15"/>
                </a:cxn>
                <a:cxn ang="0">
                  <a:pos x="24" y="7"/>
                </a:cxn>
                <a:cxn ang="0">
                  <a:pos x="4" y="0"/>
                </a:cxn>
                <a:cxn ang="0">
                  <a:pos x="0" y="12"/>
                </a:cxn>
                <a:cxn ang="0">
                  <a:pos x="0" y="21"/>
                </a:cxn>
                <a:cxn ang="0">
                  <a:pos x="0" y="25"/>
                </a:cxn>
                <a:cxn ang="0">
                  <a:pos x="0" y="31"/>
                </a:cxn>
                <a:cxn ang="0">
                  <a:pos x="22" y="31"/>
                </a:cxn>
              </a:cxnLst>
              <a:rect l="0" t="0" r="r" b="b"/>
              <a:pathLst>
                <a:path w="24" h="31">
                  <a:moveTo>
                    <a:pt x="22" y="31"/>
                  </a:moveTo>
                  <a:lnTo>
                    <a:pt x="22" y="25"/>
                  </a:lnTo>
                  <a:lnTo>
                    <a:pt x="22" y="21"/>
                  </a:lnTo>
                  <a:lnTo>
                    <a:pt x="22" y="15"/>
                  </a:lnTo>
                  <a:lnTo>
                    <a:pt x="24" y="7"/>
                  </a:lnTo>
                  <a:lnTo>
                    <a:pt x="4" y="0"/>
                  </a:lnTo>
                  <a:lnTo>
                    <a:pt x="0" y="12"/>
                  </a:lnTo>
                  <a:lnTo>
                    <a:pt x="0" y="21"/>
                  </a:lnTo>
                  <a:lnTo>
                    <a:pt x="0" y="25"/>
                  </a:lnTo>
                  <a:lnTo>
                    <a:pt x="0" y="31"/>
                  </a:lnTo>
                  <a:lnTo>
                    <a:pt x="22" y="31"/>
                  </a:lnTo>
                  <a:close/>
                </a:path>
              </a:pathLst>
            </a:custGeom>
            <a:solidFill>
              <a:srgbClr val="000000"/>
            </a:solidFill>
            <a:ln w="9525">
              <a:noFill/>
              <a:round/>
              <a:headEnd/>
              <a:tailEnd/>
            </a:ln>
          </p:spPr>
          <p:txBody>
            <a:bodyPr/>
            <a:lstStyle/>
            <a:p>
              <a:endParaRPr lang="en-US"/>
            </a:p>
          </p:txBody>
        </p:sp>
        <p:sp>
          <p:nvSpPr>
            <p:cNvPr id="1241546" name="Freeform 458"/>
            <p:cNvSpPr>
              <a:spLocks/>
            </p:cNvSpPr>
            <p:nvPr/>
          </p:nvSpPr>
          <p:spPr bwMode="auto">
            <a:xfrm>
              <a:off x="2788" y="2240"/>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547" name="Freeform 459"/>
            <p:cNvSpPr>
              <a:spLocks/>
            </p:cNvSpPr>
            <p:nvPr/>
          </p:nvSpPr>
          <p:spPr bwMode="auto">
            <a:xfrm>
              <a:off x="2907" y="2176"/>
              <a:ext cx="11" cy="6"/>
            </a:xfrm>
            <a:custGeom>
              <a:avLst/>
              <a:gdLst/>
              <a:ahLst/>
              <a:cxnLst>
                <a:cxn ang="0">
                  <a:pos x="20" y="11"/>
                </a:cxn>
                <a:cxn ang="0">
                  <a:pos x="16" y="2"/>
                </a:cxn>
                <a:cxn ang="0">
                  <a:pos x="9" y="0"/>
                </a:cxn>
                <a:cxn ang="0">
                  <a:pos x="2" y="5"/>
                </a:cxn>
                <a:cxn ang="0">
                  <a:pos x="0" y="14"/>
                </a:cxn>
                <a:cxn ang="0">
                  <a:pos x="20" y="11"/>
                </a:cxn>
              </a:cxnLst>
              <a:rect l="0" t="0" r="r" b="b"/>
              <a:pathLst>
                <a:path w="20" h="14">
                  <a:moveTo>
                    <a:pt x="20" y="11"/>
                  </a:moveTo>
                  <a:lnTo>
                    <a:pt x="16" y="2"/>
                  </a:lnTo>
                  <a:lnTo>
                    <a:pt x="9" y="0"/>
                  </a:lnTo>
                  <a:lnTo>
                    <a:pt x="2" y="5"/>
                  </a:lnTo>
                  <a:lnTo>
                    <a:pt x="0" y="14"/>
                  </a:lnTo>
                  <a:lnTo>
                    <a:pt x="20" y="11"/>
                  </a:lnTo>
                  <a:close/>
                </a:path>
              </a:pathLst>
            </a:custGeom>
            <a:solidFill>
              <a:srgbClr val="000000"/>
            </a:solidFill>
            <a:ln w="9525">
              <a:noFill/>
              <a:round/>
              <a:headEnd/>
              <a:tailEnd/>
            </a:ln>
          </p:spPr>
          <p:txBody>
            <a:bodyPr/>
            <a:lstStyle/>
            <a:p>
              <a:endParaRPr lang="en-US"/>
            </a:p>
          </p:txBody>
        </p:sp>
        <p:sp>
          <p:nvSpPr>
            <p:cNvPr id="1241548" name="Freeform 460"/>
            <p:cNvSpPr>
              <a:spLocks/>
            </p:cNvSpPr>
            <p:nvPr/>
          </p:nvSpPr>
          <p:spPr bwMode="auto">
            <a:xfrm>
              <a:off x="2907" y="2181"/>
              <a:ext cx="18" cy="41"/>
            </a:xfrm>
            <a:custGeom>
              <a:avLst/>
              <a:gdLst/>
              <a:ahLst/>
              <a:cxnLst>
                <a:cxn ang="0">
                  <a:pos x="34" y="78"/>
                </a:cxn>
                <a:cxn ang="0">
                  <a:pos x="34" y="78"/>
                </a:cxn>
                <a:cxn ang="0">
                  <a:pos x="33" y="66"/>
                </a:cxn>
                <a:cxn ang="0">
                  <a:pos x="32" y="53"/>
                </a:cxn>
                <a:cxn ang="0">
                  <a:pos x="29" y="42"/>
                </a:cxn>
                <a:cxn ang="0">
                  <a:pos x="28" y="31"/>
                </a:cxn>
                <a:cxn ang="0">
                  <a:pos x="25" y="20"/>
                </a:cxn>
                <a:cxn ang="0">
                  <a:pos x="23" y="13"/>
                </a:cxn>
                <a:cxn ang="0">
                  <a:pos x="21" y="5"/>
                </a:cxn>
                <a:cxn ang="0">
                  <a:pos x="20" y="0"/>
                </a:cxn>
                <a:cxn ang="0">
                  <a:pos x="0" y="3"/>
                </a:cxn>
                <a:cxn ang="0">
                  <a:pos x="1" y="13"/>
                </a:cxn>
                <a:cxn ang="0">
                  <a:pos x="2" y="20"/>
                </a:cxn>
                <a:cxn ang="0">
                  <a:pos x="3" y="28"/>
                </a:cxn>
                <a:cxn ang="0">
                  <a:pos x="6" y="38"/>
                </a:cxn>
                <a:cxn ang="0">
                  <a:pos x="9" y="45"/>
                </a:cxn>
                <a:cxn ang="0">
                  <a:pos x="10" y="56"/>
                </a:cxn>
                <a:cxn ang="0">
                  <a:pos x="11" y="69"/>
                </a:cxn>
                <a:cxn ang="0">
                  <a:pos x="12" y="82"/>
                </a:cxn>
                <a:cxn ang="0">
                  <a:pos x="34" y="78"/>
                </a:cxn>
              </a:cxnLst>
              <a:rect l="0" t="0" r="r" b="b"/>
              <a:pathLst>
                <a:path w="34" h="82">
                  <a:moveTo>
                    <a:pt x="34" y="78"/>
                  </a:moveTo>
                  <a:lnTo>
                    <a:pt x="34" y="78"/>
                  </a:lnTo>
                  <a:lnTo>
                    <a:pt x="33" y="66"/>
                  </a:lnTo>
                  <a:lnTo>
                    <a:pt x="32" y="53"/>
                  </a:lnTo>
                  <a:lnTo>
                    <a:pt x="29" y="42"/>
                  </a:lnTo>
                  <a:lnTo>
                    <a:pt x="28" y="31"/>
                  </a:lnTo>
                  <a:lnTo>
                    <a:pt x="25" y="20"/>
                  </a:lnTo>
                  <a:lnTo>
                    <a:pt x="23" y="13"/>
                  </a:lnTo>
                  <a:lnTo>
                    <a:pt x="21" y="5"/>
                  </a:lnTo>
                  <a:lnTo>
                    <a:pt x="20" y="0"/>
                  </a:lnTo>
                  <a:lnTo>
                    <a:pt x="0" y="3"/>
                  </a:lnTo>
                  <a:lnTo>
                    <a:pt x="1" y="13"/>
                  </a:lnTo>
                  <a:lnTo>
                    <a:pt x="2" y="20"/>
                  </a:lnTo>
                  <a:lnTo>
                    <a:pt x="3" y="28"/>
                  </a:lnTo>
                  <a:lnTo>
                    <a:pt x="6" y="38"/>
                  </a:lnTo>
                  <a:lnTo>
                    <a:pt x="9" y="45"/>
                  </a:lnTo>
                  <a:lnTo>
                    <a:pt x="10" y="56"/>
                  </a:lnTo>
                  <a:lnTo>
                    <a:pt x="11" y="69"/>
                  </a:lnTo>
                  <a:lnTo>
                    <a:pt x="12" y="82"/>
                  </a:lnTo>
                  <a:lnTo>
                    <a:pt x="34" y="78"/>
                  </a:lnTo>
                  <a:close/>
                </a:path>
              </a:pathLst>
            </a:custGeom>
            <a:solidFill>
              <a:srgbClr val="000000"/>
            </a:solidFill>
            <a:ln w="9525">
              <a:noFill/>
              <a:round/>
              <a:headEnd/>
              <a:tailEnd/>
            </a:ln>
          </p:spPr>
          <p:txBody>
            <a:bodyPr/>
            <a:lstStyle/>
            <a:p>
              <a:endParaRPr lang="en-US"/>
            </a:p>
          </p:txBody>
        </p:sp>
        <p:sp>
          <p:nvSpPr>
            <p:cNvPr id="1241549" name="Freeform 461"/>
            <p:cNvSpPr>
              <a:spLocks/>
            </p:cNvSpPr>
            <p:nvPr/>
          </p:nvSpPr>
          <p:spPr bwMode="auto">
            <a:xfrm>
              <a:off x="2912" y="2220"/>
              <a:ext cx="13" cy="60"/>
            </a:xfrm>
            <a:custGeom>
              <a:avLst/>
              <a:gdLst/>
              <a:ahLst/>
              <a:cxnLst>
                <a:cxn ang="0">
                  <a:pos x="19" y="104"/>
                </a:cxn>
                <a:cxn ang="0">
                  <a:pos x="22" y="108"/>
                </a:cxn>
                <a:cxn ang="0">
                  <a:pos x="22" y="101"/>
                </a:cxn>
                <a:cxn ang="0">
                  <a:pos x="23" y="89"/>
                </a:cxn>
                <a:cxn ang="0">
                  <a:pos x="23" y="76"/>
                </a:cxn>
                <a:cxn ang="0">
                  <a:pos x="24" y="64"/>
                </a:cxn>
                <a:cxn ang="0">
                  <a:pos x="26" y="47"/>
                </a:cxn>
                <a:cxn ang="0">
                  <a:pos x="26" y="33"/>
                </a:cxn>
                <a:cxn ang="0">
                  <a:pos x="26" y="18"/>
                </a:cxn>
                <a:cxn ang="0">
                  <a:pos x="24" y="0"/>
                </a:cxn>
                <a:cxn ang="0">
                  <a:pos x="2" y="4"/>
                </a:cxn>
                <a:cxn ang="0">
                  <a:pos x="4" y="18"/>
                </a:cxn>
                <a:cxn ang="0">
                  <a:pos x="4" y="33"/>
                </a:cxn>
                <a:cxn ang="0">
                  <a:pos x="4" y="47"/>
                </a:cxn>
                <a:cxn ang="0">
                  <a:pos x="2" y="61"/>
                </a:cxn>
                <a:cxn ang="0">
                  <a:pos x="1" y="76"/>
                </a:cxn>
                <a:cxn ang="0">
                  <a:pos x="1" y="89"/>
                </a:cxn>
                <a:cxn ang="0">
                  <a:pos x="0" y="98"/>
                </a:cxn>
                <a:cxn ang="0">
                  <a:pos x="0" y="108"/>
                </a:cxn>
                <a:cxn ang="0">
                  <a:pos x="1" y="113"/>
                </a:cxn>
                <a:cxn ang="0">
                  <a:pos x="0" y="108"/>
                </a:cxn>
                <a:cxn ang="0">
                  <a:pos x="2" y="117"/>
                </a:cxn>
                <a:cxn ang="0">
                  <a:pos x="10" y="120"/>
                </a:cxn>
                <a:cxn ang="0">
                  <a:pos x="18" y="117"/>
                </a:cxn>
                <a:cxn ang="0">
                  <a:pos x="22" y="108"/>
                </a:cxn>
                <a:cxn ang="0">
                  <a:pos x="19" y="104"/>
                </a:cxn>
              </a:cxnLst>
              <a:rect l="0" t="0" r="r" b="b"/>
              <a:pathLst>
                <a:path w="26" h="120">
                  <a:moveTo>
                    <a:pt x="19" y="104"/>
                  </a:moveTo>
                  <a:lnTo>
                    <a:pt x="22" y="108"/>
                  </a:lnTo>
                  <a:lnTo>
                    <a:pt x="22" y="101"/>
                  </a:lnTo>
                  <a:lnTo>
                    <a:pt x="23" y="89"/>
                  </a:lnTo>
                  <a:lnTo>
                    <a:pt x="23" y="76"/>
                  </a:lnTo>
                  <a:lnTo>
                    <a:pt x="24" y="64"/>
                  </a:lnTo>
                  <a:lnTo>
                    <a:pt x="26" y="47"/>
                  </a:lnTo>
                  <a:lnTo>
                    <a:pt x="26" y="33"/>
                  </a:lnTo>
                  <a:lnTo>
                    <a:pt x="26" y="18"/>
                  </a:lnTo>
                  <a:lnTo>
                    <a:pt x="24" y="0"/>
                  </a:lnTo>
                  <a:lnTo>
                    <a:pt x="2" y="4"/>
                  </a:lnTo>
                  <a:lnTo>
                    <a:pt x="4" y="18"/>
                  </a:lnTo>
                  <a:lnTo>
                    <a:pt x="4" y="33"/>
                  </a:lnTo>
                  <a:lnTo>
                    <a:pt x="4" y="47"/>
                  </a:lnTo>
                  <a:lnTo>
                    <a:pt x="2" y="61"/>
                  </a:lnTo>
                  <a:lnTo>
                    <a:pt x="1" y="76"/>
                  </a:lnTo>
                  <a:lnTo>
                    <a:pt x="1" y="89"/>
                  </a:lnTo>
                  <a:lnTo>
                    <a:pt x="0" y="98"/>
                  </a:lnTo>
                  <a:lnTo>
                    <a:pt x="0" y="108"/>
                  </a:lnTo>
                  <a:lnTo>
                    <a:pt x="1" y="113"/>
                  </a:lnTo>
                  <a:lnTo>
                    <a:pt x="0" y="108"/>
                  </a:lnTo>
                  <a:lnTo>
                    <a:pt x="2" y="117"/>
                  </a:lnTo>
                  <a:lnTo>
                    <a:pt x="10" y="120"/>
                  </a:lnTo>
                  <a:lnTo>
                    <a:pt x="18" y="117"/>
                  </a:lnTo>
                  <a:lnTo>
                    <a:pt x="22" y="108"/>
                  </a:lnTo>
                  <a:lnTo>
                    <a:pt x="19" y="104"/>
                  </a:lnTo>
                  <a:close/>
                </a:path>
              </a:pathLst>
            </a:custGeom>
            <a:solidFill>
              <a:srgbClr val="000000"/>
            </a:solidFill>
            <a:ln w="9525">
              <a:noFill/>
              <a:round/>
              <a:headEnd/>
              <a:tailEnd/>
            </a:ln>
          </p:spPr>
          <p:txBody>
            <a:bodyPr/>
            <a:lstStyle/>
            <a:p>
              <a:endParaRPr lang="en-US"/>
            </a:p>
          </p:txBody>
        </p:sp>
        <p:sp>
          <p:nvSpPr>
            <p:cNvPr id="1241550" name="Freeform 462"/>
            <p:cNvSpPr>
              <a:spLocks/>
            </p:cNvSpPr>
            <p:nvPr/>
          </p:nvSpPr>
          <p:spPr bwMode="auto">
            <a:xfrm>
              <a:off x="2913" y="2272"/>
              <a:ext cx="12" cy="12"/>
            </a:xfrm>
            <a:custGeom>
              <a:avLst/>
              <a:gdLst/>
              <a:ahLst/>
              <a:cxnLst>
                <a:cxn ang="0">
                  <a:pos x="23" y="11"/>
                </a:cxn>
                <a:cxn ang="0">
                  <a:pos x="22" y="7"/>
                </a:cxn>
                <a:cxn ang="0">
                  <a:pos x="18" y="0"/>
                </a:cxn>
                <a:cxn ang="0">
                  <a:pos x="0" y="9"/>
                </a:cxn>
                <a:cxn ang="0">
                  <a:pos x="3" y="17"/>
                </a:cxn>
                <a:cxn ang="0">
                  <a:pos x="1" y="14"/>
                </a:cxn>
                <a:cxn ang="0">
                  <a:pos x="1" y="17"/>
                </a:cxn>
                <a:cxn ang="0">
                  <a:pos x="8" y="23"/>
                </a:cxn>
                <a:cxn ang="0">
                  <a:pos x="17" y="23"/>
                </a:cxn>
                <a:cxn ang="0">
                  <a:pos x="23" y="17"/>
                </a:cxn>
                <a:cxn ang="0">
                  <a:pos x="23" y="7"/>
                </a:cxn>
                <a:cxn ang="0">
                  <a:pos x="23" y="11"/>
                </a:cxn>
              </a:cxnLst>
              <a:rect l="0" t="0" r="r" b="b"/>
              <a:pathLst>
                <a:path w="23" h="23">
                  <a:moveTo>
                    <a:pt x="23" y="11"/>
                  </a:moveTo>
                  <a:lnTo>
                    <a:pt x="22" y="7"/>
                  </a:lnTo>
                  <a:lnTo>
                    <a:pt x="18" y="0"/>
                  </a:lnTo>
                  <a:lnTo>
                    <a:pt x="0" y="9"/>
                  </a:lnTo>
                  <a:lnTo>
                    <a:pt x="3" y="17"/>
                  </a:lnTo>
                  <a:lnTo>
                    <a:pt x="1" y="14"/>
                  </a:lnTo>
                  <a:lnTo>
                    <a:pt x="1" y="17"/>
                  </a:lnTo>
                  <a:lnTo>
                    <a:pt x="8" y="23"/>
                  </a:lnTo>
                  <a:lnTo>
                    <a:pt x="17" y="23"/>
                  </a:lnTo>
                  <a:lnTo>
                    <a:pt x="23" y="17"/>
                  </a:lnTo>
                  <a:lnTo>
                    <a:pt x="23" y="7"/>
                  </a:lnTo>
                  <a:lnTo>
                    <a:pt x="23" y="11"/>
                  </a:lnTo>
                  <a:close/>
                </a:path>
              </a:pathLst>
            </a:custGeom>
            <a:solidFill>
              <a:srgbClr val="000000"/>
            </a:solidFill>
            <a:ln w="9525">
              <a:noFill/>
              <a:round/>
              <a:headEnd/>
              <a:tailEnd/>
            </a:ln>
          </p:spPr>
          <p:txBody>
            <a:bodyPr/>
            <a:lstStyle/>
            <a:p>
              <a:endParaRPr lang="en-US"/>
            </a:p>
          </p:txBody>
        </p:sp>
        <p:sp>
          <p:nvSpPr>
            <p:cNvPr id="1241551" name="Freeform 463"/>
            <p:cNvSpPr>
              <a:spLocks/>
            </p:cNvSpPr>
            <p:nvPr/>
          </p:nvSpPr>
          <p:spPr bwMode="auto">
            <a:xfrm>
              <a:off x="2912" y="2278"/>
              <a:ext cx="13" cy="23"/>
            </a:xfrm>
            <a:custGeom>
              <a:avLst/>
              <a:gdLst/>
              <a:ahLst/>
              <a:cxnLst>
                <a:cxn ang="0">
                  <a:pos x="22" y="45"/>
                </a:cxn>
                <a:cxn ang="0">
                  <a:pos x="22" y="46"/>
                </a:cxn>
                <a:cxn ang="0">
                  <a:pos x="22" y="39"/>
                </a:cxn>
                <a:cxn ang="0">
                  <a:pos x="23" y="27"/>
                </a:cxn>
                <a:cxn ang="0">
                  <a:pos x="24" y="12"/>
                </a:cxn>
                <a:cxn ang="0">
                  <a:pos x="24" y="0"/>
                </a:cxn>
                <a:cxn ang="0">
                  <a:pos x="2" y="3"/>
                </a:cxn>
                <a:cxn ang="0">
                  <a:pos x="2" y="12"/>
                </a:cxn>
                <a:cxn ang="0">
                  <a:pos x="1" y="24"/>
                </a:cxn>
                <a:cxn ang="0">
                  <a:pos x="0" y="36"/>
                </a:cxn>
                <a:cxn ang="0">
                  <a:pos x="0" y="46"/>
                </a:cxn>
                <a:cxn ang="0">
                  <a:pos x="0" y="48"/>
                </a:cxn>
                <a:cxn ang="0">
                  <a:pos x="22" y="45"/>
                </a:cxn>
              </a:cxnLst>
              <a:rect l="0" t="0" r="r" b="b"/>
              <a:pathLst>
                <a:path w="24" h="48">
                  <a:moveTo>
                    <a:pt x="22" y="45"/>
                  </a:moveTo>
                  <a:lnTo>
                    <a:pt x="22" y="46"/>
                  </a:lnTo>
                  <a:lnTo>
                    <a:pt x="22" y="39"/>
                  </a:lnTo>
                  <a:lnTo>
                    <a:pt x="23" y="27"/>
                  </a:lnTo>
                  <a:lnTo>
                    <a:pt x="24" y="12"/>
                  </a:lnTo>
                  <a:lnTo>
                    <a:pt x="24" y="0"/>
                  </a:lnTo>
                  <a:lnTo>
                    <a:pt x="2" y="3"/>
                  </a:lnTo>
                  <a:lnTo>
                    <a:pt x="2" y="12"/>
                  </a:lnTo>
                  <a:lnTo>
                    <a:pt x="1" y="24"/>
                  </a:lnTo>
                  <a:lnTo>
                    <a:pt x="0" y="36"/>
                  </a:lnTo>
                  <a:lnTo>
                    <a:pt x="0" y="46"/>
                  </a:lnTo>
                  <a:lnTo>
                    <a:pt x="0" y="48"/>
                  </a:lnTo>
                  <a:lnTo>
                    <a:pt x="22" y="45"/>
                  </a:lnTo>
                  <a:close/>
                </a:path>
              </a:pathLst>
            </a:custGeom>
            <a:solidFill>
              <a:srgbClr val="000000"/>
            </a:solidFill>
            <a:ln w="9525">
              <a:noFill/>
              <a:round/>
              <a:headEnd/>
              <a:tailEnd/>
            </a:ln>
          </p:spPr>
          <p:txBody>
            <a:bodyPr/>
            <a:lstStyle/>
            <a:p>
              <a:endParaRPr lang="en-US"/>
            </a:p>
          </p:txBody>
        </p:sp>
        <p:sp>
          <p:nvSpPr>
            <p:cNvPr id="1241552" name="Freeform 464"/>
            <p:cNvSpPr>
              <a:spLocks/>
            </p:cNvSpPr>
            <p:nvPr/>
          </p:nvSpPr>
          <p:spPr bwMode="auto">
            <a:xfrm>
              <a:off x="2912" y="2300"/>
              <a:ext cx="15" cy="21"/>
            </a:xfrm>
            <a:custGeom>
              <a:avLst/>
              <a:gdLst/>
              <a:ahLst/>
              <a:cxnLst>
                <a:cxn ang="0">
                  <a:pos x="28" y="38"/>
                </a:cxn>
                <a:cxn ang="0">
                  <a:pos x="28" y="37"/>
                </a:cxn>
                <a:cxn ang="0">
                  <a:pos x="27" y="28"/>
                </a:cxn>
                <a:cxn ang="0">
                  <a:pos x="26" y="16"/>
                </a:cxn>
                <a:cxn ang="0">
                  <a:pos x="23" y="6"/>
                </a:cxn>
                <a:cxn ang="0">
                  <a:pos x="22" y="0"/>
                </a:cxn>
                <a:cxn ang="0">
                  <a:pos x="0" y="3"/>
                </a:cxn>
                <a:cxn ang="0">
                  <a:pos x="1" y="13"/>
                </a:cxn>
                <a:cxn ang="0">
                  <a:pos x="4" y="22"/>
                </a:cxn>
                <a:cxn ang="0">
                  <a:pos x="6" y="31"/>
                </a:cxn>
                <a:cxn ang="0">
                  <a:pos x="8" y="41"/>
                </a:cxn>
                <a:cxn ang="0">
                  <a:pos x="8" y="38"/>
                </a:cxn>
                <a:cxn ang="0">
                  <a:pos x="28" y="38"/>
                </a:cxn>
              </a:cxnLst>
              <a:rect l="0" t="0" r="r" b="b"/>
              <a:pathLst>
                <a:path w="28" h="41">
                  <a:moveTo>
                    <a:pt x="28" y="38"/>
                  </a:moveTo>
                  <a:lnTo>
                    <a:pt x="28" y="37"/>
                  </a:lnTo>
                  <a:lnTo>
                    <a:pt x="27" y="28"/>
                  </a:lnTo>
                  <a:lnTo>
                    <a:pt x="26" y="16"/>
                  </a:lnTo>
                  <a:lnTo>
                    <a:pt x="23" y="6"/>
                  </a:lnTo>
                  <a:lnTo>
                    <a:pt x="22" y="0"/>
                  </a:lnTo>
                  <a:lnTo>
                    <a:pt x="0" y="3"/>
                  </a:lnTo>
                  <a:lnTo>
                    <a:pt x="1" y="13"/>
                  </a:lnTo>
                  <a:lnTo>
                    <a:pt x="4" y="22"/>
                  </a:lnTo>
                  <a:lnTo>
                    <a:pt x="6" y="31"/>
                  </a:lnTo>
                  <a:lnTo>
                    <a:pt x="8" y="41"/>
                  </a:lnTo>
                  <a:lnTo>
                    <a:pt x="8" y="38"/>
                  </a:lnTo>
                  <a:lnTo>
                    <a:pt x="28" y="38"/>
                  </a:lnTo>
                  <a:close/>
                </a:path>
              </a:pathLst>
            </a:custGeom>
            <a:solidFill>
              <a:srgbClr val="000000"/>
            </a:solidFill>
            <a:ln w="9525">
              <a:noFill/>
              <a:round/>
              <a:headEnd/>
              <a:tailEnd/>
            </a:ln>
          </p:spPr>
          <p:txBody>
            <a:bodyPr/>
            <a:lstStyle/>
            <a:p>
              <a:endParaRPr lang="en-US"/>
            </a:p>
          </p:txBody>
        </p:sp>
        <p:sp>
          <p:nvSpPr>
            <p:cNvPr id="1241553" name="Freeform 465"/>
            <p:cNvSpPr>
              <a:spLocks/>
            </p:cNvSpPr>
            <p:nvPr/>
          </p:nvSpPr>
          <p:spPr bwMode="auto">
            <a:xfrm>
              <a:off x="2916" y="2319"/>
              <a:ext cx="11" cy="16"/>
            </a:xfrm>
            <a:custGeom>
              <a:avLst/>
              <a:gdLst/>
              <a:ahLst/>
              <a:cxnLst>
                <a:cxn ang="0">
                  <a:pos x="21" y="31"/>
                </a:cxn>
                <a:cxn ang="0">
                  <a:pos x="21" y="29"/>
                </a:cxn>
                <a:cxn ang="0">
                  <a:pos x="21" y="24"/>
                </a:cxn>
                <a:cxn ang="0">
                  <a:pos x="21" y="20"/>
                </a:cxn>
                <a:cxn ang="0">
                  <a:pos x="22" y="11"/>
                </a:cxn>
                <a:cxn ang="0">
                  <a:pos x="22" y="0"/>
                </a:cxn>
                <a:cxn ang="0">
                  <a:pos x="2" y="0"/>
                </a:cxn>
                <a:cxn ang="0">
                  <a:pos x="2" y="8"/>
                </a:cxn>
                <a:cxn ang="0">
                  <a:pos x="0" y="17"/>
                </a:cxn>
                <a:cxn ang="0">
                  <a:pos x="0" y="24"/>
                </a:cxn>
                <a:cxn ang="0">
                  <a:pos x="0" y="31"/>
                </a:cxn>
                <a:cxn ang="0">
                  <a:pos x="0" y="31"/>
                </a:cxn>
                <a:cxn ang="0">
                  <a:pos x="21" y="31"/>
                </a:cxn>
              </a:cxnLst>
              <a:rect l="0" t="0" r="r" b="b"/>
              <a:pathLst>
                <a:path w="22" h="31">
                  <a:moveTo>
                    <a:pt x="21" y="31"/>
                  </a:moveTo>
                  <a:lnTo>
                    <a:pt x="21" y="29"/>
                  </a:lnTo>
                  <a:lnTo>
                    <a:pt x="21" y="24"/>
                  </a:lnTo>
                  <a:lnTo>
                    <a:pt x="21" y="20"/>
                  </a:lnTo>
                  <a:lnTo>
                    <a:pt x="22" y="11"/>
                  </a:lnTo>
                  <a:lnTo>
                    <a:pt x="22" y="0"/>
                  </a:lnTo>
                  <a:lnTo>
                    <a:pt x="2" y="0"/>
                  </a:lnTo>
                  <a:lnTo>
                    <a:pt x="2" y="8"/>
                  </a:lnTo>
                  <a:lnTo>
                    <a:pt x="0" y="17"/>
                  </a:lnTo>
                  <a:lnTo>
                    <a:pt x="0" y="24"/>
                  </a:lnTo>
                  <a:lnTo>
                    <a:pt x="0" y="31"/>
                  </a:lnTo>
                  <a:lnTo>
                    <a:pt x="0" y="31"/>
                  </a:lnTo>
                  <a:lnTo>
                    <a:pt x="21" y="31"/>
                  </a:lnTo>
                  <a:close/>
                </a:path>
              </a:pathLst>
            </a:custGeom>
            <a:solidFill>
              <a:srgbClr val="000000"/>
            </a:solidFill>
            <a:ln w="9525">
              <a:noFill/>
              <a:round/>
              <a:headEnd/>
              <a:tailEnd/>
            </a:ln>
          </p:spPr>
          <p:txBody>
            <a:bodyPr/>
            <a:lstStyle/>
            <a:p>
              <a:endParaRPr lang="en-US"/>
            </a:p>
          </p:txBody>
        </p:sp>
        <p:sp>
          <p:nvSpPr>
            <p:cNvPr id="1241554" name="Freeform 466"/>
            <p:cNvSpPr>
              <a:spLocks/>
            </p:cNvSpPr>
            <p:nvPr/>
          </p:nvSpPr>
          <p:spPr bwMode="auto">
            <a:xfrm>
              <a:off x="2916" y="2335"/>
              <a:ext cx="12" cy="13"/>
            </a:xfrm>
            <a:custGeom>
              <a:avLst/>
              <a:gdLst/>
              <a:ahLst/>
              <a:cxnLst>
                <a:cxn ang="0">
                  <a:pos x="25" y="24"/>
                </a:cxn>
                <a:cxn ang="0">
                  <a:pos x="25" y="27"/>
                </a:cxn>
                <a:cxn ang="0">
                  <a:pos x="25" y="15"/>
                </a:cxn>
                <a:cxn ang="0">
                  <a:pos x="23" y="8"/>
                </a:cxn>
                <a:cxn ang="0">
                  <a:pos x="21" y="5"/>
                </a:cxn>
                <a:cxn ang="0">
                  <a:pos x="21" y="0"/>
                </a:cxn>
                <a:cxn ang="0">
                  <a:pos x="0" y="0"/>
                </a:cxn>
                <a:cxn ang="0">
                  <a:pos x="0" y="8"/>
                </a:cxn>
                <a:cxn ang="0">
                  <a:pos x="2" y="15"/>
                </a:cxn>
                <a:cxn ang="0">
                  <a:pos x="3" y="20"/>
                </a:cxn>
                <a:cxn ang="0">
                  <a:pos x="3" y="23"/>
                </a:cxn>
                <a:cxn ang="0">
                  <a:pos x="3" y="24"/>
                </a:cxn>
                <a:cxn ang="0">
                  <a:pos x="25" y="24"/>
                </a:cxn>
              </a:cxnLst>
              <a:rect l="0" t="0" r="r" b="b"/>
              <a:pathLst>
                <a:path w="25" h="27">
                  <a:moveTo>
                    <a:pt x="25" y="24"/>
                  </a:moveTo>
                  <a:lnTo>
                    <a:pt x="25" y="27"/>
                  </a:lnTo>
                  <a:lnTo>
                    <a:pt x="25" y="15"/>
                  </a:lnTo>
                  <a:lnTo>
                    <a:pt x="23" y="8"/>
                  </a:lnTo>
                  <a:lnTo>
                    <a:pt x="21" y="5"/>
                  </a:lnTo>
                  <a:lnTo>
                    <a:pt x="21" y="0"/>
                  </a:lnTo>
                  <a:lnTo>
                    <a:pt x="0" y="0"/>
                  </a:lnTo>
                  <a:lnTo>
                    <a:pt x="0" y="8"/>
                  </a:lnTo>
                  <a:lnTo>
                    <a:pt x="2" y="15"/>
                  </a:lnTo>
                  <a:lnTo>
                    <a:pt x="3" y="20"/>
                  </a:lnTo>
                  <a:lnTo>
                    <a:pt x="3" y="23"/>
                  </a:lnTo>
                  <a:lnTo>
                    <a:pt x="3" y="24"/>
                  </a:lnTo>
                  <a:lnTo>
                    <a:pt x="25" y="24"/>
                  </a:lnTo>
                  <a:close/>
                </a:path>
              </a:pathLst>
            </a:custGeom>
            <a:solidFill>
              <a:srgbClr val="000000"/>
            </a:solidFill>
            <a:ln w="9525">
              <a:noFill/>
              <a:round/>
              <a:headEnd/>
              <a:tailEnd/>
            </a:ln>
          </p:spPr>
          <p:txBody>
            <a:bodyPr/>
            <a:lstStyle/>
            <a:p>
              <a:endParaRPr lang="en-US"/>
            </a:p>
          </p:txBody>
        </p:sp>
        <p:sp>
          <p:nvSpPr>
            <p:cNvPr id="1241555" name="Freeform 467"/>
            <p:cNvSpPr>
              <a:spLocks/>
            </p:cNvSpPr>
            <p:nvPr/>
          </p:nvSpPr>
          <p:spPr bwMode="auto">
            <a:xfrm>
              <a:off x="2916" y="2347"/>
              <a:ext cx="12" cy="16"/>
            </a:xfrm>
            <a:custGeom>
              <a:avLst/>
              <a:gdLst/>
              <a:ahLst/>
              <a:cxnLst>
                <a:cxn ang="0">
                  <a:pos x="19" y="22"/>
                </a:cxn>
                <a:cxn ang="0">
                  <a:pos x="21" y="25"/>
                </a:cxn>
                <a:cxn ang="0">
                  <a:pos x="21" y="21"/>
                </a:cxn>
                <a:cxn ang="0">
                  <a:pos x="21" y="15"/>
                </a:cxn>
                <a:cxn ang="0">
                  <a:pos x="23" y="9"/>
                </a:cxn>
                <a:cxn ang="0">
                  <a:pos x="23" y="0"/>
                </a:cxn>
                <a:cxn ang="0">
                  <a:pos x="1" y="0"/>
                </a:cxn>
                <a:cxn ang="0">
                  <a:pos x="1" y="6"/>
                </a:cxn>
                <a:cxn ang="0">
                  <a:pos x="0" y="12"/>
                </a:cxn>
                <a:cxn ang="0">
                  <a:pos x="0" y="21"/>
                </a:cxn>
                <a:cxn ang="0">
                  <a:pos x="0" y="28"/>
                </a:cxn>
                <a:cxn ang="0">
                  <a:pos x="1" y="33"/>
                </a:cxn>
                <a:cxn ang="0">
                  <a:pos x="19" y="22"/>
                </a:cxn>
              </a:cxnLst>
              <a:rect l="0" t="0" r="r" b="b"/>
              <a:pathLst>
                <a:path w="23" h="33">
                  <a:moveTo>
                    <a:pt x="19" y="22"/>
                  </a:moveTo>
                  <a:lnTo>
                    <a:pt x="21" y="25"/>
                  </a:lnTo>
                  <a:lnTo>
                    <a:pt x="21" y="21"/>
                  </a:lnTo>
                  <a:lnTo>
                    <a:pt x="21" y="15"/>
                  </a:lnTo>
                  <a:lnTo>
                    <a:pt x="23" y="9"/>
                  </a:lnTo>
                  <a:lnTo>
                    <a:pt x="23" y="0"/>
                  </a:lnTo>
                  <a:lnTo>
                    <a:pt x="1" y="0"/>
                  </a:lnTo>
                  <a:lnTo>
                    <a:pt x="1" y="6"/>
                  </a:lnTo>
                  <a:lnTo>
                    <a:pt x="0" y="12"/>
                  </a:lnTo>
                  <a:lnTo>
                    <a:pt x="0" y="21"/>
                  </a:lnTo>
                  <a:lnTo>
                    <a:pt x="0" y="28"/>
                  </a:lnTo>
                  <a:lnTo>
                    <a:pt x="1" y="33"/>
                  </a:lnTo>
                  <a:lnTo>
                    <a:pt x="19" y="22"/>
                  </a:lnTo>
                  <a:close/>
                </a:path>
              </a:pathLst>
            </a:custGeom>
            <a:solidFill>
              <a:srgbClr val="000000"/>
            </a:solidFill>
            <a:ln w="9525">
              <a:noFill/>
              <a:round/>
              <a:headEnd/>
              <a:tailEnd/>
            </a:ln>
          </p:spPr>
          <p:txBody>
            <a:bodyPr/>
            <a:lstStyle/>
            <a:p>
              <a:endParaRPr lang="en-US"/>
            </a:p>
          </p:txBody>
        </p:sp>
        <p:sp>
          <p:nvSpPr>
            <p:cNvPr id="1241556" name="Freeform 468"/>
            <p:cNvSpPr>
              <a:spLocks/>
            </p:cNvSpPr>
            <p:nvPr/>
          </p:nvSpPr>
          <p:spPr bwMode="auto">
            <a:xfrm>
              <a:off x="2917" y="2358"/>
              <a:ext cx="11" cy="14"/>
            </a:xfrm>
            <a:custGeom>
              <a:avLst/>
              <a:gdLst/>
              <a:ahLst/>
              <a:cxnLst>
                <a:cxn ang="0">
                  <a:pos x="1" y="29"/>
                </a:cxn>
                <a:cxn ang="0">
                  <a:pos x="1" y="29"/>
                </a:cxn>
                <a:cxn ang="0">
                  <a:pos x="10" y="29"/>
                </a:cxn>
                <a:cxn ang="0">
                  <a:pos x="18" y="20"/>
                </a:cxn>
                <a:cxn ang="0">
                  <a:pos x="22" y="11"/>
                </a:cxn>
                <a:cxn ang="0">
                  <a:pos x="18" y="0"/>
                </a:cxn>
                <a:cxn ang="0">
                  <a:pos x="0" y="11"/>
                </a:cxn>
                <a:cxn ang="0">
                  <a:pos x="0" y="6"/>
                </a:cxn>
                <a:cxn ang="0">
                  <a:pos x="1" y="5"/>
                </a:cxn>
                <a:cxn ang="0">
                  <a:pos x="1" y="29"/>
                </a:cxn>
              </a:cxnLst>
              <a:rect l="0" t="0" r="r" b="b"/>
              <a:pathLst>
                <a:path w="22" h="29">
                  <a:moveTo>
                    <a:pt x="1" y="29"/>
                  </a:moveTo>
                  <a:lnTo>
                    <a:pt x="1" y="29"/>
                  </a:lnTo>
                  <a:lnTo>
                    <a:pt x="10" y="29"/>
                  </a:lnTo>
                  <a:lnTo>
                    <a:pt x="18" y="20"/>
                  </a:lnTo>
                  <a:lnTo>
                    <a:pt x="22" y="11"/>
                  </a:lnTo>
                  <a:lnTo>
                    <a:pt x="18" y="0"/>
                  </a:lnTo>
                  <a:lnTo>
                    <a:pt x="0" y="11"/>
                  </a:lnTo>
                  <a:lnTo>
                    <a:pt x="0" y="6"/>
                  </a:lnTo>
                  <a:lnTo>
                    <a:pt x="1" y="5"/>
                  </a:lnTo>
                  <a:lnTo>
                    <a:pt x="1" y="29"/>
                  </a:lnTo>
                  <a:close/>
                </a:path>
              </a:pathLst>
            </a:custGeom>
            <a:solidFill>
              <a:srgbClr val="000000"/>
            </a:solidFill>
            <a:ln w="9525">
              <a:noFill/>
              <a:round/>
              <a:headEnd/>
              <a:tailEnd/>
            </a:ln>
          </p:spPr>
          <p:txBody>
            <a:bodyPr/>
            <a:lstStyle/>
            <a:p>
              <a:endParaRPr lang="en-US"/>
            </a:p>
          </p:txBody>
        </p:sp>
        <p:sp>
          <p:nvSpPr>
            <p:cNvPr id="1241557" name="Freeform 469"/>
            <p:cNvSpPr>
              <a:spLocks/>
            </p:cNvSpPr>
            <p:nvPr/>
          </p:nvSpPr>
          <p:spPr bwMode="auto">
            <a:xfrm>
              <a:off x="2907" y="2359"/>
              <a:ext cx="11" cy="13"/>
            </a:xfrm>
            <a:custGeom>
              <a:avLst/>
              <a:gdLst/>
              <a:ahLst/>
              <a:cxnLst>
                <a:cxn ang="0">
                  <a:pos x="0" y="2"/>
                </a:cxn>
                <a:cxn ang="0">
                  <a:pos x="0" y="2"/>
                </a:cxn>
                <a:cxn ang="0">
                  <a:pos x="1" y="11"/>
                </a:cxn>
                <a:cxn ang="0">
                  <a:pos x="3" y="17"/>
                </a:cxn>
                <a:cxn ang="0">
                  <a:pos x="11" y="24"/>
                </a:cxn>
                <a:cxn ang="0">
                  <a:pos x="20" y="26"/>
                </a:cxn>
                <a:cxn ang="0">
                  <a:pos x="20" y="2"/>
                </a:cxn>
                <a:cxn ang="0">
                  <a:pos x="20" y="0"/>
                </a:cxn>
                <a:cxn ang="0">
                  <a:pos x="21" y="3"/>
                </a:cxn>
                <a:cxn ang="0">
                  <a:pos x="21" y="0"/>
                </a:cxn>
                <a:cxn ang="0">
                  <a:pos x="20" y="2"/>
                </a:cxn>
                <a:cxn ang="0">
                  <a:pos x="0" y="2"/>
                </a:cxn>
              </a:cxnLst>
              <a:rect l="0" t="0" r="r" b="b"/>
              <a:pathLst>
                <a:path w="21" h="26">
                  <a:moveTo>
                    <a:pt x="0" y="2"/>
                  </a:moveTo>
                  <a:lnTo>
                    <a:pt x="0" y="2"/>
                  </a:lnTo>
                  <a:lnTo>
                    <a:pt x="1" y="11"/>
                  </a:lnTo>
                  <a:lnTo>
                    <a:pt x="3" y="17"/>
                  </a:lnTo>
                  <a:lnTo>
                    <a:pt x="11" y="24"/>
                  </a:lnTo>
                  <a:lnTo>
                    <a:pt x="20" y="26"/>
                  </a:lnTo>
                  <a:lnTo>
                    <a:pt x="20" y="2"/>
                  </a:lnTo>
                  <a:lnTo>
                    <a:pt x="20" y="0"/>
                  </a:lnTo>
                  <a:lnTo>
                    <a:pt x="21" y="3"/>
                  </a:lnTo>
                  <a:lnTo>
                    <a:pt x="21" y="0"/>
                  </a:lnTo>
                  <a:lnTo>
                    <a:pt x="20" y="2"/>
                  </a:lnTo>
                  <a:lnTo>
                    <a:pt x="0" y="2"/>
                  </a:lnTo>
                  <a:close/>
                </a:path>
              </a:pathLst>
            </a:custGeom>
            <a:solidFill>
              <a:srgbClr val="000000"/>
            </a:solidFill>
            <a:ln w="9525">
              <a:noFill/>
              <a:round/>
              <a:headEnd/>
              <a:tailEnd/>
            </a:ln>
          </p:spPr>
          <p:txBody>
            <a:bodyPr/>
            <a:lstStyle/>
            <a:p>
              <a:endParaRPr lang="en-US"/>
            </a:p>
          </p:txBody>
        </p:sp>
        <p:sp>
          <p:nvSpPr>
            <p:cNvPr id="1241558" name="Freeform 470"/>
            <p:cNvSpPr>
              <a:spLocks/>
            </p:cNvSpPr>
            <p:nvPr/>
          </p:nvSpPr>
          <p:spPr bwMode="auto">
            <a:xfrm>
              <a:off x="2903" y="2347"/>
              <a:ext cx="15" cy="13"/>
            </a:xfrm>
            <a:custGeom>
              <a:avLst/>
              <a:gdLst/>
              <a:ahLst/>
              <a:cxnLst>
                <a:cxn ang="0">
                  <a:pos x="0" y="3"/>
                </a:cxn>
                <a:cxn ang="0">
                  <a:pos x="0" y="3"/>
                </a:cxn>
                <a:cxn ang="0">
                  <a:pos x="3" y="12"/>
                </a:cxn>
                <a:cxn ang="0">
                  <a:pos x="5" y="18"/>
                </a:cxn>
                <a:cxn ang="0">
                  <a:pos x="5" y="22"/>
                </a:cxn>
                <a:cxn ang="0">
                  <a:pos x="8" y="27"/>
                </a:cxn>
                <a:cxn ang="0">
                  <a:pos x="28" y="27"/>
                </a:cxn>
                <a:cxn ang="0">
                  <a:pos x="27" y="15"/>
                </a:cxn>
                <a:cxn ang="0">
                  <a:pos x="24" y="8"/>
                </a:cxn>
                <a:cxn ang="0">
                  <a:pos x="20" y="3"/>
                </a:cxn>
                <a:cxn ang="0">
                  <a:pos x="20" y="0"/>
                </a:cxn>
                <a:cxn ang="0">
                  <a:pos x="0" y="3"/>
                </a:cxn>
              </a:cxnLst>
              <a:rect l="0" t="0" r="r" b="b"/>
              <a:pathLst>
                <a:path w="28" h="27">
                  <a:moveTo>
                    <a:pt x="0" y="3"/>
                  </a:moveTo>
                  <a:lnTo>
                    <a:pt x="0" y="3"/>
                  </a:lnTo>
                  <a:lnTo>
                    <a:pt x="3" y="12"/>
                  </a:lnTo>
                  <a:lnTo>
                    <a:pt x="5" y="18"/>
                  </a:lnTo>
                  <a:lnTo>
                    <a:pt x="5" y="22"/>
                  </a:lnTo>
                  <a:lnTo>
                    <a:pt x="8" y="27"/>
                  </a:lnTo>
                  <a:lnTo>
                    <a:pt x="28" y="27"/>
                  </a:lnTo>
                  <a:lnTo>
                    <a:pt x="27" y="15"/>
                  </a:lnTo>
                  <a:lnTo>
                    <a:pt x="24" y="8"/>
                  </a:lnTo>
                  <a:lnTo>
                    <a:pt x="20" y="3"/>
                  </a:lnTo>
                  <a:lnTo>
                    <a:pt x="20" y="0"/>
                  </a:lnTo>
                  <a:lnTo>
                    <a:pt x="0" y="3"/>
                  </a:lnTo>
                  <a:close/>
                </a:path>
              </a:pathLst>
            </a:custGeom>
            <a:solidFill>
              <a:srgbClr val="000000"/>
            </a:solidFill>
            <a:ln w="9525">
              <a:noFill/>
              <a:round/>
              <a:headEnd/>
              <a:tailEnd/>
            </a:ln>
          </p:spPr>
          <p:txBody>
            <a:bodyPr/>
            <a:lstStyle/>
            <a:p>
              <a:endParaRPr lang="en-US"/>
            </a:p>
          </p:txBody>
        </p:sp>
        <p:sp>
          <p:nvSpPr>
            <p:cNvPr id="1241559" name="Freeform 471"/>
            <p:cNvSpPr>
              <a:spLocks/>
            </p:cNvSpPr>
            <p:nvPr/>
          </p:nvSpPr>
          <p:spPr bwMode="auto">
            <a:xfrm>
              <a:off x="2903" y="2335"/>
              <a:ext cx="11" cy="13"/>
            </a:xfrm>
            <a:custGeom>
              <a:avLst/>
              <a:gdLst/>
              <a:ahLst/>
              <a:cxnLst>
                <a:cxn ang="0">
                  <a:pos x="0" y="5"/>
                </a:cxn>
                <a:cxn ang="0">
                  <a:pos x="0" y="6"/>
                </a:cxn>
                <a:cxn ang="0">
                  <a:pos x="1" y="11"/>
                </a:cxn>
                <a:cxn ang="0">
                  <a:pos x="0" y="12"/>
                </a:cxn>
                <a:cxn ang="0">
                  <a:pos x="0" y="20"/>
                </a:cxn>
                <a:cxn ang="0">
                  <a:pos x="0" y="27"/>
                </a:cxn>
                <a:cxn ang="0">
                  <a:pos x="20" y="24"/>
                </a:cxn>
                <a:cxn ang="0">
                  <a:pos x="20" y="20"/>
                </a:cxn>
                <a:cxn ang="0">
                  <a:pos x="20" y="15"/>
                </a:cxn>
                <a:cxn ang="0">
                  <a:pos x="22" y="11"/>
                </a:cxn>
                <a:cxn ang="0">
                  <a:pos x="20" y="0"/>
                </a:cxn>
                <a:cxn ang="0">
                  <a:pos x="20" y="2"/>
                </a:cxn>
                <a:cxn ang="0">
                  <a:pos x="0" y="5"/>
                </a:cxn>
              </a:cxnLst>
              <a:rect l="0" t="0" r="r" b="b"/>
              <a:pathLst>
                <a:path w="22" h="27">
                  <a:moveTo>
                    <a:pt x="0" y="5"/>
                  </a:moveTo>
                  <a:lnTo>
                    <a:pt x="0" y="6"/>
                  </a:lnTo>
                  <a:lnTo>
                    <a:pt x="1" y="11"/>
                  </a:lnTo>
                  <a:lnTo>
                    <a:pt x="0" y="12"/>
                  </a:lnTo>
                  <a:lnTo>
                    <a:pt x="0" y="20"/>
                  </a:lnTo>
                  <a:lnTo>
                    <a:pt x="0" y="27"/>
                  </a:lnTo>
                  <a:lnTo>
                    <a:pt x="20" y="24"/>
                  </a:lnTo>
                  <a:lnTo>
                    <a:pt x="20" y="20"/>
                  </a:lnTo>
                  <a:lnTo>
                    <a:pt x="20" y="15"/>
                  </a:lnTo>
                  <a:lnTo>
                    <a:pt x="22" y="11"/>
                  </a:lnTo>
                  <a:lnTo>
                    <a:pt x="20" y="0"/>
                  </a:lnTo>
                  <a:lnTo>
                    <a:pt x="20" y="2"/>
                  </a:lnTo>
                  <a:lnTo>
                    <a:pt x="0" y="5"/>
                  </a:lnTo>
                  <a:close/>
                </a:path>
              </a:pathLst>
            </a:custGeom>
            <a:solidFill>
              <a:srgbClr val="000000"/>
            </a:solidFill>
            <a:ln w="9525">
              <a:noFill/>
              <a:round/>
              <a:headEnd/>
              <a:tailEnd/>
            </a:ln>
          </p:spPr>
          <p:txBody>
            <a:bodyPr/>
            <a:lstStyle/>
            <a:p>
              <a:endParaRPr lang="en-US"/>
            </a:p>
          </p:txBody>
        </p:sp>
        <p:sp>
          <p:nvSpPr>
            <p:cNvPr id="1241560" name="Freeform 472"/>
            <p:cNvSpPr>
              <a:spLocks/>
            </p:cNvSpPr>
            <p:nvPr/>
          </p:nvSpPr>
          <p:spPr bwMode="auto">
            <a:xfrm>
              <a:off x="2900" y="2324"/>
              <a:ext cx="14" cy="13"/>
            </a:xfrm>
            <a:custGeom>
              <a:avLst/>
              <a:gdLst/>
              <a:ahLst/>
              <a:cxnLst>
                <a:cxn ang="0">
                  <a:pos x="0" y="3"/>
                </a:cxn>
                <a:cxn ang="0">
                  <a:pos x="0" y="2"/>
                </a:cxn>
                <a:cxn ang="0">
                  <a:pos x="2" y="12"/>
                </a:cxn>
                <a:cxn ang="0">
                  <a:pos x="4" y="20"/>
                </a:cxn>
                <a:cxn ang="0">
                  <a:pos x="8" y="22"/>
                </a:cxn>
                <a:cxn ang="0">
                  <a:pos x="8" y="27"/>
                </a:cxn>
                <a:cxn ang="0">
                  <a:pos x="28" y="22"/>
                </a:cxn>
                <a:cxn ang="0">
                  <a:pos x="26" y="12"/>
                </a:cxn>
                <a:cxn ang="0">
                  <a:pos x="23" y="8"/>
                </a:cxn>
                <a:cxn ang="0">
                  <a:pos x="23" y="5"/>
                </a:cxn>
                <a:cxn ang="0">
                  <a:pos x="21" y="2"/>
                </a:cxn>
                <a:cxn ang="0">
                  <a:pos x="21" y="0"/>
                </a:cxn>
                <a:cxn ang="0">
                  <a:pos x="0" y="3"/>
                </a:cxn>
              </a:cxnLst>
              <a:rect l="0" t="0" r="r" b="b"/>
              <a:pathLst>
                <a:path w="28" h="27">
                  <a:moveTo>
                    <a:pt x="0" y="3"/>
                  </a:moveTo>
                  <a:lnTo>
                    <a:pt x="0" y="2"/>
                  </a:lnTo>
                  <a:lnTo>
                    <a:pt x="2" y="12"/>
                  </a:lnTo>
                  <a:lnTo>
                    <a:pt x="4" y="20"/>
                  </a:lnTo>
                  <a:lnTo>
                    <a:pt x="8" y="22"/>
                  </a:lnTo>
                  <a:lnTo>
                    <a:pt x="8" y="27"/>
                  </a:lnTo>
                  <a:lnTo>
                    <a:pt x="28" y="22"/>
                  </a:lnTo>
                  <a:lnTo>
                    <a:pt x="26" y="12"/>
                  </a:lnTo>
                  <a:lnTo>
                    <a:pt x="23" y="8"/>
                  </a:lnTo>
                  <a:lnTo>
                    <a:pt x="23" y="5"/>
                  </a:lnTo>
                  <a:lnTo>
                    <a:pt x="21" y="2"/>
                  </a:lnTo>
                  <a:lnTo>
                    <a:pt x="21" y="0"/>
                  </a:lnTo>
                  <a:lnTo>
                    <a:pt x="0" y="3"/>
                  </a:lnTo>
                  <a:close/>
                </a:path>
              </a:pathLst>
            </a:custGeom>
            <a:solidFill>
              <a:srgbClr val="000000"/>
            </a:solidFill>
            <a:ln w="9525">
              <a:noFill/>
              <a:round/>
              <a:headEnd/>
              <a:tailEnd/>
            </a:ln>
          </p:spPr>
          <p:txBody>
            <a:bodyPr/>
            <a:lstStyle/>
            <a:p>
              <a:endParaRPr lang="en-US"/>
            </a:p>
          </p:txBody>
        </p:sp>
        <p:sp>
          <p:nvSpPr>
            <p:cNvPr id="1241561" name="Freeform 473"/>
            <p:cNvSpPr>
              <a:spLocks/>
            </p:cNvSpPr>
            <p:nvPr/>
          </p:nvSpPr>
          <p:spPr bwMode="auto">
            <a:xfrm>
              <a:off x="2898" y="2301"/>
              <a:ext cx="12" cy="24"/>
            </a:xfrm>
            <a:custGeom>
              <a:avLst/>
              <a:gdLst/>
              <a:ahLst/>
              <a:cxnLst>
                <a:cxn ang="0">
                  <a:pos x="3" y="10"/>
                </a:cxn>
                <a:cxn ang="0">
                  <a:pos x="0" y="7"/>
                </a:cxn>
                <a:cxn ang="0">
                  <a:pos x="3" y="15"/>
                </a:cxn>
                <a:cxn ang="0">
                  <a:pos x="3" y="25"/>
                </a:cxn>
                <a:cxn ang="0">
                  <a:pos x="4" y="37"/>
                </a:cxn>
                <a:cxn ang="0">
                  <a:pos x="4" y="47"/>
                </a:cxn>
                <a:cxn ang="0">
                  <a:pos x="25" y="44"/>
                </a:cxn>
                <a:cxn ang="0">
                  <a:pos x="25" y="34"/>
                </a:cxn>
                <a:cxn ang="0">
                  <a:pos x="23" y="25"/>
                </a:cxn>
                <a:cxn ang="0">
                  <a:pos x="23" y="12"/>
                </a:cxn>
                <a:cxn ang="0">
                  <a:pos x="22" y="1"/>
                </a:cxn>
                <a:cxn ang="0">
                  <a:pos x="21" y="0"/>
                </a:cxn>
                <a:cxn ang="0">
                  <a:pos x="3" y="10"/>
                </a:cxn>
              </a:cxnLst>
              <a:rect l="0" t="0" r="r" b="b"/>
              <a:pathLst>
                <a:path w="25" h="47">
                  <a:moveTo>
                    <a:pt x="3" y="10"/>
                  </a:moveTo>
                  <a:lnTo>
                    <a:pt x="0" y="7"/>
                  </a:lnTo>
                  <a:lnTo>
                    <a:pt x="3" y="15"/>
                  </a:lnTo>
                  <a:lnTo>
                    <a:pt x="3" y="25"/>
                  </a:lnTo>
                  <a:lnTo>
                    <a:pt x="4" y="37"/>
                  </a:lnTo>
                  <a:lnTo>
                    <a:pt x="4" y="47"/>
                  </a:lnTo>
                  <a:lnTo>
                    <a:pt x="25" y="44"/>
                  </a:lnTo>
                  <a:lnTo>
                    <a:pt x="25" y="34"/>
                  </a:lnTo>
                  <a:lnTo>
                    <a:pt x="23" y="25"/>
                  </a:lnTo>
                  <a:lnTo>
                    <a:pt x="23" y="12"/>
                  </a:lnTo>
                  <a:lnTo>
                    <a:pt x="22" y="1"/>
                  </a:lnTo>
                  <a:lnTo>
                    <a:pt x="21" y="0"/>
                  </a:lnTo>
                  <a:lnTo>
                    <a:pt x="3" y="10"/>
                  </a:lnTo>
                  <a:close/>
                </a:path>
              </a:pathLst>
            </a:custGeom>
            <a:solidFill>
              <a:srgbClr val="000000"/>
            </a:solidFill>
            <a:ln w="9525">
              <a:noFill/>
              <a:round/>
              <a:headEnd/>
              <a:tailEnd/>
            </a:ln>
          </p:spPr>
          <p:txBody>
            <a:bodyPr/>
            <a:lstStyle/>
            <a:p>
              <a:endParaRPr lang="en-US"/>
            </a:p>
          </p:txBody>
        </p:sp>
        <p:sp>
          <p:nvSpPr>
            <p:cNvPr id="1241562" name="Freeform 474"/>
            <p:cNvSpPr>
              <a:spLocks/>
            </p:cNvSpPr>
            <p:nvPr/>
          </p:nvSpPr>
          <p:spPr bwMode="auto">
            <a:xfrm>
              <a:off x="2891" y="2282"/>
              <a:ext cx="17" cy="25"/>
            </a:xfrm>
            <a:custGeom>
              <a:avLst/>
              <a:gdLst/>
              <a:ahLst/>
              <a:cxnLst>
                <a:cxn ang="0">
                  <a:pos x="20" y="12"/>
                </a:cxn>
                <a:cxn ang="0">
                  <a:pos x="0" y="12"/>
                </a:cxn>
                <a:cxn ang="0">
                  <a:pos x="1" y="26"/>
                </a:cxn>
                <a:cxn ang="0">
                  <a:pos x="6" y="37"/>
                </a:cxn>
                <a:cxn ang="0">
                  <a:pos x="10" y="42"/>
                </a:cxn>
                <a:cxn ang="0">
                  <a:pos x="15" y="49"/>
                </a:cxn>
                <a:cxn ang="0">
                  <a:pos x="33" y="39"/>
                </a:cxn>
                <a:cxn ang="0">
                  <a:pos x="28" y="28"/>
                </a:cxn>
                <a:cxn ang="0">
                  <a:pos x="24" y="24"/>
                </a:cxn>
                <a:cxn ang="0">
                  <a:pos x="23" y="18"/>
                </a:cxn>
                <a:cxn ang="0">
                  <a:pos x="20" y="12"/>
                </a:cxn>
                <a:cxn ang="0">
                  <a:pos x="0" y="12"/>
                </a:cxn>
                <a:cxn ang="0">
                  <a:pos x="20" y="12"/>
                </a:cxn>
                <a:cxn ang="0">
                  <a:pos x="18" y="3"/>
                </a:cxn>
                <a:cxn ang="0">
                  <a:pos x="10" y="0"/>
                </a:cxn>
                <a:cxn ang="0">
                  <a:pos x="2" y="3"/>
                </a:cxn>
                <a:cxn ang="0">
                  <a:pos x="0" y="12"/>
                </a:cxn>
                <a:cxn ang="0">
                  <a:pos x="20" y="12"/>
                </a:cxn>
              </a:cxnLst>
              <a:rect l="0" t="0" r="r" b="b"/>
              <a:pathLst>
                <a:path w="33" h="49">
                  <a:moveTo>
                    <a:pt x="20" y="12"/>
                  </a:moveTo>
                  <a:lnTo>
                    <a:pt x="0" y="12"/>
                  </a:lnTo>
                  <a:lnTo>
                    <a:pt x="1" y="26"/>
                  </a:lnTo>
                  <a:lnTo>
                    <a:pt x="6" y="37"/>
                  </a:lnTo>
                  <a:lnTo>
                    <a:pt x="10" y="42"/>
                  </a:lnTo>
                  <a:lnTo>
                    <a:pt x="15" y="49"/>
                  </a:lnTo>
                  <a:lnTo>
                    <a:pt x="33" y="39"/>
                  </a:lnTo>
                  <a:lnTo>
                    <a:pt x="28" y="28"/>
                  </a:lnTo>
                  <a:lnTo>
                    <a:pt x="24" y="24"/>
                  </a:lnTo>
                  <a:lnTo>
                    <a:pt x="23" y="18"/>
                  </a:lnTo>
                  <a:lnTo>
                    <a:pt x="20" y="12"/>
                  </a:lnTo>
                  <a:lnTo>
                    <a:pt x="0" y="12"/>
                  </a:lnTo>
                  <a:lnTo>
                    <a:pt x="20" y="12"/>
                  </a:lnTo>
                  <a:lnTo>
                    <a:pt x="18" y="3"/>
                  </a:lnTo>
                  <a:lnTo>
                    <a:pt x="10" y="0"/>
                  </a:lnTo>
                  <a:lnTo>
                    <a:pt x="2" y="3"/>
                  </a:lnTo>
                  <a:lnTo>
                    <a:pt x="0" y="12"/>
                  </a:lnTo>
                  <a:lnTo>
                    <a:pt x="20" y="12"/>
                  </a:lnTo>
                  <a:close/>
                </a:path>
              </a:pathLst>
            </a:custGeom>
            <a:solidFill>
              <a:srgbClr val="000000"/>
            </a:solidFill>
            <a:ln w="9525">
              <a:noFill/>
              <a:round/>
              <a:headEnd/>
              <a:tailEnd/>
            </a:ln>
          </p:spPr>
          <p:txBody>
            <a:bodyPr/>
            <a:lstStyle/>
            <a:p>
              <a:endParaRPr lang="en-US"/>
            </a:p>
          </p:txBody>
        </p:sp>
        <p:sp>
          <p:nvSpPr>
            <p:cNvPr id="1241563" name="Freeform 475"/>
            <p:cNvSpPr>
              <a:spLocks/>
            </p:cNvSpPr>
            <p:nvPr/>
          </p:nvSpPr>
          <p:spPr bwMode="auto">
            <a:xfrm>
              <a:off x="2885" y="2288"/>
              <a:ext cx="17" cy="19"/>
            </a:xfrm>
            <a:custGeom>
              <a:avLst/>
              <a:gdLst/>
              <a:ahLst/>
              <a:cxnLst>
                <a:cxn ang="0">
                  <a:pos x="22" y="39"/>
                </a:cxn>
                <a:cxn ang="0">
                  <a:pos x="22" y="39"/>
                </a:cxn>
                <a:cxn ang="0">
                  <a:pos x="23" y="28"/>
                </a:cxn>
                <a:cxn ang="0">
                  <a:pos x="28" y="24"/>
                </a:cxn>
                <a:cxn ang="0">
                  <a:pos x="32" y="15"/>
                </a:cxn>
                <a:cxn ang="0">
                  <a:pos x="33" y="0"/>
                </a:cxn>
                <a:cxn ang="0">
                  <a:pos x="13" y="0"/>
                </a:cxn>
                <a:cxn ang="0">
                  <a:pos x="11" y="9"/>
                </a:cxn>
                <a:cxn ang="0">
                  <a:pos x="10" y="11"/>
                </a:cxn>
                <a:cxn ang="0">
                  <a:pos x="5" y="18"/>
                </a:cxn>
                <a:cxn ang="0">
                  <a:pos x="0" y="36"/>
                </a:cxn>
                <a:cxn ang="0">
                  <a:pos x="22" y="39"/>
                </a:cxn>
              </a:cxnLst>
              <a:rect l="0" t="0" r="r" b="b"/>
              <a:pathLst>
                <a:path w="33" h="39">
                  <a:moveTo>
                    <a:pt x="22" y="39"/>
                  </a:moveTo>
                  <a:lnTo>
                    <a:pt x="22" y="39"/>
                  </a:lnTo>
                  <a:lnTo>
                    <a:pt x="23" y="28"/>
                  </a:lnTo>
                  <a:lnTo>
                    <a:pt x="28" y="24"/>
                  </a:lnTo>
                  <a:lnTo>
                    <a:pt x="32" y="15"/>
                  </a:lnTo>
                  <a:lnTo>
                    <a:pt x="33" y="0"/>
                  </a:lnTo>
                  <a:lnTo>
                    <a:pt x="13" y="0"/>
                  </a:lnTo>
                  <a:lnTo>
                    <a:pt x="11" y="9"/>
                  </a:lnTo>
                  <a:lnTo>
                    <a:pt x="10" y="11"/>
                  </a:lnTo>
                  <a:lnTo>
                    <a:pt x="5" y="18"/>
                  </a:lnTo>
                  <a:lnTo>
                    <a:pt x="0" y="36"/>
                  </a:lnTo>
                  <a:lnTo>
                    <a:pt x="22" y="39"/>
                  </a:lnTo>
                  <a:close/>
                </a:path>
              </a:pathLst>
            </a:custGeom>
            <a:solidFill>
              <a:srgbClr val="000000"/>
            </a:solidFill>
            <a:ln w="9525">
              <a:noFill/>
              <a:round/>
              <a:headEnd/>
              <a:tailEnd/>
            </a:ln>
          </p:spPr>
          <p:txBody>
            <a:bodyPr/>
            <a:lstStyle/>
            <a:p>
              <a:endParaRPr lang="en-US"/>
            </a:p>
          </p:txBody>
        </p:sp>
        <p:sp>
          <p:nvSpPr>
            <p:cNvPr id="1241564" name="Freeform 476"/>
            <p:cNvSpPr>
              <a:spLocks/>
            </p:cNvSpPr>
            <p:nvPr/>
          </p:nvSpPr>
          <p:spPr bwMode="auto">
            <a:xfrm>
              <a:off x="2884" y="2305"/>
              <a:ext cx="12" cy="14"/>
            </a:xfrm>
            <a:custGeom>
              <a:avLst/>
              <a:gdLst/>
              <a:ahLst/>
              <a:cxnLst>
                <a:cxn ang="0">
                  <a:pos x="22" y="25"/>
                </a:cxn>
                <a:cxn ang="0">
                  <a:pos x="22" y="27"/>
                </a:cxn>
                <a:cxn ang="0">
                  <a:pos x="22" y="22"/>
                </a:cxn>
                <a:cxn ang="0">
                  <a:pos x="23" y="17"/>
                </a:cxn>
                <a:cxn ang="0">
                  <a:pos x="25" y="8"/>
                </a:cxn>
                <a:cxn ang="0">
                  <a:pos x="25" y="5"/>
                </a:cxn>
                <a:cxn ang="0">
                  <a:pos x="4" y="0"/>
                </a:cxn>
                <a:cxn ang="0">
                  <a:pos x="4" y="5"/>
                </a:cxn>
                <a:cxn ang="0">
                  <a:pos x="1" y="9"/>
                </a:cxn>
                <a:cxn ang="0">
                  <a:pos x="0" y="20"/>
                </a:cxn>
                <a:cxn ang="0">
                  <a:pos x="0" y="27"/>
                </a:cxn>
                <a:cxn ang="0">
                  <a:pos x="0" y="28"/>
                </a:cxn>
                <a:cxn ang="0">
                  <a:pos x="22" y="25"/>
                </a:cxn>
              </a:cxnLst>
              <a:rect l="0" t="0" r="r" b="b"/>
              <a:pathLst>
                <a:path w="25" h="28">
                  <a:moveTo>
                    <a:pt x="22" y="25"/>
                  </a:moveTo>
                  <a:lnTo>
                    <a:pt x="22" y="27"/>
                  </a:lnTo>
                  <a:lnTo>
                    <a:pt x="22" y="22"/>
                  </a:lnTo>
                  <a:lnTo>
                    <a:pt x="23" y="17"/>
                  </a:lnTo>
                  <a:lnTo>
                    <a:pt x="25" y="8"/>
                  </a:lnTo>
                  <a:lnTo>
                    <a:pt x="25" y="5"/>
                  </a:lnTo>
                  <a:lnTo>
                    <a:pt x="4" y="0"/>
                  </a:lnTo>
                  <a:lnTo>
                    <a:pt x="4" y="5"/>
                  </a:lnTo>
                  <a:lnTo>
                    <a:pt x="1" y="9"/>
                  </a:lnTo>
                  <a:lnTo>
                    <a:pt x="0" y="20"/>
                  </a:lnTo>
                  <a:lnTo>
                    <a:pt x="0" y="27"/>
                  </a:lnTo>
                  <a:lnTo>
                    <a:pt x="0" y="28"/>
                  </a:lnTo>
                  <a:lnTo>
                    <a:pt x="22" y="25"/>
                  </a:lnTo>
                  <a:close/>
                </a:path>
              </a:pathLst>
            </a:custGeom>
            <a:solidFill>
              <a:srgbClr val="000000"/>
            </a:solidFill>
            <a:ln w="9525">
              <a:noFill/>
              <a:round/>
              <a:headEnd/>
              <a:tailEnd/>
            </a:ln>
          </p:spPr>
          <p:txBody>
            <a:bodyPr/>
            <a:lstStyle/>
            <a:p>
              <a:endParaRPr lang="en-US"/>
            </a:p>
          </p:txBody>
        </p:sp>
        <p:sp>
          <p:nvSpPr>
            <p:cNvPr id="1241565" name="Freeform 477"/>
            <p:cNvSpPr>
              <a:spLocks/>
            </p:cNvSpPr>
            <p:nvPr/>
          </p:nvSpPr>
          <p:spPr bwMode="auto">
            <a:xfrm>
              <a:off x="2884" y="2318"/>
              <a:ext cx="12" cy="18"/>
            </a:xfrm>
            <a:custGeom>
              <a:avLst/>
              <a:gdLst/>
              <a:ahLst/>
              <a:cxnLst>
                <a:cxn ang="0">
                  <a:pos x="25" y="37"/>
                </a:cxn>
                <a:cxn ang="0">
                  <a:pos x="25" y="37"/>
                </a:cxn>
                <a:cxn ang="0">
                  <a:pos x="26" y="24"/>
                </a:cxn>
                <a:cxn ang="0">
                  <a:pos x="25" y="12"/>
                </a:cxn>
                <a:cxn ang="0">
                  <a:pos x="23" y="6"/>
                </a:cxn>
                <a:cxn ang="0">
                  <a:pos x="22" y="0"/>
                </a:cxn>
                <a:cxn ang="0">
                  <a:pos x="0" y="3"/>
                </a:cxn>
                <a:cxn ang="0">
                  <a:pos x="1" y="12"/>
                </a:cxn>
                <a:cxn ang="0">
                  <a:pos x="4" y="20"/>
                </a:cxn>
                <a:cxn ang="0">
                  <a:pos x="5" y="24"/>
                </a:cxn>
                <a:cxn ang="0">
                  <a:pos x="4" y="34"/>
                </a:cxn>
                <a:cxn ang="0">
                  <a:pos x="25" y="37"/>
                </a:cxn>
              </a:cxnLst>
              <a:rect l="0" t="0" r="r" b="b"/>
              <a:pathLst>
                <a:path w="26" h="37">
                  <a:moveTo>
                    <a:pt x="25" y="37"/>
                  </a:moveTo>
                  <a:lnTo>
                    <a:pt x="25" y="37"/>
                  </a:lnTo>
                  <a:lnTo>
                    <a:pt x="26" y="24"/>
                  </a:lnTo>
                  <a:lnTo>
                    <a:pt x="25" y="12"/>
                  </a:lnTo>
                  <a:lnTo>
                    <a:pt x="23" y="6"/>
                  </a:lnTo>
                  <a:lnTo>
                    <a:pt x="22" y="0"/>
                  </a:lnTo>
                  <a:lnTo>
                    <a:pt x="0" y="3"/>
                  </a:lnTo>
                  <a:lnTo>
                    <a:pt x="1" y="12"/>
                  </a:lnTo>
                  <a:lnTo>
                    <a:pt x="4" y="20"/>
                  </a:lnTo>
                  <a:lnTo>
                    <a:pt x="5" y="24"/>
                  </a:lnTo>
                  <a:lnTo>
                    <a:pt x="4" y="34"/>
                  </a:lnTo>
                  <a:lnTo>
                    <a:pt x="25" y="37"/>
                  </a:lnTo>
                  <a:close/>
                </a:path>
              </a:pathLst>
            </a:custGeom>
            <a:solidFill>
              <a:srgbClr val="000000"/>
            </a:solidFill>
            <a:ln w="9525">
              <a:noFill/>
              <a:round/>
              <a:headEnd/>
              <a:tailEnd/>
            </a:ln>
          </p:spPr>
          <p:txBody>
            <a:bodyPr/>
            <a:lstStyle/>
            <a:p>
              <a:endParaRPr lang="en-US"/>
            </a:p>
          </p:txBody>
        </p:sp>
        <p:sp>
          <p:nvSpPr>
            <p:cNvPr id="1241566" name="Freeform 478"/>
            <p:cNvSpPr>
              <a:spLocks/>
            </p:cNvSpPr>
            <p:nvPr/>
          </p:nvSpPr>
          <p:spPr bwMode="auto">
            <a:xfrm>
              <a:off x="2884" y="2335"/>
              <a:ext cx="12" cy="17"/>
            </a:xfrm>
            <a:custGeom>
              <a:avLst/>
              <a:gdLst/>
              <a:ahLst/>
              <a:cxnLst>
                <a:cxn ang="0">
                  <a:pos x="22" y="35"/>
                </a:cxn>
                <a:cxn ang="0">
                  <a:pos x="22" y="35"/>
                </a:cxn>
                <a:cxn ang="0">
                  <a:pos x="22" y="27"/>
                </a:cxn>
                <a:cxn ang="0">
                  <a:pos x="23" y="21"/>
                </a:cxn>
                <a:cxn ang="0">
                  <a:pos x="23" y="15"/>
                </a:cxn>
                <a:cxn ang="0">
                  <a:pos x="25" y="3"/>
                </a:cxn>
                <a:cxn ang="0">
                  <a:pos x="4" y="0"/>
                </a:cxn>
                <a:cxn ang="0">
                  <a:pos x="1" y="11"/>
                </a:cxn>
                <a:cxn ang="0">
                  <a:pos x="1" y="18"/>
                </a:cxn>
                <a:cxn ang="0">
                  <a:pos x="0" y="24"/>
                </a:cxn>
                <a:cxn ang="0">
                  <a:pos x="0" y="35"/>
                </a:cxn>
                <a:cxn ang="0">
                  <a:pos x="22" y="35"/>
                </a:cxn>
              </a:cxnLst>
              <a:rect l="0" t="0" r="r" b="b"/>
              <a:pathLst>
                <a:path w="25" h="35">
                  <a:moveTo>
                    <a:pt x="22" y="35"/>
                  </a:moveTo>
                  <a:lnTo>
                    <a:pt x="22" y="35"/>
                  </a:lnTo>
                  <a:lnTo>
                    <a:pt x="22" y="27"/>
                  </a:lnTo>
                  <a:lnTo>
                    <a:pt x="23" y="21"/>
                  </a:lnTo>
                  <a:lnTo>
                    <a:pt x="23" y="15"/>
                  </a:lnTo>
                  <a:lnTo>
                    <a:pt x="25" y="3"/>
                  </a:lnTo>
                  <a:lnTo>
                    <a:pt x="4" y="0"/>
                  </a:lnTo>
                  <a:lnTo>
                    <a:pt x="1" y="11"/>
                  </a:lnTo>
                  <a:lnTo>
                    <a:pt x="1" y="18"/>
                  </a:lnTo>
                  <a:lnTo>
                    <a:pt x="0" y="24"/>
                  </a:lnTo>
                  <a:lnTo>
                    <a:pt x="0" y="35"/>
                  </a:lnTo>
                  <a:lnTo>
                    <a:pt x="22" y="35"/>
                  </a:lnTo>
                  <a:close/>
                </a:path>
              </a:pathLst>
            </a:custGeom>
            <a:solidFill>
              <a:srgbClr val="000000"/>
            </a:solidFill>
            <a:ln w="9525">
              <a:noFill/>
              <a:round/>
              <a:headEnd/>
              <a:tailEnd/>
            </a:ln>
          </p:spPr>
          <p:txBody>
            <a:bodyPr/>
            <a:lstStyle/>
            <a:p>
              <a:endParaRPr lang="en-US"/>
            </a:p>
          </p:txBody>
        </p:sp>
        <p:sp>
          <p:nvSpPr>
            <p:cNvPr id="1241567" name="Freeform 479"/>
            <p:cNvSpPr>
              <a:spLocks/>
            </p:cNvSpPr>
            <p:nvPr/>
          </p:nvSpPr>
          <p:spPr bwMode="auto">
            <a:xfrm>
              <a:off x="2884" y="2352"/>
              <a:ext cx="11" cy="16"/>
            </a:xfrm>
            <a:custGeom>
              <a:avLst/>
              <a:gdLst/>
              <a:ahLst/>
              <a:cxnLst>
                <a:cxn ang="0">
                  <a:pos x="23" y="32"/>
                </a:cxn>
                <a:cxn ang="0">
                  <a:pos x="23" y="31"/>
                </a:cxn>
                <a:cxn ang="0">
                  <a:pos x="23" y="22"/>
                </a:cxn>
                <a:cxn ang="0">
                  <a:pos x="23" y="14"/>
                </a:cxn>
                <a:cxn ang="0">
                  <a:pos x="22" y="7"/>
                </a:cxn>
                <a:cxn ang="0">
                  <a:pos x="22" y="0"/>
                </a:cxn>
                <a:cxn ang="0">
                  <a:pos x="0" y="0"/>
                </a:cxn>
                <a:cxn ang="0">
                  <a:pos x="0" y="10"/>
                </a:cxn>
                <a:cxn ang="0">
                  <a:pos x="1" y="17"/>
                </a:cxn>
                <a:cxn ang="0">
                  <a:pos x="1" y="22"/>
                </a:cxn>
                <a:cxn ang="0">
                  <a:pos x="1" y="28"/>
                </a:cxn>
                <a:cxn ang="0">
                  <a:pos x="1" y="26"/>
                </a:cxn>
                <a:cxn ang="0">
                  <a:pos x="23" y="32"/>
                </a:cxn>
              </a:cxnLst>
              <a:rect l="0" t="0" r="r" b="b"/>
              <a:pathLst>
                <a:path w="23" h="32">
                  <a:moveTo>
                    <a:pt x="23" y="32"/>
                  </a:moveTo>
                  <a:lnTo>
                    <a:pt x="23" y="31"/>
                  </a:lnTo>
                  <a:lnTo>
                    <a:pt x="23" y="22"/>
                  </a:lnTo>
                  <a:lnTo>
                    <a:pt x="23" y="14"/>
                  </a:lnTo>
                  <a:lnTo>
                    <a:pt x="22" y="7"/>
                  </a:lnTo>
                  <a:lnTo>
                    <a:pt x="22" y="0"/>
                  </a:lnTo>
                  <a:lnTo>
                    <a:pt x="0" y="0"/>
                  </a:lnTo>
                  <a:lnTo>
                    <a:pt x="0" y="10"/>
                  </a:lnTo>
                  <a:lnTo>
                    <a:pt x="1" y="17"/>
                  </a:lnTo>
                  <a:lnTo>
                    <a:pt x="1" y="22"/>
                  </a:lnTo>
                  <a:lnTo>
                    <a:pt x="1" y="28"/>
                  </a:lnTo>
                  <a:lnTo>
                    <a:pt x="1" y="26"/>
                  </a:lnTo>
                  <a:lnTo>
                    <a:pt x="23" y="32"/>
                  </a:lnTo>
                  <a:close/>
                </a:path>
              </a:pathLst>
            </a:custGeom>
            <a:solidFill>
              <a:srgbClr val="000000"/>
            </a:solidFill>
            <a:ln w="9525">
              <a:noFill/>
              <a:round/>
              <a:headEnd/>
              <a:tailEnd/>
            </a:ln>
          </p:spPr>
          <p:txBody>
            <a:bodyPr/>
            <a:lstStyle/>
            <a:p>
              <a:endParaRPr lang="en-US"/>
            </a:p>
          </p:txBody>
        </p:sp>
        <p:sp>
          <p:nvSpPr>
            <p:cNvPr id="1241568" name="Freeform 480"/>
            <p:cNvSpPr>
              <a:spLocks/>
            </p:cNvSpPr>
            <p:nvPr/>
          </p:nvSpPr>
          <p:spPr bwMode="auto">
            <a:xfrm>
              <a:off x="2882" y="2365"/>
              <a:ext cx="13" cy="10"/>
            </a:xfrm>
            <a:custGeom>
              <a:avLst/>
              <a:gdLst/>
              <a:ahLst/>
              <a:cxnLst>
                <a:cxn ang="0">
                  <a:pos x="21" y="19"/>
                </a:cxn>
                <a:cxn ang="0">
                  <a:pos x="21" y="19"/>
                </a:cxn>
                <a:cxn ang="0">
                  <a:pos x="21" y="16"/>
                </a:cxn>
                <a:cxn ang="0">
                  <a:pos x="22" y="16"/>
                </a:cxn>
                <a:cxn ang="0">
                  <a:pos x="23" y="12"/>
                </a:cxn>
                <a:cxn ang="0">
                  <a:pos x="27" y="8"/>
                </a:cxn>
                <a:cxn ang="0">
                  <a:pos x="5" y="0"/>
                </a:cxn>
                <a:cxn ang="0">
                  <a:pos x="5" y="2"/>
                </a:cxn>
                <a:cxn ang="0">
                  <a:pos x="4" y="3"/>
                </a:cxn>
                <a:cxn ang="0">
                  <a:pos x="0" y="11"/>
                </a:cxn>
                <a:cxn ang="0">
                  <a:pos x="0" y="19"/>
                </a:cxn>
                <a:cxn ang="0">
                  <a:pos x="21" y="19"/>
                </a:cxn>
              </a:cxnLst>
              <a:rect l="0" t="0" r="r" b="b"/>
              <a:pathLst>
                <a:path w="27" h="19">
                  <a:moveTo>
                    <a:pt x="21" y="19"/>
                  </a:moveTo>
                  <a:lnTo>
                    <a:pt x="21" y="19"/>
                  </a:lnTo>
                  <a:lnTo>
                    <a:pt x="21" y="16"/>
                  </a:lnTo>
                  <a:lnTo>
                    <a:pt x="22" y="16"/>
                  </a:lnTo>
                  <a:lnTo>
                    <a:pt x="23" y="12"/>
                  </a:lnTo>
                  <a:lnTo>
                    <a:pt x="27" y="8"/>
                  </a:lnTo>
                  <a:lnTo>
                    <a:pt x="5" y="0"/>
                  </a:lnTo>
                  <a:lnTo>
                    <a:pt x="5" y="2"/>
                  </a:lnTo>
                  <a:lnTo>
                    <a:pt x="4" y="3"/>
                  </a:lnTo>
                  <a:lnTo>
                    <a:pt x="0" y="11"/>
                  </a:lnTo>
                  <a:lnTo>
                    <a:pt x="0" y="19"/>
                  </a:lnTo>
                  <a:lnTo>
                    <a:pt x="21" y="19"/>
                  </a:lnTo>
                  <a:close/>
                </a:path>
              </a:pathLst>
            </a:custGeom>
            <a:solidFill>
              <a:srgbClr val="000000"/>
            </a:solidFill>
            <a:ln w="9525">
              <a:noFill/>
              <a:round/>
              <a:headEnd/>
              <a:tailEnd/>
            </a:ln>
          </p:spPr>
          <p:txBody>
            <a:bodyPr/>
            <a:lstStyle/>
            <a:p>
              <a:endParaRPr lang="en-US"/>
            </a:p>
          </p:txBody>
        </p:sp>
        <p:sp>
          <p:nvSpPr>
            <p:cNvPr id="1241569" name="Freeform 481"/>
            <p:cNvSpPr>
              <a:spLocks/>
            </p:cNvSpPr>
            <p:nvPr/>
          </p:nvSpPr>
          <p:spPr bwMode="auto">
            <a:xfrm>
              <a:off x="2882" y="2375"/>
              <a:ext cx="10" cy="18"/>
            </a:xfrm>
            <a:custGeom>
              <a:avLst/>
              <a:gdLst/>
              <a:ahLst/>
              <a:cxnLst>
                <a:cxn ang="0">
                  <a:pos x="0" y="37"/>
                </a:cxn>
                <a:cxn ang="0">
                  <a:pos x="0" y="37"/>
                </a:cxn>
                <a:cxn ang="0">
                  <a:pos x="13" y="34"/>
                </a:cxn>
                <a:cxn ang="0">
                  <a:pos x="21" y="23"/>
                </a:cxn>
                <a:cxn ang="0">
                  <a:pos x="21" y="12"/>
                </a:cxn>
                <a:cxn ang="0">
                  <a:pos x="21" y="0"/>
                </a:cxn>
                <a:cxn ang="0">
                  <a:pos x="0" y="0"/>
                </a:cxn>
                <a:cxn ang="0">
                  <a:pos x="0" y="12"/>
                </a:cxn>
                <a:cxn ang="0">
                  <a:pos x="0" y="15"/>
                </a:cxn>
                <a:cxn ang="0">
                  <a:pos x="0" y="14"/>
                </a:cxn>
                <a:cxn ang="0">
                  <a:pos x="3" y="14"/>
                </a:cxn>
                <a:cxn ang="0">
                  <a:pos x="0" y="37"/>
                </a:cxn>
              </a:cxnLst>
              <a:rect l="0" t="0" r="r" b="b"/>
              <a:pathLst>
                <a:path w="21" h="37">
                  <a:moveTo>
                    <a:pt x="0" y="37"/>
                  </a:moveTo>
                  <a:lnTo>
                    <a:pt x="0" y="37"/>
                  </a:lnTo>
                  <a:lnTo>
                    <a:pt x="13" y="34"/>
                  </a:lnTo>
                  <a:lnTo>
                    <a:pt x="21" y="23"/>
                  </a:lnTo>
                  <a:lnTo>
                    <a:pt x="21" y="12"/>
                  </a:lnTo>
                  <a:lnTo>
                    <a:pt x="21" y="0"/>
                  </a:lnTo>
                  <a:lnTo>
                    <a:pt x="0" y="0"/>
                  </a:lnTo>
                  <a:lnTo>
                    <a:pt x="0" y="12"/>
                  </a:lnTo>
                  <a:lnTo>
                    <a:pt x="0" y="15"/>
                  </a:lnTo>
                  <a:lnTo>
                    <a:pt x="0" y="14"/>
                  </a:lnTo>
                  <a:lnTo>
                    <a:pt x="3" y="14"/>
                  </a:lnTo>
                  <a:lnTo>
                    <a:pt x="0" y="37"/>
                  </a:lnTo>
                  <a:close/>
                </a:path>
              </a:pathLst>
            </a:custGeom>
            <a:solidFill>
              <a:srgbClr val="000000"/>
            </a:solidFill>
            <a:ln w="9525">
              <a:noFill/>
              <a:round/>
              <a:headEnd/>
              <a:tailEnd/>
            </a:ln>
          </p:spPr>
          <p:txBody>
            <a:bodyPr/>
            <a:lstStyle/>
            <a:p>
              <a:endParaRPr lang="en-US"/>
            </a:p>
          </p:txBody>
        </p:sp>
        <p:sp>
          <p:nvSpPr>
            <p:cNvPr id="1241570" name="Freeform 482"/>
            <p:cNvSpPr>
              <a:spLocks/>
            </p:cNvSpPr>
            <p:nvPr/>
          </p:nvSpPr>
          <p:spPr bwMode="auto">
            <a:xfrm>
              <a:off x="2871" y="2375"/>
              <a:ext cx="12" cy="18"/>
            </a:xfrm>
            <a:custGeom>
              <a:avLst/>
              <a:gdLst/>
              <a:ahLst/>
              <a:cxnLst>
                <a:cxn ang="0">
                  <a:pos x="0" y="0"/>
                </a:cxn>
                <a:cxn ang="0">
                  <a:pos x="0" y="0"/>
                </a:cxn>
                <a:cxn ang="0">
                  <a:pos x="0" y="12"/>
                </a:cxn>
                <a:cxn ang="0">
                  <a:pos x="2" y="22"/>
                </a:cxn>
                <a:cxn ang="0">
                  <a:pos x="9" y="32"/>
                </a:cxn>
                <a:cxn ang="0">
                  <a:pos x="20" y="35"/>
                </a:cxn>
                <a:cxn ang="0">
                  <a:pos x="23" y="12"/>
                </a:cxn>
                <a:cxn ang="0">
                  <a:pos x="22" y="12"/>
                </a:cxn>
                <a:cxn ang="0">
                  <a:pos x="22" y="9"/>
                </a:cxn>
                <a:cxn ang="0">
                  <a:pos x="22" y="0"/>
                </a:cxn>
                <a:cxn ang="0">
                  <a:pos x="0" y="0"/>
                </a:cxn>
              </a:cxnLst>
              <a:rect l="0" t="0" r="r" b="b"/>
              <a:pathLst>
                <a:path w="23" h="35">
                  <a:moveTo>
                    <a:pt x="0" y="0"/>
                  </a:moveTo>
                  <a:lnTo>
                    <a:pt x="0" y="0"/>
                  </a:lnTo>
                  <a:lnTo>
                    <a:pt x="0" y="12"/>
                  </a:lnTo>
                  <a:lnTo>
                    <a:pt x="2" y="22"/>
                  </a:lnTo>
                  <a:lnTo>
                    <a:pt x="9" y="32"/>
                  </a:lnTo>
                  <a:lnTo>
                    <a:pt x="20" y="35"/>
                  </a:lnTo>
                  <a:lnTo>
                    <a:pt x="23" y="12"/>
                  </a:lnTo>
                  <a:lnTo>
                    <a:pt x="22" y="12"/>
                  </a:lnTo>
                  <a:lnTo>
                    <a:pt x="22" y="9"/>
                  </a:lnTo>
                  <a:lnTo>
                    <a:pt x="22" y="0"/>
                  </a:lnTo>
                  <a:lnTo>
                    <a:pt x="0" y="0"/>
                  </a:lnTo>
                  <a:close/>
                </a:path>
              </a:pathLst>
            </a:custGeom>
            <a:solidFill>
              <a:srgbClr val="000000"/>
            </a:solidFill>
            <a:ln w="9525">
              <a:noFill/>
              <a:round/>
              <a:headEnd/>
              <a:tailEnd/>
            </a:ln>
          </p:spPr>
          <p:txBody>
            <a:bodyPr/>
            <a:lstStyle/>
            <a:p>
              <a:endParaRPr lang="en-US"/>
            </a:p>
          </p:txBody>
        </p:sp>
        <p:sp>
          <p:nvSpPr>
            <p:cNvPr id="1241571" name="Freeform 483"/>
            <p:cNvSpPr>
              <a:spLocks/>
            </p:cNvSpPr>
            <p:nvPr/>
          </p:nvSpPr>
          <p:spPr bwMode="auto">
            <a:xfrm>
              <a:off x="2869" y="2367"/>
              <a:ext cx="13" cy="9"/>
            </a:xfrm>
            <a:custGeom>
              <a:avLst/>
              <a:gdLst/>
              <a:ahLst/>
              <a:cxnLst>
                <a:cxn ang="0">
                  <a:pos x="0" y="0"/>
                </a:cxn>
                <a:cxn ang="0">
                  <a:pos x="0" y="2"/>
                </a:cxn>
                <a:cxn ang="0">
                  <a:pos x="0" y="12"/>
                </a:cxn>
                <a:cxn ang="0">
                  <a:pos x="5" y="16"/>
                </a:cxn>
                <a:cxn ang="0">
                  <a:pos x="5" y="15"/>
                </a:cxn>
                <a:cxn ang="0">
                  <a:pos x="5" y="19"/>
                </a:cxn>
                <a:cxn ang="0">
                  <a:pos x="27" y="19"/>
                </a:cxn>
                <a:cxn ang="0">
                  <a:pos x="27" y="12"/>
                </a:cxn>
                <a:cxn ang="0">
                  <a:pos x="23" y="5"/>
                </a:cxn>
                <a:cxn ang="0">
                  <a:pos x="21" y="2"/>
                </a:cxn>
                <a:cxn ang="0">
                  <a:pos x="21" y="5"/>
                </a:cxn>
                <a:cxn ang="0">
                  <a:pos x="0" y="0"/>
                </a:cxn>
              </a:cxnLst>
              <a:rect l="0" t="0" r="r" b="b"/>
              <a:pathLst>
                <a:path w="27" h="19">
                  <a:moveTo>
                    <a:pt x="0" y="0"/>
                  </a:moveTo>
                  <a:lnTo>
                    <a:pt x="0" y="2"/>
                  </a:lnTo>
                  <a:lnTo>
                    <a:pt x="0" y="12"/>
                  </a:lnTo>
                  <a:lnTo>
                    <a:pt x="5" y="16"/>
                  </a:lnTo>
                  <a:lnTo>
                    <a:pt x="5" y="15"/>
                  </a:lnTo>
                  <a:lnTo>
                    <a:pt x="5" y="19"/>
                  </a:lnTo>
                  <a:lnTo>
                    <a:pt x="27" y="19"/>
                  </a:lnTo>
                  <a:lnTo>
                    <a:pt x="27" y="12"/>
                  </a:lnTo>
                  <a:lnTo>
                    <a:pt x="23" y="5"/>
                  </a:lnTo>
                  <a:lnTo>
                    <a:pt x="21" y="2"/>
                  </a:lnTo>
                  <a:lnTo>
                    <a:pt x="21" y="5"/>
                  </a:lnTo>
                  <a:lnTo>
                    <a:pt x="0" y="0"/>
                  </a:lnTo>
                  <a:close/>
                </a:path>
              </a:pathLst>
            </a:custGeom>
            <a:solidFill>
              <a:srgbClr val="000000"/>
            </a:solidFill>
            <a:ln w="9525">
              <a:noFill/>
              <a:round/>
              <a:headEnd/>
              <a:tailEnd/>
            </a:ln>
          </p:spPr>
          <p:txBody>
            <a:bodyPr/>
            <a:lstStyle/>
            <a:p>
              <a:endParaRPr lang="en-US"/>
            </a:p>
          </p:txBody>
        </p:sp>
        <p:sp>
          <p:nvSpPr>
            <p:cNvPr id="1241572" name="Freeform 484"/>
            <p:cNvSpPr>
              <a:spLocks/>
            </p:cNvSpPr>
            <p:nvPr/>
          </p:nvSpPr>
          <p:spPr bwMode="auto">
            <a:xfrm>
              <a:off x="2866" y="2336"/>
              <a:ext cx="14" cy="32"/>
            </a:xfrm>
            <a:custGeom>
              <a:avLst/>
              <a:gdLst/>
              <a:ahLst/>
              <a:cxnLst>
                <a:cxn ang="0">
                  <a:pos x="0" y="8"/>
                </a:cxn>
                <a:cxn ang="0">
                  <a:pos x="1" y="9"/>
                </a:cxn>
                <a:cxn ang="0">
                  <a:pos x="3" y="18"/>
                </a:cxn>
                <a:cxn ang="0">
                  <a:pos x="5" y="24"/>
                </a:cxn>
                <a:cxn ang="0">
                  <a:pos x="7" y="33"/>
                </a:cxn>
                <a:cxn ang="0">
                  <a:pos x="7" y="39"/>
                </a:cxn>
                <a:cxn ang="0">
                  <a:pos x="7" y="45"/>
                </a:cxn>
                <a:cxn ang="0">
                  <a:pos x="7" y="49"/>
                </a:cxn>
                <a:cxn ang="0">
                  <a:pos x="5" y="54"/>
                </a:cxn>
                <a:cxn ang="0">
                  <a:pos x="5" y="61"/>
                </a:cxn>
                <a:cxn ang="0">
                  <a:pos x="26" y="64"/>
                </a:cxn>
                <a:cxn ang="0">
                  <a:pos x="26" y="58"/>
                </a:cxn>
                <a:cxn ang="0">
                  <a:pos x="28" y="54"/>
                </a:cxn>
                <a:cxn ang="0">
                  <a:pos x="28" y="45"/>
                </a:cxn>
                <a:cxn ang="0">
                  <a:pos x="28" y="39"/>
                </a:cxn>
                <a:cxn ang="0">
                  <a:pos x="28" y="30"/>
                </a:cxn>
                <a:cxn ang="0">
                  <a:pos x="26" y="21"/>
                </a:cxn>
                <a:cxn ang="0">
                  <a:pos x="25" y="12"/>
                </a:cxn>
                <a:cxn ang="0">
                  <a:pos x="19" y="0"/>
                </a:cxn>
                <a:cxn ang="0">
                  <a:pos x="21" y="2"/>
                </a:cxn>
                <a:cxn ang="0">
                  <a:pos x="0" y="8"/>
                </a:cxn>
              </a:cxnLst>
              <a:rect l="0" t="0" r="r" b="b"/>
              <a:pathLst>
                <a:path w="28" h="64">
                  <a:moveTo>
                    <a:pt x="0" y="8"/>
                  </a:moveTo>
                  <a:lnTo>
                    <a:pt x="1" y="9"/>
                  </a:lnTo>
                  <a:lnTo>
                    <a:pt x="3" y="18"/>
                  </a:lnTo>
                  <a:lnTo>
                    <a:pt x="5" y="24"/>
                  </a:lnTo>
                  <a:lnTo>
                    <a:pt x="7" y="33"/>
                  </a:lnTo>
                  <a:lnTo>
                    <a:pt x="7" y="39"/>
                  </a:lnTo>
                  <a:lnTo>
                    <a:pt x="7" y="45"/>
                  </a:lnTo>
                  <a:lnTo>
                    <a:pt x="7" y="49"/>
                  </a:lnTo>
                  <a:lnTo>
                    <a:pt x="5" y="54"/>
                  </a:lnTo>
                  <a:lnTo>
                    <a:pt x="5" y="61"/>
                  </a:lnTo>
                  <a:lnTo>
                    <a:pt x="26" y="64"/>
                  </a:lnTo>
                  <a:lnTo>
                    <a:pt x="26" y="58"/>
                  </a:lnTo>
                  <a:lnTo>
                    <a:pt x="28" y="54"/>
                  </a:lnTo>
                  <a:lnTo>
                    <a:pt x="28" y="45"/>
                  </a:lnTo>
                  <a:lnTo>
                    <a:pt x="28" y="39"/>
                  </a:lnTo>
                  <a:lnTo>
                    <a:pt x="28" y="30"/>
                  </a:lnTo>
                  <a:lnTo>
                    <a:pt x="26" y="21"/>
                  </a:lnTo>
                  <a:lnTo>
                    <a:pt x="25" y="12"/>
                  </a:lnTo>
                  <a:lnTo>
                    <a:pt x="19" y="0"/>
                  </a:lnTo>
                  <a:lnTo>
                    <a:pt x="21" y="2"/>
                  </a:lnTo>
                  <a:lnTo>
                    <a:pt x="0" y="8"/>
                  </a:lnTo>
                  <a:close/>
                </a:path>
              </a:pathLst>
            </a:custGeom>
            <a:solidFill>
              <a:srgbClr val="000000"/>
            </a:solidFill>
            <a:ln w="9525">
              <a:noFill/>
              <a:round/>
              <a:headEnd/>
              <a:tailEnd/>
            </a:ln>
          </p:spPr>
          <p:txBody>
            <a:bodyPr/>
            <a:lstStyle/>
            <a:p>
              <a:endParaRPr lang="en-US"/>
            </a:p>
          </p:txBody>
        </p:sp>
        <p:sp>
          <p:nvSpPr>
            <p:cNvPr id="1241573" name="Freeform 485"/>
            <p:cNvSpPr>
              <a:spLocks/>
            </p:cNvSpPr>
            <p:nvPr/>
          </p:nvSpPr>
          <p:spPr bwMode="auto">
            <a:xfrm>
              <a:off x="2866" y="2317"/>
              <a:ext cx="13" cy="23"/>
            </a:xfrm>
            <a:custGeom>
              <a:avLst/>
              <a:gdLst/>
              <a:ahLst/>
              <a:cxnLst>
                <a:cxn ang="0">
                  <a:pos x="6" y="10"/>
                </a:cxn>
                <a:cxn ang="0">
                  <a:pos x="3" y="7"/>
                </a:cxn>
                <a:cxn ang="0">
                  <a:pos x="3" y="12"/>
                </a:cxn>
                <a:cxn ang="0">
                  <a:pos x="1" y="21"/>
                </a:cxn>
                <a:cxn ang="0">
                  <a:pos x="0" y="33"/>
                </a:cxn>
                <a:cxn ang="0">
                  <a:pos x="0" y="46"/>
                </a:cxn>
                <a:cxn ang="0">
                  <a:pos x="21" y="40"/>
                </a:cxn>
                <a:cxn ang="0">
                  <a:pos x="21" y="35"/>
                </a:cxn>
                <a:cxn ang="0">
                  <a:pos x="21" y="27"/>
                </a:cxn>
                <a:cxn ang="0">
                  <a:pos x="25" y="15"/>
                </a:cxn>
                <a:cxn ang="0">
                  <a:pos x="25" y="3"/>
                </a:cxn>
                <a:cxn ang="0">
                  <a:pos x="24" y="0"/>
                </a:cxn>
                <a:cxn ang="0">
                  <a:pos x="6" y="10"/>
                </a:cxn>
              </a:cxnLst>
              <a:rect l="0" t="0" r="r" b="b"/>
              <a:pathLst>
                <a:path w="25" h="46">
                  <a:moveTo>
                    <a:pt x="6" y="10"/>
                  </a:moveTo>
                  <a:lnTo>
                    <a:pt x="3" y="7"/>
                  </a:lnTo>
                  <a:lnTo>
                    <a:pt x="3" y="12"/>
                  </a:lnTo>
                  <a:lnTo>
                    <a:pt x="1" y="21"/>
                  </a:lnTo>
                  <a:lnTo>
                    <a:pt x="0" y="33"/>
                  </a:lnTo>
                  <a:lnTo>
                    <a:pt x="0" y="46"/>
                  </a:lnTo>
                  <a:lnTo>
                    <a:pt x="21" y="40"/>
                  </a:lnTo>
                  <a:lnTo>
                    <a:pt x="21" y="35"/>
                  </a:lnTo>
                  <a:lnTo>
                    <a:pt x="21" y="27"/>
                  </a:lnTo>
                  <a:lnTo>
                    <a:pt x="25" y="15"/>
                  </a:lnTo>
                  <a:lnTo>
                    <a:pt x="25" y="3"/>
                  </a:lnTo>
                  <a:lnTo>
                    <a:pt x="24" y="0"/>
                  </a:lnTo>
                  <a:lnTo>
                    <a:pt x="6" y="10"/>
                  </a:lnTo>
                  <a:close/>
                </a:path>
              </a:pathLst>
            </a:custGeom>
            <a:solidFill>
              <a:srgbClr val="000000"/>
            </a:solidFill>
            <a:ln w="9525">
              <a:noFill/>
              <a:round/>
              <a:headEnd/>
              <a:tailEnd/>
            </a:ln>
          </p:spPr>
          <p:txBody>
            <a:bodyPr/>
            <a:lstStyle/>
            <a:p>
              <a:endParaRPr lang="en-US"/>
            </a:p>
          </p:txBody>
        </p:sp>
        <p:sp>
          <p:nvSpPr>
            <p:cNvPr id="1241574" name="Freeform 486"/>
            <p:cNvSpPr>
              <a:spLocks/>
            </p:cNvSpPr>
            <p:nvPr/>
          </p:nvSpPr>
          <p:spPr bwMode="auto">
            <a:xfrm>
              <a:off x="2866" y="2303"/>
              <a:ext cx="12" cy="19"/>
            </a:xfrm>
            <a:custGeom>
              <a:avLst/>
              <a:gdLst/>
              <a:ahLst/>
              <a:cxnLst>
                <a:cxn ang="0">
                  <a:pos x="2" y="21"/>
                </a:cxn>
                <a:cxn ang="0">
                  <a:pos x="1" y="18"/>
                </a:cxn>
                <a:cxn ang="0">
                  <a:pos x="0" y="16"/>
                </a:cxn>
                <a:cxn ang="0">
                  <a:pos x="1" y="24"/>
                </a:cxn>
                <a:cxn ang="0">
                  <a:pos x="2" y="29"/>
                </a:cxn>
                <a:cxn ang="0">
                  <a:pos x="6" y="38"/>
                </a:cxn>
                <a:cxn ang="0">
                  <a:pos x="24" y="28"/>
                </a:cxn>
                <a:cxn ang="0">
                  <a:pos x="24" y="24"/>
                </a:cxn>
                <a:cxn ang="0">
                  <a:pos x="21" y="16"/>
                </a:cxn>
                <a:cxn ang="0">
                  <a:pos x="21" y="10"/>
                </a:cxn>
                <a:cxn ang="0">
                  <a:pos x="16" y="1"/>
                </a:cxn>
                <a:cxn ang="0">
                  <a:pos x="15" y="0"/>
                </a:cxn>
                <a:cxn ang="0">
                  <a:pos x="2" y="21"/>
                </a:cxn>
              </a:cxnLst>
              <a:rect l="0" t="0" r="r" b="b"/>
              <a:pathLst>
                <a:path w="24" h="38">
                  <a:moveTo>
                    <a:pt x="2" y="21"/>
                  </a:moveTo>
                  <a:lnTo>
                    <a:pt x="1" y="18"/>
                  </a:lnTo>
                  <a:lnTo>
                    <a:pt x="0" y="16"/>
                  </a:lnTo>
                  <a:lnTo>
                    <a:pt x="1" y="24"/>
                  </a:lnTo>
                  <a:lnTo>
                    <a:pt x="2" y="29"/>
                  </a:lnTo>
                  <a:lnTo>
                    <a:pt x="6" y="38"/>
                  </a:lnTo>
                  <a:lnTo>
                    <a:pt x="24" y="28"/>
                  </a:lnTo>
                  <a:lnTo>
                    <a:pt x="24" y="24"/>
                  </a:lnTo>
                  <a:lnTo>
                    <a:pt x="21" y="16"/>
                  </a:lnTo>
                  <a:lnTo>
                    <a:pt x="21" y="10"/>
                  </a:lnTo>
                  <a:lnTo>
                    <a:pt x="16" y="1"/>
                  </a:lnTo>
                  <a:lnTo>
                    <a:pt x="15" y="0"/>
                  </a:lnTo>
                  <a:lnTo>
                    <a:pt x="2" y="21"/>
                  </a:lnTo>
                  <a:close/>
                </a:path>
              </a:pathLst>
            </a:custGeom>
            <a:solidFill>
              <a:srgbClr val="000000"/>
            </a:solidFill>
            <a:ln w="9525">
              <a:noFill/>
              <a:round/>
              <a:headEnd/>
              <a:tailEnd/>
            </a:ln>
          </p:spPr>
          <p:txBody>
            <a:bodyPr/>
            <a:lstStyle/>
            <a:p>
              <a:endParaRPr lang="en-US"/>
            </a:p>
          </p:txBody>
        </p:sp>
        <p:sp>
          <p:nvSpPr>
            <p:cNvPr id="1241575" name="Freeform 487"/>
            <p:cNvSpPr>
              <a:spLocks/>
            </p:cNvSpPr>
            <p:nvPr/>
          </p:nvSpPr>
          <p:spPr bwMode="auto">
            <a:xfrm>
              <a:off x="2862" y="2296"/>
              <a:ext cx="12" cy="17"/>
            </a:xfrm>
            <a:custGeom>
              <a:avLst/>
              <a:gdLst/>
              <a:ahLst/>
              <a:cxnLst>
                <a:cxn ang="0">
                  <a:pos x="20" y="3"/>
                </a:cxn>
                <a:cxn ang="0">
                  <a:pos x="0" y="0"/>
                </a:cxn>
                <a:cxn ang="0">
                  <a:pos x="0" y="12"/>
                </a:cxn>
                <a:cxn ang="0">
                  <a:pos x="2" y="22"/>
                </a:cxn>
                <a:cxn ang="0">
                  <a:pos x="7" y="28"/>
                </a:cxn>
                <a:cxn ang="0">
                  <a:pos x="11" y="34"/>
                </a:cxn>
                <a:cxn ang="0">
                  <a:pos x="24" y="15"/>
                </a:cxn>
                <a:cxn ang="0">
                  <a:pos x="21" y="15"/>
                </a:cxn>
                <a:cxn ang="0">
                  <a:pos x="20" y="12"/>
                </a:cxn>
                <a:cxn ang="0">
                  <a:pos x="20" y="9"/>
                </a:cxn>
                <a:cxn ang="0">
                  <a:pos x="20" y="3"/>
                </a:cxn>
                <a:cxn ang="0">
                  <a:pos x="0" y="0"/>
                </a:cxn>
                <a:cxn ang="0">
                  <a:pos x="20" y="3"/>
                </a:cxn>
              </a:cxnLst>
              <a:rect l="0" t="0" r="r" b="b"/>
              <a:pathLst>
                <a:path w="24" h="34">
                  <a:moveTo>
                    <a:pt x="20" y="3"/>
                  </a:moveTo>
                  <a:lnTo>
                    <a:pt x="0" y="0"/>
                  </a:lnTo>
                  <a:lnTo>
                    <a:pt x="0" y="12"/>
                  </a:lnTo>
                  <a:lnTo>
                    <a:pt x="2" y="22"/>
                  </a:lnTo>
                  <a:lnTo>
                    <a:pt x="7" y="28"/>
                  </a:lnTo>
                  <a:lnTo>
                    <a:pt x="11" y="34"/>
                  </a:lnTo>
                  <a:lnTo>
                    <a:pt x="24" y="15"/>
                  </a:lnTo>
                  <a:lnTo>
                    <a:pt x="21" y="15"/>
                  </a:lnTo>
                  <a:lnTo>
                    <a:pt x="20" y="12"/>
                  </a:lnTo>
                  <a:lnTo>
                    <a:pt x="20" y="9"/>
                  </a:lnTo>
                  <a:lnTo>
                    <a:pt x="20" y="3"/>
                  </a:lnTo>
                  <a:lnTo>
                    <a:pt x="0" y="0"/>
                  </a:lnTo>
                  <a:lnTo>
                    <a:pt x="20" y="3"/>
                  </a:lnTo>
                  <a:close/>
                </a:path>
              </a:pathLst>
            </a:custGeom>
            <a:solidFill>
              <a:srgbClr val="000000"/>
            </a:solidFill>
            <a:ln w="9525">
              <a:noFill/>
              <a:round/>
              <a:headEnd/>
              <a:tailEnd/>
            </a:ln>
          </p:spPr>
          <p:txBody>
            <a:bodyPr/>
            <a:lstStyle/>
            <a:p>
              <a:endParaRPr lang="en-US"/>
            </a:p>
          </p:txBody>
        </p:sp>
        <p:sp>
          <p:nvSpPr>
            <p:cNvPr id="1241576" name="Freeform 488"/>
            <p:cNvSpPr>
              <a:spLocks/>
            </p:cNvSpPr>
            <p:nvPr/>
          </p:nvSpPr>
          <p:spPr bwMode="auto">
            <a:xfrm>
              <a:off x="2859" y="2296"/>
              <a:ext cx="13" cy="15"/>
            </a:xfrm>
            <a:custGeom>
              <a:avLst/>
              <a:gdLst/>
              <a:ahLst/>
              <a:cxnLst>
                <a:cxn ang="0">
                  <a:pos x="16" y="31"/>
                </a:cxn>
                <a:cxn ang="0">
                  <a:pos x="16" y="31"/>
                </a:cxn>
                <a:cxn ang="0">
                  <a:pos x="21" y="22"/>
                </a:cxn>
                <a:cxn ang="0">
                  <a:pos x="26" y="13"/>
                </a:cxn>
                <a:cxn ang="0">
                  <a:pos x="27" y="6"/>
                </a:cxn>
                <a:cxn ang="0">
                  <a:pos x="27" y="3"/>
                </a:cxn>
                <a:cxn ang="0">
                  <a:pos x="7" y="0"/>
                </a:cxn>
                <a:cxn ang="0">
                  <a:pos x="7" y="1"/>
                </a:cxn>
                <a:cxn ang="0">
                  <a:pos x="5" y="7"/>
                </a:cxn>
                <a:cxn ang="0">
                  <a:pos x="3" y="12"/>
                </a:cxn>
                <a:cxn ang="0">
                  <a:pos x="0" y="18"/>
                </a:cxn>
                <a:cxn ang="0">
                  <a:pos x="16" y="31"/>
                </a:cxn>
              </a:cxnLst>
              <a:rect l="0" t="0" r="r" b="b"/>
              <a:pathLst>
                <a:path w="27" h="31">
                  <a:moveTo>
                    <a:pt x="16" y="31"/>
                  </a:moveTo>
                  <a:lnTo>
                    <a:pt x="16" y="31"/>
                  </a:lnTo>
                  <a:lnTo>
                    <a:pt x="21" y="22"/>
                  </a:lnTo>
                  <a:lnTo>
                    <a:pt x="26" y="13"/>
                  </a:lnTo>
                  <a:lnTo>
                    <a:pt x="27" y="6"/>
                  </a:lnTo>
                  <a:lnTo>
                    <a:pt x="27" y="3"/>
                  </a:lnTo>
                  <a:lnTo>
                    <a:pt x="7" y="0"/>
                  </a:lnTo>
                  <a:lnTo>
                    <a:pt x="7" y="1"/>
                  </a:lnTo>
                  <a:lnTo>
                    <a:pt x="5" y="7"/>
                  </a:lnTo>
                  <a:lnTo>
                    <a:pt x="3" y="12"/>
                  </a:lnTo>
                  <a:lnTo>
                    <a:pt x="0" y="18"/>
                  </a:lnTo>
                  <a:lnTo>
                    <a:pt x="16" y="31"/>
                  </a:lnTo>
                  <a:close/>
                </a:path>
              </a:pathLst>
            </a:custGeom>
            <a:solidFill>
              <a:srgbClr val="000000"/>
            </a:solidFill>
            <a:ln w="9525">
              <a:noFill/>
              <a:round/>
              <a:headEnd/>
              <a:tailEnd/>
            </a:ln>
          </p:spPr>
          <p:txBody>
            <a:bodyPr/>
            <a:lstStyle/>
            <a:p>
              <a:endParaRPr lang="en-US"/>
            </a:p>
          </p:txBody>
        </p:sp>
        <p:sp>
          <p:nvSpPr>
            <p:cNvPr id="1241577" name="Freeform 489"/>
            <p:cNvSpPr>
              <a:spLocks/>
            </p:cNvSpPr>
            <p:nvPr/>
          </p:nvSpPr>
          <p:spPr bwMode="auto">
            <a:xfrm>
              <a:off x="2851" y="2304"/>
              <a:ext cx="15" cy="20"/>
            </a:xfrm>
            <a:custGeom>
              <a:avLst/>
              <a:gdLst/>
              <a:ahLst/>
              <a:cxnLst>
                <a:cxn ang="0">
                  <a:pos x="22" y="40"/>
                </a:cxn>
                <a:cxn ang="0">
                  <a:pos x="22" y="38"/>
                </a:cxn>
                <a:cxn ang="0">
                  <a:pos x="23" y="34"/>
                </a:cxn>
                <a:cxn ang="0">
                  <a:pos x="25" y="26"/>
                </a:cxn>
                <a:cxn ang="0">
                  <a:pos x="27" y="19"/>
                </a:cxn>
                <a:cxn ang="0">
                  <a:pos x="31" y="13"/>
                </a:cxn>
                <a:cxn ang="0">
                  <a:pos x="15" y="0"/>
                </a:cxn>
                <a:cxn ang="0">
                  <a:pos x="9" y="9"/>
                </a:cxn>
                <a:cxn ang="0">
                  <a:pos x="5" y="18"/>
                </a:cxn>
                <a:cxn ang="0">
                  <a:pos x="1" y="26"/>
                </a:cxn>
                <a:cxn ang="0">
                  <a:pos x="0" y="38"/>
                </a:cxn>
                <a:cxn ang="0">
                  <a:pos x="0" y="37"/>
                </a:cxn>
                <a:cxn ang="0">
                  <a:pos x="22" y="40"/>
                </a:cxn>
              </a:cxnLst>
              <a:rect l="0" t="0" r="r" b="b"/>
              <a:pathLst>
                <a:path w="31" h="40">
                  <a:moveTo>
                    <a:pt x="22" y="40"/>
                  </a:moveTo>
                  <a:lnTo>
                    <a:pt x="22" y="38"/>
                  </a:lnTo>
                  <a:lnTo>
                    <a:pt x="23" y="34"/>
                  </a:lnTo>
                  <a:lnTo>
                    <a:pt x="25" y="26"/>
                  </a:lnTo>
                  <a:lnTo>
                    <a:pt x="27" y="19"/>
                  </a:lnTo>
                  <a:lnTo>
                    <a:pt x="31" y="13"/>
                  </a:lnTo>
                  <a:lnTo>
                    <a:pt x="15" y="0"/>
                  </a:lnTo>
                  <a:lnTo>
                    <a:pt x="9" y="9"/>
                  </a:lnTo>
                  <a:lnTo>
                    <a:pt x="5" y="18"/>
                  </a:lnTo>
                  <a:lnTo>
                    <a:pt x="1" y="26"/>
                  </a:lnTo>
                  <a:lnTo>
                    <a:pt x="0" y="38"/>
                  </a:lnTo>
                  <a:lnTo>
                    <a:pt x="0" y="37"/>
                  </a:lnTo>
                  <a:lnTo>
                    <a:pt x="22" y="40"/>
                  </a:lnTo>
                  <a:close/>
                </a:path>
              </a:pathLst>
            </a:custGeom>
            <a:solidFill>
              <a:srgbClr val="000000"/>
            </a:solidFill>
            <a:ln w="9525">
              <a:noFill/>
              <a:round/>
              <a:headEnd/>
              <a:tailEnd/>
            </a:ln>
          </p:spPr>
          <p:txBody>
            <a:bodyPr/>
            <a:lstStyle/>
            <a:p>
              <a:endParaRPr lang="en-US"/>
            </a:p>
          </p:txBody>
        </p:sp>
        <p:sp>
          <p:nvSpPr>
            <p:cNvPr id="1241578" name="Freeform 490"/>
            <p:cNvSpPr>
              <a:spLocks/>
            </p:cNvSpPr>
            <p:nvPr/>
          </p:nvSpPr>
          <p:spPr bwMode="auto">
            <a:xfrm>
              <a:off x="2849" y="2323"/>
              <a:ext cx="13" cy="24"/>
            </a:xfrm>
            <a:custGeom>
              <a:avLst/>
              <a:gdLst/>
              <a:ahLst/>
              <a:cxnLst>
                <a:cxn ang="0">
                  <a:pos x="20" y="47"/>
                </a:cxn>
                <a:cxn ang="0">
                  <a:pos x="20" y="47"/>
                </a:cxn>
                <a:cxn ang="0">
                  <a:pos x="24" y="34"/>
                </a:cxn>
                <a:cxn ang="0">
                  <a:pos x="24" y="21"/>
                </a:cxn>
                <a:cxn ang="0">
                  <a:pos x="26" y="12"/>
                </a:cxn>
                <a:cxn ang="0">
                  <a:pos x="26" y="3"/>
                </a:cxn>
                <a:cxn ang="0">
                  <a:pos x="4" y="0"/>
                </a:cxn>
                <a:cxn ang="0">
                  <a:pos x="4" y="9"/>
                </a:cxn>
                <a:cxn ang="0">
                  <a:pos x="2" y="21"/>
                </a:cxn>
                <a:cxn ang="0">
                  <a:pos x="2" y="31"/>
                </a:cxn>
                <a:cxn ang="0">
                  <a:pos x="0" y="41"/>
                </a:cxn>
                <a:cxn ang="0">
                  <a:pos x="20" y="47"/>
                </a:cxn>
              </a:cxnLst>
              <a:rect l="0" t="0" r="r" b="b"/>
              <a:pathLst>
                <a:path w="26" h="47">
                  <a:moveTo>
                    <a:pt x="20" y="47"/>
                  </a:moveTo>
                  <a:lnTo>
                    <a:pt x="20" y="47"/>
                  </a:lnTo>
                  <a:lnTo>
                    <a:pt x="24" y="34"/>
                  </a:lnTo>
                  <a:lnTo>
                    <a:pt x="24" y="21"/>
                  </a:lnTo>
                  <a:lnTo>
                    <a:pt x="26" y="12"/>
                  </a:lnTo>
                  <a:lnTo>
                    <a:pt x="26" y="3"/>
                  </a:lnTo>
                  <a:lnTo>
                    <a:pt x="4" y="0"/>
                  </a:lnTo>
                  <a:lnTo>
                    <a:pt x="4" y="9"/>
                  </a:lnTo>
                  <a:lnTo>
                    <a:pt x="2" y="21"/>
                  </a:lnTo>
                  <a:lnTo>
                    <a:pt x="2" y="31"/>
                  </a:lnTo>
                  <a:lnTo>
                    <a:pt x="0" y="41"/>
                  </a:lnTo>
                  <a:lnTo>
                    <a:pt x="20" y="47"/>
                  </a:lnTo>
                  <a:close/>
                </a:path>
              </a:pathLst>
            </a:custGeom>
            <a:solidFill>
              <a:srgbClr val="000000"/>
            </a:solidFill>
            <a:ln w="9525">
              <a:noFill/>
              <a:round/>
              <a:headEnd/>
              <a:tailEnd/>
            </a:ln>
          </p:spPr>
          <p:txBody>
            <a:bodyPr/>
            <a:lstStyle/>
            <a:p>
              <a:endParaRPr lang="en-US"/>
            </a:p>
          </p:txBody>
        </p:sp>
        <p:sp>
          <p:nvSpPr>
            <p:cNvPr id="1241579" name="Freeform 491"/>
            <p:cNvSpPr>
              <a:spLocks/>
            </p:cNvSpPr>
            <p:nvPr/>
          </p:nvSpPr>
          <p:spPr bwMode="auto">
            <a:xfrm>
              <a:off x="2844" y="2344"/>
              <a:ext cx="15" cy="17"/>
            </a:xfrm>
            <a:custGeom>
              <a:avLst/>
              <a:gdLst/>
              <a:ahLst/>
              <a:cxnLst>
                <a:cxn ang="0">
                  <a:pos x="20" y="34"/>
                </a:cxn>
                <a:cxn ang="0">
                  <a:pos x="20" y="34"/>
                </a:cxn>
                <a:cxn ang="0">
                  <a:pos x="22" y="30"/>
                </a:cxn>
                <a:cxn ang="0">
                  <a:pos x="23" y="24"/>
                </a:cxn>
                <a:cxn ang="0">
                  <a:pos x="27" y="17"/>
                </a:cxn>
                <a:cxn ang="0">
                  <a:pos x="29" y="6"/>
                </a:cxn>
                <a:cxn ang="0">
                  <a:pos x="9" y="0"/>
                </a:cxn>
                <a:cxn ang="0">
                  <a:pos x="5" y="6"/>
                </a:cxn>
                <a:cxn ang="0">
                  <a:pos x="2" y="17"/>
                </a:cxn>
                <a:cxn ang="0">
                  <a:pos x="1" y="24"/>
                </a:cxn>
                <a:cxn ang="0">
                  <a:pos x="0" y="34"/>
                </a:cxn>
                <a:cxn ang="0">
                  <a:pos x="20" y="34"/>
                </a:cxn>
              </a:cxnLst>
              <a:rect l="0" t="0" r="r" b="b"/>
              <a:pathLst>
                <a:path w="29" h="34">
                  <a:moveTo>
                    <a:pt x="20" y="34"/>
                  </a:moveTo>
                  <a:lnTo>
                    <a:pt x="20" y="34"/>
                  </a:lnTo>
                  <a:lnTo>
                    <a:pt x="22" y="30"/>
                  </a:lnTo>
                  <a:lnTo>
                    <a:pt x="23" y="24"/>
                  </a:lnTo>
                  <a:lnTo>
                    <a:pt x="27" y="17"/>
                  </a:lnTo>
                  <a:lnTo>
                    <a:pt x="29" y="6"/>
                  </a:lnTo>
                  <a:lnTo>
                    <a:pt x="9" y="0"/>
                  </a:lnTo>
                  <a:lnTo>
                    <a:pt x="5" y="6"/>
                  </a:lnTo>
                  <a:lnTo>
                    <a:pt x="2" y="17"/>
                  </a:lnTo>
                  <a:lnTo>
                    <a:pt x="1" y="24"/>
                  </a:lnTo>
                  <a:lnTo>
                    <a:pt x="0" y="34"/>
                  </a:lnTo>
                  <a:lnTo>
                    <a:pt x="20" y="34"/>
                  </a:lnTo>
                  <a:close/>
                </a:path>
              </a:pathLst>
            </a:custGeom>
            <a:solidFill>
              <a:srgbClr val="000000"/>
            </a:solidFill>
            <a:ln w="9525">
              <a:noFill/>
              <a:round/>
              <a:headEnd/>
              <a:tailEnd/>
            </a:ln>
          </p:spPr>
          <p:txBody>
            <a:bodyPr/>
            <a:lstStyle/>
            <a:p>
              <a:endParaRPr lang="en-US"/>
            </a:p>
          </p:txBody>
        </p:sp>
        <p:sp>
          <p:nvSpPr>
            <p:cNvPr id="1241580" name="Freeform 492"/>
            <p:cNvSpPr>
              <a:spLocks/>
            </p:cNvSpPr>
            <p:nvPr/>
          </p:nvSpPr>
          <p:spPr bwMode="auto">
            <a:xfrm>
              <a:off x="2844" y="2361"/>
              <a:ext cx="11" cy="17"/>
            </a:xfrm>
            <a:custGeom>
              <a:avLst/>
              <a:gdLst/>
              <a:ahLst/>
              <a:cxnLst>
                <a:cxn ang="0">
                  <a:pos x="18" y="36"/>
                </a:cxn>
                <a:cxn ang="0">
                  <a:pos x="18" y="36"/>
                </a:cxn>
                <a:cxn ang="0">
                  <a:pos x="20" y="25"/>
                </a:cxn>
                <a:cxn ang="0">
                  <a:pos x="22" y="17"/>
                </a:cxn>
                <a:cxn ang="0">
                  <a:pos x="20" y="8"/>
                </a:cxn>
                <a:cxn ang="0">
                  <a:pos x="20" y="0"/>
                </a:cxn>
                <a:cxn ang="0">
                  <a:pos x="0" y="0"/>
                </a:cxn>
                <a:cxn ang="0">
                  <a:pos x="0" y="11"/>
                </a:cxn>
                <a:cxn ang="0">
                  <a:pos x="1" y="17"/>
                </a:cxn>
                <a:cxn ang="0">
                  <a:pos x="0" y="20"/>
                </a:cxn>
                <a:cxn ang="0">
                  <a:pos x="0" y="23"/>
                </a:cxn>
                <a:cxn ang="0">
                  <a:pos x="18" y="36"/>
                </a:cxn>
              </a:cxnLst>
              <a:rect l="0" t="0" r="r" b="b"/>
              <a:pathLst>
                <a:path w="22" h="36">
                  <a:moveTo>
                    <a:pt x="18" y="36"/>
                  </a:moveTo>
                  <a:lnTo>
                    <a:pt x="18" y="36"/>
                  </a:lnTo>
                  <a:lnTo>
                    <a:pt x="20" y="25"/>
                  </a:lnTo>
                  <a:lnTo>
                    <a:pt x="22" y="17"/>
                  </a:lnTo>
                  <a:lnTo>
                    <a:pt x="20" y="8"/>
                  </a:lnTo>
                  <a:lnTo>
                    <a:pt x="20" y="0"/>
                  </a:lnTo>
                  <a:lnTo>
                    <a:pt x="0" y="0"/>
                  </a:lnTo>
                  <a:lnTo>
                    <a:pt x="0" y="11"/>
                  </a:lnTo>
                  <a:lnTo>
                    <a:pt x="1" y="17"/>
                  </a:lnTo>
                  <a:lnTo>
                    <a:pt x="0" y="20"/>
                  </a:lnTo>
                  <a:lnTo>
                    <a:pt x="0" y="23"/>
                  </a:lnTo>
                  <a:lnTo>
                    <a:pt x="18" y="36"/>
                  </a:lnTo>
                  <a:close/>
                </a:path>
              </a:pathLst>
            </a:custGeom>
            <a:solidFill>
              <a:srgbClr val="000000"/>
            </a:solidFill>
            <a:ln w="9525">
              <a:noFill/>
              <a:round/>
              <a:headEnd/>
              <a:tailEnd/>
            </a:ln>
          </p:spPr>
          <p:txBody>
            <a:bodyPr/>
            <a:lstStyle/>
            <a:p>
              <a:endParaRPr lang="en-US"/>
            </a:p>
          </p:txBody>
        </p:sp>
        <p:sp>
          <p:nvSpPr>
            <p:cNvPr id="1241581" name="Freeform 493"/>
            <p:cNvSpPr>
              <a:spLocks/>
            </p:cNvSpPr>
            <p:nvPr/>
          </p:nvSpPr>
          <p:spPr bwMode="auto">
            <a:xfrm>
              <a:off x="2839" y="2372"/>
              <a:ext cx="14" cy="18"/>
            </a:xfrm>
            <a:custGeom>
              <a:avLst/>
              <a:gdLst/>
              <a:ahLst/>
              <a:cxnLst>
                <a:cxn ang="0">
                  <a:pos x="22" y="35"/>
                </a:cxn>
                <a:cxn ang="0">
                  <a:pos x="22" y="35"/>
                </a:cxn>
                <a:cxn ang="0">
                  <a:pos x="23" y="31"/>
                </a:cxn>
                <a:cxn ang="0">
                  <a:pos x="25" y="23"/>
                </a:cxn>
                <a:cxn ang="0">
                  <a:pos x="26" y="17"/>
                </a:cxn>
                <a:cxn ang="0">
                  <a:pos x="30" y="13"/>
                </a:cxn>
                <a:cxn ang="0">
                  <a:pos x="12" y="0"/>
                </a:cxn>
                <a:cxn ang="0">
                  <a:pos x="8" y="8"/>
                </a:cxn>
                <a:cxn ang="0">
                  <a:pos x="3" y="17"/>
                </a:cxn>
                <a:cxn ang="0">
                  <a:pos x="3" y="23"/>
                </a:cxn>
                <a:cxn ang="0">
                  <a:pos x="0" y="35"/>
                </a:cxn>
                <a:cxn ang="0">
                  <a:pos x="22" y="35"/>
                </a:cxn>
              </a:cxnLst>
              <a:rect l="0" t="0" r="r" b="b"/>
              <a:pathLst>
                <a:path w="30" h="35">
                  <a:moveTo>
                    <a:pt x="22" y="35"/>
                  </a:moveTo>
                  <a:lnTo>
                    <a:pt x="22" y="35"/>
                  </a:lnTo>
                  <a:lnTo>
                    <a:pt x="23" y="31"/>
                  </a:lnTo>
                  <a:lnTo>
                    <a:pt x="25" y="23"/>
                  </a:lnTo>
                  <a:lnTo>
                    <a:pt x="26" y="17"/>
                  </a:lnTo>
                  <a:lnTo>
                    <a:pt x="30" y="13"/>
                  </a:lnTo>
                  <a:lnTo>
                    <a:pt x="12" y="0"/>
                  </a:lnTo>
                  <a:lnTo>
                    <a:pt x="8" y="8"/>
                  </a:lnTo>
                  <a:lnTo>
                    <a:pt x="3" y="17"/>
                  </a:lnTo>
                  <a:lnTo>
                    <a:pt x="3" y="23"/>
                  </a:lnTo>
                  <a:lnTo>
                    <a:pt x="0" y="35"/>
                  </a:lnTo>
                  <a:lnTo>
                    <a:pt x="22" y="35"/>
                  </a:lnTo>
                  <a:close/>
                </a:path>
              </a:pathLst>
            </a:custGeom>
            <a:solidFill>
              <a:srgbClr val="000000"/>
            </a:solidFill>
            <a:ln w="9525">
              <a:noFill/>
              <a:round/>
              <a:headEnd/>
              <a:tailEnd/>
            </a:ln>
          </p:spPr>
          <p:txBody>
            <a:bodyPr/>
            <a:lstStyle/>
            <a:p>
              <a:endParaRPr lang="en-US"/>
            </a:p>
          </p:txBody>
        </p:sp>
        <p:sp>
          <p:nvSpPr>
            <p:cNvPr id="1241582" name="Freeform 494"/>
            <p:cNvSpPr>
              <a:spLocks/>
            </p:cNvSpPr>
            <p:nvPr/>
          </p:nvSpPr>
          <p:spPr bwMode="auto">
            <a:xfrm>
              <a:off x="2837" y="2389"/>
              <a:ext cx="13" cy="12"/>
            </a:xfrm>
            <a:custGeom>
              <a:avLst/>
              <a:gdLst/>
              <a:ahLst/>
              <a:cxnLst>
                <a:cxn ang="0">
                  <a:pos x="2" y="25"/>
                </a:cxn>
                <a:cxn ang="0">
                  <a:pos x="6" y="25"/>
                </a:cxn>
                <a:cxn ang="0">
                  <a:pos x="11" y="23"/>
                </a:cxn>
                <a:cxn ang="0">
                  <a:pos x="18" y="19"/>
                </a:cxn>
                <a:cxn ang="0">
                  <a:pos x="23" y="11"/>
                </a:cxn>
                <a:cxn ang="0">
                  <a:pos x="24" y="1"/>
                </a:cxn>
                <a:cxn ang="0">
                  <a:pos x="2" y="1"/>
                </a:cxn>
                <a:cxn ang="0">
                  <a:pos x="1" y="1"/>
                </a:cxn>
                <a:cxn ang="0">
                  <a:pos x="2" y="1"/>
                </a:cxn>
                <a:cxn ang="0">
                  <a:pos x="2" y="0"/>
                </a:cxn>
                <a:cxn ang="0">
                  <a:pos x="0" y="1"/>
                </a:cxn>
                <a:cxn ang="0">
                  <a:pos x="2" y="1"/>
                </a:cxn>
                <a:cxn ang="0">
                  <a:pos x="2" y="25"/>
                </a:cxn>
              </a:cxnLst>
              <a:rect l="0" t="0" r="r" b="b"/>
              <a:pathLst>
                <a:path w="24" h="25">
                  <a:moveTo>
                    <a:pt x="2" y="25"/>
                  </a:moveTo>
                  <a:lnTo>
                    <a:pt x="6" y="25"/>
                  </a:lnTo>
                  <a:lnTo>
                    <a:pt x="11" y="23"/>
                  </a:lnTo>
                  <a:lnTo>
                    <a:pt x="18" y="19"/>
                  </a:lnTo>
                  <a:lnTo>
                    <a:pt x="23" y="11"/>
                  </a:lnTo>
                  <a:lnTo>
                    <a:pt x="24" y="1"/>
                  </a:lnTo>
                  <a:lnTo>
                    <a:pt x="2" y="1"/>
                  </a:lnTo>
                  <a:lnTo>
                    <a:pt x="1" y="1"/>
                  </a:lnTo>
                  <a:lnTo>
                    <a:pt x="2" y="1"/>
                  </a:lnTo>
                  <a:lnTo>
                    <a:pt x="2" y="0"/>
                  </a:lnTo>
                  <a:lnTo>
                    <a:pt x="0" y="1"/>
                  </a:lnTo>
                  <a:lnTo>
                    <a:pt x="2" y="1"/>
                  </a:lnTo>
                  <a:lnTo>
                    <a:pt x="2" y="25"/>
                  </a:lnTo>
                  <a:close/>
                </a:path>
              </a:pathLst>
            </a:custGeom>
            <a:solidFill>
              <a:srgbClr val="000000"/>
            </a:solidFill>
            <a:ln w="9525">
              <a:noFill/>
              <a:round/>
              <a:headEnd/>
              <a:tailEnd/>
            </a:ln>
          </p:spPr>
          <p:txBody>
            <a:bodyPr/>
            <a:lstStyle/>
            <a:p>
              <a:endParaRPr lang="en-US"/>
            </a:p>
          </p:txBody>
        </p:sp>
        <p:sp>
          <p:nvSpPr>
            <p:cNvPr id="1241583" name="Freeform 495"/>
            <p:cNvSpPr>
              <a:spLocks/>
            </p:cNvSpPr>
            <p:nvPr/>
          </p:nvSpPr>
          <p:spPr bwMode="auto">
            <a:xfrm>
              <a:off x="2829" y="2388"/>
              <a:ext cx="11" cy="13"/>
            </a:xfrm>
            <a:custGeom>
              <a:avLst/>
              <a:gdLst/>
              <a:ahLst/>
              <a:cxnLst>
                <a:cxn ang="0">
                  <a:pos x="0" y="0"/>
                </a:cxn>
                <a:cxn ang="0">
                  <a:pos x="0" y="2"/>
                </a:cxn>
                <a:cxn ang="0">
                  <a:pos x="0" y="9"/>
                </a:cxn>
                <a:cxn ang="0">
                  <a:pos x="4" y="16"/>
                </a:cxn>
                <a:cxn ang="0">
                  <a:pos x="9" y="24"/>
                </a:cxn>
                <a:cxn ang="0">
                  <a:pos x="19" y="27"/>
                </a:cxn>
                <a:cxn ang="0">
                  <a:pos x="19" y="3"/>
                </a:cxn>
                <a:cxn ang="0">
                  <a:pos x="22" y="3"/>
                </a:cxn>
                <a:cxn ang="0">
                  <a:pos x="22" y="5"/>
                </a:cxn>
                <a:cxn ang="0">
                  <a:pos x="22" y="2"/>
                </a:cxn>
                <a:cxn ang="0">
                  <a:pos x="22" y="3"/>
                </a:cxn>
                <a:cxn ang="0">
                  <a:pos x="0" y="0"/>
                </a:cxn>
              </a:cxnLst>
              <a:rect l="0" t="0" r="r" b="b"/>
              <a:pathLst>
                <a:path w="22" h="27">
                  <a:moveTo>
                    <a:pt x="0" y="0"/>
                  </a:moveTo>
                  <a:lnTo>
                    <a:pt x="0" y="2"/>
                  </a:lnTo>
                  <a:lnTo>
                    <a:pt x="0" y="9"/>
                  </a:lnTo>
                  <a:lnTo>
                    <a:pt x="4" y="16"/>
                  </a:lnTo>
                  <a:lnTo>
                    <a:pt x="9" y="24"/>
                  </a:lnTo>
                  <a:lnTo>
                    <a:pt x="19" y="27"/>
                  </a:lnTo>
                  <a:lnTo>
                    <a:pt x="19" y="3"/>
                  </a:lnTo>
                  <a:lnTo>
                    <a:pt x="22" y="3"/>
                  </a:lnTo>
                  <a:lnTo>
                    <a:pt x="22" y="5"/>
                  </a:lnTo>
                  <a:lnTo>
                    <a:pt x="22" y="2"/>
                  </a:lnTo>
                  <a:lnTo>
                    <a:pt x="22" y="3"/>
                  </a:lnTo>
                  <a:lnTo>
                    <a:pt x="0" y="0"/>
                  </a:lnTo>
                  <a:close/>
                </a:path>
              </a:pathLst>
            </a:custGeom>
            <a:solidFill>
              <a:srgbClr val="000000"/>
            </a:solidFill>
            <a:ln w="9525">
              <a:noFill/>
              <a:round/>
              <a:headEnd/>
              <a:tailEnd/>
            </a:ln>
          </p:spPr>
          <p:txBody>
            <a:bodyPr/>
            <a:lstStyle/>
            <a:p>
              <a:endParaRPr lang="en-US"/>
            </a:p>
          </p:txBody>
        </p:sp>
        <p:sp>
          <p:nvSpPr>
            <p:cNvPr id="1241584" name="Freeform 496"/>
            <p:cNvSpPr>
              <a:spLocks/>
            </p:cNvSpPr>
            <p:nvPr/>
          </p:nvSpPr>
          <p:spPr bwMode="auto">
            <a:xfrm>
              <a:off x="2828" y="2373"/>
              <a:ext cx="12" cy="17"/>
            </a:xfrm>
            <a:custGeom>
              <a:avLst/>
              <a:gdLst/>
              <a:ahLst/>
              <a:cxnLst>
                <a:cxn ang="0">
                  <a:pos x="0" y="0"/>
                </a:cxn>
                <a:cxn ang="0">
                  <a:pos x="0" y="0"/>
                </a:cxn>
                <a:cxn ang="0">
                  <a:pos x="0" y="9"/>
                </a:cxn>
                <a:cxn ang="0">
                  <a:pos x="1" y="15"/>
                </a:cxn>
                <a:cxn ang="0">
                  <a:pos x="1" y="21"/>
                </a:cxn>
                <a:cxn ang="0">
                  <a:pos x="1" y="30"/>
                </a:cxn>
                <a:cxn ang="0">
                  <a:pos x="23" y="33"/>
                </a:cxn>
                <a:cxn ang="0">
                  <a:pos x="23" y="21"/>
                </a:cxn>
                <a:cxn ang="0">
                  <a:pos x="23" y="12"/>
                </a:cxn>
                <a:cxn ang="0">
                  <a:pos x="20" y="6"/>
                </a:cxn>
                <a:cxn ang="0">
                  <a:pos x="20" y="0"/>
                </a:cxn>
                <a:cxn ang="0">
                  <a:pos x="0" y="0"/>
                </a:cxn>
              </a:cxnLst>
              <a:rect l="0" t="0" r="r" b="b"/>
              <a:pathLst>
                <a:path w="23" h="33">
                  <a:moveTo>
                    <a:pt x="0" y="0"/>
                  </a:moveTo>
                  <a:lnTo>
                    <a:pt x="0" y="0"/>
                  </a:lnTo>
                  <a:lnTo>
                    <a:pt x="0" y="9"/>
                  </a:lnTo>
                  <a:lnTo>
                    <a:pt x="1" y="15"/>
                  </a:lnTo>
                  <a:lnTo>
                    <a:pt x="1" y="21"/>
                  </a:lnTo>
                  <a:lnTo>
                    <a:pt x="1" y="30"/>
                  </a:lnTo>
                  <a:lnTo>
                    <a:pt x="23" y="33"/>
                  </a:lnTo>
                  <a:lnTo>
                    <a:pt x="23" y="21"/>
                  </a:lnTo>
                  <a:lnTo>
                    <a:pt x="23" y="12"/>
                  </a:lnTo>
                  <a:lnTo>
                    <a:pt x="20" y="6"/>
                  </a:lnTo>
                  <a:lnTo>
                    <a:pt x="20" y="0"/>
                  </a:lnTo>
                  <a:lnTo>
                    <a:pt x="0" y="0"/>
                  </a:lnTo>
                  <a:close/>
                </a:path>
              </a:pathLst>
            </a:custGeom>
            <a:solidFill>
              <a:srgbClr val="000000"/>
            </a:solidFill>
            <a:ln w="9525">
              <a:noFill/>
              <a:round/>
              <a:headEnd/>
              <a:tailEnd/>
            </a:ln>
          </p:spPr>
          <p:txBody>
            <a:bodyPr/>
            <a:lstStyle/>
            <a:p>
              <a:endParaRPr lang="en-US"/>
            </a:p>
          </p:txBody>
        </p:sp>
        <p:sp>
          <p:nvSpPr>
            <p:cNvPr id="1241585" name="Freeform 497"/>
            <p:cNvSpPr>
              <a:spLocks/>
            </p:cNvSpPr>
            <p:nvPr/>
          </p:nvSpPr>
          <p:spPr bwMode="auto">
            <a:xfrm>
              <a:off x="2828" y="2360"/>
              <a:ext cx="14" cy="13"/>
            </a:xfrm>
            <a:custGeom>
              <a:avLst/>
              <a:gdLst/>
              <a:ahLst/>
              <a:cxnLst>
                <a:cxn ang="0">
                  <a:pos x="5" y="0"/>
                </a:cxn>
                <a:cxn ang="0">
                  <a:pos x="5" y="0"/>
                </a:cxn>
                <a:cxn ang="0">
                  <a:pos x="5" y="3"/>
                </a:cxn>
                <a:cxn ang="0">
                  <a:pos x="2" y="10"/>
                </a:cxn>
                <a:cxn ang="0">
                  <a:pos x="1" y="18"/>
                </a:cxn>
                <a:cxn ang="0">
                  <a:pos x="0" y="26"/>
                </a:cxn>
                <a:cxn ang="0">
                  <a:pos x="20" y="26"/>
                </a:cxn>
                <a:cxn ang="0">
                  <a:pos x="23" y="24"/>
                </a:cxn>
                <a:cxn ang="0">
                  <a:pos x="24" y="18"/>
                </a:cxn>
                <a:cxn ang="0">
                  <a:pos x="25" y="10"/>
                </a:cxn>
                <a:cxn ang="0">
                  <a:pos x="27" y="0"/>
                </a:cxn>
                <a:cxn ang="0">
                  <a:pos x="5" y="0"/>
                </a:cxn>
              </a:cxnLst>
              <a:rect l="0" t="0" r="r" b="b"/>
              <a:pathLst>
                <a:path w="27" h="26">
                  <a:moveTo>
                    <a:pt x="5" y="0"/>
                  </a:moveTo>
                  <a:lnTo>
                    <a:pt x="5" y="0"/>
                  </a:lnTo>
                  <a:lnTo>
                    <a:pt x="5" y="3"/>
                  </a:lnTo>
                  <a:lnTo>
                    <a:pt x="2" y="10"/>
                  </a:lnTo>
                  <a:lnTo>
                    <a:pt x="1" y="18"/>
                  </a:lnTo>
                  <a:lnTo>
                    <a:pt x="0" y="26"/>
                  </a:lnTo>
                  <a:lnTo>
                    <a:pt x="20" y="26"/>
                  </a:lnTo>
                  <a:lnTo>
                    <a:pt x="23" y="24"/>
                  </a:lnTo>
                  <a:lnTo>
                    <a:pt x="24" y="18"/>
                  </a:lnTo>
                  <a:lnTo>
                    <a:pt x="25" y="10"/>
                  </a:lnTo>
                  <a:lnTo>
                    <a:pt x="27" y="0"/>
                  </a:lnTo>
                  <a:lnTo>
                    <a:pt x="5" y="0"/>
                  </a:lnTo>
                  <a:close/>
                </a:path>
              </a:pathLst>
            </a:custGeom>
            <a:solidFill>
              <a:srgbClr val="000000"/>
            </a:solidFill>
            <a:ln w="9525">
              <a:noFill/>
              <a:round/>
              <a:headEnd/>
              <a:tailEnd/>
            </a:ln>
          </p:spPr>
          <p:txBody>
            <a:bodyPr/>
            <a:lstStyle/>
            <a:p>
              <a:endParaRPr lang="en-US"/>
            </a:p>
          </p:txBody>
        </p:sp>
        <p:sp>
          <p:nvSpPr>
            <p:cNvPr id="1241586" name="Freeform 498"/>
            <p:cNvSpPr>
              <a:spLocks/>
            </p:cNvSpPr>
            <p:nvPr/>
          </p:nvSpPr>
          <p:spPr bwMode="auto">
            <a:xfrm>
              <a:off x="2830" y="2341"/>
              <a:ext cx="12" cy="19"/>
            </a:xfrm>
            <a:custGeom>
              <a:avLst/>
              <a:gdLst/>
              <a:ahLst/>
              <a:cxnLst>
                <a:cxn ang="0">
                  <a:pos x="0" y="0"/>
                </a:cxn>
                <a:cxn ang="0">
                  <a:pos x="0" y="0"/>
                </a:cxn>
                <a:cxn ang="0">
                  <a:pos x="0" y="15"/>
                </a:cxn>
                <a:cxn ang="0">
                  <a:pos x="2" y="24"/>
                </a:cxn>
                <a:cxn ang="0">
                  <a:pos x="3" y="34"/>
                </a:cxn>
                <a:cxn ang="0">
                  <a:pos x="3" y="39"/>
                </a:cxn>
                <a:cxn ang="0">
                  <a:pos x="25" y="39"/>
                </a:cxn>
                <a:cxn ang="0">
                  <a:pos x="25" y="30"/>
                </a:cxn>
                <a:cxn ang="0">
                  <a:pos x="23" y="21"/>
                </a:cxn>
                <a:cxn ang="0">
                  <a:pos x="22" y="11"/>
                </a:cxn>
                <a:cxn ang="0">
                  <a:pos x="22" y="3"/>
                </a:cxn>
                <a:cxn ang="0">
                  <a:pos x="0" y="0"/>
                </a:cxn>
              </a:cxnLst>
              <a:rect l="0" t="0" r="r" b="b"/>
              <a:pathLst>
                <a:path w="25" h="39">
                  <a:moveTo>
                    <a:pt x="0" y="0"/>
                  </a:moveTo>
                  <a:lnTo>
                    <a:pt x="0" y="0"/>
                  </a:lnTo>
                  <a:lnTo>
                    <a:pt x="0" y="15"/>
                  </a:lnTo>
                  <a:lnTo>
                    <a:pt x="2" y="24"/>
                  </a:lnTo>
                  <a:lnTo>
                    <a:pt x="3" y="34"/>
                  </a:lnTo>
                  <a:lnTo>
                    <a:pt x="3" y="39"/>
                  </a:lnTo>
                  <a:lnTo>
                    <a:pt x="25" y="39"/>
                  </a:lnTo>
                  <a:lnTo>
                    <a:pt x="25" y="30"/>
                  </a:lnTo>
                  <a:lnTo>
                    <a:pt x="23" y="21"/>
                  </a:lnTo>
                  <a:lnTo>
                    <a:pt x="22" y="11"/>
                  </a:lnTo>
                  <a:lnTo>
                    <a:pt x="22" y="3"/>
                  </a:lnTo>
                  <a:lnTo>
                    <a:pt x="0" y="0"/>
                  </a:lnTo>
                  <a:close/>
                </a:path>
              </a:pathLst>
            </a:custGeom>
            <a:solidFill>
              <a:srgbClr val="000000"/>
            </a:solidFill>
            <a:ln w="9525">
              <a:noFill/>
              <a:round/>
              <a:headEnd/>
              <a:tailEnd/>
            </a:ln>
          </p:spPr>
          <p:txBody>
            <a:bodyPr/>
            <a:lstStyle/>
            <a:p>
              <a:endParaRPr lang="en-US"/>
            </a:p>
          </p:txBody>
        </p:sp>
        <p:sp>
          <p:nvSpPr>
            <p:cNvPr id="1241587" name="Freeform 499"/>
            <p:cNvSpPr>
              <a:spLocks/>
            </p:cNvSpPr>
            <p:nvPr/>
          </p:nvSpPr>
          <p:spPr bwMode="auto">
            <a:xfrm>
              <a:off x="2830" y="2317"/>
              <a:ext cx="14" cy="26"/>
            </a:xfrm>
            <a:custGeom>
              <a:avLst/>
              <a:gdLst/>
              <a:ahLst/>
              <a:cxnLst>
                <a:cxn ang="0">
                  <a:pos x="7" y="6"/>
                </a:cxn>
                <a:cxn ang="0">
                  <a:pos x="7" y="6"/>
                </a:cxn>
                <a:cxn ang="0">
                  <a:pos x="8" y="16"/>
                </a:cxn>
                <a:cxn ang="0">
                  <a:pos x="7" y="25"/>
                </a:cxn>
                <a:cxn ang="0">
                  <a:pos x="3" y="37"/>
                </a:cxn>
                <a:cxn ang="0">
                  <a:pos x="0" y="47"/>
                </a:cxn>
                <a:cxn ang="0">
                  <a:pos x="22" y="52"/>
                </a:cxn>
                <a:cxn ang="0">
                  <a:pos x="23" y="43"/>
                </a:cxn>
                <a:cxn ang="0">
                  <a:pos x="27" y="31"/>
                </a:cxn>
                <a:cxn ang="0">
                  <a:pos x="30" y="16"/>
                </a:cxn>
                <a:cxn ang="0">
                  <a:pos x="27" y="0"/>
                </a:cxn>
                <a:cxn ang="0">
                  <a:pos x="7" y="6"/>
                </a:cxn>
              </a:cxnLst>
              <a:rect l="0" t="0" r="r" b="b"/>
              <a:pathLst>
                <a:path w="30" h="52">
                  <a:moveTo>
                    <a:pt x="7" y="6"/>
                  </a:moveTo>
                  <a:lnTo>
                    <a:pt x="7" y="6"/>
                  </a:lnTo>
                  <a:lnTo>
                    <a:pt x="8" y="16"/>
                  </a:lnTo>
                  <a:lnTo>
                    <a:pt x="7" y="25"/>
                  </a:lnTo>
                  <a:lnTo>
                    <a:pt x="3" y="37"/>
                  </a:lnTo>
                  <a:lnTo>
                    <a:pt x="0" y="47"/>
                  </a:lnTo>
                  <a:lnTo>
                    <a:pt x="22" y="52"/>
                  </a:lnTo>
                  <a:lnTo>
                    <a:pt x="23" y="43"/>
                  </a:lnTo>
                  <a:lnTo>
                    <a:pt x="27" y="31"/>
                  </a:lnTo>
                  <a:lnTo>
                    <a:pt x="30" y="16"/>
                  </a:lnTo>
                  <a:lnTo>
                    <a:pt x="27" y="0"/>
                  </a:lnTo>
                  <a:lnTo>
                    <a:pt x="7" y="6"/>
                  </a:lnTo>
                  <a:close/>
                </a:path>
              </a:pathLst>
            </a:custGeom>
            <a:solidFill>
              <a:srgbClr val="000000"/>
            </a:solidFill>
            <a:ln w="9525">
              <a:noFill/>
              <a:round/>
              <a:headEnd/>
              <a:tailEnd/>
            </a:ln>
          </p:spPr>
          <p:txBody>
            <a:bodyPr/>
            <a:lstStyle/>
            <a:p>
              <a:endParaRPr lang="en-US"/>
            </a:p>
          </p:txBody>
        </p:sp>
        <p:sp>
          <p:nvSpPr>
            <p:cNvPr id="1241588" name="Freeform 500"/>
            <p:cNvSpPr>
              <a:spLocks/>
            </p:cNvSpPr>
            <p:nvPr/>
          </p:nvSpPr>
          <p:spPr bwMode="auto">
            <a:xfrm>
              <a:off x="2830" y="2293"/>
              <a:ext cx="14" cy="28"/>
            </a:xfrm>
            <a:custGeom>
              <a:avLst/>
              <a:gdLst/>
              <a:ahLst/>
              <a:cxnLst>
                <a:cxn ang="0">
                  <a:pos x="24" y="3"/>
                </a:cxn>
                <a:cxn ang="0">
                  <a:pos x="3" y="0"/>
                </a:cxn>
                <a:cxn ang="0">
                  <a:pos x="1" y="6"/>
                </a:cxn>
                <a:cxn ang="0">
                  <a:pos x="0" y="15"/>
                </a:cxn>
                <a:cxn ang="0">
                  <a:pos x="0" y="22"/>
                </a:cxn>
                <a:cxn ang="0">
                  <a:pos x="0" y="31"/>
                </a:cxn>
                <a:cxn ang="0">
                  <a:pos x="1" y="36"/>
                </a:cxn>
                <a:cxn ang="0">
                  <a:pos x="1" y="40"/>
                </a:cxn>
                <a:cxn ang="0">
                  <a:pos x="3" y="49"/>
                </a:cxn>
                <a:cxn ang="0">
                  <a:pos x="5" y="56"/>
                </a:cxn>
                <a:cxn ang="0">
                  <a:pos x="27" y="49"/>
                </a:cxn>
                <a:cxn ang="0">
                  <a:pos x="24" y="43"/>
                </a:cxn>
                <a:cxn ang="0">
                  <a:pos x="23" y="37"/>
                </a:cxn>
                <a:cxn ang="0">
                  <a:pos x="23" y="33"/>
                </a:cxn>
                <a:cxn ang="0">
                  <a:pos x="21" y="28"/>
                </a:cxn>
                <a:cxn ang="0">
                  <a:pos x="21" y="22"/>
                </a:cxn>
                <a:cxn ang="0">
                  <a:pos x="21" y="18"/>
                </a:cxn>
                <a:cxn ang="0">
                  <a:pos x="23" y="13"/>
                </a:cxn>
                <a:cxn ang="0">
                  <a:pos x="24" y="3"/>
                </a:cxn>
                <a:cxn ang="0">
                  <a:pos x="3" y="0"/>
                </a:cxn>
                <a:cxn ang="0">
                  <a:pos x="24" y="3"/>
                </a:cxn>
              </a:cxnLst>
              <a:rect l="0" t="0" r="r" b="b"/>
              <a:pathLst>
                <a:path w="27" h="56">
                  <a:moveTo>
                    <a:pt x="24" y="3"/>
                  </a:moveTo>
                  <a:lnTo>
                    <a:pt x="3" y="0"/>
                  </a:lnTo>
                  <a:lnTo>
                    <a:pt x="1" y="6"/>
                  </a:lnTo>
                  <a:lnTo>
                    <a:pt x="0" y="15"/>
                  </a:lnTo>
                  <a:lnTo>
                    <a:pt x="0" y="22"/>
                  </a:lnTo>
                  <a:lnTo>
                    <a:pt x="0" y="31"/>
                  </a:lnTo>
                  <a:lnTo>
                    <a:pt x="1" y="36"/>
                  </a:lnTo>
                  <a:lnTo>
                    <a:pt x="1" y="40"/>
                  </a:lnTo>
                  <a:lnTo>
                    <a:pt x="3" y="49"/>
                  </a:lnTo>
                  <a:lnTo>
                    <a:pt x="5" y="56"/>
                  </a:lnTo>
                  <a:lnTo>
                    <a:pt x="27" y="49"/>
                  </a:lnTo>
                  <a:lnTo>
                    <a:pt x="24" y="43"/>
                  </a:lnTo>
                  <a:lnTo>
                    <a:pt x="23" y="37"/>
                  </a:lnTo>
                  <a:lnTo>
                    <a:pt x="23" y="33"/>
                  </a:lnTo>
                  <a:lnTo>
                    <a:pt x="21" y="28"/>
                  </a:lnTo>
                  <a:lnTo>
                    <a:pt x="21" y="22"/>
                  </a:lnTo>
                  <a:lnTo>
                    <a:pt x="21" y="18"/>
                  </a:lnTo>
                  <a:lnTo>
                    <a:pt x="23" y="13"/>
                  </a:lnTo>
                  <a:lnTo>
                    <a:pt x="24" y="3"/>
                  </a:lnTo>
                  <a:lnTo>
                    <a:pt x="3" y="0"/>
                  </a:lnTo>
                  <a:lnTo>
                    <a:pt x="24" y="3"/>
                  </a:lnTo>
                  <a:close/>
                </a:path>
              </a:pathLst>
            </a:custGeom>
            <a:solidFill>
              <a:srgbClr val="000000"/>
            </a:solidFill>
            <a:ln w="9525">
              <a:noFill/>
              <a:round/>
              <a:headEnd/>
              <a:tailEnd/>
            </a:ln>
          </p:spPr>
          <p:txBody>
            <a:bodyPr/>
            <a:lstStyle/>
            <a:p>
              <a:endParaRPr lang="en-US"/>
            </a:p>
          </p:txBody>
        </p:sp>
        <p:sp>
          <p:nvSpPr>
            <p:cNvPr id="1241589" name="Freeform 501"/>
            <p:cNvSpPr>
              <a:spLocks/>
            </p:cNvSpPr>
            <p:nvPr/>
          </p:nvSpPr>
          <p:spPr bwMode="auto">
            <a:xfrm>
              <a:off x="2821" y="2293"/>
              <a:ext cx="22" cy="24"/>
            </a:xfrm>
            <a:custGeom>
              <a:avLst/>
              <a:gdLst/>
              <a:ahLst/>
              <a:cxnLst>
                <a:cxn ang="0">
                  <a:pos x="18" y="49"/>
                </a:cxn>
                <a:cxn ang="0">
                  <a:pos x="18" y="49"/>
                </a:cxn>
                <a:cxn ang="0">
                  <a:pos x="21" y="43"/>
                </a:cxn>
                <a:cxn ang="0">
                  <a:pos x="28" y="34"/>
                </a:cxn>
                <a:cxn ang="0">
                  <a:pos x="37" y="22"/>
                </a:cxn>
                <a:cxn ang="0">
                  <a:pos x="42" y="3"/>
                </a:cxn>
                <a:cxn ang="0">
                  <a:pos x="21" y="0"/>
                </a:cxn>
                <a:cxn ang="0">
                  <a:pos x="18" y="13"/>
                </a:cxn>
                <a:cxn ang="0">
                  <a:pos x="14" y="21"/>
                </a:cxn>
                <a:cxn ang="0">
                  <a:pos x="6" y="30"/>
                </a:cxn>
                <a:cxn ang="0">
                  <a:pos x="0" y="39"/>
                </a:cxn>
                <a:cxn ang="0">
                  <a:pos x="18" y="49"/>
                </a:cxn>
              </a:cxnLst>
              <a:rect l="0" t="0" r="r" b="b"/>
              <a:pathLst>
                <a:path w="42" h="49">
                  <a:moveTo>
                    <a:pt x="18" y="49"/>
                  </a:moveTo>
                  <a:lnTo>
                    <a:pt x="18" y="49"/>
                  </a:lnTo>
                  <a:lnTo>
                    <a:pt x="21" y="43"/>
                  </a:lnTo>
                  <a:lnTo>
                    <a:pt x="28" y="34"/>
                  </a:lnTo>
                  <a:lnTo>
                    <a:pt x="37" y="22"/>
                  </a:lnTo>
                  <a:lnTo>
                    <a:pt x="42" y="3"/>
                  </a:lnTo>
                  <a:lnTo>
                    <a:pt x="21" y="0"/>
                  </a:lnTo>
                  <a:lnTo>
                    <a:pt x="18" y="13"/>
                  </a:lnTo>
                  <a:lnTo>
                    <a:pt x="14" y="21"/>
                  </a:lnTo>
                  <a:lnTo>
                    <a:pt x="6" y="30"/>
                  </a:lnTo>
                  <a:lnTo>
                    <a:pt x="0" y="39"/>
                  </a:lnTo>
                  <a:lnTo>
                    <a:pt x="18" y="49"/>
                  </a:lnTo>
                  <a:close/>
                </a:path>
              </a:pathLst>
            </a:custGeom>
            <a:solidFill>
              <a:srgbClr val="000000"/>
            </a:solidFill>
            <a:ln w="9525">
              <a:noFill/>
              <a:round/>
              <a:headEnd/>
              <a:tailEnd/>
            </a:ln>
          </p:spPr>
          <p:txBody>
            <a:bodyPr/>
            <a:lstStyle/>
            <a:p>
              <a:endParaRPr lang="en-US"/>
            </a:p>
          </p:txBody>
        </p:sp>
        <p:sp>
          <p:nvSpPr>
            <p:cNvPr id="1241590" name="Freeform 502"/>
            <p:cNvSpPr>
              <a:spLocks/>
            </p:cNvSpPr>
            <p:nvPr/>
          </p:nvSpPr>
          <p:spPr bwMode="auto">
            <a:xfrm>
              <a:off x="2817" y="2312"/>
              <a:ext cx="13" cy="20"/>
            </a:xfrm>
            <a:custGeom>
              <a:avLst/>
              <a:gdLst/>
              <a:ahLst/>
              <a:cxnLst>
                <a:cxn ang="0">
                  <a:pos x="18" y="40"/>
                </a:cxn>
                <a:cxn ang="0">
                  <a:pos x="18" y="40"/>
                </a:cxn>
                <a:cxn ang="0">
                  <a:pos x="23" y="31"/>
                </a:cxn>
                <a:cxn ang="0">
                  <a:pos x="24" y="25"/>
                </a:cxn>
                <a:cxn ang="0">
                  <a:pos x="25" y="19"/>
                </a:cxn>
                <a:cxn ang="0">
                  <a:pos x="27" y="10"/>
                </a:cxn>
                <a:cxn ang="0">
                  <a:pos x="9" y="0"/>
                </a:cxn>
                <a:cxn ang="0">
                  <a:pos x="5" y="11"/>
                </a:cxn>
                <a:cxn ang="0">
                  <a:pos x="2" y="19"/>
                </a:cxn>
                <a:cxn ang="0">
                  <a:pos x="1" y="23"/>
                </a:cxn>
                <a:cxn ang="0">
                  <a:pos x="0" y="31"/>
                </a:cxn>
                <a:cxn ang="0">
                  <a:pos x="18" y="40"/>
                </a:cxn>
              </a:cxnLst>
              <a:rect l="0" t="0" r="r" b="b"/>
              <a:pathLst>
                <a:path w="27" h="40">
                  <a:moveTo>
                    <a:pt x="18" y="40"/>
                  </a:moveTo>
                  <a:lnTo>
                    <a:pt x="18" y="40"/>
                  </a:lnTo>
                  <a:lnTo>
                    <a:pt x="23" y="31"/>
                  </a:lnTo>
                  <a:lnTo>
                    <a:pt x="24" y="25"/>
                  </a:lnTo>
                  <a:lnTo>
                    <a:pt x="25" y="19"/>
                  </a:lnTo>
                  <a:lnTo>
                    <a:pt x="27" y="10"/>
                  </a:lnTo>
                  <a:lnTo>
                    <a:pt x="9" y="0"/>
                  </a:lnTo>
                  <a:lnTo>
                    <a:pt x="5" y="11"/>
                  </a:lnTo>
                  <a:lnTo>
                    <a:pt x="2" y="19"/>
                  </a:lnTo>
                  <a:lnTo>
                    <a:pt x="1" y="23"/>
                  </a:lnTo>
                  <a:lnTo>
                    <a:pt x="0" y="31"/>
                  </a:lnTo>
                  <a:lnTo>
                    <a:pt x="18" y="40"/>
                  </a:lnTo>
                  <a:close/>
                </a:path>
              </a:pathLst>
            </a:custGeom>
            <a:solidFill>
              <a:srgbClr val="000000"/>
            </a:solidFill>
            <a:ln w="9525">
              <a:noFill/>
              <a:round/>
              <a:headEnd/>
              <a:tailEnd/>
            </a:ln>
          </p:spPr>
          <p:txBody>
            <a:bodyPr/>
            <a:lstStyle/>
            <a:p>
              <a:endParaRPr lang="en-US"/>
            </a:p>
          </p:txBody>
        </p:sp>
        <p:sp>
          <p:nvSpPr>
            <p:cNvPr id="1241591" name="Freeform 503"/>
            <p:cNvSpPr>
              <a:spLocks/>
            </p:cNvSpPr>
            <p:nvPr/>
          </p:nvSpPr>
          <p:spPr bwMode="auto">
            <a:xfrm>
              <a:off x="2809" y="2327"/>
              <a:ext cx="17" cy="17"/>
            </a:xfrm>
            <a:custGeom>
              <a:avLst/>
              <a:gdLst/>
              <a:ahLst/>
              <a:cxnLst>
                <a:cxn ang="0">
                  <a:pos x="22" y="29"/>
                </a:cxn>
                <a:cxn ang="0">
                  <a:pos x="19" y="32"/>
                </a:cxn>
                <a:cxn ang="0">
                  <a:pos x="23" y="29"/>
                </a:cxn>
                <a:cxn ang="0">
                  <a:pos x="24" y="23"/>
                </a:cxn>
                <a:cxn ang="0">
                  <a:pos x="31" y="19"/>
                </a:cxn>
                <a:cxn ang="0">
                  <a:pos x="35" y="9"/>
                </a:cxn>
                <a:cxn ang="0">
                  <a:pos x="17" y="0"/>
                </a:cxn>
                <a:cxn ang="0">
                  <a:pos x="13" y="6"/>
                </a:cxn>
                <a:cxn ang="0">
                  <a:pos x="9" y="10"/>
                </a:cxn>
                <a:cxn ang="0">
                  <a:pos x="5" y="16"/>
                </a:cxn>
                <a:cxn ang="0">
                  <a:pos x="1" y="22"/>
                </a:cxn>
                <a:cxn ang="0">
                  <a:pos x="0" y="25"/>
                </a:cxn>
                <a:cxn ang="0">
                  <a:pos x="22" y="29"/>
                </a:cxn>
              </a:cxnLst>
              <a:rect l="0" t="0" r="r" b="b"/>
              <a:pathLst>
                <a:path w="35" h="32">
                  <a:moveTo>
                    <a:pt x="22" y="29"/>
                  </a:moveTo>
                  <a:lnTo>
                    <a:pt x="19" y="32"/>
                  </a:lnTo>
                  <a:lnTo>
                    <a:pt x="23" y="29"/>
                  </a:lnTo>
                  <a:lnTo>
                    <a:pt x="24" y="23"/>
                  </a:lnTo>
                  <a:lnTo>
                    <a:pt x="31" y="19"/>
                  </a:lnTo>
                  <a:lnTo>
                    <a:pt x="35" y="9"/>
                  </a:lnTo>
                  <a:lnTo>
                    <a:pt x="17" y="0"/>
                  </a:lnTo>
                  <a:lnTo>
                    <a:pt x="13" y="6"/>
                  </a:lnTo>
                  <a:lnTo>
                    <a:pt x="9" y="10"/>
                  </a:lnTo>
                  <a:lnTo>
                    <a:pt x="5" y="16"/>
                  </a:lnTo>
                  <a:lnTo>
                    <a:pt x="1" y="22"/>
                  </a:lnTo>
                  <a:lnTo>
                    <a:pt x="0" y="25"/>
                  </a:lnTo>
                  <a:lnTo>
                    <a:pt x="22" y="29"/>
                  </a:lnTo>
                  <a:close/>
                </a:path>
              </a:pathLst>
            </a:custGeom>
            <a:solidFill>
              <a:srgbClr val="000000"/>
            </a:solidFill>
            <a:ln w="9525">
              <a:noFill/>
              <a:round/>
              <a:headEnd/>
              <a:tailEnd/>
            </a:ln>
          </p:spPr>
          <p:txBody>
            <a:bodyPr/>
            <a:lstStyle/>
            <a:p>
              <a:endParaRPr lang="en-US"/>
            </a:p>
          </p:txBody>
        </p:sp>
        <p:sp>
          <p:nvSpPr>
            <p:cNvPr id="1241592" name="Freeform 504"/>
            <p:cNvSpPr>
              <a:spLocks/>
            </p:cNvSpPr>
            <p:nvPr/>
          </p:nvSpPr>
          <p:spPr bwMode="auto">
            <a:xfrm>
              <a:off x="2807" y="2340"/>
              <a:ext cx="12" cy="20"/>
            </a:xfrm>
            <a:custGeom>
              <a:avLst/>
              <a:gdLst/>
              <a:ahLst/>
              <a:cxnLst>
                <a:cxn ang="0">
                  <a:pos x="14" y="40"/>
                </a:cxn>
                <a:cxn ang="0">
                  <a:pos x="14" y="40"/>
                </a:cxn>
                <a:cxn ang="0">
                  <a:pos x="21" y="31"/>
                </a:cxn>
                <a:cxn ang="0">
                  <a:pos x="23" y="19"/>
                </a:cxn>
                <a:cxn ang="0">
                  <a:pos x="23" y="10"/>
                </a:cxn>
                <a:cxn ang="0">
                  <a:pos x="26" y="4"/>
                </a:cxn>
                <a:cxn ang="0">
                  <a:pos x="4" y="0"/>
                </a:cxn>
                <a:cxn ang="0">
                  <a:pos x="3" y="7"/>
                </a:cxn>
                <a:cxn ang="0">
                  <a:pos x="3" y="16"/>
                </a:cxn>
                <a:cxn ang="0">
                  <a:pos x="0" y="22"/>
                </a:cxn>
                <a:cxn ang="0">
                  <a:pos x="0" y="26"/>
                </a:cxn>
                <a:cxn ang="0">
                  <a:pos x="14" y="40"/>
                </a:cxn>
              </a:cxnLst>
              <a:rect l="0" t="0" r="r" b="b"/>
              <a:pathLst>
                <a:path w="26" h="40">
                  <a:moveTo>
                    <a:pt x="14" y="40"/>
                  </a:moveTo>
                  <a:lnTo>
                    <a:pt x="14" y="40"/>
                  </a:lnTo>
                  <a:lnTo>
                    <a:pt x="21" y="31"/>
                  </a:lnTo>
                  <a:lnTo>
                    <a:pt x="23" y="19"/>
                  </a:lnTo>
                  <a:lnTo>
                    <a:pt x="23" y="10"/>
                  </a:lnTo>
                  <a:lnTo>
                    <a:pt x="26" y="4"/>
                  </a:lnTo>
                  <a:lnTo>
                    <a:pt x="4" y="0"/>
                  </a:lnTo>
                  <a:lnTo>
                    <a:pt x="3" y="7"/>
                  </a:lnTo>
                  <a:lnTo>
                    <a:pt x="3" y="16"/>
                  </a:lnTo>
                  <a:lnTo>
                    <a:pt x="0" y="22"/>
                  </a:lnTo>
                  <a:lnTo>
                    <a:pt x="0" y="26"/>
                  </a:lnTo>
                  <a:lnTo>
                    <a:pt x="14" y="40"/>
                  </a:lnTo>
                  <a:close/>
                </a:path>
              </a:pathLst>
            </a:custGeom>
            <a:solidFill>
              <a:srgbClr val="000000"/>
            </a:solidFill>
            <a:ln w="9525">
              <a:noFill/>
              <a:round/>
              <a:headEnd/>
              <a:tailEnd/>
            </a:ln>
          </p:spPr>
          <p:txBody>
            <a:bodyPr/>
            <a:lstStyle/>
            <a:p>
              <a:endParaRPr lang="en-US"/>
            </a:p>
          </p:txBody>
        </p:sp>
        <p:sp>
          <p:nvSpPr>
            <p:cNvPr id="1241593" name="Freeform 505"/>
            <p:cNvSpPr>
              <a:spLocks/>
            </p:cNvSpPr>
            <p:nvPr/>
          </p:nvSpPr>
          <p:spPr bwMode="auto">
            <a:xfrm>
              <a:off x="2796" y="2353"/>
              <a:ext cx="18" cy="19"/>
            </a:xfrm>
            <a:custGeom>
              <a:avLst/>
              <a:gdLst/>
              <a:ahLst/>
              <a:cxnLst>
                <a:cxn ang="0">
                  <a:pos x="21" y="36"/>
                </a:cxn>
                <a:cxn ang="0">
                  <a:pos x="20" y="38"/>
                </a:cxn>
                <a:cxn ang="0">
                  <a:pos x="24" y="29"/>
                </a:cxn>
                <a:cxn ang="0">
                  <a:pos x="27" y="23"/>
                </a:cxn>
                <a:cxn ang="0">
                  <a:pos x="30" y="20"/>
                </a:cxn>
                <a:cxn ang="0">
                  <a:pos x="34" y="14"/>
                </a:cxn>
                <a:cxn ang="0">
                  <a:pos x="20" y="0"/>
                </a:cxn>
                <a:cxn ang="0">
                  <a:pos x="15" y="5"/>
                </a:cxn>
                <a:cxn ang="0">
                  <a:pos x="12" y="9"/>
                </a:cxn>
                <a:cxn ang="0">
                  <a:pos x="6" y="15"/>
                </a:cxn>
                <a:cxn ang="0">
                  <a:pos x="1" y="27"/>
                </a:cxn>
                <a:cxn ang="0">
                  <a:pos x="0" y="29"/>
                </a:cxn>
                <a:cxn ang="0">
                  <a:pos x="21" y="36"/>
                </a:cxn>
              </a:cxnLst>
              <a:rect l="0" t="0" r="r" b="b"/>
              <a:pathLst>
                <a:path w="34" h="38">
                  <a:moveTo>
                    <a:pt x="21" y="36"/>
                  </a:moveTo>
                  <a:lnTo>
                    <a:pt x="20" y="38"/>
                  </a:lnTo>
                  <a:lnTo>
                    <a:pt x="24" y="29"/>
                  </a:lnTo>
                  <a:lnTo>
                    <a:pt x="27" y="23"/>
                  </a:lnTo>
                  <a:lnTo>
                    <a:pt x="30" y="20"/>
                  </a:lnTo>
                  <a:lnTo>
                    <a:pt x="34" y="14"/>
                  </a:lnTo>
                  <a:lnTo>
                    <a:pt x="20" y="0"/>
                  </a:lnTo>
                  <a:lnTo>
                    <a:pt x="15" y="5"/>
                  </a:lnTo>
                  <a:lnTo>
                    <a:pt x="12" y="9"/>
                  </a:lnTo>
                  <a:lnTo>
                    <a:pt x="6" y="15"/>
                  </a:lnTo>
                  <a:lnTo>
                    <a:pt x="1" y="27"/>
                  </a:lnTo>
                  <a:lnTo>
                    <a:pt x="0" y="29"/>
                  </a:lnTo>
                  <a:lnTo>
                    <a:pt x="21" y="36"/>
                  </a:lnTo>
                  <a:close/>
                </a:path>
              </a:pathLst>
            </a:custGeom>
            <a:solidFill>
              <a:srgbClr val="000000"/>
            </a:solidFill>
            <a:ln w="9525">
              <a:noFill/>
              <a:round/>
              <a:headEnd/>
              <a:tailEnd/>
            </a:ln>
          </p:spPr>
          <p:txBody>
            <a:bodyPr/>
            <a:lstStyle/>
            <a:p>
              <a:endParaRPr lang="en-US"/>
            </a:p>
          </p:txBody>
        </p:sp>
        <p:sp>
          <p:nvSpPr>
            <p:cNvPr id="1241594" name="Freeform 506"/>
            <p:cNvSpPr>
              <a:spLocks/>
            </p:cNvSpPr>
            <p:nvPr/>
          </p:nvSpPr>
          <p:spPr bwMode="auto">
            <a:xfrm>
              <a:off x="2794" y="2366"/>
              <a:ext cx="13" cy="12"/>
            </a:xfrm>
            <a:custGeom>
              <a:avLst/>
              <a:gdLst/>
              <a:ahLst/>
              <a:cxnLst>
                <a:cxn ang="0">
                  <a:pos x="0" y="23"/>
                </a:cxn>
                <a:cxn ang="0">
                  <a:pos x="2" y="23"/>
                </a:cxn>
                <a:cxn ang="0">
                  <a:pos x="5" y="23"/>
                </a:cxn>
                <a:cxn ang="0">
                  <a:pos x="11" y="23"/>
                </a:cxn>
                <a:cxn ang="0">
                  <a:pos x="20" y="17"/>
                </a:cxn>
                <a:cxn ang="0">
                  <a:pos x="25" y="10"/>
                </a:cxn>
                <a:cxn ang="0">
                  <a:pos x="4" y="3"/>
                </a:cxn>
                <a:cxn ang="0">
                  <a:pos x="5" y="1"/>
                </a:cxn>
                <a:cxn ang="0">
                  <a:pos x="9" y="0"/>
                </a:cxn>
                <a:cxn ang="0">
                  <a:pos x="5" y="0"/>
                </a:cxn>
                <a:cxn ang="0">
                  <a:pos x="2" y="0"/>
                </a:cxn>
                <a:cxn ang="0">
                  <a:pos x="5" y="0"/>
                </a:cxn>
                <a:cxn ang="0">
                  <a:pos x="0" y="23"/>
                </a:cxn>
              </a:cxnLst>
              <a:rect l="0" t="0" r="r" b="b"/>
              <a:pathLst>
                <a:path w="25" h="23">
                  <a:moveTo>
                    <a:pt x="0" y="23"/>
                  </a:moveTo>
                  <a:lnTo>
                    <a:pt x="2" y="23"/>
                  </a:lnTo>
                  <a:lnTo>
                    <a:pt x="5" y="23"/>
                  </a:lnTo>
                  <a:lnTo>
                    <a:pt x="11" y="23"/>
                  </a:lnTo>
                  <a:lnTo>
                    <a:pt x="20" y="17"/>
                  </a:lnTo>
                  <a:lnTo>
                    <a:pt x="25" y="10"/>
                  </a:lnTo>
                  <a:lnTo>
                    <a:pt x="4" y="3"/>
                  </a:lnTo>
                  <a:lnTo>
                    <a:pt x="5" y="1"/>
                  </a:lnTo>
                  <a:lnTo>
                    <a:pt x="9" y="0"/>
                  </a:lnTo>
                  <a:lnTo>
                    <a:pt x="5" y="0"/>
                  </a:lnTo>
                  <a:lnTo>
                    <a:pt x="2" y="0"/>
                  </a:lnTo>
                  <a:lnTo>
                    <a:pt x="5" y="0"/>
                  </a:lnTo>
                  <a:lnTo>
                    <a:pt x="0" y="23"/>
                  </a:lnTo>
                  <a:close/>
                </a:path>
              </a:pathLst>
            </a:custGeom>
            <a:solidFill>
              <a:srgbClr val="000000"/>
            </a:solidFill>
            <a:ln w="9525">
              <a:noFill/>
              <a:round/>
              <a:headEnd/>
              <a:tailEnd/>
            </a:ln>
          </p:spPr>
          <p:txBody>
            <a:bodyPr/>
            <a:lstStyle/>
            <a:p>
              <a:endParaRPr lang="en-US"/>
            </a:p>
          </p:txBody>
        </p:sp>
        <p:sp>
          <p:nvSpPr>
            <p:cNvPr id="1241595" name="Freeform 507"/>
            <p:cNvSpPr>
              <a:spLocks/>
            </p:cNvSpPr>
            <p:nvPr/>
          </p:nvSpPr>
          <p:spPr bwMode="auto">
            <a:xfrm>
              <a:off x="2787" y="2361"/>
              <a:ext cx="12" cy="17"/>
            </a:xfrm>
            <a:custGeom>
              <a:avLst/>
              <a:gdLst/>
              <a:ahLst/>
              <a:cxnLst>
                <a:cxn ang="0">
                  <a:pos x="1" y="5"/>
                </a:cxn>
                <a:cxn ang="0">
                  <a:pos x="2" y="0"/>
                </a:cxn>
                <a:cxn ang="0">
                  <a:pos x="0" y="12"/>
                </a:cxn>
                <a:cxn ang="0">
                  <a:pos x="1" y="21"/>
                </a:cxn>
                <a:cxn ang="0">
                  <a:pos x="5" y="27"/>
                </a:cxn>
                <a:cxn ang="0">
                  <a:pos x="14" y="34"/>
                </a:cxn>
                <a:cxn ang="0">
                  <a:pos x="19" y="11"/>
                </a:cxn>
                <a:cxn ang="0">
                  <a:pos x="23" y="14"/>
                </a:cxn>
                <a:cxn ang="0">
                  <a:pos x="23" y="11"/>
                </a:cxn>
                <a:cxn ang="0">
                  <a:pos x="21" y="12"/>
                </a:cxn>
                <a:cxn ang="0">
                  <a:pos x="21" y="11"/>
                </a:cxn>
                <a:cxn ang="0">
                  <a:pos x="23" y="8"/>
                </a:cxn>
                <a:cxn ang="0">
                  <a:pos x="1" y="5"/>
                </a:cxn>
              </a:cxnLst>
              <a:rect l="0" t="0" r="r" b="b"/>
              <a:pathLst>
                <a:path w="23" h="34">
                  <a:moveTo>
                    <a:pt x="1" y="5"/>
                  </a:moveTo>
                  <a:lnTo>
                    <a:pt x="2" y="0"/>
                  </a:lnTo>
                  <a:lnTo>
                    <a:pt x="0" y="12"/>
                  </a:lnTo>
                  <a:lnTo>
                    <a:pt x="1" y="21"/>
                  </a:lnTo>
                  <a:lnTo>
                    <a:pt x="5" y="27"/>
                  </a:lnTo>
                  <a:lnTo>
                    <a:pt x="14" y="34"/>
                  </a:lnTo>
                  <a:lnTo>
                    <a:pt x="19" y="11"/>
                  </a:lnTo>
                  <a:lnTo>
                    <a:pt x="23" y="14"/>
                  </a:lnTo>
                  <a:lnTo>
                    <a:pt x="23" y="11"/>
                  </a:lnTo>
                  <a:lnTo>
                    <a:pt x="21" y="12"/>
                  </a:lnTo>
                  <a:lnTo>
                    <a:pt x="21" y="11"/>
                  </a:lnTo>
                  <a:lnTo>
                    <a:pt x="23" y="8"/>
                  </a:lnTo>
                  <a:lnTo>
                    <a:pt x="1" y="5"/>
                  </a:lnTo>
                  <a:close/>
                </a:path>
              </a:pathLst>
            </a:custGeom>
            <a:solidFill>
              <a:srgbClr val="000000"/>
            </a:solidFill>
            <a:ln w="9525">
              <a:noFill/>
              <a:round/>
              <a:headEnd/>
              <a:tailEnd/>
            </a:ln>
          </p:spPr>
          <p:txBody>
            <a:bodyPr/>
            <a:lstStyle/>
            <a:p>
              <a:endParaRPr lang="en-US"/>
            </a:p>
          </p:txBody>
        </p:sp>
        <p:sp>
          <p:nvSpPr>
            <p:cNvPr id="1241596" name="Freeform 508"/>
            <p:cNvSpPr>
              <a:spLocks/>
            </p:cNvSpPr>
            <p:nvPr/>
          </p:nvSpPr>
          <p:spPr bwMode="auto">
            <a:xfrm>
              <a:off x="2788" y="2350"/>
              <a:ext cx="13" cy="14"/>
            </a:xfrm>
            <a:custGeom>
              <a:avLst/>
              <a:gdLst/>
              <a:ahLst/>
              <a:cxnLst>
                <a:cxn ang="0">
                  <a:pos x="6" y="3"/>
                </a:cxn>
                <a:cxn ang="0">
                  <a:pos x="6" y="2"/>
                </a:cxn>
                <a:cxn ang="0">
                  <a:pos x="6" y="7"/>
                </a:cxn>
                <a:cxn ang="0">
                  <a:pos x="5" y="12"/>
                </a:cxn>
                <a:cxn ang="0">
                  <a:pos x="3" y="19"/>
                </a:cxn>
                <a:cxn ang="0">
                  <a:pos x="0" y="27"/>
                </a:cxn>
                <a:cxn ang="0">
                  <a:pos x="22" y="30"/>
                </a:cxn>
                <a:cxn ang="0">
                  <a:pos x="23" y="27"/>
                </a:cxn>
                <a:cxn ang="0">
                  <a:pos x="23" y="21"/>
                </a:cxn>
                <a:cxn ang="0">
                  <a:pos x="27" y="15"/>
                </a:cxn>
                <a:cxn ang="0">
                  <a:pos x="27" y="2"/>
                </a:cxn>
                <a:cxn ang="0">
                  <a:pos x="27" y="0"/>
                </a:cxn>
                <a:cxn ang="0">
                  <a:pos x="6" y="3"/>
                </a:cxn>
              </a:cxnLst>
              <a:rect l="0" t="0" r="r" b="b"/>
              <a:pathLst>
                <a:path w="27" h="30">
                  <a:moveTo>
                    <a:pt x="6" y="3"/>
                  </a:moveTo>
                  <a:lnTo>
                    <a:pt x="6" y="2"/>
                  </a:lnTo>
                  <a:lnTo>
                    <a:pt x="6" y="7"/>
                  </a:lnTo>
                  <a:lnTo>
                    <a:pt x="5" y="12"/>
                  </a:lnTo>
                  <a:lnTo>
                    <a:pt x="3" y="19"/>
                  </a:lnTo>
                  <a:lnTo>
                    <a:pt x="0" y="27"/>
                  </a:lnTo>
                  <a:lnTo>
                    <a:pt x="22" y="30"/>
                  </a:lnTo>
                  <a:lnTo>
                    <a:pt x="23" y="27"/>
                  </a:lnTo>
                  <a:lnTo>
                    <a:pt x="23" y="21"/>
                  </a:lnTo>
                  <a:lnTo>
                    <a:pt x="27" y="15"/>
                  </a:lnTo>
                  <a:lnTo>
                    <a:pt x="27" y="2"/>
                  </a:lnTo>
                  <a:lnTo>
                    <a:pt x="27" y="0"/>
                  </a:lnTo>
                  <a:lnTo>
                    <a:pt x="6" y="3"/>
                  </a:lnTo>
                  <a:close/>
                </a:path>
              </a:pathLst>
            </a:custGeom>
            <a:solidFill>
              <a:srgbClr val="000000"/>
            </a:solidFill>
            <a:ln w="9525">
              <a:noFill/>
              <a:round/>
              <a:headEnd/>
              <a:tailEnd/>
            </a:ln>
          </p:spPr>
          <p:txBody>
            <a:bodyPr/>
            <a:lstStyle/>
            <a:p>
              <a:endParaRPr lang="en-US"/>
            </a:p>
          </p:txBody>
        </p:sp>
        <p:sp>
          <p:nvSpPr>
            <p:cNvPr id="1241597" name="Freeform 509"/>
            <p:cNvSpPr>
              <a:spLocks/>
            </p:cNvSpPr>
            <p:nvPr/>
          </p:nvSpPr>
          <p:spPr bwMode="auto">
            <a:xfrm>
              <a:off x="2791" y="2335"/>
              <a:ext cx="16" cy="16"/>
            </a:xfrm>
            <a:custGeom>
              <a:avLst/>
              <a:gdLst/>
              <a:ahLst/>
              <a:cxnLst>
                <a:cxn ang="0">
                  <a:pos x="11" y="0"/>
                </a:cxn>
                <a:cxn ang="0">
                  <a:pos x="11" y="0"/>
                </a:cxn>
                <a:cxn ang="0">
                  <a:pos x="9" y="5"/>
                </a:cxn>
                <a:cxn ang="0">
                  <a:pos x="7" y="11"/>
                </a:cxn>
                <a:cxn ang="0">
                  <a:pos x="2" y="20"/>
                </a:cxn>
                <a:cxn ang="0">
                  <a:pos x="0" y="33"/>
                </a:cxn>
                <a:cxn ang="0">
                  <a:pos x="22" y="30"/>
                </a:cxn>
                <a:cxn ang="0">
                  <a:pos x="23" y="27"/>
                </a:cxn>
                <a:cxn ang="0">
                  <a:pos x="25" y="21"/>
                </a:cxn>
                <a:cxn ang="0">
                  <a:pos x="27" y="15"/>
                </a:cxn>
                <a:cxn ang="0">
                  <a:pos x="32" y="5"/>
                </a:cxn>
                <a:cxn ang="0">
                  <a:pos x="11" y="0"/>
                </a:cxn>
              </a:cxnLst>
              <a:rect l="0" t="0" r="r" b="b"/>
              <a:pathLst>
                <a:path w="32" h="33">
                  <a:moveTo>
                    <a:pt x="11" y="0"/>
                  </a:moveTo>
                  <a:lnTo>
                    <a:pt x="11" y="0"/>
                  </a:lnTo>
                  <a:lnTo>
                    <a:pt x="9" y="5"/>
                  </a:lnTo>
                  <a:lnTo>
                    <a:pt x="7" y="11"/>
                  </a:lnTo>
                  <a:lnTo>
                    <a:pt x="2" y="20"/>
                  </a:lnTo>
                  <a:lnTo>
                    <a:pt x="0" y="33"/>
                  </a:lnTo>
                  <a:lnTo>
                    <a:pt x="22" y="30"/>
                  </a:lnTo>
                  <a:lnTo>
                    <a:pt x="23" y="27"/>
                  </a:lnTo>
                  <a:lnTo>
                    <a:pt x="25" y="21"/>
                  </a:lnTo>
                  <a:lnTo>
                    <a:pt x="27" y="15"/>
                  </a:lnTo>
                  <a:lnTo>
                    <a:pt x="32" y="5"/>
                  </a:lnTo>
                  <a:lnTo>
                    <a:pt x="11" y="0"/>
                  </a:lnTo>
                  <a:close/>
                </a:path>
              </a:pathLst>
            </a:custGeom>
            <a:solidFill>
              <a:srgbClr val="000000"/>
            </a:solidFill>
            <a:ln w="9525">
              <a:noFill/>
              <a:round/>
              <a:headEnd/>
              <a:tailEnd/>
            </a:ln>
          </p:spPr>
          <p:txBody>
            <a:bodyPr/>
            <a:lstStyle/>
            <a:p>
              <a:endParaRPr lang="en-US"/>
            </a:p>
          </p:txBody>
        </p:sp>
        <p:sp>
          <p:nvSpPr>
            <p:cNvPr id="1241598" name="Freeform 510"/>
            <p:cNvSpPr>
              <a:spLocks/>
            </p:cNvSpPr>
            <p:nvPr/>
          </p:nvSpPr>
          <p:spPr bwMode="auto">
            <a:xfrm>
              <a:off x="2796" y="2318"/>
              <a:ext cx="13" cy="19"/>
            </a:xfrm>
            <a:custGeom>
              <a:avLst/>
              <a:gdLst/>
              <a:ahLst/>
              <a:cxnLst>
                <a:cxn ang="0">
                  <a:pos x="7" y="0"/>
                </a:cxn>
                <a:cxn ang="0">
                  <a:pos x="7" y="0"/>
                </a:cxn>
                <a:cxn ang="0">
                  <a:pos x="3" y="10"/>
                </a:cxn>
                <a:cxn ang="0">
                  <a:pos x="1" y="19"/>
                </a:cxn>
                <a:cxn ang="0">
                  <a:pos x="1" y="27"/>
                </a:cxn>
                <a:cxn ang="0">
                  <a:pos x="0" y="34"/>
                </a:cxn>
                <a:cxn ang="0">
                  <a:pos x="21" y="37"/>
                </a:cxn>
                <a:cxn ang="0">
                  <a:pos x="23" y="30"/>
                </a:cxn>
                <a:cxn ang="0">
                  <a:pos x="23" y="22"/>
                </a:cxn>
                <a:cxn ang="0">
                  <a:pos x="24" y="18"/>
                </a:cxn>
                <a:cxn ang="0">
                  <a:pos x="25" y="10"/>
                </a:cxn>
                <a:cxn ang="0">
                  <a:pos x="7" y="0"/>
                </a:cxn>
              </a:cxnLst>
              <a:rect l="0" t="0" r="r" b="b"/>
              <a:pathLst>
                <a:path w="25" h="37">
                  <a:moveTo>
                    <a:pt x="7" y="0"/>
                  </a:moveTo>
                  <a:lnTo>
                    <a:pt x="7" y="0"/>
                  </a:lnTo>
                  <a:lnTo>
                    <a:pt x="3" y="10"/>
                  </a:lnTo>
                  <a:lnTo>
                    <a:pt x="1" y="19"/>
                  </a:lnTo>
                  <a:lnTo>
                    <a:pt x="1" y="27"/>
                  </a:lnTo>
                  <a:lnTo>
                    <a:pt x="0" y="34"/>
                  </a:lnTo>
                  <a:lnTo>
                    <a:pt x="21" y="37"/>
                  </a:lnTo>
                  <a:lnTo>
                    <a:pt x="23" y="30"/>
                  </a:lnTo>
                  <a:lnTo>
                    <a:pt x="23" y="22"/>
                  </a:lnTo>
                  <a:lnTo>
                    <a:pt x="24" y="18"/>
                  </a:lnTo>
                  <a:lnTo>
                    <a:pt x="25" y="10"/>
                  </a:lnTo>
                  <a:lnTo>
                    <a:pt x="7" y="0"/>
                  </a:lnTo>
                  <a:close/>
                </a:path>
              </a:pathLst>
            </a:custGeom>
            <a:solidFill>
              <a:srgbClr val="000000"/>
            </a:solidFill>
            <a:ln w="9525">
              <a:noFill/>
              <a:round/>
              <a:headEnd/>
              <a:tailEnd/>
            </a:ln>
          </p:spPr>
          <p:txBody>
            <a:bodyPr/>
            <a:lstStyle/>
            <a:p>
              <a:endParaRPr lang="en-US"/>
            </a:p>
          </p:txBody>
        </p:sp>
        <p:sp>
          <p:nvSpPr>
            <p:cNvPr id="1241599" name="Freeform 511"/>
            <p:cNvSpPr>
              <a:spLocks/>
            </p:cNvSpPr>
            <p:nvPr/>
          </p:nvSpPr>
          <p:spPr bwMode="auto">
            <a:xfrm>
              <a:off x="2800" y="2310"/>
              <a:ext cx="16" cy="14"/>
            </a:xfrm>
            <a:custGeom>
              <a:avLst/>
              <a:gdLst/>
              <a:ahLst/>
              <a:cxnLst>
                <a:cxn ang="0">
                  <a:pos x="9" y="3"/>
                </a:cxn>
                <a:cxn ang="0">
                  <a:pos x="9" y="1"/>
                </a:cxn>
                <a:cxn ang="0">
                  <a:pos x="8" y="3"/>
                </a:cxn>
                <a:cxn ang="0">
                  <a:pos x="9" y="4"/>
                </a:cxn>
                <a:cxn ang="0">
                  <a:pos x="5" y="9"/>
                </a:cxn>
                <a:cxn ang="0">
                  <a:pos x="0" y="16"/>
                </a:cxn>
                <a:cxn ang="0">
                  <a:pos x="18" y="26"/>
                </a:cxn>
                <a:cxn ang="0">
                  <a:pos x="20" y="22"/>
                </a:cxn>
                <a:cxn ang="0">
                  <a:pos x="25" y="17"/>
                </a:cxn>
                <a:cxn ang="0">
                  <a:pos x="30" y="10"/>
                </a:cxn>
                <a:cxn ang="0">
                  <a:pos x="31" y="1"/>
                </a:cxn>
                <a:cxn ang="0">
                  <a:pos x="31" y="0"/>
                </a:cxn>
                <a:cxn ang="0">
                  <a:pos x="9" y="3"/>
                </a:cxn>
              </a:cxnLst>
              <a:rect l="0" t="0" r="r" b="b"/>
              <a:pathLst>
                <a:path w="31" h="26">
                  <a:moveTo>
                    <a:pt x="9" y="3"/>
                  </a:moveTo>
                  <a:lnTo>
                    <a:pt x="9" y="1"/>
                  </a:lnTo>
                  <a:lnTo>
                    <a:pt x="8" y="3"/>
                  </a:lnTo>
                  <a:lnTo>
                    <a:pt x="9" y="4"/>
                  </a:lnTo>
                  <a:lnTo>
                    <a:pt x="5" y="9"/>
                  </a:lnTo>
                  <a:lnTo>
                    <a:pt x="0" y="16"/>
                  </a:lnTo>
                  <a:lnTo>
                    <a:pt x="18" y="26"/>
                  </a:lnTo>
                  <a:lnTo>
                    <a:pt x="20" y="22"/>
                  </a:lnTo>
                  <a:lnTo>
                    <a:pt x="25" y="17"/>
                  </a:lnTo>
                  <a:lnTo>
                    <a:pt x="30" y="10"/>
                  </a:lnTo>
                  <a:lnTo>
                    <a:pt x="31" y="1"/>
                  </a:lnTo>
                  <a:lnTo>
                    <a:pt x="31" y="0"/>
                  </a:lnTo>
                  <a:lnTo>
                    <a:pt x="9" y="3"/>
                  </a:lnTo>
                  <a:close/>
                </a:path>
              </a:pathLst>
            </a:custGeom>
            <a:solidFill>
              <a:srgbClr val="000000"/>
            </a:solidFill>
            <a:ln w="9525">
              <a:noFill/>
              <a:round/>
              <a:headEnd/>
              <a:tailEnd/>
            </a:ln>
          </p:spPr>
          <p:txBody>
            <a:bodyPr/>
            <a:lstStyle/>
            <a:p>
              <a:endParaRPr lang="en-US"/>
            </a:p>
          </p:txBody>
        </p:sp>
        <p:sp>
          <p:nvSpPr>
            <p:cNvPr id="1241600" name="Freeform 512"/>
            <p:cNvSpPr>
              <a:spLocks/>
            </p:cNvSpPr>
            <p:nvPr/>
          </p:nvSpPr>
          <p:spPr bwMode="auto">
            <a:xfrm>
              <a:off x="2805" y="2289"/>
              <a:ext cx="14" cy="23"/>
            </a:xfrm>
            <a:custGeom>
              <a:avLst/>
              <a:gdLst/>
              <a:ahLst/>
              <a:cxnLst>
                <a:cxn ang="0">
                  <a:pos x="8" y="0"/>
                </a:cxn>
                <a:cxn ang="0">
                  <a:pos x="8" y="0"/>
                </a:cxn>
                <a:cxn ang="0">
                  <a:pos x="7" y="10"/>
                </a:cxn>
                <a:cxn ang="0">
                  <a:pos x="4" y="20"/>
                </a:cxn>
                <a:cxn ang="0">
                  <a:pos x="0" y="34"/>
                </a:cxn>
                <a:cxn ang="0">
                  <a:pos x="0" y="46"/>
                </a:cxn>
                <a:cxn ang="0">
                  <a:pos x="22" y="43"/>
                </a:cxn>
                <a:cxn ang="0">
                  <a:pos x="22" y="37"/>
                </a:cxn>
                <a:cxn ang="0">
                  <a:pos x="25" y="26"/>
                </a:cxn>
                <a:cxn ang="0">
                  <a:pos x="27" y="13"/>
                </a:cxn>
                <a:cxn ang="0">
                  <a:pos x="30" y="0"/>
                </a:cxn>
                <a:cxn ang="0">
                  <a:pos x="8" y="0"/>
                </a:cxn>
              </a:cxnLst>
              <a:rect l="0" t="0" r="r" b="b"/>
              <a:pathLst>
                <a:path w="30" h="46">
                  <a:moveTo>
                    <a:pt x="8" y="0"/>
                  </a:moveTo>
                  <a:lnTo>
                    <a:pt x="8" y="0"/>
                  </a:lnTo>
                  <a:lnTo>
                    <a:pt x="7" y="10"/>
                  </a:lnTo>
                  <a:lnTo>
                    <a:pt x="4" y="20"/>
                  </a:lnTo>
                  <a:lnTo>
                    <a:pt x="0" y="34"/>
                  </a:lnTo>
                  <a:lnTo>
                    <a:pt x="0" y="46"/>
                  </a:lnTo>
                  <a:lnTo>
                    <a:pt x="22" y="43"/>
                  </a:lnTo>
                  <a:lnTo>
                    <a:pt x="22" y="37"/>
                  </a:lnTo>
                  <a:lnTo>
                    <a:pt x="25" y="26"/>
                  </a:lnTo>
                  <a:lnTo>
                    <a:pt x="27" y="13"/>
                  </a:lnTo>
                  <a:lnTo>
                    <a:pt x="30" y="0"/>
                  </a:lnTo>
                  <a:lnTo>
                    <a:pt x="8" y="0"/>
                  </a:lnTo>
                  <a:close/>
                </a:path>
              </a:pathLst>
            </a:custGeom>
            <a:solidFill>
              <a:srgbClr val="000000"/>
            </a:solidFill>
            <a:ln w="9525">
              <a:noFill/>
              <a:round/>
              <a:headEnd/>
              <a:tailEnd/>
            </a:ln>
          </p:spPr>
          <p:txBody>
            <a:bodyPr/>
            <a:lstStyle/>
            <a:p>
              <a:endParaRPr lang="en-US"/>
            </a:p>
          </p:txBody>
        </p:sp>
        <p:sp>
          <p:nvSpPr>
            <p:cNvPr id="1241601" name="Freeform 513"/>
            <p:cNvSpPr>
              <a:spLocks/>
            </p:cNvSpPr>
            <p:nvPr/>
          </p:nvSpPr>
          <p:spPr bwMode="auto">
            <a:xfrm>
              <a:off x="2809" y="2260"/>
              <a:ext cx="18" cy="29"/>
            </a:xfrm>
            <a:custGeom>
              <a:avLst/>
              <a:gdLst/>
              <a:ahLst/>
              <a:cxnLst>
                <a:cxn ang="0">
                  <a:pos x="23" y="0"/>
                </a:cxn>
                <a:cxn ang="0">
                  <a:pos x="23" y="0"/>
                </a:cxn>
                <a:cxn ang="0">
                  <a:pos x="19" y="3"/>
                </a:cxn>
                <a:cxn ang="0">
                  <a:pos x="17" y="9"/>
                </a:cxn>
                <a:cxn ang="0">
                  <a:pos x="15" y="13"/>
                </a:cxn>
                <a:cxn ang="0">
                  <a:pos x="9" y="18"/>
                </a:cxn>
                <a:cxn ang="0">
                  <a:pos x="5" y="28"/>
                </a:cxn>
                <a:cxn ang="0">
                  <a:pos x="3" y="37"/>
                </a:cxn>
                <a:cxn ang="0">
                  <a:pos x="0" y="46"/>
                </a:cxn>
                <a:cxn ang="0">
                  <a:pos x="0" y="58"/>
                </a:cxn>
                <a:cxn ang="0">
                  <a:pos x="22" y="58"/>
                </a:cxn>
                <a:cxn ang="0">
                  <a:pos x="22" y="50"/>
                </a:cxn>
                <a:cxn ang="0">
                  <a:pos x="24" y="43"/>
                </a:cxn>
                <a:cxn ang="0">
                  <a:pos x="26" y="35"/>
                </a:cxn>
                <a:cxn ang="0">
                  <a:pos x="27" y="31"/>
                </a:cxn>
                <a:cxn ang="0">
                  <a:pos x="31" y="27"/>
                </a:cxn>
                <a:cxn ang="0">
                  <a:pos x="35" y="21"/>
                </a:cxn>
                <a:cxn ang="0">
                  <a:pos x="37" y="16"/>
                </a:cxn>
                <a:cxn ang="0">
                  <a:pos x="23" y="0"/>
                </a:cxn>
              </a:cxnLst>
              <a:rect l="0" t="0" r="r" b="b"/>
              <a:pathLst>
                <a:path w="37" h="58">
                  <a:moveTo>
                    <a:pt x="23" y="0"/>
                  </a:moveTo>
                  <a:lnTo>
                    <a:pt x="23" y="0"/>
                  </a:lnTo>
                  <a:lnTo>
                    <a:pt x="19" y="3"/>
                  </a:lnTo>
                  <a:lnTo>
                    <a:pt x="17" y="9"/>
                  </a:lnTo>
                  <a:lnTo>
                    <a:pt x="15" y="13"/>
                  </a:lnTo>
                  <a:lnTo>
                    <a:pt x="9" y="18"/>
                  </a:lnTo>
                  <a:lnTo>
                    <a:pt x="5" y="28"/>
                  </a:lnTo>
                  <a:lnTo>
                    <a:pt x="3" y="37"/>
                  </a:lnTo>
                  <a:lnTo>
                    <a:pt x="0" y="46"/>
                  </a:lnTo>
                  <a:lnTo>
                    <a:pt x="0" y="58"/>
                  </a:lnTo>
                  <a:lnTo>
                    <a:pt x="22" y="58"/>
                  </a:lnTo>
                  <a:lnTo>
                    <a:pt x="22" y="50"/>
                  </a:lnTo>
                  <a:lnTo>
                    <a:pt x="24" y="43"/>
                  </a:lnTo>
                  <a:lnTo>
                    <a:pt x="26" y="35"/>
                  </a:lnTo>
                  <a:lnTo>
                    <a:pt x="27" y="31"/>
                  </a:lnTo>
                  <a:lnTo>
                    <a:pt x="31" y="27"/>
                  </a:lnTo>
                  <a:lnTo>
                    <a:pt x="35" y="21"/>
                  </a:lnTo>
                  <a:lnTo>
                    <a:pt x="37" y="16"/>
                  </a:lnTo>
                  <a:lnTo>
                    <a:pt x="23" y="0"/>
                  </a:lnTo>
                  <a:close/>
                </a:path>
              </a:pathLst>
            </a:custGeom>
            <a:solidFill>
              <a:srgbClr val="000000"/>
            </a:solidFill>
            <a:ln w="9525">
              <a:noFill/>
              <a:round/>
              <a:headEnd/>
              <a:tailEnd/>
            </a:ln>
          </p:spPr>
          <p:txBody>
            <a:bodyPr/>
            <a:lstStyle/>
            <a:p>
              <a:endParaRPr lang="en-US"/>
            </a:p>
          </p:txBody>
        </p:sp>
        <p:sp>
          <p:nvSpPr>
            <p:cNvPr id="1241602" name="Freeform 514"/>
            <p:cNvSpPr>
              <a:spLocks/>
            </p:cNvSpPr>
            <p:nvPr/>
          </p:nvSpPr>
          <p:spPr bwMode="auto">
            <a:xfrm>
              <a:off x="2820" y="2221"/>
              <a:ext cx="24" cy="47"/>
            </a:xfrm>
            <a:custGeom>
              <a:avLst/>
              <a:gdLst/>
              <a:ahLst/>
              <a:cxnLst>
                <a:cxn ang="0">
                  <a:pos x="28" y="0"/>
                </a:cxn>
                <a:cxn ang="0">
                  <a:pos x="27" y="1"/>
                </a:cxn>
                <a:cxn ang="0">
                  <a:pos x="24" y="10"/>
                </a:cxn>
                <a:cxn ang="0">
                  <a:pos x="22" y="21"/>
                </a:cxn>
                <a:cxn ang="0">
                  <a:pos x="16" y="33"/>
                </a:cxn>
                <a:cxn ang="0">
                  <a:pos x="10" y="47"/>
                </a:cxn>
                <a:cxn ang="0">
                  <a:pos x="5" y="61"/>
                </a:cxn>
                <a:cxn ang="0">
                  <a:pos x="3" y="71"/>
                </a:cxn>
                <a:cxn ang="0">
                  <a:pos x="1" y="77"/>
                </a:cxn>
                <a:cxn ang="0">
                  <a:pos x="0" y="77"/>
                </a:cxn>
                <a:cxn ang="0">
                  <a:pos x="16" y="93"/>
                </a:cxn>
                <a:cxn ang="0">
                  <a:pos x="19" y="87"/>
                </a:cxn>
                <a:cxn ang="0">
                  <a:pos x="24" y="77"/>
                </a:cxn>
                <a:cxn ang="0">
                  <a:pos x="27" y="68"/>
                </a:cxn>
                <a:cxn ang="0">
                  <a:pos x="31" y="53"/>
                </a:cxn>
                <a:cxn ang="0">
                  <a:pos x="36" y="43"/>
                </a:cxn>
                <a:cxn ang="0">
                  <a:pos x="40" y="31"/>
                </a:cxn>
                <a:cxn ang="0">
                  <a:pos x="45" y="18"/>
                </a:cxn>
                <a:cxn ang="0">
                  <a:pos x="49" y="7"/>
                </a:cxn>
                <a:cxn ang="0">
                  <a:pos x="46" y="9"/>
                </a:cxn>
                <a:cxn ang="0">
                  <a:pos x="28" y="0"/>
                </a:cxn>
              </a:cxnLst>
              <a:rect l="0" t="0" r="r" b="b"/>
              <a:pathLst>
                <a:path w="49" h="93">
                  <a:moveTo>
                    <a:pt x="28" y="0"/>
                  </a:moveTo>
                  <a:lnTo>
                    <a:pt x="27" y="1"/>
                  </a:lnTo>
                  <a:lnTo>
                    <a:pt x="24" y="10"/>
                  </a:lnTo>
                  <a:lnTo>
                    <a:pt x="22" y="21"/>
                  </a:lnTo>
                  <a:lnTo>
                    <a:pt x="16" y="33"/>
                  </a:lnTo>
                  <a:lnTo>
                    <a:pt x="10" y="47"/>
                  </a:lnTo>
                  <a:lnTo>
                    <a:pt x="5" y="61"/>
                  </a:lnTo>
                  <a:lnTo>
                    <a:pt x="3" y="71"/>
                  </a:lnTo>
                  <a:lnTo>
                    <a:pt x="1" y="77"/>
                  </a:lnTo>
                  <a:lnTo>
                    <a:pt x="0" y="77"/>
                  </a:lnTo>
                  <a:lnTo>
                    <a:pt x="16" y="93"/>
                  </a:lnTo>
                  <a:lnTo>
                    <a:pt x="19" y="87"/>
                  </a:lnTo>
                  <a:lnTo>
                    <a:pt x="24" y="77"/>
                  </a:lnTo>
                  <a:lnTo>
                    <a:pt x="27" y="68"/>
                  </a:lnTo>
                  <a:lnTo>
                    <a:pt x="31" y="53"/>
                  </a:lnTo>
                  <a:lnTo>
                    <a:pt x="36" y="43"/>
                  </a:lnTo>
                  <a:lnTo>
                    <a:pt x="40" y="31"/>
                  </a:lnTo>
                  <a:lnTo>
                    <a:pt x="45" y="18"/>
                  </a:lnTo>
                  <a:lnTo>
                    <a:pt x="49" y="7"/>
                  </a:lnTo>
                  <a:lnTo>
                    <a:pt x="46" y="9"/>
                  </a:lnTo>
                  <a:lnTo>
                    <a:pt x="28" y="0"/>
                  </a:lnTo>
                  <a:close/>
                </a:path>
              </a:pathLst>
            </a:custGeom>
            <a:solidFill>
              <a:srgbClr val="000000"/>
            </a:solidFill>
            <a:ln w="9525">
              <a:noFill/>
              <a:round/>
              <a:headEnd/>
              <a:tailEnd/>
            </a:ln>
          </p:spPr>
          <p:txBody>
            <a:bodyPr/>
            <a:lstStyle/>
            <a:p>
              <a:endParaRPr lang="en-US"/>
            </a:p>
          </p:txBody>
        </p:sp>
        <p:sp>
          <p:nvSpPr>
            <p:cNvPr id="1241603" name="Freeform 515"/>
            <p:cNvSpPr>
              <a:spLocks/>
            </p:cNvSpPr>
            <p:nvPr/>
          </p:nvSpPr>
          <p:spPr bwMode="auto">
            <a:xfrm>
              <a:off x="2834" y="2204"/>
              <a:ext cx="13" cy="22"/>
            </a:xfrm>
            <a:custGeom>
              <a:avLst/>
              <a:gdLst/>
              <a:ahLst/>
              <a:cxnLst>
                <a:cxn ang="0">
                  <a:pos x="3" y="5"/>
                </a:cxn>
                <a:cxn ang="0">
                  <a:pos x="3" y="8"/>
                </a:cxn>
                <a:cxn ang="0">
                  <a:pos x="5" y="18"/>
                </a:cxn>
                <a:cxn ang="0">
                  <a:pos x="3" y="26"/>
                </a:cxn>
                <a:cxn ang="0">
                  <a:pos x="3" y="32"/>
                </a:cxn>
                <a:cxn ang="0">
                  <a:pos x="0" y="36"/>
                </a:cxn>
                <a:cxn ang="0">
                  <a:pos x="20" y="45"/>
                </a:cxn>
                <a:cxn ang="0">
                  <a:pos x="21" y="42"/>
                </a:cxn>
                <a:cxn ang="0">
                  <a:pos x="25" y="32"/>
                </a:cxn>
                <a:cxn ang="0">
                  <a:pos x="26" y="18"/>
                </a:cxn>
                <a:cxn ang="0">
                  <a:pos x="25" y="0"/>
                </a:cxn>
                <a:cxn ang="0">
                  <a:pos x="25" y="5"/>
                </a:cxn>
                <a:cxn ang="0">
                  <a:pos x="3" y="5"/>
                </a:cxn>
              </a:cxnLst>
              <a:rect l="0" t="0" r="r" b="b"/>
              <a:pathLst>
                <a:path w="26" h="45">
                  <a:moveTo>
                    <a:pt x="3" y="5"/>
                  </a:moveTo>
                  <a:lnTo>
                    <a:pt x="3" y="8"/>
                  </a:lnTo>
                  <a:lnTo>
                    <a:pt x="5" y="18"/>
                  </a:lnTo>
                  <a:lnTo>
                    <a:pt x="3" y="26"/>
                  </a:lnTo>
                  <a:lnTo>
                    <a:pt x="3" y="32"/>
                  </a:lnTo>
                  <a:lnTo>
                    <a:pt x="0" y="36"/>
                  </a:lnTo>
                  <a:lnTo>
                    <a:pt x="20" y="45"/>
                  </a:lnTo>
                  <a:lnTo>
                    <a:pt x="21" y="42"/>
                  </a:lnTo>
                  <a:lnTo>
                    <a:pt x="25" y="32"/>
                  </a:lnTo>
                  <a:lnTo>
                    <a:pt x="26" y="18"/>
                  </a:lnTo>
                  <a:lnTo>
                    <a:pt x="25" y="0"/>
                  </a:lnTo>
                  <a:lnTo>
                    <a:pt x="25" y="5"/>
                  </a:lnTo>
                  <a:lnTo>
                    <a:pt x="3" y="5"/>
                  </a:lnTo>
                  <a:close/>
                </a:path>
              </a:pathLst>
            </a:custGeom>
            <a:solidFill>
              <a:srgbClr val="000000"/>
            </a:solidFill>
            <a:ln w="9525">
              <a:noFill/>
              <a:round/>
              <a:headEnd/>
              <a:tailEnd/>
            </a:ln>
          </p:spPr>
          <p:txBody>
            <a:bodyPr/>
            <a:lstStyle/>
            <a:p>
              <a:endParaRPr lang="en-US"/>
            </a:p>
          </p:txBody>
        </p:sp>
        <p:sp>
          <p:nvSpPr>
            <p:cNvPr id="1241604" name="Freeform 516"/>
            <p:cNvSpPr>
              <a:spLocks/>
            </p:cNvSpPr>
            <p:nvPr/>
          </p:nvSpPr>
          <p:spPr bwMode="auto">
            <a:xfrm>
              <a:off x="2830" y="2199"/>
              <a:ext cx="16" cy="12"/>
            </a:xfrm>
            <a:custGeom>
              <a:avLst/>
              <a:gdLst/>
              <a:ahLst/>
              <a:cxnLst>
                <a:cxn ang="0">
                  <a:pos x="16" y="22"/>
                </a:cxn>
                <a:cxn ang="0">
                  <a:pos x="14" y="25"/>
                </a:cxn>
                <a:cxn ang="0">
                  <a:pos x="15" y="25"/>
                </a:cxn>
                <a:cxn ang="0">
                  <a:pos x="19" y="24"/>
                </a:cxn>
                <a:cxn ang="0">
                  <a:pos x="16" y="24"/>
                </a:cxn>
                <a:cxn ang="0">
                  <a:pos x="10" y="13"/>
                </a:cxn>
                <a:cxn ang="0">
                  <a:pos x="32" y="13"/>
                </a:cxn>
                <a:cxn ang="0">
                  <a:pos x="23" y="0"/>
                </a:cxn>
                <a:cxn ang="0">
                  <a:pos x="15" y="0"/>
                </a:cxn>
                <a:cxn ang="0">
                  <a:pos x="10" y="3"/>
                </a:cxn>
                <a:cxn ang="0">
                  <a:pos x="7" y="3"/>
                </a:cxn>
                <a:cxn ang="0">
                  <a:pos x="5" y="6"/>
                </a:cxn>
                <a:cxn ang="0">
                  <a:pos x="7" y="3"/>
                </a:cxn>
                <a:cxn ang="0">
                  <a:pos x="1" y="7"/>
                </a:cxn>
                <a:cxn ang="0">
                  <a:pos x="0" y="15"/>
                </a:cxn>
                <a:cxn ang="0">
                  <a:pos x="5" y="24"/>
                </a:cxn>
                <a:cxn ang="0">
                  <a:pos x="14" y="25"/>
                </a:cxn>
                <a:cxn ang="0">
                  <a:pos x="16" y="22"/>
                </a:cxn>
              </a:cxnLst>
              <a:rect l="0" t="0" r="r" b="b"/>
              <a:pathLst>
                <a:path w="32" h="25">
                  <a:moveTo>
                    <a:pt x="16" y="22"/>
                  </a:moveTo>
                  <a:lnTo>
                    <a:pt x="14" y="25"/>
                  </a:lnTo>
                  <a:lnTo>
                    <a:pt x="15" y="25"/>
                  </a:lnTo>
                  <a:lnTo>
                    <a:pt x="19" y="24"/>
                  </a:lnTo>
                  <a:lnTo>
                    <a:pt x="16" y="24"/>
                  </a:lnTo>
                  <a:lnTo>
                    <a:pt x="10" y="13"/>
                  </a:lnTo>
                  <a:lnTo>
                    <a:pt x="32" y="13"/>
                  </a:lnTo>
                  <a:lnTo>
                    <a:pt x="23" y="0"/>
                  </a:lnTo>
                  <a:lnTo>
                    <a:pt x="15" y="0"/>
                  </a:lnTo>
                  <a:lnTo>
                    <a:pt x="10" y="3"/>
                  </a:lnTo>
                  <a:lnTo>
                    <a:pt x="7" y="3"/>
                  </a:lnTo>
                  <a:lnTo>
                    <a:pt x="5" y="6"/>
                  </a:lnTo>
                  <a:lnTo>
                    <a:pt x="7" y="3"/>
                  </a:lnTo>
                  <a:lnTo>
                    <a:pt x="1" y="7"/>
                  </a:lnTo>
                  <a:lnTo>
                    <a:pt x="0" y="15"/>
                  </a:lnTo>
                  <a:lnTo>
                    <a:pt x="5" y="24"/>
                  </a:lnTo>
                  <a:lnTo>
                    <a:pt x="14" y="25"/>
                  </a:lnTo>
                  <a:lnTo>
                    <a:pt x="16" y="22"/>
                  </a:lnTo>
                  <a:close/>
                </a:path>
              </a:pathLst>
            </a:custGeom>
            <a:solidFill>
              <a:srgbClr val="000000"/>
            </a:solidFill>
            <a:ln w="9525">
              <a:noFill/>
              <a:round/>
              <a:headEnd/>
              <a:tailEnd/>
            </a:ln>
          </p:spPr>
          <p:txBody>
            <a:bodyPr/>
            <a:lstStyle/>
            <a:p>
              <a:endParaRPr lang="en-US"/>
            </a:p>
          </p:txBody>
        </p:sp>
        <p:sp>
          <p:nvSpPr>
            <p:cNvPr id="1241605" name="Freeform 517"/>
            <p:cNvSpPr>
              <a:spLocks/>
            </p:cNvSpPr>
            <p:nvPr/>
          </p:nvSpPr>
          <p:spPr bwMode="auto">
            <a:xfrm>
              <a:off x="2819" y="2201"/>
              <a:ext cx="20" cy="20"/>
            </a:xfrm>
            <a:custGeom>
              <a:avLst/>
              <a:gdLst/>
              <a:ahLst/>
              <a:cxnLst>
                <a:cxn ang="0">
                  <a:pos x="18" y="38"/>
                </a:cxn>
                <a:cxn ang="0">
                  <a:pos x="17" y="40"/>
                </a:cxn>
                <a:cxn ang="0">
                  <a:pos x="23" y="34"/>
                </a:cxn>
                <a:cxn ang="0">
                  <a:pos x="32" y="27"/>
                </a:cxn>
                <a:cxn ang="0">
                  <a:pos x="37" y="19"/>
                </a:cxn>
                <a:cxn ang="0">
                  <a:pos x="38" y="16"/>
                </a:cxn>
                <a:cxn ang="0">
                  <a:pos x="27" y="0"/>
                </a:cxn>
                <a:cxn ang="0">
                  <a:pos x="23" y="3"/>
                </a:cxn>
                <a:cxn ang="0">
                  <a:pos x="17" y="9"/>
                </a:cxn>
                <a:cxn ang="0">
                  <a:pos x="6" y="18"/>
                </a:cxn>
                <a:cxn ang="0">
                  <a:pos x="1" y="27"/>
                </a:cxn>
                <a:cxn ang="0">
                  <a:pos x="0" y="28"/>
                </a:cxn>
                <a:cxn ang="0">
                  <a:pos x="18" y="38"/>
                </a:cxn>
              </a:cxnLst>
              <a:rect l="0" t="0" r="r" b="b"/>
              <a:pathLst>
                <a:path w="38" h="40">
                  <a:moveTo>
                    <a:pt x="18" y="38"/>
                  </a:moveTo>
                  <a:lnTo>
                    <a:pt x="17" y="40"/>
                  </a:lnTo>
                  <a:lnTo>
                    <a:pt x="23" y="34"/>
                  </a:lnTo>
                  <a:lnTo>
                    <a:pt x="32" y="27"/>
                  </a:lnTo>
                  <a:lnTo>
                    <a:pt x="37" y="19"/>
                  </a:lnTo>
                  <a:lnTo>
                    <a:pt x="38" y="16"/>
                  </a:lnTo>
                  <a:lnTo>
                    <a:pt x="27" y="0"/>
                  </a:lnTo>
                  <a:lnTo>
                    <a:pt x="23" y="3"/>
                  </a:lnTo>
                  <a:lnTo>
                    <a:pt x="17" y="9"/>
                  </a:lnTo>
                  <a:lnTo>
                    <a:pt x="6" y="18"/>
                  </a:lnTo>
                  <a:lnTo>
                    <a:pt x="1" y="27"/>
                  </a:lnTo>
                  <a:lnTo>
                    <a:pt x="0" y="28"/>
                  </a:lnTo>
                  <a:lnTo>
                    <a:pt x="18" y="38"/>
                  </a:lnTo>
                  <a:close/>
                </a:path>
              </a:pathLst>
            </a:custGeom>
            <a:solidFill>
              <a:srgbClr val="000000"/>
            </a:solidFill>
            <a:ln w="9525">
              <a:noFill/>
              <a:round/>
              <a:headEnd/>
              <a:tailEnd/>
            </a:ln>
          </p:spPr>
          <p:txBody>
            <a:bodyPr/>
            <a:lstStyle/>
            <a:p>
              <a:endParaRPr lang="en-US"/>
            </a:p>
          </p:txBody>
        </p:sp>
        <p:sp>
          <p:nvSpPr>
            <p:cNvPr id="1241606" name="Freeform 518"/>
            <p:cNvSpPr>
              <a:spLocks/>
            </p:cNvSpPr>
            <p:nvPr/>
          </p:nvSpPr>
          <p:spPr bwMode="auto">
            <a:xfrm>
              <a:off x="2812" y="2216"/>
              <a:ext cx="16" cy="23"/>
            </a:xfrm>
            <a:custGeom>
              <a:avLst/>
              <a:gdLst/>
              <a:ahLst/>
              <a:cxnLst>
                <a:cxn ang="0">
                  <a:pos x="18" y="46"/>
                </a:cxn>
                <a:cxn ang="0">
                  <a:pos x="18" y="46"/>
                </a:cxn>
                <a:cxn ang="0">
                  <a:pos x="20" y="39"/>
                </a:cxn>
                <a:cxn ang="0">
                  <a:pos x="27" y="27"/>
                </a:cxn>
                <a:cxn ang="0">
                  <a:pos x="31" y="15"/>
                </a:cxn>
                <a:cxn ang="0">
                  <a:pos x="32" y="10"/>
                </a:cxn>
                <a:cxn ang="0">
                  <a:pos x="14" y="0"/>
                </a:cxn>
                <a:cxn ang="0">
                  <a:pos x="9" y="8"/>
                </a:cxn>
                <a:cxn ang="0">
                  <a:pos x="6" y="19"/>
                </a:cxn>
                <a:cxn ang="0">
                  <a:pos x="2" y="30"/>
                </a:cxn>
                <a:cxn ang="0">
                  <a:pos x="0" y="36"/>
                </a:cxn>
                <a:cxn ang="0">
                  <a:pos x="18" y="46"/>
                </a:cxn>
              </a:cxnLst>
              <a:rect l="0" t="0" r="r" b="b"/>
              <a:pathLst>
                <a:path w="32" h="46">
                  <a:moveTo>
                    <a:pt x="18" y="46"/>
                  </a:moveTo>
                  <a:lnTo>
                    <a:pt x="18" y="46"/>
                  </a:lnTo>
                  <a:lnTo>
                    <a:pt x="20" y="39"/>
                  </a:lnTo>
                  <a:lnTo>
                    <a:pt x="27" y="27"/>
                  </a:lnTo>
                  <a:lnTo>
                    <a:pt x="31" y="15"/>
                  </a:lnTo>
                  <a:lnTo>
                    <a:pt x="32" y="10"/>
                  </a:lnTo>
                  <a:lnTo>
                    <a:pt x="14" y="0"/>
                  </a:lnTo>
                  <a:lnTo>
                    <a:pt x="9" y="8"/>
                  </a:lnTo>
                  <a:lnTo>
                    <a:pt x="6" y="19"/>
                  </a:lnTo>
                  <a:lnTo>
                    <a:pt x="2" y="30"/>
                  </a:lnTo>
                  <a:lnTo>
                    <a:pt x="0" y="36"/>
                  </a:lnTo>
                  <a:lnTo>
                    <a:pt x="18" y="46"/>
                  </a:lnTo>
                  <a:close/>
                </a:path>
              </a:pathLst>
            </a:custGeom>
            <a:solidFill>
              <a:srgbClr val="000000"/>
            </a:solidFill>
            <a:ln w="9525">
              <a:noFill/>
              <a:round/>
              <a:headEnd/>
              <a:tailEnd/>
            </a:ln>
          </p:spPr>
          <p:txBody>
            <a:bodyPr/>
            <a:lstStyle/>
            <a:p>
              <a:endParaRPr lang="en-US"/>
            </a:p>
          </p:txBody>
        </p:sp>
        <p:sp>
          <p:nvSpPr>
            <p:cNvPr id="1241607" name="Freeform 519"/>
            <p:cNvSpPr>
              <a:spLocks/>
            </p:cNvSpPr>
            <p:nvPr/>
          </p:nvSpPr>
          <p:spPr bwMode="auto">
            <a:xfrm>
              <a:off x="2798" y="2233"/>
              <a:ext cx="23" cy="25"/>
            </a:xfrm>
            <a:custGeom>
              <a:avLst/>
              <a:gdLst/>
              <a:ahLst/>
              <a:cxnLst>
                <a:cxn ang="0">
                  <a:pos x="18" y="50"/>
                </a:cxn>
                <a:cxn ang="0">
                  <a:pos x="18" y="50"/>
                </a:cxn>
                <a:cxn ang="0">
                  <a:pos x="22" y="44"/>
                </a:cxn>
                <a:cxn ang="0">
                  <a:pos x="31" y="32"/>
                </a:cxn>
                <a:cxn ang="0">
                  <a:pos x="40" y="20"/>
                </a:cxn>
                <a:cxn ang="0">
                  <a:pos x="47" y="10"/>
                </a:cxn>
                <a:cxn ang="0">
                  <a:pos x="29" y="0"/>
                </a:cxn>
                <a:cxn ang="0">
                  <a:pos x="22" y="7"/>
                </a:cxn>
                <a:cxn ang="0">
                  <a:pos x="17" y="17"/>
                </a:cxn>
                <a:cxn ang="0">
                  <a:pos x="7" y="26"/>
                </a:cxn>
                <a:cxn ang="0">
                  <a:pos x="0" y="37"/>
                </a:cxn>
                <a:cxn ang="0">
                  <a:pos x="18" y="50"/>
                </a:cxn>
              </a:cxnLst>
              <a:rect l="0" t="0" r="r" b="b"/>
              <a:pathLst>
                <a:path w="47" h="50">
                  <a:moveTo>
                    <a:pt x="18" y="50"/>
                  </a:moveTo>
                  <a:lnTo>
                    <a:pt x="18" y="50"/>
                  </a:lnTo>
                  <a:lnTo>
                    <a:pt x="22" y="44"/>
                  </a:lnTo>
                  <a:lnTo>
                    <a:pt x="31" y="32"/>
                  </a:lnTo>
                  <a:lnTo>
                    <a:pt x="40" y="20"/>
                  </a:lnTo>
                  <a:lnTo>
                    <a:pt x="47" y="10"/>
                  </a:lnTo>
                  <a:lnTo>
                    <a:pt x="29" y="0"/>
                  </a:lnTo>
                  <a:lnTo>
                    <a:pt x="22" y="7"/>
                  </a:lnTo>
                  <a:lnTo>
                    <a:pt x="17" y="17"/>
                  </a:lnTo>
                  <a:lnTo>
                    <a:pt x="7" y="26"/>
                  </a:lnTo>
                  <a:lnTo>
                    <a:pt x="0" y="37"/>
                  </a:lnTo>
                  <a:lnTo>
                    <a:pt x="18" y="50"/>
                  </a:lnTo>
                  <a:close/>
                </a:path>
              </a:pathLst>
            </a:custGeom>
            <a:solidFill>
              <a:srgbClr val="000000"/>
            </a:solidFill>
            <a:ln w="9525">
              <a:noFill/>
              <a:round/>
              <a:headEnd/>
              <a:tailEnd/>
            </a:ln>
          </p:spPr>
          <p:txBody>
            <a:bodyPr/>
            <a:lstStyle/>
            <a:p>
              <a:endParaRPr lang="en-US"/>
            </a:p>
          </p:txBody>
        </p:sp>
        <p:sp>
          <p:nvSpPr>
            <p:cNvPr id="1241608" name="Freeform 520"/>
            <p:cNvSpPr>
              <a:spLocks/>
            </p:cNvSpPr>
            <p:nvPr/>
          </p:nvSpPr>
          <p:spPr bwMode="auto">
            <a:xfrm>
              <a:off x="2792" y="2252"/>
              <a:ext cx="15" cy="21"/>
            </a:xfrm>
            <a:custGeom>
              <a:avLst/>
              <a:gdLst/>
              <a:ahLst/>
              <a:cxnLst>
                <a:cxn ang="0">
                  <a:pos x="18" y="43"/>
                </a:cxn>
                <a:cxn ang="0">
                  <a:pos x="18" y="43"/>
                </a:cxn>
                <a:cxn ang="0">
                  <a:pos x="23" y="32"/>
                </a:cxn>
                <a:cxn ang="0">
                  <a:pos x="24" y="25"/>
                </a:cxn>
                <a:cxn ang="0">
                  <a:pos x="25" y="19"/>
                </a:cxn>
                <a:cxn ang="0">
                  <a:pos x="30" y="13"/>
                </a:cxn>
                <a:cxn ang="0">
                  <a:pos x="12" y="0"/>
                </a:cxn>
                <a:cxn ang="0">
                  <a:pos x="7" y="10"/>
                </a:cxn>
                <a:cxn ang="0">
                  <a:pos x="3" y="17"/>
                </a:cxn>
                <a:cxn ang="0">
                  <a:pos x="1" y="26"/>
                </a:cxn>
                <a:cxn ang="0">
                  <a:pos x="0" y="32"/>
                </a:cxn>
                <a:cxn ang="0">
                  <a:pos x="18" y="43"/>
                </a:cxn>
              </a:cxnLst>
              <a:rect l="0" t="0" r="r" b="b"/>
              <a:pathLst>
                <a:path w="30" h="43">
                  <a:moveTo>
                    <a:pt x="18" y="43"/>
                  </a:moveTo>
                  <a:lnTo>
                    <a:pt x="18" y="43"/>
                  </a:lnTo>
                  <a:lnTo>
                    <a:pt x="23" y="32"/>
                  </a:lnTo>
                  <a:lnTo>
                    <a:pt x="24" y="25"/>
                  </a:lnTo>
                  <a:lnTo>
                    <a:pt x="25" y="19"/>
                  </a:lnTo>
                  <a:lnTo>
                    <a:pt x="30" y="13"/>
                  </a:lnTo>
                  <a:lnTo>
                    <a:pt x="12" y="0"/>
                  </a:lnTo>
                  <a:lnTo>
                    <a:pt x="7" y="10"/>
                  </a:lnTo>
                  <a:lnTo>
                    <a:pt x="3" y="17"/>
                  </a:lnTo>
                  <a:lnTo>
                    <a:pt x="1" y="26"/>
                  </a:lnTo>
                  <a:lnTo>
                    <a:pt x="0" y="32"/>
                  </a:lnTo>
                  <a:lnTo>
                    <a:pt x="18" y="43"/>
                  </a:lnTo>
                  <a:close/>
                </a:path>
              </a:pathLst>
            </a:custGeom>
            <a:solidFill>
              <a:srgbClr val="000000"/>
            </a:solidFill>
            <a:ln w="9525">
              <a:noFill/>
              <a:round/>
              <a:headEnd/>
              <a:tailEnd/>
            </a:ln>
          </p:spPr>
          <p:txBody>
            <a:bodyPr/>
            <a:lstStyle/>
            <a:p>
              <a:endParaRPr lang="en-US"/>
            </a:p>
          </p:txBody>
        </p:sp>
        <p:sp>
          <p:nvSpPr>
            <p:cNvPr id="1241609" name="Freeform 521"/>
            <p:cNvSpPr>
              <a:spLocks/>
            </p:cNvSpPr>
            <p:nvPr/>
          </p:nvSpPr>
          <p:spPr bwMode="auto">
            <a:xfrm>
              <a:off x="2787" y="2268"/>
              <a:ext cx="14" cy="13"/>
            </a:xfrm>
            <a:custGeom>
              <a:avLst/>
              <a:gdLst/>
              <a:ahLst/>
              <a:cxnLst>
                <a:cxn ang="0">
                  <a:pos x="18" y="25"/>
                </a:cxn>
                <a:cxn ang="0">
                  <a:pos x="18" y="25"/>
                </a:cxn>
                <a:cxn ang="0">
                  <a:pos x="20" y="24"/>
                </a:cxn>
                <a:cxn ang="0">
                  <a:pos x="25" y="19"/>
                </a:cxn>
                <a:cxn ang="0">
                  <a:pos x="29" y="11"/>
                </a:cxn>
                <a:cxn ang="0">
                  <a:pos x="11" y="0"/>
                </a:cxn>
                <a:cxn ang="0">
                  <a:pos x="9" y="5"/>
                </a:cxn>
                <a:cxn ang="0">
                  <a:pos x="8" y="5"/>
                </a:cxn>
                <a:cxn ang="0">
                  <a:pos x="6" y="8"/>
                </a:cxn>
                <a:cxn ang="0">
                  <a:pos x="0" y="12"/>
                </a:cxn>
                <a:cxn ang="0">
                  <a:pos x="18" y="25"/>
                </a:cxn>
              </a:cxnLst>
              <a:rect l="0" t="0" r="r" b="b"/>
              <a:pathLst>
                <a:path w="29" h="25">
                  <a:moveTo>
                    <a:pt x="18" y="25"/>
                  </a:moveTo>
                  <a:lnTo>
                    <a:pt x="18" y="25"/>
                  </a:lnTo>
                  <a:lnTo>
                    <a:pt x="20" y="24"/>
                  </a:lnTo>
                  <a:lnTo>
                    <a:pt x="25" y="19"/>
                  </a:lnTo>
                  <a:lnTo>
                    <a:pt x="29" y="11"/>
                  </a:lnTo>
                  <a:lnTo>
                    <a:pt x="11" y="0"/>
                  </a:lnTo>
                  <a:lnTo>
                    <a:pt x="9" y="5"/>
                  </a:lnTo>
                  <a:lnTo>
                    <a:pt x="8" y="5"/>
                  </a:lnTo>
                  <a:lnTo>
                    <a:pt x="6" y="8"/>
                  </a:lnTo>
                  <a:lnTo>
                    <a:pt x="0" y="12"/>
                  </a:lnTo>
                  <a:lnTo>
                    <a:pt x="18" y="25"/>
                  </a:lnTo>
                  <a:close/>
                </a:path>
              </a:pathLst>
            </a:custGeom>
            <a:solidFill>
              <a:srgbClr val="000000"/>
            </a:solidFill>
            <a:ln w="9525">
              <a:noFill/>
              <a:round/>
              <a:headEnd/>
              <a:tailEnd/>
            </a:ln>
          </p:spPr>
          <p:txBody>
            <a:bodyPr/>
            <a:lstStyle/>
            <a:p>
              <a:endParaRPr lang="en-US"/>
            </a:p>
          </p:txBody>
        </p:sp>
        <p:sp>
          <p:nvSpPr>
            <p:cNvPr id="1241610" name="Freeform 522"/>
            <p:cNvSpPr>
              <a:spLocks/>
            </p:cNvSpPr>
            <p:nvPr/>
          </p:nvSpPr>
          <p:spPr bwMode="auto">
            <a:xfrm>
              <a:off x="2782" y="2274"/>
              <a:ext cx="14" cy="16"/>
            </a:xfrm>
            <a:custGeom>
              <a:avLst/>
              <a:gdLst/>
              <a:ahLst/>
              <a:cxnLst>
                <a:cxn ang="0">
                  <a:pos x="20" y="33"/>
                </a:cxn>
                <a:cxn ang="0">
                  <a:pos x="21" y="31"/>
                </a:cxn>
                <a:cxn ang="0">
                  <a:pos x="23" y="27"/>
                </a:cxn>
                <a:cxn ang="0">
                  <a:pos x="25" y="22"/>
                </a:cxn>
                <a:cxn ang="0">
                  <a:pos x="25" y="18"/>
                </a:cxn>
                <a:cxn ang="0">
                  <a:pos x="27" y="13"/>
                </a:cxn>
                <a:cxn ang="0">
                  <a:pos x="9" y="0"/>
                </a:cxn>
                <a:cxn ang="0">
                  <a:pos x="7" y="9"/>
                </a:cxn>
                <a:cxn ang="0">
                  <a:pos x="3" y="15"/>
                </a:cxn>
                <a:cxn ang="0">
                  <a:pos x="2" y="19"/>
                </a:cxn>
                <a:cxn ang="0">
                  <a:pos x="0" y="25"/>
                </a:cxn>
                <a:cxn ang="0">
                  <a:pos x="2" y="24"/>
                </a:cxn>
                <a:cxn ang="0">
                  <a:pos x="20" y="33"/>
                </a:cxn>
              </a:cxnLst>
              <a:rect l="0" t="0" r="r" b="b"/>
              <a:pathLst>
                <a:path w="27" h="33">
                  <a:moveTo>
                    <a:pt x="20" y="33"/>
                  </a:moveTo>
                  <a:lnTo>
                    <a:pt x="21" y="31"/>
                  </a:lnTo>
                  <a:lnTo>
                    <a:pt x="23" y="27"/>
                  </a:lnTo>
                  <a:lnTo>
                    <a:pt x="25" y="22"/>
                  </a:lnTo>
                  <a:lnTo>
                    <a:pt x="25" y="18"/>
                  </a:lnTo>
                  <a:lnTo>
                    <a:pt x="27" y="13"/>
                  </a:lnTo>
                  <a:lnTo>
                    <a:pt x="9" y="0"/>
                  </a:lnTo>
                  <a:lnTo>
                    <a:pt x="7" y="9"/>
                  </a:lnTo>
                  <a:lnTo>
                    <a:pt x="3" y="15"/>
                  </a:lnTo>
                  <a:lnTo>
                    <a:pt x="2" y="19"/>
                  </a:lnTo>
                  <a:lnTo>
                    <a:pt x="0" y="25"/>
                  </a:lnTo>
                  <a:lnTo>
                    <a:pt x="2" y="24"/>
                  </a:lnTo>
                  <a:lnTo>
                    <a:pt x="20" y="33"/>
                  </a:lnTo>
                  <a:close/>
                </a:path>
              </a:pathLst>
            </a:custGeom>
            <a:solidFill>
              <a:srgbClr val="000000"/>
            </a:solidFill>
            <a:ln w="9525">
              <a:noFill/>
              <a:round/>
              <a:headEnd/>
              <a:tailEnd/>
            </a:ln>
          </p:spPr>
          <p:txBody>
            <a:bodyPr/>
            <a:lstStyle/>
            <a:p>
              <a:endParaRPr lang="en-US"/>
            </a:p>
          </p:txBody>
        </p:sp>
        <p:sp>
          <p:nvSpPr>
            <p:cNvPr id="1241611" name="Freeform 523"/>
            <p:cNvSpPr>
              <a:spLocks/>
            </p:cNvSpPr>
            <p:nvPr/>
          </p:nvSpPr>
          <p:spPr bwMode="auto">
            <a:xfrm>
              <a:off x="2779" y="2286"/>
              <a:ext cx="13" cy="14"/>
            </a:xfrm>
            <a:custGeom>
              <a:avLst/>
              <a:gdLst/>
              <a:ahLst/>
              <a:cxnLst>
                <a:cxn ang="0">
                  <a:pos x="0" y="28"/>
                </a:cxn>
                <a:cxn ang="0">
                  <a:pos x="4" y="28"/>
                </a:cxn>
                <a:cxn ang="0">
                  <a:pos x="10" y="26"/>
                </a:cxn>
                <a:cxn ang="0">
                  <a:pos x="17" y="22"/>
                </a:cxn>
                <a:cxn ang="0">
                  <a:pos x="22" y="16"/>
                </a:cxn>
                <a:cxn ang="0">
                  <a:pos x="26" y="10"/>
                </a:cxn>
                <a:cxn ang="0">
                  <a:pos x="8" y="0"/>
                </a:cxn>
                <a:cxn ang="0">
                  <a:pos x="6" y="3"/>
                </a:cxn>
                <a:cxn ang="0">
                  <a:pos x="4" y="3"/>
                </a:cxn>
                <a:cxn ang="0">
                  <a:pos x="1" y="3"/>
                </a:cxn>
                <a:cxn ang="0">
                  <a:pos x="4" y="4"/>
                </a:cxn>
                <a:cxn ang="0">
                  <a:pos x="6" y="4"/>
                </a:cxn>
                <a:cxn ang="0">
                  <a:pos x="0" y="28"/>
                </a:cxn>
              </a:cxnLst>
              <a:rect l="0" t="0" r="r" b="b"/>
              <a:pathLst>
                <a:path w="26" h="28">
                  <a:moveTo>
                    <a:pt x="0" y="28"/>
                  </a:moveTo>
                  <a:lnTo>
                    <a:pt x="4" y="28"/>
                  </a:lnTo>
                  <a:lnTo>
                    <a:pt x="10" y="26"/>
                  </a:lnTo>
                  <a:lnTo>
                    <a:pt x="17" y="22"/>
                  </a:lnTo>
                  <a:lnTo>
                    <a:pt x="22" y="16"/>
                  </a:lnTo>
                  <a:lnTo>
                    <a:pt x="26" y="10"/>
                  </a:lnTo>
                  <a:lnTo>
                    <a:pt x="8" y="0"/>
                  </a:lnTo>
                  <a:lnTo>
                    <a:pt x="6" y="3"/>
                  </a:lnTo>
                  <a:lnTo>
                    <a:pt x="4" y="3"/>
                  </a:lnTo>
                  <a:lnTo>
                    <a:pt x="1" y="3"/>
                  </a:lnTo>
                  <a:lnTo>
                    <a:pt x="4" y="4"/>
                  </a:lnTo>
                  <a:lnTo>
                    <a:pt x="6" y="4"/>
                  </a:lnTo>
                  <a:lnTo>
                    <a:pt x="0" y="28"/>
                  </a:lnTo>
                  <a:close/>
                </a:path>
              </a:pathLst>
            </a:custGeom>
            <a:solidFill>
              <a:srgbClr val="000000"/>
            </a:solidFill>
            <a:ln w="9525">
              <a:noFill/>
              <a:round/>
              <a:headEnd/>
              <a:tailEnd/>
            </a:ln>
          </p:spPr>
          <p:txBody>
            <a:bodyPr/>
            <a:lstStyle/>
            <a:p>
              <a:endParaRPr lang="en-US"/>
            </a:p>
          </p:txBody>
        </p:sp>
        <p:sp>
          <p:nvSpPr>
            <p:cNvPr id="1241612" name="Freeform 524"/>
            <p:cNvSpPr>
              <a:spLocks/>
            </p:cNvSpPr>
            <p:nvPr/>
          </p:nvSpPr>
          <p:spPr bwMode="auto">
            <a:xfrm>
              <a:off x="2771" y="2288"/>
              <a:ext cx="11" cy="12"/>
            </a:xfrm>
            <a:custGeom>
              <a:avLst/>
              <a:gdLst/>
              <a:ahLst/>
              <a:cxnLst>
                <a:cxn ang="0">
                  <a:pos x="0" y="3"/>
                </a:cxn>
                <a:cxn ang="0">
                  <a:pos x="0" y="2"/>
                </a:cxn>
                <a:cxn ang="0">
                  <a:pos x="0" y="9"/>
                </a:cxn>
                <a:cxn ang="0">
                  <a:pos x="5" y="16"/>
                </a:cxn>
                <a:cxn ang="0">
                  <a:pos x="10" y="19"/>
                </a:cxn>
                <a:cxn ang="0">
                  <a:pos x="15" y="24"/>
                </a:cxn>
                <a:cxn ang="0">
                  <a:pos x="21" y="0"/>
                </a:cxn>
                <a:cxn ang="0">
                  <a:pos x="19" y="0"/>
                </a:cxn>
                <a:cxn ang="0">
                  <a:pos x="21" y="2"/>
                </a:cxn>
                <a:cxn ang="0">
                  <a:pos x="21" y="0"/>
                </a:cxn>
                <a:cxn ang="0">
                  <a:pos x="0" y="3"/>
                </a:cxn>
              </a:cxnLst>
              <a:rect l="0" t="0" r="r" b="b"/>
              <a:pathLst>
                <a:path w="21" h="24">
                  <a:moveTo>
                    <a:pt x="0" y="3"/>
                  </a:moveTo>
                  <a:lnTo>
                    <a:pt x="0" y="2"/>
                  </a:lnTo>
                  <a:lnTo>
                    <a:pt x="0" y="9"/>
                  </a:lnTo>
                  <a:lnTo>
                    <a:pt x="5" y="16"/>
                  </a:lnTo>
                  <a:lnTo>
                    <a:pt x="10" y="19"/>
                  </a:lnTo>
                  <a:lnTo>
                    <a:pt x="15" y="24"/>
                  </a:lnTo>
                  <a:lnTo>
                    <a:pt x="21" y="0"/>
                  </a:lnTo>
                  <a:lnTo>
                    <a:pt x="19" y="0"/>
                  </a:lnTo>
                  <a:lnTo>
                    <a:pt x="21" y="2"/>
                  </a:lnTo>
                  <a:lnTo>
                    <a:pt x="21" y="0"/>
                  </a:lnTo>
                  <a:lnTo>
                    <a:pt x="0" y="3"/>
                  </a:lnTo>
                  <a:close/>
                </a:path>
              </a:pathLst>
            </a:custGeom>
            <a:solidFill>
              <a:srgbClr val="000000"/>
            </a:solidFill>
            <a:ln w="9525">
              <a:noFill/>
              <a:round/>
              <a:headEnd/>
              <a:tailEnd/>
            </a:ln>
          </p:spPr>
          <p:txBody>
            <a:bodyPr/>
            <a:lstStyle/>
            <a:p>
              <a:endParaRPr lang="en-US"/>
            </a:p>
          </p:txBody>
        </p:sp>
        <p:sp>
          <p:nvSpPr>
            <p:cNvPr id="1241613" name="Freeform 525"/>
            <p:cNvSpPr>
              <a:spLocks/>
            </p:cNvSpPr>
            <p:nvPr/>
          </p:nvSpPr>
          <p:spPr bwMode="auto">
            <a:xfrm>
              <a:off x="2771" y="2276"/>
              <a:ext cx="12" cy="14"/>
            </a:xfrm>
            <a:custGeom>
              <a:avLst/>
              <a:gdLst/>
              <a:ahLst/>
              <a:cxnLst>
                <a:cxn ang="0">
                  <a:pos x="3" y="0"/>
                </a:cxn>
                <a:cxn ang="0">
                  <a:pos x="3" y="0"/>
                </a:cxn>
                <a:cxn ang="0">
                  <a:pos x="1" y="7"/>
                </a:cxn>
                <a:cxn ang="0">
                  <a:pos x="0" y="13"/>
                </a:cxn>
                <a:cxn ang="0">
                  <a:pos x="0" y="20"/>
                </a:cxn>
                <a:cxn ang="0">
                  <a:pos x="0" y="26"/>
                </a:cxn>
                <a:cxn ang="0">
                  <a:pos x="21" y="23"/>
                </a:cxn>
                <a:cxn ang="0">
                  <a:pos x="21" y="20"/>
                </a:cxn>
                <a:cxn ang="0">
                  <a:pos x="21" y="17"/>
                </a:cxn>
                <a:cxn ang="0">
                  <a:pos x="23" y="13"/>
                </a:cxn>
                <a:cxn ang="0">
                  <a:pos x="24" y="7"/>
                </a:cxn>
                <a:cxn ang="0">
                  <a:pos x="3" y="0"/>
                </a:cxn>
              </a:cxnLst>
              <a:rect l="0" t="0" r="r" b="b"/>
              <a:pathLst>
                <a:path w="24" h="26">
                  <a:moveTo>
                    <a:pt x="3" y="0"/>
                  </a:moveTo>
                  <a:lnTo>
                    <a:pt x="3" y="0"/>
                  </a:lnTo>
                  <a:lnTo>
                    <a:pt x="1" y="7"/>
                  </a:lnTo>
                  <a:lnTo>
                    <a:pt x="0" y="13"/>
                  </a:lnTo>
                  <a:lnTo>
                    <a:pt x="0" y="20"/>
                  </a:lnTo>
                  <a:lnTo>
                    <a:pt x="0" y="26"/>
                  </a:lnTo>
                  <a:lnTo>
                    <a:pt x="21" y="23"/>
                  </a:lnTo>
                  <a:lnTo>
                    <a:pt x="21" y="20"/>
                  </a:lnTo>
                  <a:lnTo>
                    <a:pt x="21" y="17"/>
                  </a:lnTo>
                  <a:lnTo>
                    <a:pt x="23" y="13"/>
                  </a:lnTo>
                  <a:lnTo>
                    <a:pt x="24" y="7"/>
                  </a:lnTo>
                  <a:lnTo>
                    <a:pt x="3" y="0"/>
                  </a:lnTo>
                  <a:close/>
                </a:path>
              </a:pathLst>
            </a:custGeom>
            <a:solidFill>
              <a:srgbClr val="000000"/>
            </a:solidFill>
            <a:ln w="9525">
              <a:noFill/>
              <a:round/>
              <a:headEnd/>
              <a:tailEnd/>
            </a:ln>
          </p:spPr>
          <p:txBody>
            <a:bodyPr/>
            <a:lstStyle/>
            <a:p>
              <a:endParaRPr lang="en-US"/>
            </a:p>
          </p:txBody>
        </p:sp>
        <p:sp>
          <p:nvSpPr>
            <p:cNvPr id="1241614" name="Freeform 526"/>
            <p:cNvSpPr>
              <a:spLocks/>
            </p:cNvSpPr>
            <p:nvPr/>
          </p:nvSpPr>
          <p:spPr bwMode="auto">
            <a:xfrm>
              <a:off x="2773" y="2258"/>
              <a:ext cx="12" cy="22"/>
            </a:xfrm>
            <a:custGeom>
              <a:avLst/>
              <a:gdLst/>
              <a:ahLst/>
              <a:cxnLst>
                <a:cxn ang="0">
                  <a:pos x="4" y="1"/>
                </a:cxn>
                <a:cxn ang="0">
                  <a:pos x="5" y="0"/>
                </a:cxn>
                <a:cxn ang="0">
                  <a:pos x="0" y="15"/>
                </a:cxn>
                <a:cxn ang="0">
                  <a:pos x="0" y="27"/>
                </a:cxn>
                <a:cxn ang="0">
                  <a:pos x="3" y="33"/>
                </a:cxn>
                <a:cxn ang="0">
                  <a:pos x="0" y="36"/>
                </a:cxn>
                <a:cxn ang="0">
                  <a:pos x="22" y="43"/>
                </a:cxn>
                <a:cxn ang="0">
                  <a:pos x="23" y="33"/>
                </a:cxn>
                <a:cxn ang="0">
                  <a:pos x="22" y="24"/>
                </a:cxn>
                <a:cxn ang="0">
                  <a:pos x="22" y="18"/>
                </a:cxn>
                <a:cxn ang="0">
                  <a:pos x="23" y="9"/>
                </a:cxn>
                <a:cxn ang="0">
                  <a:pos x="26" y="9"/>
                </a:cxn>
                <a:cxn ang="0">
                  <a:pos x="4" y="1"/>
                </a:cxn>
              </a:cxnLst>
              <a:rect l="0" t="0" r="r" b="b"/>
              <a:pathLst>
                <a:path w="26" h="43">
                  <a:moveTo>
                    <a:pt x="4" y="1"/>
                  </a:moveTo>
                  <a:lnTo>
                    <a:pt x="5" y="0"/>
                  </a:lnTo>
                  <a:lnTo>
                    <a:pt x="0" y="15"/>
                  </a:lnTo>
                  <a:lnTo>
                    <a:pt x="0" y="27"/>
                  </a:lnTo>
                  <a:lnTo>
                    <a:pt x="3" y="33"/>
                  </a:lnTo>
                  <a:lnTo>
                    <a:pt x="0" y="36"/>
                  </a:lnTo>
                  <a:lnTo>
                    <a:pt x="22" y="43"/>
                  </a:lnTo>
                  <a:lnTo>
                    <a:pt x="23" y="33"/>
                  </a:lnTo>
                  <a:lnTo>
                    <a:pt x="22" y="24"/>
                  </a:lnTo>
                  <a:lnTo>
                    <a:pt x="22" y="18"/>
                  </a:lnTo>
                  <a:lnTo>
                    <a:pt x="23" y="9"/>
                  </a:lnTo>
                  <a:lnTo>
                    <a:pt x="26" y="9"/>
                  </a:lnTo>
                  <a:lnTo>
                    <a:pt x="4" y="1"/>
                  </a:lnTo>
                  <a:close/>
                </a:path>
              </a:pathLst>
            </a:custGeom>
            <a:solidFill>
              <a:srgbClr val="000000"/>
            </a:solidFill>
            <a:ln w="9525">
              <a:noFill/>
              <a:round/>
              <a:headEnd/>
              <a:tailEnd/>
            </a:ln>
          </p:spPr>
          <p:txBody>
            <a:bodyPr/>
            <a:lstStyle/>
            <a:p>
              <a:endParaRPr lang="en-US"/>
            </a:p>
          </p:txBody>
        </p:sp>
        <p:sp>
          <p:nvSpPr>
            <p:cNvPr id="1241615" name="Freeform 527"/>
            <p:cNvSpPr>
              <a:spLocks/>
            </p:cNvSpPr>
            <p:nvPr/>
          </p:nvSpPr>
          <p:spPr bwMode="auto">
            <a:xfrm>
              <a:off x="2774" y="2250"/>
              <a:ext cx="15" cy="13"/>
            </a:xfrm>
            <a:custGeom>
              <a:avLst/>
              <a:gdLst/>
              <a:ahLst/>
              <a:cxnLst>
                <a:cxn ang="0">
                  <a:pos x="10" y="0"/>
                </a:cxn>
                <a:cxn ang="0">
                  <a:pos x="8" y="5"/>
                </a:cxn>
                <a:cxn ang="0">
                  <a:pos x="6" y="8"/>
                </a:cxn>
                <a:cxn ang="0">
                  <a:pos x="4" y="12"/>
                </a:cxn>
                <a:cxn ang="0">
                  <a:pos x="0" y="19"/>
                </a:cxn>
                <a:cxn ang="0">
                  <a:pos x="22" y="27"/>
                </a:cxn>
                <a:cxn ang="0">
                  <a:pos x="22" y="24"/>
                </a:cxn>
                <a:cxn ang="0">
                  <a:pos x="24" y="21"/>
                </a:cxn>
                <a:cxn ang="0">
                  <a:pos x="26" y="18"/>
                </a:cxn>
                <a:cxn ang="0">
                  <a:pos x="28" y="12"/>
                </a:cxn>
                <a:cxn ang="0">
                  <a:pos x="10" y="0"/>
                </a:cxn>
              </a:cxnLst>
              <a:rect l="0" t="0" r="r" b="b"/>
              <a:pathLst>
                <a:path w="28" h="27">
                  <a:moveTo>
                    <a:pt x="10" y="0"/>
                  </a:moveTo>
                  <a:lnTo>
                    <a:pt x="8" y="5"/>
                  </a:lnTo>
                  <a:lnTo>
                    <a:pt x="6" y="8"/>
                  </a:lnTo>
                  <a:lnTo>
                    <a:pt x="4" y="12"/>
                  </a:lnTo>
                  <a:lnTo>
                    <a:pt x="0" y="19"/>
                  </a:lnTo>
                  <a:lnTo>
                    <a:pt x="22" y="27"/>
                  </a:lnTo>
                  <a:lnTo>
                    <a:pt x="22" y="24"/>
                  </a:lnTo>
                  <a:lnTo>
                    <a:pt x="24" y="21"/>
                  </a:lnTo>
                  <a:lnTo>
                    <a:pt x="26" y="18"/>
                  </a:lnTo>
                  <a:lnTo>
                    <a:pt x="28" y="12"/>
                  </a:lnTo>
                  <a:lnTo>
                    <a:pt x="10" y="0"/>
                  </a:lnTo>
                  <a:close/>
                </a:path>
              </a:pathLst>
            </a:custGeom>
            <a:solidFill>
              <a:srgbClr val="000000"/>
            </a:solidFill>
            <a:ln w="9525">
              <a:noFill/>
              <a:round/>
              <a:headEnd/>
              <a:tailEnd/>
            </a:ln>
          </p:spPr>
          <p:txBody>
            <a:bodyPr/>
            <a:lstStyle/>
            <a:p>
              <a:endParaRPr lang="en-US"/>
            </a:p>
          </p:txBody>
        </p:sp>
        <p:sp>
          <p:nvSpPr>
            <p:cNvPr id="1241616" name="Freeform 528"/>
            <p:cNvSpPr>
              <a:spLocks/>
            </p:cNvSpPr>
            <p:nvPr/>
          </p:nvSpPr>
          <p:spPr bwMode="auto">
            <a:xfrm>
              <a:off x="2780" y="2247"/>
              <a:ext cx="10" cy="9"/>
            </a:xfrm>
            <a:custGeom>
              <a:avLst/>
              <a:gdLst/>
              <a:ahLst/>
              <a:cxnLst>
                <a:cxn ang="0">
                  <a:pos x="20" y="18"/>
                </a:cxn>
                <a:cxn ang="0">
                  <a:pos x="21" y="9"/>
                </a:cxn>
                <a:cxn ang="0">
                  <a:pos x="16" y="2"/>
                </a:cxn>
                <a:cxn ang="0">
                  <a:pos x="8" y="0"/>
                </a:cxn>
                <a:cxn ang="0">
                  <a:pos x="0" y="6"/>
                </a:cxn>
                <a:cxn ang="0">
                  <a:pos x="20" y="18"/>
                </a:cxn>
              </a:cxnLst>
              <a:rect l="0" t="0" r="r" b="b"/>
              <a:pathLst>
                <a:path w="21" h="18">
                  <a:moveTo>
                    <a:pt x="20" y="18"/>
                  </a:moveTo>
                  <a:lnTo>
                    <a:pt x="21" y="9"/>
                  </a:lnTo>
                  <a:lnTo>
                    <a:pt x="16" y="2"/>
                  </a:lnTo>
                  <a:lnTo>
                    <a:pt x="8" y="0"/>
                  </a:lnTo>
                  <a:lnTo>
                    <a:pt x="0" y="6"/>
                  </a:lnTo>
                  <a:lnTo>
                    <a:pt x="20" y="18"/>
                  </a:lnTo>
                  <a:close/>
                </a:path>
              </a:pathLst>
            </a:custGeom>
            <a:solidFill>
              <a:srgbClr val="000000"/>
            </a:solidFill>
            <a:ln w="9525">
              <a:noFill/>
              <a:round/>
              <a:headEnd/>
              <a:tailEnd/>
            </a:ln>
          </p:spPr>
          <p:txBody>
            <a:bodyPr/>
            <a:lstStyle/>
            <a:p>
              <a:endParaRPr lang="en-US"/>
            </a:p>
          </p:txBody>
        </p:sp>
        <p:sp>
          <p:nvSpPr>
            <p:cNvPr id="1241617" name="Freeform 529"/>
            <p:cNvSpPr>
              <a:spLocks/>
            </p:cNvSpPr>
            <p:nvPr/>
          </p:nvSpPr>
          <p:spPr bwMode="auto">
            <a:xfrm>
              <a:off x="2775" y="2258"/>
              <a:ext cx="10" cy="7"/>
            </a:xfrm>
            <a:custGeom>
              <a:avLst/>
              <a:gdLst/>
              <a:ahLst/>
              <a:cxnLst>
                <a:cxn ang="0">
                  <a:pos x="0" y="0"/>
                </a:cxn>
                <a:cxn ang="0">
                  <a:pos x="2" y="10"/>
                </a:cxn>
                <a:cxn ang="0">
                  <a:pos x="9" y="14"/>
                </a:cxn>
                <a:cxn ang="0">
                  <a:pos x="17" y="13"/>
                </a:cxn>
                <a:cxn ang="0">
                  <a:pos x="21" y="5"/>
                </a:cxn>
                <a:cxn ang="0">
                  <a:pos x="0" y="0"/>
                </a:cxn>
              </a:cxnLst>
              <a:rect l="0" t="0" r="r" b="b"/>
              <a:pathLst>
                <a:path w="21" h="14">
                  <a:moveTo>
                    <a:pt x="0" y="0"/>
                  </a:moveTo>
                  <a:lnTo>
                    <a:pt x="2" y="10"/>
                  </a:lnTo>
                  <a:lnTo>
                    <a:pt x="9" y="14"/>
                  </a:lnTo>
                  <a:lnTo>
                    <a:pt x="17" y="13"/>
                  </a:lnTo>
                  <a:lnTo>
                    <a:pt x="21" y="5"/>
                  </a:lnTo>
                  <a:lnTo>
                    <a:pt x="0" y="0"/>
                  </a:lnTo>
                  <a:close/>
                </a:path>
              </a:pathLst>
            </a:custGeom>
            <a:solidFill>
              <a:srgbClr val="000000"/>
            </a:solidFill>
            <a:ln w="9525">
              <a:noFill/>
              <a:round/>
              <a:headEnd/>
              <a:tailEnd/>
            </a:ln>
          </p:spPr>
          <p:txBody>
            <a:bodyPr/>
            <a:lstStyle/>
            <a:p>
              <a:endParaRPr lang="en-US"/>
            </a:p>
          </p:txBody>
        </p:sp>
        <p:sp>
          <p:nvSpPr>
            <p:cNvPr id="1241618" name="Freeform 530"/>
            <p:cNvSpPr>
              <a:spLocks/>
            </p:cNvSpPr>
            <p:nvPr/>
          </p:nvSpPr>
          <p:spPr bwMode="auto">
            <a:xfrm>
              <a:off x="2775" y="2250"/>
              <a:ext cx="13" cy="11"/>
            </a:xfrm>
            <a:custGeom>
              <a:avLst/>
              <a:gdLst/>
              <a:ahLst/>
              <a:cxnLst>
                <a:cxn ang="0">
                  <a:pos x="8" y="0"/>
                </a:cxn>
                <a:cxn ang="0">
                  <a:pos x="8" y="0"/>
                </a:cxn>
                <a:cxn ang="0">
                  <a:pos x="7" y="5"/>
                </a:cxn>
                <a:cxn ang="0">
                  <a:pos x="5" y="8"/>
                </a:cxn>
                <a:cxn ang="0">
                  <a:pos x="3" y="12"/>
                </a:cxn>
                <a:cxn ang="0">
                  <a:pos x="0" y="17"/>
                </a:cxn>
                <a:cxn ang="0">
                  <a:pos x="21" y="22"/>
                </a:cxn>
                <a:cxn ang="0">
                  <a:pos x="21" y="21"/>
                </a:cxn>
                <a:cxn ang="0">
                  <a:pos x="23" y="18"/>
                </a:cxn>
                <a:cxn ang="0">
                  <a:pos x="25" y="15"/>
                </a:cxn>
                <a:cxn ang="0">
                  <a:pos x="26" y="12"/>
                </a:cxn>
                <a:cxn ang="0">
                  <a:pos x="8" y="0"/>
                </a:cxn>
              </a:cxnLst>
              <a:rect l="0" t="0" r="r" b="b"/>
              <a:pathLst>
                <a:path w="26" h="22">
                  <a:moveTo>
                    <a:pt x="8" y="0"/>
                  </a:moveTo>
                  <a:lnTo>
                    <a:pt x="8" y="0"/>
                  </a:lnTo>
                  <a:lnTo>
                    <a:pt x="7" y="5"/>
                  </a:lnTo>
                  <a:lnTo>
                    <a:pt x="5" y="8"/>
                  </a:lnTo>
                  <a:lnTo>
                    <a:pt x="3" y="12"/>
                  </a:lnTo>
                  <a:lnTo>
                    <a:pt x="0" y="17"/>
                  </a:lnTo>
                  <a:lnTo>
                    <a:pt x="21" y="22"/>
                  </a:lnTo>
                  <a:lnTo>
                    <a:pt x="21" y="21"/>
                  </a:lnTo>
                  <a:lnTo>
                    <a:pt x="23" y="18"/>
                  </a:lnTo>
                  <a:lnTo>
                    <a:pt x="25" y="15"/>
                  </a:lnTo>
                  <a:lnTo>
                    <a:pt x="26" y="12"/>
                  </a:lnTo>
                  <a:lnTo>
                    <a:pt x="8" y="0"/>
                  </a:lnTo>
                  <a:close/>
                </a:path>
              </a:pathLst>
            </a:custGeom>
            <a:solidFill>
              <a:srgbClr val="000000"/>
            </a:solidFill>
            <a:ln w="9525">
              <a:noFill/>
              <a:round/>
              <a:headEnd/>
              <a:tailEnd/>
            </a:ln>
          </p:spPr>
          <p:txBody>
            <a:bodyPr/>
            <a:lstStyle/>
            <a:p>
              <a:endParaRPr lang="en-US"/>
            </a:p>
          </p:txBody>
        </p:sp>
        <p:sp>
          <p:nvSpPr>
            <p:cNvPr id="1241619" name="Freeform 531"/>
            <p:cNvSpPr>
              <a:spLocks/>
            </p:cNvSpPr>
            <p:nvPr/>
          </p:nvSpPr>
          <p:spPr bwMode="auto">
            <a:xfrm>
              <a:off x="2779" y="2233"/>
              <a:ext cx="18" cy="23"/>
            </a:xfrm>
            <a:custGeom>
              <a:avLst/>
              <a:gdLst/>
              <a:ahLst/>
              <a:cxnLst>
                <a:cxn ang="0">
                  <a:pos x="18" y="0"/>
                </a:cxn>
                <a:cxn ang="0">
                  <a:pos x="18" y="3"/>
                </a:cxn>
                <a:cxn ang="0">
                  <a:pos x="13" y="7"/>
                </a:cxn>
                <a:cxn ang="0">
                  <a:pos x="6" y="17"/>
                </a:cxn>
                <a:cxn ang="0">
                  <a:pos x="0" y="34"/>
                </a:cxn>
                <a:cxn ang="0">
                  <a:pos x="18" y="44"/>
                </a:cxn>
                <a:cxn ang="0">
                  <a:pos x="24" y="28"/>
                </a:cxn>
                <a:cxn ang="0">
                  <a:pos x="31" y="20"/>
                </a:cxn>
                <a:cxn ang="0">
                  <a:pos x="33" y="14"/>
                </a:cxn>
                <a:cxn ang="0">
                  <a:pos x="36" y="10"/>
                </a:cxn>
                <a:cxn ang="0">
                  <a:pos x="18" y="0"/>
                </a:cxn>
              </a:cxnLst>
              <a:rect l="0" t="0" r="r" b="b"/>
              <a:pathLst>
                <a:path w="36" h="44">
                  <a:moveTo>
                    <a:pt x="18" y="0"/>
                  </a:moveTo>
                  <a:lnTo>
                    <a:pt x="18" y="3"/>
                  </a:lnTo>
                  <a:lnTo>
                    <a:pt x="13" y="7"/>
                  </a:lnTo>
                  <a:lnTo>
                    <a:pt x="6" y="17"/>
                  </a:lnTo>
                  <a:lnTo>
                    <a:pt x="0" y="34"/>
                  </a:lnTo>
                  <a:lnTo>
                    <a:pt x="18" y="44"/>
                  </a:lnTo>
                  <a:lnTo>
                    <a:pt x="24" y="28"/>
                  </a:lnTo>
                  <a:lnTo>
                    <a:pt x="31" y="20"/>
                  </a:lnTo>
                  <a:lnTo>
                    <a:pt x="33" y="14"/>
                  </a:lnTo>
                  <a:lnTo>
                    <a:pt x="36" y="10"/>
                  </a:lnTo>
                  <a:lnTo>
                    <a:pt x="18" y="0"/>
                  </a:lnTo>
                  <a:close/>
                </a:path>
              </a:pathLst>
            </a:custGeom>
            <a:solidFill>
              <a:srgbClr val="000000"/>
            </a:solidFill>
            <a:ln w="9525">
              <a:noFill/>
              <a:round/>
              <a:headEnd/>
              <a:tailEnd/>
            </a:ln>
          </p:spPr>
          <p:txBody>
            <a:bodyPr/>
            <a:lstStyle/>
            <a:p>
              <a:endParaRPr lang="en-US"/>
            </a:p>
          </p:txBody>
        </p:sp>
        <p:sp>
          <p:nvSpPr>
            <p:cNvPr id="1241620" name="Freeform 532"/>
            <p:cNvSpPr>
              <a:spLocks/>
            </p:cNvSpPr>
            <p:nvPr/>
          </p:nvSpPr>
          <p:spPr bwMode="auto">
            <a:xfrm>
              <a:off x="2788" y="2230"/>
              <a:ext cx="9" cy="9"/>
            </a:xfrm>
            <a:custGeom>
              <a:avLst/>
              <a:gdLst/>
              <a:ahLst/>
              <a:cxnLst>
                <a:cxn ang="0">
                  <a:pos x="18" y="16"/>
                </a:cxn>
                <a:cxn ang="0">
                  <a:pos x="18" y="9"/>
                </a:cxn>
                <a:cxn ang="0">
                  <a:pos x="14" y="1"/>
                </a:cxn>
                <a:cxn ang="0">
                  <a:pos x="6" y="0"/>
                </a:cxn>
                <a:cxn ang="0">
                  <a:pos x="0" y="6"/>
                </a:cxn>
                <a:cxn ang="0">
                  <a:pos x="18" y="16"/>
                </a:cxn>
              </a:cxnLst>
              <a:rect l="0" t="0" r="r" b="b"/>
              <a:pathLst>
                <a:path w="18" h="16">
                  <a:moveTo>
                    <a:pt x="18" y="16"/>
                  </a:moveTo>
                  <a:lnTo>
                    <a:pt x="18" y="9"/>
                  </a:lnTo>
                  <a:lnTo>
                    <a:pt x="14" y="1"/>
                  </a:lnTo>
                  <a:lnTo>
                    <a:pt x="6" y="0"/>
                  </a:lnTo>
                  <a:lnTo>
                    <a:pt x="0" y="6"/>
                  </a:lnTo>
                  <a:lnTo>
                    <a:pt x="18" y="16"/>
                  </a:lnTo>
                  <a:close/>
                </a:path>
              </a:pathLst>
            </a:custGeom>
            <a:solidFill>
              <a:srgbClr val="000000"/>
            </a:solidFill>
            <a:ln w="9525">
              <a:noFill/>
              <a:round/>
              <a:headEnd/>
              <a:tailEnd/>
            </a:ln>
          </p:spPr>
          <p:txBody>
            <a:bodyPr/>
            <a:lstStyle/>
            <a:p>
              <a:endParaRPr lang="en-US"/>
            </a:p>
          </p:txBody>
        </p:sp>
        <p:sp>
          <p:nvSpPr>
            <p:cNvPr id="1241621" name="Freeform 533"/>
            <p:cNvSpPr>
              <a:spLocks/>
            </p:cNvSpPr>
            <p:nvPr/>
          </p:nvSpPr>
          <p:spPr bwMode="auto">
            <a:xfrm>
              <a:off x="3015" y="1846"/>
              <a:ext cx="7" cy="12"/>
            </a:xfrm>
            <a:custGeom>
              <a:avLst/>
              <a:gdLst/>
              <a:ahLst/>
              <a:cxnLst>
                <a:cxn ang="0">
                  <a:pos x="7" y="0"/>
                </a:cxn>
                <a:cxn ang="0">
                  <a:pos x="0" y="5"/>
                </a:cxn>
                <a:cxn ang="0">
                  <a:pos x="0" y="14"/>
                </a:cxn>
                <a:cxn ang="0">
                  <a:pos x="4" y="21"/>
                </a:cxn>
                <a:cxn ang="0">
                  <a:pos x="13" y="24"/>
                </a:cxn>
                <a:cxn ang="0">
                  <a:pos x="7" y="0"/>
                </a:cxn>
              </a:cxnLst>
              <a:rect l="0" t="0" r="r" b="b"/>
              <a:pathLst>
                <a:path w="13" h="24">
                  <a:moveTo>
                    <a:pt x="7" y="0"/>
                  </a:moveTo>
                  <a:lnTo>
                    <a:pt x="0" y="5"/>
                  </a:lnTo>
                  <a:lnTo>
                    <a:pt x="0" y="14"/>
                  </a:lnTo>
                  <a:lnTo>
                    <a:pt x="4" y="21"/>
                  </a:lnTo>
                  <a:lnTo>
                    <a:pt x="13" y="24"/>
                  </a:lnTo>
                  <a:lnTo>
                    <a:pt x="7" y="0"/>
                  </a:lnTo>
                  <a:close/>
                </a:path>
              </a:pathLst>
            </a:custGeom>
            <a:solidFill>
              <a:srgbClr val="000000"/>
            </a:solidFill>
            <a:ln w="9525">
              <a:noFill/>
              <a:round/>
              <a:headEnd/>
              <a:tailEnd/>
            </a:ln>
          </p:spPr>
          <p:txBody>
            <a:bodyPr/>
            <a:lstStyle/>
            <a:p>
              <a:endParaRPr lang="en-US"/>
            </a:p>
          </p:txBody>
        </p:sp>
        <p:sp>
          <p:nvSpPr>
            <p:cNvPr id="1241622" name="Freeform 534"/>
            <p:cNvSpPr>
              <a:spLocks/>
            </p:cNvSpPr>
            <p:nvPr/>
          </p:nvSpPr>
          <p:spPr bwMode="auto">
            <a:xfrm>
              <a:off x="3015" y="1846"/>
              <a:ext cx="12" cy="53"/>
            </a:xfrm>
            <a:custGeom>
              <a:avLst/>
              <a:gdLst/>
              <a:ahLst/>
              <a:cxnLst>
                <a:cxn ang="0">
                  <a:pos x="21" y="105"/>
                </a:cxn>
                <a:cxn ang="0">
                  <a:pos x="21" y="105"/>
                </a:cxn>
                <a:cxn ang="0">
                  <a:pos x="21" y="94"/>
                </a:cxn>
                <a:cxn ang="0">
                  <a:pos x="22" y="77"/>
                </a:cxn>
                <a:cxn ang="0">
                  <a:pos x="22" y="61"/>
                </a:cxn>
                <a:cxn ang="0">
                  <a:pos x="23" y="46"/>
                </a:cxn>
                <a:cxn ang="0">
                  <a:pos x="23" y="31"/>
                </a:cxn>
                <a:cxn ang="0">
                  <a:pos x="22" y="20"/>
                </a:cxn>
                <a:cxn ang="0">
                  <a:pos x="22" y="12"/>
                </a:cxn>
                <a:cxn ang="0">
                  <a:pos x="7" y="0"/>
                </a:cxn>
                <a:cxn ang="0">
                  <a:pos x="13" y="23"/>
                </a:cxn>
                <a:cxn ang="0">
                  <a:pos x="0" y="15"/>
                </a:cxn>
                <a:cxn ang="0">
                  <a:pos x="0" y="23"/>
                </a:cxn>
                <a:cxn ang="0">
                  <a:pos x="3" y="31"/>
                </a:cxn>
                <a:cxn ang="0">
                  <a:pos x="3" y="46"/>
                </a:cxn>
                <a:cxn ang="0">
                  <a:pos x="0" y="61"/>
                </a:cxn>
                <a:cxn ang="0">
                  <a:pos x="0" y="77"/>
                </a:cxn>
                <a:cxn ang="0">
                  <a:pos x="0" y="94"/>
                </a:cxn>
                <a:cxn ang="0">
                  <a:pos x="0" y="105"/>
                </a:cxn>
                <a:cxn ang="0">
                  <a:pos x="21" y="105"/>
                </a:cxn>
              </a:cxnLst>
              <a:rect l="0" t="0" r="r" b="b"/>
              <a:pathLst>
                <a:path w="23" h="105">
                  <a:moveTo>
                    <a:pt x="21" y="105"/>
                  </a:moveTo>
                  <a:lnTo>
                    <a:pt x="21" y="105"/>
                  </a:lnTo>
                  <a:lnTo>
                    <a:pt x="21" y="94"/>
                  </a:lnTo>
                  <a:lnTo>
                    <a:pt x="22" y="77"/>
                  </a:lnTo>
                  <a:lnTo>
                    <a:pt x="22" y="61"/>
                  </a:lnTo>
                  <a:lnTo>
                    <a:pt x="23" y="46"/>
                  </a:lnTo>
                  <a:lnTo>
                    <a:pt x="23" y="31"/>
                  </a:lnTo>
                  <a:lnTo>
                    <a:pt x="22" y="20"/>
                  </a:lnTo>
                  <a:lnTo>
                    <a:pt x="22" y="12"/>
                  </a:lnTo>
                  <a:lnTo>
                    <a:pt x="7" y="0"/>
                  </a:lnTo>
                  <a:lnTo>
                    <a:pt x="13" y="23"/>
                  </a:lnTo>
                  <a:lnTo>
                    <a:pt x="0" y="15"/>
                  </a:lnTo>
                  <a:lnTo>
                    <a:pt x="0" y="23"/>
                  </a:lnTo>
                  <a:lnTo>
                    <a:pt x="3" y="31"/>
                  </a:lnTo>
                  <a:lnTo>
                    <a:pt x="3" y="46"/>
                  </a:lnTo>
                  <a:lnTo>
                    <a:pt x="0" y="61"/>
                  </a:lnTo>
                  <a:lnTo>
                    <a:pt x="0" y="77"/>
                  </a:lnTo>
                  <a:lnTo>
                    <a:pt x="0" y="94"/>
                  </a:lnTo>
                  <a:lnTo>
                    <a:pt x="0" y="105"/>
                  </a:lnTo>
                  <a:lnTo>
                    <a:pt x="21" y="105"/>
                  </a:lnTo>
                  <a:close/>
                </a:path>
              </a:pathLst>
            </a:custGeom>
            <a:solidFill>
              <a:srgbClr val="000000"/>
            </a:solidFill>
            <a:ln w="9525">
              <a:noFill/>
              <a:round/>
              <a:headEnd/>
              <a:tailEnd/>
            </a:ln>
          </p:spPr>
          <p:txBody>
            <a:bodyPr/>
            <a:lstStyle/>
            <a:p>
              <a:endParaRPr lang="en-US"/>
            </a:p>
          </p:txBody>
        </p:sp>
        <p:sp>
          <p:nvSpPr>
            <p:cNvPr id="1241623" name="Freeform 535"/>
            <p:cNvSpPr>
              <a:spLocks/>
            </p:cNvSpPr>
            <p:nvPr/>
          </p:nvSpPr>
          <p:spPr bwMode="auto">
            <a:xfrm>
              <a:off x="2991" y="1899"/>
              <a:ext cx="34" cy="94"/>
            </a:xfrm>
            <a:custGeom>
              <a:avLst/>
              <a:gdLst/>
              <a:ahLst/>
              <a:cxnLst>
                <a:cxn ang="0">
                  <a:pos x="18" y="188"/>
                </a:cxn>
                <a:cxn ang="0">
                  <a:pos x="18" y="188"/>
                </a:cxn>
                <a:cxn ang="0">
                  <a:pos x="29" y="163"/>
                </a:cxn>
                <a:cxn ang="0">
                  <a:pos x="41" y="135"/>
                </a:cxn>
                <a:cxn ang="0">
                  <a:pos x="50" y="109"/>
                </a:cxn>
                <a:cxn ang="0">
                  <a:pos x="56" y="83"/>
                </a:cxn>
                <a:cxn ang="0">
                  <a:pos x="60" y="57"/>
                </a:cxn>
                <a:cxn ang="0">
                  <a:pos x="65" y="36"/>
                </a:cxn>
                <a:cxn ang="0">
                  <a:pos x="66" y="18"/>
                </a:cxn>
                <a:cxn ang="0">
                  <a:pos x="68" y="0"/>
                </a:cxn>
                <a:cxn ang="0">
                  <a:pos x="47" y="0"/>
                </a:cxn>
                <a:cxn ang="0">
                  <a:pos x="45" y="14"/>
                </a:cxn>
                <a:cxn ang="0">
                  <a:pos x="43" y="33"/>
                </a:cxn>
                <a:cxn ang="0">
                  <a:pos x="38" y="54"/>
                </a:cxn>
                <a:cxn ang="0">
                  <a:pos x="34" y="77"/>
                </a:cxn>
                <a:cxn ang="0">
                  <a:pos x="28" y="101"/>
                </a:cxn>
                <a:cxn ang="0">
                  <a:pos x="19" y="128"/>
                </a:cxn>
                <a:cxn ang="0">
                  <a:pos x="11" y="153"/>
                </a:cxn>
                <a:cxn ang="0">
                  <a:pos x="0" y="178"/>
                </a:cxn>
                <a:cxn ang="0">
                  <a:pos x="18" y="188"/>
                </a:cxn>
              </a:cxnLst>
              <a:rect l="0" t="0" r="r" b="b"/>
              <a:pathLst>
                <a:path w="68" h="188">
                  <a:moveTo>
                    <a:pt x="18" y="188"/>
                  </a:moveTo>
                  <a:lnTo>
                    <a:pt x="18" y="188"/>
                  </a:lnTo>
                  <a:lnTo>
                    <a:pt x="29" y="163"/>
                  </a:lnTo>
                  <a:lnTo>
                    <a:pt x="41" y="135"/>
                  </a:lnTo>
                  <a:lnTo>
                    <a:pt x="50" y="109"/>
                  </a:lnTo>
                  <a:lnTo>
                    <a:pt x="56" y="83"/>
                  </a:lnTo>
                  <a:lnTo>
                    <a:pt x="60" y="57"/>
                  </a:lnTo>
                  <a:lnTo>
                    <a:pt x="65" y="36"/>
                  </a:lnTo>
                  <a:lnTo>
                    <a:pt x="66" y="18"/>
                  </a:lnTo>
                  <a:lnTo>
                    <a:pt x="68" y="0"/>
                  </a:lnTo>
                  <a:lnTo>
                    <a:pt x="47" y="0"/>
                  </a:lnTo>
                  <a:lnTo>
                    <a:pt x="45" y="14"/>
                  </a:lnTo>
                  <a:lnTo>
                    <a:pt x="43" y="33"/>
                  </a:lnTo>
                  <a:lnTo>
                    <a:pt x="38" y="54"/>
                  </a:lnTo>
                  <a:lnTo>
                    <a:pt x="34" y="77"/>
                  </a:lnTo>
                  <a:lnTo>
                    <a:pt x="28" y="101"/>
                  </a:lnTo>
                  <a:lnTo>
                    <a:pt x="19" y="128"/>
                  </a:lnTo>
                  <a:lnTo>
                    <a:pt x="11" y="153"/>
                  </a:lnTo>
                  <a:lnTo>
                    <a:pt x="0" y="178"/>
                  </a:lnTo>
                  <a:lnTo>
                    <a:pt x="18" y="188"/>
                  </a:lnTo>
                  <a:close/>
                </a:path>
              </a:pathLst>
            </a:custGeom>
            <a:solidFill>
              <a:srgbClr val="000000"/>
            </a:solidFill>
            <a:ln w="9525">
              <a:noFill/>
              <a:round/>
              <a:headEnd/>
              <a:tailEnd/>
            </a:ln>
          </p:spPr>
          <p:txBody>
            <a:bodyPr/>
            <a:lstStyle/>
            <a:p>
              <a:endParaRPr lang="en-US"/>
            </a:p>
          </p:txBody>
        </p:sp>
        <p:sp>
          <p:nvSpPr>
            <p:cNvPr id="1241624" name="Freeform 536"/>
            <p:cNvSpPr>
              <a:spLocks/>
            </p:cNvSpPr>
            <p:nvPr/>
          </p:nvSpPr>
          <p:spPr bwMode="auto">
            <a:xfrm>
              <a:off x="2932" y="1988"/>
              <a:ext cx="68" cy="128"/>
            </a:xfrm>
            <a:custGeom>
              <a:avLst/>
              <a:gdLst/>
              <a:ahLst/>
              <a:cxnLst>
                <a:cxn ang="0">
                  <a:pos x="21" y="255"/>
                </a:cxn>
                <a:cxn ang="0">
                  <a:pos x="20" y="256"/>
                </a:cxn>
                <a:cxn ang="0">
                  <a:pos x="31" y="228"/>
                </a:cxn>
                <a:cxn ang="0">
                  <a:pos x="48" y="191"/>
                </a:cxn>
                <a:cxn ang="0">
                  <a:pos x="66" y="151"/>
                </a:cxn>
                <a:cxn ang="0">
                  <a:pos x="88" y="111"/>
                </a:cxn>
                <a:cxn ang="0">
                  <a:pos x="106" y="71"/>
                </a:cxn>
                <a:cxn ang="0">
                  <a:pos x="122" y="40"/>
                </a:cxn>
                <a:cxn ang="0">
                  <a:pos x="133" y="18"/>
                </a:cxn>
                <a:cxn ang="0">
                  <a:pos x="138" y="10"/>
                </a:cxn>
                <a:cxn ang="0">
                  <a:pos x="120" y="0"/>
                </a:cxn>
                <a:cxn ang="0">
                  <a:pos x="115" y="8"/>
                </a:cxn>
                <a:cxn ang="0">
                  <a:pos x="104" y="30"/>
                </a:cxn>
                <a:cxn ang="0">
                  <a:pos x="88" y="61"/>
                </a:cxn>
                <a:cxn ang="0">
                  <a:pos x="70" y="101"/>
                </a:cxn>
                <a:cxn ang="0">
                  <a:pos x="48" y="142"/>
                </a:cxn>
                <a:cxn ang="0">
                  <a:pos x="30" y="181"/>
                </a:cxn>
                <a:cxn ang="0">
                  <a:pos x="13" y="218"/>
                </a:cxn>
                <a:cxn ang="0">
                  <a:pos x="2" y="246"/>
                </a:cxn>
                <a:cxn ang="0">
                  <a:pos x="0" y="247"/>
                </a:cxn>
                <a:cxn ang="0">
                  <a:pos x="21" y="255"/>
                </a:cxn>
              </a:cxnLst>
              <a:rect l="0" t="0" r="r" b="b"/>
              <a:pathLst>
                <a:path w="138" h="256">
                  <a:moveTo>
                    <a:pt x="21" y="255"/>
                  </a:moveTo>
                  <a:lnTo>
                    <a:pt x="20" y="256"/>
                  </a:lnTo>
                  <a:lnTo>
                    <a:pt x="31" y="228"/>
                  </a:lnTo>
                  <a:lnTo>
                    <a:pt x="48" y="191"/>
                  </a:lnTo>
                  <a:lnTo>
                    <a:pt x="66" y="151"/>
                  </a:lnTo>
                  <a:lnTo>
                    <a:pt x="88" y="111"/>
                  </a:lnTo>
                  <a:lnTo>
                    <a:pt x="106" y="71"/>
                  </a:lnTo>
                  <a:lnTo>
                    <a:pt x="122" y="40"/>
                  </a:lnTo>
                  <a:lnTo>
                    <a:pt x="133" y="18"/>
                  </a:lnTo>
                  <a:lnTo>
                    <a:pt x="138" y="10"/>
                  </a:lnTo>
                  <a:lnTo>
                    <a:pt x="120" y="0"/>
                  </a:lnTo>
                  <a:lnTo>
                    <a:pt x="115" y="8"/>
                  </a:lnTo>
                  <a:lnTo>
                    <a:pt x="104" y="30"/>
                  </a:lnTo>
                  <a:lnTo>
                    <a:pt x="88" y="61"/>
                  </a:lnTo>
                  <a:lnTo>
                    <a:pt x="70" y="101"/>
                  </a:lnTo>
                  <a:lnTo>
                    <a:pt x="48" y="142"/>
                  </a:lnTo>
                  <a:lnTo>
                    <a:pt x="30" y="181"/>
                  </a:lnTo>
                  <a:lnTo>
                    <a:pt x="13" y="218"/>
                  </a:lnTo>
                  <a:lnTo>
                    <a:pt x="2" y="246"/>
                  </a:lnTo>
                  <a:lnTo>
                    <a:pt x="0" y="247"/>
                  </a:lnTo>
                  <a:lnTo>
                    <a:pt x="21" y="255"/>
                  </a:lnTo>
                  <a:close/>
                </a:path>
              </a:pathLst>
            </a:custGeom>
            <a:solidFill>
              <a:srgbClr val="000000"/>
            </a:solidFill>
            <a:ln w="9525">
              <a:noFill/>
              <a:round/>
              <a:headEnd/>
              <a:tailEnd/>
            </a:ln>
          </p:spPr>
          <p:txBody>
            <a:bodyPr/>
            <a:lstStyle/>
            <a:p>
              <a:endParaRPr lang="en-US"/>
            </a:p>
          </p:txBody>
        </p:sp>
        <p:sp>
          <p:nvSpPr>
            <p:cNvPr id="1241625" name="Freeform 537"/>
            <p:cNvSpPr>
              <a:spLocks/>
            </p:cNvSpPr>
            <p:nvPr/>
          </p:nvSpPr>
          <p:spPr bwMode="auto">
            <a:xfrm>
              <a:off x="2909" y="2111"/>
              <a:ext cx="33" cy="58"/>
            </a:xfrm>
            <a:custGeom>
              <a:avLst/>
              <a:gdLst/>
              <a:ahLst/>
              <a:cxnLst>
                <a:cxn ang="0">
                  <a:pos x="18" y="116"/>
                </a:cxn>
                <a:cxn ang="0">
                  <a:pos x="26" y="104"/>
                </a:cxn>
                <a:cxn ang="0">
                  <a:pos x="34" y="86"/>
                </a:cxn>
                <a:cxn ang="0">
                  <a:pos x="42" y="68"/>
                </a:cxn>
                <a:cxn ang="0">
                  <a:pos x="49" y="52"/>
                </a:cxn>
                <a:cxn ang="0">
                  <a:pos x="57" y="36"/>
                </a:cxn>
                <a:cxn ang="0">
                  <a:pos x="62" y="21"/>
                </a:cxn>
                <a:cxn ang="0">
                  <a:pos x="65" y="11"/>
                </a:cxn>
                <a:cxn ang="0">
                  <a:pos x="66" y="8"/>
                </a:cxn>
                <a:cxn ang="0">
                  <a:pos x="45" y="0"/>
                </a:cxn>
                <a:cxn ang="0">
                  <a:pos x="43" y="5"/>
                </a:cxn>
                <a:cxn ang="0">
                  <a:pos x="40" y="14"/>
                </a:cxn>
                <a:cxn ang="0">
                  <a:pos x="36" y="26"/>
                </a:cxn>
                <a:cxn ang="0">
                  <a:pos x="31" y="42"/>
                </a:cxn>
                <a:cxn ang="0">
                  <a:pos x="24" y="58"/>
                </a:cxn>
                <a:cxn ang="0">
                  <a:pos x="16" y="77"/>
                </a:cxn>
                <a:cxn ang="0">
                  <a:pos x="8" y="89"/>
                </a:cxn>
                <a:cxn ang="0">
                  <a:pos x="0" y="104"/>
                </a:cxn>
                <a:cxn ang="0">
                  <a:pos x="18" y="116"/>
                </a:cxn>
              </a:cxnLst>
              <a:rect l="0" t="0" r="r" b="b"/>
              <a:pathLst>
                <a:path w="66" h="116">
                  <a:moveTo>
                    <a:pt x="18" y="116"/>
                  </a:moveTo>
                  <a:lnTo>
                    <a:pt x="26" y="104"/>
                  </a:lnTo>
                  <a:lnTo>
                    <a:pt x="34" y="86"/>
                  </a:lnTo>
                  <a:lnTo>
                    <a:pt x="42" y="68"/>
                  </a:lnTo>
                  <a:lnTo>
                    <a:pt x="49" y="52"/>
                  </a:lnTo>
                  <a:lnTo>
                    <a:pt x="57" y="36"/>
                  </a:lnTo>
                  <a:lnTo>
                    <a:pt x="62" y="21"/>
                  </a:lnTo>
                  <a:lnTo>
                    <a:pt x="65" y="11"/>
                  </a:lnTo>
                  <a:lnTo>
                    <a:pt x="66" y="8"/>
                  </a:lnTo>
                  <a:lnTo>
                    <a:pt x="45" y="0"/>
                  </a:lnTo>
                  <a:lnTo>
                    <a:pt x="43" y="5"/>
                  </a:lnTo>
                  <a:lnTo>
                    <a:pt x="40" y="14"/>
                  </a:lnTo>
                  <a:lnTo>
                    <a:pt x="36" y="26"/>
                  </a:lnTo>
                  <a:lnTo>
                    <a:pt x="31" y="42"/>
                  </a:lnTo>
                  <a:lnTo>
                    <a:pt x="24" y="58"/>
                  </a:lnTo>
                  <a:lnTo>
                    <a:pt x="16" y="77"/>
                  </a:lnTo>
                  <a:lnTo>
                    <a:pt x="8" y="89"/>
                  </a:lnTo>
                  <a:lnTo>
                    <a:pt x="0" y="104"/>
                  </a:lnTo>
                  <a:lnTo>
                    <a:pt x="18" y="116"/>
                  </a:lnTo>
                  <a:close/>
                </a:path>
              </a:pathLst>
            </a:custGeom>
            <a:solidFill>
              <a:srgbClr val="000000"/>
            </a:solidFill>
            <a:ln w="9525">
              <a:noFill/>
              <a:round/>
              <a:headEnd/>
              <a:tailEnd/>
            </a:ln>
          </p:spPr>
          <p:txBody>
            <a:bodyPr/>
            <a:lstStyle/>
            <a:p>
              <a:endParaRPr lang="en-US"/>
            </a:p>
          </p:txBody>
        </p:sp>
        <p:sp>
          <p:nvSpPr>
            <p:cNvPr id="1241626" name="Freeform 538"/>
            <p:cNvSpPr>
              <a:spLocks/>
            </p:cNvSpPr>
            <p:nvPr/>
          </p:nvSpPr>
          <p:spPr bwMode="auto">
            <a:xfrm>
              <a:off x="2909" y="2163"/>
              <a:ext cx="9" cy="9"/>
            </a:xfrm>
            <a:custGeom>
              <a:avLst/>
              <a:gdLst/>
              <a:ahLst/>
              <a:cxnLst>
                <a:cxn ang="0">
                  <a:pos x="1" y="0"/>
                </a:cxn>
                <a:cxn ang="0">
                  <a:pos x="0" y="9"/>
                </a:cxn>
                <a:cxn ang="0">
                  <a:pos x="4" y="15"/>
                </a:cxn>
                <a:cxn ang="0">
                  <a:pos x="12" y="18"/>
                </a:cxn>
                <a:cxn ang="0">
                  <a:pos x="19" y="12"/>
                </a:cxn>
                <a:cxn ang="0">
                  <a:pos x="1" y="0"/>
                </a:cxn>
              </a:cxnLst>
              <a:rect l="0" t="0" r="r" b="b"/>
              <a:pathLst>
                <a:path w="19" h="18">
                  <a:moveTo>
                    <a:pt x="1" y="0"/>
                  </a:moveTo>
                  <a:lnTo>
                    <a:pt x="0" y="9"/>
                  </a:lnTo>
                  <a:lnTo>
                    <a:pt x="4" y="15"/>
                  </a:lnTo>
                  <a:lnTo>
                    <a:pt x="12" y="18"/>
                  </a:lnTo>
                  <a:lnTo>
                    <a:pt x="19" y="12"/>
                  </a:lnTo>
                  <a:lnTo>
                    <a:pt x="1" y="0"/>
                  </a:lnTo>
                  <a:close/>
                </a:path>
              </a:pathLst>
            </a:custGeom>
            <a:solidFill>
              <a:srgbClr val="000000"/>
            </a:solidFill>
            <a:ln w="9525">
              <a:noFill/>
              <a:round/>
              <a:headEnd/>
              <a:tailEnd/>
            </a:ln>
          </p:spPr>
          <p:txBody>
            <a:bodyPr/>
            <a:lstStyle/>
            <a:p>
              <a:endParaRPr lang="en-US"/>
            </a:p>
          </p:txBody>
        </p:sp>
        <p:sp>
          <p:nvSpPr>
            <p:cNvPr id="1241627" name="Freeform 539"/>
            <p:cNvSpPr>
              <a:spLocks/>
            </p:cNvSpPr>
            <p:nvPr/>
          </p:nvSpPr>
          <p:spPr bwMode="auto">
            <a:xfrm>
              <a:off x="2880" y="2048"/>
              <a:ext cx="10" cy="10"/>
            </a:xfrm>
            <a:custGeom>
              <a:avLst/>
              <a:gdLst/>
              <a:ahLst/>
              <a:cxnLst>
                <a:cxn ang="0">
                  <a:pos x="15" y="21"/>
                </a:cxn>
                <a:cxn ang="0">
                  <a:pos x="19" y="12"/>
                </a:cxn>
                <a:cxn ang="0">
                  <a:pos x="15" y="4"/>
                </a:cxn>
                <a:cxn ang="0">
                  <a:pos x="7" y="0"/>
                </a:cxn>
                <a:cxn ang="0">
                  <a:pos x="0" y="4"/>
                </a:cxn>
                <a:cxn ang="0">
                  <a:pos x="15" y="21"/>
                </a:cxn>
              </a:cxnLst>
              <a:rect l="0" t="0" r="r" b="b"/>
              <a:pathLst>
                <a:path w="19" h="21">
                  <a:moveTo>
                    <a:pt x="15" y="21"/>
                  </a:moveTo>
                  <a:lnTo>
                    <a:pt x="19" y="12"/>
                  </a:lnTo>
                  <a:lnTo>
                    <a:pt x="15" y="4"/>
                  </a:lnTo>
                  <a:lnTo>
                    <a:pt x="7" y="0"/>
                  </a:lnTo>
                  <a:lnTo>
                    <a:pt x="0" y="4"/>
                  </a:lnTo>
                  <a:lnTo>
                    <a:pt x="15" y="21"/>
                  </a:lnTo>
                  <a:close/>
                </a:path>
              </a:pathLst>
            </a:custGeom>
            <a:solidFill>
              <a:srgbClr val="000000"/>
            </a:solidFill>
            <a:ln w="9525">
              <a:noFill/>
              <a:round/>
              <a:headEnd/>
              <a:tailEnd/>
            </a:ln>
          </p:spPr>
          <p:txBody>
            <a:bodyPr/>
            <a:lstStyle/>
            <a:p>
              <a:endParaRPr lang="en-US"/>
            </a:p>
          </p:txBody>
        </p:sp>
        <p:sp>
          <p:nvSpPr>
            <p:cNvPr id="1241628" name="Freeform 540"/>
            <p:cNvSpPr>
              <a:spLocks/>
            </p:cNvSpPr>
            <p:nvPr/>
          </p:nvSpPr>
          <p:spPr bwMode="auto">
            <a:xfrm>
              <a:off x="2870" y="2050"/>
              <a:ext cx="18" cy="16"/>
            </a:xfrm>
            <a:custGeom>
              <a:avLst/>
              <a:gdLst/>
              <a:ahLst/>
              <a:cxnLst>
                <a:cxn ang="0">
                  <a:pos x="0" y="11"/>
                </a:cxn>
                <a:cxn ang="0">
                  <a:pos x="0" y="11"/>
                </a:cxn>
                <a:cxn ang="0">
                  <a:pos x="8" y="33"/>
                </a:cxn>
                <a:cxn ang="0">
                  <a:pos x="23" y="27"/>
                </a:cxn>
                <a:cxn ang="0">
                  <a:pos x="34" y="20"/>
                </a:cxn>
                <a:cxn ang="0">
                  <a:pos x="36" y="17"/>
                </a:cxn>
                <a:cxn ang="0">
                  <a:pos x="21" y="0"/>
                </a:cxn>
                <a:cxn ang="0">
                  <a:pos x="18" y="3"/>
                </a:cxn>
                <a:cxn ang="0">
                  <a:pos x="12" y="8"/>
                </a:cxn>
                <a:cxn ang="0">
                  <a:pos x="17" y="9"/>
                </a:cxn>
                <a:cxn ang="0">
                  <a:pos x="21" y="18"/>
                </a:cxn>
                <a:cxn ang="0">
                  <a:pos x="0" y="11"/>
                </a:cxn>
              </a:cxnLst>
              <a:rect l="0" t="0" r="r" b="b"/>
              <a:pathLst>
                <a:path w="36" h="33">
                  <a:moveTo>
                    <a:pt x="0" y="11"/>
                  </a:moveTo>
                  <a:lnTo>
                    <a:pt x="0" y="11"/>
                  </a:lnTo>
                  <a:lnTo>
                    <a:pt x="8" y="33"/>
                  </a:lnTo>
                  <a:lnTo>
                    <a:pt x="23" y="27"/>
                  </a:lnTo>
                  <a:lnTo>
                    <a:pt x="34" y="20"/>
                  </a:lnTo>
                  <a:lnTo>
                    <a:pt x="36" y="17"/>
                  </a:lnTo>
                  <a:lnTo>
                    <a:pt x="21" y="0"/>
                  </a:lnTo>
                  <a:lnTo>
                    <a:pt x="18" y="3"/>
                  </a:lnTo>
                  <a:lnTo>
                    <a:pt x="12" y="8"/>
                  </a:lnTo>
                  <a:lnTo>
                    <a:pt x="17" y="9"/>
                  </a:lnTo>
                  <a:lnTo>
                    <a:pt x="21" y="18"/>
                  </a:lnTo>
                  <a:lnTo>
                    <a:pt x="0" y="11"/>
                  </a:lnTo>
                  <a:close/>
                </a:path>
              </a:pathLst>
            </a:custGeom>
            <a:solidFill>
              <a:srgbClr val="000000"/>
            </a:solidFill>
            <a:ln w="9525">
              <a:noFill/>
              <a:round/>
              <a:headEnd/>
              <a:tailEnd/>
            </a:ln>
          </p:spPr>
          <p:txBody>
            <a:bodyPr/>
            <a:lstStyle/>
            <a:p>
              <a:endParaRPr lang="en-US"/>
            </a:p>
          </p:txBody>
        </p:sp>
        <p:sp>
          <p:nvSpPr>
            <p:cNvPr id="1241629" name="Freeform 541"/>
            <p:cNvSpPr>
              <a:spLocks/>
            </p:cNvSpPr>
            <p:nvPr/>
          </p:nvSpPr>
          <p:spPr bwMode="auto">
            <a:xfrm>
              <a:off x="2870" y="1957"/>
              <a:ext cx="21" cy="102"/>
            </a:xfrm>
            <a:custGeom>
              <a:avLst/>
              <a:gdLst/>
              <a:ahLst/>
              <a:cxnLst>
                <a:cxn ang="0">
                  <a:pos x="21" y="0"/>
                </a:cxn>
                <a:cxn ang="0">
                  <a:pos x="21" y="0"/>
                </a:cxn>
                <a:cxn ang="0">
                  <a:pos x="19" y="30"/>
                </a:cxn>
                <a:cxn ang="0">
                  <a:pos x="18" y="57"/>
                </a:cxn>
                <a:cxn ang="0">
                  <a:pos x="14" y="86"/>
                </a:cxn>
                <a:cxn ang="0">
                  <a:pos x="14" y="111"/>
                </a:cxn>
                <a:cxn ang="0">
                  <a:pos x="10" y="138"/>
                </a:cxn>
                <a:cxn ang="0">
                  <a:pos x="8" y="162"/>
                </a:cxn>
                <a:cxn ang="0">
                  <a:pos x="3" y="180"/>
                </a:cxn>
                <a:cxn ang="0">
                  <a:pos x="0" y="196"/>
                </a:cxn>
                <a:cxn ang="0">
                  <a:pos x="21" y="203"/>
                </a:cxn>
                <a:cxn ang="0">
                  <a:pos x="23" y="185"/>
                </a:cxn>
                <a:cxn ang="0">
                  <a:pos x="28" y="165"/>
                </a:cxn>
                <a:cxn ang="0">
                  <a:pos x="32" y="141"/>
                </a:cxn>
                <a:cxn ang="0">
                  <a:pos x="35" y="116"/>
                </a:cxn>
                <a:cxn ang="0">
                  <a:pos x="36" y="89"/>
                </a:cxn>
                <a:cxn ang="0">
                  <a:pos x="40" y="60"/>
                </a:cxn>
                <a:cxn ang="0">
                  <a:pos x="41" y="30"/>
                </a:cxn>
                <a:cxn ang="0">
                  <a:pos x="43" y="0"/>
                </a:cxn>
                <a:cxn ang="0">
                  <a:pos x="43" y="3"/>
                </a:cxn>
                <a:cxn ang="0">
                  <a:pos x="21" y="0"/>
                </a:cxn>
              </a:cxnLst>
              <a:rect l="0" t="0" r="r" b="b"/>
              <a:pathLst>
                <a:path w="43" h="203">
                  <a:moveTo>
                    <a:pt x="21" y="0"/>
                  </a:moveTo>
                  <a:lnTo>
                    <a:pt x="21" y="0"/>
                  </a:lnTo>
                  <a:lnTo>
                    <a:pt x="19" y="30"/>
                  </a:lnTo>
                  <a:lnTo>
                    <a:pt x="18" y="57"/>
                  </a:lnTo>
                  <a:lnTo>
                    <a:pt x="14" y="86"/>
                  </a:lnTo>
                  <a:lnTo>
                    <a:pt x="14" y="111"/>
                  </a:lnTo>
                  <a:lnTo>
                    <a:pt x="10" y="138"/>
                  </a:lnTo>
                  <a:lnTo>
                    <a:pt x="8" y="162"/>
                  </a:lnTo>
                  <a:lnTo>
                    <a:pt x="3" y="180"/>
                  </a:lnTo>
                  <a:lnTo>
                    <a:pt x="0" y="196"/>
                  </a:lnTo>
                  <a:lnTo>
                    <a:pt x="21" y="203"/>
                  </a:lnTo>
                  <a:lnTo>
                    <a:pt x="23" y="185"/>
                  </a:lnTo>
                  <a:lnTo>
                    <a:pt x="28" y="165"/>
                  </a:lnTo>
                  <a:lnTo>
                    <a:pt x="32" y="141"/>
                  </a:lnTo>
                  <a:lnTo>
                    <a:pt x="35" y="116"/>
                  </a:lnTo>
                  <a:lnTo>
                    <a:pt x="36" y="89"/>
                  </a:lnTo>
                  <a:lnTo>
                    <a:pt x="40" y="60"/>
                  </a:lnTo>
                  <a:lnTo>
                    <a:pt x="41" y="30"/>
                  </a:lnTo>
                  <a:lnTo>
                    <a:pt x="43" y="0"/>
                  </a:lnTo>
                  <a:lnTo>
                    <a:pt x="43" y="3"/>
                  </a:lnTo>
                  <a:lnTo>
                    <a:pt x="21" y="0"/>
                  </a:lnTo>
                  <a:close/>
                </a:path>
              </a:pathLst>
            </a:custGeom>
            <a:solidFill>
              <a:srgbClr val="000000"/>
            </a:solidFill>
            <a:ln w="9525">
              <a:noFill/>
              <a:round/>
              <a:headEnd/>
              <a:tailEnd/>
            </a:ln>
          </p:spPr>
          <p:txBody>
            <a:bodyPr/>
            <a:lstStyle/>
            <a:p>
              <a:endParaRPr lang="en-US"/>
            </a:p>
          </p:txBody>
        </p:sp>
        <p:sp>
          <p:nvSpPr>
            <p:cNvPr id="1241630" name="Freeform 542"/>
            <p:cNvSpPr>
              <a:spLocks/>
            </p:cNvSpPr>
            <p:nvPr/>
          </p:nvSpPr>
          <p:spPr bwMode="auto">
            <a:xfrm>
              <a:off x="2880" y="1908"/>
              <a:ext cx="21" cy="51"/>
            </a:xfrm>
            <a:custGeom>
              <a:avLst/>
              <a:gdLst/>
              <a:ahLst/>
              <a:cxnLst>
                <a:cxn ang="0">
                  <a:pos x="23" y="0"/>
                </a:cxn>
                <a:cxn ang="0">
                  <a:pos x="20" y="9"/>
                </a:cxn>
                <a:cxn ang="0">
                  <a:pos x="16" y="17"/>
                </a:cxn>
                <a:cxn ang="0">
                  <a:pos x="13" y="24"/>
                </a:cxn>
                <a:cxn ang="0">
                  <a:pos x="10" y="34"/>
                </a:cxn>
                <a:cxn ang="0">
                  <a:pos x="6" y="48"/>
                </a:cxn>
                <a:cxn ang="0">
                  <a:pos x="5" y="61"/>
                </a:cxn>
                <a:cxn ang="0">
                  <a:pos x="2" y="79"/>
                </a:cxn>
                <a:cxn ang="0">
                  <a:pos x="0" y="99"/>
                </a:cxn>
                <a:cxn ang="0">
                  <a:pos x="22" y="102"/>
                </a:cxn>
                <a:cxn ang="0">
                  <a:pos x="23" y="82"/>
                </a:cxn>
                <a:cxn ang="0">
                  <a:pos x="25" y="64"/>
                </a:cxn>
                <a:cxn ang="0">
                  <a:pos x="28" y="51"/>
                </a:cxn>
                <a:cxn ang="0">
                  <a:pos x="31" y="42"/>
                </a:cxn>
                <a:cxn ang="0">
                  <a:pos x="33" y="34"/>
                </a:cxn>
                <a:cxn ang="0">
                  <a:pos x="34" y="27"/>
                </a:cxn>
                <a:cxn ang="0">
                  <a:pos x="38" y="19"/>
                </a:cxn>
                <a:cxn ang="0">
                  <a:pos x="41" y="15"/>
                </a:cxn>
                <a:cxn ang="0">
                  <a:pos x="23" y="0"/>
                </a:cxn>
              </a:cxnLst>
              <a:rect l="0" t="0" r="r" b="b"/>
              <a:pathLst>
                <a:path w="41" h="102">
                  <a:moveTo>
                    <a:pt x="23" y="0"/>
                  </a:moveTo>
                  <a:lnTo>
                    <a:pt x="20" y="9"/>
                  </a:lnTo>
                  <a:lnTo>
                    <a:pt x="16" y="17"/>
                  </a:lnTo>
                  <a:lnTo>
                    <a:pt x="13" y="24"/>
                  </a:lnTo>
                  <a:lnTo>
                    <a:pt x="10" y="34"/>
                  </a:lnTo>
                  <a:lnTo>
                    <a:pt x="6" y="48"/>
                  </a:lnTo>
                  <a:lnTo>
                    <a:pt x="5" y="61"/>
                  </a:lnTo>
                  <a:lnTo>
                    <a:pt x="2" y="79"/>
                  </a:lnTo>
                  <a:lnTo>
                    <a:pt x="0" y="99"/>
                  </a:lnTo>
                  <a:lnTo>
                    <a:pt x="22" y="102"/>
                  </a:lnTo>
                  <a:lnTo>
                    <a:pt x="23" y="82"/>
                  </a:lnTo>
                  <a:lnTo>
                    <a:pt x="25" y="64"/>
                  </a:lnTo>
                  <a:lnTo>
                    <a:pt x="28" y="51"/>
                  </a:lnTo>
                  <a:lnTo>
                    <a:pt x="31" y="42"/>
                  </a:lnTo>
                  <a:lnTo>
                    <a:pt x="33" y="34"/>
                  </a:lnTo>
                  <a:lnTo>
                    <a:pt x="34" y="27"/>
                  </a:lnTo>
                  <a:lnTo>
                    <a:pt x="38" y="19"/>
                  </a:lnTo>
                  <a:lnTo>
                    <a:pt x="41" y="15"/>
                  </a:lnTo>
                  <a:lnTo>
                    <a:pt x="23" y="0"/>
                  </a:lnTo>
                  <a:close/>
                </a:path>
              </a:pathLst>
            </a:custGeom>
            <a:solidFill>
              <a:srgbClr val="000000"/>
            </a:solidFill>
            <a:ln w="9525">
              <a:noFill/>
              <a:round/>
              <a:headEnd/>
              <a:tailEnd/>
            </a:ln>
          </p:spPr>
          <p:txBody>
            <a:bodyPr/>
            <a:lstStyle/>
            <a:p>
              <a:endParaRPr lang="en-US"/>
            </a:p>
          </p:txBody>
        </p:sp>
        <p:sp>
          <p:nvSpPr>
            <p:cNvPr id="1241631" name="Freeform 543"/>
            <p:cNvSpPr>
              <a:spLocks/>
            </p:cNvSpPr>
            <p:nvPr/>
          </p:nvSpPr>
          <p:spPr bwMode="auto">
            <a:xfrm>
              <a:off x="2892" y="1905"/>
              <a:ext cx="10" cy="10"/>
            </a:xfrm>
            <a:custGeom>
              <a:avLst/>
              <a:gdLst/>
              <a:ahLst/>
              <a:cxnLst>
                <a:cxn ang="0">
                  <a:pos x="18" y="19"/>
                </a:cxn>
                <a:cxn ang="0">
                  <a:pos x="19" y="9"/>
                </a:cxn>
                <a:cxn ang="0">
                  <a:pos x="15" y="1"/>
                </a:cxn>
                <a:cxn ang="0">
                  <a:pos x="8" y="0"/>
                </a:cxn>
                <a:cxn ang="0">
                  <a:pos x="0" y="4"/>
                </a:cxn>
                <a:cxn ang="0">
                  <a:pos x="18" y="19"/>
                </a:cxn>
              </a:cxnLst>
              <a:rect l="0" t="0" r="r" b="b"/>
              <a:pathLst>
                <a:path w="19" h="19">
                  <a:moveTo>
                    <a:pt x="18" y="19"/>
                  </a:moveTo>
                  <a:lnTo>
                    <a:pt x="19" y="9"/>
                  </a:lnTo>
                  <a:lnTo>
                    <a:pt x="15" y="1"/>
                  </a:lnTo>
                  <a:lnTo>
                    <a:pt x="8" y="0"/>
                  </a:lnTo>
                  <a:lnTo>
                    <a:pt x="0" y="4"/>
                  </a:lnTo>
                  <a:lnTo>
                    <a:pt x="18" y="19"/>
                  </a:lnTo>
                  <a:close/>
                </a:path>
              </a:pathLst>
            </a:custGeom>
            <a:solidFill>
              <a:srgbClr val="000000"/>
            </a:solidFill>
            <a:ln w="9525">
              <a:noFill/>
              <a:round/>
              <a:headEnd/>
              <a:tailEnd/>
            </a:ln>
          </p:spPr>
          <p:txBody>
            <a:bodyPr/>
            <a:lstStyle/>
            <a:p>
              <a:endParaRPr lang="en-US"/>
            </a:p>
          </p:txBody>
        </p:sp>
        <p:sp>
          <p:nvSpPr>
            <p:cNvPr id="1241632" name="Freeform 544"/>
            <p:cNvSpPr>
              <a:spLocks/>
            </p:cNvSpPr>
            <p:nvPr/>
          </p:nvSpPr>
          <p:spPr bwMode="auto">
            <a:xfrm>
              <a:off x="2882" y="2025"/>
              <a:ext cx="9" cy="8"/>
            </a:xfrm>
            <a:custGeom>
              <a:avLst/>
              <a:gdLst/>
              <a:ahLst/>
              <a:cxnLst>
                <a:cxn ang="0">
                  <a:pos x="18" y="16"/>
                </a:cxn>
                <a:cxn ang="0">
                  <a:pos x="18" y="9"/>
                </a:cxn>
                <a:cxn ang="0">
                  <a:pos x="13" y="2"/>
                </a:cxn>
                <a:cxn ang="0">
                  <a:pos x="5" y="0"/>
                </a:cxn>
                <a:cxn ang="0">
                  <a:pos x="0" y="6"/>
                </a:cxn>
                <a:cxn ang="0">
                  <a:pos x="18" y="16"/>
                </a:cxn>
              </a:cxnLst>
              <a:rect l="0" t="0" r="r" b="b"/>
              <a:pathLst>
                <a:path w="18" h="16">
                  <a:moveTo>
                    <a:pt x="18" y="16"/>
                  </a:moveTo>
                  <a:lnTo>
                    <a:pt x="18" y="9"/>
                  </a:lnTo>
                  <a:lnTo>
                    <a:pt x="13" y="2"/>
                  </a:lnTo>
                  <a:lnTo>
                    <a:pt x="5" y="0"/>
                  </a:lnTo>
                  <a:lnTo>
                    <a:pt x="0" y="6"/>
                  </a:lnTo>
                  <a:lnTo>
                    <a:pt x="18" y="16"/>
                  </a:lnTo>
                  <a:close/>
                </a:path>
              </a:pathLst>
            </a:custGeom>
            <a:solidFill>
              <a:srgbClr val="000000"/>
            </a:solidFill>
            <a:ln w="9525">
              <a:noFill/>
              <a:round/>
              <a:headEnd/>
              <a:tailEnd/>
            </a:ln>
          </p:spPr>
          <p:txBody>
            <a:bodyPr/>
            <a:lstStyle/>
            <a:p>
              <a:endParaRPr lang="en-US"/>
            </a:p>
          </p:txBody>
        </p:sp>
        <p:sp>
          <p:nvSpPr>
            <p:cNvPr id="1241633" name="Freeform 545"/>
            <p:cNvSpPr>
              <a:spLocks/>
            </p:cNvSpPr>
            <p:nvPr/>
          </p:nvSpPr>
          <p:spPr bwMode="auto">
            <a:xfrm>
              <a:off x="2862" y="2028"/>
              <a:ext cx="29" cy="51"/>
            </a:xfrm>
            <a:custGeom>
              <a:avLst/>
              <a:gdLst/>
              <a:ahLst/>
              <a:cxnLst>
                <a:cxn ang="0">
                  <a:pos x="17" y="104"/>
                </a:cxn>
                <a:cxn ang="0">
                  <a:pos x="17" y="104"/>
                </a:cxn>
                <a:cxn ang="0">
                  <a:pos x="21" y="93"/>
                </a:cxn>
                <a:cxn ang="0">
                  <a:pos x="26" y="80"/>
                </a:cxn>
                <a:cxn ang="0">
                  <a:pos x="33" y="67"/>
                </a:cxn>
                <a:cxn ang="0">
                  <a:pos x="37" y="53"/>
                </a:cxn>
                <a:cxn ang="0">
                  <a:pos x="43" y="40"/>
                </a:cxn>
                <a:cxn ang="0">
                  <a:pos x="50" y="28"/>
                </a:cxn>
                <a:cxn ang="0">
                  <a:pos x="53" y="19"/>
                </a:cxn>
                <a:cxn ang="0">
                  <a:pos x="57" y="10"/>
                </a:cxn>
                <a:cxn ang="0">
                  <a:pos x="39" y="0"/>
                </a:cxn>
                <a:cxn ang="0">
                  <a:pos x="35" y="9"/>
                </a:cxn>
                <a:cxn ang="0">
                  <a:pos x="30" y="19"/>
                </a:cxn>
                <a:cxn ang="0">
                  <a:pos x="25" y="31"/>
                </a:cxn>
                <a:cxn ang="0">
                  <a:pos x="19" y="44"/>
                </a:cxn>
                <a:cxn ang="0">
                  <a:pos x="15" y="56"/>
                </a:cxn>
                <a:cxn ang="0">
                  <a:pos x="9" y="70"/>
                </a:cxn>
                <a:cxn ang="0">
                  <a:pos x="3" y="83"/>
                </a:cxn>
                <a:cxn ang="0">
                  <a:pos x="0" y="93"/>
                </a:cxn>
                <a:cxn ang="0">
                  <a:pos x="17" y="104"/>
                </a:cxn>
              </a:cxnLst>
              <a:rect l="0" t="0" r="r" b="b"/>
              <a:pathLst>
                <a:path w="57" h="104">
                  <a:moveTo>
                    <a:pt x="17" y="104"/>
                  </a:moveTo>
                  <a:lnTo>
                    <a:pt x="17" y="104"/>
                  </a:lnTo>
                  <a:lnTo>
                    <a:pt x="21" y="93"/>
                  </a:lnTo>
                  <a:lnTo>
                    <a:pt x="26" y="80"/>
                  </a:lnTo>
                  <a:lnTo>
                    <a:pt x="33" y="67"/>
                  </a:lnTo>
                  <a:lnTo>
                    <a:pt x="37" y="53"/>
                  </a:lnTo>
                  <a:lnTo>
                    <a:pt x="43" y="40"/>
                  </a:lnTo>
                  <a:lnTo>
                    <a:pt x="50" y="28"/>
                  </a:lnTo>
                  <a:lnTo>
                    <a:pt x="53" y="19"/>
                  </a:lnTo>
                  <a:lnTo>
                    <a:pt x="57" y="10"/>
                  </a:lnTo>
                  <a:lnTo>
                    <a:pt x="39" y="0"/>
                  </a:lnTo>
                  <a:lnTo>
                    <a:pt x="35" y="9"/>
                  </a:lnTo>
                  <a:lnTo>
                    <a:pt x="30" y="19"/>
                  </a:lnTo>
                  <a:lnTo>
                    <a:pt x="25" y="31"/>
                  </a:lnTo>
                  <a:lnTo>
                    <a:pt x="19" y="44"/>
                  </a:lnTo>
                  <a:lnTo>
                    <a:pt x="15" y="56"/>
                  </a:lnTo>
                  <a:lnTo>
                    <a:pt x="9" y="70"/>
                  </a:lnTo>
                  <a:lnTo>
                    <a:pt x="3" y="83"/>
                  </a:lnTo>
                  <a:lnTo>
                    <a:pt x="0" y="93"/>
                  </a:lnTo>
                  <a:lnTo>
                    <a:pt x="17" y="104"/>
                  </a:lnTo>
                  <a:close/>
                </a:path>
              </a:pathLst>
            </a:custGeom>
            <a:solidFill>
              <a:srgbClr val="000000"/>
            </a:solidFill>
            <a:ln w="9525">
              <a:noFill/>
              <a:round/>
              <a:headEnd/>
              <a:tailEnd/>
            </a:ln>
          </p:spPr>
          <p:txBody>
            <a:bodyPr/>
            <a:lstStyle/>
            <a:p>
              <a:endParaRPr lang="en-US"/>
            </a:p>
          </p:txBody>
        </p:sp>
        <p:sp>
          <p:nvSpPr>
            <p:cNvPr id="1241634" name="Freeform 546"/>
            <p:cNvSpPr>
              <a:spLocks/>
            </p:cNvSpPr>
            <p:nvPr/>
          </p:nvSpPr>
          <p:spPr bwMode="auto">
            <a:xfrm>
              <a:off x="2853" y="2074"/>
              <a:ext cx="18" cy="31"/>
            </a:xfrm>
            <a:custGeom>
              <a:avLst/>
              <a:gdLst/>
              <a:ahLst/>
              <a:cxnLst>
                <a:cxn ang="0">
                  <a:pos x="20" y="61"/>
                </a:cxn>
                <a:cxn ang="0">
                  <a:pos x="20" y="61"/>
                </a:cxn>
                <a:cxn ang="0">
                  <a:pos x="21" y="55"/>
                </a:cxn>
                <a:cxn ang="0">
                  <a:pos x="23" y="48"/>
                </a:cxn>
                <a:cxn ang="0">
                  <a:pos x="25" y="42"/>
                </a:cxn>
                <a:cxn ang="0">
                  <a:pos x="27" y="37"/>
                </a:cxn>
                <a:cxn ang="0">
                  <a:pos x="28" y="30"/>
                </a:cxn>
                <a:cxn ang="0">
                  <a:pos x="29" y="26"/>
                </a:cxn>
                <a:cxn ang="0">
                  <a:pos x="32" y="18"/>
                </a:cxn>
                <a:cxn ang="0">
                  <a:pos x="35" y="11"/>
                </a:cxn>
                <a:cxn ang="0">
                  <a:pos x="18" y="0"/>
                </a:cxn>
                <a:cxn ang="0">
                  <a:pos x="14" y="8"/>
                </a:cxn>
                <a:cxn ang="0">
                  <a:pos x="11" y="15"/>
                </a:cxn>
                <a:cxn ang="0">
                  <a:pos x="7" y="23"/>
                </a:cxn>
                <a:cxn ang="0">
                  <a:pos x="5" y="30"/>
                </a:cxn>
                <a:cxn ang="0">
                  <a:pos x="3" y="34"/>
                </a:cxn>
                <a:cxn ang="0">
                  <a:pos x="2" y="42"/>
                </a:cxn>
                <a:cxn ang="0">
                  <a:pos x="1" y="48"/>
                </a:cxn>
                <a:cxn ang="0">
                  <a:pos x="0" y="55"/>
                </a:cxn>
                <a:cxn ang="0">
                  <a:pos x="20" y="61"/>
                </a:cxn>
              </a:cxnLst>
              <a:rect l="0" t="0" r="r" b="b"/>
              <a:pathLst>
                <a:path w="35" h="61">
                  <a:moveTo>
                    <a:pt x="20" y="61"/>
                  </a:moveTo>
                  <a:lnTo>
                    <a:pt x="20" y="61"/>
                  </a:lnTo>
                  <a:lnTo>
                    <a:pt x="21" y="55"/>
                  </a:lnTo>
                  <a:lnTo>
                    <a:pt x="23" y="48"/>
                  </a:lnTo>
                  <a:lnTo>
                    <a:pt x="25" y="42"/>
                  </a:lnTo>
                  <a:lnTo>
                    <a:pt x="27" y="37"/>
                  </a:lnTo>
                  <a:lnTo>
                    <a:pt x="28" y="30"/>
                  </a:lnTo>
                  <a:lnTo>
                    <a:pt x="29" y="26"/>
                  </a:lnTo>
                  <a:lnTo>
                    <a:pt x="32" y="18"/>
                  </a:lnTo>
                  <a:lnTo>
                    <a:pt x="35" y="11"/>
                  </a:lnTo>
                  <a:lnTo>
                    <a:pt x="18" y="0"/>
                  </a:lnTo>
                  <a:lnTo>
                    <a:pt x="14" y="8"/>
                  </a:lnTo>
                  <a:lnTo>
                    <a:pt x="11" y="15"/>
                  </a:lnTo>
                  <a:lnTo>
                    <a:pt x="7" y="23"/>
                  </a:lnTo>
                  <a:lnTo>
                    <a:pt x="5" y="30"/>
                  </a:lnTo>
                  <a:lnTo>
                    <a:pt x="3" y="34"/>
                  </a:lnTo>
                  <a:lnTo>
                    <a:pt x="2" y="42"/>
                  </a:lnTo>
                  <a:lnTo>
                    <a:pt x="1" y="48"/>
                  </a:lnTo>
                  <a:lnTo>
                    <a:pt x="0" y="55"/>
                  </a:lnTo>
                  <a:lnTo>
                    <a:pt x="20" y="61"/>
                  </a:lnTo>
                  <a:close/>
                </a:path>
              </a:pathLst>
            </a:custGeom>
            <a:solidFill>
              <a:srgbClr val="000000"/>
            </a:solidFill>
            <a:ln w="9525">
              <a:noFill/>
              <a:round/>
              <a:headEnd/>
              <a:tailEnd/>
            </a:ln>
          </p:spPr>
          <p:txBody>
            <a:bodyPr/>
            <a:lstStyle/>
            <a:p>
              <a:endParaRPr lang="en-US"/>
            </a:p>
          </p:txBody>
        </p:sp>
        <p:sp>
          <p:nvSpPr>
            <p:cNvPr id="1241635" name="Freeform 547"/>
            <p:cNvSpPr>
              <a:spLocks/>
            </p:cNvSpPr>
            <p:nvPr/>
          </p:nvSpPr>
          <p:spPr bwMode="auto">
            <a:xfrm>
              <a:off x="2843" y="2102"/>
              <a:ext cx="20" cy="56"/>
            </a:xfrm>
            <a:custGeom>
              <a:avLst/>
              <a:gdLst/>
              <a:ahLst/>
              <a:cxnLst>
                <a:cxn ang="0">
                  <a:pos x="14" y="89"/>
                </a:cxn>
                <a:cxn ang="0">
                  <a:pos x="22" y="102"/>
                </a:cxn>
                <a:cxn ang="0">
                  <a:pos x="23" y="92"/>
                </a:cxn>
                <a:cxn ang="0">
                  <a:pos x="25" y="82"/>
                </a:cxn>
                <a:cxn ang="0">
                  <a:pos x="26" y="68"/>
                </a:cxn>
                <a:cxn ang="0">
                  <a:pos x="30" y="56"/>
                </a:cxn>
                <a:cxn ang="0">
                  <a:pos x="32" y="42"/>
                </a:cxn>
                <a:cxn ang="0">
                  <a:pos x="34" y="28"/>
                </a:cxn>
                <a:cxn ang="0">
                  <a:pos x="38" y="16"/>
                </a:cxn>
                <a:cxn ang="0">
                  <a:pos x="40" y="6"/>
                </a:cxn>
                <a:cxn ang="0">
                  <a:pos x="20" y="0"/>
                </a:cxn>
                <a:cxn ang="0">
                  <a:pos x="16" y="9"/>
                </a:cxn>
                <a:cxn ang="0">
                  <a:pos x="13" y="24"/>
                </a:cxn>
                <a:cxn ang="0">
                  <a:pos x="12" y="39"/>
                </a:cxn>
                <a:cxn ang="0">
                  <a:pos x="8" y="49"/>
                </a:cxn>
                <a:cxn ang="0">
                  <a:pos x="5" y="64"/>
                </a:cxn>
                <a:cxn ang="0">
                  <a:pos x="4" y="77"/>
                </a:cxn>
                <a:cxn ang="0">
                  <a:pos x="3" y="89"/>
                </a:cxn>
                <a:cxn ang="0">
                  <a:pos x="0" y="99"/>
                </a:cxn>
                <a:cxn ang="0">
                  <a:pos x="8" y="113"/>
                </a:cxn>
                <a:cxn ang="0">
                  <a:pos x="14" y="89"/>
                </a:cxn>
              </a:cxnLst>
              <a:rect l="0" t="0" r="r" b="b"/>
              <a:pathLst>
                <a:path w="40" h="113">
                  <a:moveTo>
                    <a:pt x="14" y="89"/>
                  </a:moveTo>
                  <a:lnTo>
                    <a:pt x="22" y="102"/>
                  </a:lnTo>
                  <a:lnTo>
                    <a:pt x="23" y="92"/>
                  </a:lnTo>
                  <a:lnTo>
                    <a:pt x="25" y="82"/>
                  </a:lnTo>
                  <a:lnTo>
                    <a:pt x="26" y="68"/>
                  </a:lnTo>
                  <a:lnTo>
                    <a:pt x="30" y="56"/>
                  </a:lnTo>
                  <a:lnTo>
                    <a:pt x="32" y="42"/>
                  </a:lnTo>
                  <a:lnTo>
                    <a:pt x="34" y="28"/>
                  </a:lnTo>
                  <a:lnTo>
                    <a:pt x="38" y="16"/>
                  </a:lnTo>
                  <a:lnTo>
                    <a:pt x="40" y="6"/>
                  </a:lnTo>
                  <a:lnTo>
                    <a:pt x="20" y="0"/>
                  </a:lnTo>
                  <a:lnTo>
                    <a:pt x="16" y="9"/>
                  </a:lnTo>
                  <a:lnTo>
                    <a:pt x="13" y="24"/>
                  </a:lnTo>
                  <a:lnTo>
                    <a:pt x="12" y="39"/>
                  </a:lnTo>
                  <a:lnTo>
                    <a:pt x="8" y="49"/>
                  </a:lnTo>
                  <a:lnTo>
                    <a:pt x="5" y="64"/>
                  </a:lnTo>
                  <a:lnTo>
                    <a:pt x="4" y="77"/>
                  </a:lnTo>
                  <a:lnTo>
                    <a:pt x="3" y="89"/>
                  </a:lnTo>
                  <a:lnTo>
                    <a:pt x="0" y="99"/>
                  </a:lnTo>
                  <a:lnTo>
                    <a:pt x="8" y="113"/>
                  </a:lnTo>
                  <a:lnTo>
                    <a:pt x="14" y="89"/>
                  </a:lnTo>
                  <a:close/>
                </a:path>
              </a:pathLst>
            </a:custGeom>
            <a:solidFill>
              <a:srgbClr val="000000"/>
            </a:solidFill>
            <a:ln w="9525">
              <a:noFill/>
              <a:round/>
              <a:headEnd/>
              <a:tailEnd/>
            </a:ln>
          </p:spPr>
          <p:txBody>
            <a:bodyPr/>
            <a:lstStyle/>
            <a:p>
              <a:endParaRPr lang="en-US"/>
            </a:p>
          </p:txBody>
        </p:sp>
        <p:sp>
          <p:nvSpPr>
            <p:cNvPr id="1241636" name="Freeform 548"/>
            <p:cNvSpPr>
              <a:spLocks/>
            </p:cNvSpPr>
            <p:nvPr/>
          </p:nvSpPr>
          <p:spPr bwMode="auto">
            <a:xfrm>
              <a:off x="2847" y="2146"/>
              <a:ext cx="8" cy="13"/>
            </a:xfrm>
            <a:custGeom>
              <a:avLst/>
              <a:gdLst/>
              <a:ahLst/>
              <a:cxnLst>
                <a:cxn ang="0">
                  <a:pos x="14" y="15"/>
                </a:cxn>
                <a:cxn ang="0">
                  <a:pos x="17" y="3"/>
                </a:cxn>
                <a:cxn ang="0">
                  <a:pos x="6" y="0"/>
                </a:cxn>
                <a:cxn ang="0">
                  <a:pos x="0" y="22"/>
                </a:cxn>
                <a:cxn ang="0">
                  <a:pos x="12" y="27"/>
                </a:cxn>
                <a:cxn ang="0">
                  <a:pos x="14" y="15"/>
                </a:cxn>
              </a:cxnLst>
              <a:rect l="0" t="0" r="r" b="b"/>
              <a:pathLst>
                <a:path w="17" h="27">
                  <a:moveTo>
                    <a:pt x="14" y="15"/>
                  </a:moveTo>
                  <a:lnTo>
                    <a:pt x="17" y="3"/>
                  </a:lnTo>
                  <a:lnTo>
                    <a:pt x="6" y="0"/>
                  </a:lnTo>
                  <a:lnTo>
                    <a:pt x="0" y="22"/>
                  </a:lnTo>
                  <a:lnTo>
                    <a:pt x="12" y="27"/>
                  </a:lnTo>
                  <a:lnTo>
                    <a:pt x="14" y="15"/>
                  </a:lnTo>
                  <a:close/>
                </a:path>
              </a:pathLst>
            </a:custGeom>
            <a:solidFill>
              <a:srgbClr val="000000"/>
            </a:solidFill>
            <a:ln w="9525">
              <a:noFill/>
              <a:round/>
              <a:headEnd/>
              <a:tailEnd/>
            </a:ln>
          </p:spPr>
          <p:txBody>
            <a:bodyPr/>
            <a:lstStyle/>
            <a:p>
              <a:endParaRPr lang="en-US"/>
            </a:p>
          </p:txBody>
        </p:sp>
        <p:sp>
          <p:nvSpPr>
            <p:cNvPr id="1241637" name="Freeform 549"/>
            <p:cNvSpPr>
              <a:spLocks/>
            </p:cNvSpPr>
            <p:nvPr/>
          </p:nvSpPr>
          <p:spPr bwMode="auto">
            <a:xfrm>
              <a:off x="2853" y="2147"/>
              <a:ext cx="6" cy="12"/>
            </a:xfrm>
            <a:custGeom>
              <a:avLst/>
              <a:gdLst/>
              <a:ahLst/>
              <a:cxnLst>
                <a:cxn ang="0">
                  <a:pos x="0" y="24"/>
                </a:cxn>
                <a:cxn ang="0">
                  <a:pos x="9" y="22"/>
                </a:cxn>
                <a:cxn ang="0">
                  <a:pos x="12" y="13"/>
                </a:cxn>
                <a:cxn ang="0">
                  <a:pos x="11" y="6"/>
                </a:cxn>
                <a:cxn ang="0">
                  <a:pos x="5" y="0"/>
                </a:cxn>
                <a:cxn ang="0">
                  <a:pos x="0" y="24"/>
                </a:cxn>
              </a:cxnLst>
              <a:rect l="0" t="0" r="r" b="b"/>
              <a:pathLst>
                <a:path w="12" h="24">
                  <a:moveTo>
                    <a:pt x="0" y="24"/>
                  </a:moveTo>
                  <a:lnTo>
                    <a:pt x="9" y="22"/>
                  </a:lnTo>
                  <a:lnTo>
                    <a:pt x="12" y="13"/>
                  </a:lnTo>
                  <a:lnTo>
                    <a:pt x="11" y="6"/>
                  </a:lnTo>
                  <a:lnTo>
                    <a:pt x="5" y="0"/>
                  </a:lnTo>
                  <a:lnTo>
                    <a:pt x="0" y="24"/>
                  </a:lnTo>
                  <a:close/>
                </a:path>
              </a:pathLst>
            </a:custGeom>
            <a:solidFill>
              <a:srgbClr val="000000"/>
            </a:solidFill>
            <a:ln w="9525">
              <a:noFill/>
              <a:round/>
              <a:headEnd/>
              <a:tailEnd/>
            </a:ln>
          </p:spPr>
          <p:txBody>
            <a:bodyPr/>
            <a:lstStyle/>
            <a:p>
              <a:endParaRPr lang="en-US"/>
            </a:p>
          </p:txBody>
        </p:sp>
        <p:sp>
          <p:nvSpPr>
            <p:cNvPr id="1241638" name="Freeform 550"/>
            <p:cNvSpPr>
              <a:spLocks/>
            </p:cNvSpPr>
            <p:nvPr/>
          </p:nvSpPr>
          <p:spPr bwMode="auto">
            <a:xfrm>
              <a:off x="2945" y="1741"/>
              <a:ext cx="10" cy="7"/>
            </a:xfrm>
            <a:custGeom>
              <a:avLst/>
              <a:gdLst/>
              <a:ahLst/>
              <a:cxnLst>
                <a:cxn ang="0">
                  <a:pos x="21" y="13"/>
                </a:cxn>
                <a:cxn ang="0">
                  <a:pos x="18" y="5"/>
                </a:cxn>
                <a:cxn ang="0">
                  <a:pos x="12" y="0"/>
                </a:cxn>
                <a:cxn ang="0">
                  <a:pos x="4" y="2"/>
                </a:cxn>
                <a:cxn ang="0">
                  <a:pos x="0" y="10"/>
                </a:cxn>
                <a:cxn ang="0">
                  <a:pos x="21" y="13"/>
                </a:cxn>
              </a:cxnLst>
              <a:rect l="0" t="0" r="r" b="b"/>
              <a:pathLst>
                <a:path w="21" h="13">
                  <a:moveTo>
                    <a:pt x="21" y="13"/>
                  </a:moveTo>
                  <a:lnTo>
                    <a:pt x="18" y="5"/>
                  </a:lnTo>
                  <a:lnTo>
                    <a:pt x="12" y="0"/>
                  </a:lnTo>
                  <a:lnTo>
                    <a:pt x="4" y="2"/>
                  </a:lnTo>
                  <a:lnTo>
                    <a:pt x="0" y="10"/>
                  </a:lnTo>
                  <a:lnTo>
                    <a:pt x="21" y="13"/>
                  </a:lnTo>
                  <a:close/>
                </a:path>
              </a:pathLst>
            </a:custGeom>
            <a:solidFill>
              <a:srgbClr val="000000"/>
            </a:solidFill>
            <a:ln w="9525">
              <a:noFill/>
              <a:round/>
              <a:headEnd/>
              <a:tailEnd/>
            </a:ln>
          </p:spPr>
          <p:txBody>
            <a:bodyPr/>
            <a:lstStyle/>
            <a:p>
              <a:endParaRPr lang="en-US"/>
            </a:p>
          </p:txBody>
        </p:sp>
        <p:sp>
          <p:nvSpPr>
            <p:cNvPr id="1241639" name="Freeform 551"/>
            <p:cNvSpPr>
              <a:spLocks/>
            </p:cNvSpPr>
            <p:nvPr/>
          </p:nvSpPr>
          <p:spPr bwMode="auto">
            <a:xfrm>
              <a:off x="2936" y="1746"/>
              <a:ext cx="19" cy="46"/>
            </a:xfrm>
            <a:custGeom>
              <a:avLst/>
              <a:gdLst/>
              <a:ahLst/>
              <a:cxnLst>
                <a:cxn ang="0">
                  <a:pos x="21" y="91"/>
                </a:cxn>
                <a:cxn ang="0">
                  <a:pos x="20" y="92"/>
                </a:cxn>
                <a:cxn ang="0">
                  <a:pos x="23" y="85"/>
                </a:cxn>
                <a:cxn ang="0">
                  <a:pos x="26" y="75"/>
                </a:cxn>
                <a:cxn ang="0">
                  <a:pos x="29" y="64"/>
                </a:cxn>
                <a:cxn ang="0">
                  <a:pos x="30" y="51"/>
                </a:cxn>
                <a:cxn ang="0">
                  <a:pos x="34" y="39"/>
                </a:cxn>
                <a:cxn ang="0">
                  <a:pos x="35" y="27"/>
                </a:cxn>
                <a:cxn ang="0">
                  <a:pos x="38" y="15"/>
                </a:cxn>
                <a:cxn ang="0">
                  <a:pos x="39" y="3"/>
                </a:cxn>
                <a:cxn ang="0">
                  <a:pos x="18" y="0"/>
                </a:cxn>
                <a:cxn ang="0">
                  <a:pos x="17" y="12"/>
                </a:cxn>
                <a:cxn ang="0">
                  <a:pos x="13" y="23"/>
                </a:cxn>
                <a:cxn ang="0">
                  <a:pos x="12" y="35"/>
                </a:cxn>
                <a:cxn ang="0">
                  <a:pos x="9" y="48"/>
                </a:cxn>
                <a:cxn ang="0">
                  <a:pos x="8" y="58"/>
                </a:cxn>
                <a:cxn ang="0">
                  <a:pos x="4" y="69"/>
                </a:cxn>
                <a:cxn ang="0">
                  <a:pos x="3" y="77"/>
                </a:cxn>
                <a:cxn ang="0">
                  <a:pos x="2" y="82"/>
                </a:cxn>
                <a:cxn ang="0">
                  <a:pos x="0" y="85"/>
                </a:cxn>
                <a:cxn ang="0">
                  <a:pos x="21" y="91"/>
                </a:cxn>
              </a:cxnLst>
              <a:rect l="0" t="0" r="r" b="b"/>
              <a:pathLst>
                <a:path w="39" h="92">
                  <a:moveTo>
                    <a:pt x="21" y="91"/>
                  </a:moveTo>
                  <a:lnTo>
                    <a:pt x="20" y="92"/>
                  </a:lnTo>
                  <a:lnTo>
                    <a:pt x="23" y="85"/>
                  </a:lnTo>
                  <a:lnTo>
                    <a:pt x="26" y="75"/>
                  </a:lnTo>
                  <a:lnTo>
                    <a:pt x="29" y="64"/>
                  </a:lnTo>
                  <a:lnTo>
                    <a:pt x="30" y="51"/>
                  </a:lnTo>
                  <a:lnTo>
                    <a:pt x="34" y="39"/>
                  </a:lnTo>
                  <a:lnTo>
                    <a:pt x="35" y="27"/>
                  </a:lnTo>
                  <a:lnTo>
                    <a:pt x="38" y="15"/>
                  </a:lnTo>
                  <a:lnTo>
                    <a:pt x="39" y="3"/>
                  </a:lnTo>
                  <a:lnTo>
                    <a:pt x="18" y="0"/>
                  </a:lnTo>
                  <a:lnTo>
                    <a:pt x="17" y="12"/>
                  </a:lnTo>
                  <a:lnTo>
                    <a:pt x="13" y="23"/>
                  </a:lnTo>
                  <a:lnTo>
                    <a:pt x="12" y="35"/>
                  </a:lnTo>
                  <a:lnTo>
                    <a:pt x="9" y="48"/>
                  </a:lnTo>
                  <a:lnTo>
                    <a:pt x="8" y="58"/>
                  </a:lnTo>
                  <a:lnTo>
                    <a:pt x="4" y="69"/>
                  </a:lnTo>
                  <a:lnTo>
                    <a:pt x="3" y="77"/>
                  </a:lnTo>
                  <a:lnTo>
                    <a:pt x="2" y="82"/>
                  </a:lnTo>
                  <a:lnTo>
                    <a:pt x="0" y="85"/>
                  </a:lnTo>
                  <a:lnTo>
                    <a:pt x="21" y="91"/>
                  </a:lnTo>
                  <a:close/>
                </a:path>
              </a:pathLst>
            </a:custGeom>
            <a:solidFill>
              <a:srgbClr val="000000"/>
            </a:solidFill>
            <a:ln w="9525">
              <a:noFill/>
              <a:round/>
              <a:headEnd/>
              <a:tailEnd/>
            </a:ln>
          </p:spPr>
          <p:txBody>
            <a:bodyPr/>
            <a:lstStyle/>
            <a:p>
              <a:endParaRPr lang="en-US"/>
            </a:p>
          </p:txBody>
        </p:sp>
        <p:sp>
          <p:nvSpPr>
            <p:cNvPr id="1241640" name="Freeform 552"/>
            <p:cNvSpPr>
              <a:spLocks/>
            </p:cNvSpPr>
            <p:nvPr/>
          </p:nvSpPr>
          <p:spPr bwMode="auto">
            <a:xfrm>
              <a:off x="2918" y="1788"/>
              <a:ext cx="28" cy="54"/>
            </a:xfrm>
            <a:custGeom>
              <a:avLst/>
              <a:gdLst/>
              <a:ahLst/>
              <a:cxnLst>
                <a:cxn ang="0">
                  <a:pos x="18" y="106"/>
                </a:cxn>
                <a:cxn ang="0">
                  <a:pos x="30" y="87"/>
                </a:cxn>
                <a:cxn ang="0">
                  <a:pos x="37" y="71"/>
                </a:cxn>
                <a:cxn ang="0">
                  <a:pos x="43" y="58"/>
                </a:cxn>
                <a:cxn ang="0">
                  <a:pos x="49" y="43"/>
                </a:cxn>
                <a:cxn ang="0">
                  <a:pos x="52" y="31"/>
                </a:cxn>
                <a:cxn ang="0">
                  <a:pos x="54" y="21"/>
                </a:cxn>
                <a:cxn ang="0">
                  <a:pos x="57" y="12"/>
                </a:cxn>
                <a:cxn ang="0">
                  <a:pos x="58" y="6"/>
                </a:cxn>
                <a:cxn ang="0">
                  <a:pos x="37" y="0"/>
                </a:cxn>
                <a:cxn ang="0">
                  <a:pos x="35" y="6"/>
                </a:cxn>
                <a:cxn ang="0">
                  <a:pos x="32" y="15"/>
                </a:cxn>
                <a:cxn ang="0">
                  <a:pos x="31" y="24"/>
                </a:cxn>
                <a:cxn ang="0">
                  <a:pos x="28" y="35"/>
                </a:cxn>
                <a:cxn ang="0">
                  <a:pos x="25" y="47"/>
                </a:cxn>
                <a:cxn ang="0">
                  <a:pos x="18" y="61"/>
                </a:cxn>
                <a:cxn ang="0">
                  <a:pos x="12" y="77"/>
                </a:cxn>
                <a:cxn ang="0">
                  <a:pos x="0" y="95"/>
                </a:cxn>
                <a:cxn ang="0">
                  <a:pos x="18" y="106"/>
                </a:cxn>
              </a:cxnLst>
              <a:rect l="0" t="0" r="r" b="b"/>
              <a:pathLst>
                <a:path w="58" h="106">
                  <a:moveTo>
                    <a:pt x="18" y="106"/>
                  </a:moveTo>
                  <a:lnTo>
                    <a:pt x="30" y="87"/>
                  </a:lnTo>
                  <a:lnTo>
                    <a:pt x="37" y="71"/>
                  </a:lnTo>
                  <a:lnTo>
                    <a:pt x="43" y="58"/>
                  </a:lnTo>
                  <a:lnTo>
                    <a:pt x="49" y="43"/>
                  </a:lnTo>
                  <a:lnTo>
                    <a:pt x="52" y="31"/>
                  </a:lnTo>
                  <a:lnTo>
                    <a:pt x="54" y="21"/>
                  </a:lnTo>
                  <a:lnTo>
                    <a:pt x="57" y="12"/>
                  </a:lnTo>
                  <a:lnTo>
                    <a:pt x="58" y="6"/>
                  </a:lnTo>
                  <a:lnTo>
                    <a:pt x="37" y="0"/>
                  </a:lnTo>
                  <a:lnTo>
                    <a:pt x="35" y="6"/>
                  </a:lnTo>
                  <a:lnTo>
                    <a:pt x="32" y="15"/>
                  </a:lnTo>
                  <a:lnTo>
                    <a:pt x="31" y="24"/>
                  </a:lnTo>
                  <a:lnTo>
                    <a:pt x="28" y="35"/>
                  </a:lnTo>
                  <a:lnTo>
                    <a:pt x="25" y="47"/>
                  </a:lnTo>
                  <a:lnTo>
                    <a:pt x="18" y="61"/>
                  </a:lnTo>
                  <a:lnTo>
                    <a:pt x="12" y="77"/>
                  </a:lnTo>
                  <a:lnTo>
                    <a:pt x="0" y="95"/>
                  </a:lnTo>
                  <a:lnTo>
                    <a:pt x="18" y="106"/>
                  </a:lnTo>
                  <a:close/>
                </a:path>
              </a:pathLst>
            </a:custGeom>
            <a:solidFill>
              <a:srgbClr val="000000"/>
            </a:solidFill>
            <a:ln w="9525">
              <a:noFill/>
              <a:round/>
              <a:headEnd/>
              <a:tailEnd/>
            </a:ln>
          </p:spPr>
          <p:txBody>
            <a:bodyPr/>
            <a:lstStyle/>
            <a:p>
              <a:endParaRPr lang="en-US"/>
            </a:p>
          </p:txBody>
        </p:sp>
        <p:sp>
          <p:nvSpPr>
            <p:cNvPr id="1241641" name="Freeform 553"/>
            <p:cNvSpPr>
              <a:spLocks/>
            </p:cNvSpPr>
            <p:nvPr/>
          </p:nvSpPr>
          <p:spPr bwMode="auto">
            <a:xfrm>
              <a:off x="2917" y="1835"/>
              <a:ext cx="10" cy="10"/>
            </a:xfrm>
            <a:custGeom>
              <a:avLst/>
              <a:gdLst/>
              <a:ahLst/>
              <a:cxnLst>
                <a:cxn ang="0">
                  <a:pos x="1" y="0"/>
                </a:cxn>
                <a:cxn ang="0">
                  <a:pos x="0" y="11"/>
                </a:cxn>
                <a:cxn ang="0">
                  <a:pos x="4" y="18"/>
                </a:cxn>
                <a:cxn ang="0">
                  <a:pos x="13" y="19"/>
                </a:cxn>
                <a:cxn ang="0">
                  <a:pos x="20" y="13"/>
                </a:cxn>
                <a:cxn ang="0">
                  <a:pos x="1" y="0"/>
                </a:cxn>
              </a:cxnLst>
              <a:rect l="0" t="0" r="r" b="b"/>
              <a:pathLst>
                <a:path w="20" h="19">
                  <a:moveTo>
                    <a:pt x="1" y="0"/>
                  </a:moveTo>
                  <a:lnTo>
                    <a:pt x="0" y="11"/>
                  </a:lnTo>
                  <a:lnTo>
                    <a:pt x="4" y="18"/>
                  </a:lnTo>
                  <a:lnTo>
                    <a:pt x="13" y="19"/>
                  </a:lnTo>
                  <a:lnTo>
                    <a:pt x="20" y="13"/>
                  </a:lnTo>
                  <a:lnTo>
                    <a:pt x="1" y="0"/>
                  </a:lnTo>
                  <a:close/>
                </a:path>
              </a:pathLst>
            </a:custGeom>
            <a:solidFill>
              <a:srgbClr val="000000"/>
            </a:solidFill>
            <a:ln w="9525">
              <a:noFill/>
              <a:round/>
              <a:headEnd/>
              <a:tailEnd/>
            </a:ln>
          </p:spPr>
          <p:txBody>
            <a:bodyPr/>
            <a:lstStyle/>
            <a:p>
              <a:endParaRPr lang="en-US"/>
            </a:p>
          </p:txBody>
        </p:sp>
        <p:sp>
          <p:nvSpPr>
            <p:cNvPr id="1241642" name="Freeform 554"/>
            <p:cNvSpPr>
              <a:spLocks/>
            </p:cNvSpPr>
            <p:nvPr/>
          </p:nvSpPr>
          <p:spPr bwMode="auto">
            <a:xfrm>
              <a:off x="2921" y="1820"/>
              <a:ext cx="11" cy="10"/>
            </a:xfrm>
            <a:custGeom>
              <a:avLst/>
              <a:gdLst/>
              <a:ahLst/>
              <a:cxnLst>
                <a:cxn ang="0">
                  <a:pos x="18" y="19"/>
                </a:cxn>
                <a:cxn ang="0">
                  <a:pos x="20" y="8"/>
                </a:cxn>
                <a:cxn ang="0">
                  <a:pos x="15" y="1"/>
                </a:cxn>
                <a:cxn ang="0">
                  <a:pos x="8" y="0"/>
                </a:cxn>
                <a:cxn ang="0">
                  <a:pos x="0" y="5"/>
                </a:cxn>
                <a:cxn ang="0">
                  <a:pos x="18" y="19"/>
                </a:cxn>
              </a:cxnLst>
              <a:rect l="0" t="0" r="r" b="b"/>
              <a:pathLst>
                <a:path w="20" h="19">
                  <a:moveTo>
                    <a:pt x="18" y="19"/>
                  </a:moveTo>
                  <a:lnTo>
                    <a:pt x="20" y="8"/>
                  </a:lnTo>
                  <a:lnTo>
                    <a:pt x="15" y="1"/>
                  </a:lnTo>
                  <a:lnTo>
                    <a:pt x="8" y="0"/>
                  </a:lnTo>
                  <a:lnTo>
                    <a:pt x="0" y="5"/>
                  </a:lnTo>
                  <a:lnTo>
                    <a:pt x="18" y="19"/>
                  </a:lnTo>
                  <a:close/>
                </a:path>
              </a:pathLst>
            </a:custGeom>
            <a:solidFill>
              <a:srgbClr val="000000"/>
            </a:solidFill>
            <a:ln w="9525">
              <a:noFill/>
              <a:round/>
              <a:headEnd/>
              <a:tailEnd/>
            </a:ln>
          </p:spPr>
          <p:txBody>
            <a:bodyPr/>
            <a:lstStyle/>
            <a:p>
              <a:endParaRPr lang="en-US"/>
            </a:p>
          </p:txBody>
        </p:sp>
        <p:sp>
          <p:nvSpPr>
            <p:cNvPr id="1241643" name="Freeform 555"/>
            <p:cNvSpPr>
              <a:spLocks/>
            </p:cNvSpPr>
            <p:nvPr/>
          </p:nvSpPr>
          <p:spPr bwMode="auto">
            <a:xfrm>
              <a:off x="2900" y="1823"/>
              <a:ext cx="30" cy="49"/>
            </a:xfrm>
            <a:custGeom>
              <a:avLst/>
              <a:gdLst/>
              <a:ahLst/>
              <a:cxnLst>
                <a:cxn ang="0">
                  <a:pos x="17" y="98"/>
                </a:cxn>
                <a:cxn ang="0">
                  <a:pos x="17" y="98"/>
                </a:cxn>
                <a:cxn ang="0">
                  <a:pos x="23" y="91"/>
                </a:cxn>
                <a:cxn ang="0">
                  <a:pos x="24" y="80"/>
                </a:cxn>
                <a:cxn ang="0">
                  <a:pos x="28" y="72"/>
                </a:cxn>
                <a:cxn ang="0">
                  <a:pos x="34" y="60"/>
                </a:cxn>
                <a:cxn ang="0">
                  <a:pos x="41" y="48"/>
                </a:cxn>
                <a:cxn ang="0">
                  <a:pos x="46" y="37"/>
                </a:cxn>
                <a:cxn ang="0">
                  <a:pos x="55" y="24"/>
                </a:cxn>
                <a:cxn ang="0">
                  <a:pos x="60" y="14"/>
                </a:cxn>
                <a:cxn ang="0">
                  <a:pos x="42" y="0"/>
                </a:cxn>
                <a:cxn ang="0">
                  <a:pos x="35" y="11"/>
                </a:cxn>
                <a:cxn ang="0">
                  <a:pos x="28" y="24"/>
                </a:cxn>
                <a:cxn ang="0">
                  <a:pos x="23" y="37"/>
                </a:cxn>
                <a:cxn ang="0">
                  <a:pos x="16" y="49"/>
                </a:cxn>
                <a:cxn ang="0">
                  <a:pos x="10" y="61"/>
                </a:cxn>
                <a:cxn ang="0">
                  <a:pos x="6" y="72"/>
                </a:cxn>
                <a:cxn ang="0">
                  <a:pos x="1" y="80"/>
                </a:cxn>
                <a:cxn ang="0">
                  <a:pos x="0" y="88"/>
                </a:cxn>
                <a:cxn ang="0">
                  <a:pos x="17" y="98"/>
                </a:cxn>
              </a:cxnLst>
              <a:rect l="0" t="0" r="r" b="b"/>
              <a:pathLst>
                <a:path w="60" h="98">
                  <a:moveTo>
                    <a:pt x="17" y="98"/>
                  </a:moveTo>
                  <a:lnTo>
                    <a:pt x="17" y="98"/>
                  </a:lnTo>
                  <a:lnTo>
                    <a:pt x="23" y="91"/>
                  </a:lnTo>
                  <a:lnTo>
                    <a:pt x="24" y="80"/>
                  </a:lnTo>
                  <a:lnTo>
                    <a:pt x="28" y="72"/>
                  </a:lnTo>
                  <a:lnTo>
                    <a:pt x="34" y="60"/>
                  </a:lnTo>
                  <a:lnTo>
                    <a:pt x="41" y="48"/>
                  </a:lnTo>
                  <a:lnTo>
                    <a:pt x="46" y="37"/>
                  </a:lnTo>
                  <a:lnTo>
                    <a:pt x="55" y="24"/>
                  </a:lnTo>
                  <a:lnTo>
                    <a:pt x="60" y="14"/>
                  </a:lnTo>
                  <a:lnTo>
                    <a:pt x="42" y="0"/>
                  </a:lnTo>
                  <a:lnTo>
                    <a:pt x="35" y="11"/>
                  </a:lnTo>
                  <a:lnTo>
                    <a:pt x="28" y="24"/>
                  </a:lnTo>
                  <a:lnTo>
                    <a:pt x="23" y="37"/>
                  </a:lnTo>
                  <a:lnTo>
                    <a:pt x="16" y="49"/>
                  </a:lnTo>
                  <a:lnTo>
                    <a:pt x="10" y="61"/>
                  </a:lnTo>
                  <a:lnTo>
                    <a:pt x="6" y="72"/>
                  </a:lnTo>
                  <a:lnTo>
                    <a:pt x="1" y="80"/>
                  </a:lnTo>
                  <a:lnTo>
                    <a:pt x="0" y="88"/>
                  </a:lnTo>
                  <a:lnTo>
                    <a:pt x="17" y="98"/>
                  </a:lnTo>
                  <a:close/>
                </a:path>
              </a:pathLst>
            </a:custGeom>
            <a:solidFill>
              <a:srgbClr val="000000"/>
            </a:solidFill>
            <a:ln w="9525">
              <a:noFill/>
              <a:round/>
              <a:headEnd/>
              <a:tailEnd/>
            </a:ln>
          </p:spPr>
          <p:txBody>
            <a:bodyPr/>
            <a:lstStyle/>
            <a:p>
              <a:endParaRPr lang="en-US"/>
            </a:p>
          </p:txBody>
        </p:sp>
        <p:sp>
          <p:nvSpPr>
            <p:cNvPr id="1241644" name="Freeform 556"/>
            <p:cNvSpPr>
              <a:spLocks/>
            </p:cNvSpPr>
            <p:nvPr/>
          </p:nvSpPr>
          <p:spPr bwMode="auto">
            <a:xfrm>
              <a:off x="2884" y="1867"/>
              <a:ext cx="25" cy="63"/>
            </a:xfrm>
            <a:custGeom>
              <a:avLst/>
              <a:gdLst/>
              <a:ahLst/>
              <a:cxnLst>
                <a:cxn ang="0">
                  <a:pos x="22" y="126"/>
                </a:cxn>
                <a:cxn ang="0">
                  <a:pos x="24" y="105"/>
                </a:cxn>
                <a:cxn ang="0">
                  <a:pos x="26" y="86"/>
                </a:cxn>
                <a:cxn ang="0">
                  <a:pos x="30" y="69"/>
                </a:cxn>
                <a:cxn ang="0">
                  <a:pos x="35" y="52"/>
                </a:cxn>
                <a:cxn ang="0">
                  <a:pos x="40" y="37"/>
                </a:cxn>
                <a:cxn ang="0">
                  <a:pos x="43" y="28"/>
                </a:cxn>
                <a:cxn ang="0">
                  <a:pos x="48" y="18"/>
                </a:cxn>
                <a:cxn ang="0">
                  <a:pos x="50" y="10"/>
                </a:cxn>
                <a:cxn ang="0">
                  <a:pos x="33" y="0"/>
                </a:cxn>
                <a:cxn ang="0">
                  <a:pos x="30" y="7"/>
                </a:cxn>
                <a:cxn ang="0">
                  <a:pos x="25" y="18"/>
                </a:cxn>
                <a:cxn ang="0">
                  <a:pos x="18" y="31"/>
                </a:cxn>
                <a:cxn ang="0">
                  <a:pos x="15" y="46"/>
                </a:cxn>
                <a:cxn ang="0">
                  <a:pos x="8" y="62"/>
                </a:cxn>
                <a:cxn ang="0">
                  <a:pos x="6" y="81"/>
                </a:cxn>
                <a:cxn ang="0">
                  <a:pos x="2" y="102"/>
                </a:cxn>
                <a:cxn ang="0">
                  <a:pos x="0" y="126"/>
                </a:cxn>
                <a:cxn ang="0">
                  <a:pos x="22" y="126"/>
                </a:cxn>
              </a:cxnLst>
              <a:rect l="0" t="0" r="r" b="b"/>
              <a:pathLst>
                <a:path w="50" h="126">
                  <a:moveTo>
                    <a:pt x="22" y="126"/>
                  </a:moveTo>
                  <a:lnTo>
                    <a:pt x="24" y="105"/>
                  </a:lnTo>
                  <a:lnTo>
                    <a:pt x="26" y="86"/>
                  </a:lnTo>
                  <a:lnTo>
                    <a:pt x="30" y="69"/>
                  </a:lnTo>
                  <a:lnTo>
                    <a:pt x="35" y="52"/>
                  </a:lnTo>
                  <a:lnTo>
                    <a:pt x="40" y="37"/>
                  </a:lnTo>
                  <a:lnTo>
                    <a:pt x="43" y="28"/>
                  </a:lnTo>
                  <a:lnTo>
                    <a:pt x="48" y="18"/>
                  </a:lnTo>
                  <a:lnTo>
                    <a:pt x="50" y="10"/>
                  </a:lnTo>
                  <a:lnTo>
                    <a:pt x="33" y="0"/>
                  </a:lnTo>
                  <a:lnTo>
                    <a:pt x="30" y="7"/>
                  </a:lnTo>
                  <a:lnTo>
                    <a:pt x="25" y="18"/>
                  </a:lnTo>
                  <a:lnTo>
                    <a:pt x="18" y="31"/>
                  </a:lnTo>
                  <a:lnTo>
                    <a:pt x="15" y="46"/>
                  </a:lnTo>
                  <a:lnTo>
                    <a:pt x="8" y="62"/>
                  </a:lnTo>
                  <a:lnTo>
                    <a:pt x="6" y="81"/>
                  </a:lnTo>
                  <a:lnTo>
                    <a:pt x="2" y="102"/>
                  </a:lnTo>
                  <a:lnTo>
                    <a:pt x="0" y="126"/>
                  </a:lnTo>
                  <a:lnTo>
                    <a:pt x="22" y="126"/>
                  </a:lnTo>
                  <a:close/>
                </a:path>
              </a:pathLst>
            </a:custGeom>
            <a:solidFill>
              <a:srgbClr val="000000"/>
            </a:solidFill>
            <a:ln w="9525">
              <a:noFill/>
              <a:round/>
              <a:headEnd/>
              <a:tailEnd/>
            </a:ln>
          </p:spPr>
          <p:txBody>
            <a:bodyPr/>
            <a:lstStyle/>
            <a:p>
              <a:endParaRPr lang="en-US"/>
            </a:p>
          </p:txBody>
        </p:sp>
        <p:sp>
          <p:nvSpPr>
            <p:cNvPr id="1241645" name="Freeform 557"/>
            <p:cNvSpPr>
              <a:spLocks/>
            </p:cNvSpPr>
            <p:nvPr/>
          </p:nvSpPr>
          <p:spPr bwMode="auto">
            <a:xfrm>
              <a:off x="2884" y="1930"/>
              <a:ext cx="11" cy="5"/>
            </a:xfrm>
            <a:custGeom>
              <a:avLst/>
              <a:gdLst/>
              <a:ahLst/>
              <a:cxnLst>
                <a:cxn ang="0">
                  <a:pos x="0" y="0"/>
                </a:cxn>
                <a:cxn ang="0">
                  <a:pos x="4" y="7"/>
                </a:cxn>
                <a:cxn ang="0">
                  <a:pos x="12" y="10"/>
                </a:cxn>
                <a:cxn ang="0">
                  <a:pos x="18" y="7"/>
                </a:cxn>
                <a:cxn ang="0">
                  <a:pos x="22" y="0"/>
                </a:cxn>
                <a:cxn ang="0">
                  <a:pos x="0" y="0"/>
                </a:cxn>
              </a:cxnLst>
              <a:rect l="0" t="0" r="r" b="b"/>
              <a:pathLst>
                <a:path w="22" h="10">
                  <a:moveTo>
                    <a:pt x="0" y="0"/>
                  </a:moveTo>
                  <a:lnTo>
                    <a:pt x="4" y="7"/>
                  </a:lnTo>
                  <a:lnTo>
                    <a:pt x="12" y="10"/>
                  </a:lnTo>
                  <a:lnTo>
                    <a:pt x="18" y="7"/>
                  </a:lnTo>
                  <a:lnTo>
                    <a:pt x="22" y="0"/>
                  </a:lnTo>
                  <a:lnTo>
                    <a:pt x="0" y="0"/>
                  </a:lnTo>
                  <a:close/>
                </a:path>
              </a:pathLst>
            </a:custGeom>
            <a:solidFill>
              <a:srgbClr val="000000"/>
            </a:solidFill>
            <a:ln w="9525">
              <a:noFill/>
              <a:round/>
              <a:headEnd/>
              <a:tailEnd/>
            </a:ln>
          </p:spPr>
          <p:txBody>
            <a:bodyPr/>
            <a:lstStyle/>
            <a:p>
              <a:endParaRPr lang="en-US"/>
            </a:p>
          </p:txBody>
        </p:sp>
        <p:sp>
          <p:nvSpPr>
            <p:cNvPr id="1241646" name="Freeform 558"/>
            <p:cNvSpPr>
              <a:spLocks/>
            </p:cNvSpPr>
            <p:nvPr/>
          </p:nvSpPr>
          <p:spPr bwMode="auto">
            <a:xfrm>
              <a:off x="2964" y="1590"/>
              <a:ext cx="9" cy="8"/>
            </a:xfrm>
            <a:custGeom>
              <a:avLst/>
              <a:gdLst/>
              <a:ahLst/>
              <a:cxnLst>
                <a:cxn ang="0">
                  <a:pos x="19" y="16"/>
                </a:cxn>
                <a:cxn ang="0">
                  <a:pos x="19" y="9"/>
                </a:cxn>
                <a:cxn ang="0">
                  <a:pos x="14" y="2"/>
                </a:cxn>
                <a:cxn ang="0">
                  <a:pos x="6" y="0"/>
                </a:cxn>
                <a:cxn ang="0">
                  <a:pos x="0" y="6"/>
                </a:cxn>
                <a:cxn ang="0">
                  <a:pos x="19" y="16"/>
                </a:cxn>
              </a:cxnLst>
              <a:rect l="0" t="0" r="r" b="b"/>
              <a:pathLst>
                <a:path w="19" h="16">
                  <a:moveTo>
                    <a:pt x="19" y="16"/>
                  </a:moveTo>
                  <a:lnTo>
                    <a:pt x="19" y="9"/>
                  </a:lnTo>
                  <a:lnTo>
                    <a:pt x="14" y="2"/>
                  </a:lnTo>
                  <a:lnTo>
                    <a:pt x="6" y="0"/>
                  </a:lnTo>
                  <a:lnTo>
                    <a:pt x="0" y="6"/>
                  </a:lnTo>
                  <a:lnTo>
                    <a:pt x="19" y="16"/>
                  </a:lnTo>
                  <a:close/>
                </a:path>
              </a:pathLst>
            </a:custGeom>
            <a:solidFill>
              <a:srgbClr val="000000"/>
            </a:solidFill>
            <a:ln w="9525">
              <a:noFill/>
              <a:round/>
              <a:headEnd/>
              <a:tailEnd/>
            </a:ln>
          </p:spPr>
          <p:txBody>
            <a:bodyPr/>
            <a:lstStyle/>
            <a:p>
              <a:endParaRPr lang="en-US"/>
            </a:p>
          </p:txBody>
        </p:sp>
        <p:sp>
          <p:nvSpPr>
            <p:cNvPr id="1241647" name="Freeform 559"/>
            <p:cNvSpPr>
              <a:spLocks/>
            </p:cNvSpPr>
            <p:nvPr/>
          </p:nvSpPr>
          <p:spPr bwMode="auto">
            <a:xfrm>
              <a:off x="2950" y="1593"/>
              <a:ext cx="23" cy="56"/>
            </a:xfrm>
            <a:custGeom>
              <a:avLst/>
              <a:gdLst/>
              <a:ahLst/>
              <a:cxnLst>
                <a:cxn ang="0">
                  <a:pos x="18" y="107"/>
                </a:cxn>
                <a:cxn ang="0">
                  <a:pos x="20" y="101"/>
                </a:cxn>
                <a:cxn ang="0">
                  <a:pos x="23" y="96"/>
                </a:cxn>
                <a:cxn ang="0">
                  <a:pos x="24" y="86"/>
                </a:cxn>
                <a:cxn ang="0">
                  <a:pos x="25" y="74"/>
                </a:cxn>
                <a:cxn ang="0">
                  <a:pos x="28" y="64"/>
                </a:cxn>
                <a:cxn ang="0">
                  <a:pos x="33" y="47"/>
                </a:cxn>
                <a:cxn ang="0">
                  <a:pos x="39" y="30"/>
                </a:cxn>
                <a:cxn ang="0">
                  <a:pos x="46" y="10"/>
                </a:cxn>
                <a:cxn ang="0">
                  <a:pos x="27" y="0"/>
                </a:cxn>
                <a:cxn ang="0">
                  <a:pos x="18" y="21"/>
                </a:cxn>
                <a:cxn ang="0">
                  <a:pos x="11" y="40"/>
                </a:cxn>
                <a:cxn ang="0">
                  <a:pos x="7" y="56"/>
                </a:cxn>
                <a:cxn ang="0">
                  <a:pos x="3" y="71"/>
                </a:cxn>
                <a:cxn ang="0">
                  <a:pos x="2" y="83"/>
                </a:cxn>
                <a:cxn ang="0">
                  <a:pos x="1" y="90"/>
                </a:cxn>
                <a:cxn ang="0">
                  <a:pos x="0" y="95"/>
                </a:cxn>
                <a:cxn ang="0">
                  <a:pos x="0" y="98"/>
                </a:cxn>
                <a:cxn ang="0">
                  <a:pos x="2" y="93"/>
                </a:cxn>
                <a:cxn ang="0">
                  <a:pos x="0" y="98"/>
                </a:cxn>
                <a:cxn ang="0">
                  <a:pos x="2" y="107"/>
                </a:cxn>
                <a:cxn ang="0">
                  <a:pos x="9" y="111"/>
                </a:cxn>
                <a:cxn ang="0">
                  <a:pos x="16" y="110"/>
                </a:cxn>
                <a:cxn ang="0">
                  <a:pos x="20" y="101"/>
                </a:cxn>
                <a:cxn ang="0">
                  <a:pos x="18" y="107"/>
                </a:cxn>
              </a:cxnLst>
              <a:rect l="0" t="0" r="r" b="b"/>
              <a:pathLst>
                <a:path w="46" h="111">
                  <a:moveTo>
                    <a:pt x="18" y="107"/>
                  </a:moveTo>
                  <a:lnTo>
                    <a:pt x="20" y="101"/>
                  </a:lnTo>
                  <a:lnTo>
                    <a:pt x="23" y="96"/>
                  </a:lnTo>
                  <a:lnTo>
                    <a:pt x="24" y="86"/>
                  </a:lnTo>
                  <a:lnTo>
                    <a:pt x="25" y="74"/>
                  </a:lnTo>
                  <a:lnTo>
                    <a:pt x="28" y="64"/>
                  </a:lnTo>
                  <a:lnTo>
                    <a:pt x="33" y="47"/>
                  </a:lnTo>
                  <a:lnTo>
                    <a:pt x="39" y="30"/>
                  </a:lnTo>
                  <a:lnTo>
                    <a:pt x="46" y="10"/>
                  </a:lnTo>
                  <a:lnTo>
                    <a:pt x="27" y="0"/>
                  </a:lnTo>
                  <a:lnTo>
                    <a:pt x="18" y="21"/>
                  </a:lnTo>
                  <a:lnTo>
                    <a:pt x="11" y="40"/>
                  </a:lnTo>
                  <a:lnTo>
                    <a:pt x="7" y="56"/>
                  </a:lnTo>
                  <a:lnTo>
                    <a:pt x="3" y="71"/>
                  </a:lnTo>
                  <a:lnTo>
                    <a:pt x="2" y="83"/>
                  </a:lnTo>
                  <a:lnTo>
                    <a:pt x="1" y="90"/>
                  </a:lnTo>
                  <a:lnTo>
                    <a:pt x="0" y="95"/>
                  </a:lnTo>
                  <a:lnTo>
                    <a:pt x="0" y="98"/>
                  </a:lnTo>
                  <a:lnTo>
                    <a:pt x="2" y="93"/>
                  </a:lnTo>
                  <a:lnTo>
                    <a:pt x="0" y="98"/>
                  </a:lnTo>
                  <a:lnTo>
                    <a:pt x="2" y="107"/>
                  </a:lnTo>
                  <a:lnTo>
                    <a:pt x="9" y="111"/>
                  </a:lnTo>
                  <a:lnTo>
                    <a:pt x="16" y="110"/>
                  </a:lnTo>
                  <a:lnTo>
                    <a:pt x="20" y="101"/>
                  </a:lnTo>
                  <a:lnTo>
                    <a:pt x="18" y="107"/>
                  </a:lnTo>
                  <a:close/>
                </a:path>
              </a:pathLst>
            </a:custGeom>
            <a:solidFill>
              <a:srgbClr val="000000"/>
            </a:solidFill>
            <a:ln w="9525">
              <a:noFill/>
              <a:round/>
              <a:headEnd/>
              <a:tailEnd/>
            </a:ln>
          </p:spPr>
          <p:txBody>
            <a:bodyPr/>
            <a:lstStyle/>
            <a:p>
              <a:endParaRPr lang="en-US"/>
            </a:p>
          </p:txBody>
        </p:sp>
        <p:sp>
          <p:nvSpPr>
            <p:cNvPr id="1241648" name="Freeform 560"/>
            <p:cNvSpPr>
              <a:spLocks/>
            </p:cNvSpPr>
            <p:nvPr/>
          </p:nvSpPr>
          <p:spPr bwMode="auto">
            <a:xfrm>
              <a:off x="2941" y="1640"/>
              <a:ext cx="18" cy="64"/>
            </a:xfrm>
            <a:custGeom>
              <a:avLst/>
              <a:gdLst/>
              <a:ahLst/>
              <a:cxnLst>
                <a:cxn ang="0">
                  <a:pos x="20" y="129"/>
                </a:cxn>
                <a:cxn ang="0">
                  <a:pos x="20" y="129"/>
                </a:cxn>
                <a:cxn ang="0">
                  <a:pos x="20" y="97"/>
                </a:cxn>
                <a:cxn ang="0">
                  <a:pos x="23" y="71"/>
                </a:cxn>
                <a:cxn ang="0">
                  <a:pos x="25" y="52"/>
                </a:cxn>
                <a:cxn ang="0">
                  <a:pos x="28" y="36"/>
                </a:cxn>
                <a:cxn ang="0">
                  <a:pos x="32" y="25"/>
                </a:cxn>
                <a:cxn ang="0">
                  <a:pos x="34" y="18"/>
                </a:cxn>
                <a:cxn ang="0">
                  <a:pos x="36" y="14"/>
                </a:cxn>
                <a:cxn ang="0">
                  <a:pos x="20" y="0"/>
                </a:cxn>
                <a:cxn ang="0">
                  <a:pos x="18" y="3"/>
                </a:cxn>
                <a:cxn ang="0">
                  <a:pos x="16" y="8"/>
                </a:cxn>
                <a:cxn ang="0">
                  <a:pos x="12" y="15"/>
                </a:cxn>
                <a:cxn ang="0">
                  <a:pos x="7" y="30"/>
                </a:cxn>
                <a:cxn ang="0">
                  <a:pos x="4" y="48"/>
                </a:cxn>
                <a:cxn ang="0">
                  <a:pos x="1" y="68"/>
                </a:cxn>
                <a:cxn ang="0">
                  <a:pos x="0" y="97"/>
                </a:cxn>
                <a:cxn ang="0">
                  <a:pos x="0" y="129"/>
                </a:cxn>
                <a:cxn ang="0">
                  <a:pos x="20" y="129"/>
                </a:cxn>
              </a:cxnLst>
              <a:rect l="0" t="0" r="r" b="b"/>
              <a:pathLst>
                <a:path w="36" h="129">
                  <a:moveTo>
                    <a:pt x="20" y="129"/>
                  </a:moveTo>
                  <a:lnTo>
                    <a:pt x="20" y="129"/>
                  </a:lnTo>
                  <a:lnTo>
                    <a:pt x="20" y="97"/>
                  </a:lnTo>
                  <a:lnTo>
                    <a:pt x="23" y="71"/>
                  </a:lnTo>
                  <a:lnTo>
                    <a:pt x="25" y="52"/>
                  </a:lnTo>
                  <a:lnTo>
                    <a:pt x="28" y="36"/>
                  </a:lnTo>
                  <a:lnTo>
                    <a:pt x="32" y="25"/>
                  </a:lnTo>
                  <a:lnTo>
                    <a:pt x="34" y="18"/>
                  </a:lnTo>
                  <a:lnTo>
                    <a:pt x="36" y="14"/>
                  </a:lnTo>
                  <a:lnTo>
                    <a:pt x="20" y="0"/>
                  </a:lnTo>
                  <a:lnTo>
                    <a:pt x="18" y="3"/>
                  </a:lnTo>
                  <a:lnTo>
                    <a:pt x="16" y="8"/>
                  </a:lnTo>
                  <a:lnTo>
                    <a:pt x="12" y="15"/>
                  </a:lnTo>
                  <a:lnTo>
                    <a:pt x="7" y="30"/>
                  </a:lnTo>
                  <a:lnTo>
                    <a:pt x="4" y="48"/>
                  </a:lnTo>
                  <a:lnTo>
                    <a:pt x="1" y="68"/>
                  </a:lnTo>
                  <a:lnTo>
                    <a:pt x="0" y="97"/>
                  </a:lnTo>
                  <a:lnTo>
                    <a:pt x="0" y="129"/>
                  </a:lnTo>
                  <a:lnTo>
                    <a:pt x="20" y="129"/>
                  </a:lnTo>
                  <a:close/>
                </a:path>
              </a:pathLst>
            </a:custGeom>
            <a:solidFill>
              <a:srgbClr val="000000"/>
            </a:solidFill>
            <a:ln w="9525">
              <a:noFill/>
              <a:round/>
              <a:headEnd/>
              <a:tailEnd/>
            </a:ln>
          </p:spPr>
          <p:txBody>
            <a:bodyPr/>
            <a:lstStyle/>
            <a:p>
              <a:endParaRPr lang="en-US"/>
            </a:p>
          </p:txBody>
        </p:sp>
        <p:sp>
          <p:nvSpPr>
            <p:cNvPr id="1241649" name="Freeform 561"/>
            <p:cNvSpPr>
              <a:spLocks/>
            </p:cNvSpPr>
            <p:nvPr/>
          </p:nvSpPr>
          <p:spPr bwMode="auto">
            <a:xfrm>
              <a:off x="2941" y="1704"/>
              <a:ext cx="17" cy="76"/>
            </a:xfrm>
            <a:custGeom>
              <a:avLst/>
              <a:gdLst/>
              <a:ahLst/>
              <a:cxnLst>
                <a:cxn ang="0">
                  <a:pos x="33" y="147"/>
                </a:cxn>
                <a:cxn ang="0">
                  <a:pos x="32" y="136"/>
                </a:cxn>
                <a:cxn ang="0">
                  <a:pos x="29" y="124"/>
                </a:cxn>
                <a:cxn ang="0">
                  <a:pos x="28" y="110"/>
                </a:cxn>
                <a:cxn ang="0">
                  <a:pos x="27" y="89"/>
                </a:cxn>
                <a:cxn ang="0">
                  <a:pos x="25" y="70"/>
                </a:cxn>
                <a:cxn ang="0">
                  <a:pos x="24" y="49"/>
                </a:cxn>
                <a:cxn ang="0">
                  <a:pos x="21" y="25"/>
                </a:cxn>
                <a:cxn ang="0">
                  <a:pos x="20" y="0"/>
                </a:cxn>
                <a:cxn ang="0">
                  <a:pos x="0" y="0"/>
                </a:cxn>
                <a:cxn ang="0">
                  <a:pos x="1" y="25"/>
                </a:cxn>
                <a:cxn ang="0">
                  <a:pos x="2" y="49"/>
                </a:cxn>
                <a:cxn ang="0">
                  <a:pos x="4" y="73"/>
                </a:cxn>
                <a:cxn ang="0">
                  <a:pos x="6" y="93"/>
                </a:cxn>
                <a:cxn ang="0">
                  <a:pos x="7" y="113"/>
                </a:cxn>
                <a:cxn ang="0">
                  <a:pos x="9" y="127"/>
                </a:cxn>
                <a:cxn ang="0">
                  <a:pos x="10" y="141"/>
                </a:cxn>
                <a:cxn ang="0">
                  <a:pos x="11" y="151"/>
                </a:cxn>
                <a:cxn ang="0">
                  <a:pos x="33" y="147"/>
                </a:cxn>
              </a:cxnLst>
              <a:rect l="0" t="0" r="r" b="b"/>
              <a:pathLst>
                <a:path w="33" h="151">
                  <a:moveTo>
                    <a:pt x="33" y="147"/>
                  </a:moveTo>
                  <a:lnTo>
                    <a:pt x="32" y="136"/>
                  </a:lnTo>
                  <a:lnTo>
                    <a:pt x="29" y="124"/>
                  </a:lnTo>
                  <a:lnTo>
                    <a:pt x="28" y="110"/>
                  </a:lnTo>
                  <a:lnTo>
                    <a:pt x="27" y="89"/>
                  </a:lnTo>
                  <a:lnTo>
                    <a:pt x="25" y="70"/>
                  </a:lnTo>
                  <a:lnTo>
                    <a:pt x="24" y="49"/>
                  </a:lnTo>
                  <a:lnTo>
                    <a:pt x="21" y="25"/>
                  </a:lnTo>
                  <a:lnTo>
                    <a:pt x="20" y="0"/>
                  </a:lnTo>
                  <a:lnTo>
                    <a:pt x="0" y="0"/>
                  </a:lnTo>
                  <a:lnTo>
                    <a:pt x="1" y="25"/>
                  </a:lnTo>
                  <a:lnTo>
                    <a:pt x="2" y="49"/>
                  </a:lnTo>
                  <a:lnTo>
                    <a:pt x="4" y="73"/>
                  </a:lnTo>
                  <a:lnTo>
                    <a:pt x="6" y="93"/>
                  </a:lnTo>
                  <a:lnTo>
                    <a:pt x="7" y="113"/>
                  </a:lnTo>
                  <a:lnTo>
                    <a:pt x="9" y="127"/>
                  </a:lnTo>
                  <a:lnTo>
                    <a:pt x="10" y="141"/>
                  </a:lnTo>
                  <a:lnTo>
                    <a:pt x="11" y="151"/>
                  </a:lnTo>
                  <a:lnTo>
                    <a:pt x="33" y="147"/>
                  </a:lnTo>
                  <a:close/>
                </a:path>
              </a:pathLst>
            </a:custGeom>
            <a:solidFill>
              <a:srgbClr val="000000"/>
            </a:solidFill>
            <a:ln w="9525">
              <a:noFill/>
              <a:round/>
              <a:headEnd/>
              <a:tailEnd/>
            </a:ln>
          </p:spPr>
          <p:txBody>
            <a:bodyPr/>
            <a:lstStyle/>
            <a:p>
              <a:endParaRPr lang="en-US"/>
            </a:p>
          </p:txBody>
        </p:sp>
        <p:sp>
          <p:nvSpPr>
            <p:cNvPr id="1241650" name="Freeform 562"/>
            <p:cNvSpPr>
              <a:spLocks/>
            </p:cNvSpPr>
            <p:nvPr/>
          </p:nvSpPr>
          <p:spPr bwMode="auto">
            <a:xfrm>
              <a:off x="2947" y="1777"/>
              <a:ext cx="11" cy="7"/>
            </a:xfrm>
            <a:custGeom>
              <a:avLst/>
              <a:gdLst/>
              <a:ahLst/>
              <a:cxnLst>
                <a:cxn ang="0">
                  <a:pos x="0" y="4"/>
                </a:cxn>
                <a:cxn ang="0">
                  <a:pos x="5" y="12"/>
                </a:cxn>
                <a:cxn ang="0">
                  <a:pos x="13" y="13"/>
                </a:cxn>
                <a:cxn ang="0">
                  <a:pos x="18" y="9"/>
                </a:cxn>
                <a:cxn ang="0">
                  <a:pos x="22" y="0"/>
                </a:cxn>
                <a:cxn ang="0">
                  <a:pos x="0" y="4"/>
                </a:cxn>
              </a:cxnLst>
              <a:rect l="0" t="0" r="r" b="b"/>
              <a:pathLst>
                <a:path w="22" h="13">
                  <a:moveTo>
                    <a:pt x="0" y="4"/>
                  </a:moveTo>
                  <a:lnTo>
                    <a:pt x="5" y="12"/>
                  </a:lnTo>
                  <a:lnTo>
                    <a:pt x="13" y="13"/>
                  </a:lnTo>
                  <a:lnTo>
                    <a:pt x="18" y="9"/>
                  </a:lnTo>
                  <a:lnTo>
                    <a:pt x="22" y="0"/>
                  </a:lnTo>
                  <a:lnTo>
                    <a:pt x="0" y="4"/>
                  </a:lnTo>
                  <a:close/>
                </a:path>
              </a:pathLst>
            </a:custGeom>
            <a:solidFill>
              <a:srgbClr val="000000"/>
            </a:solidFill>
            <a:ln w="9525">
              <a:noFill/>
              <a:round/>
              <a:headEnd/>
              <a:tailEnd/>
            </a:ln>
          </p:spPr>
          <p:txBody>
            <a:bodyPr/>
            <a:lstStyle/>
            <a:p>
              <a:endParaRPr lang="en-US"/>
            </a:p>
          </p:txBody>
        </p:sp>
        <p:sp>
          <p:nvSpPr>
            <p:cNvPr id="1241651" name="Freeform 563"/>
            <p:cNvSpPr>
              <a:spLocks/>
            </p:cNvSpPr>
            <p:nvPr/>
          </p:nvSpPr>
          <p:spPr bwMode="auto">
            <a:xfrm>
              <a:off x="3017" y="1809"/>
              <a:ext cx="9" cy="10"/>
            </a:xfrm>
            <a:custGeom>
              <a:avLst/>
              <a:gdLst/>
              <a:ahLst/>
              <a:cxnLst>
                <a:cxn ang="0">
                  <a:pos x="3" y="0"/>
                </a:cxn>
                <a:cxn ang="0">
                  <a:pos x="0" y="8"/>
                </a:cxn>
                <a:cxn ang="0">
                  <a:pos x="5" y="15"/>
                </a:cxn>
                <a:cxn ang="0">
                  <a:pos x="10" y="20"/>
                </a:cxn>
                <a:cxn ang="0">
                  <a:pos x="18" y="17"/>
                </a:cxn>
                <a:cxn ang="0">
                  <a:pos x="3" y="0"/>
                </a:cxn>
              </a:cxnLst>
              <a:rect l="0" t="0" r="r" b="b"/>
              <a:pathLst>
                <a:path w="18" h="20">
                  <a:moveTo>
                    <a:pt x="3" y="0"/>
                  </a:moveTo>
                  <a:lnTo>
                    <a:pt x="0" y="8"/>
                  </a:lnTo>
                  <a:lnTo>
                    <a:pt x="5" y="15"/>
                  </a:lnTo>
                  <a:lnTo>
                    <a:pt x="10" y="20"/>
                  </a:lnTo>
                  <a:lnTo>
                    <a:pt x="18" y="17"/>
                  </a:lnTo>
                  <a:lnTo>
                    <a:pt x="3" y="0"/>
                  </a:lnTo>
                  <a:close/>
                </a:path>
              </a:pathLst>
            </a:custGeom>
            <a:solidFill>
              <a:srgbClr val="000000"/>
            </a:solidFill>
            <a:ln w="9525">
              <a:noFill/>
              <a:round/>
              <a:headEnd/>
              <a:tailEnd/>
            </a:ln>
          </p:spPr>
          <p:txBody>
            <a:bodyPr/>
            <a:lstStyle/>
            <a:p>
              <a:endParaRPr lang="en-US"/>
            </a:p>
          </p:txBody>
        </p:sp>
        <p:sp>
          <p:nvSpPr>
            <p:cNvPr id="1241652" name="Freeform 564"/>
            <p:cNvSpPr>
              <a:spLocks/>
            </p:cNvSpPr>
            <p:nvPr/>
          </p:nvSpPr>
          <p:spPr bwMode="auto">
            <a:xfrm>
              <a:off x="3018" y="1771"/>
              <a:ext cx="36" cy="46"/>
            </a:xfrm>
            <a:custGeom>
              <a:avLst/>
              <a:gdLst/>
              <a:ahLst/>
              <a:cxnLst>
                <a:cxn ang="0">
                  <a:pos x="48" y="2"/>
                </a:cxn>
                <a:cxn ang="0">
                  <a:pos x="50" y="0"/>
                </a:cxn>
                <a:cxn ang="0">
                  <a:pos x="46" y="11"/>
                </a:cxn>
                <a:cxn ang="0">
                  <a:pos x="38" y="23"/>
                </a:cxn>
                <a:cxn ang="0">
                  <a:pos x="30" y="36"/>
                </a:cxn>
                <a:cxn ang="0">
                  <a:pos x="23" y="49"/>
                </a:cxn>
                <a:cxn ang="0">
                  <a:pos x="14" y="60"/>
                </a:cxn>
                <a:cxn ang="0">
                  <a:pos x="6" y="70"/>
                </a:cxn>
                <a:cxn ang="0">
                  <a:pos x="2" y="77"/>
                </a:cxn>
                <a:cxn ang="0">
                  <a:pos x="0" y="77"/>
                </a:cxn>
                <a:cxn ang="0">
                  <a:pos x="15" y="94"/>
                </a:cxn>
                <a:cxn ang="0">
                  <a:pos x="16" y="89"/>
                </a:cxn>
                <a:cxn ang="0">
                  <a:pos x="21" y="83"/>
                </a:cxn>
                <a:cxn ang="0">
                  <a:pos x="29" y="74"/>
                </a:cxn>
                <a:cxn ang="0">
                  <a:pos x="38" y="63"/>
                </a:cxn>
                <a:cxn ang="0">
                  <a:pos x="48" y="49"/>
                </a:cxn>
                <a:cxn ang="0">
                  <a:pos x="56" y="36"/>
                </a:cxn>
                <a:cxn ang="0">
                  <a:pos x="64" y="21"/>
                </a:cxn>
                <a:cxn ang="0">
                  <a:pos x="68" y="11"/>
                </a:cxn>
                <a:cxn ang="0">
                  <a:pos x="70" y="9"/>
                </a:cxn>
                <a:cxn ang="0">
                  <a:pos x="48" y="2"/>
                </a:cxn>
              </a:cxnLst>
              <a:rect l="0" t="0" r="r" b="b"/>
              <a:pathLst>
                <a:path w="70" h="94">
                  <a:moveTo>
                    <a:pt x="48" y="2"/>
                  </a:moveTo>
                  <a:lnTo>
                    <a:pt x="50" y="0"/>
                  </a:lnTo>
                  <a:lnTo>
                    <a:pt x="46" y="11"/>
                  </a:lnTo>
                  <a:lnTo>
                    <a:pt x="38" y="23"/>
                  </a:lnTo>
                  <a:lnTo>
                    <a:pt x="30" y="36"/>
                  </a:lnTo>
                  <a:lnTo>
                    <a:pt x="23" y="49"/>
                  </a:lnTo>
                  <a:lnTo>
                    <a:pt x="14" y="60"/>
                  </a:lnTo>
                  <a:lnTo>
                    <a:pt x="6" y="70"/>
                  </a:lnTo>
                  <a:lnTo>
                    <a:pt x="2" y="77"/>
                  </a:lnTo>
                  <a:lnTo>
                    <a:pt x="0" y="77"/>
                  </a:lnTo>
                  <a:lnTo>
                    <a:pt x="15" y="94"/>
                  </a:lnTo>
                  <a:lnTo>
                    <a:pt x="16" y="89"/>
                  </a:lnTo>
                  <a:lnTo>
                    <a:pt x="21" y="83"/>
                  </a:lnTo>
                  <a:lnTo>
                    <a:pt x="29" y="74"/>
                  </a:lnTo>
                  <a:lnTo>
                    <a:pt x="38" y="63"/>
                  </a:lnTo>
                  <a:lnTo>
                    <a:pt x="48" y="49"/>
                  </a:lnTo>
                  <a:lnTo>
                    <a:pt x="56" y="36"/>
                  </a:lnTo>
                  <a:lnTo>
                    <a:pt x="64" y="21"/>
                  </a:lnTo>
                  <a:lnTo>
                    <a:pt x="68" y="11"/>
                  </a:lnTo>
                  <a:lnTo>
                    <a:pt x="70" y="9"/>
                  </a:lnTo>
                  <a:lnTo>
                    <a:pt x="48" y="2"/>
                  </a:lnTo>
                  <a:close/>
                </a:path>
              </a:pathLst>
            </a:custGeom>
            <a:solidFill>
              <a:srgbClr val="000000"/>
            </a:solidFill>
            <a:ln w="9525">
              <a:noFill/>
              <a:round/>
              <a:headEnd/>
              <a:tailEnd/>
            </a:ln>
          </p:spPr>
          <p:txBody>
            <a:bodyPr/>
            <a:lstStyle/>
            <a:p>
              <a:endParaRPr lang="en-US"/>
            </a:p>
          </p:txBody>
        </p:sp>
        <p:sp>
          <p:nvSpPr>
            <p:cNvPr id="1241653" name="Freeform 565"/>
            <p:cNvSpPr>
              <a:spLocks/>
            </p:cNvSpPr>
            <p:nvPr/>
          </p:nvSpPr>
          <p:spPr bwMode="auto">
            <a:xfrm>
              <a:off x="3043" y="1734"/>
              <a:ext cx="13" cy="41"/>
            </a:xfrm>
            <a:custGeom>
              <a:avLst/>
              <a:gdLst/>
              <a:ahLst/>
              <a:cxnLst>
                <a:cxn ang="0">
                  <a:pos x="7" y="9"/>
                </a:cxn>
                <a:cxn ang="0">
                  <a:pos x="7" y="14"/>
                </a:cxn>
                <a:cxn ang="0">
                  <a:pos x="7" y="18"/>
                </a:cxn>
                <a:cxn ang="0">
                  <a:pos x="7" y="27"/>
                </a:cxn>
                <a:cxn ang="0">
                  <a:pos x="7" y="36"/>
                </a:cxn>
                <a:cxn ang="0">
                  <a:pos x="7" y="46"/>
                </a:cxn>
                <a:cxn ang="0">
                  <a:pos x="6" y="57"/>
                </a:cxn>
                <a:cxn ang="0">
                  <a:pos x="3" y="67"/>
                </a:cxn>
                <a:cxn ang="0">
                  <a:pos x="0" y="76"/>
                </a:cxn>
                <a:cxn ang="0">
                  <a:pos x="22" y="83"/>
                </a:cxn>
                <a:cxn ang="0">
                  <a:pos x="25" y="73"/>
                </a:cxn>
                <a:cxn ang="0">
                  <a:pos x="26" y="60"/>
                </a:cxn>
                <a:cxn ang="0">
                  <a:pos x="27" y="46"/>
                </a:cxn>
                <a:cxn ang="0">
                  <a:pos x="27" y="36"/>
                </a:cxn>
                <a:cxn ang="0">
                  <a:pos x="27" y="27"/>
                </a:cxn>
                <a:cxn ang="0">
                  <a:pos x="27" y="18"/>
                </a:cxn>
                <a:cxn ang="0">
                  <a:pos x="27" y="14"/>
                </a:cxn>
                <a:cxn ang="0">
                  <a:pos x="27" y="11"/>
                </a:cxn>
                <a:cxn ang="0">
                  <a:pos x="27" y="15"/>
                </a:cxn>
                <a:cxn ang="0">
                  <a:pos x="27" y="11"/>
                </a:cxn>
                <a:cxn ang="0">
                  <a:pos x="24" y="2"/>
                </a:cxn>
                <a:cxn ang="0">
                  <a:pos x="16" y="0"/>
                </a:cxn>
                <a:cxn ang="0">
                  <a:pos x="9" y="5"/>
                </a:cxn>
                <a:cxn ang="0">
                  <a:pos x="7" y="14"/>
                </a:cxn>
                <a:cxn ang="0">
                  <a:pos x="7" y="9"/>
                </a:cxn>
              </a:cxnLst>
              <a:rect l="0" t="0" r="r" b="b"/>
              <a:pathLst>
                <a:path w="27" h="83">
                  <a:moveTo>
                    <a:pt x="7" y="9"/>
                  </a:moveTo>
                  <a:lnTo>
                    <a:pt x="7" y="14"/>
                  </a:lnTo>
                  <a:lnTo>
                    <a:pt x="7" y="18"/>
                  </a:lnTo>
                  <a:lnTo>
                    <a:pt x="7" y="27"/>
                  </a:lnTo>
                  <a:lnTo>
                    <a:pt x="7" y="36"/>
                  </a:lnTo>
                  <a:lnTo>
                    <a:pt x="7" y="46"/>
                  </a:lnTo>
                  <a:lnTo>
                    <a:pt x="6" y="57"/>
                  </a:lnTo>
                  <a:lnTo>
                    <a:pt x="3" y="67"/>
                  </a:lnTo>
                  <a:lnTo>
                    <a:pt x="0" y="76"/>
                  </a:lnTo>
                  <a:lnTo>
                    <a:pt x="22" y="83"/>
                  </a:lnTo>
                  <a:lnTo>
                    <a:pt x="25" y="73"/>
                  </a:lnTo>
                  <a:lnTo>
                    <a:pt x="26" y="60"/>
                  </a:lnTo>
                  <a:lnTo>
                    <a:pt x="27" y="46"/>
                  </a:lnTo>
                  <a:lnTo>
                    <a:pt x="27" y="36"/>
                  </a:lnTo>
                  <a:lnTo>
                    <a:pt x="27" y="27"/>
                  </a:lnTo>
                  <a:lnTo>
                    <a:pt x="27" y="18"/>
                  </a:lnTo>
                  <a:lnTo>
                    <a:pt x="27" y="14"/>
                  </a:lnTo>
                  <a:lnTo>
                    <a:pt x="27" y="11"/>
                  </a:lnTo>
                  <a:lnTo>
                    <a:pt x="27" y="15"/>
                  </a:lnTo>
                  <a:lnTo>
                    <a:pt x="27" y="11"/>
                  </a:lnTo>
                  <a:lnTo>
                    <a:pt x="24" y="2"/>
                  </a:lnTo>
                  <a:lnTo>
                    <a:pt x="16" y="0"/>
                  </a:lnTo>
                  <a:lnTo>
                    <a:pt x="9" y="5"/>
                  </a:lnTo>
                  <a:lnTo>
                    <a:pt x="7" y="14"/>
                  </a:lnTo>
                  <a:lnTo>
                    <a:pt x="7" y="9"/>
                  </a:lnTo>
                  <a:close/>
                </a:path>
              </a:pathLst>
            </a:custGeom>
            <a:solidFill>
              <a:srgbClr val="000000"/>
            </a:solidFill>
            <a:ln w="9525">
              <a:noFill/>
              <a:round/>
              <a:headEnd/>
              <a:tailEnd/>
            </a:ln>
          </p:spPr>
          <p:txBody>
            <a:bodyPr/>
            <a:lstStyle/>
            <a:p>
              <a:endParaRPr lang="en-US"/>
            </a:p>
          </p:txBody>
        </p:sp>
        <p:sp>
          <p:nvSpPr>
            <p:cNvPr id="1241654" name="Freeform 566"/>
            <p:cNvSpPr>
              <a:spLocks/>
            </p:cNvSpPr>
            <p:nvPr/>
          </p:nvSpPr>
          <p:spPr bwMode="auto">
            <a:xfrm>
              <a:off x="3046" y="1687"/>
              <a:ext cx="18" cy="54"/>
            </a:xfrm>
            <a:custGeom>
              <a:avLst/>
              <a:gdLst/>
              <a:ahLst/>
              <a:cxnLst>
                <a:cxn ang="0">
                  <a:pos x="15" y="4"/>
                </a:cxn>
                <a:cxn ang="0">
                  <a:pos x="15" y="15"/>
                </a:cxn>
                <a:cxn ang="0">
                  <a:pos x="13" y="27"/>
                </a:cxn>
                <a:cxn ang="0">
                  <a:pos x="11" y="44"/>
                </a:cxn>
                <a:cxn ang="0">
                  <a:pos x="9" y="61"/>
                </a:cxn>
                <a:cxn ang="0">
                  <a:pos x="5" y="76"/>
                </a:cxn>
                <a:cxn ang="0">
                  <a:pos x="2" y="90"/>
                </a:cxn>
                <a:cxn ang="0">
                  <a:pos x="1" y="98"/>
                </a:cxn>
                <a:cxn ang="0">
                  <a:pos x="0" y="102"/>
                </a:cxn>
                <a:cxn ang="0">
                  <a:pos x="20" y="108"/>
                </a:cxn>
                <a:cxn ang="0">
                  <a:pos x="22" y="105"/>
                </a:cxn>
                <a:cxn ang="0">
                  <a:pos x="24" y="93"/>
                </a:cxn>
                <a:cxn ang="0">
                  <a:pos x="27" y="83"/>
                </a:cxn>
                <a:cxn ang="0">
                  <a:pos x="29" y="64"/>
                </a:cxn>
                <a:cxn ang="0">
                  <a:pos x="33" y="47"/>
                </a:cxn>
                <a:cxn ang="0">
                  <a:pos x="34" y="31"/>
                </a:cxn>
                <a:cxn ang="0">
                  <a:pos x="36" y="15"/>
                </a:cxn>
                <a:cxn ang="0">
                  <a:pos x="36" y="0"/>
                </a:cxn>
                <a:cxn ang="0">
                  <a:pos x="15" y="4"/>
                </a:cxn>
              </a:cxnLst>
              <a:rect l="0" t="0" r="r" b="b"/>
              <a:pathLst>
                <a:path w="36" h="108">
                  <a:moveTo>
                    <a:pt x="15" y="4"/>
                  </a:moveTo>
                  <a:lnTo>
                    <a:pt x="15" y="15"/>
                  </a:lnTo>
                  <a:lnTo>
                    <a:pt x="13" y="27"/>
                  </a:lnTo>
                  <a:lnTo>
                    <a:pt x="11" y="44"/>
                  </a:lnTo>
                  <a:lnTo>
                    <a:pt x="9" y="61"/>
                  </a:lnTo>
                  <a:lnTo>
                    <a:pt x="5" y="76"/>
                  </a:lnTo>
                  <a:lnTo>
                    <a:pt x="2" y="90"/>
                  </a:lnTo>
                  <a:lnTo>
                    <a:pt x="1" y="98"/>
                  </a:lnTo>
                  <a:lnTo>
                    <a:pt x="0" y="102"/>
                  </a:lnTo>
                  <a:lnTo>
                    <a:pt x="20" y="108"/>
                  </a:lnTo>
                  <a:lnTo>
                    <a:pt x="22" y="105"/>
                  </a:lnTo>
                  <a:lnTo>
                    <a:pt x="24" y="93"/>
                  </a:lnTo>
                  <a:lnTo>
                    <a:pt x="27" y="83"/>
                  </a:lnTo>
                  <a:lnTo>
                    <a:pt x="29" y="64"/>
                  </a:lnTo>
                  <a:lnTo>
                    <a:pt x="33" y="47"/>
                  </a:lnTo>
                  <a:lnTo>
                    <a:pt x="34" y="31"/>
                  </a:lnTo>
                  <a:lnTo>
                    <a:pt x="36" y="15"/>
                  </a:lnTo>
                  <a:lnTo>
                    <a:pt x="36" y="0"/>
                  </a:lnTo>
                  <a:lnTo>
                    <a:pt x="15" y="4"/>
                  </a:lnTo>
                  <a:close/>
                </a:path>
              </a:pathLst>
            </a:custGeom>
            <a:solidFill>
              <a:srgbClr val="000000"/>
            </a:solidFill>
            <a:ln w="9525">
              <a:noFill/>
              <a:round/>
              <a:headEnd/>
              <a:tailEnd/>
            </a:ln>
          </p:spPr>
          <p:txBody>
            <a:bodyPr/>
            <a:lstStyle/>
            <a:p>
              <a:endParaRPr lang="en-US"/>
            </a:p>
          </p:txBody>
        </p:sp>
        <p:sp>
          <p:nvSpPr>
            <p:cNvPr id="1241655" name="Freeform 567"/>
            <p:cNvSpPr>
              <a:spLocks/>
            </p:cNvSpPr>
            <p:nvPr/>
          </p:nvSpPr>
          <p:spPr bwMode="auto">
            <a:xfrm>
              <a:off x="3054" y="1683"/>
              <a:ext cx="10" cy="6"/>
            </a:xfrm>
            <a:custGeom>
              <a:avLst/>
              <a:gdLst/>
              <a:ahLst/>
              <a:cxnLst>
                <a:cxn ang="0">
                  <a:pos x="21" y="9"/>
                </a:cxn>
                <a:cxn ang="0">
                  <a:pos x="17" y="2"/>
                </a:cxn>
                <a:cxn ang="0">
                  <a:pos x="9" y="0"/>
                </a:cxn>
                <a:cxn ang="0">
                  <a:pos x="3" y="5"/>
                </a:cxn>
                <a:cxn ang="0">
                  <a:pos x="0" y="13"/>
                </a:cxn>
                <a:cxn ang="0">
                  <a:pos x="21" y="9"/>
                </a:cxn>
              </a:cxnLst>
              <a:rect l="0" t="0" r="r" b="b"/>
              <a:pathLst>
                <a:path w="21" h="13">
                  <a:moveTo>
                    <a:pt x="21" y="9"/>
                  </a:moveTo>
                  <a:lnTo>
                    <a:pt x="17" y="2"/>
                  </a:lnTo>
                  <a:lnTo>
                    <a:pt x="9" y="0"/>
                  </a:lnTo>
                  <a:lnTo>
                    <a:pt x="3" y="5"/>
                  </a:lnTo>
                  <a:lnTo>
                    <a:pt x="0" y="13"/>
                  </a:lnTo>
                  <a:lnTo>
                    <a:pt x="21" y="9"/>
                  </a:lnTo>
                  <a:close/>
                </a:path>
              </a:pathLst>
            </a:custGeom>
            <a:solidFill>
              <a:srgbClr val="000000"/>
            </a:solidFill>
            <a:ln w="9525">
              <a:noFill/>
              <a:round/>
              <a:headEnd/>
              <a:tailEnd/>
            </a:ln>
          </p:spPr>
          <p:txBody>
            <a:bodyPr/>
            <a:lstStyle/>
            <a:p>
              <a:endParaRPr lang="en-US"/>
            </a:p>
          </p:txBody>
        </p:sp>
        <p:sp>
          <p:nvSpPr>
            <p:cNvPr id="1241656" name="Freeform 568"/>
            <p:cNvSpPr>
              <a:spLocks/>
            </p:cNvSpPr>
            <p:nvPr/>
          </p:nvSpPr>
          <p:spPr bwMode="auto">
            <a:xfrm>
              <a:off x="3020" y="1803"/>
              <a:ext cx="10" cy="8"/>
            </a:xfrm>
            <a:custGeom>
              <a:avLst/>
              <a:gdLst/>
              <a:ahLst/>
              <a:cxnLst>
                <a:cxn ang="0">
                  <a:pos x="3" y="0"/>
                </a:cxn>
                <a:cxn ang="0">
                  <a:pos x="0" y="10"/>
                </a:cxn>
                <a:cxn ang="0">
                  <a:pos x="5" y="16"/>
                </a:cxn>
                <a:cxn ang="0">
                  <a:pos x="13" y="18"/>
                </a:cxn>
                <a:cxn ang="0">
                  <a:pos x="21" y="13"/>
                </a:cxn>
                <a:cxn ang="0">
                  <a:pos x="3" y="0"/>
                </a:cxn>
              </a:cxnLst>
              <a:rect l="0" t="0" r="r" b="b"/>
              <a:pathLst>
                <a:path w="21" h="18">
                  <a:moveTo>
                    <a:pt x="3" y="0"/>
                  </a:moveTo>
                  <a:lnTo>
                    <a:pt x="0" y="10"/>
                  </a:lnTo>
                  <a:lnTo>
                    <a:pt x="5" y="16"/>
                  </a:lnTo>
                  <a:lnTo>
                    <a:pt x="13" y="18"/>
                  </a:lnTo>
                  <a:lnTo>
                    <a:pt x="21" y="13"/>
                  </a:lnTo>
                  <a:lnTo>
                    <a:pt x="3" y="0"/>
                  </a:lnTo>
                  <a:close/>
                </a:path>
              </a:pathLst>
            </a:custGeom>
            <a:solidFill>
              <a:srgbClr val="000000"/>
            </a:solidFill>
            <a:ln w="9525">
              <a:noFill/>
              <a:round/>
              <a:headEnd/>
              <a:tailEnd/>
            </a:ln>
          </p:spPr>
          <p:txBody>
            <a:bodyPr/>
            <a:lstStyle/>
            <a:p>
              <a:endParaRPr lang="en-US"/>
            </a:p>
          </p:txBody>
        </p:sp>
        <p:sp>
          <p:nvSpPr>
            <p:cNvPr id="1241657" name="Freeform 569"/>
            <p:cNvSpPr>
              <a:spLocks/>
            </p:cNvSpPr>
            <p:nvPr/>
          </p:nvSpPr>
          <p:spPr bwMode="auto">
            <a:xfrm>
              <a:off x="3021" y="1797"/>
              <a:ext cx="12" cy="12"/>
            </a:xfrm>
            <a:custGeom>
              <a:avLst/>
              <a:gdLst/>
              <a:ahLst/>
              <a:cxnLst>
                <a:cxn ang="0">
                  <a:pos x="23" y="16"/>
                </a:cxn>
                <a:cxn ang="0">
                  <a:pos x="5" y="5"/>
                </a:cxn>
                <a:cxn ang="0">
                  <a:pos x="0" y="12"/>
                </a:cxn>
                <a:cxn ang="0">
                  <a:pos x="18" y="25"/>
                </a:cxn>
                <a:cxn ang="0">
                  <a:pos x="23" y="18"/>
                </a:cxn>
                <a:cxn ang="0">
                  <a:pos x="5" y="8"/>
                </a:cxn>
                <a:cxn ang="0">
                  <a:pos x="23" y="18"/>
                </a:cxn>
                <a:cxn ang="0">
                  <a:pos x="24" y="8"/>
                </a:cxn>
                <a:cxn ang="0">
                  <a:pos x="19" y="2"/>
                </a:cxn>
                <a:cxn ang="0">
                  <a:pos x="11" y="0"/>
                </a:cxn>
                <a:cxn ang="0">
                  <a:pos x="5" y="5"/>
                </a:cxn>
                <a:cxn ang="0">
                  <a:pos x="23" y="16"/>
                </a:cxn>
              </a:cxnLst>
              <a:rect l="0" t="0" r="r" b="b"/>
              <a:pathLst>
                <a:path w="24" h="25">
                  <a:moveTo>
                    <a:pt x="23" y="16"/>
                  </a:moveTo>
                  <a:lnTo>
                    <a:pt x="5" y="5"/>
                  </a:lnTo>
                  <a:lnTo>
                    <a:pt x="0" y="12"/>
                  </a:lnTo>
                  <a:lnTo>
                    <a:pt x="18" y="25"/>
                  </a:lnTo>
                  <a:lnTo>
                    <a:pt x="23" y="18"/>
                  </a:lnTo>
                  <a:lnTo>
                    <a:pt x="5" y="8"/>
                  </a:lnTo>
                  <a:lnTo>
                    <a:pt x="23" y="18"/>
                  </a:lnTo>
                  <a:lnTo>
                    <a:pt x="24" y="8"/>
                  </a:lnTo>
                  <a:lnTo>
                    <a:pt x="19" y="2"/>
                  </a:lnTo>
                  <a:lnTo>
                    <a:pt x="11" y="0"/>
                  </a:lnTo>
                  <a:lnTo>
                    <a:pt x="5" y="5"/>
                  </a:lnTo>
                  <a:lnTo>
                    <a:pt x="23" y="16"/>
                  </a:lnTo>
                  <a:close/>
                </a:path>
              </a:pathLst>
            </a:custGeom>
            <a:solidFill>
              <a:srgbClr val="000000"/>
            </a:solidFill>
            <a:ln w="9525">
              <a:noFill/>
              <a:round/>
              <a:headEnd/>
              <a:tailEnd/>
            </a:ln>
          </p:spPr>
          <p:txBody>
            <a:bodyPr/>
            <a:lstStyle/>
            <a:p>
              <a:endParaRPr lang="en-US"/>
            </a:p>
          </p:txBody>
        </p:sp>
        <p:sp>
          <p:nvSpPr>
            <p:cNvPr id="1241658" name="Freeform 570"/>
            <p:cNvSpPr>
              <a:spLocks/>
            </p:cNvSpPr>
            <p:nvPr/>
          </p:nvSpPr>
          <p:spPr bwMode="auto">
            <a:xfrm>
              <a:off x="3020" y="1800"/>
              <a:ext cx="12" cy="42"/>
            </a:xfrm>
            <a:custGeom>
              <a:avLst/>
              <a:gdLst/>
              <a:ahLst/>
              <a:cxnLst>
                <a:cxn ang="0">
                  <a:pos x="23" y="84"/>
                </a:cxn>
                <a:cxn ang="0">
                  <a:pos x="23" y="84"/>
                </a:cxn>
                <a:cxn ang="0">
                  <a:pos x="23" y="74"/>
                </a:cxn>
                <a:cxn ang="0">
                  <a:pos x="22" y="60"/>
                </a:cxn>
                <a:cxn ang="0">
                  <a:pos x="22" y="50"/>
                </a:cxn>
                <a:cxn ang="0">
                  <a:pos x="21" y="41"/>
                </a:cxn>
                <a:cxn ang="0">
                  <a:pos x="21" y="34"/>
                </a:cxn>
                <a:cxn ang="0">
                  <a:pos x="21" y="25"/>
                </a:cxn>
                <a:cxn ang="0">
                  <a:pos x="23" y="17"/>
                </a:cxn>
                <a:cxn ang="0">
                  <a:pos x="26" y="8"/>
                </a:cxn>
                <a:cxn ang="0">
                  <a:pos x="7" y="0"/>
                </a:cxn>
                <a:cxn ang="0">
                  <a:pos x="3" y="10"/>
                </a:cxn>
                <a:cxn ang="0">
                  <a:pos x="0" y="22"/>
                </a:cxn>
                <a:cxn ang="0">
                  <a:pos x="0" y="34"/>
                </a:cxn>
                <a:cxn ang="0">
                  <a:pos x="0" y="45"/>
                </a:cxn>
                <a:cxn ang="0">
                  <a:pos x="0" y="53"/>
                </a:cxn>
                <a:cxn ang="0">
                  <a:pos x="0" y="63"/>
                </a:cxn>
                <a:cxn ang="0">
                  <a:pos x="3" y="74"/>
                </a:cxn>
                <a:cxn ang="0">
                  <a:pos x="3" y="84"/>
                </a:cxn>
                <a:cxn ang="0">
                  <a:pos x="23" y="84"/>
                </a:cxn>
              </a:cxnLst>
              <a:rect l="0" t="0" r="r" b="b"/>
              <a:pathLst>
                <a:path w="26" h="84">
                  <a:moveTo>
                    <a:pt x="23" y="84"/>
                  </a:moveTo>
                  <a:lnTo>
                    <a:pt x="23" y="84"/>
                  </a:lnTo>
                  <a:lnTo>
                    <a:pt x="23" y="74"/>
                  </a:lnTo>
                  <a:lnTo>
                    <a:pt x="22" y="60"/>
                  </a:lnTo>
                  <a:lnTo>
                    <a:pt x="22" y="50"/>
                  </a:lnTo>
                  <a:lnTo>
                    <a:pt x="21" y="41"/>
                  </a:lnTo>
                  <a:lnTo>
                    <a:pt x="21" y="34"/>
                  </a:lnTo>
                  <a:lnTo>
                    <a:pt x="21" y="25"/>
                  </a:lnTo>
                  <a:lnTo>
                    <a:pt x="23" y="17"/>
                  </a:lnTo>
                  <a:lnTo>
                    <a:pt x="26" y="8"/>
                  </a:lnTo>
                  <a:lnTo>
                    <a:pt x="7" y="0"/>
                  </a:lnTo>
                  <a:lnTo>
                    <a:pt x="3" y="10"/>
                  </a:lnTo>
                  <a:lnTo>
                    <a:pt x="0" y="22"/>
                  </a:lnTo>
                  <a:lnTo>
                    <a:pt x="0" y="34"/>
                  </a:lnTo>
                  <a:lnTo>
                    <a:pt x="0" y="45"/>
                  </a:lnTo>
                  <a:lnTo>
                    <a:pt x="0" y="53"/>
                  </a:lnTo>
                  <a:lnTo>
                    <a:pt x="0" y="63"/>
                  </a:lnTo>
                  <a:lnTo>
                    <a:pt x="3" y="74"/>
                  </a:lnTo>
                  <a:lnTo>
                    <a:pt x="3" y="84"/>
                  </a:lnTo>
                  <a:lnTo>
                    <a:pt x="23" y="84"/>
                  </a:lnTo>
                  <a:close/>
                </a:path>
              </a:pathLst>
            </a:custGeom>
            <a:solidFill>
              <a:srgbClr val="000000"/>
            </a:solidFill>
            <a:ln w="9525">
              <a:noFill/>
              <a:round/>
              <a:headEnd/>
              <a:tailEnd/>
            </a:ln>
          </p:spPr>
          <p:txBody>
            <a:bodyPr/>
            <a:lstStyle/>
            <a:p>
              <a:endParaRPr lang="en-US"/>
            </a:p>
          </p:txBody>
        </p:sp>
        <p:sp>
          <p:nvSpPr>
            <p:cNvPr id="1241659" name="Freeform 571"/>
            <p:cNvSpPr>
              <a:spLocks/>
            </p:cNvSpPr>
            <p:nvPr/>
          </p:nvSpPr>
          <p:spPr bwMode="auto">
            <a:xfrm>
              <a:off x="3010" y="1842"/>
              <a:ext cx="21" cy="37"/>
            </a:xfrm>
            <a:custGeom>
              <a:avLst/>
              <a:gdLst/>
              <a:ahLst/>
              <a:cxnLst>
                <a:cxn ang="0">
                  <a:pos x="10" y="74"/>
                </a:cxn>
                <a:cxn ang="0">
                  <a:pos x="13" y="71"/>
                </a:cxn>
                <a:cxn ang="0">
                  <a:pos x="22" y="65"/>
                </a:cxn>
                <a:cxn ang="0">
                  <a:pos x="29" y="55"/>
                </a:cxn>
                <a:cxn ang="0">
                  <a:pos x="33" y="47"/>
                </a:cxn>
                <a:cxn ang="0">
                  <a:pos x="38" y="37"/>
                </a:cxn>
                <a:cxn ang="0">
                  <a:pos x="40" y="28"/>
                </a:cxn>
                <a:cxn ang="0">
                  <a:pos x="41" y="21"/>
                </a:cxn>
                <a:cxn ang="0">
                  <a:pos x="42" y="10"/>
                </a:cxn>
                <a:cxn ang="0">
                  <a:pos x="42" y="0"/>
                </a:cxn>
                <a:cxn ang="0">
                  <a:pos x="22" y="0"/>
                </a:cxn>
                <a:cxn ang="0">
                  <a:pos x="22" y="7"/>
                </a:cxn>
                <a:cxn ang="0">
                  <a:pos x="19" y="18"/>
                </a:cxn>
                <a:cxn ang="0">
                  <a:pos x="19" y="22"/>
                </a:cxn>
                <a:cxn ang="0">
                  <a:pos x="17" y="30"/>
                </a:cxn>
                <a:cxn ang="0">
                  <a:pos x="15" y="37"/>
                </a:cxn>
                <a:cxn ang="0">
                  <a:pos x="10" y="41"/>
                </a:cxn>
                <a:cxn ang="0">
                  <a:pos x="6" y="49"/>
                </a:cxn>
                <a:cxn ang="0">
                  <a:pos x="0" y="55"/>
                </a:cxn>
                <a:cxn ang="0">
                  <a:pos x="1" y="53"/>
                </a:cxn>
                <a:cxn ang="0">
                  <a:pos x="10" y="74"/>
                </a:cxn>
              </a:cxnLst>
              <a:rect l="0" t="0" r="r" b="b"/>
              <a:pathLst>
                <a:path w="42" h="74">
                  <a:moveTo>
                    <a:pt x="10" y="74"/>
                  </a:moveTo>
                  <a:lnTo>
                    <a:pt x="13" y="71"/>
                  </a:lnTo>
                  <a:lnTo>
                    <a:pt x="22" y="65"/>
                  </a:lnTo>
                  <a:lnTo>
                    <a:pt x="29" y="55"/>
                  </a:lnTo>
                  <a:lnTo>
                    <a:pt x="33" y="47"/>
                  </a:lnTo>
                  <a:lnTo>
                    <a:pt x="38" y="37"/>
                  </a:lnTo>
                  <a:lnTo>
                    <a:pt x="40" y="28"/>
                  </a:lnTo>
                  <a:lnTo>
                    <a:pt x="41" y="21"/>
                  </a:lnTo>
                  <a:lnTo>
                    <a:pt x="42" y="10"/>
                  </a:lnTo>
                  <a:lnTo>
                    <a:pt x="42" y="0"/>
                  </a:lnTo>
                  <a:lnTo>
                    <a:pt x="22" y="0"/>
                  </a:lnTo>
                  <a:lnTo>
                    <a:pt x="22" y="7"/>
                  </a:lnTo>
                  <a:lnTo>
                    <a:pt x="19" y="18"/>
                  </a:lnTo>
                  <a:lnTo>
                    <a:pt x="19" y="22"/>
                  </a:lnTo>
                  <a:lnTo>
                    <a:pt x="17" y="30"/>
                  </a:lnTo>
                  <a:lnTo>
                    <a:pt x="15" y="37"/>
                  </a:lnTo>
                  <a:lnTo>
                    <a:pt x="10" y="41"/>
                  </a:lnTo>
                  <a:lnTo>
                    <a:pt x="6" y="49"/>
                  </a:lnTo>
                  <a:lnTo>
                    <a:pt x="0" y="55"/>
                  </a:lnTo>
                  <a:lnTo>
                    <a:pt x="1" y="53"/>
                  </a:lnTo>
                  <a:lnTo>
                    <a:pt x="10" y="74"/>
                  </a:lnTo>
                  <a:close/>
                </a:path>
              </a:pathLst>
            </a:custGeom>
            <a:solidFill>
              <a:srgbClr val="000000"/>
            </a:solidFill>
            <a:ln w="9525">
              <a:noFill/>
              <a:round/>
              <a:headEnd/>
              <a:tailEnd/>
            </a:ln>
          </p:spPr>
          <p:txBody>
            <a:bodyPr/>
            <a:lstStyle/>
            <a:p>
              <a:endParaRPr lang="en-US"/>
            </a:p>
          </p:txBody>
        </p:sp>
        <p:sp>
          <p:nvSpPr>
            <p:cNvPr id="1241660" name="Freeform 572"/>
            <p:cNvSpPr>
              <a:spLocks/>
            </p:cNvSpPr>
            <p:nvPr/>
          </p:nvSpPr>
          <p:spPr bwMode="auto">
            <a:xfrm>
              <a:off x="3001" y="1869"/>
              <a:ext cx="15" cy="22"/>
            </a:xfrm>
            <a:custGeom>
              <a:avLst/>
              <a:gdLst/>
              <a:ahLst/>
              <a:cxnLst>
                <a:cxn ang="0">
                  <a:pos x="6" y="45"/>
                </a:cxn>
                <a:cxn ang="0">
                  <a:pos x="19" y="37"/>
                </a:cxn>
                <a:cxn ang="0">
                  <a:pos x="28" y="27"/>
                </a:cxn>
                <a:cxn ang="0">
                  <a:pos x="31" y="21"/>
                </a:cxn>
                <a:cxn ang="0">
                  <a:pos x="28" y="21"/>
                </a:cxn>
                <a:cxn ang="0">
                  <a:pos x="19" y="0"/>
                </a:cxn>
                <a:cxn ang="0">
                  <a:pos x="12" y="8"/>
                </a:cxn>
                <a:cxn ang="0">
                  <a:pos x="9" y="14"/>
                </a:cxn>
                <a:cxn ang="0">
                  <a:pos x="6" y="21"/>
                </a:cxn>
                <a:cxn ang="0">
                  <a:pos x="0" y="21"/>
                </a:cxn>
                <a:cxn ang="0">
                  <a:pos x="6" y="45"/>
                </a:cxn>
              </a:cxnLst>
              <a:rect l="0" t="0" r="r" b="b"/>
              <a:pathLst>
                <a:path w="31" h="45">
                  <a:moveTo>
                    <a:pt x="6" y="45"/>
                  </a:moveTo>
                  <a:lnTo>
                    <a:pt x="19" y="37"/>
                  </a:lnTo>
                  <a:lnTo>
                    <a:pt x="28" y="27"/>
                  </a:lnTo>
                  <a:lnTo>
                    <a:pt x="31" y="21"/>
                  </a:lnTo>
                  <a:lnTo>
                    <a:pt x="28" y="21"/>
                  </a:lnTo>
                  <a:lnTo>
                    <a:pt x="19" y="0"/>
                  </a:lnTo>
                  <a:lnTo>
                    <a:pt x="12" y="8"/>
                  </a:lnTo>
                  <a:lnTo>
                    <a:pt x="9" y="14"/>
                  </a:lnTo>
                  <a:lnTo>
                    <a:pt x="6" y="21"/>
                  </a:lnTo>
                  <a:lnTo>
                    <a:pt x="0" y="21"/>
                  </a:lnTo>
                  <a:lnTo>
                    <a:pt x="6" y="45"/>
                  </a:lnTo>
                  <a:close/>
                </a:path>
              </a:pathLst>
            </a:custGeom>
            <a:solidFill>
              <a:srgbClr val="000000"/>
            </a:solidFill>
            <a:ln w="9525">
              <a:noFill/>
              <a:round/>
              <a:headEnd/>
              <a:tailEnd/>
            </a:ln>
          </p:spPr>
          <p:txBody>
            <a:bodyPr/>
            <a:lstStyle/>
            <a:p>
              <a:endParaRPr lang="en-US"/>
            </a:p>
          </p:txBody>
        </p:sp>
        <p:sp>
          <p:nvSpPr>
            <p:cNvPr id="1241661" name="Freeform 573"/>
            <p:cNvSpPr>
              <a:spLocks/>
            </p:cNvSpPr>
            <p:nvPr/>
          </p:nvSpPr>
          <p:spPr bwMode="auto">
            <a:xfrm>
              <a:off x="2997" y="1879"/>
              <a:ext cx="7" cy="12"/>
            </a:xfrm>
            <a:custGeom>
              <a:avLst/>
              <a:gdLst/>
              <a:ahLst/>
              <a:cxnLst>
                <a:cxn ang="0">
                  <a:pos x="8" y="0"/>
                </a:cxn>
                <a:cxn ang="0">
                  <a:pos x="2" y="6"/>
                </a:cxn>
                <a:cxn ang="0">
                  <a:pos x="0" y="15"/>
                </a:cxn>
                <a:cxn ang="0">
                  <a:pos x="5" y="22"/>
                </a:cxn>
                <a:cxn ang="0">
                  <a:pos x="14" y="24"/>
                </a:cxn>
                <a:cxn ang="0">
                  <a:pos x="8" y="0"/>
                </a:cxn>
              </a:cxnLst>
              <a:rect l="0" t="0" r="r" b="b"/>
              <a:pathLst>
                <a:path w="14" h="24">
                  <a:moveTo>
                    <a:pt x="8" y="0"/>
                  </a:moveTo>
                  <a:lnTo>
                    <a:pt x="2" y="6"/>
                  </a:lnTo>
                  <a:lnTo>
                    <a:pt x="0" y="15"/>
                  </a:lnTo>
                  <a:lnTo>
                    <a:pt x="5" y="22"/>
                  </a:lnTo>
                  <a:lnTo>
                    <a:pt x="14" y="24"/>
                  </a:lnTo>
                  <a:lnTo>
                    <a:pt x="8" y="0"/>
                  </a:lnTo>
                  <a:close/>
                </a:path>
              </a:pathLst>
            </a:custGeom>
            <a:solidFill>
              <a:srgbClr val="000000"/>
            </a:solidFill>
            <a:ln w="9525">
              <a:noFill/>
              <a:round/>
              <a:headEnd/>
              <a:tailEnd/>
            </a:ln>
          </p:spPr>
          <p:txBody>
            <a:bodyPr/>
            <a:lstStyle/>
            <a:p>
              <a:endParaRPr lang="en-US"/>
            </a:p>
          </p:txBody>
        </p:sp>
        <p:sp>
          <p:nvSpPr>
            <p:cNvPr id="1241662" name="Freeform 574"/>
            <p:cNvSpPr>
              <a:spLocks/>
            </p:cNvSpPr>
            <p:nvPr/>
          </p:nvSpPr>
          <p:spPr bwMode="auto">
            <a:xfrm>
              <a:off x="3023" y="1797"/>
              <a:ext cx="9" cy="8"/>
            </a:xfrm>
            <a:custGeom>
              <a:avLst/>
              <a:gdLst/>
              <a:ahLst/>
              <a:cxnLst>
                <a:cxn ang="0">
                  <a:pos x="19" y="16"/>
                </a:cxn>
                <a:cxn ang="0">
                  <a:pos x="19" y="8"/>
                </a:cxn>
                <a:cxn ang="0">
                  <a:pos x="14" y="2"/>
                </a:cxn>
                <a:cxn ang="0">
                  <a:pos x="6" y="0"/>
                </a:cxn>
                <a:cxn ang="0">
                  <a:pos x="0" y="8"/>
                </a:cxn>
                <a:cxn ang="0">
                  <a:pos x="19" y="16"/>
                </a:cxn>
              </a:cxnLst>
              <a:rect l="0" t="0" r="r" b="b"/>
              <a:pathLst>
                <a:path w="19" h="16">
                  <a:moveTo>
                    <a:pt x="19" y="16"/>
                  </a:moveTo>
                  <a:lnTo>
                    <a:pt x="19" y="8"/>
                  </a:lnTo>
                  <a:lnTo>
                    <a:pt x="14" y="2"/>
                  </a:lnTo>
                  <a:lnTo>
                    <a:pt x="6" y="0"/>
                  </a:lnTo>
                  <a:lnTo>
                    <a:pt x="0" y="8"/>
                  </a:lnTo>
                  <a:lnTo>
                    <a:pt x="19" y="16"/>
                  </a:lnTo>
                  <a:close/>
                </a:path>
              </a:pathLst>
            </a:custGeom>
            <a:solidFill>
              <a:srgbClr val="000000"/>
            </a:solidFill>
            <a:ln w="9525">
              <a:noFill/>
              <a:round/>
              <a:headEnd/>
              <a:tailEnd/>
            </a:ln>
          </p:spPr>
          <p:txBody>
            <a:bodyPr/>
            <a:lstStyle/>
            <a:p>
              <a:endParaRPr lang="en-US"/>
            </a:p>
          </p:txBody>
        </p:sp>
        <p:sp>
          <p:nvSpPr>
            <p:cNvPr id="1241663" name="Freeform 575"/>
            <p:cNvSpPr>
              <a:spLocks/>
            </p:cNvSpPr>
            <p:nvPr/>
          </p:nvSpPr>
          <p:spPr bwMode="auto">
            <a:xfrm>
              <a:off x="3020" y="1800"/>
              <a:ext cx="12" cy="44"/>
            </a:xfrm>
            <a:custGeom>
              <a:avLst/>
              <a:gdLst/>
              <a:ahLst/>
              <a:cxnLst>
                <a:cxn ang="0">
                  <a:pos x="23" y="87"/>
                </a:cxn>
                <a:cxn ang="0">
                  <a:pos x="23" y="85"/>
                </a:cxn>
                <a:cxn ang="0">
                  <a:pos x="23" y="74"/>
                </a:cxn>
                <a:cxn ang="0">
                  <a:pos x="22" y="60"/>
                </a:cxn>
                <a:cxn ang="0">
                  <a:pos x="22" y="50"/>
                </a:cxn>
                <a:cxn ang="0">
                  <a:pos x="21" y="41"/>
                </a:cxn>
                <a:cxn ang="0">
                  <a:pos x="21" y="34"/>
                </a:cxn>
                <a:cxn ang="0">
                  <a:pos x="21" y="25"/>
                </a:cxn>
                <a:cxn ang="0">
                  <a:pos x="23" y="17"/>
                </a:cxn>
                <a:cxn ang="0">
                  <a:pos x="26" y="8"/>
                </a:cxn>
                <a:cxn ang="0">
                  <a:pos x="7" y="0"/>
                </a:cxn>
                <a:cxn ang="0">
                  <a:pos x="3" y="10"/>
                </a:cxn>
                <a:cxn ang="0">
                  <a:pos x="0" y="22"/>
                </a:cxn>
                <a:cxn ang="0">
                  <a:pos x="0" y="34"/>
                </a:cxn>
                <a:cxn ang="0">
                  <a:pos x="0" y="45"/>
                </a:cxn>
                <a:cxn ang="0">
                  <a:pos x="0" y="53"/>
                </a:cxn>
                <a:cxn ang="0">
                  <a:pos x="0" y="63"/>
                </a:cxn>
                <a:cxn ang="0">
                  <a:pos x="3" y="74"/>
                </a:cxn>
                <a:cxn ang="0">
                  <a:pos x="3" y="85"/>
                </a:cxn>
                <a:cxn ang="0">
                  <a:pos x="3" y="82"/>
                </a:cxn>
                <a:cxn ang="0">
                  <a:pos x="23" y="87"/>
                </a:cxn>
              </a:cxnLst>
              <a:rect l="0" t="0" r="r" b="b"/>
              <a:pathLst>
                <a:path w="26" h="87">
                  <a:moveTo>
                    <a:pt x="23" y="87"/>
                  </a:moveTo>
                  <a:lnTo>
                    <a:pt x="23" y="85"/>
                  </a:lnTo>
                  <a:lnTo>
                    <a:pt x="23" y="74"/>
                  </a:lnTo>
                  <a:lnTo>
                    <a:pt x="22" y="60"/>
                  </a:lnTo>
                  <a:lnTo>
                    <a:pt x="22" y="50"/>
                  </a:lnTo>
                  <a:lnTo>
                    <a:pt x="21" y="41"/>
                  </a:lnTo>
                  <a:lnTo>
                    <a:pt x="21" y="34"/>
                  </a:lnTo>
                  <a:lnTo>
                    <a:pt x="21" y="25"/>
                  </a:lnTo>
                  <a:lnTo>
                    <a:pt x="23" y="17"/>
                  </a:lnTo>
                  <a:lnTo>
                    <a:pt x="26" y="8"/>
                  </a:lnTo>
                  <a:lnTo>
                    <a:pt x="7" y="0"/>
                  </a:lnTo>
                  <a:lnTo>
                    <a:pt x="3" y="10"/>
                  </a:lnTo>
                  <a:lnTo>
                    <a:pt x="0" y="22"/>
                  </a:lnTo>
                  <a:lnTo>
                    <a:pt x="0" y="34"/>
                  </a:lnTo>
                  <a:lnTo>
                    <a:pt x="0" y="45"/>
                  </a:lnTo>
                  <a:lnTo>
                    <a:pt x="0" y="53"/>
                  </a:lnTo>
                  <a:lnTo>
                    <a:pt x="0" y="63"/>
                  </a:lnTo>
                  <a:lnTo>
                    <a:pt x="3" y="74"/>
                  </a:lnTo>
                  <a:lnTo>
                    <a:pt x="3" y="85"/>
                  </a:lnTo>
                  <a:lnTo>
                    <a:pt x="3" y="82"/>
                  </a:lnTo>
                  <a:lnTo>
                    <a:pt x="23" y="87"/>
                  </a:lnTo>
                  <a:close/>
                </a:path>
              </a:pathLst>
            </a:custGeom>
            <a:solidFill>
              <a:srgbClr val="000000"/>
            </a:solidFill>
            <a:ln w="9525">
              <a:noFill/>
              <a:round/>
              <a:headEnd/>
              <a:tailEnd/>
            </a:ln>
          </p:spPr>
          <p:txBody>
            <a:bodyPr/>
            <a:lstStyle/>
            <a:p>
              <a:endParaRPr lang="en-US"/>
            </a:p>
          </p:txBody>
        </p:sp>
        <p:sp>
          <p:nvSpPr>
            <p:cNvPr id="1241664" name="Freeform 576"/>
            <p:cNvSpPr>
              <a:spLocks/>
            </p:cNvSpPr>
            <p:nvPr/>
          </p:nvSpPr>
          <p:spPr bwMode="auto">
            <a:xfrm>
              <a:off x="3016" y="1842"/>
              <a:ext cx="15" cy="26"/>
            </a:xfrm>
            <a:custGeom>
              <a:avLst/>
              <a:gdLst/>
              <a:ahLst/>
              <a:cxnLst>
                <a:cxn ang="0">
                  <a:pos x="18" y="54"/>
                </a:cxn>
                <a:cxn ang="0">
                  <a:pos x="24" y="40"/>
                </a:cxn>
                <a:cxn ang="0">
                  <a:pos x="27" y="27"/>
                </a:cxn>
                <a:cxn ang="0">
                  <a:pos x="28" y="15"/>
                </a:cxn>
                <a:cxn ang="0">
                  <a:pos x="29" y="5"/>
                </a:cxn>
                <a:cxn ang="0">
                  <a:pos x="9" y="0"/>
                </a:cxn>
                <a:cxn ang="0">
                  <a:pos x="8" y="12"/>
                </a:cxn>
                <a:cxn ang="0">
                  <a:pos x="6" y="24"/>
                </a:cxn>
                <a:cxn ang="0">
                  <a:pos x="2" y="35"/>
                </a:cxn>
                <a:cxn ang="0">
                  <a:pos x="0" y="40"/>
                </a:cxn>
                <a:cxn ang="0">
                  <a:pos x="18" y="54"/>
                </a:cxn>
              </a:cxnLst>
              <a:rect l="0" t="0" r="r" b="b"/>
              <a:pathLst>
                <a:path w="29" h="54">
                  <a:moveTo>
                    <a:pt x="18" y="54"/>
                  </a:moveTo>
                  <a:lnTo>
                    <a:pt x="24" y="40"/>
                  </a:lnTo>
                  <a:lnTo>
                    <a:pt x="27" y="27"/>
                  </a:lnTo>
                  <a:lnTo>
                    <a:pt x="28" y="15"/>
                  </a:lnTo>
                  <a:lnTo>
                    <a:pt x="29" y="5"/>
                  </a:lnTo>
                  <a:lnTo>
                    <a:pt x="9" y="0"/>
                  </a:lnTo>
                  <a:lnTo>
                    <a:pt x="8" y="12"/>
                  </a:lnTo>
                  <a:lnTo>
                    <a:pt x="6" y="24"/>
                  </a:lnTo>
                  <a:lnTo>
                    <a:pt x="2" y="35"/>
                  </a:lnTo>
                  <a:lnTo>
                    <a:pt x="0" y="40"/>
                  </a:lnTo>
                  <a:lnTo>
                    <a:pt x="18" y="54"/>
                  </a:lnTo>
                  <a:close/>
                </a:path>
              </a:pathLst>
            </a:custGeom>
            <a:solidFill>
              <a:srgbClr val="000000"/>
            </a:solidFill>
            <a:ln w="9525">
              <a:noFill/>
              <a:round/>
              <a:headEnd/>
              <a:tailEnd/>
            </a:ln>
          </p:spPr>
          <p:txBody>
            <a:bodyPr/>
            <a:lstStyle/>
            <a:p>
              <a:endParaRPr lang="en-US"/>
            </a:p>
          </p:txBody>
        </p:sp>
        <p:sp>
          <p:nvSpPr>
            <p:cNvPr id="1241665" name="Freeform 577"/>
            <p:cNvSpPr>
              <a:spLocks/>
            </p:cNvSpPr>
            <p:nvPr/>
          </p:nvSpPr>
          <p:spPr bwMode="auto">
            <a:xfrm>
              <a:off x="3015" y="1862"/>
              <a:ext cx="10" cy="9"/>
            </a:xfrm>
            <a:custGeom>
              <a:avLst/>
              <a:gdLst/>
              <a:ahLst/>
              <a:cxnLst>
                <a:cxn ang="0">
                  <a:pos x="3" y="0"/>
                </a:cxn>
                <a:cxn ang="0">
                  <a:pos x="0" y="11"/>
                </a:cxn>
                <a:cxn ang="0">
                  <a:pos x="5" y="17"/>
                </a:cxn>
                <a:cxn ang="0">
                  <a:pos x="13" y="18"/>
                </a:cxn>
                <a:cxn ang="0">
                  <a:pos x="21" y="14"/>
                </a:cxn>
                <a:cxn ang="0">
                  <a:pos x="3" y="0"/>
                </a:cxn>
              </a:cxnLst>
              <a:rect l="0" t="0" r="r" b="b"/>
              <a:pathLst>
                <a:path w="21" h="18">
                  <a:moveTo>
                    <a:pt x="3" y="0"/>
                  </a:moveTo>
                  <a:lnTo>
                    <a:pt x="0" y="11"/>
                  </a:lnTo>
                  <a:lnTo>
                    <a:pt x="5" y="17"/>
                  </a:lnTo>
                  <a:lnTo>
                    <a:pt x="13" y="18"/>
                  </a:lnTo>
                  <a:lnTo>
                    <a:pt x="21" y="14"/>
                  </a:lnTo>
                  <a:lnTo>
                    <a:pt x="3" y="0"/>
                  </a:lnTo>
                  <a:close/>
                </a:path>
              </a:pathLst>
            </a:custGeom>
            <a:solidFill>
              <a:srgbClr val="000000"/>
            </a:solidFill>
            <a:ln w="9525">
              <a:noFill/>
              <a:round/>
              <a:headEnd/>
              <a:tailEnd/>
            </a:ln>
          </p:spPr>
          <p:txBody>
            <a:bodyPr/>
            <a:lstStyle/>
            <a:p>
              <a:endParaRPr lang="en-US"/>
            </a:p>
          </p:txBody>
        </p:sp>
        <p:sp>
          <p:nvSpPr>
            <p:cNvPr id="1241666" name="Freeform 578"/>
            <p:cNvSpPr>
              <a:spLocks/>
            </p:cNvSpPr>
            <p:nvPr/>
          </p:nvSpPr>
          <p:spPr bwMode="auto">
            <a:xfrm>
              <a:off x="2909" y="2181"/>
              <a:ext cx="11" cy="6"/>
            </a:xfrm>
            <a:custGeom>
              <a:avLst/>
              <a:gdLst/>
              <a:ahLst/>
              <a:cxnLst>
                <a:cxn ang="0">
                  <a:pos x="0" y="3"/>
                </a:cxn>
                <a:cxn ang="0">
                  <a:pos x="6" y="11"/>
                </a:cxn>
                <a:cxn ang="0">
                  <a:pos x="13" y="13"/>
                </a:cxn>
                <a:cxn ang="0">
                  <a:pos x="18" y="8"/>
                </a:cxn>
                <a:cxn ang="0">
                  <a:pos x="22" y="0"/>
                </a:cxn>
                <a:cxn ang="0">
                  <a:pos x="0" y="3"/>
                </a:cxn>
              </a:cxnLst>
              <a:rect l="0" t="0" r="r" b="b"/>
              <a:pathLst>
                <a:path w="22" h="13">
                  <a:moveTo>
                    <a:pt x="0" y="3"/>
                  </a:moveTo>
                  <a:lnTo>
                    <a:pt x="6" y="11"/>
                  </a:lnTo>
                  <a:lnTo>
                    <a:pt x="13" y="13"/>
                  </a:lnTo>
                  <a:lnTo>
                    <a:pt x="18" y="8"/>
                  </a:lnTo>
                  <a:lnTo>
                    <a:pt x="22" y="0"/>
                  </a:lnTo>
                  <a:lnTo>
                    <a:pt x="0" y="3"/>
                  </a:lnTo>
                  <a:close/>
                </a:path>
              </a:pathLst>
            </a:custGeom>
            <a:solidFill>
              <a:srgbClr val="000000"/>
            </a:solidFill>
            <a:ln w="9525">
              <a:noFill/>
              <a:round/>
              <a:headEnd/>
              <a:tailEnd/>
            </a:ln>
          </p:spPr>
          <p:txBody>
            <a:bodyPr/>
            <a:lstStyle/>
            <a:p>
              <a:endParaRPr lang="en-US"/>
            </a:p>
          </p:txBody>
        </p:sp>
        <p:sp>
          <p:nvSpPr>
            <p:cNvPr id="1241667" name="Freeform 579"/>
            <p:cNvSpPr>
              <a:spLocks/>
            </p:cNvSpPr>
            <p:nvPr/>
          </p:nvSpPr>
          <p:spPr bwMode="auto">
            <a:xfrm>
              <a:off x="2909" y="2157"/>
              <a:ext cx="14" cy="25"/>
            </a:xfrm>
            <a:custGeom>
              <a:avLst/>
              <a:gdLst/>
              <a:ahLst/>
              <a:cxnLst>
                <a:cxn ang="0">
                  <a:pos x="9" y="0"/>
                </a:cxn>
                <a:cxn ang="0">
                  <a:pos x="2" y="19"/>
                </a:cxn>
                <a:cxn ang="0">
                  <a:pos x="0" y="36"/>
                </a:cxn>
                <a:cxn ang="0">
                  <a:pos x="0" y="46"/>
                </a:cxn>
                <a:cxn ang="0">
                  <a:pos x="0" y="51"/>
                </a:cxn>
                <a:cxn ang="0">
                  <a:pos x="22" y="48"/>
                </a:cxn>
                <a:cxn ang="0">
                  <a:pos x="22" y="46"/>
                </a:cxn>
                <a:cxn ang="0">
                  <a:pos x="22" y="36"/>
                </a:cxn>
                <a:cxn ang="0">
                  <a:pos x="24" y="27"/>
                </a:cxn>
                <a:cxn ang="0">
                  <a:pos x="29" y="9"/>
                </a:cxn>
                <a:cxn ang="0">
                  <a:pos x="9" y="0"/>
                </a:cxn>
              </a:cxnLst>
              <a:rect l="0" t="0" r="r" b="b"/>
              <a:pathLst>
                <a:path w="29" h="51">
                  <a:moveTo>
                    <a:pt x="9" y="0"/>
                  </a:moveTo>
                  <a:lnTo>
                    <a:pt x="2" y="19"/>
                  </a:lnTo>
                  <a:lnTo>
                    <a:pt x="0" y="36"/>
                  </a:lnTo>
                  <a:lnTo>
                    <a:pt x="0" y="46"/>
                  </a:lnTo>
                  <a:lnTo>
                    <a:pt x="0" y="51"/>
                  </a:lnTo>
                  <a:lnTo>
                    <a:pt x="22" y="48"/>
                  </a:lnTo>
                  <a:lnTo>
                    <a:pt x="22" y="46"/>
                  </a:lnTo>
                  <a:lnTo>
                    <a:pt x="22" y="36"/>
                  </a:lnTo>
                  <a:lnTo>
                    <a:pt x="24" y="27"/>
                  </a:lnTo>
                  <a:lnTo>
                    <a:pt x="29" y="9"/>
                  </a:lnTo>
                  <a:lnTo>
                    <a:pt x="9" y="0"/>
                  </a:lnTo>
                  <a:close/>
                </a:path>
              </a:pathLst>
            </a:custGeom>
            <a:solidFill>
              <a:srgbClr val="000000"/>
            </a:solidFill>
            <a:ln w="9525">
              <a:noFill/>
              <a:round/>
              <a:headEnd/>
              <a:tailEnd/>
            </a:ln>
          </p:spPr>
          <p:txBody>
            <a:bodyPr/>
            <a:lstStyle/>
            <a:p>
              <a:endParaRPr lang="en-US"/>
            </a:p>
          </p:txBody>
        </p:sp>
        <p:sp>
          <p:nvSpPr>
            <p:cNvPr id="1241668" name="Freeform 580"/>
            <p:cNvSpPr>
              <a:spLocks/>
            </p:cNvSpPr>
            <p:nvPr/>
          </p:nvSpPr>
          <p:spPr bwMode="auto">
            <a:xfrm>
              <a:off x="2914" y="2153"/>
              <a:ext cx="9" cy="9"/>
            </a:xfrm>
            <a:custGeom>
              <a:avLst/>
              <a:gdLst/>
              <a:ahLst/>
              <a:cxnLst>
                <a:cxn ang="0">
                  <a:pos x="20" y="16"/>
                </a:cxn>
                <a:cxn ang="0">
                  <a:pos x="20" y="9"/>
                </a:cxn>
                <a:cxn ang="0">
                  <a:pos x="15" y="1"/>
                </a:cxn>
                <a:cxn ang="0">
                  <a:pos x="7" y="0"/>
                </a:cxn>
                <a:cxn ang="0">
                  <a:pos x="0" y="7"/>
                </a:cxn>
                <a:cxn ang="0">
                  <a:pos x="20" y="16"/>
                </a:cxn>
              </a:cxnLst>
              <a:rect l="0" t="0" r="r" b="b"/>
              <a:pathLst>
                <a:path w="20" h="16">
                  <a:moveTo>
                    <a:pt x="20" y="16"/>
                  </a:moveTo>
                  <a:lnTo>
                    <a:pt x="20" y="9"/>
                  </a:lnTo>
                  <a:lnTo>
                    <a:pt x="15" y="1"/>
                  </a:lnTo>
                  <a:lnTo>
                    <a:pt x="7" y="0"/>
                  </a:lnTo>
                  <a:lnTo>
                    <a:pt x="0" y="7"/>
                  </a:lnTo>
                  <a:lnTo>
                    <a:pt x="20" y="16"/>
                  </a:lnTo>
                  <a:close/>
                </a:path>
              </a:pathLst>
            </a:custGeom>
            <a:solidFill>
              <a:srgbClr val="000000"/>
            </a:solidFill>
            <a:ln w="9525">
              <a:noFill/>
              <a:round/>
              <a:headEnd/>
              <a:tailEnd/>
            </a:ln>
          </p:spPr>
          <p:txBody>
            <a:bodyPr/>
            <a:lstStyle/>
            <a:p>
              <a:endParaRPr lang="en-US"/>
            </a:p>
          </p:txBody>
        </p:sp>
        <p:sp>
          <p:nvSpPr>
            <p:cNvPr id="1241669" name="Freeform 581"/>
            <p:cNvSpPr>
              <a:spLocks/>
            </p:cNvSpPr>
            <p:nvPr/>
          </p:nvSpPr>
          <p:spPr bwMode="auto">
            <a:xfrm>
              <a:off x="2843" y="2138"/>
              <a:ext cx="11" cy="6"/>
            </a:xfrm>
            <a:custGeom>
              <a:avLst/>
              <a:gdLst/>
              <a:ahLst/>
              <a:cxnLst>
                <a:cxn ang="0">
                  <a:pos x="22" y="13"/>
                </a:cxn>
                <a:cxn ang="0">
                  <a:pos x="20" y="4"/>
                </a:cxn>
                <a:cxn ang="0">
                  <a:pos x="13" y="0"/>
                </a:cxn>
                <a:cxn ang="0">
                  <a:pos x="5" y="1"/>
                </a:cxn>
                <a:cxn ang="0">
                  <a:pos x="0" y="9"/>
                </a:cxn>
                <a:cxn ang="0">
                  <a:pos x="22" y="13"/>
                </a:cxn>
              </a:cxnLst>
              <a:rect l="0" t="0" r="r" b="b"/>
              <a:pathLst>
                <a:path w="22" h="13">
                  <a:moveTo>
                    <a:pt x="22" y="13"/>
                  </a:moveTo>
                  <a:lnTo>
                    <a:pt x="20" y="4"/>
                  </a:lnTo>
                  <a:lnTo>
                    <a:pt x="13" y="0"/>
                  </a:lnTo>
                  <a:lnTo>
                    <a:pt x="5" y="1"/>
                  </a:lnTo>
                  <a:lnTo>
                    <a:pt x="0" y="9"/>
                  </a:lnTo>
                  <a:lnTo>
                    <a:pt x="22" y="13"/>
                  </a:lnTo>
                  <a:close/>
                </a:path>
              </a:pathLst>
            </a:custGeom>
            <a:solidFill>
              <a:srgbClr val="000000"/>
            </a:solidFill>
            <a:ln w="9525">
              <a:noFill/>
              <a:round/>
              <a:headEnd/>
              <a:tailEnd/>
            </a:ln>
          </p:spPr>
          <p:txBody>
            <a:bodyPr/>
            <a:lstStyle/>
            <a:p>
              <a:endParaRPr lang="en-US"/>
            </a:p>
          </p:txBody>
        </p:sp>
        <p:sp>
          <p:nvSpPr>
            <p:cNvPr id="1241670" name="Freeform 582"/>
            <p:cNvSpPr>
              <a:spLocks/>
            </p:cNvSpPr>
            <p:nvPr/>
          </p:nvSpPr>
          <p:spPr bwMode="auto">
            <a:xfrm>
              <a:off x="2837" y="2142"/>
              <a:ext cx="17" cy="27"/>
            </a:xfrm>
            <a:custGeom>
              <a:avLst/>
              <a:gdLst/>
              <a:ahLst/>
              <a:cxnLst>
                <a:cxn ang="0">
                  <a:pos x="18" y="53"/>
                </a:cxn>
                <a:cxn ang="0">
                  <a:pos x="25" y="37"/>
                </a:cxn>
                <a:cxn ang="0">
                  <a:pos x="31" y="20"/>
                </a:cxn>
                <a:cxn ang="0">
                  <a:pos x="32" y="10"/>
                </a:cxn>
                <a:cxn ang="0">
                  <a:pos x="33" y="4"/>
                </a:cxn>
                <a:cxn ang="0">
                  <a:pos x="13" y="0"/>
                </a:cxn>
                <a:cxn ang="0">
                  <a:pos x="10" y="4"/>
                </a:cxn>
                <a:cxn ang="0">
                  <a:pos x="9" y="14"/>
                </a:cxn>
                <a:cxn ang="0">
                  <a:pos x="5" y="29"/>
                </a:cxn>
                <a:cxn ang="0">
                  <a:pos x="0" y="44"/>
                </a:cxn>
                <a:cxn ang="0">
                  <a:pos x="18" y="53"/>
                </a:cxn>
              </a:cxnLst>
              <a:rect l="0" t="0" r="r" b="b"/>
              <a:pathLst>
                <a:path w="33" h="53">
                  <a:moveTo>
                    <a:pt x="18" y="53"/>
                  </a:moveTo>
                  <a:lnTo>
                    <a:pt x="25" y="37"/>
                  </a:lnTo>
                  <a:lnTo>
                    <a:pt x="31" y="20"/>
                  </a:lnTo>
                  <a:lnTo>
                    <a:pt x="32" y="10"/>
                  </a:lnTo>
                  <a:lnTo>
                    <a:pt x="33" y="4"/>
                  </a:lnTo>
                  <a:lnTo>
                    <a:pt x="13" y="0"/>
                  </a:lnTo>
                  <a:lnTo>
                    <a:pt x="10" y="4"/>
                  </a:lnTo>
                  <a:lnTo>
                    <a:pt x="9" y="14"/>
                  </a:lnTo>
                  <a:lnTo>
                    <a:pt x="5" y="29"/>
                  </a:lnTo>
                  <a:lnTo>
                    <a:pt x="0" y="44"/>
                  </a:lnTo>
                  <a:lnTo>
                    <a:pt x="18" y="53"/>
                  </a:lnTo>
                  <a:close/>
                </a:path>
              </a:pathLst>
            </a:custGeom>
            <a:solidFill>
              <a:srgbClr val="000000"/>
            </a:solidFill>
            <a:ln w="9525">
              <a:noFill/>
              <a:round/>
              <a:headEnd/>
              <a:tailEnd/>
            </a:ln>
          </p:spPr>
          <p:txBody>
            <a:bodyPr/>
            <a:lstStyle/>
            <a:p>
              <a:endParaRPr lang="en-US"/>
            </a:p>
          </p:txBody>
        </p:sp>
        <p:sp>
          <p:nvSpPr>
            <p:cNvPr id="1241671" name="Freeform 583"/>
            <p:cNvSpPr>
              <a:spLocks/>
            </p:cNvSpPr>
            <p:nvPr/>
          </p:nvSpPr>
          <p:spPr bwMode="auto">
            <a:xfrm>
              <a:off x="2837" y="2164"/>
              <a:ext cx="9" cy="9"/>
            </a:xfrm>
            <a:custGeom>
              <a:avLst/>
              <a:gdLst/>
              <a:ahLst/>
              <a:cxnLst>
                <a:cxn ang="0">
                  <a:pos x="0" y="0"/>
                </a:cxn>
                <a:cxn ang="0">
                  <a:pos x="0" y="7"/>
                </a:cxn>
                <a:cxn ang="0">
                  <a:pos x="5" y="15"/>
                </a:cxn>
                <a:cxn ang="0">
                  <a:pos x="13" y="16"/>
                </a:cxn>
                <a:cxn ang="0">
                  <a:pos x="18" y="9"/>
                </a:cxn>
                <a:cxn ang="0">
                  <a:pos x="0" y="0"/>
                </a:cxn>
              </a:cxnLst>
              <a:rect l="0" t="0" r="r" b="b"/>
              <a:pathLst>
                <a:path w="18" h="16">
                  <a:moveTo>
                    <a:pt x="0" y="0"/>
                  </a:moveTo>
                  <a:lnTo>
                    <a:pt x="0" y="7"/>
                  </a:lnTo>
                  <a:lnTo>
                    <a:pt x="5" y="15"/>
                  </a:lnTo>
                  <a:lnTo>
                    <a:pt x="13" y="16"/>
                  </a:lnTo>
                  <a:lnTo>
                    <a:pt x="18" y="9"/>
                  </a:lnTo>
                  <a:lnTo>
                    <a:pt x="0" y="0"/>
                  </a:lnTo>
                  <a:close/>
                </a:path>
              </a:pathLst>
            </a:custGeom>
            <a:solidFill>
              <a:srgbClr val="000000"/>
            </a:solidFill>
            <a:ln w="9525">
              <a:noFill/>
              <a:round/>
              <a:headEnd/>
              <a:tailEnd/>
            </a:ln>
          </p:spPr>
          <p:txBody>
            <a:bodyPr/>
            <a:lstStyle/>
            <a:p>
              <a:endParaRPr lang="en-US"/>
            </a:p>
          </p:txBody>
        </p:sp>
        <p:sp>
          <p:nvSpPr>
            <p:cNvPr id="1241672" name="Freeform 584"/>
            <p:cNvSpPr>
              <a:spLocks/>
            </p:cNvSpPr>
            <p:nvPr/>
          </p:nvSpPr>
          <p:spPr bwMode="auto">
            <a:xfrm>
              <a:off x="3190" y="1176"/>
              <a:ext cx="9" cy="11"/>
            </a:xfrm>
            <a:custGeom>
              <a:avLst/>
              <a:gdLst/>
              <a:ahLst/>
              <a:cxnLst>
                <a:cxn ang="0">
                  <a:pos x="0" y="19"/>
                </a:cxn>
                <a:cxn ang="0">
                  <a:pos x="9" y="20"/>
                </a:cxn>
                <a:cxn ang="0">
                  <a:pos x="15" y="16"/>
                </a:cxn>
                <a:cxn ang="0">
                  <a:pos x="16" y="8"/>
                </a:cxn>
                <a:cxn ang="0">
                  <a:pos x="12" y="0"/>
                </a:cxn>
                <a:cxn ang="0">
                  <a:pos x="0" y="19"/>
                </a:cxn>
              </a:cxnLst>
              <a:rect l="0" t="0" r="r" b="b"/>
              <a:pathLst>
                <a:path w="16" h="20">
                  <a:moveTo>
                    <a:pt x="0" y="19"/>
                  </a:moveTo>
                  <a:lnTo>
                    <a:pt x="9" y="20"/>
                  </a:lnTo>
                  <a:lnTo>
                    <a:pt x="15" y="16"/>
                  </a:lnTo>
                  <a:lnTo>
                    <a:pt x="16" y="8"/>
                  </a:lnTo>
                  <a:lnTo>
                    <a:pt x="12" y="0"/>
                  </a:lnTo>
                  <a:lnTo>
                    <a:pt x="0" y="19"/>
                  </a:lnTo>
                  <a:close/>
                </a:path>
              </a:pathLst>
            </a:custGeom>
            <a:solidFill>
              <a:srgbClr val="000000"/>
            </a:solidFill>
            <a:ln w="9525">
              <a:noFill/>
              <a:round/>
              <a:headEnd/>
              <a:tailEnd/>
            </a:ln>
          </p:spPr>
          <p:txBody>
            <a:bodyPr/>
            <a:lstStyle/>
            <a:p>
              <a:endParaRPr lang="en-US"/>
            </a:p>
          </p:txBody>
        </p:sp>
        <p:sp>
          <p:nvSpPr>
            <p:cNvPr id="1241673" name="Freeform 585"/>
            <p:cNvSpPr>
              <a:spLocks/>
            </p:cNvSpPr>
            <p:nvPr/>
          </p:nvSpPr>
          <p:spPr bwMode="auto">
            <a:xfrm>
              <a:off x="3175" y="1153"/>
              <a:ext cx="22" cy="33"/>
            </a:xfrm>
            <a:custGeom>
              <a:avLst/>
              <a:gdLst/>
              <a:ahLst/>
              <a:cxnLst>
                <a:cxn ang="0">
                  <a:pos x="0" y="3"/>
                </a:cxn>
                <a:cxn ang="0">
                  <a:pos x="0" y="5"/>
                </a:cxn>
                <a:cxn ang="0">
                  <a:pos x="1" y="12"/>
                </a:cxn>
                <a:cxn ang="0">
                  <a:pos x="2" y="21"/>
                </a:cxn>
                <a:cxn ang="0">
                  <a:pos x="5" y="33"/>
                </a:cxn>
                <a:cxn ang="0">
                  <a:pos x="10" y="40"/>
                </a:cxn>
                <a:cxn ang="0">
                  <a:pos x="13" y="48"/>
                </a:cxn>
                <a:cxn ang="0">
                  <a:pos x="19" y="55"/>
                </a:cxn>
                <a:cxn ang="0">
                  <a:pos x="23" y="61"/>
                </a:cxn>
                <a:cxn ang="0">
                  <a:pos x="31" y="67"/>
                </a:cxn>
                <a:cxn ang="0">
                  <a:pos x="43" y="48"/>
                </a:cxn>
                <a:cxn ang="0">
                  <a:pos x="38" y="45"/>
                </a:cxn>
                <a:cxn ang="0">
                  <a:pos x="34" y="39"/>
                </a:cxn>
                <a:cxn ang="0">
                  <a:pos x="31" y="34"/>
                </a:cxn>
                <a:cxn ang="0">
                  <a:pos x="28" y="27"/>
                </a:cxn>
                <a:cxn ang="0">
                  <a:pos x="23" y="22"/>
                </a:cxn>
                <a:cxn ang="0">
                  <a:pos x="23" y="18"/>
                </a:cxn>
                <a:cxn ang="0">
                  <a:pos x="22" y="9"/>
                </a:cxn>
                <a:cxn ang="0">
                  <a:pos x="20" y="0"/>
                </a:cxn>
                <a:cxn ang="0">
                  <a:pos x="20" y="3"/>
                </a:cxn>
                <a:cxn ang="0">
                  <a:pos x="0" y="3"/>
                </a:cxn>
              </a:cxnLst>
              <a:rect l="0" t="0" r="r" b="b"/>
              <a:pathLst>
                <a:path w="43" h="67">
                  <a:moveTo>
                    <a:pt x="0" y="3"/>
                  </a:moveTo>
                  <a:lnTo>
                    <a:pt x="0" y="5"/>
                  </a:lnTo>
                  <a:lnTo>
                    <a:pt x="1" y="12"/>
                  </a:lnTo>
                  <a:lnTo>
                    <a:pt x="2" y="21"/>
                  </a:lnTo>
                  <a:lnTo>
                    <a:pt x="5" y="33"/>
                  </a:lnTo>
                  <a:lnTo>
                    <a:pt x="10" y="40"/>
                  </a:lnTo>
                  <a:lnTo>
                    <a:pt x="13" y="48"/>
                  </a:lnTo>
                  <a:lnTo>
                    <a:pt x="19" y="55"/>
                  </a:lnTo>
                  <a:lnTo>
                    <a:pt x="23" y="61"/>
                  </a:lnTo>
                  <a:lnTo>
                    <a:pt x="31" y="67"/>
                  </a:lnTo>
                  <a:lnTo>
                    <a:pt x="43" y="48"/>
                  </a:lnTo>
                  <a:lnTo>
                    <a:pt x="38" y="45"/>
                  </a:lnTo>
                  <a:lnTo>
                    <a:pt x="34" y="39"/>
                  </a:lnTo>
                  <a:lnTo>
                    <a:pt x="31" y="34"/>
                  </a:lnTo>
                  <a:lnTo>
                    <a:pt x="28" y="27"/>
                  </a:lnTo>
                  <a:lnTo>
                    <a:pt x="23" y="22"/>
                  </a:lnTo>
                  <a:lnTo>
                    <a:pt x="23" y="18"/>
                  </a:lnTo>
                  <a:lnTo>
                    <a:pt x="22"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674" name="Freeform 586"/>
            <p:cNvSpPr>
              <a:spLocks/>
            </p:cNvSpPr>
            <p:nvPr/>
          </p:nvSpPr>
          <p:spPr bwMode="auto">
            <a:xfrm>
              <a:off x="3168" y="1144"/>
              <a:ext cx="17" cy="13"/>
            </a:xfrm>
            <a:custGeom>
              <a:avLst/>
              <a:gdLst/>
              <a:ahLst/>
              <a:cxnLst>
                <a:cxn ang="0">
                  <a:pos x="0" y="14"/>
                </a:cxn>
                <a:cxn ang="0">
                  <a:pos x="1" y="17"/>
                </a:cxn>
                <a:cxn ang="0">
                  <a:pos x="6" y="21"/>
                </a:cxn>
                <a:cxn ang="0">
                  <a:pos x="10" y="24"/>
                </a:cxn>
                <a:cxn ang="0">
                  <a:pos x="16" y="27"/>
                </a:cxn>
                <a:cxn ang="0">
                  <a:pos x="14" y="21"/>
                </a:cxn>
                <a:cxn ang="0">
                  <a:pos x="34" y="21"/>
                </a:cxn>
                <a:cxn ang="0">
                  <a:pos x="28" y="11"/>
                </a:cxn>
                <a:cxn ang="0">
                  <a:pos x="23" y="3"/>
                </a:cxn>
                <a:cxn ang="0">
                  <a:pos x="18" y="0"/>
                </a:cxn>
                <a:cxn ang="0">
                  <a:pos x="16" y="0"/>
                </a:cxn>
                <a:cxn ang="0">
                  <a:pos x="18" y="3"/>
                </a:cxn>
                <a:cxn ang="0">
                  <a:pos x="0" y="14"/>
                </a:cxn>
              </a:cxnLst>
              <a:rect l="0" t="0" r="r" b="b"/>
              <a:pathLst>
                <a:path w="34" h="27">
                  <a:moveTo>
                    <a:pt x="0" y="14"/>
                  </a:moveTo>
                  <a:lnTo>
                    <a:pt x="1" y="17"/>
                  </a:lnTo>
                  <a:lnTo>
                    <a:pt x="6" y="21"/>
                  </a:lnTo>
                  <a:lnTo>
                    <a:pt x="10" y="24"/>
                  </a:lnTo>
                  <a:lnTo>
                    <a:pt x="16" y="27"/>
                  </a:lnTo>
                  <a:lnTo>
                    <a:pt x="14" y="21"/>
                  </a:lnTo>
                  <a:lnTo>
                    <a:pt x="34" y="21"/>
                  </a:lnTo>
                  <a:lnTo>
                    <a:pt x="28" y="11"/>
                  </a:lnTo>
                  <a:lnTo>
                    <a:pt x="23" y="3"/>
                  </a:lnTo>
                  <a:lnTo>
                    <a:pt x="18" y="0"/>
                  </a:lnTo>
                  <a:lnTo>
                    <a:pt x="16" y="0"/>
                  </a:lnTo>
                  <a:lnTo>
                    <a:pt x="18" y="3"/>
                  </a:lnTo>
                  <a:lnTo>
                    <a:pt x="0" y="14"/>
                  </a:lnTo>
                  <a:close/>
                </a:path>
              </a:pathLst>
            </a:custGeom>
            <a:solidFill>
              <a:srgbClr val="000000"/>
            </a:solidFill>
            <a:ln w="9525">
              <a:noFill/>
              <a:round/>
              <a:headEnd/>
              <a:tailEnd/>
            </a:ln>
          </p:spPr>
          <p:txBody>
            <a:bodyPr/>
            <a:lstStyle/>
            <a:p>
              <a:endParaRPr lang="en-US"/>
            </a:p>
          </p:txBody>
        </p:sp>
        <p:sp>
          <p:nvSpPr>
            <p:cNvPr id="1241675" name="Freeform 587"/>
            <p:cNvSpPr>
              <a:spLocks/>
            </p:cNvSpPr>
            <p:nvPr/>
          </p:nvSpPr>
          <p:spPr bwMode="auto">
            <a:xfrm>
              <a:off x="3164" y="1119"/>
              <a:ext cx="13" cy="31"/>
            </a:xfrm>
            <a:custGeom>
              <a:avLst/>
              <a:gdLst/>
              <a:ahLst/>
              <a:cxnLst>
                <a:cxn ang="0">
                  <a:pos x="0" y="7"/>
                </a:cxn>
                <a:cxn ang="0">
                  <a:pos x="0" y="8"/>
                </a:cxn>
                <a:cxn ang="0">
                  <a:pos x="0" y="23"/>
                </a:cxn>
                <a:cxn ang="0">
                  <a:pos x="0" y="35"/>
                </a:cxn>
                <a:cxn ang="0">
                  <a:pos x="4" y="48"/>
                </a:cxn>
                <a:cxn ang="0">
                  <a:pos x="8" y="62"/>
                </a:cxn>
                <a:cxn ang="0">
                  <a:pos x="26" y="51"/>
                </a:cxn>
                <a:cxn ang="0">
                  <a:pos x="24" y="42"/>
                </a:cxn>
                <a:cxn ang="0">
                  <a:pos x="22" y="32"/>
                </a:cxn>
                <a:cxn ang="0">
                  <a:pos x="22" y="23"/>
                </a:cxn>
                <a:cxn ang="0">
                  <a:pos x="22" y="13"/>
                </a:cxn>
                <a:cxn ang="0">
                  <a:pos x="22" y="14"/>
                </a:cxn>
                <a:cxn ang="0">
                  <a:pos x="22" y="13"/>
                </a:cxn>
                <a:cxn ang="0">
                  <a:pos x="18" y="4"/>
                </a:cxn>
                <a:cxn ang="0">
                  <a:pos x="13" y="0"/>
                </a:cxn>
                <a:cxn ang="0">
                  <a:pos x="5" y="1"/>
                </a:cxn>
                <a:cxn ang="0">
                  <a:pos x="0" y="8"/>
                </a:cxn>
                <a:cxn ang="0">
                  <a:pos x="0" y="7"/>
                </a:cxn>
              </a:cxnLst>
              <a:rect l="0" t="0" r="r" b="b"/>
              <a:pathLst>
                <a:path w="26" h="62">
                  <a:moveTo>
                    <a:pt x="0" y="7"/>
                  </a:moveTo>
                  <a:lnTo>
                    <a:pt x="0" y="8"/>
                  </a:lnTo>
                  <a:lnTo>
                    <a:pt x="0" y="23"/>
                  </a:lnTo>
                  <a:lnTo>
                    <a:pt x="0" y="35"/>
                  </a:lnTo>
                  <a:lnTo>
                    <a:pt x="4" y="48"/>
                  </a:lnTo>
                  <a:lnTo>
                    <a:pt x="8" y="62"/>
                  </a:lnTo>
                  <a:lnTo>
                    <a:pt x="26" y="51"/>
                  </a:lnTo>
                  <a:lnTo>
                    <a:pt x="24" y="42"/>
                  </a:lnTo>
                  <a:lnTo>
                    <a:pt x="22" y="32"/>
                  </a:lnTo>
                  <a:lnTo>
                    <a:pt x="22" y="23"/>
                  </a:lnTo>
                  <a:lnTo>
                    <a:pt x="22" y="13"/>
                  </a:lnTo>
                  <a:lnTo>
                    <a:pt x="22" y="14"/>
                  </a:lnTo>
                  <a:lnTo>
                    <a:pt x="22" y="13"/>
                  </a:lnTo>
                  <a:lnTo>
                    <a:pt x="18" y="4"/>
                  </a:lnTo>
                  <a:lnTo>
                    <a:pt x="13" y="0"/>
                  </a:lnTo>
                  <a:lnTo>
                    <a:pt x="5" y="1"/>
                  </a:lnTo>
                  <a:lnTo>
                    <a:pt x="0" y="8"/>
                  </a:lnTo>
                  <a:lnTo>
                    <a:pt x="0" y="7"/>
                  </a:lnTo>
                  <a:close/>
                </a:path>
              </a:pathLst>
            </a:custGeom>
            <a:solidFill>
              <a:srgbClr val="000000"/>
            </a:solidFill>
            <a:ln w="9525">
              <a:noFill/>
              <a:round/>
              <a:headEnd/>
              <a:tailEnd/>
            </a:ln>
          </p:spPr>
          <p:txBody>
            <a:bodyPr/>
            <a:lstStyle/>
            <a:p>
              <a:endParaRPr lang="en-US"/>
            </a:p>
          </p:txBody>
        </p:sp>
        <p:sp>
          <p:nvSpPr>
            <p:cNvPr id="1241676" name="Freeform 588"/>
            <p:cNvSpPr>
              <a:spLocks/>
            </p:cNvSpPr>
            <p:nvPr/>
          </p:nvSpPr>
          <p:spPr bwMode="auto">
            <a:xfrm>
              <a:off x="3164" y="1116"/>
              <a:ext cx="13" cy="12"/>
            </a:xfrm>
            <a:custGeom>
              <a:avLst/>
              <a:gdLst/>
              <a:ahLst/>
              <a:cxnLst>
                <a:cxn ang="0">
                  <a:pos x="6" y="13"/>
                </a:cxn>
                <a:cxn ang="0">
                  <a:pos x="17" y="0"/>
                </a:cxn>
                <a:cxn ang="0">
                  <a:pos x="10" y="0"/>
                </a:cxn>
                <a:cxn ang="0">
                  <a:pos x="4" y="7"/>
                </a:cxn>
                <a:cxn ang="0">
                  <a:pos x="0" y="13"/>
                </a:cxn>
                <a:cxn ang="0">
                  <a:pos x="22" y="20"/>
                </a:cxn>
                <a:cxn ang="0">
                  <a:pos x="17" y="23"/>
                </a:cxn>
                <a:cxn ang="0">
                  <a:pos x="27" y="10"/>
                </a:cxn>
                <a:cxn ang="0">
                  <a:pos x="6" y="13"/>
                </a:cxn>
              </a:cxnLst>
              <a:rect l="0" t="0" r="r" b="b"/>
              <a:pathLst>
                <a:path w="27" h="23">
                  <a:moveTo>
                    <a:pt x="6" y="13"/>
                  </a:moveTo>
                  <a:lnTo>
                    <a:pt x="17" y="0"/>
                  </a:lnTo>
                  <a:lnTo>
                    <a:pt x="10" y="0"/>
                  </a:lnTo>
                  <a:lnTo>
                    <a:pt x="4" y="7"/>
                  </a:lnTo>
                  <a:lnTo>
                    <a:pt x="0" y="13"/>
                  </a:lnTo>
                  <a:lnTo>
                    <a:pt x="22" y="20"/>
                  </a:lnTo>
                  <a:lnTo>
                    <a:pt x="17" y="23"/>
                  </a:lnTo>
                  <a:lnTo>
                    <a:pt x="27" y="10"/>
                  </a:lnTo>
                  <a:lnTo>
                    <a:pt x="6" y="13"/>
                  </a:lnTo>
                  <a:close/>
                </a:path>
              </a:pathLst>
            </a:custGeom>
            <a:solidFill>
              <a:srgbClr val="000000"/>
            </a:solidFill>
            <a:ln w="9525">
              <a:noFill/>
              <a:round/>
              <a:headEnd/>
              <a:tailEnd/>
            </a:ln>
          </p:spPr>
          <p:txBody>
            <a:bodyPr/>
            <a:lstStyle/>
            <a:p>
              <a:endParaRPr lang="en-US"/>
            </a:p>
          </p:txBody>
        </p:sp>
        <p:sp>
          <p:nvSpPr>
            <p:cNvPr id="1241677" name="Freeform 589"/>
            <p:cNvSpPr>
              <a:spLocks/>
            </p:cNvSpPr>
            <p:nvPr/>
          </p:nvSpPr>
          <p:spPr bwMode="auto">
            <a:xfrm>
              <a:off x="3165" y="1072"/>
              <a:ext cx="12" cy="51"/>
            </a:xfrm>
            <a:custGeom>
              <a:avLst/>
              <a:gdLst/>
              <a:ahLst/>
              <a:cxnLst>
                <a:cxn ang="0">
                  <a:pos x="0" y="12"/>
                </a:cxn>
                <a:cxn ang="0">
                  <a:pos x="0" y="13"/>
                </a:cxn>
                <a:cxn ang="0">
                  <a:pos x="3" y="23"/>
                </a:cxn>
                <a:cxn ang="0">
                  <a:pos x="3" y="35"/>
                </a:cxn>
                <a:cxn ang="0">
                  <a:pos x="4" y="47"/>
                </a:cxn>
                <a:cxn ang="0">
                  <a:pos x="4" y="60"/>
                </a:cxn>
                <a:cxn ang="0">
                  <a:pos x="4" y="72"/>
                </a:cxn>
                <a:cxn ang="0">
                  <a:pos x="4" y="84"/>
                </a:cxn>
                <a:cxn ang="0">
                  <a:pos x="5" y="95"/>
                </a:cxn>
                <a:cxn ang="0">
                  <a:pos x="5" y="102"/>
                </a:cxn>
                <a:cxn ang="0">
                  <a:pos x="26" y="99"/>
                </a:cxn>
                <a:cxn ang="0">
                  <a:pos x="26" y="92"/>
                </a:cxn>
                <a:cxn ang="0">
                  <a:pos x="25" y="81"/>
                </a:cxn>
                <a:cxn ang="0">
                  <a:pos x="25" y="72"/>
                </a:cxn>
                <a:cxn ang="0">
                  <a:pos x="25" y="60"/>
                </a:cxn>
                <a:cxn ang="0">
                  <a:pos x="25" y="47"/>
                </a:cxn>
                <a:cxn ang="0">
                  <a:pos x="23" y="35"/>
                </a:cxn>
                <a:cxn ang="0">
                  <a:pos x="23" y="23"/>
                </a:cxn>
                <a:cxn ang="0">
                  <a:pos x="22" y="10"/>
                </a:cxn>
                <a:cxn ang="0">
                  <a:pos x="22" y="12"/>
                </a:cxn>
                <a:cxn ang="0">
                  <a:pos x="22" y="10"/>
                </a:cxn>
                <a:cxn ang="0">
                  <a:pos x="17" y="1"/>
                </a:cxn>
                <a:cxn ang="0">
                  <a:pos x="9" y="0"/>
                </a:cxn>
                <a:cxn ang="0">
                  <a:pos x="4" y="6"/>
                </a:cxn>
                <a:cxn ang="0">
                  <a:pos x="0" y="13"/>
                </a:cxn>
                <a:cxn ang="0">
                  <a:pos x="0" y="12"/>
                </a:cxn>
              </a:cxnLst>
              <a:rect l="0" t="0" r="r" b="b"/>
              <a:pathLst>
                <a:path w="26" h="102">
                  <a:moveTo>
                    <a:pt x="0" y="12"/>
                  </a:moveTo>
                  <a:lnTo>
                    <a:pt x="0" y="13"/>
                  </a:lnTo>
                  <a:lnTo>
                    <a:pt x="3" y="23"/>
                  </a:lnTo>
                  <a:lnTo>
                    <a:pt x="3" y="35"/>
                  </a:lnTo>
                  <a:lnTo>
                    <a:pt x="4" y="47"/>
                  </a:lnTo>
                  <a:lnTo>
                    <a:pt x="4" y="60"/>
                  </a:lnTo>
                  <a:lnTo>
                    <a:pt x="4" y="72"/>
                  </a:lnTo>
                  <a:lnTo>
                    <a:pt x="4" y="84"/>
                  </a:lnTo>
                  <a:lnTo>
                    <a:pt x="5" y="95"/>
                  </a:lnTo>
                  <a:lnTo>
                    <a:pt x="5" y="102"/>
                  </a:lnTo>
                  <a:lnTo>
                    <a:pt x="26" y="99"/>
                  </a:lnTo>
                  <a:lnTo>
                    <a:pt x="26" y="92"/>
                  </a:lnTo>
                  <a:lnTo>
                    <a:pt x="25" y="81"/>
                  </a:lnTo>
                  <a:lnTo>
                    <a:pt x="25" y="72"/>
                  </a:lnTo>
                  <a:lnTo>
                    <a:pt x="25" y="60"/>
                  </a:lnTo>
                  <a:lnTo>
                    <a:pt x="25" y="47"/>
                  </a:lnTo>
                  <a:lnTo>
                    <a:pt x="23" y="35"/>
                  </a:lnTo>
                  <a:lnTo>
                    <a:pt x="23" y="23"/>
                  </a:lnTo>
                  <a:lnTo>
                    <a:pt x="22" y="10"/>
                  </a:lnTo>
                  <a:lnTo>
                    <a:pt x="22" y="12"/>
                  </a:lnTo>
                  <a:lnTo>
                    <a:pt x="22" y="10"/>
                  </a:lnTo>
                  <a:lnTo>
                    <a:pt x="17" y="1"/>
                  </a:lnTo>
                  <a:lnTo>
                    <a:pt x="9" y="0"/>
                  </a:lnTo>
                  <a:lnTo>
                    <a:pt x="4" y="6"/>
                  </a:lnTo>
                  <a:lnTo>
                    <a:pt x="0" y="13"/>
                  </a:lnTo>
                  <a:lnTo>
                    <a:pt x="0" y="12"/>
                  </a:lnTo>
                  <a:close/>
                </a:path>
              </a:pathLst>
            </a:custGeom>
            <a:solidFill>
              <a:srgbClr val="000000"/>
            </a:solidFill>
            <a:ln w="9525">
              <a:noFill/>
              <a:round/>
              <a:headEnd/>
              <a:tailEnd/>
            </a:ln>
          </p:spPr>
          <p:txBody>
            <a:bodyPr/>
            <a:lstStyle/>
            <a:p>
              <a:endParaRPr lang="en-US"/>
            </a:p>
          </p:txBody>
        </p:sp>
        <p:sp>
          <p:nvSpPr>
            <p:cNvPr id="1241678" name="Freeform 590"/>
            <p:cNvSpPr>
              <a:spLocks/>
            </p:cNvSpPr>
            <p:nvPr/>
          </p:nvSpPr>
          <p:spPr bwMode="auto">
            <a:xfrm>
              <a:off x="3165" y="1053"/>
              <a:ext cx="11" cy="25"/>
            </a:xfrm>
            <a:custGeom>
              <a:avLst/>
              <a:gdLst/>
              <a:ahLst/>
              <a:cxnLst>
                <a:cxn ang="0">
                  <a:pos x="22" y="12"/>
                </a:cxn>
                <a:cxn ang="0">
                  <a:pos x="0" y="12"/>
                </a:cxn>
                <a:cxn ang="0">
                  <a:pos x="0" y="51"/>
                </a:cxn>
                <a:cxn ang="0">
                  <a:pos x="22" y="51"/>
                </a:cxn>
                <a:cxn ang="0">
                  <a:pos x="22" y="12"/>
                </a:cxn>
                <a:cxn ang="0">
                  <a:pos x="0" y="12"/>
                </a:cxn>
                <a:cxn ang="0">
                  <a:pos x="22" y="12"/>
                </a:cxn>
                <a:cxn ang="0">
                  <a:pos x="18" y="5"/>
                </a:cxn>
                <a:cxn ang="0">
                  <a:pos x="12" y="0"/>
                </a:cxn>
                <a:cxn ang="0">
                  <a:pos x="4" y="5"/>
                </a:cxn>
                <a:cxn ang="0">
                  <a:pos x="0" y="12"/>
                </a:cxn>
                <a:cxn ang="0">
                  <a:pos x="22" y="12"/>
                </a:cxn>
              </a:cxnLst>
              <a:rect l="0" t="0" r="r" b="b"/>
              <a:pathLst>
                <a:path w="22" h="51">
                  <a:moveTo>
                    <a:pt x="22" y="12"/>
                  </a:moveTo>
                  <a:lnTo>
                    <a:pt x="0" y="12"/>
                  </a:lnTo>
                  <a:lnTo>
                    <a:pt x="0" y="51"/>
                  </a:lnTo>
                  <a:lnTo>
                    <a:pt x="22" y="51"/>
                  </a:lnTo>
                  <a:lnTo>
                    <a:pt x="22" y="12"/>
                  </a:lnTo>
                  <a:lnTo>
                    <a:pt x="0" y="12"/>
                  </a:lnTo>
                  <a:lnTo>
                    <a:pt x="22" y="12"/>
                  </a:lnTo>
                  <a:lnTo>
                    <a:pt x="18" y="5"/>
                  </a:lnTo>
                  <a:lnTo>
                    <a:pt x="12" y="0"/>
                  </a:lnTo>
                  <a:lnTo>
                    <a:pt x="4" y="5"/>
                  </a:lnTo>
                  <a:lnTo>
                    <a:pt x="0" y="12"/>
                  </a:lnTo>
                  <a:lnTo>
                    <a:pt x="22" y="12"/>
                  </a:lnTo>
                  <a:close/>
                </a:path>
              </a:pathLst>
            </a:custGeom>
            <a:solidFill>
              <a:srgbClr val="000000"/>
            </a:solidFill>
            <a:ln w="9525">
              <a:noFill/>
              <a:round/>
              <a:headEnd/>
              <a:tailEnd/>
            </a:ln>
          </p:spPr>
          <p:txBody>
            <a:bodyPr/>
            <a:lstStyle/>
            <a:p>
              <a:endParaRPr lang="en-US"/>
            </a:p>
          </p:txBody>
        </p:sp>
        <p:sp>
          <p:nvSpPr>
            <p:cNvPr id="1241679" name="Freeform 591"/>
            <p:cNvSpPr>
              <a:spLocks/>
            </p:cNvSpPr>
            <p:nvPr/>
          </p:nvSpPr>
          <p:spPr bwMode="auto">
            <a:xfrm>
              <a:off x="3165" y="1045"/>
              <a:ext cx="11" cy="14"/>
            </a:xfrm>
            <a:custGeom>
              <a:avLst/>
              <a:gdLst/>
              <a:ahLst/>
              <a:cxnLst>
                <a:cxn ang="0">
                  <a:pos x="23" y="12"/>
                </a:cxn>
                <a:cxn ang="0">
                  <a:pos x="3" y="11"/>
                </a:cxn>
                <a:cxn ang="0">
                  <a:pos x="0" y="18"/>
                </a:cxn>
                <a:cxn ang="0">
                  <a:pos x="0" y="24"/>
                </a:cxn>
                <a:cxn ang="0">
                  <a:pos x="0" y="27"/>
                </a:cxn>
                <a:cxn ang="0">
                  <a:pos x="22" y="27"/>
                </a:cxn>
                <a:cxn ang="0">
                  <a:pos x="0" y="27"/>
                </a:cxn>
                <a:cxn ang="0">
                  <a:pos x="22" y="27"/>
                </a:cxn>
                <a:cxn ang="0">
                  <a:pos x="22" y="24"/>
                </a:cxn>
                <a:cxn ang="0">
                  <a:pos x="22" y="21"/>
                </a:cxn>
                <a:cxn ang="0">
                  <a:pos x="23" y="14"/>
                </a:cxn>
                <a:cxn ang="0">
                  <a:pos x="3" y="12"/>
                </a:cxn>
                <a:cxn ang="0">
                  <a:pos x="23" y="14"/>
                </a:cxn>
                <a:cxn ang="0">
                  <a:pos x="21" y="6"/>
                </a:cxn>
                <a:cxn ang="0">
                  <a:pos x="14" y="0"/>
                </a:cxn>
                <a:cxn ang="0">
                  <a:pos x="7" y="3"/>
                </a:cxn>
                <a:cxn ang="0">
                  <a:pos x="3" y="11"/>
                </a:cxn>
                <a:cxn ang="0">
                  <a:pos x="23" y="12"/>
                </a:cxn>
              </a:cxnLst>
              <a:rect l="0" t="0" r="r" b="b"/>
              <a:pathLst>
                <a:path w="23" h="27">
                  <a:moveTo>
                    <a:pt x="23" y="12"/>
                  </a:moveTo>
                  <a:lnTo>
                    <a:pt x="3" y="11"/>
                  </a:lnTo>
                  <a:lnTo>
                    <a:pt x="0" y="18"/>
                  </a:lnTo>
                  <a:lnTo>
                    <a:pt x="0" y="24"/>
                  </a:lnTo>
                  <a:lnTo>
                    <a:pt x="0" y="27"/>
                  </a:lnTo>
                  <a:lnTo>
                    <a:pt x="22" y="27"/>
                  </a:lnTo>
                  <a:lnTo>
                    <a:pt x="0" y="27"/>
                  </a:lnTo>
                  <a:lnTo>
                    <a:pt x="22" y="27"/>
                  </a:lnTo>
                  <a:lnTo>
                    <a:pt x="22" y="24"/>
                  </a:lnTo>
                  <a:lnTo>
                    <a:pt x="22" y="21"/>
                  </a:lnTo>
                  <a:lnTo>
                    <a:pt x="23" y="14"/>
                  </a:lnTo>
                  <a:lnTo>
                    <a:pt x="3" y="12"/>
                  </a:lnTo>
                  <a:lnTo>
                    <a:pt x="23" y="14"/>
                  </a:lnTo>
                  <a:lnTo>
                    <a:pt x="21" y="6"/>
                  </a:lnTo>
                  <a:lnTo>
                    <a:pt x="14" y="0"/>
                  </a:lnTo>
                  <a:lnTo>
                    <a:pt x="7" y="3"/>
                  </a:lnTo>
                  <a:lnTo>
                    <a:pt x="3" y="11"/>
                  </a:lnTo>
                  <a:lnTo>
                    <a:pt x="23" y="12"/>
                  </a:lnTo>
                  <a:close/>
                </a:path>
              </a:pathLst>
            </a:custGeom>
            <a:solidFill>
              <a:srgbClr val="000000"/>
            </a:solidFill>
            <a:ln w="9525">
              <a:noFill/>
              <a:round/>
              <a:headEnd/>
              <a:tailEnd/>
            </a:ln>
          </p:spPr>
          <p:txBody>
            <a:bodyPr/>
            <a:lstStyle/>
            <a:p>
              <a:endParaRPr lang="en-US"/>
            </a:p>
          </p:txBody>
        </p:sp>
        <p:sp>
          <p:nvSpPr>
            <p:cNvPr id="1241680" name="Freeform 592"/>
            <p:cNvSpPr>
              <a:spLocks/>
            </p:cNvSpPr>
            <p:nvPr/>
          </p:nvSpPr>
          <p:spPr bwMode="auto">
            <a:xfrm>
              <a:off x="316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681" name="Freeform 593"/>
            <p:cNvSpPr>
              <a:spLocks/>
            </p:cNvSpPr>
            <p:nvPr/>
          </p:nvSpPr>
          <p:spPr bwMode="auto">
            <a:xfrm>
              <a:off x="3166" y="1008"/>
              <a:ext cx="23" cy="44"/>
            </a:xfrm>
            <a:custGeom>
              <a:avLst/>
              <a:gdLst/>
              <a:ahLst/>
              <a:cxnLst>
                <a:cxn ang="0">
                  <a:pos x="28" y="2"/>
                </a:cxn>
                <a:cxn ang="0">
                  <a:pos x="28" y="0"/>
                </a:cxn>
                <a:cxn ang="0">
                  <a:pos x="22" y="11"/>
                </a:cxn>
                <a:cxn ang="0">
                  <a:pos x="18" y="23"/>
                </a:cxn>
                <a:cxn ang="0">
                  <a:pos x="13" y="30"/>
                </a:cxn>
                <a:cxn ang="0">
                  <a:pos x="10" y="40"/>
                </a:cxn>
                <a:cxn ang="0">
                  <a:pos x="4" y="51"/>
                </a:cxn>
                <a:cxn ang="0">
                  <a:pos x="2" y="61"/>
                </a:cxn>
                <a:cxn ang="0">
                  <a:pos x="1" y="73"/>
                </a:cxn>
                <a:cxn ang="0">
                  <a:pos x="0" y="88"/>
                </a:cxn>
                <a:cxn ang="0">
                  <a:pos x="20" y="88"/>
                </a:cxn>
                <a:cxn ang="0">
                  <a:pos x="22" y="77"/>
                </a:cxn>
                <a:cxn ang="0">
                  <a:pos x="23" y="66"/>
                </a:cxn>
                <a:cxn ang="0">
                  <a:pos x="25" y="57"/>
                </a:cxn>
                <a:cxn ang="0">
                  <a:pos x="28" y="51"/>
                </a:cxn>
                <a:cxn ang="0">
                  <a:pos x="31" y="40"/>
                </a:cxn>
                <a:cxn ang="0">
                  <a:pos x="36" y="32"/>
                </a:cxn>
                <a:cxn ang="0">
                  <a:pos x="40" y="24"/>
                </a:cxn>
                <a:cxn ang="0">
                  <a:pos x="46" y="14"/>
                </a:cxn>
                <a:cxn ang="0">
                  <a:pos x="46" y="12"/>
                </a:cxn>
                <a:cxn ang="0">
                  <a:pos x="28" y="2"/>
                </a:cxn>
              </a:cxnLst>
              <a:rect l="0" t="0" r="r" b="b"/>
              <a:pathLst>
                <a:path w="46" h="88">
                  <a:moveTo>
                    <a:pt x="28" y="2"/>
                  </a:moveTo>
                  <a:lnTo>
                    <a:pt x="28" y="0"/>
                  </a:lnTo>
                  <a:lnTo>
                    <a:pt x="22" y="11"/>
                  </a:lnTo>
                  <a:lnTo>
                    <a:pt x="18" y="23"/>
                  </a:lnTo>
                  <a:lnTo>
                    <a:pt x="13" y="30"/>
                  </a:lnTo>
                  <a:lnTo>
                    <a:pt x="10" y="40"/>
                  </a:lnTo>
                  <a:lnTo>
                    <a:pt x="4" y="51"/>
                  </a:lnTo>
                  <a:lnTo>
                    <a:pt x="2" y="61"/>
                  </a:lnTo>
                  <a:lnTo>
                    <a:pt x="1" y="73"/>
                  </a:lnTo>
                  <a:lnTo>
                    <a:pt x="0" y="88"/>
                  </a:lnTo>
                  <a:lnTo>
                    <a:pt x="20" y="88"/>
                  </a:lnTo>
                  <a:lnTo>
                    <a:pt x="22" y="77"/>
                  </a:lnTo>
                  <a:lnTo>
                    <a:pt x="23" y="66"/>
                  </a:lnTo>
                  <a:lnTo>
                    <a:pt x="25" y="57"/>
                  </a:lnTo>
                  <a:lnTo>
                    <a:pt x="28" y="51"/>
                  </a:lnTo>
                  <a:lnTo>
                    <a:pt x="31" y="40"/>
                  </a:lnTo>
                  <a:lnTo>
                    <a:pt x="36" y="32"/>
                  </a:lnTo>
                  <a:lnTo>
                    <a:pt x="40" y="24"/>
                  </a:lnTo>
                  <a:lnTo>
                    <a:pt x="46" y="14"/>
                  </a:lnTo>
                  <a:lnTo>
                    <a:pt x="46" y="12"/>
                  </a:lnTo>
                  <a:lnTo>
                    <a:pt x="28" y="2"/>
                  </a:lnTo>
                  <a:close/>
                </a:path>
              </a:pathLst>
            </a:custGeom>
            <a:solidFill>
              <a:srgbClr val="000000"/>
            </a:solidFill>
            <a:ln w="9525">
              <a:noFill/>
              <a:round/>
              <a:headEnd/>
              <a:tailEnd/>
            </a:ln>
          </p:spPr>
          <p:txBody>
            <a:bodyPr/>
            <a:lstStyle/>
            <a:p>
              <a:endParaRPr lang="en-US"/>
            </a:p>
          </p:txBody>
        </p:sp>
        <p:sp>
          <p:nvSpPr>
            <p:cNvPr id="1241682" name="Freeform 594"/>
            <p:cNvSpPr>
              <a:spLocks/>
            </p:cNvSpPr>
            <p:nvPr/>
          </p:nvSpPr>
          <p:spPr bwMode="auto">
            <a:xfrm>
              <a:off x="3180" y="1002"/>
              <a:ext cx="13" cy="12"/>
            </a:xfrm>
            <a:custGeom>
              <a:avLst/>
              <a:gdLst/>
              <a:ahLst/>
              <a:cxnLst>
                <a:cxn ang="0">
                  <a:pos x="10" y="0"/>
                </a:cxn>
                <a:cxn ang="0">
                  <a:pos x="8" y="3"/>
                </a:cxn>
                <a:cxn ang="0">
                  <a:pos x="6" y="6"/>
                </a:cxn>
                <a:cxn ang="0">
                  <a:pos x="1" y="10"/>
                </a:cxn>
                <a:cxn ang="0">
                  <a:pos x="0" y="15"/>
                </a:cxn>
                <a:cxn ang="0">
                  <a:pos x="18" y="25"/>
                </a:cxn>
                <a:cxn ang="0">
                  <a:pos x="19" y="24"/>
                </a:cxn>
                <a:cxn ang="0">
                  <a:pos x="21" y="22"/>
                </a:cxn>
                <a:cxn ang="0">
                  <a:pos x="24" y="18"/>
                </a:cxn>
                <a:cxn ang="0">
                  <a:pos x="26" y="13"/>
                </a:cxn>
                <a:cxn ang="0">
                  <a:pos x="23" y="18"/>
                </a:cxn>
                <a:cxn ang="0">
                  <a:pos x="10" y="0"/>
                </a:cxn>
              </a:cxnLst>
              <a:rect l="0" t="0" r="r" b="b"/>
              <a:pathLst>
                <a:path w="26" h="25">
                  <a:moveTo>
                    <a:pt x="10" y="0"/>
                  </a:moveTo>
                  <a:lnTo>
                    <a:pt x="8" y="3"/>
                  </a:lnTo>
                  <a:lnTo>
                    <a:pt x="6" y="6"/>
                  </a:lnTo>
                  <a:lnTo>
                    <a:pt x="1" y="10"/>
                  </a:lnTo>
                  <a:lnTo>
                    <a:pt x="0" y="15"/>
                  </a:lnTo>
                  <a:lnTo>
                    <a:pt x="18" y="25"/>
                  </a:lnTo>
                  <a:lnTo>
                    <a:pt x="19" y="24"/>
                  </a:lnTo>
                  <a:lnTo>
                    <a:pt x="21" y="22"/>
                  </a:lnTo>
                  <a:lnTo>
                    <a:pt x="24" y="18"/>
                  </a:lnTo>
                  <a:lnTo>
                    <a:pt x="26" y="13"/>
                  </a:lnTo>
                  <a:lnTo>
                    <a:pt x="23" y="18"/>
                  </a:lnTo>
                  <a:lnTo>
                    <a:pt x="10" y="0"/>
                  </a:lnTo>
                  <a:close/>
                </a:path>
              </a:pathLst>
            </a:custGeom>
            <a:solidFill>
              <a:srgbClr val="000000"/>
            </a:solidFill>
            <a:ln w="9525">
              <a:noFill/>
              <a:round/>
              <a:headEnd/>
              <a:tailEnd/>
            </a:ln>
          </p:spPr>
          <p:txBody>
            <a:bodyPr/>
            <a:lstStyle/>
            <a:p>
              <a:endParaRPr lang="en-US"/>
            </a:p>
          </p:txBody>
        </p:sp>
        <p:sp>
          <p:nvSpPr>
            <p:cNvPr id="1241683" name="Freeform 595"/>
            <p:cNvSpPr>
              <a:spLocks/>
            </p:cNvSpPr>
            <p:nvPr/>
          </p:nvSpPr>
          <p:spPr bwMode="auto">
            <a:xfrm>
              <a:off x="3185" y="976"/>
              <a:ext cx="38" cy="34"/>
            </a:xfrm>
            <a:custGeom>
              <a:avLst/>
              <a:gdLst/>
              <a:ahLst/>
              <a:cxnLst>
                <a:cxn ang="0">
                  <a:pos x="72" y="0"/>
                </a:cxn>
                <a:cxn ang="0">
                  <a:pos x="67" y="1"/>
                </a:cxn>
                <a:cxn ang="0">
                  <a:pos x="57" y="6"/>
                </a:cxn>
                <a:cxn ang="0">
                  <a:pos x="45" y="12"/>
                </a:cxn>
                <a:cxn ang="0">
                  <a:pos x="36" y="16"/>
                </a:cxn>
                <a:cxn ang="0">
                  <a:pos x="31" y="22"/>
                </a:cxn>
                <a:cxn ang="0">
                  <a:pos x="23" y="26"/>
                </a:cxn>
                <a:cxn ang="0">
                  <a:pos x="16" y="35"/>
                </a:cxn>
                <a:cxn ang="0">
                  <a:pos x="9" y="43"/>
                </a:cxn>
                <a:cxn ang="0">
                  <a:pos x="0" y="50"/>
                </a:cxn>
                <a:cxn ang="0">
                  <a:pos x="13" y="68"/>
                </a:cxn>
                <a:cxn ang="0">
                  <a:pos x="22" y="59"/>
                </a:cxn>
                <a:cxn ang="0">
                  <a:pos x="31" y="52"/>
                </a:cxn>
                <a:cxn ang="0">
                  <a:pos x="36" y="47"/>
                </a:cxn>
                <a:cxn ang="0">
                  <a:pos x="43" y="43"/>
                </a:cxn>
                <a:cxn ang="0">
                  <a:pos x="49" y="35"/>
                </a:cxn>
                <a:cxn ang="0">
                  <a:pos x="56" y="31"/>
                </a:cxn>
                <a:cxn ang="0">
                  <a:pos x="66" y="26"/>
                </a:cxn>
                <a:cxn ang="0">
                  <a:pos x="76" y="21"/>
                </a:cxn>
                <a:cxn ang="0">
                  <a:pos x="72" y="22"/>
                </a:cxn>
                <a:cxn ang="0">
                  <a:pos x="72" y="0"/>
                </a:cxn>
              </a:cxnLst>
              <a:rect l="0" t="0" r="r" b="b"/>
              <a:pathLst>
                <a:path w="76" h="68">
                  <a:moveTo>
                    <a:pt x="72" y="0"/>
                  </a:moveTo>
                  <a:lnTo>
                    <a:pt x="67" y="1"/>
                  </a:lnTo>
                  <a:lnTo>
                    <a:pt x="57" y="6"/>
                  </a:lnTo>
                  <a:lnTo>
                    <a:pt x="45" y="12"/>
                  </a:lnTo>
                  <a:lnTo>
                    <a:pt x="36" y="16"/>
                  </a:lnTo>
                  <a:lnTo>
                    <a:pt x="31" y="22"/>
                  </a:lnTo>
                  <a:lnTo>
                    <a:pt x="23" y="26"/>
                  </a:lnTo>
                  <a:lnTo>
                    <a:pt x="16" y="35"/>
                  </a:lnTo>
                  <a:lnTo>
                    <a:pt x="9" y="43"/>
                  </a:lnTo>
                  <a:lnTo>
                    <a:pt x="0" y="50"/>
                  </a:lnTo>
                  <a:lnTo>
                    <a:pt x="13" y="68"/>
                  </a:lnTo>
                  <a:lnTo>
                    <a:pt x="22" y="59"/>
                  </a:lnTo>
                  <a:lnTo>
                    <a:pt x="31" y="52"/>
                  </a:lnTo>
                  <a:lnTo>
                    <a:pt x="36" y="47"/>
                  </a:lnTo>
                  <a:lnTo>
                    <a:pt x="43" y="43"/>
                  </a:lnTo>
                  <a:lnTo>
                    <a:pt x="49" y="35"/>
                  </a:lnTo>
                  <a:lnTo>
                    <a:pt x="56" y="31"/>
                  </a:lnTo>
                  <a:lnTo>
                    <a:pt x="66" y="26"/>
                  </a:lnTo>
                  <a:lnTo>
                    <a:pt x="76" y="21"/>
                  </a:lnTo>
                  <a:lnTo>
                    <a:pt x="72" y="22"/>
                  </a:lnTo>
                  <a:lnTo>
                    <a:pt x="72" y="0"/>
                  </a:lnTo>
                  <a:close/>
                </a:path>
              </a:pathLst>
            </a:custGeom>
            <a:solidFill>
              <a:srgbClr val="000000"/>
            </a:solidFill>
            <a:ln w="9525">
              <a:noFill/>
              <a:round/>
              <a:headEnd/>
              <a:tailEnd/>
            </a:ln>
          </p:spPr>
          <p:txBody>
            <a:bodyPr/>
            <a:lstStyle/>
            <a:p>
              <a:endParaRPr lang="en-US"/>
            </a:p>
          </p:txBody>
        </p:sp>
        <p:sp>
          <p:nvSpPr>
            <p:cNvPr id="1241684" name="Freeform 596"/>
            <p:cNvSpPr>
              <a:spLocks/>
            </p:cNvSpPr>
            <p:nvPr/>
          </p:nvSpPr>
          <p:spPr bwMode="auto">
            <a:xfrm>
              <a:off x="3221" y="971"/>
              <a:ext cx="15" cy="16"/>
            </a:xfrm>
            <a:custGeom>
              <a:avLst/>
              <a:gdLst/>
              <a:ahLst/>
              <a:cxnLst>
                <a:cxn ang="0">
                  <a:pos x="25" y="0"/>
                </a:cxn>
                <a:cxn ang="0">
                  <a:pos x="25" y="0"/>
                </a:cxn>
                <a:cxn ang="0">
                  <a:pos x="19" y="2"/>
                </a:cxn>
                <a:cxn ang="0">
                  <a:pos x="10" y="5"/>
                </a:cxn>
                <a:cxn ang="0">
                  <a:pos x="1" y="8"/>
                </a:cxn>
                <a:cxn ang="0">
                  <a:pos x="0" y="11"/>
                </a:cxn>
                <a:cxn ang="0">
                  <a:pos x="0" y="33"/>
                </a:cxn>
                <a:cxn ang="0">
                  <a:pos x="8" y="32"/>
                </a:cxn>
                <a:cxn ang="0">
                  <a:pos x="17" y="29"/>
                </a:cxn>
                <a:cxn ang="0">
                  <a:pos x="26" y="26"/>
                </a:cxn>
                <a:cxn ang="0">
                  <a:pos x="30" y="23"/>
                </a:cxn>
                <a:cxn ang="0">
                  <a:pos x="25" y="0"/>
                </a:cxn>
              </a:cxnLst>
              <a:rect l="0" t="0" r="r" b="b"/>
              <a:pathLst>
                <a:path w="30" h="33">
                  <a:moveTo>
                    <a:pt x="25" y="0"/>
                  </a:moveTo>
                  <a:lnTo>
                    <a:pt x="25" y="0"/>
                  </a:lnTo>
                  <a:lnTo>
                    <a:pt x="19" y="2"/>
                  </a:lnTo>
                  <a:lnTo>
                    <a:pt x="10" y="5"/>
                  </a:lnTo>
                  <a:lnTo>
                    <a:pt x="1" y="8"/>
                  </a:lnTo>
                  <a:lnTo>
                    <a:pt x="0" y="11"/>
                  </a:lnTo>
                  <a:lnTo>
                    <a:pt x="0" y="33"/>
                  </a:lnTo>
                  <a:lnTo>
                    <a:pt x="8" y="32"/>
                  </a:lnTo>
                  <a:lnTo>
                    <a:pt x="17" y="29"/>
                  </a:lnTo>
                  <a:lnTo>
                    <a:pt x="26" y="26"/>
                  </a:lnTo>
                  <a:lnTo>
                    <a:pt x="30" y="23"/>
                  </a:lnTo>
                  <a:lnTo>
                    <a:pt x="25" y="0"/>
                  </a:lnTo>
                  <a:close/>
                </a:path>
              </a:pathLst>
            </a:custGeom>
            <a:solidFill>
              <a:srgbClr val="000000"/>
            </a:solidFill>
            <a:ln w="9525">
              <a:noFill/>
              <a:round/>
              <a:headEnd/>
              <a:tailEnd/>
            </a:ln>
          </p:spPr>
          <p:txBody>
            <a:bodyPr/>
            <a:lstStyle/>
            <a:p>
              <a:endParaRPr lang="en-US"/>
            </a:p>
          </p:txBody>
        </p:sp>
        <p:sp>
          <p:nvSpPr>
            <p:cNvPr id="1241685" name="Freeform 597"/>
            <p:cNvSpPr>
              <a:spLocks/>
            </p:cNvSpPr>
            <p:nvPr/>
          </p:nvSpPr>
          <p:spPr bwMode="auto">
            <a:xfrm>
              <a:off x="3233" y="967"/>
              <a:ext cx="34" cy="15"/>
            </a:xfrm>
            <a:custGeom>
              <a:avLst/>
              <a:gdLst/>
              <a:ahLst/>
              <a:cxnLst>
                <a:cxn ang="0">
                  <a:pos x="66" y="0"/>
                </a:cxn>
                <a:cxn ang="0">
                  <a:pos x="57" y="0"/>
                </a:cxn>
                <a:cxn ang="0">
                  <a:pos x="51" y="0"/>
                </a:cxn>
                <a:cxn ang="0">
                  <a:pos x="42" y="0"/>
                </a:cxn>
                <a:cxn ang="0">
                  <a:pos x="34" y="1"/>
                </a:cxn>
                <a:cxn ang="0">
                  <a:pos x="25" y="1"/>
                </a:cxn>
                <a:cxn ang="0">
                  <a:pos x="16" y="4"/>
                </a:cxn>
                <a:cxn ang="0">
                  <a:pos x="9" y="7"/>
                </a:cxn>
                <a:cxn ang="0">
                  <a:pos x="0" y="8"/>
                </a:cxn>
                <a:cxn ang="0">
                  <a:pos x="5" y="31"/>
                </a:cxn>
                <a:cxn ang="0">
                  <a:pos x="14" y="31"/>
                </a:cxn>
                <a:cxn ang="0">
                  <a:pos x="21" y="26"/>
                </a:cxn>
                <a:cxn ang="0">
                  <a:pos x="28" y="25"/>
                </a:cxn>
                <a:cxn ang="0">
                  <a:pos x="37" y="25"/>
                </a:cxn>
                <a:cxn ang="0">
                  <a:pos x="44" y="23"/>
                </a:cxn>
                <a:cxn ang="0">
                  <a:pos x="51" y="23"/>
                </a:cxn>
                <a:cxn ang="0">
                  <a:pos x="57" y="23"/>
                </a:cxn>
                <a:cxn ang="0">
                  <a:pos x="62" y="23"/>
                </a:cxn>
                <a:cxn ang="0">
                  <a:pos x="66" y="0"/>
                </a:cxn>
              </a:cxnLst>
              <a:rect l="0" t="0" r="r" b="b"/>
              <a:pathLst>
                <a:path w="66" h="31">
                  <a:moveTo>
                    <a:pt x="66" y="0"/>
                  </a:moveTo>
                  <a:lnTo>
                    <a:pt x="57" y="0"/>
                  </a:lnTo>
                  <a:lnTo>
                    <a:pt x="51" y="0"/>
                  </a:lnTo>
                  <a:lnTo>
                    <a:pt x="42" y="0"/>
                  </a:lnTo>
                  <a:lnTo>
                    <a:pt x="34" y="1"/>
                  </a:lnTo>
                  <a:lnTo>
                    <a:pt x="25" y="1"/>
                  </a:lnTo>
                  <a:lnTo>
                    <a:pt x="16" y="4"/>
                  </a:lnTo>
                  <a:lnTo>
                    <a:pt x="9" y="7"/>
                  </a:lnTo>
                  <a:lnTo>
                    <a:pt x="0" y="8"/>
                  </a:lnTo>
                  <a:lnTo>
                    <a:pt x="5" y="31"/>
                  </a:lnTo>
                  <a:lnTo>
                    <a:pt x="14" y="31"/>
                  </a:lnTo>
                  <a:lnTo>
                    <a:pt x="21" y="26"/>
                  </a:lnTo>
                  <a:lnTo>
                    <a:pt x="28" y="25"/>
                  </a:lnTo>
                  <a:lnTo>
                    <a:pt x="37" y="25"/>
                  </a:lnTo>
                  <a:lnTo>
                    <a:pt x="44" y="23"/>
                  </a:lnTo>
                  <a:lnTo>
                    <a:pt x="51" y="23"/>
                  </a:lnTo>
                  <a:lnTo>
                    <a:pt x="57" y="23"/>
                  </a:lnTo>
                  <a:lnTo>
                    <a:pt x="62" y="23"/>
                  </a:lnTo>
                  <a:lnTo>
                    <a:pt x="66" y="0"/>
                  </a:lnTo>
                  <a:close/>
                </a:path>
              </a:pathLst>
            </a:custGeom>
            <a:solidFill>
              <a:srgbClr val="000000"/>
            </a:solidFill>
            <a:ln w="9525">
              <a:noFill/>
              <a:round/>
              <a:headEnd/>
              <a:tailEnd/>
            </a:ln>
          </p:spPr>
          <p:txBody>
            <a:bodyPr/>
            <a:lstStyle/>
            <a:p>
              <a:endParaRPr lang="en-US"/>
            </a:p>
          </p:txBody>
        </p:sp>
        <p:sp>
          <p:nvSpPr>
            <p:cNvPr id="1241686" name="Freeform 598"/>
            <p:cNvSpPr>
              <a:spLocks/>
            </p:cNvSpPr>
            <p:nvPr/>
          </p:nvSpPr>
          <p:spPr bwMode="auto">
            <a:xfrm>
              <a:off x="3265" y="967"/>
              <a:ext cx="6" cy="12"/>
            </a:xfrm>
            <a:custGeom>
              <a:avLst/>
              <a:gdLst/>
              <a:ahLst/>
              <a:cxnLst>
                <a:cxn ang="0">
                  <a:pos x="0" y="23"/>
                </a:cxn>
                <a:cxn ang="0">
                  <a:pos x="8" y="20"/>
                </a:cxn>
                <a:cxn ang="0">
                  <a:pos x="13" y="13"/>
                </a:cxn>
                <a:cxn ang="0">
                  <a:pos x="12" y="5"/>
                </a:cxn>
                <a:cxn ang="0">
                  <a:pos x="4" y="0"/>
                </a:cxn>
                <a:cxn ang="0">
                  <a:pos x="0" y="23"/>
                </a:cxn>
              </a:cxnLst>
              <a:rect l="0" t="0" r="r" b="b"/>
              <a:pathLst>
                <a:path w="13" h="23">
                  <a:moveTo>
                    <a:pt x="0" y="23"/>
                  </a:moveTo>
                  <a:lnTo>
                    <a:pt x="8" y="20"/>
                  </a:lnTo>
                  <a:lnTo>
                    <a:pt x="13" y="13"/>
                  </a:lnTo>
                  <a:lnTo>
                    <a:pt x="12" y="5"/>
                  </a:lnTo>
                  <a:lnTo>
                    <a:pt x="4" y="0"/>
                  </a:lnTo>
                  <a:lnTo>
                    <a:pt x="0" y="23"/>
                  </a:lnTo>
                  <a:close/>
                </a:path>
              </a:pathLst>
            </a:custGeom>
            <a:solidFill>
              <a:srgbClr val="000000"/>
            </a:solidFill>
            <a:ln w="9525">
              <a:noFill/>
              <a:round/>
              <a:headEnd/>
              <a:tailEnd/>
            </a:ln>
          </p:spPr>
          <p:txBody>
            <a:bodyPr/>
            <a:lstStyle/>
            <a:p>
              <a:endParaRPr lang="en-US"/>
            </a:p>
          </p:txBody>
        </p:sp>
        <p:sp>
          <p:nvSpPr>
            <p:cNvPr id="1241687" name="Freeform 599"/>
            <p:cNvSpPr>
              <a:spLocks/>
            </p:cNvSpPr>
            <p:nvPr/>
          </p:nvSpPr>
          <p:spPr bwMode="auto">
            <a:xfrm>
              <a:off x="3190" y="1176"/>
              <a:ext cx="9" cy="11"/>
            </a:xfrm>
            <a:custGeom>
              <a:avLst/>
              <a:gdLst/>
              <a:ahLst/>
              <a:cxnLst>
                <a:cxn ang="0">
                  <a:pos x="0" y="19"/>
                </a:cxn>
                <a:cxn ang="0">
                  <a:pos x="9" y="20"/>
                </a:cxn>
                <a:cxn ang="0">
                  <a:pos x="15" y="16"/>
                </a:cxn>
                <a:cxn ang="0">
                  <a:pos x="16" y="8"/>
                </a:cxn>
                <a:cxn ang="0">
                  <a:pos x="12" y="0"/>
                </a:cxn>
                <a:cxn ang="0">
                  <a:pos x="0" y="19"/>
                </a:cxn>
              </a:cxnLst>
              <a:rect l="0" t="0" r="r" b="b"/>
              <a:pathLst>
                <a:path w="16" h="20">
                  <a:moveTo>
                    <a:pt x="0" y="19"/>
                  </a:moveTo>
                  <a:lnTo>
                    <a:pt x="9" y="20"/>
                  </a:lnTo>
                  <a:lnTo>
                    <a:pt x="15" y="16"/>
                  </a:lnTo>
                  <a:lnTo>
                    <a:pt x="16" y="8"/>
                  </a:lnTo>
                  <a:lnTo>
                    <a:pt x="12" y="0"/>
                  </a:lnTo>
                  <a:lnTo>
                    <a:pt x="0" y="19"/>
                  </a:lnTo>
                  <a:close/>
                </a:path>
              </a:pathLst>
            </a:custGeom>
            <a:solidFill>
              <a:srgbClr val="000000"/>
            </a:solidFill>
            <a:ln w="9525">
              <a:noFill/>
              <a:round/>
              <a:headEnd/>
              <a:tailEnd/>
            </a:ln>
          </p:spPr>
          <p:txBody>
            <a:bodyPr/>
            <a:lstStyle/>
            <a:p>
              <a:endParaRPr lang="en-US"/>
            </a:p>
          </p:txBody>
        </p:sp>
        <p:sp>
          <p:nvSpPr>
            <p:cNvPr id="1241688" name="Freeform 600"/>
            <p:cNvSpPr>
              <a:spLocks/>
            </p:cNvSpPr>
            <p:nvPr/>
          </p:nvSpPr>
          <p:spPr bwMode="auto">
            <a:xfrm>
              <a:off x="3175" y="1153"/>
              <a:ext cx="22" cy="33"/>
            </a:xfrm>
            <a:custGeom>
              <a:avLst/>
              <a:gdLst/>
              <a:ahLst/>
              <a:cxnLst>
                <a:cxn ang="0">
                  <a:pos x="0" y="3"/>
                </a:cxn>
                <a:cxn ang="0">
                  <a:pos x="0" y="5"/>
                </a:cxn>
                <a:cxn ang="0">
                  <a:pos x="1" y="12"/>
                </a:cxn>
                <a:cxn ang="0">
                  <a:pos x="2" y="21"/>
                </a:cxn>
                <a:cxn ang="0">
                  <a:pos x="5" y="33"/>
                </a:cxn>
                <a:cxn ang="0">
                  <a:pos x="10" y="40"/>
                </a:cxn>
                <a:cxn ang="0">
                  <a:pos x="13" y="48"/>
                </a:cxn>
                <a:cxn ang="0">
                  <a:pos x="19" y="55"/>
                </a:cxn>
                <a:cxn ang="0">
                  <a:pos x="23" y="61"/>
                </a:cxn>
                <a:cxn ang="0">
                  <a:pos x="31" y="67"/>
                </a:cxn>
                <a:cxn ang="0">
                  <a:pos x="43" y="48"/>
                </a:cxn>
                <a:cxn ang="0">
                  <a:pos x="38" y="45"/>
                </a:cxn>
                <a:cxn ang="0">
                  <a:pos x="34" y="39"/>
                </a:cxn>
                <a:cxn ang="0">
                  <a:pos x="31" y="34"/>
                </a:cxn>
                <a:cxn ang="0">
                  <a:pos x="28" y="27"/>
                </a:cxn>
                <a:cxn ang="0">
                  <a:pos x="23" y="22"/>
                </a:cxn>
                <a:cxn ang="0">
                  <a:pos x="23" y="18"/>
                </a:cxn>
                <a:cxn ang="0">
                  <a:pos x="22" y="9"/>
                </a:cxn>
                <a:cxn ang="0">
                  <a:pos x="20" y="0"/>
                </a:cxn>
                <a:cxn ang="0">
                  <a:pos x="20" y="3"/>
                </a:cxn>
                <a:cxn ang="0">
                  <a:pos x="0" y="3"/>
                </a:cxn>
              </a:cxnLst>
              <a:rect l="0" t="0" r="r" b="b"/>
              <a:pathLst>
                <a:path w="43" h="67">
                  <a:moveTo>
                    <a:pt x="0" y="3"/>
                  </a:moveTo>
                  <a:lnTo>
                    <a:pt x="0" y="5"/>
                  </a:lnTo>
                  <a:lnTo>
                    <a:pt x="1" y="12"/>
                  </a:lnTo>
                  <a:lnTo>
                    <a:pt x="2" y="21"/>
                  </a:lnTo>
                  <a:lnTo>
                    <a:pt x="5" y="33"/>
                  </a:lnTo>
                  <a:lnTo>
                    <a:pt x="10" y="40"/>
                  </a:lnTo>
                  <a:lnTo>
                    <a:pt x="13" y="48"/>
                  </a:lnTo>
                  <a:lnTo>
                    <a:pt x="19" y="55"/>
                  </a:lnTo>
                  <a:lnTo>
                    <a:pt x="23" y="61"/>
                  </a:lnTo>
                  <a:lnTo>
                    <a:pt x="31" y="67"/>
                  </a:lnTo>
                  <a:lnTo>
                    <a:pt x="43" y="48"/>
                  </a:lnTo>
                  <a:lnTo>
                    <a:pt x="38" y="45"/>
                  </a:lnTo>
                  <a:lnTo>
                    <a:pt x="34" y="39"/>
                  </a:lnTo>
                  <a:lnTo>
                    <a:pt x="31" y="34"/>
                  </a:lnTo>
                  <a:lnTo>
                    <a:pt x="28" y="27"/>
                  </a:lnTo>
                  <a:lnTo>
                    <a:pt x="23" y="22"/>
                  </a:lnTo>
                  <a:lnTo>
                    <a:pt x="23" y="18"/>
                  </a:lnTo>
                  <a:lnTo>
                    <a:pt x="22" y="9"/>
                  </a:lnTo>
                  <a:lnTo>
                    <a:pt x="20" y="0"/>
                  </a:lnTo>
                  <a:lnTo>
                    <a:pt x="20" y="3"/>
                  </a:lnTo>
                  <a:lnTo>
                    <a:pt x="0" y="3"/>
                  </a:lnTo>
                  <a:close/>
                </a:path>
              </a:pathLst>
            </a:custGeom>
            <a:solidFill>
              <a:srgbClr val="000000"/>
            </a:solidFill>
            <a:ln w="9525">
              <a:noFill/>
              <a:round/>
              <a:headEnd/>
              <a:tailEnd/>
            </a:ln>
          </p:spPr>
          <p:txBody>
            <a:bodyPr/>
            <a:lstStyle/>
            <a:p>
              <a:endParaRPr lang="en-US"/>
            </a:p>
          </p:txBody>
        </p:sp>
        <p:sp>
          <p:nvSpPr>
            <p:cNvPr id="1241689" name="Freeform 601"/>
            <p:cNvSpPr>
              <a:spLocks/>
            </p:cNvSpPr>
            <p:nvPr/>
          </p:nvSpPr>
          <p:spPr bwMode="auto">
            <a:xfrm>
              <a:off x="3168" y="1144"/>
              <a:ext cx="17" cy="13"/>
            </a:xfrm>
            <a:custGeom>
              <a:avLst/>
              <a:gdLst/>
              <a:ahLst/>
              <a:cxnLst>
                <a:cxn ang="0">
                  <a:pos x="0" y="14"/>
                </a:cxn>
                <a:cxn ang="0">
                  <a:pos x="1" y="17"/>
                </a:cxn>
                <a:cxn ang="0">
                  <a:pos x="6" y="21"/>
                </a:cxn>
                <a:cxn ang="0">
                  <a:pos x="10" y="24"/>
                </a:cxn>
                <a:cxn ang="0">
                  <a:pos x="16" y="27"/>
                </a:cxn>
                <a:cxn ang="0">
                  <a:pos x="14" y="21"/>
                </a:cxn>
                <a:cxn ang="0">
                  <a:pos x="34" y="21"/>
                </a:cxn>
                <a:cxn ang="0">
                  <a:pos x="28" y="11"/>
                </a:cxn>
                <a:cxn ang="0">
                  <a:pos x="23" y="3"/>
                </a:cxn>
                <a:cxn ang="0">
                  <a:pos x="18" y="0"/>
                </a:cxn>
                <a:cxn ang="0">
                  <a:pos x="16" y="0"/>
                </a:cxn>
                <a:cxn ang="0">
                  <a:pos x="18" y="3"/>
                </a:cxn>
                <a:cxn ang="0">
                  <a:pos x="0" y="14"/>
                </a:cxn>
              </a:cxnLst>
              <a:rect l="0" t="0" r="r" b="b"/>
              <a:pathLst>
                <a:path w="34" h="27">
                  <a:moveTo>
                    <a:pt x="0" y="14"/>
                  </a:moveTo>
                  <a:lnTo>
                    <a:pt x="1" y="17"/>
                  </a:lnTo>
                  <a:lnTo>
                    <a:pt x="6" y="21"/>
                  </a:lnTo>
                  <a:lnTo>
                    <a:pt x="10" y="24"/>
                  </a:lnTo>
                  <a:lnTo>
                    <a:pt x="16" y="27"/>
                  </a:lnTo>
                  <a:lnTo>
                    <a:pt x="14" y="21"/>
                  </a:lnTo>
                  <a:lnTo>
                    <a:pt x="34" y="21"/>
                  </a:lnTo>
                  <a:lnTo>
                    <a:pt x="28" y="11"/>
                  </a:lnTo>
                  <a:lnTo>
                    <a:pt x="23" y="3"/>
                  </a:lnTo>
                  <a:lnTo>
                    <a:pt x="18" y="0"/>
                  </a:lnTo>
                  <a:lnTo>
                    <a:pt x="16" y="0"/>
                  </a:lnTo>
                  <a:lnTo>
                    <a:pt x="18" y="3"/>
                  </a:lnTo>
                  <a:lnTo>
                    <a:pt x="0" y="14"/>
                  </a:lnTo>
                  <a:close/>
                </a:path>
              </a:pathLst>
            </a:custGeom>
            <a:solidFill>
              <a:srgbClr val="000000"/>
            </a:solidFill>
            <a:ln w="9525">
              <a:noFill/>
              <a:round/>
              <a:headEnd/>
              <a:tailEnd/>
            </a:ln>
          </p:spPr>
          <p:txBody>
            <a:bodyPr/>
            <a:lstStyle/>
            <a:p>
              <a:endParaRPr lang="en-US"/>
            </a:p>
          </p:txBody>
        </p:sp>
        <p:sp>
          <p:nvSpPr>
            <p:cNvPr id="1241690" name="Freeform 602"/>
            <p:cNvSpPr>
              <a:spLocks/>
            </p:cNvSpPr>
            <p:nvPr/>
          </p:nvSpPr>
          <p:spPr bwMode="auto">
            <a:xfrm>
              <a:off x="3164" y="1119"/>
              <a:ext cx="13" cy="31"/>
            </a:xfrm>
            <a:custGeom>
              <a:avLst/>
              <a:gdLst/>
              <a:ahLst/>
              <a:cxnLst>
                <a:cxn ang="0">
                  <a:pos x="0" y="7"/>
                </a:cxn>
                <a:cxn ang="0">
                  <a:pos x="0" y="8"/>
                </a:cxn>
                <a:cxn ang="0">
                  <a:pos x="0" y="23"/>
                </a:cxn>
                <a:cxn ang="0">
                  <a:pos x="0" y="35"/>
                </a:cxn>
                <a:cxn ang="0">
                  <a:pos x="4" y="48"/>
                </a:cxn>
                <a:cxn ang="0">
                  <a:pos x="8" y="62"/>
                </a:cxn>
                <a:cxn ang="0">
                  <a:pos x="26" y="51"/>
                </a:cxn>
                <a:cxn ang="0">
                  <a:pos x="24" y="42"/>
                </a:cxn>
                <a:cxn ang="0">
                  <a:pos x="22" y="32"/>
                </a:cxn>
                <a:cxn ang="0">
                  <a:pos x="22" y="23"/>
                </a:cxn>
                <a:cxn ang="0">
                  <a:pos x="22" y="13"/>
                </a:cxn>
                <a:cxn ang="0">
                  <a:pos x="22" y="14"/>
                </a:cxn>
                <a:cxn ang="0">
                  <a:pos x="22" y="13"/>
                </a:cxn>
                <a:cxn ang="0">
                  <a:pos x="18" y="4"/>
                </a:cxn>
                <a:cxn ang="0">
                  <a:pos x="13" y="0"/>
                </a:cxn>
                <a:cxn ang="0">
                  <a:pos x="5" y="1"/>
                </a:cxn>
                <a:cxn ang="0">
                  <a:pos x="0" y="8"/>
                </a:cxn>
                <a:cxn ang="0">
                  <a:pos x="0" y="7"/>
                </a:cxn>
              </a:cxnLst>
              <a:rect l="0" t="0" r="r" b="b"/>
              <a:pathLst>
                <a:path w="26" h="62">
                  <a:moveTo>
                    <a:pt x="0" y="7"/>
                  </a:moveTo>
                  <a:lnTo>
                    <a:pt x="0" y="8"/>
                  </a:lnTo>
                  <a:lnTo>
                    <a:pt x="0" y="23"/>
                  </a:lnTo>
                  <a:lnTo>
                    <a:pt x="0" y="35"/>
                  </a:lnTo>
                  <a:lnTo>
                    <a:pt x="4" y="48"/>
                  </a:lnTo>
                  <a:lnTo>
                    <a:pt x="8" y="62"/>
                  </a:lnTo>
                  <a:lnTo>
                    <a:pt x="26" y="51"/>
                  </a:lnTo>
                  <a:lnTo>
                    <a:pt x="24" y="42"/>
                  </a:lnTo>
                  <a:lnTo>
                    <a:pt x="22" y="32"/>
                  </a:lnTo>
                  <a:lnTo>
                    <a:pt x="22" y="23"/>
                  </a:lnTo>
                  <a:lnTo>
                    <a:pt x="22" y="13"/>
                  </a:lnTo>
                  <a:lnTo>
                    <a:pt x="22" y="14"/>
                  </a:lnTo>
                  <a:lnTo>
                    <a:pt x="22" y="13"/>
                  </a:lnTo>
                  <a:lnTo>
                    <a:pt x="18" y="4"/>
                  </a:lnTo>
                  <a:lnTo>
                    <a:pt x="13" y="0"/>
                  </a:lnTo>
                  <a:lnTo>
                    <a:pt x="5" y="1"/>
                  </a:lnTo>
                  <a:lnTo>
                    <a:pt x="0" y="8"/>
                  </a:lnTo>
                  <a:lnTo>
                    <a:pt x="0" y="7"/>
                  </a:lnTo>
                  <a:close/>
                </a:path>
              </a:pathLst>
            </a:custGeom>
            <a:solidFill>
              <a:srgbClr val="000000"/>
            </a:solidFill>
            <a:ln w="9525">
              <a:noFill/>
              <a:round/>
              <a:headEnd/>
              <a:tailEnd/>
            </a:ln>
          </p:spPr>
          <p:txBody>
            <a:bodyPr/>
            <a:lstStyle/>
            <a:p>
              <a:endParaRPr lang="en-US"/>
            </a:p>
          </p:txBody>
        </p:sp>
        <p:sp>
          <p:nvSpPr>
            <p:cNvPr id="1241691" name="Freeform 603"/>
            <p:cNvSpPr>
              <a:spLocks/>
            </p:cNvSpPr>
            <p:nvPr/>
          </p:nvSpPr>
          <p:spPr bwMode="auto">
            <a:xfrm>
              <a:off x="3164" y="1116"/>
              <a:ext cx="13" cy="12"/>
            </a:xfrm>
            <a:custGeom>
              <a:avLst/>
              <a:gdLst/>
              <a:ahLst/>
              <a:cxnLst>
                <a:cxn ang="0">
                  <a:pos x="6" y="13"/>
                </a:cxn>
                <a:cxn ang="0">
                  <a:pos x="17" y="0"/>
                </a:cxn>
                <a:cxn ang="0">
                  <a:pos x="10" y="0"/>
                </a:cxn>
                <a:cxn ang="0">
                  <a:pos x="4" y="7"/>
                </a:cxn>
                <a:cxn ang="0">
                  <a:pos x="0" y="13"/>
                </a:cxn>
                <a:cxn ang="0">
                  <a:pos x="22" y="20"/>
                </a:cxn>
                <a:cxn ang="0">
                  <a:pos x="17" y="23"/>
                </a:cxn>
                <a:cxn ang="0">
                  <a:pos x="27" y="10"/>
                </a:cxn>
                <a:cxn ang="0">
                  <a:pos x="6" y="13"/>
                </a:cxn>
              </a:cxnLst>
              <a:rect l="0" t="0" r="r" b="b"/>
              <a:pathLst>
                <a:path w="27" h="23">
                  <a:moveTo>
                    <a:pt x="6" y="13"/>
                  </a:moveTo>
                  <a:lnTo>
                    <a:pt x="17" y="0"/>
                  </a:lnTo>
                  <a:lnTo>
                    <a:pt x="10" y="0"/>
                  </a:lnTo>
                  <a:lnTo>
                    <a:pt x="4" y="7"/>
                  </a:lnTo>
                  <a:lnTo>
                    <a:pt x="0" y="13"/>
                  </a:lnTo>
                  <a:lnTo>
                    <a:pt x="22" y="20"/>
                  </a:lnTo>
                  <a:lnTo>
                    <a:pt x="17" y="23"/>
                  </a:lnTo>
                  <a:lnTo>
                    <a:pt x="27" y="10"/>
                  </a:lnTo>
                  <a:lnTo>
                    <a:pt x="6" y="13"/>
                  </a:lnTo>
                  <a:close/>
                </a:path>
              </a:pathLst>
            </a:custGeom>
            <a:solidFill>
              <a:srgbClr val="000000"/>
            </a:solidFill>
            <a:ln w="9525">
              <a:noFill/>
              <a:round/>
              <a:headEnd/>
              <a:tailEnd/>
            </a:ln>
          </p:spPr>
          <p:txBody>
            <a:bodyPr/>
            <a:lstStyle/>
            <a:p>
              <a:endParaRPr lang="en-US"/>
            </a:p>
          </p:txBody>
        </p:sp>
        <p:sp>
          <p:nvSpPr>
            <p:cNvPr id="1241692" name="Freeform 604"/>
            <p:cNvSpPr>
              <a:spLocks/>
            </p:cNvSpPr>
            <p:nvPr/>
          </p:nvSpPr>
          <p:spPr bwMode="auto">
            <a:xfrm>
              <a:off x="3165" y="1072"/>
              <a:ext cx="12" cy="51"/>
            </a:xfrm>
            <a:custGeom>
              <a:avLst/>
              <a:gdLst/>
              <a:ahLst/>
              <a:cxnLst>
                <a:cxn ang="0">
                  <a:pos x="0" y="12"/>
                </a:cxn>
                <a:cxn ang="0">
                  <a:pos x="0" y="13"/>
                </a:cxn>
                <a:cxn ang="0">
                  <a:pos x="3" y="23"/>
                </a:cxn>
                <a:cxn ang="0">
                  <a:pos x="3" y="35"/>
                </a:cxn>
                <a:cxn ang="0">
                  <a:pos x="4" y="47"/>
                </a:cxn>
                <a:cxn ang="0">
                  <a:pos x="4" y="60"/>
                </a:cxn>
                <a:cxn ang="0">
                  <a:pos x="4" y="72"/>
                </a:cxn>
                <a:cxn ang="0">
                  <a:pos x="4" y="84"/>
                </a:cxn>
                <a:cxn ang="0">
                  <a:pos x="5" y="95"/>
                </a:cxn>
                <a:cxn ang="0">
                  <a:pos x="5" y="102"/>
                </a:cxn>
                <a:cxn ang="0">
                  <a:pos x="26" y="99"/>
                </a:cxn>
                <a:cxn ang="0">
                  <a:pos x="26" y="92"/>
                </a:cxn>
                <a:cxn ang="0">
                  <a:pos x="25" y="81"/>
                </a:cxn>
                <a:cxn ang="0">
                  <a:pos x="25" y="72"/>
                </a:cxn>
                <a:cxn ang="0">
                  <a:pos x="25" y="60"/>
                </a:cxn>
                <a:cxn ang="0">
                  <a:pos x="25" y="47"/>
                </a:cxn>
                <a:cxn ang="0">
                  <a:pos x="23" y="35"/>
                </a:cxn>
                <a:cxn ang="0">
                  <a:pos x="23" y="23"/>
                </a:cxn>
                <a:cxn ang="0">
                  <a:pos x="22" y="10"/>
                </a:cxn>
                <a:cxn ang="0">
                  <a:pos x="22" y="12"/>
                </a:cxn>
                <a:cxn ang="0">
                  <a:pos x="22" y="10"/>
                </a:cxn>
                <a:cxn ang="0">
                  <a:pos x="17" y="1"/>
                </a:cxn>
                <a:cxn ang="0">
                  <a:pos x="9" y="0"/>
                </a:cxn>
                <a:cxn ang="0">
                  <a:pos x="4" y="6"/>
                </a:cxn>
                <a:cxn ang="0">
                  <a:pos x="0" y="13"/>
                </a:cxn>
                <a:cxn ang="0">
                  <a:pos x="0" y="12"/>
                </a:cxn>
              </a:cxnLst>
              <a:rect l="0" t="0" r="r" b="b"/>
              <a:pathLst>
                <a:path w="26" h="102">
                  <a:moveTo>
                    <a:pt x="0" y="12"/>
                  </a:moveTo>
                  <a:lnTo>
                    <a:pt x="0" y="13"/>
                  </a:lnTo>
                  <a:lnTo>
                    <a:pt x="3" y="23"/>
                  </a:lnTo>
                  <a:lnTo>
                    <a:pt x="3" y="35"/>
                  </a:lnTo>
                  <a:lnTo>
                    <a:pt x="4" y="47"/>
                  </a:lnTo>
                  <a:lnTo>
                    <a:pt x="4" y="60"/>
                  </a:lnTo>
                  <a:lnTo>
                    <a:pt x="4" y="72"/>
                  </a:lnTo>
                  <a:lnTo>
                    <a:pt x="4" y="84"/>
                  </a:lnTo>
                  <a:lnTo>
                    <a:pt x="5" y="95"/>
                  </a:lnTo>
                  <a:lnTo>
                    <a:pt x="5" y="102"/>
                  </a:lnTo>
                  <a:lnTo>
                    <a:pt x="26" y="99"/>
                  </a:lnTo>
                  <a:lnTo>
                    <a:pt x="26" y="92"/>
                  </a:lnTo>
                  <a:lnTo>
                    <a:pt x="25" y="81"/>
                  </a:lnTo>
                  <a:lnTo>
                    <a:pt x="25" y="72"/>
                  </a:lnTo>
                  <a:lnTo>
                    <a:pt x="25" y="60"/>
                  </a:lnTo>
                  <a:lnTo>
                    <a:pt x="25" y="47"/>
                  </a:lnTo>
                  <a:lnTo>
                    <a:pt x="23" y="35"/>
                  </a:lnTo>
                  <a:lnTo>
                    <a:pt x="23" y="23"/>
                  </a:lnTo>
                  <a:lnTo>
                    <a:pt x="22" y="10"/>
                  </a:lnTo>
                  <a:lnTo>
                    <a:pt x="22" y="12"/>
                  </a:lnTo>
                  <a:lnTo>
                    <a:pt x="22" y="10"/>
                  </a:lnTo>
                  <a:lnTo>
                    <a:pt x="17" y="1"/>
                  </a:lnTo>
                  <a:lnTo>
                    <a:pt x="9" y="0"/>
                  </a:lnTo>
                  <a:lnTo>
                    <a:pt x="4" y="6"/>
                  </a:lnTo>
                  <a:lnTo>
                    <a:pt x="0" y="13"/>
                  </a:lnTo>
                  <a:lnTo>
                    <a:pt x="0" y="12"/>
                  </a:lnTo>
                  <a:close/>
                </a:path>
              </a:pathLst>
            </a:custGeom>
            <a:solidFill>
              <a:srgbClr val="000000"/>
            </a:solidFill>
            <a:ln w="9525">
              <a:noFill/>
              <a:round/>
              <a:headEnd/>
              <a:tailEnd/>
            </a:ln>
          </p:spPr>
          <p:txBody>
            <a:bodyPr/>
            <a:lstStyle/>
            <a:p>
              <a:endParaRPr lang="en-US"/>
            </a:p>
          </p:txBody>
        </p:sp>
        <p:sp>
          <p:nvSpPr>
            <p:cNvPr id="1241693" name="Freeform 605"/>
            <p:cNvSpPr>
              <a:spLocks/>
            </p:cNvSpPr>
            <p:nvPr/>
          </p:nvSpPr>
          <p:spPr bwMode="auto">
            <a:xfrm>
              <a:off x="3165" y="1053"/>
              <a:ext cx="11" cy="25"/>
            </a:xfrm>
            <a:custGeom>
              <a:avLst/>
              <a:gdLst/>
              <a:ahLst/>
              <a:cxnLst>
                <a:cxn ang="0">
                  <a:pos x="22" y="12"/>
                </a:cxn>
                <a:cxn ang="0">
                  <a:pos x="0" y="12"/>
                </a:cxn>
                <a:cxn ang="0">
                  <a:pos x="0" y="51"/>
                </a:cxn>
                <a:cxn ang="0">
                  <a:pos x="22" y="51"/>
                </a:cxn>
                <a:cxn ang="0">
                  <a:pos x="22" y="12"/>
                </a:cxn>
                <a:cxn ang="0">
                  <a:pos x="0" y="12"/>
                </a:cxn>
                <a:cxn ang="0">
                  <a:pos x="22" y="12"/>
                </a:cxn>
                <a:cxn ang="0">
                  <a:pos x="18" y="5"/>
                </a:cxn>
                <a:cxn ang="0">
                  <a:pos x="12" y="0"/>
                </a:cxn>
                <a:cxn ang="0">
                  <a:pos x="4" y="5"/>
                </a:cxn>
                <a:cxn ang="0">
                  <a:pos x="0" y="12"/>
                </a:cxn>
                <a:cxn ang="0">
                  <a:pos x="22" y="12"/>
                </a:cxn>
              </a:cxnLst>
              <a:rect l="0" t="0" r="r" b="b"/>
              <a:pathLst>
                <a:path w="22" h="51">
                  <a:moveTo>
                    <a:pt x="22" y="12"/>
                  </a:moveTo>
                  <a:lnTo>
                    <a:pt x="0" y="12"/>
                  </a:lnTo>
                  <a:lnTo>
                    <a:pt x="0" y="51"/>
                  </a:lnTo>
                  <a:lnTo>
                    <a:pt x="22" y="51"/>
                  </a:lnTo>
                  <a:lnTo>
                    <a:pt x="22" y="12"/>
                  </a:lnTo>
                  <a:lnTo>
                    <a:pt x="0" y="12"/>
                  </a:lnTo>
                  <a:lnTo>
                    <a:pt x="22" y="12"/>
                  </a:lnTo>
                  <a:lnTo>
                    <a:pt x="18" y="5"/>
                  </a:lnTo>
                  <a:lnTo>
                    <a:pt x="12" y="0"/>
                  </a:lnTo>
                  <a:lnTo>
                    <a:pt x="4" y="5"/>
                  </a:lnTo>
                  <a:lnTo>
                    <a:pt x="0" y="12"/>
                  </a:lnTo>
                  <a:lnTo>
                    <a:pt x="22" y="12"/>
                  </a:lnTo>
                  <a:close/>
                </a:path>
              </a:pathLst>
            </a:custGeom>
            <a:solidFill>
              <a:srgbClr val="000000"/>
            </a:solidFill>
            <a:ln w="9525">
              <a:noFill/>
              <a:round/>
              <a:headEnd/>
              <a:tailEnd/>
            </a:ln>
          </p:spPr>
          <p:txBody>
            <a:bodyPr/>
            <a:lstStyle/>
            <a:p>
              <a:endParaRPr lang="en-US"/>
            </a:p>
          </p:txBody>
        </p:sp>
        <p:sp>
          <p:nvSpPr>
            <p:cNvPr id="1241694" name="Freeform 606"/>
            <p:cNvSpPr>
              <a:spLocks/>
            </p:cNvSpPr>
            <p:nvPr/>
          </p:nvSpPr>
          <p:spPr bwMode="auto">
            <a:xfrm>
              <a:off x="3165" y="1045"/>
              <a:ext cx="11" cy="14"/>
            </a:xfrm>
            <a:custGeom>
              <a:avLst/>
              <a:gdLst/>
              <a:ahLst/>
              <a:cxnLst>
                <a:cxn ang="0">
                  <a:pos x="23" y="12"/>
                </a:cxn>
                <a:cxn ang="0">
                  <a:pos x="3" y="11"/>
                </a:cxn>
                <a:cxn ang="0">
                  <a:pos x="0" y="18"/>
                </a:cxn>
                <a:cxn ang="0">
                  <a:pos x="0" y="24"/>
                </a:cxn>
                <a:cxn ang="0">
                  <a:pos x="0" y="27"/>
                </a:cxn>
                <a:cxn ang="0">
                  <a:pos x="22" y="27"/>
                </a:cxn>
                <a:cxn ang="0">
                  <a:pos x="0" y="27"/>
                </a:cxn>
                <a:cxn ang="0">
                  <a:pos x="22" y="27"/>
                </a:cxn>
                <a:cxn ang="0">
                  <a:pos x="22" y="24"/>
                </a:cxn>
                <a:cxn ang="0">
                  <a:pos x="22" y="21"/>
                </a:cxn>
                <a:cxn ang="0">
                  <a:pos x="23" y="14"/>
                </a:cxn>
                <a:cxn ang="0">
                  <a:pos x="3" y="12"/>
                </a:cxn>
                <a:cxn ang="0">
                  <a:pos x="23" y="14"/>
                </a:cxn>
                <a:cxn ang="0">
                  <a:pos x="21" y="6"/>
                </a:cxn>
                <a:cxn ang="0">
                  <a:pos x="14" y="0"/>
                </a:cxn>
                <a:cxn ang="0">
                  <a:pos x="7" y="3"/>
                </a:cxn>
                <a:cxn ang="0">
                  <a:pos x="3" y="11"/>
                </a:cxn>
                <a:cxn ang="0">
                  <a:pos x="23" y="12"/>
                </a:cxn>
              </a:cxnLst>
              <a:rect l="0" t="0" r="r" b="b"/>
              <a:pathLst>
                <a:path w="23" h="27">
                  <a:moveTo>
                    <a:pt x="23" y="12"/>
                  </a:moveTo>
                  <a:lnTo>
                    <a:pt x="3" y="11"/>
                  </a:lnTo>
                  <a:lnTo>
                    <a:pt x="0" y="18"/>
                  </a:lnTo>
                  <a:lnTo>
                    <a:pt x="0" y="24"/>
                  </a:lnTo>
                  <a:lnTo>
                    <a:pt x="0" y="27"/>
                  </a:lnTo>
                  <a:lnTo>
                    <a:pt x="22" y="27"/>
                  </a:lnTo>
                  <a:lnTo>
                    <a:pt x="0" y="27"/>
                  </a:lnTo>
                  <a:lnTo>
                    <a:pt x="22" y="27"/>
                  </a:lnTo>
                  <a:lnTo>
                    <a:pt x="22" y="24"/>
                  </a:lnTo>
                  <a:lnTo>
                    <a:pt x="22" y="21"/>
                  </a:lnTo>
                  <a:lnTo>
                    <a:pt x="23" y="14"/>
                  </a:lnTo>
                  <a:lnTo>
                    <a:pt x="3" y="12"/>
                  </a:lnTo>
                  <a:lnTo>
                    <a:pt x="23" y="14"/>
                  </a:lnTo>
                  <a:lnTo>
                    <a:pt x="21" y="6"/>
                  </a:lnTo>
                  <a:lnTo>
                    <a:pt x="14" y="0"/>
                  </a:lnTo>
                  <a:lnTo>
                    <a:pt x="7" y="3"/>
                  </a:lnTo>
                  <a:lnTo>
                    <a:pt x="3" y="11"/>
                  </a:lnTo>
                  <a:lnTo>
                    <a:pt x="23" y="12"/>
                  </a:lnTo>
                  <a:close/>
                </a:path>
              </a:pathLst>
            </a:custGeom>
            <a:solidFill>
              <a:srgbClr val="000000"/>
            </a:solidFill>
            <a:ln w="9525">
              <a:noFill/>
              <a:round/>
              <a:headEnd/>
              <a:tailEnd/>
            </a:ln>
          </p:spPr>
          <p:txBody>
            <a:bodyPr/>
            <a:lstStyle/>
            <a:p>
              <a:endParaRPr lang="en-US"/>
            </a:p>
          </p:txBody>
        </p:sp>
        <p:sp>
          <p:nvSpPr>
            <p:cNvPr id="1241695" name="Freeform 607"/>
            <p:cNvSpPr>
              <a:spLocks/>
            </p:cNvSpPr>
            <p:nvPr/>
          </p:nvSpPr>
          <p:spPr bwMode="auto">
            <a:xfrm>
              <a:off x="3166" y="1051"/>
              <a:ext cx="10" cy="7"/>
            </a:xfrm>
            <a:custGeom>
              <a:avLst/>
              <a:gdLst/>
              <a:ahLst/>
              <a:cxnLst>
                <a:cxn ang="0">
                  <a:pos x="0" y="2"/>
                </a:cxn>
                <a:cxn ang="0">
                  <a:pos x="20" y="2"/>
                </a:cxn>
                <a:cxn ang="0">
                  <a:pos x="20" y="0"/>
                </a:cxn>
                <a:cxn ang="0">
                  <a:pos x="0" y="0"/>
                </a:cxn>
                <a:cxn ang="0">
                  <a:pos x="0" y="2"/>
                </a:cxn>
                <a:cxn ang="0">
                  <a:pos x="20" y="2"/>
                </a:cxn>
                <a:cxn ang="0">
                  <a:pos x="0" y="2"/>
                </a:cxn>
                <a:cxn ang="0">
                  <a:pos x="2" y="11"/>
                </a:cxn>
                <a:cxn ang="0">
                  <a:pos x="10" y="14"/>
                </a:cxn>
                <a:cxn ang="0">
                  <a:pos x="18" y="11"/>
                </a:cxn>
                <a:cxn ang="0">
                  <a:pos x="20" y="2"/>
                </a:cxn>
                <a:cxn ang="0">
                  <a:pos x="0" y="2"/>
                </a:cxn>
              </a:cxnLst>
              <a:rect l="0" t="0" r="r" b="b"/>
              <a:pathLst>
                <a:path w="20" h="14">
                  <a:moveTo>
                    <a:pt x="0" y="2"/>
                  </a:moveTo>
                  <a:lnTo>
                    <a:pt x="20" y="2"/>
                  </a:lnTo>
                  <a:lnTo>
                    <a:pt x="20" y="0"/>
                  </a:lnTo>
                  <a:lnTo>
                    <a:pt x="0" y="0"/>
                  </a:lnTo>
                  <a:lnTo>
                    <a:pt x="0" y="2"/>
                  </a:lnTo>
                  <a:lnTo>
                    <a:pt x="20" y="2"/>
                  </a:lnTo>
                  <a:lnTo>
                    <a:pt x="0" y="2"/>
                  </a:lnTo>
                  <a:lnTo>
                    <a:pt x="2" y="11"/>
                  </a:lnTo>
                  <a:lnTo>
                    <a:pt x="10" y="14"/>
                  </a:lnTo>
                  <a:lnTo>
                    <a:pt x="18" y="11"/>
                  </a:lnTo>
                  <a:lnTo>
                    <a:pt x="20" y="2"/>
                  </a:lnTo>
                  <a:lnTo>
                    <a:pt x="0" y="2"/>
                  </a:lnTo>
                  <a:close/>
                </a:path>
              </a:pathLst>
            </a:custGeom>
            <a:solidFill>
              <a:srgbClr val="000000"/>
            </a:solidFill>
            <a:ln w="9525">
              <a:noFill/>
              <a:round/>
              <a:headEnd/>
              <a:tailEnd/>
            </a:ln>
          </p:spPr>
          <p:txBody>
            <a:bodyPr/>
            <a:lstStyle/>
            <a:p>
              <a:endParaRPr lang="en-US"/>
            </a:p>
          </p:txBody>
        </p:sp>
        <p:sp>
          <p:nvSpPr>
            <p:cNvPr id="1241696" name="Freeform 608"/>
            <p:cNvSpPr>
              <a:spLocks/>
            </p:cNvSpPr>
            <p:nvPr/>
          </p:nvSpPr>
          <p:spPr bwMode="auto">
            <a:xfrm>
              <a:off x="3166" y="1008"/>
              <a:ext cx="23" cy="44"/>
            </a:xfrm>
            <a:custGeom>
              <a:avLst/>
              <a:gdLst/>
              <a:ahLst/>
              <a:cxnLst>
                <a:cxn ang="0">
                  <a:pos x="28" y="2"/>
                </a:cxn>
                <a:cxn ang="0">
                  <a:pos x="28" y="0"/>
                </a:cxn>
                <a:cxn ang="0">
                  <a:pos x="22" y="11"/>
                </a:cxn>
                <a:cxn ang="0">
                  <a:pos x="18" y="23"/>
                </a:cxn>
                <a:cxn ang="0">
                  <a:pos x="13" y="30"/>
                </a:cxn>
                <a:cxn ang="0">
                  <a:pos x="10" y="40"/>
                </a:cxn>
                <a:cxn ang="0">
                  <a:pos x="4" y="51"/>
                </a:cxn>
                <a:cxn ang="0">
                  <a:pos x="2" y="61"/>
                </a:cxn>
                <a:cxn ang="0">
                  <a:pos x="1" y="73"/>
                </a:cxn>
                <a:cxn ang="0">
                  <a:pos x="0" y="88"/>
                </a:cxn>
                <a:cxn ang="0">
                  <a:pos x="20" y="88"/>
                </a:cxn>
                <a:cxn ang="0">
                  <a:pos x="22" y="77"/>
                </a:cxn>
                <a:cxn ang="0">
                  <a:pos x="23" y="66"/>
                </a:cxn>
                <a:cxn ang="0">
                  <a:pos x="25" y="57"/>
                </a:cxn>
                <a:cxn ang="0">
                  <a:pos x="28" y="51"/>
                </a:cxn>
                <a:cxn ang="0">
                  <a:pos x="31" y="40"/>
                </a:cxn>
                <a:cxn ang="0">
                  <a:pos x="36" y="32"/>
                </a:cxn>
                <a:cxn ang="0">
                  <a:pos x="40" y="24"/>
                </a:cxn>
                <a:cxn ang="0">
                  <a:pos x="46" y="14"/>
                </a:cxn>
                <a:cxn ang="0">
                  <a:pos x="46" y="12"/>
                </a:cxn>
                <a:cxn ang="0">
                  <a:pos x="28" y="2"/>
                </a:cxn>
              </a:cxnLst>
              <a:rect l="0" t="0" r="r" b="b"/>
              <a:pathLst>
                <a:path w="46" h="88">
                  <a:moveTo>
                    <a:pt x="28" y="2"/>
                  </a:moveTo>
                  <a:lnTo>
                    <a:pt x="28" y="0"/>
                  </a:lnTo>
                  <a:lnTo>
                    <a:pt x="22" y="11"/>
                  </a:lnTo>
                  <a:lnTo>
                    <a:pt x="18" y="23"/>
                  </a:lnTo>
                  <a:lnTo>
                    <a:pt x="13" y="30"/>
                  </a:lnTo>
                  <a:lnTo>
                    <a:pt x="10" y="40"/>
                  </a:lnTo>
                  <a:lnTo>
                    <a:pt x="4" y="51"/>
                  </a:lnTo>
                  <a:lnTo>
                    <a:pt x="2" y="61"/>
                  </a:lnTo>
                  <a:lnTo>
                    <a:pt x="1" y="73"/>
                  </a:lnTo>
                  <a:lnTo>
                    <a:pt x="0" y="88"/>
                  </a:lnTo>
                  <a:lnTo>
                    <a:pt x="20" y="88"/>
                  </a:lnTo>
                  <a:lnTo>
                    <a:pt x="22" y="77"/>
                  </a:lnTo>
                  <a:lnTo>
                    <a:pt x="23" y="66"/>
                  </a:lnTo>
                  <a:lnTo>
                    <a:pt x="25" y="57"/>
                  </a:lnTo>
                  <a:lnTo>
                    <a:pt x="28" y="51"/>
                  </a:lnTo>
                  <a:lnTo>
                    <a:pt x="31" y="40"/>
                  </a:lnTo>
                  <a:lnTo>
                    <a:pt x="36" y="32"/>
                  </a:lnTo>
                  <a:lnTo>
                    <a:pt x="40" y="24"/>
                  </a:lnTo>
                  <a:lnTo>
                    <a:pt x="46" y="14"/>
                  </a:lnTo>
                  <a:lnTo>
                    <a:pt x="46" y="12"/>
                  </a:lnTo>
                  <a:lnTo>
                    <a:pt x="28" y="2"/>
                  </a:lnTo>
                  <a:close/>
                </a:path>
              </a:pathLst>
            </a:custGeom>
            <a:solidFill>
              <a:srgbClr val="000000"/>
            </a:solidFill>
            <a:ln w="9525">
              <a:noFill/>
              <a:round/>
              <a:headEnd/>
              <a:tailEnd/>
            </a:ln>
          </p:spPr>
          <p:txBody>
            <a:bodyPr/>
            <a:lstStyle/>
            <a:p>
              <a:endParaRPr lang="en-US"/>
            </a:p>
          </p:txBody>
        </p:sp>
        <p:sp>
          <p:nvSpPr>
            <p:cNvPr id="1241697" name="Freeform 609"/>
            <p:cNvSpPr>
              <a:spLocks/>
            </p:cNvSpPr>
            <p:nvPr/>
          </p:nvSpPr>
          <p:spPr bwMode="auto">
            <a:xfrm>
              <a:off x="3180" y="1002"/>
              <a:ext cx="13" cy="12"/>
            </a:xfrm>
            <a:custGeom>
              <a:avLst/>
              <a:gdLst/>
              <a:ahLst/>
              <a:cxnLst>
                <a:cxn ang="0">
                  <a:pos x="10" y="0"/>
                </a:cxn>
                <a:cxn ang="0">
                  <a:pos x="8" y="3"/>
                </a:cxn>
                <a:cxn ang="0">
                  <a:pos x="6" y="6"/>
                </a:cxn>
                <a:cxn ang="0">
                  <a:pos x="1" y="10"/>
                </a:cxn>
                <a:cxn ang="0">
                  <a:pos x="0" y="15"/>
                </a:cxn>
                <a:cxn ang="0">
                  <a:pos x="18" y="25"/>
                </a:cxn>
                <a:cxn ang="0">
                  <a:pos x="19" y="24"/>
                </a:cxn>
                <a:cxn ang="0">
                  <a:pos x="21" y="22"/>
                </a:cxn>
                <a:cxn ang="0">
                  <a:pos x="24" y="18"/>
                </a:cxn>
                <a:cxn ang="0">
                  <a:pos x="26" y="13"/>
                </a:cxn>
                <a:cxn ang="0">
                  <a:pos x="23" y="18"/>
                </a:cxn>
                <a:cxn ang="0">
                  <a:pos x="10" y="0"/>
                </a:cxn>
              </a:cxnLst>
              <a:rect l="0" t="0" r="r" b="b"/>
              <a:pathLst>
                <a:path w="26" h="25">
                  <a:moveTo>
                    <a:pt x="10" y="0"/>
                  </a:moveTo>
                  <a:lnTo>
                    <a:pt x="8" y="3"/>
                  </a:lnTo>
                  <a:lnTo>
                    <a:pt x="6" y="6"/>
                  </a:lnTo>
                  <a:lnTo>
                    <a:pt x="1" y="10"/>
                  </a:lnTo>
                  <a:lnTo>
                    <a:pt x="0" y="15"/>
                  </a:lnTo>
                  <a:lnTo>
                    <a:pt x="18" y="25"/>
                  </a:lnTo>
                  <a:lnTo>
                    <a:pt x="19" y="24"/>
                  </a:lnTo>
                  <a:lnTo>
                    <a:pt x="21" y="22"/>
                  </a:lnTo>
                  <a:lnTo>
                    <a:pt x="24" y="18"/>
                  </a:lnTo>
                  <a:lnTo>
                    <a:pt x="26" y="13"/>
                  </a:lnTo>
                  <a:lnTo>
                    <a:pt x="23" y="18"/>
                  </a:lnTo>
                  <a:lnTo>
                    <a:pt x="10" y="0"/>
                  </a:lnTo>
                  <a:close/>
                </a:path>
              </a:pathLst>
            </a:custGeom>
            <a:solidFill>
              <a:srgbClr val="000000"/>
            </a:solidFill>
            <a:ln w="9525">
              <a:noFill/>
              <a:round/>
              <a:headEnd/>
              <a:tailEnd/>
            </a:ln>
          </p:spPr>
          <p:txBody>
            <a:bodyPr/>
            <a:lstStyle/>
            <a:p>
              <a:endParaRPr lang="en-US"/>
            </a:p>
          </p:txBody>
        </p:sp>
        <p:sp>
          <p:nvSpPr>
            <p:cNvPr id="1241698" name="Freeform 610"/>
            <p:cNvSpPr>
              <a:spLocks/>
            </p:cNvSpPr>
            <p:nvPr/>
          </p:nvSpPr>
          <p:spPr bwMode="auto">
            <a:xfrm>
              <a:off x="3185" y="976"/>
              <a:ext cx="38" cy="34"/>
            </a:xfrm>
            <a:custGeom>
              <a:avLst/>
              <a:gdLst/>
              <a:ahLst/>
              <a:cxnLst>
                <a:cxn ang="0">
                  <a:pos x="72" y="0"/>
                </a:cxn>
                <a:cxn ang="0">
                  <a:pos x="67" y="1"/>
                </a:cxn>
                <a:cxn ang="0">
                  <a:pos x="57" y="6"/>
                </a:cxn>
                <a:cxn ang="0">
                  <a:pos x="45" y="12"/>
                </a:cxn>
                <a:cxn ang="0">
                  <a:pos x="36" y="16"/>
                </a:cxn>
                <a:cxn ang="0">
                  <a:pos x="31" y="22"/>
                </a:cxn>
                <a:cxn ang="0">
                  <a:pos x="23" y="26"/>
                </a:cxn>
                <a:cxn ang="0">
                  <a:pos x="16" y="35"/>
                </a:cxn>
                <a:cxn ang="0">
                  <a:pos x="9" y="43"/>
                </a:cxn>
                <a:cxn ang="0">
                  <a:pos x="0" y="50"/>
                </a:cxn>
                <a:cxn ang="0">
                  <a:pos x="13" y="68"/>
                </a:cxn>
                <a:cxn ang="0">
                  <a:pos x="22" y="59"/>
                </a:cxn>
                <a:cxn ang="0">
                  <a:pos x="31" y="52"/>
                </a:cxn>
                <a:cxn ang="0">
                  <a:pos x="36" y="47"/>
                </a:cxn>
                <a:cxn ang="0">
                  <a:pos x="43" y="43"/>
                </a:cxn>
                <a:cxn ang="0">
                  <a:pos x="49" y="35"/>
                </a:cxn>
                <a:cxn ang="0">
                  <a:pos x="56" y="31"/>
                </a:cxn>
                <a:cxn ang="0">
                  <a:pos x="66" y="26"/>
                </a:cxn>
                <a:cxn ang="0">
                  <a:pos x="76" y="21"/>
                </a:cxn>
                <a:cxn ang="0">
                  <a:pos x="72" y="22"/>
                </a:cxn>
                <a:cxn ang="0">
                  <a:pos x="72" y="0"/>
                </a:cxn>
              </a:cxnLst>
              <a:rect l="0" t="0" r="r" b="b"/>
              <a:pathLst>
                <a:path w="76" h="68">
                  <a:moveTo>
                    <a:pt x="72" y="0"/>
                  </a:moveTo>
                  <a:lnTo>
                    <a:pt x="67" y="1"/>
                  </a:lnTo>
                  <a:lnTo>
                    <a:pt x="57" y="6"/>
                  </a:lnTo>
                  <a:lnTo>
                    <a:pt x="45" y="12"/>
                  </a:lnTo>
                  <a:lnTo>
                    <a:pt x="36" y="16"/>
                  </a:lnTo>
                  <a:lnTo>
                    <a:pt x="31" y="22"/>
                  </a:lnTo>
                  <a:lnTo>
                    <a:pt x="23" y="26"/>
                  </a:lnTo>
                  <a:lnTo>
                    <a:pt x="16" y="35"/>
                  </a:lnTo>
                  <a:lnTo>
                    <a:pt x="9" y="43"/>
                  </a:lnTo>
                  <a:lnTo>
                    <a:pt x="0" y="50"/>
                  </a:lnTo>
                  <a:lnTo>
                    <a:pt x="13" y="68"/>
                  </a:lnTo>
                  <a:lnTo>
                    <a:pt x="22" y="59"/>
                  </a:lnTo>
                  <a:lnTo>
                    <a:pt x="31" y="52"/>
                  </a:lnTo>
                  <a:lnTo>
                    <a:pt x="36" y="47"/>
                  </a:lnTo>
                  <a:lnTo>
                    <a:pt x="43" y="43"/>
                  </a:lnTo>
                  <a:lnTo>
                    <a:pt x="49" y="35"/>
                  </a:lnTo>
                  <a:lnTo>
                    <a:pt x="56" y="31"/>
                  </a:lnTo>
                  <a:lnTo>
                    <a:pt x="66" y="26"/>
                  </a:lnTo>
                  <a:lnTo>
                    <a:pt x="76" y="21"/>
                  </a:lnTo>
                  <a:lnTo>
                    <a:pt x="72" y="22"/>
                  </a:lnTo>
                  <a:lnTo>
                    <a:pt x="72" y="0"/>
                  </a:lnTo>
                  <a:close/>
                </a:path>
              </a:pathLst>
            </a:custGeom>
            <a:solidFill>
              <a:srgbClr val="000000"/>
            </a:solidFill>
            <a:ln w="9525">
              <a:noFill/>
              <a:round/>
              <a:headEnd/>
              <a:tailEnd/>
            </a:ln>
          </p:spPr>
          <p:txBody>
            <a:bodyPr/>
            <a:lstStyle/>
            <a:p>
              <a:endParaRPr lang="en-US"/>
            </a:p>
          </p:txBody>
        </p:sp>
        <p:sp>
          <p:nvSpPr>
            <p:cNvPr id="1241699" name="Freeform 611"/>
            <p:cNvSpPr>
              <a:spLocks/>
            </p:cNvSpPr>
            <p:nvPr/>
          </p:nvSpPr>
          <p:spPr bwMode="auto">
            <a:xfrm>
              <a:off x="3221" y="971"/>
              <a:ext cx="15" cy="16"/>
            </a:xfrm>
            <a:custGeom>
              <a:avLst/>
              <a:gdLst/>
              <a:ahLst/>
              <a:cxnLst>
                <a:cxn ang="0">
                  <a:pos x="25" y="0"/>
                </a:cxn>
                <a:cxn ang="0">
                  <a:pos x="25" y="0"/>
                </a:cxn>
                <a:cxn ang="0">
                  <a:pos x="19" y="2"/>
                </a:cxn>
                <a:cxn ang="0">
                  <a:pos x="10" y="5"/>
                </a:cxn>
                <a:cxn ang="0">
                  <a:pos x="1" y="8"/>
                </a:cxn>
                <a:cxn ang="0">
                  <a:pos x="0" y="11"/>
                </a:cxn>
                <a:cxn ang="0">
                  <a:pos x="0" y="33"/>
                </a:cxn>
                <a:cxn ang="0">
                  <a:pos x="8" y="32"/>
                </a:cxn>
                <a:cxn ang="0">
                  <a:pos x="17" y="29"/>
                </a:cxn>
                <a:cxn ang="0">
                  <a:pos x="26" y="26"/>
                </a:cxn>
                <a:cxn ang="0">
                  <a:pos x="30" y="23"/>
                </a:cxn>
                <a:cxn ang="0">
                  <a:pos x="25" y="0"/>
                </a:cxn>
              </a:cxnLst>
              <a:rect l="0" t="0" r="r" b="b"/>
              <a:pathLst>
                <a:path w="30" h="33">
                  <a:moveTo>
                    <a:pt x="25" y="0"/>
                  </a:moveTo>
                  <a:lnTo>
                    <a:pt x="25" y="0"/>
                  </a:lnTo>
                  <a:lnTo>
                    <a:pt x="19" y="2"/>
                  </a:lnTo>
                  <a:lnTo>
                    <a:pt x="10" y="5"/>
                  </a:lnTo>
                  <a:lnTo>
                    <a:pt x="1" y="8"/>
                  </a:lnTo>
                  <a:lnTo>
                    <a:pt x="0" y="11"/>
                  </a:lnTo>
                  <a:lnTo>
                    <a:pt x="0" y="33"/>
                  </a:lnTo>
                  <a:lnTo>
                    <a:pt x="8" y="32"/>
                  </a:lnTo>
                  <a:lnTo>
                    <a:pt x="17" y="29"/>
                  </a:lnTo>
                  <a:lnTo>
                    <a:pt x="26" y="26"/>
                  </a:lnTo>
                  <a:lnTo>
                    <a:pt x="30" y="23"/>
                  </a:lnTo>
                  <a:lnTo>
                    <a:pt x="25" y="0"/>
                  </a:lnTo>
                  <a:close/>
                </a:path>
              </a:pathLst>
            </a:custGeom>
            <a:solidFill>
              <a:srgbClr val="000000"/>
            </a:solidFill>
            <a:ln w="9525">
              <a:noFill/>
              <a:round/>
              <a:headEnd/>
              <a:tailEnd/>
            </a:ln>
          </p:spPr>
          <p:txBody>
            <a:bodyPr/>
            <a:lstStyle/>
            <a:p>
              <a:endParaRPr lang="en-US"/>
            </a:p>
          </p:txBody>
        </p:sp>
        <p:sp>
          <p:nvSpPr>
            <p:cNvPr id="1241700" name="Freeform 612"/>
            <p:cNvSpPr>
              <a:spLocks/>
            </p:cNvSpPr>
            <p:nvPr/>
          </p:nvSpPr>
          <p:spPr bwMode="auto">
            <a:xfrm>
              <a:off x="3233" y="967"/>
              <a:ext cx="34" cy="15"/>
            </a:xfrm>
            <a:custGeom>
              <a:avLst/>
              <a:gdLst/>
              <a:ahLst/>
              <a:cxnLst>
                <a:cxn ang="0">
                  <a:pos x="66" y="0"/>
                </a:cxn>
                <a:cxn ang="0">
                  <a:pos x="57" y="0"/>
                </a:cxn>
                <a:cxn ang="0">
                  <a:pos x="51" y="0"/>
                </a:cxn>
                <a:cxn ang="0">
                  <a:pos x="42" y="0"/>
                </a:cxn>
                <a:cxn ang="0">
                  <a:pos x="34" y="1"/>
                </a:cxn>
                <a:cxn ang="0">
                  <a:pos x="25" y="1"/>
                </a:cxn>
                <a:cxn ang="0">
                  <a:pos x="16" y="4"/>
                </a:cxn>
                <a:cxn ang="0">
                  <a:pos x="9" y="7"/>
                </a:cxn>
                <a:cxn ang="0">
                  <a:pos x="0" y="8"/>
                </a:cxn>
                <a:cxn ang="0">
                  <a:pos x="5" y="31"/>
                </a:cxn>
                <a:cxn ang="0">
                  <a:pos x="14" y="31"/>
                </a:cxn>
                <a:cxn ang="0">
                  <a:pos x="21" y="26"/>
                </a:cxn>
                <a:cxn ang="0">
                  <a:pos x="28" y="25"/>
                </a:cxn>
                <a:cxn ang="0">
                  <a:pos x="37" y="25"/>
                </a:cxn>
                <a:cxn ang="0">
                  <a:pos x="44" y="23"/>
                </a:cxn>
                <a:cxn ang="0">
                  <a:pos x="51" y="23"/>
                </a:cxn>
                <a:cxn ang="0">
                  <a:pos x="57" y="23"/>
                </a:cxn>
                <a:cxn ang="0">
                  <a:pos x="62" y="23"/>
                </a:cxn>
                <a:cxn ang="0">
                  <a:pos x="66" y="0"/>
                </a:cxn>
              </a:cxnLst>
              <a:rect l="0" t="0" r="r" b="b"/>
              <a:pathLst>
                <a:path w="66" h="31">
                  <a:moveTo>
                    <a:pt x="66" y="0"/>
                  </a:moveTo>
                  <a:lnTo>
                    <a:pt x="57" y="0"/>
                  </a:lnTo>
                  <a:lnTo>
                    <a:pt x="51" y="0"/>
                  </a:lnTo>
                  <a:lnTo>
                    <a:pt x="42" y="0"/>
                  </a:lnTo>
                  <a:lnTo>
                    <a:pt x="34" y="1"/>
                  </a:lnTo>
                  <a:lnTo>
                    <a:pt x="25" y="1"/>
                  </a:lnTo>
                  <a:lnTo>
                    <a:pt x="16" y="4"/>
                  </a:lnTo>
                  <a:lnTo>
                    <a:pt x="9" y="7"/>
                  </a:lnTo>
                  <a:lnTo>
                    <a:pt x="0" y="8"/>
                  </a:lnTo>
                  <a:lnTo>
                    <a:pt x="5" y="31"/>
                  </a:lnTo>
                  <a:lnTo>
                    <a:pt x="14" y="31"/>
                  </a:lnTo>
                  <a:lnTo>
                    <a:pt x="21" y="26"/>
                  </a:lnTo>
                  <a:lnTo>
                    <a:pt x="28" y="25"/>
                  </a:lnTo>
                  <a:lnTo>
                    <a:pt x="37" y="25"/>
                  </a:lnTo>
                  <a:lnTo>
                    <a:pt x="44" y="23"/>
                  </a:lnTo>
                  <a:lnTo>
                    <a:pt x="51" y="23"/>
                  </a:lnTo>
                  <a:lnTo>
                    <a:pt x="57" y="23"/>
                  </a:lnTo>
                  <a:lnTo>
                    <a:pt x="62" y="23"/>
                  </a:lnTo>
                  <a:lnTo>
                    <a:pt x="66" y="0"/>
                  </a:lnTo>
                  <a:close/>
                </a:path>
              </a:pathLst>
            </a:custGeom>
            <a:solidFill>
              <a:srgbClr val="000000"/>
            </a:solidFill>
            <a:ln w="9525">
              <a:noFill/>
              <a:round/>
              <a:headEnd/>
              <a:tailEnd/>
            </a:ln>
          </p:spPr>
          <p:txBody>
            <a:bodyPr/>
            <a:lstStyle/>
            <a:p>
              <a:endParaRPr lang="en-US"/>
            </a:p>
          </p:txBody>
        </p:sp>
        <p:sp>
          <p:nvSpPr>
            <p:cNvPr id="1241701" name="Freeform 613"/>
            <p:cNvSpPr>
              <a:spLocks/>
            </p:cNvSpPr>
            <p:nvPr/>
          </p:nvSpPr>
          <p:spPr bwMode="auto">
            <a:xfrm>
              <a:off x="3265" y="967"/>
              <a:ext cx="6" cy="12"/>
            </a:xfrm>
            <a:custGeom>
              <a:avLst/>
              <a:gdLst/>
              <a:ahLst/>
              <a:cxnLst>
                <a:cxn ang="0">
                  <a:pos x="0" y="23"/>
                </a:cxn>
                <a:cxn ang="0">
                  <a:pos x="8" y="20"/>
                </a:cxn>
                <a:cxn ang="0">
                  <a:pos x="13" y="13"/>
                </a:cxn>
                <a:cxn ang="0">
                  <a:pos x="12" y="5"/>
                </a:cxn>
                <a:cxn ang="0">
                  <a:pos x="4" y="0"/>
                </a:cxn>
                <a:cxn ang="0">
                  <a:pos x="0" y="23"/>
                </a:cxn>
              </a:cxnLst>
              <a:rect l="0" t="0" r="r" b="b"/>
              <a:pathLst>
                <a:path w="13" h="23">
                  <a:moveTo>
                    <a:pt x="0" y="23"/>
                  </a:moveTo>
                  <a:lnTo>
                    <a:pt x="8" y="20"/>
                  </a:lnTo>
                  <a:lnTo>
                    <a:pt x="13" y="13"/>
                  </a:lnTo>
                  <a:lnTo>
                    <a:pt x="12" y="5"/>
                  </a:lnTo>
                  <a:lnTo>
                    <a:pt x="4" y="0"/>
                  </a:lnTo>
                  <a:lnTo>
                    <a:pt x="0" y="23"/>
                  </a:lnTo>
                  <a:close/>
                </a:path>
              </a:pathLst>
            </a:custGeom>
            <a:solidFill>
              <a:srgbClr val="000000"/>
            </a:solidFill>
            <a:ln w="9525">
              <a:noFill/>
              <a:round/>
              <a:headEnd/>
              <a:tailEnd/>
            </a:ln>
          </p:spPr>
          <p:txBody>
            <a:bodyPr/>
            <a:lstStyle/>
            <a:p>
              <a:endParaRPr lang="en-US"/>
            </a:p>
          </p:txBody>
        </p:sp>
        <p:sp>
          <p:nvSpPr>
            <p:cNvPr id="1241702" name="Freeform 614"/>
            <p:cNvSpPr>
              <a:spLocks/>
            </p:cNvSpPr>
            <p:nvPr/>
          </p:nvSpPr>
          <p:spPr bwMode="auto">
            <a:xfrm>
              <a:off x="3043" y="1345"/>
              <a:ext cx="9" cy="10"/>
            </a:xfrm>
            <a:custGeom>
              <a:avLst/>
              <a:gdLst/>
              <a:ahLst/>
              <a:cxnLst>
                <a:cxn ang="0">
                  <a:pos x="18" y="3"/>
                </a:cxn>
                <a:cxn ang="0">
                  <a:pos x="11" y="0"/>
                </a:cxn>
                <a:cxn ang="0">
                  <a:pos x="6" y="3"/>
                </a:cxn>
                <a:cxn ang="0">
                  <a:pos x="0" y="10"/>
                </a:cxn>
                <a:cxn ang="0">
                  <a:pos x="3" y="19"/>
                </a:cxn>
                <a:cxn ang="0">
                  <a:pos x="18" y="3"/>
                </a:cxn>
              </a:cxnLst>
              <a:rect l="0" t="0" r="r" b="b"/>
              <a:pathLst>
                <a:path w="18" h="19">
                  <a:moveTo>
                    <a:pt x="18" y="3"/>
                  </a:moveTo>
                  <a:lnTo>
                    <a:pt x="11" y="0"/>
                  </a:lnTo>
                  <a:lnTo>
                    <a:pt x="6" y="3"/>
                  </a:lnTo>
                  <a:lnTo>
                    <a:pt x="0" y="10"/>
                  </a:lnTo>
                  <a:lnTo>
                    <a:pt x="3" y="19"/>
                  </a:lnTo>
                  <a:lnTo>
                    <a:pt x="18" y="3"/>
                  </a:lnTo>
                  <a:close/>
                </a:path>
              </a:pathLst>
            </a:custGeom>
            <a:solidFill>
              <a:srgbClr val="000000"/>
            </a:solidFill>
            <a:ln w="9525">
              <a:noFill/>
              <a:round/>
              <a:headEnd/>
              <a:tailEnd/>
            </a:ln>
          </p:spPr>
          <p:txBody>
            <a:bodyPr/>
            <a:lstStyle/>
            <a:p>
              <a:endParaRPr lang="en-US"/>
            </a:p>
          </p:txBody>
        </p:sp>
        <p:sp>
          <p:nvSpPr>
            <p:cNvPr id="1241703" name="Freeform 615"/>
            <p:cNvSpPr>
              <a:spLocks/>
            </p:cNvSpPr>
            <p:nvPr/>
          </p:nvSpPr>
          <p:spPr bwMode="auto">
            <a:xfrm>
              <a:off x="3038" y="1345"/>
              <a:ext cx="16" cy="13"/>
            </a:xfrm>
            <a:custGeom>
              <a:avLst/>
              <a:gdLst/>
              <a:ahLst/>
              <a:cxnLst>
                <a:cxn ang="0">
                  <a:pos x="3" y="27"/>
                </a:cxn>
                <a:cxn ang="0">
                  <a:pos x="3" y="27"/>
                </a:cxn>
                <a:cxn ang="0">
                  <a:pos x="16" y="24"/>
                </a:cxn>
                <a:cxn ang="0">
                  <a:pos x="22" y="24"/>
                </a:cxn>
                <a:cxn ang="0">
                  <a:pos x="33" y="10"/>
                </a:cxn>
                <a:cxn ang="0">
                  <a:pos x="27" y="3"/>
                </a:cxn>
                <a:cxn ang="0">
                  <a:pos x="12" y="19"/>
                </a:cxn>
                <a:cxn ang="0">
                  <a:pos x="11" y="10"/>
                </a:cxn>
                <a:cxn ang="0">
                  <a:pos x="18" y="0"/>
                </a:cxn>
                <a:cxn ang="0">
                  <a:pos x="12" y="0"/>
                </a:cxn>
                <a:cxn ang="0">
                  <a:pos x="0" y="5"/>
                </a:cxn>
                <a:cxn ang="0">
                  <a:pos x="3" y="27"/>
                </a:cxn>
              </a:cxnLst>
              <a:rect l="0" t="0" r="r" b="b"/>
              <a:pathLst>
                <a:path w="33" h="27">
                  <a:moveTo>
                    <a:pt x="3" y="27"/>
                  </a:moveTo>
                  <a:lnTo>
                    <a:pt x="3" y="27"/>
                  </a:lnTo>
                  <a:lnTo>
                    <a:pt x="16" y="24"/>
                  </a:lnTo>
                  <a:lnTo>
                    <a:pt x="22" y="24"/>
                  </a:lnTo>
                  <a:lnTo>
                    <a:pt x="33" y="10"/>
                  </a:lnTo>
                  <a:lnTo>
                    <a:pt x="27" y="3"/>
                  </a:lnTo>
                  <a:lnTo>
                    <a:pt x="12" y="19"/>
                  </a:lnTo>
                  <a:lnTo>
                    <a:pt x="11" y="10"/>
                  </a:lnTo>
                  <a:lnTo>
                    <a:pt x="18" y="0"/>
                  </a:lnTo>
                  <a:lnTo>
                    <a:pt x="12" y="0"/>
                  </a:lnTo>
                  <a:lnTo>
                    <a:pt x="0" y="5"/>
                  </a:lnTo>
                  <a:lnTo>
                    <a:pt x="3" y="27"/>
                  </a:lnTo>
                  <a:close/>
                </a:path>
              </a:pathLst>
            </a:custGeom>
            <a:solidFill>
              <a:srgbClr val="000000"/>
            </a:solidFill>
            <a:ln w="9525">
              <a:noFill/>
              <a:round/>
              <a:headEnd/>
              <a:tailEnd/>
            </a:ln>
          </p:spPr>
          <p:txBody>
            <a:bodyPr/>
            <a:lstStyle/>
            <a:p>
              <a:endParaRPr lang="en-US"/>
            </a:p>
          </p:txBody>
        </p:sp>
        <p:sp>
          <p:nvSpPr>
            <p:cNvPr id="1241704" name="Freeform 616"/>
            <p:cNvSpPr>
              <a:spLocks/>
            </p:cNvSpPr>
            <p:nvPr/>
          </p:nvSpPr>
          <p:spPr bwMode="auto">
            <a:xfrm>
              <a:off x="3018" y="1347"/>
              <a:ext cx="22" cy="22"/>
            </a:xfrm>
            <a:custGeom>
              <a:avLst/>
              <a:gdLst/>
              <a:ahLst/>
              <a:cxnLst>
                <a:cxn ang="0">
                  <a:pos x="16" y="41"/>
                </a:cxn>
                <a:cxn ang="0">
                  <a:pos x="22" y="29"/>
                </a:cxn>
                <a:cxn ang="0">
                  <a:pos x="22" y="28"/>
                </a:cxn>
                <a:cxn ang="0">
                  <a:pos x="25" y="28"/>
                </a:cxn>
                <a:cxn ang="0">
                  <a:pos x="34" y="25"/>
                </a:cxn>
                <a:cxn ang="0">
                  <a:pos x="44" y="22"/>
                </a:cxn>
                <a:cxn ang="0">
                  <a:pos x="41" y="0"/>
                </a:cxn>
                <a:cxn ang="0">
                  <a:pos x="31" y="1"/>
                </a:cxn>
                <a:cxn ang="0">
                  <a:pos x="18" y="4"/>
                </a:cxn>
                <a:cxn ang="0">
                  <a:pos x="4" y="14"/>
                </a:cxn>
                <a:cxn ang="0">
                  <a:pos x="0" y="32"/>
                </a:cxn>
                <a:cxn ang="0">
                  <a:pos x="7" y="20"/>
                </a:cxn>
                <a:cxn ang="0">
                  <a:pos x="0" y="32"/>
                </a:cxn>
                <a:cxn ang="0">
                  <a:pos x="6" y="41"/>
                </a:cxn>
                <a:cxn ang="0">
                  <a:pos x="13" y="42"/>
                </a:cxn>
                <a:cxn ang="0">
                  <a:pos x="18" y="37"/>
                </a:cxn>
                <a:cxn ang="0">
                  <a:pos x="22" y="29"/>
                </a:cxn>
                <a:cxn ang="0">
                  <a:pos x="16" y="41"/>
                </a:cxn>
              </a:cxnLst>
              <a:rect l="0" t="0" r="r" b="b"/>
              <a:pathLst>
                <a:path w="44" h="42">
                  <a:moveTo>
                    <a:pt x="16" y="41"/>
                  </a:moveTo>
                  <a:lnTo>
                    <a:pt x="22" y="29"/>
                  </a:lnTo>
                  <a:lnTo>
                    <a:pt x="22" y="28"/>
                  </a:lnTo>
                  <a:lnTo>
                    <a:pt x="25" y="28"/>
                  </a:lnTo>
                  <a:lnTo>
                    <a:pt x="34" y="25"/>
                  </a:lnTo>
                  <a:lnTo>
                    <a:pt x="44" y="22"/>
                  </a:lnTo>
                  <a:lnTo>
                    <a:pt x="41" y="0"/>
                  </a:lnTo>
                  <a:lnTo>
                    <a:pt x="31" y="1"/>
                  </a:lnTo>
                  <a:lnTo>
                    <a:pt x="18" y="4"/>
                  </a:lnTo>
                  <a:lnTo>
                    <a:pt x="4" y="14"/>
                  </a:lnTo>
                  <a:lnTo>
                    <a:pt x="0" y="32"/>
                  </a:lnTo>
                  <a:lnTo>
                    <a:pt x="7" y="20"/>
                  </a:lnTo>
                  <a:lnTo>
                    <a:pt x="0" y="32"/>
                  </a:lnTo>
                  <a:lnTo>
                    <a:pt x="6" y="41"/>
                  </a:lnTo>
                  <a:lnTo>
                    <a:pt x="13" y="42"/>
                  </a:lnTo>
                  <a:lnTo>
                    <a:pt x="18" y="37"/>
                  </a:lnTo>
                  <a:lnTo>
                    <a:pt x="22" y="29"/>
                  </a:lnTo>
                  <a:lnTo>
                    <a:pt x="16" y="41"/>
                  </a:lnTo>
                  <a:close/>
                </a:path>
              </a:pathLst>
            </a:custGeom>
            <a:solidFill>
              <a:srgbClr val="000000"/>
            </a:solidFill>
            <a:ln w="9525">
              <a:noFill/>
              <a:round/>
              <a:headEnd/>
              <a:tailEnd/>
            </a:ln>
          </p:spPr>
          <p:txBody>
            <a:bodyPr/>
            <a:lstStyle/>
            <a:p>
              <a:endParaRPr lang="en-US"/>
            </a:p>
          </p:txBody>
        </p:sp>
        <p:sp>
          <p:nvSpPr>
            <p:cNvPr id="1241705" name="Freeform 617"/>
            <p:cNvSpPr>
              <a:spLocks/>
            </p:cNvSpPr>
            <p:nvPr/>
          </p:nvSpPr>
          <p:spPr bwMode="auto">
            <a:xfrm>
              <a:off x="2988" y="1358"/>
              <a:ext cx="37" cy="37"/>
            </a:xfrm>
            <a:custGeom>
              <a:avLst/>
              <a:gdLst/>
              <a:ahLst/>
              <a:cxnLst>
                <a:cxn ang="0">
                  <a:pos x="17" y="71"/>
                </a:cxn>
                <a:cxn ang="0">
                  <a:pos x="12" y="52"/>
                </a:cxn>
                <a:cxn ang="0">
                  <a:pos x="18" y="68"/>
                </a:cxn>
                <a:cxn ang="0">
                  <a:pos x="21" y="65"/>
                </a:cxn>
                <a:cxn ang="0">
                  <a:pos x="27" y="56"/>
                </a:cxn>
                <a:cxn ang="0">
                  <a:pos x="37" y="51"/>
                </a:cxn>
                <a:cxn ang="0">
                  <a:pos x="49" y="42"/>
                </a:cxn>
                <a:cxn ang="0">
                  <a:pos x="59" y="34"/>
                </a:cxn>
                <a:cxn ang="0">
                  <a:pos x="68" y="25"/>
                </a:cxn>
                <a:cxn ang="0">
                  <a:pos x="76" y="21"/>
                </a:cxn>
                <a:cxn ang="0">
                  <a:pos x="67" y="0"/>
                </a:cxn>
                <a:cxn ang="0">
                  <a:pos x="55" y="5"/>
                </a:cxn>
                <a:cxn ang="0">
                  <a:pos x="46" y="14"/>
                </a:cxn>
                <a:cxn ang="0">
                  <a:pos x="36" y="22"/>
                </a:cxn>
                <a:cxn ang="0">
                  <a:pos x="26" y="31"/>
                </a:cxn>
                <a:cxn ang="0">
                  <a:pos x="15" y="40"/>
                </a:cxn>
                <a:cxn ang="0">
                  <a:pos x="6" y="49"/>
                </a:cxn>
                <a:cxn ang="0">
                  <a:pos x="0" y="55"/>
                </a:cxn>
                <a:cxn ang="0">
                  <a:pos x="6" y="74"/>
                </a:cxn>
                <a:cxn ang="0">
                  <a:pos x="1" y="55"/>
                </a:cxn>
                <a:cxn ang="0">
                  <a:pos x="6" y="74"/>
                </a:cxn>
                <a:cxn ang="0">
                  <a:pos x="15" y="73"/>
                </a:cxn>
                <a:cxn ang="0">
                  <a:pos x="19" y="65"/>
                </a:cxn>
                <a:cxn ang="0">
                  <a:pos x="18" y="56"/>
                </a:cxn>
                <a:cxn ang="0">
                  <a:pos x="12" y="52"/>
                </a:cxn>
                <a:cxn ang="0">
                  <a:pos x="17" y="71"/>
                </a:cxn>
              </a:cxnLst>
              <a:rect l="0" t="0" r="r" b="b"/>
              <a:pathLst>
                <a:path w="76" h="74">
                  <a:moveTo>
                    <a:pt x="17" y="71"/>
                  </a:moveTo>
                  <a:lnTo>
                    <a:pt x="12" y="52"/>
                  </a:lnTo>
                  <a:lnTo>
                    <a:pt x="18" y="68"/>
                  </a:lnTo>
                  <a:lnTo>
                    <a:pt x="21" y="65"/>
                  </a:lnTo>
                  <a:lnTo>
                    <a:pt x="27" y="56"/>
                  </a:lnTo>
                  <a:lnTo>
                    <a:pt x="37" y="51"/>
                  </a:lnTo>
                  <a:lnTo>
                    <a:pt x="49" y="42"/>
                  </a:lnTo>
                  <a:lnTo>
                    <a:pt x="59" y="34"/>
                  </a:lnTo>
                  <a:lnTo>
                    <a:pt x="68" y="25"/>
                  </a:lnTo>
                  <a:lnTo>
                    <a:pt x="76" y="21"/>
                  </a:lnTo>
                  <a:lnTo>
                    <a:pt x="67" y="0"/>
                  </a:lnTo>
                  <a:lnTo>
                    <a:pt x="55" y="5"/>
                  </a:lnTo>
                  <a:lnTo>
                    <a:pt x="46" y="14"/>
                  </a:lnTo>
                  <a:lnTo>
                    <a:pt x="36" y="22"/>
                  </a:lnTo>
                  <a:lnTo>
                    <a:pt x="26" y="31"/>
                  </a:lnTo>
                  <a:lnTo>
                    <a:pt x="15" y="40"/>
                  </a:lnTo>
                  <a:lnTo>
                    <a:pt x="6" y="49"/>
                  </a:lnTo>
                  <a:lnTo>
                    <a:pt x="0" y="55"/>
                  </a:lnTo>
                  <a:lnTo>
                    <a:pt x="6" y="74"/>
                  </a:lnTo>
                  <a:lnTo>
                    <a:pt x="1" y="55"/>
                  </a:lnTo>
                  <a:lnTo>
                    <a:pt x="6" y="74"/>
                  </a:lnTo>
                  <a:lnTo>
                    <a:pt x="15" y="73"/>
                  </a:lnTo>
                  <a:lnTo>
                    <a:pt x="19" y="65"/>
                  </a:lnTo>
                  <a:lnTo>
                    <a:pt x="18" y="56"/>
                  </a:lnTo>
                  <a:lnTo>
                    <a:pt x="12" y="52"/>
                  </a:lnTo>
                  <a:lnTo>
                    <a:pt x="17" y="71"/>
                  </a:lnTo>
                  <a:close/>
                </a:path>
              </a:pathLst>
            </a:custGeom>
            <a:solidFill>
              <a:srgbClr val="000000"/>
            </a:solidFill>
            <a:ln w="9525">
              <a:noFill/>
              <a:round/>
              <a:headEnd/>
              <a:tailEnd/>
            </a:ln>
          </p:spPr>
          <p:txBody>
            <a:bodyPr/>
            <a:lstStyle/>
            <a:p>
              <a:endParaRPr lang="en-US"/>
            </a:p>
          </p:txBody>
        </p:sp>
        <p:sp>
          <p:nvSpPr>
            <p:cNvPr id="1241706" name="Freeform 618"/>
            <p:cNvSpPr>
              <a:spLocks/>
            </p:cNvSpPr>
            <p:nvPr/>
          </p:nvSpPr>
          <p:spPr bwMode="auto">
            <a:xfrm>
              <a:off x="2980" y="1385"/>
              <a:ext cx="16" cy="17"/>
            </a:xfrm>
            <a:custGeom>
              <a:avLst/>
              <a:gdLst/>
              <a:ahLst/>
              <a:cxnLst>
                <a:cxn ang="0">
                  <a:pos x="20" y="30"/>
                </a:cxn>
                <a:cxn ang="0">
                  <a:pos x="18" y="31"/>
                </a:cxn>
                <a:cxn ang="0">
                  <a:pos x="31" y="16"/>
                </a:cxn>
                <a:cxn ang="0">
                  <a:pos x="15" y="0"/>
                </a:cxn>
                <a:cxn ang="0">
                  <a:pos x="4" y="15"/>
                </a:cxn>
                <a:cxn ang="0">
                  <a:pos x="1" y="16"/>
                </a:cxn>
                <a:cxn ang="0">
                  <a:pos x="4" y="15"/>
                </a:cxn>
                <a:cxn ang="0">
                  <a:pos x="0" y="24"/>
                </a:cxn>
                <a:cxn ang="0">
                  <a:pos x="5" y="30"/>
                </a:cxn>
                <a:cxn ang="0">
                  <a:pos x="11" y="34"/>
                </a:cxn>
                <a:cxn ang="0">
                  <a:pos x="18" y="31"/>
                </a:cxn>
                <a:cxn ang="0">
                  <a:pos x="20" y="30"/>
                </a:cxn>
              </a:cxnLst>
              <a:rect l="0" t="0" r="r" b="b"/>
              <a:pathLst>
                <a:path w="31" h="34">
                  <a:moveTo>
                    <a:pt x="20" y="30"/>
                  </a:moveTo>
                  <a:lnTo>
                    <a:pt x="18" y="31"/>
                  </a:lnTo>
                  <a:lnTo>
                    <a:pt x="31" y="16"/>
                  </a:lnTo>
                  <a:lnTo>
                    <a:pt x="15" y="0"/>
                  </a:lnTo>
                  <a:lnTo>
                    <a:pt x="4" y="15"/>
                  </a:lnTo>
                  <a:lnTo>
                    <a:pt x="1" y="16"/>
                  </a:lnTo>
                  <a:lnTo>
                    <a:pt x="4" y="15"/>
                  </a:lnTo>
                  <a:lnTo>
                    <a:pt x="0" y="24"/>
                  </a:lnTo>
                  <a:lnTo>
                    <a:pt x="5" y="30"/>
                  </a:lnTo>
                  <a:lnTo>
                    <a:pt x="11" y="34"/>
                  </a:lnTo>
                  <a:lnTo>
                    <a:pt x="18" y="31"/>
                  </a:lnTo>
                  <a:lnTo>
                    <a:pt x="20" y="30"/>
                  </a:lnTo>
                  <a:close/>
                </a:path>
              </a:pathLst>
            </a:custGeom>
            <a:solidFill>
              <a:srgbClr val="000000"/>
            </a:solidFill>
            <a:ln w="9525">
              <a:noFill/>
              <a:round/>
              <a:headEnd/>
              <a:tailEnd/>
            </a:ln>
          </p:spPr>
          <p:txBody>
            <a:bodyPr/>
            <a:lstStyle/>
            <a:p>
              <a:endParaRPr lang="en-US"/>
            </a:p>
          </p:txBody>
        </p:sp>
        <p:sp>
          <p:nvSpPr>
            <p:cNvPr id="1241707" name="Freeform 619"/>
            <p:cNvSpPr>
              <a:spLocks/>
            </p:cNvSpPr>
            <p:nvPr/>
          </p:nvSpPr>
          <p:spPr bwMode="auto">
            <a:xfrm>
              <a:off x="2954" y="1393"/>
              <a:ext cx="37" cy="83"/>
            </a:xfrm>
            <a:custGeom>
              <a:avLst/>
              <a:gdLst/>
              <a:ahLst/>
              <a:cxnLst>
                <a:cxn ang="0">
                  <a:pos x="21" y="166"/>
                </a:cxn>
                <a:cxn ang="0">
                  <a:pos x="21" y="166"/>
                </a:cxn>
                <a:cxn ang="0">
                  <a:pos x="24" y="148"/>
                </a:cxn>
                <a:cxn ang="0">
                  <a:pos x="28" y="128"/>
                </a:cxn>
                <a:cxn ang="0">
                  <a:pos x="36" y="107"/>
                </a:cxn>
                <a:cxn ang="0">
                  <a:pos x="44" y="83"/>
                </a:cxn>
                <a:cxn ang="0">
                  <a:pos x="50" y="62"/>
                </a:cxn>
                <a:cxn ang="0">
                  <a:pos x="59" y="43"/>
                </a:cxn>
                <a:cxn ang="0">
                  <a:pos x="67" y="25"/>
                </a:cxn>
                <a:cxn ang="0">
                  <a:pos x="74" y="14"/>
                </a:cxn>
                <a:cxn ang="0">
                  <a:pos x="55" y="0"/>
                </a:cxn>
                <a:cxn ang="0">
                  <a:pos x="49" y="15"/>
                </a:cxn>
                <a:cxn ang="0">
                  <a:pos x="40" y="34"/>
                </a:cxn>
                <a:cxn ang="0">
                  <a:pos x="31" y="54"/>
                </a:cxn>
                <a:cxn ang="0">
                  <a:pos x="22" y="77"/>
                </a:cxn>
                <a:cxn ang="0">
                  <a:pos x="14" y="99"/>
                </a:cxn>
                <a:cxn ang="0">
                  <a:pos x="8" y="122"/>
                </a:cxn>
                <a:cxn ang="0">
                  <a:pos x="3" y="144"/>
                </a:cxn>
                <a:cxn ang="0">
                  <a:pos x="0" y="163"/>
                </a:cxn>
                <a:cxn ang="0">
                  <a:pos x="21" y="166"/>
                </a:cxn>
              </a:cxnLst>
              <a:rect l="0" t="0" r="r" b="b"/>
              <a:pathLst>
                <a:path w="74" h="166">
                  <a:moveTo>
                    <a:pt x="21" y="166"/>
                  </a:moveTo>
                  <a:lnTo>
                    <a:pt x="21" y="166"/>
                  </a:lnTo>
                  <a:lnTo>
                    <a:pt x="24" y="148"/>
                  </a:lnTo>
                  <a:lnTo>
                    <a:pt x="28" y="128"/>
                  </a:lnTo>
                  <a:lnTo>
                    <a:pt x="36" y="107"/>
                  </a:lnTo>
                  <a:lnTo>
                    <a:pt x="44" y="83"/>
                  </a:lnTo>
                  <a:lnTo>
                    <a:pt x="50" y="62"/>
                  </a:lnTo>
                  <a:lnTo>
                    <a:pt x="59" y="43"/>
                  </a:lnTo>
                  <a:lnTo>
                    <a:pt x="67" y="25"/>
                  </a:lnTo>
                  <a:lnTo>
                    <a:pt x="74" y="14"/>
                  </a:lnTo>
                  <a:lnTo>
                    <a:pt x="55" y="0"/>
                  </a:lnTo>
                  <a:lnTo>
                    <a:pt x="49" y="15"/>
                  </a:lnTo>
                  <a:lnTo>
                    <a:pt x="40" y="34"/>
                  </a:lnTo>
                  <a:lnTo>
                    <a:pt x="31" y="54"/>
                  </a:lnTo>
                  <a:lnTo>
                    <a:pt x="22" y="77"/>
                  </a:lnTo>
                  <a:lnTo>
                    <a:pt x="14" y="99"/>
                  </a:lnTo>
                  <a:lnTo>
                    <a:pt x="8" y="122"/>
                  </a:lnTo>
                  <a:lnTo>
                    <a:pt x="3" y="144"/>
                  </a:lnTo>
                  <a:lnTo>
                    <a:pt x="0" y="163"/>
                  </a:lnTo>
                  <a:lnTo>
                    <a:pt x="21" y="166"/>
                  </a:lnTo>
                  <a:close/>
                </a:path>
              </a:pathLst>
            </a:custGeom>
            <a:solidFill>
              <a:srgbClr val="000000"/>
            </a:solidFill>
            <a:ln w="9525">
              <a:noFill/>
              <a:round/>
              <a:headEnd/>
              <a:tailEnd/>
            </a:ln>
          </p:spPr>
          <p:txBody>
            <a:bodyPr/>
            <a:lstStyle/>
            <a:p>
              <a:endParaRPr lang="en-US"/>
            </a:p>
          </p:txBody>
        </p:sp>
        <p:sp>
          <p:nvSpPr>
            <p:cNvPr id="1241708" name="Freeform 620"/>
            <p:cNvSpPr>
              <a:spLocks/>
            </p:cNvSpPr>
            <p:nvPr/>
          </p:nvSpPr>
          <p:spPr bwMode="auto">
            <a:xfrm>
              <a:off x="2950" y="1475"/>
              <a:ext cx="14" cy="78"/>
            </a:xfrm>
            <a:custGeom>
              <a:avLst/>
              <a:gdLst/>
              <a:ahLst/>
              <a:cxnLst>
                <a:cxn ang="0">
                  <a:pos x="25" y="150"/>
                </a:cxn>
                <a:cxn ang="0">
                  <a:pos x="25" y="150"/>
                </a:cxn>
                <a:cxn ang="0">
                  <a:pos x="23" y="141"/>
                </a:cxn>
                <a:cxn ang="0">
                  <a:pos x="23" y="126"/>
                </a:cxn>
                <a:cxn ang="0">
                  <a:pos x="20" y="105"/>
                </a:cxn>
                <a:cxn ang="0">
                  <a:pos x="23" y="85"/>
                </a:cxn>
                <a:cxn ang="0">
                  <a:pos x="23" y="62"/>
                </a:cxn>
                <a:cxn ang="0">
                  <a:pos x="24" y="43"/>
                </a:cxn>
                <a:cxn ang="0">
                  <a:pos x="25" y="21"/>
                </a:cxn>
                <a:cxn ang="0">
                  <a:pos x="27" y="3"/>
                </a:cxn>
                <a:cxn ang="0">
                  <a:pos x="6" y="0"/>
                </a:cxn>
                <a:cxn ang="0">
                  <a:pos x="5" y="18"/>
                </a:cxn>
                <a:cxn ang="0">
                  <a:pos x="2" y="39"/>
                </a:cxn>
                <a:cxn ang="0">
                  <a:pos x="1" y="62"/>
                </a:cxn>
                <a:cxn ang="0">
                  <a:pos x="1" y="85"/>
                </a:cxn>
                <a:cxn ang="0">
                  <a:pos x="0" y="105"/>
                </a:cxn>
                <a:cxn ang="0">
                  <a:pos x="1" y="126"/>
                </a:cxn>
                <a:cxn ang="0">
                  <a:pos x="1" y="144"/>
                </a:cxn>
                <a:cxn ang="0">
                  <a:pos x="5" y="157"/>
                </a:cxn>
                <a:cxn ang="0">
                  <a:pos x="25" y="150"/>
                </a:cxn>
              </a:cxnLst>
              <a:rect l="0" t="0" r="r" b="b"/>
              <a:pathLst>
                <a:path w="27" h="157">
                  <a:moveTo>
                    <a:pt x="25" y="150"/>
                  </a:moveTo>
                  <a:lnTo>
                    <a:pt x="25" y="150"/>
                  </a:lnTo>
                  <a:lnTo>
                    <a:pt x="23" y="141"/>
                  </a:lnTo>
                  <a:lnTo>
                    <a:pt x="23" y="126"/>
                  </a:lnTo>
                  <a:lnTo>
                    <a:pt x="20" y="105"/>
                  </a:lnTo>
                  <a:lnTo>
                    <a:pt x="23" y="85"/>
                  </a:lnTo>
                  <a:lnTo>
                    <a:pt x="23" y="62"/>
                  </a:lnTo>
                  <a:lnTo>
                    <a:pt x="24" y="43"/>
                  </a:lnTo>
                  <a:lnTo>
                    <a:pt x="25" y="21"/>
                  </a:lnTo>
                  <a:lnTo>
                    <a:pt x="27" y="3"/>
                  </a:lnTo>
                  <a:lnTo>
                    <a:pt x="6" y="0"/>
                  </a:lnTo>
                  <a:lnTo>
                    <a:pt x="5" y="18"/>
                  </a:lnTo>
                  <a:lnTo>
                    <a:pt x="2" y="39"/>
                  </a:lnTo>
                  <a:lnTo>
                    <a:pt x="1" y="62"/>
                  </a:lnTo>
                  <a:lnTo>
                    <a:pt x="1" y="85"/>
                  </a:lnTo>
                  <a:lnTo>
                    <a:pt x="0" y="105"/>
                  </a:lnTo>
                  <a:lnTo>
                    <a:pt x="1" y="126"/>
                  </a:lnTo>
                  <a:lnTo>
                    <a:pt x="1" y="144"/>
                  </a:lnTo>
                  <a:lnTo>
                    <a:pt x="5" y="157"/>
                  </a:lnTo>
                  <a:lnTo>
                    <a:pt x="25" y="150"/>
                  </a:lnTo>
                  <a:close/>
                </a:path>
              </a:pathLst>
            </a:custGeom>
            <a:solidFill>
              <a:srgbClr val="000000"/>
            </a:solidFill>
            <a:ln w="9525">
              <a:noFill/>
              <a:round/>
              <a:headEnd/>
              <a:tailEnd/>
            </a:ln>
          </p:spPr>
          <p:txBody>
            <a:bodyPr/>
            <a:lstStyle/>
            <a:p>
              <a:endParaRPr lang="en-US"/>
            </a:p>
          </p:txBody>
        </p:sp>
        <p:sp>
          <p:nvSpPr>
            <p:cNvPr id="1241709" name="Freeform 621"/>
            <p:cNvSpPr>
              <a:spLocks/>
            </p:cNvSpPr>
            <p:nvPr/>
          </p:nvSpPr>
          <p:spPr bwMode="auto">
            <a:xfrm>
              <a:off x="2952" y="1549"/>
              <a:ext cx="19" cy="57"/>
            </a:xfrm>
            <a:custGeom>
              <a:avLst/>
              <a:gdLst/>
              <a:ahLst/>
              <a:cxnLst>
                <a:cxn ang="0">
                  <a:pos x="38" y="114"/>
                </a:cxn>
                <a:cxn ang="0">
                  <a:pos x="38" y="99"/>
                </a:cxn>
                <a:cxn ang="0">
                  <a:pos x="38" y="84"/>
                </a:cxn>
                <a:cxn ang="0">
                  <a:pos x="36" y="68"/>
                </a:cxn>
                <a:cxn ang="0">
                  <a:pos x="34" y="53"/>
                </a:cxn>
                <a:cxn ang="0">
                  <a:pos x="31" y="38"/>
                </a:cxn>
                <a:cxn ang="0">
                  <a:pos x="29" y="23"/>
                </a:cxn>
                <a:cxn ang="0">
                  <a:pos x="25" y="12"/>
                </a:cxn>
                <a:cxn ang="0">
                  <a:pos x="22" y="0"/>
                </a:cxn>
                <a:cxn ang="0">
                  <a:pos x="0" y="7"/>
                </a:cxn>
                <a:cxn ang="0">
                  <a:pos x="4" y="17"/>
                </a:cxn>
                <a:cxn ang="0">
                  <a:pos x="7" y="29"/>
                </a:cxn>
                <a:cxn ang="0">
                  <a:pos x="11" y="44"/>
                </a:cxn>
                <a:cxn ang="0">
                  <a:pos x="13" y="56"/>
                </a:cxn>
                <a:cxn ang="0">
                  <a:pos x="15" y="71"/>
                </a:cxn>
                <a:cxn ang="0">
                  <a:pos x="16" y="84"/>
                </a:cxn>
                <a:cxn ang="0">
                  <a:pos x="16" y="99"/>
                </a:cxn>
                <a:cxn ang="0">
                  <a:pos x="16" y="114"/>
                </a:cxn>
                <a:cxn ang="0">
                  <a:pos x="38" y="114"/>
                </a:cxn>
              </a:cxnLst>
              <a:rect l="0" t="0" r="r" b="b"/>
              <a:pathLst>
                <a:path w="38" h="114">
                  <a:moveTo>
                    <a:pt x="38" y="114"/>
                  </a:moveTo>
                  <a:lnTo>
                    <a:pt x="38" y="99"/>
                  </a:lnTo>
                  <a:lnTo>
                    <a:pt x="38" y="84"/>
                  </a:lnTo>
                  <a:lnTo>
                    <a:pt x="36" y="68"/>
                  </a:lnTo>
                  <a:lnTo>
                    <a:pt x="34" y="53"/>
                  </a:lnTo>
                  <a:lnTo>
                    <a:pt x="31" y="38"/>
                  </a:lnTo>
                  <a:lnTo>
                    <a:pt x="29" y="23"/>
                  </a:lnTo>
                  <a:lnTo>
                    <a:pt x="25" y="12"/>
                  </a:lnTo>
                  <a:lnTo>
                    <a:pt x="22" y="0"/>
                  </a:lnTo>
                  <a:lnTo>
                    <a:pt x="0" y="7"/>
                  </a:lnTo>
                  <a:lnTo>
                    <a:pt x="4" y="17"/>
                  </a:lnTo>
                  <a:lnTo>
                    <a:pt x="7" y="29"/>
                  </a:lnTo>
                  <a:lnTo>
                    <a:pt x="11" y="44"/>
                  </a:lnTo>
                  <a:lnTo>
                    <a:pt x="13" y="56"/>
                  </a:lnTo>
                  <a:lnTo>
                    <a:pt x="15" y="71"/>
                  </a:lnTo>
                  <a:lnTo>
                    <a:pt x="16" y="84"/>
                  </a:lnTo>
                  <a:lnTo>
                    <a:pt x="16" y="99"/>
                  </a:lnTo>
                  <a:lnTo>
                    <a:pt x="16" y="114"/>
                  </a:lnTo>
                  <a:lnTo>
                    <a:pt x="38" y="114"/>
                  </a:lnTo>
                  <a:close/>
                </a:path>
              </a:pathLst>
            </a:custGeom>
            <a:solidFill>
              <a:srgbClr val="000000"/>
            </a:solidFill>
            <a:ln w="9525">
              <a:noFill/>
              <a:round/>
              <a:headEnd/>
              <a:tailEnd/>
            </a:ln>
          </p:spPr>
          <p:txBody>
            <a:bodyPr/>
            <a:lstStyle/>
            <a:p>
              <a:endParaRPr lang="en-US"/>
            </a:p>
          </p:txBody>
        </p:sp>
        <p:sp>
          <p:nvSpPr>
            <p:cNvPr id="1241710" name="Freeform 622"/>
            <p:cNvSpPr>
              <a:spLocks/>
            </p:cNvSpPr>
            <p:nvPr/>
          </p:nvSpPr>
          <p:spPr bwMode="auto">
            <a:xfrm>
              <a:off x="2960" y="1606"/>
              <a:ext cx="11" cy="6"/>
            </a:xfrm>
            <a:custGeom>
              <a:avLst/>
              <a:gdLst/>
              <a:ahLst/>
              <a:cxnLst>
                <a:cxn ang="0">
                  <a:pos x="0" y="0"/>
                </a:cxn>
                <a:cxn ang="0">
                  <a:pos x="4" y="9"/>
                </a:cxn>
                <a:cxn ang="0">
                  <a:pos x="10" y="12"/>
                </a:cxn>
                <a:cxn ang="0">
                  <a:pos x="18" y="9"/>
                </a:cxn>
                <a:cxn ang="0">
                  <a:pos x="22" y="0"/>
                </a:cxn>
                <a:cxn ang="0">
                  <a:pos x="0" y="0"/>
                </a:cxn>
              </a:cxnLst>
              <a:rect l="0" t="0" r="r" b="b"/>
              <a:pathLst>
                <a:path w="22" h="12">
                  <a:moveTo>
                    <a:pt x="0" y="0"/>
                  </a:moveTo>
                  <a:lnTo>
                    <a:pt x="4" y="9"/>
                  </a:lnTo>
                  <a:lnTo>
                    <a:pt x="10"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711" name="Freeform 623"/>
            <p:cNvSpPr>
              <a:spLocks/>
            </p:cNvSpPr>
            <p:nvPr/>
          </p:nvSpPr>
          <p:spPr bwMode="auto">
            <a:xfrm>
              <a:off x="3182" y="1294"/>
              <a:ext cx="11" cy="7"/>
            </a:xfrm>
            <a:custGeom>
              <a:avLst/>
              <a:gdLst/>
              <a:ahLst/>
              <a:cxnLst>
                <a:cxn ang="0">
                  <a:pos x="0" y="0"/>
                </a:cxn>
                <a:cxn ang="0">
                  <a:pos x="4" y="9"/>
                </a:cxn>
                <a:cxn ang="0">
                  <a:pos x="10" y="13"/>
                </a:cxn>
                <a:cxn ang="0">
                  <a:pos x="17" y="12"/>
                </a:cxn>
                <a:cxn ang="0">
                  <a:pos x="22" y="4"/>
                </a:cxn>
                <a:cxn ang="0">
                  <a:pos x="0" y="0"/>
                </a:cxn>
              </a:cxnLst>
              <a:rect l="0" t="0" r="r" b="b"/>
              <a:pathLst>
                <a:path w="22" h="13">
                  <a:moveTo>
                    <a:pt x="0" y="0"/>
                  </a:moveTo>
                  <a:lnTo>
                    <a:pt x="4" y="9"/>
                  </a:lnTo>
                  <a:lnTo>
                    <a:pt x="10" y="13"/>
                  </a:lnTo>
                  <a:lnTo>
                    <a:pt x="17" y="12"/>
                  </a:lnTo>
                  <a:lnTo>
                    <a:pt x="22" y="4"/>
                  </a:lnTo>
                  <a:lnTo>
                    <a:pt x="0" y="0"/>
                  </a:lnTo>
                  <a:close/>
                </a:path>
              </a:pathLst>
            </a:custGeom>
            <a:solidFill>
              <a:srgbClr val="000000"/>
            </a:solidFill>
            <a:ln w="9525">
              <a:noFill/>
              <a:round/>
              <a:headEnd/>
              <a:tailEnd/>
            </a:ln>
          </p:spPr>
          <p:txBody>
            <a:bodyPr/>
            <a:lstStyle/>
            <a:p>
              <a:endParaRPr lang="en-US"/>
            </a:p>
          </p:txBody>
        </p:sp>
        <p:sp>
          <p:nvSpPr>
            <p:cNvPr id="1241712" name="Freeform 624"/>
            <p:cNvSpPr>
              <a:spLocks/>
            </p:cNvSpPr>
            <p:nvPr/>
          </p:nvSpPr>
          <p:spPr bwMode="auto">
            <a:xfrm>
              <a:off x="3182" y="1222"/>
              <a:ext cx="15" cy="74"/>
            </a:xfrm>
            <a:custGeom>
              <a:avLst/>
              <a:gdLst/>
              <a:ahLst/>
              <a:cxnLst>
                <a:cxn ang="0">
                  <a:pos x="9" y="0"/>
                </a:cxn>
                <a:cxn ang="0">
                  <a:pos x="9" y="0"/>
                </a:cxn>
                <a:cxn ang="0">
                  <a:pos x="9" y="17"/>
                </a:cxn>
                <a:cxn ang="0">
                  <a:pos x="9" y="37"/>
                </a:cxn>
                <a:cxn ang="0">
                  <a:pos x="8" y="55"/>
                </a:cxn>
                <a:cxn ang="0">
                  <a:pos x="6" y="76"/>
                </a:cxn>
                <a:cxn ang="0">
                  <a:pos x="5" y="97"/>
                </a:cxn>
                <a:cxn ang="0">
                  <a:pos x="4" y="114"/>
                </a:cxn>
                <a:cxn ang="0">
                  <a:pos x="2" y="132"/>
                </a:cxn>
                <a:cxn ang="0">
                  <a:pos x="0" y="144"/>
                </a:cxn>
                <a:cxn ang="0">
                  <a:pos x="22" y="148"/>
                </a:cxn>
                <a:cxn ang="0">
                  <a:pos x="23" y="135"/>
                </a:cxn>
                <a:cxn ang="0">
                  <a:pos x="24" y="117"/>
                </a:cxn>
                <a:cxn ang="0">
                  <a:pos x="26" y="99"/>
                </a:cxn>
                <a:cxn ang="0">
                  <a:pos x="28" y="80"/>
                </a:cxn>
                <a:cxn ang="0">
                  <a:pos x="29" y="58"/>
                </a:cxn>
                <a:cxn ang="0">
                  <a:pos x="31" y="37"/>
                </a:cxn>
                <a:cxn ang="0">
                  <a:pos x="31" y="17"/>
                </a:cxn>
                <a:cxn ang="0">
                  <a:pos x="31" y="0"/>
                </a:cxn>
                <a:cxn ang="0">
                  <a:pos x="9" y="0"/>
                </a:cxn>
              </a:cxnLst>
              <a:rect l="0" t="0" r="r" b="b"/>
              <a:pathLst>
                <a:path w="31" h="148">
                  <a:moveTo>
                    <a:pt x="9" y="0"/>
                  </a:moveTo>
                  <a:lnTo>
                    <a:pt x="9" y="0"/>
                  </a:lnTo>
                  <a:lnTo>
                    <a:pt x="9" y="17"/>
                  </a:lnTo>
                  <a:lnTo>
                    <a:pt x="9" y="37"/>
                  </a:lnTo>
                  <a:lnTo>
                    <a:pt x="8" y="55"/>
                  </a:lnTo>
                  <a:lnTo>
                    <a:pt x="6" y="76"/>
                  </a:lnTo>
                  <a:lnTo>
                    <a:pt x="5" y="97"/>
                  </a:lnTo>
                  <a:lnTo>
                    <a:pt x="4" y="114"/>
                  </a:lnTo>
                  <a:lnTo>
                    <a:pt x="2" y="132"/>
                  </a:lnTo>
                  <a:lnTo>
                    <a:pt x="0" y="144"/>
                  </a:lnTo>
                  <a:lnTo>
                    <a:pt x="22" y="148"/>
                  </a:lnTo>
                  <a:lnTo>
                    <a:pt x="23" y="135"/>
                  </a:lnTo>
                  <a:lnTo>
                    <a:pt x="24" y="117"/>
                  </a:lnTo>
                  <a:lnTo>
                    <a:pt x="26" y="99"/>
                  </a:lnTo>
                  <a:lnTo>
                    <a:pt x="28" y="80"/>
                  </a:lnTo>
                  <a:lnTo>
                    <a:pt x="29" y="58"/>
                  </a:lnTo>
                  <a:lnTo>
                    <a:pt x="31" y="37"/>
                  </a:lnTo>
                  <a:lnTo>
                    <a:pt x="31" y="17"/>
                  </a:lnTo>
                  <a:lnTo>
                    <a:pt x="31" y="0"/>
                  </a:lnTo>
                  <a:lnTo>
                    <a:pt x="9" y="0"/>
                  </a:lnTo>
                  <a:close/>
                </a:path>
              </a:pathLst>
            </a:custGeom>
            <a:solidFill>
              <a:srgbClr val="000000"/>
            </a:solidFill>
            <a:ln w="9525">
              <a:noFill/>
              <a:round/>
              <a:headEnd/>
              <a:tailEnd/>
            </a:ln>
          </p:spPr>
          <p:txBody>
            <a:bodyPr/>
            <a:lstStyle/>
            <a:p>
              <a:endParaRPr lang="en-US"/>
            </a:p>
          </p:txBody>
        </p:sp>
        <p:sp>
          <p:nvSpPr>
            <p:cNvPr id="1241713" name="Freeform 625"/>
            <p:cNvSpPr>
              <a:spLocks/>
            </p:cNvSpPr>
            <p:nvPr/>
          </p:nvSpPr>
          <p:spPr bwMode="auto">
            <a:xfrm>
              <a:off x="3181" y="1169"/>
              <a:ext cx="16" cy="53"/>
            </a:xfrm>
            <a:custGeom>
              <a:avLst/>
              <a:gdLst/>
              <a:ahLst/>
              <a:cxnLst>
                <a:cxn ang="0">
                  <a:pos x="0" y="6"/>
                </a:cxn>
                <a:cxn ang="0">
                  <a:pos x="2" y="15"/>
                </a:cxn>
                <a:cxn ang="0">
                  <a:pos x="5" y="23"/>
                </a:cxn>
                <a:cxn ang="0">
                  <a:pos x="7" y="32"/>
                </a:cxn>
                <a:cxn ang="0">
                  <a:pos x="8" y="44"/>
                </a:cxn>
                <a:cxn ang="0">
                  <a:pos x="9" y="57"/>
                </a:cxn>
                <a:cxn ang="0">
                  <a:pos x="11" y="72"/>
                </a:cxn>
                <a:cxn ang="0">
                  <a:pos x="13" y="89"/>
                </a:cxn>
                <a:cxn ang="0">
                  <a:pos x="13" y="106"/>
                </a:cxn>
                <a:cxn ang="0">
                  <a:pos x="34" y="106"/>
                </a:cxn>
                <a:cxn ang="0">
                  <a:pos x="34" y="89"/>
                </a:cxn>
                <a:cxn ang="0">
                  <a:pos x="32" y="69"/>
                </a:cxn>
                <a:cxn ang="0">
                  <a:pos x="31" y="53"/>
                </a:cxn>
                <a:cxn ang="0">
                  <a:pos x="29" y="41"/>
                </a:cxn>
                <a:cxn ang="0">
                  <a:pos x="27" y="29"/>
                </a:cxn>
                <a:cxn ang="0">
                  <a:pos x="26" y="16"/>
                </a:cxn>
                <a:cxn ang="0">
                  <a:pos x="23" y="7"/>
                </a:cxn>
                <a:cxn ang="0">
                  <a:pos x="22" y="0"/>
                </a:cxn>
                <a:cxn ang="0">
                  <a:pos x="0" y="6"/>
                </a:cxn>
              </a:cxnLst>
              <a:rect l="0" t="0" r="r" b="b"/>
              <a:pathLst>
                <a:path w="34" h="106">
                  <a:moveTo>
                    <a:pt x="0" y="6"/>
                  </a:moveTo>
                  <a:lnTo>
                    <a:pt x="2" y="15"/>
                  </a:lnTo>
                  <a:lnTo>
                    <a:pt x="5" y="23"/>
                  </a:lnTo>
                  <a:lnTo>
                    <a:pt x="7" y="32"/>
                  </a:lnTo>
                  <a:lnTo>
                    <a:pt x="8" y="44"/>
                  </a:lnTo>
                  <a:lnTo>
                    <a:pt x="9" y="57"/>
                  </a:lnTo>
                  <a:lnTo>
                    <a:pt x="11" y="72"/>
                  </a:lnTo>
                  <a:lnTo>
                    <a:pt x="13" y="89"/>
                  </a:lnTo>
                  <a:lnTo>
                    <a:pt x="13" y="106"/>
                  </a:lnTo>
                  <a:lnTo>
                    <a:pt x="34" y="106"/>
                  </a:lnTo>
                  <a:lnTo>
                    <a:pt x="34" y="89"/>
                  </a:lnTo>
                  <a:lnTo>
                    <a:pt x="32" y="69"/>
                  </a:lnTo>
                  <a:lnTo>
                    <a:pt x="31" y="53"/>
                  </a:lnTo>
                  <a:lnTo>
                    <a:pt x="29" y="41"/>
                  </a:lnTo>
                  <a:lnTo>
                    <a:pt x="27" y="29"/>
                  </a:lnTo>
                  <a:lnTo>
                    <a:pt x="26" y="16"/>
                  </a:lnTo>
                  <a:lnTo>
                    <a:pt x="23" y="7"/>
                  </a:lnTo>
                  <a:lnTo>
                    <a:pt x="22" y="0"/>
                  </a:lnTo>
                  <a:lnTo>
                    <a:pt x="0" y="6"/>
                  </a:lnTo>
                  <a:close/>
                </a:path>
              </a:pathLst>
            </a:custGeom>
            <a:solidFill>
              <a:srgbClr val="000000"/>
            </a:solidFill>
            <a:ln w="9525">
              <a:noFill/>
              <a:round/>
              <a:headEnd/>
              <a:tailEnd/>
            </a:ln>
          </p:spPr>
          <p:txBody>
            <a:bodyPr/>
            <a:lstStyle/>
            <a:p>
              <a:endParaRPr lang="en-US"/>
            </a:p>
          </p:txBody>
        </p:sp>
        <p:sp>
          <p:nvSpPr>
            <p:cNvPr id="1241714" name="Freeform 626"/>
            <p:cNvSpPr>
              <a:spLocks/>
            </p:cNvSpPr>
            <p:nvPr/>
          </p:nvSpPr>
          <p:spPr bwMode="auto">
            <a:xfrm>
              <a:off x="3181" y="1164"/>
              <a:ext cx="11" cy="8"/>
            </a:xfrm>
            <a:custGeom>
              <a:avLst/>
              <a:gdLst/>
              <a:ahLst/>
              <a:cxnLst>
                <a:cxn ang="0">
                  <a:pos x="22" y="9"/>
                </a:cxn>
                <a:cxn ang="0">
                  <a:pos x="17" y="1"/>
                </a:cxn>
                <a:cxn ang="0">
                  <a:pos x="9" y="0"/>
                </a:cxn>
                <a:cxn ang="0">
                  <a:pos x="2" y="6"/>
                </a:cxn>
                <a:cxn ang="0">
                  <a:pos x="0" y="15"/>
                </a:cxn>
                <a:cxn ang="0">
                  <a:pos x="22" y="9"/>
                </a:cxn>
              </a:cxnLst>
              <a:rect l="0" t="0" r="r" b="b"/>
              <a:pathLst>
                <a:path w="22" h="15">
                  <a:moveTo>
                    <a:pt x="22" y="9"/>
                  </a:moveTo>
                  <a:lnTo>
                    <a:pt x="17" y="1"/>
                  </a:lnTo>
                  <a:lnTo>
                    <a:pt x="9" y="0"/>
                  </a:lnTo>
                  <a:lnTo>
                    <a:pt x="2" y="6"/>
                  </a:lnTo>
                  <a:lnTo>
                    <a:pt x="0" y="15"/>
                  </a:lnTo>
                  <a:lnTo>
                    <a:pt x="22" y="9"/>
                  </a:lnTo>
                  <a:close/>
                </a:path>
              </a:pathLst>
            </a:custGeom>
            <a:solidFill>
              <a:srgbClr val="000000"/>
            </a:solidFill>
            <a:ln w="9525">
              <a:noFill/>
              <a:round/>
              <a:headEnd/>
              <a:tailEnd/>
            </a:ln>
          </p:spPr>
          <p:txBody>
            <a:bodyPr/>
            <a:lstStyle/>
            <a:p>
              <a:endParaRPr lang="en-US"/>
            </a:p>
          </p:txBody>
        </p:sp>
        <p:sp>
          <p:nvSpPr>
            <p:cNvPr id="1241715" name="Freeform 627"/>
            <p:cNvSpPr>
              <a:spLocks/>
            </p:cNvSpPr>
            <p:nvPr/>
          </p:nvSpPr>
          <p:spPr bwMode="auto">
            <a:xfrm>
              <a:off x="3034" y="1347"/>
              <a:ext cx="7" cy="11"/>
            </a:xfrm>
            <a:custGeom>
              <a:avLst/>
              <a:gdLst/>
              <a:ahLst/>
              <a:cxnLst>
                <a:cxn ang="0">
                  <a:pos x="8" y="0"/>
                </a:cxn>
                <a:cxn ang="0">
                  <a:pos x="2" y="4"/>
                </a:cxn>
                <a:cxn ang="0">
                  <a:pos x="0" y="13"/>
                </a:cxn>
                <a:cxn ang="0">
                  <a:pos x="6" y="20"/>
                </a:cxn>
                <a:cxn ang="0">
                  <a:pos x="15" y="22"/>
                </a:cxn>
                <a:cxn ang="0">
                  <a:pos x="8" y="0"/>
                </a:cxn>
              </a:cxnLst>
              <a:rect l="0" t="0" r="r" b="b"/>
              <a:pathLst>
                <a:path w="15" h="22">
                  <a:moveTo>
                    <a:pt x="8" y="0"/>
                  </a:moveTo>
                  <a:lnTo>
                    <a:pt x="2" y="4"/>
                  </a:lnTo>
                  <a:lnTo>
                    <a:pt x="0" y="13"/>
                  </a:lnTo>
                  <a:lnTo>
                    <a:pt x="6" y="20"/>
                  </a:lnTo>
                  <a:lnTo>
                    <a:pt x="15" y="22"/>
                  </a:lnTo>
                  <a:lnTo>
                    <a:pt x="8" y="0"/>
                  </a:lnTo>
                  <a:close/>
                </a:path>
              </a:pathLst>
            </a:custGeom>
            <a:solidFill>
              <a:srgbClr val="000000"/>
            </a:solidFill>
            <a:ln w="9525">
              <a:noFill/>
              <a:round/>
              <a:headEnd/>
              <a:tailEnd/>
            </a:ln>
          </p:spPr>
          <p:txBody>
            <a:bodyPr/>
            <a:lstStyle/>
            <a:p>
              <a:endParaRPr lang="en-US"/>
            </a:p>
          </p:txBody>
        </p:sp>
        <p:sp>
          <p:nvSpPr>
            <p:cNvPr id="1241716" name="Freeform 628"/>
            <p:cNvSpPr>
              <a:spLocks/>
            </p:cNvSpPr>
            <p:nvPr/>
          </p:nvSpPr>
          <p:spPr bwMode="auto">
            <a:xfrm>
              <a:off x="3038" y="1345"/>
              <a:ext cx="28" cy="13"/>
            </a:xfrm>
            <a:custGeom>
              <a:avLst/>
              <a:gdLst/>
              <a:ahLst/>
              <a:cxnLst>
                <a:cxn ang="0">
                  <a:pos x="44" y="0"/>
                </a:cxn>
                <a:cxn ang="0">
                  <a:pos x="49" y="0"/>
                </a:cxn>
                <a:cxn ang="0">
                  <a:pos x="44" y="0"/>
                </a:cxn>
                <a:cxn ang="0">
                  <a:pos x="32" y="0"/>
                </a:cxn>
                <a:cxn ang="0">
                  <a:pos x="17" y="0"/>
                </a:cxn>
                <a:cxn ang="0">
                  <a:pos x="0" y="5"/>
                </a:cxn>
                <a:cxn ang="0">
                  <a:pos x="7" y="27"/>
                </a:cxn>
                <a:cxn ang="0">
                  <a:pos x="19" y="24"/>
                </a:cxn>
                <a:cxn ang="0">
                  <a:pos x="32" y="22"/>
                </a:cxn>
                <a:cxn ang="0">
                  <a:pos x="41" y="24"/>
                </a:cxn>
                <a:cxn ang="0">
                  <a:pos x="45" y="24"/>
                </a:cxn>
                <a:cxn ang="0">
                  <a:pos x="50" y="24"/>
                </a:cxn>
                <a:cxn ang="0">
                  <a:pos x="45" y="24"/>
                </a:cxn>
                <a:cxn ang="0">
                  <a:pos x="53" y="21"/>
                </a:cxn>
                <a:cxn ang="0">
                  <a:pos x="58" y="15"/>
                </a:cxn>
                <a:cxn ang="0">
                  <a:pos x="55" y="6"/>
                </a:cxn>
                <a:cxn ang="0">
                  <a:pos x="49" y="0"/>
                </a:cxn>
                <a:cxn ang="0">
                  <a:pos x="44" y="0"/>
                </a:cxn>
              </a:cxnLst>
              <a:rect l="0" t="0" r="r" b="b"/>
              <a:pathLst>
                <a:path w="58" h="27">
                  <a:moveTo>
                    <a:pt x="44" y="0"/>
                  </a:moveTo>
                  <a:lnTo>
                    <a:pt x="49" y="0"/>
                  </a:lnTo>
                  <a:lnTo>
                    <a:pt x="44" y="0"/>
                  </a:lnTo>
                  <a:lnTo>
                    <a:pt x="32" y="0"/>
                  </a:lnTo>
                  <a:lnTo>
                    <a:pt x="17" y="0"/>
                  </a:lnTo>
                  <a:lnTo>
                    <a:pt x="0" y="5"/>
                  </a:lnTo>
                  <a:lnTo>
                    <a:pt x="7" y="27"/>
                  </a:lnTo>
                  <a:lnTo>
                    <a:pt x="19" y="24"/>
                  </a:lnTo>
                  <a:lnTo>
                    <a:pt x="32" y="22"/>
                  </a:lnTo>
                  <a:lnTo>
                    <a:pt x="41" y="24"/>
                  </a:lnTo>
                  <a:lnTo>
                    <a:pt x="45" y="24"/>
                  </a:lnTo>
                  <a:lnTo>
                    <a:pt x="50" y="24"/>
                  </a:lnTo>
                  <a:lnTo>
                    <a:pt x="45" y="24"/>
                  </a:lnTo>
                  <a:lnTo>
                    <a:pt x="53" y="21"/>
                  </a:lnTo>
                  <a:lnTo>
                    <a:pt x="58" y="15"/>
                  </a:lnTo>
                  <a:lnTo>
                    <a:pt x="55" y="6"/>
                  </a:lnTo>
                  <a:lnTo>
                    <a:pt x="49" y="0"/>
                  </a:lnTo>
                  <a:lnTo>
                    <a:pt x="44" y="0"/>
                  </a:lnTo>
                  <a:close/>
                </a:path>
              </a:pathLst>
            </a:custGeom>
            <a:solidFill>
              <a:srgbClr val="000000"/>
            </a:solidFill>
            <a:ln w="9525">
              <a:noFill/>
              <a:round/>
              <a:headEnd/>
              <a:tailEnd/>
            </a:ln>
          </p:spPr>
          <p:txBody>
            <a:bodyPr/>
            <a:lstStyle/>
            <a:p>
              <a:endParaRPr lang="en-US"/>
            </a:p>
          </p:txBody>
        </p:sp>
        <p:sp>
          <p:nvSpPr>
            <p:cNvPr id="1241717" name="Freeform 629"/>
            <p:cNvSpPr>
              <a:spLocks/>
            </p:cNvSpPr>
            <p:nvPr/>
          </p:nvSpPr>
          <p:spPr bwMode="auto">
            <a:xfrm>
              <a:off x="3059" y="1337"/>
              <a:ext cx="37" cy="20"/>
            </a:xfrm>
            <a:custGeom>
              <a:avLst/>
              <a:gdLst/>
              <a:ahLst/>
              <a:cxnLst>
                <a:cxn ang="0">
                  <a:pos x="67" y="0"/>
                </a:cxn>
                <a:cxn ang="0">
                  <a:pos x="68" y="0"/>
                </a:cxn>
                <a:cxn ang="0">
                  <a:pos x="51" y="4"/>
                </a:cxn>
                <a:cxn ang="0">
                  <a:pos x="36" y="7"/>
                </a:cxn>
                <a:cxn ang="0">
                  <a:pos x="25" y="10"/>
                </a:cxn>
                <a:cxn ang="0">
                  <a:pos x="18" y="12"/>
                </a:cxn>
                <a:cxn ang="0">
                  <a:pos x="9" y="13"/>
                </a:cxn>
                <a:cxn ang="0">
                  <a:pos x="2" y="16"/>
                </a:cxn>
                <a:cxn ang="0">
                  <a:pos x="1" y="16"/>
                </a:cxn>
                <a:cxn ang="0">
                  <a:pos x="0" y="16"/>
                </a:cxn>
                <a:cxn ang="0">
                  <a:pos x="6" y="40"/>
                </a:cxn>
                <a:cxn ang="0">
                  <a:pos x="7" y="40"/>
                </a:cxn>
                <a:cxn ang="0">
                  <a:pos x="11" y="38"/>
                </a:cxn>
                <a:cxn ang="0">
                  <a:pos x="15" y="37"/>
                </a:cxn>
                <a:cxn ang="0">
                  <a:pos x="20" y="35"/>
                </a:cxn>
                <a:cxn ang="0">
                  <a:pos x="32" y="34"/>
                </a:cxn>
                <a:cxn ang="0">
                  <a:pos x="42" y="31"/>
                </a:cxn>
                <a:cxn ang="0">
                  <a:pos x="55" y="26"/>
                </a:cxn>
                <a:cxn ang="0">
                  <a:pos x="72" y="23"/>
                </a:cxn>
                <a:cxn ang="0">
                  <a:pos x="73" y="23"/>
                </a:cxn>
                <a:cxn ang="0">
                  <a:pos x="67" y="0"/>
                </a:cxn>
              </a:cxnLst>
              <a:rect l="0" t="0" r="r" b="b"/>
              <a:pathLst>
                <a:path w="73" h="40">
                  <a:moveTo>
                    <a:pt x="67" y="0"/>
                  </a:moveTo>
                  <a:lnTo>
                    <a:pt x="68" y="0"/>
                  </a:lnTo>
                  <a:lnTo>
                    <a:pt x="51" y="4"/>
                  </a:lnTo>
                  <a:lnTo>
                    <a:pt x="36" y="7"/>
                  </a:lnTo>
                  <a:lnTo>
                    <a:pt x="25" y="10"/>
                  </a:lnTo>
                  <a:lnTo>
                    <a:pt x="18" y="12"/>
                  </a:lnTo>
                  <a:lnTo>
                    <a:pt x="9" y="13"/>
                  </a:lnTo>
                  <a:lnTo>
                    <a:pt x="2" y="16"/>
                  </a:lnTo>
                  <a:lnTo>
                    <a:pt x="1" y="16"/>
                  </a:lnTo>
                  <a:lnTo>
                    <a:pt x="0" y="16"/>
                  </a:lnTo>
                  <a:lnTo>
                    <a:pt x="6" y="40"/>
                  </a:lnTo>
                  <a:lnTo>
                    <a:pt x="7" y="40"/>
                  </a:lnTo>
                  <a:lnTo>
                    <a:pt x="11" y="38"/>
                  </a:lnTo>
                  <a:lnTo>
                    <a:pt x="15" y="37"/>
                  </a:lnTo>
                  <a:lnTo>
                    <a:pt x="20" y="35"/>
                  </a:lnTo>
                  <a:lnTo>
                    <a:pt x="32" y="34"/>
                  </a:lnTo>
                  <a:lnTo>
                    <a:pt x="42" y="31"/>
                  </a:lnTo>
                  <a:lnTo>
                    <a:pt x="55" y="26"/>
                  </a:lnTo>
                  <a:lnTo>
                    <a:pt x="72" y="23"/>
                  </a:lnTo>
                  <a:lnTo>
                    <a:pt x="73" y="23"/>
                  </a:lnTo>
                  <a:lnTo>
                    <a:pt x="67" y="0"/>
                  </a:lnTo>
                  <a:close/>
                </a:path>
              </a:pathLst>
            </a:custGeom>
            <a:solidFill>
              <a:srgbClr val="000000"/>
            </a:solidFill>
            <a:ln w="9525">
              <a:noFill/>
              <a:round/>
              <a:headEnd/>
              <a:tailEnd/>
            </a:ln>
          </p:spPr>
          <p:txBody>
            <a:bodyPr/>
            <a:lstStyle/>
            <a:p>
              <a:endParaRPr lang="en-US"/>
            </a:p>
          </p:txBody>
        </p:sp>
        <p:sp>
          <p:nvSpPr>
            <p:cNvPr id="1241718" name="Freeform 630"/>
            <p:cNvSpPr>
              <a:spLocks/>
            </p:cNvSpPr>
            <p:nvPr/>
          </p:nvSpPr>
          <p:spPr bwMode="auto">
            <a:xfrm>
              <a:off x="3093" y="1305"/>
              <a:ext cx="81" cy="44"/>
            </a:xfrm>
            <a:custGeom>
              <a:avLst/>
              <a:gdLst/>
              <a:ahLst/>
              <a:cxnLst>
                <a:cxn ang="0">
                  <a:pos x="150" y="0"/>
                </a:cxn>
                <a:cxn ang="0">
                  <a:pos x="150" y="0"/>
                </a:cxn>
                <a:cxn ang="0">
                  <a:pos x="130" y="13"/>
                </a:cxn>
                <a:cxn ang="0">
                  <a:pos x="110" y="24"/>
                </a:cxn>
                <a:cxn ang="0">
                  <a:pos x="91" y="34"/>
                </a:cxn>
                <a:cxn ang="0">
                  <a:pos x="73" y="42"/>
                </a:cxn>
                <a:cxn ang="0">
                  <a:pos x="52" y="47"/>
                </a:cxn>
                <a:cxn ang="0">
                  <a:pos x="34" y="55"/>
                </a:cxn>
                <a:cxn ang="0">
                  <a:pos x="16" y="59"/>
                </a:cxn>
                <a:cxn ang="0">
                  <a:pos x="0" y="64"/>
                </a:cxn>
                <a:cxn ang="0">
                  <a:pos x="6" y="87"/>
                </a:cxn>
                <a:cxn ang="0">
                  <a:pos x="23" y="83"/>
                </a:cxn>
                <a:cxn ang="0">
                  <a:pos x="41" y="77"/>
                </a:cxn>
                <a:cxn ang="0">
                  <a:pos x="59" y="71"/>
                </a:cxn>
                <a:cxn ang="0">
                  <a:pos x="78" y="64"/>
                </a:cxn>
                <a:cxn ang="0">
                  <a:pos x="100" y="55"/>
                </a:cxn>
                <a:cxn ang="0">
                  <a:pos x="120" y="45"/>
                </a:cxn>
                <a:cxn ang="0">
                  <a:pos x="139" y="33"/>
                </a:cxn>
                <a:cxn ang="0">
                  <a:pos x="161" y="19"/>
                </a:cxn>
                <a:cxn ang="0">
                  <a:pos x="150" y="0"/>
                </a:cxn>
              </a:cxnLst>
              <a:rect l="0" t="0" r="r" b="b"/>
              <a:pathLst>
                <a:path w="161" h="87">
                  <a:moveTo>
                    <a:pt x="150" y="0"/>
                  </a:moveTo>
                  <a:lnTo>
                    <a:pt x="150" y="0"/>
                  </a:lnTo>
                  <a:lnTo>
                    <a:pt x="130" y="13"/>
                  </a:lnTo>
                  <a:lnTo>
                    <a:pt x="110" y="24"/>
                  </a:lnTo>
                  <a:lnTo>
                    <a:pt x="91" y="34"/>
                  </a:lnTo>
                  <a:lnTo>
                    <a:pt x="73" y="42"/>
                  </a:lnTo>
                  <a:lnTo>
                    <a:pt x="52" y="47"/>
                  </a:lnTo>
                  <a:lnTo>
                    <a:pt x="34" y="55"/>
                  </a:lnTo>
                  <a:lnTo>
                    <a:pt x="16" y="59"/>
                  </a:lnTo>
                  <a:lnTo>
                    <a:pt x="0" y="64"/>
                  </a:lnTo>
                  <a:lnTo>
                    <a:pt x="6" y="87"/>
                  </a:lnTo>
                  <a:lnTo>
                    <a:pt x="23" y="83"/>
                  </a:lnTo>
                  <a:lnTo>
                    <a:pt x="41" y="77"/>
                  </a:lnTo>
                  <a:lnTo>
                    <a:pt x="59" y="71"/>
                  </a:lnTo>
                  <a:lnTo>
                    <a:pt x="78" y="64"/>
                  </a:lnTo>
                  <a:lnTo>
                    <a:pt x="100" y="55"/>
                  </a:lnTo>
                  <a:lnTo>
                    <a:pt x="120" y="45"/>
                  </a:lnTo>
                  <a:lnTo>
                    <a:pt x="139" y="33"/>
                  </a:lnTo>
                  <a:lnTo>
                    <a:pt x="161" y="19"/>
                  </a:lnTo>
                  <a:lnTo>
                    <a:pt x="150" y="0"/>
                  </a:lnTo>
                  <a:close/>
                </a:path>
              </a:pathLst>
            </a:custGeom>
            <a:solidFill>
              <a:srgbClr val="000000"/>
            </a:solidFill>
            <a:ln w="9525">
              <a:noFill/>
              <a:round/>
              <a:headEnd/>
              <a:tailEnd/>
            </a:ln>
          </p:spPr>
          <p:txBody>
            <a:bodyPr/>
            <a:lstStyle/>
            <a:p>
              <a:endParaRPr lang="en-US"/>
            </a:p>
          </p:txBody>
        </p:sp>
        <p:sp>
          <p:nvSpPr>
            <p:cNvPr id="1241719" name="Freeform 631"/>
            <p:cNvSpPr>
              <a:spLocks/>
            </p:cNvSpPr>
            <p:nvPr/>
          </p:nvSpPr>
          <p:spPr bwMode="auto">
            <a:xfrm>
              <a:off x="3168" y="1291"/>
              <a:ext cx="22" cy="24"/>
            </a:xfrm>
            <a:custGeom>
              <a:avLst/>
              <a:gdLst/>
              <a:ahLst/>
              <a:cxnLst>
                <a:cxn ang="0">
                  <a:pos x="30" y="0"/>
                </a:cxn>
                <a:cxn ang="0">
                  <a:pos x="23" y="7"/>
                </a:cxn>
                <a:cxn ang="0">
                  <a:pos x="15" y="16"/>
                </a:cxn>
                <a:cxn ang="0">
                  <a:pos x="9" y="21"/>
                </a:cxn>
                <a:cxn ang="0">
                  <a:pos x="0" y="28"/>
                </a:cxn>
                <a:cxn ang="0">
                  <a:pos x="13" y="47"/>
                </a:cxn>
                <a:cxn ang="0">
                  <a:pos x="21" y="41"/>
                </a:cxn>
                <a:cxn ang="0">
                  <a:pos x="30" y="33"/>
                </a:cxn>
                <a:cxn ang="0">
                  <a:pos x="38" y="25"/>
                </a:cxn>
                <a:cxn ang="0">
                  <a:pos x="45" y="16"/>
                </a:cxn>
                <a:cxn ang="0">
                  <a:pos x="30" y="0"/>
                </a:cxn>
              </a:cxnLst>
              <a:rect l="0" t="0" r="r" b="b"/>
              <a:pathLst>
                <a:path w="45" h="47">
                  <a:moveTo>
                    <a:pt x="30" y="0"/>
                  </a:moveTo>
                  <a:lnTo>
                    <a:pt x="23" y="7"/>
                  </a:lnTo>
                  <a:lnTo>
                    <a:pt x="15" y="16"/>
                  </a:lnTo>
                  <a:lnTo>
                    <a:pt x="9" y="21"/>
                  </a:lnTo>
                  <a:lnTo>
                    <a:pt x="0" y="28"/>
                  </a:lnTo>
                  <a:lnTo>
                    <a:pt x="13" y="47"/>
                  </a:lnTo>
                  <a:lnTo>
                    <a:pt x="21" y="41"/>
                  </a:lnTo>
                  <a:lnTo>
                    <a:pt x="30" y="33"/>
                  </a:lnTo>
                  <a:lnTo>
                    <a:pt x="38" y="25"/>
                  </a:lnTo>
                  <a:lnTo>
                    <a:pt x="45" y="16"/>
                  </a:lnTo>
                  <a:lnTo>
                    <a:pt x="30" y="0"/>
                  </a:lnTo>
                  <a:close/>
                </a:path>
              </a:pathLst>
            </a:custGeom>
            <a:solidFill>
              <a:srgbClr val="000000"/>
            </a:solidFill>
            <a:ln w="9525">
              <a:noFill/>
              <a:round/>
              <a:headEnd/>
              <a:tailEnd/>
            </a:ln>
          </p:spPr>
          <p:txBody>
            <a:bodyPr/>
            <a:lstStyle/>
            <a:p>
              <a:endParaRPr lang="en-US"/>
            </a:p>
          </p:txBody>
        </p:sp>
        <p:sp>
          <p:nvSpPr>
            <p:cNvPr id="1241720" name="Freeform 632"/>
            <p:cNvSpPr>
              <a:spLocks/>
            </p:cNvSpPr>
            <p:nvPr/>
          </p:nvSpPr>
          <p:spPr bwMode="auto">
            <a:xfrm>
              <a:off x="3183" y="1290"/>
              <a:ext cx="9" cy="9"/>
            </a:xfrm>
            <a:custGeom>
              <a:avLst/>
              <a:gdLst/>
              <a:ahLst/>
              <a:cxnLst>
                <a:cxn ang="0">
                  <a:pos x="15" y="19"/>
                </a:cxn>
                <a:cxn ang="0">
                  <a:pos x="18" y="10"/>
                </a:cxn>
                <a:cxn ang="0">
                  <a:pos x="15" y="3"/>
                </a:cxn>
                <a:cxn ang="0">
                  <a:pos x="7" y="0"/>
                </a:cxn>
                <a:cxn ang="0">
                  <a:pos x="0" y="3"/>
                </a:cxn>
                <a:cxn ang="0">
                  <a:pos x="15" y="19"/>
                </a:cxn>
              </a:cxnLst>
              <a:rect l="0" t="0" r="r" b="b"/>
              <a:pathLst>
                <a:path w="18" h="19">
                  <a:moveTo>
                    <a:pt x="15" y="19"/>
                  </a:moveTo>
                  <a:lnTo>
                    <a:pt x="18" y="10"/>
                  </a:lnTo>
                  <a:lnTo>
                    <a:pt x="15" y="3"/>
                  </a:lnTo>
                  <a:lnTo>
                    <a:pt x="7" y="0"/>
                  </a:lnTo>
                  <a:lnTo>
                    <a:pt x="0" y="3"/>
                  </a:lnTo>
                  <a:lnTo>
                    <a:pt x="15" y="19"/>
                  </a:lnTo>
                  <a:close/>
                </a:path>
              </a:pathLst>
            </a:custGeom>
            <a:solidFill>
              <a:srgbClr val="000000"/>
            </a:solidFill>
            <a:ln w="9525">
              <a:noFill/>
              <a:round/>
              <a:headEnd/>
              <a:tailEnd/>
            </a:ln>
          </p:spPr>
          <p:txBody>
            <a:bodyPr/>
            <a:lstStyle/>
            <a:p>
              <a:endParaRPr lang="en-US"/>
            </a:p>
          </p:txBody>
        </p:sp>
        <p:sp>
          <p:nvSpPr>
            <p:cNvPr id="1241721" name="Freeform 633"/>
            <p:cNvSpPr>
              <a:spLocks/>
            </p:cNvSpPr>
            <p:nvPr/>
          </p:nvSpPr>
          <p:spPr bwMode="auto">
            <a:xfrm>
              <a:off x="3261" y="2147"/>
              <a:ext cx="11" cy="6"/>
            </a:xfrm>
            <a:custGeom>
              <a:avLst/>
              <a:gdLst/>
              <a:ahLst/>
              <a:cxnLst>
                <a:cxn ang="0">
                  <a:pos x="0" y="0"/>
                </a:cxn>
                <a:cxn ang="0">
                  <a:pos x="4" y="9"/>
                </a:cxn>
                <a:cxn ang="0">
                  <a:pos x="11" y="12"/>
                </a:cxn>
                <a:cxn ang="0">
                  <a:pos x="18" y="9"/>
                </a:cxn>
                <a:cxn ang="0">
                  <a:pos x="22" y="0"/>
                </a:cxn>
                <a:cxn ang="0">
                  <a:pos x="0" y="0"/>
                </a:cxn>
              </a:cxnLst>
              <a:rect l="0" t="0" r="r" b="b"/>
              <a:pathLst>
                <a:path w="22" h="12">
                  <a:moveTo>
                    <a:pt x="0" y="0"/>
                  </a:moveTo>
                  <a:lnTo>
                    <a:pt x="4" y="9"/>
                  </a:lnTo>
                  <a:lnTo>
                    <a:pt x="11" y="12"/>
                  </a:lnTo>
                  <a:lnTo>
                    <a:pt x="18" y="9"/>
                  </a:lnTo>
                  <a:lnTo>
                    <a:pt x="22" y="0"/>
                  </a:lnTo>
                  <a:lnTo>
                    <a:pt x="0" y="0"/>
                  </a:lnTo>
                  <a:close/>
                </a:path>
              </a:pathLst>
            </a:custGeom>
            <a:solidFill>
              <a:srgbClr val="000000"/>
            </a:solidFill>
            <a:ln w="9525">
              <a:noFill/>
              <a:round/>
              <a:headEnd/>
              <a:tailEnd/>
            </a:ln>
          </p:spPr>
          <p:txBody>
            <a:bodyPr/>
            <a:lstStyle/>
            <a:p>
              <a:endParaRPr lang="en-US"/>
            </a:p>
          </p:txBody>
        </p:sp>
        <p:sp>
          <p:nvSpPr>
            <p:cNvPr id="1241722" name="Freeform 634"/>
            <p:cNvSpPr>
              <a:spLocks/>
            </p:cNvSpPr>
            <p:nvPr/>
          </p:nvSpPr>
          <p:spPr bwMode="auto">
            <a:xfrm>
              <a:off x="3259" y="2124"/>
              <a:ext cx="13" cy="23"/>
            </a:xfrm>
            <a:custGeom>
              <a:avLst/>
              <a:gdLst/>
              <a:ahLst/>
              <a:cxnLst>
                <a:cxn ang="0">
                  <a:pos x="0" y="13"/>
                </a:cxn>
                <a:cxn ang="0">
                  <a:pos x="2" y="19"/>
                </a:cxn>
                <a:cxn ang="0">
                  <a:pos x="4" y="25"/>
                </a:cxn>
                <a:cxn ang="0">
                  <a:pos x="4" y="32"/>
                </a:cxn>
                <a:cxn ang="0">
                  <a:pos x="4" y="45"/>
                </a:cxn>
                <a:cxn ang="0">
                  <a:pos x="26" y="45"/>
                </a:cxn>
                <a:cxn ang="0">
                  <a:pos x="26" y="32"/>
                </a:cxn>
                <a:cxn ang="0">
                  <a:pos x="26" y="20"/>
                </a:cxn>
                <a:cxn ang="0">
                  <a:pos x="24" y="10"/>
                </a:cxn>
                <a:cxn ang="0">
                  <a:pos x="18" y="0"/>
                </a:cxn>
                <a:cxn ang="0">
                  <a:pos x="0" y="13"/>
                </a:cxn>
              </a:cxnLst>
              <a:rect l="0" t="0" r="r" b="b"/>
              <a:pathLst>
                <a:path w="26" h="45">
                  <a:moveTo>
                    <a:pt x="0" y="13"/>
                  </a:moveTo>
                  <a:lnTo>
                    <a:pt x="2" y="19"/>
                  </a:lnTo>
                  <a:lnTo>
                    <a:pt x="4" y="25"/>
                  </a:lnTo>
                  <a:lnTo>
                    <a:pt x="4" y="32"/>
                  </a:lnTo>
                  <a:lnTo>
                    <a:pt x="4" y="45"/>
                  </a:lnTo>
                  <a:lnTo>
                    <a:pt x="26" y="45"/>
                  </a:lnTo>
                  <a:lnTo>
                    <a:pt x="26" y="32"/>
                  </a:lnTo>
                  <a:lnTo>
                    <a:pt x="26" y="20"/>
                  </a:lnTo>
                  <a:lnTo>
                    <a:pt x="24" y="10"/>
                  </a:lnTo>
                  <a:lnTo>
                    <a:pt x="18" y="0"/>
                  </a:lnTo>
                  <a:lnTo>
                    <a:pt x="0" y="13"/>
                  </a:lnTo>
                  <a:close/>
                </a:path>
              </a:pathLst>
            </a:custGeom>
            <a:solidFill>
              <a:srgbClr val="000000"/>
            </a:solidFill>
            <a:ln w="9525">
              <a:noFill/>
              <a:round/>
              <a:headEnd/>
              <a:tailEnd/>
            </a:ln>
          </p:spPr>
          <p:txBody>
            <a:bodyPr/>
            <a:lstStyle/>
            <a:p>
              <a:endParaRPr lang="en-US"/>
            </a:p>
          </p:txBody>
        </p:sp>
        <p:sp>
          <p:nvSpPr>
            <p:cNvPr id="1241723" name="Freeform 635"/>
            <p:cNvSpPr>
              <a:spLocks/>
            </p:cNvSpPr>
            <p:nvPr/>
          </p:nvSpPr>
          <p:spPr bwMode="auto">
            <a:xfrm>
              <a:off x="3258" y="2122"/>
              <a:ext cx="10" cy="8"/>
            </a:xfrm>
            <a:custGeom>
              <a:avLst/>
              <a:gdLst/>
              <a:ahLst/>
              <a:cxnLst>
                <a:cxn ang="0">
                  <a:pos x="19" y="5"/>
                </a:cxn>
                <a:cxn ang="0">
                  <a:pos x="11" y="0"/>
                </a:cxn>
                <a:cxn ang="0">
                  <a:pos x="3" y="2"/>
                </a:cxn>
                <a:cxn ang="0">
                  <a:pos x="0" y="8"/>
                </a:cxn>
                <a:cxn ang="0">
                  <a:pos x="1" y="18"/>
                </a:cxn>
                <a:cxn ang="0">
                  <a:pos x="19" y="5"/>
                </a:cxn>
              </a:cxnLst>
              <a:rect l="0" t="0" r="r" b="b"/>
              <a:pathLst>
                <a:path w="19" h="18">
                  <a:moveTo>
                    <a:pt x="19" y="5"/>
                  </a:moveTo>
                  <a:lnTo>
                    <a:pt x="11" y="0"/>
                  </a:lnTo>
                  <a:lnTo>
                    <a:pt x="3" y="2"/>
                  </a:lnTo>
                  <a:lnTo>
                    <a:pt x="0" y="8"/>
                  </a:lnTo>
                  <a:lnTo>
                    <a:pt x="1" y="18"/>
                  </a:lnTo>
                  <a:lnTo>
                    <a:pt x="19" y="5"/>
                  </a:lnTo>
                  <a:close/>
                </a:path>
              </a:pathLst>
            </a:custGeom>
            <a:solidFill>
              <a:srgbClr val="000000"/>
            </a:solidFill>
            <a:ln w="9525">
              <a:noFill/>
              <a:round/>
              <a:headEnd/>
              <a:tailEnd/>
            </a:ln>
          </p:spPr>
          <p:txBody>
            <a:bodyPr/>
            <a:lstStyle/>
            <a:p>
              <a:endParaRPr lang="en-US"/>
            </a:p>
          </p:txBody>
        </p:sp>
        <p:sp>
          <p:nvSpPr>
            <p:cNvPr id="1241724" name="Freeform 636"/>
            <p:cNvSpPr>
              <a:spLocks/>
            </p:cNvSpPr>
            <p:nvPr/>
          </p:nvSpPr>
          <p:spPr bwMode="auto">
            <a:xfrm>
              <a:off x="3043" y="2307"/>
              <a:ext cx="57" cy="294"/>
            </a:xfrm>
            <a:custGeom>
              <a:avLst/>
              <a:gdLst/>
              <a:ahLst/>
              <a:cxnLst>
                <a:cxn ang="0">
                  <a:pos x="2" y="237"/>
                </a:cxn>
                <a:cxn ang="0">
                  <a:pos x="0" y="27"/>
                </a:cxn>
                <a:cxn ang="0">
                  <a:pos x="6" y="14"/>
                </a:cxn>
                <a:cxn ang="0">
                  <a:pos x="13" y="3"/>
                </a:cxn>
                <a:cxn ang="0">
                  <a:pos x="24" y="0"/>
                </a:cxn>
                <a:cxn ang="0">
                  <a:pos x="33" y="0"/>
                </a:cxn>
                <a:cxn ang="0">
                  <a:pos x="43" y="2"/>
                </a:cxn>
                <a:cxn ang="0">
                  <a:pos x="50" y="5"/>
                </a:cxn>
                <a:cxn ang="0">
                  <a:pos x="57" y="8"/>
                </a:cxn>
                <a:cxn ang="0">
                  <a:pos x="58" y="9"/>
                </a:cxn>
                <a:cxn ang="0">
                  <a:pos x="59" y="11"/>
                </a:cxn>
                <a:cxn ang="0">
                  <a:pos x="65" y="18"/>
                </a:cxn>
                <a:cxn ang="0">
                  <a:pos x="71" y="30"/>
                </a:cxn>
                <a:cxn ang="0">
                  <a:pos x="77" y="42"/>
                </a:cxn>
                <a:cxn ang="0">
                  <a:pos x="84" y="56"/>
                </a:cxn>
                <a:cxn ang="0">
                  <a:pos x="92" y="71"/>
                </a:cxn>
                <a:cxn ang="0">
                  <a:pos x="98" y="86"/>
                </a:cxn>
                <a:cxn ang="0">
                  <a:pos x="101" y="98"/>
                </a:cxn>
                <a:cxn ang="0">
                  <a:pos x="103" y="117"/>
                </a:cxn>
                <a:cxn ang="0">
                  <a:pos x="107" y="136"/>
                </a:cxn>
                <a:cxn ang="0">
                  <a:pos x="108" y="157"/>
                </a:cxn>
                <a:cxn ang="0">
                  <a:pos x="110" y="178"/>
                </a:cxn>
                <a:cxn ang="0">
                  <a:pos x="111" y="200"/>
                </a:cxn>
                <a:cxn ang="0">
                  <a:pos x="112" y="221"/>
                </a:cxn>
                <a:cxn ang="0">
                  <a:pos x="112" y="242"/>
                </a:cxn>
                <a:cxn ang="0">
                  <a:pos x="115" y="261"/>
                </a:cxn>
                <a:cxn ang="0">
                  <a:pos x="115" y="280"/>
                </a:cxn>
                <a:cxn ang="0">
                  <a:pos x="115" y="298"/>
                </a:cxn>
                <a:cxn ang="0">
                  <a:pos x="115" y="316"/>
                </a:cxn>
                <a:cxn ang="0">
                  <a:pos x="115" y="330"/>
                </a:cxn>
                <a:cxn ang="0">
                  <a:pos x="115" y="344"/>
                </a:cxn>
                <a:cxn ang="0">
                  <a:pos x="115" y="356"/>
                </a:cxn>
                <a:cxn ang="0">
                  <a:pos x="115" y="363"/>
                </a:cxn>
                <a:cxn ang="0">
                  <a:pos x="115" y="367"/>
                </a:cxn>
                <a:cxn ang="0">
                  <a:pos x="115" y="379"/>
                </a:cxn>
                <a:cxn ang="0">
                  <a:pos x="112" y="394"/>
                </a:cxn>
                <a:cxn ang="0">
                  <a:pos x="112" y="409"/>
                </a:cxn>
                <a:cxn ang="0">
                  <a:pos x="111" y="424"/>
                </a:cxn>
                <a:cxn ang="0">
                  <a:pos x="110" y="438"/>
                </a:cxn>
                <a:cxn ang="0">
                  <a:pos x="110" y="450"/>
                </a:cxn>
                <a:cxn ang="0">
                  <a:pos x="108" y="459"/>
                </a:cxn>
                <a:cxn ang="0">
                  <a:pos x="108" y="462"/>
                </a:cxn>
                <a:cxn ang="0">
                  <a:pos x="66" y="589"/>
                </a:cxn>
                <a:cxn ang="0">
                  <a:pos x="65" y="585"/>
                </a:cxn>
                <a:cxn ang="0">
                  <a:pos x="59" y="572"/>
                </a:cxn>
                <a:cxn ang="0">
                  <a:pos x="54" y="551"/>
                </a:cxn>
                <a:cxn ang="0">
                  <a:pos x="48" y="529"/>
                </a:cxn>
                <a:cxn ang="0">
                  <a:pos x="40" y="502"/>
                </a:cxn>
                <a:cxn ang="0">
                  <a:pos x="33" y="474"/>
                </a:cxn>
                <a:cxn ang="0">
                  <a:pos x="27" y="449"/>
                </a:cxn>
                <a:cxn ang="0">
                  <a:pos x="24" y="428"/>
                </a:cxn>
                <a:cxn ang="0">
                  <a:pos x="2" y="237"/>
                </a:cxn>
              </a:cxnLst>
              <a:rect l="0" t="0" r="r" b="b"/>
              <a:pathLst>
                <a:path w="115" h="589">
                  <a:moveTo>
                    <a:pt x="2" y="237"/>
                  </a:moveTo>
                  <a:lnTo>
                    <a:pt x="0" y="27"/>
                  </a:lnTo>
                  <a:lnTo>
                    <a:pt x="6" y="14"/>
                  </a:lnTo>
                  <a:lnTo>
                    <a:pt x="13" y="3"/>
                  </a:lnTo>
                  <a:lnTo>
                    <a:pt x="24" y="0"/>
                  </a:lnTo>
                  <a:lnTo>
                    <a:pt x="33" y="0"/>
                  </a:lnTo>
                  <a:lnTo>
                    <a:pt x="43" y="2"/>
                  </a:lnTo>
                  <a:lnTo>
                    <a:pt x="50" y="5"/>
                  </a:lnTo>
                  <a:lnTo>
                    <a:pt x="57" y="8"/>
                  </a:lnTo>
                  <a:lnTo>
                    <a:pt x="58" y="9"/>
                  </a:lnTo>
                  <a:lnTo>
                    <a:pt x="59" y="11"/>
                  </a:lnTo>
                  <a:lnTo>
                    <a:pt x="65" y="18"/>
                  </a:lnTo>
                  <a:lnTo>
                    <a:pt x="71" y="30"/>
                  </a:lnTo>
                  <a:lnTo>
                    <a:pt x="77" y="42"/>
                  </a:lnTo>
                  <a:lnTo>
                    <a:pt x="84" y="56"/>
                  </a:lnTo>
                  <a:lnTo>
                    <a:pt x="92" y="71"/>
                  </a:lnTo>
                  <a:lnTo>
                    <a:pt x="98" y="86"/>
                  </a:lnTo>
                  <a:lnTo>
                    <a:pt x="101" y="98"/>
                  </a:lnTo>
                  <a:lnTo>
                    <a:pt x="103" y="117"/>
                  </a:lnTo>
                  <a:lnTo>
                    <a:pt x="107" y="136"/>
                  </a:lnTo>
                  <a:lnTo>
                    <a:pt x="108" y="157"/>
                  </a:lnTo>
                  <a:lnTo>
                    <a:pt x="110" y="178"/>
                  </a:lnTo>
                  <a:lnTo>
                    <a:pt x="111" y="200"/>
                  </a:lnTo>
                  <a:lnTo>
                    <a:pt x="112" y="221"/>
                  </a:lnTo>
                  <a:lnTo>
                    <a:pt x="112" y="242"/>
                  </a:lnTo>
                  <a:lnTo>
                    <a:pt x="115" y="261"/>
                  </a:lnTo>
                  <a:lnTo>
                    <a:pt x="115" y="280"/>
                  </a:lnTo>
                  <a:lnTo>
                    <a:pt x="115" y="298"/>
                  </a:lnTo>
                  <a:lnTo>
                    <a:pt x="115" y="316"/>
                  </a:lnTo>
                  <a:lnTo>
                    <a:pt x="115" y="330"/>
                  </a:lnTo>
                  <a:lnTo>
                    <a:pt x="115" y="344"/>
                  </a:lnTo>
                  <a:lnTo>
                    <a:pt x="115" y="356"/>
                  </a:lnTo>
                  <a:lnTo>
                    <a:pt x="115" y="363"/>
                  </a:lnTo>
                  <a:lnTo>
                    <a:pt x="115" y="367"/>
                  </a:lnTo>
                  <a:lnTo>
                    <a:pt x="115" y="379"/>
                  </a:lnTo>
                  <a:lnTo>
                    <a:pt x="112" y="394"/>
                  </a:lnTo>
                  <a:lnTo>
                    <a:pt x="112" y="409"/>
                  </a:lnTo>
                  <a:lnTo>
                    <a:pt x="111" y="424"/>
                  </a:lnTo>
                  <a:lnTo>
                    <a:pt x="110" y="438"/>
                  </a:lnTo>
                  <a:lnTo>
                    <a:pt x="110" y="450"/>
                  </a:lnTo>
                  <a:lnTo>
                    <a:pt x="108" y="459"/>
                  </a:lnTo>
                  <a:lnTo>
                    <a:pt x="108" y="462"/>
                  </a:lnTo>
                  <a:lnTo>
                    <a:pt x="66" y="589"/>
                  </a:lnTo>
                  <a:lnTo>
                    <a:pt x="65" y="585"/>
                  </a:lnTo>
                  <a:lnTo>
                    <a:pt x="59" y="572"/>
                  </a:lnTo>
                  <a:lnTo>
                    <a:pt x="54" y="551"/>
                  </a:lnTo>
                  <a:lnTo>
                    <a:pt x="48" y="529"/>
                  </a:lnTo>
                  <a:lnTo>
                    <a:pt x="40" y="502"/>
                  </a:lnTo>
                  <a:lnTo>
                    <a:pt x="33" y="474"/>
                  </a:lnTo>
                  <a:lnTo>
                    <a:pt x="27" y="449"/>
                  </a:lnTo>
                  <a:lnTo>
                    <a:pt x="24" y="428"/>
                  </a:lnTo>
                  <a:lnTo>
                    <a:pt x="2" y="237"/>
                  </a:lnTo>
                  <a:close/>
                </a:path>
              </a:pathLst>
            </a:custGeom>
            <a:solidFill>
              <a:srgbClr val="FFFFFF"/>
            </a:solidFill>
            <a:ln w="9525">
              <a:noFill/>
              <a:round/>
              <a:headEnd/>
              <a:tailEnd/>
            </a:ln>
          </p:spPr>
          <p:txBody>
            <a:bodyPr/>
            <a:lstStyle/>
            <a:p>
              <a:endParaRPr lang="en-US"/>
            </a:p>
          </p:txBody>
        </p:sp>
        <p:sp>
          <p:nvSpPr>
            <p:cNvPr id="1241725" name="Freeform 637"/>
            <p:cNvSpPr>
              <a:spLocks/>
            </p:cNvSpPr>
            <p:nvPr/>
          </p:nvSpPr>
          <p:spPr bwMode="auto">
            <a:xfrm>
              <a:off x="3043" y="2307"/>
              <a:ext cx="57" cy="294"/>
            </a:xfrm>
            <a:custGeom>
              <a:avLst/>
              <a:gdLst/>
              <a:ahLst/>
              <a:cxnLst>
                <a:cxn ang="0">
                  <a:pos x="2" y="237"/>
                </a:cxn>
                <a:cxn ang="0">
                  <a:pos x="0" y="27"/>
                </a:cxn>
                <a:cxn ang="0">
                  <a:pos x="6" y="14"/>
                </a:cxn>
                <a:cxn ang="0">
                  <a:pos x="13" y="3"/>
                </a:cxn>
                <a:cxn ang="0">
                  <a:pos x="24" y="0"/>
                </a:cxn>
                <a:cxn ang="0">
                  <a:pos x="33" y="0"/>
                </a:cxn>
                <a:cxn ang="0">
                  <a:pos x="43" y="2"/>
                </a:cxn>
                <a:cxn ang="0">
                  <a:pos x="50" y="5"/>
                </a:cxn>
                <a:cxn ang="0">
                  <a:pos x="57" y="8"/>
                </a:cxn>
                <a:cxn ang="0">
                  <a:pos x="58" y="9"/>
                </a:cxn>
                <a:cxn ang="0">
                  <a:pos x="59" y="11"/>
                </a:cxn>
                <a:cxn ang="0">
                  <a:pos x="65" y="18"/>
                </a:cxn>
                <a:cxn ang="0">
                  <a:pos x="71" y="30"/>
                </a:cxn>
                <a:cxn ang="0">
                  <a:pos x="77" y="42"/>
                </a:cxn>
                <a:cxn ang="0">
                  <a:pos x="84" y="56"/>
                </a:cxn>
                <a:cxn ang="0">
                  <a:pos x="92" y="71"/>
                </a:cxn>
                <a:cxn ang="0">
                  <a:pos x="98" y="86"/>
                </a:cxn>
                <a:cxn ang="0">
                  <a:pos x="101" y="98"/>
                </a:cxn>
                <a:cxn ang="0">
                  <a:pos x="103" y="117"/>
                </a:cxn>
                <a:cxn ang="0">
                  <a:pos x="107" y="136"/>
                </a:cxn>
                <a:cxn ang="0">
                  <a:pos x="108" y="157"/>
                </a:cxn>
                <a:cxn ang="0">
                  <a:pos x="110" y="178"/>
                </a:cxn>
                <a:cxn ang="0">
                  <a:pos x="111" y="200"/>
                </a:cxn>
                <a:cxn ang="0">
                  <a:pos x="112" y="221"/>
                </a:cxn>
                <a:cxn ang="0">
                  <a:pos x="112" y="242"/>
                </a:cxn>
                <a:cxn ang="0">
                  <a:pos x="115" y="261"/>
                </a:cxn>
                <a:cxn ang="0">
                  <a:pos x="115" y="280"/>
                </a:cxn>
                <a:cxn ang="0">
                  <a:pos x="115" y="298"/>
                </a:cxn>
                <a:cxn ang="0">
                  <a:pos x="115" y="316"/>
                </a:cxn>
                <a:cxn ang="0">
                  <a:pos x="115" y="330"/>
                </a:cxn>
                <a:cxn ang="0">
                  <a:pos x="115" y="344"/>
                </a:cxn>
                <a:cxn ang="0">
                  <a:pos x="115" y="356"/>
                </a:cxn>
                <a:cxn ang="0">
                  <a:pos x="115" y="363"/>
                </a:cxn>
                <a:cxn ang="0">
                  <a:pos x="115" y="367"/>
                </a:cxn>
                <a:cxn ang="0">
                  <a:pos x="115" y="379"/>
                </a:cxn>
                <a:cxn ang="0">
                  <a:pos x="112" y="394"/>
                </a:cxn>
                <a:cxn ang="0">
                  <a:pos x="112" y="409"/>
                </a:cxn>
                <a:cxn ang="0">
                  <a:pos x="111" y="424"/>
                </a:cxn>
                <a:cxn ang="0">
                  <a:pos x="110" y="438"/>
                </a:cxn>
                <a:cxn ang="0">
                  <a:pos x="110" y="450"/>
                </a:cxn>
                <a:cxn ang="0">
                  <a:pos x="108" y="459"/>
                </a:cxn>
                <a:cxn ang="0">
                  <a:pos x="108" y="462"/>
                </a:cxn>
                <a:cxn ang="0">
                  <a:pos x="66" y="589"/>
                </a:cxn>
                <a:cxn ang="0">
                  <a:pos x="65" y="585"/>
                </a:cxn>
                <a:cxn ang="0">
                  <a:pos x="59" y="572"/>
                </a:cxn>
                <a:cxn ang="0">
                  <a:pos x="54" y="551"/>
                </a:cxn>
                <a:cxn ang="0">
                  <a:pos x="48" y="529"/>
                </a:cxn>
                <a:cxn ang="0">
                  <a:pos x="40" y="502"/>
                </a:cxn>
                <a:cxn ang="0">
                  <a:pos x="33" y="474"/>
                </a:cxn>
                <a:cxn ang="0">
                  <a:pos x="27" y="449"/>
                </a:cxn>
                <a:cxn ang="0">
                  <a:pos x="24" y="428"/>
                </a:cxn>
                <a:cxn ang="0">
                  <a:pos x="2" y="237"/>
                </a:cxn>
              </a:cxnLst>
              <a:rect l="0" t="0" r="r" b="b"/>
              <a:pathLst>
                <a:path w="115" h="589">
                  <a:moveTo>
                    <a:pt x="2" y="237"/>
                  </a:moveTo>
                  <a:lnTo>
                    <a:pt x="0" y="27"/>
                  </a:lnTo>
                  <a:lnTo>
                    <a:pt x="6" y="14"/>
                  </a:lnTo>
                  <a:lnTo>
                    <a:pt x="13" y="3"/>
                  </a:lnTo>
                  <a:lnTo>
                    <a:pt x="24" y="0"/>
                  </a:lnTo>
                  <a:lnTo>
                    <a:pt x="33" y="0"/>
                  </a:lnTo>
                  <a:lnTo>
                    <a:pt x="43" y="2"/>
                  </a:lnTo>
                  <a:lnTo>
                    <a:pt x="50" y="5"/>
                  </a:lnTo>
                  <a:lnTo>
                    <a:pt x="57" y="8"/>
                  </a:lnTo>
                  <a:lnTo>
                    <a:pt x="58" y="9"/>
                  </a:lnTo>
                  <a:lnTo>
                    <a:pt x="59" y="11"/>
                  </a:lnTo>
                  <a:lnTo>
                    <a:pt x="65" y="18"/>
                  </a:lnTo>
                  <a:lnTo>
                    <a:pt x="71" y="30"/>
                  </a:lnTo>
                  <a:lnTo>
                    <a:pt x="77" y="42"/>
                  </a:lnTo>
                  <a:lnTo>
                    <a:pt x="84" y="56"/>
                  </a:lnTo>
                  <a:lnTo>
                    <a:pt x="92" y="71"/>
                  </a:lnTo>
                  <a:lnTo>
                    <a:pt x="98" y="86"/>
                  </a:lnTo>
                  <a:lnTo>
                    <a:pt x="101" y="98"/>
                  </a:lnTo>
                  <a:lnTo>
                    <a:pt x="103" y="117"/>
                  </a:lnTo>
                  <a:lnTo>
                    <a:pt x="107" y="136"/>
                  </a:lnTo>
                  <a:lnTo>
                    <a:pt x="108" y="157"/>
                  </a:lnTo>
                  <a:lnTo>
                    <a:pt x="110" y="178"/>
                  </a:lnTo>
                  <a:lnTo>
                    <a:pt x="111" y="200"/>
                  </a:lnTo>
                  <a:lnTo>
                    <a:pt x="112" y="221"/>
                  </a:lnTo>
                  <a:lnTo>
                    <a:pt x="112" y="242"/>
                  </a:lnTo>
                  <a:lnTo>
                    <a:pt x="115" y="261"/>
                  </a:lnTo>
                  <a:lnTo>
                    <a:pt x="115" y="280"/>
                  </a:lnTo>
                  <a:lnTo>
                    <a:pt x="115" y="298"/>
                  </a:lnTo>
                  <a:lnTo>
                    <a:pt x="115" y="316"/>
                  </a:lnTo>
                  <a:lnTo>
                    <a:pt x="115" y="330"/>
                  </a:lnTo>
                  <a:lnTo>
                    <a:pt x="115" y="344"/>
                  </a:lnTo>
                  <a:lnTo>
                    <a:pt x="115" y="356"/>
                  </a:lnTo>
                  <a:lnTo>
                    <a:pt x="115" y="363"/>
                  </a:lnTo>
                  <a:lnTo>
                    <a:pt x="115" y="367"/>
                  </a:lnTo>
                  <a:lnTo>
                    <a:pt x="115" y="379"/>
                  </a:lnTo>
                  <a:lnTo>
                    <a:pt x="112" y="394"/>
                  </a:lnTo>
                  <a:lnTo>
                    <a:pt x="112" y="409"/>
                  </a:lnTo>
                  <a:lnTo>
                    <a:pt x="111" y="424"/>
                  </a:lnTo>
                  <a:lnTo>
                    <a:pt x="110" y="438"/>
                  </a:lnTo>
                  <a:lnTo>
                    <a:pt x="110" y="450"/>
                  </a:lnTo>
                  <a:lnTo>
                    <a:pt x="108" y="459"/>
                  </a:lnTo>
                  <a:lnTo>
                    <a:pt x="108" y="462"/>
                  </a:lnTo>
                  <a:lnTo>
                    <a:pt x="66" y="589"/>
                  </a:lnTo>
                  <a:lnTo>
                    <a:pt x="65" y="585"/>
                  </a:lnTo>
                  <a:lnTo>
                    <a:pt x="59" y="572"/>
                  </a:lnTo>
                  <a:lnTo>
                    <a:pt x="54" y="551"/>
                  </a:lnTo>
                  <a:lnTo>
                    <a:pt x="48" y="529"/>
                  </a:lnTo>
                  <a:lnTo>
                    <a:pt x="40" y="502"/>
                  </a:lnTo>
                  <a:lnTo>
                    <a:pt x="33" y="474"/>
                  </a:lnTo>
                  <a:lnTo>
                    <a:pt x="27" y="449"/>
                  </a:lnTo>
                  <a:lnTo>
                    <a:pt x="24" y="428"/>
                  </a:lnTo>
                  <a:lnTo>
                    <a:pt x="2" y="237"/>
                  </a:lnTo>
                  <a:close/>
                </a:path>
              </a:pathLst>
            </a:custGeom>
            <a:noFill/>
            <a:ln w="1588">
              <a:solidFill>
                <a:srgbClr val="000000"/>
              </a:solidFill>
              <a:prstDash val="solid"/>
              <a:round/>
              <a:headEnd/>
              <a:tailEnd/>
            </a:ln>
          </p:spPr>
          <p:txBody>
            <a:bodyPr/>
            <a:lstStyle/>
            <a:p>
              <a:endParaRPr lang="en-US"/>
            </a:p>
          </p:txBody>
        </p:sp>
        <p:sp>
          <p:nvSpPr>
            <p:cNvPr id="1241726" name="Freeform 638"/>
            <p:cNvSpPr>
              <a:spLocks/>
            </p:cNvSpPr>
            <p:nvPr/>
          </p:nvSpPr>
          <p:spPr bwMode="auto">
            <a:xfrm>
              <a:off x="3058" y="2425"/>
              <a:ext cx="7" cy="56"/>
            </a:xfrm>
            <a:custGeom>
              <a:avLst/>
              <a:gdLst/>
              <a:ahLst/>
              <a:cxnLst>
                <a:cxn ang="0">
                  <a:pos x="13" y="0"/>
                </a:cxn>
                <a:cxn ang="0">
                  <a:pos x="13" y="0"/>
                </a:cxn>
                <a:cxn ang="0">
                  <a:pos x="9" y="12"/>
                </a:cxn>
                <a:cxn ang="0">
                  <a:pos x="5" y="25"/>
                </a:cxn>
                <a:cxn ang="0">
                  <a:pos x="3" y="39"/>
                </a:cxn>
                <a:cxn ang="0">
                  <a:pos x="2" y="55"/>
                </a:cxn>
                <a:cxn ang="0">
                  <a:pos x="0" y="70"/>
                </a:cxn>
                <a:cxn ang="0">
                  <a:pos x="0" y="84"/>
                </a:cxn>
                <a:cxn ang="0">
                  <a:pos x="0" y="99"/>
                </a:cxn>
                <a:cxn ang="0">
                  <a:pos x="0" y="111"/>
                </a:cxn>
              </a:cxnLst>
              <a:rect l="0" t="0" r="r" b="b"/>
              <a:pathLst>
                <a:path w="13" h="111">
                  <a:moveTo>
                    <a:pt x="13" y="0"/>
                  </a:moveTo>
                  <a:lnTo>
                    <a:pt x="13" y="0"/>
                  </a:lnTo>
                  <a:lnTo>
                    <a:pt x="9" y="12"/>
                  </a:lnTo>
                  <a:lnTo>
                    <a:pt x="5" y="25"/>
                  </a:lnTo>
                  <a:lnTo>
                    <a:pt x="3" y="39"/>
                  </a:lnTo>
                  <a:lnTo>
                    <a:pt x="2" y="55"/>
                  </a:lnTo>
                  <a:lnTo>
                    <a:pt x="0" y="70"/>
                  </a:lnTo>
                  <a:lnTo>
                    <a:pt x="0" y="84"/>
                  </a:lnTo>
                  <a:lnTo>
                    <a:pt x="0" y="99"/>
                  </a:lnTo>
                  <a:lnTo>
                    <a:pt x="0" y="111"/>
                  </a:lnTo>
                </a:path>
              </a:pathLst>
            </a:custGeom>
            <a:noFill/>
            <a:ln w="1588">
              <a:solidFill>
                <a:srgbClr val="000000"/>
              </a:solidFill>
              <a:prstDash val="solid"/>
              <a:round/>
              <a:headEnd/>
              <a:tailEnd/>
            </a:ln>
          </p:spPr>
          <p:txBody>
            <a:bodyPr/>
            <a:lstStyle/>
            <a:p>
              <a:endParaRPr lang="en-US"/>
            </a:p>
          </p:txBody>
        </p:sp>
        <p:sp>
          <p:nvSpPr>
            <p:cNvPr id="1241727" name="Freeform 639"/>
            <p:cNvSpPr>
              <a:spLocks/>
            </p:cNvSpPr>
            <p:nvPr/>
          </p:nvSpPr>
          <p:spPr bwMode="auto">
            <a:xfrm>
              <a:off x="3065" y="2484"/>
              <a:ext cx="2" cy="31"/>
            </a:xfrm>
            <a:custGeom>
              <a:avLst/>
              <a:gdLst/>
              <a:ahLst/>
              <a:cxnLst>
                <a:cxn ang="0">
                  <a:pos x="4" y="0"/>
                </a:cxn>
                <a:cxn ang="0">
                  <a:pos x="4" y="0"/>
                </a:cxn>
                <a:cxn ang="0">
                  <a:pos x="4" y="5"/>
                </a:cxn>
                <a:cxn ang="0">
                  <a:pos x="3" y="14"/>
                </a:cxn>
                <a:cxn ang="0">
                  <a:pos x="3" y="20"/>
                </a:cxn>
                <a:cxn ang="0">
                  <a:pos x="3" y="29"/>
                </a:cxn>
                <a:cxn ang="0">
                  <a:pos x="0" y="38"/>
                </a:cxn>
                <a:cxn ang="0">
                  <a:pos x="3" y="45"/>
                </a:cxn>
                <a:cxn ang="0">
                  <a:pos x="3" y="53"/>
                </a:cxn>
                <a:cxn ang="0">
                  <a:pos x="4" y="60"/>
                </a:cxn>
              </a:cxnLst>
              <a:rect l="0" t="0" r="r" b="b"/>
              <a:pathLst>
                <a:path w="4" h="60">
                  <a:moveTo>
                    <a:pt x="4" y="0"/>
                  </a:moveTo>
                  <a:lnTo>
                    <a:pt x="4" y="0"/>
                  </a:lnTo>
                  <a:lnTo>
                    <a:pt x="4" y="5"/>
                  </a:lnTo>
                  <a:lnTo>
                    <a:pt x="3" y="14"/>
                  </a:lnTo>
                  <a:lnTo>
                    <a:pt x="3" y="20"/>
                  </a:lnTo>
                  <a:lnTo>
                    <a:pt x="3" y="29"/>
                  </a:lnTo>
                  <a:lnTo>
                    <a:pt x="0" y="38"/>
                  </a:lnTo>
                  <a:lnTo>
                    <a:pt x="3" y="45"/>
                  </a:lnTo>
                  <a:lnTo>
                    <a:pt x="3" y="53"/>
                  </a:lnTo>
                  <a:lnTo>
                    <a:pt x="4" y="60"/>
                  </a:lnTo>
                </a:path>
              </a:pathLst>
            </a:custGeom>
            <a:noFill/>
            <a:ln w="1588">
              <a:solidFill>
                <a:srgbClr val="000000"/>
              </a:solidFill>
              <a:prstDash val="solid"/>
              <a:round/>
              <a:headEnd/>
              <a:tailEnd/>
            </a:ln>
          </p:spPr>
          <p:txBody>
            <a:bodyPr/>
            <a:lstStyle/>
            <a:p>
              <a:endParaRPr lang="en-US"/>
            </a:p>
          </p:txBody>
        </p:sp>
        <p:sp>
          <p:nvSpPr>
            <p:cNvPr id="1241728" name="Freeform 640"/>
            <p:cNvSpPr>
              <a:spLocks/>
            </p:cNvSpPr>
            <p:nvPr/>
          </p:nvSpPr>
          <p:spPr bwMode="auto">
            <a:xfrm>
              <a:off x="3088" y="2609"/>
              <a:ext cx="127" cy="165"/>
            </a:xfrm>
            <a:custGeom>
              <a:avLst/>
              <a:gdLst/>
              <a:ahLst/>
              <a:cxnLst>
                <a:cxn ang="0">
                  <a:pos x="180" y="27"/>
                </a:cxn>
                <a:cxn ang="0">
                  <a:pos x="197" y="85"/>
                </a:cxn>
                <a:cxn ang="0">
                  <a:pos x="215" y="139"/>
                </a:cxn>
                <a:cxn ang="0">
                  <a:pos x="233" y="179"/>
                </a:cxn>
                <a:cxn ang="0">
                  <a:pos x="249" y="203"/>
                </a:cxn>
                <a:cxn ang="0">
                  <a:pos x="254" y="231"/>
                </a:cxn>
                <a:cxn ang="0">
                  <a:pos x="251" y="264"/>
                </a:cxn>
                <a:cxn ang="0">
                  <a:pos x="241" y="290"/>
                </a:cxn>
                <a:cxn ang="0">
                  <a:pos x="229" y="304"/>
                </a:cxn>
                <a:cxn ang="0">
                  <a:pos x="219" y="308"/>
                </a:cxn>
                <a:cxn ang="0">
                  <a:pos x="207" y="308"/>
                </a:cxn>
                <a:cxn ang="0">
                  <a:pos x="193" y="307"/>
                </a:cxn>
                <a:cxn ang="0">
                  <a:pos x="180" y="301"/>
                </a:cxn>
                <a:cxn ang="0">
                  <a:pos x="165" y="293"/>
                </a:cxn>
                <a:cxn ang="0">
                  <a:pos x="151" y="286"/>
                </a:cxn>
                <a:cxn ang="0">
                  <a:pos x="138" y="285"/>
                </a:cxn>
                <a:cxn ang="0">
                  <a:pos x="118" y="295"/>
                </a:cxn>
                <a:cxn ang="0">
                  <a:pos x="97" y="310"/>
                </a:cxn>
                <a:cxn ang="0">
                  <a:pos x="75" y="322"/>
                </a:cxn>
                <a:cxn ang="0">
                  <a:pos x="51" y="329"/>
                </a:cxn>
                <a:cxn ang="0">
                  <a:pos x="34" y="330"/>
                </a:cxn>
                <a:cxn ang="0">
                  <a:pos x="25" y="327"/>
                </a:cxn>
                <a:cxn ang="0">
                  <a:pos x="23" y="317"/>
                </a:cxn>
                <a:cxn ang="0">
                  <a:pos x="18" y="302"/>
                </a:cxn>
                <a:cxn ang="0">
                  <a:pos x="11" y="285"/>
                </a:cxn>
                <a:cxn ang="0">
                  <a:pos x="9" y="271"/>
                </a:cxn>
                <a:cxn ang="0">
                  <a:pos x="6" y="256"/>
                </a:cxn>
                <a:cxn ang="0">
                  <a:pos x="1" y="249"/>
                </a:cxn>
                <a:cxn ang="0">
                  <a:pos x="1" y="228"/>
                </a:cxn>
                <a:cxn ang="0">
                  <a:pos x="1" y="210"/>
                </a:cxn>
                <a:cxn ang="0">
                  <a:pos x="6" y="200"/>
                </a:cxn>
                <a:cxn ang="0">
                  <a:pos x="11" y="197"/>
                </a:cxn>
                <a:cxn ang="0">
                  <a:pos x="18" y="188"/>
                </a:cxn>
                <a:cxn ang="0">
                  <a:pos x="26" y="172"/>
                </a:cxn>
                <a:cxn ang="0">
                  <a:pos x="35" y="156"/>
                </a:cxn>
                <a:cxn ang="0">
                  <a:pos x="42" y="138"/>
                </a:cxn>
                <a:cxn ang="0">
                  <a:pos x="46" y="123"/>
                </a:cxn>
                <a:cxn ang="0">
                  <a:pos x="50" y="99"/>
                </a:cxn>
                <a:cxn ang="0">
                  <a:pos x="51" y="67"/>
                </a:cxn>
                <a:cxn ang="0">
                  <a:pos x="55" y="27"/>
                </a:cxn>
                <a:cxn ang="0">
                  <a:pos x="173" y="0"/>
                </a:cxn>
              </a:cxnLst>
              <a:rect l="0" t="0" r="r" b="b"/>
              <a:pathLst>
                <a:path w="254" h="330">
                  <a:moveTo>
                    <a:pt x="173" y="0"/>
                  </a:moveTo>
                  <a:lnTo>
                    <a:pt x="180" y="27"/>
                  </a:lnTo>
                  <a:lnTo>
                    <a:pt x="187" y="57"/>
                  </a:lnTo>
                  <a:lnTo>
                    <a:pt x="197" y="85"/>
                  </a:lnTo>
                  <a:lnTo>
                    <a:pt x="206" y="113"/>
                  </a:lnTo>
                  <a:lnTo>
                    <a:pt x="215" y="139"/>
                  </a:lnTo>
                  <a:lnTo>
                    <a:pt x="224" y="160"/>
                  </a:lnTo>
                  <a:lnTo>
                    <a:pt x="233" y="179"/>
                  </a:lnTo>
                  <a:lnTo>
                    <a:pt x="241" y="193"/>
                  </a:lnTo>
                  <a:lnTo>
                    <a:pt x="249" y="203"/>
                  </a:lnTo>
                  <a:lnTo>
                    <a:pt x="252" y="216"/>
                  </a:lnTo>
                  <a:lnTo>
                    <a:pt x="254" y="231"/>
                  </a:lnTo>
                  <a:lnTo>
                    <a:pt x="254" y="246"/>
                  </a:lnTo>
                  <a:lnTo>
                    <a:pt x="251" y="264"/>
                  </a:lnTo>
                  <a:lnTo>
                    <a:pt x="247" y="279"/>
                  </a:lnTo>
                  <a:lnTo>
                    <a:pt x="241" y="290"/>
                  </a:lnTo>
                  <a:lnTo>
                    <a:pt x="233" y="302"/>
                  </a:lnTo>
                  <a:lnTo>
                    <a:pt x="229" y="304"/>
                  </a:lnTo>
                  <a:lnTo>
                    <a:pt x="225" y="307"/>
                  </a:lnTo>
                  <a:lnTo>
                    <a:pt x="219" y="308"/>
                  </a:lnTo>
                  <a:lnTo>
                    <a:pt x="213" y="308"/>
                  </a:lnTo>
                  <a:lnTo>
                    <a:pt x="207" y="308"/>
                  </a:lnTo>
                  <a:lnTo>
                    <a:pt x="201" y="307"/>
                  </a:lnTo>
                  <a:lnTo>
                    <a:pt x="193" y="307"/>
                  </a:lnTo>
                  <a:lnTo>
                    <a:pt x="187" y="304"/>
                  </a:lnTo>
                  <a:lnTo>
                    <a:pt x="180" y="301"/>
                  </a:lnTo>
                  <a:lnTo>
                    <a:pt x="173" y="298"/>
                  </a:lnTo>
                  <a:lnTo>
                    <a:pt x="165" y="293"/>
                  </a:lnTo>
                  <a:lnTo>
                    <a:pt x="159" y="289"/>
                  </a:lnTo>
                  <a:lnTo>
                    <a:pt x="151" y="286"/>
                  </a:lnTo>
                  <a:lnTo>
                    <a:pt x="143" y="285"/>
                  </a:lnTo>
                  <a:lnTo>
                    <a:pt x="138" y="285"/>
                  </a:lnTo>
                  <a:lnTo>
                    <a:pt x="129" y="287"/>
                  </a:lnTo>
                  <a:lnTo>
                    <a:pt x="118" y="295"/>
                  </a:lnTo>
                  <a:lnTo>
                    <a:pt x="107" y="301"/>
                  </a:lnTo>
                  <a:lnTo>
                    <a:pt x="97" y="310"/>
                  </a:lnTo>
                  <a:lnTo>
                    <a:pt x="86" y="314"/>
                  </a:lnTo>
                  <a:lnTo>
                    <a:pt x="75" y="322"/>
                  </a:lnTo>
                  <a:lnTo>
                    <a:pt x="64" y="326"/>
                  </a:lnTo>
                  <a:lnTo>
                    <a:pt x="51" y="329"/>
                  </a:lnTo>
                  <a:lnTo>
                    <a:pt x="39" y="330"/>
                  </a:lnTo>
                  <a:lnTo>
                    <a:pt x="34" y="330"/>
                  </a:lnTo>
                  <a:lnTo>
                    <a:pt x="28" y="329"/>
                  </a:lnTo>
                  <a:lnTo>
                    <a:pt x="25" y="327"/>
                  </a:lnTo>
                  <a:lnTo>
                    <a:pt x="23" y="324"/>
                  </a:lnTo>
                  <a:lnTo>
                    <a:pt x="23" y="317"/>
                  </a:lnTo>
                  <a:lnTo>
                    <a:pt x="20" y="310"/>
                  </a:lnTo>
                  <a:lnTo>
                    <a:pt x="18" y="302"/>
                  </a:lnTo>
                  <a:lnTo>
                    <a:pt x="15" y="295"/>
                  </a:lnTo>
                  <a:lnTo>
                    <a:pt x="11" y="285"/>
                  </a:lnTo>
                  <a:lnTo>
                    <a:pt x="10" y="279"/>
                  </a:lnTo>
                  <a:lnTo>
                    <a:pt x="9" y="271"/>
                  </a:lnTo>
                  <a:lnTo>
                    <a:pt x="7" y="264"/>
                  </a:lnTo>
                  <a:lnTo>
                    <a:pt x="6" y="256"/>
                  </a:lnTo>
                  <a:lnTo>
                    <a:pt x="2" y="253"/>
                  </a:lnTo>
                  <a:lnTo>
                    <a:pt x="1" y="249"/>
                  </a:lnTo>
                  <a:lnTo>
                    <a:pt x="0" y="240"/>
                  </a:lnTo>
                  <a:lnTo>
                    <a:pt x="1" y="228"/>
                  </a:lnTo>
                  <a:lnTo>
                    <a:pt x="1" y="219"/>
                  </a:lnTo>
                  <a:lnTo>
                    <a:pt x="1" y="210"/>
                  </a:lnTo>
                  <a:lnTo>
                    <a:pt x="2" y="205"/>
                  </a:lnTo>
                  <a:lnTo>
                    <a:pt x="6" y="200"/>
                  </a:lnTo>
                  <a:lnTo>
                    <a:pt x="9" y="199"/>
                  </a:lnTo>
                  <a:lnTo>
                    <a:pt x="11" y="197"/>
                  </a:lnTo>
                  <a:lnTo>
                    <a:pt x="14" y="197"/>
                  </a:lnTo>
                  <a:lnTo>
                    <a:pt x="18" y="188"/>
                  </a:lnTo>
                  <a:lnTo>
                    <a:pt x="23" y="181"/>
                  </a:lnTo>
                  <a:lnTo>
                    <a:pt x="26" y="172"/>
                  </a:lnTo>
                  <a:lnTo>
                    <a:pt x="32" y="165"/>
                  </a:lnTo>
                  <a:lnTo>
                    <a:pt x="35" y="156"/>
                  </a:lnTo>
                  <a:lnTo>
                    <a:pt x="39" y="147"/>
                  </a:lnTo>
                  <a:lnTo>
                    <a:pt x="42" y="138"/>
                  </a:lnTo>
                  <a:lnTo>
                    <a:pt x="46" y="129"/>
                  </a:lnTo>
                  <a:lnTo>
                    <a:pt x="46" y="123"/>
                  </a:lnTo>
                  <a:lnTo>
                    <a:pt x="48" y="111"/>
                  </a:lnTo>
                  <a:lnTo>
                    <a:pt x="50" y="99"/>
                  </a:lnTo>
                  <a:lnTo>
                    <a:pt x="51" y="83"/>
                  </a:lnTo>
                  <a:lnTo>
                    <a:pt x="51" y="67"/>
                  </a:lnTo>
                  <a:lnTo>
                    <a:pt x="52" y="46"/>
                  </a:lnTo>
                  <a:lnTo>
                    <a:pt x="55" y="27"/>
                  </a:lnTo>
                  <a:lnTo>
                    <a:pt x="55" y="5"/>
                  </a:lnTo>
                  <a:lnTo>
                    <a:pt x="173" y="0"/>
                  </a:lnTo>
                  <a:close/>
                </a:path>
              </a:pathLst>
            </a:custGeom>
            <a:solidFill>
              <a:srgbClr val="FFFFFF"/>
            </a:solidFill>
            <a:ln w="9525">
              <a:noFill/>
              <a:round/>
              <a:headEnd/>
              <a:tailEnd/>
            </a:ln>
          </p:spPr>
          <p:txBody>
            <a:bodyPr/>
            <a:lstStyle/>
            <a:p>
              <a:endParaRPr lang="en-US"/>
            </a:p>
          </p:txBody>
        </p:sp>
        <p:sp>
          <p:nvSpPr>
            <p:cNvPr id="1241729" name="Freeform 641"/>
            <p:cNvSpPr>
              <a:spLocks/>
            </p:cNvSpPr>
            <p:nvPr/>
          </p:nvSpPr>
          <p:spPr bwMode="auto">
            <a:xfrm>
              <a:off x="3088" y="2609"/>
              <a:ext cx="127" cy="165"/>
            </a:xfrm>
            <a:custGeom>
              <a:avLst/>
              <a:gdLst/>
              <a:ahLst/>
              <a:cxnLst>
                <a:cxn ang="0">
                  <a:pos x="173" y="0"/>
                </a:cxn>
                <a:cxn ang="0">
                  <a:pos x="187" y="57"/>
                </a:cxn>
                <a:cxn ang="0">
                  <a:pos x="206" y="113"/>
                </a:cxn>
                <a:cxn ang="0">
                  <a:pos x="224" y="160"/>
                </a:cxn>
                <a:cxn ang="0">
                  <a:pos x="241" y="193"/>
                </a:cxn>
                <a:cxn ang="0">
                  <a:pos x="252" y="216"/>
                </a:cxn>
                <a:cxn ang="0">
                  <a:pos x="254" y="246"/>
                </a:cxn>
                <a:cxn ang="0">
                  <a:pos x="247" y="279"/>
                </a:cxn>
                <a:cxn ang="0">
                  <a:pos x="233" y="302"/>
                </a:cxn>
                <a:cxn ang="0">
                  <a:pos x="225" y="307"/>
                </a:cxn>
                <a:cxn ang="0">
                  <a:pos x="213" y="308"/>
                </a:cxn>
                <a:cxn ang="0">
                  <a:pos x="201" y="307"/>
                </a:cxn>
                <a:cxn ang="0">
                  <a:pos x="187" y="304"/>
                </a:cxn>
                <a:cxn ang="0">
                  <a:pos x="173" y="298"/>
                </a:cxn>
                <a:cxn ang="0">
                  <a:pos x="159" y="289"/>
                </a:cxn>
                <a:cxn ang="0">
                  <a:pos x="143" y="285"/>
                </a:cxn>
                <a:cxn ang="0">
                  <a:pos x="129" y="287"/>
                </a:cxn>
                <a:cxn ang="0">
                  <a:pos x="107" y="301"/>
                </a:cxn>
                <a:cxn ang="0">
                  <a:pos x="86" y="314"/>
                </a:cxn>
                <a:cxn ang="0">
                  <a:pos x="64" y="326"/>
                </a:cxn>
                <a:cxn ang="0">
                  <a:pos x="39" y="330"/>
                </a:cxn>
                <a:cxn ang="0">
                  <a:pos x="28" y="329"/>
                </a:cxn>
                <a:cxn ang="0">
                  <a:pos x="23" y="324"/>
                </a:cxn>
                <a:cxn ang="0">
                  <a:pos x="20" y="310"/>
                </a:cxn>
                <a:cxn ang="0">
                  <a:pos x="15" y="295"/>
                </a:cxn>
                <a:cxn ang="0">
                  <a:pos x="10" y="279"/>
                </a:cxn>
                <a:cxn ang="0">
                  <a:pos x="7" y="264"/>
                </a:cxn>
                <a:cxn ang="0">
                  <a:pos x="2" y="253"/>
                </a:cxn>
                <a:cxn ang="0">
                  <a:pos x="0" y="240"/>
                </a:cxn>
                <a:cxn ang="0">
                  <a:pos x="1" y="219"/>
                </a:cxn>
                <a:cxn ang="0">
                  <a:pos x="2" y="205"/>
                </a:cxn>
                <a:cxn ang="0">
                  <a:pos x="9" y="199"/>
                </a:cxn>
                <a:cxn ang="0">
                  <a:pos x="14" y="197"/>
                </a:cxn>
                <a:cxn ang="0">
                  <a:pos x="23" y="181"/>
                </a:cxn>
                <a:cxn ang="0">
                  <a:pos x="32" y="165"/>
                </a:cxn>
                <a:cxn ang="0">
                  <a:pos x="39" y="147"/>
                </a:cxn>
                <a:cxn ang="0">
                  <a:pos x="46" y="129"/>
                </a:cxn>
                <a:cxn ang="0">
                  <a:pos x="48" y="111"/>
                </a:cxn>
                <a:cxn ang="0">
                  <a:pos x="51" y="83"/>
                </a:cxn>
                <a:cxn ang="0">
                  <a:pos x="52" y="46"/>
                </a:cxn>
                <a:cxn ang="0">
                  <a:pos x="55" y="5"/>
                </a:cxn>
              </a:cxnLst>
              <a:rect l="0" t="0" r="r" b="b"/>
              <a:pathLst>
                <a:path w="254" h="330">
                  <a:moveTo>
                    <a:pt x="173" y="0"/>
                  </a:moveTo>
                  <a:lnTo>
                    <a:pt x="173" y="0"/>
                  </a:lnTo>
                  <a:lnTo>
                    <a:pt x="180" y="27"/>
                  </a:lnTo>
                  <a:lnTo>
                    <a:pt x="187" y="57"/>
                  </a:lnTo>
                  <a:lnTo>
                    <a:pt x="197" y="85"/>
                  </a:lnTo>
                  <a:lnTo>
                    <a:pt x="206" y="113"/>
                  </a:lnTo>
                  <a:lnTo>
                    <a:pt x="215" y="139"/>
                  </a:lnTo>
                  <a:lnTo>
                    <a:pt x="224" y="160"/>
                  </a:lnTo>
                  <a:lnTo>
                    <a:pt x="233" y="179"/>
                  </a:lnTo>
                  <a:lnTo>
                    <a:pt x="241" y="193"/>
                  </a:lnTo>
                  <a:lnTo>
                    <a:pt x="249" y="203"/>
                  </a:lnTo>
                  <a:lnTo>
                    <a:pt x="252" y="216"/>
                  </a:lnTo>
                  <a:lnTo>
                    <a:pt x="254" y="231"/>
                  </a:lnTo>
                  <a:lnTo>
                    <a:pt x="254" y="246"/>
                  </a:lnTo>
                  <a:lnTo>
                    <a:pt x="251" y="264"/>
                  </a:lnTo>
                  <a:lnTo>
                    <a:pt x="247" y="279"/>
                  </a:lnTo>
                  <a:lnTo>
                    <a:pt x="241" y="290"/>
                  </a:lnTo>
                  <a:lnTo>
                    <a:pt x="233" y="302"/>
                  </a:lnTo>
                  <a:lnTo>
                    <a:pt x="229" y="304"/>
                  </a:lnTo>
                  <a:lnTo>
                    <a:pt x="225" y="307"/>
                  </a:lnTo>
                  <a:lnTo>
                    <a:pt x="219" y="308"/>
                  </a:lnTo>
                  <a:lnTo>
                    <a:pt x="213" y="308"/>
                  </a:lnTo>
                  <a:lnTo>
                    <a:pt x="207" y="308"/>
                  </a:lnTo>
                  <a:lnTo>
                    <a:pt x="201" y="307"/>
                  </a:lnTo>
                  <a:lnTo>
                    <a:pt x="193" y="307"/>
                  </a:lnTo>
                  <a:lnTo>
                    <a:pt x="187" y="304"/>
                  </a:lnTo>
                  <a:lnTo>
                    <a:pt x="180" y="301"/>
                  </a:lnTo>
                  <a:lnTo>
                    <a:pt x="173" y="298"/>
                  </a:lnTo>
                  <a:lnTo>
                    <a:pt x="165" y="293"/>
                  </a:lnTo>
                  <a:lnTo>
                    <a:pt x="159" y="289"/>
                  </a:lnTo>
                  <a:lnTo>
                    <a:pt x="151" y="286"/>
                  </a:lnTo>
                  <a:lnTo>
                    <a:pt x="143" y="285"/>
                  </a:lnTo>
                  <a:lnTo>
                    <a:pt x="138" y="285"/>
                  </a:lnTo>
                  <a:lnTo>
                    <a:pt x="129" y="287"/>
                  </a:lnTo>
                  <a:lnTo>
                    <a:pt x="118" y="295"/>
                  </a:lnTo>
                  <a:lnTo>
                    <a:pt x="107" y="301"/>
                  </a:lnTo>
                  <a:lnTo>
                    <a:pt x="97" y="310"/>
                  </a:lnTo>
                  <a:lnTo>
                    <a:pt x="86" y="314"/>
                  </a:lnTo>
                  <a:lnTo>
                    <a:pt x="75" y="322"/>
                  </a:lnTo>
                  <a:lnTo>
                    <a:pt x="64" y="326"/>
                  </a:lnTo>
                  <a:lnTo>
                    <a:pt x="51" y="329"/>
                  </a:lnTo>
                  <a:lnTo>
                    <a:pt x="39" y="330"/>
                  </a:lnTo>
                  <a:lnTo>
                    <a:pt x="34" y="330"/>
                  </a:lnTo>
                  <a:lnTo>
                    <a:pt x="28" y="329"/>
                  </a:lnTo>
                  <a:lnTo>
                    <a:pt x="25" y="327"/>
                  </a:lnTo>
                  <a:lnTo>
                    <a:pt x="23" y="324"/>
                  </a:lnTo>
                  <a:lnTo>
                    <a:pt x="23" y="317"/>
                  </a:lnTo>
                  <a:lnTo>
                    <a:pt x="20" y="310"/>
                  </a:lnTo>
                  <a:lnTo>
                    <a:pt x="18" y="302"/>
                  </a:lnTo>
                  <a:lnTo>
                    <a:pt x="15" y="295"/>
                  </a:lnTo>
                  <a:lnTo>
                    <a:pt x="11" y="285"/>
                  </a:lnTo>
                  <a:lnTo>
                    <a:pt x="10" y="279"/>
                  </a:lnTo>
                  <a:lnTo>
                    <a:pt x="9" y="271"/>
                  </a:lnTo>
                  <a:lnTo>
                    <a:pt x="7" y="264"/>
                  </a:lnTo>
                  <a:lnTo>
                    <a:pt x="6" y="256"/>
                  </a:lnTo>
                  <a:lnTo>
                    <a:pt x="2" y="253"/>
                  </a:lnTo>
                  <a:lnTo>
                    <a:pt x="1" y="249"/>
                  </a:lnTo>
                  <a:lnTo>
                    <a:pt x="0" y="240"/>
                  </a:lnTo>
                  <a:lnTo>
                    <a:pt x="1" y="228"/>
                  </a:lnTo>
                  <a:lnTo>
                    <a:pt x="1" y="219"/>
                  </a:lnTo>
                  <a:lnTo>
                    <a:pt x="1" y="210"/>
                  </a:lnTo>
                  <a:lnTo>
                    <a:pt x="2" y="205"/>
                  </a:lnTo>
                  <a:lnTo>
                    <a:pt x="6" y="200"/>
                  </a:lnTo>
                  <a:lnTo>
                    <a:pt x="9" y="199"/>
                  </a:lnTo>
                  <a:lnTo>
                    <a:pt x="11" y="197"/>
                  </a:lnTo>
                  <a:lnTo>
                    <a:pt x="14" y="197"/>
                  </a:lnTo>
                  <a:lnTo>
                    <a:pt x="18" y="188"/>
                  </a:lnTo>
                  <a:lnTo>
                    <a:pt x="23" y="181"/>
                  </a:lnTo>
                  <a:lnTo>
                    <a:pt x="26" y="172"/>
                  </a:lnTo>
                  <a:lnTo>
                    <a:pt x="32" y="165"/>
                  </a:lnTo>
                  <a:lnTo>
                    <a:pt x="35" y="156"/>
                  </a:lnTo>
                  <a:lnTo>
                    <a:pt x="39" y="147"/>
                  </a:lnTo>
                  <a:lnTo>
                    <a:pt x="42" y="138"/>
                  </a:lnTo>
                  <a:lnTo>
                    <a:pt x="46" y="129"/>
                  </a:lnTo>
                  <a:lnTo>
                    <a:pt x="46" y="123"/>
                  </a:lnTo>
                  <a:lnTo>
                    <a:pt x="48" y="111"/>
                  </a:lnTo>
                  <a:lnTo>
                    <a:pt x="50" y="99"/>
                  </a:lnTo>
                  <a:lnTo>
                    <a:pt x="51" y="83"/>
                  </a:lnTo>
                  <a:lnTo>
                    <a:pt x="51" y="67"/>
                  </a:lnTo>
                  <a:lnTo>
                    <a:pt x="52" y="46"/>
                  </a:lnTo>
                  <a:lnTo>
                    <a:pt x="55" y="27"/>
                  </a:lnTo>
                  <a:lnTo>
                    <a:pt x="55" y="5"/>
                  </a:lnTo>
                  <a:lnTo>
                    <a:pt x="173" y="0"/>
                  </a:lnTo>
                  <a:close/>
                </a:path>
              </a:pathLst>
            </a:custGeom>
            <a:noFill/>
            <a:ln w="1588">
              <a:solidFill>
                <a:srgbClr val="000000"/>
              </a:solidFill>
              <a:prstDash val="solid"/>
              <a:round/>
              <a:headEnd/>
              <a:tailEnd/>
            </a:ln>
          </p:spPr>
          <p:txBody>
            <a:bodyPr/>
            <a:lstStyle/>
            <a:p>
              <a:endParaRPr lang="en-US"/>
            </a:p>
          </p:txBody>
        </p:sp>
        <p:sp>
          <p:nvSpPr>
            <p:cNvPr id="1241730" name="Freeform 642"/>
            <p:cNvSpPr>
              <a:spLocks/>
            </p:cNvSpPr>
            <p:nvPr/>
          </p:nvSpPr>
          <p:spPr bwMode="auto">
            <a:xfrm>
              <a:off x="3097" y="2701"/>
              <a:ext cx="111" cy="69"/>
            </a:xfrm>
            <a:custGeom>
              <a:avLst/>
              <a:gdLst/>
              <a:ahLst/>
              <a:cxnLst>
                <a:cxn ang="0">
                  <a:pos x="10" y="138"/>
                </a:cxn>
                <a:cxn ang="0">
                  <a:pos x="9" y="125"/>
                </a:cxn>
                <a:cxn ang="0">
                  <a:pos x="7" y="110"/>
                </a:cxn>
                <a:cxn ang="0">
                  <a:pos x="3" y="97"/>
                </a:cxn>
                <a:cxn ang="0">
                  <a:pos x="2" y="86"/>
                </a:cxn>
                <a:cxn ang="0">
                  <a:pos x="2" y="68"/>
                </a:cxn>
                <a:cxn ang="0">
                  <a:pos x="3" y="45"/>
                </a:cxn>
                <a:cxn ang="0">
                  <a:pos x="2" y="30"/>
                </a:cxn>
                <a:cxn ang="0">
                  <a:pos x="3" y="15"/>
                </a:cxn>
                <a:cxn ang="0">
                  <a:pos x="16" y="5"/>
                </a:cxn>
                <a:cxn ang="0">
                  <a:pos x="30" y="0"/>
                </a:cxn>
                <a:cxn ang="0">
                  <a:pos x="43" y="0"/>
                </a:cxn>
                <a:cxn ang="0">
                  <a:pos x="52" y="0"/>
                </a:cxn>
                <a:cxn ang="0">
                  <a:pos x="76" y="3"/>
                </a:cxn>
                <a:cxn ang="0">
                  <a:pos x="86" y="14"/>
                </a:cxn>
                <a:cxn ang="0">
                  <a:pos x="91" y="30"/>
                </a:cxn>
                <a:cxn ang="0">
                  <a:pos x="90" y="42"/>
                </a:cxn>
                <a:cxn ang="0">
                  <a:pos x="91" y="64"/>
                </a:cxn>
                <a:cxn ang="0">
                  <a:pos x="94" y="83"/>
                </a:cxn>
                <a:cxn ang="0">
                  <a:pos x="108" y="94"/>
                </a:cxn>
                <a:cxn ang="0">
                  <a:pos x="122" y="95"/>
                </a:cxn>
                <a:cxn ang="0">
                  <a:pos x="135" y="94"/>
                </a:cxn>
                <a:cxn ang="0">
                  <a:pos x="148" y="79"/>
                </a:cxn>
                <a:cxn ang="0">
                  <a:pos x="149" y="58"/>
                </a:cxn>
                <a:cxn ang="0">
                  <a:pos x="149" y="34"/>
                </a:cxn>
                <a:cxn ang="0">
                  <a:pos x="149" y="23"/>
                </a:cxn>
                <a:cxn ang="0">
                  <a:pos x="153" y="14"/>
                </a:cxn>
                <a:cxn ang="0">
                  <a:pos x="166" y="8"/>
                </a:cxn>
                <a:cxn ang="0">
                  <a:pos x="184" y="8"/>
                </a:cxn>
                <a:cxn ang="0">
                  <a:pos x="200" y="11"/>
                </a:cxn>
                <a:cxn ang="0">
                  <a:pos x="211" y="15"/>
                </a:cxn>
                <a:cxn ang="0">
                  <a:pos x="218" y="24"/>
                </a:cxn>
                <a:cxn ang="0">
                  <a:pos x="222" y="34"/>
                </a:cxn>
                <a:cxn ang="0">
                  <a:pos x="222" y="49"/>
                </a:cxn>
                <a:cxn ang="0">
                  <a:pos x="222" y="64"/>
                </a:cxn>
                <a:cxn ang="0">
                  <a:pos x="220" y="82"/>
                </a:cxn>
                <a:cxn ang="0">
                  <a:pos x="220" y="97"/>
                </a:cxn>
              </a:cxnLst>
              <a:rect l="0" t="0" r="r" b="b"/>
              <a:pathLst>
                <a:path w="222" h="138">
                  <a:moveTo>
                    <a:pt x="10" y="138"/>
                  </a:moveTo>
                  <a:lnTo>
                    <a:pt x="10" y="138"/>
                  </a:lnTo>
                  <a:lnTo>
                    <a:pt x="10" y="132"/>
                  </a:lnTo>
                  <a:lnTo>
                    <a:pt x="9" y="125"/>
                  </a:lnTo>
                  <a:lnTo>
                    <a:pt x="9" y="117"/>
                  </a:lnTo>
                  <a:lnTo>
                    <a:pt x="7" y="110"/>
                  </a:lnTo>
                  <a:lnTo>
                    <a:pt x="4" y="102"/>
                  </a:lnTo>
                  <a:lnTo>
                    <a:pt x="3" y="97"/>
                  </a:lnTo>
                  <a:lnTo>
                    <a:pt x="2" y="89"/>
                  </a:lnTo>
                  <a:lnTo>
                    <a:pt x="2" y="86"/>
                  </a:lnTo>
                  <a:lnTo>
                    <a:pt x="2" y="79"/>
                  </a:lnTo>
                  <a:lnTo>
                    <a:pt x="2" y="68"/>
                  </a:lnTo>
                  <a:lnTo>
                    <a:pt x="3" y="57"/>
                  </a:lnTo>
                  <a:lnTo>
                    <a:pt x="3" y="45"/>
                  </a:lnTo>
                  <a:lnTo>
                    <a:pt x="2" y="37"/>
                  </a:lnTo>
                  <a:lnTo>
                    <a:pt x="2" y="30"/>
                  </a:lnTo>
                  <a:lnTo>
                    <a:pt x="0" y="23"/>
                  </a:lnTo>
                  <a:lnTo>
                    <a:pt x="3" y="15"/>
                  </a:lnTo>
                  <a:lnTo>
                    <a:pt x="8" y="9"/>
                  </a:lnTo>
                  <a:lnTo>
                    <a:pt x="16" y="5"/>
                  </a:lnTo>
                  <a:lnTo>
                    <a:pt x="21" y="2"/>
                  </a:lnTo>
                  <a:lnTo>
                    <a:pt x="30" y="0"/>
                  </a:lnTo>
                  <a:lnTo>
                    <a:pt x="35" y="0"/>
                  </a:lnTo>
                  <a:lnTo>
                    <a:pt x="43" y="0"/>
                  </a:lnTo>
                  <a:lnTo>
                    <a:pt x="48" y="0"/>
                  </a:lnTo>
                  <a:lnTo>
                    <a:pt x="52" y="0"/>
                  </a:lnTo>
                  <a:lnTo>
                    <a:pt x="67" y="2"/>
                  </a:lnTo>
                  <a:lnTo>
                    <a:pt x="76" y="3"/>
                  </a:lnTo>
                  <a:lnTo>
                    <a:pt x="82" y="9"/>
                  </a:lnTo>
                  <a:lnTo>
                    <a:pt x="86" y="14"/>
                  </a:lnTo>
                  <a:lnTo>
                    <a:pt x="90" y="20"/>
                  </a:lnTo>
                  <a:lnTo>
                    <a:pt x="91" y="30"/>
                  </a:lnTo>
                  <a:lnTo>
                    <a:pt x="90" y="39"/>
                  </a:lnTo>
                  <a:lnTo>
                    <a:pt x="90" y="42"/>
                  </a:lnTo>
                  <a:lnTo>
                    <a:pt x="91" y="54"/>
                  </a:lnTo>
                  <a:lnTo>
                    <a:pt x="91" y="64"/>
                  </a:lnTo>
                  <a:lnTo>
                    <a:pt x="93" y="74"/>
                  </a:lnTo>
                  <a:lnTo>
                    <a:pt x="94" y="83"/>
                  </a:lnTo>
                  <a:lnTo>
                    <a:pt x="100" y="89"/>
                  </a:lnTo>
                  <a:lnTo>
                    <a:pt x="108" y="94"/>
                  </a:lnTo>
                  <a:lnTo>
                    <a:pt x="116" y="95"/>
                  </a:lnTo>
                  <a:lnTo>
                    <a:pt x="122" y="95"/>
                  </a:lnTo>
                  <a:lnTo>
                    <a:pt x="126" y="95"/>
                  </a:lnTo>
                  <a:lnTo>
                    <a:pt x="135" y="94"/>
                  </a:lnTo>
                  <a:lnTo>
                    <a:pt x="143" y="88"/>
                  </a:lnTo>
                  <a:lnTo>
                    <a:pt x="148" y="79"/>
                  </a:lnTo>
                  <a:lnTo>
                    <a:pt x="149" y="70"/>
                  </a:lnTo>
                  <a:lnTo>
                    <a:pt x="149" y="58"/>
                  </a:lnTo>
                  <a:lnTo>
                    <a:pt x="149" y="46"/>
                  </a:lnTo>
                  <a:lnTo>
                    <a:pt x="149" y="34"/>
                  </a:lnTo>
                  <a:lnTo>
                    <a:pt x="149" y="27"/>
                  </a:lnTo>
                  <a:lnTo>
                    <a:pt x="149" y="23"/>
                  </a:lnTo>
                  <a:lnTo>
                    <a:pt x="152" y="17"/>
                  </a:lnTo>
                  <a:lnTo>
                    <a:pt x="153" y="14"/>
                  </a:lnTo>
                  <a:lnTo>
                    <a:pt x="158" y="11"/>
                  </a:lnTo>
                  <a:lnTo>
                    <a:pt x="166" y="8"/>
                  </a:lnTo>
                  <a:lnTo>
                    <a:pt x="175" y="8"/>
                  </a:lnTo>
                  <a:lnTo>
                    <a:pt x="184" y="8"/>
                  </a:lnTo>
                  <a:lnTo>
                    <a:pt x="193" y="9"/>
                  </a:lnTo>
                  <a:lnTo>
                    <a:pt x="200" y="11"/>
                  </a:lnTo>
                  <a:lnTo>
                    <a:pt x="206" y="14"/>
                  </a:lnTo>
                  <a:lnTo>
                    <a:pt x="211" y="15"/>
                  </a:lnTo>
                  <a:lnTo>
                    <a:pt x="216" y="18"/>
                  </a:lnTo>
                  <a:lnTo>
                    <a:pt x="218" y="24"/>
                  </a:lnTo>
                  <a:lnTo>
                    <a:pt x="220" y="28"/>
                  </a:lnTo>
                  <a:lnTo>
                    <a:pt x="222" y="34"/>
                  </a:lnTo>
                  <a:lnTo>
                    <a:pt x="222" y="42"/>
                  </a:lnTo>
                  <a:lnTo>
                    <a:pt x="222" y="49"/>
                  </a:lnTo>
                  <a:lnTo>
                    <a:pt x="222" y="57"/>
                  </a:lnTo>
                  <a:lnTo>
                    <a:pt x="222" y="64"/>
                  </a:lnTo>
                  <a:lnTo>
                    <a:pt x="222" y="71"/>
                  </a:lnTo>
                  <a:lnTo>
                    <a:pt x="220" y="82"/>
                  </a:lnTo>
                  <a:lnTo>
                    <a:pt x="218" y="91"/>
                  </a:lnTo>
                  <a:lnTo>
                    <a:pt x="220" y="97"/>
                  </a:lnTo>
                </a:path>
              </a:pathLst>
            </a:custGeom>
            <a:noFill/>
            <a:ln w="1588">
              <a:solidFill>
                <a:srgbClr val="000000"/>
              </a:solidFill>
              <a:prstDash val="solid"/>
              <a:round/>
              <a:headEnd/>
              <a:tailEnd/>
            </a:ln>
          </p:spPr>
          <p:txBody>
            <a:bodyPr/>
            <a:lstStyle/>
            <a:p>
              <a:endParaRPr lang="en-US"/>
            </a:p>
          </p:txBody>
        </p:sp>
        <p:sp>
          <p:nvSpPr>
            <p:cNvPr id="1241731" name="Freeform 643"/>
            <p:cNvSpPr>
              <a:spLocks/>
            </p:cNvSpPr>
            <p:nvPr/>
          </p:nvSpPr>
          <p:spPr bwMode="auto">
            <a:xfrm>
              <a:off x="3163" y="3049"/>
              <a:ext cx="58" cy="233"/>
            </a:xfrm>
            <a:custGeom>
              <a:avLst/>
              <a:gdLst/>
              <a:ahLst/>
              <a:cxnLst>
                <a:cxn ang="0">
                  <a:pos x="0" y="413"/>
                </a:cxn>
                <a:cxn ang="0">
                  <a:pos x="3" y="430"/>
                </a:cxn>
                <a:cxn ang="0">
                  <a:pos x="12" y="441"/>
                </a:cxn>
                <a:cxn ang="0">
                  <a:pos x="25" y="443"/>
                </a:cxn>
                <a:cxn ang="0">
                  <a:pos x="38" y="440"/>
                </a:cxn>
                <a:cxn ang="0">
                  <a:pos x="53" y="438"/>
                </a:cxn>
                <a:cxn ang="0">
                  <a:pos x="74" y="446"/>
                </a:cxn>
                <a:cxn ang="0">
                  <a:pos x="93" y="456"/>
                </a:cxn>
                <a:cxn ang="0">
                  <a:pos x="108" y="467"/>
                </a:cxn>
                <a:cxn ang="0">
                  <a:pos x="116" y="458"/>
                </a:cxn>
                <a:cxn ang="0">
                  <a:pos x="117" y="438"/>
                </a:cxn>
                <a:cxn ang="0">
                  <a:pos x="112" y="412"/>
                </a:cxn>
                <a:cxn ang="0">
                  <a:pos x="107" y="387"/>
                </a:cxn>
                <a:cxn ang="0">
                  <a:pos x="97" y="361"/>
                </a:cxn>
                <a:cxn ang="0">
                  <a:pos x="93" y="342"/>
                </a:cxn>
                <a:cxn ang="0">
                  <a:pos x="88" y="327"/>
                </a:cxn>
                <a:cxn ang="0">
                  <a:pos x="84" y="310"/>
                </a:cxn>
                <a:cxn ang="0">
                  <a:pos x="80" y="286"/>
                </a:cxn>
                <a:cxn ang="0">
                  <a:pos x="79" y="264"/>
                </a:cxn>
                <a:cxn ang="0">
                  <a:pos x="77" y="240"/>
                </a:cxn>
                <a:cxn ang="0">
                  <a:pos x="74" y="218"/>
                </a:cxn>
                <a:cxn ang="0">
                  <a:pos x="71" y="176"/>
                </a:cxn>
                <a:cxn ang="0">
                  <a:pos x="68" y="113"/>
                </a:cxn>
                <a:cxn ang="0">
                  <a:pos x="63" y="39"/>
                </a:cxn>
                <a:cxn ang="0">
                  <a:pos x="61" y="3"/>
                </a:cxn>
                <a:cxn ang="0">
                  <a:pos x="56" y="30"/>
                </a:cxn>
                <a:cxn ang="0">
                  <a:pos x="50" y="79"/>
                </a:cxn>
                <a:cxn ang="0">
                  <a:pos x="43" y="138"/>
                </a:cxn>
                <a:cxn ang="0">
                  <a:pos x="34" y="204"/>
                </a:cxn>
                <a:cxn ang="0">
                  <a:pos x="22" y="274"/>
                </a:cxn>
                <a:cxn ang="0">
                  <a:pos x="13" y="336"/>
                </a:cxn>
                <a:cxn ang="0">
                  <a:pos x="7" y="385"/>
                </a:cxn>
              </a:cxnLst>
              <a:rect l="0" t="0" r="r" b="b"/>
              <a:pathLst>
                <a:path w="117" h="467">
                  <a:moveTo>
                    <a:pt x="3" y="403"/>
                  </a:moveTo>
                  <a:lnTo>
                    <a:pt x="0" y="413"/>
                  </a:lnTo>
                  <a:lnTo>
                    <a:pt x="0" y="422"/>
                  </a:lnTo>
                  <a:lnTo>
                    <a:pt x="3" y="430"/>
                  </a:lnTo>
                  <a:lnTo>
                    <a:pt x="8" y="438"/>
                  </a:lnTo>
                  <a:lnTo>
                    <a:pt x="12" y="441"/>
                  </a:lnTo>
                  <a:lnTo>
                    <a:pt x="17" y="443"/>
                  </a:lnTo>
                  <a:lnTo>
                    <a:pt x="25" y="443"/>
                  </a:lnTo>
                  <a:lnTo>
                    <a:pt x="30" y="441"/>
                  </a:lnTo>
                  <a:lnTo>
                    <a:pt x="38" y="440"/>
                  </a:lnTo>
                  <a:lnTo>
                    <a:pt x="45" y="438"/>
                  </a:lnTo>
                  <a:lnTo>
                    <a:pt x="53" y="438"/>
                  </a:lnTo>
                  <a:lnTo>
                    <a:pt x="61" y="440"/>
                  </a:lnTo>
                  <a:lnTo>
                    <a:pt x="74" y="446"/>
                  </a:lnTo>
                  <a:lnTo>
                    <a:pt x="84" y="449"/>
                  </a:lnTo>
                  <a:lnTo>
                    <a:pt x="93" y="456"/>
                  </a:lnTo>
                  <a:lnTo>
                    <a:pt x="103" y="467"/>
                  </a:lnTo>
                  <a:lnTo>
                    <a:pt x="108" y="467"/>
                  </a:lnTo>
                  <a:lnTo>
                    <a:pt x="112" y="464"/>
                  </a:lnTo>
                  <a:lnTo>
                    <a:pt x="116" y="458"/>
                  </a:lnTo>
                  <a:lnTo>
                    <a:pt x="117" y="452"/>
                  </a:lnTo>
                  <a:lnTo>
                    <a:pt x="117" y="438"/>
                  </a:lnTo>
                  <a:lnTo>
                    <a:pt x="116" y="425"/>
                  </a:lnTo>
                  <a:lnTo>
                    <a:pt x="112" y="412"/>
                  </a:lnTo>
                  <a:lnTo>
                    <a:pt x="109" y="398"/>
                  </a:lnTo>
                  <a:lnTo>
                    <a:pt x="107" y="387"/>
                  </a:lnTo>
                  <a:lnTo>
                    <a:pt x="102" y="373"/>
                  </a:lnTo>
                  <a:lnTo>
                    <a:pt x="97" y="361"/>
                  </a:lnTo>
                  <a:lnTo>
                    <a:pt x="94" y="348"/>
                  </a:lnTo>
                  <a:lnTo>
                    <a:pt x="93" y="342"/>
                  </a:lnTo>
                  <a:lnTo>
                    <a:pt x="90" y="336"/>
                  </a:lnTo>
                  <a:lnTo>
                    <a:pt x="88" y="327"/>
                  </a:lnTo>
                  <a:lnTo>
                    <a:pt x="86" y="320"/>
                  </a:lnTo>
                  <a:lnTo>
                    <a:pt x="84" y="310"/>
                  </a:lnTo>
                  <a:lnTo>
                    <a:pt x="81" y="298"/>
                  </a:lnTo>
                  <a:lnTo>
                    <a:pt x="80" y="286"/>
                  </a:lnTo>
                  <a:lnTo>
                    <a:pt x="80" y="274"/>
                  </a:lnTo>
                  <a:lnTo>
                    <a:pt x="79" y="264"/>
                  </a:lnTo>
                  <a:lnTo>
                    <a:pt x="79" y="252"/>
                  </a:lnTo>
                  <a:lnTo>
                    <a:pt x="77" y="240"/>
                  </a:lnTo>
                  <a:lnTo>
                    <a:pt x="76" y="228"/>
                  </a:lnTo>
                  <a:lnTo>
                    <a:pt x="74" y="218"/>
                  </a:lnTo>
                  <a:lnTo>
                    <a:pt x="74" y="202"/>
                  </a:lnTo>
                  <a:lnTo>
                    <a:pt x="71" y="176"/>
                  </a:lnTo>
                  <a:lnTo>
                    <a:pt x="70" y="147"/>
                  </a:lnTo>
                  <a:lnTo>
                    <a:pt x="68" y="113"/>
                  </a:lnTo>
                  <a:lnTo>
                    <a:pt x="65" y="76"/>
                  </a:lnTo>
                  <a:lnTo>
                    <a:pt x="63" y="39"/>
                  </a:lnTo>
                  <a:lnTo>
                    <a:pt x="61" y="0"/>
                  </a:lnTo>
                  <a:lnTo>
                    <a:pt x="61" y="3"/>
                  </a:lnTo>
                  <a:lnTo>
                    <a:pt x="59" y="13"/>
                  </a:lnTo>
                  <a:lnTo>
                    <a:pt x="56" y="30"/>
                  </a:lnTo>
                  <a:lnTo>
                    <a:pt x="53" y="52"/>
                  </a:lnTo>
                  <a:lnTo>
                    <a:pt x="50" y="79"/>
                  </a:lnTo>
                  <a:lnTo>
                    <a:pt x="47" y="105"/>
                  </a:lnTo>
                  <a:lnTo>
                    <a:pt x="43" y="138"/>
                  </a:lnTo>
                  <a:lnTo>
                    <a:pt x="38" y="172"/>
                  </a:lnTo>
                  <a:lnTo>
                    <a:pt x="34" y="204"/>
                  </a:lnTo>
                  <a:lnTo>
                    <a:pt x="27" y="240"/>
                  </a:lnTo>
                  <a:lnTo>
                    <a:pt x="22" y="274"/>
                  </a:lnTo>
                  <a:lnTo>
                    <a:pt x="18" y="305"/>
                  </a:lnTo>
                  <a:lnTo>
                    <a:pt x="13" y="336"/>
                  </a:lnTo>
                  <a:lnTo>
                    <a:pt x="11" y="361"/>
                  </a:lnTo>
                  <a:lnTo>
                    <a:pt x="7" y="385"/>
                  </a:lnTo>
                  <a:lnTo>
                    <a:pt x="3" y="403"/>
                  </a:lnTo>
                  <a:close/>
                </a:path>
              </a:pathLst>
            </a:custGeom>
            <a:solidFill>
              <a:srgbClr val="FFFFFF"/>
            </a:solidFill>
            <a:ln w="9525">
              <a:noFill/>
              <a:round/>
              <a:headEnd/>
              <a:tailEnd/>
            </a:ln>
          </p:spPr>
          <p:txBody>
            <a:bodyPr/>
            <a:lstStyle/>
            <a:p>
              <a:endParaRPr lang="en-US"/>
            </a:p>
          </p:txBody>
        </p:sp>
        <p:sp>
          <p:nvSpPr>
            <p:cNvPr id="1241732" name="Freeform 644"/>
            <p:cNvSpPr>
              <a:spLocks/>
            </p:cNvSpPr>
            <p:nvPr/>
          </p:nvSpPr>
          <p:spPr bwMode="auto">
            <a:xfrm>
              <a:off x="3163" y="3049"/>
              <a:ext cx="58" cy="233"/>
            </a:xfrm>
            <a:custGeom>
              <a:avLst/>
              <a:gdLst/>
              <a:ahLst/>
              <a:cxnLst>
                <a:cxn ang="0">
                  <a:pos x="3" y="403"/>
                </a:cxn>
                <a:cxn ang="0">
                  <a:pos x="0" y="422"/>
                </a:cxn>
                <a:cxn ang="0">
                  <a:pos x="8" y="438"/>
                </a:cxn>
                <a:cxn ang="0">
                  <a:pos x="17" y="443"/>
                </a:cxn>
                <a:cxn ang="0">
                  <a:pos x="30" y="441"/>
                </a:cxn>
                <a:cxn ang="0">
                  <a:pos x="45" y="438"/>
                </a:cxn>
                <a:cxn ang="0">
                  <a:pos x="61" y="440"/>
                </a:cxn>
                <a:cxn ang="0">
                  <a:pos x="84" y="449"/>
                </a:cxn>
                <a:cxn ang="0">
                  <a:pos x="103" y="467"/>
                </a:cxn>
                <a:cxn ang="0">
                  <a:pos x="112" y="464"/>
                </a:cxn>
                <a:cxn ang="0">
                  <a:pos x="117" y="452"/>
                </a:cxn>
                <a:cxn ang="0">
                  <a:pos x="116" y="425"/>
                </a:cxn>
                <a:cxn ang="0">
                  <a:pos x="109" y="398"/>
                </a:cxn>
                <a:cxn ang="0">
                  <a:pos x="102" y="373"/>
                </a:cxn>
                <a:cxn ang="0">
                  <a:pos x="94" y="348"/>
                </a:cxn>
                <a:cxn ang="0">
                  <a:pos x="90" y="336"/>
                </a:cxn>
                <a:cxn ang="0">
                  <a:pos x="86" y="320"/>
                </a:cxn>
                <a:cxn ang="0">
                  <a:pos x="81" y="298"/>
                </a:cxn>
                <a:cxn ang="0">
                  <a:pos x="80" y="274"/>
                </a:cxn>
                <a:cxn ang="0">
                  <a:pos x="79" y="252"/>
                </a:cxn>
                <a:cxn ang="0">
                  <a:pos x="76" y="228"/>
                </a:cxn>
                <a:cxn ang="0">
                  <a:pos x="74" y="202"/>
                </a:cxn>
                <a:cxn ang="0">
                  <a:pos x="70" y="147"/>
                </a:cxn>
                <a:cxn ang="0">
                  <a:pos x="65" y="76"/>
                </a:cxn>
                <a:cxn ang="0">
                  <a:pos x="61" y="0"/>
                </a:cxn>
                <a:cxn ang="0">
                  <a:pos x="59" y="13"/>
                </a:cxn>
                <a:cxn ang="0">
                  <a:pos x="53" y="52"/>
                </a:cxn>
                <a:cxn ang="0">
                  <a:pos x="47" y="105"/>
                </a:cxn>
                <a:cxn ang="0">
                  <a:pos x="38" y="172"/>
                </a:cxn>
                <a:cxn ang="0">
                  <a:pos x="27" y="240"/>
                </a:cxn>
                <a:cxn ang="0">
                  <a:pos x="18" y="305"/>
                </a:cxn>
                <a:cxn ang="0">
                  <a:pos x="11" y="361"/>
                </a:cxn>
                <a:cxn ang="0">
                  <a:pos x="3" y="403"/>
                </a:cxn>
              </a:cxnLst>
              <a:rect l="0" t="0" r="r" b="b"/>
              <a:pathLst>
                <a:path w="117" h="467">
                  <a:moveTo>
                    <a:pt x="3" y="403"/>
                  </a:moveTo>
                  <a:lnTo>
                    <a:pt x="3" y="403"/>
                  </a:lnTo>
                  <a:lnTo>
                    <a:pt x="0" y="413"/>
                  </a:lnTo>
                  <a:lnTo>
                    <a:pt x="0" y="422"/>
                  </a:lnTo>
                  <a:lnTo>
                    <a:pt x="3" y="430"/>
                  </a:lnTo>
                  <a:lnTo>
                    <a:pt x="8" y="438"/>
                  </a:lnTo>
                  <a:lnTo>
                    <a:pt x="12" y="441"/>
                  </a:lnTo>
                  <a:lnTo>
                    <a:pt x="17" y="443"/>
                  </a:lnTo>
                  <a:lnTo>
                    <a:pt x="25" y="443"/>
                  </a:lnTo>
                  <a:lnTo>
                    <a:pt x="30" y="441"/>
                  </a:lnTo>
                  <a:lnTo>
                    <a:pt x="38" y="440"/>
                  </a:lnTo>
                  <a:lnTo>
                    <a:pt x="45" y="438"/>
                  </a:lnTo>
                  <a:lnTo>
                    <a:pt x="53" y="438"/>
                  </a:lnTo>
                  <a:lnTo>
                    <a:pt x="61" y="440"/>
                  </a:lnTo>
                  <a:lnTo>
                    <a:pt x="74" y="446"/>
                  </a:lnTo>
                  <a:lnTo>
                    <a:pt x="84" y="449"/>
                  </a:lnTo>
                  <a:lnTo>
                    <a:pt x="93" y="456"/>
                  </a:lnTo>
                  <a:lnTo>
                    <a:pt x="103" y="467"/>
                  </a:lnTo>
                  <a:lnTo>
                    <a:pt x="108" y="467"/>
                  </a:lnTo>
                  <a:lnTo>
                    <a:pt x="112" y="464"/>
                  </a:lnTo>
                  <a:lnTo>
                    <a:pt x="116" y="458"/>
                  </a:lnTo>
                  <a:lnTo>
                    <a:pt x="117" y="452"/>
                  </a:lnTo>
                  <a:lnTo>
                    <a:pt x="117" y="438"/>
                  </a:lnTo>
                  <a:lnTo>
                    <a:pt x="116" y="425"/>
                  </a:lnTo>
                  <a:lnTo>
                    <a:pt x="112" y="412"/>
                  </a:lnTo>
                  <a:lnTo>
                    <a:pt x="109" y="398"/>
                  </a:lnTo>
                  <a:lnTo>
                    <a:pt x="107" y="387"/>
                  </a:lnTo>
                  <a:lnTo>
                    <a:pt x="102" y="373"/>
                  </a:lnTo>
                  <a:lnTo>
                    <a:pt x="97" y="361"/>
                  </a:lnTo>
                  <a:lnTo>
                    <a:pt x="94" y="348"/>
                  </a:lnTo>
                  <a:lnTo>
                    <a:pt x="93" y="342"/>
                  </a:lnTo>
                  <a:lnTo>
                    <a:pt x="90" y="336"/>
                  </a:lnTo>
                  <a:lnTo>
                    <a:pt x="88" y="327"/>
                  </a:lnTo>
                  <a:lnTo>
                    <a:pt x="86" y="320"/>
                  </a:lnTo>
                  <a:lnTo>
                    <a:pt x="84" y="310"/>
                  </a:lnTo>
                  <a:lnTo>
                    <a:pt x="81" y="298"/>
                  </a:lnTo>
                  <a:lnTo>
                    <a:pt x="80" y="286"/>
                  </a:lnTo>
                  <a:lnTo>
                    <a:pt x="80" y="274"/>
                  </a:lnTo>
                  <a:lnTo>
                    <a:pt x="79" y="264"/>
                  </a:lnTo>
                  <a:lnTo>
                    <a:pt x="79" y="252"/>
                  </a:lnTo>
                  <a:lnTo>
                    <a:pt x="77" y="240"/>
                  </a:lnTo>
                  <a:lnTo>
                    <a:pt x="76" y="228"/>
                  </a:lnTo>
                  <a:lnTo>
                    <a:pt x="74" y="218"/>
                  </a:lnTo>
                  <a:lnTo>
                    <a:pt x="74" y="202"/>
                  </a:lnTo>
                  <a:lnTo>
                    <a:pt x="71" y="176"/>
                  </a:lnTo>
                  <a:lnTo>
                    <a:pt x="70" y="147"/>
                  </a:lnTo>
                  <a:lnTo>
                    <a:pt x="68" y="113"/>
                  </a:lnTo>
                  <a:lnTo>
                    <a:pt x="65" y="76"/>
                  </a:lnTo>
                  <a:lnTo>
                    <a:pt x="63" y="39"/>
                  </a:lnTo>
                  <a:lnTo>
                    <a:pt x="61" y="0"/>
                  </a:lnTo>
                  <a:lnTo>
                    <a:pt x="61" y="3"/>
                  </a:lnTo>
                  <a:lnTo>
                    <a:pt x="59" y="13"/>
                  </a:lnTo>
                  <a:lnTo>
                    <a:pt x="56" y="30"/>
                  </a:lnTo>
                  <a:lnTo>
                    <a:pt x="53" y="52"/>
                  </a:lnTo>
                  <a:lnTo>
                    <a:pt x="50" y="79"/>
                  </a:lnTo>
                  <a:lnTo>
                    <a:pt x="47" y="105"/>
                  </a:lnTo>
                  <a:lnTo>
                    <a:pt x="43" y="138"/>
                  </a:lnTo>
                  <a:lnTo>
                    <a:pt x="38" y="172"/>
                  </a:lnTo>
                  <a:lnTo>
                    <a:pt x="34" y="204"/>
                  </a:lnTo>
                  <a:lnTo>
                    <a:pt x="27" y="240"/>
                  </a:lnTo>
                  <a:lnTo>
                    <a:pt x="22" y="274"/>
                  </a:lnTo>
                  <a:lnTo>
                    <a:pt x="18" y="305"/>
                  </a:lnTo>
                  <a:lnTo>
                    <a:pt x="13" y="336"/>
                  </a:lnTo>
                  <a:lnTo>
                    <a:pt x="11" y="361"/>
                  </a:lnTo>
                  <a:lnTo>
                    <a:pt x="7" y="385"/>
                  </a:lnTo>
                  <a:lnTo>
                    <a:pt x="3" y="403"/>
                  </a:lnTo>
                  <a:close/>
                </a:path>
              </a:pathLst>
            </a:custGeom>
            <a:noFill/>
            <a:ln w="1588">
              <a:solidFill>
                <a:srgbClr val="000000"/>
              </a:solidFill>
              <a:prstDash val="solid"/>
              <a:round/>
              <a:headEnd/>
              <a:tailEnd/>
            </a:ln>
          </p:spPr>
          <p:txBody>
            <a:bodyPr/>
            <a:lstStyle/>
            <a:p>
              <a:endParaRPr lang="en-US"/>
            </a:p>
          </p:txBody>
        </p:sp>
        <p:sp>
          <p:nvSpPr>
            <p:cNvPr id="1241733" name="Freeform 645"/>
            <p:cNvSpPr>
              <a:spLocks/>
            </p:cNvSpPr>
            <p:nvPr/>
          </p:nvSpPr>
          <p:spPr bwMode="auto">
            <a:xfrm>
              <a:off x="3199" y="3240"/>
              <a:ext cx="16" cy="26"/>
            </a:xfrm>
            <a:custGeom>
              <a:avLst/>
              <a:gdLst/>
              <a:ahLst/>
              <a:cxnLst>
                <a:cxn ang="0">
                  <a:pos x="0" y="0"/>
                </a:cxn>
                <a:cxn ang="0">
                  <a:pos x="0" y="0"/>
                </a:cxn>
                <a:cxn ang="0">
                  <a:pos x="5" y="3"/>
                </a:cxn>
                <a:cxn ang="0">
                  <a:pos x="12" y="5"/>
                </a:cxn>
                <a:cxn ang="0">
                  <a:pos x="16" y="10"/>
                </a:cxn>
                <a:cxn ang="0">
                  <a:pos x="21" y="15"/>
                </a:cxn>
                <a:cxn ang="0">
                  <a:pos x="25" y="21"/>
                </a:cxn>
                <a:cxn ang="0">
                  <a:pos x="30" y="30"/>
                </a:cxn>
                <a:cxn ang="0">
                  <a:pos x="31" y="40"/>
                </a:cxn>
                <a:cxn ang="0">
                  <a:pos x="32" y="52"/>
                </a:cxn>
              </a:cxnLst>
              <a:rect l="0" t="0" r="r" b="b"/>
              <a:pathLst>
                <a:path w="32" h="52">
                  <a:moveTo>
                    <a:pt x="0" y="0"/>
                  </a:moveTo>
                  <a:lnTo>
                    <a:pt x="0" y="0"/>
                  </a:lnTo>
                  <a:lnTo>
                    <a:pt x="5" y="3"/>
                  </a:lnTo>
                  <a:lnTo>
                    <a:pt x="12" y="5"/>
                  </a:lnTo>
                  <a:lnTo>
                    <a:pt x="16" y="10"/>
                  </a:lnTo>
                  <a:lnTo>
                    <a:pt x="21" y="15"/>
                  </a:lnTo>
                  <a:lnTo>
                    <a:pt x="25" y="21"/>
                  </a:lnTo>
                  <a:lnTo>
                    <a:pt x="30" y="30"/>
                  </a:lnTo>
                  <a:lnTo>
                    <a:pt x="31" y="40"/>
                  </a:lnTo>
                  <a:lnTo>
                    <a:pt x="32" y="52"/>
                  </a:lnTo>
                </a:path>
              </a:pathLst>
            </a:custGeom>
            <a:noFill/>
            <a:ln w="1588">
              <a:solidFill>
                <a:srgbClr val="000000"/>
              </a:solidFill>
              <a:prstDash val="solid"/>
              <a:round/>
              <a:headEnd/>
              <a:tailEnd/>
            </a:ln>
          </p:spPr>
          <p:txBody>
            <a:bodyPr/>
            <a:lstStyle/>
            <a:p>
              <a:endParaRPr lang="en-US"/>
            </a:p>
          </p:txBody>
        </p:sp>
        <p:sp>
          <p:nvSpPr>
            <p:cNvPr id="1241734" name="Freeform 646"/>
            <p:cNvSpPr>
              <a:spLocks/>
            </p:cNvSpPr>
            <p:nvPr/>
          </p:nvSpPr>
          <p:spPr bwMode="auto">
            <a:xfrm>
              <a:off x="3222" y="3364"/>
              <a:ext cx="19" cy="17"/>
            </a:xfrm>
            <a:custGeom>
              <a:avLst/>
              <a:gdLst/>
              <a:ahLst/>
              <a:cxnLst>
                <a:cxn ang="0">
                  <a:pos x="25" y="0"/>
                </a:cxn>
                <a:cxn ang="0">
                  <a:pos x="31" y="5"/>
                </a:cxn>
                <a:cxn ang="0">
                  <a:pos x="34" y="12"/>
                </a:cxn>
                <a:cxn ang="0">
                  <a:pos x="37" y="24"/>
                </a:cxn>
                <a:cxn ang="0">
                  <a:pos x="34" y="31"/>
                </a:cxn>
                <a:cxn ang="0">
                  <a:pos x="31" y="36"/>
                </a:cxn>
                <a:cxn ang="0">
                  <a:pos x="24" y="36"/>
                </a:cxn>
                <a:cxn ang="0">
                  <a:pos x="16" y="36"/>
                </a:cxn>
                <a:cxn ang="0">
                  <a:pos x="10" y="34"/>
                </a:cxn>
                <a:cxn ang="0">
                  <a:pos x="6" y="31"/>
                </a:cxn>
                <a:cxn ang="0">
                  <a:pos x="2" y="29"/>
                </a:cxn>
                <a:cxn ang="0">
                  <a:pos x="1" y="26"/>
                </a:cxn>
                <a:cxn ang="0">
                  <a:pos x="0" y="20"/>
                </a:cxn>
                <a:cxn ang="0">
                  <a:pos x="1" y="20"/>
                </a:cxn>
                <a:cxn ang="0">
                  <a:pos x="1" y="17"/>
                </a:cxn>
                <a:cxn ang="0">
                  <a:pos x="7" y="11"/>
                </a:cxn>
                <a:cxn ang="0">
                  <a:pos x="14" y="5"/>
                </a:cxn>
                <a:cxn ang="0">
                  <a:pos x="19" y="2"/>
                </a:cxn>
                <a:cxn ang="0">
                  <a:pos x="25" y="0"/>
                </a:cxn>
              </a:cxnLst>
              <a:rect l="0" t="0" r="r" b="b"/>
              <a:pathLst>
                <a:path w="37" h="36">
                  <a:moveTo>
                    <a:pt x="25" y="0"/>
                  </a:moveTo>
                  <a:lnTo>
                    <a:pt x="31" y="5"/>
                  </a:lnTo>
                  <a:lnTo>
                    <a:pt x="34" y="12"/>
                  </a:lnTo>
                  <a:lnTo>
                    <a:pt x="37" y="24"/>
                  </a:lnTo>
                  <a:lnTo>
                    <a:pt x="34" y="31"/>
                  </a:lnTo>
                  <a:lnTo>
                    <a:pt x="31" y="36"/>
                  </a:lnTo>
                  <a:lnTo>
                    <a:pt x="24" y="36"/>
                  </a:lnTo>
                  <a:lnTo>
                    <a:pt x="16" y="36"/>
                  </a:lnTo>
                  <a:lnTo>
                    <a:pt x="10" y="34"/>
                  </a:lnTo>
                  <a:lnTo>
                    <a:pt x="6" y="31"/>
                  </a:lnTo>
                  <a:lnTo>
                    <a:pt x="2" y="29"/>
                  </a:lnTo>
                  <a:lnTo>
                    <a:pt x="1" y="26"/>
                  </a:lnTo>
                  <a:lnTo>
                    <a:pt x="0" y="20"/>
                  </a:lnTo>
                  <a:lnTo>
                    <a:pt x="1" y="20"/>
                  </a:lnTo>
                  <a:lnTo>
                    <a:pt x="1" y="17"/>
                  </a:lnTo>
                  <a:lnTo>
                    <a:pt x="7" y="11"/>
                  </a:lnTo>
                  <a:lnTo>
                    <a:pt x="14" y="5"/>
                  </a:lnTo>
                  <a:lnTo>
                    <a:pt x="19" y="2"/>
                  </a:lnTo>
                  <a:lnTo>
                    <a:pt x="25" y="0"/>
                  </a:lnTo>
                  <a:close/>
                </a:path>
              </a:pathLst>
            </a:custGeom>
            <a:solidFill>
              <a:srgbClr val="FFFFFF"/>
            </a:solidFill>
            <a:ln w="9525">
              <a:noFill/>
              <a:round/>
              <a:headEnd/>
              <a:tailEnd/>
            </a:ln>
          </p:spPr>
          <p:txBody>
            <a:bodyPr/>
            <a:lstStyle/>
            <a:p>
              <a:endParaRPr lang="en-US"/>
            </a:p>
          </p:txBody>
        </p:sp>
        <p:sp>
          <p:nvSpPr>
            <p:cNvPr id="1241735" name="Freeform 647"/>
            <p:cNvSpPr>
              <a:spLocks/>
            </p:cNvSpPr>
            <p:nvPr/>
          </p:nvSpPr>
          <p:spPr bwMode="auto">
            <a:xfrm>
              <a:off x="3222" y="3364"/>
              <a:ext cx="19" cy="17"/>
            </a:xfrm>
            <a:custGeom>
              <a:avLst/>
              <a:gdLst/>
              <a:ahLst/>
              <a:cxnLst>
                <a:cxn ang="0">
                  <a:pos x="25" y="0"/>
                </a:cxn>
                <a:cxn ang="0">
                  <a:pos x="25" y="0"/>
                </a:cxn>
                <a:cxn ang="0">
                  <a:pos x="31" y="5"/>
                </a:cxn>
                <a:cxn ang="0">
                  <a:pos x="34" y="12"/>
                </a:cxn>
                <a:cxn ang="0">
                  <a:pos x="37" y="24"/>
                </a:cxn>
                <a:cxn ang="0">
                  <a:pos x="34" y="31"/>
                </a:cxn>
                <a:cxn ang="0">
                  <a:pos x="31" y="36"/>
                </a:cxn>
                <a:cxn ang="0">
                  <a:pos x="24" y="36"/>
                </a:cxn>
                <a:cxn ang="0">
                  <a:pos x="16" y="36"/>
                </a:cxn>
                <a:cxn ang="0">
                  <a:pos x="10" y="34"/>
                </a:cxn>
                <a:cxn ang="0">
                  <a:pos x="6" y="31"/>
                </a:cxn>
                <a:cxn ang="0">
                  <a:pos x="2" y="29"/>
                </a:cxn>
                <a:cxn ang="0">
                  <a:pos x="1" y="26"/>
                </a:cxn>
                <a:cxn ang="0">
                  <a:pos x="0" y="20"/>
                </a:cxn>
                <a:cxn ang="0">
                  <a:pos x="1" y="20"/>
                </a:cxn>
                <a:cxn ang="0">
                  <a:pos x="1" y="17"/>
                </a:cxn>
                <a:cxn ang="0">
                  <a:pos x="7" y="11"/>
                </a:cxn>
                <a:cxn ang="0">
                  <a:pos x="14" y="5"/>
                </a:cxn>
                <a:cxn ang="0">
                  <a:pos x="19" y="2"/>
                </a:cxn>
                <a:cxn ang="0">
                  <a:pos x="25" y="0"/>
                </a:cxn>
              </a:cxnLst>
              <a:rect l="0" t="0" r="r" b="b"/>
              <a:pathLst>
                <a:path w="37" h="36">
                  <a:moveTo>
                    <a:pt x="25" y="0"/>
                  </a:moveTo>
                  <a:lnTo>
                    <a:pt x="25" y="0"/>
                  </a:lnTo>
                  <a:lnTo>
                    <a:pt x="31" y="5"/>
                  </a:lnTo>
                  <a:lnTo>
                    <a:pt x="34" y="12"/>
                  </a:lnTo>
                  <a:lnTo>
                    <a:pt x="37" y="24"/>
                  </a:lnTo>
                  <a:lnTo>
                    <a:pt x="34" y="31"/>
                  </a:lnTo>
                  <a:lnTo>
                    <a:pt x="31" y="36"/>
                  </a:lnTo>
                  <a:lnTo>
                    <a:pt x="24" y="36"/>
                  </a:lnTo>
                  <a:lnTo>
                    <a:pt x="16" y="36"/>
                  </a:lnTo>
                  <a:lnTo>
                    <a:pt x="10" y="34"/>
                  </a:lnTo>
                  <a:lnTo>
                    <a:pt x="6" y="31"/>
                  </a:lnTo>
                  <a:lnTo>
                    <a:pt x="2" y="29"/>
                  </a:lnTo>
                  <a:lnTo>
                    <a:pt x="1" y="26"/>
                  </a:lnTo>
                  <a:lnTo>
                    <a:pt x="0" y="20"/>
                  </a:lnTo>
                  <a:lnTo>
                    <a:pt x="1" y="20"/>
                  </a:lnTo>
                  <a:lnTo>
                    <a:pt x="1" y="17"/>
                  </a:lnTo>
                  <a:lnTo>
                    <a:pt x="7" y="11"/>
                  </a:lnTo>
                  <a:lnTo>
                    <a:pt x="14" y="5"/>
                  </a:lnTo>
                  <a:lnTo>
                    <a:pt x="19" y="2"/>
                  </a:lnTo>
                  <a:lnTo>
                    <a:pt x="25" y="0"/>
                  </a:lnTo>
                  <a:close/>
                </a:path>
              </a:pathLst>
            </a:custGeom>
            <a:noFill/>
            <a:ln w="1588">
              <a:solidFill>
                <a:srgbClr val="000000"/>
              </a:solidFill>
              <a:prstDash val="solid"/>
              <a:round/>
              <a:headEnd/>
              <a:tailEnd/>
            </a:ln>
          </p:spPr>
          <p:txBody>
            <a:bodyPr/>
            <a:lstStyle/>
            <a:p>
              <a:endParaRPr lang="en-US"/>
            </a:p>
          </p:txBody>
        </p:sp>
        <p:sp>
          <p:nvSpPr>
            <p:cNvPr id="1241736" name="Freeform 648"/>
            <p:cNvSpPr>
              <a:spLocks/>
            </p:cNvSpPr>
            <p:nvPr/>
          </p:nvSpPr>
          <p:spPr bwMode="auto">
            <a:xfrm>
              <a:off x="3208" y="3310"/>
              <a:ext cx="30" cy="69"/>
            </a:xfrm>
            <a:custGeom>
              <a:avLst/>
              <a:gdLst/>
              <a:ahLst/>
              <a:cxnLst>
                <a:cxn ang="0">
                  <a:pos x="31" y="5"/>
                </a:cxn>
                <a:cxn ang="0">
                  <a:pos x="31" y="11"/>
                </a:cxn>
                <a:cxn ang="0">
                  <a:pos x="31" y="23"/>
                </a:cxn>
                <a:cxn ang="0">
                  <a:pos x="31" y="34"/>
                </a:cxn>
                <a:cxn ang="0">
                  <a:pos x="32" y="48"/>
                </a:cxn>
                <a:cxn ang="0">
                  <a:pos x="35" y="62"/>
                </a:cxn>
                <a:cxn ang="0">
                  <a:pos x="39" y="76"/>
                </a:cxn>
                <a:cxn ang="0">
                  <a:pos x="45" y="88"/>
                </a:cxn>
                <a:cxn ang="0">
                  <a:pos x="54" y="95"/>
                </a:cxn>
                <a:cxn ang="0">
                  <a:pos x="58" y="102"/>
                </a:cxn>
                <a:cxn ang="0">
                  <a:pos x="61" y="113"/>
                </a:cxn>
                <a:cxn ang="0">
                  <a:pos x="61" y="123"/>
                </a:cxn>
                <a:cxn ang="0">
                  <a:pos x="57" y="131"/>
                </a:cxn>
                <a:cxn ang="0">
                  <a:pos x="52" y="134"/>
                </a:cxn>
                <a:cxn ang="0">
                  <a:pos x="44" y="137"/>
                </a:cxn>
                <a:cxn ang="0">
                  <a:pos x="37" y="139"/>
                </a:cxn>
                <a:cxn ang="0">
                  <a:pos x="35" y="139"/>
                </a:cxn>
                <a:cxn ang="0">
                  <a:pos x="27" y="132"/>
                </a:cxn>
                <a:cxn ang="0">
                  <a:pos x="18" y="119"/>
                </a:cxn>
                <a:cxn ang="0">
                  <a:pos x="12" y="101"/>
                </a:cxn>
                <a:cxn ang="0">
                  <a:pos x="7" y="79"/>
                </a:cxn>
                <a:cxn ang="0">
                  <a:pos x="3" y="57"/>
                </a:cxn>
                <a:cxn ang="0">
                  <a:pos x="0" y="36"/>
                </a:cxn>
                <a:cxn ang="0">
                  <a:pos x="3" y="20"/>
                </a:cxn>
                <a:cxn ang="0">
                  <a:pos x="7" y="8"/>
                </a:cxn>
                <a:cxn ang="0">
                  <a:pos x="12" y="3"/>
                </a:cxn>
                <a:cxn ang="0">
                  <a:pos x="17" y="0"/>
                </a:cxn>
                <a:cxn ang="0">
                  <a:pos x="21" y="0"/>
                </a:cxn>
                <a:cxn ang="0">
                  <a:pos x="27" y="2"/>
                </a:cxn>
                <a:cxn ang="0">
                  <a:pos x="30" y="3"/>
                </a:cxn>
                <a:cxn ang="0">
                  <a:pos x="31" y="5"/>
                </a:cxn>
              </a:cxnLst>
              <a:rect l="0" t="0" r="r" b="b"/>
              <a:pathLst>
                <a:path w="61" h="139">
                  <a:moveTo>
                    <a:pt x="31" y="5"/>
                  </a:moveTo>
                  <a:lnTo>
                    <a:pt x="31" y="11"/>
                  </a:lnTo>
                  <a:lnTo>
                    <a:pt x="31" y="23"/>
                  </a:lnTo>
                  <a:lnTo>
                    <a:pt x="31" y="34"/>
                  </a:lnTo>
                  <a:lnTo>
                    <a:pt x="32" y="48"/>
                  </a:lnTo>
                  <a:lnTo>
                    <a:pt x="35" y="62"/>
                  </a:lnTo>
                  <a:lnTo>
                    <a:pt x="39" y="76"/>
                  </a:lnTo>
                  <a:lnTo>
                    <a:pt x="45" y="88"/>
                  </a:lnTo>
                  <a:lnTo>
                    <a:pt x="54" y="95"/>
                  </a:lnTo>
                  <a:lnTo>
                    <a:pt x="58" y="102"/>
                  </a:lnTo>
                  <a:lnTo>
                    <a:pt x="61" y="113"/>
                  </a:lnTo>
                  <a:lnTo>
                    <a:pt x="61" y="123"/>
                  </a:lnTo>
                  <a:lnTo>
                    <a:pt x="57" y="131"/>
                  </a:lnTo>
                  <a:lnTo>
                    <a:pt x="52" y="134"/>
                  </a:lnTo>
                  <a:lnTo>
                    <a:pt x="44" y="137"/>
                  </a:lnTo>
                  <a:lnTo>
                    <a:pt x="37" y="139"/>
                  </a:lnTo>
                  <a:lnTo>
                    <a:pt x="35" y="139"/>
                  </a:lnTo>
                  <a:lnTo>
                    <a:pt x="27" y="132"/>
                  </a:lnTo>
                  <a:lnTo>
                    <a:pt x="18" y="119"/>
                  </a:lnTo>
                  <a:lnTo>
                    <a:pt x="12" y="101"/>
                  </a:lnTo>
                  <a:lnTo>
                    <a:pt x="7" y="79"/>
                  </a:lnTo>
                  <a:lnTo>
                    <a:pt x="3" y="57"/>
                  </a:lnTo>
                  <a:lnTo>
                    <a:pt x="0" y="36"/>
                  </a:lnTo>
                  <a:lnTo>
                    <a:pt x="3" y="20"/>
                  </a:lnTo>
                  <a:lnTo>
                    <a:pt x="7" y="8"/>
                  </a:lnTo>
                  <a:lnTo>
                    <a:pt x="12" y="3"/>
                  </a:lnTo>
                  <a:lnTo>
                    <a:pt x="17" y="0"/>
                  </a:lnTo>
                  <a:lnTo>
                    <a:pt x="21" y="0"/>
                  </a:lnTo>
                  <a:lnTo>
                    <a:pt x="27" y="2"/>
                  </a:lnTo>
                  <a:lnTo>
                    <a:pt x="30" y="3"/>
                  </a:lnTo>
                  <a:lnTo>
                    <a:pt x="31" y="5"/>
                  </a:lnTo>
                  <a:close/>
                </a:path>
              </a:pathLst>
            </a:custGeom>
            <a:solidFill>
              <a:srgbClr val="FFFFFF"/>
            </a:solidFill>
            <a:ln w="9525">
              <a:noFill/>
              <a:round/>
              <a:headEnd/>
              <a:tailEnd/>
            </a:ln>
          </p:spPr>
          <p:txBody>
            <a:bodyPr/>
            <a:lstStyle/>
            <a:p>
              <a:endParaRPr lang="en-US"/>
            </a:p>
          </p:txBody>
        </p:sp>
        <p:sp>
          <p:nvSpPr>
            <p:cNvPr id="1241737" name="Freeform 649"/>
            <p:cNvSpPr>
              <a:spLocks/>
            </p:cNvSpPr>
            <p:nvPr/>
          </p:nvSpPr>
          <p:spPr bwMode="auto">
            <a:xfrm>
              <a:off x="3208" y="3310"/>
              <a:ext cx="30" cy="69"/>
            </a:xfrm>
            <a:custGeom>
              <a:avLst/>
              <a:gdLst/>
              <a:ahLst/>
              <a:cxnLst>
                <a:cxn ang="0">
                  <a:pos x="31" y="5"/>
                </a:cxn>
                <a:cxn ang="0">
                  <a:pos x="31" y="5"/>
                </a:cxn>
                <a:cxn ang="0">
                  <a:pos x="31" y="11"/>
                </a:cxn>
                <a:cxn ang="0">
                  <a:pos x="31" y="23"/>
                </a:cxn>
                <a:cxn ang="0">
                  <a:pos x="31" y="34"/>
                </a:cxn>
                <a:cxn ang="0">
                  <a:pos x="32" y="48"/>
                </a:cxn>
                <a:cxn ang="0">
                  <a:pos x="35" y="62"/>
                </a:cxn>
                <a:cxn ang="0">
                  <a:pos x="39" y="76"/>
                </a:cxn>
                <a:cxn ang="0">
                  <a:pos x="45" y="88"/>
                </a:cxn>
                <a:cxn ang="0">
                  <a:pos x="54" y="95"/>
                </a:cxn>
                <a:cxn ang="0">
                  <a:pos x="58" y="102"/>
                </a:cxn>
                <a:cxn ang="0">
                  <a:pos x="61" y="113"/>
                </a:cxn>
                <a:cxn ang="0">
                  <a:pos x="61" y="123"/>
                </a:cxn>
                <a:cxn ang="0">
                  <a:pos x="57" y="131"/>
                </a:cxn>
                <a:cxn ang="0">
                  <a:pos x="52" y="134"/>
                </a:cxn>
                <a:cxn ang="0">
                  <a:pos x="44" y="137"/>
                </a:cxn>
                <a:cxn ang="0">
                  <a:pos x="37" y="139"/>
                </a:cxn>
                <a:cxn ang="0">
                  <a:pos x="35" y="139"/>
                </a:cxn>
                <a:cxn ang="0">
                  <a:pos x="27" y="132"/>
                </a:cxn>
                <a:cxn ang="0">
                  <a:pos x="18" y="119"/>
                </a:cxn>
                <a:cxn ang="0">
                  <a:pos x="12" y="101"/>
                </a:cxn>
                <a:cxn ang="0">
                  <a:pos x="7" y="79"/>
                </a:cxn>
                <a:cxn ang="0">
                  <a:pos x="3" y="57"/>
                </a:cxn>
                <a:cxn ang="0">
                  <a:pos x="0" y="36"/>
                </a:cxn>
                <a:cxn ang="0">
                  <a:pos x="3" y="20"/>
                </a:cxn>
                <a:cxn ang="0">
                  <a:pos x="7" y="8"/>
                </a:cxn>
                <a:cxn ang="0">
                  <a:pos x="12" y="3"/>
                </a:cxn>
                <a:cxn ang="0">
                  <a:pos x="17" y="0"/>
                </a:cxn>
                <a:cxn ang="0">
                  <a:pos x="21" y="0"/>
                </a:cxn>
                <a:cxn ang="0">
                  <a:pos x="27" y="2"/>
                </a:cxn>
                <a:cxn ang="0">
                  <a:pos x="30" y="3"/>
                </a:cxn>
                <a:cxn ang="0">
                  <a:pos x="31" y="5"/>
                </a:cxn>
              </a:cxnLst>
              <a:rect l="0" t="0" r="r" b="b"/>
              <a:pathLst>
                <a:path w="61" h="139">
                  <a:moveTo>
                    <a:pt x="31" y="5"/>
                  </a:moveTo>
                  <a:lnTo>
                    <a:pt x="31" y="5"/>
                  </a:lnTo>
                  <a:lnTo>
                    <a:pt x="31" y="11"/>
                  </a:lnTo>
                  <a:lnTo>
                    <a:pt x="31" y="23"/>
                  </a:lnTo>
                  <a:lnTo>
                    <a:pt x="31" y="34"/>
                  </a:lnTo>
                  <a:lnTo>
                    <a:pt x="32" y="48"/>
                  </a:lnTo>
                  <a:lnTo>
                    <a:pt x="35" y="62"/>
                  </a:lnTo>
                  <a:lnTo>
                    <a:pt x="39" y="76"/>
                  </a:lnTo>
                  <a:lnTo>
                    <a:pt x="45" y="88"/>
                  </a:lnTo>
                  <a:lnTo>
                    <a:pt x="54" y="95"/>
                  </a:lnTo>
                  <a:lnTo>
                    <a:pt x="58" y="102"/>
                  </a:lnTo>
                  <a:lnTo>
                    <a:pt x="61" y="113"/>
                  </a:lnTo>
                  <a:lnTo>
                    <a:pt x="61" y="123"/>
                  </a:lnTo>
                  <a:lnTo>
                    <a:pt x="57" y="131"/>
                  </a:lnTo>
                  <a:lnTo>
                    <a:pt x="52" y="134"/>
                  </a:lnTo>
                  <a:lnTo>
                    <a:pt x="44" y="137"/>
                  </a:lnTo>
                  <a:lnTo>
                    <a:pt x="37" y="139"/>
                  </a:lnTo>
                  <a:lnTo>
                    <a:pt x="35" y="139"/>
                  </a:lnTo>
                  <a:lnTo>
                    <a:pt x="27" y="132"/>
                  </a:lnTo>
                  <a:lnTo>
                    <a:pt x="18" y="119"/>
                  </a:lnTo>
                  <a:lnTo>
                    <a:pt x="12" y="101"/>
                  </a:lnTo>
                  <a:lnTo>
                    <a:pt x="7" y="79"/>
                  </a:lnTo>
                  <a:lnTo>
                    <a:pt x="3" y="57"/>
                  </a:lnTo>
                  <a:lnTo>
                    <a:pt x="0" y="36"/>
                  </a:lnTo>
                  <a:lnTo>
                    <a:pt x="3" y="20"/>
                  </a:lnTo>
                  <a:lnTo>
                    <a:pt x="7" y="8"/>
                  </a:lnTo>
                  <a:lnTo>
                    <a:pt x="12" y="3"/>
                  </a:lnTo>
                  <a:lnTo>
                    <a:pt x="17" y="0"/>
                  </a:lnTo>
                  <a:lnTo>
                    <a:pt x="21" y="0"/>
                  </a:lnTo>
                  <a:lnTo>
                    <a:pt x="27" y="2"/>
                  </a:lnTo>
                  <a:lnTo>
                    <a:pt x="30" y="3"/>
                  </a:lnTo>
                  <a:lnTo>
                    <a:pt x="31" y="5"/>
                  </a:lnTo>
                  <a:close/>
                </a:path>
              </a:pathLst>
            </a:custGeom>
            <a:noFill/>
            <a:ln w="1588">
              <a:solidFill>
                <a:srgbClr val="000000"/>
              </a:solidFill>
              <a:prstDash val="solid"/>
              <a:round/>
              <a:headEnd/>
              <a:tailEnd/>
            </a:ln>
          </p:spPr>
          <p:txBody>
            <a:bodyPr/>
            <a:lstStyle/>
            <a:p>
              <a:endParaRPr lang="en-US"/>
            </a:p>
          </p:txBody>
        </p:sp>
        <p:sp>
          <p:nvSpPr>
            <p:cNvPr id="1241738" name="Freeform 650"/>
            <p:cNvSpPr>
              <a:spLocks/>
            </p:cNvSpPr>
            <p:nvPr/>
          </p:nvSpPr>
          <p:spPr bwMode="auto">
            <a:xfrm>
              <a:off x="3226" y="3376"/>
              <a:ext cx="9" cy="9"/>
            </a:xfrm>
            <a:custGeom>
              <a:avLst/>
              <a:gdLst/>
              <a:ahLst/>
              <a:cxnLst>
                <a:cxn ang="0">
                  <a:pos x="1" y="1"/>
                </a:cxn>
                <a:cxn ang="0">
                  <a:pos x="5" y="0"/>
                </a:cxn>
                <a:cxn ang="0">
                  <a:pos x="12" y="1"/>
                </a:cxn>
                <a:cxn ang="0">
                  <a:pos x="17" y="3"/>
                </a:cxn>
                <a:cxn ang="0">
                  <a:pos x="19" y="8"/>
                </a:cxn>
                <a:cxn ang="0">
                  <a:pos x="19" y="10"/>
                </a:cxn>
                <a:cxn ang="0">
                  <a:pos x="19" y="11"/>
                </a:cxn>
                <a:cxn ang="0">
                  <a:pos x="19" y="13"/>
                </a:cxn>
                <a:cxn ang="0">
                  <a:pos x="18" y="14"/>
                </a:cxn>
                <a:cxn ang="0">
                  <a:pos x="13" y="17"/>
                </a:cxn>
                <a:cxn ang="0">
                  <a:pos x="9" y="17"/>
                </a:cxn>
                <a:cxn ang="0">
                  <a:pos x="4" y="17"/>
                </a:cxn>
                <a:cxn ang="0">
                  <a:pos x="1" y="14"/>
                </a:cxn>
                <a:cxn ang="0">
                  <a:pos x="0" y="11"/>
                </a:cxn>
                <a:cxn ang="0">
                  <a:pos x="0" y="8"/>
                </a:cxn>
                <a:cxn ang="0">
                  <a:pos x="0" y="4"/>
                </a:cxn>
                <a:cxn ang="0">
                  <a:pos x="1" y="1"/>
                </a:cxn>
              </a:cxnLst>
              <a:rect l="0" t="0" r="r" b="b"/>
              <a:pathLst>
                <a:path w="19" h="17">
                  <a:moveTo>
                    <a:pt x="1" y="1"/>
                  </a:moveTo>
                  <a:lnTo>
                    <a:pt x="5" y="0"/>
                  </a:lnTo>
                  <a:lnTo>
                    <a:pt x="12" y="1"/>
                  </a:lnTo>
                  <a:lnTo>
                    <a:pt x="17" y="3"/>
                  </a:lnTo>
                  <a:lnTo>
                    <a:pt x="19" y="8"/>
                  </a:lnTo>
                  <a:lnTo>
                    <a:pt x="19" y="10"/>
                  </a:lnTo>
                  <a:lnTo>
                    <a:pt x="19" y="11"/>
                  </a:lnTo>
                  <a:lnTo>
                    <a:pt x="19" y="13"/>
                  </a:lnTo>
                  <a:lnTo>
                    <a:pt x="18" y="14"/>
                  </a:lnTo>
                  <a:lnTo>
                    <a:pt x="13" y="17"/>
                  </a:lnTo>
                  <a:lnTo>
                    <a:pt x="9" y="17"/>
                  </a:lnTo>
                  <a:lnTo>
                    <a:pt x="4" y="17"/>
                  </a:lnTo>
                  <a:lnTo>
                    <a:pt x="1" y="14"/>
                  </a:lnTo>
                  <a:lnTo>
                    <a:pt x="0" y="11"/>
                  </a:lnTo>
                  <a:lnTo>
                    <a:pt x="0" y="8"/>
                  </a:lnTo>
                  <a:lnTo>
                    <a:pt x="0" y="4"/>
                  </a:lnTo>
                  <a:lnTo>
                    <a:pt x="1" y="1"/>
                  </a:lnTo>
                  <a:close/>
                </a:path>
              </a:pathLst>
            </a:custGeom>
            <a:solidFill>
              <a:srgbClr val="FFFFFF"/>
            </a:solidFill>
            <a:ln w="9525">
              <a:noFill/>
              <a:round/>
              <a:headEnd/>
              <a:tailEnd/>
            </a:ln>
          </p:spPr>
          <p:txBody>
            <a:bodyPr/>
            <a:lstStyle/>
            <a:p>
              <a:endParaRPr lang="en-US"/>
            </a:p>
          </p:txBody>
        </p:sp>
        <p:sp>
          <p:nvSpPr>
            <p:cNvPr id="1241739" name="Freeform 651"/>
            <p:cNvSpPr>
              <a:spLocks/>
            </p:cNvSpPr>
            <p:nvPr/>
          </p:nvSpPr>
          <p:spPr bwMode="auto">
            <a:xfrm>
              <a:off x="3226" y="3376"/>
              <a:ext cx="9" cy="9"/>
            </a:xfrm>
            <a:custGeom>
              <a:avLst/>
              <a:gdLst/>
              <a:ahLst/>
              <a:cxnLst>
                <a:cxn ang="0">
                  <a:pos x="1" y="1"/>
                </a:cxn>
                <a:cxn ang="0">
                  <a:pos x="1" y="1"/>
                </a:cxn>
                <a:cxn ang="0">
                  <a:pos x="5" y="0"/>
                </a:cxn>
                <a:cxn ang="0">
                  <a:pos x="12" y="1"/>
                </a:cxn>
                <a:cxn ang="0">
                  <a:pos x="17" y="3"/>
                </a:cxn>
                <a:cxn ang="0">
                  <a:pos x="19" y="8"/>
                </a:cxn>
                <a:cxn ang="0">
                  <a:pos x="19" y="10"/>
                </a:cxn>
                <a:cxn ang="0">
                  <a:pos x="19" y="11"/>
                </a:cxn>
                <a:cxn ang="0">
                  <a:pos x="19" y="13"/>
                </a:cxn>
                <a:cxn ang="0">
                  <a:pos x="18" y="14"/>
                </a:cxn>
                <a:cxn ang="0">
                  <a:pos x="13" y="17"/>
                </a:cxn>
                <a:cxn ang="0">
                  <a:pos x="9" y="17"/>
                </a:cxn>
                <a:cxn ang="0">
                  <a:pos x="4" y="17"/>
                </a:cxn>
                <a:cxn ang="0">
                  <a:pos x="1" y="14"/>
                </a:cxn>
                <a:cxn ang="0">
                  <a:pos x="0" y="11"/>
                </a:cxn>
                <a:cxn ang="0">
                  <a:pos x="0" y="8"/>
                </a:cxn>
                <a:cxn ang="0">
                  <a:pos x="0" y="4"/>
                </a:cxn>
                <a:cxn ang="0">
                  <a:pos x="1" y="1"/>
                </a:cxn>
              </a:cxnLst>
              <a:rect l="0" t="0" r="r" b="b"/>
              <a:pathLst>
                <a:path w="19" h="17">
                  <a:moveTo>
                    <a:pt x="1" y="1"/>
                  </a:moveTo>
                  <a:lnTo>
                    <a:pt x="1" y="1"/>
                  </a:lnTo>
                  <a:lnTo>
                    <a:pt x="5" y="0"/>
                  </a:lnTo>
                  <a:lnTo>
                    <a:pt x="12" y="1"/>
                  </a:lnTo>
                  <a:lnTo>
                    <a:pt x="17" y="3"/>
                  </a:lnTo>
                  <a:lnTo>
                    <a:pt x="19" y="8"/>
                  </a:lnTo>
                  <a:lnTo>
                    <a:pt x="19" y="10"/>
                  </a:lnTo>
                  <a:lnTo>
                    <a:pt x="19" y="11"/>
                  </a:lnTo>
                  <a:lnTo>
                    <a:pt x="19" y="13"/>
                  </a:lnTo>
                  <a:lnTo>
                    <a:pt x="18" y="14"/>
                  </a:lnTo>
                  <a:lnTo>
                    <a:pt x="13" y="17"/>
                  </a:lnTo>
                  <a:lnTo>
                    <a:pt x="9" y="17"/>
                  </a:lnTo>
                  <a:lnTo>
                    <a:pt x="4" y="17"/>
                  </a:lnTo>
                  <a:lnTo>
                    <a:pt x="1" y="14"/>
                  </a:lnTo>
                  <a:lnTo>
                    <a:pt x="0" y="11"/>
                  </a:lnTo>
                  <a:lnTo>
                    <a:pt x="0" y="8"/>
                  </a:lnTo>
                  <a:lnTo>
                    <a:pt x="0" y="4"/>
                  </a:lnTo>
                  <a:lnTo>
                    <a:pt x="1" y="1"/>
                  </a:lnTo>
                  <a:close/>
                </a:path>
              </a:pathLst>
            </a:custGeom>
            <a:noFill/>
            <a:ln w="1588">
              <a:solidFill>
                <a:srgbClr val="000000"/>
              </a:solidFill>
              <a:prstDash val="solid"/>
              <a:round/>
              <a:headEnd/>
              <a:tailEnd/>
            </a:ln>
          </p:spPr>
          <p:txBody>
            <a:bodyPr/>
            <a:lstStyle/>
            <a:p>
              <a:endParaRPr lang="en-US"/>
            </a:p>
          </p:txBody>
        </p:sp>
        <p:sp>
          <p:nvSpPr>
            <p:cNvPr id="1241740" name="Freeform 652"/>
            <p:cNvSpPr>
              <a:spLocks/>
            </p:cNvSpPr>
            <p:nvPr/>
          </p:nvSpPr>
          <p:spPr bwMode="auto">
            <a:xfrm>
              <a:off x="3212" y="3321"/>
              <a:ext cx="10" cy="15"/>
            </a:xfrm>
            <a:custGeom>
              <a:avLst/>
              <a:gdLst/>
              <a:ahLst/>
              <a:cxnLst>
                <a:cxn ang="0">
                  <a:pos x="19" y="0"/>
                </a:cxn>
                <a:cxn ang="0">
                  <a:pos x="19" y="0"/>
                </a:cxn>
                <a:cxn ang="0">
                  <a:pos x="19" y="11"/>
                </a:cxn>
                <a:cxn ang="0">
                  <a:pos x="17" y="19"/>
                </a:cxn>
                <a:cxn ang="0">
                  <a:pos x="10" y="26"/>
                </a:cxn>
                <a:cxn ang="0">
                  <a:pos x="0" y="29"/>
                </a:cxn>
              </a:cxnLst>
              <a:rect l="0" t="0" r="r" b="b"/>
              <a:pathLst>
                <a:path w="19" h="29">
                  <a:moveTo>
                    <a:pt x="19" y="0"/>
                  </a:moveTo>
                  <a:lnTo>
                    <a:pt x="19" y="0"/>
                  </a:lnTo>
                  <a:lnTo>
                    <a:pt x="19" y="11"/>
                  </a:lnTo>
                  <a:lnTo>
                    <a:pt x="17" y="19"/>
                  </a:lnTo>
                  <a:lnTo>
                    <a:pt x="10" y="26"/>
                  </a:lnTo>
                  <a:lnTo>
                    <a:pt x="0" y="29"/>
                  </a:lnTo>
                </a:path>
              </a:pathLst>
            </a:custGeom>
            <a:noFill/>
            <a:ln w="1588">
              <a:solidFill>
                <a:srgbClr val="000000"/>
              </a:solidFill>
              <a:prstDash val="solid"/>
              <a:round/>
              <a:headEnd/>
              <a:tailEnd/>
            </a:ln>
          </p:spPr>
          <p:txBody>
            <a:bodyPr/>
            <a:lstStyle/>
            <a:p>
              <a:endParaRPr lang="en-US"/>
            </a:p>
          </p:txBody>
        </p:sp>
        <p:sp>
          <p:nvSpPr>
            <p:cNvPr id="1241741" name="Freeform 653"/>
            <p:cNvSpPr>
              <a:spLocks/>
            </p:cNvSpPr>
            <p:nvPr/>
          </p:nvSpPr>
          <p:spPr bwMode="auto">
            <a:xfrm>
              <a:off x="3167" y="3266"/>
              <a:ext cx="59" cy="42"/>
            </a:xfrm>
            <a:custGeom>
              <a:avLst/>
              <a:gdLst/>
              <a:ahLst/>
              <a:cxnLst>
                <a:cxn ang="0">
                  <a:pos x="0" y="84"/>
                </a:cxn>
                <a:cxn ang="0">
                  <a:pos x="0" y="80"/>
                </a:cxn>
                <a:cxn ang="0">
                  <a:pos x="2" y="67"/>
                </a:cxn>
                <a:cxn ang="0">
                  <a:pos x="2" y="52"/>
                </a:cxn>
                <a:cxn ang="0">
                  <a:pos x="3" y="44"/>
                </a:cxn>
                <a:cxn ang="0">
                  <a:pos x="7" y="33"/>
                </a:cxn>
                <a:cxn ang="0">
                  <a:pos x="9" y="24"/>
                </a:cxn>
                <a:cxn ang="0">
                  <a:pos x="12" y="19"/>
                </a:cxn>
                <a:cxn ang="0">
                  <a:pos x="13" y="15"/>
                </a:cxn>
                <a:cxn ang="0">
                  <a:pos x="13" y="10"/>
                </a:cxn>
                <a:cxn ang="0">
                  <a:pos x="13" y="6"/>
                </a:cxn>
                <a:cxn ang="0">
                  <a:pos x="16" y="3"/>
                </a:cxn>
                <a:cxn ang="0">
                  <a:pos x="20" y="3"/>
                </a:cxn>
                <a:cxn ang="0">
                  <a:pos x="30" y="4"/>
                </a:cxn>
                <a:cxn ang="0">
                  <a:pos x="43" y="3"/>
                </a:cxn>
                <a:cxn ang="0">
                  <a:pos x="54" y="0"/>
                </a:cxn>
                <a:cxn ang="0">
                  <a:pos x="63" y="0"/>
                </a:cxn>
                <a:cxn ang="0">
                  <a:pos x="72" y="3"/>
                </a:cxn>
                <a:cxn ang="0">
                  <a:pos x="84" y="6"/>
                </a:cxn>
                <a:cxn ang="0">
                  <a:pos x="94" y="10"/>
                </a:cxn>
                <a:cxn ang="0">
                  <a:pos x="103" y="15"/>
                </a:cxn>
                <a:cxn ang="0">
                  <a:pos x="111" y="24"/>
                </a:cxn>
                <a:cxn ang="0">
                  <a:pos x="117" y="34"/>
                </a:cxn>
                <a:cxn ang="0">
                  <a:pos x="118" y="47"/>
                </a:cxn>
                <a:cxn ang="0">
                  <a:pos x="116" y="56"/>
                </a:cxn>
                <a:cxn ang="0">
                  <a:pos x="111" y="64"/>
                </a:cxn>
                <a:cxn ang="0">
                  <a:pos x="107" y="68"/>
                </a:cxn>
                <a:cxn ang="0">
                  <a:pos x="102" y="74"/>
                </a:cxn>
                <a:cxn ang="0">
                  <a:pos x="95" y="75"/>
                </a:cxn>
                <a:cxn ang="0">
                  <a:pos x="85" y="74"/>
                </a:cxn>
                <a:cxn ang="0">
                  <a:pos x="76" y="67"/>
                </a:cxn>
                <a:cxn ang="0">
                  <a:pos x="63" y="61"/>
                </a:cxn>
                <a:cxn ang="0">
                  <a:pos x="52" y="56"/>
                </a:cxn>
                <a:cxn ang="0">
                  <a:pos x="32" y="59"/>
                </a:cxn>
                <a:cxn ang="0">
                  <a:pos x="23" y="64"/>
                </a:cxn>
                <a:cxn ang="0">
                  <a:pos x="18" y="71"/>
                </a:cxn>
                <a:cxn ang="0">
                  <a:pos x="13" y="71"/>
                </a:cxn>
                <a:cxn ang="0">
                  <a:pos x="0" y="84"/>
                </a:cxn>
              </a:cxnLst>
              <a:rect l="0" t="0" r="r" b="b"/>
              <a:pathLst>
                <a:path w="118" h="84">
                  <a:moveTo>
                    <a:pt x="0" y="84"/>
                  </a:moveTo>
                  <a:lnTo>
                    <a:pt x="0" y="80"/>
                  </a:lnTo>
                  <a:lnTo>
                    <a:pt x="2" y="67"/>
                  </a:lnTo>
                  <a:lnTo>
                    <a:pt x="2" y="52"/>
                  </a:lnTo>
                  <a:lnTo>
                    <a:pt x="3" y="44"/>
                  </a:lnTo>
                  <a:lnTo>
                    <a:pt x="7" y="33"/>
                  </a:lnTo>
                  <a:lnTo>
                    <a:pt x="9" y="24"/>
                  </a:lnTo>
                  <a:lnTo>
                    <a:pt x="12" y="19"/>
                  </a:lnTo>
                  <a:lnTo>
                    <a:pt x="13" y="15"/>
                  </a:lnTo>
                  <a:lnTo>
                    <a:pt x="13" y="10"/>
                  </a:lnTo>
                  <a:lnTo>
                    <a:pt x="13" y="6"/>
                  </a:lnTo>
                  <a:lnTo>
                    <a:pt x="16" y="3"/>
                  </a:lnTo>
                  <a:lnTo>
                    <a:pt x="20" y="3"/>
                  </a:lnTo>
                  <a:lnTo>
                    <a:pt x="30" y="4"/>
                  </a:lnTo>
                  <a:lnTo>
                    <a:pt x="43" y="3"/>
                  </a:lnTo>
                  <a:lnTo>
                    <a:pt x="54" y="0"/>
                  </a:lnTo>
                  <a:lnTo>
                    <a:pt x="63" y="0"/>
                  </a:lnTo>
                  <a:lnTo>
                    <a:pt x="72" y="3"/>
                  </a:lnTo>
                  <a:lnTo>
                    <a:pt x="84" y="6"/>
                  </a:lnTo>
                  <a:lnTo>
                    <a:pt x="94" y="10"/>
                  </a:lnTo>
                  <a:lnTo>
                    <a:pt x="103" y="15"/>
                  </a:lnTo>
                  <a:lnTo>
                    <a:pt x="111" y="24"/>
                  </a:lnTo>
                  <a:lnTo>
                    <a:pt x="117" y="34"/>
                  </a:lnTo>
                  <a:lnTo>
                    <a:pt x="118" y="47"/>
                  </a:lnTo>
                  <a:lnTo>
                    <a:pt x="116" y="56"/>
                  </a:lnTo>
                  <a:lnTo>
                    <a:pt x="111" y="64"/>
                  </a:lnTo>
                  <a:lnTo>
                    <a:pt x="107" y="68"/>
                  </a:lnTo>
                  <a:lnTo>
                    <a:pt x="102" y="74"/>
                  </a:lnTo>
                  <a:lnTo>
                    <a:pt x="95" y="75"/>
                  </a:lnTo>
                  <a:lnTo>
                    <a:pt x="85" y="74"/>
                  </a:lnTo>
                  <a:lnTo>
                    <a:pt x="76" y="67"/>
                  </a:lnTo>
                  <a:lnTo>
                    <a:pt x="63" y="61"/>
                  </a:lnTo>
                  <a:lnTo>
                    <a:pt x="52" y="56"/>
                  </a:lnTo>
                  <a:lnTo>
                    <a:pt x="32" y="59"/>
                  </a:lnTo>
                  <a:lnTo>
                    <a:pt x="23" y="64"/>
                  </a:lnTo>
                  <a:lnTo>
                    <a:pt x="18" y="71"/>
                  </a:lnTo>
                  <a:lnTo>
                    <a:pt x="13" y="71"/>
                  </a:lnTo>
                  <a:lnTo>
                    <a:pt x="0" y="84"/>
                  </a:lnTo>
                  <a:close/>
                </a:path>
              </a:pathLst>
            </a:custGeom>
            <a:solidFill>
              <a:srgbClr val="FFFFFF"/>
            </a:solidFill>
            <a:ln w="9525">
              <a:noFill/>
              <a:round/>
              <a:headEnd/>
              <a:tailEnd/>
            </a:ln>
          </p:spPr>
          <p:txBody>
            <a:bodyPr/>
            <a:lstStyle/>
            <a:p>
              <a:endParaRPr lang="en-US"/>
            </a:p>
          </p:txBody>
        </p:sp>
        <p:sp>
          <p:nvSpPr>
            <p:cNvPr id="1241742" name="Freeform 654"/>
            <p:cNvSpPr>
              <a:spLocks/>
            </p:cNvSpPr>
            <p:nvPr/>
          </p:nvSpPr>
          <p:spPr bwMode="auto">
            <a:xfrm>
              <a:off x="3167" y="3266"/>
              <a:ext cx="59" cy="42"/>
            </a:xfrm>
            <a:custGeom>
              <a:avLst/>
              <a:gdLst/>
              <a:ahLst/>
              <a:cxnLst>
                <a:cxn ang="0">
                  <a:pos x="0" y="84"/>
                </a:cxn>
                <a:cxn ang="0">
                  <a:pos x="0" y="84"/>
                </a:cxn>
                <a:cxn ang="0">
                  <a:pos x="0" y="80"/>
                </a:cxn>
                <a:cxn ang="0">
                  <a:pos x="2" y="67"/>
                </a:cxn>
                <a:cxn ang="0">
                  <a:pos x="2" y="52"/>
                </a:cxn>
                <a:cxn ang="0">
                  <a:pos x="3" y="44"/>
                </a:cxn>
                <a:cxn ang="0">
                  <a:pos x="7" y="33"/>
                </a:cxn>
                <a:cxn ang="0">
                  <a:pos x="9" y="24"/>
                </a:cxn>
                <a:cxn ang="0">
                  <a:pos x="12" y="19"/>
                </a:cxn>
                <a:cxn ang="0">
                  <a:pos x="13" y="15"/>
                </a:cxn>
                <a:cxn ang="0">
                  <a:pos x="13" y="10"/>
                </a:cxn>
                <a:cxn ang="0">
                  <a:pos x="13" y="6"/>
                </a:cxn>
                <a:cxn ang="0">
                  <a:pos x="16" y="3"/>
                </a:cxn>
                <a:cxn ang="0">
                  <a:pos x="20" y="3"/>
                </a:cxn>
                <a:cxn ang="0">
                  <a:pos x="30" y="4"/>
                </a:cxn>
                <a:cxn ang="0">
                  <a:pos x="43" y="3"/>
                </a:cxn>
                <a:cxn ang="0">
                  <a:pos x="54" y="0"/>
                </a:cxn>
                <a:cxn ang="0">
                  <a:pos x="63" y="0"/>
                </a:cxn>
                <a:cxn ang="0">
                  <a:pos x="72" y="3"/>
                </a:cxn>
                <a:cxn ang="0">
                  <a:pos x="84" y="6"/>
                </a:cxn>
                <a:cxn ang="0">
                  <a:pos x="94" y="10"/>
                </a:cxn>
                <a:cxn ang="0">
                  <a:pos x="103" y="15"/>
                </a:cxn>
                <a:cxn ang="0">
                  <a:pos x="111" y="24"/>
                </a:cxn>
                <a:cxn ang="0">
                  <a:pos x="117" y="34"/>
                </a:cxn>
                <a:cxn ang="0">
                  <a:pos x="118" y="47"/>
                </a:cxn>
                <a:cxn ang="0">
                  <a:pos x="116" y="56"/>
                </a:cxn>
                <a:cxn ang="0">
                  <a:pos x="111" y="64"/>
                </a:cxn>
                <a:cxn ang="0">
                  <a:pos x="107" y="68"/>
                </a:cxn>
                <a:cxn ang="0">
                  <a:pos x="102" y="74"/>
                </a:cxn>
                <a:cxn ang="0">
                  <a:pos x="95" y="75"/>
                </a:cxn>
                <a:cxn ang="0">
                  <a:pos x="85" y="74"/>
                </a:cxn>
                <a:cxn ang="0">
                  <a:pos x="76" y="67"/>
                </a:cxn>
                <a:cxn ang="0">
                  <a:pos x="63" y="61"/>
                </a:cxn>
                <a:cxn ang="0">
                  <a:pos x="52" y="56"/>
                </a:cxn>
                <a:cxn ang="0">
                  <a:pos x="32" y="59"/>
                </a:cxn>
                <a:cxn ang="0">
                  <a:pos x="23" y="64"/>
                </a:cxn>
                <a:cxn ang="0">
                  <a:pos x="18" y="71"/>
                </a:cxn>
                <a:cxn ang="0">
                  <a:pos x="13" y="71"/>
                </a:cxn>
                <a:cxn ang="0">
                  <a:pos x="0" y="84"/>
                </a:cxn>
              </a:cxnLst>
              <a:rect l="0" t="0" r="r" b="b"/>
              <a:pathLst>
                <a:path w="118" h="84">
                  <a:moveTo>
                    <a:pt x="0" y="84"/>
                  </a:moveTo>
                  <a:lnTo>
                    <a:pt x="0" y="84"/>
                  </a:lnTo>
                  <a:lnTo>
                    <a:pt x="0" y="80"/>
                  </a:lnTo>
                  <a:lnTo>
                    <a:pt x="2" y="67"/>
                  </a:lnTo>
                  <a:lnTo>
                    <a:pt x="2" y="52"/>
                  </a:lnTo>
                  <a:lnTo>
                    <a:pt x="3" y="44"/>
                  </a:lnTo>
                  <a:lnTo>
                    <a:pt x="7" y="33"/>
                  </a:lnTo>
                  <a:lnTo>
                    <a:pt x="9" y="24"/>
                  </a:lnTo>
                  <a:lnTo>
                    <a:pt x="12" y="19"/>
                  </a:lnTo>
                  <a:lnTo>
                    <a:pt x="13" y="15"/>
                  </a:lnTo>
                  <a:lnTo>
                    <a:pt x="13" y="10"/>
                  </a:lnTo>
                  <a:lnTo>
                    <a:pt x="13" y="6"/>
                  </a:lnTo>
                  <a:lnTo>
                    <a:pt x="16" y="3"/>
                  </a:lnTo>
                  <a:lnTo>
                    <a:pt x="20" y="3"/>
                  </a:lnTo>
                  <a:lnTo>
                    <a:pt x="30" y="4"/>
                  </a:lnTo>
                  <a:lnTo>
                    <a:pt x="43" y="3"/>
                  </a:lnTo>
                  <a:lnTo>
                    <a:pt x="54" y="0"/>
                  </a:lnTo>
                  <a:lnTo>
                    <a:pt x="63" y="0"/>
                  </a:lnTo>
                  <a:lnTo>
                    <a:pt x="72" y="3"/>
                  </a:lnTo>
                  <a:lnTo>
                    <a:pt x="84" y="6"/>
                  </a:lnTo>
                  <a:lnTo>
                    <a:pt x="94" y="10"/>
                  </a:lnTo>
                  <a:lnTo>
                    <a:pt x="103" y="15"/>
                  </a:lnTo>
                  <a:lnTo>
                    <a:pt x="111" y="24"/>
                  </a:lnTo>
                  <a:lnTo>
                    <a:pt x="117" y="34"/>
                  </a:lnTo>
                  <a:lnTo>
                    <a:pt x="118" y="47"/>
                  </a:lnTo>
                  <a:lnTo>
                    <a:pt x="116" y="56"/>
                  </a:lnTo>
                  <a:lnTo>
                    <a:pt x="111" y="64"/>
                  </a:lnTo>
                  <a:lnTo>
                    <a:pt x="107" y="68"/>
                  </a:lnTo>
                  <a:lnTo>
                    <a:pt x="102" y="74"/>
                  </a:lnTo>
                  <a:lnTo>
                    <a:pt x="95" y="75"/>
                  </a:lnTo>
                  <a:lnTo>
                    <a:pt x="85" y="74"/>
                  </a:lnTo>
                  <a:lnTo>
                    <a:pt x="76" y="67"/>
                  </a:lnTo>
                  <a:lnTo>
                    <a:pt x="63" y="61"/>
                  </a:lnTo>
                  <a:lnTo>
                    <a:pt x="52" y="56"/>
                  </a:lnTo>
                  <a:lnTo>
                    <a:pt x="32" y="59"/>
                  </a:lnTo>
                  <a:lnTo>
                    <a:pt x="23" y="64"/>
                  </a:lnTo>
                  <a:lnTo>
                    <a:pt x="18" y="71"/>
                  </a:lnTo>
                  <a:lnTo>
                    <a:pt x="13" y="71"/>
                  </a:lnTo>
                  <a:lnTo>
                    <a:pt x="0" y="84"/>
                  </a:lnTo>
                  <a:close/>
                </a:path>
              </a:pathLst>
            </a:custGeom>
            <a:noFill/>
            <a:ln w="1588">
              <a:solidFill>
                <a:srgbClr val="000000"/>
              </a:solidFill>
              <a:prstDash val="solid"/>
              <a:round/>
              <a:headEnd/>
              <a:tailEnd/>
            </a:ln>
          </p:spPr>
          <p:txBody>
            <a:bodyPr/>
            <a:lstStyle/>
            <a:p>
              <a:endParaRPr lang="en-US"/>
            </a:p>
          </p:txBody>
        </p:sp>
        <p:sp>
          <p:nvSpPr>
            <p:cNvPr id="1241743" name="Freeform 655"/>
            <p:cNvSpPr>
              <a:spLocks/>
            </p:cNvSpPr>
            <p:nvPr/>
          </p:nvSpPr>
          <p:spPr bwMode="auto">
            <a:xfrm>
              <a:off x="3208" y="3290"/>
              <a:ext cx="22" cy="23"/>
            </a:xfrm>
            <a:custGeom>
              <a:avLst/>
              <a:gdLst/>
              <a:ahLst/>
              <a:cxnLst>
                <a:cxn ang="0">
                  <a:pos x="7" y="14"/>
                </a:cxn>
                <a:cxn ang="0">
                  <a:pos x="11" y="8"/>
                </a:cxn>
                <a:cxn ang="0">
                  <a:pos x="12" y="3"/>
                </a:cxn>
                <a:cxn ang="0">
                  <a:pos x="14" y="0"/>
                </a:cxn>
                <a:cxn ang="0">
                  <a:pos x="19" y="0"/>
                </a:cxn>
                <a:cxn ang="0">
                  <a:pos x="30" y="6"/>
                </a:cxn>
                <a:cxn ang="0">
                  <a:pos x="40" y="15"/>
                </a:cxn>
                <a:cxn ang="0">
                  <a:pos x="45" y="27"/>
                </a:cxn>
                <a:cxn ang="0">
                  <a:pos x="45" y="34"/>
                </a:cxn>
                <a:cxn ang="0">
                  <a:pos x="39" y="43"/>
                </a:cxn>
                <a:cxn ang="0">
                  <a:pos x="30" y="48"/>
                </a:cxn>
                <a:cxn ang="0">
                  <a:pos x="19" y="46"/>
                </a:cxn>
                <a:cxn ang="0">
                  <a:pos x="5" y="40"/>
                </a:cxn>
                <a:cxn ang="0">
                  <a:pos x="3" y="36"/>
                </a:cxn>
                <a:cxn ang="0">
                  <a:pos x="0" y="31"/>
                </a:cxn>
                <a:cxn ang="0">
                  <a:pos x="0" y="24"/>
                </a:cxn>
                <a:cxn ang="0">
                  <a:pos x="4" y="20"/>
                </a:cxn>
                <a:cxn ang="0">
                  <a:pos x="7" y="14"/>
                </a:cxn>
              </a:cxnLst>
              <a:rect l="0" t="0" r="r" b="b"/>
              <a:pathLst>
                <a:path w="45" h="48">
                  <a:moveTo>
                    <a:pt x="7" y="14"/>
                  </a:moveTo>
                  <a:lnTo>
                    <a:pt x="11" y="8"/>
                  </a:lnTo>
                  <a:lnTo>
                    <a:pt x="12" y="3"/>
                  </a:lnTo>
                  <a:lnTo>
                    <a:pt x="14" y="0"/>
                  </a:lnTo>
                  <a:lnTo>
                    <a:pt x="19" y="0"/>
                  </a:lnTo>
                  <a:lnTo>
                    <a:pt x="30" y="6"/>
                  </a:lnTo>
                  <a:lnTo>
                    <a:pt x="40" y="15"/>
                  </a:lnTo>
                  <a:lnTo>
                    <a:pt x="45" y="27"/>
                  </a:lnTo>
                  <a:lnTo>
                    <a:pt x="45" y="34"/>
                  </a:lnTo>
                  <a:lnTo>
                    <a:pt x="39" y="43"/>
                  </a:lnTo>
                  <a:lnTo>
                    <a:pt x="30" y="48"/>
                  </a:lnTo>
                  <a:lnTo>
                    <a:pt x="19" y="46"/>
                  </a:lnTo>
                  <a:lnTo>
                    <a:pt x="5" y="40"/>
                  </a:lnTo>
                  <a:lnTo>
                    <a:pt x="3" y="36"/>
                  </a:lnTo>
                  <a:lnTo>
                    <a:pt x="0" y="31"/>
                  </a:lnTo>
                  <a:lnTo>
                    <a:pt x="0" y="24"/>
                  </a:lnTo>
                  <a:lnTo>
                    <a:pt x="4" y="20"/>
                  </a:lnTo>
                  <a:lnTo>
                    <a:pt x="7" y="14"/>
                  </a:lnTo>
                  <a:close/>
                </a:path>
              </a:pathLst>
            </a:custGeom>
            <a:solidFill>
              <a:srgbClr val="FFFFFF"/>
            </a:solidFill>
            <a:ln w="9525">
              <a:noFill/>
              <a:round/>
              <a:headEnd/>
              <a:tailEnd/>
            </a:ln>
          </p:spPr>
          <p:txBody>
            <a:bodyPr/>
            <a:lstStyle/>
            <a:p>
              <a:endParaRPr lang="en-US"/>
            </a:p>
          </p:txBody>
        </p:sp>
        <p:sp>
          <p:nvSpPr>
            <p:cNvPr id="1241744" name="Freeform 656"/>
            <p:cNvSpPr>
              <a:spLocks/>
            </p:cNvSpPr>
            <p:nvPr/>
          </p:nvSpPr>
          <p:spPr bwMode="auto">
            <a:xfrm>
              <a:off x="3208" y="3290"/>
              <a:ext cx="22" cy="23"/>
            </a:xfrm>
            <a:custGeom>
              <a:avLst/>
              <a:gdLst/>
              <a:ahLst/>
              <a:cxnLst>
                <a:cxn ang="0">
                  <a:pos x="7" y="14"/>
                </a:cxn>
                <a:cxn ang="0">
                  <a:pos x="7" y="14"/>
                </a:cxn>
                <a:cxn ang="0">
                  <a:pos x="11" y="8"/>
                </a:cxn>
                <a:cxn ang="0">
                  <a:pos x="12" y="3"/>
                </a:cxn>
                <a:cxn ang="0">
                  <a:pos x="14" y="0"/>
                </a:cxn>
                <a:cxn ang="0">
                  <a:pos x="19" y="0"/>
                </a:cxn>
                <a:cxn ang="0">
                  <a:pos x="30" y="6"/>
                </a:cxn>
                <a:cxn ang="0">
                  <a:pos x="40" y="15"/>
                </a:cxn>
                <a:cxn ang="0">
                  <a:pos x="45" y="27"/>
                </a:cxn>
                <a:cxn ang="0">
                  <a:pos x="45" y="34"/>
                </a:cxn>
                <a:cxn ang="0">
                  <a:pos x="39" y="43"/>
                </a:cxn>
                <a:cxn ang="0">
                  <a:pos x="30" y="48"/>
                </a:cxn>
                <a:cxn ang="0">
                  <a:pos x="19" y="46"/>
                </a:cxn>
                <a:cxn ang="0">
                  <a:pos x="5" y="40"/>
                </a:cxn>
                <a:cxn ang="0">
                  <a:pos x="3" y="36"/>
                </a:cxn>
                <a:cxn ang="0">
                  <a:pos x="0" y="31"/>
                </a:cxn>
                <a:cxn ang="0">
                  <a:pos x="0" y="24"/>
                </a:cxn>
                <a:cxn ang="0">
                  <a:pos x="4" y="20"/>
                </a:cxn>
                <a:cxn ang="0">
                  <a:pos x="7" y="14"/>
                </a:cxn>
              </a:cxnLst>
              <a:rect l="0" t="0" r="r" b="b"/>
              <a:pathLst>
                <a:path w="45" h="48">
                  <a:moveTo>
                    <a:pt x="7" y="14"/>
                  </a:moveTo>
                  <a:lnTo>
                    <a:pt x="7" y="14"/>
                  </a:lnTo>
                  <a:lnTo>
                    <a:pt x="11" y="8"/>
                  </a:lnTo>
                  <a:lnTo>
                    <a:pt x="12" y="3"/>
                  </a:lnTo>
                  <a:lnTo>
                    <a:pt x="14" y="0"/>
                  </a:lnTo>
                  <a:lnTo>
                    <a:pt x="19" y="0"/>
                  </a:lnTo>
                  <a:lnTo>
                    <a:pt x="30" y="6"/>
                  </a:lnTo>
                  <a:lnTo>
                    <a:pt x="40" y="15"/>
                  </a:lnTo>
                  <a:lnTo>
                    <a:pt x="45" y="27"/>
                  </a:lnTo>
                  <a:lnTo>
                    <a:pt x="45" y="34"/>
                  </a:lnTo>
                  <a:lnTo>
                    <a:pt x="39" y="43"/>
                  </a:lnTo>
                  <a:lnTo>
                    <a:pt x="30" y="48"/>
                  </a:lnTo>
                  <a:lnTo>
                    <a:pt x="19" y="46"/>
                  </a:lnTo>
                  <a:lnTo>
                    <a:pt x="5" y="40"/>
                  </a:lnTo>
                  <a:lnTo>
                    <a:pt x="3" y="36"/>
                  </a:lnTo>
                  <a:lnTo>
                    <a:pt x="0" y="31"/>
                  </a:lnTo>
                  <a:lnTo>
                    <a:pt x="0" y="24"/>
                  </a:lnTo>
                  <a:lnTo>
                    <a:pt x="4" y="20"/>
                  </a:lnTo>
                  <a:lnTo>
                    <a:pt x="7" y="14"/>
                  </a:lnTo>
                  <a:close/>
                </a:path>
              </a:pathLst>
            </a:custGeom>
            <a:noFill/>
            <a:ln w="1588">
              <a:solidFill>
                <a:srgbClr val="000000"/>
              </a:solidFill>
              <a:prstDash val="solid"/>
              <a:round/>
              <a:headEnd/>
              <a:tailEnd/>
            </a:ln>
          </p:spPr>
          <p:txBody>
            <a:bodyPr/>
            <a:lstStyle/>
            <a:p>
              <a:endParaRPr lang="en-US"/>
            </a:p>
          </p:txBody>
        </p:sp>
        <p:sp>
          <p:nvSpPr>
            <p:cNvPr id="1241745" name="Freeform 657"/>
            <p:cNvSpPr>
              <a:spLocks/>
            </p:cNvSpPr>
            <p:nvPr/>
          </p:nvSpPr>
          <p:spPr bwMode="auto">
            <a:xfrm>
              <a:off x="3198" y="3296"/>
              <a:ext cx="24" cy="18"/>
            </a:xfrm>
            <a:custGeom>
              <a:avLst/>
              <a:gdLst/>
              <a:ahLst/>
              <a:cxnLst>
                <a:cxn ang="0">
                  <a:pos x="5" y="14"/>
                </a:cxn>
                <a:cxn ang="0">
                  <a:pos x="8" y="9"/>
                </a:cxn>
                <a:cxn ang="0">
                  <a:pos x="10" y="4"/>
                </a:cxn>
                <a:cxn ang="0">
                  <a:pos x="14" y="1"/>
                </a:cxn>
                <a:cxn ang="0">
                  <a:pos x="19" y="0"/>
                </a:cxn>
                <a:cxn ang="0">
                  <a:pos x="31" y="3"/>
                </a:cxn>
                <a:cxn ang="0">
                  <a:pos x="40" y="9"/>
                </a:cxn>
                <a:cxn ang="0">
                  <a:pos x="47" y="17"/>
                </a:cxn>
                <a:cxn ang="0">
                  <a:pos x="47" y="26"/>
                </a:cxn>
                <a:cxn ang="0">
                  <a:pos x="42" y="32"/>
                </a:cxn>
                <a:cxn ang="0">
                  <a:pos x="40" y="31"/>
                </a:cxn>
                <a:cxn ang="0">
                  <a:pos x="36" y="29"/>
                </a:cxn>
                <a:cxn ang="0">
                  <a:pos x="28" y="34"/>
                </a:cxn>
                <a:cxn ang="0">
                  <a:pos x="22" y="35"/>
                </a:cxn>
                <a:cxn ang="0">
                  <a:pos x="10" y="34"/>
                </a:cxn>
                <a:cxn ang="0">
                  <a:pos x="1" y="29"/>
                </a:cxn>
                <a:cxn ang="0">
                  <a:pos x="0" y="23"/>
                </a:cxn>
                <a:cxn ang="0">
                  <a:pos x="5" y="14"/>
                </a:cxn>
              </a:cxnLst>
              <a:rect l="0" t="0" r="r" b="b"/>
              <a:pathLst>
                <a:path w="47" h="35">
                  <a:moveTo>
                    <a:pt x="5" y="14"/>
                  </a:moveTo>
                  <a:lnTo>
                    <a:pt x="8" y="9"/>
                  </a:lnTo>
                  <a:lnTo>
                    <a:pt x="10" y="4"/>
                  </a:lnTo>
                  <a:lnTo>
                    <a:pt x="14" y="1"/>
                  </a:lnTo>
                  <a:lnTo>
                    <a:pt x="19" y="0"/>
                  </a:lnTo>
                  <a:lnTo>
                    <a:pt x="31" y="3"/>
                  </a:lnTo>
                  <a:lnTo>
                    <a:pt x="40" y="9"/>
                  </a:lnTo>
                  <a:lnTo>
                    <a:pt x="47" y="17"/>
                  </a:lnTo>
                  <a:lnTo>
                    <a:pt x="47" y="26"/>
                  </a:lnTo>
                  <a:lnTo>
                    <a:pt x="42" y="32"/>
                  </a:lnTo>
                  <a:lnTo>
                    <a:pt x="40" y="31"/>
                  </a:lnTo>
                  <a:lnTo>
                    <a:pt x="36" y="29"/>
                  </a:lnTo>
                  <a:lnTo>
                    <a:pt x="28" y="34"/>
                  </a:lnTo>
                  <a:lnTo>
                    <a:pt x="22" y="35"/>
                  </a:lnTo>
                  <a:lnTo>
                    <a:pt x="10" y="34"/>
                  </a:lnTo>
                  <a:lnTo>
                    <a:pt x="1" y="29"/>
                  </a:lnTo>
                  <a:lnTo>
                    <a:pt x="0" y="23"/>
                  </a:lnTo>
                  <a:lnTo>
                    <a:pt x="5" y="14"/>
                  </a:lnTo>
                  <a:close/>
                </a:path>
              </a:pathLst>
            </a:custGeom>
            <a:solidFill>
              <a:srgbClr val="FFFFFF"/>
            </a:solidFill>
            <a:ln w="9525">
              <a:noFill/>
              <a:round/>
              <a:headEnd/>
              <a:tailEnd/>
            </a:ln>
          </p:spPr>
          <p:txBody>
            <a:bodyPr/>
            <a:lstStyle/>
            <a:p>
              <a:endParaRPr lang="en-US"/>
            </a:p>
          </p:txBody>
        </p:sp>
        <p:sp>
          <p:nvSpPr>
            <p:cNvPr id="1241746" name="Freeform 658"/>
            <p:cNvSpPr>
              <a:spLocks/>
            </p:cNvSpPr>
            <p:nvPr/>
          </p:nvSpPr>
          <p:spPr bwMode="auto">
            <a:xfrm>
              <a:off x="3198" y="3296"/>
              <a:ext cx="24" cy="18"/>
            </a:xfrm>
            <a:custGeom>
              <a:avLst/>
              <a:gdLst/>
              <a:ahLst/>
              <a:cxnLst>
                <a:cxn ang="0">
                  <a:pos x="5" y="14"/>
                </a:cxn>
                <a:cxn ang="0">
                  <a:pos x="5" y="14"/>
                </a:cxn>
                <a:cxn ang="0">
                  <a:pos x="8" y="9"/>
                </a:cxn>
                <a:cxn ang="0">
                  <a:pos x="10" y="4"/>
                </a:cxn>
                <a:cxn ang="0">
                  <a:pos x="14" y="1"/>
                </a:cxn>
                <a:cxn ang="0">
                  <a:pos x="19" y="0"/>
                </a:cxn>
                <a:cxn ang="0">
                  <a:pos x="31" y="3"/>
                </a:cxn>
                <a:cxn ang="0">
                  <a:pos x="40" y="9"/>
                </a:cxn>
                <a:cxn ang="0">
                  <a:pos x="47" y="17"/>
                </a:cxn>
                <a:cxn ang="0">
                  <a:pos x="47" y="26"/>
                </a:cxn>
                <a:cxn ang="0">
                  <a:pos x="42" y="32"/>
                </a:cxn>
                <a:cxn ang="0">
                  <a:pos x="40" y="31"/>
                </a:cxn>
                <a:cxn ang="0">
                  <a:pos x="36" y="29"/>
                </a:cxn>
                <a:cxn ang="0">
                  <a:pos x="28" y="34"/>
                </a:cxn>
                <a:cxn ang="0">
                  <a:pos x="22" y="35"/>
                </a:cxn>
                <a:cxn ang="0">
                  <a:pos x="10" y="34"/>
                </a:cxn>
                <a:cxn ang="0">
                  <a:pos x="1" y="29"/>
                </a:cxn>
                <a:cxn ang="0">
                  <a:pos x="0" y="23"/>
                </a:cxn>
                <a:cxn ang="0">
                  <a:pos x="5" y="14"/>
                </a:cxn>
              </a:cxnLst>
              <a:rect l="0" t="0" r="r" b="b"/>
              <a:pathLst>
                <a:path w="47" h="35">
                  <a:moveTo>
                    <a:pt x="5" y="14"/>
                  </a:moveTo>
                  <a:lnTo>
                    <a:pt x="5" y="14"/>
                  </a:lnTo>
                  <a:lnTo>
                    <a:pt x="8" y="9"/>
                  </a:lnTo>
                  <a:lnTo>
                    <a:pt x="10" y="4"/>
                  </a:lnTo>
                  <a:lnTo>
                    <a:pt x="14" y="1"/>
                  </a:lnTo>
                  <a:lnTo>
                    <a:pt x="19" y="0"/>
                  </a:lnTo>
                  <a:lnTo>
                    <a:pt x="31" y="3"/>
                  </a:lnTo>
                  <a:lnTo>
                    <a:pt x="40" y="9"/>
                  </a:lnTo>
                  <a:lnTo>
                    <a:pt x="47" y="17"/>
                  </a:lnTo>
                  <a:lnTo>
                    <a:pt x="47" y="26"/>
                  </a:lnTo>
                  <a:lnTo>
                    <a:pt x="42" y="32"/>
                  </a:lnTo>
                  <a:lnTo>
                    <a:pt x="40" y="31"/>
                  </a:lnTo>
                  <a:lnTo>
                    <a:pt x="36" y="29"/>
                  </a:lnTo>
                  <a:lnTo>
                    <a:pt x="28" y="34"/>
                  </a:lnTo>
                  <a:lnTo>
                    <a:pt x="22" y="35"/>
                  </a:lnTo>
                  <a:lnTo>
                    <a:pt x="10" y="34"/>
                  </a:lnTo>
                  <a:lnTo>
                    <a:pt x="1" y="29"/>
                  </a:lnTo>
                  <a:lnTo>
                    <a:pt x="0" y="23"/>
                  </a:lnTo>
                  <a:lnTo>
                    <a:pt x="5" y="14"/>
                  </a:lnTo>
                  <a:close/>
                </a:path>
              </a:pathLst>
            </a:custGeom>
            <a:noFill/>
            <a:ln w="1588">
              <a:solidFill>
                <a:srgbClr val="000000"/>
              </a:solidFill>
              <a:prstDash val="solid"/>
              <a:round/>
              <a:headEnd/>
              <a:tailEnd/>
            </a:ln>
          </p:spPr>
          <p:txBody>
            <a:bodyPr/>
            <a:lstStyle/>
            <a:p>
              <a:endParaRPr lang="en-US"/>
            </a:p>
          </p:txBody>
        </p:sp>
        <p:sp>
          <p:nvSpPr>
            <p:cNvPr id="1241747" name="Freeform 659"/>
            <p:cNvSpPr>
              <a:spLocks/>
            </p:cNvSpPr>
            <p:nvPr/>
          </p:nvSpPr>
          <p:spPr bwMode="auto">
            <a:xfrm>
              <a:off x="3202" y="3203"/>
              <a:ext cx="24" cy="145"/>
            </a:xfrm>
            <a:custGeom>
              <a:avLst/>
              <a:gdLst/>
              <a:ahLst/>
              <a:cxnLst>
                <a:cxn ang="0">
                  <a:pos x="38" y="290"/>
                </a:cxn>
                <a:cxn ang="0">
                  <a:pos x="39" y="290"/>
                </a:cxn>
                <a:cxn ang="0">
                  <a:pos x="43" y="289"/>
                </a:cxn>
                <a:cxn ang="0">
                  <a:pos x="47" y="284"/>
                </a:cxn>
                <a:cxn ang="0">
                  <a:pos x="48" y="275"/>
                </a:cxn>
                <a:cxn ang="0">
                  <a:pos x="48" y="270"/>
                </a:cxn>
                <a:cxn ang="0">
                  <a:pos x="48" y="261"/>
                </a:cxn>
                <a:cxn ang="0">
                  <a:pos x="48" y="250"/>
                </a:cxn>
                <a:cxn ang="0">
                  <a:pos x="48" y="241"/>
                </a:cxn>
                <a:cxn ang="0">
                  <a:pos x="47" y="231"/>
                </a:cxn>
                <a:cxn ang="0">
                  <a:pos x="47" y="222"/>
                </a:cxn>
                <a:cxn ang="0">
                  <a:pos x="47" y="215"/>
                </a:cxn>
                <a:cxn ang="0">
                  <a:pos x="47" y="207"/>
                </a:cxn>
                <a:cxn ang="0">
                  <a:pos x="46" y="201"/>
                </a:cxn>
                <a:cxn ang="0">
                  <a:pos x="43" y="191"/>
                </a:cxn>
                <a:cxn ang="0">
                  <a:pos x="42" y="179"/>
                </a:cxn>
                <a:cxn ang="0">
                  <a:pos x="39" y="166"/>
                </a:cxn>
                <a:cxn ang="0">
                  <a:pos x="37" y="153"/>
                </a:cxn>
                <a:cxn ang="0">
                  <a:pos x="33" y="141"/>
                </a:cxn>
                <a:cxn ang="0">
                  <a:pos x="32" y="129"/>
                </a:cxn>
                <a:cxn ang="0">
                  <a:pos x="29" y="120"/>
                </a:cxn>
                <a:cxn ang="0">
                  <a:pos x="25" y="110"/>
                </a:cxn>
                <a:cxn ang="0">
                  <a:pos x="20" y="95"/>
                </a:cxn>
                <a:cxn ang="0">
                  <a:pos x="16" y="79"/>
                </a:cxn>
                <a:cxn ang="0">
                  <a:pos x="11" y="59"/>
                </a:cxn>
                <a:cxn ang="0">
                  <a:pos x="7" y="42"/>
                </a:cxn>
                <a:cxn ang="0">
                  <a:pos x="2" y="22"/>
                </a:cxn>
                <a:cxn ang="0">
                  <a:pos x="0" y="9"/>
                </a:cxn>
                <a:cxn ang="0">
                  <a:pos x="0" y="0"/>
                </a:cxn>
                <a:cxn ang="0">
                  <a:pos x="0" y="3"/>
                </a:cxn>
                <a:cxn ang="0">
                  <a:pos x="1" y="15"/>
                </a:cxn>
                <a:cxn ang="0">
                  <a:pos x="2" y="31"/>
                </a:cxn>
                <a:cxn ang="0">
                  <a:pos x="6" y="49"/>
                </a:cxn>
                <a:cxn ang="0">
                  <a:pos x="7" y="71"/>
                </a:cxn>
                <a:cxn ang="0">
                  <a:pos x="11" y="90"/>
                </a:cxn>
                <a:cxn ang="0">
                  <a:pos x="14" y="108"/>
                </a:cxn>
                <a:cxn ang="0">
                  <a:pos x="16" y="123"/>
                </a:cxn>
                <a:cxn ang="0">
                  <a:pos x="20" y="136"/>
                </a:cxn>
                <a:cxn ang="0">
                  <a:pos x="23" y="150"/>
                </a:cxn>
                <a:cxn ang="0">
                  <a:pos x="25" y="163"/>
                </a:cxn>
                <a:cxn ang="0">
                  <a:pos x="29" y="176"/>
                </a:cxn>
                <a:cxn ang="0">
                  <a:pos x="32" y="190"/>
                </a:cxn>
                <a:cxn ang="0">
                  <a:pos x="33" y="200"/>
                </a:cxn>
                <a:cxn ang="0">
                  <a:pos x="34" y="207"/>
                </a:cxn>
                <a:cxn ang="0">
                  <a:pos x="34" y="212"/>
                </a:cxn>
                <a:cxn ang="0">
                  <a:pos x="34" y="216"/>
                </a:cxn>
                <a:cxn ang="0">
                  <a:pos x="37" y="227"/>
                </a:cxn>
                <a:cxn ang="0">
                  <a:pos x="37" y="238"/>
                </a:cxn>
                <a:cxn ang="0">
                  <a:pos x="37" y="252"/>
                </a:cxn>
                <a:cxn ang="0">
                  <a:pos x="38" y="267"/>
                </a:cxn>
                <a:cxn ang="0">
                  <a:pos x="38" y="278"/>
                </a:cxn>
                <a:cxn ang="0">
                  <a:pos x="38" y="287"/>
                </a:cxn>
                <a:cxn ang="0">
                  <a:pos x="38" y="290"/>
                </a:cxn>
              </a:cxnLst>
              <a:rect l="0" t="0" r="r" b="b"/>
              <a:pathLst>
                <a:path w="48" h="290">
                  <a:moveTo>
                    <a:pt x="38" y="290"/>
                  </a:moveTo>
                  <a:lnTo>
                    <a:pt x="39" y="290"/>
                  </a:lnTo>
                  <a:lnTo>
                    <a:pt x="43" y="289"/>
                  </a:lnTo>
                  <a:lnTo>
                    <a:pt x="47" y="284"/>
                  </a:lnTo>
                  <a:lnTo>
                    <a:pt x="48" y="275"/>
                  </a:lnTo>
                  <a:lnTo>
                    <a:pt x="48" y="270"/>
                  </a:lnTo>
                  <a:lnTo>
                    <a:pt x="48" y="261"/>
                  </a:lnTo>
                  <a:lnTo>
                    <a:pt x="48" y="250"/>
                  </a:lnTo>
                  <a:lnTo>
                    <a:pt x="48" y="241"/>
                  </a:lnTo>
                  <a:lnTo>
                    <a:pt x="47" y="231"/>
                  </a:lnTo>
                  <a:lnTo>
                    <a:pt x="47" y="222"/>
                  </a:lnTo>
                  <a:lnTo>
                    <a:pt x="47" y="215"/>
                  </a:lnTo>
                  <a:lnTo>
                    <a:pt x="47" y="207"/>
                  </a:lnTo>
                  <a:lnTo>
                    <a:pt x="46" y="201"/>
                  </a:lnTo>
                  <a:lnTo>
                    <a:pt x="43" y="191"/>
                  </a:lnTo>
                  <a:lnTo>
                    <a:pt x="42" y="179"/>
                  </a:lnTo>
                  <a:lnTo>
                    <a:pt x="39" y="166"/>
                  </a:lnTo>
                  <a:lnTo>
                    <a:pt x="37" y="153"/>
                  </a:lnTo>
                  <a:lnTo>
                    <a:pt x="33" y="141"/>
                  </a:lnTo>
                  <a:lnTo>
                    <a:pt x="32" y="129"/>
                  </a:lnTo>
                  <a:lnTo>
                    <a:pt x="29" y="120"/>
                  </a:lnTo>
                  <a:lnTo>
                    <a:pt x="25" y="110"/>
                  </a:lnTo>
                  <a:lnTo>
                    <a:pt x="20" y="95"/>
                  </a:lnTo>
                  <a:lnTo>
                    <a:pt x="16" y="79"/>
                  </a:lnTo>
                  <a:lnTo>
                    <a:pt x="11" y="59"/>
                  </a:lnTo>
                  <a:lnTo>
                    <a:pt x="7" y="42"/>
                  </a:lnTo>
                  <a:lnTo>
                    <a:pt x="2" y="22"/>
                  </a:lnTo>
                  <a:lnTo>
                    <a:pt x="0" y="9"/>
                  </a:lnTo>
                  <a:lnTo>
                    <a:pt x="0" y="0"/>
                  </a:lnTo>
                  <a:lnTo>
                    <a:pt x="0" y="3"/>
                  </a:lnTo>
                  <a:lnTo>
                    <a:pt x="1" y="15"/>
                  </a:lnTo>
                  <a:lnTo>
                    <a:pt x="2" y="31"/>
                  </a:lnTo>
                  <a:lnTo>
                    <a:pt x="6" y="49"/>
                  </a:lnTo>
                  <a:lnTo>
                    <a:pt x="7" y="71"/>
                  </a:lnTo>
                  <a:lnTo>
                    <a:pt x="11" y="90"/>
                  </a:lnTo>
                  <a:lnTo>
                    <a:pt x="14" y="108"/>
                  </a:lnTo>
                  <a:lnTo>
                    <a:pt x="16" y="123"/>
                  </a:lnTo>
                  <a:lnTo>
                    <a:pt x="20" y="136"/>
                  </a:lnTo>
                  <a:lnTo>
                    <a:pt x="23" y="150"/>
                  </a:lnTo>
                  <a:lnTo>
                    <a:pt x="25" y="163"/>
                  </a:lnTo>
                  <a:lnTo>
                    <a:pt x="29" y="176"/>
                  </a:lnTo>
                  <a:lnTo>
                    <a:pt x="32" y="190"/>
                  </a:lnTo>
                  <a:lnTo>
                    <a:pt x="33" y="200"/>
                  </a:lnTo>
                  <a:lnTo>
                    <a:pt x="34" y="207"/>
                  </a:lnTo>
                  <a:lnTo>
                    <a:pt x="34" y="212"/>
                  </a:lnTo>
                  <a:lnTo>
                    <a:pt x="34" y="216"/>
                  </a:lnTo>
                  <a:lnTo>
                    <a:pt x="37" y="227"/>
                  </a:lnTo>
                  <a:lnTo>
                    <a:pt x="37" y="238"/>
                  </a:lnTo>
                  <a:lnTo>
                    <a:pt x="37" y="252"/>
                  </a:lnTo>
                  <a:lnTo>
                    <a:pt x="38" y="267"/>
                  </a:lnTo>
                  <a:lnTo>
                    <a:pt x="38" y="278"/>
                  </a:lnTo>
                  <a:lnTo>
                    <a:pt x="38" y="287"/>
                  </a:lnTo>
                  <a:lnTo>
                    <a:pt x="38" y="290"/>
                  </a:lnTo>
                  <a:close/>
                </a:path>
              </a:pathLst>
            </a:custGeom>
            <a:solidFill>
              <a:srgbClr val="FFFFFF"/>
            </a:solidFill>
            <a:ln w="9525">
              <a:noFill/>
              <a:round/>
              <a:headEnd/>
              <a:tailEnd/>
            </a:ln>
          </p:spPr>
          <p:txBody>
            <a:bodyPr/>
            <a:lstStyle/>
            <a:p>
              <a:endParaRPr lang="en-US"/>
            </a:p>
          </p:txBody>
        </p:sp>
        <p:sp>
          <p:nvSpPr>
            <p:cNvPr id="1241748" name="Freeform 660"/>
            <p:cNvSpPr>
              <a:spLocks/>
            </p:cNvSpPr>
            <p:nvPr/>
          </p:nvSpPr>
          <p:spPr bwMode="auto">
            <a:xfrm>
              <a:off x="3202" y="3203"/>
              <a:ext cx="24" cy="145"/>
            </a:xfrm>
            <a:custGeom>
              <a:avLst/>
              <a:gdLst/>
              <a:ahLst/>
              <a:cxnLst>
                <a:cxn ang="0">
                  <a:pos x="38" y="290"/>
                </a:cxn>
                <a:cxn ang="0">
                  <a:pos x="38" y="290"/>
                </a:cxn>
                <a:cxn ang="0">
                  <a:pos x="39" y="290"/>
                </a:cxn>
                <a:cxn ang="0">
                  <a:pos x="43" y="289"/>
                </a:cxn>
                <a:cxn ang="0">
                  <a:pos x="47" y="284"/>
                </a:cxn>
                <a:cxn ang="0">
                  <a:pos x="48" y="275"/>
                </a:cxn>
                <a:cxn ang="0">
                  <a:pos x="48" y="270"/>
                </a:cxn>
                <a:cxn ang="0">
                  <a:pos x="48" y="261"/>
                </a:cxn>
                <a:cxn ang="0">
                  <a:pos x="48" y="250"/>
                </a:cxn>
                <a:cxn ang="0">
                  <a:pos x="48" y="241"/>
                </a:cxn>
                <a:cxn ang="0">
                  <a:pos x="47" y="231"/>
                </a:cxn>
                <a:cxn ang="0">
                  <a:pos x="47" y="222"/>
                </a:cxn>
                <a:cxn ang="0">
                  <a:pos x="47" y="215"/>
                </a:cxn>
                <a:cxn ang="0">
                  <a:pos x="47" y="207"/>
                </a:cxn>
                <a:cxn ang="0">
                  <a:pos x="46" y="201"/>
                </a:cxn>
                <a:cxn ang="0">
                  <a:pos x="43" y="191"/>
                </a:cxn>
                <a:cxn ang="0">
                  <a:pos x="42" y="179"/>
                </a:cxn>
                <a:cxn ang="0">
                  <a:pos x="39" y="166"/>
                </a:cxn>
                <a:cxn ang="0">
                  <a:pos x="37" y="153"/>
                </a:cxn>
                <a:cxn ang="0">
                  <a:pos x="33" y="141"/>
                </a:cxn>
                <a:cxn ang="0">
                  <a:pos x="32" y="129"/>
                </a:cxn>
                <a:cxn ang="0">
                  <a:pos x="29" y="120"/>
                </a:cxn>
                <a:cxn ang="0">
                  <a:pos x="25" y="110"/>
                </a:cxn>
                <a:cxn ang="0">
                  <a:pos x="20" y="95"/>
                </a:cxn>
                <a:cxn ang="0">
                  <a:pos x="16" y="79"/>
                </a:cxn>
                <a:cxn ang="0">
                  <a:pos x="11" y="59"/>
                </a:cxn>
                <a:cxn ang="0">
                  <a:pos x="7" y="42"/>
                </a:cxn>
                <a:cxn ang="0">
                  <a:pos x="2" y="22"/>
                </a:cxn>
                <a:cxn ang="0">
                  <a:pos x="0" y="9"/>
                </a:cxn>
                <a:cxn ang="0">
                  <a:pos x="0" y="0"/>
                </a:cxn>
                <a:cxn ang="0">
                  <a:pos x="0" y="3"/>
                </a:cxn>
                <a:cxn ang="0">
                  <a:pos x="1" y="15"/>
                </a:cxn>
                <a:cxn ang="0">
                  <a:pos x="2" y="31"/>
                </a:cxn>
                <a:cxn ang="0">
                  <a:pos x="6" y="49"/>
                </a:cxn>
                <a:cxn ang="0">
                  <a:pos x="7" y="71"/>
                </a:cxn>
                <a:cxn ang="0">
                  <a:pos x="11" y="90"/>
                </a:cxn>
                <a:cxn ang="0">
                  <a:pos x="14" y="108"/>
                </a:cxn>
                <a:cxn ang="0">
                  <a:pos x="16" y="123"/>
                </a:cxn>
                <a:cxn ang="0">
                  <a:pos x="20" y="136"/>
                </a:cxn>
                <a:cxn ang="0">
                  <a:pos x="23" y="150"/>
                </a:cxn>
                <a:cxn ang="0">
                  <a:pos x="25" y="163"/>
                </a:cxn>
                <a:cxn ang="0">
                  <a:pos x="29" y="176"/>
                </a:cxn>
                <a:cxn ang="0">
                  <a:pos x="32" y="190"/>
                </a:cxn>
                <a:cxn ang="0">
                  <a:pos x="33" y="200"/>
                </a:cxn>
                <a:cxn ang="0">
                  <a:pos x="34" y="207"/>
                </a:cxn>
                <a:cxn ang="0">
                  <a:pos x="34" y="212"/>
                </a:cxn>
                <a:cxn ang="0">
                  <a:pos x="34" y="216"/>
                </a:cxn>
                <a:cxn ang="0">
                  <a:pos x="37" y="227"/>
                </a:cxn>
                <a:cxn ang="0">
                  <a:pos x="37" y="238"/>
                </a:cxn>
                <a:cxn ang="0">
                  <a:pos x="37" y="252"/>
                </a:cxn>
                <a:cxn ang="0">
                  <a:pos x="38" y="267"/>
                </a:cxn>
                <a:cxn ang="0">
                  <a:pos x="38" y="278"/>
                </a:cxn>
                <a:cxn ang="0">
                  <a:pos x="38" y="287"/>
                </a:cxn>
                <a:cxn ang="0">
                  <a:pos x="38" y="290"/>
                </a:cxn>
              </a:cxnLst>
              <a:rect l="0" t="0" r="r" b="b"/>
              <a:pathLst>
                <a:path w="48" h="290">
                  <a:moveTo>
                    <a:pt x="38" y="290"/>
                  </a:moveTo>
                  <a:lnTo>
                    <a:pt x="38" y="290"/>
                  </a:lnTo>
                  <a:lnTo>
                    <a:pt x="39" y="290"/>
                  </a:lnTo>
                  <a:lnTo>
                    <a:pt x="43" y="289"/>
                  </a:lnTo>
                  <a:lnTo>
                    <a:pt x="47" y="284"/>
                  </a:lnTo>
                  <a:lnTo>
                    <a:pt x="48" y="275"/>
                  </a:lnTo>
                  <a:lnTo>
                    <a:pt x="48" y="270"/>
                  </a:lnTo>
                  <a:lnTo>
                    <a:pt x="48" y="261"/>
                  </a:lnTo>
                  <a:lnTo>
                    <a:pt x="48" y="250"/>
                  </a:lnTo>
                  <a:lnTo>
                    <a:pt x="48" y="241"/>
                  </a:lnTo>
                  <a:lnTo>
                    <a:pt x="47" y="231"/>
                  </a:lnTo>
                  <a:lnTo>
                    <a:pt x="47" y="222"/>
                  </a:lnTo>
                  <a:lnTo>
                    <a:pt x="47" y="215"/>
                  </a:lnTo>
                  <a:lnTo>
                    <a:pt x="47" y="207"/>
                  </a:lnTo>
                  <a:lnTo>
                    <a:pt x="46" y="201"/>
                  </a:lnTo>
                  <a:lnTo>
                    <a:pt x="43" y="191"/>
                  </a:lnTo>
                  <a:lnTo>
                    <a:pt x="42" y="179"/>
                  </a:lnTo>
                  <a:lnTo>
                    <a:pt x="39" y="166"/>
                  </a:lnTo>
                  <a:lnTo>
                    <a:pt x="37" y="153"/>
                  </a:lnTo>
                  <a:lnTo>
                    <a:pt x="33" y="141"/>
                  </a:lnTo>
                  <a:lnTo>
                    <a:pt x="32" y="129"/>
                  </a:lnTo>
                  <a:lnTo>
                    <a:pt x="29" y="120"/>
                  </a:lnTo>
                  <a:lnTo>
                    <a:pt x="25" y="110"/>
                  </a:lnTo>
                  <a:lnTo>
                    <a:pt x="20" y="95"/>
                  </a:lnTo>
                  <a:lnTo>
                    <a:pt x="16" y="79"/>
                  </a:lnTo>
                  <a:lnTo>
                    <a:pt x="11" y="59"/>
                  </a:lnTo>
                  <a:lnTo>
                    <a:pt x="7" y="42"/>
                  </a:lnTo>
                  <a:lnTo>
                    <a:pt x="2" y="22"/>
                  </a:lnTo>
                  <a:lnTo>
                    <a:pt x="0" y="9"/>
                  </a:lnTo>
                  <a:lnTo>
                    <a:pt x="0" y="0"/>
                  </a:lnTo>
                  <a:lnTo>
                    <a:pt x="0" y="3"/>
                  </a:lnTo>
                  <a:lnTo>
                    <a:pt x="1" y="15"/>
                  </a:lnTo>
                  <a:lnTo>
                    <a:pt x="2" y="31"/>
                  </a:lnTo>
                  <a:lnTo>
                    <a:pt x="6" y="49"/>
                  </a:lnTo>
                  <a:lnTo>
                    <a:pt x="7" y="71"/>
                  </a:lnTo>
                  <a:lnTo>
                    <a:pt x="11" y="90"/>
                  </a:lnTo>
                  <a:lnTo>
                    <a:pt x="14" y="108"/>
                  </a:lnTo>
                  <a:lnTo>
                    <a:pt x="16" y="123"/>
                  </a:lnTo>
                  <a:lnTo>
                    <a:pt x="20" y="136"/>
                  </a:lnTo>
                  <a:lnTo>
                    <a:pt x="23" y="150"/>
                  </a:lnTo>
                  <a:lnTo>
                    <a:pt x="25" y="163"/>
                  </a:lnTo>
                  <a:lnTo>
                    <a:pt x="29" y="176"/>
                  </a:lnTo>
                  <a:lnTo>
                    <a:pt x="32" y="190"/>
                  </a:lnTo>
                  <a:lnTo>
                    <a:pt x="33" y="200"/>
                  </a:lnTo>
                  <a:lnTo>
                    <a:pt x="34" y="207"/>
                  </a:lnTo>
                  <a:lnTo>
                    <a:pt x="34" y="212"/>
                  </a:lnTo>
                  <a:lnTo>
                    <a:pt x="34" y="216"/>
                  </a:lnTo>
                  <a:lnTo>
                    <a:pt x="37" y="227"/>
                  </a:lnTo>
                  <a:lnTo>
                    <a:pt x="37" y="238"/>
                  </a:lnTo>
                  <a:lnTo>
                    <a:pt x="37" y="252"/>
                  </a:lnTo>
                  <a:lnTo>
                    <a:pt x="38" y="267"/>
                  </a:lnTo>
                  <a:lnTo>
                    <a:pt x="38" y="278"/>
                  </a:lnTo>
                  <a:lnTo>
                    <a:pt x="38" y="287"/>
                  </a:lnTo>
                  <a:lnTo>
                    <a:pt x="38" y="290"/>
                  </a:lnTo>
                  <a:close/>
                </a:path>
              </a:pathLst>
            </a:custGeom>
            <a:noFill/>
            <a:ln w="1588">
              <a:solidFill>
                <a:srgbClr val="000000"/>
              </a:solidFill>
              <a:prstDash val="solid"/>
              <a:round/>
              <a:headEnd/>
              <a:tailEnd/>
            </a:ln>
          </p:spPr>
          <p:txBody>
            <a:bodyPr/>
            <a:lstStyle/>
            <a:p>
              <a:endParaRPr lang="en-US"/>
            </a:p>
          </p:txBody>
        </p:sp>
        <p:sp>
          <p:nvSpPr>
            <p:cNvPr id="1241749" name="Freeform 661"/>
            <p:cNvSpPr>
              <a:spLocks/>
            </p:cNvSpPr>
            <p:nvPr/>
          </p:nvSpPr>
          <p:spPr bwMode="auto">
            <a:xfrm>
              <a:off x="3181" y="3059"/>
              <a:ext cx="41" cy="300"/>
            </a:xfrm>
            <a:custGeom>
              <a:avLst/>
              <a:gdLst/>
              <a:ahLst/>
              <a:cxnLst>
                <a:cxn ang="0">
                  <a:pos x="27" y="18"/>
                </a:cxn>
                <a:cxn ang="0">
                  <a:pos x="29" y="60"/>
                </a:cxn>
                <a:cxn ang="0">
                  <a:pos x="33" y="108"/>
                </a:cxn>
                <a:cxn ang="0">
                  <a:pos x="38" y="162"/>
                </a:cxn>
                <a:cxn ang="0">
                  <a:pos x="41" y="209"/>
                </a:cxn>
                <a:cxn ang="0">
                  <a:pos x="42" y="248"/>
                </a:cxn>
                <a:cxn ang="0">
                  <a:pos x="46" y="289"/>
                </a:cxn>
                <a:cxn ang="0">
                  <a:pos x="48" y="325"/>
                </a:cxn>
                <a:cxn ang="0">
                  <a:pos x="56" y="381"/>
                </a:cxn>
                <a:cxn ang="0">
                  <a:pos x="64" y="433"/>
                </a:cxn>
                <a:cxn ang="0">
                  <a:pos x="70" y="464"/>
                </a:cxn>
                <a:cxn ang="0">
                  <a:pos x="74" y="486"/>
                </a:cxn>
                <a:cxn ang="0">
                  <a:pos x="78" y="507"/>
                </a:cxn>
                <a:cxn ang="0">
                  <a:pos x="80" y="538"/>
                </a:cxn>
                <a:cxn ang="0">
                  <a:pos x="80" y="569"/>
                </a:cxn>
                <a:cxn ang="0">
                  <a:pos x="79" y="594"/>
                </a:cxn>
                <a:cxn ang="0">
                  <a:pos x="69" y="581"/>
                </a:cxn>
                <a:cxn ang="0">
                  <a:pos x="69" y="570"/>
                </a:cxn>
                <a:cxn ang="0">
                  <a:pos x="69" y="550"/>
                </a:cxn>
                <a:cxn ang="0">
                  <a:pos x="66" y="522"/>
                </a:cxn>
                <a:cxn ang="0">
                  <a:pos x="64" y="498"/>
                </a:cxn>
                <a:cxn ang="0">
                  <a:pos x="61" y="477"/>
                </a:cxn>
                <a:cxn ang="0">
                  <a:pos x="56" y="450"/>
                </a:cxn>
                <a:cxn ang="0">
                  <a:pos x="52" y="422"/>
                </a:cxn>
                <a:cxn ang="0">
                  <a:pos x="46" y="396"/>
                </a:cxn>
                <a:cxn ang="0">
                  <a:pos x="37" y="376"/>
                </a:cxn>
                <a:cxn ang="0">
                  <a:pos x="24" y="359"/>
                </a:cxn>
                <a:cxn ang="0">
                  <a:pos x="14" y="338"/>
                </a:cxn>
                <a:cxn ang="0">
                  <a:pos x="9" y="305"/>
                </a:cxn>
                <a:cxn ang="0">
                  <a:pos x="7" y="249"/>
                </a:cxn>
                <a:cxn ang="0">
                  <a:pos x="5" y="180"/>
                </a:cxn>
                <a:cxn ang="0">
                  <a:pos x="1" y="120"/>
                </a:cxn>
                <a:cxn ang="0">
                  <a:pos x="0" y="95"/>
                </a:cxn>
              </a:cxnLst>
              <a:rect l="0" t="0" r="r" b="b"/>
              <a:pathLst>
                <a:path w="80" h="600">
                  <a:moveTo>
                    <a:pt x="25" y="0"/>
                  </a:move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solidFill>
              <a:srgbClr val="FFFFFF"/>
            </a:solidFill>
            <a:ln w="9525">
              <a:noFill/>
              <a:round/>
              <a:headEnd/>
              <a:tailEnd/>
            </a:ln>
          </p:spPr>
          <p:txBody>
            <a:bodyPr/>
            <a:lstStyle/>
            <a:p>
              <a:endParaRPr lang="en-US"/>
            </a:p>
          </p:txBody>
        </p:sp>
        <p:sp>
          <p:nvSpPr>
            <p:cNvPr id="1241750" name="Freeform 662"/>
            <p:cNvSpPr>
              <a:spLocks/>
            </p:cNvSpPr>
            <p:nvPr/>
          </p:nvSpPr>
          <p:spPr bwMode="auto">
            <a:xfrm>
              <a:off x="3181" y="3059"/>
              <a:ext cx="41" cy="300"/>
            </a:xfrm>
            <a:custGeom>
              <a:avLst/>
              <a:gdLst/>
              <a:ahLst/>
              <a:cxnLst>
                <a:cxn ang="0">
                  <a:pos x="25" y="0"/>
                </a:cxn>
                <a:cxn ang="0">
                  <a:pos x="27" y="37"/>
                </a:cxn>
                <a:cxn ang="0">
                  <a:pos x="32" y="82"/>
                </a:cxn>
                <a:cxn ang="0">
                  <a:pos x="34" y="135"/>
                </a:cxn>
                <a:cxn ang="0">
                  <a:pos x="39" y="188"/>
                </a:cxn>
                <a:cxn ang="0">
                  <a:pos x="41" y="227"/>
                </a:cxn>
                <a:cxn ang="0">
                  <a:pos x="43" y="268"/>
                </a:cxn>
                <a:cxn ang="0">
                  <a:pos x="47" y="307"/>
                </a:cxn>
                <a:cxn ang="0">
                  <a:pos x="50" y="342"/>
                </a:cxn>
                <a:cxn ang="0">
                  <a:pos x="61" y="411"/>
                </a:cxn>
                <a:cxn ang="0">
                  <a:pos x="66" y="449"/>
                </a:cxn>
                <a:cxn ang="0">
                  <a:pos x="71" y="474"/>
                </a:cxn>
                <a:cxn ang="0">
                  <a:pos x="75" y="496"/>
                </a:cxn>
                <a:cxn ang="0">
                  <a:pos x="79" y="522"/>
                </a:cxn>
                <a:cxn ang="0">
                  <a:pos x="80" y="553"/>
                </a:cxn>
                <a:cxn ang="0">
                  <a:pos x="80" y="584"/>
                </a:cxn>
                <a:cxn ang="0">
                  <a:pos x="75" y="600"/>
                </a:cxn>
                <a:cxn ang="0">
                  <a:pos x="69" y="578"/>
                </a:cxn>
                <a:cxn ang="0">
                  <a:pos x="69" y="562"/>
                </a:cxn>
                <a:cxn ang="0">
                  <a:pos x="69" y="535"/>
                </a:cxn>
                <a:cxn ang="0">
                  <a:pos x="65" y="508"/>
                </a:cxn>
                <a:cxn ang="0">
                  <a:pos x="61" y="489"/>
                </a:cxn>
                <a:cxn ang="0">
                  <a:pos x="57" y="465"/>
                </a:cxn>
                <a:cxn ang="0">
                  <a:pos x="52" y="437"/>
                </a:cxn>
                <a:cxn ang="0">
                  <a:pos x="48" y="409"/>
                </a:cxn>
                <a:cxn ang="0">
                  <a:pos x="41" y="384"/>
                </a:cxn>
                <a:cxn ang="0">
                  <a:pos x="30" y="368"/>
                </a:cxn>
                <a:cxn ang="0">
                  <a:pos x="18" y="350"/>
                </a:cxn>
                <a:cxn ang="0">
                  <a:pos x="10" y="323"/>
                </a:cxn>
                <a:cxn ang="0">
                  <a:pos x="7" y="280"/>
                </a:cxn>
                <a:cxn ang="0">
                  <a:pos x="6" y="214"/>
                </a:cxn>
                <a:cxn ang="0">
                  <a:pos x="3" y="147"/>
                </a:cxn>
                <a:cxn ang="0">
                  <a:pos x="0" y="101"/>
                </a:cxn>
                <a:cxn ang="0">
                  <a:pos x="25" y="0"/>
                </a:cxn>
              </a:cxnLst>
              <a:rect l="0" t="0" r="r" b="b"/>
              <a:pathLst>
                <a:path w="80" h="600">
                  <a:moveTo>
                    <a:pt x="25" y="0"/>
                  </a:moveTo>
                  <a:lnTo>
                    <a:pt x="25" y="0"/>
                  </a:ln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noFill/>
            <a:ln w="1588">
              <a:solidFill>
                <a:srgbClr val="000000"/>
              </a:solidFill>
              <a:prstDash val="solid"/>
              <a:round/>
              <a:headEnd/>
              <a:tailEnd/>
            </a:ln>
          </p:spPr>
          <p:txBody>
            <a:bodyPr/>
            <a:lstStyle/>
            <a:p>
              <a:endParaRPr lang="en-US"/>
            </a:p>
          </p:txBody>
        </p:sp>
        <p:sp>
          <p:nvSpPr>
            <p:cNvPr id="1241751" name="Freeform 663"/>
            <p:cNvSpPr>
              <a:spLocks/>
            </p:cNvSpPr>
            <p:nvPr/>
          </p:nvSpPr>
          <p:spPr bwMode="auto">
            <a:xfrm>
              <a:off x="3181" y="3059"/>
              <a:ext cx="20" cy="185"/>
            </a:xfrm>
            <a:custGeom>
              <a:avLst/>
              <a:gdLst/>
              <a:ahLst/>
              <a:cxnLst>
                <a:cxn ang="0">
                  <a:pos x="39" y="183"/>
                </a:cxn>
                <a:cxn ang="0">
                  <a:pos x="38" y="156"/>
                </a:cxn>
                <a:cxn ang="0">
                  <a:pos x="34" y="129"/>
                </a:cxn>
                <a:cxn ang="0">
                  <a:pos x="33" y="106"/>
                </a:cxn>
                <a:cxn ang="0">
                  <a:pos x="32" y="80"/>
                </a:cxn>
                <a:cxn ang="0">
                  <a:pos x="29" y="57"/>
                </a:cxn>
                <a:cxn ang="0">
                  <a:pos x="27" y="36"/>
                </a:cxn>
                <a:cxn ang="0">
                  <a:pos x="27" y="18"/>
                </a:cxn>
                <a:cxn ang="0">
                  <a:pos x="25" y="0"/>
                </a:cxn>
                <a:cxn ang="0">
                  <a:pos x="0" y="95"/>
                </a:cxn>
                <a:cxn ang="0">
                  <a:pos x="0" y="101"/>
                </a:cxn>
                <a:cxn ang="0">
                  <a:pos x="1" y="120"/>
                </a:cxn>
                <a:cxn ang="0">
                  <a:pos x="3" y="147"/>
                </a:cxn>
                <a:cxn ang="0">
                  <a:pos x="5" y="180"/>
                </a:cxn>
                <a:cxn ang="0">
                  <a:pos x="6" y="214"/>
                </a:cxn>
                <a:cxn ang="0">
                  <a:pos x="7" y="249"/>
                </a:cxn>
                <a:cxn ang="0">
                  <a:pos x="7" y="280"/>
                </a:cxn>
                <a:cxn ang="0">
                  <a:pos x="9" y="305"/>
                </a:cxn>
                <a:cxn ang="0">
                  <a:pos x="10" y="319"/>
                </a:cxn>
                <a:cxn ang="0">
                  <a:pos x="12" y="329"/>
                </a:cxn>
                <a:cxn ang="0">
                  <a:pos x="15" y="338"/>
                </a:cxn>
                <a:cxn ang="0">
                  <a:pos x="18" y="347"/>
                </a:cxn>
                <a:cxn ang="0">
                  <a:pos x="21" y="353"/>
                </a:cxn>
                <a:cxn ang="0">
                  <a:pos x="25" y="359"/>
                </a:cxn>
                <a:cxn ang="0">
                  <a:pos x="29" y="365"/>
                </a:cxn>
                <a:cxn ang="0">
                  <a:pos x="33" y="369"/>
                </a:cxn>
                <a:cxn ang="0">
                  <a:pos x="33" y="371"/>
                </a:cxn>
                <a:cxn ang="0">
                  <a:pos x="36" y="363"/>
                </a:cxn>
                <a:cxn ang="0">
                  <a:pos x="36" y="354"/>
                </a:cxn>
                <a:cxn ang="0">
                  <a:pos x="36" y="347"/>
                </a:cxn>
                <a:cxn ang="0">
                  <a:pos x="33" y="335"/>
                </a:cxn>
                <a:cxn ang="0">
                  <a:pos x="32" y="329"/>
                </a:cxn>
                <a:cxn ang="0">
                  <a:pos x="32" y="322"/>
                </a:cxn>
                <a:cxn ang="0">
                  <a:pos x="30" y="311"/>
                </a:cxn>
                <a:cxn ang="0">
                  <a:pos x="30" y="301"/>
                </a:cxn>
                <a:cxn ang="0">
                  <a:pos x="30" y="289"/>
                </a:cxn>
                <a:cxn ang="0">
                  <a:pos x="30" y="279"/>
                </a:cxn>
                <a:cxn ang="0">
                  <a:pos x="30" y="267"/>
                </a:cxn>
                <a:cxn ang="0">
                  <a:pos x="30" y="259"/>
                </a:cxn>
                <a:cxn ang="0">
                  <a:pos x="30" y="252"/>
                </a:cxn>
                <a:cxn ang="0">
                  <a:pos x="30" y="245"/>
                </a:cxn>
                <a:cxn ang="0">
                  <a:pos x="30" y="236"/>
                </a:cxn>
                <a:cxn ang="0">
                  <a:pos x="30" y="227"/>
                </a:cxn>
                <a:cxn ang="0">
                  <a:pos x="30" y="218"/>
                </a:cxn>
                <a:cxn ang="0">
                  <a:pos x="30" y="211"/>
                </a:cxn>
                <a:cxn ang="0">
                  <a:pos x="32" y="203"/>
                </a:cxn>
                <a:cxn ang="0">
                  <a:pos x="32" y="196"/>
                </a:cxn>
                <a:cxn ang="0">
                  <a:pos x="33" y="193"/>
                </a:cxn>
                <a:cxn ang="0">
                  <a:pos x="33" y="188"/>
                </a:cxn>
                <a:cxn ang="0">
                  <a:pos x="34" y="184"/>
                </a:cxn>
                <a:cxn ang="0">
                  <a:pos x="38" y="183"/>
                </a:cxn>
                <a:cxn ang="0">
                  <a:pos x="39" y="183"/>
                </a:cxn>
              </a:cxnLst>
              <a:rect l="0" t="0" r="r" b="b"/>
              <a:pathLst>
                <a:path w="39" h="371">
                  <a:moveTo>
                    <a:pt x="39" y="183"/>
                  </a:moveTo>
                  <a:lnTo>
                    <a:pt x="38" y="156"/>
                  </a:lnTo>
                  <a:lnTo>
                    <a:pt x="34" y="129"/>
                  </a:lnTo>
                  <a:lnTo>
                    <a:pt x="33" y="106"/>
                  </a:lnTo>
                  <a:lnTo>
                    <a:pt x="32" y="80"/>
                  </a:lnTo>
                  <a:lnTo>
                    <a:pt x="29" y="57"/>
                  </a:lnTo>
                  <a:lnTo>
                    <a:pt x="27" y="36"/>
                  </a:lnTo>
                  <a:lnTo>
                    <a:pt x="27" y="18"/>
                  </a:lnTo>
                  <a:lnTo>
                    <a:pt x="25" y="0"/>
                  </a:lnTo>
                  <a:lnTo>
                    <a:pt x="0" y="95"/>
                  </a:lnTo>
                  <a:lnTo>
                    <a:pt x="0" y="101"/>
                  </a:lnTo>
                  <a:lnTo>
                    <a:pt x="1" y="120"/>
                  </a:lnTo>
                  <a:lnTo>
                    <a:pt x="3" y="147"/>
                  </a:lnTo>
                  <a:lnTo>
                    <a:pt x="5" y="180"/>
                  </a:lnTo>
                  <a:lnTo>
                    <a:pt x="6" y="214"/>
                  </a:lnTo>
                  <a:lnTo>
                    <a:pt x="7" y="249"/>
                  </a:lnTo>
                  <a:lnTo>
                    <a:pt x="7" y="280"/>
                  </a:lnTo>
                  <a:lnTo>
                    <a:pt x="9" y="305"/>
                  </a:lnTo>
                  <a:lnTo>
                    <a:pt x="10" y="319"/>
                  </a:lnTo>
                  <a:lnTo>
                    <a:pt x="12" y="329"/>
                  </a:lnTo>
                  <a:lnTo>
                    <a:pt x="15" y="338"/>
                  </a:lnTo>
                  <a:lnTo>
                    <a:pt x="18" y="347"/>
                  </a:lnTo>
                  <a:lnTo>
                    <a:pt x="21" y="353"/>
                  </a:lnTo>
                  <a:lnTo>
                    <a:pt x="25" y="359"/>
                  </a:lnTo>
                  <a:lnTo>
                    <a:pt x="29" y="365"/>
                  </a:lnTo>
                  <a:lnTo>
                    <a:pt x="33" y="369"/>
                  </a:lnTo>
                  <a:lnTo>
                    <a:pt x="33" y="371"/>
                  </a:lnTo>
                  <a:lnTo>
                    <a:pt x="36" y="363"/>
                  </a:lnTo>
                  <a:lnTo>
                    <a:pt x="36" y="354"/>
                  </a:lnTo>
                  <a:lnTo>
                    <a:pt x="36" y="347"/>
                  </a:lnTo>
                  <a:lnTo>
                    <a:pt x="33" y="335"/>
                  </a:lnTo>
                  <a:lnTo>
                    <a:pt x="32" y="329"/>
                  </a:lnTo>
                  <a:lnTo>
                    <a:pt x="32" y="322"/>
                  </a:lnTo>
                  <a:lnTo>
                    <a:pt x="30" y="311"/>
                  </a:lnTo>
                  <a:lnTo>
                    <a:pt x="30" y="301"/>
                  </a:lnTo>
                  <a:lnTo>
                    <a:pt x="30" y="289"/>
                  </a:lnTo>
                  <a:lnTo>
                    <a:pt x="30" y="279"/>
                  </a:lnTo>
                  <a:lnTo>
                    <a:pt x="30" y="267"/>
                  </a:lnTo>
                  <a:lnTo>
                    <a:pt x="30" y="259"/>
                  </a:lnTo>
                  <a:lnTo>
                    <a:pt x="30" y="252"/>
                  </a:lnTo>
                  <a:lnTo>
                    <a:pt x="30" y="245"/>
                  </a:lnTo>
                  <a:lnTo>
                    <a:pt x="30" y="236"/>
                  </a:lnTo>
                  <a:lnTo>
                    <a:pt x="30" y="227"/>
                  </a:lnTo>
                  <a:lnTo>
                    <a:pt x="30" y="218"/>
                  </a:lnTo>
                  <a:lnTo>
                    <a:pt x="30" y="211"/>
                  </a:lnTo>
                  <a:lnTo>
                    <a:pt x="32" y="203"/>
                  </a:lnTo>
                  <a:lnTo>
                    <a:pt x="32" y="196"/>
                  </a:lnTo>
                  <a:lnTo>
                    <a:pt x="33" y="193"/>
                  </a:lnTo>
                  <a:lnTo>
                    <a:pt x="33" y="188"/>
                  </a:lnTo>
                  <a:lnTo>
                    <a:pt x="34" y="184"/>
                  </a:lnTo>
                  <a:lnTo>
                    <a:pt x="38" y="183"/>
                  </a:lnTo>
                  <a:lnTo>
                    <a:pt x="39" y="183"/>
                  </a:lnTo>
                  <a:close/>
                </a:path>
              </a:pathLst>
            </a:custGeom>
            <a:solidFill>
              <a:srgbClr val="FFFFFF"/>
            </a:solidFill>
            <a:ln w="9525">
              <a:noFill/>
              <a:round/>
              <a:headEnd/>
              <a:tailEnd/>
            </a:ln>
          </p:spPr>
          <p:txBody>
            <a:bodyPr/>
            <a:lstStyle/>
            <a:p>
              <a:endParaRPr lang="en-US"/>
            </a:p>
          </p:txBody>
        </p:sp>
        <p:sp>
          <p:nvSpPr>
            <p:cNvPr id="1241752" name="Freeform 664"/>
            <p:cNvSpPr>
              <a:spLocks/>
            </p:cNvSpPr>
            <p:nvPr/>
          </p:nvSpPr>
          <p:spPr bwMode="auto">
            <a:xfrm>
              <a:off x="3181" y="3059"/>
              <a:ext cx="20" cy="185"/>
            </a:xfrm>
            <a:custGeom>
              <a:avLst/>
              <a:gdLst/>
              <a:ahLst/>
              <a:cxnLst>
                <a:cxn ang="0">
                  <a:pos x="39" y="183"/>
                </a:cxn>
                <a:cxn ang="0">
                  <a:pos x="39" y="183"/>
                </a:cxn>
                <a:cxn ang="0">
                  <a:pos x="38" y="156"/>
                </a:cxn>
                <a:cxn ang="0">
                  <a:pos x="34" y="129"/>
                </a:cxn>
                <a:cxn ang="0">
                  <a:pos x="33" y="106"/>
                </a:cxn>
                <a:cxn ang="0">
                  <a:pos x="32" y="80"/>
                </a:cxn>
                <a:cxn ang="0">
                  <a:pos x="29" y="57"/>
                </a:cxn>
                <a:cxn ang="0">
                  <a:pos x="27" y="36"/>
                </a:cxn>
                <a:cxn ang="0">
                  <a:pos x="27" y="18"/>
                </a:cxn>
                <a:cxn ang="0">
                  <a:pos x="25" y="0"/>
                </a:cxn>
                <a:cxn ang="0">
                  <a:pos x="0" y="95"/>
                </a:cxn>
                <a:cxn ang="0">
                  <a:pos x="0" y="101"/>
                </a:cxn>
                <a:cxn ang="0">
                  <a:pos x="1" y="120"/>
                </a:cxn>
                <a:cxn ang="0">
                  <a:pos x="3" y="147"/>
                </a:cxn>
                <a:cxn ang="0">
                  <a:pos x="5" y="180"/>
                </a:cxn>
                <a:cxn ang="0">
                  <a:pos x="6" y="214"/>
                </a:cxn>
                <a:cxn ang="0">
                  <a:pos x="7" y="249"/>
                </a:cxn>
                <a:cxn ang="0">
                  <a:pos x="7" y="280"/>
                </a:cxn>
                <a:cxn ang="0">
                  <a:pos x="9" y="305"/>
                </a:cxn>
                <a:cxn ang="0">
                  <a:pos x="10" y="319"/>
                </a:cxn>
                <a:cxn ang="0">
                  <a:pos x="12" y="329"/>
                </a:cxn>
                <a:cxn ang="0">
                  <a:pos x="15" y="338"/>
                </a:cxn>
                <a:cxn ang="0">
                  <a:pos x="18" y="347"/>
                </a:cxn>
                <a:cxn ang="0">
                  <a:pos x="21" y="353"/>
                </a:cxn>
                <a:cxn ang="0">
                  <a:pos x="25" y="359"/>
                </a:cxn>
                <a:cxn ang="0">
                  <a:pos x="29" y="365"/>
                </a:cxn>
                <a:cxn ang="0">
                  <a:pos x="33" y="369"/>
                </a:cxn>
                <a:cxn ang="0">
                  <a:pos x="33" y="371"/>
                </a:cxn>
                <a:cxn ang="0">
                  <a:pos x="36" y="363"/>
                </a:cxn>
                <a:cxn ang="0">
                  <a:pos x="36" y="354"/>
                </a:cxn>
                <a:cxn ang="0">
                  <a:pos x="36" y="347"/>
                </a:cxn>
                <a:cxn ang="0">
                  <a:pos x="33" y="335"/>
                </a:cxn>
                <a:cxn ang="0">
                  <a:pos x="32" y="329"/>
                </a:cxn>
                <a:cxn ang="0">
                  <a:pos x="32" y="322"/>
                </a:cxn>
                <a:cxn ang="0">
                  <a:pos x="30" y="311"/>
                </a:cxn>
                <a:cxn ang="0">
                  <a:pos x="30" y="301"/>
                </a:cxn>
                <a:cxn ang="0">
                  <a:pos x="30" y="289"/>
                </a:cxn>
                <a:cxn ang="0">
                  <a:pos x="30" y="279"/>
                </a:cxn>
                <a:cxn ang="0">
                  <a:pos x="30" y="267"/>
                </a:cxn>
                <a:cxn ang="0">
                  <a:pos x="30" y="259"/>
                </a:cxn>
                <a:cxn ang="0">
                  <a:pos x="30" y="252"/>
                </a:cxn>
                <a:cxn ang="0">
                  <a:pos x="30" y="245"/>
                </a:cxn>
                <a:cxn ang="0">
                  <a:pos x="30" y="236"/>
                </a:cxn>
                <a:cxn ang="0">
                  <a:pos x="30" y="227"/>
                </a:cxn>
                <a:cxn ang="0">
                  <a:pos x="30" y="218"/>
                </a:cxn>
                <a:cxn ang="0">
                  <a:pos x="30" y="211"/>
                </a:cxn>
                <a:cxn ang="0">
                  <a:pos x="32" y="203"/>
                </a:cxn>
                <a:cxn ang="0">
                  <a:pos x="32" y="196"/>
                </a:cxn>
                <a:cxn ang="0">
                  <a:pos x="33" y="193"/>
                </a:cxn>
                <a:cxn ang="0">
                  <a:pos x="33" y="188"/>
                </a:cxn>
                <a:cxn ang="0">
                  <a:pos x="34" y="184"/>
                </a:cxn>
                <a:cxn ang="0">
                  <a:pos x="38" y="183"/>
                </a:cxn>
                <a:cxn ang="0">
                  <a:pos x="39" y="183"/>
                </a:cxn>
              </a:cxnLst>
              <a:rect l="0" t="0" r="r" b="b"/>
              <a:pathLst>
                <a:path w="39" h="371">
                  <a:moveTo>
                    <a:pt x="39" y="183"/>
                  </a:moveTo>
                  <a:lnTo>
                    <a:pt x="39" y="183"/>
                  </a:lnTo>
                  <a:lnTo>
                    <a:pt x="38" y="156"/>
                  </a:lnTo>
                  <a:lnTo>
                    <a:pt x="34" y="129"/>
                  </a:lnTo>
                  <a:lnTo>
                    <a:pt x="33" y="106"/>
                  </a:lnTo>
                  <a:lnTo>
                    <a:pt x="32" y="80"/>
                  </a:lnTo>
                  <a:lnTo>
                    <a:pt x="29" y="57"/>
                  </a:lnTo>
                  <a:lnTo>
                    <a:pt x="27" y="36"/>
                  </a:lnTo>
                  <a:lnTo>
                    <a:pt x="27" y="18"/>
                  </a:lnTo>
                  <a:lnTo>
                    <a:pt x="25" y="0"/>
                  </a:lnTo>
                  <a:lnTo>
                    <a:pt x="0" y="95"/>
                  </a:lnTo>
                  <a:lnTo>
                    <a:pt x="0" y="101"/>
                  </a:lnTo>
                  <a:lnTo>
                    <a:pt x="1" y="120"/>
                  </a:lnTo>
                  <a:lnTo>
                    <a:pt x="3" y="147"/>
                  </a:lnTo>
                  <a:lnTo>
                    <a:pt x="5" y="180"/>
                  </a:lnTo>
                  <a:lnTo>
                    <a:pt x="6" y="214"/>
                  </a:lnTo>
                  <a:lnTo>
                    <a:pt x="7" y="249"/>
                  </a:lnTo>
                  <a:lnTo>
                    <a:pt x="7" y="280"/>
                  </a:lnTo>
                  <a:lnTo>
                    <a:pt x="9" y="305"/>
                  </a:lnTo>
                  <a:lnTo>
                    <a:pt x="10" y="319"/>
                  </a:lnTo>
                  <a:lnTo>
                    <a:pt x="12" y="329"/>
                  </a:lnTo>
                  <a:lnTo>
                    <a:pt x="15" y="338"/>
                  </a:lnTo>
                  <a:lnTo>
                    <a:pt x="18" y="347"/>
                  </a:lnTo>
                  <a:lnTo>
                    <a:pt x="21" y="353"/>
                  </a:lnTo>
                  <a:lnTo>
                    <a:pt x="25" y="359"/>
                  </a:lnTo>
                  <a:lnTo>
                    <a:pt x="29" y="365"/>
                  </a:lnTo>
                  <a:lnTo>
                    <a:pt x="33" y="369"/>
                  </a:lnTo>
                  <a:lnTo>
                    <a:pt x="33" y="371"/>
                  </a:lnTo>
                  <a:lnTo>
                    <a:pt x="36" y="363"/>
                  </a:lnTo>
                  <a:lnTo>
                    <a:pt x="36" y="354"/>
                  </a:lnTo>
                  <a:lnTo>
                    <a:pt x="36" y="347"/>
                  </a:lnTo>
                  <a:lnTo>
                    <a:pt x="33" y="335"/>
                  </a:lnTo>
                  <a:lnTo>
                    <a:pt x="32" y="329"/>
                  </a:lnTo>
                  <a:lnTo>
                    <a:pt x="32" y="322"/>
                  </a:lnTo>
                  <a:lnTo>
                    <a:pt x="30" y="311"/>
                  </a:lnTo>
                  <a:lnTo>
                    <a:pt x="30" y="301"/>
                  </a:lnTo>
                  <a:lnTo>
                    <a:pt x="30" y="289"/>
                  </a:lnTo>
                  <a:lnTo>
                    <a:pt x="30" y="279"/>
                  </a:lnTo>
                  <a:lnTo>
                    <a:pt x="30" y="267"/>
                  </a:lnTo>
                  <a:lnTo>
                    <a:pt x="30" y="259"/>
                  </a:lnTo>
                  <a:lnTo>
                    <a:pt x="30" y="252"/>
                  </a:lnTo>
                  <a:lnTo>
                    <a:pt x="30" y="245"/>
                  </a:lnTo>
                  <a:lnTo>
                    <a:pt x="30" y="236"/>
                  </a:lnTo>
                  <a:lnTo>
                    <a:pt x="30" y="227"/>
                  </a:lnTo>
                  <a:lnTo>
                    <a:pt x="30" y="218"/>
                  </a:lnTo>
                  <a:lnTo>
                    <a:pt x="30" y="211"/>
                  </a:lnTo>
                  <a:lnTo>
                    <a:pt x="32" y="203"/>
                  </a:lnTo>
                  <a:lnTo>
                    <a:pt x="32" y="196"/>
                  </a:lnTo>
                  <a:lnTo>
                    <a:pt x="33" y="193"/>
                  </a:lnTo>
                  <a:lnTo>
                    <a:pt x="33" y="188"/>
                  </a:lnTo>
                  <a:lnTo>
                    <a:pt x="34" y="184"/>
                  </a:lnTo>
                  <a:lnTo>
                    <a:pt x="38" y="183"/>
                  </a:lnTo>
                  <a:lnTo>
                    <a:pt x="39" y="183"/>
                  </a:lnTo>
                  <a:close/>
                </a:path>
              </a:pathLst>
            </a:custGeom>
            <a:noFill/>
            <a:ln w="1588">
              <a:solidFill>
                <a:srgbClr val="000000"/>
              </a:solidFill>
              <a:prstDash val="solid"/>
              <a:round/>
              <a:headEnd/>
              <a:tailEnd/>
            </a:ln>
          </p:spPr>
          <p:txBody>
            <a:bodyPr/>
            <a:lstStyle/>
            <a:p>
              <a:endParaRPr lang="en-US"/>
            </a:p>
          </p:txBody>
        </p:sp>
        <p:sp>
          <p:nvSpPr>
            <p:cNvPr id="1241753" name="Freeform 665"/>
            <p:cNvSpPr>
              <a:spLocks/>
            </p:cNvSpPr>
            <p:nvPr/>
          </p:nvSpPr>
          <p:spPr bwMode="auto">
            <a:xfrm>
              <a:off x="3181" y="3059"/>
              <a:ext cx="41" cy="300"/>
            </a:xfrm>
            <a:custGeom>
              <a:avLst/>
              <a:gdLst/>
              <a:ahLst/>
              <a:cxnLst>
                <a:cxn ang="0">
                  <a:pos x="25" y="0"/>
                </a:cxn>
                <a:cxn ang="0">
                  <a:pos x="27" y="37"/>
                </a:cxn>
                <a:cxn ang="0">
                  <a:pos x="32" y="82"/>
                </a:cxn>
                <a:cxn ang="0">
                  <a:pos x="34" y="135"/>
                </a:cxn>
                <a:cxn ang="0">
                  <a:pos x="39" y="188"/>
                </a:cxn>
                <a:cxn ang="0">
                  <a:pos x="41" y="227"/>
                </a:cxn>
                <a:cxn ang="0">
                  <a:pos x="43" y="268"/>
                </a:cxn>
                <a:cxn ang="0">
                  <a:pos x="47" y="307"/>
                </a:cxn>
                <a:cxn ang="0">
                  <a:pos x="50" y="342"/>
                </a:cxn>
                <a:cxn ang="0">
                  <a:pos x="61" y="411"/>
                </a:cxn>
                <a:cxn ang="0">
                  <a:pos x="66" y="449"/>
                </a:cxn>
                <a:cxn ang="0">
                  <a:pos x="71" y="474"/>
                </a:cxn>
                <a:cxn ang="0">
                  <a:pos x="75" y="496"/>
                </a:cxn>
                <a:cxn ang="0">
                  <a:pos x="79" y="522"/>
                </a:cxn>
                <a:cxn ang="0">
                  <a:pos x="80" y="553"/>
                </a:cxn>
                <a:cxn ang="0">
                  <a:pos x="80" y="584"/>
                </a:cxn>
                <a:cxn ang="0">
                  <a:pos x="75" y="600"/>
                </a:cxn>
                <a:cxn ang="0">
                  <a:pos x="69" y="578"/>
                </a:cxn>
                <a:cxn ang="0">
                  <a:pos x="69" y="562"/>
                </a:cxn>
                <a:cxn ang="0">
                  <a:pos x="69" y="535"/>
                </a:cxn>
                <a:cxn ang="0">
                  <a:pos x="65" y="508"/>
                </a:cxn>
                <a:cxn ang="0">
                  <a:pos x="61" y="489"/>
                </a:cxn>
                <a:cxn ang="0">
                  <a:pos x="57" y="465"/>
                </a:cxn>
                <a:cxn ang="0">
                  <a:pos x="52" y="437"/>
                </a:cxn>
                <a:cxn ang="0">
                  <a:pos x="48" y="409"/>
                </a:cxn>
                <a:cxn ang="0">
                  <a:pos x="41" y="384"/>
                </a:cxn>
                <a:cxn ang="0">
                  <a:pos x="30" y="368"/>
                </a:cxn>
                <a:cxn ang="0">
                  <a:pos x="18" y="350"/>
                </a:cxn>
                <a:cxn ang="0">
                  <a:pos x="10" y="323"/>
                </a:cxn>
                <a:cxn ang="0">
                  <a:pos x="7" y="280"/>
                </a:cxn>
                <a:cxn ang="0">
                  <a:pos x="6" y="214"/>
                </a:cxn>
                <a:cxn ang="0">
                  <a:pos x="3" y="147"/>
                </a:cxn>
                <a:cxn ang="0">
                  <a:pos x="0" y="101"/>
                </a:cxn>
                <a:cxn ang="0">
                  <a:pos x="25" y="0"/>
                </a:cxn>
              </a:cxnLst>
              <a:rect l="0" t="0" r="r" b="b"/>
              <a:pathLst>
                <a:path w="80" h="600">
                  <a:moveTo>
                    <a:pt x="25" y="0"/>
                  </a:moveTo>
                  <a:lnTo>
                    <a:pt x="25" y="0"/>
                  </a:lnTo>
                  <a:lnTo>
                    <a:pt x="27" y="18"/>
                  </a:lnTo>
                  <a:lnTo>
                    <a:pt x="27" y="37"/>
                  </a:lnTo>
                  <a:lnTo>
                    <a:pt x="29" y="60"/>
                  </a:lnTo>
                  <a:lnTo>
                    <a:pt x="32" y="82"/>
                  </a:lnTo>
                  <a:lnTo>
                    <a:pt x="33" y="108"/>
                  </a:lnTo>
                  <a:lnTo>
                    <a:pt x="34" y="135"/>
                  </a:lnTo>
                  <a:lnTo>
                    <a:pt x="38" y="162"/>
                  </a:lnTo>
                  <a:lnTo>
                    <a:pt x="39" y="188"/>
                  </a:lnTo>
                  <a:lnTo>
                    <a:pt x="41" y="209"/>
                  </a:lnTo>
                  <a:lnTo>
                    <a:pt x="41" y="227"/>
                  </a:lnTo>
                  <a:lnTo>
                    <a:pt x="42" y="248"/>
                  </a:lnTo>
                  <a:lnTo>
                    <a:pt x="43" y="268"/>
                  </a:lnTo>
                  <a:lnTo>
                    <a:pt x="46" y="289"/>
                  </a:lnTo>
                  <a:lnTo>
                    <a:pt x="47" y="307"/>
                  </a:lnTo>
                  <a:lnTo>
                    <a:pt x="48" y="325"/>
                  </a:lnTo>
                  <a:lnTo>
                    <a:pt x="50" y="342"/>
                  </a:lnTo>
                  <a:lnTo>
                    <a:pt x="56" y="381"/>
                  </a:lnTo>
                  <a:lnTo>
                    <a:pt x="61" y="411"/>
                  </a:lnTo>
                  <a:lnTo>
                    <a:pt x="64" y="433"/>
                  </a:lnTo>
                  <a:lnTo>
                    <a:pt x="66" y="449"/>
                  </a:lnTo>
                  <a:lnTo>
                    <a:pt x="70" y="464"/>
                  </a:lnTo>
                  <a:lnTo>
                    <a:pt x="71" y="474"/>
                  </a:lnTo>
                  <a:lnTo>
                    <a:pt x="74" y="486"/>
                  </a:lnTo>
                  <a:lnTo>
                    <a:pt x="75" y="496"/>
                  </a:lnTo>
                  <a:lnTo>
                    <a:pt x="78" y="507"/>
                  </a:lnTo>
                  <a:lnTo>
                    <a:pt x="79" y="522"/>
                  </a:lnTo>
                  <a:lnTo>
                    <a:pt x="80" y="538"/>
                  </a:lnTo>
                  <a:lnTo>
                    <a:pt x="80" y="553"/>
                  </a:lnTo>
                  <a:lnTo>
                    <a:pt x="80" y="569"/>
                  </a:lnTo>
                  <a:lnTo>
                    <a:pt x="80" y="584"/>
                  </a:lnTo>
                  <a:lnTo>
                    <a:pt x="79" y="594"/>
                  </a:lnTo>
                  <a:lnTo>
                    <a:pt x="75" y="600"/>
                  </a:lnTo>
                  <a:lnTo>
                    <a:pt x="69" y="581"/>
                  </a:lnTo>
                  <a:lnTo>
                    <a:pt x="69" y="578"/>
                  </a:lnTo>
                  <a:lnTo>
                    <a:pt x="69" y="570"/>
                  </a:lnTo>
                  <a:lnTo>
                    <a:pt x="69" y="562"/>
                  </a:lnTo>
                  <a:lnTo>
                    <a:pt x="69" y="550"/>
                  </a:lnTo>
                  <a:lnTo>
                    <a:pt x="69" y="535"/>
                  </a:lnTo>
                  <a:lnTo>
                    <a:pt x="66" y="522"/>
                  </a:lnTo>
                  <a:lnTo>
                    <a:pt x="65" y="508"/>
                  </a:lnTo>
                  <a:lnTo>
                    <a:pt x="64" y="498"/>
                  </a:lnTo>
                  <a:lnTo>
                    <a:pt x="61" y="489"/>
                  </a:lnTo>
                  <a:lnTo>
                    <a:pt x="61" y="477"/>
                  </a:lnTo>
                  <a:lnTo>
                    <a:pt x="57" y="465"/>
                  </a:lnTo>
                  <a:lnTo>
                    <a:pt x="56" y="450"/>
                  </a:lnTo>
                  <a:lnTo>
                    <a:pt x="52" y="437"/>
                  </a:lnTo>
                  <a:lnTo>
                    <a:pt x="52" y="422"/>
                  </a:lnTo>
                  <a:lnTo>
                    <a:pt x="48" y="409"/>
                  </a:lnTo>
                  <a:lnTo>
                    <a:pt x="46" y="396"/>
                  </a:lnTo>
                  <a:lnTo>
                    <a:pt x="41" y="384"/>
                  </a:lnTo>
                  <a:lnTo>
                    <a:pt x="37" y="376"/>
                  </a:lnTo>
                  <a:lnTo>
                    <a:pt x="30" y="368"/>
                  </a:lnTo>
                  <a:lnTo>
                    <a:pt x="24" y="359"/>
                  </a:lnTo>
                  <a:lnTo>
                    <a:pt x="18" y="350"/>
                  </a:lnTo>
                  <a:lnTo>
                    <a:pt x="14" y="338"/>
                  </a:lnTo>
                  <a:lnTo>
                    <a:pt x="10" y="323"/>
                  </a:lnTo>
                  <a:lnTo>
                    <a:pt x="9" y="305"/>
                  </a:lnTo>
                  <a:lnTo>
                    <a:pt x="7" y="280"/>
                  </a:lnTo>
                  <a:lnTo>
                    <a:pt x="7" y="249"/>
                  </a:lnTo>
                  <a:lnTo>
                    <a:pt x="6" y="214"/>
                  </a:lnTo>
                  <a:lnTo>
                    <a:pt x="5" y="180"/>
                  </a:lnTo>
                  <a:lnTo>
                    <a:pt x="3" y="147"/>
                  </a:lnTo>
                  <a:lnTo>
                    <a:pt x="1" y="120"/>
                  </a:lnTo>
                  <a:lnTo>
                    <a:pt x="0" y="101"/>
                  </a:lnTo>
                  <a:lnTo>
                    <a:pt x="0" y="95"/>
                  </a:lnTo>
                  <a:lnTo>
                    <a:pt x="25" y="0"/>
                  </a:lnTo>
                  <a:close/>
                </a:path>
              </a:pathLst>
            </a:custGeom>
            <a:noFill/>
            <a:ln w="1588">
              <a:solidFill>
                <a:srgbClr val="000000"/>
              </a:solidFill>
              <a:prstDash val="solid"/>
              <a:round/>
              <a:headEnd/>
              <a:tailEnd/>
            </a:ln>
          </p:spPr>
          <p:txBody>
            <a:bodyPr/>
            <a:lstStyle/>
            <a:p>
              <a:endParaRPr lang="en-US"/>
            </a:p>
          </p:txBody>
        </p:sp>
        <p:sp>
          <p:nvSpPr>
            <p:cNvPr id="1241754" name="Freeform 666"/>
            <p:cNvSpPr>
              <a:spLocks/>
            </p:cNvSpPr>
            <p:nvPr/>
          </p:nvSpPr>
          <p:spPr bwMode="auto">
            <a:xfrm>
              <a:off x="3192" y="3130"/>
              <a:ext cx="3" cy="20"/>
            </a:xfrm>
            <a:custGeom>
              <a:avLst/>
              <a:gdLst/>
              <a:ahLst/>
              <a:cxnLst>
                <a:cxn ang="0">
                  <a:pos x="0" y="0"/>
                </a:cxn>
                <a:cxn ang="0">
                  <a:pos x="0" y="0"/>
                </a:cxn>
                <a:cxn ang="0">
                  <a:pos x="0" y="10"/>
                </a:cxn>
                <a:cxn ang="0">
                  <a:pos x="2" y="20"/>
                </a:cxn>
                <a:cxn ang="0">
                  <a:pos x="3" y="29"/>
                </a:cxn>
                <a:cxn ang="0">
                  <a:pos x="6" y="40"/>
                </a:cxn>
              </a:cxnLst>
              <a:rect l="0" t="0" r="r" b="b"/>
              <a:pathLst>
                <a:path w="6" h="40">
                  <a:moveTo>
                    <a:pt x="0" y="0"/>
                  </a:moveTo>
                  <a:lnTo>
                    <a:pt x="0" y="0"/>
                  </a:lnTo>
                  <a:lnTo>
                    <a:pt x="0" y="10"/>
                  </a:lnTo>
                  <a:lnTo>
                    <a:pt x="2" y="20"/>
                  </a:lnTo>
                  <a:lnTo>
                    <a:pt x="3" y="29"/>
                  </a:lnTo>
                  <a:lnTo>
                    <a:pt x="6" y="40"/>
                  </a:lnTo>
                </a:path>
              </a:pathLst>
            </a:custGeom>
            <a:noFill/>
            <a:ln w="1588">
              <a:solidFill>
                <a:srgbClr val="000000"/>
              </a:solidFill>
              <a:prstDash val="solid"/>
              <a:round/>
              <a:headEnd/>
              <a:tailEnd/>
            </a:ln>
          </p:spPr>
          <p:txBody>
            <a:bodyPr/>
            <a:lstStyle/>
            <a:p>
              <a:endParaRPr lang="en-US"/>
            </a:p>
          </p:txBody>
        </p:sp>
        <p:sp>
          <p:nvSpPr>
            <p:cNvPr id="1241755" name="Freeform 667"/>
            <p:cNvSpPr>
              <a:spLocks/>
            </p:cNvSpPr>
            <p:nvPr/>
          </p:nvSpPr>
          <p:spPr bwMode="auto">
            <a:xfrm>
              <a:off x="3115" y="3376"/>
              <a:ext cx="10" cy="18"/>
            </a:xfrm>
            <a:custGeom>
              <a:avLst/>
              <a:gdLst/>
              <a:ahLst/>
              <a:cxnLst>
                <a:cxn ang="0">
                  <a:pos x="17" y="0"/>
                </a:cxn>
                <a:cxn ang="0">
                  <a:pos x="19" y="1"/>
                </a:cxn>
                <a:cxn ang="0">
                  <a:pos x="21" y="3"/>
                </a:cxn>
                <a:cxn ang="0">
                  <a:pos x="19" y="8"/>
                </a:cxn>
                <a:cxn ang="0">
                  <a:pos x="17" y="11"/>
                </a:cxn>
                <a:cxn ang="0">
                  <a:pos x="16" y="14"/>
                </a:cxn>
                <a:cxn ang="0">
                  <a:pos x="16" y="17"/>
                </a:cxn>
                <a:cxn ang="0">
                  <a:pos x="14" y="23"/>
                </a:cxn>
                <a:cxn ang="0">
                  <a:pos x="13" y="28"/>
                </a:cxn>
                <a:cxn ang="0">
                  <a:pos x="12" y="32"/>
                </a:cxn>
                <a:cxn ang="0">
                  <a:pos x="7" y="35"/>
                </a:cxn>
                <a:cxn ang="0">
                  <a:pos x="4" y="34"/>
                </a:cxn>
                <a:cxn ang="0">
                  <a:pos x="0" y="26"/>
                </a:cxn>
                <a:cxn ang="0">
                  <a:pos x="0" y="17"/>
                </a:cxn>
                <a:cxn ang="0">
                  <a:pos x="3" y="10"/>
                </a:cxn>
                <a:cxn ang="0">
                  <a:pos x="7" y="3"/>
                </a:cxn>
                <a:cxn ang="0">
                  <a:pos x="17" y="0"/>
                </a:cxn>
              </a:cxnLst>
              <a:rect l="0" t="0" r="r" b="b"/>
              <a:pathLst>
                <a:path w="21" h="35">
                  <a:moveTo>
                    <a:pt x="17" y="0"/>
                  </a:moveTo>
                  <a:lnTo>
                    <a:pt x="19" y="1"/>
                  </a:lnTo>
                  <a:lnTo>
                    <a:pt x="21" y="3"/>
                  </a:lnTo>
                  <a:lnTo>
                    <a:pt x="19" y="8"/>
                  </a:lnTo>
                  <a:lnTo>
                    <a:pt x="17" y="11"/>
                  </a:lnTo>
                  <a:lnTo>
                    <a:pt x="16" y="14"/>
                  </a:lnTo>
                  <a:lnTo>
                    <a:pt x="16" y="17"/>
                  </a:lnTo>
                  <a:lnTo>
                    <a:pt x="14" y="23"/>
                  </a:lnTo>
                  <a:lnTo>
                    <a:pt x="13" y="28"/>
                  </a:lnTo>
                  <a:lnTo>
                    <a:pt x="12" y="32"/>
                  </a:lnTo>
                  <a:lnTo>
                    <a:pt x="7" y="35"/>
                  </a:lnTo>
                  <a:lnTo>
                    <a:pt x="4" y="34"/>
                  </a:lnTo>
                  <a:lnTo>
                    <a:pt x="0" y="26"/>
                  </a:lnTo>
                  <a:lnTo>
                    <a:pt x="0" y="17"/>
                  </a:lnTo>
                  <a:lnTo>
                    <a:pt x="3" y="10"/>
                  </a:lnTo>
                  <a:lnTo>
                    <a:pt x="7" y="3"/>
                  </a:lnTo>
                  <a:lnTo>
                    <a:pt x="17" y="0"/>
                  </a:lnTo>
                  <a:close/>
                </a:path>
              </a:pathLst>
            </a:custGeom>
            <a:solidFill>
              <a:srgbClr val="FFFFFF"/>
            </a:solidFill>
            <a:ln w="9525">
              <a:noFill/>
              <a:round/>
              <a:headEnd/>
              <a:tailEnd/>
            </a:ln>
          </p:spPr>
          <p:txBody>
            <a:bodyPr/>
            <a:lstStyle/>
            <a:p>
              <a:endParaRPr lang="en-US"/>
            </a:p>
          </p:txBody>
        </p:sp>
        <p:sp>
          <p:nvSpPr>
            <p:cNvPr id="1241756" name="Freeform 668"/>
            <p:cNvSpPr>
              <a:spLocks/>
            </p:cNvSpPr>
            <p:nvPr/>
          </p:nvSpPr>
          <p:spPr bwMode="auto">
            <a:xfrm>
              <a:off x="3115" y="3376"/>
              <a:ext cx="10" cy="18"/>
            </a:xfrm>
            <a:custGeom>
              <a:avLst/>
              <a:gdLst/>
              <a:ahLst/>
              <a:cxnLst>
                <a:cxn ang="0">
                  <a:pos x="17" y="0"/>
                </a:cxn>
                <a:cxn ang="0">
                  <a:pos x="17" y="0"/>
                </a:cxn>
                <a:cxn ang="0">
                  <a:pos x="19" y="1"/>
                </a:cxn>
                <a:cxn ang="0">
                  <a:pos x="21" y="3"/>
                </a:cxn>
                <a:cxn ang="0">
                  <a:pos x="19" y="8"/>
                </a:cxn>
                <a:cxn ang="0">
                  <a:pos x="17" y="11"/>
                </a:cxn>
                <a:cxn ang="0">
                  <a:pos x="16" y="14"/>
                </a:cxn>
                <a:cxn ang="0">
                  <a:pos x="16" y="17"/>
                </a:cxn>
                <a:cxn ang="0">
                  <a:pos x="14" y="23"/>
                </a:cxn>
                <a:cxn ang="0">
                  <a:pos x="13" y="28"/>
                </a:cxn>
                <a:cxn ang="0">
                  <a:pos x="12" y="32"/>
                </a:cxn>
                <a:cxn ang="0">
                  <a:pos x="7" y="35"/>
                </a:cxn>
                <a:cxn ang="0">
                  <a:pos x="4" y="34"/>
                </a:cxn>
                <a:cxn ang="0">
                  <a:pos x="0" y="26"/>
                </a:cxn>
                <a:cxn ang="0">
                  <a:pos x="0" y="17"/>
                </a:cxn>
                <a:cxn ang="0">
                  <a:pos x="3" y="10"/>
                </a:cxn>
                <a:cxn ang="0">
                  <a:pos x="7" y="3"/>
                </a:cxn>
                <a:cxn ang="0">
                  <a:pos x="17" y="0"/>
                </a:cxn>
              </a:cxnLst>
              <a:rect l="0" t="0" r="r" b="b"/>
              <a:pathLst>
                <a:path w="21" h="35">
                  <a:moveTo>
                    <a:pt x="17" y="0"/>
                  </a:moveTo>
                  <a:lnTo>
                    <a:pt x="17" y="0"/>
                  </a:lnTo>
                  <a:lnTo>
                    <a:pt x="19" y="1"/>
                  </a:lnTo>
                  <a:lnTo>
                    <a:pt x="21" y="3"/>
                  </a:lnTo>
                  <a:lnTo>
                    <a:pt x="19" y="8"/>
                  </a:lnTo>
                  <a:lnTo>
                    <a:pt x="17" y="11"/>
                  </a:lnTo>
                  <a:lnTo>
                    <a:pt x="16" y="14"/>
                  </a:lnTo>
                  <a:lnTo>
                    <a:pt x="16" y="17"/>
                  </a:lnTo>
                  <a:lnTo>
                    <a:pt x="14" y="23"/>
                  </a:lnTo>
                  <a:lnTo>
                    <a:pt x="13" y="28"/>
                  </a:lnTo>
                  <a:lnTo>
                    <a:pt x="12" y="32"/>
                  </a:lnTo>
                  <a:lnTo>
                    <a:pt x="7" y="35"/>
                  </a:lnTo>
                  <a:lnTo>
                    <a:pt x="4" y="34"/>
                  </a:lnTo>
                  <a:lnTo>
                    <a:pt x="0" y="26"/>
                  </a:lnTo>
                  <a:lnTo>
                    <a:pt x="0" y="17"/>
                  </a:lnTo>
                  <a:lnTo>
                    <a:pt x="3" y="10"/>
                  </a:lnTo>
                  <a:lnTo>
                    <a:pt x="7" y="3"/>
                  </a:lnTo>
                  <a:lnTo>
                    <a:pt x="17" y="0"/>
                  </a:lnTo>
                  <a:close/>
                </a:path>
              </a:pathLst>
            </a:custGeom>
            <a:noFill/>
            <a:ln w="1588">
              <a:solidFill>
                <a:srgbClr val="000000"/>
              </a:solidFill>
              <a:prstDash val="solid"/>
              <a:round/>
              <a:headEnd/>
              <a:tailEnd/>
            </a:ln>
          </p:spPr>
          <p:txBody>
            <a:bodyPr/>
            <a:lstStyle/>
            <a:p>
              <a:endParaRPr lang="en-US"/>
            </a:p>
          </p:txBody>
        </p:sp>
        <p:sp>
          <p:nvSpPr>
            <p:cNvPr id="1241757" name="Freeform 669"/>
            <p:cNvSpPr>
              <a:spLocks/>
            </p:cNvSpPr>
            <p:nvPr/>
          </p:nvSpPr>
          <p:spPr bwMode="auto">
            <a:xfrm>
              <a:off x="3115" y="3362"/>
              <a:ext cx="32" cy="28"/>
            </a:xfrm>
            <a:custGeom>
              <a:avLst/>
              <a:gdLst/>
              <a:ahLst/>
              <a:cxnLst>
                <a:cxn ang="0">
                  <a:pos x="37" y="5"/>
                </a:cxn>
                <a:cxn ang="0">
                  <a:pos x="41" y="3"/>
                </a:cxn>
                <a:cxn ang="0">
                  <a:pos x="50" y="2"/>
                </a:cxn>
                <a:cxn ang="0">
                  <a:pos x="58" y="0"/>
                </a:cxn>
                <a:cxn ang="0">
                  <a:pos x="64" y="0"/>
                </a:cxn>
                <a:cxn ang="0">
                  <a:pos x="63" y="3"/>
                </a:cxn>
                <a:cxn ang="0">
                  <a:pos x="58" y="11"/>
                </a:cxn>
                <a:cxn ang="0">
                  <a:pos x="51" y="18"/>
                </a:cxn>
                <a:cxn ang="0">
                  <a:pos x="48" y="26"/>
                </a:cxn>
                <a:cxn ang="0">
                  <a:pos x="46" y="27"/>
                </a:cxn>
                <a:cxn ang="0">
                  <a:pos x="46" y="29"/>
                </a:cxn>
                <a:cxn ang="0">
                  <a:pos x="48" y="30"/>
                </a:cxn>
                <a:cxn ang="0">
                  <a:pos x="48" y="32"/>
                </a:cxn>
                <a:cxn ang="0">
                  <a:pos x="46" y="39"/>
                </a:cxn>
                <a:cxn ang="0">
                  <a:pos x="39" y="43"/>
                </a:cxn>
                <a:cxn ang="0">
                  <a:pos x="31" y="48"/>
                </a:cxn>
                <a:cxn ang="0">
                  <a:pos x="26" y="52"/>
                </a:cxn>
                <a:cxn ang="0">
                  <a:pos x="25" y="54"/>
                </a:cxn>
                <a:cxn ang="0">
                  <a:pos x="22" y="52"/>
                </a:cxn>
                <a:cxn ang="0">
                  <a:pos x="21" y="49"/>
                </a:cxn>
                <a:cxn ang="0">
                  <a:pos x="17" y="49"/>
                </a:cxn>
                <a:cxn ang="0">
                  <a:pos x="14" y="52"/>
                </a:cxn>
                <a:cxn ang="0">
                  <a:pos x="14" y="54"/>
                </a:cxn>
                <a:cxn ang="0">
                  <a:pos x="13" y="55"/>
                </a:cxn>
                <a:cxn ang="0">
                  <a:pos x="9" y="55"/>
                </a:cxn>
                <a:cxn ang="0">
                  <a:pos x="7" y="52"/>
                </a:cxn>
                <a:cxn ang="0">
                  <a:pos x="3" y="43"/>
                </a:cxn>
                <a:cxn ang="0">
                  <a:pos x="3" y="34"/>
                </a:cxn>
                <a:cxn ang="0">
                  <a:pos x="0" y="27"/>
                </a:cxn>
                <a:cxn ang="0">
                  <a:pos x="3" y="20"/>
                </a:cxn>
                <a:cxn ang="0">
                  <a:pos x="9" y="14"/>
                </a:cxn>
                <a:cxn ang="0">
                  <a:pos x="22" y="8"/>
                </a:cxn>
                <a:cxn ang="0">
                  <a:pos x="37" y="5"/>
                </a:cxn>
              </a:cxnLst>
              <a:rect l="0" t="0" r="r" b="b"/>
              <a:pathLst>
                <a:path w="64" h="55">
                  <a:moveTo>
                    <a:pt x="37" y="5"/>
                  </a:moveTo>
                  <a:lnTo>
                    <a:pt x="41" y="3"/>
                  </a:lnTo>
                  <a:lnTo>
                    <a:pt x="50" y="2"/>
                  </a:lnTo>
                  <a:lnTo>
                    <a:pt x="58" y="0"/>
                  </a:lnTo>
                  <a:lnTo>
                    <a:pt x="64" y="0"/>
                  </a:lnTo>
                  <a:lnTo>
                    <a:pt x="63" y="3"/>
                  </a:lnTo>
                  <a:lnTo>
                    <a:pt x="58" y="11"/>
                  </a:lnTo>
                  <a:lnTo>
                    <a:pt x="51" y="18"/>
                  </a:lnTo>
                  <a:lnTo>
                    <a:pt x="48" y="26"/>
                  </a:lnTo>
                  <a:lnTo>
                    <a:pt x="46" y="27"/>
                  </a:lnTo>
                  <a:lnTo>
                    <a:pt x="46" y="29"/>
                  </a:lnTo>
                  <a:lnTo>
                    <a:pt x="48" y="30"/>
                  </a:lnTo>
                  <a:lnTo>
                    <a:pt x="48" y="32"/>
                  </a:lnTo>
                  <a:lnTo>
                    <a:pt x="46" y="39"/>
                  </a:lnTo>
                  <a:lnTo>
                    <a:pt x="39" y="43"/>
                  </a:lnTo>
                  <a:lnTo>
                    <a:pt x="31" y="48"/>
                  </a:lnTo>
                  <a:lnTo>
                    <a:pt x="26" y="52"/>
                  </a:lnTo>
                  <a:lnTo>
                    <a:pt x="25" y="54"/>
                  </a:lnTo>
                  <a:lnTo>
                    <a:pt x="22" y="52"/>
                  </a:lnTo>
                  <a:lnTo>
                    <a:pt x="21" y="49"/>
                  </a:lnTo>
                  <a:lnTo>
                    <a:pt x="17" y="49"/>
                  </a:lnTo>
                  <a:lnTo>
                    <a:pt x="14" y="52"/>
                  </a:lnTo>
                  <a:lnTo>
                    <a:pt x="14" y="54"/>
                  </a:lnTo>
                  <a:lnTo>
                    <a:pt x="13" y="55"/>
                  </a:lnTo>
                  <a:lnTo>
                    <a:pt x="9" y="55"/>
                  </a:lnTo>
                  <a:lnTo>
                    <a:pt x="7" y="52"/>
                  </a:lnTo>
                  <a:lnTo>
                    <a:pt x="3" y="43"/>
                  </a:lnTo>
                  <a:lnTo>
                    <a:pt x="3" y="34"/>
                  </a:lnTo>
                  <a:lnTo>
                    <a:pt x="0" y="27"/>
                  </a:lnTo>
                  <a:lnTo>
                    <a:pt x="3" y="20"/>
                  </a:lnTo>
                  <a:lnTo>
                    <a:pt x="9" y="14"/>
                  </a:lnTo>
                  <a:lnTo>
                    <a:pt x="22" y="8"/>
                  </a:lnTo>
                  <a:lnTo>
                    <a:pt x="37" y="5"/>
                  </a:lnTo>
                  <a:close/>
                </a:path>
              </a:pathLst>
            </a:custGeom>
            <a:solidFill>
              <a:srgbClr val="FFFFFF"/>
            </a:solidFill>
            <a:ln w="9525">
              <a:noFill/>
              <a:round/>
              <a:headEnd/>
              <a:tailEnd/>
            </a:ln>
          </p:spPr>
          <p:txBody>
            <a:bodyPr/>
            <a:lstStyle/>
            <a:p>
              <a:endParaRPr lang="en-US"/>
            </a:p>
          </p:txBody>
        </p:sp>
        <p:sp>
          <p:nvSpPr>
            <p:cNvPr id="1241758" name="Freeform 670"/>
            <p:cNvSpPr>
              <a:spLocks/>
            </p:cNvSpPr>
            <p:nvPr/>
          </p:nvSpPr>
          <p:spPr bwMode="auto">
            <a:xfrm>
              <a:off x="3115" y="3362"/>
              <a:ext cx="32" cy="28"/>
            </a:xfrm>
            <a:custGeom>
              <a:avLst/>
              <a:gdLst/>
              <a:ahLst/>
              <a:cxnLst>
                <a:cxn ang="0">
                  <a:pos x="37" y="5"/>
                </a:cxn>
                <a:cxn ang="0">
                  <a:pos x="37" y="5"/>
                </a:cxn>
                <a:cxn ang="0">
                  <a:pos x="41" y="3"/>
                </a:cxn>
                <a:cxn ang="0">
                  <a:pos x="50" y="2"/>
                </a:cxn>
                <a:cxn ang="0">
                  <a:pos x="58" y="0"/>
                </a:cxn>
                <a:cxn ang="0">
                  <a:pos x="64" y="0"/>
                </a:cxn>
                <a:cxn ang="0">
                  <a:pos x="63" y="3"/>
                </a:cxn>
                <a:cxn ang="0">
                  <a:pos x="58" y="11"/>
                </a:cxn>
                <a:cxn ang="0">
                  <a:pos x="51" y="18"/>
                </a:cxn>
                <a:cxn ang="0">
                  <a:pos x="48" y="26"/>
                </a:cxn>
                <a:cxn ang="0">
                  <a:pos x="46" y="27"/>
                </a:cxn>
                <a:cxn ang="0">
                  <a:pos x="46" y="29"/>
                </a:cxn>
                <a:cxn ang="0">
                  <a:pos x="48" y="30"/>
                </a:cxn>
                <a:cxn ang="0">
                  <a:pos x="48" y="32"/>
                </a:cxn>
                <a:cxn ang="0">
                  <a:pos x="46" y="39"/>
                </a:cxn>
                <a:cxn ang="0">
                  <a:pos x="39" y="43"/>
                </a:cxn>
                <a:cxn ang="0">
                  <a:pos x="31" y="48"/>
                </a:cxn>
                <a:cxn ang="0">
                  <a:pos x="26" y="52"/>
                </a:cxn>
                <a:cxn ang="0">
                  <a:pos x="25" y="54"/>
                </a:cxn>
                <a:cxn ang="0">
                  <a:pos x="22" y="52"/>
                </a:cxn>
                <a:cxn ang="0">
                  <a:pos x="21" y="49"/>
                </a:cxn>
                <a:cxn ang="0">
                  <a:pos x="17" y="49"/>
                </a:cxn>
                <a:cxn ang="0">
                  <a:pos x="14" y="52"/>
                </a:cxn>
                <a:cxn ang="0">
                  <a:pos x="14" y="54"/>
                </a:cxn>
                <a:cxn ang="0">
                  <a:pos x="13" y="55"/>
                </a:cxn>
                <a:cxn ang="0">
                  <a:pos x="9" y="55"/>
                </a:cxn>
                <a:cxn ang="0">
                  <a:pos x="7" y="52"/>
                </a:cxn>
                <a:cxn ang="0">
                  <a:pos x="3" y="43"/>
                </a:cxn>
                <a:cxn ang="0">
                  <a:pos x="3" y="34"/>
                </a:cxn>
                <a:cxn ang="0">
                  <a:pos x="0" y="27"/>
                </a:cxn>
                <a:cxn ang="0">
                  <a:pos x="3" y="20"/>
                </a:cxn>
                <a:cxn ang="0">
                  <a:pos x="9" y="14"/>
                </a:cxn>
                <a:cxn ang="0">
                  <a:pos x="22" y="8"/>
                </a:cxn>
                <a:cxn ang="0">
                  <a:pos x="37" y="5"/>
                </a:cxn>
              </a:cxnLst>
              <a:rect l="0" t="0" r="r" b="b"/>
              <a:pathLst>
                <a:path w="64" h="55">
                  <a:moveTo>
                    <a:pt x="37" y="5"/>
                  </a:moveTo>
                  <a:lnTo>
                    <a:pt x="37" y="5"/>
                  </a:lnTo>
                  <a:lnTo>
                    <a:pt x="41" y="3"/>
                  </a:lnTo>
                  <a:lnTo>
                    <a:pt x="50" y="2"/>
                  </a:lnTo>
                  <a:lnTo>
                    <a:pt x="58" y="0"/>
                  </a:lnTo>
                  <a:lnTo>
                    <a:pt x="64" y="0"/>
                  </a:lnTo>
                  <a:lnTo>
                    <a:pt x="63" y="3"/>
                  </a:lnTo>
                  <a:lnTo>
                    <a:pt x="58" y="11"/>
                  </a:lnTo>
                  <a:lnTo>
                    <a:pt x="51" y="18"/>
                  </a:lnTo>
                  <a:lnTo>
                    <a:pt x="48" y="26"/>
                  </a:lnTo>
                  <a:lnTo>
                    <a:pt x="46" y="27"/>
                  </a:lnTo>
                  <a:lnTo>
                    <a:pt x="46" y="29"/>
                  </a:lnTo>
                  <a:lnTo>
                    <a:pt x="48" y="30"/>
                  </a:lnTo>
                  <a:lnTo>
                    <a:pt x="48" y="32"/>
                  </a:lnTo>
                  <a:lnTo>
                    <a:pt x="46" y="39"/>
                  </a:lnTo>
                  <a:lnTo>
                    <a:pt x="39" y="43"/>
                  </a:lnTo>
                  <a:lnTo>
                    <a:pt x="31" y="48"/>
                  </a:lnTo>
                  <a:lnTo>
                    <a:pt x="26" y="52"/>
                  </a:lnTo>
                  <a:lnTo>
                    <a:pt x="25" y="54"/>
                  </a:lnTo>
                  <a:lnTo>
                    <a:pt x="22" y="52"/>
                  </a:lnTo>
                  <a:lnTo>
                    <a:pt x="21" y="49"/>
                  </a:lnTo>
                  <a:lnTo>
                    <a:pt x="17" y="49"/>
                  </a:lnTo>
                  <a:lnTo>
                    <a:pt x="14" y="52"/>
                  </a:lnTo>
                  <a:lnTo>
                    <a:pt x="14" y="54"/>
                  </a:lnTo>
                  <a:lnTo>
                    <a:pt x="13" y="55"/>
                  </a:lnTo>
                  <a:lnTo>
                    <a:pt x="9" y="55"/>
                  </a:lnTo>
                  <a:lnTo>
                    <a:pt x="7" y="52"/>
                  </a:lnTo>
                  <a:lnTo>
                    <a:pt x="3" y="43"/>
                  </a:lnTo>
                  <a:lnTo>
                    <a:pt x="3" y="34"/>
                  </a:lnTo>
                  <a:lnTo>
                    <a:pt x="0" y="27"/>
                  </a:lnTo>
                  <a:lnTo>
                    <a:pt x="3" y="20"/>
                  </a:lnTo>
                  <a:lnTo>
                    <a:pt x="9" y="14"/>
                  </a:lnTo>
                  <a:lnTo>
                    <a:pt x="22" y="8"/>
                  </a:lnTo>
                  <a:lnTo>
                    <a:pt x="37" y="5"/>
                  </a:lnTo>
                  <a:close/>
                </a:path>
              </a:pathLst>
            </a:custGeom>
            <a:noFill/>
            <a:ln w="1588">
              <a:solidFill>
                <a:srgbClr val="000000"/>
              </a:solidFill>
              <a:prstDash val="solid"/>
              <a:round/>
              <a:headEnd/>
              <a:tailEnd/>
            </a:ln>
          </p:spPr>
          <p:txBody>
            <a:bodyPr/>
            <a:lstStyle/>
            <a:p>
              <a:endParaRPr lang="en-US"/>
            </a:p>
          </p:txBody>
        </p:sp>
        <p:sp>
          <p:nvSpPr>
            <p:cNvPr id="1241759" name="Freeform 671"/>
            <p:cNvSpPr>
              <a:spLocks/>
            </p:cNvSpPr>
            <p:nvPr/>
          </p:nvSpPr>
          <p:spPr bwMode="auto">
            <a:xfrm>
              <a:off x="3136" y="3376"/>
              <a:ext cx="10" cy="18"/>
            </a:xfrm>
            <a:custGeom>
              <a:avLst/>
              <a:gdLst/>
              <a:ahLst/>
              <a:cxnLst>
                <a:cxn ang="0">
                  <a:pos x="16" y="0"/>
                </a:cxn>
                <a:cxn ang="0">
                  <a:pos x="19" y="1"/>
                </a:cxn>
                <a:cxn ang="0">
                  <a:pos x="20" y="3"/>
                </a:cxn>
                <a:cxn ang="0">
                  <a:pos x="19" y="8"/>
                </a:cxn>
                <a:cxn ang="0">
                  <a:pos x="16" y="11"/>
                </a:cxn>
                <a:cxn ang="0">
                  <a:pos x="15" y="14"/>
                </a:cxn>
                <a:cxn ang="0">
                  <a:pos x="15" y="17"/>
                </a:cxn>
                <a:cxn ang="0">
                  <a:pos x="14" y="23"/>
                </a:cxn>
                <a:cxn ang="0">
                  <a:pos x="12" y="28"/>
                </a:cxn>
                <a:cxn ang="0">
                  <a:pos x="8" y="32"/>
                </a:cxn>
                <a:cxn ang="0">
                  <a:pos x="6" y="35"/>
                </a:cxn>
                <a:cxn ang="0">
                  <a:pos x="3" y="34"/>
                </a:cxn>
                <a:cxn ang="0">
                  <a:pos x="0" y="26"/>
                </a:cxn>
                <a:cxn ang="0">
                  <a:pos x="0" y="17"/>
                </a:cxn>
                <a:cxn ang="0">
                  <a:pos x="2" y="10"/>
                </a:cxn>
                <a:cxn ang="0">
                  <a:pos x="6" y="3"/>
                </a:cxn>
                <a:cxn ang="0">
                  <a:pos x="16" y="0"/>
                </a:cxn>
              </a:cxnLst>
              <a:rect l="0" t="0" r="r" b="b"/>
              <a:pathLst>
                <a:path w="20" h="35">
                  <a:moveTo>
                    <a:pt x="16" y="0"/>
                  </a:moveTo>
                  <a:lnTo>
                    <a:pt x="19" y="1"/>
                  </a:lnTo>
                  <a:lnTo>
                    <a:pt x="20" y="3"/>
                  </a:lnTo>
                  <a:lnTo>
                    <a:pt x="19" y="8"/>
                  </a:lnTo>
                  <a:lnTo>
                    <a:pt x="16" y="11"/>
                  </a:lnTo>
                  <a:lnTo>
                    <a:pt x="15" y="14"/>
                  </a:lnTo>
                  <a:lnTo>
                    <a:pt x="15" y="17"/>
                  </a:lnTo>
                  <a:lnTo>
                    <a:pt x="14" y="23"/>
                  </a:lnTo>
                  <a:lnTo>
                    <a:pt x="12" y="28"/>
                  </a:lnTo>
                  <a:lnTo>
                    <a:pt x="8" y="32"/>
                  </a:lnTo>
                  <a:lnTo>
                    <a:pt x="6" y="35"/>
                  </a:lnTo>
                  <a:lnTo>
                    <a:pt x="3" y="34"/>
                  </a:lnTo>
                  <a:lnTo>
                    <a:pt x="0" y="26"/>
                  </a:lnTo>
                  <a:lnTo>
                    <a:pt x="0" y="17"/>
                  </a:lnTo>
                  <a:lnTo>
                    <a:pt x="2" y="10"/>
                  </a:lnTo>
                  <a:lnTo>
                    <a:pt x="6" y="3"/>
                  </a:lnTo>
                  <a:lnTo>
                    <a:pt x="16" y="0"/>
                  </a:lnTo>
                  <a:close/>
                </a:path>
              </a:pathLst>
            </a:custGeom>
            <a:solidFill>
              <a:srgbClr val="FFFFFF"/>
            </a:solidFill>
            <a:ln w="9525">
              <a:noFill/>
              <a:round/>
              <a:headEnd/>
              <a:tailEnd/>
            </a:ln>
          </p:spPr>
          <p:txBody>
            <a:bodyPr/>
            <a:lstStyle/>
            <a:p>
              <a:endParaRPr lang="en-US"/>
            </a:p>
          </p:txBody>
        </p:sp>
        <p:sp>
          <p:nvSpPr>
            <p:cNvPr id="1241760" name="Freeform 672"/>
            <p:cNvSpPr>
              <a:spLocks/>
            </p:cNvSpPr>
            <p:nvPr/>
          </p:nvSpPr>
          <p:spPr bwMode="auto">
            <a:xfrm>
              <a:off x="3136" y="3376"/>
              <a:ext cx="10" cy="18"/>
            </a:xfrm>
            <a:custGeom>
              <a:avLst/>
              <a:gdLst/>
              <a:ahLst/>
              <a:cxnLst>
                <a:cxn ang="0">
                  <a:pos x="16" y="0"/>
                </a:cxn>
                <a:cxn ang="0">
                  <a:pos x="16" y="0"/>
                </a:cxn>
                <a:cxn ang="0">
                  <a:pos x="19" y="1"/>
                </a:cxn>
                <a:cxn ang="0">
                  <a:pos x="20" y="3"/>
                </a:cxn>
                <a:cxn ang="0">
                  <a:pos x="19" y="8"/>
                </a:cxn>
                <a:cxn ang="0">
                  <a:pos x="16" y="11"/>
                </a:cxn>
                <a:cxn ang="0">
                  <a:pos x="15" y="14"/>
                </a:cxn>
                <a:cxn ang="0">
                  <a:pos x="15" y="17"/>
                </a:cxn>
                <a:cxn ang="0">
                  <a:pos x="14" y="23"/>
                </a:cxn>
                <a:cxn ang="0">
                  <a:pos x="12" y="28"/>
                </a:cxn>
                <a:cxn ang="0">
                  <a:pos x="8" y="32"/>
                </a:cxn>
                <a:cxn ang="0">
                  <a:pos x="6" y="35"/>
                </a:cxn>
                <a:cxn ang="0">
                  <a:pos x="3" y="34"/>
                </a:cxn>
                <a:cxn ang="0">
                  <a:pos x="0" y="26"/>
                </a:cxn>
                <a:cxn ang="0">
                  <a:pos x="0" y="17"/>
                </a:cxn>
                <a:cxn ang="0">
                  <a:pos x="2" y="10"/>
                </a:cxn>
                <a:cxn ang="0">
                  <a:pos x="6" y="3"/>
                </a:cxn>
                <a:cxn ang="0">
                  <a:pos x="16" y="0"/>
                </a:cxn>
              </a:cxnLst>
              <a:rect l="0" t="0" r="r" b="b"/>
              <a:pathLst>
                <a:path w="20" h="35">
                  <a:moveTo>
                    <a:pt x="16" y="0"/>
                  </a:moveTo>
                  <a:lnTo>
                    <a:pt x="16" y="0"/>
                  </a:lnTo>
                  <a:lnTo>
                    <a:pt x="19" y="1"/>
                  </a:lnTo>
                  <a:lnTo>
                    <a:pt x="20" y="3"/>
                  </a:lnTo>
                  <a:lnTo>
                    <a:pt x="19" y="8"/>
                  </a:lnTo>
                  <a:lnTo>
                    <a:pt x="16" y="11"/>
                  </a:lnTo>
                  <a:lnTo>
                    <a:pt x="15" y="14"/>
                  </a:lnTo>
                  <a:lnTo>
                    <a:pt x="15" y="17"/>
                  </a:lnTo>
                  <a:lnTo>
                    <a:pt x="14" y="23"/>
                  </a:lnTo>
                  <a:lnTo>
                    <a:pt x="12" y="28"/>
                  </a:lnTo>
                  <a:lnTo>
                    <a:pt x="8" y="32"/>
                  </a:lnTo>
                  <a:lnTo>
                    <a:pt x="6" y="35"/>
                  </a:lnTo>
                  <a:lnTo>
                    <a:pt x="3" y="34"/>
                  </a:lnTo>
                  <a:lnTo>
                    <a:pt x="0" y="26"/>
                  </a:lnTo>
                  <a:lnTo>
                    <a:pt x="0" y="17"/>
                  </a:lnTo>
                  <a:lnTo>
                    <a:pt x="2" y="10"/>
                  </a:lnTo>
                  <a:lnTo>
                    <a:pt x="6" y="3"/>
                  </a:lnTo>
                  <a:lnTo>
                    <a:pt x="16" y="0"/>
                  </a:lnTo>
                  <a:close/>
                </a:path>
              </a:pathLst>
            </a:custGeom>
            <a:noFill/>
            <a:ln w="1588">
              <a:solidFill>
                <a:srgbClr val="000000"/>
              </a:solidFill>
              <a:prstDash val="solid"/>
              <a:round/>
              <a:headEnd/>
              <a:tailEnd/>
            </a:ln>
          </p:spPr>
          <p:txBody>
            <a:bodyPr/>
            <a:lstStyle/>
            <a:p>
              <a:endParaRPr lang="en-US"/>
            </a:p>
          </p:txBody>
        </p:sp>
        <p:sp>
          <p:nvSpPr>
            <p:cNvPr id="1241761" name="Freeform 673"/>
            <p:cNvSpPr>
              <a:spLocks/>
            </p:cNvSpPr>
            <p:nvPr/>
          </p:nvSpPr>
          <p:spPr bwMode="auto">
            <a:xfrm>
              <a:off x="3136" y="3364"/>
              <a:ext cx="22" cy="26"/>
            </a:xfrm>
            <a:custGeom>
              <a:avLst/>
              <a:gdLst/>
              <a:ahLst/>
              <a:cxnLst>
                <a:cxn ang="0">
                  <a:pos x="43" y="0"/>
                </a:cxn>
                <a:cxn ang="0">
                  <a:pos x="43" y="5"/>
                </a:cxn>
                <a:cxn ang="0">
                  <a:pos x="38" y="11"/>
                </a:cxn>
                <a:cxn ang="0">
                  <a:pos x="32" y="20"/>
                </a:cxn>
                <a:cxn ang="0">
                  <a:pos x="29" y="29"/>
                </a:cxn>
                <a:cxn ang="0">
                  <a:pos x="29" y="36"/>
                </a:cxn>
                <a:cxn ang="0">
                  <a:pos x="29" y="40"/>
                </a:cxn>
                <a:cxn ang="0">
                  <a:pos x="28" y="46"/>
                </a:cxn>
                <a:cxn ang="0">
                  <a:pos x="25" y="49"/>
                </a:cxn>
                <a:cxn ang="0">
                  <a:pos x="23" y="51"/>
                </a:cxn>
                <a:cxn ang="0">
                  <a:pos x="21" y="49"/>
                </a:cxn>
                <a:cxn ang="0">
                  <a:pos x="19" y="46"/>
                </a:cxn>
                <a:cxn ang="0">
                  <a:pos x="16" y="46"/>
                </a:cxn>
                <a:cxn ang="0">
                  <a:pos x="14" y="46"/>
                </a:cxn>
                <a:cxn ang="0">
                  <a:pos x="12" y="49"/>
                </a:cxn>
                <a:cxn ang="0">
                  <a:pos x="11" y="52"/>
                </a:cxn>
                <a:cxn ang="0">
                  <a:pos x="8" y="52"/>
                </a:cxn>
                <a:cxn ang="0">
                  <a:pos x="5" y="49"/>
                </a:cxn>
                <a:cxn ang="0">
                  <a:pos x="2" y="40"/>
                </a:cxn>
                <a:cxn ang="0">
                  <a:pos x="0" y="31"/>
                </a:cxn>
                <a:cxn ang="0">
                  <a:pos x="0" y="24"/>
                </a:cxn>
                <a:cxn ang="0">
                  <a:pos x="0" y="20"/>
                </a:cxn>
                <a:cxn ang="0">
                  <a:pos x="2" y="15"/>
                </a:cxn>
                <a:cxn ang="0">
                  <a:pos x="6" y="12"/>
                </a:cxn>
                <a:cxn ang="0">
                  <a:pos x="11" y="9"/>
                </a:cxn>
                <a:cxn ang="0">
                  <a:pos x="16" y="5"/>
                </a:cxn>
                <a:cxn ang="0">
                  <a:pos x="24" y="2"/>
                </a:cxn>
                <a:cxn ang="0">
                  <a:pos x="34" y="0"/>
                </a:cxn>
                <a:cxn ang="0">
                  <a:pos x="43" y="0"/>
                </a:cxn>
              </a:cxnLst>
              <a:rect l="0" t="0" r="r" b="b"/>
              <a:pathLst>
                <a:path w="43" h="52">
                  <a:moveTo>
                    <a:pt x="43" y="0"/>
                  </a:moveTo>
                  <a:lnTo>
                    <a:pt x="43" y="5"/>
                  </a:lnTo>
                  <a:lnTo>
                    <a:pt x="38" y="11"/>
                  </a:lnTo>
                  <a:lnTo>
                    <a:pt x="32" y="20"/>
                  </a:lnTo>
                  <a:lnTo>
                    <a:pt x="29" y="29"/>
                  </a:lnTo>
                  <a:lnTo>
                    <a:pt x="29" y="36"/>
                  </a:lnTo>
                  <a:lnTo>
                    <a:pt x="29" y="40"/>
                  </a:lnTo>
                  <a:lnTo>
                    <a:pt x="28" y="46"/>
                  </a:lnTo>
                  <a:lnTo>
                    <a:pt x="25" y="49"/>
                  </a:lnTo>
                  <a:lnTo>
                    <a:pt x="23" y="51"/>
                  </a:lnTo>
                  <a:lnTo>
                    <a:pt x="21" y="49"/>
                  </a:lnTo>
                  <a:lnTo>
                    <a:pt x="19" y="46"/>
                  </a:lnTo>
                  <a:lnTo>
                    <a:pt x="16" y="46"/>
                  </a:lnTo>
                  <a:lnTo>
                    <a:pt x="14" y="46"/>
                  </a:lnTo>
                  <a:lnTo>
                    <a:pt x="12" y="49"/>
                  </a:lnTo>
                  <a:lnTo>
                    <a:pt x="11" y="52"/>
                  </a:lnTo>
                  <a:lnTo>
                    <a:pt x="8" y="52"/>
                  </a:lnTo>
                  <a:lnTo>
                    <a:pt x="5" y="49"/>
                  </a:lnTo>
                  <a:lnTo>
                    <a:pt x="2" y="40"/>
                  </a:lnTo>
                  <a:lnTo>
                    <a:pt x="0" y="31"/>
                  </a:lnTo>
                  <a:lnTo>
                    <a:pt x="0" y="24"/>
                  </a:lnTo>
                  <a:lnTo>
                    <a:pt x="0" y="20"/>
                  </a:lnTo>
                  <a:lnTo>
                    <a:pt x="2" y="15"/>
                  </a:lnTo>
                  <a:lnTo>
                    <a:pt x="6" y="12"/>
                  </a:lnTo>
                  <a:lnTo>
                    <a:pt x="11" y="9"/>
                  </a:lnTo>
                  <a:lnTo>
                    <a:pt x="16" y="5"/>
                  </a:lnTo>
                  <a:lnTo>
                    <a:pt x="24" y="2"/>
                  </a:lnTo>
                  <a:lnTo>
                    <a:pt x="34" y="0"/>
                  </a:lnTo>
                  <a:lnTo>
                    <a:pt x="43" y="0"/>
                  </a:lnTo>
                  <a:close/>
                </a:path>
              </a:pathLst>
            </a:custGeom>
            <a:solidFill>
              <a:srgbClr val="FFFFFF"/>
            </a:solidFill>
            <a:ln w="9525">
              <a:noFill/>
              <a:round/>
              <a:headEnd/>
              <a:tailEnd/>
            </a:ln>
          </p:spPr>
          <p:txBody>
            <a:bodyPr/>
            <a:lstStyle/>
            <a:p>
              <a:endParaRPr lang="en-US"/>
            </a:p>
          </p:txBody>
        </p:sp>
        <p:sp>
          <p:nvSpPr>
            <p:cNvPr id="1241762" name="Freeform 674"/>
            <p:cNvSpPr>
              <a:spLocks/>
            </p:cNvSpPr>
            <p:nvPr/>
          </p:nvSpPr>
          <p:spPr bwMode="auto">
            <a:xfrm>
              <a:off x="3136" y="3364"/>
              <a:ext cx="22" cy="26"/>
            </a:xfrm>
            <a:custGeom>
              <a:avLst/>
              <a:gdLst/>
              <a:ahLst/>
              <a:cxnLst>
                <a:cxn ang="0">
                  <a:pos x="43" y="0"/>
                </a:cxn>
                <a:cxn ang="0">
                  <a:pos x="43" y="0"/>
                </a:cxn>
                <a:cxn ang="0">
                  <a:pos x="43" y="5"/>
                </a:cxn>
                <a:cxn ang="0">
                  <a:pos x="38" y="11"/>
                </a:cxn>
                <a:cxn ang="0">
                  <a:pos x="32" y="20"/>
                </a:cxn>
                <a:cxn ang="0">
                  <a:pos x="29" y="29"/>
                </a:cxn>
                <a:cxn ang="0">
                  <a:pos x="29" y="36"/>
                </a:cxn>
                <a:cxn ang="0">
                  <a:pos x="29" y="40"/>
                </a:cxn>
                <a:cxn ang="0">
                  <a:pos x="28" y="46"/>
                </a:cxn>
                <a:cxn ang="0">
                  <a:pos x="25" y="49"/>
                </a:cxn>
                <a:cxn ang="0">
                  <a:pos x="23" y="51"/>
                </a:cxn>
                <a:cxn ang="0">
                  <a:pos x="21" y="49"/>
                </a:cxn>
                <a:cxn ang="0">
                  <a:pos x="19" y="46"/>
                </a:cxn>
                <a:cxn ang="0">
                  <a:pos x="16" y="46"/>
                </a:cxn>
                <a:cxn ang="0">
                  <a:pos x="14" y="46"/>
                </a:cxn>
                <a:cxn ang="0">
                  <a:pos x="12" y="49"/>
                </a:cxn>
                <a:cxn ang="0">
                  <a:pos x="11" y="52"/>
                </a:cxn>
                <a:cxn ang="0">
                  <a:pos x="8" y="52"/>
                </a:cxn>
                <a:cxn ang="0">
                  <a:pos x="5" y="49"/>
                </a:cxn>
                <a:cxn ang="0">
                  <a:pos x="2" y="40"/>
                </a:cxn>
                <a:cxn ang="0">
                  <a:pos x="0" y="31"/>
                </a:cxn>
                <a:cxn ang="0">
                  <a:pos x="0" y="24"/>
                </a:cxn>
                <a:cxn ang="0">
                  <a:pos x="0" y="20"/>
                </a:cxn>
                <a:cxn ang="0">
                  <a:pos x="2" y="15"/>
                </a:cxn>
                <a:cxn ang="0">
                  <a:pos x="6" y="12"/>
                </a:cxn>
                <a:cxn ang="0">
                  <a:pos x="11" y="9"/>
                </a:cxn>
                <a:cxn ang="0">
                  <a:pos x="16" y="5"/>
                </a:cxn>
                <a:cxn ang="0">
                  <a:pos x="24" y="2"/>
                </a:cxn>
                <a:cxn ang="0">
                  <a:pos x="34" y="0"/>
                </a:cxn>
                <a:cxn ang="0">
                  <a:pos x="43" y="0"/>
                </a:cxn>
              </a:cxnLst>
              <a:rect l="0" t="0" r="r" b="b"/>
              <a:pathLst>
                <a:path w="43" h="52">
                  <a:moveTo>
                    <a:pt x="43" y="0"/>
                  </a:moveTo>
                  <a:lnTo>
                    <a:pt x="43" y="0"/>
                  </a:lnTo>
                  <a:lnTo>
                    <a:pt x="43" y="5"/>
                  </a:lnTo>
                  <a:lnTo>
                    <a:pt x="38" y="11"/>
                  </a:lnTo>
                  <a:lnTo>
                    <a:pt x="32" y="20"/>
                  </a:lnTo>
                  <a:lnTo>
                    <a:pt x="29" y="29"/>
                  </a:lnTo>
                  <a:lnTo>
                    <a:pt x="29" y="36"/>
                  </a:lnTo>
                  <a:lnTo>
                    <a:pt x="29" y="40"/>
                  </a:lnTo>
                  <a:lnTo>
                    <a:pt x="28" y="46"/>
                  </a:lnTo>
                  <a:lnTo>
                    <a:pt x="25" y="49"/>
                  </a:lnTo>
                  <a:lnTo>
                    <a:pt x="23" y="51"/>
                  </a:lnTo>
                  <a:lnTo>
                    <a:pt x="21" y="49"/>
                  </a:lnTo>
                  <a:lnTo>
                    <a:pt x="19" y="46"/>
                  </a:lnTo>
                  <a:lnTo>
                    <a:pt x="16" y="46"/>
                  </a:lnTo>
                  <a:lnTo>
                    <a:pt x="14" y="46"/>
                  </a:lnTo>
                  <a:lnTo>
                    <a:pt x="12" y="49"/>
                  </a:lnTo>
                  <a:lnTo>
                    <a:pt x="11" y="52"/>
                  </a:lnTo>
                  <a:lnTo>
                    <a:pt x="8" y="52"/>
                  </a:lnTo>
                  <a:lnTo>
                    <a:pt x="5" y="49"/>
                  </a:lnTo>
                  <a:lnTo>
                    <a:pt x="2" y="40"/>
                  </a:lnTo>
                  <a:lnTo>
                    <a:pt x="0" y="31"/>
                  </a:lnTo>
                  <a:lnTo>
                    <a:pt x="0" y="24"/>
                  </a:lnTo>
                  <a:lnTo>
                    <a:pt x="0" y="20"/>
                  </a:lnTo>
                  <a:lnTo>
                    <a:pt x="2" y="15"/>
                  </a:lnTo>
                  <a:lnTo>
                    <a:pt x="6" y="12"/>
                  </a:lnTo>
                  <a:lnTo>
                    <a:pt x="11" y="9"/>
                  </a:lnTo>
                  <a:lnTo>
                    <a:pt x="16" y="5"/>
                  </a:lnTo>
                  <a:lnTo>
                    <a:pt x="24" y="2"/>
                  </a:lnTo>
                  <a:lnTo>
                    <a:pt x="34" y="0"/>
                  </a:lnTo>
                  <a:lnTo>
                    <a:pt x="43" y="0"/>
                  </a:lnTo>
                  <a:close/>
                </a:path>
              </a:pathLst>
            </a:custGeom>
            <a:noFill/>
            <a:ln w="1588">
              <a:solidFill>
                <a:srgbClr val="000000"/>
              </a:solidFill>
              <a:prstDash val="solid"/>
              <a:round/>
              <a:headEnd/>
              <a:tailEnd/>
            </a:ln>
          </p:spPr>
          <p:txBody>
            <a:bodyPr/>
            <a:lstStyle/>
            <a:p>
              <a:endParaRPr lang="en-US"/>
            </a:p>
          </p:txBody>
        </p:sp>
        <p:sp>
          <p:nvSpPr>
            <p:cNvPr id="1241763" name="Freeform 675"/>
            <p:cNvSpPr>
              <a:spLocks/>
            </p:cNvSpPr>
            <p:nvPr/>
          </p:nvSpPr>
          <p:spPr bwMode="auto">
            <a:xfrm>
              <a:off x="3155" y="3373"/>
              <a:ext cx="11" cy="20"/>
            </a:xfrm>
            <a:custGeom>
              <a:avLst/>
              <a:gdLst/>
              <a:ahLst/>
              <a:cxnLst>
                <a:cxn ang="0">
                  <a:pos x="18" y="0"/>
                </a:cxn>
                <a:cxn ang="0">
                  <a:pos x="19" y="3"/>
                </a:cxn>
                <a:cxn ang="0">
                  <a:pos x="22" y="4"/>
                </a:cxn>
                <a:cxn ang="0">
                  <a:pos x="19" y="9"/>
                </a:cxn>
                <a:cxn ang="0">
                  <a:pos x="18" y="14"/>
                </a:cxn>
                <a:cxn ang="0">
                  <a:pos x="17" y="17"/>
                </a:cxn>
                <a:cxn ang="0">
                  <a:pos x="17" y="20"/>
                </a:cxn>
                <a:cxn ang="0">
                  <a:pos x="15" y="26"/>
                </a:cxn>
                <a:cxn ang="0">
                  <a:pos x="14" y="31"/>
                </a:cxn>
                <a:cxn ang="0">
                  <a:pos x="10" y="35"/>
                </a:cxn>
                <a:cxn ang="0">
                  <a:pos x="8" y="38"/>
                </a:cxn>
                <a:cxn ang="0">
                  <a:pos x="3" y="37"/>
                </a:cxn>
                <a:cxn ang="0">
                  <a:pos x="0" y="31"/>
                </a:cxn>
                <a:cxn ang="0">
                  <a:pos x="0" y="20"/>
                </a:cxn>
                <a:cxn ang="0">
                  <a:pos x="1" y="11"/>
                </a:cxn>
                <a:cxn ang="0">
                  <a:pos x="8" y="4"/>
                </a:cxn>
                <a:cxn ang="0">
                  <a:pos x="18" y="0"/>
                </a:cxn>
              </a:cxnLst>
              <a:rect l="0" t="0" r="r" b="b"/>
              <a:pathLst>
                <a:path w="22" h="38">
                  <a:moveTo>
                    <a:pt x="18" y="0"/>
                  </a:moveTo>
                  <a:lnTo>
                    <a:pt x="19" y="3"/>
                  </a:lnTo>
                  <a:lnTo>
                    <a:pt x="22" y="4"/>
                  </a:lnTo>
                  <a:lnTo>
                    <a:pt x="19" y="9"/>
                  </a:lnTo>
                  <a:lnTo>
                    <a:pt x="18" y="14"/>
                  </a:lnTo>
                  <a:lnTo>
                    <a:pt x="17" y="17"/>
                  </a:lnTo>
                  <a:lnTo>
                    <a:pt x="17" y="20"/>
                  </a:lnTo>
                  <a:lnTo>
                    <a:pt x="15" y="26"/>
                  </a:lnTo>
                  <a:lnTo>
                    <a:pt x="14" y="31"/>
                  </a:lnTo>
                  <a:lnTo>
                    <a:pt x="10" y="35"/>
                  </a:lnTo>
                  <a:lnTo>
                    <a:pt x="8" y="38"/>
                  </a:lnTo>
                  <a:lnTo>
                    <a:pt x="3" y="37"/>
                  </a:lnTo>
                  <a:lnTo>
                    <a:pt x="0" y="31"/>
                  </a:lnTo>
                  <a:lnTo>
                    <a:pt x="0" y="20"/>
                  </a:lnTo>
                  <a:lnTo>
                    <a:pt x="1" y="11"/>
                  </a:lnTo>
                  <a:lnTo>
                    <a:pt x="8" y="4"/>
                  </a:lnTo>
                  <a:lnTo>
                    <a:pt x="18" y="0"/>
                  </a:lnTo>
                  <a:close/>
                </a:path>
              </a:pathLst>
            </a:custGeom>
            <a:solidFill>
              <a:srgbClr val="FFFFFF"/>
            </a:solidFill>
            <a:ln w="9525">
              <a:noFill/>
              <a:round/>
              <a:headEnd/>
              <a:tailEnd/>
            </a:ln>
          </p:spPr>
          <p:txBody>
            <a:bodyPr/>
            <a:lstStyle/>
            <a:p>
              <a:endParaRPr lang="en-US"/>
            </a:p>
          </p:txBody>
        </p:sp>
        <p:sp>
          <p:nvSpPr>
            <p:cNvPr id="1241764" name="Freeform 676"/>
            <p:cNvSpPr>
              <a:spLocks/>
            </p:cNvSpPr>
            <p:nvPr/>
          </p:nvSpPr>
          <p:spPr bwMode="auto">
            <a:xfrm>
              <a:off x="3155" y="3373"/>
              <a:ext cx="11" cy="20"/>
            </a:xfrm>
            <a:custGeom>
              <a:avLst/>
              <a:gdLst/>
              <a:ahLst/>
              <a:cxnLst>
                <a:cxn ang="0">
                  <a:pos x="18" y="0"/>
                </a:cxn>
                <a:cxn ang="0">
                  <a:pos x="18" y="0"/>
                </a:cxn>
                <a:cxn ang="0">
                  <a:pos x="19" y="3"/>
                </a:cxn>
                <a:cxn ang="0">
                  <a:pos x="22" y="4"/>
                </a:cxn>
                <a:cxn ang="0">
                  <a:pos x="19" y="9"/>
                </a:cxn>
                <a:cxn ang="0">
                  <a:pos x="18" y="14"/>
                </a:cxn>
                <a:cxn ang="0">
                  <a:pos x="17" y="17"/>
                </a:cxn>
                <a:cxn ang="0">
                  <a:pos x="17" y="20"/>
                </a:cxn>
                <a:cxn ang="0">
                  <a:pos x="15" y="26"/>
                </a:cxn>
                <a:cxn ang="0">
                  <a:pos x="14" y="31"/>
                </a:cxn>
                <a:cxn ang="0">
                  <a:pos x="10" y="35"/>
                </a:cxn>
                <a:cxn ang="0">
                  <a:pos x="8" y="38"/>
                </a:cxn>
                <a:cxn ang="0">
                  <a:pos x="3" y="37"/>
                </a:cxn>
                <a:cxn ang="0">
                  <a:pos x="0" y="31"/>
                </a:cxn>
                <a:cxn ang="0">
                  <a:pos x="0" y="20"/>
                </a:cxn>
                <a:cxn ang="0">
                  <a:pos x="1" y="11"/>
                </a:cxn>
                <a:cxn ang="0">
                  <a:pos x="8" y="4"/>
                </a:cxn>
                <a:cxn ang="0">
                  <a:pos x="18" y="0"/>
                </a:cxn>
              </a:cxnLst>
              <a:rect l="0" t="0" r="r" b="b"/>
              <a:pathLst>
                <a:path w="22" h="38">
                  <a:moveTo>
                    <a:pt x="18" y="0"/>
                  </a:moveTo>
                  <a:lnTo>
                    <a:pt x="18" y="0"/>
                  </a:lnTo>
                  <a:lnTo>
                    <a:pt x="19" y="3"/>
                  </a:lnTo>
                  <a:lnTo>
                    <a:pt x="22" y="4"/>
                  </a:lnTo>
                  <a:lnTo>
                    <a:pt x="19" y="9"/>
                  </a:lnTo>
                  <a:lnTo>
                    <a:pt x="18" y="14"/>
                  </a:lnTo>
                  <a:lnTo>
                    <a:pt x="17" y="17"/>
                  </a:lnTo>
                  <a:lnTo>
                    <a:pt x="17" y="20"/>
                  </a:lnTo>
                  <a:lnTo>
                    <a:pt x="15" y="26"/>
                  </a:lnTo>
                  <a:lnTo>
                    <a:pt x="14" y="31"/>
                  </a:lnTo>
                  <a:lnTo>
                    <a:pt x="10" y="35"/>
                  </a:lnTo>
                  <a:lnTo>
                    <a:pt x="8" y="38"/>
                  </a:lnTo>
                  <a:lnTo>
                    <a:pt x="3" y="37"/>
                  </a:lnTo>
                  <a:lnTo>
                    <a:pt x="0" y="31"/>
                  </a:lnTo>
                  <a:lnTo>
                    <a:pt x="0" y="20"/>
                  </a:lnTo>
                  <a:lnTo>
                    <a:pt x="1" y="11"/>
                  </a:lnTo>
                  <a:lnTo>
                    <a:pt x="8" y="4"/>
                  </a:lnTo>
                  <a:lnTo>
                    <a:pt x="18" y="0"/>
                  </a:lnTo>
                  <a:close/>
                </a:path>
              </a:pathLst>
            </a:custGeom>
            <a:noFill/>
            <a:ln w="1588">
              <a:solidFill>
                <a:srgbClr val="000000"/>
              </a:solidFill>
              <a:prstDash val="solid"/>
              <a:round/>
              <a:headEnd/>
              <a:tailEnd/>
            </a:ln>
          </p:spPr>
          <p:txBody>
            <a:bodyPr/>
            <a:lstStyle/>
            <a:p>
              <a:endParaRPr lang="en-US"/>
            </a:p>
          </p:txBody>
        </p:sp>
        <p:sp>
          <p:nvSpPr>
            <p:cNvPr id="1241765" name="Freeform 677"/>
            <p:cNvSpPr>
              <a:spLocks/>
            </p:cNvSpPr>
            <p:nvPr/>
          </p:nvSpPr>
          <p:spPr bwMode="auto">
            <a:xfrm>
              <a:off x="3156" y="3361"/>
              <a:ext cx="23" cy="27"/>
            </a:xfrm>
            <a:custGeom>
              <a:avLst/>
              <a:gdLst/>
              <a:ahLst/>
              <a:cxnLst>
                <a:cxn ang="0">
                  <a:pos x="46" y="0"/>
                </a:cxn>
                <a:cxn ang="0">
                  <a:pos x="46" y="3"/>
                </a:cxn>
                <a:cxn ang="0">
                  <a:pos x="40" y="12"/>
                </a:cxn>
                <a:cxn ang="0">
                  <a:pos x="32" y="21"/>
                </a:cxn>
                <a:cxn ang="0">
                  <a:pos x="30" y="30"/>
                </a:cxn>
                <a:cxn ang="0">
                  <a:pos x="30" y="35"/>
                </a:cxn>
                <a:cxn ang="0">
                  <a:pos x="30" y="41"/>
                </a:cxn>
                <a:cxn ang="0">
                  <a:pos x="27" y="46"/>
                </a:cxn>
                <a:cxn ang="0">
                  <a:pos x="26" y="50"/>
                </a:cxn>
                <a:cxn ang="0">
                  <a:pos x="25" y="50"/>
                </a:cxn>
                <a:cxn ang="0">
                  <a:pos x="22" y="50"/>
                </a:cxn>
                <a:cxn ang="0">
                  <a:pos x="21" y="47"/>
                </a:cxn>
                <a:cxn ang="0">
                  <a:pos x="17" y="47"/>
                </a:cxn>
                <a:cxn ang="0">
                  <a:pos x="14" y="50"/>
                </a:cxn>
                <a:cxn ang="0">
                  <a:pos x="13" y="50"/>
                </a:cxn>
                <a:cxn ang="0">
                  <a:pos x="11" y="53"/>
                </a:cxn>
                <a:cxn ang="0">
                  <a:pos x="9" y="53"/>
                </a:cxn>
                <a:cxn ang="0">
                  <a:pos x="4" y="50"/>
                </a:cxn>
                <a:cxn ang="0">
                  <a:pos x="2" y="41"/>
                </a:cxn>
                <a:cxn ang="0">
                  <a:pos x="0" y="33"/>
                </a:cxn>
                <a:cxn ang="0">
                  <a:pos x="0" y="24"/>
                </a:cxn>
                <a:cxn ang="0">
                  <a:pos x="0" y="19"/>
                </a:cxn>
                <a:cxn ang="0">
                  <a:pos x="2" y="16"/>
                </a:cxn>
                <a:cxn ang="0">
                  <a:pos x="7" y="12"/>
                </a:cxn>
                <a:cxn ang="0">
                  <a:pos x="11" y="9"/>
                </a:cxn>
                <a:cxn ang="0">
                  <a:pos x="17" y="4"/>
                </a:cxn>
                <a:cxn ang="0">
                  <a:pos x="26" y="1"/>
                </a:cxn>
                <a:cxn ang="0">
                  <a:pos x="35" y="0"/>
                </a:cxn>
                <a:cxn ang="0">
                  <a:pos x="46" y="0"/>
                </a:cxn>
              </a:cxnLst>
              <a:rect l="0" t="0" r="r" b="b"/>
              <a:pathLst>
                <a:path w="46" h="53">
                  <a:moveTo>
                    <a:pt x="46" y="0"/>
                  </a:moveTo>
                  <a:lnTo>
                    <a:pt x="46" y="3"/>
                  </a:lnTo>
                  <a:lnTo>
                    <a:pt x="40" y="12"/>
                  </a:lnTo>
                  <a:lnTo>
                    <a:pt x="32" y="21"/>
                  </a:lnTo>
                  <a:lnTo>
                    <a:pt x="30" y="30"/>
                  </a:lnTo>
                  <a:lnTo>
                    <a:pt x="30" y="35"/>
                  </a:lnTo>
                  <a:lnTo>
                    <a:pt x="30" y="41"/>
                  </a:lnTo>
                  <a:lnTo>
                    <a:pt x="27" y="46"/>
                  </a:lnTo>
                  <a:lnTo>
                    <a:pt x="26" y="50"/>
                  </a:lnTo>
                  <a:lnTo>
                    <a:pt x="25" y="50"/>
                  </a:lnTo>
                  <a:lnTo>
                    <a:pt x="22" y="50"/>
                  </a:lnTo>
                  <a:lnTo>
                    <a:pt x="21" y="47"/>
                  </a:lnTo>
                  <a:lnTo>
                    <a:pt x="17" y="47"/>
                  </a:lnTo>
                  <a:lnTo>
                    <a:pt x="14" y="50"/>
                  </a:lnTo>
                  <a:lnTo>
                    <a:pt x="13" y="50"/>
                  </a:lnTo>
                  <a:lnTo>
                    <a:pt x="11" y="53"/>
                  </a:lnTo>
                  <a:lnTo>
                    <a:pt x="9" y="53"/>
                  </a:lnTo>
                  <a:lnTo>
                    <a:pt x="4" y="50"/>
                  </a:lnTo>
                  <a:lnTo>
                    <a:pt x="2" y="41"/>
                  </a:lnTo>
                  <a:lnTo>
                    <a:pt x="0" y="33"/>
                  </a:lnTo>
                  <a:lnTo>
                    <a:pt x="0" y="24"/>
                  </a:lnTo>
                  <a:lnTo>
                    <a:pt x="0" y="19"/>
                  </a:lnTo>
                  <a:lnTo>
                    <a:pt x="2" y="16"/>
                  </a:lnTo>
                  <a:lnTo>
                    <a:pt x="7" y="12"/>
                  </a:lnTo>
                  <a:lnTo>
                    <a:pt x="11" y="9"/>
                  </a:lnTo>
                  <a:lnTo>
                    <a:pt x="17" y="4"/>
                  </a:lnTo>
                  <a:lnTo>
                    <a:pt x="26" y="1"/>
                  </a:lnTo>
                  <a:lnTo>
                    <a:pt x="35" y="0"/>
                  </a:lnTo>
                  <a:lnTo>
                    <a:pt x="46" y="0"/>
                  </a:lnTo>
                  <a:close/>
                </a:path>
              </a:pathLst>
            </a:custGeom>
            <a:solidFill>
              <a:srgbClr val="FFFFFF"/>
            </a:solidFill>
            <a:ln w="9525">
              <a:noFill/>
              <a:round/>
              <a:headEnd/>
              <a:tailEnd/>
            </a:ln>
          </p:spPr>
          <p:txBody>
            <a:bodyPr/>
            <a:lstStyle/>
            <a:p>
              <a:endParaRPr lang="en-US"/>
            </a:p>
          </p:txBody>
        </p:sp>
        <p:sp>
          <p:nvSpPr>
            <p:cNvPr id="1241766" name="Freeform 678"/>
            <p:cNvSpPr>
              <a:spLocks/>
            </p:cNvSpPr>
            <p:nvPr/>
          </p:nvSpPr>
          <p:spPr bwMode="auto">
            <a:xfrm>
              <a:off x="3156" y="3361"/>
              <a:ext cx="23" cy="27"/>
            </a:xfrm>
            <a:custGeom>
              <a:avLst/>
              <a:gdLst/>
              <a:ahLst/>
              <a:cxnLst>
                <a:cxn ang="0">
                  <a:pos x="46" y="0"/>
                </a:cxn>
                <a:cxn ang="0">
                  <a:pos x="46" y="0"/>
                </a:cxn>
                <a:cxn ang="0">
                  <a:pos x="46" y="3"/>
                </a:cxn>
                <a:cxn ang="0">
                  <a:pos x="40" y="12"/>
                </a:cxn>
                <a:cxn ang="0">
                  <a:pos x="32" y="21"/>
                </a:cxn>
                <a:cxn ang="0">
                  <a:pos x="30" y="30"/>
                </a:cxn>
                <a:cxn ang="0">
                  <a:pos x="30" y="35"/>
                </a:cxn>
                <a:cxn ang="0">
                  <a:pos x="30" y="41"/>
                </a:cxn>
                <a:cxn ang="0">
                  <a:pos x="27" y="46"/>
                </a:cxn>
                <a:cxn ang="0">
                  <a:pos x="26" y="50"/>
                </a:cxn>
                <a:cxn ang="0">
                  <a:pos x="25" y="50"/>
                </a:cxn>
                <a:cxn ang="0">
                  <a:pos x="22" y="50"/>
                </a:cxn>
                <a:cxn ang="0">
                  <a:pos x="21" y="47"/>
                </a:cxn>
                <a:cxn ang="0">
                  <a:pos x="17" y="47"/>
                </a:cxn>
                <a:cxn ang="0">
                  <a:pos x="14" y="50"/>
                </a:cxn>
                <a:cxn ang="0">
                  <a:pos x="13" y="50"/>
                </a:cxn>
                <a:cxn ang="0">
                  <a:pos x="11" y="53"/>
                </a:cxn>
                <a:cxn ang="0">
                  <a:pos x="9" y="53"/>
                </a:cxn>
                <a:cxn ang="0">
                  <a:pos x="4" y="50"/>
                </a:cxn>
                <a:cxn ang="0">
                  <a:pos x="2" y="41"/>
                </a:cxn>
                <a:cxn ang="0">
                  <a:pos x="0" y="33"/>
                </a:cxn>
                <a:cxn ang="0">
                  <a:pos x="0" y="24"/>
                </a:cxn>
                <a:cxn ang="0">
                  <a:pos x="0" y="19"/>
                </a:cxn>
                <a:cxn ang="0">
                  <a:pos x="2" y="16"/>
                </a:cxn>
                <a:cxn ang="0">
                  <a:pos x="7" y="12"/>
                </a:cxn>
                <a:cxn ang="0">
                  <a:pos x="11" y="9"/>
                </a:cxn>
                <a:cxn ang="0">
                  <a:pos x="17" y="4"/>
                </a:cxn>
                <a:cxn ang="0">
                  <a:pos x="26" y="1"/>
                </a:cxn>
                <a:cxn ang="0">
                  <a:pos x="35" y="0"/>
                </a:cxn>
                <a:cxn ang="0">
                  <a:pos x="46" y="0"/>
                </a:cxn>
              </a:cxnLst>
              <a:rect l="0" t="0" r="r" b="b"/>
              <a:pathLst>
                <a:path w="46" h="53">
                  <a:moveTo>
                    <a:pt x="46" y="0"/>
                  </a:moveTo>
                  <a:lnTo>
                    <a:pt x="46" y="0"/>
                  </a:lnTo>
                  <a:lnTo>
                    <a:pt x="46" y="3"/>
                  </a:lnTo>
                  <a:lnTo>
                    <a:pt x="40" y="12"/>
                  </a:lnTo>
                  <a:lnTo>
                    <a:pt x="32" y="21"/>
                  </a:lnTo>
                  <a:lnTo>
                    <a:pt x="30" y="30"/>
                  </a:lnTo>
                  <a:lnTo>
                    <a:pt x="30" y="35"/>
                  </a:lnTo>
                  <a:lnTo>
                    <a:pt x="30" y="41"/>
                  </a:lnTo>
                  <a:lnTo>
                    <a:pt x="27" y="46"/>
                  </a:lnTo>
                  <a:lnTo>
                    <a:pt x="26" y="50"/>
                  </a:lnTo>
                  <a:lnTo>
                    <a:pt x="25" y="50"/>
                  </a:lnTo>
                  <a:lnTo>
                    <a:pt x="22" y="50"/>
                  </a:lnTo>
                  <a:lnTo>
                    <a:pt x="21" y="47"/>
                  </a:lnTo>
                  <a:lnTo>
                    <a:pt x="17" y="47"/>
                  </a:lnTo>
                  <a:lnTo>
                    <a:pt x="14" y="50"/>
                  </a:lnTo>
                  <a:lnTo>
                    <a:pt x="13" y="50"/>
                  </a:lnTo>
                  <a:lnTo>
                    <a:pt x="11" y="53"/>
                  </a:lnTo>
                  <a:lnTo>
                    <a:pt x="9" y="53"/>
                  </a:lnTo>
                  <a:lnTo>
                    <a:pt x="4" y="50"/>
                  </a:lnTo>
                  <a:lnTo>
                    <a:pt x="2" y="41"/>
                  </a:lnTo>
                  <a:lnTo>
                    <a:pt x="0" y="33"/>
                  </a:lnTo>
                  <a:lnTo>
                    <a:pt x="0" y="24"/>
                  </a:lnTo>
                  <a:lnTo>
                    <a:pt x="0" y="19"/>
                  </a:lnTo>
                  <a:lnTo>
                    <a:pt x="2" y="16"/>
                  </a:lnTo>
                  <a:lnTo>
                    <a:pt x="7" y="12"/>
                  </a:lnTo>
                  <a:lnTo>
                    <a:pt x="11" y="9"/>
                  </a:lnTo>
                  <a:lnTo>
                    <a:pt x="17" y="4"/>
                  </a:lnTo>
                  <a:lnTo>
                    <a:pt x="26" y="1"/>
                  </a:lnTo>
                  <a:lnTo>
                    <a:pt x="35" y="0"/>
                  </a:lnTo>
                  <a:lnTo>
                    <a:pt x="46" y="0"/>
                  </a:lnTo>
                  <a:close/>
                </a:path>
              </a:pathLst>
            </a:custGeom>
            <a:noFill/>
            <a:ln w="1588">
              <a:solidFill>
                <a:srgbClr val="000000"/>
              </a:solidFill>
              <a:prstDash val="solid"/>
              <a:round/>
              <a:headEnd/>
              <a:tailEnd/>
            </a:ln>
          </p:spPr>
          <p:txBody>
            <a:bodyPr/>
            <a:lstStyle/>
            <a:p>
              <a:endParaRPr lang="en-US"/>
            </a:p>
          </p:txBody>
        </p:sp>
        <p:sp>
          <p:nvSpPr>
            <p:cNvPr id="1241767" name="Freeform 679"/>
            <p:cNvSpPr>
              <a:spLocks/>
            </p:cNvSpPr>
            <p:nvPr/>
          </p:nvSpPr>
          <p:spPr bwMode="auto">
            <a:xfrm>
              <a:off x="3140" y="3350"/>
              <a:ext cx="29" cy="25"/>
            </a:xfrm>
            <a:custGeom>
              <a:avLst/>
              <a:gdLst/>
              <a:ahLst/>
              <a:cxnLst>
                <a:cxn ang="0">
                  <a:pos x="58" y="33"/>
                </a:cxn>
                <a:cxn ang="0">
                  <a:pos x="53" y="37"/>
                </a:cxn>
                <a:cxn ang="0">
                  <a:pos x="47" y="39"/>
                </a:cxn>
                <a:cxn ang="0">
                  <a:pos x="38" y="40"/>
                </a:cxn>
                <a:cxn ang="0">
                  <a:pos x="29" y="42"/>
                </a:cxn>
                <a:cxn ang="0">
                  <a:pos x="20" y="45"/>
                </a:cxn>
                <a:cxn ang="0">
                  <a:pos x="15" y="48"/>
                </a:cxn>
                <a:cxn ang="0">
                  <a:pos x="9" y="51"/>
                </a:cxn>
                <a:cxn ang="0">
                  <a:pos x="3" y="45"/>
                </a:cxn>
                <a:cxn ang="0">
                  <a:pos x="0" y="42"/>
                </a:cxn>
                <a:cxn ang="0">
                  <a:pos x="0" y="36"/>
                </a:cxn>
                <a:cxn ang="0">
                  <a:pos x="4" y="28"/>
                </a:cxn>
                <a:cxn ang="0">
                  <a:pos x="8" y="22"/>
                </a:cxn>
                <a:cxn ang="0">
                  <a:pos x="12" y="15"/>
                </a:cxn>
                <a:cxn ang="0">
                  <a:pos x="16" y="11"/>
                </a:cxn>
                <a:cxn ang="0">
                  <a:pos x="22" y="6"/>
                </a:cxn>
                <a:cxn ang="0">
                  <a:pos x="29" y="0"/>
                </a:cxn>
                <a:cxn ang="0">
                  <a:pos x="35" y="3"/>
                </a:cxn>
                <a:cxn ang="0">
                  <a:pos x="48" y="12"/>
                </a:cxn>
                <a:cxn ang="0">
                  <a:pos x="58" y="22"/>
                </a:cxn>
                <a:cxn ang="0">
                  <a:pos x="58" y="33"/>
                </a:cxn>
              </a:cxnLst>
              <a:rect l="0" t="0" r="r" b="b"/>
              <a:pathLst>
                <a:path w="58" h="51">
                  <a:moveTo>
                    <a:pt x="58" y="33"/>
                  </a:moveTo>
                  <a:lnTo>
                    <a:pt x="53" y="37"/>
                  </a:lnTo>
                  <a:lnTo>
                    <a:pt x="47" y="39"/>
                  </a:lnTo>
                  <a:lnTo>
                    <a:pt x="38" y="40"/>
                  </a:lnTo>
                  <a:lnTo>
                    <a:pt x="29" y="42"/>
                  </a:lnTo>
                  <a:lnTo>
                    <a:pt x="20" y="45"/>
                  </a:lnTo>
                  <a:lnTo>
                    <a:pt x="15" y="48"/>
                  </a:lnTo>
                  <a:lnTo>
                    <a:pt x="9" y="51"/>
                  </a:lnTo>
                  <a:lnTo>
                    <a:pt x="3" y="45"/>
                  </a:lnTo>
                  <a:lnTo>
                    <a:pt x="0" y="42"/>
                  </a:lnTo>
                  <a:lnTo>
                    <a:pt x="0" y="36"/>
                  </a:lnTo>
                  <a:lnTo>
                    <a:pt x="4" y="28"/>
                  </a:lnTo>
                  <a:lnTo>
                    <a:pt x="8" y="22"/>
                  </a:lnTo>
                  <a:lnTo>
                    <a:pt x="12" y="15"/>
                  </a:lnTo>
                  <a:lnTo>
                    <a:pt x="16" y="11"/>
                  </a:lnTo>
                  <a:lnTo>
                    <a:pt x="22" y="6"/>
                  </a:lnTo>
                  <a:lnTo>
                    <a:pt x="29" y="0"/>
                  </a:lnTo>
                  <a:lnTo>
                    <a:pt x="35" y="3"/>
                  </a:lnTo>
                  <a:lnTo>
                    <a:pt x="48" y="12"/>
                  </a:lnTo>
                  <a:lnTo>
                    <a:pt x="58" y="22"/>
                  </a:lnTo>
                  <a:lnTo>
                    <a:pt x="58" y="33"/>
                  </a:lnTo>
                  <a:close/>
                </a:path>
              </a:pathLst>
            </a:custGeom>
            <a:solidFill>
              <a:srgbClr val="FFFFFF"/>
            </a:solidFill>
            <a:ln w="9525">
              <a:noFill/>
              <a:round/>
              <a:headEnd/>
              <a:tailEnd/>
            </a:ln>
          </p:spPr>
          <p:txBody>
            <a:bodyPr/>
            <a:lstStyle/>
            <a:p>
              <a:endParaRPr lang="en-US"/>
            </a:p>
          </p:txBody>
        </p:sp>
        <p:sp>
          <p:nvSpPr>
            <p:cNvPr id="1241768" name="Freeform 680"/>
            <p:cNvSpPr>
              <a:spLocks/>
            </p:cNvSpPr>
            <p:nvPr/>
          </p:nvSpPr>
          <p:spPr bwMode="auto">
            <a:xfrm>
              <a:off x="3140" y="3350"/>
              <a:ext cx="29" cy="25"/>
            </a:xfrm>
            <a:custGeom>
              <a:avLst/>
              <a:gdLst/>
              <a:ahLst/>
              <a:cxnLst>
                <a:cxn ang="0">
                  <a:pos x="58" y="33"/>
                </a:cxn>
                <a:cxn ang="0">
                  <a:pos x="58" y="33"/>
                </a:cxn>
                <a:cxn ang="0">
                  <a:pos x="53" y="37"/>
                </a:cxn>
                <a:cxn ang="0">
                  <a:pos x="47" y="39"/>
                </a:cxn>
                <a:cxn ang="0">
                  <a:pos x="38" y="40"/>
                </a:cxn>
                <a:cxn ang="0">
                  <a:pos x="29" y="42"/>
                </a:cxn>
                <a:cxn ang="0">
                  <a:pos x="20" y="45"/>
                </a:cxn>
                <a:cxn ang="0">
                  <a:pos x="15" y="48"/>
                </a:cxn>
                <a:cxn ang="0">
                  <a:pos x="9" y="51"/>
                </a:cxn>
                <a:cxn ang="0">
                  <a:pos x="3" y="45"/>
                </a:cxn>
                <a:cxn ang="0">
                  <a:pos x="0" y="42"/>
                </a:cxn>
                <a:cxn ang="0">
                  <a:pos x="0" y="36"/>
                </a:cxn>
                <a:cxn ang="0">
                  <a:pos x="4" y="28"/>
                </a:cxn>
                <a:cxn ang="0">
                  <a:pos x="8" y="22"/>
                </a:cxn>
                <a:cxn ang="0">
                  <a:pos x="12" y="15"/>
                </a:cxn>
                <a:cxn ang="0">
                  <a:pos x="16" y="11"/>
                </a:cxn>
                <a:cxn ang="0">
                  <a:pos x="22" y="6"/>
                </a:cxn>
                <a:cxn ang="0">
                  <a:pos x="29" y="0"/>
                </a:cxn>
                <a:cxn ang="0">
                  <a:pos x="35" y="3"/>
                </a:cxn>
                <a:cxn ang="0">
                  <a:pos x="48" y="12"/>
                </a:cxn>
                <a:cxn ang="0">
                  <a:pos x="58" y="22"/>
                </a:cxn>
                <a:cxn ang="0">
                  <a:pos x="58" y="33"/>
                </a:cxn>
              </a:cxnLst>
              <a:rect l="0" t="0" r="r" b="b"/>
              <a:pathLst>
                <a:path w="58" h="51">
                  <a:moveTo>
                    <a:pt x="58" y="33"/>
                  </a:moveTo>
                  <a:lnTo>
                    <a:pt x="58" y="33"/>
                  </a:lnTo>
                  <a:lnTo>
                    <a:pt x="53" y="37"/>
                  </a:lnTo>
                  <a:lnTo>
                    <a:pt x="47" y="39"/>
                  </a:lnTo>
                  <a:lnTo>
                    <a:pt x="38" y="40"/>
                  </a:lnTo>
                  <a:lnTo>
                    <a:pt x="29" y="42"/>
                  </a:lnTo>
                  <a:lnTo>
                    <a:pt x="20" y="45"/>
                  </a:lnTo>
                  <a:lnTo>
                    <a:pt x="15" y="48"/>
                  </a:lnTo>
                  <a:lnTo>
                    <a:pt x="9" y="51"/>
                  </a:lnTo>
                  <a:lnTo>
                    <a:pt x="3" y="45"/>
                  </a:lnTo>
                  <a:lnTo>
                    <a:pt x="0" y="42"/>
                  </a:lnTo>
                  <a:lnTo>
                    <a:pt x="0" y="36"/>
                  </a:lnTo>
                  <a:lnTo>
                    <a:pt x="4" y="28"/>
                  </a:lnTo>
                  <a:lnTo>
                    <a:pt x="8" y="22"/>
                  </a:lnTo>
                  <a:lnTo>
                    <a:pt x="12" y="15"/>
                  </a:lnTo>
                  <a:lnTo>
                    <a:pt x="16" y="11"/>
                  </a:lnTo>
                  <a:lnTo>
                    <a:pt x="22" y="6"/>
                  </a:lnTo>
                  <a:lnTo>
                    <a:pt x="29" y="0"/>
                  </a:lnTo>
                  <a:lnTo>
                    <a:pt x="35" y="3"/>
                  </a:lnTo>
                  <a:lnTo>
                    <a:pt x="48" y="12"/>
                  </a:lnTo>
                  <a:lnTo>
                    <a:pt x="58" y="22"/>
                  </a:lnTo>
                  <a:lnTo>
                    <a:pt x="58" y="33"/>
                  </a:lnTo>
                  <a:close/>
                </a:path>
              </a:pathLst>
            </a:custGeom>
            <a:noFill/>
            <a:ln w="1588">
              <a:solidFill>
                <a:srgbClr val="000000"/>
              </a:solidFill>
              <a:prstDash val="solid"/>
              <a:round/>
              <a:headEnd/>
              <a:tailEnd/>
            </a:ln>
          </p:spPr>
          <p:txBody>
            <a:bodyPr/>
            <a:lstStyle/>
            <a:p>
              <a:endParaRPr lang="en-US"/>
            </a:p>
          </p:txBody>
        </p:sp>
        <p:sp>
          <p:nvSpPr>
            <p:cNvPr id="1241769" name="Freeform 681"/>
            <p:cNvSpPr>
              <a:spLocks/>
            </p:cNvSpPr>
            <p:nvPr/>
          </p:nvSpPr>
          <p:spPr bwMode="auto">
            <a:xfrm>
              <a:off x="3122" y="3370"/>
              <a:ext cx="9" cy="14"/>
            </a:xfrm>
            <a:custGeom>
              <a:avLst/>
              <a:gdLst/>
              <a:ahLst/>
              <a:cxnLst>
                <a:cxn ang="0">
                  <a:pos x="18" y="0"/>
                </a:cxn>
                <a:cxn ang="0">
                  <a:pos x="18" y="0"/>
                </a:cxn>
                <a:cxn ang="0">
                  <a:pos x="11" y="6"/>
                </a:cxn>
                <a:cxn ang="0">
                  <a:pos x="7" y="12"/>
                </a:cxn>
                <a:cxn ang="0">
                  <a:pos x="2" y="20"/>
                </a:cxn>
                <a:cxn ang="0">
                  <a:pos x="0" y="28"/>
                </a:cxn>
              </a:cxnLst>
              <a:rect l="0" t="0" r="r" b="b"/>
              <a:pathLst>
                <a:path w="18" h="28">
                  <a:moveTo>
                    <a:pt x="18" y="0"/>
                  </a:moveTo>
                  <a:lnTo>
                    <a:pt x="18" y="0"/>
                  </a:lnTo>
                  <a:lnTo>
                    <a:pt x="11" y="6"/>
                  </a:lnTo>
                  <a:lnTo>
                    <a:pt x="7" y="12"/>
                  </a:lnTo>
                  <a:lnTo>
                    <a:pt x="2" y="20"/>
                  </a:lnTo>
                  <a:lnTo>
                    <a:pt x="0" y="28"/>
                  </a:lnTo>
                </a:path>
              </a:pathLst>
            </a:custGeom>
            <a:noFill/>
            <a:ln w="1588">
              <a:solidFill>
                <a:srgbClr val="000000"/>
              </a:solidFill>
              <a:prstDash val="solid"/>
              <a:round/>
              <a:headEnd/>
              <a:tailEnd/>
            </a:ln>
          </p:spPr>
          <p:txBody>
            <a:bodyPr/>
            <a:lstStyle/>
            <a:p>
              <a:endParaRPr lang="en-US"/>
            </a:p>
          </p:txBody>
        </p:sp>
        <p:sp>
          <p:nvSpPr>
            <p:cNvPr id="1241770" name="Freeform 682"/>
            <p:cNvSpPr>
              <a:spLocks/>
            </p:cNvSpPr>
            <p:nvPr/>
          </p:nvSpPr>
          <p:spPr bwMode="auto">
            <a:xfrm>
              <a:off x="3127" y="3381"/>
              <a:ext cx="50" cy="15"/>
            </a:xfrm>
            <a:custGeom>
              <a:avLst/>
              <a:gdLst/>
              <a:ahLst/>
              <a:cxnLst>
                <a:cxn ang="0">
                  <a:pos x="101" y="30"/>
                </a:cxn>
                <a:cxn ang="0">
                  <a:pos x="96" y="30"/>
                </a:cxn>
                <a:cxn ang="0">
                  <a:pos x="89" y="27"/>
                </a:cxn>
                <a:cxn ang="0">
                  <a:pos x="82" y="26"/>
                </a:cxn>
                <a:cxn ang="0">
                  <a:pos x="75" y="26"/>
                </a:cxn>
                <a:cxn ang="0">
                  <a:pos x="66" y="24"/>
                </a:cxn>
                <a:cxn ang="0">
                  <a:pos x="59" y="24"/>
                </a:cxn>
                <a:cxn ang="0">
                  <a:pos x="52" y="24"/>
                </a:cxn>
                <a:cxn ang="0">
                  <a:pos x="43" y="24"/>
                </a:cxn>
                <a:cxn ang="0">
                  <a:pos x="29" y="24"/>
                </a:cxn>
                <a:cxn ang="0">
                  <a:pos x="16" y="24"/>
                </a:cxn>
                <a:cxn ang="0">
                  <a:pos x="6" y="21"/>
                </a:cxn>
                <a:cxn ang="0">
                  <a:pos x="0" y="17"/>
                </a:cxn>
                <a:cxn ang="0">
                  <a:pos x="0" y="8"/>
                </a:cxn>
                <a:cxn ang="0">
                  <a:pos x="5" y="6"/>
                </a:cxn>
                <a:cxn ang="0">
                  <a:pos x="15" y="3"/>
                </a:cxn>
                <a:cxn ang="0">
                  <a:pos x="29" y="2"/>
                </a:cxn>
                <a:cxn ang="0">
                  <a:pos x="43" y="0"/>
                </a:cxn>
                <a:cxn ang="0">
                  <a:pos x="56" y="2"/>
                </a:cxn>
                <a:cxn ang="0">
                  <a:pos x="66" y="5"/>
                </a:cxn>
                <a:cxn ang="0">
                  <a:pos x="78" y="6"/>
                </a:cxn>
                <a:cxn ang="0">
                  <a:pos x="88" y="8"/>
                </a:cxn>
                <a:cxn ang="0">
                  <a:pos x="97" y="11"/>
                </a:cxn>
                <a:cxn ang="0">
                  <a:pos x="100" y="18"/>
                </a:cxn>
                <a:cxn ang="0">
                  <a:pos x="101" y="26"/>
                </a:cxn>
                <a:cxn ang="0">
                  <a:pos x="101" y="30"/>
                </a:cxn>
              </a:cxnLst>
              <a:rect l="0" t="0" r="r" b="b"/>
              <a:pathLst>
                <a:path w="101" h="30">
                  <a:moveTo>
                    <a:pt x="101" y="30"/>
                  </a:moveTo>
                  <a:lnTo>
                    <a:pt x="96" y="30"/>
                  </a:lnTo>
                  <a:lnTo>
                    <a:pt x="89" y="27"/>
                  </a:lnTo>
                  <a:lnTo>
                    <a:pt x="82" y="26"/>
                  </a:lnTo>
                  <a:lnTo>
                    <a:pt x="75" y="26"/>
                  </a:lnTo>
                  <a:lnTo>
                    <a:pt x="66" y="24"/>
                  </a:lnTo>
                  <a:lnTo>
                    <a:pt x="59" y="24"/>
                  </a:lnTo>
                  <a:lnTo>
                    <a:pt x="52" y="24"/>
                  </a:lnTo>
                  <a:lnTo>
                    <a:pt x="43" y="24"/>
                  </a:lnTo>
                  <a:lnTo>
                    <a:pt x="29" y="24"/>
                  </a:lnTo>
                  <a:lnTo>
                    <a:pt x="16" y="24"/>
                  </a:lnTo>
                  <a:lnTo>
                    <a:pt x="6" y="21"/>
                  </a:lnTo>
                  <a:lnTo>
                    <a:pt x="0" y="17"/>
                  </a:lnTo>
                  <a:lnTo>
                    <a:pt x="0" y="8"/>
                  </a:lnTo>
                  <a:lnTo>
                    <a:pt x="5" y="6"/>
                  </a:lnTo>
                  <a:lnTo>
                    <a:pt x="15" y="3"/>
                  </a:lnTo>
                  <a:lnTo>
                    <a:pt x="29" y="2"/>
                  </a:lnTo>
                  <a:lnTo>
                    <a:pt x="43" y="0"/>
                  </a:lnTo>
                  <a:lnTo>
                    <a:pt x="56" y="2"/>
                  </a:lnTo>
                  <a:lnTo>
                    <a:pt x="66" y="5"/>
                  </a:lnTo>
                  <a:lnTo>
                    <a:pt x="78" y="6"/>
                  </a:lnTo>
                  <a:lnTo>
                    <a:pt x="88" y="8"/>
                  </a:lnTo>
                  <a:lnTo>
                    <a:pt x="97" y="11"/>
                  </a:lnTo>
                  <a:lnTo>
                    <a:pt x="100" y="18"/>
                  </a:lnTo>
                  <a:lnTo>
                    <a:pt x="101" y="26"/>
                  </a:lnTo>
                  <a:lnTo>
                    <a:pt x="101" y="30"/>
                  </a:lnTo>
                  <a:close/>
                </a:path>
              </a:pathLst>
            </a:custGeom>
            <a:solidFill>
              <a:srgbClr val="FFFFFF"/>
            </a:solidFill>
            <a:ln w="9525">
              <a:noFill/>
              <a:round/>
              <a:headEnd/>
              <a:tailEnd/>
            </a:ln>
          </p:spPr>
          <p:txBody>
            <a:bodyPr/>
            <a:lstStyle/>
            <a:p>
              <a:endParaRPr lang="en-US"/>
            </a:p>
          </p:txBody>
        </p:sp>
        <p:sp>
          <p:nvSpPr>
            <p:cNvPr id="1241771" name="Freeform 683"/>
            <p:cNvSpPr>
              <a:spLocks/>
            </p:cNvSpPr>
            <p:nvPr/>
          </p:nvSpPr>
          <p:spPr bwMode="auto">
            <a:xfrm>
              <a:off x="3127" y="3381"/>
              <a:ext cx="50" cy="15"/>
            </a:xfrm>
            <a:custGeom>
              <a:avLst/>
              <a:gdLst/>
              <a:ahLst/>
              <a:cxnLst>
                <a:cxn ang="0">
                  <a:pos x="101" y="30"/>
                </a:cxn>
                <a:cxn ang="0">
                  <a:pos x="101" y="30"/>
                </a:cxn>
                <a:cxn ang="0">
                  <a:pos x="96" y="30"/>
                </a:cxn>
                <a:cxn ang="0">
                  <a:pos x="89" y="27"/>
                </a:cxn>
                <a:cxn ang="0">
                  <a:pos x="82" y="26"/>
                </a:cxn>
                <a:cxn ang="0">
                  <a:pos x="75" y="26"/>
                </a:cxn>
                <a:cxn ang="0">
                  <a:pos x="66" y="24"/>
                </a:cxn>
                <a:cxn ang="0">
                  <a:pos x="59" y="24"/>
                </a:cxn>
                <a:cxn ang="0">
                  <a:pos x="52" y="24"/>
                </a:cxn>
                <a:cxn ang="0">
                  <a:pos x="43" y="24"/>
                </a:cxn>
                <a:cxn ang="0">
                  <a:pos x="29" y="24"/>
                </a:cxn>
                <a:cxn ang="0">
                  <a:pos x="16" y="24"/>
                </a:cxn>
                <a:cxn ang="0">
                  <a:pos x="6" y="21"/>
                </a:cxn>
                <a:cxn ang="0">
                  <a:pos x="0" y="17"/>
                </a:cxn>
                <a:cxn ang="0">
                  <a:pos x="0" y="8"/>
                </a:cxn>
                <a:cxn ang="0">
                  <a:pos x="5" y="6"/>
                </a:cxn>
                <a:cxn ang="0">
                  <a:pos x="15" y="3"/>
                </a:cxn>
                <a:cxn ang="0">
                  <a:pos x="29" y="2"/>
                </a:cxn>
                <a:cxn ang="0">
                  <a:pos x="43" y="0"/>
                </a:cxn>
                <a:cxn ang="0">
                  <a:pos x="56" y="2"/>
                </a:cxn>
                <a:cxn ang="0">
                  <a:pos x="66" y="5"/>
                </a:cxn>
                <a:cxn ang="0">
                  <a:pos x="78" y="6"/>
                </a:cxn>
                <a:cxn ang="0">
                  <a:pos x="88" y="8"/>
                </a:cxn>
                <a:cxn ang="0">
                  <a:pos x="97" y="11"/>
                </a:cxn>
                <a:cxn ang="0">
                  <a:pos x="100" y="18"/>
                </a:cxn>
                <a:cxn ang="0">
                  <a:pos x="101" y="26"/>
                </a:cxn>
                <a:cxn ang="0">
                  <a:pos x="101" y="30"/>
                </a:cxn>
              </a:cxnLst>
              <a:rect l="0" t="0" r="r" b="b"/>
              <a:pathLst>
                <a:path w="101" h="30">
                  <a:moveTo>
                    <a:pt x="101" y="30"/>
                  </a:moveTo>
                  <a:lnTo>
                    <a:pt x="101" y="30"/>
                  </a:lnTo>
                  <a:lnTo>
                    <a:pt x="96" y="30"/>
                  </a:lnTo>
                  <a:lnTo>
                    <a:pt x="89" y="27"/>
                  </a:lnTo>
                  <a:lnTo>
                    <a:pt x="82" y="26"/>
                  </a:lnTo>
                  <a:lnTo>
                    <a:pt x="75" y="26"/>
                  </a:lnTo>
                  <a:lnTo>
                    <a:pt x="66" y="24"/>
                  </a:lnTo>
                  <a:lnTo>
                    <a:pt x="59" y="24"/>
                  </a:lnTo>
                  <a:lnTo>
                    <a:pt x="52" y="24"/>
                  </a:lnTo>
                  <a:lnTo>
                    <a:pt x="43" y="24"/>
                  </a:lnTo>
                  <a:lnTo>
                    <a:pt x="29" y="24"/>
                  </a:lnTo>
                  <a:lnTo>
                    <a:pt x="16" y="24"/>
                  </a:lnTo>
                  <a:lnTo>
                    <a:pt x="6" y="21"/>
                  </a:lnTo>
                  <a:lnTo>
                    <a:pt x="0" y="17"/>
                  </a:lnTo>
                  <a:lnTo>
                    <a:pt x="0" y="8"/>
                  </a:lnTo>
                  <a:lnTo>
                    <a:pt x="5" y="6"/>
                  </a:lnTo>
                  <a:lnTo>
                    <a:pt x="15" y="3"/>
                  </a:lnTo>
                  <a:lnTo>
                    <a:pt x="29" y="2"/>
                  </a:lnTo>
                  <a:lnTo>
                    <a:pt x="43" y="0"/>
                  </a:lnTo>
                  <a:lnTo>
                    <a:pt x="56" y="2"/>
                  </a:lnTo>
                  <a:lnTo>
                    <a:pt x="66" y="5"/>
                  </a:lnTo>
                  <a:lnTo>
                    <a:pt x="78" y="6"/>
                  </a:lnTo>
                  <a:lnTo>
                    <a:pt x="88" y="8"/>
                  </a:lnTo>
                  <a:lnTo>
                    <a:pt x="97" y="11"/>
                  </a:lnTo>
                  <a:lnTo>
                    <a:pt x="100" y="18"/>
                  </a:lnTo>
                  <a:lnTo>
                    <a:pt x="101" y="26"/>
                  </a:lnTo>
                  <a:lnTo>
                    <a:pt x="101" y="30"/>
                  </a:lnTo>
                  <a:close/>
                </a:path>
              </a:pathLst>
            </a:custGeom>
            <a:noFill/>
            <a:ln w="1588">
              <a:solidFill>
                <a:srgbClr val="000000"/>
              </a:solidFill>
              <a:prstDash val="solid"/>
              <a:round/>
              <a:headEnd/>
              <a:tailEnd/>
            </a:ln>
          </p:spPr>
          <p:txBody>
            <a:bodyPr/>
            <a:lstStyle/>
            <a:p>
              <a:endParaRPr lang="en-US"/>
            </a:p>
          </p:txBody>
        </p:sp>
        <p:sp>
          <p:nvSpPr>
            <p:cNvPr id="1241772" name="Freeform 684"/>
            <p:cNvSpPr>
              <a:spLocks/>
            </p:cNvSpPr>
            <p:nvPr/>
          </p:nvSpPr>
          <p:spPr bwMode="auto">
            <a:xfrm>
              <a:off x="3117" y="3318"/>
              <a:ext cx="36" cy="53"/>
            </a:xfrm>
            <a:custGeom>
              <a:avLst/>
              <a:gdLst/>
              <a:ahLst/>
              <a:cxnLst>
                <a:cxn ang="0">
                  <a:pos x="68" y="0"/>
                </a:cxn>
                <a:cxn ang="0">
                  <a:pos x="70" y="3"/>
                </a:cxn>
                <a:cxn ang="0">
                  <a:pos x="70" y="4"/>
                </a:cxn>
                <a:cxn ang="0">
                  <a:pos x="70" y="8"/>
                </a:cxn>
                <a:cxn ang="0">
                  <a:pos x="70" y="16"/>
                </a:cxn>
                <a:cxn ang="0">
                  <a:pos x="70" y="22"/>
                </a:cxn>
                <a:cxn ang="0">
                  <a:pos x="72" y="31"/>
                </a:cxn>
                <a:cxn ang="0">
                  <a:pos x="72" y="40"/>
                </a:cxn>
                <a:cxn ang="0">
                  <a:pos x="70" y="48"/>
                </a:cxn>
                <a:cxn ang="0">
                  <a:pos x="68" y="59"/>
                </a:cxn>
                <a:cxn ang="0">
                  <a:pos x="67" y="66"/>
                </a:cxn>
                <a:cxn ang="0">
                  <a:pos x="63" y="74"/>
                </a:cxn>
                <a:cxn ang="0">
                  <a:pos x="59" y="78"/>
                </a:cxn>
                <a:cxn ang="0">
                  <a:pos x="53" y="84"/>
                </a:cxn>
                <a:cxn ang="0">
                  <a:pos x="45" y="88"/>
                </a:cxn>
                <a:cxn ang="0">
                  <a:pos x="40" y="93"/>
                </a:cxn>
                <a:cxn ang="0">
                  <a:pos x="34" y="99"/>
                </a:cxn>
                <a:cxn ang="0">
                  <a:pos x="26" y="102"/>
                </a:cxn>
                <a:cxn ang="0">
                  <a:pos x="18" y="105"/>
                </a:cxn>
                <a:cxn ang="0">
                  <a:pos x="9" y="106"/>
                </a:cxn>
                <a:cxn ang="0">
                  <a:pos x="0" y="105"/>
                </a:cxn>
                <a:cxn ang="0">
                  <a:pos x="16" y="90"/>
                </a:cxn>
                <a:cxn ang="0">
                  <a:pos x="26" y="74"/>
                </a:cxn>
                <a:cxn ang="0">
                  <a:pos x="35" y="59"/>
                </a:cxn>
                <a:cxn ang="0">
                  <a:pos x="41" y="44"/>
                </a:cxn>
                <a:cxn ang="0">
                  <a:pos x="46" y="29"/>
                </a:cxn>
                <a:cxn ang="0">
                  <a:pos x="53" y="17"/>
                </a:cxn>
                <a:cxn ang="0">
                  <a:pos x="61" y="7"/>
                </a:cxn>
                <a:cxn ang="0">
                  <a:pos x="68" y="0"/>
                </a:cxn>
              </a:cxnLst>
              <a:rect l="0" t="0" r="r" b="b"/>
              <a:pathLst>
                <a:path w="72" h="106">
                  <a:moveTo>
                    <a:pt x="68" y="0"/>
                  </a:moveTo>
                  <a:lnTo>
                    <a:pt x="70" y="3"/>
                  </a:lnTo>
                  <a:lnTo>
                    <a:pt x="70" y="4"/>
                  </a:lnTo>
                  <a:lnTo>
                    <a:pt x="70" y="8"/>
                  </a:lnTo>
                  <a:lnTo>
                    <a:pt x="70" y="16"/>
                  </a:lnTo>
                  <a:lnTo>
                    <a:pt x="70" y="22"/>
                  </a:lnTo>
                  <a:lnTo>
                    <a:pt x="72" y="31"/>
                  </a:lnTo>
                  <a:lnTo>
                    <a:pt x="72" y="40"/>
                  </a:lnTo>
                  <a:lnTo>
                    <a:pt x="70" y="48"/>
                  </a:lnTo>
                  <a:lnTo>
                    <a:pt x="68" y="59"/>
                  </a:lnTo>
                  <a:lnTo>
                    <a:pt x="67" y="66"/>
                  </a:lnTo>
                  <a:lnTo>
                    <a:pt x="63" y="74"/>
                  </a:lnTo>
                  <a:lnTo>
                    <a:pt x="59" y="78"/>
                  </a:lnTo>
                  <a:lnTo>
                    <a:pt x="53" y="84"/>
                  </a:lnTo>
                  <a:lnTo>
                    <a:pt x="45" y="88"/>
                  </a:lnTo>
                  <a:lnTo>
                    <a:pt x="40" y="93"/>
                  </a:lnTo>
                  <a:lnTo>
                    <a:pt x="34" y="99"/>
                  </a:lnTo>
                  <a:lnTo>
                    <a:pt x="26" y="102"/>
                  </a:lnTo>
                  <a:lnTo>
                    <a:pt x="18" y="105"/>
                  </a:lnTo>
                  <a:lnTo>
                    <a:pt x="9" y="106"/>
                  </a:lnTo>
                  <a:lnTo>
                    <a:pt x="0" y="105"/>
                  </a:lnTo>
                  <a:lnTo>
                    <a:pt x="16" y="90"/>
                  </a:lnTo>
                  <a:lnTo>
                    <a:pt x="26" y="74"/>
                  </a:lnTo>
                  <a:lnTo>
                    <a:pt x="35" y="59"/>
                  </a:lnTo>
                  <a:lnTo>
                    <a:pt x="41" y="44"/>
                  </a:lnTo>
                  <a:lnTo>
                    <a:pt x="46" y="29"/>
                  </a:lnTo>
                  <a:lnTo>
                    <a:pt x="53" y="17"/>
                  </a:lnTo>
                  <a:lnTo>
                    <a:pt x="61" y="7"/>
                  </a:lnTo>
                  <a:lnTo>
                    <a:pt x="68" y="0"/>
                  </a:lnTo>
                  <a:close/>
                </a:path>
              </a:pathLst>
            </a:custGeom>
            <a:solidFill>
              <a:srgbClr val="FFFFFF"/>
            </a:solidFill>
            <a:ln w="9525">
              <a:noFill/>
              <a:round/>
              <a:headEnd/>
              <a:tailEnd/>
            </a:ln>
          </p:spPr>
          <p:txBody>
            <a:bodyPr/>
            <a:lstStyle/>
            <a:p>
              <a:endParaRPr lang="en-US"/>
            </a:p>
          </p:txBody>
        </p:sp>
        <p:sp>
          <p:nvSpPr>
            <p:cNvPr id="1241773" name="Freeform 685"/>
            <p:cNvSpPr>
              <a:spLocks/>
            </p:cNvSpPr>
            <p:nvPr/>
          </p:nvSpPr>
          <p:spPr bwMode="auto">
            <a:xfrm>
              <a:off x="3117" y="3318"/>
              <a:ext cx="36" cy="53"/>
            </a:xfrm>
            <a:custGeom>
              <a:avLst/>
              <a:gdLst/>
              <a:ahLst/>
              <a:cxnLst>
                <a:cxn ang="0">
                  <a:pos x="68" y="0"/>
                </a:cxn>
                <a:cxn ang="0">
                  <a:pos x="68" y="0"/>
                </a:cxn>
                <a:cxn ang="0">
                  <a:pos x="70" y="3"/>
                </a:cxn>
                <a:cxn ang="0">
                  <a:pos x="70" y="4"/>
                </a:cxn>
                <a:cxn ang="0">
                  <a:pos x="70" y="8"/>
                </a:cxn>
                <a:cxn ang="0">
                  <a:pos x="70" y="16"/>
                </a:cxn>
                <a:cxn ang="0">
                  <a:pos x="70" y="22"/>
                </a:cxn>
                <a:cxn ang="0">
                  <a:pos x="72" y="31"/>
                </a:cxn>
                <a:cxn ang="0">
                  <a:pos x="72" y="40"/>
                </a:cxn>
                <a:cxn ang="0">
                  <a:pos x="70" y="48"/>
                </a:cxn>
                <a:cxn ang="0">
                  <a:pos x="68" y="59"/>
                </a:cxn>
                <a:cxn ang="0">
                  <a:pos x="67" y="66"/>
                </a:cxn>
                <a:cxn ang="0">
                  <a:pos x="63" y="74"/>
                </a:cxn>
                <a:cxn ang="0">
                  <a:pos x="59" y="78"/>
                </a:cxn>
                <a:cxn ang="0">
                  <a:pos x="53" y="84"/>
                </a:cxn>
                <a:cxn ang="0">
                  <a:pos x="45" y="88"/>
                </a:cxn>
                <a:cxn ang="0">
                  <a:pos x="40" y="93"/>
                </a:cxn>
                <a:cxn ang="0">
                  <a:pos x="34" y="99"/>
                </a:cxn>
                <a:cxn ang="0">
                  <a:pos x="26" y="102"/>
                </a:cxn>
                <a:cxn ang="0">
                  <a:pos x="18" y="105"/>
                </a:cxn>
                <a:cxn ang="0">
                  <a:pos x="9" y="106"/>
                </a:cxn>
                <a:cxn ang="0">
                  <a:pos x="0" y="105"/>
                </a:cxn>
                <a:cxn ang="0">
                  <a:pos x="16" y="90"/>
                </a:cxn>
                <a:cxn ang="0">
                  <a:pos x="26" y="74"/>
                </a:cxn>
                <a:cxn ang="0">
                  <a:pos x="35" y="59"/>
                </a:cxn>
                <a:cxn ang="0">
                  <a:pos x="41" y="44"/>
                </a:cxn>
                <a:cxn ang="0">
                  <a:pos x="46" y="29"/>
                </a:cxn>
                <a:cxn ang="0">
                  <a:pos x="53" y="17"/>
                </a:cxn>
                <a:cxn ang="0">
                  <a:pos x="61" y="7"/>
                </a:cxn>
                <a:cxn ang="0">
                  <a:pos x="68" y="0"/>
                </a:cxn>
              </a:cxnLst>
              <a:rect l="0" t="0" r="r" b="b"/>
              <a:pathLst>
                <a:path w="72" h="106">
                  <a:moveTo>
                    <a:pt x="68" y="0"/>
                  </a:moveTo>
                  <a:lnTo>
                    <a:pt x="68" y="0"/>
                  </a:lnTo>
                  <a:lnTo>
                    <a:pt x="70" y="3"/>
                  </a:lnTo>
                  <a:lnTo>
                    <a:pt x="70" y="4"/>
                  </a:lnTo>
                  <a:lnTo>
                    <a:pt x="70" y="8"/>
                  </a:lnTo>
                  <a:lnTo>
                    <a:pt x="70" y="16"/>
                  </a:lnTo>
                  <a:lnTo>
                    <a:pt x="70" y="22"/>
                  </a:lnTo>
                  <a:lnTo>
                    <a:pt x="72" y="31"/>
                  </a:lnTo>
                  <a:lnTo>
                    <a:pt x="72" y="40"/>
                  </a:lnTo>
                  <a:lnTo>
                    <a:pt x="70" y="48"/>
                  </a:lnTo>
                  <a:lnTo>
                    <a:pt x="68" y="59"/>
                  </a:lnTo>
                  <a:lnTo>
                    <a:pt x="67" y="66"/>
                  </a:lnTo>
                  <a:lnTo>
                    <a:pt x="63" y="74"/>
                  </a:lnTo>
                  <a:lnTo>
                    <a:pt x="59" y="78"/>
                  </a:lnTo>
                  <a:lnTo>
                    <a:pt x="53" y="84"/>
                  </a:lnTo>
                  <a:lnTo>
                    <a:pt x="45" y="88"/>
                  </a:lnTo>
                  <a:lnTo>
                    <a:pt x="40" y="93"/>
                  </a:lnTo>
                  <a:lnTo>
                    <a:pt x="34" y="99"/>
                  </a:lnTo>
                  <a:lnTo>
                    <a:pt x="26" y="102"/>
                  </a:lnTo>
                  <a:lnTo>
                    <a:pt x="18" y="105"/>
                  </a:lnTo>
                  <a:lnTo>
                    <a:pt x="9" y="106"/>
                  </a:lnTo>
                  <a:lnTo>
                    <a:pt x="0" y="105"/>
                  </a:lnTo>
                  <a:lnTo>
                    <a:pt x="16" y="90"/>
                  </a:lnTo>
                  <a:lnTo>
                    <a:pt x="26" y="74"/>
                  </a:lnTo>
                  <a:lnTo>
                    <a:pt x="35" y="59"/>
                  </a:lnTo>
                  <a:lnTo>
                    <a:pt x="41" y="44"/>
                  </a:lnTo>
                  <a:lnTo>
                    <a:pt x="46" y="29"/>
                  </a:lnTo>
                  <a:lnTo>
                    <a:pt x="53" y="17"/>
                  </a:lnTo>
                  <a:lnTo>
                    <a:pt x="61" y="7"/>
                  </a:lnTo>
                  <a:lnTo>
                    <a:pt x="68" y="0"/>
                  </a:lnTo>
                  <a:close/>
                </a:path>
              </a:pathLst>
            </a:custGeom>
            <a:noFill/>
            <a:ln w="1588">
              <a:solidFill>
                <a:srgbClr val="000000"/>
              </a:solidFill>
              <a:prstDash val="solid"/>
              <a:round/>
              <a:headEnd/>
              <a:tailEnd/>
            </a:ln>
          </p:spPr>
          <p:txBody>
            <a:bodyPr/>
            <a:lstStyle/>
            <a:p>
              <a:endParaRPr lang="en-US"/>
            </a:p>
          </p:txBody>
        </p:sp>
        <p:sp>
          <p:nvSpPr>
            <p:cNvPr id="1241774" name="Freeform 686"/>
            <p:cNvSpPr>
              <a:spLocks/>
            </p:cNvSpPr>
            <p:nvPr/>
          </p:nvSpPr>
          <p:spPr bwMode="auto">
            <a:xfrm>
              <a:off x="3151" y="3326"/>
              <a:ext cx="18" cy="33"/>
            </a:xfrm>
            <a:custGeom>
              <a:avLst/>
              <a:gdLst/>
              <a:ahLst/>
              <a:cxnLst>
                <a:cxn ang="0">
                  <a:pos x="14" y="12"/>
                </a:cxn>
                <a:cxn ang="0">
                  <a:pos x="15" y="4"/>
                </a:cxn>
                <a:cxn ang="0">
                  <a:pos x="18" y="1"/>
                </a:cxn>
                <a:cxn ang="0">
                  <a:pos x="23" y="0"/>
                </a:cxn>
                <a:cxn ang="0">
                  <a:pos x="33" y="1"/>
                </a:cxn>
                <a:cxn ang="0">
                  <a:pos x="36" y="9"/>
                </a:cxn>
                <a:cxn ang="0">
                  <a:pos x="37" y="24"/>
                </a:cxn>
                <a:cxn ang="0">
                  <a:pos x="37" y="38"/>
                </a:cxn>
                <a:cxn ang="0">
                  <a:pos x="36" y="47"/>
                </a:cxn>
                <a:cxn ang="0">
                  <a:pos x="31" y="59"/>
                </a:cxn>
                <a:cxn ang="0">
                  <a:pos x="26" y="65"/>
                </a:cxn>
                <a:cxn ang="0">
                  <a:pos x="19" y="65"/>
                </a:cxn>
                <a:cxn ang="0">
                  <a:pos x="14" y="65"/>
                </a:cxn>
                <a:cxn ang="0">
                  <a:pos x="10" y="62"/>
                </a:cxn>
                <a:cxn ang="0">
                  <a:pos x="5" y="61"/>
                </a:cxn>
                <a:cxn ang="0">
                  <a:pos x="1" y="56"/>
                </a:cxn>
                <a:cxn ang="0">
                  <a:pos x="0" y="47"/>
                </a:cxn>
                <a:cxn ang="0">
                  <a:pos x="1" y="38"/>
                </a:cxn>
                <a:cxn ang="0">
                  <a:pos x="5" y="29"/>
                </a:cxn>
                <a:cxn ang="0">
                  <a:pos x="10" y="21"/>
                </a:cxn>
                <a:cxn ang="0">
                  <a:pos x="14" y="12"/>
                </a:cxn>
              </a:cxnLst>
              <a:rect l="0" t="0" r="r" b="b"/>
              <a:pathLst>
                <a:path w="37" h="65">
                  <a:moveTo>
                    <a:pt x="14" y="12"/>
                  </a:moveTo>
                  <a:lnTo>
                    <a:pt x="15" y="4"/>
                  </a:lnTo>
                  <a:lnTo>
                    <a:pt x="18" y="1"/>
                  </a:lnTo>
                  <a:lnTo>
                    <a:pt x="23" y="0"/>
                  </a:lnTo>
                  <a:lnTo>
                    <a:pt x="33" y="1"/>
                  </a:lnTo>
                  <a:lnTo>
                    <a:pt x="36" y="9"/>
                  </a:lnTo>
                  <a:lnTo>
                    <a:pt x="37" y="24"/>
                  </a:lnTo>
                  <a:lnTo>
                    <a:pt x="37" y="38"/>
                  </a:lnTo>
                  <a:lnTo>
                    <a:pt x="36" y="47"/>
                  </a:lnTo>
                  <a:lnTo>
                    <a:pt x="31" y="59"/>
                  </a:lnTo>
                  <a:lnTo>
                    <a:pt x="26" y="65"/>
                  </a:lnTo>
                  <a:lnTo>
                    <a:pt x="19" y="65"/>
                  </a:lnTo>
                  <a:lnTo>
                    <a:pt x="14" y="65"/>
                  </a:lnTo>
                  <a:lnTo>
                    <a:pt x="10" y="62"/>
                  </a:lnTo>
                  <a:lnTo>
                    <a:pt x="5" y="61"/>
                  </a:lnTo>
                  <a:lnTo>
                    <a:pt x="1" y="56"/>
                  </a:lnTo>
                  <a:lnTo>
                    <a:pt x="0" y="47"/>
                  </a:lnTo>
                  <a:lnTo>
                    <a:pt x="1" y="38"/>
                  </a:lnTo>
                  <a:lnTo>
                    <a:pt x="5" y="29"/>
                  </a:lnTo>
                  <a:lnTo>
                    <a:pt x="10" y="21"/>
                  </a:lnTo>
                  <a:lnTo>
                    <a:pt x="14" y="12"/>
                  </a:lnTo>
                  <a:close/>
                </a:path>
              </a:pathLst>
            </a:custGeom>
            <a:solidFill>
              <a:srgbClr val="FFFFFF"/>
            </a:solidFill>
            <a:ln w="9525">
              <a:noFill/>
              <a:round/>
              <a:headEnd/>
              <a:tailEnd/>
            </a:ln>
          </p:spPr>
          <p:txBody>
            <a:bodyPr/>
            <a:lstStyle/>
            <a:p>
              <a:endParaRPr lang="en-US"/>
            </a:p>
          </p:txBody>
        </p:sp>
        <p:sp>
          <p:nvSpPr>
            <p:cNvPr id="1241775" name="Freeform 687"/>
            <p:cNvSpPr>
              <a:spLocks/>
            </p:cNvSpPr>
            <p:nvPr/>
          </p:nvSpPr>
          <p:spPr bwMode="auto">
            <a:xfrm>
              <a:off x="3151" y="3326"/>
              <a:ext cx="18" cy="33"/>
            </a:xfrm>
            <a:custGeom>
              <a:avLst/>
              <a:gdLst/>
              <a:ahLst/>
              <a:cxnLst>
                <a:cxn ang="0">
                  <a:pos x="14" y="12"/>
                </a:cxn>
                <a:cxn ang="0">
                  <a:pos x="14" y="12"/>
                </a:cxn>
                <a:cxn ang="0">
                  <a:pos x="15" y="4"/>
                </a:cxn>
                <a:cxn ang="0">
                  <a:pos x="18" y="1"/>
                </a:cxn>
                <a:cxn ang="0">
                  <a:pos x="23" y="0"/>
                </a:cxn>
                <a:cxn ang="0">
                  <a:pos x="33" y="1"/>
                </a:cxn>
                <a:cxn ang="0">
                  <a:pos x="36" y="9"/>
                </a:cxn>
                <a:cxn ang="0">
                  <a:pos x="37" y="24"/>
                </a:cxn>
                <a:cxn ang="0">
                  <a:pos x="37" y="38"/>
                </a:cxn>
                <a:cxn ang="0">
                  <a:pos x="36" y="47"/>
                </a:cxn>
                <a:cxn ang="0">
                  <a:pos x="31" y="59"/>
                </a:cxn>
                <a:cxn ang="0">
                  <a:pos x="26" y="65"/>
                </a:cxn>
                <a:cxn ang="0">
                  <a:pos x="19" y="65"/>
                </a:cxn>
                <a:cxn ang="0">
                  <a:pos x="14" y="65"/>
                </a:cxn>
                <a:cxn ang="0">
                  <a:pos x="10" y="62"/>
                </a:cxn>
                <a:cxn ang="0">
                  <a:pos x="5" y="61"/>
                </a:cxn>
                <a:cxn ang="0">
                  <a:pos x="1" y="56"/>
                </a:cxn>
                <a:cxn ang="0">
                  <a:pos x="0" y="47"/>
                </a:cxn>
                <a:cxn ang="0">
                  <a:pos x="1" y="38"/>
                </a:cxn>
                <a:cxn ang="0">
                  <a:pos x="5" y="29"/>
                </a:cxn>
                <a:cxn ang="0">
                  <a:pos x="10" y="21"/>
                </a:cxn>
                <a:cxn ang="0">
                  <a:pos x="14" y="12"/>
                </a:cxn>
              </a:cxnLst>
              <a:rect l="0" t="0" r="r" b="b"/>
              <a:pathLst>
                <a:path w="37" h="65">
                  <a:moveTo>
                    <a:pt x="14" y="12"/>
                  </a:moveTo>
                  <a:lnTo>
                    <a:pt x="14" y="12"/>
                  </a:lnTo>
                  <a:lnTo>
                    <a:pt x="15" y="4"/>
                  </a:lnTo>
                  <a:lnTo>
                    <a:pt x="18" y="1"/>
                  </a:lnTo>
                  <a:lnTo>
                    <a:pt x="23" y="0"/>
                  </a:lnTo>
                  <a:lnTo>
                    <a:pt x="33" y="1"/>
                  </a:lnTo>
                  <a:lnTo>
                    <a:pt x="36" y="9"/>
                  </a:lnTo>
                  <a:lnTo>
                    <a:pt x="37" y="24"/>
                  </a:lnTo>
                  <a:lnTo>
                    <a:pt x="37" y="38"/>
                  </a:lnTo>
                  <a:lnTo>
                    <a:pt x="36" y="47"/>
                  </a:lnTo>
                  <a:lnTo>
                    <a:pt x="31" y="59"/>
                  </a:lnTo>
                  <a:lnTo>
                    <a:pt x="26" y="65"/>
                  </a:lnTo>
                  <a:lnTo>
                    <a:pt x="19" y="65"/>
                  </a:lnTo>
                  <a:lnTo>
                    <a:pt x="14" y="65"/>
                  </a:lnTo>
                  <a:lnTo>
                    <a:pt x="10" y="62"/>
                  </a:lnTo>
                  <a:lnTo>
                    <a:pt x="5" y="61"/>
                  </a:lnTo>
                  <a:lnTo>
                    <a:pt x="1" y="56"/>
                  </a:lnTo>
                  <a:lnTo>
                    <a:pt x="0" y="47"/>
                  </a:lnTo>
                  <a:lnTo>
                    <a:pt x="1" y="38"/>
                  </a:lnTo>
                  <a:lnTo>
                    <a:pt x="5" y="29"/>
                  </a:lnTo>
                  <a:lnTo>
                    <a:pt x="10" y="21"/>
                  </a:lnTo>
                  <a:lnTo>
                    <a:pt x="14" y="12"/>
                  </a:lnTo>
                  <a:close/>
                </a:path>
              </a:pathLst>
            </a:custGeom>
            <a:noFill/>
            <a:ln w="1588">
              <a:solidFill>
                <a:srgbClr val="000000"/>
              </a:solidFill>
              <a:prstDash val="solid"/>
              <a:round/>
              <a:headEnd/>
              <a:tailEnd/>
            </a:ln>
          </p:spPr>
          <p:txBody>
            <a:bodyPr/>
            <a:lstStyle/>
            <a:p>
              <a:endParaRPr lang="en-US"/>
            </a:p>
          </p:txBody>
        </p:sp>
        <p:sp>
          <p:nvSpPr>
            <p:cNvPr id="1241776" name="Freeform 688"/>
            <p:cNvSpPr>
              <a:spLocks/>
            </p:cNvSpPr>
            <p:nvPr/>
          </p:nvSpPr>
          <p:spPr bwMode="auto">
            <a:xfrm>
              <a:off x="3159" y="3304"/>
              <a:ext cx="11" cy="32"/>
            </a:xfrm>
            <a:custGeom>
              <a:avLst/>
              <a:gdLst/>
              <a:ahLst/>
              <a:cxnLst>
                <a:cxn ang="0">
                  <a:pos x="20" y="0"/>
                </a:cxn>
                <a:cxn ang="0">
                  <a:pos x="14" y="1"/>
                </a:cxn>
                <a:cxn ang="0">
                  <a:pos x="7" y="4"/>
                </a:cxn>
                <a:cxn ang="0">
                  <a:pos x="2" y="12"/>
                </a:cxn>
                <a:cxn ang="0">
                  <a:pos x="0" y="21"/>
                </a:cxn>
                <a:cxn ang="0">
                  <a:pos x="0" y="33"/>
                </a:cxn>
                <a:cxn ang="0">
                  <a:pos x="5" y="47"/>
                </a:cxn>
                <a:cxn ang="0">
                  <a:pos x="10" y="59"/>
                </a:cxn>
                <a:cxn ang="0">
                  <a:pos x="18" y="64"/>
                </a:cxn>
                <a:cxn ang="0">
                  <a:pos x="23" y="62"/>
                </a:cxn>
                <a:cxn ang="0">
                  <a:pos x="23" y="55"/>
                </a:cxn>
                <a:cxn ang="0">
                  <a:pos x="23" y="47"/>
                </a:cxn>
                <a:cxn ang="0">
                  <a:pos x="23" y="44"/>
                </a:cxn>
                <a:cxn ang="0">
                  <a:pos x="20" y="0"/>
                </a:cxn>
              </a:cxnLst>
              <a:rect l="0" t="0" r="r" b="b"/>
              <a:pathLst>
                <a:path w="23" h="64">
                  <a:moveTo>
                    <a:pt x="20" y="0"/>
                  </a:moveTo>
                  <a:lnTo>
                    <a:pt x="14" y="1"/>
                  </a:lnTo>
                  <a:lnTo>
                    <a:pt x="7" y="4"/>
                  </a:lnTo>
                  <a:lnTo>
                    <a:pt x="2" y="12"/>
                  </a:lnTo>
                  <a:lnTo>
                    <a:pt x="0" y="21"/>
                  </a:lnTo>
                  <a:lnTo>
                    <a:pt x="0" y="33"/>
                  </a:lnTo>
                  <a:lnTo>
                    <a:pt x="5" y="47"/>
                  </a:lnTo>
                  <a:lnTo>
                    <a:pt x="10" y="59"/>
                  </a:lnTo>
                  <a:lnTo>
                    <a:pt x="18" y="64"/>
                  </a:lnTo>
                  <a:lnTo>
                    <a:pt x="23" y="62"/>
                  </a:lnTo>
                  <a:lnTo>
                    <a:pt x="23" y="55"/>
                  </a:lnTo>
                  <a:lnTo>
                    <a:pt x="23" y="47"/>
                  </a:lnTo>
                  <a:lnTo>
                    <a:pt x="23" y="44"/>
                  </a:lnTo>
                  <a:lnTo>
                    <a:pt x="20" y="0"/>
                  </a:lnTo>
                  <a:close/>
                </a:path>
              </a:pathLst>
            </a:custGeom>
            <a:solidFill>
              <a:srgbClr val="FFFFFF"/>
            </a:solidFill>
            <a:ln w="9525">
              <a:noFill/>
              <a:round/>
              <a:headEnd/>
              <a:tailEnd/>
            </a:ln>
          </p:spPr>
          <p:txBody>
            <a:bodyPr/>
            <a:lstStyle/>
            <a:p>
              <a:endParaRPr lang="en-US"/>
            </a:p>
          </p:txBody>
        </p:sp>
        <p:sp>
          <p:nvSpPr>
            <p:cNvPr id="1241777" name="Freeform 689"/>
            <p:cNvSpPr>
              <a:spLocks/>
            </p:cNvSpPr>
            <p:nvPr/>
          </p:nvSpPr>
          <p:spPr bwMode="auto">
            <a:xfrm>
              <a:off x="3159" y="3304"/>
              <a:ext cx="11" cy="32"/>
            </a:xfrm>
            <a:custGeom>
              <a:avLst/>
              <a:gdLst/>
              <a:ahLst/>
              <a:cxnLst>
                <a:cxn ang="0">
                  <a:pos x="20" y="0"/>
                </a:cxn>
                <a:cxn ang="0">
                  <a:pos x="20" y="0"/>
                </a:cxn>
                <a:cxn ang="0">
                  <a:pos x="14" y="1"/>
                </a:cxn>
                <a:cxn ang="0">
                  <a:pos x="7" y="4"/>
                </a:cxn>
                <a:cxn ang="0">
                  <a:pos x="2" y="12"/>
                </a:cxn>
                <a:cxn ang="0">
                  <a:pos x="0" y="21"/>
                </a:cxn>
                <a:cxn ang="0">
                  <a:pos x="0" y="33"/>
                </a:cxn>
                <a:cxn ang="0">
                  <a:pos x="5" y="47"/>
                </a:cxn>
                <a:cxn ang="0">
                  <a:pos x="10" y="59"/>
                </a:cxn>
                <a:cxn ang="0">
                  <a:pos x="18" y="64"/>
                </a:cxn>
                <a:cxn ang="0">
                  <a:pos x="23" y="62"/>
                </a:cxn>
                <a:cxn ang="0">
                  <a:pos x="23" y="55"/>
                </a:cxn>
                <a:cxn ang="0">
                  <a:pos x="23" y="47"/>
                </a:cxn>
                <a:cxn ang="0">
                  <a:pos x="23" y="44"/>
                </a:cxn>
                <a:cxn ang="0">
                  <a:pos x="20" y="0"/>
                </a:cxn>
              </a:cxnLst>
              <a:rect l="0" t="0" r="r" b="b"/>
              <a:pathLst>
                <a:path w="23" h="64">
                  <a:moveTo>
                    <a:pt x="20" y="0"/>
                  </a:moveTo>
                  <a:lnTo>
                    <a:pt x="20" y="0"/>
                  </a:lnTo>
                  <a:lnTo>
                    <a:pt x="14" y="1"/>
                  </a:lnTo>
                  <a:lnTo>
                    <a:pt x="7" y="4"/>
                  </a:lnTo>
                  <a:lnTo>
                    <a:pt x="2" y="12"/>
                  </a:lnTo>
                  <a:lnTo>
                    <a:pt x="0" y="21"/>
                  </a:lnTo>
                  <a:lnTo>
                    <a:pt x="0" y="33"/>
                  </a:lnTo>
                  <a:lnTo>
                    <a:pt x="5" y="47"/>
                  </a:lnTo>
                  <a:lnTo>
                    <a:pt x="10" y="59"/>
                  </a:lnTo>
                  <a:lnTo>
                    <a:pt x="18" y="64"/>
                  </a:lnTo>
                  <a:lnTo>
                    <a:pt x="23" y="62"/>
                  </a:lnTo>
                  <a:lnTo>
                    <a:pt x="23" y="55"/>
                  </a:lnTo>
                  <a:lnTo>
                    <a:pt x="23" y="47"/>
                  </a:lnTo>
                  <a:lnTo>
                    <a:pt x="23" y="44"/>
                  </a:lnTo>
                  <a:lnTo>
                    <a:pt x="20" y="0"/>
                  </a:lnTo>
                  <a:close/>
                </a:path>
              </a:pathLst>
            </a:custGeom>
            <a:noFill/>
            <a:ln w="1588">
              <a:solidFill>
                <a:srgbClr val="000000"/>
              </a:solidFill>
              <a:prstDash val="solid"/>
              <a:round/>
              <a:headEnd/>
              <a:tailEnd/>
            </a:ln>
          </p:spPr>
          <p:txBody>
            <a:bodyPr/>
            <a:lstStyle/>
            <a:p>
              <a:endParaRPr lang="en-US"/>
            </a:p>
          </p:txBody>
        </p:sp>
        <p:sp>
          <p:nvSpPr>
            <p:cNvPr id="1241778" name="Freeform 690"/>
            <p:cNvSpPr>
              <a:spLocks/>
            </p:cNvSpPr>
            <p:nvPr/>
          </p:nvSpPr>
          <p:spPr bwMode="auto">
            <a:xfrm>
              <a:off x="3165" y="3292"/>
              <a:ext cx="64" cy="104"/>
            </a:xfrm>
            <a:custGeom>
              <a:avLst/>
              <a:gdLst/>
              <a:ahLst/>
              <a:cxnLst>
                <a:cxn ang="0">
                  <a:pos x="4" y="68"/>
                </a:cxn>
                <a:cxn ang="0">
                  <a:pos x="8" y="50"/>
                </a:cxn>
                <a:cxn ang="0">
                  <a:pos x="7" y="40"/>
                </a:cxn>
                <a:cxn ang="0">
                  <a:pos x="7" y="28"/>
                </a:cxn>
                <a:cxn ang="0">
                  <a:pos x="17" y="15"/>
                </a:cxn>
                <a:cxn ang="0">
                  <a:pos x="41" y="1"/>
                </a:cxn>
                <a:cxn ang="0">
                  <a:pos x="67" y="4"/>
                </a:cxn>
                <a:cxn ang="0">
                  <a:pos x="82" y="15"/>
                </a:cxn>
                <a:cxn ang="0">
                  <a:pos x="98" y="29"/>
                </a:cxn>
                <a:cxn ang="0">
                  <a:pos x="100" y="43"/>
                </a:cxn>
                <a:cxn ang="0">
                  <a:pos x="99" y="58"/>
                </a:cxn>
                <a:cxn ang="0">
                  <a:pos x="98" y="74"/>
                </a:cxn>
                <a:cxn ang="0">
                  <a:pos x="99" y="89"/>
                </a:cxn>
                <a:cxn ang="0">
                  <a:pos x="104" y="103"/>
                </a:cxn>
                <a:cxn ang="0">
                  <a:pos x="112" y="118"/>
                </a:cxn>
                <a:cxn ang="0">
                  <a:pos x="118" y="136"/>
                </a:cxn>
                <a:cxn ang="0">
                  <a:pos x="126" y="158"/>
                </a:cxn>
                <a:cxn ang="0">
                  <a:pos x="130" y="180"/>
                </a:cxn>
                <a:cxn ang="0">
                  <a:pos x="122" y="197"/>
                </a:cxn>
                <a:cxn ang="0">
                  <a:pos x="105" y="207"/>
                </a:cxn>
                <a:cxn ang="0">
                  <a:pos x="75" y="209"/>
                </a:cxn>
                <a:cxn ang="0">
                  <a:pos x="64" y="204"/>
                </a:cxn>
                <a:cxn ang="0">
                  <a:pos x="49" y="204"/>
                </a:cxn>
                <a:cxn ang="0">
                  <a:pos x="37" y="209"/>
                </a:cxn>
                <a:cxn ang="0">
                  <a:pos x="22" y="207"/>
                </a:cxn>
                <a:cxn ang="0">
                  <a:pos x="13" y="192"/>
                </a:cxn>
                <a:cxn ang="0">
                  <a:pos x="7" y="179"/>
                </a:cxn>
                <a:cxn ang="0">
                  <a:pos x="8" y="166"/>
                </a:cxn>
                <a:cxn ang="0">
                  <a:pos x="5" y="148"/>
                </a:cxn>
                <a:cxn ang="0">
                  <a:pos x="3" y="133"/>
                </a:cxn>
                <a:cxn ang="0">
                  <a:pos x="0" y="118"/>
                </a:cxn>
                <a:cxn ang="0">
                  <a:pos x="4" y="106"/>
                </a:cxn>
                <a:cxn ang="0">
                  <a:pos x="4" y="95"/>
                </a:cxn>
                <a:cxn ang="0">
                  <a:pos x="3" y="83"/>
                </a:cxn>
              </a:cxnLst>
              <a:rect l="0" t="0" r="r" b="b"/>
              <a:pathLst>
                <a:path w="130" h="209">
                  <a:moveTo>
                    <a:pt x="3" y="77"/>
                  </a:moveTo>
                  <a:lnTo>
                    <a:pt x="4" y="68"/>
                  </a:lnTo>
                  <a:lnTo>
                    <a:pt x="7" y="58"/>
                  </a:lnTo>
                  <a:lnTo>
                    <a:pt x="8" y="50"/>
                  </a:lnTo>
                  <a:lnTo>
                    <a:pt x="9" y="46"/>
                  </a:lnTo>
                  <a:lnTo>
                    <a:pt x="7" y="40"/>
                  </a:lnTo>
                  <a:lnTo>
                    <a:pt x="5" y="35"/>
                  </a:lnTo>
                  <a:lnTo>
                    <a:pt x="7" y="28"/>
                  </a:lnTo>
                  <a:lnTo>
                    <a:pt x="9" y="23"/>
                  </a:lnTo>
                  <a:lnTo>
                    <a:pt x="17" y="15"/>
                  </a:lnTo>
                  <a:lnTo>
                    <a:pt x="30" y="9"/>
                  </a:lnTo>
                  <a:lnTo>
                    <a:pt x="41" y="1"/>
                  </a:lnTo>
                  <a:lnTo>
                    <a:pt x="54" y="0"/>
                  </a:lnTo>
                  <a:lnTo>
                    <a:pt x="67" y="4"/>
                  </a:lnTo>
                  <a:lnTo>
                    <a:pt x="77" y="7"/>
                  </a:lnTo>
                  <a:lnTo>
                    <a:pt x="82" y="15"/>
                  </a:lnTo>
                  <a:lnTo>
                    <a:pt x="93" y="25"/>
                  </a:lnTo>
                  <a:lnTo>
                    <a:pt x="98" y="29"/>
                  </a:lnTo>
                  <a:lnTo>
                    <a:pt x="99" y="37"/>
                  </a:lnTo>
                  <a:lnTo>
                    <a:pt x="100" y="43"/>
                  </a:lnTo>
                  <a:lnTo>
                    <a:pt x="100" y="50"/>
                  </a:lnTo>
                  <a:lnTo>
                    <a:pt x="99" y="58"/>
                  </a:lnTo>
                  <a:lnTo>
                    <a:pt x="98" y="66"/>
                  </a:lnTo>
                  <a:lnTo>
                    <a:pt x="98" y="74"/>
                  </a:lnTo>
                  <a:lnTo>
                    <a:pt x="98" y="83"/>
                  </a:lnTo>
                  <a:lnTo>
                    <a:pt x="99" y="89"/>
                  </a:lnTo>
                  <a:lnTo>
                    <a:pt x="100" y="96"/>
                  </a:lnTo>
                  <a:lnTo>
                    <a:pt x="104" y="103"/>
                  </a:lnTo>
                  <a:lnTo>
                    <a:pt x="108" y="112"/>
                  </a:lnTo>
                  <a:lnTo>
                    <a:pt x="112" y="118"/>
                  </a:lnTo>
                  <a:lnTo>
                    <a:pt x="116" y="127"/>
                  </a:lnTo>
                  <a:lnTo>
                    <a:pt x="118" y="136"/>
                  </a:lnTo>
                  <a:lnTo>
                    <a:pt x="122" y="142"/>
                  </a:lnTo>
                  <a:lnTo>
                    <a:pt x="126" y="158"/>
                  </a:lnTo>
                  <a:lnTo>
                    <a:pt x="130" y="170"/>
                  </a:lnTo>
                  <a:lnTo>
                    <a:pt x="130" y="180"/>
                  </a:lnTo>
                  <a:lnTo>
                    <a:pt x="126" y="188"/>
                  </a:lnTo>
                  <a:lnTo>
                    <a:pt x="122" y="197"/>
                  </a:lnTo>
                  <a:lnTo>
                    <a:pt x="116" y="203"/>
                  </a:lnTo>
                  <a:lnTo>
                    <a:pt x="105" y="207"/>
                  </a:lnTo>
                  <a:lnTo>
                    <a:pt x="86" y="209"/>
                  </a:lnTo>
                  <a:lnTo>
                    <a:pt x="75" y="209"/>
                  </a:lnTo>
                  <a:lnTo>
                    <a:pt x="71" y="207"/>
                  </a:lnTo>
                  <a:lnTo>
                    <a:pt x="64" y="204"/>
                  </a:lnTo>
                  <a:lnTo>
                    <a:pt x="57" y="204"/>
                  </a:lnTo>
                  <a:lnTo>
                    <a:pt x="49" y="204"/>
                  </a:lnTo>
                  <a:lnTo>
                    <a:pt x="43" y="207"/>
                  </a:lnTo>
                  <a:lnTo>
                    <a:pt x="37" y="209"/>
                  </a:lnTo>
                  <a:lnTo>
                    <a:pt x="28" y="209"/>
                  </a:lnTo>
                  <a:lnTo>
                    <a:pt x="22" y="207"/>
                  </a:lnTo>
                  <a:lnTo>
                    <a:pt x="17" y="200"/>
                  </a:lnTo>
                  <a:lnTo>
                    <a:pt x="13" y="192"/>
                  </a:lnTo>
                  <a:lnTo>
                    <a:pt x="9" y="183"/>
                  </a:lnTo>
                  <a:lnTo>
                    <a:pt x="7" y="179"/>
                  </a:lnTo>
                  <a:lnTo>
                    <a:pt x="7" y="173"/>
                  </a:lnTo>
                  <a:lnTo>
                    <a:pt x="8" y="166"/>
                  </a:lnTo>
                  <a:lnTo>
                    <a:pt x="8" y="157"/>
                  </a:lnTo>
                  <a:lnTo>
                    <a:pt x="5" y="148"/>
                  </a:lnTo>
                  <a:lnTo>
                    <a:pt x="4" y="140"/>
                  </a:lnTo>
                  <a:lnTo>
                    <a:pt x="3" y="133"/>
                  </a:lnTo>
                  <a:lnTo>
                    <a:pt x="0" y="129"/>
                  </a:lnTo>
                  <a:lnTo>
                    <a:pt x="0" y="118"/>
                  </a:lnTo>
                  <a:lnTo>
                    <a:pt x="3" y="111"/>
                  </a:lnTo>
                  <a:lnTo>
                    <a:pt x="4" y="106"/>
                  </a:lnTo>
                  <a:lnTo>
                    <a:pt x="4" y="100"/>
                  </a:lnTo>
                  <a:lnTo>
                    <a:pt x="4" y="95"/>
                  </a:lnTo>
                  <a:lnTo>
                    <a:pt x="3" y="87"/>
                  </a:lnTo>
                  <a:lnTo>
                    <a:pt x="3" y="83"/>
                  </a:lnTo>
                  <a:lnTo>
                    <a:pt x="3" y="77"/>
                  </a:lnTo>
                  <a:close/>
                </a:path>
              </a:pathLst>
            </a:custGeom>
            <a:solidFill>
              <a:srgbClr val="FFFFFF"/>
            </a:solidFill>
            <a:ln w="9525">
              <a:noFill/>
              <a:round/>
              <a:headEnd/>
              <a:tailEnd/>
            </a:ln>
          </p:spPr>
          <p:txBody>
            <a:bodyPr/>
            <a:lstStyle/>
            <a:p>
              <a:endParaRPr lang="en-US"/>
            </a:p>
          </p:txBody>
        </p:sp>
        <p:sp>
          <p:nvSpPr>
            <p:cNvPr id="1241779" name="Freeform 691"/>
            <p:cNvSpPr>
              <a:spLocks/>
            </p:cNvSpPr>
            <p:nvPr/>
          </p:nvSpPr>
          <p:spPr bwMode="auto">
            <a:xfrm>
              <a:off x="3165" y="3292"/>
              <a:ext cx="64" cy="104"/>
            </a:xfrm>
            <a:custGeom>
              <a:avLst/>
              <a:gdLst/>
              <a:ahLst/>
              <a:cxnLst>
                <a:cxn ang="0">
                  <a:pos x="3" y="77"/>
                </a:cxn>
                <a:cxn ang="0">
                  <a:pos x="7" y="58"/>
                </a:cxn>
                <a:cxn ang="0">
                  <a:pos x="9" y="46"/>
                </a:cxn>
                <a:cxn ang="0">
                  <a:pos x="5" y="35"/>
                </a:cxn>
                <a:cxn ang="0">
                  <a:pos x="9" y="23"/>
                </a:cxn>
                <a:cxn ang="0">
                  <a:pos x="30" y="9"/>
                </a:cxn>
                <a:cxn ang="0">
                  <a:pos x="54" y="0"/>
                </a:cxn>
                <a:cxn ang="0">
                  <a:pos x="77" y="7"/>
                </a:cxn>
                <a:cxn ang="0">
                  <a:pos x="93" y="25"/>
                </a:cxn>
                <a:cxn ang="0">
                  <a:pos x="99" y="37"/>
                </a:cxn>
                <a:cxn ang="0">
                  <a:pos x="100" y="50"/>
                </a:cxn>
                <a:cxn ang="0">
                  <a:pos x="98" y="66"/>
                </a:cxn>
                <a:cxn ang="0">
                  <a:pos x="98" y="83"/>
                </a:cxn>
                <a:cxn ang="0">
                  <a:pos x="100" y="96"/>
                </a:cxn>
                <a:cxn ang="0">
                  <a:pos x="108" y="112"/>
                </a:cxn>
                <a:cxn ang="0">
                  <a:pos x="116" y="127"/>
                </a:cxn>
                <a:cxn ang="0">
                  <a:pos x="122" y="142"/>
                </a:cxn>
                <a:cxn ang="0">
                  <a:pos x="130" y="170"/>
                </a:cxn>
                <a:cxn ang="0">
                  <a:pos x="126" y="188"/>
                </a:cxn>
                <a:cxn ang="0">
                  <a:pos x="116" y="203"/>
                </a:cxn>
                <a:cxn ang="0">
                  <a:pos x="86" y="209"/>
                </a:cxn>
                <a:cxn ang="0">
                  <a:pos x="71" y="207"/>
                </a:cxn>
                <a:cxn ang="0">
                  <a:pos x="57" y="204"/>
                </a:cxn>
                <a:cxn ang="0">
                  <a:pos x="43" y="207"/>
                </a:cxn>
                <a:cxn ang="0">
                  <a:pos x="28" y="209"/>
                </a:cxn>
                <a:cxn ang="0">
                  <a:pos x="17" y="200"/>
                </a:cxn>
                <a:cxn ang="0">
                  <a:pos x="9" y="183"/>
                </a:cxn>
                <a:cxn ang="0">
                  <a:pos x="7" y="173"/>
                </a:cxn>
                <a:cxn ang="0">
                  <a:pos x="8" y="157"/>
                </a:cxn>
                <a:cxn ang="0">
                  <a:pos x="4" y="140"/>
                </a:cxn>
                <a:cxn ang="0">
                  <a:pos x="0" y="129"/>
                </a:cxn>
                <a:cxn ang="0">
                  <a:pos x="3" y="111"/>
                </a:cxn>
                <a:cxn ang="0">
                  <a:pos x="4" y="100"/>
                </a:cxn>
                <a:cxn ang="0">
                  <a:pos x="3" y="87"/>
                </a:cxn>
                <a:cxn ang="0">
                  <a:pos x="3" y="77"/>
                </a:cxn>
              </a:cxnLst>
              <a:rect l="0" t="0" r="r" b="b"/>
              <a:pathLst>
                <a:path w="130" h="209">
                  <a:moveTo>
                    <a:pt x="3" y="77"/>
                  </a:moveTo>
                  <a:lnTo>
                    <a:pt x="3" y="77"/>
                  </a:lnTo>
                  <a:lnTo>
                    <a:pt x="4" y="68"/>
                  </a:lnTo>
                  <a:lnTo>
                    <a:pt x="7" y="58"/>
                  </a:lnTo>
                  <a:lnTo>
                    <a:pt x="8" y="50"/>
                  </a:lnTo>
                  <a:lnTo>
                    <a:pt x="9" y="46"/>
                  </a:lnTo>
                  <a:lnTo>
                    <a:pt x="7" y="40"/>
                  </a:lnTo>
                  <a:lnTo>
                    <a:pt x="5" y="35"/>
                  </a:lnTo>
                  <a:lnTo>
                    <a:pt x="7" y="28"/>
                  </a:lnTo>
                  <a:lnTo>
                    <a:pt x="9" y="23"/>
                  </a:lnTo>
                  <a:lnTo>
                    <a:pt x="17" y="15"/>
                  </a:lnTo>
                  <a:lnTo>
                    <a:pt x="30" y="9"/>
                  </a:lnTo>
                  <a:lnTo>
                    <a:pt x="41" y="1"/>
                  </a:lnTo>
                  <a:lnTo>
                    <a:pt x="54" y="0"/>
                  </a:lnTo>
                  <a:lnTo>
                    <a:pt x="67" y="4"/>
                  </a:lnTo>
                  <a:lnTo>
                    <a:pt x="77" y="7"/>
                  </a:lnTo>
                  <a:lnTo>
                    <a:pt x="82" y="15"/>
                  </a:lnTo>
                  <a:lnTo>
                    <a:pt x="93" y="25"/>
                  </a:lnTo>
                  <a:lnTo>
                    <a:pt x="98" y="29"/>
                  </a:lnTo>
                  <a:lnTo>
                    <a:pt x="99" y="37"/>
                  </a:lnTo>
                  <a:lnTo>
                    <a:pt x="100" y="43"/>
                  </a:lnTo>
                  <a:lnTo>
                    <a:pt x="100" y="50"/>
                  </a:lnTo>
                  <a:lnTo>
                    <a:pt x="99" y="58"/>
                  </a:lnTo>
                  <a:lnTo>
                    <a:pt x="98" y="66"/>
                  </a:lnTo>
                  <a:lnTo>
                    <a:pt x="98" y="74"/>
                  </a:lnTo>
                  <a:lnTo>
                    <a:pt x="98" y="83"/>
                  </a:lnTo>
                  <a:lnTo>
                    <a:pt x="99" y="89"/>
                  </a:lnTo>
                  <a:lnTo>
                    <a:pt x="100" y="96"/>
                  </a:lnTo>
                  <a:lnTo>
                    <a:pt x="104" y="103"/>
                  </a:lnTo>
                  <a:lnTo>
                    <a:pt x="108" y="112"/>
                  </a:lnTo>
                  <a:lnTo>
                    <a:pt x="112" y="118"/>
                  </a:lnTo>
                  <a:lnTo>
                    <a:pt x="116" y="127"/>
                  </a:lnTo>
                  <a:lnTo>
                    <a:pt x="118" y="136"/>
                  </a:lnTo>
                  <a:lnTo>
                    <a:pt x="122" y="142"/>
                  </a:lnTo>
                  <a:lnTo>
                    <a:pt x="126" y="158"/>
                  </a:lnTo>
                  <a:lnTo>
                    <a:pt x="130" y="170"/>
                  </a:lnTo>
                  <a:lnTo>
                    <a:pt x="130" y="180"/>
                  </a:lnTo>
                  <a:lnTo>
                    <a:pt x="126" y="188"/>
                  </a:lnTo>
                  <a:lnTo>
                    <a:pt x="122" y="197"/>
                  </a:lnTo>
                  <a:lnTo>
                    <a:pt x="116" y="203"/>
                  </a:lnTo>
                  <a:lnTo>
                    <a:pt x="105" y="207"/>
                  </a:lnTo>
                  <a:lnTo>
                    <a:pt x="86" y="209"/>
                  </a:lnTo>
                  <a:lnTo>
                    <a:pt x="75" y="209"/>
                  </a:lnTo>
                  <a:lnTo>
                    <a:pt x="71" y="207"/>
                  </a:lnTo>
                  <a:lnTo>
                    <a:pt x="64" y="204"/>
                  </a:lnTo>
                  <a:lnTo>
                    <a:pt x="57" y="204"/>
                  </a:lnTo>
                  <a:lnTo>
                    <a:pt x="49" y="204"/>
                  </a:lnTo>
                  <a:lnTo>
                    <a:pt x="43" y="207"/>
                  </a:lnTo>
                  <a:lnTo>
                    <a:pt x="37" y="209"/>
                  </a:lnTo>
                  <a:lnTo>
                    <a:pt x="28" y="209"/>
                  </a:lnTo>
                  <a:lnTo>
                    <a:pt x="22" y="207"/>
                  </a:lnTo>
                  <a:lnTo>
                    <a:pt x="17" y="200"/>
                  </a:lnTo>
                  <a:lnTo>
                    <a:pt x="13" y="192"/>
                  </a:lnTo>
                  <a:lnTo>
                    <a:pt x="9" y="183"/>
                  </a:lnTo>
                  <a:lnTo>
                    <a:pt x="7" y="179"/>
                  </a:lnTo>
                  <a:lnTo>
                    <a:pt x="7" y="173"/>
                  </a:lnTo>
                  <a:lnTo>
                    <a:pt x="8" y="166"/>
                  </a:lnTo>
                  <a:lnTo>
                    <a:pt x="8" y="157"/>
                  </a:lnTo>
                  <a:lnTo>
                    <a:pt x="5" y="148"/>
                  </a:lnTo>
                  <a:lnTo>
                    <a:pt x="4" y="140"/>
                  </a:lnTo>
                  <a:lnTo>
                    <a:pt x="3" y="133"/>
                  </a:lnTo>
                  <a:lnTo>
                    <a:pt x="0" y="129"/>
                  </a:lnTo>
                  <a:lnTo>
                    <a:pt x="0" y="118"/>
                  </a:lnTo>
                  <a:lnTo>
                    <a:pt x="3" y="111"/>
                  </a:lnTo>
                  <a:lnTo>
                    <a:pt x="4" y="106"/>
                  </a:lnTo>
                  <a:lnTo>
                    <a:pt x="4" y="100"/>
                  </a:lnTo>
                  <a:lnTo>
                    <a:pt x="4" y="95"/>
                  </a:lnTo>
                  <a:lnTo>
                    <a:pt x="3" y="87"/>
                  </a:lnTo>
                  <a:lnTo>
                    <a:pt x="3" y="83"/>
                  </a:lnTo>
                  <a:lnTo>
                    <a:pt x="3" y="77"/>
                  </a:lnTo>
                  <a:close/>
                </a:path>
              </a:pathLst>
            </a:custGeom>
            <a:noFill/>
            <a:ln w="1588">
              <a:solidFill>
                <a:srgbClr val="000000"/>
              </a:solidFill>
              <a:prstDash val="solid"/>
              <a:round/>
              <a:headEnd/>
              <a:tailEnd/>
            </a:ln>
          </p:spPr>
          <p:txBody>
            <a:bodyPr/>
            <a:lstStyle/>
            <a:p>
              <a:endParaRPr lang="en-US"/>
            </a:p>
          </p:txBody>
        </p:sp>
        <p:sp>
          <p:nvSpPr>
            <p:cNvPr id="1241780" name="Freeform 692"/>
            <p:cNvSpPr>
              <a:spLocks/>
            </p:cNvSpPr>
            <p:nvPr/>
          </p:nvSpPr>
          <p:spPr bwMode="auto">
            <a:xfrm>
              <a:off x="3177" y="3341"/>
              <a:ext cx="27" cy="40"/>
            </a:xfrm>
            <a:custGeom>
              <a:avLst/>
              <a:gdLst/>
              <a:ahLst/>
              <a:cxnLst>
                <a:cxn ang="0">
                  <a:pos x="55" y="1"/>
                </a:cxn>
                <a:cxn ang="0">
                  <a:pos x="55" y="1"/>
                </a:cxn>
                <a:cxn ang="0">
                  <a:pos x="46" y="0"/>
                </a:cxn>
                <a:cxn ang="0">
                  <a:pos x="38" y="0"/>
                </a:cxn>
                <a:cxn ang="0">
                  <a:pos x="29" y="0"/>
                </a:cxn>
                <a:cxn ang="0">
                  <a:pos x="19" y="3"/>
                </a:cxn>
                <a:cxn ang="0">
                  <a:pos x="12" y="7"/>
                </a:cxn>
                <a:cxn ang="0">
                  <a:pos x="7" y="15"/>
                </a:cxn>
                <a:cxn ang="0">
                  <a:pos x="5" y="24"/>
                </a:cxn>
                <a:cxn ang="0">
                  <a:pos x="1" y="31"/>
                </a:cxn>
                <a:cxn ang="0">
                  <a:pos x="1" y="41"/>
                </a:cxn>
                <a:cxn ang="0">
                  <a:pos x="0" y="53"/>
                </a:cxn>
                <a:cxn ang="0">
                  <a:pos x="1" y="64"/>
                </a:cxn>
                <a:cxn ang="0">
                  <a:pos x="1" y="75"/>
                </a:cxn>
                <a:cxn ang="0">
                  <a:pos x="3" y="75"/>
                </a:cxn>
                <a:cxn ang="0">
                  <a:pos x="3" y="78"/>
                </a:cxn>
              </a:cxnLst>
              <a:rect l="0" t="0" r="r" b="b"/>
              <a:pathLst>
                <a:path w="55" h="78">
                  <a:moveTo>
                    <a:pt x="55" y="1"/>
                  </a:moveTo>
                  <a:lnTo>
                    <a:pt x="55" y="1"/>
                  </a:lnTo>
                  <a:lnTo>
                    <a:pt x="46" y="0"/>
                  </a:lnTo>
                  <a:lnTo>
                    <a:pt x="38" y="0"/>
                  </a:lnTo>
                  <a:lnTo>
                    <a:pt x="29" y="0"/>
                  </a:lnTo>
                  <a:lnTo>
                    <a:pt x="19" y="3"/>
                  </a:lnTo>
                  <a:lnTo>
                    <a:pt x="12" y="7"/>
                  </a:lnTo>
                  <a:lnTo>
                    <a:pt x="7" y="15"/>
                  </a:lnTo>
                  <a:lnTo>
                    <a:pt x="5" y="24"/>
                  </a:lnTo>
                  <a:lnTo>
                    <a:pt x="1" y="31"/>
                  </a:lnTo>
                  <a:lnTo>
                    <a:pt x="1" y="41"/>
                  </a:lnTo>
                  <a:lnTo>
                    <a:pt x="0" y="53"/>
                  </a:lnTo>
                  <a:lnTo>
                    <a:pt x="1" y="64"/>
                  </a:lnTo>
                  <a:lnTo>
                    <a:pt x="1" y="75"/>
                  </a:lnTo>
                  <a:lnTo>
                    <a:pt x="3" y="75"/>
                  </a:lnTo>
                  <a:lnTo>
                    <a:pt x="3" y="78"/>
                  </a:lnTo>
                </a:path>
              </a:pathLst>
            </a:custGeom>
            <a:noFill/>
            <a:ln w="1588">
              <a:solidFill>
                <a:srgbClr val="000000"/>
              </a:solidFill>
              <a:prstDash val="solid"/>
              <a:round/>
              <a:headEnd/>
              <a:tailEnd/>
            </a:ln>
          </p:spPr>
          <p:txBody>
            <a:bodyPr/>
            <a:lstStyle/>
            <a:p>
              <a:endParaRPr lang="en-US"/>
            </a:p>
          </p:txBody>
        </p:sp>
        <p:sp>
          <p:nvSpPr>
            <p:cNvPr id="1241781" name="Freeform 693"/>
            <p:cNvSpPr>
              <a:spLocks/>
            </p:cNvSpPr>
            <p:nvPr/>
          </p:nvSpPr>
          <p:spPr bwMode="auto">
            <a:xfrm>
              <a:off x="3153" y="3356"/>
              <a:ext cx="6" cy="27"/>
            </a:xfrm>
            <a:custGeom>
              <a:avLst/>
              <a:gdLst/>
              <a:ahLst/>
              <a:cxnLst>
                <a:cxn ang="0">
                  <a:pos x="0" y="4"/>
                </a:cxn>
                <a:cxn ang="0">
                  <a:pos x="0" y="13"/>
                </a:cxn>
                <a:cxn ang="0">
                  <a:pos x="3" y="26"/>
                </a:cxn>
                <a:cxn ang="0">
                  <a:pos x="3" y="40"/>
                </a:cxn>
                <a:cxn ang="0">
                  <a:pos x="3" y="50"/>
                </a:cxn>
                <a:cxn ang="0">
                  <a:pos x="4" y="50"/>
                </a:cxn>
                <a:cxn ang="0">
                  <a:pos x="9" y="51"/>
                </a:cxn>
                <a:cxn ang="0">
                  <a:pos x="12" y="53"/>
                </a:cxn>
                <a:cxn ang="0">
                  <a:pos x="13" y="53"/>
                </a:cxn>
                <a:cxn ang="0">
                  <a:pos x="13" y="51"/>
                </a:cxn>
                <a:cxn ang="0">
                  <a:pos x="13" y="45"/>
                </a:cxn>
                <a:cxn ang="0">
                  <a:pos x="13" y="38"/>
                </a:cxn>
                <a:cxn ang="0">
                  <a:pos x="12" y="29"/>
                </a:cxn>
                <a:cxn ang="0">
                  <a:pos x="12" y="22"/>
                </a:cxn>
                <a:cxn ang="0">
                  <a:pos x="12" y="13"/>
                </a:cxn>
                <a:cxn ang="0">
                  <a:pos x="10" y="4"/>
                </a:cxn>
                <a:cxn ang="0">
                  <a:pos x="10" y="0"/>
                </a:cxn>
                <a:cxn ang="0">
                  <a:pos x="0" y="4"/>
                </a:cxn>
              </a:cxnLst>
              <a:rect l="0" t="0" r="r" b="b"/>
              <a:pathLst>
                <a:path w="13" h="53">
                  <a:moveTo>
                    <a:pt x="0" y="4"/>
                  </a:moveTo>
                  <a:lnTo>
                    <a:pt x="0" y="13"/>
                  </a:lnTo>
                  <a:lnTo>
                    <a:pt x="3" y="26"/>
                  </a:lnTo>
                  <a:lnTo>
                    <a:pt x="3" y="40"/>
                  </a:lnTo>
                  <a:lnTo>
                    <a:pt x="3" y="50"/>
                  </a:lnTo>
                  <a:lnTo>
                    <a:pt x="4" y="50"/>
                  </a:lnTo>
                  <a:lnTo>
                    <a:pt x="9" y="51"/>
                  </a:lnTo>
                  <a:lnTo>
                    <a:pt x="12" y="53"/>
                  </a:lnTo>
                  <a:lnTo>
                    <a:pt x="13" y="53"/>
                  </a:lnTo>
                  <a:lnTo>
                    <a:pt x="13" y="51"/>
                  </a:lnTo>
                  <a:lnTo>
                    <a:pt x="13" y="45"/>
                  </a:lnTo>
                  <a:lnTo>
                    <a:pt x="13" y="38"/>
                  </a:lnTo>
                  <a:lnTo>
                    <a:pt x="12" y="29"/>
                  </a:lnTo>
                  <a:lnTo>
                    <a:pt x="12" y="22"/>
                  </a:lnTo>
                  <a:lnTo>
                    <a:pt x="12" y="13"/>
                  </a:lnTo>
                  <a:lnTo>
                    <a:pt x="10" y="4"/>
                  </a:lnTo>
                  <a:lnTo>
                    <a:pt x="10" y="0"/>
                  </a:lnTo>
                  <a:lnTo>
                    <a:pt x="0" y="4"/>
                  </a:lnTo>
                  <a:close/>
                </a:path>
              </a:pathLst>
            </a:custGeom>
            <a:solidFill>
              <a:srgbClr val="FFFFFF"/>
            </a:solidFill>
            <a:ln w="9525">
              <a:noFill/>
              <a:round/>
              <a:headEnd/>
              <a:tailEnd/>
            </a:ln>
          </p:spPr>
          <p:txBody>
            <a:bodyPr/>
            <a:lstStyle/>
            <a:p>
              <a:endParaRPr lang="en-US"/>
            </a:p>
          </p:txBody>
        </p:sp>
        <p:sp>
          <p:nvSpPr>
            <p:cNvPr id="1241782" name="Freeform 694"/>
            <p:cNvSpPr>
              <a:spLocks/>
            </p:cNvSpPr>
            <p:nvPr/>
          </p:nvSpPr>
          <p:spPr bwMode="auto">
            <a:xfrm>
              <a:off x="3153" y="3356"/>
              <a:ext cx="6" cy="27"/>
            </a:xfrm>
            <a:custGeom>
              <a:avLst/>
              <a:gdLst/>
              <a:ahLst/>
              <a:cxnLst>
                <a:cxn ang="0">
                  <a:pos x="0" y="4"/>
                </a:cxn>
                <a:cxn ang="0">
                  <a:pos x="0" y="4"/>
                </a:cxn>
                <a:cxn ang="0">
                  <a:pos x="0" y="13"/>
                </a:cxn>
                <a:cxn ang="0">
                  <a:pos x="3" y="26"/>
                </a:cxn>
                <a:cxn ang="0">
                  <a:pos x="3" y="40"/>
                </a:cxn>
                <a:cxn ang="0">
                  <a:pos x="3" y="50"/>
                </a:cxn>
                <a:cxn ang="0">
                  <a:pos x="4" y="50"/>
                </a:cxn>
                <a:cxn ang="0">
                  <a:pos x="9" y="51"/>
                </a:cxn>
                <a:cxn ang="0">
                  <a:pos x="12" y="53"/>
                </a:cxn>
                <a:cxn ang="0">
                  <a:pos x="13" y="53"/>
                </a:cxn>
                <a:cxn ang="0">
                  <a:pos x="13" y="51"/>
                </a:cxn>
                <a:cxn ang="0">
                  <a:pos x="13" y="45"/>
                </a:cxn>
                <a:cxn ang="0">
                  <a:pos x="13" y="38"/>
                </a:cxn>
                <a:cxn ang="0">
                  <a:pos x="12" y="29"/>
                </a:cxn>
                <a:cxn ang="0">
                  <a:pos x="12" y="22"/>
                </a:cxn>
                <a:cxn ang="0">
                  <a:pos x="12" y="13"/>
                </a:cxn>
                <a:cxn ang="0">
                  <a:pos x="10" y="4"/>
                </a:cxn>
                <a:cxn ang="0">
                  <a:pos x="10" y="0"/>
                </a:cxn>
                <a:cxn ang="0">
                  <a:pos x="0" y="4"/>
                </a:cxn>
              </a:cxnLst>
              <a:rect l="0" t="0" r="r" b="b"/>
              <a:pathLst>
                <a:path w="13" h="53">
                  <a:moveTo>
                    <a:pt x="0" y="4"/>
                  </a:moveTo>
                  <a:lnTo>
                    <a:pt x="0" y="4"/>
                  </a:lnTo>
                  <a:lnTo>
                    <a:pt x="0" y="13"/>
                  </a:lnTo>
                  <a:lnTo>
                    <a:pt x="3" y="26"/>
                  </a:lnTo>
                  <a:lnTo>
                    <a:pt x="3" y="40"/>
                  </a:lnTo>
                  <a:lnTo>
                    <a:pt x="3" y="50"/>
                  </a:lnTo>
                  <a:lnTo>
                    <a:pt x="4" y="50"/>
                  </a:lnTo>
                  <a:lnTo>
                    <a:pt x="9" y="51"/>
                  </a:lnTo>
                  <a:lnTo>
                    <a:pt x="12" y="53"/>
                  </a:lnTo>
                  <a:lnTo>
                    <a:pt x="13" y="53"/>
                  </a:lnTo>
                  <a:lnTo>
                    <a:pt x="13" y="51"/>
                  </a:lnTo>
                  <a:lnTo>
                    <a:pt x="13" y="45"/>
                  </a:lnTo>
                  <a:lnTo>
                    <a:pt x="13" y="38"/>
                  </a:lnTo>
                  <a:lnTo>
                    <a:pt x="12" y="29"/>
                  </a:lnTo>
                  <a:lnTo>
                    <a:pt x="12" y="22"/>
                  </a:lnTo>
                  <a:lnTo>
                    <a:pt x="12" y="13"/>
                  </a:lnTo>
                  <a:lnTo>
                    <a:pt x="10" y="4"/>
                  </a:lnTo>
                  <a:lnTo>
                    <a:pt x="10" y="0"/>
                  </a:lnTo>
                  <a:lnTo>
                    <a:pt x="0" y="4"/>
                  </a:lnTo>
                  <a:close/>
                </a:path>
              </a:pathLst>
            </a:custGeom>
            <a:noFill/>
            <a:ln w="1588">
              <a:solidFill>
                <a:srgbClr val="000000"/>
              </a:solidFill>
              <a:prstDash val="solid"/>
              <a:round/>
              <a:headEnd/>
              <a:tailEnd/>
            </a:ln>
          </p:spPr>
          <p:txBody>
            <a:bodyPr/>
            <a:lstStyle/>
            <a:p>
              <a:endParaRPr lang="en-US"/>
            </a:p>
          </p:txBody>
        </p:sp>
        <p:sp>
          <p:nvSpPr>
            <p:cNvPr id="1241783" name="Freeform 695"/>
            <p:cNvSpPr>
              <a:spLocks/>
            </p:cNvSpPr>
            <p:nvPr/>
          </p:nvSpPr>
          <p:spPr bwMode="auto">
            <a:xfrm>
              <a:off x="3084" y="3000"/>
              <a:ext cx="74" cy="384"/>
            </a:xfrm>
            <a:custGeom>
              <a:avLst/>
              <a:gdLst/>
              <a:ahLst/>
              <a:cxnLst>
                <a:cxn ang="0">
                  <a:pos x="0" y="11"/>
                </a:cxn>
                <a:cxn ang="0">
                  <a:pos x="3" y="42"/>
                </a:cxn>
                <a:cxn ang="0">
                  <a:pos x="16" y="88"/>
                </a:cxn>
                <a:cxn ang="0">
                  <a:pos x="34" y="146"/>
                </a:cxn>
                <a:cxn ang="0">
                  <a:pos x="59" y="209"/>
                </a:cxn>
                <a:cxn ang="0">
                  <a:pos x="75" y="265"/>
                </a:cxn>
                <a:cxn ang="0">
                  <a:pos x="87" y="310"/>
                </a:cxn>
                <a:cxn ang="0">
                  <a:pos x="93" y="339"/>
                </a:cxn>
                <a:cxn ang="0">
                  <a:pos x="97" y="357"/>
                </a:cxn>
                <a:cxn ang="0">
                  <a:pos x="104" y="399"/>
                </a:cxn>
                <a:cxn ang="0">
                  <a:pos x="115" y="456"/>
                </a:cxn>
                <a:cxn ang="0">
                  <a:pos x="124" y="514"/>
                </a:cxn>
                <a:cxn ang="0">
                  <a:pos x="127" y="544"/>
                </a:cxn>
                <a:cxn ang="0">
                  <a:pos x="129" y="567"/>
                </a:cxn>
                <a:cxn ang="0">
                  <a:pos x="134" y="606"/>
                </a:cxn>
                <a:cxn ang="0">
                  <a:pos x="138" y="649"/>
                </a:cxn>
                <a:cxn ang="0">
                  <a:pos x="138" y="671"/>
                </a:cxn>
                <a:cxn ang="0">
                  <a:pos x="136" y="683"/>
                </a:cxn>
                <a:cxn ang="0">
                  <a:pos x="134" y="696"/>
                </a:cxn>
                <a:cxn ang="0">
                  <a:pos x="132" y="711"/>
                </a:cxn>
                <a:cxn ang="0">
                  <a:pos x="125" y="727"/>
                </a:cxn>
                <a:cxn ang="0">
                  <a:pos x="112" y="744"/>
                </a:cxn>
                <a:cxn ang="0">
                  <a:pos x="100" y="758"/>
                </a:cxn>
                <a:cxn ang="0">
                  <a:pos x="91" y="767"/>
                </a:cxn>
                <a:cxn ang="0">
                  <a:pos x="92" y="769"/>
                </a:cxn>
                <a:cxn ang="0">
                  <a:pos x="106" y="764"/>
                </a:cxn>
                <a:cxn ang="0">
                  <a:pos x="111" y="761"/>
                </a:cxn>
                <a:cxn ang="0">
                  <a:pos x="129" y="741"/>
                </a:cxn>
                <a:cxn ang="0">
                  <a:pos x="142" y="711"/>
                </a:cxn>
                <a:cxn ang="0">
                  <a:pos x="147" y="683"/>
                </a:cxn>
                <a:cxn ang="0">
                  <a:pos x="147" y="655"/>
                </a:cxn>
                <a:cxn ang="0">
                  <a:pos x="147" y="634"/>
                </a:cxn>
                <a:cxn ang="0">
                  <a:pos x="145" y="612"/>
                </a:cxn>
                <a:cxn ang="0">
                  <a:pos x="142" y="581"/>
                </a:cxn>
                <a:cxn ang="0">
                  <a:pos x="138" y="556"/>
                </a:cxn>
                <a:cxn ang="0">
                  <a:pos x="136" y="541"/>
                </a:cxn>
                <a:cxn ang="0">
                  <a:pos x="134" y="532"/>
                </a:cxn>
                <a:cxn ang="0">
                  <a:pos x="128" y="490"/>
                </a:cxn>
                <a:cxn ang="0">
                  <a:pos x="118" y="427"/>
                </a:cxn>
                <a:cxn ang="0">
                  <a:pos x="109" y="366"/>
                </a:cxn>
                <a:cxn ang="0">
                  <a:pos x="101" y="328"/>
                </a:cxn>
                <a:cxn ang="0">
                  <a:pos x="92" y="291"/>
                </a:cxn>
                <a:cxn ang="0">
                  <a:pos x="83" y="257"/>
                </a:cxn>
                <a:cxn ang="0">
                  <a:pos x="74" y="225"/>
                </a:cxn>
                <a:cxn ang="0">
                  <a:pos x="69" y="203"/>
                </a:cxn>
                <a:cxn ang="0">
                  <a:pos x="68" y="181"/>
                </a:cxn>
                <a:cxn ang="0">
                  <a:pos x="69" y="162"/>
                </a:cxn>
                <a:cxn ang="0">
                  <a:pos x="73" y="147"/>
                </a:cxn>
                <a:cxn ang="0">
                  <a:pos x="0" y="0"/>
                </a:cxn>
              </a:cxnLst>
              <a:rect l="0" t="0" r="r" b="b"/>
              <a:pathLst>
                <a:path w="147" h="769">
                  <a:moveTo>
                    <a:pt x="0" y="0"/>
                  </a:moveTo>
                  <a:lnTo>
                    <a:pt x="0" y="11"/>
                  </a:lnTo>
                  <a:lnTo>
                    <a:pt x="0" y="24"/>
                  </a:lnTo>
                  <a:lnTo>
                    <a:pt x="3" y="42"/>
                  </a:lnTo>
                  <a:lnTo>
                    <a:pt x="9" y="64"/>
                  </a:lnTo>
                  <a:lnTo>
                    <a:pt x="16" y="88"/>
                  </a:lnTo>
                  <a:lnTo>
                    <a:pt x="24" y="116"/>
                  </a:lnTo>
                  <a:lnTo>
                    <a:pt x="34" y="146"/>
                  </a:lnTo>
                  <a:lnTo>
                    <a:pt x="46" y="177"/>
                  </a:lnTo>
                  <a:lnTo>
                    <a:pt x="59" y="209"/>
                  </a:lnTo>
                  <a:lnTo>
                    <a:pt x="68" y="239"/>
                  </a:lnTo>
                  <a:lnTo>
                    <a:pt x="75" y="265"/>
                  </a:lnTo>
                  <a:lnTo>
                    <a:pt x="83" y="289"/>
                  </a:lnTo>
                  <a:lnTo>
                    <a:pt x="87" y="310"/>
                  </a:lnTo>
                  <a:lnTo>
                    <a:pt x="91" y="326"/>
                  </a:lnTo>
                  <a:lnTo>
                    <a:pt x="93" y="339"/>
                  </a:lnTo>
                  <a:lnTo>
                    <a:pt x="95" y="347"/>
                  </a:lnTo>
                  <a:lnTo>
                    <a:pt x="97" y="357"/>
                  </a:lnTo>
                  <a:lnTo>
                    <a:pt x="100" y="376"/>
                  </a:lnTo>
                  <a:lnTo>
                    <a:pt x="104" y="399"/>
                  </a:lnTo>
                  <a:lnTo>
                    <a:pt x="109" y="427"/>
                  </a:lnTo>
                  <a:lnTo>
                    <a:pt x="115" y="456"/>
                  </a:lnTo>
                  <a:lnTo>
                    <a:pt x="119" y="486"/>
                  </a:lnTo>
                  <a:lnTo>
                    <a:pt x="124" y="514"/>
                  </a:lnTo>
                  <a:lnTo>
                    <a:pt x="127" y="541"/>
                  </a:lnTo>
                  <a:lnTo>
                    <a:pt x="127" y="544"/>
                  </a:lnTo>
                  <a:lnTo>
                    <a:pt x="128" y="554"/>
                  </a:lnTo>
                  <a:lnTo>
                    <a:pt x="129" y="567"/>
                  </a:lnTo>
                  <a:lnTo>
                    <a:pt x="133" y="585"/>
                  </a:lnTo>
                  <a:lnTo>
                    <a:pt x="134" y="606"/>
                  </a:lnTo>
                  <a:lnTo>
                    <a:pt x="136" y="627"/>
                  </a:lnTo>
                  <a:lnTo>
                    <a:pt x="138" y="649"/>
                  </a:lnTo>
                  <a:lnTo>
                    <a:pt x="138" y="668"/>
                  </a:lnTo>
                  <a:lnTo>
                    <a:pt x="138" y="671"/>
                  </a:lnTo>
                  <a:lnTo>
                    <a:pt x="136" y="676"/>
                  </a:lnTo>
                  <a:lnTo>
                    <a:pt x="136" y="683"/>
                  </a:lnTo>
                  <a:lnTo>
                    <a:pt x="136" y="690"/>
                  </a:lnTo>
                  <a:lnTo>
                    <a:pt x="134" y="696"/>
                  </a:lnTo>
                  <a:lnTo>
                    <a:pt x="133" y="702"/>
                  </a:lnTo>
                  <a:lnTo>
                    <a:pt x="132" y="711"/>
                  </a:lnTo>
                  <a:lnTo>
                    <a:pt x="129" y="717"/>
                  </a:lnTo>
                  <a:lnTo>
                    <a:pt x="125" y="727"/>
                  </a:lnTo>
                  <a:lnTo>
                    <a:pt x="119" y="736"/>
                  </a:lnTo>
                  <a:lnTo>
                    <a:pt x="112" y="744"/>
                  </a:lnTo>
                  <a:lnTo>
                    <a:pt x="106" y="753"/>
                  </a:lnTo>
                  <a:lnTo>
                    <a:pt x="100" y="758"/>
                  </a:lnTo>
                  <a:lnTo>
                    <a:pt x="93" y="764"/>
                  </a:lnTo>
                  <a:lnTo>
                    <a:pt x="91" y="767"/>
                  </a:lnTo>
                  <a:lnTo>
                    <a:pt x="89" y="769"/>
                  </a:lnTo>
                  <a:lnTo>
                    <a:pt x="92" y="769"/>
                  </a:lnTo>
                  <a:lnTo>
                    <a:pt x="98" y="766"/>
                  </a:lnTo>
                  <a:lnTo>
                    <a:pt x="106" y="764"/>
                  </a:lnTo>
                  <a:lnTo>
                    <a:pt x="109" y="764"/>
                  </a:lnTo>
                  <a:lnTo>
                    <a:pt x="111" y="761"/>
                  </a:lnTo>
                  <a:lnTo>
                    <a:pt x="119" y="754"/>
                  </a:lnTo>
                  <a:lnTo>
                    <a:pt x="129" y="741"/>
                  </a:lnTo>
                  <a:lnTo>
                    <a:pt x="138" y="723"/>
                  </a:lnTo>
                  <a:lnTo>
                    <a:pt x="142" y="711"/>
                  </a:lnTo>
                  <a:lnTo>
                    <a:pt x="145" y="696"/>
                  </a:lnTo>
                  <a:lnTo>
                    <a:pt x="147" y="683"/>
                  </a:lnTo>
                  <a:lnTo>
                    <a:pt x="147" y="668"/>
                  </a:lnTo>
                  <a:lnTo>
                    <a:pt x="147" y="655"/>
                  </a:lnTo>
                  <a:lnTo>
                    <a:pt x="147" y="643"/>
                  </a:lnTo>
                  <a:lnTo>
                    <a:pt x="147" y="634"/>
                  </a:lnTo>
                  <a:lnTo>
                    <a:pt x="147" y="628"/>
                  </a:lnTo>
                  <a:lnTo>
                    <a:pt x="145" y="612"/>
                  </a:lnTo>
                  <a:lnTo>
                    <a:pt x="143" y="596"/>
                  </a:lnTo>
                  <a:lnTo>
                    <a:pt x="142" y="581"/>
                  </a:lnTo>
                  <a:lnTo>
                    <a:pt x="141" y="567"/>
                  </a:lnTo>
                  <a:lnTo>
                    <a:pt x="138" y="556"/>
                  </a:lnTo>
                  <a:lnTo>
                    <a:pt x="138" y="547"/>
                  </a:lnTo>
                  <a:lnTo>
                    <a:pt x="136" y="541"/>
                  </a:lnTo>
                  <a:lnTo>
                    <a:pt x="136" y="539"/>
                  </a:lnTo>
                  <a:lnTo>
                    <a:pt x="134" y="532"/>
                  </a:lnTo>
                  <a:lnTo>
                    <a:pt x="133" y="514"/>
                  </a:lnTo>
                  <a:lnTo>
                    <a:pt x="128" y="490"/>
                  </a:lnTo>
                  <a:lnTo>
                    <a:pt x="124" y="458"/>
                  </a:lnTo>
                  <a:lnTo>
                    <a:pt x="118" y="427"/>
                  </a:lnTo>
                  <a:lnTo>
                    <a:pt x="112" y="394"/>
                  </a:lnTo>
                  <a:lnTo>
                    <a:pt x="109" y="366"/>
                  </a:lnTo>
                  <a:lnTo>
                    <a:pt x="104" y="344"/>
                  </a:lnTo>
                  <a:lnTo>
                    <a:pt x="101" y="328"/>
                  </a:lnTo>
                  <a:lnTo>
                    <a:pt x="97" y="310"/>
                  </a:lnTo>
                  <a:lnTo>
                    <a:pt x="92" y="291"/>
                  </a:lnTo>
                  <a:lnTo>
                    <a:pt x="87" y="273"/>
                  </a:lnTo>
                  <a:lnTo>
                    <a:pt x="83" y="257"/>
                  </a:lnTo>
                  <a:lnTo>
                    <a:pt x="78" y="240"/>
                  </a:lnTo>
                  <a:lnTo>
                    <a:pt x="74" y="225"/>
                  </a:lnTo>
                  <a:lnTo>
                    <a:pt x="71" y="214"/>
                  </a:lnTo>
                  <a:lnTo>
                    <a:pt x="69" y="203"/>
                  </a:lnTo>
                  <a:lnTo>
                    <a:pt x="68" y="191"/>
                  </a:lnTo>
                  <a:lnTo>
                    <a:pt x="68" y="181"/>
                  </a:lnTo>
                  <a:lnTo>
                    <a:pt x="68" y="172"/>
                  </a:lnTo>
                  <a:lnTo>
                    <a:pt x="69" y="162"/>
                  </a:lnTo>
                  <a:lnTo>
                    <a:pt x="71" y="154"/>
                  </a:lnTo>
                  <a:lnTo>
                    <a:pt x="73" y="147"/>
                  </a:lnTo>
                  <a:lnTo>
                    <a:pt x="74" y="141"/>
                  </a:lnTo>
                  <a:lnTo>
                    <a:pt x="0" y="0"/>
                  </a:lnTo>
                  <a:close/>
                </a:path>
              </a:pathLst>
            </a:custGeom>
            <a:solidFill>
              <a:srgbClr val="FFFFFF"/>
            </a:solidFill>
            <a:ln w="9525">
              <a:noFill/>
              <a:round/>
              <a:headEnd/>
              <a:tailEnd/>
            </a:ln>
          </p:spPr>
          <p:txBody>
            <a:bodyPr/>
            <a:lstStyle/>
            <a:p>
              <a:endParaRPr lang="en-US"/>
            </a:p>
          </p:txBody>
        </p:sp>
        <p:sp>
          <p:nvSpPr>
            <p:cNvPr id="1241784" name="Freeform 696"/>
            <p:cNvSpPr>
              <a:spLocks/>
            </p:cNvSpPr>
            <p:nvPr/>
          </p:nvSpPr>
          <p:spPr bwMode="auto">
            <a:xfrm>
              <a:off x="3084" y="3000"/>
              <a:ext cx="74" cy="384"/>
            </a:xfrm>
            <a:custGeom>
              <a:avLst/>
              <a:gdLst/>
              <a:ahLst/>
              <a:cxnLst>
                <a:cxn ang="0">
                  <a:pos x="0" y="0"/>
                </a:cxn>
                <a:cxn ang="0">
                  <a:pos x="0" y="24"/>
                </a:cxn>
                <a:cxn ang="0">
                  <a:pos x="9" y="64"/>
                </a:cxn>
                <a:cxn ang="0">
                  <a:pos x="24" y="116"/>
                </a:cxn>
                <a:cxn ang="0">
                  <a:pos x="46" y="177"/>
                </a:cxn>
                <a:cxn ang="0">
                  <a:pos x="68" y="239"/>
                </a:cxn>
                <a:cxn ang="0">
                  <a:pos x="83" y="289"/>
                </a:cxn>
                <a:cxn ang="0">
                  <a:pos x="91" y="326"/>
                </a:cxn>
                <a:cxn ang="0">
                  <a:pos x="95" y="347"/>
                </a:cxn>
                <a:cxn ang="0">
                  <a:pos x="100" y="376"/>
                </a:cxn>
                <a:cxn ang="0">
                  <a:pos x="109" y="427"/>
                </a:cxn>
                <a:cxn ang="0">
                  <a:pos x="119" y="486"/>
                </a:cxn>
                <a:cxn ang="0">
                  <a:pos x="127" y="541"/>
                </a:cxn>
                <a:cxn ang="0">
                  <a:pos x="128" y="554"/>
                </a:cxn>
                <a:cxn ang="0">
                  <a:pos x="133" y="585"/>
                </a:cxn>
                <a:cxn ang="0">
                  <a:pos x="136" y="627"/>
                </a:cxn>
                <a:cxn ang="0">
                  <a:pos x="138" y="668"/>
                </a:cxn>
                <a:cxn ang="0">
                  <a:pos x="136" y="676"/>
                </a:cxn>
                <a:cxn ang="0">
                  <a:pos x="136" y="690"/>
                </a:cxn>
                <a:cxn ang="0">
                  <a:pos x="133" y="702"/>
                </a:cxn>
                <a:cxn ang="0">
                  <a:pos x="129" y="717"/>
                </a:cxn>
                <a:cxn ang="0">
                  <a:pos x="119" y="736"/>
                </a:cxn>
                <a:cxn ang="0">
                  <a:pos x="106" y="753"/>
                </a:cxn>
                <a:cxn ang="0">
                  <a:pos x="93" y="764"/>
                </a:cxn>
                <a:cxn ang="0">
                  <a:pos x="89" y="769"/>
                </a:cxn>
                <a:cxn ang="0">
                  <a:pos x="98" y="766"/>
                </a:cxn>
                <a:cxn ang="0">
                  <a:pos x="109" y="764"/>
                </a:cxn>
                <a:cxn ang="0">
                  <a:pos x="119" y="754"/>
                </a:cxn>
                <a:cxn ang="0">
                  <a:pos x="138" y="723"/>
                </a:cxn>
                <a:cxn ang="0">
                  <a:pos x="145" y="696"/>
                </a:cxn>
                <a:cxn ang="0">
                  <a:pos x="147" y="668"/>
                </a:cxn>
                <a:cxn ang="0">
                  <a:pos x="147" y="643"/>
                </a:cxn>
                <a:cxn ang="0">
                  <a:pos x="147" y="628"/>
                </a:cxn>
                <a:cxn ang="0">
                  <a:pos x="143" y="596"/>
                </a:cxn>
                <a:cxn ang="0">
                  <a:pos x="141" y="567"/>
                </a:cxn>
                <a:cxn ang="0">
                  <a:pos x="138" y="547"/>
                </a:cxn>
                <a:cxn ang="0">
                  <a:pos x="136" y="539"/>
                </a:cxn>
                <a:cxn ang="0">
                  <a:pos x="133" y="514"/>
                </a:cxn>
                <a:cxn ang="0">
                  <a:pos x="124" y="458"/>
                </a:cxn>
                <a:cxn ang="0">
                  <a:pos x="112" y="394"/>
                </a:cxn>
                <a:cxn ang="0">
                  <a:pos x="104" y="344"/>
                </a:cxn>
                <a:cxn ang="0">
                  <a:pos x="97" y="310"/>
                </a:cxn>
                <a:cxn ang="0">
                  <a:pos x="87" y="273"/>
                </a:cxn>
                <a:cxn ang="0">
                  <a:pos x="78" y="240"/>
                </a:cxn>
                <a:cxn ang="0">
                  <a:pos x="71" y="214"/>
                </a:cxn>
                <a:cxn ang="0">
                  <a:pos x="68" y="191"/>
                </a:cxn>
                <a:cxn ang="0">
                  <a:pos x="68" y="172"/>
                </a:cxn>
                <a:cxn ang="0">
                  <a:pos x="71" y="154"/>
                </a:cxn>
                <a:cxn ang="0">
                  <a:pos x="74" y="141"/>
                </a:cxn>
              </a:cxnLst>
              <a:rect l="0" t="0" r="r" b="b"/>
              <a:pathLst>
                <a:path w="147" h="769">
                  <a:moveTo>
                    <a:pt x="0" y="0"/>
                  </a:moveTo>
                  <a:lnTo>
                    <a:pt x="0" y="0"/>
                  </a:lnTo>
                  <a:lnTo>
                    <a:pt x="0" y="11"/>
                  </a:lnTo>
                  <a:lnTo>
                    <a:pt x="0" y="24"/>
                  </a:lnTo>
                  <a:lnTo>
                    <a:pt x="3" y="42"/>
                  </a:lnTo>
                  <a:lnTo>
                    <a:pt x="9" y="64"/>
                  </a:lnTo>
                  <a:lnTo>
                    <a:pt x="16" y="88"/>
                  </a:lnTo>
                  <a:lnTo>
                    <a:pt x="24" y="116"/>
                  </a:lnTo>
                  <a:lnTo>
                    <a:pt x="34" y="146"/>
                  </a:lnTo>
                  <a:lnTo>
                    <a:pt x="46" y="177"/>
                  </a:lnTo>
                  <a:lnTo>
                    <a:pt x="59" y="209"/>
                  </a:lnTo>
                  <a:lnTo>
                    <a:pt x="68" y="239"/>
                  </a:lnTo>
                  <a:lnTo>
                    <a:pt x="75" y="265"/>
                  </a:lnTo>
                  <a:lnTo>
                    <a:pt x="83" y="289"/>
                  </a:lnTo>
                  <a:lnTo>
                    <a:pt x="87" y="310"/>
                  </a:lnTo>
                  <a:lnTo>
                    <a:pt x="91" y="326"/>
                  </a:lnTo>
                  <a:lnTo>
                    <a:pt x="93" y="339"/>
                  </a:lnTo>
                  <a:lnTo>
                    <a:pt x="95" y="347"/>
                  </a:lnTo>
                  <a:lnTo>
                    <a:pt x="97" y="357"/>
                  </a:lnTo>
                  <a:lnTo>
                    <a:pt x="100" y="376"/>
                  </a:lnTo>
                  <a:lnTo>
                    <a:pt x="104" y="399"/>
                  </a:lnTo>
                  <a:lnTo>
                    <a:pt x="109" y="427"/>
                  </a:lnTo>
                  <a:lnTo>
                    <a:pt x="115" y="456"/>
                  </a:lnTo>
                  <a:lnTo>
                    <a:pt x="119" y="486"/>
                  </a:lnTo>
                  <a:lnTo>
                    <a:pt x="124" y="514"/>
                  </a:lnTo>
                  <a:lnTo>
                    <a:pt x="127" y="541"/>
                  </a:lnTo>
                  <a:lnTo>
                    <a:pt x="127" y="544"/>
                  </a:lnTo>
                  <a:lnTo>
                    <a:pt x="128" y="554"/>
                  </a:lnTo>
                  <a:lnTo>
                    <a:pt x="129" y="567"/>
                  </a:lnTo>
                  <a:lnTo>
                    <a:pt x="133" y="585"/>
                  </a:lnTo>
                  <a:lnTo>
                    <a:pt x="134" y="606"/>
                  </a:lnTo>
                  <a:lnTo>
                    <a:pt x="136" y="627"/>
                  </a:lnTo>
                  <a:lnTo>
                    <a:pt x="138" y="649"/>
                  </a:lnTo>
                  <a:lnTo>
                    <a:pt x="138" y="668"/>
                  </a:lnTo>
                  <a:lnTo>
                    <a:pt x="138" y="671"/>
                  </a:lnTo>
                  <a:lnTo>
                    <a:pt x="136" y="676"/>
                  </a:lnTo>
                  <a:lnTo>
                    <a:pt x="136" y="683"/>
                  </a:lnTo>
                  <a:lnTo>
                    <a:pt x="136" y="690"/>
                  </a:lnTo>
                  <a:lnTo>
                    <a:pt x="134" y="696"/>
                  </a:lnTo>
                  <a:lnTo>
                    <a:pt x="133" y="702"/>
                  </a:lnTo>
                  <a:lnTo>
                    <a:pt x="132" y="711"/>
                  </a:lnTo>
                  <a:lnTo>
                    <a:pt x="129" y="717"/>
                  </a:lnTo>
                  <a:lnTo>
                    <a:pt x="125" y="727"/>
                  </a:lnTo>
                  <a:lnTo>
                    <a:pt x="119" y="736"/>
                  </a:lnTo>
                  <a:lnTo>
                    <a:pt x="112" y="744"/>
                  </a:lnTo>
                  <a:lnTo>
                    <a:pt x="106" y="753"/>
                  </a:lnTo>
                  <a:lnTo>
                    <a:pt x="100" y="758"/>
                  </a:lnTo>
                  <a:lnTo>
                    <a:pt x="93" y="764"/>
                  </a:lnTo>
                  <a:lnTo>
                    <a:pt x="91" y="767"/>
                  </a:lnTo>
                  <a:lnTo>
                    <a:pt x="89" y="769"/>
                  </a:lnTo>
                  <a:lnTo>
                    <a:pt x="92" y="769"/>
                  </a:lnTo>
                  <a:lnTo>
                    <a:pt x="98" y="766"/>
                  </a:lnTo>
                  <a:lnTo>
                    <a:pt x="106" y="764"/>
                  </a:lnTo>
                  <a:lnTo>
                    <a:pt x="109" y="764"/>
                  </a:lnTo>
                  <a:lnTo>
                    <a:pt x="111" y="761"/>
                  </a:lnTo>
                  <a:lnTo>
                    <a:pt x="119" y="754"/>
                  </a:lnTo>
                  <a:lnTo>
                    <a:pt x="129" y="741"/>
                  </a:lnTo>
                  <a:lnTo>
                    <a:pt x="138" y="723"/>
                  </a:lnTo>
                  <a:lnTo>
                    <a:pt x="142" y="711"/>
                  </a:lnTo>
                  <a:lnTo>
                    <a:pt x="145" y="696"/>
                  </a:lnTo>
                  <a:lnTo>
                    <a:pt x="147" y="683"/>
                  </a:lnTo>
                  <a:lnTo>
                    <a:pt x="147" y="668"/>
                  </a:lnTo>
                  <a:lnTo>
                    <a:pt x="147" y="655"/>
                  </a:lnTo>
                  <a:lnTo>
                    <a:pt x="147" y="643"/>
                  </a:lnTo>
                  <a:lnTo>
                    <a:pt x="147" y="634"/>
                  </a:lnTo>
                  <a:lnTo>
                    <a:pt x="147" y="628"/>
                  </a:lnTo>
                  <a:lnTo>
                    <a:pt x="145" y="612"/>
                  </a:lnTo>
                  <a:lnTo>
                    <a:pt x="143" y="596"/>
                  </a:lnTo>
                  <a:lnTo>
                    <a:pt x="142" y="581"/>
                  </a:lnTo>
                  <a:lnTo>
                    <a:pt x="141" y="567"/>
                  </a:lnTo>
                  <a:lnTo>
                    <a:pt x="138" y="556"/>
                  </a:lnTo>
                  <a:lnTo>
                    <a:pt x="138" y="547"/>
                  </a:lnTo>
                  <a:lnTo>
                    <a:pt x="136" y="541"/>
                  </a:lnTo>
                  <a:lnTo>
                    <a:pt x="136" y="539"/>
                  </a:lnTo>
                  <a:lnTo>
                    <a:pt x="134" y="532"/>
                  </a:lnTo>
                  <a:lnTo>
                    <a:pt x="133" y="514"/>
                  </a:lnTo>
                  <a:lnTo>
                    <a:pt x="128" y="490"/>
                  </a:lnTo>
                  <a:lnTo>
                    <a:pt x="124" y="458"/>
                  </a:lnTo>
                  <a:lnTo>
                    <a:pt x="118" y="427"/>
                  </a:lnTo>
                  <a:lnTo>
                    <a:pt x="112" y="394"/>
                  </a:lnTo>
                  <a:lnTo>
                    <a:pt x="109" y="366"/>
                  </a:lnTo>
                  <a:lnTo>
                    <a:pt x="104" y="344"/>
                  </a:lnTo>
                  <a:lnTo>
                    <a:pt x="101" y="328"/>
                  </a:lnTo>
                  <a:lnTo>
                    <a:pt x="97" y="310"/>
                  </a:lnTo>
                  <a:lnTo>
                    <a:pt x="92" y="291"/>
                  </a:lnTo>
                  <a:lnTo>
                    <a:pt x="87" y="273"/>
                  </a:lnTo>
                  <a:lnTo>
                    <a:pt x="83" y="257"/>
                  </a:lnTo>
                  <a:lnTo>
                    <a:pt x="78" y="240"/>
                  </a:lnTo>
                  <a:lnTo>
                    <a:pt x="74" y="225"/>
                  </a:lnTo>
                  <a:lnTo>
                    <a:pt x="71" y="214"/>
                  </a:lnTo>
                  <a:lnTo>
                    <a:pt x="69" y="203"/>
                  </a:lnTo>
                  <a:lnTo>
                    <a:pt x="68" y="191"/>
                  </a:lnTo>
                  <a:lnTo>
                    <a:pt x="68" y="181"/>
                  </a:lnTo>
                  <a:lnTo>
                    <a:pt x="68" y="172"/>
                  </a:lnTo>
                  <a:lnTo>
                    <a:pt x="69" y="162"/>
                  </a:lnTo>
                  <a:lnTo>
                    <a:pt x="71" y="154"/>
                  </a:lnTo>
                  <a:lnTo>
                    <a:pt x="73" y="147"/>
                  </a:lnTo>
                  <a:lnTo>
                    <a:pt x="74" y="141"/>
                  </a:lnTo>
                  <a:lnTo>
                    <a:pt x="0" y="0"/>
                  </a:lnTo>
                  <a:close/>
                </a:path>
              </a:pathLst>
            </a:custGeom>
            <a:noFill/>
            <a:ln w="1588">
              <a:solidFill>
                <a:srgbClr val="000000"/>
              </a:solidFill>
              <a:prstDash val="solid"/>
              <a:round/>
              <a:headEnd/>
              <a:tailEnd/>
            </a:ln>
          </p:spPr>
          <p:txBody>
            <a:bodyPr/>
            <a:lstStyle/>
            <a:p>
              <a:endParaRPr lang="en-US"/>
            </a:p>
          </p:txBody>
        </p:sp>
        <p:sp>
          <p:nvSpPr>
            <p:cNvPr id="1241785" name="Freeform 697"/>
            <p:cNvSpPr>
              <a:spLocks/>
            </p:cNvSpPr>
            <p:nvPr/>
          </p:nvSpPr>
          <p:spPr bwMode="auto">
            <a:xfrm>
              <a:off x="3084" y="3000"/>
              <a:ext cx="37" cy="100"/>
            </a:xfrm>
            <a:custGeom>
              <a:avLst/>
              <a:gdLst/>
              <a:ahLst/>
              <a:cxnLst>
                <a:cxn ang="0">
                  <a:pos x="68" y="200"/>
                </a:cxn>
                <a:cxn ang="0">
                  <a:pos x="66" y="191"/>
                </a:cxn>
                <a:cxn ang="0">
                  <a:pos x="66" y="183"/>
                </a:cxn>
                <a:cxn ang="0">
                  <a:pos x="68" y="174"/>
                </a:cxn>
                <a:cxn ang="0">
                  <a:pos x="68" y="166"/>
                </a:cxn>
                <a:cxn ang="0">
                  <a:pos x="69" y="157"/>
                </a:cxn>
                <a:cxn ang="0">
                  <a:pos x="71" y="151"/>
                </a:cxn>
                <a:cxn ang="0">
                  <a:pos x="73" y="146"/>
                </a:cxn>
                <a:cxn ang="0">
                  <a:pos x="74" y="140"/>
                </a:cxn>
                <a:cxn ang="0">
                  <a:pos x="0" y="0"/>
                </a:cxn>
                <a:cxn ang="0">
                  <a:pos x="0" y="11"/>
                </a:cxn>
                <a:cxn ang="0">
                  <a:pos x="0" y="24"/>
                </a:cxn>
                <a:cxn ang="0">
                  <a:pos x="2" y="40"/>
                </a:cxn>
                <a:cxn ang="0">
                  <a:pos x="9" y="61"/>
                </a:cxn>
                <a:cxn ang="0">
                  <a:pos x="15" y="86"/>
                </a:cxn>
                <a:cxn ang="0">
                  <a:pos x="24" y="113"/>
                </a:cxn>
                <a:cxn ang="0">
                  <a:pos x="33" y="143"/>
                </a:cxn>
                <a:cxn ang="0">
                  <a:pos x="44" y="174"/>
                </a:cxn>
                <a:cxn ang="0">
                  <a:pos x="44" y="172"/>
                </a:cxn>
                <a:cxn ang="0">
                  <a:pos x="50" y="177"/>
                </a:cxn>
                <a:cxn ang="0">
                  <a:pos x="52" y="181"/>
                </a:cxn>
                <a:cxn ang="0">
                  <a:pos x="55" y="186"/>
                </a:cxn>
                <a:cxn ang="0">
                  <a:pos x="57" y="191"/>
                </a:cxn>
                <a:cxn ang="0">
                  <a:pos x="59" y="188"/>
                </a:cxn>
                <a:cxn ang="0">
                  <a:pos x="60" y="188"/>
                </a:cxn>
                <a:cxn ang="0">
                  <a:pos x="61" y="191"/>
                </a:cxn>
                <a:cxn ang="0">
                  <a:pos x="64" y="194"/>
                </a:cxn>
                <a:cxn ang="0">
                  <a:pos x="66" y="197"/>
                </a:cxn>
                <a:cxn ang="0">
                  <a:pos x="68" y="200"/>
                </a:cxn>
              </a:cxnLst>
              <a:rect l="0" t="0" r="r" b="b"/>
              <a:pathLst>
                <a:path w="74" h="200">
                  <a:moveTo>
                    <a:pt x="68" y="200"/>
                  </a:moveTo>
                  <a:lnTo>
                    <a:pt x="66" y="191"/>
                  </a:lnTo>
                  <a:lnTo>
                    <a:pt x="66" y="183"/>
                  </a:lnTo>
                  <a:lnTo>
                    <a:pt x="68" y="174"/>
                  </a:lnTo>
                  <a:lnTo>
                    <a:pt x="68" y="166"/>
                  </a:lnTo>
                  <a:lnTo>
                    <a:pt x="69" y="157"/>
                  </a:lnTo>
                  <a:lnTo>
                    <a:pt x="71" y="151"/>
                  </a:lnTo>
                  <a:lnTo>
                    <a:pt x="73" y="146"/>
                  </a:lnTo>
                  <a:lnTo>
                    <a:pt x="74" y="140"/>
                  </a:lnTo>
                  <a:lnTo>
                    <a:pt x="0" y="0"/>
                  </a:lnTo>
                  <a:lnTo>
                    <a:pt x="0" y="11"/>
                  </a:lnTo>
                  <a:lnTo>
                    <a:pt x="0" y="24"/>
                  </a:lnTo>
                  <a:lnTo>
                    <a:pt x="2" y="40"/>
                  </a:lnTo>
                  <a:lnTo>
                    <a:pt x="9" y="61"/>
                  </a:lnTo>
                  <a:lnTo>
                    <a:pt x="15" y="86"/>
                  </a:lnTo>
                  <a:lnTo>
                    <a:pt x="24" y="113"/>
                  </a:lnTo>
                  <a:lnTo>
                    <a:pt x="33" y="143"/>
                  </a:lnTo>
                  <a:lnTo>
                    <a:pt x="44" y="174"/>
                  </a:lnTo>
                  <a:lnTo>
                    <a:pt x="44" y="172"/>
                  </a:lnTo>
                  <a:lnTo>
                    <a:pt x="50" y="177"/>
                  </a:lnTo>
                  <a:lnTo>
                    <a:pt x="52" y="181"/>
                  </a:lnTo>
                  <a:lnTo>
                    <a:pt x="55" y="186"/>
                  </a:lnTo>
                  <a:lnTo>
                    <a:pt x="57" y="191"/>
                  </a:lnTo>
                  <a:lnTo>
                    <a:pt x="59" y="188"/>
                  </a:lnTo>
                  <a:lnTo>
                    <a:pt x="60" y="188"/>
                  </a:lnTo>
                  <a:lnTo>
                    <a:pt x="61" y="191"/>
                  </a:lnTo>
                  <a:lnTo>
                    <a:pt x="64" y="194"/>
                  </a:lnTo>
                  <a:lnTo>
                    <a:pt x="66" y="197"/>
                  </a:lnTo>
                  <a:lnTo>
                    <a:pt x="68" y="200"/>
                  </a:lnTo>
                  <a:close/>
                </a:path>
              </a:pathLst>
            </a:custGeom>
            <a:solidFill>
              <a:srgbClr val="FFFFFF"/>
            </a:solidFill>
            <a:ln w="9525">
              <a:noFill/>
              <a:round/>
              <a:headEnd/>
              <a:tailEnd/>
            </a:ln>
          </p:spPr>
          <p:txBody>
            <a:bodyPr/>
            <a:lstStyle/>
            <a:p>
              <a:endParaRPr lang="en-US"/>
            </a:p>
          </p:txBody>
        </p:sp>
        <p:sp>
          <p:nvSpPr>
            <p:cNvPr id="1241786" name="Freeform 698"/>
            <p:cNvSpPr>
              <a:spLocks/>
            </p:cNvSpPr>
            <p:nvPr/>
          </p:nvSpPr>
          <p:spPr bwMode="auto">
            <a:xfrm>
              <a:off x="3084" y="3000"/>
              <a:ext cx="37" cy="100"/>
            </a:xfrm>
            <a:custGeom>
              <a:avLst/>
              <a:gdLst/>
              <a:ahLst/>
              <a:cxnLst>
                <a:cxn ang="0">
                  <a:pos x="68" y="200"/>
                </a:cxn>
                <a:cxn ang="0">
                  <a:pos x="68" y="200"/>
                </a:cxn>
                <a:cxn ang="0">
                  <a:pos x="66" y="191"/>
                </a:cxn>
                <a:cxn ang="0">
                  <a:pos x="66" y="183"/>
                </a:cxn>
                <a:cxn ang="0">
                  <a:pos x="68" y="174"/>
                </a:cxn>
                <a:cxn ang="0">
                  <a:pos x="68" y="166"/>
                </a:cxn>
                <a:cxn ang="0">
                  <a:pos x="69" y="157"/>
                </a:cxn>
                <a:cxn ang="0">
                  <a:pos x="71" y="151"/>
                </a:cxn>
                <a:cxn ang="0">
                  <a:pos x="73" y="146"/>
                </a:cxn>
                <a:cxn ang="0">
                  <a:pos x="74" y="140"/>
                </a:cxn>
                <a:cxn ang="0">
                  <a:pos x="0" y="0"/>
                </a:cxn>
                <a:cxn ang="0">
                  <a:pos x="0" y="11"/>
                </a:cxn>
                <a:cxn ang="0">
                  <a:pos x="0" y="24"/>
                </a:cxn>
                <a:cxn ang="0">
                  <a:pos x="2" y="40"/>
                </a:cxn>
                <a:cxn ang="0">
                  <a:pos x="9" y="61"/>
                </a:cxn>
                <a:cxn ang="0">
                  <a:pos x="15" y="86"/>
                </a:cxn>
                <a:cxn ang="0">
                  <a:pos x="24" y="113"/>
                </a:cxn>
                <a:cxn ang="0">
                  <a:pos x="33" y="143"/>
                </a:cxn>
                <a:cxn ang="0">
                  <a:pos x="44" y="174"/>
                </a:cxn>
                <a:cxn ang="0">
                  <a:pos x="44" y="172"/>
                </a:cxn>
                <a:cxn ang="0">
                  <a:pos x="50" y="177"/>
                </a:cxn>
                <a:cxn ang="0">
                  <a:pos x="52" y="181"/>
                </a:cxn>
                <a:cxn ang="0">
                  <a:pos x="55" y="186"/>
                </a:cxn>
                <a:cxn ang="0">
                  <a:pos x="57" y="191"/>
                </a:cxn>
                <a:cxn ang="0">
                  <a:pos x="59" y="188"/>
                </a:cxn>
                <a:cxn ang="0">
                  <a:pos x="60" y="188"/>
                </a:cxn>
                <a:cxn ang="0">
                  <a:pos x="61" y="191"/>
                </a:cxn>
                <a:cxn ang="0">
                  <a:pos x="64" y="194"/>
                </a:cxn>
                <a:cxn ang="0">
                  <a:pos x="66" y="197"/>
                </a:cxn>
                <a:cxn ang="0">
                  <a:pos x="68" y="200"/>
                </a:cxn>
              </a:cxnLst>
              <a:rect l="0" t="0" r="r" b="b"/>
              <a:pathLst>
                <a:path w="74" h="200">
                  <a:moveTo>
                    <a:pt x="68" y="200"/>
                  </a:moveTo>
                  <a:lnTo>
                    <a:pt x="68" y="200"/>
                  </a:lnTo>
                  <a:lnTo>
                    <a:pt x="66" y="191"/>
                  </a:lnTo>
                  <a:lnTo>
                    <a:pt x="66" y="183"/>
                  </a:lnTo>
                  <a:lnTo>
                    <a:pt x="68" y="174"/>
                  </a:lnTo>
                  <a:lnTo>
                    <a:pt x="68" y="166"/>
                  </a:lnTo>
                  <a:lnTo>
                    <a:pt x="69" y="157"/>
                  </a:lnTo>
                  <a:lnTo>
                    <a:pt x="71" y="151"/>
                  </a:lnTo>
                  <a:lnTo>
                    <a:pt x="73" y="146"/>
                  </a:lnTo>
                  <a:lnTo>
                    <a:pt x="74" y="140"/>
                  </a:lnTo>
                  <a:lnTo>
                    <a:pt x="0" y="0"/>
                  </a:lnTo>
                  <a:lnTo>
                    <a:pt x="0" y="11"/>
                  </a:lnTo>
                  <a:lnTo>
                    <a:pt x="0" y="24"/>
                  </a:lnTo>
                  <a:lnTo>
                    <a:pt x="2" y="40"/>
                  </a:lnTo>
                  <a:lnTo>
                    <a:pt x="9" y="61"/>
                  </a:lnTo>
                  <a:lnTo>
                    <a:pt x="15" y="86"/>
                  </a:lnTo>
                  <a:lnTo>
                    <a:pt x="24" y="113"/>
                  </a:lnTo>
                  <a:lnTo>
                    <a:pt x="33" y="143"/>
                  </a:lnTo>
                  <a:lnTo>
                    <a:pt x="44" y="174"/>
                  </a:lnTo>
                  <a:lnTo>
                    <a:pt x="44" y="172"/>
                  </a:lnTo>
                  <a:lnTo>
                    <a:pt x="50" y="177"/>
                  </a:lnTo>
                  <a:lnTo>
                    <a:pt x="52" y="181"/>
                  </a:lnTo>
                  <a:lnTo>
                    <a:pt x="55" y="186"/>
                  </a:lnTo>
                  <a:lnTo>
                    <a:pt x="57" y="191"/>
                  </a:lnTo>
                  <a:lnTo>
                    <a:pt x="59" y="188"/>
                  </a:lnTo>
                  <a:lnTo>
                    <a:pt x="60" y="188"/>
                  </a:lnTo>
                  <a:lnTo>
                    <a:pt x="61" y="191"/>
                  </a:lnTo>
                  <a:lnTo>
                    <a:pt x="64" y="194"/>
                  </a:lnTo>
                  <a:lnTo>
                    <a:pt x="66" y="197"/>
                  </a:lnTo>
                  <a:lnTo>
                    <a:pt x="68" y="200"/>
                  </a:lnTo>
                  <a:close/>
                </a:path>
              </a:pathLst>
            </a:custGeom>
            <a:noFill/>
            <a:ln w="1588">
              <a:solidFill>
                <a:srgbClr val="000000"/>
              </a:solidFill>
              <a:prstDash val="solid"/>
              <a:round/>
              <a:headEnd/>
              <a:tailEnd/>
            </a:ln>
          </p:spPr>
          <p:txBody>
            <a:bodyPr/>
            <a:lstStyle/>
            <a:p>
              <a:endParaRPr lang="en-US"/>
            </a:p>
          </p:txBody>
        </p:sp>
        <p:sp>
          <p:nvSpPr>
            <p:cNvPr id="1241787" name="Freeform 699"/>
            <p:cNvSpPr>
              <a:spLocks/>
            </p:cNvSpPr>
            <p:nvPr/>
          </p:nvSpPr>
          <p:spPr bwMode="auto">
            <a:xfrm>
              <a:off x="3083" y="3000"/>
              <a:ext cx="75" cy="384"/>
            </a:xfrm>
            <a:custGeom>
              <a:avLst/>
              <a:gdLst/>
              <a:ahLst/>
              <a:cxnLst>
                <a:cxn ang="0">
                  <a:pos x="2" y="0"/>
                </a:cxn>
                <a:cxn ang="0">
                  <a:pos x="2" y="24"/>
                </a:cxn>
                <a:cxn ang="0">
                  <a:pos x="11" y="64"/>
                </a:cxn>
                <a:cxn ang="0">
                  <a:pos x="26" y="114"/>
                </a:cxn>
                <a:cxn ang="0">
                  <a:pos x="48" y="177"/>
                </a:cxn>
                <a:cxn ang="0">
                  <a:pos x="70" y="239"/>
                </a:cxn>
                <a:cxn ang="0">
                  <a:pos x="84" y="288"/>
                </a:cxn>
                <a:cxn ang="0">
                  <a:pos x="91" y="326"/>
                </a:cxn>
                <a:cxn ang="0">
                  <a:pos x="95" y="347"/>
                </a:cxn>
                <a:cxn ang="0">
                  <a:pos x="102" y="374"/>
                </a:cxn>
                <a:cxn ang="0">
                  <a:pos x="111" y="425"/>
                </a:cxn>
                <a:cxn ang="0">
                  <a:pos x="120" y="485"/>
                </a:cxn>
                <a:cxn ang="0">
                  <a:pos x="127" y="539"/>
                </a:cxn>
                <a:cxn ang="0">
                  <a:pos x="129" y="553"/>
                </a:cxn>
                <a:cxn ang="0">
                  <a:pos x="134" y="585"/>
                </a:cxn>
                <a:cxn ang="0">
                  <a:pos x="136" y="627"/>
                </a:cxn>
                <a:cxn ang="0">
                  <a:pos x="138" y="668"/>
                </a:cxn>
                <a:cxn ang="0">
                  <a:pos x="138" y="676"/>
                </a:cxn>
                <a:cxn ang="0">
                  <a:pos x="136" y="687"/>
                </a:cxn>
                <a:cxn ang="0">
                  <a:pos x="135" y="702"/>
                </a:cxn>
                <a:cxn ang="0">
                  <a:pos x="130" y="717"/>
                </a:cxn>
                <a:cxn ang="0">
                  <a:pos x="120" y="736"/>
                </a:cxn>
                <a:cxn ang="0">
                  <a:pos x="108" y="753"/>
                </a:cxn>
                <a:cxn ang="0">
                  <a:pos x="95" y="764"/>
                </a:cxn>
                <a:cxn ang="0">
                  <a:pos x="91" y="769"/>
                </a:cxn>
                <a:cxn ang="0">
                  <a:pos x="100" y="766"/>
                </a:cxn>
                <a:cxn ang="0">
                  <a:pos x="109" y="764"/>
                </a:cxn>
                <a:cxn ang="0">
                  <a:pos x="121" y="753"/>
                </a:cxn>
                <a:cxn ang="0">
                  <a:pos x="140" y="723"/>
                </a:cxn>
                <a:cxn ang="0">
                  <a:pos x="145" y="696"/>
                </a:cxn>
                <a:cxn ang="0">
                  <a:pos x="149" y="668"/>
                </a:cxn>
                <a:cxn ang="0">
                  <a:pos x="149" y="643"/>
                </a:cxn>
                <a:cxn ang="0">
                  <a:pos x="147" y="628"/>
                </a:cxn>
                <a:cxn ang="0">
                  <a:pos x="145" y="596"/>
                </a:cxn>
                <a:cxn ang="0">
                  <a:pos x="143" y="566"/>
                </a:cxn>
                <a:cxn ang="0">
                  <a:pos x="140" y="547"/>
                </a:cxn>
                <a:cxn ang="0">
                  <a:pos x="138" y="538"/>
                </a:cxn>
                <a:cxn ang="0">
                  <a:pos x="135" y="514"/>
                </a:cxn>
                <a:cxn ang="0">
                  <a:pos x="126" y="458"/>
                </a:cxn>
                <a:cxn ang="0">
                  <a:pos x="114" y="394"/>
                </a:cxn>
                <a:cxn ang="0">
                  <a:pos x="106" y="344"/>
                </a:cxn>
                <a:cxn ang="0">
                  <a:pos x="99" y="308"/>
                </a:cxn>
                <a:cxn ang="0">
                  <a:pos x="88" y="273"/>
                </a:cxn>
                <a:cxn ang="0">
                  <a:pos x="79" y="240"/>
                </a:cxn>
                <a:cxn ang="0">
                  <a:pos x="72" y="214"/>
                </a:cxn>
                <a:cxn ang="0">
                  <a:pos x="70" y="191"/>
                </a:cxn>
                <a:cxn ang="0">
                  <a:pos x="70" y="171"/>
                </a:cxn>
                <a:cxn ang="0">
                  <a:pos x="72" y="154"/>
                </a:cxn>
                <a:cxn ang="0">
                  <a:pos x="76" y="140"/>
                </a:cxn>
              </a:cxnLst>
              <a:rect l="0" t="0" r="r" b="b"/>
              <a:pathLst>
                <a:path w="149" h="769">
                  <a:moveTo>
                    <a:pt x="2" y="0"/>
                  </a:moveTo>
                  <a:lnTo>
                    <a:pt x="2" y="0"/>
                  </a:lnTo>
                  <a:lnTo>
                    <a:pt x="0" y="11"/>
                  </a:lnTo>
                  <a:lnTo>
                    <a:pt x="2" y="24"/>
                  </a:lnTo>
                  <a:lnTo>
                    <a:pt x="4" y="42"/>
                  </a:lnTo>
                  <a:lnTo>
                    <a:pt x="11" y="64"/>
                  </a:lnTo>
                  <a:lnTo>
                    <a:pt x="17" y="88"/>
                  </a:lnTo>
                  <a:lnTo>
                    <a:pt x="26" y="114"/>
                  </a:lnTo>
                  <a:lnTo>
                    <a:pt x="36" y="146"/>
                  </a:lnTo>
                  <a:lnTo>
                    <a:pt x="48" y="177"/>
                  </a:lnTo>
                  <a:lnTo>
                    <a:pt x="61" y="209"/>
                  </a:lnTo>
                  <a:lnTo>
                    <a:pt x="70" y="239"/>
                  </a:lnTo>
                  <a:lnTo>
                    <a:pt x="77" y="265"/>
                  </a:lnTo>
                  <a:lnTo>
                    <a:pt x="84" y="288"/>
                  </a:lnTo>
                  <a:lnTo>
                    <a:pt x="88" y="308"/>
                  </a:lnTo>
                  <a:lnTo>
                    <a:pt x="91" y="326"/>
                  </a:lnTo>
                  <a:lnTo>
                    <a:pt x="94" y="338"/>
                  </a:lnTo>
                  <a:lnTo>
                    <a:pt x="95" y="347"/>
                  </a:lnTo>
                  <a:lnTo>
                    <a:pt x="99" y="356"/>
                  </a:lnTo>
                  <a:lnTo>
                    <a:pt x="102" y="374"/>
                  </a:lnTo>
                  <a:lnTo>
                    <a:pt x="106" y="397"/>
                  </a:lnTo>
                  <a:lnTo>
                    <a:pt x="111" y="425"/>
                  </a:lnTo>
                  <a:lnTo>
                    <a:pt x="114" y="455"/>
                  </a:lnTo>
                  <a:lnTo>
                    <a:pt x="120" y="485"/>
                  </a:lnTo>
                  <a:lnTo>
                    <a:pt x="125" y="514"/>
                  </a:lnTo>
                  <a:lnTo>
                    <a:pt x="127" y="539"/>
                  </a:lnTo>
                  <a:lnTo>
                    <a:pt x="127" y="542"/>
                  </a:lnTo>
                  <a:lnTo>
                    <a:pt x="129" y="553"/>
                  </a:lnTo>
                  <a:lnTo>
                    <a:pt x="130" y="567"/>
                  </a:lnTo>
                  <a:lnTo>
                    <a:pt x="134" y="585"/>
                  </a:lnTo>
                  <a:lnTo>
                    <a:pt x="135" y="606"/>
                  </a:lnTo>
                  <a:lnTo>
                    <a:pt x="136" y="627"/>
                  </a:lnTo>
                  <a:lnTo>
                    <a:pt x="138" y="649"/>
                  </a:lnTo>
                  <a:lnTo>
                    <a:pt x="138" y="668"/>
                  </a:lnTo>
                  <a:lnTo>
                    <a:pt x="138" y="671"/>
                  </a:lnTo>
                  <a:lnTo>
                    <a:pt x="138" y="676"/>
                  </a:lnTo>
                  <a:lnTo>
                    <a:pt x="138" y="683"/>
                  </a:lnTo>
                  <a:lnTo>
                    <a:pt x="136" y="687"/>
                  </a:lnTo>
                  <a:lnTo>
                    <a:pt x="136" y="696"/>
                  </a:lnTo>
                  <a:lnTo>
                    <a:pt x="135" y="702"/>
                  </a:lnTo>
                  <a:lnTo>
                    <a:pt x="134" y="710"/>
                  </a:lnTo>
                  <a:lnTo>
                    <a:pt x="130" y="717"/>
                  </a:lnTo>
                  <a:lnTo>
                    <a:pt x="126" y="727"/>
                  </a:lnTo>
                  <a:lnTo>
                    <a:pt x="120" y="736"/>
                  </a:lnTo>
                  <a:lnTo>
                    <a:pt x="113" y="744"/>
                  </a:lnTo>
                  <a:lnTo>
                    <a:pt x="108" y="753"/>
                  </a:lnTo>
                  <a:lnTo>
                    <a:pt x="102" y="758"/>
                  </a:lnTo>
                  <a:lnTo>
                    <a:pt x="95" y="764"/>
                  </a:lnTo>
                  <a:lnTo>
                    <a:pt x="93" y="767"/>
                  </a:lnTo>
                  <a:lnTo>
                    <a:pt x="91" y="769"/>
                  </a:lnTo>
                  <a:lnTo>
                    <a:pt x="94" y="769"/>
                  </a:lnTo>
                  <a:lnTo>
                    <a:pt x="100" y="766"/>
                  </a:lnTo>
                  <a:lnTo>
                    <a:pt x="106" y="764"/>
                  </a:lnTo>
                  <a:lnTo>
                    <a:pt x="109" y="764"/>
                  </a:lnTo>
                  <a:lnTo>
                    <a:pt x="112" y="761"/>
                  </a:lnTo>
                  <a:lnTo>
                    <a:pt x="121" y="753"/>
                  </a:lnTo>
                  <a:lnTo>
                    <a:pt x="130" y="741"/>
                  </a:lnTo>
                  <a:lnTo>
                    <a:pt x="140" y="723"/>
                  </a:lnTo>
                  <a:lnTo>
                    <a:pt x="143" y="711"/>
                  </a:lnTo>
                  <a:lnTo>
                    <a:pt x="145" y="696"/>
                  </a:lnTo>
                  <a:lnTo>
                    <a:pt x="147" y="683"/>
                  </a:lnTo>
                  <a:lnTo>
                    <a:pt x="149" y="668"/>
                  </a:lnTo>
                  <a:lnTo>
                    <a:pt x="149" y="655"/>
                  </a:lnTo>
                  <a:lnTo>
                    <a:pt x="149" y="643"/>
                  </a:lnTo>
                  <a:lnTo>
                    <a:pt x="147" y="634"/>
                  </a:lnTo>
                  <a:lnTo>
                    <a:pt x="147" y="628"/>
                  </a:lnTo>
                  <a:lnTo>
                    <a:pt x="145" y="612"/>
                  </a:lnTo>
                  <a:lnTo>
                    <a:pt x="145" y="596"/>
                  </a:lnTo>
                  <a:lnTo>
                    <a:pt x="144" y="579"/>
                  </a:lnTo>
                  <a:lnTo>
                    <a:pt x="143" y="566"/>
                  </a:lnTo>
                  <a:lnTo>
                    <a:pt x="140" y="554"/>
                  </a:lnTo>
                  <a:lnTo>
                    <a:pt x="140" y="547"/>
                  </a:lnTo>
                  <a:lnTo>
                    <a:pt x="138" y="539"/>
                  </a:lnTo>
                  <a:lnTo>
                    <a:pt x="138" y="538"/>
                  </a:lnTo>
                  <a:lnTo>
                    <a:pt x="136" y="532"/>
                  </a:lnTo>
                  <a:lnTo>
                    <a:pt x="135" y="514"/>
                  </a:lnTo>
                  <a:lnTo>
                    <a:pt x="130" y="488"/>
                  </a:lnTo>
                  <a:lnTo>
                    <a:pt x="126" y="458"/>
                  </a:lnTo>
                  <a:lnTo>
                    <a:pt x="120" y="425"/>
                  </a:lnTo>
                  <a:lnTo>
                    <a:pt x="114" y="394"/>
                  </a:lnTo>
                  <a:lnTo>
                    <a:pt x="111" y="366"/>
                  </a:lnTo>
                  <a:lnTo>
                    <a:pt x="106" y="344"/>
                  </a:lnTo>
                  <a:lnTo>
                    <a:pt x="102" y="326"/>
                  </a:lnTo>
                  <a:lnTo>
                    <a:pt x="99" y="308"/>
                  </a:lnTo>
                  <a:lnTo>
                    <a:pt x="93" y="289"/>
                  </a:lnTo>
                  <a:lnTo>
                    <a:pt x="88" y="273"/>
                  </a:lnTo>
                  <a:lnTo>
                    <a:pt x="84" y="257"/>
                  </a:lnTo>
                  <a:lnTo>
                    <a:pt x="79" y="240"/>
                  </a:lnTo>
                  <a:lnTo>
                    <a:pt x="76" y="225"/>
                  </a:lnTo>
                  <a:lnTo>
                    <a:pt x="72" y="214"/>
                  </a:lnTo>
                  <a:lnTo>
                    <a:pt x="71" y="203"/>
                  </a:lnTo>
                  <a:lnTo>
                    <a:pt x="70" y="191"/>
                  </a:lnTo>
                  <a:lnTo>
                    <a:pt x="70" y="181"/>
                  </a:lnTo>
                  <a:lnTo>
                    <a:pt x="70" y="171"/>
                  </a:lnTo>
                  <a:lnTo>
                    <a:pt x="71" y="162"/>
                  </a:lnTo>
                  <a:lnTo>
                    <a:pt x="72" y="154"/>
                  </a:lnTo>
                  <a:lnTo>
                    <a:pt x="75" y="146"/>
                  </a:lnTo>
                  <a:lnTo>
                    <a:pt x="76" y="140"/>
                  </a:lnTo>
                  <a:lnTo>
                    <a:pt x="2" y="0"/>
                  </a:lnTo>
                  <a:close/>
                </a:path>
              </a:pathLst>
            </a:custGeom>
            <a:noFill/>
            <a:ln w="1588">
              <a:solidFill>
                <a:srgbClr val="000000"/>
              </a:solidFill>
              <a:prstDash val="solid"/>
              <a:round/>
              <a:headEnd/>
              <a:tailEnd/>
            </a:ln>
          </p:spPr>
          <p:txBody>
            <a:bodyPr/>
            <a:lstStyle/>
            <a:p>
              <a:endParaRPr lang="en-US"/>
            </a:p>
          </p:txBody>
        </p:sp>
        <p:sp>
          <p:nvSpPr>
            <p:cNvPr id="1241788" name="Freeform 700"/>
            <p:cNvSpPr>
              <a:spLocks/>
            </p:cNvSpPr>
            <p:nvPr/>
          </p:nvSpPr>
          <p:spPr bwMode="auto">
            <a:xfrm>
              <a:off x="3149" y="3339"/>
              <a:ext cx="21" cy="42"/>
            </a:xfrm>
            <a:custGeom>
              <a:avLst/>
              <a:gdLst/>
              <a:ahLst/>
              <a:cxnLst>
                <a:cxn ang="0">
                  <a:pos x="40" y="82"/>
                </a:cxn>
                <a:cxn ang="0">
                  <a:pos x="39" y="71"/>
                </a:cxn>
                <a:cxn ang="0">
                  <a:pos x="35" y="60"/>
                </a:cxn>
                <a:cxn ang="0">
                  <a:pos x="28" y="53"/>
                </a:cxn>
                <a:cxn ang="0">
                  <a:pos x="18" y="47"/>
                </a:cxn>
                <a:cxn ang="0">
                  <a:pos x="13" y="45"/>
                </a:cxn>
                <a:cxn ang="0">
                  <a:pos x="7" y="41"/>
                </a:cxn>
                <a:cxn ang="0">
                  <a:pos x="3" y="38"/>
                </a:cxn>
                <a:cxn ang="0">
                  <a:pos x="0" y="34"/>
                </a:cxn>
                <a:cxn ang="0">
                  <a:pos x="0" y="31"/>
                </a:cxn>
                <a:cxn ang="0">
                  <a:pos x="0" y="26"/>
                </a:cxn>
                <a:cxn ang="0">
                  <a:pos x="0" y="20"/>
                </a:cxn>
                <a:cxn ang="0">
                  <a:pos x="3" y="14"/>
                </a:cxn>
                <a:cxn ang="0">
                  <a:pos x="4" y="7"/>
                </a:cxn>
                <a:cxn ang="0">
                  <a:pos x="5" y="4"/>
                </a:cxn>
                <a:cxn ang="0">
                  <a:pos x="5" y="1"/>
                </a:cxn>
                <a:cxn ang="0">
                  <a:pos x="5" y="0"/>
                </a:cxn>
                <a:cxn ang="0">
                  <a:pos x="9" y="14"/>
                </a:cxn>
                <a:cxn ang="0">
                  <a:pos x="18" y="22"/>
                </a:cxn>
                <a:cxn ang="0">
                  <a:pos x="25" y="29"/>
                </a:cxn>
                <a:cxn ang="0">
                  <a:pos x="32" y="38"/>
                </a:cxn>
                <a:cxn ang="0">
                  <a:pos x="39" y="47"/>
                </a:cxn>
                <a:cxn ang="0">
                  <a:pos x="41" y="59"/>
                </a:cxn>
                <a:cxn ang="0">
                  <a:pos x="44" y="71"/>
                </a:cxn>
                <a:cxn ang="0">
                  <a:pos x="40" y="79"/>
                </a:cxn>
                <a:cxn ang="0">
                  <a:pos x="40" y="82"/>
                </a:cxn>
              </a:cxnLst>
              <a:rect l="0" t="0" r="r" b="b"/>
              <a:pathLst>
                <a:path w="44" h="82">
                  <a:moveTo>
                    <a:pt x="40" y="82"/>
                  </a:moveTo>
                  <a:lnTo>
                    <a:pt x="39" y="71"/>
                  </a:lnTo>
                  <a:lnTo>
                    <a:pt x="35" y="60"/>
                  </a:lnTo>
                  <a:lnTo>
                    <a:pt x="28" y="53"/>
                  </a:lnTo>
                  <a:lnTo>
                    <a:pt x="18" y="47"/>
                  </a:lnTo>
                  <a:lnTo>
                    <a:pt x="13" y="45"/>
                  </a:lnTo>
                  <a:lnTo>
                    <a:pt x="7" y="41"/>
                  </a:lnTo>
                  <a:lnTo>
                    <a:pt x="3" y="38"/>
                  </a:lnTo>
                  <a:lnTo>
                    <a:pt x="0" y="34"/>
                  </a:lnTo>
                  <a:lnTo>
                    <a:pt x="0" y="31"/>
                  </a:lnTo>
                  <a:lnTo>
                    <a:pt x="0" y="26"/>
                  </a:lnTo>
                  <a:lnTo>
                    <a:pt x="0" y="20"/>
                  </a:lnTo>
                  <a:lnTo>
                    <a:pt x="3" y="14"/>
                  </a:lnTo>
                  <a:lnTo>
                    <a:pt x="4" y="7"/>
                  </a:lnTo>
                  <a:lnTo>
                    <a:pt x="5" y="4"/>
                  </a:lnTo>
                  <a:lnTo>
                    <a:pt x="5" y="1"/>
                  </a:lnTo>
                  <a:lnTo>
                    <a:pt x="5" y="0"/>
                  </a:lnTo>
                  <a:lnTo>
                    <a:pt x="9" y="14"/>
                  </a:lnTo>
                  <a:lnTo>
                    <a:pt x="18" y="22"/>
                  </a:lnTo>
                  <a:lnTo>
                    <a:pt x="25" y="29"/>
                  </a:lnTo>
                  <a:lnTo>
                    <a:pt x="32" y="38"/>
                  </a:lnTo>
                  <a:lnTo>
                    <a:pt x="39" y="47"/>
                  </a:lnTo>
                  <a:lnTo>
                    <a:pt x="41" y="59"/>
                  </a:lnTo>
                  <a:lnTo>
                    <a:pt x="44" y="71"/>
                  </a:lnTo>
                  <a:lnTo>
                    <a:pt x="40" y="79"/>
                  </a:lnTo>
                  <a:lnTo>
                    <a:pt x="40" y="82"/>
                  </a:lnTo>
                  <a:close/>
                </a:path>
              </a:pathLst>
            </a:custGeom>
            <a:solidFill>
              <a:srgbClr val="FFFFFF"/>
            </a:solidFill>
            <a:ln w="9525">
              <a:noFill/>
              <a:round/>
              <a:headEnd/>
              <a:tailEnd/>
            </a:ln>
          </p:spPr>
          <p:txBody>
            <a:bodyPr/>
            <a:lstStyle/>
            <a:p>
              <a:endParaRPr lang="en-US"/>
            </a:p>
          </p:txBody>
        </p:sp>
        <p:sp>
          <p:nvSpPr>
            <p:cNvPr id="1241789" name="Freeform 701"/>
            <p:cNvSpPr>
              <a:spLocks/>
            </p:cNvSpPr>
            <p:nvPr/>
          </p:nvSpPr>
          <p:spPr bwMode="auto">
            <a:xfrm>
              <a:off x="3149" y="3339"/>
              <a:ext cx="21" cy="42"/>
            </a:xfrm>
            <a:custGeom>
              <a:avLst/>
              <a:gdLst/>
              <a:ahLst/>
              <a:cxnLst>
                <a:cxn ang="0">
                  <a:pos x="40" y="82"/>
                </a:cxn>
                <a:cxn ang="0">
                  <a:pos x="40" y="82"/>
                </a:cxn>
                <a:cxn ang="0">
                  <a:pos x="39" y="71"/>
                </a:cxn>
                <a:cxn ang="0">
                  <a:pos x="35" y="60"/>
                </a:cxn>
                <a:cxn ang="0">
                  <a:pos x="28" y="53"/>
                </a:cxn>
                <a:cxn ang="0">
                  <a:pos x="18" y="47"/>
                </a:cxn>
                <a:cxn ang="0">
                  <a:pos x="13" y="45"/>
                </a:cxn>
                <a:cxn ang="0">
                  <a:pos x="7" y="41"/>
                </a:cxn>
                <a:cxn ang="0">
                  <a:pos x="3" y="38"/>
                </a:cxn>
                <a:cxn ang="0">
                  <a:pos x="0" y="34"/>
                </a:cxn>
                <a:cxn ang="0">
                  <a:pos x="0" y="31"/>
                </a:cxn>
                <a:cxn ang="0">
                  <a:pos x="0" y="26"/>
                </a:cxn>
                <a:cxn ang="0">
                  <a:pos x="0" y="20"/>
                </a:cxn>
                <a:cxn ang="0">
                  <a:pos x="3" y="14"/>
                </a:cxn>
                <a:cxn ang="0">
                  <a:pos x="4" y="7"/>
                </a:cxn>
                <a:cxn ang="0">
                  <a:pos x="5" y="4"/>
                </a:cxn>
                <a:cxn ang="0">
                  <a:pos x="5" y="1"/>
                </a:cxn>
                <a:cxn ang="0">
                  <a:pos x="5" y="0"/>
                </a:cxn>
                <a:cxn ang="0">
                  <a:pos x="9" y="14"/>
                </a:cxn>
                <a:cxn ang="0">
                  <a:pos x="18" y="22"/>
                </a:cxn>
                <a:cxn ang="0">
                  <a:pos x="25" y="29"/>
                </a:cxn>
                <a:cxn ang="0">
                  <a:pos x="32" y="38"/>
                </a:cxn>
                <a:cxn ang="0">
                  <a:pos x="39" y="47"/>
                </a:cxn>
                <a:cxn ang="0">
                  <a:pos x="41" y="59"/>
                </a:cxn>
                <a:cxn ang="0">
                  <a:pos x="44" y="71"/>
                </a:cxn>
                <a:cxn ang="0">
                  <a:pos x="40" y="79"/>
                </a:cxn>
              </a:cxnLst>
              <a:rect l="0" t="0" r="r" b="b"/>
              <a:pathLst>
                <a:path w="44" h="82">
                  <a:moveTo>
                    <a:pt x="40" y="82"/>
                  </a:moveTo>
                  <a:lnTo>
                    <a:pt x="40" y="82"/>
                  </a:lnTo>
                  <a:lnTo>
                    <a:pt x="39" y="71"/>
                  </a:lnTo>
                  <a:lnTo>
                    <a:pt x="35" y="60"/>
                  </a:lnTo>
                  <a:lnTo>
                    <a:pt x="28" y="53"/>
                  </a:lnTo>
                  <a:lnTo>
                    <a:pt x="18" y="47"/>
                  </a:lnTo>
                  <a:lnTo>
                    <a:pt x="13" y="45"/>
                  </a:lnTo>
                  <a:lnTo>
                    <a:pt x="7" y="41"/>
                  </a:lnTo>
                  <a:lnTo>
                    <a:pt x="3" y="38"/>
                  </a:lnTo>
                  <a:lnTo>
                    <a:pt x="0" y="34"/>
                  </a:lnTo>
                  <a:lnTo>
                    <a:pt x="0" y="31"/>
                  </a:lnTo>
                  <a:lnTo>
                    <a:pt x="0" y="26"/>
                  </a:lnTo>
                  <a:lnTo>
                    <a:pt x="0" y="20"/>
                  </a:lnTo>
                  <a:lnTo>
                    <a:pt x="3" y="14"/>
                  </a:lnTo>
                  <a:lnTo>
                    <a:pt x="4" y="7"/>
                  </a:lnTo>
                  <a:lnTo>
                    <a:pt x="5" y="4"/>
                  </a:lnTo>
                  <a:lnTo>
                    <a:pt x="5" y="1"/>
                  </a:lnTo>
                  <a:lnTo>
                    <a:pt x="5" y="0"/>
                  </a:lnTo>
                  <a:lnTo>
                    <a:pt x="9" y="14"/>
                  </a:lnTo>
                  <a:lnTo>
                    <a:pt x="18" y="22"/>
                  </a:lnTo>
                  <a:lnTo>
                    <a:pt x="25" y="29"/>
                  </a:lnTo>
                  <a:lnTo>
                    <a:pt x="32" y="38"/>
                  </a:lnTo>
                  <a:lnTo>
                    <a:pt x="39" y="47"/>
                  </a:lnTo>
                  <a:lnTo>
                    <a:pt x="41" y="59"/>
                  </a:lnTo>
                  <a:lnTo>
                    <a:pt x="44" y="71"/>
                  </a:lnTo>
                  <a:lnTo>
                    <a:pt x="40" y="79"/>
                  </a:lnTo>
                </a:path>
              </a:pathLst>
            </a:custGeom>
            <a:noFill/>
            <a:ln w="1588">
              <a:solidFill>
                <a:srgbClr val="000000"/>
              </a:solidFill>
              <a:prstDash val="solid"/>
              <a:round/>
              <a:headEnd/>
              <a:tailEnd/>
            </a:ln>
          </p:spPr>
          <p:txBody>
            <a:bodyPr/>
            <a:lstStyle/>
            <a:p>
              <a:endParaRPr lang="en-US"/>
            </a:p>
          </p:txBody>
        </p:sp>
        <p:sp>
          <p:nvSpPr>
            <p:cNvPr id="1241790" name="Freeform 702"/>
            <p:cNvSpPr>
              <a:spLocks/>
            </p:cNvSpPr>
            <p:nvPr/>
          </p:nvSpPr>
          <p:spPr bwMode="auto">
            <a:xfrm>
              <a:off x="3149" y="3356"/>
              <a:ext cx="19" cy="25"/>
            </a:xfrm>
            <a:custGeom>
              <a:avLst/>
              <a:gdLst/>
              <a:ahLst/>
              <a:cxnLst>
                <a:cxn ang="0">
                  <a:pos x="40" y="48"/>
                </a:cxn>
                <a:cxn ang="0">
                  <a:pos x="40" y="48"/>
                </a:cxn>
                <a:cxn ang="0">
                  <a:pos x="39" y="37"/>
                </a:cxn>
                <a:cxn ang="0">
                  <a:pos x="35" y="26"/>
                </a:cxn>
                <a:cxn ang="0">
                  <a:pos x="28" y="19"/>
                </a:cxn>
                <a:cxn ang="0">
                  <a:pos x="19" y="13"/>
                </a:cxn>
                <a:cxn ang="0">
                  <a:pos x="13" y="11"/>
                </a:cxn>
                <a:cxn ang="0">
                  <a:pos x="9" y="8"/>
                </a:cxn>
                <a:cxn ang="0">
                  <a:pos x="4" y="4"/>
                </a:cxn>
                <a:cxn ang="0">
                  <a:pos x="0" y="0"/>
                </a:cxn>
              </a:cxnLst>
              <a:rect l="0" t="0" r="r" b="b"/>
              <a:pathLst>
                <a:path w="40" h="48">
                  <a:moveTo>
                    <a:pt x="40" y="48"/>
                  </a:moveTo>
                  <a:lnTo>
                    <a:pt x="40" y="48"/>
                  </a:lnTo>
                  <a:lnTo>
                    <a:pt x="39" y="37"/>
                  </a:lnTo>
                  <a:lnTo>
                    <a:pt x="35" y="26"/>
                  </a:lnTo>
                  <a:lnTo>
                    <a:pt x="28" y="19"/>
                  </a:lnTo>
                  <a:lnTo>
                    <a:pt x="19" y="13"/>
                  </a:lnTo>
                  <a:lnTo>
                    <a:pt x="13" y="11"/>
                  </a:lnTo>
                  <a:lnTo>
                    <a:pt x="9" y="8"/>
                  </a:lnTo>
                  <a:lnTo>
                    <a:pt x="4" y="4"/>
                  </a:lnTo>
                  <a:lnTo>
                    <a:pt x="0" y="0"/>
                  </a:lnTo>
                </a:path>
              </a:pathLst>
            </a:custGeom>
            <a:noFill/>
            <a:ln w="1588">
              <a:solidFill>
                <a:srgbClr val="000000"/>
              </a:solidFill>
              <a:prstDash val="solid"/>
              <a:round/>
              <a:headEnd/>
              <a:tailEnd/>
            </a:ln>
          </p:spPr>
          <p:txBody>
            <a:bodyPr/>
            <a:lstStyle/>
            <a:p>
              <a:endParaRPr lang="en-US"/>
            </a:p>
          </p:txBody>
        </p:sp>
        <p:sp>
          <p:nvSpPr>
            <p:cNvPr id="1241791" name="Freeform 703"/>
            <p:cNvSpPr>
              <a:spLocks/>
            </p:cNvSpPr>
            <p:nvPr/>
          </p:nvSpPr>
          <p:spPr bwMode="auto">
            <a:xfrm>
              <a:off x="3152" y="3356"/>
              <a:ext cx="14" cy="10"/>
            </a:xfrm>
            <a:custGeom>
              <a:avLst/>
              <a:gdLst/>
              <a:ahLst/>
              <a:cxnLst>
                <a:cxn ang="0">
                  <a:pos x="0" y="0"/>
                </a:cxn>
                <a:cxn ang="0">
                  <a:pos x="0" y="0"/>
                </a:cxn>
                <a:cxn ang="0">
                  <a:pos x="2" y="3"/>
                </a:cxn>
                <a:cxn ang="0">
                  <a:pos x="6" y="6"/>
                </a:cxn>
                <a:cxn ang="0">
                  <a:pos x="9" y="9"/>
                </a:cxn>
                <a:cxn ang="0">
                  <a:pos x="11" y="9"/>
                </a:cxn>
                <a:cxn ang="0">
                  <a:pos x="15" y="12"/>
                </a:cxn>
                <a:cxn ang="0">
                  <a:pos x="20" y="13"/>
                </a:cxn>
                <a:cxn ang="0">
                  <a:pos x="24" y="16"/>
                </a:cxn>
                <a:cxn ang="0">
                  <a:pos x="28" y="21"/>
                </a:cxn>
              </a:cxnLst>
              <a:rect l="0" t="0" r="r" b="b"/>
              <a:pathLst>
                <a:path w="28" h="21">
                  <a:moveTo>
                    <a:pt x="0" y="0"/>
                  </a:moveTo>
                  <a:lnTo>
                    <a:pt x="0" y="0"/>
                  </a:lnTo>
                  <a:lnTo>
                    <a:pt x="2" y="3"/>
                  </a:lnTo>
                  <a:lnTo>
                    <a:pt x="6" y="6"/>
                  </a:lnTo>
                  <a:lnTo>
                    <a:pt x="9" y="9"/>
                  </a:lnTo>
                  <a:lnTo>
                    <a:pt x="11" y="9"/>
                  </a:lnTo>
                  <a:lnTo>
                    <a:pt x="15" y="12"/>
                  </a:lnTo>
                  <a:lnTo>
                    <a:pt x="20" y="13"/>
                  </a:lnTo>
                  <a:lnTo>
                    <a:pt x="24" y="16"/>
                  </a:lnTo>
                  <a:lnTo>
                    <a:pt x="28" y="21"/>
                  </a:lnTo>
                </a:path>
              </a:pathLst>
            </a:custGeom>
            <a:noFill/>
            <a:ln w="1588">
              <a:solidFill>
                <a:srgbClr val="000000"/>
              </a:solidFill>
              <a:prstDash val="solid"/>
              <a:round/>
              <a:headEnd/>
              <a:tailEnd/>
            </a:ln>
          </p:spPr>
          <p:txBody>
            <a:bodyPr/>
            <a:lstStyle/>
            <a:p>
              <a:endParaRPr lang="en-US"/>
            </a:p>
          </p:txBody>
        </p:sp>
        <p:sp>
          <p:nvSpPr>
            <p:cNvPr id="1241792" name="Freeform 704"/>
            <p:cNvSpPr>
              <a:spLocks/>
            </p:cNvSpPr>
            <p:nvPr/>
          </p:nvSpPr>
          <p:spPr bwMode="auto">
            <a:xfrm>
              <a:off x="3151" y="3339"/>
              <a:ext cx="14" cy="20"/>
            </a:xfrm>
            <a:custGeom>
              <a:avLst/>
              <a:gdLst/>
              <a:ahLst/>
              <a:cxnLst>
                <a:cxn ang="0">
                  <a:pos x="0" y="0"/>
                </a:cxn>
                <a:cxn ang="0">
                  <a:pos x="0" y="0"/>
                </a:cxn>
                <a:cxn ang="0">
                  <a:pos x="4" y="14"/>
                </a:cxn>
                <a:cxn ang="0">
                  <a:pos x="13" y="22"/>
                </a:cxn>
                <a:cxn ang="0">
                  <a:pos x="21" y="29"/>
                </a:cxn>
                <a:cxn ang="0">
                  <a:pos x="27" y="38"/>
                </a:cxn>
              </a:cxnLst>
              <a:rect l="0" t="0" r="r" b="b"/>
              <a:pathLst>
                <a:path w="27" h="38">
                  <a:moveTo>
                    <a:pt x="0" y="0"/>
                  </a:moveTo>
                  <a:lnTo>
                    <a:pt x="0" y="0"/>
                  </a:lnTo>
                  <a:lnTo>
                    <a:pt x="4" y="14"/>
                  </a:lnTo>
                  <a:lnTo>
                    <a:pt x="13" y="22"/>
                  </a:lnTo>
                  <a:lnTo>
                    <a:pt x="21" y="29"/>
                  </a:lnTo>
                  <a:lnTo>
                    <a:pt x="27" y="38"/>
                  </a:lnTo>
                </a:path>
              </a:pathLst>
            </a:custGeom>
            <a:noFill/>
            <a:ln w="1588">
              <a:solidFill>
                <a:srgbClr val="000000"/>
              </a:solidFill>
              <a:prstDash val="solid"/>
              <a:round/>
              <a:headEnd/>
              <a:tailEnd/>
            </a:ln>
          </p:spPr>
          <p:txBody>
            <a:bodyPr/>
            <a:lstStyle/>
            <a:p>
              <a:endParaRPr lang="en-US"/>
            </a:p>
          </p:txBody>
        </p:sp>
        <p:sp>
          <p:nvSpPr>
            <p:cNvPr id="1241793" name="Freeform 705"/>
            <p:cNvSpPr>
              <a:spLocks/>
            </p:cNvSpPr>
            <p:nvPr/>
          </p:nvSpPr>
          <p:spPr bwMode="auto">
            <a:xfrm>
              <a:off x="3117" y="3070"/>
              <a:ext cx="62" cy="275"/>
            </a:xfrm>
            <a:custGeom>
              <a:avLst/>
              <a:gdLst/>
              <a:ahLst/>
              <a:cxnLst>
                <a:cxn ang="0">
                  <a:pos x="8" y="0"/>
                </a:cxn>
                <a:cxn ang="0">
                  <a:pos x="4" y="10"/>
                </a:cxn>
                <a:cxn ang="0">
                  <a:pos x="3" y="19"/>
                </a:cxn>
                <a:cxn ang="0">
                  <a:pos x="2" y="31"/>
                </a:cxn>
                <a:cxn ang="0">
                  <a:pos x="0" y="43"/>
                </a:cxn>
                <a:cxn ang="0">
                  <a:pos x="0" y="56"/>
                </a:cxn>
                <a:cxn ang="0">
                  <a:pos x="2" y="69"/>
                </a:cxn>
                <a:cxn ang="0">
                  <a:pos x="4" y="84"/>
                </a:cxn>
                <a:cxn ang="0">
                  <a:pos x="11" y="100"/>
                </a:cxn>
                <a:cxn ang="0">
                  <a:pos x="16" y="115"/>
                </a:cxn>
                <a:cxn ang="0">
                  <a:pos x="21" y="139"/>
                </a:cxn>
                <a:cxn ang="0">
                  <a:pos x="27" y="165"/>
                </a:cxn>
                <a:cxn ang="0">
                  <a:pos x="35" y="199"/>
                </a:cxn>
                <a:cxn ang="0">
                  <a:pos x="41" y="231"/>
                </a:cxn>
                <a:cxn ang="0">
                  <a:pos x="46" y="260"/>
                </a:cxn>
                <a:cxn ang="0">
                  <a:pos x="52" y="285"/>
                </a:cxn>
                <a:cxn ang="0">
                  <a:pos x="54" y="302"/>
                </a:cxn>
                <a:cxn ang="0">
                  <a:pos x="55" y="316"/>
                </a:cxn>
                <a:cxn ang="0">
                  <a:pos x="61" y="340"/>
                </a:cxn>
                <a:cxn ang="0">
                  <a:pos x="66" y="368"/>
                </a:cxn>
                <a:cxn ang="0">
                  <a:pos x="72" y="401"/>
                </a:cxn>
                <a:cxn ang="0">
                  <a:pos x="76" y="436"/>
                </a:cxn>
                <a:cxn ang="0">
                  <a:pos x="79" y="473"/>
                </a:cxn>
                <a:cxn ang="0">
                  <a:pos x="81" y="512"/>
                </a:cxn>
                <a:cxn ang="0">
                  <a:pos x="79" y="550"/>
                </a:cxn>
                <a:cxn ang="0">
                  <a:pos x="81" y="547"/>
                </a:cxn>
                <a:cxn ang="0">
                  <a:pos x="82" y="540"/>
                </a:cxn>
                <a:cxn ang="0">
                  <a:pos x="86" y="530"/>
                </a:cxn>
                <a:cxn ang="0">
                  <a:pos x="90" y="516"/>
                </a:cxn>
                <a:cxn ang="0">
                  <a:pos x="94" y="500"/>
                </a:cxn>
                <a:cxn ang="0">
                  <a:pos x="95" y="482"/>
                </a:cxn>
                <a:cxn ang="0">
                  <a:pos x="98" y="463"/>
                </a:cxn>
                <a:cxn ang="0">
                  <a:pos x="98" y="444"/>
                </a:cxn>
                <a:cxn ang="0">
                  <a:pos x="99" y="448"/>
                </a:cxn>
                <a:cxn ang="0">
                  <a:pos x="103" y="453"/>
                </a:cxn>
                <a:cxn ang="0">
                  <a:pos x="112" y="462"/>
                </a:cxn>
                <a:cxn ang="0">
                  <a:pos x="125" y="470"/>
                </a:cxn>
                <a:cxn ang="0">
                  <a:pos x="125" y="466"/>
                </a:cxn>
                <a:cxn ang="0">
                  <a:pos x="123" y="453"/>
                </a:cxn>
                <a:cxn ang="0">
                  <a:pos x="121" y="432"/>
                </a:cxn>
                <a:cxn ang="0">
                  <a:pos x="120" y="407"/>
                </a:cxn>
                <a:cxn ang="0">
                  <a:pos x="117" y="382"/>
                </a:cxn>
                <a:cxn ang="0">
                  <a:pos x="113" y="352"/>
                </a:cxn>
                <a:cxn ang="0">
                  <a:pos x="111" y="322"/>
                </a:cxn>
                <a:cxn ang="0">
                  <a:pos x="107" y="296"/>
                </a:cxn>
                <a:cxn ang="0">
                  <a:pos x="102" y="271"/>
                </a:cxn>
                <a:cxn ang="0">
                  <a:pos x="98" y="247"/>
                </a:cxn>
                <a:cxn ang="0">
                  <a:pos x="93" y="226"/>
                </a:cxn>
                <a:cxn ang="0">
                  <a:pos x="90" y="207"/>
                </a:cxn>
                <a:cxn ang="0">
                  <a:pos x="85" y="192"/>
                </a:cxn>
                <a:cxn ang="0">
                  <a:pos x="84" y="182"/>
                </a:cxn>
                <a:cxn ang="0">
                  <a:pos x="81" y="174"/>
                </a:cxn>
                <a:cxn ang="0">
                  <a:pos x="81" y="171"/>
                </a:cxn>
                <a:cxn ang="0">
                  <a:pos x="8" y="0"/>
                </a:cxn>
              </a:cxnLst>
              <a:rect l="0" t="0" r="r" b="b"/>
              <a:pathLst>
                <a:path w="125" h="550">
                  <a:moveTo>
                    <a:pt x="8" y="0"/>
                  </a:moveTo>
                  <a:lnTo>
                    <a:pt x="4" y="10"/>
                  </a:lnTo>
                  <a:lnTo>
                    <a:pt x="3" y="19"/>
                  </a:lnTo>
                  <a:lnTo>
                    <a:pt x="2" y="31"/>
                  </a:lnTo>
                  <a:lnTo>
                    <a:pt x="0" y="43"/>
                  </a:lnTo>
                  <a:lnTo>
                    <a:pt x="0" y="56"/>
                  </a:lnTo>
                  <a:lnTo>
                    <a:pt x="2" y="69"/>
                  </a:lnTo>
                  <a:lnTo>
                    <a:pt x="4" y="84"/>
                  </a:lnTo>
                  <a:lnTo>
                    <a:pt x="11" y="100"/>
                  </a:lnTo>
                  <a:lnTo>
                    <a:pt x="16" y="115"/>
                  </a:lnTo>
                  <a:lnTo>
                    <a:pt x="21" y="139"/>
                  </a:lnTo>
                  <a:lnTo>
                    <a:pt x="27" y="165"/>
                  </a:lnTo>
                  <a:lnTo>
                    <a:pt x="35" y="199"/>
                  </a:lnTo>
                  <a:lnTo>
                    <a:pt x="41" y="231"/>
                  </a:lnTo>
                  <a:lnTo>
                    <a:pt x="46" y="260"/>
                  </a:lnTo>
                  <a:lnTo>
                    <a:pt x="52" y="285"/>
                  </a:lnTo>
                  <a:lnTo>
                    <a:pt x="54" y="302"/>
                  </a:lnTo>
                  <a:lnTo>
                    <a:pt x="55" y="316"/>
                  </a:lnTo>
                  <a:lnTo>
                    <a:pt x="61" y="340"/>
                  </a:lnTo>
                  <a:lnTo>
                    <a:pt x="66" y="368"/>
                  </a:lnTo>
                  <a:lnTo>
                    <a:pt x="72" y="401"/>
                  </a:lnTo>
                  <a:lnTo>
                    <a:pt x="76" y="436"/>
                  </a:lnTo>
                  <a:lnTo>
                    <a:pt x="79" y="473"/>
                  </a:lnTo>
                  <a:lnTo>
                    <a:pt x="81" y="512"/>
                  </a:lnTo>
                  <a:lnTo>
                    <a:pt x="79" y="550"/>
                  </a:lnTo>
                  <a:lnTo>
                    <a:pt x="81" y="547"/>
                  </a:lnTo>
                  <a:lnTo>
                    <a:pt x="82" y="540"/>
                  </a:lnTo>
                  <a:lnTo>
                    <a:pt x="86" y="530"/>
                  </a:lnTo>
                  <a:lnTo>
                    <a:pt x="90" y="516"/>
                  </a:lnTo>
                  <a:lnTo>
                    <a:pt x="94" y="500"/>
                  </a:lnTo>
                  <a:lnTo>
                    <a:pt x="95" y="482"/>
                  </a:lnTo>
                  <a:lnTo>
                    <a:pt x="98" y="463"/>
                  </a:lnTo>
                  <a:lnTo>
                    <a:pt x="98" y="444"/>
                  </a:lnTo>
                  <a:lnTo>
                    <a:pt x="99" y="448"/>
                  </a:lnTo>
                  <a:lnTo>
                    <a:pt x="103" y="453"/>
                  </a:lnTo>
                  <a:lnTo>
                    <a:pt x="112" y="462"/>
                  </a:lnTo>
                  <a:lnTo>
                    <a:pt x="125" y="470"/>
                  </a:lnTo>
                  <a:lnTo>
                    <a:pt x="125" y="466"/>
                  </a:lnTo>
                  <a:lnTo>
                    <a:pt x="123" y="453"/>
                  </a:lnTo>
                  <a:lnTo>
                    <a:pt x="121" y="432"/>
                  </a:lnTo>
                  <a:lnTo>
                    <a:pt x="120" y="407"/>
                  </a:lnTo>
                  <a:lnTo>
                    <a:pt x="117" y="382"/>
                  </a:lnTo>
                  <a:lnTo>
                    <a:pt x="113" y="352"/>
                  </a:lnTo>
                  <a:lnTo>
                    <a:pt x="111" y="322"/>
                  </a:lnTo>
                  <a:lnTo>
                    <a:pt x="107" y="296"/>
                  </a:lnTo>
                  <a:lnTo>
                    <a:pt x="102" y="271"/>
                  </a:lnTo>
                  <a:lnTo>
                    <a:pt x="98" y="247"/>
                  </a:lnTo>
                  <a:lnTo>
                    <a:pt x="93" y="226"/>
                  </a:lnTo>
                  <a:lnTo>
                    <a:pt x="90" y="207"/>
                  </a:lnTo>
                  <a:lnTo>
                    <a:pt x="85" y="192"/>
                  </a:lnTo>
                  <a:lnTo>
                    <a:pt x="84" y="182"/>
                  </a:lnTo>
                  <a:lnTo>
                    <a:pt x="81" y="174"/>
                  </a:lnTo>
                  <a:lnTo>
                    <a:pt x="81" y="171"/>
                  </a:lnTo>
                  <a:lnTo>
                    <a:pt x="8" y="0"/>
                  </a:lnTo>
                  <a:close/>
                </a:path>
              </a:pathLst>
            </a:custGeom>
            <a:solidFill>
              <a:srgbClr val="FFFFFF"/>
            </a:solidFill>
            <a:ln w="9525">
              <a:noFill/>
              <a:round/>
              <a:headEnd/>
              <a:tailEnd/>
            </a:ln>
          </p:spPr>
          <p:txBody>
            <a:bodyPr/>
            <a:lstStyle/>
            <a:p>
              <a:endParaRPr lang="en-US"/>
            </a:p>
          </p:txBody>
        </p:sp>
        <p:sp>
          <p:nvSpPr>
            <p:cNvPr id="1241794" name="Freeform 706"/>
            <p:cNvSpPr>
              <a:spLocks/>
            </p:cNvSpPr>
            <p:nvPr/>
          </p:nvSpPr>
          <p:spPr bwMode="auto">
            <a:xfrm>
              <a:off x="3117" y="3070"/>
              <a:ext cx="62" cy="275"/>
            </a:xfrm>
            <a:custGeom>
              <a:avLst/>
              <a:gdLst/>
              <a:ahLst/>
              <a:cxnLst>
                <a:cxn ang="0">
                  <a:pos x="8" y="0"/>
                </a:cxn>
                <a:cxn ang="0">
                  <a:pos x="8" y="0"/>
                </a:cxn>
                <a:cxn ang="0">
                  <a:pos x="4" y="10"/>
                </a:cxn>
                <a:cxn ang="0">
                  <a:pos x="3" y="19"/>
                </a:cxn>
                <a:cxn ang="0">
                  <a:pos x="2" y="31"/>
                </a:cxn>
                <a:cxn ang="0">
                  <a:pos x="0" y="43"/>
                </a:cxn>
                <a:cxn ang="0">
                  <a:pos x="0" y="56"/>
                </a:cxn>
                <a:cxn ang="0">
                  <a:pos x="2" y="69"/>
                </a:cxn>
                <a:cxn ang="0">
                  <a:pos x="4" y="84"/>
                </a:cxn>
                <a:cxn ang="0">
                  <a:pos x="11" y="100"/>
                </a:cxn>
                <a:cxn ang="0">
                  <a:pos x="16" y="115"/>
                </a:cxn>
                <a:cxn ang="0">
                  <a:pos x="21" y="139"/>
                </a:cxn>
                <a:cxn ang="0">
                  <a:pos x="27" y="165"/>
                </a:cxn>
                <a:cxn ang="0">
                  <a:pos x="35" y="199"/>
                </a:cxn>
                <a:cxn ang="0">
                  <a:pos x="41" y="231"/>
                </a:cxn>
                <a:cxn ang="0">
                  <a:pos x="46" y="260"/>
                </a:cxn>
                <a:cxn ang="0">
                  <a:pos x="52" y="285"/>
                </a:cxn>
                <a:cxn ang="0">
                  <a:pos x="54" y="302"/>
                </a:cxn>
                <a:cxn ang="0">
                  <a:pos x="55" y="316"/>
                </a:cxn>
                <a:cxn ang="0">
                  <a:pos x="61" y="340"/>
                </a:cxn>
                <a:cxn ang="0">
                  <a:pos x="66" y="368"/>
                </a:cxn>
                <a:cxn ang="0">
                  <a:pos x="72" y="401"/>
                </a:cxn>
                <a:cxn ang="0">
                  <a:pos x="76" y="436"/>
                </a:cxn>
                <a:cxn ang="0">
                  <a:pos x="79" y="473"/>
                </a:cxn>
                <a:cxn ang="0">
                  <a:pos x="81" y="512"/>
                </a:cxn>
                <a:cxn ang="0">
                  <a:pos x="79" y="550"/>
                </a:cxn>
                <a:cxn ang="0">
                  <a:pos x="81" y="547"/>
                </a:cxn>
                <a:cxn ang="0">
                  <a:pos x="82" y="540"/>
                </a:cxn>
                <a:cxn ang="0">
                  <a:pos x="86" y="530"/>
                </a:cxn>
                <a:cxn ang="0">
                  <a:pos x="90" y="516"/>
                </a:cxn>
                <a:cxn ang="0">
                  <a:pos x="94" y="500"/>
                </a:cxn>
                <a:cxn ang="0">
                  <a:pos x="95" y="482"/>
                </a:cxn>
                <a:cxn ang="0">
                  <a:pos x="98" y="463"/>
                </a:cxn>
                <a:cxn ang="0">
                  <a:pos x="98" y="444"/>
                </a:cxn>
                <a:cxn ang="0">
                  <a:pos x="99" y="448"/>
                </a:cxn>
                <a:cxn ang="0">
                  <a:pos x="103" y="453"/>
                </a:cxn>
                <a:cxn ang="0">
                  <a:pos x="112" y="462"/>
                </a:cxn>
                <a:cxn ang="0">
                  <a:pos x="125" y="470"/>
                </a:cxn>
                <a:cxn ang="0">
                  <a:pos x="125" y="466"/>
                </a:cxn>
                <a:cxn ang="0">
                  <a:pos x="123" y="453"/>
                </a:cxn>
                <a:cxn ang="0">
                  <a:pos x="121" y="432"/>
                </a:cxn>
                <a:cxn ang="0">
                  <a:pos x="120" y="407"/>
                </a:cxn>
                <a:cxn ang="0">
                  <a:pos x="117" y="382"/>
                </a:cxn>
                <a:cxn ang="0">
                  <a:pos x="113" y="352"/>
                </a:cxn>
                <a:cxn ang="0">
                  <a:pos x="111" y="322"/>
                </a:cxn>
                <a:cxn ang="0">
                  <a:pos x="107" y="296"/>
                </a:cxn>
                <a:cxn ang="0">
                  <a:pos x="102" y="271"/>
                </a:cxn>
                <a:cxn ang="0">
                  <a:pos x="98" y="247"/>
                </a:cxn>
                <a:cxn ang="0">
                  <a:pos x="93" y="226"/>
                </a:cxn>
                <a:cxn ang="0">
                  <a:pos x="90" y="207"/>
                </a:cxn>
                <a:cxn ang="0">
                  <a:pos x="85" y="192"/>
                </a:cxn>
                <a:cxn ang="0">
                  <a:pos x="84" y="182"/>
                </a:cxn>
                <a:cxn ang="0">
                  <a:pos x="81" y="174"/>
                </a:cxn>
                <a:cxn ang="0">
                  <a:pos x="81" y="171"/>
                </a:cxn>
                <a:cxn ang="0">
                  <a:pos x="8" y="0"/>
                </a:cxn>
              </a:cxnLst>
              <a:rect l="0" t="0" r="r" b="b"/>
              <a:pathLst>
                <a:path w="125" h="550">
                  <a:moveTo>
                    <a:pt x="8" y="0"/>
                  </a:moveTo>
                  <a:lnTo>
                    <a:pt x="8" y="0"/>
                  </a:lnTo>
                  <a:lnTo>
                    <a:pt x="4" y="10"/>
                  </a:lnTo>
                  <a:lnTo>
                    <a:pt x="3" y="19"/>
                  </a:lnTo>
                  <a:lnTo>
                    <a:pt x="2" y="31"/>
                  </a:lnTo>
                  <a:lnTo>
                    <a:pt x="0" y="43"/>
                  </a:lnTo>
                  <a:lnTo>
                    <a:pt x="0" y="56"/>
                  </a:lnTo>
                  <a:lnTo>
                    <a:pt x="2" y="69"/>
                  </a:lnTo>
                  <a:lnTo>
                    <a:pt x="4" y="84"/>
                  </a:lnTo>
                  <a:lnTo>
                    <a:pt x="11" y="100"/>
                  </a:lnTo>
                  <a:lnTo>
                    <a:pt x="16" y="115"/>
                  </a:lnTo>
                  <a:lnTo>
                    <a:pt x="21" y="139"/>
                  </a:lnTo>
                  <a:lnTo>
                    <a:pt x="27" y="165"/>
                  </a:lnTo>
                  <a:lnTo>
                    <a:pt x="35" y="199"/>
                  </a:lnTo>
                  <a:lnTo>
                    <a:pt x="41" y="231"/>
                  </a:lnTo>
                  <a:lnTo>
                    <a:pt x="46" y="260"/>
                  </a:lnTo>
                  <a:lnTo>
                    <a:pt x="52" y="285"/>
                  </a:lnTo>
                  <a:lnTo>
                    <a:pt x="54" y="302"/>
                  </a:lnTo>
                  <a:lnTo>
                    <a:pt x="55" y="316"/>
                  </a:lnTo>
                  <a:lnTo>
                    <a:pt x="61" y="340"/>
                  </a:lnTo>
                  <a:lnTo>
                    <a:pt x="66" y="368"/>
                  </a:lnTo>
                  <a:lnTo>
                    <a:pt x="72" y="401"/>
                  </a:lnTo>
                  <a:lnTo>
                    <a:pt x="76" y="436"/>
                  </a:lnTo>
                  <a:lnTo>
                    <a:pt x="79" y="473"/>
                  </a:lnTo>
                  <a:lnTo>
                    <a:pt x="81" y="512"/>
                  </a:lnTo>
                  <a:lnTo>
                    <a:pt x="79" y="550"/>
                  </a:lnTo>
                  <a:lnTo>
                    <a:pt x="81" y="547"/>
                  </a:lnTo>
                  <a:lnTo>
                    <a:pt x="82" y="540"/>
                  </a:lnTo>
                  <a:lnTo>
                    <a:pt x="86" y="530"/>
                  </a:lnTo>
                  <a:lnTo>
                    <a:pt x="90" y="516"/>
                  </a:lnTo>
                  <a:lnTo>
                    <a:pt x="94" y="500"/>
                  </a:lnTo>
                  <a:lnTo>
                    <a:pt x="95" y="482"/>
                  </a:lnTo>
                  <a:lnTo>
                    <a:pt x="98" y="463"/>
                  </a:lnTo>
                  <a:lnTo>
                    <a:pt x="98" y="444"/>
                  </a:lnTo>
                  <a:lnTo>
                    <a:pt x="99" y="448"/>
                  </a:lnTo>
                  <a:lnTo>
                    <a:pt x="103" y="453"/>
                  </a:lnTo>
                  <a:lnTo>
                    <a:pt x="112" y="462"/>
                  </a:lnTo>
                  <a:lnTo>
                    <a:pt x="125" y="470"/>
                  </a:lnTo>
                  <a:lnTo>
                    <a:pt x="125" y="466"/>
                  </a:lnTo>
                  <a:lnTo>
                    <a:pt x="123" y="453"/>
                  </a:lnTo>
                  <a:lnTo>
                    <a:pt x="121" y="432"/>
                  </a:lnTo>
                  <a:lnTo>
                    <a:pt x="120" y="407"/>
                  </a:lnTo>
                  <a:lnTo>
                    <a:pt x="117" y="382"/>
                  </a:lnTo>
                  <a:lnTo>
                    <a:pt x="113" y="352"/>
                  </a:lnTo>
                  <a:lnTo>
                    <a:pt x="111" y="322"/>
                  </a:lnTo>
                  <a:lnTo>
                    <a:pt x="107" y="296"/>
                  </a:lnTo>
                  <a:lnTo>
                    <a:pt x="102" y="271"/>
                  </a:lnTo>
                  <a:lnTo>
                    <a:pt x="98" y="247"/>
                  </a:lnTo>
                  <a:lnTo>
                    <a:pt x="93" y="226"/>
                  </a:lnTo>
                  <a:lnTo>
                    <a:pt x="90" y="207"/>
                  </a:lnTo>
                  <a:lnTo>
                    <a:pt x="85" y="192"/>
                  </a:lnTo>
                  <a:lnTo>
                    <a:pt x="84" y="182"/>
                  </a:lnTo>
                  <a:lnTo>
                    <a:pt x="81" y="174"/>
                  </a:lnTo>
                  <a:lnTo>
                    <a:pt x="81" y="171"/>
                  </a:lnTo>
                  <a:lnTo>
                    <a:pt x="8" y="0"/>
                  </a:lnTo>
                  <a:close/>
                </a:path>
              </a:pathLst>
            </a:custGeom>
            <a:noFill/>
            <a:ln w="1588">
              <a:solidFill>
                <a:srgbClr val="000000"/>
              </a:solidFill>
              <a:prstDash val="solid"/>
              <a:round/>
              <a:headEnd/>
              <a:tailEnd/>
            </a:ln>
          </p:spPr>
          <p:txBody>
            <a:bodyPr/>
            <a:lstStyle/>
            <a:p>
              <a:endParaRPr lang="en-US"/>
            </a:p>
          </p:txBody>
        </p:sp>
        <p:sp>
          <p:nvSpPr>
            <p:cNvPr id="1241795" name="Freeform 707"/>
            <p:cNvSpPr>
              <a:spLocks/>
            </p:cNvSpPr>
            <p:nvPr/>
          </p:nvSpPr>
          <p:spPr bwMode="auto">
            <a:xfrm>
              <a:off x="3154" y="3245"/>
              <a:ext cx="5" cy="19"/>
            </a:xfrm>
            <a:custGeom>
              <a:avLst/>
              <a:gdLst/>
              <a:ahLst/>
              <a:cxnLst>
                <a:cxn ang="0">
                  <a:pos x="10" y="0"/>
                </a:cxn>
                <a:cxn ang="0">
                  <a:pos x="10" y="0"/>
                </a:cxn>
                <a:cxn ang="0">
                  <a:pos x="9" y="9"/>
                </a:cxn>
                <a:cxn ang="0">
                  <a:pos x="6" y="18"/>
                </a:cxn>
                <a:cxn ang="0">
                  <a:pos x="4" y="26"/>
                </a:cxn>
                <a:cxn ang="0">
                  <a:pos x="0" y="38"/>
                </a:cxn>
              </a:cxnLst>
              <a:rect l="0" t="0" r="r" b="b"/>
              <a:pathLst>
                <a:path w="10" h="38">
                  <a:moveTo>
                    <a:pt x="10" y="0"/>
                  </a:moveTo>
                  <a:lnTo>
                    <a:pt x="10" y="0"/>
                  </a:lnTo>
                  <a:lnTo>
                    <a:pt x="9" y="9"/>
                  </a:lnTo>
                  <a:lnTo>
                    <a:pt x="6" y="18"/>
                  </a:lnTo>
                  <a:lnTo>
                    <a:pt x="4" y="26"/>
                  </a:lnTo>
                  <a:lnTo>
                    <a:pt x="0" y="38"/>
                  </a:lnTo>
                </a:path>
              </a:pathLst>
            </a:custGeom>
            <a:noFill/>
            <a:ln w="1588">
              <a:solidFill>
                <a:srgbClr val="000000"/>
              </a:solidFill>
              <a:prstDash val="solid"/>
              <a:round/>
              <a:headEnd/>
              <a:tailEnd/>
            </a:ln>
          </p:spPr>
          <p:txBody>
            <a:bodyPr/>
            <a:lstStyle/>
            <a:p>
              <a:endParaRPr lang="en-US"/>
            </a:p>
          </p:txBody>
        </p:sp>
        <p:sp>
          <p:nvSpPr>
            <p:cNvPr id="1241796" name="Freeform 708"/>
            <p:cNvSpPr>
              <a:spLocks/>
            </p:cNvSpPr>
            <p:nvPr/>
          </p:nvSpPr>
          <p:spPr bwMode="auto">
            <a:xfrm>
              <a:off x="3142" y="3176"/>
              <a:ext cx="3" cy="18"/>
            </a:xfrm>
            <a:custGeom>
              <a:avLst/>
              <a:gdLst/>
              <a:ahLst/>
              <a:cxnLst>
                <a:cxn ang="0">
                  <a:pos x="5" y="0"/>
                </a:cxn>
                <a:cxn ang="0">
                  <a:pos x="5" y="0"/>
                </a:cxn>
                <a:cxn ang="0">
                  <a:pos x="4" y="9"/>
                </a:cxn>
                <a:cxn ang="0">
                  <a:pos x="4" y="18"/>
                </a:cxn>
                <a:cxn ang="0">
                  <a:pos x="3" y="28"/>
                </a:cxn>
                <a:cxn ang="0">
                  <a:pos x="0" y="35"/>
                </a:cxn>
              </a:cxnLst>
              <a:rect l="0" t="0" r="r" b="b"/>
              <a:pathLst>
                <a:path w="5" h="35">
                  <a:moveTo>
                    <a:pt x="5" y="0"/>
                  </a:moveTo>
                  <a:lnTo>
                    <a:pt x="5" y="0"/>
                  </a:lnTo>
                  <a:lnTo>
                    <a:pt x="4" y="9"/>
                  </a:lnTo>
                  <a:lnTo>
                    <a:pt x="4" y="18"/>
                  </a:lnTo>
                  <a:lnTo>
                    <a:pt x="3" y="28"/>
                  </a:lnTo>
                  <a:lnTo>
                    <a:pt x="0" y="35"/>
                  </a:lnTo>
                </a:path>
              </a:pathLst>
            </a:custGeom>
            <a:noFill/>
            <a:ln w="1588">
              <a:solidFill>
                <a:srgbClr val="000000"/>
              </a:solidFill>
              <a:prstDash val="solid"/>
              <a:round/>
              <a:headEnd/>
              <a:tailEnd/>
            </a:ln>
          </p:spPr>
          <p:txBody>
            <a:bodyPr/>
            <a:lstStyle/>
            <a:p>
              <a:endParaRPr lang="en-US"/>
            </a:p>
          </p:txBody>
        </p:sp>
        <p:sp>
          <p:nvSpPr>
            <p:cNvPr id="1241797" name="Freeform 709"/>
            <p:cNvSpPr>
              <a:spLocks/>
            </p:cNvSpPr>
            <p:nvPr/>
          </p:nvSpPr>
          <p:spPr bwMode="auto">
            <a:xfrm>
              <a:off x="3154" y="3188"/>
              <a:ext cx="13" cy="25"/>
            </a:xfrm>
            <a:custGeom>
              <a:avLst/>
              <a:gdLst/>
              <a:ahLst/>
              <a:cxnLst>
                <a:cxn ang="0">
                  <a:pos x="0" y="0"/>
                </a:cxn>
                <a:cxn ang="0">
                  <a:pos x="0" y="0"/>
                </a:cxn>
                <a:cxn ang="0">
                  <a:pos x="2" y="9"/>
                </a:cxn>
                <a:cxn ang="0">
                  <a:pos x="6" y="20"/>
                </a:cxn>
                <a:cxn ang="0">
                  <a:pos x="10" y="27"/>
                </a:cxn>
                <a:cxn ang="0">
                  <a:pos x="13" y="36"/>
                </a:cxn>
                <a:cxn ang="0">
                  <a:pos x="16" y="40"/>
                </a:cxn>
                <a:cxn ang="0">
                  <a:pos x="19" y="42"/>
                </a:cxn>
                <a:cxn ang="0">
                  <a:pos x="23" y="46"/>
                </a:cxn>
                <a:cxn ang="0">
                  <a:pos x="25" y="51"/>
                </a:cxn>
              </a:cxnLst>
              <a:rect l="0" t="0" r="r" b="b"/>
              <a:pathLst>
                <a:path w="25" h="51">
                  <a:moveTo>
                    <a:pt x="0" y="0"/>
                  </a:moveTo>
                  <a:lnTo>
                    <a:pt x="0" y="0"/>
                  </a:lnTo>
                  <a:lnTo>
                    <a:pt x="2" y="9"/>
                  </a:lnTo>
                  <a:lnTo>
                    <a:pt x="6" y="20"/>
                  </a:lnTo>
                  <a:lnTo>
                    <a:pt x="10" y="27"/>
                  </a:lnTo>
                  <a:lnTo>
                    <a:pt x="13" y="36"/>
                  </a:lnTo>
                  <a:lnTo>
                    <a:pt x="16" y="40"/>
                  </a:lnTo>
                  <a:lnTo>
                    <a:pt x="19" y="42"/>
                  </a:lnTo>
                  <a:lnTo>
                    <a:pt x="23" y="46"/>
                  </a:lnTo>
                  <a:lnTo>
                    <a:pt x="25" y="51"/>
                  </a:lnTo>
                </a:path>
              </a:pathLst>
            </a:custGeom>
            <a:noFill/>
            <a:ln w="1588">
              <a:solidFill>
                <a:srgbClr val="000000"/>
              </a:solidFill>
              <a:prstDash val="solid"/>
              <a:round/>
              <a:headEnd/>
              <a:tailEnd/>
            </a:ln>
          </p:spPr>
          <p:txBody>
            <a:bodyPr/>
            <a:lstStyle/>
            <a:p>
              <a:endParaRPr lang="en-US"/>
            </a:p>
          </p:txBody>
        </p:sp>
        <p:sp>
          <p:nvSpPr>
            <p:cNvPr id="1241798" name="Freeform 710"/>
            <p:cNvSpPr>
              <a:spLocks/>
            </p:cNvSpPr>
            <p:nvPr/>
          </p:nvSpPr>
          <p:spPr bwMode="auto">
            <a:xfrm>
              <a:off x="3138" y="3131"/>
              <a:ext cx="18" cy="87"/>
            </a:xfrm>
            <a:custGeom>
              <a:avLst/>
              <a:gdLst/>
              <a:ahLst/>
              <a:cxnLst>
                <a:cxn ang="0">
                  <a:pos x="0" y="0"/>
                </a:cxn>
                <a:cxn ang="0">
                  <a:pos x="0" y="0"/>
                </a:cxn>
                <a:cxn ang="0">
                  <a:pos x="1" y="10"/>
                </a:cxn>
                <a:cxn ang="0">
                  <a:pos x="2" y="24"/>
                </a:cxn>
                <a:cxn ang="0">
                  <a:pos x="6" y="41"/>
                </a:cxn>
                <a:cxn ang="0">
                  <a:pos x="10" y="62"/>
                </a:cxn>
                <a:cxn ang="0">
                  <a:pos x="15" y="83"/>
                </a:cxn>
                <a:cxn ang="0">
                  <a:pos x="20" y="107"/>
                </a:cxn>
                <a:cxn ang="0">
                  <a:pos x="25" y="130"/>
                </a:cxn>
                <a:cxn ang="0">
                  <a:pos x="29" y="151"/>
                </a:cxn>
                <a:cxn ang="0">
                  <a:pos x="32" y="157"/>
                </a:cxn>
                <a:cxn ang="0">
                  <a:pos x="33" y="163"/>
                </a:cxn>
                <a:cxn ang="0">
                  <a:pos x="33" y="167"/>
                </a:cxn>
                <a:cxn ang="0">
                  <a:pos x="34" y="175"/>
                </a:cxn>
              </a:cxnLst>
              <a:rect l="0" t="0" r="r" b="b"/>
              <a:pathLst>
                <a:path w="34" h="175">
                  <a:moveTo>
                    <a:pt x="0" y="0"/>
                  </a:moveTo>
                  <a:lnTo>
                    <a:pt x="0" y="0"/>
                  </a:lnTo>
                  <a:lnTo>
                    <a:pt x="1" y="10"/>
                  </a:lnTo>
                  <a:lnTo>
                    <a:pt x="2" y="24"/>
                  </a:lnTo>
                  <a:lnTo>
                    <a:pt x="6" y="41"/>
                  </a:lnTo>
                  <a:lnTo>
                    <a:pt x="10" y="62"/>
                  </a:lnTo>
                  <a:lnTo>
                    <a:pt x="15" y="83"/>
                  </a:lnTo>
                  <a:lnTo>
                    <a:pt x="20" y="107"/>
                  </a:lnTo>
                  <a:lnTo>
                    <a:pt x="25" y="130"/>
                  </a:lnTo>
                  <a:lnTo>
                    <a:pt x="29" y="151"/>
                  </a:lnTo>
                  <a:lnTo>
                    <a:pt x="32" y="157"/>
                  </a:lnTo>
                  <a:lnTo>
                    <a:pt x="33" y="163"/>
                  </a:lnTo>
                  <a:lnTo>
                    <a:pt x="33" y="167"/>
                  </a:lnTo>
                  <a:lnTo>
                    <a:pt x="34" y="175"/>
                  </a:lnTo>
                </a:path>
              </a:pathLst>
            </a:custGeom>
            <a:noFill/>
            <a:ln w="1588">
              <a:solidFill>
                <a:srgbClr val="000000"/>
              </a:solidFill>
              <a:prstDash val="solid"/>
              <a:round/>
              <a:headEnd/>
              <a:tailEnd/>
            </a:ln>
          </p:spPr>
          <p:txBody>
            <a:bodyPr/>
            <a:lstStyle/>
            <a:p>
              <a:endParaRPr lang="en-US"/>
            </a:p>
          </p:txBody>
        </p:sp>
        <p:sp>
          <p:nvSpPr>
            <p:cNvPr id="1241799" name="Freeform 711"/>
            <p:cNvSpPr>
              <a:spLocks/>
            </p:cNvSpPr>
            <p:nvPr/>
          </p:nvSpPr>
          <p:spPr bwMode="auto">
            <a:xfrm>
              <a:off x="3158" y="3222"/>
              <a:ext cx="7" cy="68"/>
            </a:xfrm>
            <a:custGeom>
              <a:avLst/>
              <a:gdLst/>
              <a:ahLst/>
              <a:cxnLst>
                <a:cxn ang="0">
                  <a:pos x="0" y="0"/>
                </a:cxn>
                <a:cxn ang="0">
                  <a:pos x="0" y="0"/>
                </a:cxn>
                <a:cxn ang="0">
                  <a:pos x="3" y="13"/>
                </a:cxn>
                <a:cxn ang="0">
                  <a:pos x="4" y="24"/>
                </a:cxn>
                <a:cxn ang="0">
                  <a:pos x="5" y="30"/>
                </a:cxn>
                <a:cxn ang="0">
                  <a:pos x="5" y="37"/>
                </a:cxn>
                <a:cxn ang="0">
                  <a:pos x="8" y="47"/>
                </a:cxn>
                <a:cxn ang="0">
                  <a:pos x="9" y="62"/>
                </a:cxn>
                <a:cxn ang="0">
                  <a:pos x="10" y="79"/>
                </a:cxn>
                <a:cxn ang="0">
                  <a:pos x="12" y="93"/>
                </a:cxn>
                <a:cxn ang="0">
                  <a:pos x="13" y="108"/>
                </a:cxn>
                <a:cxn ang="0">
                  <a:pos x="13" y="122"/>
                </a:cxn>
                <a:cxn ang="0">
                  <a:pos x="14" y="130"/>
                </a:cxn>
                <a:cxn ang="0">
                  <a:pos x="14" y="136"/>
                </a:cxn>
              </a:cxnLst>
              <a:rect l="0" t="0" r="r" b="b"/>
              <a:pathLst>
                <a:path w="14" h="136">
                  <a:moveTo>
                    <a:pt x="0" y="0"/>
                  </a:moveTo>
                  <a:lnTo>
                    <a:pt x="0" y="0"/>
                  </a:lnTo>
                  <a:lnTo>
                    <a:pt x="3" y="13"/>
                  </a:lnTo>
                  <a:lnTo>
                    <a:pt x="4" y="24"/>
                  </a:lnTo>
                  <a:lnTo>
                    <a:pt x="5" y="30"/>
                  </a:lnTo>
                  <a:lnTo>
                    <a:pt x="5" y="37"/>
                  </a:lnTo>
                  <a:lnTo>
                    <a:pt x="8" y="47"/>
                  </a:lnTo>
                  <a:lnTo>
                    <a:pt x="9" y="62"/>
                  </a:lnTo>
                  <a:lnTo>
                    <a:pt x="10" y="79"/>
                  </a:lnTo>
                  <a:lnTo>
                    <a:pt x="12" y="93"/>
                  </a:lnTo>
                  <a:lnTo>
                    <a:pt x="13" y="108"/>
                  </a:lnTo>
                  <a:lnTo>
                    <a:pt x="13" y="122"/>
                  </a:lnTo>
                  <a:lnTo>
                    <a:pt x="14" y="130"/>
                  </a:lnTo>
                  <a:lnTo>
                    <a:pt x="14" y="136"/>
                  </a:lnTo>
                </a:path>
              </a:pathLst>
            </a:custGeom>
            <a:noFill/>
            <a:ln w="1588">
              <a:solidFill>
                <a:srgbClr val="000000"/>
              </a:solidFill>
              <a:prstDash val="solid"/>
              <a:round/>
              <a:headEnd/>
              <a:tailEnd/>
            </a:ln>
          </p:spPr>
          <p:txBody>
            <a:bodyPr/>
            <a:lstStyle/>
            <a:p>
              <a:endParaRPr lang="en-US"/>
            </a:p>
          </p:txBody>
        </p:sp>
        <p:sp>
          <p:nvSpPr>
            <p:cNvPr id="1241800" name="Freeform 712"/>
            <p:cNvSpPr>
              <a:spLocks/>
            </p:cNvSpPr>
            <p:nvPr/>
          </p:nvSpPr>
          <p:spPr bwMode="auto">
            <a:xfrm>
              <a:off x="3192" y="3241"/>
              <a:ext cx="23" cy="100"/>
            </a:xfrm>
            <a:custGeom>
              <a:avLst/>
              <a:gdLst/>
              <a:ahLst/>
              <a:cxnLst>
                <a:cxn ang="0">
                  <a:pos x="0" y="0"/>
                </a:cxn>
                <a:cxn ang="0">
                  <a:pos x="3" y="13"/>
                </a:cxn>
                <a:cxn ang="0">
                  <a:pos x="8" y="29"/>
                </a:cxn>
                <a:cxn ang="0">
                  <a:pos x="11" y="46"/>
                </a:cxn>
                <a:cxn ang="0">
                  <a:pos x="16" y="62"/>
                </a:cxn>
                <a:cxn ang="0">
                  <a:pos x="18" y="80"/>
                </a:cxn>
                <a:cxn ang="0">
                  <a:pos x="22" y="97"/>
                </a:cxn>
                <a:cxn ang="0">
                  <a:pos x="26" y="112"/>
                </a:cxn>
                <a:cxn ang="0">
                  <a:pos x="29" y="125"/>
                </a:cxn>
                <a:cxn ang="0">
                  <a:pos x="31" y="136"/>
                </a:cxn>
                <a:cxn ang="0">
                  <a:pos x="34" y="145"/>
                </a:cxn>
                <a:cxn ang="0">
                  <a:pos x="36" y="154"/>
                </a:cxn>
                <a:cxn ang="0">
                  <a:pos x="38" y="160"/>
                </a:cxn>
                <a:cxn ang="0">
                  <a:pos x="40" y="164"/>
                </a:cxn>
                <a:cxn ang="0">
                  <a:pos x="40" y="170"/>
                </a:cxn>
                <a:cxn ang="0">
                  <a:pos x="40" y="174"/>
                </a:cxn>
                <a:cxn ang="0">
                  <a:pos x="43" y="180"/>
                </a:cxn>
                <a:cxn ang="0">
                  <a:pos x="44" y="188"/>
                </a:cxn>
                <a:cxn ang="0">
                  <a:pos x="44" y="194"/>
                </a:cxn>
                <a:cxn ang="0">
                  <a:pos x="45" y="199"/>
                </a:cxn>
                <a:cxn ang="0">
                  <a:pos x="45" y="201"/>
                </a:cxn>
                <a:cxn ang="0">
                  <a:pos x="36" y="198"/>
                </a:cxn>
                <a:cxn ang="0">
                  <a:pos x="29" y="194"/>
                </a:cxn>
                <a:cxn ang="0">
                  <a:pos x="29" y="194"/>
                </a:cxn>
                <a:cxn ang="0">
                  <a:pos x="27" y="185"/>
                </a:cxn>
                <a:cxn ang="0">
                  <a:pos x="26" y="176"/>
                </a:cxn>
                <a:cxn ang="0">
                  <a:pos x="25" y="162"/>
                </a:cxn>
                <a:cxn ang="0">
                  <a:pos x="21" y="152"/>
                </a:cxn>
                <a:cxn ang="0">
                  <a:pos x="20" y="139"/>
                </a:cxn>
                <a:cxn ang="0">
                  <a:pos x="17" y="127"/>
                </a:cxn>
                <a:cxn ang="0">
                  <a:pos x="16" y="118"/>
                </a:cxn>
                <a:cxn ang="0">
                  <a:pos x="12" y="106"/>
                </a:cxn>
                <a:cxn ang="0">
                  <a:pos x="11" y="90"/>
                </a:cxn>
                <a:cxn ang="0">
                  <a:pos x="8" y="72"/>
                </a:cxn>
                <a:cxn ang="0">
                  <a:pos x="6" y="50"/>
                </a:cxn>
                <a:cxn ang="0">
                  <a:pos x="3" y="31"/>
                </a:cxn>
                <a:cxn ang="0">
                  <a:pos x="2" y="14"/>
                </a:cxn>
                <a:cxn ang="0">
                  <a:pos x="0" y="4"/>
                </a:cxn>
                <a:cxn ang="0">
                  <a:pos x="0" y="0"/>
                </a:cxn>
              </a:cxnLst>
              <a:rect l="0" t="0" r="r" b="b"/>
              <a:pathLst>
                <a:path w="45" h="201">
                  <a:moveTo>
                    <a:pt x="0" y="0"/>
                  </a:moveTo>
                  <a:lnTo>
                    <a:pt x="3" y="13"/>
                  </a:lnTo>
                  <a:lnTo>
                    <a:pt x="8" y="29"/>
                  </a:lnTo>
                  <a:lnTo>
                    <a:pt x="11" y="46"/>
                  </a:lnTo>
                  <a:lnTo>
                    <a:pt x="16" y="62"/>
                  </a:lnTo>
                  <a:lnTo>
                    <a:pt x="18" y="80"/>
                  </a:lnTo>
                  <a:lnTo>
                    <a:pt x="22" y="97"/>
                  </a:lnTo>
                  <a:lnTo>
                    <a:pt x="26" y="112"/>
                  </a:lnTo>
                  <a:lnTo>
                    <a:pt x="29" y="125"/>
                  </a:lnTo>
                  <a:lnTo>
                    <a:pt x="31" y="136"/>
                  </a:lnTo>
                  <a:lnTo>
                    <a:pt x="34" y="145"/>
                  </a:lnTo>
                  <a:lnTo>
                    <a:pt x="36" y="154"/>
                  </a:lnTo>
                  <a:lnTo>
                    <a:pt x="38" y="160"/>
                  </a:lnTo>
                  <a:lnTo>
                    <a:pt x="40" y="164"/>
                  </a:lnTo>
                  <a:lnTo>
                    <a:pt x="40" y="170"/>
                  </a:lnTo>
                  <a:lnTo>
                    <a:pt x="40" y="174"/>
                  </a:lnTo>
                  <a:lnTo>
                    <a:pt x="43" y="180"/>
                  </a:lnTo>
                  <a:lnTo>
                    <a:pt x="44" y="188"/>
                  </a:lnTo>
                  <a:lnTo>
                    <a:pt x="44" y="194"/>
                  </a:lnTo>
                  <a:lnTo>
                    <a:pt x="45" y="199"/>
                  </a:lnTo>
                  <a:lnTo>
                    <a:pt x="45" y="201"/>
                  </a:lnTo>
                  <a:lnTo>
                    <a:pt x="36" y="198"/>
                  </a:lnTo>
                  <a:lnTo>
                    <a:pt x="29" y="194"/>
                  </a:lnTo>
                  <a:lnTo>
                    <a:pt x="29" y="194"/>
                  </a:lnTo>
                  <a:lnTo>
                    <a:pt x="27" y="185"/>
                  </a:lnTo>
                  <a:lnTo>
                    <a:pt x="26" y="176"/>
                  </a:lnTo>
                  <a:lnTo>
                    <a:pt x="25" y="162"/>
                  </a:lnTo>
                  <a:lnTo>
                    <a:pt x="21" y="152"/>
                  </a:lnTo>
                  <a:lnTo>
                    <a:pt x="20" y="139"/>
                  </a:lnTo>
                  <a:lnTo>
                    <a:pt x="17" y="127"/>
                  </a:lnTo>
                  <a:lnTo>
                    <a:pt x="16" y="118"/>
                  </a:lnTo>
                  <a:lnTo>
                    <a:pt x="12" y="106"/>
                  </a:lnTo>
                  <a:lnTo>
                    <a:pt x="11" y="90"/>
                  </a:lnTo>
                  <a:lnTo>
                    <a:pt x="8" y="72"/>
                  </a:lnTo>
                  <a:lnTo>
                    <a:pt x="6" y="50"/>
                  </a:lnTo>
                  <a:lnTo>
                    <a:pt x="3" y="31"/>
                  </a:lnTo>
                  <a:lnTo>
                    <a:pt x="2" y="14"/>
                  </a:lnTo>
                  <a:lnTo>
                    <a:pt x="0" y="4"/>
                  </a:lnTo>
                  <a:lnTo>
                    <a:pt x="0" y="0"/>
                  </a:lnTo>
                  <a:close/>
                </a:path>
              </a:pathLst>
            </a:custGeom>
            <a:solidFill>
              <a:srgbClr val="FFFFFF"/>
            </a:solidFill>
            <a:ln w="9525">
              <a:noFill/>
              <a:round/>
              <a:headEnd/>
              <a:tailEnd/>
            </a:ln>
          </p:spPr>
          <p:txBody>
            <a:bodyPr/>
            <a:lstStyle/>
            <a:p>
              <a:endParaRPr lang="en-US"/>
            </a:p>
          </p:txBody>
        </p:sp>
        <p:sp>
          <p:nvSpPr>
            <p:cNvPr id="1241801" name="Freeform 713"/>
            <p:cNvSpPr>
              <a:spLocks/>
            </p:cNvSpPr>
            <p:nvPr/>
          </p:nvSpPr>
          <p:spPr bwMode="auto">
            <a:xfrm>
              <a:off x="3192" y="3241"/>
              <a:ext cx="23" cy="100"/>
            </a:xfrm>
            <a:custGeom>
              <a:avLst/>
              <a:gdLst/>
              <a:ahLst/>
              <a:cxnLst>
                <a:cxn ang="0">
                  <a:pos x="0" y="0"/>
                </a:cxn>
                <a:cxn ang="0">
                  <a:pos x="0" y="0"/>
                </a:cxn>
                <a:cxn ang="0">
                  <a:pos x="3" y="13"/>
                </a:cxn>
                <a:cxn ang="0">
                  <a:pos x="8" y="29"/>
                </a:cxn>
                <a:cxn ang="0">
                  <a:pos x="11" y="46"/>
                </a:cxn>
                <a:cxn ang="0">
                  <a:pos x="16" y="62"/>
                </a:cxn>
                <a:cxn ang="0">
                  <a:pos x="18" y="80"/>
                </a:cxn>
                <a:cxn ang="0">
                  <a:pos x="22" y="97"/>
                </a:cxn>
                <a:cxn ang="0">
                  <a:pos x="26" y="112"/>
                </a:cxn>
                <a:cxn ang="0">
                  <a:pos x="29" y="125"/>
                </a:cxn>
                <a:cxn ang="0">
                  <a:pos x="31" y="136"/>
                </a:cxn>
                <a:cxn ang="0">
                  <a:pos x="34" y="145"/>
                </a:cxn>
                <a:cxn ang="0">
                  <a:pos x="36" y="154"/>
                </a:cxn>
                <a:cxn ang="0">
                  <a:pos x="38" y="160"/>
                </a:cxn>
                <a:cxn ang="0">
                  <a:pos x="40" y="164"/>
                </a:cxn>
                <a:cxn ang="0">
                  <a:pos x="40" y="170"/>
                </a:cxn>
                <a:cxn ang="0">
                  <a:pos x="40" y="174"/>
                </a:cxn>
                <a:cxn ang="0">
                  <a:pos x="43" y="180"/>
                </a:cxn>
                <a:cxn ang="0">
                  <a:pos x="44" y="188"/>
                </a:cxn>
                <a:cxn ang="0">
                  <a:pos x="44" y="194"/>
                </a:cxn>
                <a:cxn ang="0">
                  <a:pos x="45" y="199"/>
                </a:cxn>
                <a:cxn ang="0">
                  <a:pos x="45" y="201"/>
                </a:cxn>
                <a:cxn ang="0">
                  <a:pos x="36" y="198"/>
                </a:cxn>
                <a:cxn ang="0">
                  <a:pos x="29" y="194"/>
                </a:cxn>
                <a:cxn ang="0">
                  <a:pos x="29" y="194"/>
                </a:cxn>
                <a:cxn ang="0">
                  <a:pos x="27" y="185"/>
                </a:cxn>
                <a:cxn ang="0">
                  <a:pos x="26" y="176"/>
                </a:cxn>
                <a:cxn ang="0">
                  <a:pos x="25" y="162"/>
                </a:cxn>
                <a:cxn ang="0">
                  <a:pos x="21" y="152"/>
                </a:cxn>
                <a:cxn ang="0">
                  <a:pos x="20" y="139"/>
                </a:cxn>
                <a:cxn ang="0">
                  <a:pos x="17" y="127"/>
                </a:cxn>
                <a:cxn ang="0">
                  <a:pos x="16" y="118"/>
                </a:cxn>
                <a:cxn ang="0">
                  <a:pos x="12" y="106"/>
                </a:cxn>
                <a:cxn ang="0">
                  <a:pos x="11" y="90"/>
                </a:cxn>
                <a:cxn ang="0">
                  <a:pos x="8" y="72"/>
                </a:cxn>
                <a:cxn ang="0">
                  <a:pos x="6" y="50"/>
                </a:cxn>
                <a:cxn ang="0">
                  <a:pos x="3" y="31"/>
                </a:cxn>
                <a:cxn ang="0">
                  <a:pos x="2" y="14"/>
                </a:cxn>
                <a:cxn ang="0">
                  <a:pos x="0" y="4"/>
                </a:cxn>
                <a:cxn ang="0">
                  <a:pos x="0" y="0"/>
                </a:cxn>
              </a:cxnLst>
              <a:rect l="0" t="0" r="r" b="b"/>
              <a:pathLst>
                <a:path w="45" h="201">
                  <a:moveTo>
                    <a:pt x="0" y="0"/>
                  </a:moveTo>
                  <a:lnTo>
                    <a:pt x="0" y="0"/>
                  </a:lnTo>
                  <a:lnTo>
                    <a:pt x="3" y="13"/>
                  </a:lnTo>
                  <a:lnTo>
                    <a:pt x="8" y="29"/>
                  </a:lnTo>
                  <a:lnTo>
                    <a:pt x="11" y="46"/>
                  </a:lnTo>
                  <a:lnTo>
                    <a:pt x="16" y="62"/>
                  </a:lnTo>
                  <a:lnTo>
                    <a:pt x="18" y="80"/>
                  </a:lnTo>
                  <a:lnTo>
                    <a:pt x="22" y="97"/>
                  </a:lnTo>
                  <a:lnTo>
                    <a:pt x="26" y="112"/>
                  </a:lnTo>
                  <a:lnTo>
                    <a:pt x="29" y="125"/>
                  </a:lnTo>
                  <a:lnTo>
                    <a:pt x="31" y="136"/>
                  </a:lnTo>
                  <a:lnTo>
                    <a:pt x="34" y="145"/>
                  </a:lnTo>
                  <a:lnTo>
                    <a:pt x="36" y="154"/>
                  </a:lnTo>
                  <a:lnTo>
                    <a:pt x="38" y="160"/>
                  </a:lnTo>
                  <a:lnTo>
                    <a:pt x="40" y="164"/>
                  </a:lnTo>
                  <a:lnTo>
                    <a:pt x="40" y="170"/>
                  </a:lnTo>
                  <a:lnTo>
                    <a:pt x="40" y="174"/>
                  </a:lnTo>
                  <a:lnTo>
                    <a:pt x="43" y="180"/>
                  </a:lnTo>
                  <a:lnTo>
                    <a:pt x="44" y="188"/>
                  </a:lnTo>
                  <a:lnTo>
                    <a:pt x="44" y="194"/>
                  </a:lnTo>
                  <a:lnTo>
                    <a:pt x="45" y="199"/>
                  </a:lnTo>
                  <a:lnTo>
                    <a:pt x="45" y="201"/>
                  </a:lnTo>
                  <a:lnTo>
                    <a:pt x="36" y="198"/>
                  </a:lnTo>
                  <a:lnTo>
                    <a:pt x="29" y="194"/>
                  </a:lnTo>
                  <a:lnTo>
                    <a:pt x="29" y="194"/>
                  </a:lnTo>
                  <a:lnTo>
                    <a:pt x="27" y="185"/>
                  </a:lnTo>
                  <a:lnTo>
                    <a:pt x="26" y="176"/>
                  </a:lnTo>
                  <a:lnTo>
                    <a:pt x="25" y="162"/>
                  </a:lnTo>
                  <a:lnTo>
                    <a:pt x="21" y="152"/>
                  </a:lnTo>
                  <a:lnTo>
                    <a:pt x="20" y="139"/>
                  </a:lnTo>
                  <a:lnTo>
                    <a:pt x="17" y="127"/>
                  </a:lnTo>
                  <a:lnTo>
                    <a:pt x="16" y="118"/>
                  </a:lnTo>
                  <a:lnTo>
                    <a:pt x="12" y="106"/>
                  </a:lnTo>
                  <a:lnTo>
                    <a:pt x="11" y="90"/>
                  </a:lnTo>
                  <a:lnTo>
                    <a:pt x="8" y="72"/>
                  </a:lnTo>
                  <a:lnTo>
                    <a:pt x="6" y="50"/>
                  </a:lnTo>
                  <a:lnTo>
                    <a:pt x="3" y="31"/>
                  </a:lnTo>
                  <a:lnTo>
                    <a:pt x="2" y="14"/>
                  </a:lnTo>
                  <a:lnTo>
                    <a:pt x="0" y="4"/>
                  </a:lnTo>
                  <a:lnTo>
                    <a:pt x="0" y="0"/>
                  </a:lnTo>
                  <a:close/>
                </a:path>
              </a:pathLst>
            </a:custGeom>
            <a:noFill/>
            <a:ln w="1588">
              <a:solidFill>
                <a:srgbClr val="000000"/>
              </a:solidFill>
              <a:prstDash val="solid"/>
              <a:round/>
              <a:headEnd/>
              <a:tailEnd/>
            </a:ln>
          </p:spPr>
          <p:txBody>
            <a:bodyPr/>
            <a:lstStyle/>
            <a:p>
              <a:endParaRPr lang="en-US"/>
            </a:p>
          </p:txBody>
        </p:sp>
        <p:sp>
          <p:nvSpPr>
            <p:cNvPr id="1241802" name="Freeform 714"/>
            <p:cNvSpPr>
              <a:spLocks/>
            </p:cNvSpPr>
            <p:nvPr/>
          </p:nvSpPr>
          <p:spPr bwMode="auto">
            <a:xfrm>
              <a:off x="3204" y="3296"/>
              <a:ext cx="22" cy="46"/>
            </a:xfrm>
            <a:custGeom>
              <a:avLst/>
              <a:gdLst/>
              <a:ahLst/>
              <a:cxnLst>
                <a:cxn ang="0">
                  <a:pos x="41" y="18"/>
                </a:cxn>
                <a:cxn ang="0">
                  <a:pos x="43" y="33"/>
                </a:cxn>
                <a:cxn ang="0">
                  <a:pos x="42" y="39"/>
                </a:cxn>
                <a:cxn ang="0">
                  <a:pos x="38" y="45"/>
                </a:cxn>
                <a:cxn ang="0">
                  <a:pos x="34" y="51"/>
                </a:cxn>
                <a:cxn ang="0">
                  <a:pos x="34" y="55"/>
                </a:cxn>
                <a:cxn ang="0">
                  <a:pos x="34" y="61"/>
                </a:cxn>
                <a:cxn ang="0">
                  <a:pos x="33" y="67"/>
                </a:cxn>
                <a:cxn ang="0">
                  <a:pos x="25" y="73"/>
                </a:cxn>
                <a:cxn ang="0">
                  <a:pos x="22" y="76"/>
                </a:cxn>
                <a:cxn ang="0">
                  <a:pos x="22" y="82"/>
                </a:cxn>
                <a:cxn ang="0">
                  <a:pos x="22" y="88"/>
                </a:cxn>
                <a:cxn ang="0">
                  <a:pos x="20" y="92"/>
                </a:cxn>
                <a:cxn ang="0">
                  <a:pos x="15" y="93"/>
                </a:cxn>
                <a:cxn ang="0">
                  <a:pos x="9" y="90"/>
                </a:cxn>
                <a:cxn ang="0">
                  <a:pos x="4" y="85"/>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 ang="0">
                  <a:pos x="38" y="3"/>
                </a:cxn>
                <a:cxn ang="0">
                  <a:pos x="38" y="8"/>
                </a:cxn>
                <a:cxn ang="0">
                  <a:pos x="38" y="12"/>
                </a:cxn>
                <a:cxn ang="0">
                  <a:pos x="41" y="18"/>
                </a:cxn>
              </a:cxnLst>
              <a:rect l="0" t="0" r="r" b="b"/>
              <a:pathLst>
                <a:path w="43" h="93">
                  <a:moveTo>
                    <a:pt x="41" y="18"/>
                  </a:moveTo>
                  <a:lnTo>
                    <a:pt x="43" y="33"/>
                  </a:lnTo>
                  <a:lnTo>
                    <a:pt x="42" y="39"/>
                  </a:lnTo>
                  <a:lnTo>
                    <a:pt x="38" y="45"/>
                  </a:lnTo>
                  <a:lnTo>
                    <a:pt x="34" y="51"/>
                  </a:lnTo>
                  <a:lnTo>
                    <a:pt x="34" y="55"/>
                  </a:lnTo>
                  <a:lnTo>
                    <a:pt x="34" y="61"/>
                  </a:lnTo>
                  <a:lnTo>
                    <a:pt x="33" y="67"/>
                  </a:lnTo>
                  <a:lnTo>
                    <a:pt x="25" y="73"/>
                  </a:lnTo>
                  <a:lnTo>
                    <a:pt x="22" y="76"/>
                  </a:lnTo>
                  <a:lnTo>
                    <a:pt x="22" y="82"/>
                  </a:lnTo>
                  <a:lnTo>
                    <a:pt x="22" y="88"/>
                  </a:lnTo>
                  <a:lnTo>
                    <a:pt x="20" y="92"/>
                  </a:lnTo>
                  <a:lnTo>
                    <a:pt x="15" y="93"/>
                  </a:lnTo>
                  <a:lnTo>
                    <a:pt x="9" y="90"/>
                  </a:lnTo>
                  <a:lnTo>
                    <a:pt x="4" y="85"/>
                  </a:ln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lnTo>
                    <a:pt x="38" y="3"/>
                  </a:lnTo>
                  <a:lnTo>
                    <a:pt x="38" y="8"/>
                  </a:lnTo>
                  <a:lnTo>
                    <a:pt x="38" y="12"/>
                  </a:lnTo>
                  <a:lnTo>
                    <a:pt x="41" y="18"/>
                  </a:lnTo>
                  <a:close/>
                </a:path>
              </a:pathLst>
            </a:custGeom>
            <a:solidFill>
              <a:srgbClr val="FFFFFF"/>
            </a:solidFill>
            <a:ln w="9525">
              <a:noFill/>
              <a:round/>
              <a:headEnd/>
              <a:tailEnd/>
            </a:ln>
          </p:spPr>
          <p:txBody>
            <a:bodyPr/>
            <a:lstStyle/>
            <a:p>
              <a:endParaRPr lang="en-US"/>
            </a:p>
          </p:txBody>
        </p:sp>
        <p:sp>
          <p:nvSpPr>
            <p:cNvPr id="1241803" name="Freeform 715"/>
            <p:cNvSpPr>
              <a:spLocks/>
            </p:cNvSpPr>
            <p:nvPr/>
          </p:nvSpPr>
          <p:spPr bwMode="auto">
            <a:xfrm>
              <a:off x="3204" y="3296"/>
              <a:ext cx="22" cy="46"/>
            </a:xfrm>
            <a:custGeom>
              <a:avLst/>
              <a:gdLst/>
              <a:ahLst/>
              <a:cxnLst>
                <a:cxn ang="0">
                  <a:pos x="41" y="18"/>
                </a:cxn>
                <a:cxn ang="0">
                  <a:pos x="41" y="18"/>
                </a:cxn>
                <a:cxn ang="0">
                  <a:pos x="43" y="33"/>
                </a:cxn>
                <a:cxn ang="0">
                  <a:pos x="42" y="39"/>
                </a:cxn>
                <a:cxn ang="0">
                  <a:pos x="38" y="45"/>
                </a:cxn>
                <a:cxn ang="0">
                  <a:pos x="34" y="51"/>
                </a:cxn>
                <a:cxn ang="0">
                  <a:pos x="34" y="55"/>
                </a:cxn>
                <a:cxn ang="0">
                  <a:pos x="34" y="61"/>
                </a:cxn>
                <a:cxn ang="0">
                  <a:pos x="33" y="67"/>
                </a:cxn>
                <a:cxn ang="0">
                  <a:pos x="25" y="73"/>
                </a:cxn>
                <a:cxn ang="0">
                  <a:pos x="22" y="76"/>
                </a:cxn>
                <a:cxn ang="0">
                  <a:pos x="22" y="82"/>
                </a:cxn>
                <a:cxn ang="0">
                  <a:pos x="22" y="88"/>
                </a:cxn>
                <a:cxn ang="0">
                  <a:pos x="20" y="92"/>
                </a:cxn>
                <a:cxn ang="0">
                  <a:pos x="15" y="93"/>
                </a:cxn>
                <a:cxn ang="0">
                  <a:pos x="9" y="90"/>
                </a:cxn>
                <a:cxn ang="0">
                  <a:pos x="4" y="85"/>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 ang="0">
                  <a:pos x="38" y="3"/>
                </a:cxn>
                <a:cxn ang="0">
                  <a:pos x="38" y="8"/>
                </a:cxn>
                <a:cxn ang="0">
                  <a:pos x="38" y="12"/>
                </a:cxn>
                <a:cxn ang="0">
                  <a:pos x="41" y="18"/>
                </a:cxn>
              </a:cxnLst>
              <a:rect l="0" t="0" r="r" b="b"/>
              <a:pathLst>
                <a:path w="43" h="93">
                  <a:moveTo>
                    <a:pt x="41" y="18"/>
                  </a:moveTo>
                  <a:lnTo>
                    <a:pt x="41" y="18"/>
                  </a:lnTo>
                  <a:lnTo>
                    <a:pt x="43" y="33"/>
                  </a:lnTo>
                  <a:lnTo>
                    <a:pt x="42" y="39"/>
                  </a:lnTo>
                  <a:lnTo>
                    <a:pt x="38" y="45"/>
                  </a:lnTo>
                  <a:lnTo>
                    <a:pt x="34" y="51"/>
                  </a:lnTo>
                  <a:lnTo>
                    <a:pt x="34" y="55"/>
                  </a:lnTo>
                  <a:lnTo>
                    <a:pt x="34" y="61"/>
                  </a:lnTo>
                  <a:lnTo>
                    <a:pt x="33" y="67"/>
                  </a:lnTo>
                  <a:lnTo>
                    <a:pt x="25" y="73"/>
                  </a:lnTo>
                  <a:lnTo>
                    <a:pt x="22" y="76"/>
                  </a:lnTo>
                  <a:lnTo>
                    <a:pt x="22" y="82"/>
                  </a:lnTo>
                  <a:lnTo>
                    <a:pt x="22" y="88"/>
                  </a:lnTo>
                  <a:lnTo>
                    <a:pt x="20" y="92"/>
                  </a:lnTo>
                  <a:lnTo>
                    <a:pt x="15" y="93"/>
                  </a:lnTo>
                  <a:lnTo>
                    <a:pt x="9" y="90"/>
                  </a:lnTo>
                  <a:lnTo>
                    <a:pt x="4" y="85"/>
                  </a:ln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lnTo>
                    <a:pt x="38" y="3"/>
                  </a:lnTo>
                  <a:lnTo>
                    <a:pt x="38" y="8"/>
                  </a:lnTo>
                  <a:lnTo>
                    <a:pt x="38" y="12"/>
                  </a:lnTo>
                  <a:lnTo>
                    <a:pt x="41" y="18"/>
                  </a:lnTo>
                  <a:close/>
                </a:path>
              </a:pathLst>
            </a:custGeom>
            <a:noFill/>
            <a:ln w="1588">
              <a:solidFill>
                <a:srgbClr val="000000"/>
              </a:solidFill>
              <a:prstDash val="solid"/>
              <a:round/>
              <a:headEnd/>
              <a:tailEnd/>
            </a:ln>
          </p:spPr>
          <p:txBody>
            <a:bodyPr/>
            <a:lstStyle/>
            <a:p>
              <a:endParaRPr lang="en-US"/>
            </a:p>
          </p:txBody>
        </p:sp>
        <p:sp>
          <p:nvSpPr>
            <p:cNvPr id="1241804" name="Freeform 716"/>
            <p:cNvSpPr>
              <a:spLocks/>
            </p:cNvSpPr>
            <p:nvPr/>
          </p:nvSpPr>
          <p:spPr bwMode="auto">
            <a:xfrm>
              <a:off x="3204" y="3296"/>
              <a:ext cx="19" cy="37"/>
            </a:xfrm>
            <a:custGeom>
              <a:avLst/>
              <a:gdLst/>
              <a:ahLst/>
              <a:cxnLst>
                <a:cxn ang="0">
                  <a:pos x="0" y="74"/>
                </a:cxn>
                <a:cxn ang="0">
                  <a:pos x="0" y="74"/>
                </a:cxn>
                <a:cxn ang="0">
                  <a:pos x="0" y="67"/>
                </a:cxn>
                <a:cxn ang="0">
                  <a:pos x="1" y="61"/>
                </a:cxn>
                <a:cxn ang="0">
                  <a:pos x="4" y="55"/>
                </a:cxn>
                <a:cxn ang="0">
                  <a:pos x="10" y="52"/>
                </a:cxn>
                <a:cxn ang="0">
                  <a:pos x="11" y="48"/>
                </a:cxn>
                <a:cxn ang="0">
                  <a:pos x="13" y="43"/>
                </a:cxn>
                <a:cxn ang="0">
                  <a:pos x="15" y="36"/>
                </a:cxn>
                <a:cxn ang="0">
                  <a:pos x="18" y="33"/>
                </a:cxn>
                <a:cxn ang="0">
                  <a:pos x="25" y="30"/>
                </a:cxn>
                <a:cxn ang="0">
                  <a:pos x="28" y="24"/>
                </a:cxn>
                <a:cxn ang="0">
                  <a:pos x="29" y="21"/>
                </a:cxn>
                <a:cxn ang="0">
                  <a:pos x="29" y="18"/>
                </a:cxn>
                <a:cxn ang="0">
                  <a:pos x="34" y="15"/>
                </a:cxn>
                <a:cxn ang="0">
                  <a:pos x="37" y="12"/>
                </a:cxn>
                <a:cxn ang="0">
                  <a:pos x="37" y="5"/>
                </a:cxn>
                <a:cxn ang="0">
                  <a:pos x="37" y="0"/>
                </a:cxn>
              </a:cxnLst>
              <a:rect l="0" t="0" r="r" b="b"/>
              <a:pathLst>
                <a:path w="37" h="74">
                  <a:moveTo>
                    <a:pt x="0" y="74"/>
                  </a:moveTo>
                  <a:lnTo>
                    <a:pt x="0" y="74"/>
                  </a:lnTo>
                  <a:lnTo>
                    <a:pt x="0" y="67"/>
                  </a:lnTo>
                  <a:lnTo>
                    <a:pt x="1" y="61"/>
                  </a:lnTo>
                  <a:lnTo>
                    <a:pt x="4" y="55"/>
                  </a:lnTo>
                  <a:lnTo>
                    <a:pt x="10" y="52"/>
                  </a:lnTo>
                  <a:lnTo>
                    <a:pt x="11" y="48"/>
                  </a:lnTo>
                  <a:lnTo>
                    <a:pt x="13" y="43"/>
                  </a:lnTo>
                  <a:lnTo>
                    <a:pt x="15" y="36"/>
                  </a:lnTo>
                  <a:lnTo>
                    <a:pt x="18" y="33"/>
                  </a:lnTo>
                  <a:lnTo>
                    <a:pt x="25" y="30"/>
                  </a:lnTo>
                  <a:lnTo>
                    <a:pt x="28" y="24"/>
                  </a:lnTo>
                  <a:lnTo>
                    <a:pt x="29" y="21"/>
                  </a:lnTo>
                  <a:lnTo>
                    <a:pt x="29" y="18"/>
                  </a:lnTo>
                  <a:lnTo>
                    <a:pt x="34" y="15"/>
                  </a:lnTo>
                  <a:lnTo>
                    <a:pt x="37" y="12"/>
                  </a:lnTo>
                  <a:lnTo>
                    <a:pt x="37" y="5"/>
                  </a:lnTo>
                  <a:lnTo>
                    <a:pt x="37" y="0"/>
                  </a:lnTo>
                </a:path>
              </a:pathLst>
            </a:custGeom>
            <a:noFill/>
            <a:ln w="1588">
              <a:solidFill>
                <a:srgbClr val="000000"/>
              </a:solidFill>
              <a:prstDash val="solid"/>
              <a:round/>
              <a:headEnd/>
              <a:tailEnd/>
            </a:ln>
          </p:spPr>
          <p:txBody>
            <a:bodyPr/>
            <a:lstStyle/>
            <a:p>
              <a:endParaRPr lang="en-US"/>
            </a:p>
          </p:txBody>
        </p:sp>
        <p:sp>
          <p:nvSpPr>
            <p:cNvPr id="1241805" name="Freeform 717"/>
            <p:cNvSpPr>
              <a:spLocks/>
            </p:cNvSpPr>
            <p:nvPr/>
          </p:nvSpPr>
          <p:spPr bwMode="auto">
            <a:xfrm>
              <a:off x="3215" y="3304"/>
              <a:ext cx="11" cy="37"/>
            </a:xfrm>
            <a:custGeom>
              <a:avLst/>
              <a:gdLst/>
              <a:ahLst/>
              <a:cxnLst>
                <a:cxn ang="0">
                  <a:pos x="21" y="0"/>
                </a:cxn>
                <a:cxn ang="0">
                  <a:pos x="21" y="0"/>
                </a:cxn>
                <a:cxn ang="0">
                  <a:pos x="23" y="15"/>
                </a:cxn>
                <a:cxn ang="0">
                  <a:pos x="22" y="23"/>
                </a:cxn>
                <a:cxn ang="0">
                  <a:pos x="18" y="29"/>
                </a:cxn>
                <a:cxn ang="0">
                  <a:pos x="14" y="35"/>
                </a:cxn>
                <a:cxn ang="0">
                  <a:pos x="14" y="40"/>
                </a:cxn>
                <a:cxn ang="0">
                  <a:pos x="14" y="45"/>
                </a:cxn>
                <a:cxn ang="0">
                  <a:pos x="13" y="51"/>
                </a:cxn>
                <a:cxn ang="0">
                  <a:pos x="5" y="57"/>
                </a:cxn>
                <a:cxn ang="0">
                  <a:pos x="2" y="60"/>
                </a:cxn>
                <a:cxn ang="0">
                  <a:pos x="2" y="66"/>
                </a:cxn>
                <a:cxn ang="0">
                  <a:pos x="2" y="72"/>
                </a:cxn>
                <a:cxn ang="0">
                  <a:pos x="0" y="76"/>
                </a:cxn>
              </a:cxnLst>
              <a:rect l="0" t="0" r="r" b="b"/>
              <a:pathLst>
                <a:path w="23" h="76">
                  <a:moveTo>
                    <a:pt x="21" y="0"/>
                  </a:moveTo>
                  <a:lnTo>
                    <a:pt x="21" y="0"/>
                  </a:lnTo>
                  <a:lnTo>
                    <a:pt x="23" y="15"/>
                  </a:lnTo>
                  <a:lnTo>
                    <a:pt x="22" y="23"/>
                  </a:lnTo>
                  <a:lnTo>
                    <a:pt x="18" y="29"/>
                  </a:lnTo>
                  <a:lnTo>
                    <a:pt x="14" y="35"/>
                  </a:lnTo>
                  <a:lnTo>
                    <a:pt x="14" y="40"/>
                  </a:lnTo>
                  <a:lnTo>
                    <a:pt x="14" y="45"/>
                  </a:lnTo>
                  <a:lnTo>
                    <a:pt x="13" y="51"/>
                  </a:lnTo>
                  <a:lnTo>
                    <a:pt x="5" y="57"/>
                  </a:lnTo>
                  <a:lnTo>
                    <a:pt x="2" y="60"/>
                  </a:lnTo>
                  <a:lnTo>
                    <a:pt x="2" y="66"/>
                  </a:lnTo>
                  <a:lnTo>
                    <a:pt x="2" y="72"/>
                  </a:lnTo>
                  <a:lnTo>
                    <a:pt x="0" y="76"/>
                  </a:lnTo>
                </a:path>
              </a:pathLst>
            </a:custGeom>
            <a:noFill/>
            <a:ln w="1588">
              <a:solidFill>
                <a:srgbClr val="000000"/>
              </a:solidFill>
              <a:prstDash val="solid"/>
              <a:round/>
              <a:headEnd/>
              <a:tailEnd/>
            </a:ln>
          </p:spPr>
          <p:txBody>
            <a:bodyPr/>
            <a:lstStyle/>
            <a:p>
              <a:endParaRPr lang="en-US"/>
            </a:p>
          </p:txBody>
        </p:sp>
        <p:sp>
          <p:nvSpPr>
            <p:cNvPr id="1241806" name="Freeform 718"/>
            <p:cNvSpPr>
              <a:spLocks/>
            </p:cNvSpPr>
            <p:nvPr/>
          </p:nvSpPr>
          <p:spPr bwMode="auto">
            <a:xfrm>
              <a:off x="3066" y="2700"/>
              <a:ext cx="144" cy="653"/>
            </a:xfrm>
            <a:custGeom>
              <a:avLst/>
              <a:gdLst/>
              <a:ahLst/>
              <a:cxnLst>
                <a:cxn ang="0">
                  <a:pos x="236" y="5"/>
                </a:cxn>
                <a:cxn ang="0">
                  <a:pos x="214" y="17"/>
                </a:cxn>
                <a:cxn ang="0">
                  <a:pos x="200" y="34"/>
                </a:cxn>
                <a:cxn ang="0">
                  <a:pos x="185" y="60"/>
                </a:cxn>
                <a:cxn ang="0">
                  <a:pos x="173" y="86"/>
                </a:cxn>
                <a:cxn ang="0">
                  <a:pos x="169" y="98"/>
                </a:cxn>
                <a:cxn ang="0">
                  <a:pos x="164" y="67"/>
                </a:cxn>
                <a:cxn ang="0">
                  <a:pos x="144" y="23"/>
                </a:cxn>
                <a:cxn ang="0">
                  <a:pos x="68" y="171"/>
                </a:cxn>
                <a:cxn ang="0">
                  <a:pos x="58" y="203"/>
                </a:cxn>
                <a:cxn ang="0">
                  <a:pos x="36" y="267"/>
                </a:cxn>
                <a:cxn ang="0">
                  <a:pos x="19" y="316"/>
                </a:cxn>
                <a:cxn ang="0">
                  <a:pos x="6" y="381"/>
                </a:cxn>
                <a:cxn ang="0">
                  <a:pos x="0" y="455"/>
                </a:cxn>
                <a:cxn ang="0">
                  <a:pos x="6" y="511"/>
                </a:cxn>
                <a:cxn ang="0">
                  <a:pos x="27" y="587"/>
                </a:cxn>
                <a:cxn ang="0">
                  <a:pos x="54" y="634"/>
                </a:cxn>
                <a:cxn ang="0">
                  <a:pos x="67" y="670"/>
                </a:cxn>
                <a:cxn ang="0">
                  <a:pos x="90" y="733"/>
                </a:cxn>
                <a:cxn ang="0">
                  <a:pos x="115" y="784"/>
                </a:cxn>
                <a:cxn ang="0">
                  <a:pos x="144" y="856"/>
                </a:cxn>
                <a:cxn ang="0">
                  <a:pos x="173" y="926"/>
                </a:cxn>
                <a:cxn ang="0">
                  <a:pos x="182" y="951"/>
                </a:cxn>
                <a:cxn ang="0">
                  <a:pos x="191" y="995"/>
                </a:cxn>
                <a:cxn ang="0">
                  <a:pos x="203" y="1062"/>
                </a:cxn>
                <a:cxn ang="0">
                  <a:pos x="213" y="1139"/>
                </a:cxn>
                <a:cxn ang="0">
                  <a:pos x="219" y="1211"/>
                </a:cxn>
                <a:cxn ang="0">
                  <a:pos x="210" y="1308"/>
                </a:cxn>
                <a:cxn ang="0">
                  <a:pos x="244" y="1288"/>
                </a:cxn>
                <a:cxn ang="0">
                  <a:pos x="268" y="1291"/>
                </a:cxn>
                <a:cxn ang="0">
                  <a:pos x="286" y="1287"/>
                </a:cxn>
                <a:cxn ang="0">
                  <a:pos x="278" y="1256"/>
                </a:cxn>
                <a:cxn ang="0">
                  <a:pos x="267" y="1189"/>
                </a:cxn>
                <a:cxn ang="0">
                  <a:pos x="257" y="1124"/>
                </a:cxn>
                <a:cxn ang="0">
                  <a:pos x="251" y="1065"/>
                </a:cxn>
                <a:cxn ang="0">
                  <a:pos x="245" y="1004"/>
                </a:cxn>
                <a:cxn ang="0">
                  <a:pos x="240" y="945"/>
                </a:cxn>
                <a:cxn ang="0">
                  <a:pos x="237" y="893"/>
                </a:cxn>
                <a:cxn ang="0">
                  <a:pos x="236" y="850"/>
                </a:cxn>
                <a:cxn ang="0">
                  <a:pos x="237" y="812"/>
                </a:cxn>
                <a:cxn ang="0">
                  <a:pos x="239" y="788"/>
                </a:cxn>
                <a:cxn ang="0">
                  <a:pos x="244" y="770"/>
                </a:cxn>
                <a:cxn ang="0">
                  <a:pos x="262" y="699"/>
                </a:cxn>
                <a:cxn ang="0">
                  <a:pos x="273" y="607"/>
                </a:cxn>
                <a:cxn ang="0">
                  <a:pos x="277" y="584"/>
                </a:cxn>
                <a:cxn ang="0">
                  <a:pos x="285" y="524"/>
                </a:cxn>
                <a:cxn ang="0">
                  <a:pos x="285" y="453"/>
                </a:cxn>
                <a:cxn ang="0">
                  <a:pos x="273" y="387"/>
                </a:cxn>
                <a:cxn ang="0">
                  <a:pos x="262" y="326"/>
                </a:cxn>
                <a:cxn ang="0">
                  <a:pos x="259" y="271"/>
                </a:cxn>
                <a:cxn ang="0">
                  <a:pos x="262" y="187"/>
                </a:cxn>
                <a:cxn ang="0">
                  <a:pos x="276" y="97"/>
                </a:cxn>
                <a:cxn ang="0">
                  <a:pos x="277" y="48"/>
                </a:cxn>
                <a:cxn ang="0">
                  <a:pos x="268" y="15"/>
                </a:cxn>
                <a:cxn ang="0">
                  <a:pos x="250" y="0"/>
                </a:cxn>
              </a:cxnLst>
              <a:rect l="0" t="0" r="r" b="b"/>
              <a:pathLst>
                <a:path w="286" h="1308">
                  <a:moveTo>
                    <a:pt x="250" y="0"/>
                  </a:move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lnTo>
                    <a:pt x="228" y="1293"/>
                  </a:lnTo>
                  <a:lnTo>
                    <a:pt x="236" y="1302"/>
                  </a:lnTo>
                  <a:lnTo>
                    <a:pt x="244" y="1288"/>
                  </a:lnTo>
                  <a:lnTo>
                    <a:pt x="254" y="1288"/>
                  </a:lnTo>
                  <a:lnTo>
                    <a:pt x="259" y="1282"/>
                  </a:lnTo>
                  <a:lnTo>
                    <a:pt x="268" y="1291"/>
                  </a:lnTo>
                  <a:lnTo>
                    <a:pt x="273" y="1281"/>
                  </a:ln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08"/>
                  </a:lnTo>
                  <a:lnTo>
                    <a:pt x="273" y="387"/>
                  </a:lnTo>
                  <a:lnTo>
                    <a:pt x="269" y="363"/>
                  </a:lnTo>
                  <a:lnTo>
                    <a:pt x="267" y="344"/>
                  </a:lnTo>
                  <a:lnTo>
                    <a:pt x="262" y="326"/>
                  </a:lnTo>
                  <a:lnTo>
                    <a:pt x="260" y="310"/>
                  </a:lnTo>
                  <a:lnTo>
                    <a:pt x="259" y="294"/>
                  </a:lnTo>
                  <a:lnTo>
                    <a:pt x="259" y="271"/>
                  </a:lnTo>
                  <a:lnTo>
                    <a:pt x="259" y="246"/>
                  </a:lnTo>
                  <a:lnTo>
                    <a:pt x="260" y="217"/>
                  </a:lnTo>
                  <a:lnTo>
                    <a:pt x="262" y="187"/>
                  </a:lnTo>
                  <a:lnTo>
                    <a:pt x="267" y="156"/>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close/>
                </a:path>
              </a:pathLst>
            </a:custGeom>
            <a:solidFill>
              <a:srgbClr val="FFFFFF"/>
            </a:solidFill>
            <a:ln w="9525">
              <a:noFill/>
              <a:round/>
              <a:headEnd/>
              <a:tailEnd/>
            </a:ln>
          </p:spPr>
          <p:txBody>
            <a:bodyPr/>
            <a:lstStyle/>
            <a:p>
              <a:endParaRPr lang="en-US"/>
            </a:p>
          </p:txBody>
        </p:sp>
        <p:sp>
          <p:nvSpPr>
            <p:cNvPr id="1241807" name="Freeform 719"/>
            <p:cNvSpPr>
              <a:spLocks/>
            </p:cNvSpPr>
            <p:nvPr/>
          </p:nvSpPr>
          <p:spPr bwMode="auto">
            <a:xfrm>
              <a:off x="3066" y="2700"/>
              <a:ext cx="144" cy="653"/>
            </a:xfrm>
            <a:custGeom>
              <a:avLst/>
              <a:gdLst/>
              <a:ahLst/>
              <a:cxnLst>
                <a:cxn ang="0">
                  <a:pos x="242" y="2"/>
                </a:cxn>
                <a:cxn ang="0">
                  <a:pos x="222" y="12"/>
                </a:cxn>
                <a:cxn ang="0">
                  <a:pos x="204" y="28"/>
                </a:cxn>
                <a:cxn ang="0">
                  <a:pos x="191" y="49"/>
                </a:cxn>
                <a:cxn ang="0">
                  <a:pos x="176" y="79"/>
                </a:cxn>
                <a:cxn ang="0">
                  <a:pos x="169" y="101"/>
                </a:cxn>
                <a:cxn ang="0">
                  <a:pos x="168" y="79"/>
                </a:cxn>
                <a:cxn ang="0">
                  <a:pos x="153" y="37"/>
                </a:cxn>
                <a:cxn ang="0">
                  <a:pos x="96" y="125"/>
                </a:cxn>
                <a:cxn ang="0">
                  <a:pos x="63" y="187"/>
                </a:cxn>
                <a:cxn ang="0">
                  <a:pos x="44" y="245"/>
                </a:cxn>
                <a:cxn ang="0">
                  <a:pos x="24" y="301"/>
                </a:cxn>
                <a:cxn ang="0">
                  <a:pos x="10" y="357"/>
                </a:cxn>
                <a:cxn ang="0">
                  <a:pos x="1" y="431"/>
                </a:cxn>
                <a:cxn ang="0">
                  <a:pos x="2" y="490"/>
                </a:cxn>
                <a:cxn ang="0">
                  <a:pos x="19" y="561"/>
                </a:cxn>
                <a:cxn ang="0">
                  <a:pos x="45" y="625"/>
                </a:cxn>
                <a:cxn ang="0">
                  <a:pos x="60" y="652"/>
                </a:cxn>
                <a:cxn ang="0">
                  <a:pos x="83" y="712"/>
                </a:cxn>
                <a:cxn ang="0">
                  <a:pos x="108" y="769"/>
                </a:cxn>
                <a:cxn ang="0">
                  <a:pos x="135" y="829"/>
                </a:cxn>
                <a:cxn ang="0">
                  <a:pos x="164" y="906"/>
                </a:cxn>
                <a:cxn ang="0">
                  <a:pos x="180" y="943"/>
                </a:cxn>
                <a:cxn ang="0">
                  <a:pos x="187" y="977"/>
                </a:cxn>
                <a:cxn ang="0">
                  <a:pos x="199" y="1038"/>
                </a:cxn>
                <a:cxn ang="0">
                  <a:pos x="210" y="1114"/>
                </a:cxn>
                <a:cxn ang="0">
                  <a:pos x="218" y="1189"/>
                </a:cxn>
                <a:cxn ang="0">
                  <a:pos x="218" y="1250"/>
                </a:cxn>
                <a:cxn ang="0">
                  <a:pos x="236" y="1302"/>
                </a:cxn>
                <a:cxn ang="0">
                  <a:pos x="259" y="1282"/>
                </a:cxn>
                <a:cxn ang="0">
                  <a:pos x="286" y="1288"/>
                </a:cxn>
                <a:cxn ang="0">
                  <a:pos x="282" y="1271"/>
                </a:cxn>
                <a:cxn ang="0">
                  <a:pos x="271" y="1214"/>
                </a:cxn>
                <a:cxn ang="0">
                  <a:pos x="260" y="1142"/>
                </a:cxn>
                <a:cxn ang="0">
                  <a:pos x="254" y="1084"/>
                </a:cxn>
                <a:cxn ang="0">
                  <a:pos x="248" y="1023"/>
                </a:cxn>
                <a:cxn ang="0">
                  <a:pos x="242" y="963"/>
                </a:cxn>
                <a:cxn ang="0">
                  <a:pos x="237" y="909"/>
                </a:cxn>
                <a:cxn ang="0">
                  <a:pos x="236" y="865"/>
                </a:cxn>
                <a:cxn ang="0">
                  <a:pos x="237" y="824"/>
                </a:cxn>
                <a:cxn ang="0">
                  <a:pos x="239" y="792"/>
                </a:cxn>
                <a:cxn ang="0">
                  <a:pos x="240" y="782"/>
                </a:cxn>
                <a:cxn ang="0">
                  <a:pos x="255" y="727"/>
                </a:cxn>
                <a:cxn ang="0">
                  <a:pos x="271" y="638"/>
                </a:cxn>
                <a:cxn ang="0">
                  <a:pos x="273" y="596"/>
                </a:cxn>
                <a:cxn ang="0">
                  <a:pos x="282" y="547"/>
                </a:cxn>
                <a:cxn ang="0">
                  <a:pos x="286" y="474"/>
                </a:cxn>
                <a:cxn ang="0">
                  <a:pos x="278" y="408"/>
                </a:cxn>
                <a:cxn ang="0">
                  <a:pos x="267" y="344"/>
                </a:cxn>
                <a:cxn ang="0">
                  <a:pos x="259" y="294"/>
                </a:cxn>
                <a:cxn ang="0">
                  <a:pos x="260" y="217"/>
                </a:cxn>
                <a:cxn ang="0">
                  <a:pos x="269" y="126"/>
                </a:cxn>
                <a:cxn ang="0">
                  <a:pos x="278" y="63"/>
                </a:cxn>
                <a:cxn ang="0">
                  <a:pos x="271" y="26"/>
                </a:cxn>
                <a:cxn ang="0">
                  <a:pos x="264" y="8"/>
                </a:cxn>
              </a:cxnLst>
              <a:rect l="0" t="0" r="r" b="b"/>
              <a:pathLst>
                <a:path w="286" h="1308">
                  <a:moveTo>
                    <a:pt x="250" y="0"/>
                  </a:moveTo>
                  <a:lnTo>
                    <a:pt x="250" y="0"/>
                  </a:ln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lnTo>
                    <a:pt x="228" y="1293"/>
                  </a:lnTo>
                  <a:lnTo>
                    <a:pt x="236" y="1302"/>
                  </a:lnTo>
                  <a:lnTo>
                    <a:pt x="244" y="1288"/>
                  </a:lnTo>
                  <a:lnTo>
                    <a:pt x="254" y="1288"/>
                  </a:lnTo>
                  <a:lnTo>
                    <a:pt x="259" y="1282"/>
                  </a:lnTo>
                  <a:lnTo>
                    <a:pt x="268" y="1291"/>
                  </a:lnTo>
                  <a:lnTo>
                    <a:pt x="273" y="1281"/>
                  </a:ln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08"/>
                  </a:lnTo>
                  <a:lnTo>
                    <a:pt x="273" y="387"/>
                  </a:lnTo>
                  <a:lnTo>
                    <a:pt x="269" y="363"/>
                  </a:lnTo>
                  <a:lnTo>
                    <a:pt x="267" y="344"/>
                  </a:lnTo>
                  <a:lnTo>
                    <a:pt x="262" y="326"/>
                  </a:lnTo>
                  <a:lnTo>
                    <a:pt x="260" y="310"/>
                  </a:lnTo>
                  <a:lnTo>
                    <a:pt x="259" y="294"/>
                  </a:lnTo>
                  <a:lnTo>
                    <a:pt x="259" y="271"/>
                  </a:lnTo>
                  <a:lnTo>
                    <a:pt x="259" y="246"/>
                  </a:lnTo>
                  <a:lnTo>
                    <a:pt x="260" y="217"/>
                  </a:lnTo>
                  <a:lnTo>
                    <a:pt x="262" y="187"/>
                  </a:lnTo>
                  <a:lnTo>
                    <a:pt x="267" y="156"/>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close/>
                </a:path>
              </a:pathLst>
            </a:custGeom>
            <a:noFill/>
            <a:ln w="1588">
              <a:solidFill>
                <a:srgbClr val="000000"/>
              </a:solidFill>
              <a:prstDash val="solid"/>
              <a:round/>
              <a:headEnd/>
              <a:tailEnd/>
            </a:ln>
          </p:spPr>
          <p:txBody>
            <a:bodyPr/>
            <a:lstStyle/>
            <a:p>
              <a:endParaRPr lang="en-US"/>
            </a:p>
          </p:txBody>
        </p:sp>
        <p:sp>
          <p:nvSpPr>
            <p:cNvPr id="1241808" name="Freeform 720"/>
            <p:cNvSpPr>
              <a:spLocks/>
            </p:cNvSpPr>
            <p:nvPr/>
          </p:nvSpPr>
          <p:spPr bwMode="auto">
            <a:xfrm>
              <a:off x="3109" y="3001"/>
              <a:ext cx="101" cy="352"/>
            </a:xfrm>
            <a:custGeom>
              <a:avLst/>
              <a:gdLst/>
              <a:ahLst/>
              <a:cxnLst>
                <a:cxn ang="0">
                  <a:pos x="151" y="235"/>
                </a:cxn>
                <a:cxn ang="0">
                  <a:pos x="151" y="253"/>
                </a:cxn>
                <a:cxn ang="0">
                  <a:pos x="151" y="275"/>
                </a:cxn>
                <a:cxn ang="0">
                  <a:pos x="152" y="306"/>
                </a:cxn>
                <a:cxn ang="0">
                  <a:pos x="156" y="342"/>
                </a:cxn>
                <a:cxn ang="0">
                  <a:pos x="159" y="380"/>
                </a:cxn>
                <a:cxn ang="0">
                  <a:pos x="163" y="420"/>
                </a:cxn>
                <a:cxn ang="0">
                  <a:pos x="166" y="462"/>
                </a:cxn>
                <a:cxn ang="0">
                  <a:pos x="170" y="500"/>
                </a:cxn>
                <a:cxn ang="0">
                  <a:pos x="175" y="539"/>
                </a:cxn>
                <a:cxn ang="0">
                  <a:pos x="181" y="585"/>
                </a:cxn>
                <a:cxn ang="0">
                  <a:pos x="191" y="635"/>
                </a:cxn>
                <a:cxn ang="0">
                  <a:pos x="197" y="668"/>
                </a:cxn>
                <a:cxn ang="0">
                  <a:pos x="201" y="684"/>
                </a:cxn>
                <a:cxn ang="0">
                  <a:pos x="188" y="678"/>
                </a:cxn>
                <a:cxn ang="0">
                  <a:pos x="174" y="679"/>
                </a:cxn>
                <a:cxn ang="0">
                  <a:pos x="159" y="685"/>
                </a:cxn>
                <a:cxn ang="0">
                  <a:pos x="143" y="688"/>
                </a:cxn>
                <a:cxn ang="0">
                  <a:pos x="133" y="647"/>
                </a:cxn>
                <a:cxn ang="0">
                  <a:pos x="134" y="608"/>
                </a:cxn>
                <a:cxn ang="0">
                  <a:pos x="132" y="560"/>
                </a:cxn>
                <a:cxn ang="0">
                  <a:pos x="125" y="511"/>
                </a:cxn>
                <a:cxn ang="0">
                  <a:pos x="118" y="460"/>
                </a:cxn>
                <a:cxn ang="0">
                  <a:pos x="109" y="412"/>
                </a:cxn>
                <a:cxn ang="0">
                  <a:pos x="102" y="374"/>
                </a:cxn>
                <a:cxn ang="0">
                  <a:pos x="97" y="348"/>
                </a:cxn>
                <a:cxn ang="0">
                  <a:pos x="95" y="337"/>
                </a:cxn>
                <a:cxn ang="0">
                  <a:pos x="88" y="318"/>
                </a:cxn>
                <a:cxn ang="0">
                  <a:pos x="79" y="278"/>
                </a:cxn>
                <a:cxn ang="0">
                  <a:pos x="69" y="231"/>
                </a:cxn>
                <a:cxn ang="0">
                  <a:pos x="60" y="195"/>
                </a:cxn>
                <a:cxn ang="0">
                  <a:pos x="56" y="175"/>
                </a:cxn>
                <a:cxn ang="0">
                  <a:pos x="46" y="142"/>
                </a:cxn>
                <a:cxn ang="0">
                  <a:pos x="37" y="108"/>
                </a:cxn>
                <a:cxn ang="0">
                  <a:pos x="30" y="86"/>
                </a:cxn>
                <a:cxn ang="0">
                  <a:pos x="14" y="59"/>
                </a:cxn>
                <a:cxn ang="0">
                  <a:pos x="0" y="40"/>
                </a:cxn>
                <a:cxn ang="0">
                  <a:pos x="14" y="35"/>
                </a:cxn>
                <a:cxn ang="0">
                  <a:pos x="20" y="22"/>
                </a:cxn>
                <a:cxn ang="0">
                  <a:pos x="36" y="16"/>
                </a:cxn>
                <a:cxn ang="0">
                  <a:pos x="50" y="9"/>
                </a:cxn>
                <a:cxn ang="0">
                  <a:pos x="54" y="10"/>
                </a:cxn>
                <a:cxn ang="0">
                  <a:pos x="57" y="12"/>
                </a:cxn>
                <a:cxn ang="0">
                  <a:pos x="61" y="7"/>
                </a:cxn>
                <a:cxn ang="0">
                  <a:pos x="62" y="0"/>
                </a:cxn>
                <a:cxn ang="0">
                  <a:pos x="70" y="12"/>
                </a:cxn>
                <a:cxn ang="0">
                  <a:pos x="78" y="24"/>
                </a:cxn>
                <a:cxn ang="0">
                  <a:pos x="91" y="27"/>
                </a:cxn>
                <a:cxn ang="0">
                  <a:pos x="102" y="31"/>
                </a:cxn>
                <a:cxn ang="0">
                  <a:pos x="106" y="37"/>
                </a:cxn>
                <a:cxn ang="0">
                  <a:pos x="110" y="41"/>
                </a:cxn>
                <a:cxn ang="0">
                  <a:pos x="125" y="53"/>
                </a:cxn>
                <a:cxn ang="0">
                  <a:pos x="134" y="70"/>
                </a:cxn>
                <a:cxn ang="0">
                  <a:pos x="142" y="65"/>
                </a:cxn>
                <a:cxn ang="0">
                  <a:pos x="148" y="70"/>
                </a:cxn>
                <a:cxn ang="0">
                  <a:pos x="151" y="68"/>
                </a:cxn>
                <a:cxn ang="0">
                  <a:pos x="154" y="67"/>
                </a:cxn>
                <a:cxn ang="0">
                  <a:pos x="148" y="95"/>
                </a:cxn>
                <a:cxn ang="0">
                  <a:pos x="146" y="123"/>
                </a:cxn>
                <a:cxn ang="0">
                  <a:pos x="148" y="151"/>
                </a:cxn>
                <a:cxn ang="0">
                  <a:pos x="150" y="178"/>
                </a:cxn>
                <a:cxn ang="0">
                  <a:pos x="151" y="201"/>
                </a:cxn>
                <a:cxn ang="0">
                  <a:pos x="152" y="225"/>
                </a:cxn>
              </a:cxnLst>
              <a:rect l="0" t="0" r="r" b="b"/>
              <a:pathLst>
                <a:path w="201" h="705">
                  <a:moveTo>
                    <a:pt x="151" y="226"/>
                  </a:moveTo>
                  <a:lnTo>
                    <a:pt x="151" y="235"/>
                  </a:lnTo>
                  <a:lnTo>
                    <a:pt x="151" y="243"/>
                  </a:lnTo>
                  <a:lnTo>
                    <a:pt x="151" y="253"/>
                  </a:lnTo>
                  <a:lnTo>
                    <a:pt x="151" y="262"/>
                  </a:lnTo>
                  <a:lnTo>
                    <a:pt x="151" y="275"/>
                  </a:lnTo>
                  <a:lnTo>
                    <a:pt x="152" y="289"/>
                  </a:lnTo>
                  <a:lnTo>
                    <a:pt x="152" y="306"/>
                  </a:lnTo>
                  <a:lnTo>
                    <a:pt x="154" y="324"/>
                  </a:lnTo>
                  <a:lnTo>
                    <a:pt x="156" y="342"/>
                  </a:lnTo>
                  <a:lnTo>
                    <a:pt x="157" y="360"/>
                  </a:lnTo>
                  <a:lnTo>
                    <a:pt x="159" y="380"/>
                  </a:lnTo>
                  <a:lnTo>
                    <a:pt x="160" y="400"/>
                  </a:lnTo>
                  <a:lnTo>
                    <a:pt x="163" y="420"/>
                  </a:lnTo>
                  <a:lnTo>
                    <a:pt x="165" y="441"/>
                  </a:lnTo>
                  <a:lnTo>
                    <a:pt x="166" y="462"/>
                  </a:lnTo>
                  <a:lnTo>
                    <a:pt x="169" y="481"/>
                  </a:lnTo>
                  <a:lnTo>
                    <a:pt x="170" y="500"/>
                  </a:lnTo>
                  <a:lnTo>
                    <a:pt x="172" y="521"/>
                  </a:lnTo>
                  <a:lnTo>
                    <a:pt x="175" y="539"/>
                  </a:lnTo>
                  <a:lnTo>
                    <a:pt x="177" y="555"/>
                  </a:lnTo>
                  <a:lnTo>
                    <a:pt x="181" y="585"/>
                  </a:lnTo>
                  <a:lnTo>
                    <a:pt x="186" y="611"/>
                  </a:lnTo>
                  <a:lnTo>
                    <a:pt x="191" y="635"/>
                  </a:lnTo>
                  <a:lnTo>
                    <a:pt x="193" y="653"/>
                  </a:lnTo>
                  <a:lnTo>
                    <a:pt x="197" y="668"/>
                  </a:lnTo>
                  <a:lnTo>
                    <a:pt x="200" y="678"/>
                  </a:lnTo>
                  <a:lnTo>
                    <a:pt x="201" y="684"/>
                  </a:lnTo>
                  <a:lnTo>
                    <a:pt x="201" y="685"/>
                  </a:lnTo>
                  <a:lnTo>
                    <a:pt x="188" y="678"/>
                  </a:lnTo>
                  <a:lnTo>
                    <a:pt x="183" y="688"/>
                  </a:lnTo>
                  <a:lnTo>
                    <a:pt x="174" y="679"/>
                  </a:lnTo>
                  <a:lnTo>
                    <a:pt x="169" y="685"/>
                  </a:lnTo>
                  <a:lnTo>
                    <a:pt x="159" y="685"/>
                  </a:lnTo>
                  <a:lnTo>
                    <a:pt x="151" y="699"/>
                  </a:lnTo>
                  <a:lnTo>
                    <a:pt x="143" y="688"/>
                  </a:lnTo>
                  <a:lnTo>
                    <a:pt x="125" y="705"/>
                  </a:lnTo>
                  <a:lnTo>
                    <a:pt x="133" y="647"/>
                  </a:lnTo>
                  <a:lnTo>
                    <a:pt x="134" y="628"/>
                  </a:lnTo>
                  <a:lnTo>
                    <a:pt x="134" y="608"/>
                  </a:lnTo>
                  <a:lnTo>
                    <a:pt x="133" y="585"/>
                  </a:lnTo>
                  <a:lnTo>
                    <a:pt x="132" y="560"/>
                  </a:lnTo>
                  <a:lnTo>
                    <a:pt x="128" y="536"/>
                  </a:lnTo>
                  <a:lnTo>
                    <a:pt x="125" y="511"/>
                  </a:lnTo>
                  <a:lnTo>
                    <a:pt x="120" y="484"/>
                  </a:lnTo>
                  <a:lnTo>
                    <a:pt x="118" y="460"/>
                  </a:lnTo>
                  <a:lnTo>
                    <a:pt x="114" y="435"/>
                  </a:lnTo>
                  <a:lnTo>
                    <a:pt x="109" y="412"/>
                  </a:lnTo>
                  <a:lnTo>
                    <a:pt x="106" y="392"/>
                  </a:lnTo>
                  <a:lnTo>
                    <a:pt x="102" y="374"/>
                  </a:lnTo>
                  <a:lnTo>
                    <a:pt x="100" y="360"/>
                  </a:lnTo>
                  <a:lnTo>
                    <a:pt x="97" y="348"/>
                  </a:lnTo>
                  <a:lnTo>
                    <a:pt x="95" y="340"/>
                  </a:lnTo>
                  <a:lnTo>
                    <a:pt x="95" y="337"/>
                  </a:lnTo>
                  <a:lnTo>
                    <a:pt x="93" y="333"/>
                  </a:lnTo>
                  <a:lnTo>
                    <a:pt x="88" y="318"/>
                  </a:lnTo>
                  <a:lnTo>
                    <a:pt x="84" y="299"/>
                  </a:lnTo>
                  <a:lnTo>
                    <a:pt x="79" y="278"/>
                  </a:lnTo>
                  <a:lnTo>
                    <a:pt x="74" y="255"/>
                  </a:lnTo>
                  <a:lnTo>
                    <a:pt x="69" y="231"/>
                  </a:lnTo>
                  <a:lnTo>
                    <a:pt x="65" y="212"/>
                  </a:lnTo>
                  <a:lnTo>
                    <a:pt x="60" y="195"/>
                  </a:lnTo>
                  <a:lnTo>
                    <a:pt x="59" y="186"/>
                  </a:lnTo>
                  <a:lnTo>
                    <a:pt x="56" y="175"/>
                  </a:lnTo>
                  <a:lnTo>
                    <a:pt x="51" y="160"/>
                  </a:lnTo>
                  <a:lnTo>
                    <a:pt x="46" y="142"/>
                  </a:lnTo>
                  <a:lnTo>
                    <a:pt x="42" y="124"/>
                  </a:lnTo>
                  <a:lnTo>
                    <a:pt x="37" y="108"/>
                  </a:lnTo>
                  <a:lnTo>
                    <a:pt x="33" y="95"/>
                  </a:lnTo>
                  <a:lnTo>
                    <a:pt x="30" y="86"/>
                  </a:lnTo>
                  <a:lnTo>
                    <a:pt x="23" y="72"/>
                  </a:lnTo>
                  <a:lnTo>
                    <a:pt x="14" y="59"/>
                  </a:lnTo>
                  <a:lnTo>
                    <a:pt x="5" y="49"/>
                  </a:lnTo>
                  <a:lnTo>
                    <a:pt x="0" y="40"/>
                  </a:lnTo>
                  <a:lnTo>
                    <a:pt x="5" y="41"/>
                  </a:lnTo>
                  <a:lnTo>
                    <a:pt x="14" y="35"/>
                  </a:lnTo>
                  <a:lnTo>
                    <a:pt x="18" y="27"/>
                  </a:lnTo>
                  <a:lnTo>
                    <a:pt x="20" y="22"/>
                  </a:lnTo>
                  <a:lnTo>
                    <a:pt x="30" y="21"/>
                  </a:lnTo>
                  <a:lnTo>
                    <a:pt x="36" y="16"/>
                  </a:lnTo>
                  <a:lnTo>
                    <a:pt x="42" y="13"/>
                  </a:lnTo>
                  <a:lnTo>
                    <a:pt x="50" y="9"/>
                  </a:lnTo>
                  <a:lnTo>
                    <a:pt x="51" y="9"/>
                  </a:lnTo>
                  <a:lnTo>
                    <a:pt x="54" y="10"/>
                  </a:lnTo>
                  <a:lnTo>
                    <a:pt x="56" y="12"/>
                  </a:lnTo>
                  <a:lnTo>
                    <a:pt x="57" y="12"/>
                  </a:lnTo>
                  <a:lnTo>
                    <a:pt x="59" y="10"/>
                  </a:lnTo>
                  <a:lnTo>
                    <a:pt x="61" y="7"/>
                  </a:lnTo>
                  <a:lnTo>
                    <a:pt x="62" y="4"/>
                  </a:lnTo>
                  <a:lnTo>
                    <a:pt x="62" y="0"/>
                  </a:lnTo>
                  <a:lnTo>
                    <a:pt x="66" y="7"/>
                  </a:lnTo>
                  <a:lnTo>
                    <a:pt x="70" y="12"/>
                  </a:lnTo>
                  <a:lnTo>
                    <a:pt x="74" y="19"/>
                  </a:lnTo>
                  <a:lnTo>
                    <a:pt x="78" y="24"/>
                  </a:lnTo>
                  <a:lnTo>
                    <a:pt x="84" y="22"/>
                  </a:lnTo>
                  <a:lnTo>
                    <a:pt x="91" y="27"/>
                  </a:lnTo>
                  <a:lnTo>
                    <a:pt x="95" y="31"/>
                  </a:lnTo>
                  <a:lnTo>
                    <a:pt x="102" y="31"/>
                  </a:lnTo>
                  <a:lnTo>
                    <a:pt x="104" y="34"/>
                  </a:lnTo>
                  <a:lnTo>
                    <a:pt x="106" y="37"/>
                  </a:lnTo>
                  <a:lnTo>
                    <a:pt x="107" y="40"/>
                  </a:lnTo>
                  <a:lnTo>
                    <a:pt x="110" y="41"/>
                  </a:lnTo>
                  <a:lnTo>
                    <a:pt x="118" y="46"/>
                  </a:lnTo>
                  <a:lnTo>
                    <a:pt x="125" y="53"/>
                  </a:lnTo>
                  <a:lnTo>
                    <a:pt x="129" y="62"/>
                  </a:lnTo>
                  <a:lnTo>
                    <a:pt x="134" y="70"/>
                  </a:lnTo>
                  <a:lnTo>
                    <a:pt x="139" y="67"/>
                  </a:lnTo>
                  <a:lnTo>
                    <a:pt x="142" y="65"/>
                  </a:lnTo>
                  <a:lnTo>
                    <a:pt x="145" y="65"/>
                  </a:lnTo>
                  <a:lnTo>
                    <a:pt x="148" y="70"/>
                  </a:lnTo>
                  <a:lnTo>
                    <a:pt x="150" y="68"/>
                  </a:lnTo>
                  <a:lnTo>
                    <a:pt x="151" y="68"/>
                  </a:lnTo>
                  <a:lnTo>
                    <a:pt x="152" y="67"/>
                  </a:lnTo>
                  <a:lnTo>
                    <a:pt x="154" y="67"/>
                  </a:lnTo>
                  <a:lnTo>
                    <a:pt x="150" y="80"/>
                  </a:lnTo>
                  <a:lnTo>
                    <a:pt x="148" y="95"/>
                  </a:lnTo>
                  <a:lnTo>
                    <a:pt x="146" y="108"/>
                  </a:lnTo>
                  <a:lnTo>
                    <a:pt x="146" y="123"/>
                  </a:lnTo>
                  <a:lnTo>
                    <a:pt x="146" y="138"/>
                  </a:lnTo>
                  <a:lnTo>
                    <a:pt x="148" y="151"/>
                  </a:lnTo>
                  <a:lnTo>
                    <a:pt x="148" y="166"/>
                  </a:lnTo>
                  <a:lnTo>
                    <a:pt x="150" y="178"/>
                  </a:lnTo>
                  <a:lnTo>
                    <a:pt x="150" y="189"/>
                  </a:lnTo>
                  <a:lnTo>
                    <a:pt x="151" y="201"/>
                  </a:lnTo>
                  <a:lnTo>
                    <a:pt x="151" y="212"/>
                  </a:lnTo>
                  <a:lnTo>
                    <a:pt x="152" y="225"/>
                  </a:lnTo>
                  <a:lnTo>
                    <a:pt x="151" y="226"/>
                  </a:lnTo>
                  <a:close/>
                </a:path>
              </a:pathLst>
            </a:custGeom>
            <a:solidFill>
              <a:srgbClr val="FFFFFF"/>
            </a:solidFill>
            <a:ln w="9525">
              <a:noFill/>
              <a:round/>
              <a:headEnd/>
              <a:tailEnd/>
            </a:ln>
          </p:spPr>
          <p:txBody>
            <a:bodyPr/>
            <a:lstStyle/>
            <a:p>
              <a:endParaRPr lang="en-US"/>
            </a:p>
          </p:txBody>
        </p:sp>
        <p:sp>
          <p:nvSpPr>
            <p:cNvPr id="1241809" name="Freeform 721"/>
            <p:cNvSpPr>
              <a:spLocks/>
            </p:cNvSpPr>
            <p:nvPr/>
          </p:nvSpPr>
          <p:spPr bwMode="auto">
            <a:xfrm>
              <a:off x="3109" y="3001"/>
              <a:ext cx="101" cy="352"/>
            </a:xfrm>
            <a:custGeom>
              <a:avLst/>
              <a:gdLst/>
              <a:ahLst/>
              <a:cxnLst>
                <a:cxn ang="0">
                  <a:pos x="151" y="235"/>
                </a:cxn>
                <a:cxn ang="0">
                  <a:pos x="151" y="262"/>
                </a:cxn>
                <a:cxn ang="0">
                  <a:pos x="152" y="306"/>
                </a:cxn>
                <a:cxn ang="0">
                  <a:pos x="157" y="360"/>
                </a:cxn>
                <a:cxn ang="0">
                  <a:pos x="163" y="420"/>
                </a:cxn>
                <a:cxn ang="0">
                  <a:pos x="169" y="481"/>
                </a:cxn>
                <a:cxn ang="0">
                  <a:pos x="175" y="539"/>
                </a:cxn>
                <a:cxn ang="0">
                  <a:pos x="186" y="611"/>
                </a:cxn>
                <a:cxn ang="0">
                  <a:pos x="197" y="668"/>
                </a:cxn>
                <a:cxn ang="0">
                  <a:pos x="201" y="685"/>
                </a:cxn>
                <a:cxn ang="0">
                  <a:pos x="174" y="679"/>
                </a:cxn>
                <a:cxn ang="0">
                  <a:pos x="151" y="699"/>
                </a:cxn>
                <a:cxn ang="0">
                  <a:pos x="133" y="647"/>
                </a:cxn>
                <a:cxn ang="0">
                  <a:pos x="133" y="585"/>
                </a:cxn>
                <a:cxn ang="0">
                  <a:pos x="125" y="511"/>
                </a:cxn>
                <a:cxn ang="0">
                  <a:pos x="114" y="435"/>
                </a:cxn>
                <a:cxn ang="0">
                  <a:pos x="102" y="374"/>
                </a:cxn>
                <a:cxn ang="0">
                  <a:pos x="95" y="340"/>
                </a:cxn>
                <a:cxn ang="0">
                  <a:pos x="88" y="318"/>
                </a:cxn>
                <a:cxn ang="0">
                  <a:pos x="74" y="255"/>
                </a:cxn>
                <a:cxn ang="0">
                  <a:pos x="60" y="195"/>
                </a:cxn>
                <a:cxn ang="0">
                  <a:pos x="51" y="160"/>
                </a:cxn>
                <a:cxn ang="0">
                  <a:pos x="37" y="108"/>
                </a:cxn>
                <a:cxn ang="0">
                  <a:pos x="23" y="72"/>
                </a:cxn>
                <a:cxn ang="0">
                  <a:pos x="0" y="40"/>
                </a:cxn>
                <a:cxn ang="0">
                  <a:pos x="18" y="27"/>
                </a:cxn>
                <a:cxn ang="0">
                  <a:pos x="36" y="16"/>
                </a:cxn>
                <a:cxn ang="0">
                  <a:pos x="51" y="9"/>
                </a:cxn>
                <a:cxn ang="0">
                  <a:pos x="57" y="12"/>
                </a:cxn>
                <a:cxn ang="0">
                  <a:pos x="62" y="4"/>
                </a:cxn>
                <a:cxn ang="0">
                  <a:pos x="70" y="12"/>
                </a:cxn>
                <a:cxn ang="0">
                  <a:pos x="84" y="22"/>
                </a:cxn>
                <a:cxn ang="0">
                  <a:pos x="102" y="31"/>
                </a:cxn>
                <a:cxn ang="0">
                  <a:pos x="107" y="40"/>
                </a:cxn>
                <a:cxn ang="0">
                  <a:pos x="125" y="53"/>
                </a:cxn>
                <a:cxn ang="0">
                  <a:pos x="139" y="67"/>
                </a:cxn>
                <a:cxn ang="0">
                  <a:pos x="148" y="70"/>
                </a:cxn>
                <a:cxn ang="0">
                  <a:pos x="152" y="67"/>
                </a:cxn>
                <a:cxn ang="0">
                  <a:pos x="148" y="95"/>
                </a:cxn>
                <a:cxn ang="0">
                  <a:pos x="146" y="138"/>
                </a:cxn>
                <a:cxn ang="0">
                  <a:pos x="150" y="178"/>
                </a:cxn>
                <a:cxn ang="0">
                  <a:pos x="151" y="212"/>
                </a:cxn>
              </a:cxnLst>
              <a:rect l="0" t="0" r="r" b="b"/>
              <a:pathLst>
                <a:path w="201" h="705">
                  <a:moveTo>
                    <a:pt x="151" y="226"/>
                  </a:moveTo>
                  <a:lnTo>
                    <a:pt x="151" y="226"/>
                  </a:lnTo>
                  <a:lnTo>
                    <a:pt x="151" y="235"/>
                  </a:lnTo>
                  <a:lnTo>
                    <a:pt x="151" y="243"/>
                  </a:lnTo>
                  <a:lnTo>
                    <a:pt x="151" y="253"/>
                  </a:lnTo>
                  <a:lnTo>
                    <a:pt x="151" y="262"/>
                  </a:lnTo>
                  <a:lnTo>
                    <a:pt x="151" y="275"/>
                  </a:lnTo>
                  <a:lnTo>
                    <a:pt x="152" y="289"/>
                  </a:lnTo>
                  <a:lnTo>
                    <a:pt x="152" y="306"/>
                  </a:lnTo>
                  <a:lnTo>
                    <a:pt x="154" y="324"/>
                  </a:lnTo>
                  <a:lnTo>
                    <a:pt x="156" y="342"/>
                  </a:lnTo>
                  <a:lnTo>
                    <a:pt x="157" y="360"/>
                  </a:lnTo>
                  <a:lnTo>
                    <a:pt x="159" y="380"/>
                  </a:lnTo>
                  <a:lnTo>
                    <a:pt x="160" y="400"/>
                  </a:lnTo>
                  <a:lnTo>
                    <a:pt x="163" y="420"/>
                  </a:lnTo>
                  <a:lnTo>
                    <a:pt x="165" y="441"/>
                  </a:lnTo>
                  <a:lnTo>
                    <a:pt x="166" y="462"/>
                  </a:lnTo>
                  <a:lnTo>
                    <a:pt x="169" y="481"/>
                  </a:lnTo>
                  <a:lnTo>
                    <a:pt x="170" y="500"/>
                  </a:lnTo>
                  <a:lnTo>
                    <a:pt x="172" y="521"/>
                  </a:lnTo>
                  <a:lnTo>
                    <a:pt x="175" y="539"/>
                  </a:lnTo>
                  <a:lnTo>
                    <a:pt x="177" y="555"/>
                  </a:lnTo>
                  <a:lnTo>
                    <a:pt x="181" y="585"/>
                  </a:lnTo>
                  <a:lnTo>
                    <a:pt x="186" y="611"/>
                  </a:lnTo>
                  <a:lnTo>
                    <a:pt x="191" y="635"/>
                  </a:lnTo>
                  <a:lnTo>
                    <a:pt x="193" y="653"/>
                  </a:lnTo>
                  <a:lnTo>
                    <a:pt x="197" y="668"/>
                  </a:lnTo>
                  <a:lnTo>
                    <a:pt x="200" y="678"/>
                  </a:lnTo>
                  <a:lnTo>
                    <a:pt x="201" y="684"/>
                  </a:lnTo>
                  <a:lnTo>
                    <a:pt x="201" y="685"/>
                  </a:lnTo>
                  <a:lnTo>
                    <a:pt x="188" y="678"/>
                  </a:lnTo>
                  <a:lnTo>
                    <a:pt x="183" y="688"/>
                  </a:lnTo>
                  <a:lnTo>
                    <a:pt x="174" y="679"/>
                  </a:lnTo>
                  <a:lnTo>
                    <a:pt x="169" y="685"/>
                  </a:lnTo>
                  <a:lnTo>
                    <a:pt x="159" y="685"/>
                  </a:lnTo>
                  <a:lnTo>
                    <a:pt x="151" y="699"/>
                  </a:lnTo>
                  <a:lnTo>
                    <a:pt x="143" y="688"/>
                  </a:lnTo>
                  <a:lnTo>
                    <a:pt x="125" y="705"/>
                  </a:lnTo>
                  <a:lnTo>
                    <a:pt x="133" y="647"/>
                  </a:lnTo>
                  <a:lnTo>
                    <a:pt x="134" y="628"/>
                  </a:lnTo>
                  <a:lnTo>
                    <a:pt x="134" y="608"/>
                  </a:lnTo>
                  <a:lnTo>
                    <a:pt x="133" y="585"/>
                  </a:lnTo>
                  <a:lnTo>
                    <a:pt x="132" y="560"/>
                  </a:lnTo>
                  <a:lnTo>
                    <a:pt x="128" y="536"/>
                  </a:lnTo>
                  <a:lnTo>
                    <a:pt x="125" y="511"/>
                  </a:lnTo>
                  <a:lnTo>
                    <a:pt x="120" y="484"/>
                  </a:lnTo>
                  <a:lnTo>
                    <a:pt x="118" y="460"/>
                  </a:lnTo>
                  <a:lnTo>
                    <a:pt x="114" y="435"/>
                  </a:lnTo>
                  <a:lnTo>
                    <a:pt x="109" y="412"/>
                  </a:lnTo>
                  <a:lnTo>
                    <a:pt x="106" y="392"/>
                  </a:lnTo>
                  <a:lnTo>
                    <a:pt x="102" y="374"/>
                  </a:lnTo>
                  <a:lnTo>
                    <a:pt x="100" y="360"/>
                  </a:lnTo>
                  <a:lnTo>
                    <a:pt x="97" y="348"/>
                  </a:lnTo>
                  <a:lnTo>
                    <a:pt x="95" y="340"/>
                  </a:lnTo>
                  <a:lnTo>
                    <a:pt x="95" y="337"/>
                  </a:lnTo>
                  <a:lnTo>
                    <a:pt x="93" y="333"/>
                  </a:lnTo>
                  <a:lnTo>
                    <a:pt x="88" y="318"/>
                  </a:lnTo>
                  <a:lnTo>
                    <a:pt x="84" y="299"/>
                  </a:lnTo>
                  <a:lnTo>
                    <a:pt x="79" y="278"/>
                  </a:lnTo>
                  <a:lnTo>
                    <a:pt x="74" y="255"/>
                  </a:lnTo>
                  <a:lnTo>
                    <a:pt x="69" y="231"/>
                  </a:lnTo>
                  <a:lnTo>
                    <a:pt x="65" y="212"/>
                  </a:lnTo>
                  <a:lnTo>
                    <a:pt x="60" y="195"/>
                  </a:lnTo>
                  <a:lnTo>
                    <a:pt x="59" y="186"/>
                  </a:lnTo>
                  <a:lnTo>
                    <a:pt x="56" y="175"/>
                  </a:lnTo>
                  <a:lnTo>
                    <a:pt x="51" y="160"/>
                  </a:lnTo>
                  <a:lnTo>
                    <a:pt x="46" y="142"/>
                  </a:lnTo>
                  <a:lnTo>
                    <a:pt x="42" y="124"/>
                  </a:lnTo>
                  <a:lnTo>
                    <a:pt x="37" y="108"/>
                  </a:lnTo>
                  <a:lnTo>
                    <a:pt x="33" y="95"/>
                  </a:lnTo>
                  <a:lnTo>
                    <a:pt x="30" y="86"/>
                  </a:lnTo>
                  <a:lnTo>
                    <a:pt x="23" y="72"/>
                  </a:lnTo>
                  <a:lnTo>
                    <a:pt x="14" y="59"/>
                  </a:lnTo>
                  <a:lnTo>
                    <a:pt x="5" y="49"/>
                  </a:lnTo>
                  <a:lnTo>
                    <a:pt x="0" y="40"/>
                  </a:lnTo>
                  <a:lnTo>
                    <a:pt x="5" y="41"/>
                  </a:lnTo>
                  <a:lnTo>
                    <a:pt x="14" y="35"/>
                  </a:lnTo>
                  <a:lnTo>
                    <a:pt x="18" y="27"/>
                  </a:lnTo>
                  <a:lnTo>
                    <a:pt x="20" y="22"/>
                  </a:lnTo>
                  <a:lnTo>
                    <a:pt x="30" y="21"/>
                  </a:lnTo>
                  <a:lnTo>
                    <a:pt x="36" y="16"/>
                  </a:lnTo>
                  <a:lnTo>
                    <a:pt x="42" y="13"/>
                  </a:lnTo>
                  <a:lnTo>
                    <a:pt x="50" y="9"/>
                  </a:lnTo>
                  <a:lnTo>
                    <a:pt x="51" y="9"/>
                  </a:lnTo>
                  <a:lnTo>
                    <a:pt x="54" y="10"/>
                  </a:lnTo>
                  <a:lnTo>
                    <a:pt x="56" y="12"/>
                  </a:lnTo>
                  <a:lnTo>
                    <a:pt x="57" y="12"/>
                  </a:lnTo>
                  <a:lnTo>
                    <a:pt x="59" y="10"/>
                  </a:lnTo>
                  <a:lnTo>
                    <a:pt x="61" y="7"/>
                  </a:lnTo>
                  <a:lnTo>
                    <a:pt x="62" y="4"/>
                  </a:lnTo>
                  <a:lnTo>
                    <a:pt x="62" y="0"/>
                  </a:lnTo>
                  <a:lnTo>
                    <a:pt x="66" y="7"/>
                  </a:lnTo>
                  <a:lnTo>
                    <a:pt x="70" y="12"/>
                  </a:lnTo>
                  <a:lnTo>
                    <a:pt x="74" y="19"/>
                  </a:lnTo>
                  <a:lnTo>
                    <a:pt x="78" y="24"/>
                  </a:lnTo>
                  <a:lnTo>
                    <a:pt x="84" y="22"/>
                  </a:lnTo>
                  <a:lnTo>
                    <a:pt x="91" y="27"/>
                  </a:lnTo>
                  <a:lnTo>
                    <a:pt x="95" y="31"/>
                  </a:lnTo>
                  <a:lnTo>
                    <a:pt x="102" y="31"/>
                  </a:lnTo>
                  <a:lnTo>
                    <a:pt x="104" y="34"/>
                  </a:lnTo>
                  <a:lnTo>
                    <a:pt x="106" y="37"/>
                  </a:lnTo>
                  <a:lnTo>
                    <a:pt x="107" y="40"/>
                  </a:lnTo>
                  <a:lnTo>
                    <a:pt x="110" y="41"/>
                  </a:lnTo>
                  <a:lnTo>
                    <a:pt x="118" y="46"/>
                  </a:lnTo>
                  <a:lnTo>
                    <a:pt x="125" y="53"/>
                  </a:lnTo>
                  <a:lnTo>
                    <a:pt x="129" y="62"/>
                  </a:lnTo>
                  <a:lnTo>
                    <a:pt x="134" y="70"/>
                  </a:lnTo>
                  <a:lnTo>
                    <a:pt x="139" y="67"/>
                  </a:lnTo>
                  <a:lnTo>
                    <a:pt x="142" y="65"/>
                  </a:lnTo>
                  <a:lnTo>
                    <a:pt x="145" y="65"/>
                  </a:lnTo>
                  <a:lnTo>
                    <a:pt x="148" y="70"/>
                  </a:lnTo>
                  <a:lnTo>
                    <a:pt x="150" y="68"/>
                  </a:lnTo>
                  <a:lnTo>
                    <a:pt x="151" y="68"/>
                  </a:lnTo>
                  <a:lnTo>
                    <a:pt x="152" y="67"/>
                  </a:lnTo>
                  <a:lnTo>
                    <a:pt x="154" y="67"/>
                  </a:lnTo>
                  <a:lnTo>
                    <a:pt x="150" y="80"/>
                  </a:lnTo>
                  <a:lnTo>
                    <a:pt x="148" y="95"/>
                  </a:lnTo>
                  <a:lnTo>
                    <a:pt x="146" y="108"/>
                  </a:lnTo>
                  <a:lnTo>
                    <a:pt x="146" y="123"/>
                  </a:lnTo>
                  <a:lnTo>
                    <a:pt x="146" y="138"/>
                  </a:lnTo>
                  <a:lnTo>
                    <a:pt x="148" y="151"/>
                  </a:lnTo>
                  <a:lnTo>
                    <a:pt x="148" y="166"/>
                  </a:lnTo>
                  <a:lnTo>
                    <a:pt x="150" y="178"/>
                  </a:lnTo>
                  <a:lnTo>
                    <a:pt x="150" y="189"/>
                  </a:lnTo>
                  <a:lnTo>
                    <a:pt x="151" y="201"/>
                  </a:lnTo>
                  <a:lnTo>
                    <a:pt x="151" y="212"/>
                  </a:lnTo>
                  <a:lnTo>
                    <a:pt x="152" y="225"/>
                  </a:lnTo>
                  <a:lnTo>
                    <a:pt x="151" y="226"/>
                  </a:lnTo>
                  <a:close/>
                </a:path>
              </a:pathLst>
            </a:custGeom>
            <a:noFill/>
            <a:ln w="1588">
              <a:solidFill>
                <a:srgbClr val="000000"/>
              </a:solidFill>
              <a:prstDash val="solid"/>
              <a:round/>
              <a:headEnd/>
              <a:tailEnd/>
            </a:ln>
          </p:spPr>
          <p:txBody>
            <a:bodyPr/>
            <a:lstStyle/>
            <a:p>
              <a:endParaRPr lang="en-US"/>
            </a:p>
          </p:txBody>
        </p:sp>
        <p:sp>
          <p:nvSpPr>
            <p:cNvPr id="1241810" name="Freeform 722"/>
            <p:cNvSpPr>
              <a:spLocks/>
            </p:cNvSpPr>
            <p:nvPr/>
          </p:nvSpPr>
          <p:spPr bwMode="auto">
            <a:xfrm>
              <a:off x="3066" y="2700"/>
              <a:ext cx="144" cy="653"/>
            </a:xfrm>
            <a:custGeom>
              <a:avLst/>
              <a:gdLst/>
              <a:ahLst/>
              <a:cxnLst>
                <a:cxn ang="0">
                  <a:pos x="286" y="1287"/>
                </a:cxn>
                <a:cxn ang="0">
                  <a:pos x="278" y="1256"/>
                </a:cxn>
                <a:cxn ang="0">
                  <a:pos x="267" y="1189"/>
                </a:cxn>
                <a:cxn ang="0">
                  <a:pos x="257" y="1124"/>
                </a:cxn>
                <a:cxn ang="0">
                  <a:pos x="251" y="1065"/>
                </a:cxn>
                <a:cxn ang="0">
                  <a:pos x="245" y="1004"/>
                </a:cxn>
                <a:cxn ang="0">
                  <a:pos x="240" y="945"/>
                </a:cxn>
                <a:cxn ang="0">
                  <a:pos x="237" y="893"/>
                </a:cxn>
                <a:cxn ang="0">
                  <a:pos x="236" y="850"/>
                </a:cxn>
                <a:cxn ang="0">
                  <a:pos x="237" y="812"/>
                </a:cxn>
                <a:cxn ang="0">
                  <a:pos x="239" y="788"/>
                </a:cxn>
                <a:cxn ang="0">
                  <a:pos x="244" y="770"/>
                </a:cxn>
                <a:cxn ang="0">
                  <a:pos x="262" y="699"/>
                </a:cxn>
                <a:cxn ang="0">
                  <a:pos x="273" y="607"/>
                </a:cxn>
                <a:cxn ang="0">
                  <a:pos x="277" y="584"/>
                </a:cxn>
                <a:cxn ang="0">
                  <a:pos x="285" y="524"/>
                </a:cxn>
                <a:cxn ang="0">
                  <a:pos x="285" y="453"/>
                </a:cxn>
                <a:cxn ang="0">
                  <a:pos x="273" y="387"/>
                </a:cxn>
                <a:cxn ang="0">
                  <a:pos x="262" y="328"/>
                </a:cxn>
                <a:cxn ang="0">
                  <a:pos x="259" y="274"/>
                </a:cxn>
                <a:cxn ang="0">
                  <a:pos x="262" y="188"/>
                </a:cxn>
                <a:cxn ang="0">
                  <a:pos x="276" y="97"/>
                </a:cxn>
                <a:cxn ang="0">
                  <a:pos x="277" y="48"/>
                </a:cxn>
                <a:cxn ang="0">
                  <a:pos x="268" y="15"/>
                </a:cxn>
                <a:cxn ang="0">
                  <a:pos x="250" y="0"/>
                </a:cxn>
                <a:cxn ang="0">
                  <a:pos x="228" y="8"/>
                </a:cxn>
                <a:cxn ang="0">
                  <a:pos x="209" y="21"/>
                </a:cxn>
                <a:cxn ang="0">
                  <a:pos x="195" y="42"/>
                </a:cxn>
                <a:cxn ang="0">
                  <a:pos x="180" y="67"/>
                </a:cxn>
                <a:cxn ang="0">
                  <a:pos x="171" y="94"/>
                </a:cxn>
                <a:cxn ang="0">
                  <a:pos x="169" y="91"/>
                </a:cxn>
                <a:cxn ang="0">
                  <a:pos x="160" y="52"/>
                </a:cxn>
                <a:cxn ang="0">
                  <a:pos x="130" y="14"/>
                </a:cxn>
                <a:cxn ang="0">
                  <a:pos x="67" y="175"/>
                </a:cxn>
                <a:cxn ang="0">
                  <a:pos x="51" y="222"/>
                </a:cxn>
                <a:cxn ang="0">
                  <a:pos x="29" y="286"/>
                </a:cxn>
                <a:cxn ang="0">
                  <a:pos x="15" y="333"/>
                </a:cxn>
                <a:cxn ang="0">
                  <a:pos x="2" y="408"/>
                </a:cxn>
                <a:cxn ang="0">
                  <a:pos x="1" y="474"/>
                </a:cxn>
                <a:cxn ang="0">
                  <a:pos x="11" y="536"/>
                </a:cxn>
                <a:cxn ang="0">
                  <a:pos x="36" y="607"/>
                </a:cxn>
                <a:cxn ang="0">
                  <a:pos x="55" y="640"/>
                </a:cxn>
                <a:cxn ang="0">
                  <a:pos x="74" y="689"/>
                </a:cxn>
                <a:cxn ang="0">
                  <a:pos x="100" y="754"/>
                </a:cxn>
                <a:cxn ang="0">
                  <a:pos x="124" y="804"/>
                </a:cxn>
                <a:cxn ang="0">
                  <a:pos x="154" y="883"/>
                </a:cxn>
                <a:cxn ang="0">
                  <a:pos x="180" y="940"/>
                </a:cxn>
                <a:cxn ang="0">
                  <a:pos x="185" y="963"/>
                </a:cxn>
                <a:cxn ang="0">
                  <a:pos x="194" y="1015"/>
                </a:cxn>
                <a:cxn ang="0">
                  <a:pos x="205" y="1087"/>
                </a:cxn>
                <a:cxn ang="0">
                  <a:pos x="217" y="1163"/>
                </a:cxn>
                <a:cxn ang="0">
                  <a:pos x="219" y="1231"/>
                </a:cxn>
              </a:cxnLst>
              <a:rect l="0" t="0" r="r" b="b"/>
              <a:pathLst>
                <a:path w="286" h="1308">
                  <a:moveTo>
                    <a:pt x="286" y="1288"/>
                  </a:moveTo>
                  <a:lnTo>
                    <a:pt x="286" y="1288"/>
                  </a:lnTo>
                  <a:lnTo>
                    <a:pt x="286" y="1287"/>
                  </a:lnTo>
                  <a:lnTo>
                    <a:pt x="285" y="1281"/>
                  </a:lnTo>
                  <a:lnTo>
                    <a:pt x="282" y="1271"/>
                  </a:lnTo>
                  <a:lnTo>
                    <a:pt x="278" y="1256"/>
                  </a:lnTo>
                  <a:lnTo>
                    <a:pt x="276" y="1238"/>
                  </a:lnTo>
                  <a:lnTo>
                    <a:pt x="271" y="1214"/>
                  </a:lnTo>
                  <a:lnTo>
                    <a:pt x="267" y="1189"/>
                  </a:lnTo>
                  <a:lnTo>
                    <a:pt x="262" y="1158"/>
                  </a:lnTo>
                  <a:lnTo>
                    <a:pt x="260" y="1142"/>
                  </a:lnTo>
                  <a:lnTo>
                    <a:pt x="257" y="1124"/>
                  </a:lnTo>
                  <a:lnTo>
                    <a:pt x="255" y="1103"/>
                  </a:lnTo>
                  <a:lnTo>
                    <a:pt x="254" y="1084"/>
                  </a:lnTo>
                  <a:lnTo>
                    <a:pt x="251" y="1065"/>
                  </a:lnTo>
                  <a:lnTo>
                    <a:pt x="250" y="1044"/>
                  </a:lnTo>
                  <a:lnTo>
                    <a:pt x="248" y="1023"/>
                  </a:lnTo>
                  <a:lnTo>
                    <a:pt x="245" y="1004"/>
                  </a:lnTo>
                  <a:lnTo>
                    <a:pt x="244" y="983"/>
                  </a:lnTo>
                  <a:lnTo>
                    <a:pt x="242" y="963"/>
                  </a:lnTo>
                  <a:lnTo>
                    <a:pt x="240" y="945"/>
                  </a:lnTo>
                  <a:lnTo>
                    <a:pt x="239" y="927"/>
                  </a:lnTo>
                  <a:lnTo>
                    <a:pt x="237" y="909"/>
                  </a:lnTo>
                  <a:lnTo>
                    <a:pt x="237" y="893"/>
                  </a:lnTo>
                  <a:lnTo>
                    <a:pt x="236" y="877"/>
                  </a:lnTo>
                  <a:lnTo>
                    <a:pt x="236" y="865"/>
                  </a:lnTo>
                  <a:lnTo>
                    <a:pt x="236" y="850"/>
                  </a:lnTo>
                  <a:lnTo>
                    <a:pt x="236" y="837"/>
                  </a:lnTo>
                  <a:lnTo>
                    <a:pt x="237" y="824"/>
                  </a:lnTo>
                  <a:lnTo>
                    <a:pt x="237" y="812"/>
                  </a:lnTo>
                  <a:lnTo>
                    <a:pt x="237" y="801"/>
                  </a:lnTo>
                  <a:lnTo>
                    <a:pt x="239" y="792"/>
                  </a:lnTo>
                  <a:lnTo>
                    <a:pt x="239" y="788"/>
                  </a:lnTo>
                  <a:lnTo>
                    <a:pt x="239" y="787"/>
                  </a:lnTo>
                  <a:lnTo>
                    <a:pt x="240" y="782"/>
                  </a:lnTo>
                  <a:lnTo>
                    <a:pt x="244" y="770"/>
                  </a:lnTo>
                  <a:lnTo>
                    <a:pt x="250" y="752"/>
                  </a:lnTo>
                  <a:lnTo>
                    <a:pt x="255" y="727"/>
                  </a:lnTo>
                  <a:lnTo>
                    <a:pt x="262" y="699"/>
                  </a:lnTo>
                  <a:lnTo>
                    <a:pt x="268" y="670"/>
                  </a:lnTo>
                  <a:lnTo>
                    <a:pt x="271" y="638"/>
                  </a:lnTo>
                  <a:lnTo>
                    <a:pt x="273" y="607"/>
                  </a:lnTo>
                  <a:lnTo>
                    <a:pt x="273" y="603"/>
                  </a:lnTo>
                  <a:lnTo>
                    <a:pt x="273" y="596"/>
                  </a:lnTo>
                  <a:lnTo>
                    <a:pt x="277" y="584"/>
                  </a:lnTo>
                  <a:lnTo>
                    <a:pt x="280" y="566"/>
                  </a:lnTo>
                  <a:lnTo>
                    <a:pt x="282" y="547"/>
                  </a:lnTo>
                  <a:lnTo>
                    <a:pt x="285" y="524"/>
                  </a:lnTo>
                  <a:lnTo>
                    <a:pt x="286" y="499"/>
                  </a:lnTo>
                  <a:lnTo>
                    <a:pt x="286" y="474"/>
                  </a:lnTo>
                  <a:lnTo>
                    <a:pt x="285" y="453"/>
                  </a:lnTo>
                  <a:lnTo>
                    <a:pt x="282" y="431"/>
                  </a:lnTo>
                  <a:lnTo>
                    <a:pt x="278" y="410"/>
                  </a:lnTo>
                  <a:lnTo>
                    <a:pt x="273" y="387"/>
                  </a:lnTo>
                  <a:lnTo>
                    <a:pt x="269" y="366"/>
                  </a:lnTo>
                  <a:lnTo>
                    <a:pt x="267" y="345"/>
                  </a:lnTo>
                  <a:lnTo>
                    <a:pt x="262" y="328"/>
                  </a:lnTo>
                  <a:lnTo>
                    <a:pt x="260" y="313"/>
                  </a:lnTo>
                  <a:lnTo>
                    <a:pt x="259" y="296"/>
                  </a:lnTo>
                  <a:lnTo>
                    <a:pt x="259" y="274"/>
                  </a:lnTo>
                  <a:lnTo>
                    <a:pt x="259" y="248"/>
                  </a:lnTo>
                  <a:lnTo>
                    <a:pt x="260" y="218"/>
                  </a:lnTo>
                  <a:lnTo>
                    <a:pt x="262" y="188"/>
                  </a:lnTo>
                  <a:lnTo>
                    <a:pt x="267" y="157"/>
                  </a:lnTo>
                  <a:lnTo>
                    <a:pt x="269" y="126"/>
                  </a:lnTo>
                  <a:lnTo>
                    <a:pt x="276" y="97"/>
                  </a:lnTo>
                  <a:lnTo>
                    <a:pt x="278" y="79"/>
                  </a:lnTo>
                  <a:lnTo>
                    <a:pt x="278" y="63"/>
                  </a:lnTo>
                  <a:lnTo>
                    <a:pt x="277" y="48"/>
                  </a:lnTo>
                  <a:lnTo>
                    <a:pt x="273" y="34"/>
                  </a:lnTo>
                  <a:lnTo>
                    <a:pt x="271" y="26"/>
                  </a:lnTo>
                  <a:lnTo>
                    <a:pt x="268" y="15"/>
                  </a:lnTo>
                  <a:lnTo>
                    <a:pt x="267" y="11"/>
                  </a:lnTo>
                  <a:lnTo>
                    <a:pt x="264" y="8"/>
                  </a:lnTo>
                  <a:lnTo>
                    <a:pt x="250" y="0"/>
                  </a:lnTo>
                  <a:lnTo>
                    <a:pt x="242" y="2"/>
                  </a:lnTo>
                  <a:lnTo>
                    <a:pt x="236" y="5"/>
                  </a:lnTo>
                  <a:lnTo>
                    <a:pt x="228" y="8"/>
                  </a:lnTo>
                  <a:lnTo>
                    <a:pt x="222" y="12"/>
                  </a:lnTo>
                  <a:lnTo>
                    <a:pt x="214" y="17"/>
                  </a:lnTo>
                  <a:lnTo>
                    <a:pt x="209" y="21"/>
                  </a:lnTo>
                  <a:lnTo>
                    <a:pt x="204" y="28"/>
                  </a:lnTo>
                  <a:lnTo>
                    <a:pt x="200" y="34"/>
                  </a:lnTo>
                  <a:lnTo>
                    <a:pt x="195" y="42"/>
                  </a:lnTo>
                  <a:lnTo>
                    <a:pt x="191" y="49"/>
                  </a:lnTo>
                  <a:lnTo>
                    <a:pt x="185" y="60"/>
                  </a:lnTo>
                  <a:lnTo>
                    <a:pt x="180" y="67"/>
                  </a:lnTo>
                  <a:lnTo>
                    <a:pt x="176" y="79"/>
                  </a:lnTo>
                  <a:lnTo>
                    <a:pt x="173" y="86"/>
                  </a:lnTo>
                  <a:lnTo>
                    <a:pt x="171" y="94"/>
                  </a:lnTo>
                  <a:lnTo>
                    <a:pt x="169" y="101"/>
                  </a:lnTo>
                  <a:lnTo>
                    <a:pt x="169" y="98"/>
                  </a:lnTo>
                  <a:lnTo>
                    <a:pt x="169" y="91"/>
                  </a:lnTo>
                  <a:lnTo>
                    <a:pt x="168" y="79"/>
                  </a:lnTo>
                  <a:lnTo>
                    <a:pt x="164" y="67"/>
                  </a:lnTo>
                  <a:lnTo>
                    <a:pt x="160" y="52"/>
                  </a:lnTo>
                  <a:lnTo>
                    <a:pt x="153" y="37"/>
                  </a:lnTo>
                  <a:lnTo>
                    <a:pt x="144" y="23"/>
                  </a:lnTo>
                  <a:lnTo>
                    <a:pt x="130" y="14"/>
                  </a:lnTo>
                  <a:lnTo>
                    <a:pt x="96" y="125"/>
                  </a:lnTo>
                  <a:lnTo>
                    <a:pt x="68" y="171"/>
                  </a:lnTo>
                  <a:lnTo>
                    <a:pt x="67" y="175"/>
                  </a:lnTo>
                  <a:lnTo>
                    <a:pt x="63" y="187"/>
                  </a:lnTo>
                  <a:lnTo>
                    <a:pt x="58" y="203"/>
                  </a:lnTo>
                  <a:lnTo>
                    <a:pt x="51" y="222"/>
                  </a:lnTo>
                  <a:lnTo>
                    <a:pt x="44" y="245"/>
                  </a:lnTo>
                  <a:lnTo>
                    <a:pt x="36" y="267"/>
                  </a:lnTo>
                  <a:lnTo>
                    <a:pt x="29" y="286"/>
                  </a:lnTo>
                  <a:lnTo>
                    <a:pt x="24" y="301"/>
                  </a:lnTo>
                  <a:lnTo>
                    <a:pt x="19" y="316"/>
                  </a:lnTo>
                  <a:lnTo>
                    <a:pt x="15" y="333"/>
                  </a:lnTo>
                  <a:lnTo>
                    <a:pt x="10" y="357"/>
                  </a:lnTo>
                  <a:lnTo>
                    <a:pt x="6" y="381"/>
                  </a:lnTo>
                  <a:lnTo>
                    <a:pt x="2" y="408"/>
                  </a:lnTo>
                  <a:lnTo>
                    <a:pt x="1" y="431"/>
                  </a:lnTo>
                  <a:lnTo>
                    <a:pt x="0" y="455"/>
                  </a:lnTo>
                  <a:lnTo>
                    <a:pt x="1" y="474"/>
                  </a:lnTo>
                  <a:lnTo>
                    <a:pt x="2" y="490"/>
                  </a:lnTo>
                  <a:lnTo>
                    <a:pt x="6" y="511"/>
                  </a:lnTo>
                  <a:lnTo>
                    <a:pt x="11" y="536"/>
                  </a:lnTo>
                  <a:lnTo>
                    <a:pt x="19" y="561"/>
                  </a:lnTo>
                  <a:lnTo>
                    <a:pt x="27" y="587"/>
                  </a:lnTo>
                  <a:lnTo>
                    <a:pt x="36" y="607"/>
                  </a:lnTo>
                  <a:lnTo>
                    <a:pt x="45" y="625"/>
                  </a:lnTo>
                  <a:lnTo>
                    <a:pt x="54" y="634"/>
                  </a:lnTo>
                  <a:lnTo>
                    <a:pt x="55" y="640"/>
                  </a:lnTo>
                  <a:lnTo>
                    <a:pt x="60" y="652"/>
                  </a:lnTo>
                  <a:lnTo>
                    <a:pt x="67" y="670"/>
                  </a:lnTo>
                  <a:lnTo>
                    <a:pt x="74" y="689"/>
                  </a:lnTo>
                  <a:lnTo>
                    <a:pt x="83" y="712"/>
                  </a:lnTo>
                  <a:lnTo>
                    <a:pt x="90" y="733"/>
                  </a:lnTo>
                  <a:lnTo>
                    <a:pt x="100" y="754"/>
                  </a:lnTo>
                  <a:lnTo>
                    <a:pt x="108" y="769"/>
                  </a:lnTo>
                  <a:lnTo>
                    <a:pt x="115" y="784"/>
                  </a:lnTo>
                  <a:lnTo>
                    <a:pt x="124" y="804"/>
                  </a:lnTo>
                  <a:lnTo>
                    <a:pt x="135" y="829"/>
                  </a:lnTo>
                  <a:lnTo>
                    <a:pt x="144" y="856"/>
                  </a:lnTo>
                  <a:lnTo>
                    <a:pt x="154" y="883"/>
                  </a:lnTo>
                  <a:lnTo>
                    <a:pt x="164" y="906"/>
                  </a:lnTo>
                  <a:lnTo>
                    <a:pt x="173" y="926"/>
                  </a:lnTo>
                  <a:lnTo>
                    <a:pt x="180" y="940"/>
                  </a:lnTo>
                  <a:lnTo>
                    <a:pt x="180" y="943"/>
                  </a:lnTo>
                  <a:lnTo>
                    <a:pt x="182" y="951"/>
                  </a:lnTo>
                  <a:lnTo>
                    <a:pt x="185" y="963"/>
                  </a:lnTo>
                  <a:lnTo>
                    <a:pt x="187" y="977"/>
                  </a:lnTo>
                  <a:lnTo>
                    <a:pt x="191" y="995"/>
                  </a:lnTo>
                  <a:lnTo>
                    <a:pt x="194" y="1015"/>
                  </a:lnTo>
                  <a:lnTo>
                    <a:pt x="199" y="1038"/>
                  </a:lnTo>
                  <a:lnTo>
                    <a:pt x="203" y="1062"/>
                  </a:lnTo>
                  <a:lnTo>
                    <a:pt x="205" y="1087"/>
                  </a:lnTo>
                  <a:lnTo>
                    <a:pt x="210" y="1114"/>
                  </a:lnTo>
                  <a:lnTo>
                    <a:pt x="213" y="1139"/>
                  </a:lnTo>
                  <a:lnTo>
                    <a:pt x="217" y="1163"/>
                  </a:lnTo>
                  <a:lnTo>
                    <a:pt x="218" y="1189"/>
                  </a:lnTo>
                  <a:lnTo>
                    <a:pt x="219" y="1211"/>
                  </a:lnTo>
                  <a:lnTo>
                    <a:pt x="219" y="1231"/>
                  </a:lnTo>
                  <a:lnTo>
                    <a:pt x="218" y="1250"/>
                  </a:lnTo>
                  <a:lnTo>
                    <a:pt x="210" y="1308"/>
                  </a:lnTo>
                </a:path>
              </a:pathLst>
            </a:custGeom>
            <a:noFill/>
            <a:ln w="1588">
              <a:solidFill>
                <a:srgbClr val="000000"/>
              </a:solidFill>
              <a:prstDash val="solid"/>
              <a:round/>
              <a:headEnd/>
              <a:tailEnd/>
            </a:ln>
          </p:spPr>
          <p:txBody>
            <a:bodyPr/>
            <a:lstStyle/>
            <a:p>
              <a:endParaRPr lang="en-US"/>
            </a:p>
          </p:txBody>
        </p:sp>
        <p:sp>
          <p:nvSpPr>
            <p:cNvPr id="1241811" name="Freeform 723"/>
            <p:cNvSpPr>
              <a:spLocks/>
            </p:cNvSpPr>
            <p:nvPr/>
          </p:nvSpPr>
          <p:spPr bwMode="auto">
            <a:xfrm>
              <a:off x="3188" y="3016"/>
              <a:ext cx="10" cy="24"/>
            </a:xfrm>
            <a:custGeom>
              <a:avLst/>
              <a:gdLst/>
              <a:ahLst/>
              <a:cxnLst>
                <a:cxn ang="0">
                  <a:pos x="21" y="0"/>
                </a:cxn>
                <a:cxn ang="0">
                  <a:pos x="21" y="0"/>
                </a:cxn>
                <a:cxn ang="0">
                  <a:pos x="20" y="13"/>
                </a:cxn>
                <a:cxn ang="0">
                  <a:pos x="15" y="26"/>
                </a:cxn>
                <a:cxn ang="0">
                  <a:pos x="8" y="38"/>
                </a:cxn>
                <a:cxn ang="0">
                  <a:pos x="0" y="48"/>
                </a:cxn>
              </a:cxnLst>
              <a:rect l="0" t="0" r="r" b="b"/>
              <a:pathLst>
                <a:path w="21" h="48">
                  <a:moveTo>
                    <a:pt x="21" y="0"/>
                  </a:moveTo>
                  <a:lnTo>
                    <a:pt x="21" y="0"/>
                  </a:lnTo>
                  <a:lnTo>
                    <a:pt x="20" y="13"/>
                  </a:lnTo>
                  <a:lnTo>
                    <a:pt x="15" y="26"/>
                  </a:lnTo>
                  <a:lnTo>
                    <a:pt x="8" y="38"/>
                  </a:lnTo>
                  <a:lnTo>
                    <a:pt x="0" y="48"/>
                  </a:lnTo>
                </a:path>
              </a:pathLst>
            </a:custGeom>
            <a:noFill/>
            <a:ln w="1588">
              <a:solidFill>
                <a:srgbClr val="000000"/>
              </a:solidFill>
              <a:prstDash val="solid"/>
              <a:round/>
              <a:headEnd/>
              <a:tailEnd/>
            </a:ln>
          </p:spPr>
          <p:txBody>
            <a:bodyPr/>
            <a:lstStyle/>
            <a:p>
              <a:endParaRPr lang="en-US"/>
            </a:p>
          </p:txBody>
        </p:sp>
        <p:sp>
          <p:nvSpPr>
            <p:cNvPr id="1241812" name="Freeform 724"/>
            <p:cNvSpPr>
              <a:spLocks/>
            </p:cNvSpPr>
            <p:nvPr/>
          </p:nvSpPr>
          <p:spPr bwMode="auto">
            <a:xfrm>
              <a:off x="3193" y="2901"/>
              <a:ext cx="7" cy="57"/>
            </a:xfrm>
            <a:custGeom>
              <a:avLst/>
              <a:gdLst/>
              <a:ahLst/>
              <a:cxnLst>
                <a:cxn ang="0">
                  <a:pos x="0" y="0"/>
                </a:cxn>
                <a:cxn ang="0">
                  <a:pos x="0" y="0"/>
                </a:cxn>
                <a:cxn ang="0">
                  <a:pos x="4" y="13"/>
                </a:cxn>
                <a:cxn ang="0">
                  <a:pos x="7" y="27"/>
                </a:cxn>
                <a:cxn ang="0">
                  <a:pos x="10" y="42"/>
                </a:cxn>
                <a:cxn ang="0">
                  <a:pos x="11" y="56"/>
                </a:cxn>
                <a:cxn ang="0">
                  <a:pos x="11" y="71"/>
                </a:cxn>
                <a:cxn ang="0">
                  <a:pos x="14" y="84"/>
                </a:cxn>
                <a:cxn ang="0">
                  <a:pos x="14" y="99"/>
                </a:cxn>
                <a:cxn ang="0">
                  <a:pos x="11" y="114"/>
                </a:cxn>
              </a:cxnLst>
              <a:rect l="0" t="0" r="r" b="b"/>
              <a:pathLst>
                <a:path w="14" h="114">
                  <a:moveTo>
                    <a:pt x="0" y="0"/>
                  </a:moveTo>
                  <a:lnTo>
                    <a:pt x="0" y="0"/>
                  </a:lnTo>
                  <a:lnTo>
                    <a:pt x="4" y="13"/>
                  </a:lnTo>
                  <a:lnTo>
                    <a:pt x="7" y="27"/>
                  </a:lnTo>
                  <a:lnTo>
                    <a:pt x="10" y="42"/>
                  </a:lnTo>
                  <a:lnTo>
                    <a:pt x="11" y="56"/>
                  </a:lnTo>
                  <a:lnTo>
                    <a:pt x="11" y="71"/>
                  </a:lnTo>
                  <a:lnTo>
                    <a:pt x="14" y="84"/>
                  </a:lnTo>
                  <a:lnTo>
                    <a:pt x="14" y="99"/>
                  </a:lnTo>
                  <a:lnTo>
                    <a:pt x="11" y="114"/>
                  </a:lnTo>
                </a:path>
              </a:pathLst>
            </a:custGeom>
            <a:noFill/>
            <a:ln w="1588">
              <a:solidFill>
                <a:srgbClr val="000000"/>
              </a:solidFill>
              <a:prstDash val="solid"/>
              <a:round/>
              <a:headEnd/>
              <a:tailEnd/>
            </a:ln>
          </p:spPr>
          <p:txBody>
            <a:bodyPr/>
            <a:lstStyle/>
            <a:p>
              <a:endParaRPr lang="en-US"/>
            </a:p>
          </p:txBody>
        </p:sp>
        <p:sp>
          <p:nvSpPr>
            <p:cNvPr id="1241813" name="Freeform 725"/>
            <p:cNvSpPr>
              <a:spLocks/>
            </p:cNvSpPr>
            <p:nvPr/>
          </p:nvSpPr>
          <p:spPr bwMode="auto">
            <a:xfrm>
              <a:off x="3155" y="2955"/>
              <a:ext cx="8" cy="21"/>
            </a:xfrm>
            <a:custGeom>
              <a:avLst/>
              <a:gdLst/>
              <a:ahLst/>
              <a:cxnLst>
                <a:cxn ang="0">
                  <a:pos x="17" y="0"/>
                </a:cxn>
                <a:cxn ang="0">
                  <a:pos x="17" y="0"/>
                </a:cxn>
                <a:cxn ang="0">
                  <a:pos x="14" y="9"/>
                </a:cxn>
                <a:cxn ang="0">
                  <a:pos x="9" y="19"/>
                </a:cxn>
                <a:cxn ang="0">
                  <a:pos x="5" y="31"/>
                </a:cxn>
                <a:cxn ang="0">
                  <a:pos x="0" y="42"/>
                </a:cxn>
              </a:cxnLst>
              <a:rect l="0" t="0" r="r" b="b"/>
              <a:pathLst>
                <a:path w="17" h="42">
                  <a:moveTo>
                    <a:pt x="17" y="0"/>
                  </a:moveTo>
                  <a:lnTo>
                    <a:pt x="17" y="0"/>
                  </a:lnTo>
                  <a:lnTo>
                    <a:pt x="14" y="9"/>
                  </a:lnTo>
                  <a:lnTo>
                    <a:pt x="9" y="19"/>
                  </a:lnTo>
                  <a:lnTo>
                    <a:pt x="5" y="31"/>
                  </a:lnTo>
                  <a:lnTo>
                    <a:pt x="0" y="42"/>
                  </a:lnTo>
                </a:path>
              </a:pathLst>
            </a:custGeom>
            <a:noFill/>
            <a:ln w="1588">
              <a:solidFill>
                <a:srgbClr val="000000"/>
              </a:solidFill>
              <a:prstDash val="solid"/>
              <a:round/>
              <a:headEnd/>
              <a:tailEnd/>
            </a:ln>
          </p:spPr>
          <p:txBody>
            <a:bodyPr/>
            <a:lstStyle/>
            <a:p>
              <a:endParaRPr lang="en-US"/>
            </a:p>
          </p:txBody>
        </p:sp>
        <p:sp>
          <p:nvSpPr>
            <p:cNvPr id="1241814" name="Freeform 726"/>
            <p:cNvSpPr>
              <a:spLocks/>
            </p:cNvSpPr>
            <p:nvPr/>
          </p:nvSpPr>
          <p:spPr bwMode="auto">
            <a:xfrm>
              <a:off x="3106" y="2922"/>
              <a:ext cx="11" cy="34"/>
            </a:xfrm>
            <a:custGeom>
              <a:avLst/>
              <a:gdLst/>
              <a:ahLst/>
              <a:cxnLst>
                <a:cxn ang="0">
                  <a:pos x="0" y="0"/>
                </a:cxn>
                <a:cxn ang="0">
                  <a:pos x="0" y="0"/>
                </a:cxn>
                <a:cxn ang="0">
                  <a:pos x="2" y="9"/>
                </a:cxn>
                <a:cxn ang="0">
                  <a:pos x="6" y="16"/>
                </a:cxn>
                <a:cxn ang="0">
                  <a:pos x="7" y="25"/>
                </a:cxn>
                <a:cxn ang="0">
                  <a:pos x="8" y="33"/>
                </a:cxn>
                <a:cxn ang="0">
                  <a:pos x="11" y="41"/>
                </a:cxn>
                <a:cxn ang="0">
                  <a:pos x="15" y="52"/>
                </a:cxn>
                <a:cxn ang="0">
                  <a:pos x="17" y="58"/>
                </a:cxn>
                <a:cxn ang="0">
                  <a:pos x="22" y="67"/>
                </a:cxn>
              </a:cxnLst>
              <a:rect l="0" t="0" r="r" b="b"/>
              <a:pathLst>
                <a:path w="22" h="67">
                  <a:moveTo>
                    <a:pt x="0" y="0"/>
                  </a:moveTo>
                  <a:lnTo>
                    <a:pt x="0" y="0"/>
                  </a:lnTo>
                  <a:lnTo>
                    <a:pt x="2" y="9"/>
                  </a:lnTo>
                  <a:lnTo>
                    <a:pt x="6" y="16"/>
                  </a:lnTo>
                  <a:lnTo>
                    <a:pt x="7" y="25"/>
                  </a:lnTo>
                  <a:lnTo>
                    <a:pt x="8" y="33"/>
                  </a:lnTo>
                  <a:lnTo>
                    <a:pt x="11" y="41"/>
                  </a:lnTo>
                  <a:lnTo>
                    <a:pt x="15" y="52"/>
                  </a:lnTo>
                  <a:lnTo>
                    <a:pt x="17" y="58"/>
                  </a:lnTo>
                  <a:lnTo>
                    <a:pt x="22" y="67"/>
                  </a:lnTo>
                </a:path>
              </a:pathLst>
            </a:custGeom>
            <a:noFill/>
            <a:ln w="1588">
              <a:solidFill>
                <a:srgbClr val="000000"/>
              </a:solidFill>
              <a:prstDash val="solid"/>
              <a:round/>
              <a:headEnd/>
              <a:tailEnd/>
            </a:ln>
          </p:spPr>
          <p:txBody>
            <a:bodyPr/>
            <a:lstStyle/>
            <a:p>
              <a:endParaRPr lang="en-US"/>
            </a:p>
          </p:txBody>
        </p:sp>
        <p:sp>
          <p:nvSpPr>
            <p:cNvPr id="1241815" name="Freeform 727"/>
            <p:cNvSpPr>
              <a:spLocks/>
            </p:cNvSpPr>
            <p:nvPr/>
          </p:nvSpPr>
          <p:spPr bwMode="auto">
            <a:xfrm>
              <a:off x="3082" y="2877"/>
              <a:ext cx="4" cy="48"/>
            </a:xfrm>
            <a:custGeom>
              <a:avLst/>
              <a:gdLst/>
              <a:ahLst/>
              <a:cxnLst>
                <a:cxn ang="0">
                  <a:pos x="5" y="0"/>
                </a:cxn>
                <a:cxn ang="0">
                  <a:pos x="5" y="0"/>
                </a:cxn>
                <a:cxn ang="0">
                  <a:pos x="4" y="12"/>
                </a:cxn>
                <a:cxn ang="0">
                  <a:pos x="3" y="22"/>
                </a:cxn>
                <a:cxn ang="0">
                  <a:pos x="1" y="34"/>
                </a:cxn>
                <a:cxn ang="0">
                  <a:pos x="0" y="44"/>
                </a:cxn>
                <a:cxn ang="0">
                  <a:pos x="0" y="56"/>
                </a:cxn>
                <a:cxn ang="0">
                  <a:pos x="0" y="69"/>
                </a:cxn>
                <a:cxn ang="0">
                  <a:pos x="3" y="81"/>
                </a:cxn>
                <a:cxn ang="0">
                  <a:pos x="6" y="96"/>
                </a:cxn>
              </a:cxnLst>
              <a:rect l="0" t="0" r="r" b="b"/>
              <a:pathLst>
                <a:path w="6" h="96">
                  <a:moveTo>
                    <a:pt x="5" y="0"/>
                  </a:moveTo>
                  <a:lnTo>
                    <a:pt x="5" y="0"/>
                  </a:lnTo>
                  <a:lnTo>
                    <a:pt x="4" y="12"/>
                  </a:lnTo>
                  <a:lnTo>
                    <a:pt x="3" y="22"/>
                  </a:lnTo>
                  <a:lnTo>
                    <a:pt x="1" y="34"/>
                  </a:lnTo>
                  <a:lnTo>
                    <a:pt x="0" y="44"/>
                  </a:lnTo>
                  <a:lnTo>
                    <a:pt x="0" y="56"/>
                  </a:lnTo>
                  <a:lnTo>
                    <a:pt x="0" y="69"/>
                  </a:lnTo>
                  <a:lnTo>
                    <a:pt x="3" y="81"/>
                  </a:lnTo>
                  <a:lnTo>
                    <a:pt x="6" y="96"/>
                  </a:lnTo>
                </a:path>
              </a:pathLst>
            </a:custGeom>
            <a:noFill/>
            <a:ln w="1588">
              <a:solidFill>
                <a:srgbClr val="000000"/>
              </a:solidFill>
              <a:prstDash val="solid"/>
              <a:round/>
              <a:headEnd/>
              <a:tailEnd/>
            </a:ln>
          </p:spPr>
          <p:txBody>
            <a:bodyPr/>
            <a:lstStyle/>
            <a:p>
              <a:endParaRPr lang="en-US"/>
            </a:p>
          </p:txBody>
        </p:sp>
        <p:sp>
          <p:nvSpPr>
            <p:cNvPr id="1241816" name="Freeform 728"/>
            <p:cNvSpPr>
              <a:spLocks/>
            </p:cNvSpPr>
            <p:nvPr/>
          </p:nvSpPr>
          <p:spPr bwMode="auto">
            <a:xfrm>
              <a:off x="3147" y="2757"/>
              <a:ext cx="3" cy="44"/>
            </a:xfrm>
            <a:custGeom>
              <a:avLst/>
              <a:gdLst/>
              <a:ahLst/>
              <a:cxnLst>
                <a:cxn ang="0">
                  <a:pos x="7" y="0"/>
                </a:cxn>
                <a:cxn ang="0">
                  <a:pos x="7" y="0"/>
                </a:cxn>
                <a:cxn ang="0">
                  <a:pos x="7" y="12"/>
                </a:cxn>
                <a:cxn ang="0">
                  <a:pos x="7" y="21"/>
                </a:cxn>
                <a:cxn ang="0">
                  <a:pos x="7" y="33"/>
                </a:cxn>
                <a:cxn ang="0">
                  <a:pos x="4" y="45"/>
                </a:cxn>
                <a:cxn ang="0">
                  <a:pos x="4" y="57"/>
                </a:cxn>
                <a:cxn ang="0">
                  <a:pos x="3" y="67"/>
                </a:cxn>
                <a:cxn ang="0">
                  <a:pos x="2" y="77"/>
                </a:cxn>
                <a:cxn ang="0">
                  <a:pos x="0" y="89"/>
                </a:cxn>
              </a:cxnLst>
              <a:rect l="0" t="0" r="r" b="b"/>
              <a:pathLst>
                <a:path w="7" h="89">
                  <a:moveTo>
                    <a:pt x="7" y="0"/>
                  </a:moveTo>
                  <a:lnTo>
                    <a:pt x="7" y="0"/>
                  </a:lnTo>
                  <a:lnTo>
                    <a:pt x="7" y="12"/>
                  </a:lnTo>
                  <a:lnTo>
                    <a:pt x="7" y="21"/>
                  </a:lnTo>
                  <a:lnTo>
                    <a:pt x="7" y="33"/>
                  </a:lnTo>
                  <a:lnTo>
                    <a:pt x="4" y="45"/>
                  </a:lnTo>
                  <a:lnTo>
                    <a:pt x="4" y="57"/>
                  </a:lnTo>
                  <a:lnTo>
                    <a:pt x="3" y="67"/>
                  </a:lnTo>
                  <a:lnTo>
                    <a:pt x="2" y="77"/>
                  </a:lnTo>
                  <a:lnTo>
                    <a:pt x="0" y="89"/>
                  </a:lnTo>
                </a:path>
              </a:pathLst>
            </a:custGeom>
            <a:noFill/>
            <a:ln w="1588">
              <a:solidFill>
                <a:srgbClr val="000000"/>
              </a:solidFill>
              <a:prstDash val="solid"/>
              <a:round/>
              <a:headEnd/>
              <a:tailEnd/>
            </a:ln>
          </p:spPr>
          <p:txBody>
            <a:bodyPr/>
            <a:lstStyle/>
            <a:p>
              <a:endParaRPr lang="en-US"/>
            </a:p>
          </p:txBody>
        </p:sp>
        <p:sp>
          <p:nvSpPr>
            <p:cNvPr id="1241817" name="Freeform 729"/>
            <p:cNvSpPr>
              <a:spLocks/>
            </p:cNvSpPr>
            <p:nvPr/>
          </p:nvSpPr>
          <p:spPr bwMode="auto">
            <a:xfrm>
              <a:off x="3142" y="2824"/>
              <a:ext cx="3" cy="77"/>
            </a:xfrm>
            <a:custGeom>
              <a:avLst/>
              <a:gdLst/>
              <a:ahLst/>
              <a:cxnLst>
                <a:cxn ang="0">
                  <a:pos x="8" y="0"/>
                </a:cxn>
                <a:cxn ang="0">
                  <a:pos x="8" y="0"/>
                </a:cxn>
                <a:cxn ang="0">
                  <a:pos x="3" y="21"/>
                </a:cxn>
                <a:cxn ang="0">
                  <a:pos x="1" y="40"/>
                </a:cxn>
                <a:cxn ang="0">
                  <a:pos x="0" y="58"/>
                </a:cxn>
                <a:cxn ang="0">
                  <a:pos x="0" y="77"/>
                </a:cxn>
                <a:cxn ang="0">
                  <a:pos x="1" y="96"/>
                </a:cxn>
                <a:cxn ang="0">
                  <a:pos x="1" y="114"/>
                </a:cxn>
                <a:cxn ang="0">
                  <a:pos x="1" y="135"/>
                </a:cxn>
                <a:cxn ang="0">
                  <a:pos x="1" y="154"/>
                </a:cxn>
              </a:cxnLst>
              <a:rect l="0" t="0" r="r" b="b"/>
              <a:pathLst>
                <a:path w="8" h="154">
                  <a:moveTo>
                    <a:pt x="8" y="0"/>
                  </a:moveTo>
                  <a:lnTo>
                    <a:pt x="8" y="0"/>
                  </a:lnTo>
                  <a:lnTo>
                    <a:pt x="3" y="21"/>
                  </a:lnTo>
                  <a:lnTo>
                    <a:pt x="1" y="40"/>
                  </a:lnTo>
                  <a:lnTo>
                    <a:pt x="0" y="58"/>
                  </a:lnTo>
                  <a:lnTo>
                    <a:pt x="0" y="77"/>
                  </a:lnTo>
                  <a:lnTo>
                    <a:pt x="1" y="96"/>
                  </a:lnTo>
                  <a:lnTo>
                    <a:pt x="1" y="114"/>
                  </a:lnTo>
                  <a:lnTo>
                    <a:pt x="1" y="135"/>
                  </a:lnTo>
                  <a:lnTo>
                    <a:pt x="1" y="154"/>
                  </a:lnTo>
                </a:path>
              </a:pathLst>
            </a:custGeom>
            <a:noFill/>
            <a:ln w="1588">
              <a:solidFill>
                <a:srgbClr val="000000"/>
              </a:solidFill>
              <a:prstDash val="solid"/>
              <a:round/>
              <a:headEnd/>
              <a:tailEnd/>
            </a:ln>
          </p:spPr>
          <p:txBody>
            <a:bodyPr/>
            <a:lstStyle/>
            <a:p>
              <a:endParaRPr lang="en-US"/>
            </a:p>
          </p:txBody>
        </p:sp>
        <p:sp>
          <p:nvSpPr>
            <p:cNvPr id="1241818" name="Freeform 730"/>
            <p:cNvSpPr>
              <a:spLocks/>
            </p:cNvSpPr>
            <p:nvPr/>
          </p:nvSpPr>
          <p:spPr bwMode="auto">
            <a:xfrm>
              <a:off x="3201" y="3336"/>
              <a:ext cx="3" cy="11"/>
            </a:xfrm>
            <a:custGeom>
              <a:avLst/>
              <a:gdLst/>
              <a:ahLst/>
              <a:cxnLst>
                <a:cxn ang="0">
                  <a:pos x="0" y="0"/>
                </a:cxn>
                <a:cxn ang="0">
                  <a:pos x="0" y="0"/>
                </a:cxn>
                <a:cxn ang="0">
                  <a:pos x="1" y="6"/>
                </a:cxn>
                <a:cxn ang="0">
                  <a:pos x="1" y="11"/>
                </a:cxn>
                <a:cxn ang="0">
                  <a:pos x="3" y="17"/>
                </a:cxn>
                <a:cxn ang="0">
                  <a:pos x="8" y="22"/>
                </a:cxn>
              </a:cxnLst>
              <a:rect l="0" t="0" r="r" b="b"/>
              <a:pathLst>
                <a:path w="8" h="22">
                  <a:moveTo>
                    <a:pt x="0" y="0"/>
                  </a:moveTo>
                  <a:lnTo>
                    <a:pt x="0" y="0"/>
                  </a:lnTo>
                  <a:lnTo>
                    <a:pt x="1" y="6"/>
                  </a:lnTo>
                  <a:lnTo>
                    <a:pt x="1" y="11"/>
                  </a:lnTo>
                  <a:lnTo>
                    <a:pt x="3" y="17"/>
                  </a:lnTo>
                  <a:lnTo>
                    <a:pt x="8" y="22"/>
                  </a:lnTo>
                </a:path>
              </a:pathLst>
            </a:custGeom>
            <a:noFill/>
            <a:ln w="1588">
              <a:solidFill>
                <a:srgbClr val="000000"/>
              </a:solidFill>
              <a:prstDash val="solid"/>
              <a:round/>
              <a:headEnd/>
              <a:tailEnd/>
            </a:ln>
          </p:spPr>
          <p:txBody>
            <a:bodyPr/>
            <a:lstStyle/>
            <a:p>
              <a:endParaRPr lang="en-US"/>
            </a:p>
          </p:txBody>
        </p:sp>
        <p:sp>
          <p:nvSpPr>
            <p:cNvPr id="1241819" name="Freeform 731"/>
            <p:cNvSpPr>
              <a:spLocks/>
            </p:cNvSpPr>
            <p:nvPr/>
          </p:nvSpPr>
          <p:spPr bwMode="auto">
            <a:xfrm>
              <a:off x="3177" y="3342"/>
              <a:ext cx="4" cy="13"/>
            </a:xfrm>
            <a:custGeom>
              <a:avLst/>
              <a:gdLst/>
              <a:ahLst/>
              <a:cxnLst>
                <a:cxn ang="0">
                  <a:pos x="7" y="0"/>
                </a:cxn>
                <a:cxn ang="0">
                  <a:pos x="7" y="0"/>
                </a:cxn>
                <a:cxn ang="0">
                  <a:pos x="6" y="6"/>
                </a:cxn>
                <a:cxn ang="0">
                  <a:pos x="5" y="14"/>
                </a:cxn>
                <a:cxn ang="0">
                  <a:pos x="1" y="18"/>
                </a:cxn>
                <a:cxn ang="0">
                  <a:pos x="0" y="26"/>
                </a:cxn>
              </a:cxnLst>
              <a:rect l="0" t="0" r="r" b="b"/>
              <a:pathLst>
                <a:path w="7" h="26">
                  <a:moveTo>
                    <a:pt x="7" y="0"/>
                  </a:moveTo>
                  <a:lnTo>
                    <a:pt x="7" y="0"/>
                  </a:lnTo>
                  <a:lnTo>
                    <a:pt x="6" y="6"/>
                  </a:lnTo>
                  <a:lnTo>
                    <a:pt x="5" y="14"/>
                  </a:lnTo>
                  <a:lnTo>
                    <a:pt x="1" y="18"/>
                  </a:lnTo>
                  <a:lnTo>
                    <a:pt x="0" y="26"/>
                  </a:lnTo>
                </a:path>
              </a:pathLst>
            </a:custGeom>
            <a:noFill/>
            <a:ln w="1588">
              <a:solidFill>
                <a:srgbClr val="000000"/>
              </a:solidFill>
              <a:prstDash val="solid"/>
              <a:round/>
              <a:headEnd/>
              <a:tailEnd/>
            </a:ln>
          </p:spPr>
          <p:txBody>
            <a:bodyPr/>
            <a:lstStyle/>
            <a:p>
              <a:endParaRPr lang="en-US"/>
            </a:p>
          </p:txBody>
        </p:sp>
        <p:sp>
          <p:nvSpPr>
            <p:cNvPr id="1241820" name="Freeform 732"/>
            <p:cNvSpPr>
              <a:spLocks/>
            </p:cNvSpPr>
            <p:nvPr/>
          </p:nvSpPr>
          <p:spPr bwMode="auto">
            <a:xfrm>
              <a:off x="3174" y="3091"/>
              <a:ext cx="2" cy="69"/>
            </a:xfrm>
            <a:custGeom>
              <a:avLst/>
              <a:gdLst/>
              <a:ahLst/>
              <a:cxnLst>
                <a:cxn ang="0">
                  <a:pos x="4" y="0"/>
                </a:cxn>
                <a:cxn ang="0">
                  <a:pos x="4" y="0"/>
                </a:cxn>
                <a:cxn ang="0">
                  <a:pos x="4" y="13"/>
                </a:cxn>
                <a:cxn ang="0">
                  <a:pos x="3" y="28"/>
                </a:cxn>
                <a:cxn ang="0">
                  <a:pos x="0" y="46"/>
                </a:cxn>
                <a:cxn ang="0">
                  <a:pos x="0" y="65"/>
                </a:cxn>
                <a:cxn ang="0">
                  <a:pos x="0" y="86"/>
                </a:cxn>
                <a:cxn ang="0">
                  <a:pos x="0" y="105"/>
                </a:cxn>
                <a:cxn ang="0">
                  <a:pos x="0" y="121"/>
                </a:cxn>
                <a:cxn ang="0">
                  <a:pos x="3" y="139"/>
                </a:cxn>
              </a:cxnLst>
              <a:rect l="0" t="0" r="r" b="b"/>
              <a:pathLst>
                <a:path w="4" h="139">
                  <a:moveTo>
                    <a:pt x="4" y="0"/>
                  </a:moveTo>
                  <a:lnTo>
                    <a:pt x="4" y="0"/>
                  </a:lnTo>
                  <a:lnTo>
                    <a:pt x="4" y="13"/>
                  </a:lnTo>
                  <a:lnTo>
                    <a:pt x="3" y="28"/>
                  </a:lnTo>
                  <a:lnTo>
                    <a:pt x="0" y="46"/>
                  </a:lnTo>
                  <a:lnTo>
                    <a:pt x="0" y="65"/>
                  </a:lnTo>
                  <a:lnTo>
                    <a:pt x="0" y="86"/>
                  </a:lnTo>
                  <a:lnTo>
                    <a:pt x="0" y="105"/>
                  </a:lnTo>
                  <a:lnTo>
                    <a:pt x="0" y="121"/>
                  </a:lnTo>
                  <a:lnTo>
                    <a:pt x="3" y="139"/>
                  </a:lnTo>
                </a:path>
              </a:pathLst>
            </a:custGeom>
            <a:noFill/>
            <a:ln w="1588">
              <a:solidFill>
                <a:srgbClr val="000000"/>
              </a:solidFill>
              <a:prstDash val="solid"/>
              <a:round/>
              <a:headEnd/>
              <a:tailEnd/>
            </a:ln>
          </p:spPr>
          <p:txBody>
            <a:bodyPr/>
            <a:lstStyle/>
            <a:p>
              <a:endParaRPr lang="en-US"/>
            </a:p>
          </p:txBody>
        </p:sp>
        <p:sp>
          <p:nvSpPr>
            <p:cNvPr id="1241821" name="Freeform 733"/>
            <p:cNvSpPr>
              <a:spLocks/>
            </p:cNvSpPr>
            <p:nvPr/>
          </p:nvSpPr>
          <p:spPr bwMode="auto">
            <a:xfrm>
              <a:off x="3211" y="3307"/>
              <a:ext cx="12" cy="21"/>
            </a:xfrm>
            <a:custGeom>
              <a:avLst/>
              <a:gdLst/>
              <a:ahLst/>
              <a:cxnLst>
                <a:cxn ang="0">
                  <a:pos x="24" y="0"/>
                </a:cxn>
                <a:cxn ang="0">
                  <a:pos x="24" y="0"/>
                </a:cxn>
                <a:cxn ang="0">
                  <a:pos x="21" y="5"/>
                </a:cxn>
                <a:cxn ang="0">
                  <a:pos x="20" y="8"/>
                </a:cxn>
                <a:cxn ang="0">
                  <a:pos x="19" y="12"/>
                </a:cxn>
                <a:cxn ang="0">
                  <a:pos x="16" y="17"/>
                </a:cxn>
                <a:cxn ang="0">
                  <a:pos x="15" y="20"/>
                </a:cxn>
                <a:cxn ang="0">
                  <a:pos x="14" y="21"/>
                </a:cxn>
                <a:cxn ang="0">
                  <a:pos x="11" y="23"/>
                </a:cxn>
                <a:cxn ang="0">
                  <a:pos x="9" y="26"/>
                </a:cxn>
                <a:cxn ang="0">
                  <a:pos x="7" y="30"/>
                </a:cxn>
                <a:cxn ang="0">
                  <a:pos x="6" y="36"/>
                </a:cxn>
                <a:cxn ang="0">
                  <a:pos x="4" y="40"/>
                </a:cxn>
                <a:cxn ang="0">
                  <a:pos x="0" y="43"/>
                </a:cxn>
              </a:cxnLst>
              <a:rect l="0" t="0" r="r" b="b"/>
              <a:pathLst>
                <a:path w="24" h="43">
                  <a:moveTo>
                    <a:pt x="24" y="0"/>
                  </a:moveTo>
                  <a:lnTo>
                    <a:pt x="24" y="0"/>
                  </a:lnTo>
                  <a:lnTo>
                    <a:pt x="21" y="5"/>
                  </a:lnTo>
                  <a:lnTo>
                    <a:pt x="20" y="8"/>
                  </a:lnTo>
                  <a:lnTo>
                    <a:pt x="19" y="12"/>
                  </a:lnTo>
                  <a:lnTo>
                    <a:pt x="16" y="17"/>
                  </a:lnTo>
                  <a:lnTo>
                    <a:pt x="15" y="20"/>
                  </a:lnTo>
                  <a:lnTo>
                    <a:pt x="14" y="21"/>
                  </a:lnTo>
                  <a:lnTo>
                    <a:pt x="11" y="23"/>
                  </a:lnTo>
                  <a:lnTo>
                    <a:pt x="9" y="26"/>
                  </a:lnTo>
                  <a:lnTo>
                    <a:pt x="7" y="30"/>
                  </a:lnTo>
                  <a:lnTo>
                    <a:pt x="6" y="36"/>
                  </a:lnTo>
                  <a:lnTo>
                    <a:pt x="4" y="40"/>
                  </a:lnTo>
                  <a:lnTo>
                    <a:pt x="0" y="43"/>
                  </a:lnTo>
                </a:path>
              </a:pathLst>
            </a:custGeom>
            <a:noFill/>
            <a:ln w="1588">
              <a:solidFill>
                <a:srgbClr val="000000"/>
              </a:solidFill>
              <a:prstDash val="solid"/>
              <a:round/>
              <a:headEnd/>
              <a:tailEnd/>
            </a:ln>
          </p:spPr>
          <p:txBody>
            <a:bodyPr/>
            <a:lstStyle/>
            <a:p>
              <a:endParaRPr lang="en-US"/>
            </a:p>
          </p:txBody>
        </p:sp>
        <p:sp>
          <p:nvSpPr>
            <p:cNvPr id="1241822" name="Freeform 734"/>
            <p:cNvSpPr>
              <a:spLocks/>
            </p:cNvSpPr>
            <p:nvPr/>
          </p:nvSpPr>
          <p:spPr bwMode="auto">
            <a:xfrm>
              <a:off x="3215" y="3318"/>
              <a:ext cx="7" cy="12"/>
            </a:xfrm>
            <a:custGeom>
              <a:avLst/>
              <a:gdLst/>
              <a:ahLst/>
              <a:cxnLst>
                <a:cxn ang="0">
                  <a:pos x="14" y="0"/>
                </a:cxn>
                <a:cxn ang="0">
                  <a:pos x="14" y="0"/>
                </a:cxn>
                <a:cxn ang="0">
                  <a:pos x="13" y="3"/>
                </a:cxn>
                <a:cxn ang="0">
                  <a:pos x="9" y="6"/>
                </a:cxn>
                <a:cxn ang="0">
                  <a:pos x="8" y="8"/>
                </a:cxn>
                <a:cxn ang="0">
                  <a:pos x="8" y="14"/>
                </a:cxn>
                <a:cxn ang="0">
                  <a:pos x="7" y="19"/>
                </a:cxn>
                <a:cxn ang="0">
                  <a:pos x="0" y="25"/>
                </a:cxn>
              </a:cxnLst>
              <a:rect l="0" t="0" r="r" b="b"/>
              <a:pathLst>
                <a:path w="14" h="25">
                  <a:moveTo>
                    <a:pt x="14" y="0"/>
                  </a:moveTo>
                  <a:lnTo>
                    <a:pt x="14" y="0"/>
                  </a:lnTo>
                  <a:lnTo>
                    <a:pt x="13" y="3"/>
                  </a:lnTo>
                  <a:lnTo>
                    <a:pt x="9" y="6"/>
                  </a:lnTo>
                  <a:lnTo>
                    <a:pt x="8" y="8"/>
                  </a:lnTo>
                  <a:lnTo>
                    <a:pt x="8" y="14"/>
                  </a:lnTo>
                  <a:lnTo>
                    <a:pt x="7" y="19"/>
                  </a:lnTo>
                  <a:lnTo>
                    <a:pt x="0" y="25"/>
                  </a:lnTo>
                </a:path>
              </a:pathLst>
            </a:custGeom>
            <a:noFill/>
            <a:ln w="1588">
              <a:solidFill>
                <a:srgbClr val="000000"/>
              </a:solidFill>
              <a:prstDash val="solid"/>
              <a:round/>
              <a:headEnd/>
              <a:tailEnd/>
            </a:ln>
          </p:spPr>
          <p:txBody>
            <a:bodyPr/>
            <a:lstStyle/>
            <a:p>
              <a:endParaRPr lang="en-US"/>
            </a:p>
          </p:txBody>
        </p:sp>
        <p:sp>
          <p:nvSpPr>
            <p:cNvPr id="1241823" name="Freeform 735"/>
            <p:cNvSpPr>
              <a:spLocks/>
            </p:cNvSpPr>
            <p:nvPr/>
          </p:nvSpPr>
          <p:spPr bwMode="auto">
            <a:xfrm>
              <a:off x="3206" y="2495"/>
              <a:ext cx="30" cy="262"/>
            </a:xfrm>
            <a:custGeom>
              <a:avLst/>
              <a:gdLst/>
              <a:ahLst/>
              <a:cxnLst>
                <a:cxn ang="0">
                  <a:pos x="55" y="0"/>
                </a:cxn>
                <a:cxn ang="0">
                  <a:pos x="55" y="3"/>
                </a:cxn>
                <a:cxn ang="0">
                  <a:pos x="56" y="14"/>
                </a:cxn>
                <a:cxn ang="0">
                  <a:pos x="56" y="27"/>
                </a:cxn>
                <a:cxn ang="0">
                  <a:pos x="57" y="42"/>
                </a:cxn>
                <a:cxn ang="0">
                  <a:pos x="57" y="59"/>
                </a:cxn>
                <a:cxn ang="0">
                  <a:pos x="59" y="77"/>
                </a:cxn>
                <a:cxn ang="0">
                  <a:pos x="57" y="92"/>
                </a:cxn>
                <a:cxn ang="0">
                  <a:pos x="57" y="102"/>
                </a:cxn>
                <a:cxn ang="0">
                  <a:pos x="56" y="114"/>
                </a:cxn>
                <a:cxn ang="0">
                  <a:pos x="55" y="129"/>
                </a:cxn>
                <a:cxn ang="0">
                  <a:pos x="51" y="148"/>
                </a:cxn>
                <a:cxn ang="0">
                  <a:pos x="50" y="171"/>
                </a:cxn>
                <a:cxn ang="0">
                  <a:pos x="47" y="194"/>
                </a:cxn>
                <a:cxn ang="0">
                  <a:pos x="46" y="218"/>
                </a:cxn>
                <a:cxn ang="0">
                  <a:pos x="42" y="242"/>
                </a:cxn>
                <a:cxn ang="0">
                  <a:pos x="41" y="262"/>
                </a:cxn>
                <a:cxn ang="0">
                  <a:pos x="38" y="292"/>
                </a:cxn>
                <a:cxn ang="0">
                  <a:pos x="34" y="326"/>
                </a:cxn>
                <a:cxn ang="0">
                  <a:pos x="32" y="364"/>
                </a:cxn>
                <a:cxn ang="0">
                  <a:pos x="28" y="403"/>
                </a:cxn>
                <a:cxn ang="0">
                  <a:pos x="23" y="441"/>
                </a:cxn>
                <a:cxn ang="0">
                  <a:pos x="18" y="477"/>
                </a:cxn>
                <a:cxn ang="0">
                  <a:pos x="13" y="504"/>
                </a:cxn>
                <a:cxn ang="0">
                  <a:pos x="7" y="524"/>
                </a:cxn>
                <a:cxn ang="0">
                  <a:pos x="0" y="510"/>
                </a:cxn>
                <a:cxn ang="0">
                  <a:pos x="20" y="292"/>
                </a:cxn>
                <a:cxn ang="0">
                  <a:pos x="29" y="107"/>
                </a:cxn>
                <a:cxn ang="0">
                  <a:pos x="55" y="0"/>
                </a:cxn>
              </a:cxnLst>
              <a:rect l="0" t="0" r="r" b="b"/>
              <a:pathLst>
                <a:path w="59" h="524">
                  <a:moveTo>
                    <a:pt x="55" y="0"/>
                  </a:moveTo>
                  <a:lnTo>
                    <a:pt x="55" y="3"/>
                  </a:lnTo>
                  <a:lnTo>
                    <a:pt x="56" y="14"/>
                  </a:lnTo>
                  <a:lnTo>
                    <a:pt x="56" y="27"/>
                  </a:lnTo>
                  <a:lnTo>
                    <a:pt x="57" y="42"/>
                  </a:lnTo>
                  <a:lnTo>
                    <a:pt x="57" y="59"/>
                  </a:lnTo>
                  <a:lnTo>
                    <a:pt x="59" y="77"/>
                  </a:lnTo>
                  <a:lnTo>
                    <a:pt x="57" y="92"/>
                  </a:lnTo>
                  <a:lnTo>
                    <a:pt x="57" y="102"/>
                  </a:lnTo>
                  <a:lnTo>
                    <a:pt x="56" y="114"/>
                  </a:lnTo>
                  <a:lnTo>
                    <a:pt x="55" y="129"/>
                  </a:lnTo>
                  <a:lnTo>
                    <a:pt x="51" y="148"/>
                  </a:lnTo>
                  <a:lnTo>
                    <a:pt x="50" y="171"/>
                  </a:lnTo>
                  <a:lnTo>
                    <a:pt x="47" y="194"/>
                  </a:lnTo>
                  <a:lnTo>
                    <a:pt x="46" y="218"/>
                  </a:lnTo>
                  <a:lnTo>
                    <a:pt x="42" y="242"/>
                  </a:lnTo>
                  <a:lnTo>
                    <a:pt x="41" y="262"/>
                  </a:lnTo>
                  <a:lnTo>
                    <a:pt x="38" y="292"/>
                  </a:lnTo>
                  <a:lnTo>
                    <a:pt x="34" y="326"/>
                  </a:lnTo>
                  <a:lnTo>
                    <a:pt x="32" y="364"/>
                  </a:lnTo>
                  <a:lnTo>
                    <a:pt x="28" y="403"/>
                  </a:lnTo>
                  <a:lnTo>
                    <a:pt x="23" y="441"/>
                  </a:lnTo>
                  <a:lnTo>
                    <a:pt x="18" y="477"/>
                  </a:lnTo>
                  <a:lnTo>
                    <a:pt x="13" y="504"/>
                  </a:lnTo>
                  <a:lnTo>
                    <a:pt x="7" y="524"/>
                  </a:lnTo>
                  <a:lnTo>
                    <a:pt x="0" y="510"/>
                  </a:lnTo>
                  <a:lnTo>
                    <a:pt x="20" y="292"/>
                  </a:lnTo>
                  <a:lnTo>
                    <a:pt x="29" y="107"/>
                  </a:lnTo>
                  <a:lnTo>
                    <a:pt x="55" y="0"/>
                  </a:lnTo>
                  <a:close/>
                </a:path>
              </a:pathLst>
            </a:custGeom>
            <a:solidFill>
              <a:srgbClr val="FFFFFF"/>
            </a:solidFill>
            <a:ln w="9525">
              <a:noFill/>
              <a:round/>
              <a:headEnd/>
              <a:tailEnd/>
            </a:ln>
          </p:spPr>
          <p:txBody>
            <a:bodyPr/>
            <a:lstStyle/>
            <a:p>
              <a:endParaRPr lang="en-US"/>
            </a:p>
          </p:txBody>
        </p:sp>
        <p:sp>
          <p:nvSpPr>
            <p:cNvPr id="1241824" name="Freeform 736"/>
            <p:cNvSpPr>
              <a:spLocks/>
            </p:cNvSpPr>
            <p:nvPr/>
          </p:nvSpPr>
          <p:spPr bwMode="auto">
            <a:xfrm>
              <a:off x="3206" y="2495"/>
              <a:ext cx="30" cy="262"/>
            </a:xfrm>
            <a:custGeom>
              <a:avLst/>
              <a:gdLst/>
              <a:ahLst/>
              <a:cxnLst>
                <a:cxn ang="0">
                  <a:pos x="55" y="0"/>
                </a:cxn>
                <a:cxn ang="0">
                  <a:pos x="55" y="0"/>
                </a:cxn>
                <a:cxn ang="0">
                  <a:pos x="55" y="3"/>
                </a:cxn>
                <a:cxn ang="0">
                  <a:pos x="56" y="14"/>
                </a:cxn>
                <a:cxn ang="0">
                  <a:pos x="56" y="27"/>
                </a:cxn>
                <a:cxn ang="0">
                  <a:pos x="57" y="42"/>
                </a:cxn>
                <a:cxn ang="0">
                  <a:pos x="57" y="59"/>
                </a:cxn>
                <a:cxn ang="0">
                  <a:pos x="59" y="77"/>
                </a:cxn>
                <a:cxn ang="0">
                  <a:pos x="57" y="92"/>
                </a:cxn>
                <a:cxn ang="0">
                  <a:pos x="57" y="102"/>
                </a:cxn>
                <a:cxn ang="0">
                  <a:pos x="56" y="114"/>
                </a:cxn>
                <a:cxn ang="0">
                  <a:pos x="55" y="129"/>
                </a:cxn>
                <a:cxn ang="0">
                  <a:pos x="51" y="148"/>
                </a:cxn>
                <a:cxn ang="0">
                  <a:pos x="50" y="171"/>
                </a:cxn>
                <a:cxn ang="0">
                  <a:pos x="47" y="194"/>
                </a:cxn>
                <a:cxn ang="0">
                  <a:pos x="46" y="218"/>
                </a:cxn>
                <a:cxn ang="0">
                  <a:pos x="42" y="242"/>
                </a:cxn>
                <a:cxn ang="0">
                  <a:pos x="41" y="262"/>
                </a:cxn>
                <a:cxn ang="0">
                  <a:pos x="38" y="292"/>
                </a:cxn>
                <a:cxn ang="0">
                  <a:pos x="34" y="326"/>
                </a:cxn>
                <a:cxn ang="0">
                  <a:pos x="32" y="364"/>
                </a:cxn>
                <a:cxn ang="0">
                  <a:pos x="28" y="403"/>
                </a:cxn>
                <a:cxn ang="0">
                  <a:pos x="23" y="441"/>
                </a:cxn>
                <a:cxn ang="0">
                  <a:pos x="18" y="477"/>
                </a:cxn>
                <a:cxn ang="0">
                  <a:pos x="13" y="504"/>
                </a:cxn>
                <a:cxn ang="0">
                  <a:pos x="7" y="524"/>
                </a:cxn>
                <a:cxn ang="0">
                  <a:pos x="0" y="510"/>
                </a:cxn>
                <a:cxn ang="0">
                  <a:pos x="20" y="292"/>
                </a:cxn>
                <a:cxn ang="0">
                  <a:pos x="29" y="107"/>
                </a:cxn>
                <a:cxn ang="0">
                  <a:pos x="55" y="0"/>
                </a:cxn>
              </a:cxnLst>
              <a:rect l="0" t="0" r="r" b="b"/>
              <a:pathLst>
                <a:path w="59" h="524">
                  <a:moveTo>
                    <a:pt x="55" y="0"/>
                  </a:moveTo>
                  <a:lnTo>
                    <a:pt x="55" y="0"/>
                  </a:lnTo>
                  <a:lnTo>
                    <a:pt x="55" y="3"/>
                  </a:lnTo>
                  <a:lnTo>
                    <a:pt x="56" y="14"/>
                  </a:lnTo>
                  <a:lnTo>
                    <a:pt x="56" y="27"/>
                  </a:lnTo>
                  <a:lnTo>
                    <a:pt x="57" y="42"/>
                  </a:lnTo>
                  <a:lnTo>
                    <a:pt x="57" y="59"/>
                  </a:lnTo>
                  <a:lnTo>
                    <a:pt x="59" y="77"/>
                  </a:lnTo>
                  <a:lnTo>
                    <a:pt x="57" y="92"/>
                  </a:lnTo>
                  <a:lnTo>
                    <a:pt x="57" y="102"/>
                  </a:lnTo>
                  <a:lnTo>
                    <a:pt x="56" y="114"/>
                  </a:lnTo>
                  <a:lnTo>
                    <a:pt x="55" y="129"/>
                  </a:lnTo>
                  <a:lnTo>
                    <a:pt x="51" y="148"/>
                  </a:lnTo>
                  <a:lnTo>
                    <a:pt x="50" y="171"/>
                  </a:lnTo>
                  <a:lnTo>
                    <a:pt x="47" y="194"/>
                  </a:lnTo>
                  <a:lnTo>
                    <a:pt x="46" y="218"/>
                  </a:lnTo>
                  <a:lnTo>
                    <a:pt x="42" y="242"/>
                  </a:lnTo>
                  <a:lnTo>
                    <a:pt x="41" y="262"/>
                  </a:lnTo>
                  <a:lnTo>
                    <a:pt x="38" y="292"/>
                  </a:lnTo>
                  <a:lnTo>
                    <a:pt x="34" y="326"/>
                  </a:lnTo>
                  <a:lnTo>
                    <a:pt x="32" y="364"/>
                  </a:lnTo>
                  <a:lnTo>
                    <a:pt x="28" y="403"/>
                  </a:lnTo>
                  <a:lnTo>
                    <a:pt x="23" y="441"/>
                  </a:lnTo>
                  <a:lnTo>
                    <a:pt x="18" y="477"/>
                  </a:lnTo>
                  <a:lnTo>
                    <a:pt x="13" y="504"/>
                  </a:lnTo>
                  <a:lnTo>
                    <a:pt x="7" y="524"/>
                  </a:lnTo>
                  <a:lnTo>
                    <a:pt x="0" y="510"/>
                  </a:lnTo>
                  <a:lnTo>
                    <a:pt x="20" y="292"/>
                  </a:lnTo>
                  <a:lnTo>
                    <a:pt x="29" y="107"/>
                  </a:lnTo>
                  <a:lnTo>
                    <a:pt x="55" y="0"/>
                  </a:lnTo>
                  <a:close/>
                </a:path>
              </a:pathLst>
            </a:custGeom>
            <a:noFill/>
            <a:ln w="1588">
              <a:solidFill>
                <a:srgbClr val="000000"/>
              </a:solidFill>
              <a:prstDash val="solid"/>
              <a:round/>
              <a:headEnd/>
              <a:tailEnd/>
            </a:ln>
          </p:spPr>
          <p:txBody>
            <a:bodyPr/>
            <a:lstStyle/>
            <a:p>
              <a:endParaRPr lang="en-US"/>
            </a:p>
          </p:txBody>
        </p:sp>
        <p:sp>
          <p:nvSpPr>
            <p:cNvPr id="1241825" name="Freeform 737"/>
            <p:cNvSpPr>
              <a:spLocks/>
            </p:cNvSpPr>
            <p:nvPr/>
          </p:nvSpPr>
          <p:spPr bwMode="auto">
            <a:xfrm>
              <a:off x="3197" y="2210"/>
              <a:ext cx="48" cy="211"/>
            </a:xfrm>
            <a:custGeom>
              <a:avLst/>
              <a:gdLst/>
              <a:ahLst/>
              <a:cxnLst>
                <a:cxn ang="0">
                  <a:pos x="74" y="422"/>
                </a:cxn>
                <a:cxn ang="0">
                  <a:pos x="0" y="268"/>
                </a:cxn>
                <a:cxn ang="0">
                  <a:pos x="6" y="68"/>
                </a:cxn>
                <a:cxn ang="0">
                  <a:pos x="97" y="0"/>
                </a:cxn>
                <a:cxn ang="0">
                  <a:pos x="93" y="227"/>
                </a:cxn>
                <a:cxn ang="0">
                  <a:pos x="74" y="422"/>
                </a:cxn>
              </a:cxnLst>
              <a:rect l="0" t="0" r="r" b="b"/>
              <a:pathLst>
                <a:path w="97" h="422">
                  <a:moveTo>
                    <a:pt x="74" y="422"/>
                  </a:moveTo>
                  <a:lnTo>
                    <a:pt x="0" y="268"/>
                  </a:lnTo>
                  <a:lnTo>
                    <a:pt x="6" y="68"/>
                  </a:lnTo>
                  <a:lnTo>
                    <a:pt x="97" y="0"/>
                  </a:lnTo>
                  <a:lnTo>
                    <a:pt x="93" y="227"/>
                  </a:lnTo>
                  <a:lnTo>
                    <a:pt x="74" y="422"/>
                  </a:lnTo>
                  <a:close/>
                </a:path>
              </a:pathLst>
            </a:custGeom>
            <a:solidFill>
              <a:srgbClr val="FFFFFF"/>
            </a:solidFill>
            <a:ln w="9525">
              <a:noFill/>
              <a:round/>
              <a:headEnd/>
              <a:tailEnd/>
            </a:ln>
          </p:spPr>
          <p:txBody>
            <a:bodyPr/>
            <a:lstStyle/>
            <a:p>
              <a:endParaRPr lang="en-US"/>
            </a:p>
          </p:txBody>
        </p:sp>
        <p:sp>
          <p:nvSpPr>
            <p:cNvPr id="1241826" name="Freeform 738"/>
            <p:cNvSpPr>
              <a:spLocks/>
            </p:cNvSpPr>
            <p:nvPr/>
          </p:nvSpPr>
          <p:spPr bwMode="auto">
            <a:xfrm>
              <a:off x="3197" y="2210"/>
              <a:ext cx="48" cy="211"/>
            </a:xfrm>
            <a:custGeom>
              <a:avLst/>
              <a:gdLst/>
              <a:ahLst/>
              <a:cxnLst>
                <a:cxn ang="0">
                  <a:pos x="74" y="422"/>
                </a:cxn>
                <a:cxn ang="0">
                  <a:pos x="0" y="268"/>
                </a:cxn>
                <a:cxn ang="0">
                  <a:pos x="6" y="68"/>
                </a:cxn>
                <a:cxn ang="0">
                  <a:pos x="97" y="0"/>
                </a:cxn>
                <a:cxn ang="0">
                  <a:pos x="93" y="227"/>
                </a:cxn>
                <a:cxn ang="0">
                  <a:pos x="74" y="422"/>
                </a:cxn>
              </a:cxnLst>
              <a:rect l="0" t="0" r="r" b="b"/>
              <a:pathLst>
                <a:path w="97" h="422">
                  <a:moveTo>
                    <a:pt x="74" y="422"/>
                  </a:moveTo>
                  <a:lnTo>
                    <a:pt x="0" y="268"/>
                  </a:lnTo>
                  <a:lnTo>
                    <a:pt x="6" y="68"/>
                  </a:lnTo>
                  <a:lnTo>
                    <a:pt x="97" y="0"/>
                  </a:lnTo>
                  <a:lnTo>
                    <a:pt x="93" y="227"/>
                  </a:lnTo>
                  <a:lnTo>
                    <a:pt x="74" y="422"/>
                  </a:lnTo>
                  <a:close/>
                </a:path>
              </a:pathLst>
            </a:custGeom>
            <a:noFill/>
            <a:ln w="1588">
              <a:solidFill>
                <a:srgbClr val="000000"/>
              </a:solidFill>
              <a:prstDash val="solid"/>
              <a:round/>
              <a:headEnd/>
              <a:tailEnd/>
            </a:ln>
          </p:spPr>
          <p:txBody>
            <a:bodyPr/>
            <a:lstStyle/>
            <a:p>
              <a:endParaRPr lang="en-US"/>
            </a:p>
          </p:txBody>
        </p:sp>
        <p:sp>
          <p:nvSpPr>
            <p:cNvPr id="1241827" name="Freeform 739"/>
            <p:cNvSpPr>
              <a:spLocks/>
            </p:cNvSpPr>
            <p:nvPr/>
          </p:nvSpPr>
          <p:spPr bwMode="auto">
            <a:xfrm>
              <a:off x="3197" y="2210"/>
              <a:ext cx="48" cy="211"/>
            </a:xfrm>
            <a:custGeom>
              <a:avLst/>
              <a:gdLst/>
              <a:ahLst/>
              <a:cxnLst>
                <a:cxn ang="0">
                  <a:pos x="74" y="422"/>
                </a:cxn>
                <a:cxn ang="0">
                  <a:pos x="0" y="268"/>
                </a:cxn>
                <a:cxn ang="0">
                  <a:pos x="6" y="66"/>
                </a:cxn>
                <a:cxn ang="0">
                  <a:pos x="97" y="0"/>
                </a:cxn>
                <a:cxn ang="0">
                  <a:pos x="93" y="226"/>
                </a:cxn>
                <a:cxn ang="0">
                  <a:pos x="74" y="422"/>
                </a:cxn>
              </a:cxnLst>
              <a:rect l="0" t="0" r="r" b="b"/>
              <a:pathLst>
                <a:path w="97" h="422">
                  <a:moveTo>
                    <a:pt x="74" y="422"/>
                  </a:moveTo>
                  <a:lnTo>
                    <a:pt x="0" y="268"/>
                  </a:lnTo>
                  <a:lnTo>
                    <a:pt x="6" y="66"/>
                  </a:lnTo>
                  <a:lnTo>
                    <a:pt x="97" y="0"/>
                  </a:lnTo>
                  <a:lnTo>
                    <a:pt x="93" y="226"/>
                  </a:lnTo>
                  <a:lnTo>
                    <a:pt x="74" y="422"/>
                  </a:lnTo>
                  <a:close/>
                </a:path>
              </a:pathLst>
            </a:custGeom>
            <a:noFill/>
            <a:ln w="1588">
              <a:solidFill>
                <a:srgbClr val="000000"/>
              </a:solidFill>
              <a:prstDash val="solid"/>
              <a:round/>
              <a:headEnd/>
              <a:tailEnd/>
            </a:ln>
          </p:spPr>
          <p:txBody>
            <a:bodyPr/>
            <a:lstStyle/>
            <a:p>
              <a:endParaRPr lang="en-US"/>
            </a:p>
          </p:txBody>
        </p:sp>
        <p:sp>
          <p:nvSpPr>
            <p:cNvPr id="1241828" name="Freeform 740"/>
            <p:cNvSpPr>
              <a:spLocks/>
            </p:cNvSpPr>
            <p:nvPr/>
          </p:nvSpPr>
          <p:spPr bwMode="auto">
            <a:xfrm>
              <a:off x="3217" y="2315"/>
              <a:ext cx="1" cy="45"/>
            </a:xfrm>
            <a:custGeom>
              <a:avLst/>
              <a:gdLst/>
              <a:ahLst/>
              <a:cxnLst>
                <a:cxn ang="0">
                  <a:pos x="0" y="0"/>
                </a:cxn>
                <a:cxn ang="0">
                  <a:pos x="0" y="0"/>
                </a:cxn>
                <a:cxn ang="0">
                  <a:pos x="0" y="10"/>
                </a:cxn>
                <a:cxn ang="0">
                  <a:pos x="0" y="22"/>
                </a:cxn>
                <a:cxn ang="0">
                  <a:pos x="0" y="34"/>
                </a:cxn>
                <a:cxn ang="0">
                  <a:pos x="0" y="44"/>
                </a:cxn>
                <a:cxn ang="0">
                  <a:pos x="0" y="56"/>
                </a:cxn>
                <a:cxn ang="0">
                  <a:pos x="2" y="66"/>
                </a:cxn>
                <a:cxn ang="0">
                  <a:pos x="2" y="78"/>
                </a:cxn>
                <a:cxn ang="0">
                  <a:pos x="2" y="90"/>
                </a:cxn>
              </a:cxnLst>
              <a:rect l="0" t="0" r="r" b="b"/>
              <a:pathLst>
                <a:path w="2" h="90">
                  <a:moveTo>
                    <a:pt x="0" y="0"/>
                  </a:moveTo>
                  <a:lnTo>
                    <a:pt x="0" y="0"/>
                  </a:lnTo>
                  <a:lnTo>
                    <a:pt x="0" y="10"/>
                  </a:lnTo>
                  <a:lnTo>
                    <a:pt x="0" y="22"/>
                  </a:lnTo>
                  <a:lnTo>
                    <a:pt x="0" y="34"/>
                  </a:lnTo>
                  <a:lnTo>
                    <a:pt x="0" y="44"/>
                  </a:lnTo>
                  <a:lnTo>
                    <a:pt x="0" y="56"/>
                  </a:lnTo>
                  <a:lnTo>
                    <a:pt x="2" y="66"/>
                  </a:lnTo>
                  <a:lnTo>
                    <a:pt x="2" y="78"/>
                  </a:lnTo>
                  <a:lnTo>
                    <a:pt x="2" y="90"/>
                  </a:lnTo>
                </a:path>
              </a:pathLst>
            </a:custGeom>
            <a:noFill/>
            <a:ln w="1588">
              <a:solidFill>
                <a:srgbClr val="000000"/>
              </a:solidFill>
              <a:prstDash val="solid"/>
              <a:round/>
              <a:headEnd/>
              <a:tailEnd/>
            </a:ln>
          </p:spPr>
          <p:txBody>
            <a:bodyPr/>
            <a:lstStyle/>
            <a:p>
              <a:endParaRPr lang="en-US"/>
            </a:p>
          </p:txBody>
        </p:sp>
        <p:sp>
          <p:nvSpPr>
            <p:cNvPr id="1241829" name="Freeform 741"/>
            <p:cNvSpPr>
              <a:spLocks/>
            </p:cNvSpPr>
            <p:nvPr/>
          </p:nvSpPr>
          <p:spPr bwMode="auto">
            <a:xfrm>
              <a:off x="3198" y="2216"/>
              <a:ext cx="56" cy="564"/>
            </a:xfrm>
            <a:custGeom>
              <a:avLst/>
              <a:gdLst/>
              <a:ahLst/>
              <a:cxnLst>
                <a:cxn ang="0">
                  <a:pos x="113" y="13"/>
                </a:cxn>
                <a:cxn ang="0">
                  <a:pos x="112" y="46"/>
                </a:cxn>
                <a:cxn ang="0">
                  <a:pos x="112" y="88"/>
                </a:cxn>
                <a:cxn ang="0">
                  <a:pos x="112" y="137"/>
                </a:cxn>
                <a:cxn ang="0">
                  <a:pos x="112" y="186"/>
                </a:cxn>
                <a:cxn ang="0">
                  <a:pos x="112" y="236"/>
                </a:cxn>
                <a:cxn ang="0">
                  <a:pos x="112" y="282"/>
                </a:cxn>
                <a:cxn ang="0">
                  <a:pos x="109" y="322"/>
                </a:cxn>
                <a:cxn ang="0">
                  <a:pos x="107" y="352"/>
                </a:cxn>
                <a:cxn ang="0">
                  <a:pos x="100" y="399"/>
                </a:cxn>
                <a:cxn ang="0">
                  <a:pos x="91" y="469"/>
                </a:cxn>
                <a:cxn ang="0">
                  <a:pos x="80" y="549"/>
                </a:cxn>
                <a:cxn ang="0">
                  <a:pos x="67" y="633"/>
                </a:cxn>
                <a:cxn ang="0">
                  <a:pos x="55" y="713"/>
                </a:cxn>
                <a:cxn ang="0">
                  <a:pos x="46" y="781"/>
                </a:cxn>
                <a:cxn ang="0">
                  <a:pos x="41" y="829"/>
                </a:cxn>
                <a:cxn ang="0">
                  <a:pos x="40" y="855"/>
                </a:cxn>
                <a:cxn ang="0">
                  <a:pos x="40" y="880"/>
                </a:cxn>
                <a:cxn ang="0">
                  <a:pos x="40" y="909"/>
                </a:cxn>
                <a:cxn ang="0">
                  <a:pos x="40" y="937"/>
                </a:cxn>
                <a:cxn ang="0">
                  <a:pos x="38" y="962"/>
                </a:cxn>
                <a:cxn ang="0">
                  <a:pos x="35" y="999"/>
                </a:cxn>
                <a:cxn ang="0">
                  <a:pos x="30" y="1045"/>
                </a:cxn>
                <a:cxn ang="0">
                  <a:pos x="23" y="1089"/>
                </a:cxn>
                <a:cxn ang="0">
                  <a:pos x="17" y="1110"/>
                </a:cxn>
                <a:cxn ang="0">
                  <a:pos x="9" y="1128"/>
                </a:cxn>
                <a:cxn ang="0">
                  <a:pos x="0" y="1125"/>
                </a:cxn>
                <a:cxn ang="0">
                  <a:pos x="6" y="1108"/>
                </a:cxn>
                <a:cxn ang="0">
                  <a:pos x="17" y="1058"/>
                </a:cxn>
                <a:cxn ang="0">
                  <a:pos x="23" y="989"/>
                </a:cxn>
                <a:cxn ang="0">
                  <a:pos x="26" y="915"/>
                </a:cxn>
                <a:cxn ang="0">
                  <a:pos x="24" y="857"/>
                </a:cxn>
                <a:cxn ang="0">
                  <a:pos x="23" y="829"/>
                </a:cxn>
                <a:cxn ang="0">
                  <a:pos x="26" y="786"/>
                </a:cxn>
                <a:cxn ang="0">
                  <a:pos x="32" y="721"/>
                </a:cxn>
                <a:cxn ang="0">
                  <a:pos x="40" y="641"/>
                </a:cxn>
                <a:cxn ang="0">
                  <a:pos x="49" y="555"/>
                </a:cxn>
                <a:cxn ang="0">
                  <a:pos x="58" y="472"/>
                </a:cxn>
                <a:cxn ang="0">
                  <a:pos x="65" y="399"/>
                </a:cxn>
                <a:cxn ang="0">
                  <a:pos x="71" y="346"/>
                </a:cxn>
                <a:cxn ang="0">
                  <a:pos x="72" y="312"/>
                </a:cxn>
                <a:cxn ang="0">
                  <a:pos x="74" y="271"/>
                </a:cxn>
                <a:cxn ang="0">
                  <a:pos x="76" y="219"/>
                </a:cxn>
                <a:cxn ang="0">
                  <a:pos x="80" y="162"/>
                </a:cxn>
                <a:cxn ang="0">
                  <a:pos x="82" y="108"/>
                </a:cxn>
                <a:cxn ang="0">
                  <a:pos x="83" y="60"/>
                </a:cxn>
                <a:cxn ang="0">
                  <a:pos x="85" y="25"/>
                </a:cxn>
                <a:cxn ang="0">
                  <a:pos x="86" y="3"/>
                </a:cxn>
                <a:cxn ang="0">
                  <a:pos x="113" y="0"/>
                </a:cxn>
              </a:cxnLst>
              <a:rect l="0" t="0" r="r" b="b"/>
              <a:pathLst>
                <a:path w="113" h="1128">
                  <a:moveTo>
                    <a:pt x="113" y="0"/>
                  </a:move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solidFill>
              <a:srgbClr val="FFFFFF"/>
            </a:solidFill>
            <a:ln w="9525">
              <a:noFill/>
              <a:round/>
              <a:headEnd/>
              <a:tailEnd/>
            </a:ln>
          </p:spPr>
          <p:txBody>
            <a:bodyPr/>
            <a:lstStyle/>
            <a:p>
              <a:endParaRPr lang="en-US"/>
            </a:p>
          </p:txBody>
        </p:sp>
        <p:sp>
          <p:nvSpPr>
            <p:cNvPr id="1241830" name="Freeform 742"/>
            <p:cNvSpPr>
              <a:spLocks/>
            </p:cNvSpPr>
            <p:nvPr/>
          </p:nvSpPr>
          <p:spPr bwMode="auto">
            <a:xfrm>
              <a:off x="3198" y="2216"/>
              <a:ext cx="56" cy="564"/>
            </a:xfrm>
            <a:custGeom>
              <a:avLst/>
              <a:gdLst/>
              <a:ahLst/>
              <a:cxnLst>
                <a:cxn ang="0">
                  <a:pos x="113" y="0"/>
                </a:cxn>
                <a:cxn ang="0">
                  <a:pos x="112" y="28"/>
                </a:cxn>
                <a:cxn ang="0">
                  <a:pos x="112" y="66"/>
                </a:cxn>
                <a:cxn ang="0">
                  <a:pos x="112" y="112"/>
                </a:cxn>
                <a:cxn ang="0">
                  <a:pos x="112" y="161"/>
                </a:cxn>
                <a:cxn ang="0">
                  <a:pos x="112" y="211"/>
                </a:cxn>
                <a:cxn ang="0">
                  <a:pos x="112" y="259"/>
                </a:cxn>
                <a:cxn ang="0">
                  <a:pos x="109" y="305"/>
                </a:cxn>
                <a:cxn ang="0">
                  <a:pos x="108" y="339"/>
                </a:cxn>
                <a:cxn ang="0">
                  <a:pos x="105" y="373"/>
                </a:cxn>
                <a:cxn ang="0">
                  <a:pos x="96" y="432"/>
                </a:cxn>
                <a:cxn ang="0">
                  <a:pos x="85" y="507"/>
                </a:cxn>
                <a:cxn ang="0">
                  <a:pos x="73" y="592"/>
                </a:cxn>
                <a:cxn ang="0">
                  <a:pos x="62" y="673"/>
                </a:cxn>
                <a:cxn ang="0">
                  <a:pos x="50" y="750"/>
                </a:cxn>
                <a:cxn ang="0">
                  <a:pos x="42" y="809"/>
                </a:cxn>
                <a:cxn ang="0">
                  <a:pos x="40" y="843"/>
                </a:cxn>
                <a:cxn ang="0">
                  <a:pos x="40" y="867"/>
                </a:cxn>
                <a:cxn ang="0">
                  <a:pos x="40" y="894"/>
                </a:cxn>
                <a:cxn ang="0">
                  <a:pos x="40" y="923"/>
                </a:cxn>
                <a:cxn ang="0">
                  <a:pos x="40" y="950"/>
                </a:cxn>
                <a:cxn ang="0">
                  <a:pos x="37" y="977"/>
                </a:cxn>
                <a:cxn ang="0">
                  <a:pos x="32" y="1021"/>
                </a:cxn>
                <a:cxn ang="0">
                  <a:pos x="26" y="1067"/>
                </a:cxn>
                <a:cxn ang="0">
                  <a:pos x="19" y="1106"/>
                </a:cxn>
                <a:cxn ang="0">
                  <a:pos x="14" y="1120"/>
                </a:cxn>
                <a:cxn ang="0">
                  <a:pos x="1" y="1128"/>
                </a:cxn>
                <a:cxn ang="0">
                  <a:pos x="1" y="1117"/>
                </a:cxn>
                <a:cxn ang="0">
                  <a:pos x="13" y="1085"/>
                </a:cxn>
                <a:cxn ang="0">
                  <a:pos x="22" y="1026"/>
                </a:cxn>
                <a:cxn ang="0">
                  <a:pos x="24" y="952"/>
                </a:cxn>
                <a:cxn ang="0">
                  <a:pos x="26" y="883"/>
                </a:cxn>
                <a:cxn ang="0">
                  <a:pos x="23" y="839"/>
                </a:cxn>
                <a:cxn ang="0">
                  <a:pos x="23" y="811"/>
                </a:cxn>
                <a:cxn ang="0">
                  <a:pos x="28" y="755"/>
                </a:cxn>
                <a:cxn ang="0">
                  <a:pos x="35" y="682"/>
                </a:cxn>
                <a:cxn ang="0">
                  <a:pos x="45" y="598"/>
                </a:cxn>
                <a:cxn ang="0">
                  <a:pos x="54" y="513"/>
                </a:cxn>
                <a:cxn ang="0">
                  <a:pos x="63" y="433"/>
                </a:cxn>
                <a:cxn ang="0">
                  <a:pos x="68" y="370"/>
                </a:cxn>
                <a:cxn ang="0">
                  <a:pos x="72" y="328"/>
                </a:cxn>
                <a:cxn ang="0">
                  <a:pos x="73" y="293"/>
                </a:cxn>
                <a:cxn ang="0">
                  <a:pos x="74" y="245"/>
                </a:cxn>
                <a:cxn ang="0">
                  <a:pos x="77" y="191"/>
                </a:cxn>
                <a:cxn ang="0">
                  <a:pos x="81" y="137"/>
                </a:cxn>
                <a:cxn ang="0">
                  <a:pos x="82" y="84"/>
                </a:cxn>
                <a:cxn ang="0">
                  <a:pos x="85" y="41"/>
                </a:cxn>
                <a:cxn ang="0">
                  <a:pos x="86" y="11"/>
                </a:cxn>
                <a:cxn ang="0">
                  <a:pos x="86" y="0"/>
                </a:cxn>
              </a:cxnLst>
              <a:rect l="0" t="0" r="r" b="b"/>
              <a:pathLst>
                <a:path w="113" h="1128">
                  <a:moveTo>
                    <a:pt x="113" y="0"/>
                  </a:moveTo>
                  <a:lnTo>
                    <a:pt x="113" y="0"/>
                  </a:ln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noFill/>
            <a:ln w="1588">
              <a:solidFill>
                <a:srgbClr val="000000"/>
              </a:solidFill>
              <a:prstDash val="solid"/>
              <a:round/>
              <a:headEnd/>
              <a:tailEnd/>
            </a:ln>
          </p:spPr>
          <p:txBody>
            <a:bodyPr/>
            <a:lstStyle/>
            <a:p>
              <a:endParaRPr lang="en-US"/>
            </a:p>
          </p:txBody>
        </p:sp>
        <p:sp>
          <p:nvSpPr>
            <p:cNvPr id="1241831" name="Freeform 743"/>
            <p:cNvSpPr>
              <a:spLocks/>
            </p:cNvSpPr>
            <p:nvPr/>
          </p:nvSpPr>
          <p:spPr bwMode="auto">
            <a:xfrm>
              <a:off x="3198" y="2520"/>
              <a:ext cx="36" cy="260"/>
            </a:xfrm>
            <a:custGeom>
              <a:avLst/>
              <a:gdLst/>
              <a:ahLst/>
              <a:cxnLst>
                <a:cxn ang="0">
                  <a:pos x="28" y="136"/>
                </a:cxn>
                <a:cxn ang="0">
                  <a:pos x="28" y="155"/>
                </a:cxn>
                <a:cxn ang="0">
                  <a:pos x="26" y="170"/>
                </a:cxn>
                <a:cxn ang="0">
                  <a:pos x="24" y="188"/>
                </a:cxn>
                <a:cxn ang="0">
                  <a:pos x="24" y="201"/>
                </a:cxn>
                <a:cxn ang="0">
                  <a:pos x="23" y="211"/>
                </a:cxn>
                <a:cxn ang="0">
                  <a:pos x="23" y="220"/>
                </a:cxn>
                <a:cxn ang="0">
                  <a:pos x="23" y="226"/>
                </a:cxn>
                <a:cxn ang="0">
                  <a:pos x="23" y="232"/>
                </a:cxn>
                <a:cxn ang="0">
                  <a:pos x="24" y="250"/>
                </a:cxn>
                <a:cxn ang="0">
                  <a:pos x="26" y="276"/>
                </a:cxn>
                <a:cxn ang="0">
                  <a:pos x="26" y="308"/>
                </a:cxn>
                <a:cxn ang="0">
                  <a:pos x="24" y="345"/>
                </a:cxn>
                <a:cxn ang="0">
                  <a:pos x="23" y="382"/>
                </a:cxn>
                <a:cxn ang="0">
                  <a:pos x="22" y="419"/>
                </a:cxn>
                <a:cxn ang="0">
                  <a:pos x="17" y="453"/>
                </a:cxn>
                <a:cxn ang="0">
                  <a:pos x="13" y="478"/>
                </a:cxn>
                <a:cxn ang="0">
                  <a:pos x="6" y="501"/>
                </a:cxn>
                <a:cxn ang="0">
                  <a:pos x="1" y="512"/>
                </a:cxn>
                <a:cxn ang="0">
                  <a:pos x="0" y="518"/>
                </a:cxn>
                <a:cxn ang="0">
                  <a:pos x="1" y="521"/>
                </a:cxn>
                <a:cxn ang="0">
                  <a:pos x="9" y="521"/>
                </a:cxn>
                <a:cxn ang="0">
                  <a:pos x="14" y="513"/>
                </a:cxn>
                <a:cxn ang="0">
                  <a:pos x="17" y="503"/>
                </a:cxn>
                <a:cxn ang="0">
                  <a:pos x="19" y="499"/>
                </a:cxn>
                <a:cxn ang="0">
                  <a:pos x="23" y="481"/>
                </a:cxn>
                <a:cxn ang="0">
                  <a:pos x="26" y="460"/>
                </a:cxn>
                <a:cxn ang="0">
                  <a:pos x="28" y="436"/>
                </a:cxn>
                <a:cxn ang="0">
                  <a:pos x="32" y="414"/>
                </a:cxn>
                <a:cxn ang="0">
                  <a:pos x="35" y="392"/>
                </a:cxn>
                <a:cxn ang="0">
                  <a:pos x="37" y="371"/>
                </a:cxn>
                <a:cxn ang="0">
                  <a:pos x="38" y="355"/>
                </a:cxn>
                <a:cxn ang="0">
                  <a:pos x="40" y="343"/>
                </a:cxn>
                <a:cxn ang="0">
                  <a:pos x="40" y="330"/>
                </a:cxn>
                <a:cxn ang="0">
                  <a:pos x="40" y="316"/>
                </a:cxn>
                <a:cxn ang="0">
                  <a:pos x="40" y="302"/>
                </a:cxn>
                <a:cxn ang="0">
                  <a:pos x="40" y="287"/>
                </a:cxn>
                <a:cxn ang="0">
                  <a:pos x="40" y="273"/>
                </a:cxn>
                <a:cxn ang="0">
                  <a:pos x="40" y="260"/>
                </a:cxn>
                <a:cxn ang="0">
                  <a:pos x="40" y="248"/>
                </a:cxn>
                <a:cxn ang="0">
                  <a:pos x="40" y="236"/>
                </a:cxn>
                <a:cxn ang="0">
                  <a:pos x="40" y="223"/>
                </a:cxn>
                <a:cxn ang="0">
                  <a:pos x="42" y="204"/>
                </a:cxn>
                <a:cxn ang="0">
                  <a:pos x="46" y="179"/>
                </a:cxn>
                <a:cxn ang="0">
                  <a:pos x="49" y="149"/>
                </a:cxn>
                <a:cxn ang="0">
                  <a:pos x="54" y="117"/>
                </a:cxn>
                <a:cxn ang="0">
                  <a:pos x="59" y="80"/>
                </a:cxn>
                <a:cxn ang="0">
                  <a:pos x="64" y="41"/>
                </a:cxn>
                <a:cxn ang="0">
                  <a:pos x="71" y="3"/>
                </a:cxn>
                <a:cxn ang="0">
                  <a:pos x="72" y="0"/>
                </a:cxn>
                <a:cxn ang="0">
                  <a:pos x="68" y="3"/>
                </a:cxn>
                <a:cxn ang="0">
                  <a:pos x="67" y="6"/>
                </a:cxn>
                <a:cxn ang="0">
                  <a:pos x="64" y="8"/>
                </a:cxn>
                <a:cxn ang="0">
                  <a:pos x="63" y="11"/>
                </a:cxn>
                <a:cxn ang="0">
                  <a:pos x="55" y="26"/>
                </a:cxn>
                <a:cxn ang="0">
                  <a:pos x="50" y="41"/>
                </a:cxn>
                <a:cxn ang="0">
                  <a:pos x="46" y="59"/>
                </a:cxn>
                <a:cxn ang="0">
                  <a:pos x="42" y="74"/>
                </a:cxn>
                <a:cxn ang="0">
                  <a:pos x="40" y="90"/>
                </a:cxn>
                <a:cxn ang="0">
                  <a:pos x="38" y="105"/>
                </a:cxn>
                <a:cxn ang="0">
                  <a:pos x="35" y="121"/>
                </a:cxn>
                <a:cxn ang="0">
                  <a:pos x="31" y="136"/>
                </a:cxn>
                <a:cxn ang="0">
                  <a:pos x="28" y="136"/>
                </a:cxn>
              </a:cxnLst>
              <a:rect l="0" t="0" r="r" b="b"/>
              <a:pathLst>
                <a:path w="72" h="521">
                  <a:moveTo>
                    <a:pt x="28" y="136"/>
                  </a:moveTo>
                  <a:lnTo>
                    <a:pt x="28" y="155"/>
                  </a:lnTo>
                  <a:lnTo>
                    <a:pt x="26" y="170"/>
                  </a:lnTo>
                  <a:lnTo>
                    <a:pt x="24" y="188"/>
                  </a:lnTo>
                  <a:lnTo>
                    <a:pt x="24" y="201"/>
                  </a:lnTo>
                  <a:lnTo>
                    <a:pt x="23" y="211"/>
                  </a:lnTo>
                  <a:lnTo>
                    <a:pt x="23" y="220"/>
                  </a:lnTo>
                  <a:lnTo>
                    <a:pt x="23" y="226"/>
                  </a:lnTo>
                  <a:lnTo>
                    <a:pt x="23" y="232"/>
                  </a:lnTo>
                  <a:lnTo>
                    <a:pt x="24" y="250"/>
                  </a:lnTo>
                  <a:lnTo>
                    <a:pt x="26" y="276"/>
                  </a:lnTo>
                  <a:lnTo>
                    <a:pt x="26" y="308"/>
                  </a:lnTo>
                  <a:lnTo>
                    <a:pt x="24" y="345"/>
                  </a:lnTo>
                  <a:lnTo>
                    <a:pt x="23" y="382"/>
                  </a:lnTo>
                  <a:lnTo>
                    <a:pt x="22" y="419"/>
                  </a:lnTo>
                  <a:lnTo>
                    <a:pt x="17" y="453"/>
                  </a:lnTo>
                  <a:lnTo>
                    <a:pt x="13" y="478"/>
                  </a:lnTo>
                  <a:lnTo>
                    <a:pt x="6" y="501"/>
                  </a:lnTo>
                  <a:lnTo>
                    <a:pt x="1" y="512"/>
                  </a:lnTo>
                  <a:lnTo>
                    <a:pt x="0" y="518"/>
                  </a:lnTo>
                  <a:lnTo>
                    <a:pt x="1" y="521"/>
                  </a:lnTo>
                  <a:lnTo>
                    <a:pt x="9" y="521"/>
                  </a:lnTo>
                  <a:lnTo>
                    <a:pt x="14" y="513"/>
                  </a:lnTo>
                  <a:lnTo>
                    <a:pt x="17" y="503"/>
                  </a:lnTo>
                  <a:lnTo>
                    <a:pt x="19" y="499"/>
                  </a:lnTo>
                  <a:lnTo>
                    <a:pt x="23" y="481"/>
                  </a:lnTo>
                  <a:lnTo>
                    <a:pt x="26" y="460"/>
                  </a:lnTo>
                  <a:lnTo>
                    <a:pt x="28" y="436"/>
                  </a:lnTo>
                  <a:lnTo>
                    <a:pt x="32" y="414"/>
                  </a:lnTo>
                  <a:lnTo>
                    <a:pt x="35" y="392"/>
                  </a:lnTo>
                  <a:lnTo>
                    <a:pt x="37" y="371"/>
                  </a:lnTo>
                  <a:lnTo>
                    <a:pt x="38" y="355"/>
                  </a:lnTo>
                  <a:lnTo>
                    <a:pt x="40" y="343"/>
                  </a:lnTo>
                  <a:lnTo>
                    <a:pt x="40" y="330"/>
                  </a:lnTo>
                  <a:lnTo>
                    <a:pt x="40" y="316"/>
                  </a:lnTo>
                  <a:lnTo>
                    <a:pt x="40" y="302"/>
                  </a:lnTo>
                  <a:lnTo>
                    <a:pt x="40" y="287"/>
                  </a:lnTo>
                  <a:lnTo>
                    <a:pt x="40" y="273"/>
                  </a:lnTo>
                  <a:lnTo>
                    <a:pt x="40" y="260"/>
                  </a:lnTo>
                  <a:lnTo>
                    <a:pt x="40" y="248"/>
                  </a:lnTo>
                  <a:lnTo>
                    <a:pt x="40" y="236"/>
                  </a:lnTo>
                  <a:lnTo>
                    <a:pt x="40" y="223"/>
                  </a:lnTo>
                  <a:lnTo>
                    <a:pt x="42" y="204"/>
                  </a:lnTo>
                  <a:lnTo>
                    <a:pt x="46" y="179"/>
                  </a:lnTo>
                  <a:lnTo>
                    <a:pt x="49" y="149"/>
                  </a:lnTo>
                  <a:lnTo>
                    <a:pt x="54" y="117"/>
                  </a:lnTo>
                  <a:lnTo>
                    <a:pt x="59" y="80"/>
                  </a:lnTo>
                  <a:lnTo>
                    <a:pt x="64" y="41"/>
                  </a:lnTo>
                  <a:lnTo>
                    <a:pt x="71" y="3"/>
                  </a:lnTo>
                  <a:lnTo>
                    <a:pt x="72" y="0"/>
                  </a:lnTo>
                  <a:lnTo>
                    <a:pt x="68" y="3"/>
                  </a:lnTo>
                  <a:lnTo>
                    <a:pt x="67" y="6"/>
                  </a:lnTo>
                  <a:lnTo>
                    <a:pt x="64" y="8"/>
                  </a:lnTo>
                  <a:lnTo>
                    <a:pt x="63" y="11"/>
                  </a:lnTo>
                  <a:lnTo>
                    <a:pt x="55" y="26"/>
                  </a:lnTo>
                  <a:lnTo>
                    <a:pt x="50" y="41"/>
                  </a:lnTo>
                  <a:lnTo>
                    <a:pt x="46" y="59"/>
                  </a:lnTo>
                  <a:lnTo>
                    <a:pt x="42" y="74"/>
                  </a:lnTo>
                  <a:lnTo>
                    <a:pt x="40" y="90"/>
                  </a:lnTo>
                  <a:lnTo>
                    <a:pt x="38" y="105"/>
                  </a:lnTo>
                  <a:lnTo>
                    <a:pt x="35" y="121"/>
                  </a:lnTo>
                  <a:lnTo>
                    <a:pt x="31" y="136"/>
                  </a:lnTo>
                  <a:lnTo>
                    <a:pt x="28" y="136"/>
                  </a:lnTo>
                  <a:close/>
                </a:path>
              </a:pathLst>
            </a:custGeom>
            <a:solidFill>
              <a:srgbClr val="FFFFFF"/>
            </a:solidFill>
            <a:ln w="9525">
              <a:noFill/>
              <a:round/>
              <a:headEnd/>
              <a:tailEnd/>
            </a:ln>
          </p:spPr>
          <p:txBody>
            <a:bodyPr/>
            <a:lstStyle/>
            <a:p>
              <a:endParaRPr lang="en-US"/>
            </a:p>
          </p:txBody>
        </p:sp>
        <p:sp>
          <p:nvSpPr>
            <p:cNvPr id="1241832" name="Freeform 744"/>
            <p:cNvSpPr>
              <a:spLocks/>
            </p:cNvSpPr>
            <p:nvPr/>
          </p:nvSpPr>
          <p:spPr bwMode="auto">
            <a:xfrm>
              <a:off x="3198" y="2520"/>
              <a:ext cx="36" cy="260"/>
            </a:xfrm>
            <a:custGeom>
              <a:avLst/>
              <a:gdLst/>
              <a:ahLst/>
              <a:cxnLst>
                <a:cxn ang="0">
                  <a:pos x="28" y="136"/>
                </a:cxn>
                <a:cxn ang="0">
                  <a:pos x="26" y="170"/>
                </a:cxn>
                <a:cxn ang="0">
                  <a:pos x="24" y="201"/>
                </a:cxn>
                <a:cxn ang="0">
                  <a:pos x="23" y="220"/>
                </a:cxn>
                <a:cxn ang="0">
                  <a:pos x="23" y="232"/>
                </a:cxn>
                <a:cxn ang="0">
                  <a:pos x="26" y="276"/>
                </a:cxn>
                <a:cxn ang="0">
                  <a:pos x="24" y="345"/>
                </a:cxn>
                <a:cxn ang="0">
                  <a:pos x="22" y="419"/>
                </a:cxn>
                <a:cxn ang="0">
                  <a:pos x="13" y="478"/>
                </a:cxn>
                <a:cxn ang="0">
                  <a:pos x="1" y="512"/>
                </a:cxn>
                <a:cxn ang="0">
                  <a:pos x="1" y="521"/>
                </a:cxn>
                <a:cxn ang="0">
                  <a:pos x="14" y="513"/>
                </a:cxn>
                <a:cxn ang="0">
                  <a:pos x="19" y="499"/>
                </a:cxn>
                <a:cxn ang="0">
                  <a:pos x="26" y="460"/>
                </a:cxn>
                <a:cxn ang="0">
                  <a:pos x="32" y="414"/>
                </a:cxn>
                <a:cxn ang="0">
                  <a:pos x="37" y="371"/>
                </a:cxn>
                <a:cxn ang="0">
                  <a:pos x="40" y="343"/>
                </a:cxn>
                <a:cxn ang="0">
                  <a:pos x="40" y="316"/>
                </a:cxn>
                <a:cxn ang="0">
                  <a:pos x="40" y="287"/>
                </a:cxn>
                <a:cxn ang="0">
                  <a:pos x="40" y="260"/>
                </a:cxn>
                <a:cxn ang="0">
                  <a:pos x="40" y="236"/>
                </a:cxn>
                <a:cxn ang="0">
                  <a:pos x="42" y="204"/>
                </a:cxn>
                <a:cxn ang="0">
                  <a:pos x="49" y="149"/>
                </a:cxn>
                <a:cxn ang="0">
                  <a:pos x="59" y="80"/>
                </a:cxn>
                <a:cxn ang="0">
                  <a:pos x="71" y="3"/>
                </a:cxn>
                <a:cxn ang="0">
                  <a:pos x="68" y="3"/>
                </a:cxn>
                <a:cxn ang="0">
                  <a:pos x="64" y="8"/>
                </a:cxn>
                <a:cxn ang="0">
                  <a:pos x="55" y="26"/>
                </a:cxn>
                <a:cxn ang="0">
                  <a:pos x="46" y="59"/>
                </a:cxn>
                <a:cxn ang="0">
                  <a:pos x="40" y="90"/>
                </a:cxn>
                <a:cxn ang="0">
                  <a:pos x="35" y="121"/>
                </a:cxn>
                <a:cxn ang="0">
                  <a:pos x="28" y="136"/>
                </a:cxn>
              </a:cxnLst>
              <a:rect l="0" t="0" r="r" b="b"/>
              <a:pathLst>
                <a:path w="72" h="521">
                  <a:moveTo>
                    <a:pt x="28" y="136"/>
                  </a:moveTo>
                  <a:lnTo>
                    <a:pt x="28" y="136"/>
                  </a:lnTo>
                  <a:lnTo>
                    <a:pt x="28" y="155"/>
                  </a:lnTo>
                  <a:lnTo>
                    <a:pt x="26" y="170"/>
                  </a:lnTo>
                  <a:lnTo>
                    <a:pt x="24" y="188"/>
                  </a:lnTo>
                  <a:lnTo>
                    <a:pt x="24" y="201"/>
                  </a:lnTo>
                  <a:lnTo>
                    <a:pt x="23" y="211"/>
                  </a:lnTo>
                  <a:lnTo>
                    <a:pt x="23" y="220"/>
                  </a:lnTo>
                  <a:lnTo>
                    <a:pt x="23" y="226"/>
                  </a:lnTo>
                  <a:lnTo>
                    <a:pt x="23" y="232"/>
                  </a:lnTo>
                  <a:lnTo>
                    <a:pt x="24" y="250"/>
                  </a:lnTo>
                  <a:lnTo>
                    <a:pt x="26" y="276"/>
                  </a:lnTo>
                  <a:lnTo>
                    <a:pt x="26" y="308"/>
                  </a:lnTo>
                  <a:lnTo>
                    <a:pt x="24" y="345"/>
                  </a:lnTo>
                  <a:lnTo>
                    <a:pt x="23" y="382"/>
                  </a:lnTo>
                  <a:lnTo>
                    <a:pt x="22" y="419"/>
                  </a:lnTo>
                  <a:lnTo>
                    <a:pt x="17" y="453"/>
                  </a:lnTo>
                  <a:lnTo>
                    <a:pt x="13" y="478"/>
                  </a:lnTo>
                  <a:lnTo>
                    <a:pt x="6" y="501"/>
                  </a:lnTo>
                  <a:lnTo>
                    <a:pt x="1" y="512"/>
                  </a:lnTo>
                  <a:lnTo>
                    <a:pt x="0" y="518"/>
                  </a:lnTo>
                  <a:lnTo>
                    <a:pt x="1" y="521"/>
                  </a:lnTo>
                  <a:lnTo>
                    <a:pt x="9" y="521"/>
                  </a:lnTo>
                  <a:lnTo>
                    <a:pt x="14" y="513"/>
                  </a:lnTo>
                  <a:lnTo>
                    <a:pt x="17" y="503"/>
                  </a:lnTo>
                  <a:lnTo>
                    <a:pt x="19" y="499"/>
                  </a:lnTo>
                  <a:lnTo>
                    <a:pt x="23" y="481"/>
                  </a:lnTo>
                  <a:lnTo>
                    <a:pt x="26" y="460"/>
                  </a:lnTo>
                  <a:lnTo>
                    <a:pt x="28" y="436"/>
                  </a:lnTo>
                  <a:lnTo>
                    <a:pt x="32" y="414"/>
                  </a:lnTo>
                  <a:lnTo>
                    <a:pt x="35" y="392"/>
                  </a:lnTo>
                  <a:lnTo>
                    <a:pt x="37" y="371"/>
                  </a:lnTo>
                  <a:lnTo>
                    <a:pt x="38" y="355"/>
                  </a:lnTo>
                  <a:lnTo>
                    <a:pt x="40" y="343"/>
                  </a:lnTo>
                  <a:lnTo>
                    <a:pt x="40" y="330"/>
                  </a:lnTo>
                  <a:lnTo>
                    <a:pt x="40" y="316"/>
                  </a:lnTo>
                  <a:lnTo>
                    <a:pt x="40" y="302"/>
                  </a:lnTo>
                  <a:lnTo>
                    <a:pt x="40" y="287"/>
                  </a:lnTo>
                  <a:lnTo>
                    <a:pt x="40" y="273"/>
                  </a:lnTo>
                  <a:lnTo>
                    <a:pt x="40" y="260"/>
                  </a:lnTo>
                  <a:lnTo>
                    <a:pt x="40" y="248"/>
                  </a:lnTo>
                  <a:lnTo>
                    <a:pt x="40" y="236"/>
                  </a:lnTo>
                  <a:lnTo>
                    <a:pt x="40" y="223"/>
                  </a:lnTo>
                  <a:lnTo>
                    <a:pt x="42" y="204"/>
                  </a:lnTo>
                  <a:lnTo>
                    <a:pt x="46" y="179"/>
                  </a:lnTo>
                  <a:lnTo>
                    <a:pt x="49" y="149"/>
                  </a:lnTo>
                  <a:lnTo>
                    <a:pt x="54" y="117"/>
                  </a:lnTo>
                  <a:lnTo>
                    <a:pt x="59" y="80"/>
                  </a:lnTo>
                  <a:lnTo>
                    <a:pt x="64" y="41"/>
                  </a:lnTo>
                  <a:lnTo>
                    <a:pt x="71" y="3"/>
                  </a:lnTo>
                  <a:lnTo>
                    <a:pt x="72" y="0"/>
                  </a:lnTo>
                  <a:lnTo>
                    <a:pt x="68" y="3"/>
                  </a:lnTo>
                  <a:lnTo>
                    <a:pt x="67" y="6"/>
                  </a:lnTo>
                  <a:lnTo>
                    <a:pt x="64" y="8"/>
                  </a:lnTo>
                  <a:lnTo>
                    <a:pt x="63" y="11"/>
                  </a:lnTo>
                  <a:lnTo>
                    <a:pt x="55" y="26"/>
                  </a:lnTo>
                  <a:lnTo>
                    <a:pt x="50" y="41"/>
                  </a:lnTo>
                  <a:lnTo>
                    <a:pt x="46" y="59"/>
                  </a:lnTo>
                  <a:lnTo>
                    <a:pt x="42" y="74"/>
                  </a:lnTo>
                  <a:lnTo>
                    <a:pt x="40" y="90"/>
                  </a:lnTo>
                  <a:lnTo>
                    <a:pt x="38" y="105"/>
                  </a:lnTo>
                  <a:lnTo>
                    <a:pt x="35" y="121"/>
                  </a:lnTo>
                  <a:lnTo>
                    <a:pt x="31" y="136"/>
                  </a:lnTo>
                  <a:lnTo>
                    <a:pt x="28" y="136"/>
                  </a:lnTo>
                  <a:close/>
                </a:path>
              </a:pathLst>
            </a:custGeom>
            <a:noFill/>
            <a:ln w="1588">
              <a:solidFill>
                <a:srgbClr val="000000"/>
              </a:solidFill>
              <a:prstDash val="solid"/>
              <a:round/>
              <a:headEnd/>
              <a:tailEnd/>
            </a:ln>
          </p:spPr>
          <p:txBody>
            <a:bodyPr/>
            <a:lstStyle/>
            <a:p>
              <a:endParaRPr lang="en-US"/>
            </a:p>
          </p:txBody>
        </p:sp>
        <p:sp>
          <p:nvSpPr>
            <p:cNvPr id="1241833" name="Freeform 745"/>
            <p:cNvSpPr>
              <a:spLocks/>
            </p:cNvSpPr>
            <p:nvPr/>
          </p:nvSpPr>
          <p:spPr bwMode="auto">
            <a:xfrm>
              <a:off x="3198" y="2216"/>
              <a:ext cx="56" cy="564"/>
            </a:xfrm>
            <a:custGeom>
              <a:avLst/>
              <a:gdLst/>
              <a:ahLst/>
              <a:cxnLst>
                <a:cxn ang="0">
                  <a:pos x="113" y="0"/>
                </a:cxn>
                <a:cxn ang="0">
                  <a:pos x="112" y="28"/>
                </a:cxn>
                <a:cxn ang="0">
                  <a:pos x="112" y="66"/>
                </a:cxn>
                <a:cxn ang="0">
                  <a:pos x="112" y="112"/>
                </a:cxn>
                <a:cxn ang="0">
                  <a:pos x="112" y="161"/>
                </a:cxn>
                <a:cxn ang="0">
                  <a:pos x="112" y="211"/>
                </a:cxn>
                <a:cxn ang="0">
                  <a:pos x="112" y="259"/>
                </a:cxn>
                <a:cxn ang="0">
                  <a:pos x="109" y="305"/>
                </a:cxn>
                <a:cxn ang="0">
                  <a:pos x="108" y="339"/>
                </a:cxn>
                <a:cxn ang="0">
                  <a:pos x="105" y="373"/>
                </a:cxn>
                <a:cxn ang="0">
                  <a:pos x="96" y="432"/>
                </a:cxn>
                <a:cxn ang="0">
                  <a:pos x="85" y="507"/>
                </a:cxn>
                <a:cxn ang="0">
                  <a:pos x="73" y="592"/>
                </a:cxn>
                <a:cxn ang="0">
                  <a:pos x="62" y="673"/>
                </a:cxn>
                <a:cxn ang="0">
                  <a:pos x="50" y="750"/>
                </a:cxn>
                <a:cxn ang="0">
                  <a:pos x="42" y="809"/>
                </a:cxn>
                <a:cxn ang="0">
                  <a:pos x="40" y="843"/>
                </a:cxn>
                <a:cxn ang="0">
                  <a:pos x="40" y="867"/>
                </a:cxn>
                <a:cxn ang="0">
                  <a:pos x="40" y="894"/>
                </a:cxn>
                <a:cxn ang="0">
                  <a:pos x="40" y="923"/>
                </a:cxn>
                <a:cxn ang="0">
                  <a:pos x="40" y="950"/>
                </a:cxn>
                <a:cxn ang="0">
                  <a:pos x="37" y="977"/>
                </a:cxn>
                <a:cxn ang="0">
                  <a:pos x="32" y="1021"/>
                </a:cxn>
                <a:cxn ang="0">
                  <a:pos x="26" y="1067"/>
                </a:cxn>
                <a:cxn ang="0">
                  <a:pos x="19" y="1106"/>
                </a:cxn>
                <a:cxn ang="0">
                  <a:pos x="14" y="1120"/>
                </a:cxn>
                <a:cxn ang="0">
                  <a:pos x="1" y="1128"/>
                </a:cxn>
                <a:cxn ang="0">
                  <a:pos x="1" y="1117"/>
                </a:cxn>
                <a:cxn ang="0">
                  <a:pos x="13" y="1085"/>
                </a:cxn>
                <a:cxn ang="0">
                  <a:pos x="22" y="1026"/>
                </a:cxn>
                <a:cxn ang="0">
                  <a:pos x="24" y="952"/>
                </a:cxn>
                <a:cxn ang="0">
                  <a:pos x="26" y="883"/>
                </a:cxn>
                <a:cxn ang="0">
                  <a:pos x="23" y="839"/>
                </a:cxn>
                <a:cxn ang="0">
                  <a:pos x="23" y="811"/>
                </a:cxn>
                <a:cxn ang="0">
                  <a:pos x="28" y="755"/>
                </a:cxn>
                <a:cxn ang="0">
                  <a:pos x="35" y="682"/>
                </a:cxn>
                <a:cxn ang="0">
                  <a:pos x="45" y="598"/>
                </a:cxn>
                <a:cxn ang="0">
                  <a:pos x="54" y="513"/>
                </a:cxn>
                <a:cxn ang="0">
                  <a:pos x="63" y="433"/>
                </a:cxn>
                <a:cxn ang="0">
                  <a:pos x="68" y="370"/>
                </a:cxn>
                <a:cxn ang="0">
                  <a:pos x="72" y="328"/>
                </a:cxn>
                <a:cxn ang="0">
                  <a:pos x="73" y="293"/>
                </a:cxn>
                <a:cxn ang="0">
                  <a:pos x="74" y="245"/>
                </a:cxn>
                <a:cxn ang="0">
                  <a:pos x="77" y="191"/>
                </a:cxn>
                <a:cxn ang="0">
                  <a:pos x="81" y="137"/>
                </a:cxn>
                <a:cxn ang="0">
                  <a:pos x="82" y="84"/>
                </a:cxn>
                <a:cxn ang="0">
                  <a:pos x="85" y="41"/>
                </a:cxn>
                <a:cxn ang="0">
                  <a:pos x="86" y="11"/>
                </a:cxn>
                <a:cxn ang="0">
                  <a:pos x="86" y="0"/>
                </a:cxn>
              </a:cxnLst>
              <a:rect l="0" t="0" r="r" b="b"/>
              <a:pathLst>
                <a:path w="113" h="1128">
                  <a:moveTo>
                    <a:pt x="113" y="0"/>
                  </a:moveTo>
                  <a:lnTo>
                    <a:pt x="113" y="0"/>
                  </a:lnTo>
                  <a:lnTo>
                    <a:pt x="113" y="13"/>
                  </a:lnTo>
                  <a:lnTo>
                    <a:pt x="112" y="28"/>
                  </a:lnTo>
                  <a:lnTo>
                    <a:pt x="112" y="46"/>
                  </a:lnTo>
                  <a:lnTo>
                    <a:pt x="112" y="66"/>
                  </a:lnTo>
                  <a:lnTo>
                    <a:pt x="112" y="88"/>
                  </a:lnTo>
                  <a:lnTo>
                    <a:pt x="112" y="112"/>
                  </a:lnTo>
                  <a:lnTo>
                    <a:pt x="112" y="137"/>
                  </a:lnTo>
                  <a:lnTo>
                    <a:pt x="112" y="161"/>
                  </a:lnTo>
                  <a:lnTo>
                    <a:pt x="112" y="186"/>
                  </a:lnTo>
                  <a:lnTo>
                    <a:pt x="112" y="211"/>
                  </a:lnTo>
                  <a:lnTo>
                    <a:pt x="112" y="236"/>
                  </a:lnTo>
                  <a:lnTo>
                    <a:pt x="112" y="259"/>
                  </a:lnTo>
                  <a:lnTo>
                    <a:pt x="112" y="282"/>
                  </a:lnTo>
                  <a:lnTo>
                    <a:pt x="109" y="305"/>
                  </a:lnTo>
                  <a:lnTo>
                    <a:pt x="109" y="322"/>
                  </a:lnTo>
                  <a:lnTo>
                    <a:pt x="108" y="339"/>
                  </a:lnTo>
                  <a:lnTo>
                    <a:pt x="107" y="352"/>
                  </a:lnTo>
                  <a:lnTo>
                    <a:pt x="105" y="373"/>
                  </a:lnTo>
                  <a:lnTo>
                    <a:pt x="100" y="399"/>
                  </a:lnTo>
                  <a:lnTo>
                    <a:pt x="96" y="432"/>
                  </a:lnTo>
                  <a:lnTo>
                    <a:pt x="91" y="469"/>
                  </a:lnTo>
                  <a:lnTo>
                    <a:pt x="85" y="507"/>
                  </a:lnTo>
                  <a:lnTo>
                    <a:pt x="80" y="549"/>
                  </a:lnTo>
                  <a:lnTo>
                    <a:pt x="73" y="592"/>
                  </a:lnTo>
                  <a:lnTo>
                    <a:pt x="67" y="633"/>
                  </a:lnTo>
                  <a:lnTo>
                    <a:pt x="62" y="673"/>
                  </a:lnTo>
                  <a:lnTo>
                    <a:pt x="55" y="713"/>
                  </a:lnTo>
                  <a:lnTo>
                    <a:pt x="50" y="750"/>
                  </a:lnTo>
                  <a:lnTo>
                    <a:pt x="46" y="781"/>
                  </a:lnTo>
                  <a:lnTo>
                    <a:pt x="42" y="809"/>
                  </a:lnTo>
                  <a:lnTo>
                    <a:pt x="41" y="829"/>
                  </a:lnTo>
                  <a:lnTo>
                    <a:pt x="40" y="843"/>
                  </a:lnTo>
                  <a:lnTo>
                    <a:pt x="40" y="855"/>
                  </a:lnTo>
                  <a:lnTo>
                    <a:pt x="40" y="867"/>
                  </a:lnTo>
                  <a:lnTo>
                    <a:pt x="40" y="880"/>
                  </a:lnTo>
                  <a:lnTo>
                    <a:pt x="40" y="894"/>
                  </a:lnTo>
                  <a:lnTo>
                    <a:pt x="40" y="909"/>
                  </a:lnTo>
                  <a:lnTo>
                    <a:pt x="40" y="923"/>
                  </a:lnTo>
                  <a:lnTo>
                    <a:pt x="40" y="937"/>
                  </a:lnTo>
                  <a:lnTo>
                    <a:pt x="40" y="950"/>
                  </a:lnTo>
                  <a:lnTo>
                    <a:pt x="38" y="962"/>
                  </a:lnTo>
                  <a:lnTo>
                    <a:pt x="37" y="977"/>
                  </a:lnTo>
                  <a:lnTo>
                    <a:pt x="35" y="999"/>
                  </a:lnTo>
                  <a:lnTo>
                    <a:pt x="32" y="1021"/>
                  </a:lnTo>
                  <a:lnTo>
                    <a:pt x="30" y="1045"/>
                  </a:lnTo>
                  <a:lnTo>
                    <a:pt x="26" y="1067"/>
                  </a:lnTo>
                  <a:lnTo>
                    <a:pt x="23" y="1089"/>
                  </a:lnTo>
                  <a:lnTo>
                    <a:pt x="19" y="1106"/>
                  </a:lnTo>
                  <a:lnTo>
                    <a:pt x="17" y="1110"/>
                  </a:lnTo>
                  <a:lnTo>
                    <a:pt x="14" y="1120"/>
                  </a:lnTo>
                  <a:lnTo>
                    <a:pt x="9" y="1128"/>
                  </a:lnTo>
                  <a:lnTo>
                    <a:pt x="1" y="1128"/>
                  </a:lnTo>
                  <a:lnTo>
                    <a:pt x="0" y="1125"/>
                  </a:lnTo>
                  <a:lnTo>
                    <a:pt x="1" y="1117"/>
                  </a:lnTo>
                  <a:lnTo>
                    <a:pt x="6" y="1108"/>
                  </a:lnTo>
                  <a:lnTo>
                    <a:pt x="13" y="1085"/>
                  </a:lnTo>
                  <a:lnTo>
                    <a:pt x="17" y="1058"/>
                  </a:lnTo>
                  <a:lnTo>
                    <a:pt x="22" y="1026"/>
                  </a:lnTo>
                  <a:lnTo>
                    <a:pt x="23" y="989"/>
                  </a:lnTo>
                  <a:lnTo>
                    <a:pt x="24" y="952"/>
                  </a:lnTo>
                  <a:lnTo>
                    <a:pt x="26" y="915"/>
                  </a:lnTo>
                  <a:lnTo>
                    <a:pt x="26" y="883"/>
                  </a:lnTo>
                  <a:lnTo>
                    <a:pt x="24" y="857"/>
                  </a:lnTo>
                  <a:lnTo>
                    <a:pt x="23" y="839"/>
                  </a:lnTo>
                  <a:lnTo>
                    <a:pt x="23" y="829"/>
                  </a:lnTo>
                  <a:lnTo>
                    <a:pt x="23" y="811"/>
                  </a:lnTo>
                  <a:lnTo>
                    <a:pt x="26" y="786"/>
                  </a:lnTo>
                  <a:lnTo>
                    <a:pt x="28" y="755"/>
                  </a:lnTo>
                  <a:lnTo>
                    <a:pt x="32" y="721"/>
                  </a:lnTo>
                  <a:lnTo>
                    <a:pt x="35" y="682"/>
                  </a:lnTo>
                  <a:lnTo>
                    <a:pt x="40" y="641"/>
                  </a:lnTo>
                  <a:lnTo>
                    <a:pt x="45" y="598"/>
                  </a:lnTo>
                  <a:lnTo>
                    <a:pt x="49" y="555"/>
                  </a:lnTo>
                  <a:lnTo>
                    <a:pt x="54" y="513"/>
                  </a:lnTo>
                  <a:lnTo>
                    <a:pt x="58" y="472"/>
                  </a:lnTo>
                  <a:lnTo>
                    <a:pt x="63" y="433"/>
                  </a:lnTo>
                  <a:lnTo>
                    <a:pt x="65" y="399"/>
                  </a:lnTo>
                  <a:lnTo>
                    <a:pt x="68" y="370"/>
                  </a:lnTo>
                  <a:lnTo>
                    <a:pt x="71" y="346"/>
                  </a:lnTo>
                  <a:lnTo>
                    <a:pt x="72" y="328"/>
                  </a:lnTo>
                  <a:lnTo>
                    <a:pt x="72" y="312"/>
                  </a:lnTo>
                  <a:lnTo>
                    <a:pt x="73" y="293"/>
                  </a:lnTo>
                  <a:lnTo>
                    <a:pt x="74" y="271"/>
                  </a:lnTo>
                  <a:lnTo>
                    <a:pt x="74" y="245"/>
                  </a:lnTo>
                  <a:lnTo>
                    <a:pt x="76" y="219"/>
                  </a:lnTo>
                  <a:lnTo>
                    <a:pt x="77" y="191"/>
                  </a:lnTo>
                  <a:lnTo>
                    <a:pt x="80" y="162"/>
                  </a:lnTo>
                  <a:lnTo>
                    <a:pt x="81" y="137"/>
                  </a:lnTo>
                  <a:lnTo>
                    <a:pt x="82" y="108"/>
                  </a:lnTo>
                  <a:lnTo>
                    <a:pt x="82" y="84"/>
                  </a:lnTo>
                  <a:lnTo>
                    <a:pt x="83" y="60"/>
                  </a:lnTo>
                  <a:lnTo>
                    <a:pt x="85" y="41"/>
                  </a:lnTo>
                  <a:lnTo>
                    <a:pt x="85" y="25"/>
                  </a:lnTo>
                  <a:lnTo>
                    <a:pt x="86" y="11"/>
                  </a:lnTo>
                  <a:lnTo>
                    <a:pt x="86" y="3"/>
                  </a:lnTo>
                  <a:lnTo>
                    <a:pt x="86" y="0"/>
                  </a:lnTo>
                  <a:lnTo>
                    <a:pt x="113" y="0"/>
                  </a:lnTo>
                  <a:close/>
                </a:path>
              </a:pathLst>
            </a:custGeom>
            <a:noFill/>
            <a:ln w="1588">
              <a:solidFill>
                <a:srgbClr val="000000"/>
              </a:solidFill>
              <a:prstDash val="solid"/>
              <a:round/>
              <a:headEnd/>
              <a:tailEnd/>
            </a:ln>
          </p:spPr>
          <p:txBody>
            <a:bodyPr/>
            <a:lstStyle/>
            <a:p>
              <a:endParaRPr lang="en-US"/>
            </a:p>
          </p:txBody>
        </p:sp>
        <p:sp>
          <p:nvSpPr>
            <p:cNvPr id="1241834" name="Freeform 746"/>
            <p:cNvSpPr>
              <a:spLocks/>
            </p:cNvSpPr>
            <p:nvPr/>
          </p:nvSpPr>
          <p:spPr bwMode="auto">
            <a:xfrm>
              <a:off x="3144" y="2497"/>
              <a:ext cx="59" cy="238"/>
            </a:xfrm>
            <a:custGeom>
              <a:avLst/>
              <a:gdLst/>
              <a:ahLst/>
              <a:cxnLst>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solidFill>
              <a:srgbClr val="FFFFFF"/>
            </a:solidFill>
            <a:ln w="9525">
              <a:noFill/>
              <a:round/>
              <a:headEnd/>
              <a:tailEnd/>
            </a:ln>
          </p:spPr>
          <p:txBody>
            <a:bodyPr/>
            <a:lstStyle/>
            <a:p>
              <a:endParaRPr lang="en-US"/>
            </a:p>
          </p:txBody>
        </p:sp>
        <p:sp>
          <p:nvSpPr>
            <p:cNvPr id="1241835" name="Freeform 747"/>
            <p:cNvSpPr>
              <a:spLocks/>
            </p:cNvSpPr>
            <p:nvPr/>
          </p:nvSpPr>
          <p:spPr bwMode="auto">
            <a:xfrm>
              <a:off x="3144" y="2497"/>
              <a:ext cx="59" cy="238"/>
            </a:xfrm>
            <a:custGeom>
              <a:avLst/>
              <a:gdLst/>
              <a:ahLst/>
              <a:cxnLst>
                <a:cxn ang="0">
                  <a:pos x="118" y="476"/>
                </a:cxn>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8" y="476"/>
                  </a:ln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noFill/>
            <a:ln w="1588">
              <a:solidFill>
                <a:srgbClr val="000000"/>
              </a:solidFill>
              <a:prstDash val="solid"/>
              <a:round/>
              <a:headEnd/>
              <a:tailEnd/>
            </a:ln>
          </p:spPr>
          <p:txBody>
            <a:bodyPr/>
            <a:lstStyle/>
            <a:p>
              <a:endParaRPr lang="en-US"/>
            </a:p>
          </p:txBody>
        </p:sp>
        <p:sp>
          <p:nvSpPr>
            <p:cNvPr id="1241836" name="Freeform 748"/>
            <p:cNvSpPr>
              <a:spLocks/>
            </p:cNvSpPr>
            <p:nvPr/>
          </p:nvSpPr>
          <p:spPr bwMode="auto">
            <a:xfrm>
              <a:off x="3160" y="2681"/>
              <a:ext cx="44" cy="54"/>
            </a:xfrm>
            <a:custGeom>
              <a:avLst/>
              <a:gdLst/>
              <a:ahLst/>
              <a:cxnLst>
                <a:cxn ang="0">
                  <a:pos x="84" y="0"/>
                </a:cxn>
                <a:cxn ang="0">
                  <a:pos x="89" y="108"/>
                </a:cxn>
                <a:cxn ang="0">
                  <a:pos x="86" y="100"/>
                </a:cxn>
                <a:cxn ang="0">
                  <a:pos x="82" y="89"/>
                </a:cxn>
                <a:cxn ang="0">
                  <a:pos x="79" y="77"/>
                </a:cxn>
                <a:cxn ang="0">
                  <a:pos x="75" y="65"/>
                </a:cxn>
                <a:cxn ang="0">
                  <a:pos x="68" y="55"/>
                </a:cxn>
                <a:cxn ang="0">
                  <a:pos x="63" y="45"/>
                </a:cxn>
                <a:cxn ang="0">
                  <a:pos x="53" y="39"/>
                </a:cxn>
                <a:cxn ang="0">
                  <a:pos x="44" y="33"/>
                </a:cxn>
                <a:cxn ang="0">
                  <a:pos x="31" y="28"/>
                </a:cxn>
                <a:cxn ang="0">
                  <a:pos x="18" y="24"/>
                </a:cxn>
                <a:cxn ang="0">
                  <a:pos x="9" y="18"/>
                </a:cxn>
                <a:cxn ang="0">
                  <a:pos x="0" y="9"/>
                </a:cxn>
                <a:cxn ang="0">
                  <a:pos x="8" y="12"/>
                </a:cxn>
                <a:cxn ang="0">
                  <a:pos x="18" y="15"/>
                </a:cxn>
                <a:cxn ang="0">
                  <a:pos x="29" y="18"/>
                </a:cxn>
                <a:cxn ang="0">
                  <a:pos x="35" y="23"/>
                </a:cxn>
                <a:cxn ang="0">
                  <a:pos x="44" y="26"/>
                </a:cxn>
                <a:cxn ang="0">
                  <a:pos x="50" y="24"/>
                </a:cxn>
                <a:cxn ang="0">
                  <a:pos x="57" y="21"/>
                </a:cxn>
                <a:cxn ang="0">
                  <a:pos x="61" y="23"/>
                </a:cxn>
                <a:cxn ang="0">
                  <a:pos x="72" y="28"/>
                </a:cxn>
                <a:cxn ang="0">
                  <a:pos x="76" y="21"/>
                </a:cxn>
                <a:cxn ang="0">
                  <a:pos x="77" y="9"/>
                </a:cxn>
                <a:cxn ang="0">
                  <a:pos x="82" y="0"/>
                </a:cxn>
                <a:cxn ang="0">
                  <a:pos x="84" y="0"/>
                </a:cxn>
              </a:cxnLst>
              <a:rect l="0" t="0" r="r" b="b"/>
              <a:pathLst>
                <a:path w="89" h="108">
                  <a:moveTo>
                    <a:pt x="84" y="0"/>
                  </a:moveTo>
                  <a:lnTo>
                    <a:pt x="89" y="108"/>
                  </a:lnTo>
                  <a:lnTo>
                    <a:pt x="86" y="100"/>
                  </a:lnTo>
                  <a:lnTo>
                    <a:pt x="82" y="89"/>
                  </a:lnTo>
                  <a:lnTo>
                    <a:pt x="79" y="77"/>
                  </a:lnTo>
                  <a:lnTo>
                    <a:pt x="75" y="65"/>
                  </a:lnTo>
                  <a:lnTo>
                    <a:pt x="68" y="55"/>
                  </a:lnTo>
                  <a:lnTo>
                    <a:pt x="63" y="45"/>
                  </a:lnTo>
                  <a:lnTo>
                    <a:pt x="53" y="39"/>
                  </a:lnTo>
                  <a:lnTo>
                    <a:pt x="44" y="33"/>
                  </a:lnTo>
                  <a:lnTo>
                    <a:pt x="31" y="28"/>
                  </a:lnTo>
                  <a:lnTo>
                    <a:pt x="18" y="24"/>
                  </a:lnTo>
                  <a:lnTo>
                    <a:pt x="9" y="18"/>
                  </a:lnTo>
                  <a:lnTo>
                    <a:pt x="0" y="9"/>
                  </a:lnTo>
                  <a:lnTo>
                    <a:pt x="8" y="12"/>
                  </a:lnTo>
                  <a:lnTo>
                    <a:pt x="18" y="15"/>
                  </a:lnTo>
                  <a:lnTo>
                    <a:pt x="29" y="18"/>
                  </a:lnTo>
                  <a:lnTo>
                    <a:pt x="35" y="23"/>
                  </a:lnTo>
                  <a:lnTo>
                    <a:pt x="44" y="26"/>
                  </a:lnTo>
                  <a:lnTo>
                    <a:pt x="50" y="24"/>
                  </a:lnTo>
                  <a:lnTo>
                    <a:pt x="57" y="21"/>
                  </a:lnTo>
                  <a:lnTo>
                    <a:pt x="61" y="23"/>
                  </a:lnTo>
                  <a:lnTo>
                    <a:pt x="72" y="28"/>
                  </a:lnTo>
                  <a:lnTo>
                    <a:pt x="76" y="21"/>
                  </a:lnTo>
                  <a:lnTo>
                    <a:pt x="77" y="9"/>
                  </a:lnTo>
                  <a:lnTo>
                    <a:pt x="82" y="0"/>
                  </a:lnTo>
                  <a:lnTo>
                    <a:pt x="84" y="0"/>
                  </a:lnTo>
                  <a:close/>
                </a:path>
              </a:pathLst>
            </a:custGeom>
            <a:solidFill>
              <a:srgbClr val="FFFFFF"/>
            </a:solidFill>
            <a:ln w="9525">
              <a:noFill/>
              <a:round/>
              <a:headEnd/>
              <a:tailEnd/>
            </a:ln>
          </p:spPr>
          <p:txBody>
            <a:bodyPr/>
            <a:lstStyle/>
            <a:p>
              <a:endParaRPr lang="en-US"/>
            </a:p>
          </p:txBody>
        </p:sp>
        <p:sp>
          <p:nvSpPr>
            <p:cNvPr id="1241837" name="Freeform 749"/>
            <p:cNvSpPr>
              <a:spLocks/>
            </p:cNvSpPr>
            <p:nvPr/>
          </p:nvSpPr>
          <p:spPr bwMode="auto">
            <a:xfrm>
              <a:off x="3160" y="2681"/>
              <a:ext cx="44" cy="54"/>
            </a:xfrm>
            <a:custGeom>
              <a:avLst/>
              <a:gdLst/>
              <a:ahLst/>
              <a:cxnLst>
                <a:cxn ang="0">
                  <a:pos x="84" y="0"/>
                </a:cxn>
                <a:cxn ang="0">
                  <a:pos x="89" y="108"/>
                </a:cxn>
                <a:cxn ang="0">
                  <a:pos x="86" y="100"/>
                </a:cxn>
                <a:cxn ang="0">
                  <a:pos x="82" y="89"/>
                </a:cxn>
                <a:cxn ang="0">
                  <a:pos x="79" y="77"/>
                </a:cxn>
                <a:cxn ang="0">
                  <a:pos x="75" y="65"/>
                </a:cxn>
                <a:cxn ang="0">
                  <a:pos x="68" y="55"/>
                </a:cxn>
                <a:cxn ang="0">
                  <a:pos x="63" y="45"/>
                </a:cxn>
                <a:cxn ang="0">
                  <a:pos x="53" y="39"/>
                </a:cxn>
                <a:cxn ang="0">
                  <a:pos x="44" y="33"/>
                </a:cxn>
                <a:cxn ang="0">
                  <a:pos x="31" y="28"/>
                </a:cxn>
                <a:cxn ang="0">
                  <a:pos x="18" y="24"/>
                </a:cxn>
                <a:cxn ang="0">
                  <a:pos x="9" y="18"/>
                </a:cxn>
                <a:cxn ang="0">
                  <a:pos x="0" y="9"/>
                </a:cxn>
                <a:cxn ang="0">
                  <a:pos x="8" y="12"/>
                </a:cxn>
                <a:cxn ang="0">
                  <a:pos x="18" y="15"/>
                </a:cxn>
                <a:cxn ang="0">
                  <a:pos x="29" y="18"/>
                </a:cxn>
                <a:cxn ang="0">
                  <a:pos x="35" y="23"/>
                </a:cxn>
                <a:cxn ang="0">
                  <a:pos x="44" y="26"/>
                </a:cxn>
                <a:cxn ang="0">
                  <a:pos x="50" y="24"/>
                </a:cxn>
                <a:cxn ang="0">
                  <a:pos x="57" y="21"/>
                </a:cxn>
                <a:cxn ang="0">
                  <a:pos x="61" y="23"/>
                </a:cxn>
                <a:cxn ang="0">
                  <a:pos x="72" y="28"/>
                </a:cxn>
                <a:cxn ang="0">
                  <a:pos x="76" y="21"/>
                </a:cxn>
                <a:cxn ang="0">
                  <a:pos x="77" y="9"/>
                </a:cxn>
                <a:cxn ang="0">
                  <a:pos x="82" y="0"/>
                </a:cxn>
                <a:cxn ang="0">
                  <a:pos x="84" y="0"/>
                </a:cxn>
              </a:cxnLst>
              <a:rect l="0" t="0" r="r" b="b"/>
              <a:pathLst>
                <a:path w="89" h="108">
                  <a:moveTo>
                    <a:pt x="84" y="0"/>
                  </a:moveTo>
                  <a:lnTo>
                    <a:pt x="89" y="108"/>
                  </a:lnTo>
                  <a:lnTo>
                    <a:pt x="86" y="100"/>
                  </a:lnTo>
                  <a:lnTo>
                    <a:pt x="82" y="89"/>
                  </a:lnTo>
                  <a:lnTo>
                    <a:pt x="79" y="77"/>
                  </a:lnTo>
                  <a:lnTo>
                    <a:pt x="75" y="65"/>
                  </a:lnTo>
                  <a:lnTo>
                    <a:pt x="68" y="55"/>
                  </a:lnTo>
                  <a:lnTo>
                    <a:pt x="63" y="45"/>
                  </a:lnTo>
                  <a:lnTo>
                    <a:pt x="53" y="39"/>
                  </a:lnTo>
                  <a:lnTo>
                    <a:pt x="44" y="33"/>
                  </a:lnTo>
                  <a:lnTo>
                    <a:pt x="31" y="28"/>
                  </a:lnTo>
                  <a:lnTo>
                    <a:pt x="18" y="24"/>
                  </a:lnTo>
                  <a:lnTo>
                    <a:pt x="9" y="18"/>
                  </a:lnTo>
                  <a:lnTo>
                    <a:pt x="0" y="9"/>
                  </a:lnTo>
                  <a:lnTo>
                    <a:pt x="8" y="12"/>
                  </a:lnTo>
                  <a:lnTo>
                    <a:pt x="18" y="15"/>
                  </a:lnTo>
                  <a:lnTo>
                    <a:pt x="29" y="18"/>
                  </a:lnTo>
                  <a:lnTo>
                    <a:pt x="35" y="23"/>
                  </a:lnTo>
                  <a:lnTo>
                    <a:pt x="44" y="26"/>
                  </a:lnTo>
                  <a:lnTo>
                    <a:pt x="50" y="24"/>
                  </a:lnTo>
                  <a:lnTo>
                    <a:pt x="57" y="21"/>
                  </a:lnTo>
                  <a:lnTo>
                    <a:pt x="61" y="23"/>
                  </a:lnTo>
                  <a:lnTo>
                    <a:pt x="72" y="28"/>
                  </a:lnTo>
                  <a:lnTo>
                    <a:pt x="76" y="21"/>
                  </a:lnTo>
                  <a:lnTo>
                    <a:pt x="77" y="9"/>
                  </a:lnTo>
                  <a:lnTo>
                    <a:pt x="82" y="0"/>
                  </a:lnTo>
                  <a:lnTo>
                    <a:pt x="84" y="0"/>
                  </a:lnTo>
                  <a:close/>
                </a:path>
              </a:pathLst>
            </a:custGeom>
            <a:noFill/>
            <a:ln w="1588">
              <a:solidFill>
                <a:srgbClr val="000000"/>
              </a:solidFill>
              <a:prstDash val="solid"/>
              <a:round/>
              <a:headEnd/>
              <a:tailEnd/>
            </a:ln>
          </p:spPr>
          <p:txBody>
            <a:bodyPr/>
            <a:lstStyle/>
            <a:p>
              <a:endParaRPr lang="en-US"/>
            </a:p>
          </p:txBody>
        </p:sp>
        <p:sp>
          <p:nvSpPr>
            <p:cNvPr id="1241838" name="Freeform 750"/>
            <p:cNvSpPr>
              <a:spLocks/>
            </p:cNvSpPr>
            <p:nvPr/>
          </p:nvSpPr>
          <p:spPr bwMode="auto">
            <a:xfrm>
              <a:off x="3144" y="2497"/>
              <a:ext cx="59" cy="238"/>
            </a:xfrm>
            <a:custGeom>
              <a:avLst/>
              <a:gdLst/>
              <a:ahLst/>
              <a:cxnLst>
                <a:cxn ang="0">
                  <a:pos x="118" y="476"/>
                </a:cxn>
                <a:cxn ang="0">
                  <a:pos x="118" y="476"/>
                </a:cxn>
                <a:cxn ang="0">
                  <a:pos x="116" y="468"/>
                </a:cxn>
                <a:cxn ang="0">
                  <a:pos x="113" y="457"/>
                </a:cxn>
                <a:cxn ang="0">
                  <a:pos x="109" y="445"/>
                </a:cxn>
                <a:cxn ang="0">
                  <a:pos x="105" y="435"/>
                </a:cxn>
                <a:cxn ang="0">
                  <a:pos x="100" y="423"/>
                </a:cxn>
                <a:cxn ang="0">
                  <a:pos x="93" y="416"/>
                </a:cxn>
                <a:cxn ang="0">
                  <a:pos x="85" y="408"/>
                </a:cxn>
                <a:cxn ang="0">
                  <a:pos x="76" y="404"/>
                </a:cxn>
                <a:cxn ang="0">
                  <a:pos x="66" y="401"/>
                </a:cxn>
                <a:cxn ang="0">
                  <a:pos x="55" y="395"/>
                </a:cxn>
                <a:cxn ang="0">
                  <a:pos x="46" y="391"/>
                </a:cxn>
                <a:cxn ang="0">
                  <a:pos x="40" y="383"/>
                </a:cxn>
                <a:cxn ang="0">
                  <a:pos x="32" y="377"/>
                </a:cxn>
                <a:cxn ang="0">
                  <a:pos x="27" y="368"/>
                </a:cxn>
                <a:cxn ang="0">
                  <a:pos x="21" y="359"/>
                </a:cxn>
                <a:cxn ang="0">
                  <a:pos x="16" y="349"/>
                </a:cxn>
                <a:cxn ang="0">
                  <a:pos x="13" y="340"/>
                </a:cxn>
                <a:cxn ang="0">
                  <a:pos x="9" y="328"/>
                </a:cxn>
                <a:cxn ang="0">
                  <a:pos x="7" y="314"/>
                </a:cxn>
                <a:cxn ang="0">
                  <a:pos x="4" y="294"/>
                </a:cxn>
                <a:cxn ang="0">
                  <a:pos x="1" y="275"/>
                </a:cxn>
                <a:cxn ang="0">
                  <a:pos x="0" y="250"/>
                </a:cxn>
                <a:cxn ang="0">
                  <a:pos x="1" y="223"/>
                </a:cxn>
                <a:cxn ang="0">
                  <a:pos x="4" y="194"/>
                </a:cxn>
                <a:cxn ang="0">
                  <a:pos x="5" y="163"/>
                </a:cxn>
                <a:cxn ang="0">
                  <a:pos x="7" y="131"/>
                </a:cxn>
                <a:cxn ang="0">
                  <a:pos x="8" y="99"/>
                </a:cxn>
                <a:cxn ang="0">
                  <a:pos x="7" y="72"/>
                </a:cxn>
                <a:cxn ang="0">
                  <a:pos x="7" y="46"/>
                </a:cxn>
                <a:cxn ang="0">
                  <a:pos x="7" y="26"/>
                </a:cxn>
                <a:cxn ang="0">
                  <a:pos x="5" y="15"/>
                </a:cxn>
                <a:cxn ang="0">
                  <a:pos x="5" y="10"/>
                </a:cxn>
                <a:cxn ang="0">
                  <a:pos x="32" y="0"/>
                </a:cxn>
                <a:cxn ang="0">
                  <a:pos x="90" y="194"/>
                </a:cxn>
                <a:cxn ang="0">
                  <a:pos x="102" y="238"/>
                </a:cxn>
                <a:cxn ang="0">
                  <a:pos x="114" y="349"/>
                </a:cxn>
                <a:cxn ang="0">
                  <a:pos x="118" y="476"/>
                </a:cxn>
              </a:cxnLst>
              <a:rect l="0" t="0" r="r" b="b"/>
              <a:pathLst>
                <a:path w="118" h="476">
                  <a:moveTo>
                    <a:pt x="118" y="476"/>
                  </a:moveTo>
                  <a:lnTo>
                    <a:pt x="118" y="476"/>
                  </a:lnTo>
                  <a:lnTo>
                    <a:pt x="116" y="468"/>
                  </a:lnTo>
                  <a:lnTo>
                    <a:pt x="113" y="457"/>
                  </a:lnTo>
                  <a:lnTo>
                    <a:pt x="109" y="445"/>
                  </a:lnTo>
                  <a:lnTo>
                    <a:pt x="105" y="435"/>
                  </a:lnTo>
                  <a:lnTo>
                    <a:pt x="100" y="423"/>
                  </a:lnTo>
                  <a:lnTo>
                    <a:pt x="93" y="416"/>
                  </a:lnTo>
                  <a:lnTo>
                    <a:pt x="85" y="408"/>
                  </a:lnTo>
                  <a:lnTo>
                    <a:pt x="76" y="404"/>
                  </a:lnTo>
                  <a:lnTo>
                    <a:pt x="66" y="401"/>
                  </a:lnTo>
                  <a:lnTo>
                    <a:pt x="55" y="395"/>
                  </a:lnTo>
                  <a:lnTo>
                    <a:pt x="46" y="391"/>
                  </a:lnTo>
                  <a:lnTo>
                    <a:pt x="40" y="383"/>
                  </a:lnTo>
                  <a:lnTo>
                    <a:pt x="32" y="377"/>
                  </a:lnTo>
                  <a:lnTo>
                    <a:pt x="27" y="368"/>
                  </a:lnTo>
                  <a:lnTo>
                    <a:pt x="21" y="359"/>
                  </a:lnTo>
                  <a:lnTo>
                    <a:pt x="16" y="349"/>
                  </a:lnTo>
                  <a:lnTo>
                    <a:pt x="13" y="340"/>
                  </a:lnTo>
                  <a:lnTo>
                    <a:pt x="9" y="328"/>
                  </a:lnTo>
                  <a:lnTo>
                    <a:pt x="7" y="314"/>
                  </a:lnTo>
                  <a:lnTo>
                    <a:pt x="4" y="294"/>
                  </a:lnTo>
                  <a:lnTo>
                    <a:pt x="1" y="275"/>
                  </a:lnTo>
                  <a:lnTo>
                    <a:pt x="0" y="250"/>
                  </a:lnTo>
                  <a:lnTo>
                    <a:pt x="1" y="223"/>
                  </a:lnTo>
                  <a:lnTo>
                    <a:pt x="4" y="194"/>
                  </a:lnTo>
                  <a:lnTo>
                    <a:pt x="5" y="163"/>
                  </a:lnTo>
                  <a:lnTo>
                    <a:pt x="7" y="131"/>
                  </a:lnTo>
                  <a:lnTo>
                    <a:pt x="8" y="99"/>
                  </a:lnTo>
                  <a:lnTo>
                    <a:pt x="7" y="72"/>
                  </a:lnTo>
                  <a:lnTo>
                    <a:pt x="7" y="46"/>
                  </a:lnTo>
                  <a:lnTo>
                    <a:pt x="7" y="26"/>
                  </a:lnTo>
                  <a:lnTo>
                    <a:pt x="5" y="15"/>
                  </a:lnTo>
                  <a:lnTo>
                    <a:pt x="5" y="10"/>
                  </a:lnTo>
                  <a:lnTo>
                    <a:pt x="32" y="0"/>
                  </a:lnTo>
                  <a:lnTo>
                    <a:pt x="90" y="194"/>
                  </a:lnTo>
                  <a:lnTo>
                    <a:pt x="102" y="238"/>
                  </a:lnTo>
                  <a:lnTo>
                    <a:pt x="114" y="349"/>
                  </a:lnTo>
                  <a:lnTo>
                    <a:pt x="118" y="476"/>
                  </a:lnTo>
                  <a:close/>
                </a:path>
              </a:pathLst>
            </a:custGeom>
            <a:noFill/>
            <a:ln w="1588">
              <a:solidFill>
                <a:srgbClr val="000000"/>
              </a:solidFill>
              <a:prstDash val="solid"/>
              <a:round/>
              <a:headEnd/>
              <a:tailEnd/>
            </a:ln>
          </p:spPr>
          <p:txBody>
            <a:bodyPr/>
            <a:lstStyle/>
            <a:p>
              <a:endParaRPr lang="en-US"/>
            </a:p>
          </p:txBody>
        </p:sp>
        <p:sp>
          <p:nvSpPr>
            <p:cNvPr id="1241839" name="Freeform 751"/>
            <p:cNvSpPr>
              <a:spLocks/>
            </p:cNvSpPr>
            <p:nvPr/>
          </p:nvSpPr>
          <p:spPr bwMode="auto">
            <a:xfrm>
              <a:off x="3159" y="2666"/>
              <a:ext cx="21" cy="24"/>
            </a:xfrm>
            <a:custGeom>
              <a:avLst/>
              <a:gdLst/>
              <a:ahLst/>
              <a:cxnLst>
                <a:cxn ang="0">
                  <a:pos x="0" y="0"/>
                </a:cxn>
                <a:cxn ang="0">
                  <a:pos x="0" y="0"/>
                </a:cxn>
                <a:cxn ang="0">
                  <a:pos x="7" y="15"/>
                </a:cxn>
                <a:cxn ang="0">
                  <a:pos x="19" y="30"/>
                </a:cxn>
                <a:cxn ang="0">
                  <a:pos x="32" y="42"/>
                </a:cxn>
                <a:cxn ang="0">
                  <a:pos x="42" y="49"/>
                </a:cxn>
              </a:cxnLst>
              <a:rect l="0" t="0" r="r" b="b"/>
              <a:pathLst>
                <a:path w="42" h="49">
                  <a:moveTo>
                    <a:pt x="0" y="0"/>
                  </a:moveTo>
                  <a:lnTo>
                    <a:pt x="0" y="0"/>
                  </a:lnTo>
                  <a:lnTo>
                    <a:pt x="7" y="15"/>
                  </a:lnTo>
                  <a:lnTo>
                    <a:pt x="19" y="30"/>
                  </a:lnTo>
                  <a:lnTo>
                    <a:pt x="32" y="42"/>
                  </a:lnTo>
                  <a:lnTo>
                    <a:pt x="42" y="49"/>
                  </a:lnTo>
                </a:path>
              </a:pathLst>
            </a:custGeom>
            <a:noFill/>
            <a:ln w="1588">
              <a:solidFill>
                <a:srgbClr val="000000"/>
              </a:solidFill>
              <a:prstDash val="solid"/>
              <a:round/>
              <a:headEnd/>
              <a:tailEnd/>
            </a:ln>
          </p:spPr>
          <p:txBody>
            <a:bodyPr/>
            <a:lstStyle/>
            <a:p>
              <a:endParaRPr lang="en-US"/>
            </a:p>
          </p:txBody>
        </p:sp>
        <p:sp>
          <p:nvSpPr>
            <p:cNvPr id="1241840" name="Freeform 752"/>
            <p:cNvSpPr>
              <a:spLocks/>
            </p:cNvSpPr>
            <p:nvPr/>
          </p:nvSpPr>
          <p:spPr bwMode="auto">
            <a:xfrm>
              <a:off x="3177" y="2608"/>
              <a:ext cx="16" cy="62"/>
            </a:xfrm>
            <a:custGeom>
              <a:avLst/>
              <a:gdLst/>
              <a:ahLst/>
              <a:cxnLst>
                <a:cxn ang="0">
                  <a:pos x="0" y="0"/>
                </a:cxn>
                <a:cxn ang="0">
                  <a:pos x="0" y="0"/>
                </a:cxn>
                <a:cxn ang="0">
                  <a:pos x="1" y="15"/>
                </a:cxn>
                <a:cxn ang="0">
                  <a:pos x="6" y="29"/>
                </a:cxn>
                <a:cxn ang="0">
                  <a:pos x="9" y="44"/>
                </a:cxn>
                <a:cxn ang="0">
                  <a:pos x="15" y="59"/>
                </a:cxn>
                <a:cxn ang="0">
                  <a:pos x="19" y="74"/>
                </a:cxn>
                <a:cxn ang="0">
                  <a:pos x="24" y="90"/>
                </a:cxn>
                <a:cxn ang="0">
                  <a:pos x="29" y="106"/>
                </a:cxn>
                <a:cxn ang="0">
                  <a:pos x="32" y="124"/>
                </a:cxn>
              </a:cxnLst>
              <a:rect l="0" t="0" r="r" b="b"/>
              <a:pathLst>
                <a:path w="32" h="124">
                  <a:moveTo>
                    <a:pt x="0" y="0"/>
                  </a:moveTo>
                  <a:lnTo>
                    <a:pt x="0" y="0"/>
                  </a:lnTo>
                  <a:lnTo>
                    <a:pt x="1" y="15"/>
                  </a:lnTo>
                  <a:lnTo>
                    <a:pt x="6" y="29"/>
                  </a:lnTo>
                  <a:lnTo>
                    <a:pt x="9" y="44"/>
                  </a:lnTo>
                  <a:lnTo>
                    <a:pt x="15" y="59"/>
                  </a:lnTo>
                  <a:lnTo>
                    <a:pt x="19" y="74"/>
                  </a:lnTo>
                  <a:lnTo>
                    <a:pt x="24" y="90"/>
                  </a:lnTo>
                  <a:lnTo>
                    <a:pt x="29" y="106"/>
                  </a:lnTo>
                  <a:lnTo>
                    <a:pt x="32" y="124"/>
                  </a:lnTo>
                </a:path>
              </a:pathLst>
            </a:custGeom>
            <a:noFill/>
            <a:ln w="1588">
              <a:solidFill>
                <a:srgbClr val="000000"/>
              </a:solidFill>
              <a:prstDash val="solid"/>
              <a:round/>
              <a:headEnd/>
              <a:tailEnd/>
            </a:ln>
          </p:spPr>
          <p:txBody>
            <a:bodyPr/>
            <a:lstStyle/>
            <a:p>
              <a:endParaRPr lang="en-US"/>
            </a:p>
          </p:txBody>
        </p:sp>
        <p:sp>
          <p:nvSpPr>
            <p:cNvPr id="1241841" name="Freeform 753"/>
            <p:cNvSpPr>
              <a:spLocks/>
            </p:cNvSpPr>
            <p:nvPr/>
          </p:nvSpPr>
          <p:spPr bwMode="auto">
            <a:xfrm>
              <a:off x="3168" y="2614"/>
              <a:ext cx="9" cy="38"/>
            </a:xfrm>
            <a:custGeom>
              <a:avLst/>
              <a:gdLst/>
              <a:ahLst/>
              <a:cxnLst>
                <a:cxn ang="0">
                  <a:pos x="0" y="0"/>
                </a:cxn>
                <a:cxn ang="0">
                  <a:pos x="0" y="0"/>
                </a:cxn>
                <a:cxn ang="0">
                  <a:pos x="0" y="9"/>
                </a:cxn>
                <a:cxn ang="0">
                  <a:pos x="1" y="17"/>
                </a:cxn>
                <a:cxn ang="0">
                  <a:pos x="4" y="28"/>
                </a:cxn>
                <a:cxn ang="0">
                  <a:pos x="6" y="38"/>
                </a:cxn>
                <a:cxn ang="0">
                  <a:pos x="8" y="46"/>
                </a:cxn>
                <a:cxn ang="0">
                  <a:pos x="10" y="56"/>
                </a:cxn>
                <a:cxn ang="0">
                  <a:pos x="14" y="65"/>
                </a:cxn>
                <a:cxn ang="0">
                  <a:pos x="17" y="75"/>
                </a:cxn>
              </a:cxnLst>
              <a:rect l="0" t="0" r="r" b="b"/>
              <a:pathLst>
                <a:path w="17" h="75">
                  <a:moveTo>
                    <a:pt x="0" y="0"/>
                  </a:moveTo>
                  <a:lnTo>
                    <a:pt x="0" y="0"/>
                  </a:lnTo>
                  <a:lnTo>
                    <a:pt x="0" y="9"/>
                  </a:lnTo>
                  <a:lnTo>
                    <a:pt x="1" y="17"/>
                  </a:lnTo>
                  <a:lnTo>
                    <a:pt x="4" y="28"/>
                  </a:lnTo>
                  <a:lnTo>
                    <a:pt x="6" y="38"/>
                  </a:lnTo>
                  <a:lnTo>
                    <a:pt x="8" y="46"/>
                  </a:lnTo>
                  <a:lnTo>
                    <a:pt x="10" y="56"/>
                  </a:lnTo>
                  <a:lnTo>
                    <a:pt x="14" y="65"/>
                  </a:lnTo>
                  <a:lnTo>
                    <a:pt x="17" y="75"/>
                  </a:lnTo>
                </a:path>
              </a:pathLst>
            </a:custGeom>
            <a:noFill/>
            <a:ln w="1588">
              <a:solidFill>
                <a:srgbClr val="000000"/>
              </a:solidFill>
              <a:prstDash val="solid"/>
              <a:round/>
              <a:headEnd/>
              <a:tailEnd/>
            </a:ln>
          </p:spPr>
          <p:txBody>
            <a:bodyPr/>
            <a:lstStyle/>
            <a:p>
              <a:endParaRPr lang="en-US"/>
            </a:p>
          </p:txBody>
        </p:sp>
        <p:sp>
          <p:nvSpPr>
            <p:cNvPr id="1241842" name="Freeform 754"/>
            <p:cNvSpPr>
              <a:spLocks/>
            </p:cNvSpPr>
            <p:nvPr/>
          </p:nvSpPr>
          <p:spPr bwMode="auto">
            <a:xfrm>
              <a:off x="3073" y="2472"/>
              <a:ext cx="25" cy="223"/>
            </a:xfrm>
            <a:custGeom>
              <a:avLst/>
              <a:gdLst/>
              <a:ahLst/>
              <a:cxnLst>
                <a:cxn ang="0">
                  <a:pos x="41" y="2"/>
                </a:cxn>
                <a:cxn ang="0">
                  <a:pos x="37" y="15"/>
                </a:cxn>
                <a:cxn ang="0">
                  <a:pos x="31" y="42"/>
                </a:cxn>
                <a:cxn ang="0">
                  <a:pos x="24" y="73"/>
                </a:cxn>
                <a:cxn ang="0">
                  <a:pos x="16" y="111"/>
                </a:cxn>
                <a:cxn ang="0">
                  <a:pos x="11" y="148"/>
                </a:cxn>
                <a:cxn ang="0">
                  <a:pos x="5" y="187"/>
                </a:cxn>
                <a:cxn ang="0">
                  <a:pos x="2" y="218"/>
                </a:cxn>
                <a:cxn ang="0">
                  <a:pos x="0" y="243"/>
                </a:cxn>
                <a:cxn ang="0">
                  <a:pos x="0" y="249"/>
                </a:cxn>
                <a:cxn ang="0">
                  <a:pos x="2" y="258"/>
                </a:cxn>
                <a:cxn ang="0">
                  <a:pos x="5" y="267"/>
                </a:cxn>
                <a:cxn ang="0">
                  <a:pos x="6" y="279"/>
                </a:cxn>
                <a:cxn ang="0">
                  <a:pos x="9" y="291"/>
                </a:cxn>
                <a:cxn ang="0">
                  <a:pos x="11" y="302"/>
                </a:cxn>
                <a:cxn ang="0">
                  <a:pos x="13" y="313"/>
                </a:cxn>
                <a:cxn ang="0">
                  <a:pos x="14" y="323"/>
                </a:cxn>
                <a:cxn ang="0">
                  <a:pos x="15" y="338"/>
                </a:cxn>
                <a:cxn ang="0">
                  <a:pos x="16" y="353"/>
                </a:cxn>
                <a:cxn ang="0">
                  <a:pos x="19" y="369"/>
                </a:cxn>
                <a:cxn ang="0">
                  <a:pos x="20" y="387"/>
                </a:cxn>
                <a:cxn ang="0">
                  <a:pos x="22" y="403"/>
                </a:cxn>
                <a:cxn ang="0">
                  <a:pos x="23" y="419"/>
                </a:cxn>
                <a:cxn ang="0">
                  <a:pos x="24" y="434"/>
                </a:cxn>
                <a:cxn ang="0">
                  <a:pos x="25" y="447"/>
                </a:cxn>
                <a:cxn ang="0">
                  <a:pos x="25" y="443"/>
                </a:cxn>
                <a:cxn ang="0">
                  <a:pos x="28" y="427"/>
                </a:cxn>
                <a:cxn ang="0">
                  <a:pos x="29" y="403"/>
                </a:cxn>
                <a:cxn ang="0">
                  <a:pos x="32" y="372"/>
                </a:cxn>
                <a:cxn ang="0">
                  <a:pos x="36" y="335"/>
                </a:cxn>
                <a:cxn ang="0">
                  <a:pos x="38" y="294"/>
                </a:cxn>
                <a:cxn ang="0">
                  <a:pos x="41" y="252"/>
                </a:cxn>
                <a:cxn ang="0">
                  <a:pos x="42" y="208"/>
                </a:cxn>
                <a:cxn ang="0">
                  <a:pos x="46" y="165"/>
                </a:cxn>
                <a:cxn ang="0">
                  <a:pos x="47" y="123"/>
                </a:cxn>
                <a:cxn ang="0">
                  <a:pos x="49" y="86"/>
                </a:cxn>
                <a:cxn ang="0">
                  <a:pos x="50" y="54"/>
                </a:cxn>
                <a:cxn ang="0">
                  <a:pos x="49" y="27"/>
                </a:cxn>
                <a:cxn ang="0">
                  <a:pos x="47" y="8"/>
                </a:cxn>
                <a:cxn ang="0">
                  <a:pos x="46" y="0"/>
                </a:cxn>
                <a:cxn ang="0">
                  <a:pos x="41" y="2"/>
                </a:cxn>
              </a:cxnLst>
              <a:rect l="0" t="0" r="r" b="b"/>
              <a:pathLst>
                <a:path w="50" h="447">
                  <a:moveTo>
                    <a:pt x="41" y="2"/>
                  </a:moveTo>
                  <a:lnTo>
                    <a:pt x="37" y="15"/>
                  </a:lnTo>
                  <a:lnTo>
                    <a:pt x="31" y="42"/>
                  </a:lnTo>
                  <a:lnTo>
                    <a:pt x="24" y="73"/>
                  </a:lnTo>
                  <a:lnTo>
                    <a:pt x="16" y="111"/>
                  </a:lnTo>
                  <a:lnTo>
                    <a:pt x="11" y="148"/>
                  </a:lnTo>
                  <a:lnTo>
                    <a:pt x="5" y="187"/>
                  </a:lnTo>
                  <a:lnTo>
                    <a:pt x="2" y="218"/>
                  </a:lnTo>
                  <a:lnTo>
                    <a:pt x="0" y="243"/>
                  </a:lnTo>
                  <a:lnTo>
                    <a:pt x="0" y="249"/>
                  </a:lnTo>
                  <a:lnTo>
                    <a:pt x="2" y="258"/>
                  </a:lnTo>
                  <a:lnTo>
                    <a:pt x="5" y="267"/>
                  </a:lnTo>
                  <a:lnTo>
                    <a:pt x="6" y="279"/>
                  </a:lnTo>
                  <a:lnTo>
                    <a:pt x="9" y="291"/>
                  </a:lnTo>
                  <a:lnTo>
                    <a:pt x="11" y="302"/>
                  </a:lnTo>
                  <a:lnTo>
                    <a:pt x="13" y="313"/>
                  </a:lnTo>
                  <a:lnTo>
                    <a:pt x="14" y="323"/>
                  </a:lnTo>
                  <a:lnTo>
                    <a:pt x="15" y="338"/>
                  </a:lnTo>
                  <a:lnTo>
                    <a:pt x="16" y="353"/>
                  </a:lnTo>
                  <a:lnTo>
                    <a:pt x="19" y="369"/>
                  </a:lnTo>
                  <a:lnTo>
                    <a:pt x="20" y="387"/>
                  </a:lnTo>
                  <a:lnTo>
                    <a:pt x="22" y="403"/>
                  </a:lnTo>
                  <a:lnTo>
                    <a:pt x="23" y="419"/>
                  </a:lnTo>
                  <a:lnTo>
                    <a:pt x="24" y="434"/>
                  </a:lnTo>
                  <a:lnTo>
                    <a:pt x="25" y="447"/>
                  </a:lnTo>
                  <a:lnTo>
                    <a:pt x="25" y="443"/>
                  </a:lnTo>
                  <a:lnTo>
                    <a:pt x="28" y="427"/>
                  </a:lnTo>
                  <a:lnTo>
                    <a:pt x="29" y="403"/>
                  </a:lnTo>
                  <a:lnTo>
                    <a:pt x="32" y="372"/>
                  </a:lnTo>
                  <a:lnTo>
                    <a:pt x="36" y="335"/>
                  </a:lnTo>
                  <a:lnTo>
                    <a:pt x="38" y="294"/>
                  </a:lnTo>
                  <a:lnTo>
                    <a:pt x="41" y="252"/>
                  </a:lnTo>
                  <a:lnTo>
                    <a:pt x="42" y="208"/>
                  </a:lnTo>
                  <a:lnTo>
                    <a:pt x="46" y="165"/>
                  </a:lnTo>
                  <a:lnTo>
                    <a:pt x="47" y="123"/>
                  </a:lnTo>
                  <a:lnTo>
                    <a:pt x="49" y="86"/>
                  </a:lnTo>
                  <a:lnTo>
                    <a:pt x="50" y="54"/>
                  </a:lnTo>
                  <a:lnTo>
                    <a:pt x="49" y="27"/>
                  </a:lnTo>
                  <a:lnTo>
                    <a:pt x="47" y="8"/>
                  </a:lnTo>
                  <a:lnTo>
                    <a:pt x="46" y="0"/>
                  </a:lnTo>
                  <a:lnTo>
                    <a:pt x="41" y="2"/>
                  </a:lnTo>
                  <a:close/>
                </a:path>
              </a:pathLst>
            </a:custGeom>
            <a:solidFill>
              <a:srgbClr val="FFFFFF"/>
            </a:solidFill>
            <a:ln w="9525">
              <a:noFill/>
              <a:round/>
              <a:headEnd/>
              <a:tailEnd/>
            </a:ln>
          </p:spPr>
          <p:txBody>
            <a:bodyPr/>
            <a:lstStyle/>
            <a:p>
              <a:endParaRPr lang="en-US"/>
            </a:p>
          </p:txBody>
        </p:sp>
        <p:sp>
          <p:nvSpPr>
            <p:cNvPr id="1241843" name="Freeform 755"/>
            <p:cNvSpPr>
              <a:spLocks/>
            </p:cNvSpPr>
            <p:nvPr/>
          </p:nvSpPr>
          <p:spPr bwMode="auto">
            <a:xfrm>
              <a:off x="3073" y="2472"/>
              <a:ext cx="25" cy="223"/>
            </a:xfrm>
            <a:custGeom>
              <a:avLst/>
              <a:gdLst/>
              <a:ahLst/>
              <a:cxnLst>
                <a:cxn ang="0">
                  <a:pos x="41" y="2"/>
                </a:cxn>
                <a:cxn ang="0">
                  <a:pos x="41" y="2"/>
                </a:cxn>
                <a:cxn ang="0">
                  <a:pos x="37" y="15"/>
                </a:cxn>
                <a:cxn ang="0">
                  <a:pos x="31" y="42"/>
                </a:cxn>
                <a:cxn ang="0">
                  <a:pos x="24" y="73"/>
                </a:cxn>
                <a:cxn ang="0">
                  <a:pos x="16" y="111"/>
                </a:cxn>
                <a:cxn ang="0">
                  <a:pos x="11" y="148"/>
                </a:cxn>
                <a:cxn ang="0">
                  <a:pos x="5" y="187"/>
                </a:cxn>
                <a:cxn ang="0">
                  <a:pos x="2" y="218"/>
                </a:cxn>
                <a:cxn ang="0">
                  <a:pos x="0" y="243"/>
                </a:cxn>
                <a:cxn ang="0">
                  <a:pos x="0" y="249"/>
                </a:cxn>
                <a:cxn ang="0">
                  <a:pos x="2" y="258"/>
                </a:cxn>
                <a:cxn ang="0">
                  <a:pos x="5" y="267"/>
                </a:cxn>
                <a:cxn ang="0">
                  <a:pos x="6" y="279"/>
                </a:cxn>
                <a:cxn ang="0">
                  <a:pos x="9" y="291"/>
                </a:cxn>
                <a:cxn ang="0">
                  <a:pos x="11" y="302"/>
                </a:cxn>
                <a:cxn ang="0">
                  <a:pos x="13" y="313"/>
                </a:cxn>
                <a:cxn ang="0">
                  <a:pos x="14" y="323"/>
                </a:cxn>
                <a:cxn ang="0">
                  <a:pos x="15" y="338"/>
                </a:cxn>
                <a:cxn ang="0">
                  <a:pos x="16" y="353"/>
                </a:cxn>
                <a:cxn ang="0">
                  <a:pos x="19" y="369"/>
                </a:cxn>
                <a:cxn ang="0">
                  <a:pos x="20" y="387"/>
                </a:cxn>
                <a:cxn ang="0">
                  <a:pos x="22" y="403"/>
                </a:cxn>
                <a:cxn ang="0">
                  <a:pos x="23" y="419"/>
                </a:cxn>
                <a:cxn ang="0">
                  <a:pos x="24" y="434"/>
                </a:cxn>
                <a:cxn ang="0">
                  <a:pos x="25" y="447"/>
                </a:cxn>
                <a:cxn ang="0">
                  <a:pos x="25" y="443"/>
                </a:cxn>
                <a:cxn ang="0">
                  <a:pos x="28" y="427"/>
                </a:cxn>
                <a:cxn ang="0">
                  <a:pos x="29" y="403"/>
                </a:cxn>
                <a:cxn ang="0">
                  <a:pos x="32" y="372"/>
                </a:cxn>
                <a:cxn ang="0">
                  <a:pos x="36" y="335"/>
                </a:cxn>
                <a:cxn ang="0">
                  <a:pos x="38" y="294"/>
                </a:cxn>
                <a:cxn ang="0">
                  <a:pos x="41" y="252"/>
                </a:cxn>
                <a:cxn ang="0">
                  <a:pos x="42" y="208"/>
                </a:cxn>
                <a:cxn ang="0">
                  <a:pos x="46" y="165"/>
                </a:cxn>
                <a:cxn ang="0">
                  <a:pos x="47" y="123"/>
                </a:cxn>
                <a:cxn ang="0">
                  <a:pos x="49" y="86"/>
                </a:cxn>
                <a:cxn ang="0">
                  <a:pos x="50" y="54"/>
                </a:cxn>
                <a:cxn ang="0">
                  <a:pos x="49" y="27"/>
                </a:cxn>
                <a:cxn ang="0">
                  <a:pos x="47" y="8"/>
                </a:cxn>
                <a:cxn ang="0">
                  <a:pos x="46" y="0"/>
                </a:cxn>
                <a:cxn ang="0">
                  <a:pos x="41" y="2"/>
                </a:cxn>
              </a:cxnLst>
              <a:rect l="0" t="0" r="r" b="b"/>
              <a:pathLst>
                <a:path w="50" h="447">
                  <a:moveTo>
                    <a:pt x="41" y="2"/>
                  </a:moveTo>
                  <a:lnTo>
                    <a:pt x="41" y="2"/>
                  </a:lnTo>
                  <a:lnTo>
                    <a:pt x="37" y="15"/>
                  </a:lnTo>
                  <a:lnTo>
                    <a:pt x="31" y="42"/>
                  </a:lnTo>
                  <a:lnTo>
                    <a:pt x="24" y="73"/>
                  </a:lnTo>
                  <a:lnTo>
                    <a:pt x="16" y="111"/>
                  </a:lnTo>
                  <a:lnTo>
                    <a:pt x="11" y="148"/>
                  </a:lnTo>
                  <a:lnTo>
                    <a:pt x="5" y="187"/>
                  </a:lnTo>
                  <a:lnTo>
                    <a:pt x="2" y="218"/>
                  </a:lnTo>
                  <a:lnTo>
                    <a:pt x="0" y="243"/>
                  </a:lnTo>
                  <a:lnTo>
                    <a:pt x="0" y="249"/>
                  </a:lnTo>
                  <a:lnTo>
                    <a:pt x="2" y="258"/>
                  </a:lnTo>
                  <a:lnTo>
                    <a:pt x="5" y="267"/>
                  </a:lnTo>
                  <a:lnTo>
                    <a:pt x="6" y="279"/>
                  </a:lnTo>
                  <a:lnTo>
                    <a:pt x="9" y="291"/>
                  </a:lnTo>
                  <a:lnTo>
                    <a:pt x="11" y="302"/>
                  </a:lnTo>
                  <a:lnTo>
                    <a:pt x="13" y="313"/>
                  </a:lnTo>
                  <a:lnTo>
                    <a:pt x="14" y="323"/>
                  </a:lnTo>
                  <a:lnTo>
                    <a:pt x="15" y="338"/>
                  </a:lnTo>
                  <a:lnTo>
                    <a:pt x="16" y="353"/>
                  </a:lnTo>
                  <a:lnTo>
                    <a:pt x="19" y="369"/>
                  </a:lnTo>
                  <a:lnTo>
                    <a:pt x="20" y="387"/>
                  </a:lnTo>
                  <a:lnTo>
                    <a:pt x="22" y="403"/>
                  </a:lnTo>
                  <a:lnTo>
                    <a:pt x="23" y="419"/>
                  </a:lnTo>
                  <a:lnTo>
                    <a:pt x="24" y="434"/>
                  </a:lnTo>
                  <a:lnTo>
                    <a:pt x="25" y="447"/>
                  </a:lnTo>
                  <a:lnTo>
                    <a:pt x="25" y="443"/>
                  </a:lnTo>
                  <a:lnTo>
                    <a:pt x="28" y="427"/>
                  </a:lnTo>
                  <a:lnTo>
                    <a:pt x="29" y="403"/>
                  </a:lnTo>
                  <a:lnTo>
                    <a:pt x="32" y="372"/>
                  </a:lnTo>
                  <a:lnTo>
                    <a:pt x="36" y="335"/>
                  </a:lnTo>
                  <a:lnTo>
                    <a:pt x="38" y="294"/>
                  </a:lnTo>
                  <a:lnTo>
                    <a:pt x="41" y="252"/>
                  </a:lnTo>
                  <a:lnTo>
                    <a:pt x="42" y="208"/>
                  </a:lnTo>
                  <a:lnTo>
                    <a:pt x="46" y="165"/>
                  </a:lnTo>
                  <a:lnTo>
                    <a:pt x="47" y="123"/>
                  </a:lnTo>
                  <a:lnTo>
                    <a:pt x="49" y="86"/>
                  </a:lnTo>
                  <a:lnTo>
                    <a:pt x="50" y="54"/>
                  </a:lnTo>
                  <a:lnTo>
                    <a:pt x="49" y="27"/>
                  </a:lnTo>
                  <a:lnTo>
                    <a:pt x="47" y="8"/>
                  </a:lnTo>
                  <a:lnTo>
                    <a:pt x="46" y="0"/>
                  </a:lnTo>
                  <a:lnTo>
                    <a:pt x="41" y="2"/>
                  </a:lnTo>
                  <a:close/>
                </a:path>
              </a:pathLst>
            </a:custGeom>
            <a:noFill/>
            <a:ln w="1588">
              <a:solidFill>
                <a:srgbClr val="000000"/>
              </a:solidFill>
              <a:prstDash val="solid"/>
              <a:round/>
              <a:headEnd/>
              <a:tailEnd/>
            </a:ln>
          </p:spPr>
          <p:txBody>
            <a:bodyPr/>
            <a:lstStyle/>
            <a:p>
              <a:endParaRPr lang="en-US"/>
            </a:p>
          </p:txBody>
        </p:sp>
        <p:sp>
          <p:nvSpPr>
            <p:cNvPr id="1241844" name="Freeform 756"/>
            <p:cNvSpPr>
              <a:spLocks/>
            </p:cNvSpPr>
            <p:nvPr/>
          </p:nvSpPr>
          <p:spPr bwMode="auto">
            <a:xfrm>
              <a:off x="3077" y="2581"/>
              <a:ext cx="7" cy="25"/>
            </a:xfrm>
            <a:custGeom>
              <a:avLst/>
              <a:gdLst/>
              <a:ahLst/>
              <a:cxnLst>
                <a:cxn ang="0">
                  <a:pos x="0" y="0"/>
                </a:cxn>
                <a:cxn ang="0">
                  <a:pos x="0" y="0"/>
                </a:cxn>
                <a:cxn ang="0">
                  <a:pos x="0" y="6"/>
                </a:cxn>
                <a:cxn ang="0">
                  <a:pos x="0" y="12"/>
                </a:cxn>
                <a:cxn ang="0">
                  <a:pos x="2" y="18"/>
                </a:cxn>
                <a:cxn ang="0">
                  <a:pos x="2" y="26"/>
                </a:cxn>
                <a:cxn ang="0">
                  <a:pos x="5" y="33"/>
                </a:cxn>
                <a:cxn ang="0">
                  <a:pos x="6" y="40"/>
                </a:cxn>
                <a:cxn ang="0">
                  <a:pos x="10" y="48"/>
                </a:cxn>
                <a:cxn ang="0">
                  <a:pos x="13" y="51"/>
                </a:cxn>
              </a:cxnLst>
              <a:rect l="0" t="0" r="r" b="b"/>
              <a:pathLst>
                <a:path w="13" h="51">
                  <a:moveTo>
                    <a:pt x="0" y="0"/>
                  </a:moveTo>
                  <a:lnTo>
                    <a:pt x="0" y="0"/>
                  </a:lnTo>
                  <a:lnTo>
                    <a:pt x="0" y="6"/>
                  </a:lnTo>
                  <a:lnTo>
                    <a:pt x="0" y="12"/>
                  </a:lnTo>
                  <a:lnTo>
                    <a:pt x="2" y="18"/>
                  </a:lnTo>
                  <a:lnTo>
                    <a:pt x="2" y="26"/>
                  </a:lnTo>
                  <a:lnTo>
                    <a:pt x="5" y="33"/>
                  </a:lnTo>
                  <a:lnTo>
                    <a:pt x="6" y="40"/>
                  </a:lnTo>
                  <a:lnTo>
                    <a:pt x="10" y="48"/>
                  </a:lnTo>
                  <a:lnTo>
                    <a:pt x="13" y="51"/>
                  </a:lnTo>
                </a:path>
              </a:pathLst>
            </a:custGeom>
            <a:noFill/>
            <a:ln w="1588">
              <a:solidFill>
                <a:srgbClr val="000000"/>
              </a:solidFill>
              <a:prstDash val="solid"/>
              <a:round/>
              <a:headEnd/>
              <a:tailEnd/>
            </a:ln>
          </p:spPr>
          <p:txBody>
            <a:bodyPr/>
            <a:lstStyle/>
            <a:p>
              <a:endParaRPr lang="en-US"/>
            </a:p>
          </p:txBody>
        </p:sp>
        <p:sp>
          <p:nvSpPr>
            <p:cNvPr id="1241845" name="Freeform 757"/>
            <p:cNvSpPr>
              <a:spLocks/>
            </p:cNvSpPr>
            <p:nvPr/>
          </p:nvSpPr>
          <p:spPr bwMode="auto">
            <a:xfrm>
              <a:off x="3079" y="2281"/>
              <a:ext cx="77" cy="569"/>
            </a:xfrm>
            <a:custGeom>
              <a:avLst/>
              <a:gdLst/>
              <a:ahLst/>
              <a:cxnLst>
                <a:cxn ang="0">
                  <a:pos x="156" y="4"/>
                </a:cxn>
                <a:cxn ang="0">
                  <a:pos x="156" y="35"/>
                </a:cxn>
                <a:cxn ang="0">
                  <a:pos x="154" y="87"/>
                </a:cxn>
                <a:cxn ang="0">
                  <a:pos x="153" y="155"/>
                </a:cxn>
                <a:cxn ang="0">
                  <a:pos x="153" y="226"/>
                </a:cxn>
                <a:cxn ang="0">
                  <a:pos x="152" y="297"/>
                </a:cxn>
                <a:cxn ang="0">
                  <a:pos x="149" y="355"/>
                </a:cxn>
                <a:cxn ang="0">
                  <a:pos x="149" y="395"/>
                </a:cxn>
                <a:cxn ang="0">
                  <a:pos x="149" y="422"/>
                </a:cxn>
                <a:cxn ang="0">
                  <a:pos x="149" y="469"/>
                </a:cxn>
                <a:cxn ang="0">
                  <a:pos x="145" y="527"/>
                </a:cxn>
                <a:cxn ang="0">
                  <a:pos x="144" y="577"/>
                </a:cxn>
                <a:cxn ang="0">
                  <a:pos x="140" y="610"/>
                </a:cxn>
                <a:cxn ang="0">
                  <a:pos x="139" y="656"/>
                </a:cxn>
                <a:cxn ang="0">
                  <a:pos x="135" y="715"/>
                </a:cxn>
                <a:cxn ang="0">
                  <a:pos x="129" y="777"/>
                </a:cxn>
                <a:cxn ang="0">
                  <a:pos x="118" y="829"/>
                </a:cxn>
                <a:cxn ang="0">
                  <a:pos x="109" y="867"/>
                </a:cxn>
                <a:cxn ang="0">
                  <a:pos x="102" y="897"/>
                </a:cxn>
                <a:cxn ang="0">
                  <a:pos x="95" y="922"/>
                </a:cxn>
                <a:cxn ang="0">
                  <a:pos x="91" y="939"/>
                </a:cxn>
                <a:cxn ang="0">
                  <a:pos x="86" y="952"/>
                </a:cxn>
                <a:cxn ang="0">
                  <a:pos x="79" y="968"/>
                </a:cxn>
                <a:cxn ang="0">
                  <a:pos x="66" y="984"/>
                </a:cxn>
                <a:cxn ang="0">
                  <a:pos x="52" y="1002"/>
                </a:cxn>
                <a:cxn ang="0">
                  <a:pos x="44" y="1017"/>
                </a:cxn>
                <a:cxn ang="0">
                  <a:pos x="39" y="1035"/>
                </a:cxn>
                <a:cxn ang="0">
                  <a:pos x="31" y="1058"/>
                </a:cxn>
                <a:cxn ang="0">
                  <a:pos x="21" y="1084"/>
                </a:cxn>
                <a:cxn ang="0">
                  <a:pos x="12" y="1109"/>
                </a:cxn>
                <a:cxn ang="0">
                  <a:pos x="4" y="1127"/>
                </a:cxn>
                <a:cxn ang="0">
                  <a:pos x="0" y="1137"/>
                </a:cxn>
                <a:cxn ang="0">
                  <a:pos x="4" y="1112"/>
                </a:cxn>
                <a:cxn ang="0">
                  <a:pos x="12" y="1081"/>
                </a:cxn>
                <a:cxn ang="0">
                  <a:pos x="21" y="1048"/>
                </a:cxn>
                <a:cxn ang="0">
                  <a:pos x="26" y="1023"/>
                </a:cxn>
                <a:cxn ang="0">
                  <a:pos x="26" y="1005"/>
                </a:cxn>
                <a:cxn ang="0">
                  <a:pos x="22" y="984"/>
                </a:cxn>
                <a:cxn ang="0">
                  <a:pos x="18" y="964"/>
                </a:cxn>
                <a:cxn ang="0">
                  <a:pos x="14" y="940"/>
                </a:cxn>
                <a:cxn ang="0">
                  <a:pos x="13" y="907"/>
                </a:cxn>
                <a:cxn ang="0">
                  <a:pos x="12" y="859"/>
                </a:cxn>
                <a:cxn ang="0">
                  <a:pos x="12" y="813"/>
                </a:cxn>
                <a:cxn ang="0">
                  <a:pos x="12" y="783"/>
                </a:cxn>
                <a:cxn ang="0">
                  <a:pos x="17" y="722"/>
                </a:cxn>
                <a:cxn ang="0">
                  <a:pos x="21" y="654"/>
                </a:cxn>
                <a:cxn ang="0">
                  <a:pos x="25" y="592"/>
                </a:cxn>
                <a:cxn ang="0">
                  <a:pos x="27" y="548"/>
                </a:cxn>
                <a:cxn ang="0">
                  <a:pos x="27" y="515"/>
                </a:cxn>
                <a:cxn ang="0">
                  <a:pos x="27" y="471"/>
                </a:cxn>
                <a:cxn ang="0">
                  <a:pos x="26" y="419"/>
                </a:cxn>
                <a:cxn ang="0">
                  <a:pos x="26" y="358"/>
                </a:cxn>
                <a:cxn ang="0">
                  <a:pos x="25" y="299"/>
                </a:cxn>
                <a:cxn ang="0">
                  <a:pos x="25" y="243"/>
                </a:cxn>
                <a:cxn ang="0">
                  <a:pos x="25" y="194"/>
                </a:cxn>
                <a:cxn ang="0">
                  <a:pos x="27" y="155"/>
                </a:cxn>
                <a:cxn ang="0">
                  <a:pos x="35" y="133"/>
                </a:cxn>
                <a:cxn ang="0">
                  <a:pos x="55" y="83"/>
                </a:cxn>
                <a:cxn ang="0">
                  <a:pos x="97" y="29"/>
                </a:cxn>
                <a:cxn ang="0">
                  <a:pos x="156" y="0"/>
                </a:cxn>
              </a:cxnLst>
              <a:rect l="0" t="0" r="r" b="b"/>
              <a:pathLst>
                <a:path w="156" h="1137">
                  <a:moveTo>
                    <a:pt x="156" y="0"/>
                  </a:move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55"/>
                  </a:lnTo>
                  <a:lnTo>
                    <a:pt x="17" y="722"/>
                  </a:lnTo>
                  <a:lnTo>
                    <a:pt x="18" y="688"/>
                  </a:lnTo>
                  <a:lnTo>
                    <a:pt x="21" y="654"/>
                  </a:lnTo>
                  <a:lnTo>
                    <a:pt x="22" y="622"/>
                  </a:lnTo>
                  <a:lnTo>
                    <a:pt x="25" y="592"/>
                  </a:lnTo>
                  <a:lnTo>
                    <a:pt x="26" y="565"/>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solidFill>
              <a:srgbClr val="FFFFFF"/>
            </a:solidFill>
            <a:ln w="9525">
              <a:noFill/>
              <a:round/>
              <a:headEnd/>
              <a:tailEnd/>
            </a:ln>
          </p:spPr>
          <p:txBody>
            <a:bodyPr/>
            <a:lstStyle/>
            <a:p>
              <a:endParaRPr lang="en-US"/>
            </a:p>
          </p:txBody>
        </p:sp>
        <p:sp>
          <p:nvSpPr>
            <p:cNvPr id="1241846" name="Freeform 758"/>
            <p:cNvSpPr>
              <a:spLocks/>
            </p:cNvSpPr>
            <p:nvPr/>
          </p:nvSpPr>
          <p:spPr bwMode="auto">
            <a:xfrm>
              <a:off x="3079" y="2281"/>
              <a:ext cx="77" cy="569"/>
            </a:xfrm>
            <a:custGeom>
              <a:avLst/>
              <a:gdLst/>
              <a:ahLst/>
              <a:cxnLst>
                <a:cxn ang="0">
                  <a:pos x="156" y="0"/>
                </a:cxn>
                <a:cxn ang="0">
                  <a:pos x="156" y="16"/>
                </a:cxn>
                <a:cxn ang="0">
                  <a:pos x="154" y="59"/>
                </a:cxn>
                <a:cxn ang="0">
                  <a:pos x="154" y="121"/>
                </a:cxn>
                <a:cxn ang="0">
                  <a:pos x="153" y="189"/>
                </a:cxn>
                <a:cxn ang="0">
                  <a:pos x="152" y="262"/>
                </a:cxn>
                <a:cxn ang="0">
                  <a:pos x="152" y="329"/>
                </a:cxn>
                <a:cxn ang="0">
                  <a:pos x="149" y="379"/>
                </a:cxn>
                <a:cxn ang="0">
                  <a:pos x="149" y="406"/>
                </a:cxn>
                <a:cxn ang="0">
                  <a:pos x="149" y="443"/>
                </a:cxn>
                <a:cxn ang="0">
                  <a:pos x="147" y="499"/>
                </a:cxn>
                <a:cxn ang="0">
                  <a:pos x="145" y="554"/>
                </a:cxn>
                <a:cxn ang="0">
                  <a:pos x="143" y="594"/>
                </a:cxn>
                <a:cxn ang="0">
                  <a:pos x="140" y="632"/>
                </a:cxn>
                <a:cxn ang="0">
                  <a:pos x="138" y="685"/>
                </a:cxn>
                <a:cxn ang="0">
                  <a:pos x="131" y="748"/>
                </a:cxn>
                <a:cxn ang="0">
                  <a:pos x="123" y="805"/>
                </a:cxn>
                <a:cxn ang="0">
                  <a:pos x="113" y="850"/>
                </a:cxn>
                <a:cxn ang="0">
                  <a:pos x="106" y="884"/>
                </a:cxn>
                <a:cxn ang="0">
                  <a:pos x="98" y="910"/>
                </a:cxn>
                <a:cxn ang="0">
                  <a:pos x="93" y="933"/>
                </a:cxn>
                <a:cxn ang="0">
                  <a:pos x="89" y="944"/>
                </a:cxn>
                <a:cxn ang="0">
                  <a:pos x="84" y="961"/>
                </a:cxn>
                <a:cxn ang="0">
                  <a:pos x="72" y="977"/>
                </a:cxn>
                <a:cxn ang="0">
                  <a:pos x="57" y="995"/>
                </a:cxn>
                <a:cxn ang="0">
                  <a:pos x="46" y="1010"/>
                </a:cxn>
                <a:cxn ang="0">
                  <a:pos x="40" y="1024"/>
                </a:cxn>
                <a:cxn ang="0">
                  <a:pos x="36" y="1047"/>
                </a:cxn>
                <a:cxn ang="0">
                  <a:pos x="27" y="1070"/>
                </a:cxn>
                <a:cxn ang="0">
                  <a:pos x="17" y="1097"/>
                </a:cxn>
                <a:cxn ang="0">
                  <a:pos x="8" y="1119"/>
                </a:cxn>
                <a:cxn ang="0">
                  <a:pos x="2" y="1134"/>
                </a:cxn>
                <a:cxn ang="0">
                  <a:pos x="2" y="1125"/>
                </a:cxn>
                <a:cxn ang="0">
                  <a:pos x="8" y="1097"/>
                </a:cxn>
                <a:cxn ang="0">
                  <a:pos x="17" y="1064"/>
                </a:cxn>
                <a:cxn ang="0">
                  <a:pos x="25" y="1035"/>
                </a:cxn>
                <a:cxn ang="0">
                  <a:pos x="26" y="1013"/>
                </a:cxn>
                <a:cxn ang="0">
                  <a:pos x="25" y="995"/>
                </a:cxn>
                <a:cxn ang="0">
                  <a:pos x="21" y="976"/>
                </a:cxn>
                <a:cxn ang="0">
                  <a:pos x="17" y="952"/>
                </a:cxn>
                <a:cxn ang="0">
                  <a:pos x="13" y="925"/>
                </a:cxn>
                <a:cxn ang="0">
                  <a:pos x="12" y="884"/>
                </a:cxn>
                <a:cxn ang="0">
                  <a:pos x="12" y="835"/>
                </a:cxn>
                <a:cxn ang="0">
                  <a:pos x="12" y="795"/>
                </a:cxn>
                <a:cxn ang="0">
                  <a:pos x="13" y="755"/>
                </a:cxn>
                <a:cxn ang="0">
                  <a:pos x="18" y="688"/>
                </a:cxn>
                <a:cxn ang="0">
                  <a:pos x="22" y="622"/>
                </a:cxn>
                <a:cxn ang="0">
                  <a:pos x="26" y="565"/>
                </a:cxn>
                <a:cxn ang="0">
                  <a:pos x="27" y="533"/>
                </a:cxn>
                <a:cxn ang="0">
                  <a:pos x="27" y="496"/>
                </a:cxn>
                <a:cxn ang="0">
                  <a:pos x="27" y="446"/>
                </a:cxn>
                <a:cxn ang="0">
                  <a:pos x="26" y="389"/>
                </a:cxn>
                <a:cxn ang="0">
                  <a:pos x="25" y="329"/>
                </a:cxn>
                <a:cxn ang="0">
                  <a:pos x="25" y="271"/>
                </a:cxn>
                <a:cxn ang="0">
                  <a:pos x="25" y="216"/>
                </a:cxn>
                <a:cxn ang="0">
                  <a:pos x="26" y="172"/>
                </a:cxn>
                <a:cxn ang="0">
                  <a:pos x="29" y="148"/>
                </a:cxn>
                <a:cxn ang="0">
                  <a:pos x="44" y="109"/>
                </a:cxn>
                <a:cxn ang="0">
                  <a:pos x="75" y="55"/>
                </a:cxn>
                <a:cxn ang="0">
                  <a:pos x="123" y="10"/>
                </a:cxn>
              </a:cxnLst>
              <a:rect l="0" t="0" r="r" b="b"/>
              <a:pathLst>
                <a:path w="156" h="1137">
                  <a:moveTo>
                    <a:pt x="156" y="0"/>
                  </a:moveTo>
                  <a:lnTo>
                    <a:pt x="156" y="0"/>
                  </a:ln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55"/>
                  </a:lnTo>
                  <a:lnTo>
                    <a:pt x="17" y="722"/>
                  </a:lnTo>
                  <a:lnTo>
                    <a:pt x="18" y="688"/>
                  </a:lnTo>
                  <a:lnTo>
                    <a:pt x="21" y="654"/>
                  </a:lnTo>
                  <a:lnTo>
                    <a:pt x="22" y="622"/>
                  </a:lnTo>
                  <a:lnTo>
                    <a:pt x="25" y="592"/>
                  </a:lnTo>
                  <a:lnTo>
                    <a:pt x="26" y="565"/>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noFill/>
            <a:ln w="1588">
              <a:solidFill>
                <a:srgbClr val="000000"/>
              </a:solidFill>
              <a:prstDash val="solid"/>
              <a:round/>
              <a:headEnd/>
              <a:tailEnd/>
            </a:ln>
          </p:spPr>
          <p:txBody>
            <a:bodyPr/>
            <a:lstStyle/>
            <a:p>
              <a:endParaRPr lang="en-US"/>
            </a:p>
          </p:txBody>
        </p:sp>
        <p:sp>
          <p:nvSpPr>
            <p:cNvPr id="1241847" name="Freeform 759"/>
            <p:cNvSpPr>
              <a:spLocks/>
            </p:cNvSpPr>
            <p:nvPr/>
          </p:nvSpPr>
          <p:spPr bwMode="auto">
            <a:xfrm>
              <a:off x="3079" y="2607"/>
              <a:ext cx="40" cy="243"/>
            </a:xfrm>
            <a:custGeom>
              <a:avLst/>
              <a:gdLst/>
              <a:ahLst/>
              <a:cxnLst>
                <a:cxn ang="0">
                  <a:pos x="40" y="372"/>
                </a:cxn>
                <a:cxn ang="0">
                  <a:pos x="36" y="393"/>
                </a:cxn>
                <a:cxn ang="0">
                  <a:pos x="27" y="419"/>
                </a:cxn>
                <a:cxn ang="0">
                  <a:pos x="12" y="458"/>
                </a:cxn>
                <a:cxn ang="0">
                  <a:pos x="2" y="483"/>
                </a:cxn>
                <a:cxn ang="0">
                  <a:pos x="4" y="461"/>
                </a:cxn>
                <a:cxn ang="0">
                  <a:pos x="17" y="413"/>
                </a:cxn>
                <a:cxn ang="0">
                  <a:pos x="26" y="372"/>
                </a:cxn>
                <a:cxn ang="0">
                  <a:pos x="27" y="362"/>
                </a:cxn>
                <a:cxn ang="0">
                  <a:pos x="27" y="342"/>
                </a:cxn>
                <a:cxn ang="0">
                  <a:pos x="29" y="323"/>
                </a:cxn>
                <a:cxn ang="0">
                  <a:pos x="35" y="305"/>
                </a:cxn>
                <a:cxn ang="0">
                  <a:pos x="36" y="283"/>
                </a:cxn>
                <a:cxn ang="0">
                  <a:pos x="36" y="256"/>
                </a:cxn>
                <a:cxn ang="0">
                  <a:pos x="38" y="237"/>
                </a:cxn>
                <a:cxn ang="0">
                  <a:pos x="44" y="215"/>
                </a:cxn>
                <a:cxn ang="0">
                  <a:pos x="45" y="193"/>
                </a:cxn>
                <a:cxn ang="0">
                  <a:pos x="46" y="178"/>
                </a:cxn>
                <a:cxn ang="0">
                  <a:pos x="48" y="159"/>
                </a:cxn>
                <a:cxn ang="0">
                  <a:pos x="48" y="126"/>
                </a:cxn>
                <a:cxn ang="0">
                  <a:pos x="48" y="105"/>
                </a:cxn>
                <a:cxn ang="0">
                  <a:pos x="48" y="79"/>
                </a:cxn>
                <a:cxn ang="0">
                  <a:pos x="50" y="48"/>
                </a:cxn>
                <a:cxn ang="0">
                  <a:pos x="53" y="25"/>
                </a:cxn>
                <a:cxn ang="0">
                  <a:pos x="61" y="5"/>
                </a:cxn>
                <a:cxn ang="0">
                  <a:pos x="70" y="2"/>
                </a:cxn>
                <a:cxn ang="0">
                  <a:pos x="76" y="14"/>
                </a:cxn>
                <a:cxn ang="0">
                  <a:pos x="77" y="31"/>
                </a:cxn>
                <a:cxn ang="0">
                  <a:pos x="80" y="52"/>
                </a:cxn>
                <a:cxn ang="0">
                  <a:pos x="81" y="71"/>
                </a:cxn>
                <a:cxn ang="0">
                  <a:pos x="80" y="97"/>
                </a:cxn>
                <a:cxn ang="0">
                  <a:pos x="79" y="131"/>
                </a:cxn>
                <a:cxn ang="0">
                  <a:pos x="79" y="159"/>
                </a:cxn>
                <a:cxn ang="0">
                  <a:pos x="79" y="175"/>
                </a:cxn>
                <a:cxn ang="0">
                  <a:pos x="77" y="188"/>
                </a:cxn>
                <a:cxn ang="0">
                  <a:pos x="76" y="196"/>
                </a:cxn>
                <a:cxn ang="0">
                  <a:pos x="72" y="212"/>
                </a:cxn>
                <a:cxn ang="0">
                  <a:pos x="70" y="231"/>
                </a:cxn>
                <a:cxn ang="0">
                  <a:pos x="66" y="256"/>
                </a:cxn>
                <a:cxn ang="0">
                  <a:pos x="57" y="293"/>
                </a:cxn>
                <a:cxn ang="0">
                  <a:pos x="53" y="323"/>
                </a:cxn>
                <a:cxn ang="0">
                  <a:pos x="46" y="348"/>
                </a:cxn>
                <a:cxn ang="0">
                  <a:pos x="45" y="360"/>
                </a:cxn>
              </a:cxnLst>
              <a:rect l="0" t="0" r="r" b="b"/>
              <a:pathLst>
                <a:path w="81" h="486">
                  <a:moveTo>
                    <a:pt x="45" y="360"/>
                  </a:moveTo>
                  <a:lnTo>
                    <a:pt x="44" y="366"/>
                  </a:lnTo>
                  <a:lnTo>
                    <a:pt x="40" y="372"/>
                  </a:lnTo>
                  <a:lnTo>
                    <a:pt x="39" y="378"/>
                  </a:lnTo>
                  <a:lnTo>
                    <a:pt x="38" y="385"/>
                  </a:lnTo>
                  <a:lnTo>
                    <a:pt x="36" y="393"/>
                  </a:lnTo>
                  <a:lnTo>
                    <a:pt x="34" y="402"/>
                  </a:lnTo>
                  <a:lnTo>
                    <a:pt x="30" y="410"/>
                  </a:lnTo>
                  <a:lnTo>
                    <a:pt x="27" y="419"/>
                  </a:lnTo>
                  <a:lnTo>
                    <a:pt x="21" y="433"/>
                  </a:lnTo>
                  <a:lnTo>
                    <a:pt x="17" y="446"/>
                  </a:lnTo>
                  <a:lnTo>
                    <a:pt x="12" y="458"/>
                  </a:lnTo>
                  <a:lnTo>
                    <a:pt x="8" y="468"/>
                  </a:lnTo>
                  <a:lnTo>
                    <a:pt x="4" y="476"/>
                  </a:lnTo>
                  <a:lnTo>
                    <a:pt x="2" y="483"/>
                  </a:lnTo>
                  <a:lnTo>
                    <a:pt x="0" y="486"/>
                  </a:lnTo>
                  <a:lnTo>
                    <a:pt x="2" y="474"/>
                  </a:lnTo>
                  <a:lnTo>
                    <a:pt x="4" y="461"/>
                  </a:lnTo>
                  <a:lnTo>
                    <a:pt x="8" y="446"/>
                  </a:lnTo>
                  <a:lnTo>
                    <a:pt x="12" y="430"/>
                  </a:lnTo>
                  <a:lnTo>
                    <a:pt x="17" y="413"/>
                  </a:lnTo>
                  <a:lnTo>
                    <a:pt x="21" y="397"/>
                  </a:lnTo>
                  <a:lnTo>
                    <a:pt x="23" y="384"/>
                  </a:lnTo>
                  <a:lnTo>
                    <a:pt x="26" y="372"/>
                  </a:lnTo>
                  <a:lnTo>
                    <a:pt x="27" y="369"/>
                  </a:lnTo>
                  <a:lnTo>
                    <a:pt x="27" y="366"/>
                  </a:lnTo>
                  <a:lnTo>
                    <a:pt x="27" y="362"/>
                  </a:lnTo>
                  <a:lnTo>
                    <a:pt x="26" y="359"/>
                  </a:lnTo>
                  <a:lnTo>
                    <a:pt x="27" y="348"/>
                  </a:lnTo>
                  <a:lnTo>
                    <a:pt x="27" y="342"/>
                  </a:lnTo>
                  <a:lnTo>
                    <a:pt x="27" y="338"/>
                  </a:lnTo>
                  <a:lnTo>
                    <a:pt x="29" y="327"/>
                  </a:lnTo>
                  <a:lnTo>
                    <a:pt x="29" y="323"/>
                  </a:lnTo>
                  <a:lnTo>
                    <a:pt x="31" y="316"/>
                  </a:lnTo>
                  <a:lnTo>
                    <a:pt x="34" y="310"/>
                  </a:lnTo>
                  <a:lnTo>
                    <a:pt x="35" y="305"/>
                  </a:lnTo>
                  <a:lnTo>
                    <a:pt x="35" y="299"/>
                  </a:lnTo>
                  <a:lnTo>
                    <a:pt x="35" y="290"/>
                  </a:lnTo>
                  <a:lnTo>
                    <a:pt x="36" y="283"/>
                  </a:lnTo>
                  <a:lnTo>
                    <a:pt x="36" y="273"/>
                  </a:lnTo>
                  <a:lnTo>
                    <a:pt x="36" y="264"/>
                  </a:lnTo>
                  <a:lnTo>
                    <a:pt x="36" y="256"/>
                  </a:lnTo>
                  <a:lnTo>
                    <a:pt x="36" y="248"/>
                  </a:lnTo>
                  <a:lnTo>
                    <a:pt x="38" y="242"/>
                  </a:lnTo>
                  <a:lnTo>
                    <a:pt x="38" y="237"/>
                  </a:lnTo>
                  <a:lnTo>
                    <a:pt x="40" y="228"/>
                  </a:lnTo>
                  <a:lnTo>
                    <a:pt x="43" y="219"/>
                  </a:lnTo>
                  <a:lnTo>
                    <a:pt x="44" y="215"/>
                  </a:lnTo>
                  <a:lnTo>
                    <a:pt x="45" y="208"/>
                  </a:lnTo>
                  <a:lnTo>
                    <a:pt x="45" y="200"/>
                  </a:lnTo>
                  <a:lnTo>
                    <a:pt x="45" y="193"/>
                  </a:lnTo>
                  <a:lnTo>
                    <a:pt x="46" y="187"/>
                  </a:lnTo>
                  <a:lnTo>
                    <a:pt x="46" y="182"/>
                  </a:lnTo>
                  <a:lnTo>
                    <a:pt x="46" y="178"/>
                  </a:lnTo>
                  <a:lnTo>
                    <a:pt x="46" y="174"/>
                  </a:lnTo>
                  <a:lnTo>
                    <a:pt x="46" y="171"/>
                  </a:lnTo>
                  <a:lnTo>
                    <a:pt x="48" y="159"/>
                  </a:lnTo>
                  <a:lnTo>
                    <a:pt x="48" y="147"/>
                  </a:lnTo>
                  <a:lnTo>
                    <a:pt x="48" y="138"/>
                  </a:lnTo>
                  <a:lnTo>
                    <a:pt x="48" y="126"/>
                  </a:lnTo>
                  <a:lnTo>
                    <a:pt x="48" y="119"/>
                  </a:lnTo>
                  <a:lnTo>
                    <a:pt x="48" y="113"/>
                  </a:lnTo>
                  <a:lnTo>
                    <a:pt x="48" y="105"/>
                  </a:lnTo>
                  <a:lnTo>
                    <a:pt x="48" y="99"/>
                  </a:lnTo>
                  <a:lnTo>
                    <a:pt x="46" y="88"/>
                  </a:lnTo>
                  <a:lnTo>
                    <a:pt x="48" y="79"/>
                  </a:lnTo>
                  <a:lnTo>
                    <a:pt x="50" y="67"/>
                  </a:lnTo>
                  <a:lnTo>
                    <a:pt x="50" y="58"/>
                  </a:lnTo>
                  <a:lnTo>
                    <a:pt x="50" y="48"/>
                  </a:lnTo>
                  <a:lnTo>
                    <a:pt x="50" y="37"/>
                  </a:lnTo>
                  <a:lnTo>
                    <a:pt x="52" y="30"/>
                  </a:lnTo>
                  <a:lnTo>
                    <a:pt x="53" y="25"/>
                  </a:lnTo>
                  <a:lnTo>
                    <a:pt x="54" y="17"/>
                  </a:lnTo>
                  <a:lnTo>
                    <a:pt x="57" y="11"/>
                  </a:lnTo>
                  <a:lnTo>
                    <a:pt x="61" y="5"/>
                  </a:lnTo>
                  <a:lnTo>
                    <a:pt x="63" y="2"/>
                  </a:lnTo>
                  <a:lnTo>
                    <a:pt x="66" y="0"/>
                  </a:lnTo>
                  <a:lnTo>
                    <a:pt x="70" y="2"/>
                  </a:lnTo>
                  <a:lnTo>
                    <a:pt x="72" y="5"/>
                  </a:lnTo>
                  <a:lnTo>
                    <a:pt x="75" y="6"/>
                  </a:lnTo>
                  <a:lnTo>
                    <a:pt x="76" y="14"/>
                  </a:lnTo>
                  <a:lnTo>
                    <a:pt x="76" y="18"/>
                  </a:lnTo>
                  <a:lnTo>
                    <a:pt x="76" y="25"/>
                  </a:lnTo>
                  <a:lnTo>
                    <a:pt x="77" y="31"/>
                  </a:lnTo>
                  <a:lnTo>
                    <a:pt x="79" y="37"/>
                  </a:lnTo>
                  <a:lnTo>
                    <a:pt x="79" y="43"/>
                  </a:lnTo>
                  <a:lnTo>
                    <a:pt x="80" y="52"/>
                  </a:lnTo>
                  <a:lnTo>
                    <a:pt x="80" y="57"/>
                  </a:lnTo>
                  <a:lnTo>
                    <a:pt x="81" y="64"/>
                  </a:lnTo>
                  <a:lnTo>
                    <a:pt x="81" y="71"/>
                  </a:lnTo>
                  <a:lnTo>
                    <a:pt x="80" y="79"/>
                  </a:lnTo>
                  <a:lnTo>
                    <a:pt x="80" y="86"/>
                  </a:lnTo>
                  <a:lnTo>
                    <a:pt x="80" y="97"/>
                  </a:lnTo>
                  <a:lnTo>
                    <a:pt x="80" y="107"/>
                  </a:lnTo>
                  <a:lnTo>
                    <a:pt x="79" y="120"/>
                  </a:lnTo>
                  <a:lnTo>
                    <a:pt x="79" y="131"/>
                  </a:lnTo>
                  <a:lnTo>
                    <a:pt x="79" y="139"/>
                  </a:lnTo>
                  <a:lnTo>
                    <a:pt x="79" y="148"/>
                  </a:lnTo>
                  <a:lnTo>
                    <a:pt x="79" y="159"/>
                  </a:lnTo>
                  <a:lnTo>
                    <a:pt x="79" y="168"/>
                  </a:lnTo>
                  <a:lnTo>
                    <a:pt x="79" y="172"/>
                  </a:lnTo>
                  <a:lnTo>
                    <a:pt x="79" y="175"/>
                  </a:lnTo>
                  <a:lnTo>
                    <a:pt x="77" y="181"/>
                  </a:lnTo>
                  <a:lnTo>
                    <a:pt x="77" y="185"/>
                  </a:lnTo>
                  <a:lnTo>
                    <a:pt x="77" y="188"/>
                  </a:lnTo>
                  <a:lnTo>
                    <a:pt x="77" y="190"/>
                  </a:lnTo>
                  <a:lnTo>
                    <a:pt x="76" y="193"/>
                  </a:lnTo>
                  <a:lnTo>
                    <a:pt x="76" y="196"/>
                  </a:lnTo>
                  <a:lnTo>
                    <a:pt x="76" y="202"/>
                  </a:lnTo>
                  <a:lnTo>
                    <a:pt x="75" y="206"/>
                  </a:lnTo>
                  <a:lnTo>
                    <a:pt x="72" y="212"/>
                  </a:lnTo>
                  <a:lnTo>
                    <a:pt x="72" y="216"/>
                  </a:lnTo>
                  <a:lnTo>
                    <a:pt x="71" y="225"/>
                  </a:lnTo>
                  <a:lnTo>
                    <a:pt x="70" y="231"/>
                  </a:lnTo>
                  <a:lnTo>
                    <a:pt x="70" y="240"/>
                  </a:lnTo>
                  <a:lnTo>
                    <a:pt x="68" y="248"/>
                  </a:lnTo>
                  <a:lnTo>
                    <a:pt x="66" y="256"/>
                  </a:lnTo>
                  <a:lnTo>
                    <a:pt x="63" y="271"/>
                  </a:lnTo>
                  <a:lnTo>
                    <a:pt x="59" y="285"/>
                  </a:lnTo>
                  <a:lnTo>
                    <a:pt x="57" y="293"/>
                  </a:lnTo>
                  <a:lnTo>
                    <a:pt x="54" y="308"/>
                  </a:lnTo>
                  <a:lnTo>
                    <a:pt x="54" y="314"/>
                  </a:lnTo>
                  <a:lnTo>
                    <a:pt x="53" y="323"/>
                  </a:lnTo>
                  <a:lnTo>
                    <a:pt x="50" y="335"/>
                  </a:lnTo>
                  <a:lnTo>
                    <a:pt x="48" y="341"/>
                  </a:lnTo>
                  <a:lnTo>
                    <a:pt x="46" y="348"/>
                  </a:lnTo>
                  <a:lnTo>
                    <a:pt x="45" y="356"/>
                  </a:lnTo>
                  <a:lnTo>
                    <a:pt x="46" y="362"/>
                  </a:lnTo>
                  <a:lnTo>
                    <a:pt x="45" y="360"/>
                  </a:lnTo>
                  <a:close/>
                </a:path>
              </a:pathLst>
            </a:custGeom>
            <a:solidFill>
              <a:srgbClr val="FFFFFF"/>
            </a:solidFill>
            <a:ln w="9525">
              <a:noFill/>
              <a:round/>
              <a:headEnd/>
              <a:tailEnd/>
            </a:ln>
          </p:spPr>
          <p:txBody>
            <a:bodyPr/>
            <a:lstStyle/>
            <a:p>
              <a:endParaRPr lang="en-US"/>
            </a:p>
          </p:txBody>
        </p:sp>
        <p:sp>
          <p:nvSpPr>
            <p:cNvPr id="1241848" name="Freeform 760"/>
            <p:cNvSpPr>
              <a:spLocks/>
            </p:cNvSpPr>
            <p:nvPr/>
          </p:nvSpPr>
          <p:spPr bwMode="auto">
            <a:xfrm>
              <a:off x="3079" y="2607"/>
              <a:ext cx="40" cy="243"/>
            </a:xfrm>
            <a:custGeom>
              <a:avLst/>
              <a:gdLst/>
              <a:ahLst/>
              <a:cxnLst>
                <a:cxn ang="0">
                  <a:pos x="44" y="366"/>
                </a:cxn>
                <a:cxn ang="0">
                  <a:pos x="38" y="385"/>
                </a:cxn>
                <a:cxn ang="0">
                  <a:pos x="30" y="410"/>
                </a:cxn>
                <a:cxn ang="0">
                  <a:pos x="17" y="446"/>
                </a:cxn>
                <a:cxn ang="0">
                  <a:pos x="4" y="476"/>
                </a:cxn>
                <a:cxn ang="0">
                  <a:pos x="2" y="474"/>
                </a:cxn>
                <a:cxn ang="0">
                  <a:pos x="12" y="430"/>
                </a:cxn>
                <a:cxn ang="0">
                  <a:pos x="23" y="384"/>
                </a:cxn>
                <a:cxn ang="0">
                  <a:pos x="27" y="366"/>
                </a:cxn>
                <a:cxn ang="0">
                  <a:pos x="27" y="348"/>
                </a:cxn>
                <a:cxn ang="0">
                  <a:pos x="29" y="327"/>
                </a:cxn>
                <a:cxn ang="0">
                  <a:pos x="34" y="310"/>
                </a:cxn>
                <a:cxn ang="0">
                  <a:pos x="35" y="290"/>
                </a:cxn>
                <a:cxn ang="0">
                  <a:pos x="36" y="264"/>
                </a:cxn>
                <a:cxn ang="0">
                  <a:pos x="38" y="242"/>
                </a:cxn>
                <a:cxn ang="0">
                  <a:pos x="43" y="219"/>
                </a:cxn>
                <a:cxn ang="0">
                  <a:pos x="45" y="200"/>
                </a:cxn>
                <a:cxn ang="0">
                  <a:pos x="46" y="182"/>
                </a:cxn>
                <a:cxn ang="0">
                  <a:pos x="46" y="171"/>
                </a:cxn>
                <a:cxn ang="0">
                  <a:pos x="48" y="138"/>
                </a:cxn>
                <a:cxn ang="0">
                  <a:pos x="48" y="113"/>
                </a:cxn>
                <a:cxn ang="0">
                  <a:pos x="46" y="88"/>
                </a:cxn>
                <a:cxn ang="0">
                  <a:pos x="50" y="58"/>
                </a:cxn>
                <a:cxn ang="0">
                  <a:pos x="52" y="30"/>
                </a:cxn>
                <a:cxn ang="0">
                  <a:pos x="57" y="11"/>
                </a:cxn>
                <a:cxn ang="0">
                  <a:pos x="66" y="0"/>
                </a:cxn>
                <a:cxn ang="0">
                  <a:pos x="75" y="6"/>
                </a:cxn>
                <a:cxn ang="0">
                  <a:pos x="76" y="25"/>
                </a:cxn>
                <a:cxn ang="0">
                  <a:pos x="79" y="43"/>
                </a:cxn>
                <a:cxn ang="0">
                  <a:pos x="81" y="64"/>
                </a:cxn>
                <a:cxn ang="0">
                  <a:pos x="80" y="86"/>
                </a:cxn>
                <a:cxn ang="0">
                  <a:pos x="79" y="120"/>
                </a:cxn>
                <a:cxn ang="0">
                  <a:pos x="79" y="148"/>
                </a:cxn>
                <a:cxn ang="0">
                  <a:pos x="79" y="172"/>
                </a:cxn>
                <a:cxn ang="0">
                  <a:pos x="77" y="185"/>
                </a:cxn>
                <a:cxn ang="0">
                  <a:pos x="76" y="193"/>
                </a:cxn>
                <a:cxn ang="0">
                  <a:pos x="75" y="206"/>
                </a:cxn>
                <a:cxn ang="0">
                  <a:pos x="71" y="225"/>
                </a:cxn>
                <a:cxn ang="0">
                  <a:pos x="68" y="248"/>
                </a:cxn>
                <a:cxn ang="0">
                  <a:pos x="59" y="285"/>
                </a:cxn>
                <a:cxn ang="0">
                  <a:pos x="54" y="314"/>
                </a:cxn>
                <a:cxn ang="0">
                  <a:pos x="48" y="341"/>
                </a:cxn>
                <a:cxn ang="0">
                  <a:pos x="46" y="362"/>
                </a:cxn>
              </a:cxnLst>
              <a:rect l="0" t="0" r="r" b="b"/>
              <a:pathLst>
                <a:path w="81" h="486">
                  <a:moveTo>
                    <a:pt x="45" y="360"/>
                  </a:moveTo>
                  <a:lnTo>
                    <a:pt x="45" y="360"/>
                  </a:lnTo>
                  <a:lnTo>
                    <a:pt x="44" y="366"/>
                  </a:lnTo>
                  <a:lnTo>
                    <a:pt x="40" y="372"/>
                  </a:lnTo>
                  <a:lnTo>
                    <a:pt x="39" y="378"/>
                  </a:lnTo>
                  <a:lnTo>
                    <a:pt x="38" y="385"/>
                  </a:lnTo>
                  <a:lnTo>
                    <a:pt x="36" y="393"/>
                  </a:lnTo>
                  <a:lnTo>
                    <a:pt x="34" y="402"/>
                  </a:lnTo>
                  <a:lnTo>
                    <a:pt x="30" y="410"/>
                  </a:lnTo>
                  <a:lnTo>
                    <a:pt x="27" y="419"/>
                  </a:lnTo>
                  <a:lnTo>
                    <a:pt x="21" y="433"/>
                  </a:lnTo>
                  <a:lnTo>
                    <a:pt x="17" y="446"/>
                  </a:lnTo>
                  <a:lnTo>
                    <a:pt x="12" y="458"/>
                  </a:lnTo>
                  <a:lnTo>
                    <a:pt x="8" y="468"/>
                  </a:lnTo>
                  <a:lnTo>
                    <a:pt x="4" y="476"/>
                  </a:lnTo>
                  <a:lnTo>
                    <a:pt x="2" y="483"/>
                  </a:lnTo>
                  <a:lnTo>
                    <a:pt x="0" y="486"/>
                  </a:lnTo>
                  <a:lnTo>
                    <a:pt x="2" y="474"/>
                  </a:lnTo>
                  <a:lnTo>
                    <a:pt x="4" y="461"/>
                  </a:lnTo>
                  <a:lnTo>
                    <a:pt x="8" y="446"/>
                  </a:lnTo>
                  <a:lnTo>
                    <a:pt x="12" y="430"/>
                  </a:lnTo>
                  <a:lnTo>
                    <a:pt x="17" y="413"/>
                  </a:lnTo>
                  <a:lnTo>
                    <a:pt x="21" y="397"/>
                  </a:lnTo>
                  <a:lnTo>
                    <a:pt x="23" y="384"/>
                  </a:lnTo>
                  <a:lnTo>
                    <a:pt x="26" y="372"/>
                  </a:lnTo>
                  <a:lnTo>
                    <a:pt x="27" y="369"/>
                  </a:lnTo>
                  <a:lnTo>
                    <a:pt x="27" y="366"/>
                  </a:lnTo>
                  <a:lnTo>
                    <a:pt x="27" y="362"/>
                  </a:lnTo>
                  <a:lnTo>
                    <a:pt x="26" y="359"/>
                  </a:lnTo>
                  <a:lnTo>
                    <a:pt x="27" y="348"/>
                  </a:lnTo>
                  <a:lnTo>
                    <a:pt x="27" y="342"/>
                  </a:lnTo>
                  <a:lnTo>
                    <a:pt x="27" y="338"/>
                  </a:lnTo>
                  <a:lnTo>
                    <a:pt x="29" y="327"/>
                  </a:lnTo>
                  <a:lnTo>
                    <a:pt x="29" y="323"/>
                  </a:lnTo>
                  <a:lnTo>
                    <a:pt x="31" y="316"/>
                  </a:lnTo>
                  <a:lnTo>
                    <a:pt x="34" y="310"/>
                  </a:lnTo>
                  <a:lnTo>
                    <a:pt x="35" y="305"/>
                  </a:lnTo>
                  <a:lnTo>
                    <a:pt x="35" y="299"/>
                  </a:lnTo>
                  <a:lnTo>
                    <a:pt x="35" y="290"/>
                  </a:lnTo>
                  <a:lnTo>
                    <a:pt x="36" y="283"/>
                  </a:lnTo>
                  <a:lnTo>
                    <a:pt x="36" y="273"/>
                  </a:lnTo>
                  <a:lnTo>
                    <a:pt x="36" y="264"/>
                  </a:lnTo>
                  <a:lnTo>
                    <a:pt x="36" y="256"/>
                  </a:lnTo>
                  <a:lnTo>
                    <a:pt x="36" y="248"/>
                  </a:lnTo>
                  <a:lnTo>
                    <a:pt x="38" y="242"/>
                  </a:lnTo>
                  <a:lnTo>
                    <a:pt x="38" y="237"/>
                  </a:lnTo>
                  <a:lnTo>
                    <a:pt x="40" y="228"/>
                  </a:lnTo>
                  <a:lnTo>
                    <a:pt x="43" y="219"/>
                  </a:lnTo>
                  <a:lnTo>
                    <a:pt x="44" y="215"/>
                  </a:lnTo>
                  <a:lnTo>
                    <a:pt x="45" y="208"/>
                  </a:lnTo>
                  <a:lnTo>
                    <a:pt x="45" y="200"/>
                  </a:lnTo>
                  <a:lnTo>
                    <a:pt x="45" y="193"/>
                  </a:lnTo>
                  <a:lnTo>
                    <a:pt x="46" y="187"/>
                  </a:lnTo>
                  <a:lnTo>
                    <a:pt x="46" y="182"/>
                  </a:lnTo>
                  <a:lnTo>
                    <a:pt x="46" y="178"/>
                  </a:lnTo>
                  <a:lnTo>
                    <a:pt x="46" y="174"/>
                  </a:lnTo>
                  <a:lnTo>
                    <a:pt x="46" y="171"/>
                  </a:lnTo>
                  <a:lnTo>
                    <a:pt x="48" y="159"/>
                  </a:lnTo>
                  <a:lnTo>
                    <a:pt x="48" y="147"/>
                  </a:lnTo>
                  <a:lnTo>
                    <a:pt x="48" y="138"/>
                  </a:lnTo>
                  <a:lnTo>
                    <a:pt x="48" y="126"/>
                  </a:lnTo>
                  <a:lnTo>
                    <a:pt x="48" y="119"/>
                  </a:lnTo>
                  <a:lnTo>
                    <a:pt x="48" y="113"/>
                  </a:lnTo>
                  <a:lnTo>
                    <a:pt x="48" y="105"/>
                  </a:lnTo>
                  <a:lnTo>
                    <a:pt x="48" y="99"/>
                  </a:lnTo>
                  <a:lnTo>
                    <a:pt x="46" y="88"/>
                  </a:lnTo>
                  <a:lnTo>
                    <a:pt x="48" y="79"/>
                  </a:lnTo>
                  <a:lnTo>
                    <a:pt x="50" y="67"/>
                  </a:lnTo>
                  <a:lnTo>
                    <a:pt x="50" y="58"/>
                  </a:lnTo>
                  <a:lnTo>
                    <a:pt x="50" y="48"/>
                  </a:lnTo>
                  <a:lnTo>
                    <a:pt x="50" y="37"/>
                  </a:lnTo>
                  <a:lnTo>
                    <a:pt x="52" y="30"/>
                  </a:lnTo>
                  <a:lnTo>
                    <a:pt x="53" y="25"/>
                  </a:lnTo>
                  <a:lnTo>
                    <a:pt x="54" y="17"/>
                  </a:lnTo>
                  <a:lnTo>
                    <a:pt x="57" y="11"/>
                  </a:lnTo>
                  <a:lnTo>
                    <a:pt x="61" y="5"/>
                  </a:lnTo>
                  <a:lnTo>
                    <a:pt x="63" y="2"/>
                  </a:lnTo>
                  <a:lnTo>
                    <a:pt x="66" y="0"/>
                  </a:lnTo>
                  <a:lnTo>
                    <a:pt x="70" y="2"/>
                  </a:lnTo>
                  <a:lnTo>
                    <a:pt x="72" y="5"/>
                  </a:lnTo>
                  <a:lnTo>
                    <a:pt x="75" y="6"/>
                  </a:lnTo>
                  <a:lnTo>
                    <a:pt x="76" y="14"/>
                  </a:lnTo>
                  <a:lnTo>
                    <a:pt x="76" y="18"/>
                  </a:lnTo>
                  <a:lnTo>
                    <a:pt x="76" y="25"/>
                  </a:lnTo>
                  <a:lnTo>
                    <a:pt x="77" y="31"/>
                  </a:lnTo>
                  <a:lnTo>
                    <a:pt x="79" y="37"/>
                  </a:lnTo>
                  <a:lnTo>
                    <a:pt x="79" y="43"/>
                  </a:lnTo>
                  <a:lnTo>
                    <a:pt x="80" y="52"/>
                  </a:lnTo>
                  <a:lnTo>
                    <a:pt x="80" y="57"/>
                  </a:lnTo>
                  <a:lnTo>
                    <a:pt x="81" y="64"/>
                  </a:lnTo>
                  <a:lnTo>
                    <a:pt x="81" y="71"/>
                  </a:lnTo>
                  <a:lnTo>
                    <a:pt x="80" y="79"/>
                  </a:lnTo>
                  <a:lnTo>
                    <a:pt x="80" y="86"/>
                  </a:lnTo>
                  <a:lnTo>
                    <a:pt x="80" y="97"/>
                  </a:lnTo>
                  <a:lnTo>
                    <a:pt x="80" y="107"/>
                  </a:lnTo>
                  <a:lnTo>
                    <a:pt x="79" y="120"/>
                  </a:lnTo>
                  <a:lnTo>
                    <a:pt x="79" y="131"/>
                  </a:lnTo>
                  <a:lnTo>
                    <a:pt x="79" y="139"/>
                  </a:lnTo>
                  <a:lnTo>
                    <a:pt x="79" y="148"/>
                  </a:lnTo>
                  <a:lnTo>
                    <a:pt x="79" y="159"/>
                  </a:lnTo>
                  <a:lnTo>
                    <a:pt x="79" y="168"/>
                  </a:lnTo>
                  <a:lnTo>
                    <a:pt x="79" y="172"/>
                  </a:lnTo>
                  <a:lnTo>
                    <a:pt x="79" y="175"/>
                  </a:lnTo>
                  <a:lnTo>
                    <a:pt x="77" y="181"/>
                  </a:lnTo>
                  <a:lnTo>
                    <a:pt x="77" y="185"/>
                  </a:lnTo>
                  <a:lnTo>
                    <a:pt x="77" y="188"/>
                  </a:lnTo>
                  <a:lnTo>
                    <a:pt x="77" y="190"/>
                  </a:lnTo>
                  <a:lnTo>
                    <a:pt x="76" y="193"/>
                  </a:lnTo>
                  <a:lnTo>
                    <a:pt x="76" y="196"/>
                  </a:lnTo>
                  <a:lnTo>
                    <a:pt x="76" y="202"/>
                  </a:lnTo>
                  <a:lnTo>
                    <a:pt x="75" y="206"/>
                  </a:lnTo>
                  <a:lnTo>
                    <a:pt x="72" y="212"/>
                  </a:lnTo>
                  <a:lnTo>
                    <a:pt x="72" y="216"/>
                  </a:lnTo>
                  <a:lnTo>
                    <a:pt x="71" y="225"/>
                  </a:lnTo>
                  <a:lnTo>
                    <a:pt x="70" y="231"/>
                  </a:lnTo>
                  <a:lnTo>
                    <a:pt x="70" y="240"/>
                  </a:lnTo>
                  <a:lnTo>
                    <a:pt x="68" y="248"/>
                  </a:lnTo>
                  <a:lnTo>
                    <a:pt x="66" y="256"/>
                  </a:lnTo>
                  <a:lnTo>
                    <a:pt x="63" y="271"/>
                  </a:lnTo>
                  <a:lnTo>
                    <a:pt x="59" y="285"/>
                  </a:lnTo>
                  <a:lnTo>
                    <a:pt x="57" y="293"/>
                  </a:lnTo>
                  <a:lnTo>
                    <a:pt x="54" y="308"/>
                  </a:lnTo>
                  <a:lnTo>
                    <a:pt x="54" y="314"/>
                  </a:lnTo>
                  <a:lnTo>
                    <a:pt x="53" y="323"/>
                  </a:lnTo>
                  <a:lnTo>
                    <a:pt x="50" y="335"/>
                  </a:lnTo>
                  <a:lnTo>
                    <a:pt x="48" y="341"/>
                  </a:lnTo>
                  <a:lnTo>
                    <a:pt x="46" y="348"/>
                  </a:lnTo>
                  <a:lnTo>
                    <a:pt x="45" y="356"/>
                  </a:lnTo>
                  <a:lnTo>
                    <a:pt x="46" y="362"/>
                  </a:lnTo>
                  <a:lnTo>
                    <a:pt x="45" y="360"/>
                  </a:lnTo>
                  <a:close/>
                </a:path>
              </a:pathLst>
            </a:custGeom>
            <a:noFill/>
            <a:ln w="1588">
              <a:solidFill>
                <a:srgbClr val="000000"/>
              </a:solidFill>
              <a:prstDash val="solid"/>
              <a:round/>
              <a:headEnd/>
              <a:tailEnd/>
            </a:ln>
          </p:spPr>
          <p:txBody>
            <a:bodyPr/>
            <a:lstStyle/>
            <a:p>
              <a:endParaRPr lang="en-US"/>
            </a:p>
          </p:txBody>
        </p:sp>
        <p:sp>
          <p:nvSpPr>
            <p:cNvPr id="1241849" name="Freeform 761"/>
            <p:cNvSpPr>
              <a:spLocks/>
            </p:cNvSpPr>
            <p:nvPr/>
          </p:nvSpPr>
          <p:spPr bwMode="auto">
            <a:xfrm>
              <a:off x="3093" y="2530"/>
              <a:ext cx="11" cy="73"/>
            </a:xfrm>
            <a:custGeom>
              <a:avLst/>
              <a:gdLst/>
              <a:ahLst/>
              <a:cxnLst>
                <a:cxn ang="0">
                  <a:pos x="1" y="0"/>
                </a:cxn>
                <a:cxn ang="0">
                  <a:pos x="1" y="0"/>
                </a:cxn>
                <a:cxn ang="0">
                  <a:pos x="0" y="26"/>
                </a:cxn>
                <a:cxn ang="0">
                  <a:pos x="0" y="46"/>
                </a:cxn>
                <a:cxn ang="0">
                  <a:pos x="1" y="65"/>
                </a:cxn>
                <a:cxn ang="0">
                  <a:pos x="5" y="82"/>
                </a:cxn>
                <a:cxn ang="0">
                  <a:pos x="8" y="98"/>
                </a:cxn>
                <a:cxn ang="0">
                  <a:pos x="10" y="113"/>
                </a:cxn>
                <a:cxn ang="0">
                  <a:pos x="15" y="129"/>
                </a:cxn>
                <a:cxn ang="0">
                  <a:pos x="22" y="147"/>
                </a:cxn>
              </a:cxnLst>
              <a:rect l="0" t="0" r="r" b="b"/>
              <a:pathLst>
                <a:path w="22" h="147">
                  <a:moveTo>
                    <a:pt x="1" y="0"/>
                  </a:moveTo>
                  <a:lnTo>
                    <a:pt x="1" y="0"/>
                  </a:lnTo>
                  <a:lnTo>
                    <a:pt x="0" y="26"/>
                  </a:lnTo>
                  <a:lnTo>
                    <a:pt x="0" y="46"/>
                  </a:lnTo>
                  <a:lnTo>
                    <a:pt x="1" y="65"/>
                  </a:lnTo>
                  <a:lnTo>
                    <a:pt x="5" y="82"/>
                  </a:lnTo>
                  <a:lnTo>
                    <a:pt x="8" y="98"/>
                  </a:lnTo>
                  <a:lnTo>
                    <a:pt x="10" y="113"/>
                  </a:lnTo>
                  <a:lnTo>
                    <a:pt x="15" y="129"/>
                  </a:lnTo>
                  <a:lnTo>
                    <a:pt x="22" y="147"/>
                  </a:lnTo>
                </a:path>
              </a:pathLst>
            </a:custGeom>
            <a:noFill/>
            <a:ln w="1588">
              <a:solidFill>
                <a:srgbClr val="000000"/>
              </a:solidFill>
              <a:prstDash val="solid"/>
              <a:round/>
              <a:headEnd/>
              <a:tailEnd/>
            </a:ln>
          </p:spPr>
          <p:txBody>
            <a:bodyPr/>
            <a:lstStyle/>
            <a:p>
              <a:endParaRPr lang="en-US"/>
            </a:p>
          </p:txBody>
        </p:sp>
        <p:sp>
          <p:nvSpPr>
            <p:cNvPr id="1241850" name="Freeform 762"/>
            <p:cNvSpPr>
              <a:spLocks/>
            </p:cNvSpPr>
            <p:nvPr/>
          </p:nvSpPr>
          <p:spPr bwMode="auto">
            <a:xfrm>
              <a:off x="3090" y="2646"/>
              <a:ext cx="6" cy="38"/>
            </a:xfrm>
            <a:custGeom>
              <a:avLst/>
              <a:gdLst/>
              <a:ahLst/>
              <a:cxnLst>
                <a:cxn ang="0">
                  <a:pos x="0" y="0"/>
                </a:cxn>
                <a:cxn ang="0">
                  <a:pos x="0" y="0"/>
                </a:cxn>
                <a:cxn ang="0">
                  <a:pos x="3" y="8"/>
                </a:cxn>
                <a:cxn ang="0">
                  <a:pos x="3" y="17"/>
                </a:cxn>
                <a:cxn ang="0">
                  <a:pos x="3" y="25"/>
                </a:cxn>
                <a:cxn ang="0">
                  <a:pos x="4" y="36"/>
                </a:cxn>
                <a:cxn ang="0">
                  <a:pos x="4" y="46"/>
                </a:cxn>
                <a:cxn ang="0">
                  <a:pos x="6" y="55"/>
                </a:cxn>
                <a:cxn ang="0">
                  <a:pos x="8" y="67"/>
                </a:cxn>
                <a:cxn ang="0">
                  <a:pos x="12" y="77"/>
                </a:cxn>
              </a:cxnLst>
              <a:rect l="0" t="0" r="r" b="b"/>
              <a:pathLst>
                <a:path w="12" h="77">
                  <a:moveTo>
                    <a:pt x="0" y="0"/>
                  </a:moveTo>
                  <a:lnTo>
                    <a:pt x="0" y="0"/>
                  </a:lnTo>
                  <a:lnTo>
                    <a:pt x="3" y="8"/>
                  </a:lnTo>
                  <a:lnTo>
                    <a:pt x="3" y="17"/>
                  </a:lnTo>
                  <a:lnTo>
                    <a:pt x="3" y="25"/>
                  </a:lnTo>
                  <a:lnTo>
                    <a:pt x="4" y="36"/>
                  </a:lnTo>
                  <a:lnTo>
                    <a:pt x="4" y="46"/>
                  </a:lnTo>
                  <a:lnTo>
                    <a:pt x="6" y="55"/>
                  </a:lnTo>
                  <a:lnTo>
                    <a:pt x="8" y="67"/>
                  </a:lnTo>
                  <a:lnTo>
                    <a:pt x="12" y="77"/>
                  </a:lnTo>
                </a:path>
              </a:pathLst>
            </a:custGeom>
            <a:noFill/>
            <a:ln w="1588">
              <a:solidFill>
                <a:srgbClr val="000000"/>
              </a:solidFill>
              <a:prstDash val="solid"/>
              <a:round/>
              <a:headEnd/>
              <a:tailEnd/>
            </a:ln>
          </p:spPr>
          <p:txBody>
            <a:bodyPr/>
            <a:lstStyle/>
            <a:p>
              <a:endParaRPr lang="en-US"/>
            </a:p>
          </p:txBody>
        </p:sp>
        <p:sp>
          <p:nvSpPr>
            <p:cNvPr id="1241851" name="Freeform 763"/>
            <p:cNvSpPr>
              <a:spLocks/>
            </p:cNvSpPr>
            <p:nvPr/>
          </p:nvSpPr>
          <p:spPr bwMode="auto">
            <a:xfrm>
              <a:off x="3088" y="2670"/>
              <a:ext cx="8" cy="36"/>
            </a:xfrm>
            <a:custGeom>
              <a:avLst/>
              <a:gdLst/>
              <a:ahLst/>
              <a:cxnLst>
                <a:cxn ang="0">
                  <a:pos x="0" y="0"/>
                </a:cxn>
                <a:cxn ang="0">
                  <a:pos x="0" y="0"/>
                </a:cxn>
                <a:cxn ang="0">
                  <a:pos x="1" y="6"/>
                </a:cxn>
                <a:cxn ang="0">
                  <a:pos x="2" y="15"/>
                </a:cxn>
                <a:cxn ang="0">
                  <a:pos x="3" y="27"/>
                </a:cxn>
                <a:cxn ang="0">
                  <a:pos x="6" y="36"/>
                </a:cxn>
                <a:cxn ang="0">
                  <a:pos x="7" y="46"/>
                </a:cxn>
                <a:cxn ang="0">
                  <a:pos x="9" y="58"/>
                </a:cxn>
                <a:cxn ang="0">
                  <a:pos x="11" y="65"/>
                </a:cxn>
                <a:cxn ang="0">
                  <a:pos x="15" y="73"/>
                </a:cxn>
              </a:cxnLst>
              <a:rect l="0" t="0" r="r" b="b"/>
              <a:pathLst>
                <a:path w="15" h="73">
                  <a:moveTo>
                    <a:pt x="0" y="0"/>
                  </a:moveTo>
                  <a:lnTo>
                    <a:pt x="0" y="0"/>
                  </a:lnTo>
                  <a:lnTo>
                    <a:pt x="1" y="6"/>
                  </a:lnTo>
                  <a:lnTo>
                    <a:pt x="2" y="15"/>
                  </a:lnTo>
                  <a:lnTo>
                    <a:pt x="3" y="27"/>
                  </a:lnTo>
                  <a:lnTo>
                    <a:pt x="6" y="36"/>
                  </a:lnTo>
                  <a:lnTo>
                    <a:pt x="7" y="46"/>
                  </a:lnTo>
                  <a:lnTo>
                    <a:pt x="9" y="58"/>
                  </a:lnTo>
                  <a:lnTo>
                    <a:pt x="11" y="65"/>
                  </a:lnTo>
                  <a:lnTo>
                    <a:pt x="15" y="73"/>
                  </a:lnTo>
                </a:path>
              </a:pathLst>
            </a:custGeom>
            <a:noFill/>
            <a:ln w="1588">
              <a:solidFill>
                <a:srgbClr val="000000"/>
              </a:solidFill>
              <a:prstDash val="solid"/>
              <a:round/>
              <a:headEnd/>
              <a:tailEnd/>
            </a:ln>
          </p:spPr>
          <p:txBody>
            <a:bodyPr/>
            <a:lstStyle/>
            <a:p>
              <a:endParaRPr lang="en-US"/>
            </a:p>
          </p:txBody>
        </p:sp>
        <p:sp>
          <p:nvSpPr>
            <p:cNvPr id="1241852" name="Freeform 764"/>
            <p:cNvSpPr>
              <a:spLocks/>
            </p:cNvSpPr>
            <p:nvPr/>
          </p:nvSpPr>
          <p:spPr bwMode="auto">
            <a:xfrm>
              <a:off x="3119" y="2680"/>
              <a:ext cx="19" cy="26"/>
            </a:xfrm>
            <a:custGeom>
              <a:avLst/>
              <a:gdLst/>
              <a:ahLst/>
              <a:cxnLst>
                <a:cxn ang="0">
                  <a:pos x="37" y="0"/>
                </a:cxn>
                <a:cxn ang="0">
                  <a:pos x="37" y="0"/>
                </a:cxn>
                <a:cxn ang="0">
                  <a:pos x="34" y="9"/>
                </a:cxn>
                <a:cxn ang="0">
                  <a:pos x="31" y="15"/>
                </a:cxn>
                <a:cxn ang="0">
                  <a:pos x="26" y="24"/>
                </a:cxn>
                <a:cxn ang="0">
                  <a:pos x="22" y="30"/>
                </a:cxn>
                <a:cxn ang="0">
                  <a:pos x="17" y="37"/>
                </a:cxn>
                <a:cxn ang="0">
                  <a:pos x="13" y="42"/>
                </a:cxn>
                <a:cxn ang="0">
                  <a:pos x="7" y="46"/>
                </a:cxn>
                <a:cxn ang="0">
                  <a:pos x="0" y="52"/>
                </a:cxn>
              </a:cxnLst>
              <a:rect l="0" t="0" r="r" b="b"/>
              <a:pathLst>
                <a:path w="37" h="52">
                  <a:moveTo>
                    <a:pt x="37" y="0"/>
                  </a:moveTo>
                  <a:lnTo>
                    <a:pt x="37" y="0"/>
                  </a:lnTo>
                  <a:lnTo>
                    <a:pt x="34" y="9"/>
                  </a:lnTo>
                  <a:lnTo>
                    <a:pt x="31" y="15"/>
                  </a:lnTo>
                  <a:lnTo>
                    <a:pt x="26" y="24"/>
                  </a:lnTo>
                  <a:lnTo>
                    <a:pt x="22" y="30"/>
                  </a:lnTo>
                  <a:lnTo>
                    <a:pt x="17" y="37"/>
                  </a:lnTo>
                  <a:lnTo>
                    <a:pt x="13" y="42"/>
                  </a:lnTo>
                  <a:lnTo>
                    <a:pt x="7" y="46"/>
                  </a:lnTo>
                  <a:lnTo>
                    <a:pt x="0" y="52"/>
                  </a:lnTo>
                </a:path>
              </a:pathLst>
            </a:custGeom>
            <a:noFill/>
            <a:ln w="1588">
              <a:solidFill>
                <a:srgbClr val="000000"/>
              </a:solidFill>
              <a:prstDash val="solid"/>
              <a:round/>
              <a:headEnd/>
              <a:tailEnd/>
            </a:ln>
          </p:spPr>
          <p:txBody>
            <a:bodyPr/>
            <a:lstStyle/>
            <a:p>
              <a:endParaRPr lang="en-US"/>
            </a:p>
          </p:txBody>
        </p:sp>
        <p:sp>
          <p:nvSpPr>
            <p:cNvPr id="1241853" name="Freeform 765"/>
            <p:cNvSpPr>
              <a:spLocks/>
            </p:cNvSpPr>
            <p:nvPr/>
          </p:nvSpPr>
          <p:spPr bwMode="auto">
            <a:xfrm>
              <a:off x="3106" y="2466"/>
              <a:ext cx="10" cy="119"/>
            </a:xfrm>
            <a:custGeom>
              <a:avLst/>
              <a:gdLst/>
              <a:ahLst/>
              <a:cxnLst>
                <a:cxn ang="0">
                  <a:pos x="2" y="0"/>
                </a:cxn>
                <a:cxn ang="0">
                  <a:pos x="2" y="0"/>
                </a:cxn>
                <a:cxn ang="0">
                  <a:pos x="0" y="29"/>
                </a:cxn>
                <a:cxn ang="0">
                  <a:pos x="0" y="59"/>
                </a:cxn>
                <a:cxn ang="0">
                  <a:pos x="2" y="88"/>
                </a:cxn>
                <a:cxn ang="0">
                  <a:pos x="6" y="118"/>
                </a:cxn>
                <a:cxn ang="0">
                  <a:pos x="8" y="149"/>
                </a:cxn>
                <a:cxn ang="0">
                  <a:pos x="13" y="179"/>
                </a:cxn>
                <a:cxn ang="0">
                  <a:pos x="17" y="208"/>
                </a:cxn>
                <a:cxn ang="0">
                  <a:pos x="20" y="238"/>
                </a:cxn>
              </a:cxnLst>
              <a:rect l="0" t="0" r="r" b="b"/>
              <a:pathLst>
                <a:path w="20" h="238">
                  <a:moveTo>
                    <a:pt x="2" y="0"/>
                  </a:moveTo>
                  <a:lnTo>
                    <a:pt x="2" y="0"/>
                  </a:lnTo>
                  <a:lnTo>
                    <a:pt x="0" y="29"/>
                  </a:lnTo>
                  <a:lnTo>
                    <a:pt x="0" y="59"/>
                  </a:lnTo>
                  <a:lnTo>
                    <a:pt x="2" y="88"/>
                  </a:lnTo>
                  <a:lnTo>
                    <a:pt x="6" y="118"/>
                  </a:lnTo>
                  <a:lnTo>
                    <a:pt x="8" y="149"/>
                  </a:lnTo>
                  <a:lnTo>
                    <a:pt x="13" y="179"/>
                  </a:lnTo>
                  <a:lnTo>
                    <a:pt x="17" y="208"/>
                  </a:lnTo>
                  <a:lnTo>
                    <a:pt x="20" y="238"/>
                  </a:lnTo>
                </a:path>
              </a:pathLst>
            </a:custGeom>
            <a:noFill/>
            <a:ln w="1588">
              <a:solidFill>
                <a:srgbClr val="000000"/>
              </a:solidFill>
              <a:prstDash val="solid"/>
              <a:round/>
              <a:headEnd/>
              <a:tailEnd/>
            </a:ln>
          </p:spPr>
          <p:txBody>
            <a:bodyPr/>
            <a:lstStyle/>
            <a:p>
              <a:endParaRPr lang="en-US"/>
            </a:p>
          </p:txBody>
        </p:sp>
        <p:sp>
          <p:nvSpPr>
            <p:cNvPr id="1241854" name="Freeform 766"/>
            <p:cNvSpPr>
              <a:spLocks/>
            </p:cNvSpPr>
            <p:nvPr/>
          </p:nvSpPr>
          <p:spPr bwMode="auto">
            <a:xfrm>
              <a:off x="3109" y="2332"/>
              <a:ext cx="4" cy="116"/>
            </a:xfrm>
            <a:custGeom>
              <a:avLst/>
              <a:gdLst/>
              <a:ahLst/>
              <a:cxnLst>
                <a:cxn ang="0">
                  <a:pos x="9" y="0"/>
                </a:cxn>
                <a:cxn ang="0">
                  <a:pos x="9" y="0"/>
                </a:cxn>
                <a:cxn ang="0">
                  <a:pos x="5" y="25"/>
                </a:cxn>
                <a:cxn ang="0">
                  <a:pos x="5" y="51"/>
                </a:cxn>
                <a:cxn ang="0">
                  <a:pos x="1" y="78"/>
                </a:cxn>
                <a:cxn ang="0">
                  <a:pos x="1" y="108"/>
                </a:cxn>
                <a:cxn ang="0">
                  <a:pos x="0" y="137"/>
                </a:cxn>
                <a:cxn ang="0">
                  <a:pos x="0" y="168"/>
                </a:cxn>
                <a:cxn ang="0">
                  <a:pos x="0" y="199"/>
                </a:cxn>
                <a:cxn ang="0">
                  <a:pos x="1" y="232"/>
                </a:cxn>
              </a:cxnLst>
              <a:rect l="0" t="0" r="r" b="b"/>
              <a:pathLst>
                <a:path w="9" h="232">
                  <a:moveTo>
                    <a:pt x="9" y="0"/>
                  </a:moveTo>
                  <a:lnTo>
                    <a:pt x="9" y="0"/>
                  </a:lnTo>
                  <a:lnTo>
                    <a:pt x="5" y="25"/>
                  </a:lnTo>
                  <a:lnTo>
                    <a:pt x="5" y="51"/>
                  </a:lnTo>
                  <a:lnTo>
                    <a:pt x="1" y="78"/>
                  </a:lnTo>
                  <a:lnTo>
                    <a:pt x="1" y="108"/>
                  </a:lnTo>
                  <a:lnTo>
                    <a:pt x="0" y="137"/>
                  </a:lnTo>
                  <a:lnTo>
                    <a:pt x="0" y="168"/>
                  </a:lnTo>
                  <a:lnTo>
                    <a:pt x="0" y="199"/>
                  </a:lnTo>
                  <a:lnTo>
                    <a:pt x="1" y="232"/>
                  </a:lnTo>
                </a:path>
              </a:pathLst>
            </a:custGeom>
            <a:noFill/>
            <a:ln w="1588">
              <a:solidFill>
                <a:srgbClr val="000000"/>
              </a:solidFill>
              <a:prstDash val="solid"/>
              <a:round/>
              <a:headEnd/>
              <a:tailEnd/>
            </a:ln>
          </p:spPr>
          <p:txBody>
            <a:bodyPr/>
            <a:lstStyle/>
            <a:p>
              <a:endParaRPr lang="en-US"/>
            </a:p>
          </p:txBody>
        </p:sp>
        <p:sp>
          <p:nvSpPr>
            <p:cNvPr id="1241855" name="Freeform 767"/>
            <p:cNvSpPr>
              <a:spLocks/>
            </p:cNvSpPr>
            <p:nvPr/>
          </p:nvSpPr>
          <p:spPr bwMode="auto">
            <a:xfrm>
              <a:off x="3131" y="2455"/>
              <a:ext cx="13" cy="124"/>
            </a:xfrm>
            <a:custGeom>
              <a:avLst/>
              <a:gdLst/>
              <a:ahLst/>
              <a:cxnLst>
                <a:cxn ang="0">
                  <a:pos x="25" y="0"/>
                </a:cxn>
                <a:cxn ang="0">
                  <a:pos x="25" y="0"/>
                </a:cxn>
                <a:cxn ang="0">
                  <a:pos x="24" y="32"/>
                </a:cxn>
                <a:cxn ang="0">
                  <a:pos x="23" y="62"/>
                </a:cxn>
                <a:cxn ang="0">
                  <a:pos x="21" y="93"/>
                </a:cxn>
                <a:cxn ang="0">
                  <a:pos x="20" y="124"/>
                </a:cxn>
                <a:cxn ang="0">
                  <a:pos x="16" y="155"/>
                </a:cxn>
                <a:cxn ang="0">
                  <a:pos x="12" y="188"/>
                </a:cxn>
                <a:cxn ang="0">
                  <a:pos x="6" y="217"/>
                </a:cxn>
                <a:cxn ang="0">
                  <a:pos x="0" y="247"/>
                </a:cxn>
              </a:cxnLst>
              <a:rect l="0" t="0" r="r" b="b"/>
              <a:pathLst>
                <a:path w="25" h="247">
                  <a:moveTo>
                    <a:pt x="25" y="0"/>
                  </a:moveTo>
                  <a:lnTo>
                    <a:pt x="25" y="0"/>
                  </a:lnTo>
                  <a:lnTo>
                    <a:pt x="24" y="32"/>
                  </a:lnTo>
                  <a:lnTo>
                    <a:pt x="23" y="62"/>
                  </a:lnTo>
                  <a:lnTo>
                    <a:pt x="21" y="93"/>
                  </a:lnTo>
                  <a:lnTo>
                    <a:pt x="20" y="124"/>
                  </a:lnTo>
                  <a:lnTo>
                    <a:pt x="16" y="155"/>
                  </a:lnTo>
                  <a:lnTo>
                    <a:pt x="12" y="188"/>
                  </a:lnTo>
                  <a:lnTo>
                    <a:pt x="6" y="217"/>
                  </a:lnTo>
                  <a:lnTo>
                    <a:pt x="0" y="247"/>
                  </a:lnTo>
                </a:path>
              </a:pathLst>
            </a:custGeom>
            <a:noFill/>
            <a:ln w="1588">
              <a:solidFill>
                <a:srgbClr val="000000"/>
              </a:solidFill>
              <a:prstDash val="solid"/>
              <a:round/>
              <a:headEnd/>
              <a:tailEnd/>
            </a:ln>
          </p:spPr>
          <p:txBody>
            <a:bodyPr/>
            <a:lstStyle/>
            <a:p>
              <a:endParaRPr lang="en-US"/>
            </a:p>
          </p:txBody>
        </p:sp>
        <p:sp>
          <p:nvSpPr>
            <p:cNvPr id="1241856" name="Freeform 768"/>
            <p:cNvSpPr>
              <a:spLocks/>
            </p:cNvSpPr>
            <p:nvPr/>
          </p:nvSpPr>
          <p:spPr bwMode="auto">
            <a:xfrm>
              <a:off x="3125" y="2575"/>
              <a:ext cx="15" cy="37"/>
            </a:xfrm>
            <a:custGeom>
              <a:avLst/>
              <a:gdLst/>
              <a:ahLst/>
              <a:cxnLst>
                <a:cxn ang="0">
                  <a:pos x="29" y="0"/>
                </a:cxn>
                <a:cxn ang="0">
                  <a:pos x="29" y="0"/>
                </a:cxn>
                <a:cxn ang="0">
                  <a:pos x="28" y="10"/>
                </a:cxn>
                <a:cxn ang="0">
                  <a:pos x="25" y="20"/>
                </a:cxn>
                <a:cxn ang="0">
                  <a:pos x="22" y="29"/>
                </a:cxn>
                <a:cxn ang="0">
                  <a:pos x="18" y="40"/>
                </a:cxn>
                <a:cxn ang="0">
                  <a:pos x="13" y="49"/>
                </a:cxn>
                <a:cxn ang="0">
                  <a:pos x="10" y="59"/>
                </a:cxn>
                <a:cxn ang="0">
                  <a:pos x="4" y="66"/>
                </a:cxn>
                <a:cxn ang="0">
                  <a:pos x="0" y="74"/>
                </a:cxn>
              </a:cxnLst>
              <a:rect l="0" t="0" r="r" b="b"/>
              <a:pathLst>
                <a:path w="29" h="74">
                  <a:moveTo>
                    <a:pt x="29" y="0"/>
                  </a:moveTo>
                  <a:lnTo>
                    <a:pt x="29" y="0"/>
                  </a:lnTo>
                  <a:lnTo>
                    <a:pt x="28" y="10"/>
                  </a:lnTo>
                  <a:lnTo>
                    <a:pt x="25" y="20"/>
                  </a:lnTo>
                  <a:lnTo>
                    <a:pt x="22" y="29"/>
                  </a:lnTo>
                  <a:lnTo>
                    <a:pt x="18" y="40"/>
                  </a:lnTo>
                  <a:lnTo>
                    <a:pt x="13" y="49"/>
                  </a:lnTo>
                  <a:lnTo>
                    <a:pt x="10" y="59"/>
                  </a:lnTo>
                  <a:lnTo>
                    <a:pt x="4" y="66"/>
                  </a:lnTo>
                  <a:lnTo>
                    <a:pt x="0" y="74"/>
                  </a:lnTo>
                </a:path>
              </a:pathLst>
            </a:custGeom>
            <a:noFill/>
            <a:ln w="1588">
              <a:solidFill>
                <a:srgbClr val="000000"/>
              </a:solidFill>
              <a:prstDash val="solid"/>
              <a:round/>
              <a:headEnd/>
              <a:tailEnd/>
            </a:ln>
          </p:spPr>
          <p:txBody>
            <a:bodyPr/>
            <a:lstStyle/>
            <a:p>
              <a:endParaRPr lang="en-US"/>
            </a:p>
          </p:txBody>
        </p:sp>
        <p:sp>
          <p:nvSpPr>
            <p:cNvPr id="1241857" name="Freeform 769"/>
            <p:cNvSpPr>
              <a:spLocks/>
            </p:cNvSpPr>
            <p:nvPr/>
          </p:nvSpPr>
          <p:spPr bwMode="auto">
            <a:xfrm>
              <a:off x="3079" y="2281"/>
              <a:ext cx="77" cy="569"/>
            </a:xfrm>
            <a:custGeom>
              <a:avLst/>
              <a:gdLst/>
              <a:ahLst/>
              <a:cxnLst>
                <a:cxn ang="0">
                  <a:pos x="156" y="0"/>
                </a:cxn>
                <a:cxn ang="0">
                  <a:pos x="156" y="16"/>
                </a:cxn>
                <a:cxn ang="0">
                  <a:pos x="154" y="59"/>
                </a:cxn>
                <a:cxn ang="0">
                  <a:pos x="154" y="121"/>
                </a:cxn>
                <a:cxn ang="0">
                  <a:pos x="153" y="189"/>
                </a:cxn>
                <a:cxn ang="0">
                  <a:pos x="152" y="262"/>
                </a:cxn>
                <a:cxn ang="0">
                  <a:pos x="152" y="329"/>
                </a:cxn>
                <a:cxn ang="0">
                  <a:pos x="149" y="379"/>
                </a:cxn>
                <a:cxn ang="0">
                  <a:pos x="149" y="406"/>
                </a:cxn>
                <a:cxn ang="0">
                  <a:pos x="149" y="443"/>
                </a:cxn>
                <a:cxn ang="0">
                  <a:pos x="147" y="499"/>
                </a:cxn>
                <a:cxn ang="0">
                  <a:pos x="145" y="554"/>
                </a:cxn>
                <a:cxn ang="0">
                  <a:pos x="143" y="594"/>
                </a:cxn>
                <a:cxn ang="0">
                  <a:pos x="140" y="632"/>
                </a:cxn>
                <a:cxn ang="0">
                  <a:pos x="138" y="685"/>
                </a:cxn>
                <a:cxn ang="0">
                  <a:pos x="131" y="748"/>
                </a:cxn>
                <a:cxn ang="0">
                  <a:pos x="123" y="805"/>
                </a:cxn>
                <a:cxn ang="0">
                  <a:pos x="113" y="850"/>
                </a:cxn>
                <a:cxn ang="0">
                  <a:pos x="106" y="884"/>
                </a:cxn>
                <a:cxn ang="0">
                  <a:pos x="98" y="910"/>
                </a:cxn>
                <a:cxn ang="0">
                  <a:pos x="93" y="933"/>
                </a:cxn>
                <a:cxn ang="0">
                  <a:pos x="89" y="944"/>
                </a:cxn>
                <a:cxn ang="0">
                  <a:pos x="84" y="961"/>
                </a:cxn>
                <a:cxn ang="0">
                  <a:pos x="72" y="977"/>
                </a:cxn>
                <a:cxn ang="0">
                  <a:pos x="57" y="995"/>
                </a:cxn>
                <a:cxn ang="0">
                  <a:pos x="46" y="1010"/>
                </a:cxn>
                <a:cxn ang="0">
                  <a:pos x="40" y="1024"/>
                </a:cxn>
                <a:cxn ang="0">
                  <a:pos x="36" y="1047"/>
                </a:cxn>
                <a:cxn ang="0">
                  <a:pos x="27" y="1070"/>
                </a:cxn>
                <a:cxn ang="0">
                  <a:pos x="17" y="1097"/>
                </a:cxn>
                <a:cxn ang="0">
                  <a:pos x="8" y="1119"/>
                </a:cxn>
                <a:cxn ang="0">
                  <a:pos x="2" y="1134"/>
                </a:cxn>
                <a:cxn ang="0">
                  <a:pos x="2" y="1125"/>
                </a:cxn>
                <a:cxn ang="0">
                  <a:pos x="8" y="1097"/>
                </a:cxn>
                <a:cxn ang="0">
                  <a:pos x="17" y="1064"/>
                </a:cxn>
                <a:cxn ang="0">
                  <a:pos x="25" y="1035"/>
                </a:cxn>
                <a:cxn ang="0">
                  <a:pos x="26" y="1013"/>
                </a:cxn>
                <a:cxn ang="0">
                  <a:pos x="25" y="995"/>
                </a:cxn>
                <a:cxn ang="0">
                  <a:pos x="21" y="976"/>
                </a:cxn>
                <a:cxn ang="0">
                  <a:pos x="17" y="952"/>
                </a:cxn>
                <a:cxn ang="0">
                  <a:pos x="13" y="925"/>
                </a:cxn>
                <a:cxn ang="0">
                  <a:pos x="12" y="884"/>
                </a:cxn>
                <a:cxn ang="0">
                  <a:pos x="12" y="835"/>
                </a:cxn>
                <a:cxn ang="0">
                  <a:pos x="12" y="795"/>
                </a:cxn>
                <a:cxn ang="0">
                  <a:pos x="13" y="767"/>
                </a:cxn>
                <a:cxn ang="0">
                  <a:pos x="18" y="711"/>
                </a:cxn>
                <a:cxn ang="0">
                  <a:pos x="21" y="639"/>
                </a:cxn>
                <a:cxn ang="0">
                  <a:pos x="26" y="574"/>
                </a:cxn>
                <a:cxn ang="0">
                  <a:pos x="27" y="533"/>
                </a:cxn>
                <a:cxn ang="0">
                  <a:pos x="27" y="496"/>
                </a:cxn>
                <a:cxn ang="0">
                  <a:pos x="27" y="446"/>
                </a:cxn>
                <a:cxn ang="0">
                  <a:pos x="26" y="389"/>
                </a:cxn>
                <a:cxn ang="0">
                  <a:pos x="25" y="329"/>
                </a:cxn>
                <a:cxn ang="0">
                  <a:pos x="25" y="271"/>
                </a:cxn>
                <a:cxn ang="0">
                  <a:pos x="25" y="216"/>
                </a:cxn>
                <a:cxn ang="0">
                  <a:pos x="26" y="172"/>
                </a:cxn>
                <a:cxn ang="0">
                  <a:pos x="29" y="148"/>
                </a:cxn>
                <a:cxn ang="0">
                  <a:pos x="44" y="109"/>
                </a:cxn>
                <a:cxn ang="0">
                  <a:pos x="75" y="55"/>
                </a:cxn>
                <a:cxn ang="0">
                  <a:pos x="123" y="10"/>
                </a:cxn>
              </a:cxnLst>
              <a:rect l="0" t="0" r="r" b="b"/>
              <a:pathLst>
                <a:path w="156" h="1137">
                  <a:moveTo>
                    <a:pt x="156" y="0"/>
                  </a:moveTo>
                  <a:lnTo>
                    <a:pt x="156" y="0"/>
                  </a:lnTo>
                  <a:lnTo>
                    <a:pt x="156" y="4"/>
                  </a:lnTo>
                  <a:lnTo>
                    <a:pt x="156" y="16"/>
                  </a:lnTo>
                  <a:lnTo>
                    <a:pt x="156" y="35"/>
                  </a:lnTo>
                  <a:lnTo>
                    <a:pt x="154" y="59"/>
                  </a:lnTo>
                  <a:lnTo>
                    <a:pt x="154" y="87"/>
                  </a:lnTo>
                  <a:lnTo>
                    <a:pt x="154" y="121"/>
                  </a:lnTo>
                  <a:lnTo>
                    <a:pt x="153" y="155"/>
                  </a:lnTo>
                  <a:lnTo>
                    <a:pt x="153" y="189"/>
                  </a:lnTo>
                  <a:lnTo>
                    <a:pt x="153" y="226"/>
                  </a:lnTo>
                  <a:lnTo>
                    <a:pt x="152" y="262"/>
                  </a:lnTo>
                  <a:lnTo>
                    <a:pt x="152" y="297"/>
                  </a:lnTo>
                  <a:lnTo>
                    <a:pt x="152" y="329"/>
                  </a:lnTo>
                  <a:lnTo>
                    <a:pt x="149" y="355"/>
                  </a:lnTo>
                  <a:lnTo>
                    <a:pt x="149" y="379"/>
                  </a:lnTo>
                  <a:lnTo>
                    <a:pt x="149" y="395"/>
                  </a:lnTo>
                  <a:lnTo>
                    <a:pt x="149" y="406"/>
                  </a:lnTo>
                  <a:lnTo>
                    <a:pt x="149" y="422"/>
                  </a:lnTo>
                  <a:lnTo>
                    <a:pt x="149" y="443"/>
                  </a:lnTo>
                  <a:lnTo>
                    <a:pt x="149" y="469"/>
                  </a:lnTo>
                  <a:lnTo>
                    <a:pt x="147" y="499"/>
                  </a:lnTo>
                  <a:lnTo>
                    <a:pt x="145" y="527"/>
                  </a:lnTo>
                  <a:lnTo>
                    <a:pt x="145" y="554"/>
                  </a:lnTo>
                  <a:lnTo>
                    <a:pt x="144" y="577"/>
                  </a:lnTo>
                  <a:lnTo>
                    <a:pt x="143" y="594"/>
                  </a:lnTo>
                  <a:lnTo>
                    <a:pt x="140" y="610"/>
                  </a:lnTo>
                  <a:lnTo>
                    <a:pt x="140" y="632"/>
                  </a:lnTo>
                  <a:lnTo>
                    <a:pt x="139" y="656"/>
                  </a:lnTo>
                  <a:lnTo>
                    <a:pt x="138" y="685"/>
                  </a:lnTo>
                  <a:lnTo>
                    <a:pt x="135" y="715"/>
                  </a:lnTo>
                  <a:lnTo>
                    <a:pt x="131" y="748"/>
                  </a:lnTo>
                  <a:lnTo>
                    <a:pt x="129" y="777"/>
                  </a:lnTo>
                  <a:lnTo>
                    <a:pt x="123" y="805"/>
                  </a:lnTo>
                  <a:lnTo>
                    <a:pt x="118" y="829"/>
                  </a:lnTo>
                  <a:lnTo>
                    <a:pt x="113" y="850"/>
                  </a:lnTo>
                  <a:lnTo>
                    <a:pt x="109" y="867"/>
                  </a:lnTo>
                  <a:lnTo>
                    <a:pt x="106" y="884"/>
                  </a:lnTo>
                  <a:lnTo>
                    <a:pt x="102" y="897"/>
                  </a:lnTo>
                  <a:lnTo>
                    <a:pt x="98" y="910"/>
                  </a:lnTo>
                  <a:lnTo>
                    <a:pt x="95" y="922"/>
                  </a:lnTo>
                  <a:lnTo>
                    <a:pt x="93" y="933"/>
                  </a:lnTo>
                  <a:lnTo>
                    <a:pt x="91" y="939"/>
                  </a:lnTo>
                  <a:lnTo>
                    <a:pt x="89" y="944"/>
                  </a:lnTo>
                  <a:lnTo>
                    <a:pt x="86" y="952"/>
                  </a:lnTo>
                  <a:lnTo>
                    <a:pt x="84" y="961"/>
                  </a:lnTo>
                  <a:lnTo>
                    <a:pt x="79" y="968"/>
                  </a:lnTo>
                  <a:lnTo>
                    <a:pt x="72" y="977"/>
                  </a:lnTo>
                  <a:lnTo>
                    <a:pt x="66" y="984"/>
                  </a:lnTo>
                  <a:lnTo>
                    <a:pt x="57" y="995"/>
                  </a:lnTo>
                  <a:lnTo>
                    <a:pt x="52" y="1002"/>
                  </a:lnTo>
                  <a:lnTo>
                    <a:pt x="46" y="1010"/>
                  </a:lnTo>
                  <a:lnTo>
                    <a:pt x="44" y="1017"/>
                  </a:lnTo>
                  <a:lnTo>
                    <a:pt x="40" y="1024"/>
                  </a:lnTo>
                  <a:lnTo>
                    <a:pt x="39" y="1035"/>
                  </a:lnTo>
                  <a:lnTo>
                    <a:pt x="36" y="1047"/>
                  </a:lnTo>
                  <a:lnTo>
                    <a:pt x="31" y="1058"/>
                  </a:lnTo>
                  <a:lnTo>
                    <a:pt x="27" y="1070"/>
                  </a:lnTo>
                  <a:lnTo>
                    <a:pt x="21" y="1084"/>
                  </a:lnTo>
                  <a:lnTo>
                    <a:pt x="17" y="1097"/>
                  </a:lnTo>
                  <a:lnTo>
                    <a:pt x="12" y="1109"/>
                  </a:lnTo>
                  <a:lnTo>
                    <a:pt x="8" y="1119"/>
                  </a:lnTo>
                  <a:lnTo>
                    <a:pt x="4" y="1127"/>
                  </a:lnTo>
                  <a:lnTo>
                    <a:pt x="2" y="1134"/>
                  </a:lnTo>
                  <a:lnTo>
                    <a:pt x="0" y="1137"/>
                  </a:lnTo>
                  <a:lnTo>
                    <a:pt x="2" y="1125"/>
                  </a:lnTo>
                  <a:lnTo>
                    <a:pt x="4" y="1112"/>
                  </a:lnTo>
                  <a:lnTo>
                    <a:pt x="8" y="1097"/>
                  </a:lnTo>
                  <a:lnTo>
                    <a:pt x="12" y="1081"/>
                  </a:lnTo>
                  <a:lnTo>
                    <a:pt x="17" y="1064"/>
                  </a:lnTo>
                  <a:lnTo>
                    <a:pt x="21" y="1048"/>
                  </a:lnTo>
                  <a:lnTo>
                    <a:pt x="25" y="1035"/>
                  </a:lnTo>
                  <a:lnTo>
                    <a:pt x="26" y="1023"/>
                  </a:lnTo>
                  <a:lnTo>
                    <a:pt x="26" y="1013"/>
                  </a:lnTo>
                  <a:lnTo>
                    <a:pt x="26" y="1005"/>
                  </a:lnTo>
                  <a:lnTo>
                    <a:pt x="25" y="995"/>
                  </a:lnTo>
                  <a:lnTo>
                    <a:pt x="22" y="984"/>
                  </a:lnTo>
                  <a:lnTo>
                    <a:pt x="21" y="976"/>
                  </a:lnTo>
                  <a:lnTo>
                    <a:pt x="18" y="964"/>
                  </a:lnTo>
                  <a:lnTo>
                    <a:pt x="17" y="952"/>
                  </a:lnTo>
                  <a:lnTo>
                    <a:pt x="14" y="940"/>
                  </a:lnTo>
                  <a:lnTo>
                    <a:pt x="13" y="925"/>
                  </a:lnTo>
                  <a:lnTo>
                    <a:pt x="13" y="907"/>
                  </a:lnTo>
                  <a:lnTo>
                    <a:pt x="12" y="884"/>
                  </a:lnTo>
                  <a:lnTo>
                    <a:pt x="12" y="859"/>
                  </a:lnTo>
                  <a:lnTo>
                    <a:pt x="12" y="835"/>
                  </a:lnTo>
                  <a:lnTo>
                    <a:pt x="12" y="813"/>
                  </a:lnTo>
                  <a:lnTo>
                    <a:pt x="12" y="795"/>
                  </a:lnTo>
                  <a:lnTo>
                    <a:pt x="12" y="783"/>
                  </a:lnTo>
                  <a:lnTo>
                    <a:pt x="13" y="767"/>
                  </a:lnTo>
                  <a:lnTo>
                    <a:pt x="14" y="740"/>
                  </a:lnTo>
                  <a:lnTo>
                    <a:pt x="18" y="711"/>
                  </a:lnTo>
                  <a:lnTo>
                    <a:pt x="20" y="676"/>
                  </a:lnTo>
                  <a:lnTo>
                    <a:pt x="21" y="639"/>
                  </a:lnTo>
                  <a:lnTo>
                    <a:pt x="25" y="605"/>
                  </a:lnTo>
                  <a:lnTo>
                    <a:pt x="26" y="574"/>
                  </a:lnTo>
                  <a:lnTo>
                    <a:pt x="27" y="548"/>
                  </a:lnTo>
                  <a:lnTo>
                    <a:pt x="27" y="533"/>
                  </a:lnTo>
                  <a:lnTo>
                    <a:pt x="27" y="515"/>
                  </a:lnTo>
                  <a:lnTo>
                    <a:pt x="27" y="496"/>
                  </a:lnTo>
                  <a:lnTo>
                    <a:pt x="27" y="471"/>
                  </a:lnTo>
                  <a:lnTo>
                    <a:pt x="27" y="446"/>
                  </a:lnTo>
                  <a:lnTo>
                    <a:pt x="26" y="419"/>
                  </a:lnTo>
                  <a:lnTo>
                    <a:pt x="26" y="389"/>
                  </a:lnTo>
                  <a:lnTo>
                    <a:pt x="26" y="358"/>
                  </a:lnTo>
                  <a:lnTo>
                    <a:pt x="25" y="329"/>
                  </a:lnTo>
                  <a:lnTo>
                    <a:pt x="25" y="299"/>
                  </a:lnTo>
                  <a:lnTo>
                    <a:pt x="25" y="271"/>
                  </a:lnTo>
                  <a:lnTo>
                    <a:pt x="25" y="243"/>
                  </a:lnTo>
                  <a:lnTo>
                    <a:pt x="25" y="216"/>
                  </a:lnTo>
                  <a:lnTo>
                    <a:pt x="25" y="194"/>
                  </a:lnTo>
                  <a:lnTo>
                    <a:pt x="26" y="172"/>
                  </a:lnTo>
                  <a:lnTo>
                    <a:pt x="27" y="155"/>
                  </a:lnTo>
                  <a:lnTo>
                    <a:pt x="29" y="148"/>
                  </a:lnTo>
                  <a:lnTo>
                    <a:pt x="35" y="133"/>
                  </a:lnTo>
                  <a:lnTo>
                    <a:pt x="44" y="109"/>
                  </a:lnTo>
                  <a:lnTo>
                    <a:pt x="55" y="83"/>
                  </a:lnTo>
                  <a:lnTo>
                    <a:pt x="75" y="55"/>
                  </a:lnTo>
                  <a:lnTo>
                    <a:pt x="97" y="29"/>
                  </a:lnTo>
                  <a:lnTo>
                    <a:pt x="123" y="10"/>
                  </a:lnTo>
                  <a:lnTo>
                    <a:pt x="156" y="0"/>
                  </a:lnTo>
                  <a:close/>
                </a:path>
              </a:pathLst>
            </a:custGeom>
            <a:noFill/>
            <a:ln w="1588">
              <a:solidFill>
                <a:srgbClr val="000000"/>
              </a:solidFill>
              <a:prstDash val="solid"/>
              <a:round/>
              <a:headEnd/>
              <a:tailEnd/>
            </a:ln>
          </p:spPr>
          <p:txBody>
            <a:bodyPr/>
            <a:lstStyle/>
            <a:p>
              <a:endParaRPr lang="en-US"/>
            </a:p>
          </p:txBody>
        </p:sp>
        <p:sp>
          <p:nvSpPr>
            <p:cNvPr id="1241858" name="Freeform 770"/>
            <p:cNvSpPr>
              <a:spLocks/>
            </p:cNvSpPr>
            <p:nvPr/>
          </p:nvSpPr>
          <p:spPr bwMode="auto">
            <a:xfrm>
              <a:off x="3197" y="2330"/>
              <a:ext cx="34" cy="445"/>
            </a:xfrm>
            <a:custGeom>
              <a:avLst/>
              <a:gdLst/>
              <a:ahLst/>
              <a:cxnLst>
                <a:cxn ang="0">
                  <a:pos x="7" y="822"/>
                </a:cxn>
                <a:cxn ang="0">
                  <a:pos x="7" y="851"/>
                </a:cxn>
                <a:cxn ang="0">
                  <a:pos x="6" y="875"/>
                </a:cxn>
                <a:cxn ang="0">
                  <a:pos x="6" y="890"/>
                </a:cxn>
                <a:cxn ang="0">
                  <a:pos x="7" y="890"/>
                </a:cxn>
                <a:cxn ang="0">
                  <a:pos x="11" y="877"/>
                </a:cxn>
                <a:cxn ang="0">
                  <a:pos x="15" y="853"/>
                </a:cxn>
                <a:cxn ang="0">
                  <a:pos x="20" y="823"/>
                </a:cxn>
                <a:cxn ang="0">
                  <a:pos x="23" y="785"/>
                </a:cxn>
                <a:cxn ang="0">
                  <a:pos x="25" y="730"/>
                </a:cxn>
                <a:cxn ang="0">
                  <a:pos x="27" y="674"/>
                </a:cxn>
                <a:cxn ang="0">
                  <a:pos x="27" y="632"/>
                </a:cxn>
                <a:cxn ang="0">
                  <a:pos x="27" y="592"/>
                </a:cxn>
                <a:cxn ang="0">
                  <a:pos x="31" y="539"/>
                </a:cxn>
                <a:cxn ang="0">
                  <a:pos x="34" y="493"/>
                </a:cxn>
                <a:cxn ang="0">
                  <a:pos x="39" y="452"/>
                </a:cxn>
                <a:cxn ang="0">
                  <a:pos x="43" y="412"/>
                </a:cxn>
                <a:cxn ang="0">
                  <a:pos x="51" y="355"/>
                </a:cxn>
                <a:cxn ang="0">
                  <a:pos x="60" y="289"/>
                </a:cxn>
                <a:cxn ang="0">
                  <a:pos x="65" y="230"/>
                </a:cxn>
                <a:cxn ang="0">
                  <a:pos x="66" y="184"/>
                </a:cxn>
                <a:cxn ang="0">
                  <a:pos x="66" y="139"/>
                </a:cxn>
                <a:cxn ang="0">
                  <a:pos x="57" y="89"/>
                </a:cxn>
                <a:cxn ang="0">
                  <a:pos x="33" y="31"/>
                </a:cxn>
                <a:cxn ang="0">
                  <a:pos x="14" y="8"/>
                </a:cxn>
                <a:cxn ang="0">
                  <a:pos x="9" y="61"/>
                </a:cxn>
                <a:cxn ang="0">
                  <a:pos x="5" y="139"/>
                </a:cxn>
                <a:cxn ang="0">
                  <a:pos x="0" y="206"/>
                </a:cxn>
                <a:cxn ang="0">
                  <a:pos x="0" y="237"/>
                </a:cxn>
                <a:cxn ang="0">
                  <a:pos x="0" y="274"/>
                </a:cxn>
                <a:cxn ang="0">
                  <a:pos x="0" y="326"/>
                </a:cxn>
                <a:cxn ang="0">
                  <a:pos x="0" y="387"/>
                </a:cxn>
                <a:cxn ang="0">
                  <a:pos x="0" y="449"/>
                </a:cxn>
                <a:cxn ang="0">
                  <a:pos x="0" y="509"/>
                </a:cxn>
                <a:cxn ang="0">
                  <a:pos x="0" y="560"/>
                </a:cxn>
                <a:cxn ang="0">
                  <a:pos x="1" y="595"/>
                </a:cxn>
                <a:cxn ang="0">
                  <a:pos x="1" y="616"/>
                </a:cxn>
                <a:cxn ang="0">
                  <a:pos x="2" y="663"/>
                </a:cxn>
                <a:cxn ang="0">
                  <a:pos x="5" y="724"/>
                </a:cxn>
                <a:cxn ang="0">
                  <a:pos x="6" y="783"/>
                </a:cxn>
              </a:cxnLst>
              <a:rect l="0" t="0" r="r" b="b"/>
              <a:pathLst>
                <a:path w="66" h="891">
                  <a:moveTo>
                    <a:pt x="7" y="807"/>
                  </a:moveTo>
                  <a:lnTo>
                    <a:pt x="7" y="822"/>
                  </a:lnTo>
                  <a:lnTo>
                    <a:pt x="7" y="838"/>
                  </a:lnTo>
                  <a:lnTo>
                    <a:pt x="7" y="851"/>
                  </a:lnTo>
                  <a:lnTo>
                    <a:pt x="7" y="865"/>
                  </a:lnTo>
                  <a:lnTo>
                    <a:pt x="6" y="875"/>
                  </a:lnTo>
                  <a:lnTo>
                    <a:pt x="6" y="884"/>
                  </a:lnTo>
                  <a:lnTo>
                    <a:pt x="6" y="890"/>
                  </a:lnTo>
                  <a:lnTo>
                    <a:pt x="6" y="891"/>
                  </a:lnTo>
                  <a:lnTo>
                    <a:pt x="7" y="890"/>
                  </a:lnTo>
                  <a:lnTo>
                    <a:pt x="9" y="885"/>
                  </a:lnTo>
                  <a:lnTo>
                    <a:pt x="11" y="877"/>
                  </a:lnTo>
                  <a:lnTo>
                    <a:pt x="14" y="866"/>
                  </a:lnTo>
                  <a:lnTo>
                    <a:pt x="15" y="853"/>
                  </a:lnTo>
                  <a:lnTo>
                    <a:pt x="16" y="838"/>
                  </a:lnTo>
                  <a:lnTo>
                    <a:pt x="20" y="823"/>
                  </a:lnTo>
                  <a:lnTo>
                    <a:pt x="20" y="807"/>
                  </a:lnTo>
                  <a:lnTo>
                    <a:pt x="23" y="785"/>
                  </a:lnTo>
                  <a:lnTo>
                    <a:pt x="24" y="758"/>
                  </a:lnTo>
                  <a:lnTo>
                    <a:pt x="25" y="730"/>
                  </a:lnTo>
                  <a:lnTo>
                    <a:pt x="25" y="702"/>
                  </a:lnTo>
                  <a:lnTo>
                    <a:pt x="27" y="674"/>
                  </a:lnTo>
                  <a:lnTo>
                    <a:pt x="27" y="652"/>
                  </a:lnTo>
                  <a:lnTo>
                    <a:pt x="27" y="632"/>
                  </a:lnTo>
                  <a:lnTo>
                    <a:pt x="27" y="622"/>
                  </a:lnTo>
                  <a:lnTo>
                    <a:pt x="27" y="592"/>
                  </a:lnTo>
                  <a:lnTo>
                    <a:pt x="29" y="566"/>
                  </a:lnTo>
                  <a:lnTo>
                    <a:pt x="31" y="539"/>
                  </a:lnTo>
                  <a:lnTo>
                    <a:pt x="32" y="514"/>
                  </a:lnTo>
                  <a:lnTo>
                    <a:pt x="34" y="493"/>
                  </a:lnTo>
                  <a:lnTo>
                    <a:pt x="37" y="471"/>
                  </a:lnTo>
                  <a:lnTo>
                    <a:pt x="39" y="452"/>
                  </a:lnTo>
                  <a:lnTo>
                    <a:pt x="41" y="432"/>
                  </a:lnTo>
                  <a:lnTo>
                    <a:pt x="43" y="412"/>
                  </a:lnTo>
                  <a:lnTo>
                    <a:pt x="47" y="385"/>
                  </a:lnTo>
                  <a:lnTo>
                    <a:pt x="51" y="355"/>
                  </a:lnTo>
                  <a:lnTo>
                    <a:pt x="56" y="323"/>
                  </a:lnTo>
                  <a:lnTo>
                    <a:pt x="60" y="289"/>
                  </a:lnTo>
                  <a:lnTo>
                    <a:pt x="64" y="258"/>
                  </a:lnTo>
                  <a:lnTo>
                    <a:pt x="65" y="230"/>
                  </a:lnTo>
                  <a:lnTo>
                    <a:pt x="66" y="204"/>
                  </a:lnTo>
                  <a:lnTo>
                    <a:pt x="66" y="184"/>
                  </a:lnTo>
                  <a:lnTo>
                    <a:pt x="66" y="161"/>
                  </a:lnTo>
                  <a:lnTo>
                    <a:pt x="66" y="139"/>
                  </a:lnTo>
                  <a:lnTo>
                    <a:pt x="64" y="114"/>
                  </a:lnTo>
                  <a:lnTo>
                    <a:pt x="57" y="89"/>
                  </a:lnTo>
                  <a:lnTo>
                    <a:pt x="48" y="61"/>
                  </a:lnTo>
                  <a:lnTo>
                    <a:pt x="33" y="31"/>
                  </a:lnTo>
                  <a:lnTo>
                    <a:pt x="14" y="0"/>
                  </a:lnTo>
                  <a:lnTo>
                    <a:pt x="14" y="8"/>
                  </a:lnTo>
                  <a:lnTo>
                    <a:pt x="11" y="30"/>
                  </a:lnTo>
                  <a:lnTo>
                    <a:pt x="9" y="61"/>
                  </a:lnTo>
                  <a:lnTo>
                    <a:pt x="7" y="99"/>
                  </a:lnTo>
                  <a:lnTo>
                    <a:pt x="5" y="139"/>
                  </a:lnTo>
                  <a:lnTo>
                    <a:pt x="1" y="175"/>
                  </a:lnTo>
                  <a:lnTo>
                    <a:pt x="0" y="206"/>
                  </a:lnTo>
                  <a:lnTo>
                    <a:pt x="0" y="228"/>
                  </a:lnTo>
                  <a:lnTo>
                    <a:pt x="0" y="237"/>
                  </a:lnTo>
                  <a:lnTo>
                    <a:pt x="0" y="255"/>
                  </a:lnTo>
                  <a:lnTo>
                    <a:pt x="0" y="274"/>
                  </a:lnTo>
                  <a:lnTo>
                    <a:pt x="0" y="298"/>
                  </a:lnTo>
                  <a:lnTo>
                    <a:pt x="0" y="326"/>
                  </a:lnTo>
                  <a:lnTo>
                    <a:pt x="0" y="355"/>
                  </a:lnTo>
                  <a:lnTo>
                    <a:pt x="0" y="387"/>
                  </a:lnTo>
                  <a:lnTo>
                    <a:pt x="0" y="418"/>
                  </a:lnTo>
                  <a:lnTo>
                    <a:pt x="0" y="449"/>
                  </a:lnTo>
                  <a:lnTo>
                    <a:pt x="0" y="481"/>
                  </a:lnTo>
                  <a:lnTo>
                    <a:pt x="0" y="509"/>
                  </a:lnTo>
                  <a:lnTo>
                    <a:pt x="0" y="538"/>
                  </a:lnTo>
                  <a:lnTo>
                    <a:pt x="0" y="560"/>
                  </a:lnTo>
                  <a:lnTo>
                    <a:pt x="0" y="580"/>
                  </a:lnTo>
                  <a:lnTo>
                    <a:pt x="1" y="595"/>
                  </a:lnTo>
                  <a:lnTo>
                    <a:pt x="1" y="604"/>
                  </a:lnTo>
                  <a:lnTo>
                    <a:pt x="1" y="616"/>
                  </a:lnTo>
                  <a:lnTo>
                    <a:pt x="2" y="637"/>
                  </a:lnTo>
                  <a:lnTo>
                    <a:pt x="2" y="663"/>
                  </a:lnTo>
                  <a:lnTo>
                    <a:pt x="5" y="693"/>
                  </a:lnTo>
                  <a:lnTo>
                    <a:pt x="5" y="724"/>
                  </a:lnTo>
                  <a:lnTo>
                    <a:pt x="6" y="755"/>
                  </a:lnTo>
                  <a:lnTo>
                    <a:pt x="6" y="783"/>
                  </a:lnTo>
                  <a:lnTo>
                    <a:pt x="7" y="807"/>
                  </a:lnTo>
                  <a:close/>
                </a:path>
              </a:pathLst>
            </a:custGeom>
            <a:solidFill>
              <a:srgbClr val="FFFFFF"/>
            </a:solidFill>
            <a:ln w="9525">
              <a:noFill/>
              <a:round/>
              <a:headEnd/>
              <a:tailEnd/>
            </a:ln>
          </p:spPr>
          <p:txBody>
            <a:bodyPr/>
            <a:lstStyle/>
            <a:p>
              <a:endParaRPr lang="en-US"/>
            </a:p>
          </p:txBody>
        </p:sp>
        <p:sp>
          <p:nvSpPr>
            <p:cNvPr id="1241859" name="Freeform 771"/>
            <p:cNvSpPr>
              <a:spLocks/>
            </p:cNvSpPr>
            <p:nvPr/>
          </p:nvSpPr>
          <p:spPr bwMode="auto">
            <a:xfrm>
              <a:off x="3197" y="2330"/>
              <a:ext cx="34" cy="445"/>
            </a:xfrm>
            <a:custGeom>
              <a:avLst/>
              <a:gdLst/>
              <a:ahLst/>
              <a:cxnLst>
                <a:cxn ang="0">
                  <a:pos x="7" y="807"/>
                </a:cxn>
                <a:cxn ang="0">
                  <a:pos x="7" y="838"/>
                </a:cxn>
                <a:cxn ang="0">
                  <a:pos x="7" y="865"/>
                </a:cxn>
                <a:cxn ang="0">
                  <a:pos x="6" y="884"/>
                </a:cxn>
                <a:cxn ang="0">
                  <a:pos x="6" y="891"/>
                </a:cxn>
                <a:cxn ang="0">
                  <a:pos x="9" y="885"/>
                </a:cxn>
                <a:cxn ang="0">
                  <a:pos x="14" y="866"/>
                </a:cxn>
                <a:cxn ang="0">
                  <a:pos x="16" y="838"/>
                </a:cxn>
                <a:cxn ang="0">
                  <a:pos x="20" y="807"/>
                </a:cxn>
                <a:cxn ang="0">
                  <a:pos x="24" y="758"/>
                </a:cxn>
                <a:cxn ang="0">
                  <a:pos x="25" y="702"/>
                </a:cxn>
                <a:cxn ang="0">
                  <a:pos x="27" y="652"/>
                </a:cxn>
                <a:cxn ang="0">
                  <a:pos x="27" y="622"/>
                </a:cxn>
                <a:cxn ang="0">
                  <a:pos x="29" y="566"/>
                </a:cxn>
                <a:cxn ang="0">
                  <a:pos x="32" y="514"/>
                </a:cxn>
                <a:cxn ang="0">
                  <a:pos x="37" y="471"/>
                </a:cxn>
                <a:cxn ang="0">
                  <a:pos x="41" y="432"/>
                </a:cxn>
                <a:cxn ang="0">
                  <a:pos x="47" y="385"/>
                </a:cxn>
                <a:cxn ang="0">
                  <a:pos x="56" y="323"/>
                </a:cxn>
                <a:cxn ang="0">
                  <a:pos x="64" y="258"/>
                </a:cxn>
                <a:cxn ang="0">
                  <a:pos x="66" y="204"/>
                </a:cxn>
                <a:cxn ang="0">
                  <a:pos x="66" y="161"/>
                </a:cxn>
                <a:cxn ang="0">
                  <a:pos x="64" y="114"/>
                </a:cxn>
                <a:cxn ang="0">
                  <a:pos x="48" y="61"/>
                </a:cxn>
                <a:cxn ang="0">
                  <a:pos x="14" y="0"/>
                </a:cxn>
                <a:cxn ang="0">
                  <a:pos x="11" y="30"/>
                </a:cxn>
                <a:cxn ang="0">
                  <a:pos x="7" y="99"/>
                </a:cxn>
                <a:cxn ang="0">
                  <a:pos x="1" y="175"/>
                </a:cxn>
                <a:cxn ang="0">
                  <a:pos x="0" y="228"/>
                </a:cxn>
                <a:cxn ang="0">
                  <a:pos x="0" y="255"/>
                </a:cxn>
                <a:cxn ang="0">
                  <a:pos x="0" y="298"/>
                </a:cxn>
                <a:cxn ang="0">
                  <a:pos x="0" y="355"/>
                </a:cxn>
                <a:cxn ang="0">
                  <a:pos x="0" y="418"/>
                </a:cxn>
                <a:cxn ang="0">
                  <a:pos x="0" y="481"/>
                </a:cxn>
                <a:cxn ang="0">
                  <a:pos x="0" y="538"/>
                </a:cxn>
                <a:cxn ang="0">
                  <a:pos x="0" y="580"/>
                </a:cxn>
                <a:cxn ang="0">
                  <a:pos x="1" y="604"/>
                </a:cxn>
                <a:cxn ang="0">
                  <a:pos x="2" y="637"/>
                </a:cxn>
                <a:cxn ang="0">
                  <a:pos x="5" y="693"/>
                </a:cxn>
                <a:cxn ang="0">
                  <a:pos x="6" y="755"/>
                </a:cxn>
                <a:cxn ang="0">
                  <a:pos x="7" y="807"/>
                </a:cxn>
              </a:cxnLst>
              <a:rect l="0" t="0" r="r" b="b"/>
              <a:pathLst>
                <a:path w="66" h="891">
                  <a:moveTo>
                    <a:pt x="7" y="807"/>
                  </a:moveTo>
                  <a:lnTo>
                    <a:pt x="7" y="807"/>
                  </a:lnTo>
                  <a:lnTo>
                    <a:pt x="7" y="822"/>
                  </a:lnTo>
                  <a:lnTo>
                    <a:pt x="7" y="838"/>
                  </a:lnTo>
                  <a:lnTo>
                    <a:pt x="7" y="851"/>
                  </a:lnTo>
                  <a:lnTo>
                    <a:pt x="7" y="865"/>
                  </a:lnTo>
                  <a:lnTo>
                    <a:pt x="6" y="875"/>
                  </a:lnTo>
                  <a:lnTo>
                    <a:pt x="6" y="884"/>
                  </a:lnTo>
                  <a:lnTo>
                    <a:pt x="6" y="890"/>
                  </a:lnTo>
                  <a:lnTo>
                    <a:pt x="6" y="891"/>
                  </a:lnTo>
                  <a:lnTo>
                    <a:pt x="7" y="890"/>
                  </a:lnTo>
                  <a:lnTo>
                    <a:pt x="9" y="885"/>
                  </a:lnTo>
                  <a:lnTo>
                    <a:pt x="11" y="877"/>
                  </a:lnTo>
                  <a:lnTo>
                    <a:pt x="14" y="866"/>
                  </a:lnTo>
                  <a:lnTo>
                    <a:pt x="15" y="853"/>
                  </a:lnTo>
                  <a:lnTo>
                    <a:pt x="16" y="838"/>
                  </a:lnTo>
                  <a:lnTo>
                    <a:pt x="20" y="823"/>
                  </a:lnTo>
                  <a:lnTo>
                    <a:pt x="20" y="807"/>
                  </a:lnTo>
                  <a:lnTo>
                    <a:pt x="23" y="785"/>
                  </a:lnTo>
                  <a:lnTo>
                    <a:pt x="24" y="758"/>
                  </a:lnTo>
                  <a:lnTo>
                    <a:pt x="25" y="730"/>
                  </a:lnTo>
                  <a:lnTo>
                    <a:pt x="25" y="702"/>
                  </a:lnTo>
                  <a:lnTo>
                    <a:pt x="27" y="674"/>
                  </a:lnTo>
                  <a:lnTo>
                    <a:pt x="27" y="652"/>
                  </a:lnTo>
                  <a:lnTo>
                    <a:pt x="27" y="632"/>
                  </a:lnTo>
                  <a:lnTo>
                    <a:pt x="27" y="622"/>
                  </a:lnTo>
                  <a:lnTo>
                    <a:pt x="27" y="592"/>
                  </a:lnTo>
                  <a:lnTo>
                    <a:pt x="29" y="566"/>
                  </a:lnTo>
                  <a:lnTo>
                    <a:pt x="31" y="539"/>
                  </a:lnTo>
                  <a:lnTo>
                    <a:pt x="32" y="514"/>
                  </a:lnTo>
                  <a:lnTo>
                    <a:pt x="34" y="493"/>
                  </a:lnTo>
                  <a:lnTo>
                    <a:pt x="37" y="471"/>
                  </a:lnTo>
                  <a:lnTo>
                    <a:pt x="39" y="452"/>
                  </a:lnTo>
                  <a:lnTo>
                    <a:pt x="41" y="432"/>
                  </a:lnTo>
                  <a:lnTo>
                    <a:pt x="43" y="412"/>
                  </a:lnTo>
                  <a:lnTo>
                    <a:pt x="47" y="385"/>
                  </a:lnTo>
                  <a:lnTo>
                    <a:pt x="51" y="355"/>
                  </a:lnTo>
                  <a:lnTo>
                    <a:pt x="56" y="323"/>
                  </a:lnTo>
                  <a:lnTo>
                    <a:pt x="60" y="289"/>
                  </a:lnTo>
                  <a:lnTo>
                    <a:pt x="64" y="258"/>
                  </a:lnTo>
                  <a:lnTo>
                    <a:pt x="65" y="230"/>
                  </a:lnTo>
                  <a:lnTo>
                    <a:pt x="66" y="204"/>
                  </a:lnTo>
                  <a:lnTo>
                    <a:pt x="66" y="184"/>
                  </a:lnTo>
                  <a:lnTo>
                    <a:pt x="66" y="161"/>
                  </a:lnTo>
                  <a:lnTo>
                    <a:pt x="66" y="139"/>
                  </a:lnTo>
                  <a:lnTo>
                    <a:pt x="64" y="114"/>
                  </a:lnTo>
                  <a:lnTo>
                    <a:pt x="57" y="89"/>
                  </a:lnTo>
                  <a:lnTo>
                    <a:pt x="48" y="61"/>
                  </a:lnTo>
                  <a:lnTo>
                    <a:pt x="33" y="31"/>
                  </a:lnTo>
                  <a:lnTo>
                    <a:pt x="14" y="0"/>
                  </a:lnTo>
                  <a:lnTo>
                    <a:pt x="14" y="8"/>
                  </a:lnTo>
                  <a:lnTo>
                    <a:pt x="11" y="30"/>
                  </a:lnTo>
                  <a:lnTo>
                    <a:pt x="9" y="61"/>
                  </a:lnTo>
                  <a:lnTo>
                    <a:pt x="7" y="99"/>
                  </a:lnTo>
                  <a:lnTo>
                    <a:pt x="5" y="139"/>
                  </a:lnTo>
                  <a:lnTo>
                    <a:pt x="1" y="175"/>
                  </a:lnTo>
                  <a:lnTo>
                    <a:pt x="0" y="206"/>
                  </a:lnTo>
                  <a:lnTo>
                    <a:pt x="0" y="228"/>
                  </a:lnTo>
                  <a:lnTo>
                    <a:pt x="0" y="237"/>
                  </a:lnTo>
                  <a:lnTo>
                    <a:pt x="0" y="255"/>
                  </a:lnTo>
                  <a:lnTo>
                    <a:pt x="0" y="274"/>
                  </a:lnTo>
                  <a:lnTo>
                    <a:pt x="0" y="298"/>
                  </a:lnTo>
                  <a:lnTo>
                    <a:pt x="0" y="326"/>
                  </a:lnTo>
                  <a:lnTo>
                    <a:pt x="0" y="355"/>
                  </a:lnTo>
                  <a:lnTo>
                    <a:pt x="0" y="387"/>
                  </a:lnTo>
                  <a:lnTo>
                    <a:pt x="0" y="418"/>
                  </a:lnTo>
                  <a:lnTo>
                    <a:pt x="0" y="449"/>
                  </a:lnTo>
                  <a:lnTo>
                    <a:pt x="0" y="481"/>
                  </a:lnTo>
                  <a:lnTo>
                    <a:pt x="0" y="509"/>
                  </a:lnTo>
                  <a:lnTo>
                    <a:pt x="0" y="538"/>
                  </a:lnTo>
                  <a:lnTo>
                    <a:pt x="0" y="560"/>
                  </a:lnTo>
                  <a:lnTo>
                    <a:pt x="0" y="580"/>
                  </a:lnTo>
                  <a:lnTo>
                    <a:pt x="1" y="595"/>
                  </a:lnTo>
                  <a:lnTo>
                    <a:pt x="1" y="604"/>
                  </a:lnTo>
                  <a:lnTo>
                    <a:pt x="1" y="616"/>
                  </a:lnTo>
                  <a:lnTo>
                    <a:pt x="2" y="637"/>
                  </a:lnTo>
                  <a:lnTo>
                    <a:pt x="2" y="663"/>
                  </a:lnTo>
                  <a:lnTo>
                    <a:pt x="5" y="693"/>
                  </a:lnTo>
                  <a:lnTo>
                    <a:pt x="5" y="724"/>
                  </a:lnTo>
                  <a:lnTo>
                    <a:pt x="6" y="755"/>
                  </a:lnTo>
                  <a:lnTo>
                    <a:pt x="6" y="783"/>
                  </a:lnTo>
                  <a:lnTo>
                    <a:pt x="7" y="807"/>
                  </a:lnTo>
                  <a:close/>
                </a:path>
              </a:pathLst>
            </a:custGeom>
            <a:noFill/>
            <a:ln w="1588">
              <a:solidFill>
                <a:srgbClr val="000000"/>
              </a:solidFill>
              <a:prstDash val="solid"/>
              <a:round/>
              <a:headEnd/>
              <a:tailEnd/>
            </a:ln>
          </p:spPr>
          <p:txBody>
            <a:bodyPr/>
            <a:lstStyle/>
            <a:p>
              <a:endParaRPr lang="en-US"/>
            </a:p>
          </p:txBody>
        </p:sp>
        <p:sp>
          <p:nvSpPr>
            <p:cNvPr id="1241860" name="Freeform 772"/>
            <p:cNvSpPr>
              <a:spLocks/>
            </p:cNvSpPr>
            <p:nvPr/>
          </p:nvSpPr>
          <p:spPr bwMode="auto">
            <a:xfrm>
              <a:off x="3198" y="2432"/>
              <a:ext cx="33" cy="343"/>
            </a:xfrm>
            <a:custGeom>
              <a:avLst/>
              <a:gdLst/>
              <a:ahLst/>
              <a:cxnLst>
                <a:cxn ang="0">
                  <a:pos x="0" y="399"/>
                </a:cxn>
                <a:cxn ang="0">
                  <a:pos x="0" y="412"/>
                </a:cxn>
                <a:cxn ang="0">
                  <a:pos x="1" y="458"/>
                </a:cxn>
                <a:cxn ang="0">
                  <a:pos x="3" y="520"/>
                </a:cxn>
                <a:cxn ang="0">
                  <a:pos x="5" y="579"/>
                </a:cxn>
                <a:cxn ang="0">
                  <a:pos x="6" y="618"/>
                </a:cxn>
                <a:cxn ang="0">
                  <a:pos x="6" y="647"/>
                </a:cxn>
                <a:cxn ang="0">
                  <a:pos x="5" y="671"/>
                </a:cxn>
                <a:cxn ang="0">
                  <a:pos x="5" y="686"/>
                </a:cxn>
                <a:cxn ang="0">
                  <a:pos x="6" y="686"/>
                </a:cxn>
                <a:cxn ang="0">
                  <a:pos x="9" y="674"/>
                </a:cxn>
                <a:cxn ang="0">
                  <a:pos x="14" y="649"/>
                </a:cxn>
                <a:cxn ang="0">
                  <a:pos x="19" y="619"/>
                </a:cxn>
                <a:cxn ang="0">
                  <a:pos x="22" y="581"/>
                </a:cxn>
                <a:cxn ang="0">
                  <a:pos x="24" y="526"/>
                </a:cxn>
                <a:cxn ang="0">
                  <a:pos x="26" y="470"/>
                </a:cxn>
                <a:cxn ang="0">
                  <a:pos x="26" y="428"/>
                </a:cxn>
                <a:cxn ang="0">
                  <a:pos x="26" y="388"/>
                </a:cxn>
                <a:cxn ang="0">
                  <a:pos x="30" y="335"/>
                </a:cxn>
                <a:cxn ang="0">
                  <a:pos x="33" y="289"/>
                </a:cxn>
                <a:cxn ang="0">
                  <a:pos x="38" y="248"/>
                </a:cxn>
                <a:cxn ang="0">
                  <a:pos x="42" y="208"/>
                </a:cxn>
                <a:cxn ang="0">
                  <a:pos x="50" y="151"/>
                </a:cxn>
                <a:cxn ang="0">
                  <a:pos x="59" y="85"/>
                </a:cxn>
                <a:cxn ang="0">
                  <a:pos x="64" y="26"/>
                </a:cxn>
                <a:cxn ang="0">
                  <a:pos x="64" y="6"/>
                </a:cxn>
                <a:cxn ang="0">
                  <a:pos x="59" y="21"/>
                </a:cxn>
                <a:cxn ang="0">
                  <a:pos x="51" y="37"/>
                </a:cxn>
                <a:cxn ang="0">
                  <a:pos x="46" y="55"/>
                </a:cxn>
                <a:cxn ang="0">
                  <a:pos x="41" y="70"/>
                </a:cxn>
                <a:cxn ang="0">
                  <a:pos x="41" y="85"/>
                </a:cxn>
                <a:cxn ang="0">
                  <a:pos x="41" y="97"/>
                </a:cxn>
                <a:cxn ang="0">
                  <a:pos x="37" y="107"/>
                </a:cxn>
                <a:cxn ang="0">
                  <a:pos x="37" y="116"/>
                </a:cxn>
                <a:cxn ang="0">
                  <a:pos x="33" y="125"/>
                </a:cxn>
                <a:cxn ang="0">
                  <a:pos x="33" y="134"/>
                </a:cxn>
                <a:cxn ang="0">
                  <a:pos x="31" y="140"/>
                </a:cxn>
                <a:cxn ang="0">
                  <a:pos x="31" y="147"/>
                </a:cxn>
                <a:cxn ang="0">
                  <a:pos x="32" y="159"/>
                </a:cxn>
                <a:cxn ang="0">
                  <a:pos x="31" y="172"/>
                </a:cxn>
                <a:cxn ang="0">
                  <a:pos x="28" y="187"/>
                </a:cxn>
                <a:cxn ang="0">
                  <a:pos x="26" y="199"/>
                </a:cxn>
                <a:cxn ang="0">
                  <a:pos x="26" y="211"/>
                </a:cxn>
                <a:cxn ang="0">
                  <a:pos x="24" y="221"/>
                </a:cxn>
                <a:cxn ang="0">
                  <a:pos x="19" y="230"/>
                </a:cxn>
                <a:cxn ang="0">
                  <a:pos x="19" y="243"/>
                </a:cxn>
                <a:cxn ang="0">
                  <a:pos x="19" y="254"/>
                </a:cxn>
                <a:cxn ang="0">
                  <a:pos x="17" y="267"/>
                </a:cxn>
                <a:cxn ang="0">
                  <a:pos x="13" y="285"/>
                </a:cxn>
                <a:cxn ang="0">
                  <a:pos x="10" y="298"/>
                </a:cxn>
                <a:cxn ang="0">
                  <a:pos x="14" y="308"/>
                </a:cxn>
                <a:cxn ang="0">
                  <a:pos x="13" y="322"/>
                </a:cxn>
                <a:cxn ang="0">
                  <a:pos x="9" y="338"/>
                </a:cxn>
                <a:cxn ang="0">
                  <a:pos x="8" y="351"/>
                </a:cxn>
                <a:cxn ang="0">
                  <a:pos x="6" y="365"/>
                </a:cxn>
                <a:cxn ang="0">
                  <a:pos x="3" y="378"/>
                </a:cxn>
                <a:cxn ang="0">
                  <a:pos x="1" y="388"/>
                </a:cxn>
                <a:cxn ang="0">
                  <a:pos x="0" y="397"/>
                </a:cxn>
              </a:cxnLst>
              <a:rect l="0" t="0" r="r" b="b"/>
              <a:pathLst>
                <a:path w="65" h="687">
                  <a:moveTo>
                    <a:pt x="0" y="397"/>
                  </a:moveTo>
                  <a:lnTo>
                    <a:pt x="0" y="399"/>
                  </a:lnTo>
                  <a:lnTo>
                    <a:pt x="0" y="400"/>
                  </a:lnTo>
                  <a:lnTo>
                    <a:pt x="0" y="412"/>
                  </a:lnTo>
                  <a:lnTo>
                    <a:pt x="1" y="433"/>
                  </a:lnTo>
                  <a:lnTo>
                    <a:pt x="1" y="458"/>
                  </a:lnTo>
                  <a:lnTo>
                    <a:pt x="3" y="488"/>
                  </a:lnTo>
                  <a:lnTo>
                    <a:pt x="3" y="520"/>
                  </a:lnTo>
                  <a:lnTo>
                    <a:pt x="5" y="551"/>
                  </a:lnTo>
                  <a:lnTo>
                    <a:pt x="5" y="579"/>
                  </a:lnTo>
                  <a:lnTo>
                    <a:pt x="6" y="603"/>
                  </a:lnTo>
                  <a:lnTo>
                    <a:pt x="6" y="618"/>
                  </a:lnTo>
                  <a:lnTo>
                    <a:pt x="6" y="634"/>
                  </a:lnTo>
                  <a:lnTo>
                    <a:pt x="6" y="647"/>
                  </a:lnTo>
                  <a:lnTo>
                    <a:pt x="6" y="661"/>
                  </a:lnTo>
                  <a:lnTo>
                    <a:pt x="5" y="671"/>
                  </a:lnTo>
                  <a:lnTo>
                    <a:pt x="5" y="680"/>
                  </a:lnTo>
                  <a:lnTo>
                    <a:pt x="5" y="686"/>
                  </a:lnTo>
                  <a:lnTo>
                    <a:pt x="5" y="687"/>
                  </a:lnTo>
                  <a:lnTo>
                    <a:pt x="6" y="686"/>
                  </a:lnTo>
                  <a:lnTo>
                    <a:pt x="8" y="681"/>
                  </a:lnTo>
                  <a:lnTo>
                    <a:pt x="9" y="674"/>
                  </a:lnTo>
                  <a:lnTo>
                    <a:pt x="13" y="662"/>
                  </a:lnTo>
                  <a:lnTo>
                    <a:pt x="14" y="649"/>
                  </a:lnTo>
                  <a:lnTo>
                    <a:pt x="15" y="634"/>
                  </a:lnTo>
                  <a:lnTo>
                    <a:pt x="19" y="619"/>
                  </a:lnTo>
                  <a:lnTo>
                    <a:pt x="19" y="603"/>
                  </a:lnTo>
                  <a:lnTo>
                    <a:pt x="22" y="581"/>
                  </a:lnTo>
                  <a:lnTo>
                    <a:pt x="23" y="554"/>
                  </a:lnTo>
                  <a:lnTo>
                    <a:pt x="24" y="526"/>
                  </a:lnTo>
                  <a:lnTo>
                    <a:pt x="24" y="498"/>
                  </a:lnTo>
                  <a:lnTo>
                    <a:pt x="26" y="470"/>
                  </a:lnTo>
                  <a:lnTo>
                    <a:pt x="26" y="448"/>
                  </a:lnTo>
                  <a:lnTo>
                    <a:pt x="26" y="428"/>
                  </a:lnTo>
                  <a:lnTo>
                    <a:pt x="26" y="418"/>
                  </a:lnTo>
                  <a:lnTo>
                    <a:pt x="26" y="388"/>
                  </a:lnTo>
                  <a:lnTo>
                    <a:pt x="28" y="362"/>
                  </a:lnTo>
                  <a:lnTo>
                    <a:pt x="30" y="335"/>
                  </a:lnTo>
                  <a:lnTo>
                    <a:pt x="31" y="310"/>
                  </a:lnTo>
                  <a:lnTo>
                    <a:pt x="33" y="289"/>
                  </a:lnTo>
                  <a:lnTo>
                    <a:pt x="35" y="267"/>
                  </a:lnTo>
                  <a:lnTo>
                    <a:pt x="38" y="248"/>
                  </a:lnTo>
                  <a:lnTo>
                    <a:pt x="40" y="228"/>
                  </a:lnTo>
                  <a:lnTo>
                    <a:pt x="42" y="208"/>
                  </a:lnTo>
                  <a:lnTo>
                    <a:pt x="46" y="181"/>
                  </a:lnTo>
                  <a:lnTo>
                    <a:pt x="50" y="151"/>
                  </a:lnTo>
                  <a:lnTo>
                    <a:pt x="55" y="117"/>
                  </a:lnTo>
                  <a:lnTo>
                    <a:pt x="59" y="85"/>
                  </a:lnTo>
                  <a:lnTo>
                    <a:pt x="63" y="54"/>
                  </a:lnTo>
                  <a:lnTo>
                    <a:pt x="64" y="26"/>
                  </a:lnTo>
                  <a:lnTo>
                    <a:pt x="65" y="0"/>
                  </a:lnTo>
                  <a:lnTo>
                    <a:pt x="64" y="6"/>
                  </a:lnTo>
                  <a:lnTo>
                    <a:pt x="63" y="14"/>
                  </a:lnTo>
                  <a:lnTo>
                    <a:pt x="59" y="21"/>
                  </a:lnTo>
                  <a:lnTo>
                    <a:pt x="56" y="29"/>
                  </a:lnTo>
                  <a:lnTo>
                    <a:pt x="51" y="37"/>
                  </a:lnTo>
                  <a:lnTo>
                    <a:pt x="49" y="45"/>
                  </a:lnTo>
                  <a:lnTo>
                    <a:pt x="46" y="55"/>
                  </a:lnTo>
                  <a:lnTo>
                    <a:pt x="42" y="64"/>
                  </a:lnTo>
                  <a:lnTo>
                    <a:pt x="41" y="70"/>
                  </a:lnTo>
                  <a:lnTo>
                    <a:pt x="41" y="77"/>
                  </a:lnTo>
                  <a:lnTo>
                    <a:pt x="41" y="85"/>
                  </a:lnTo>
                  <a:lnTo>
                    <a:pt x="41" y="92"/>
                  </a:lnTo>
                  <a:lnTo>
                    <a:pt x="41" y="97"/>
                  </a:lnTo>
                  <a:lnTo>
                    <a:pt x="40" y="101"/>
                  </a:lnTo>
                  <a:lnTo>
                    <a:pt x="37" y="107"/>
                  </a:lnTo>
                  <a:lnTo>
                    <a:pt x="37" y="111"/>
                  </a:lnTo>
                  <a:lnTo>
                    <a:pt x="37" y="116"/>
                  </a:lnTo>
                  <a:lnTo>
                    <a:pt x="35" y="120"/>
                  </a:lnTo>
                  <a:lnTo>
                    <a:pt x="33" y="125"/>
                  </a:lnTo>
                  <a:lnTo>
                    <a:pt x="33" y="129"/>
                  </a:lnTo>
                  <a:lnTo>
                    <a:pt x="33" y="134"/>
                  </a:lnTo>
                  <a:lnTo>
                    <a:pt x="32" y="137"/>
                  </a:lnTo>
                  <a:lnTo>
                    <a:pt x="31" y="140"/>
                  </a:lnTo>
                  <a:lnTo>
                    <a:pt x="31" y="143"/>
                  </a:lnTo>
                  <a:lnTo>
                    <a:pt x="31" y="147"/>
                  </a:lnTo>
                  <a:lnTo>
                    <a:pt x="32" y="153"/>
                  </a:lnTo>
                  <a:lnTo>
                    <a:pt x="32" y="159"/>
                  </a:lnTo>
                  <a:lnTo>
                    <a:pt x="32" y="165"/>
                  </a:lnTo>
                  <a:lnTo>
                    <a:pt x="31" y="172"/>
                  </a:lnTo>
                  <a:lnTo>
                    <a:pt x="30" y="180"/>
                  </a:lnTo>
                  <a:lnTo>
                    <a:pt x="28" y="187"/>
                  </a:lnTo>
                  <a:lnTo>
                    <a:pt x="26" y="196"/>
                  </a:lnTo>
                  <a:lnTo>
                    <a:pt x="26" y="199"/>
                  </a:lnTo>
                  <a:lnTo>
                    <a:pt x="26" y="203"/>
                  </a:lnTo>
                  <a:lnTo>
                    <a:pt x="26" y="211"/>
                  </a:lnTo>
                  <a:lnTo>
                    <a:pt x="26" y="214"/>
                  </a:lnTo>
                  <a:lnTo>
                    <a:pt x="24" y="221"/>
                  </a:lnTo>
                  <a:lnTo>
                    <a:pt x="23" y="225"/>
                  </a:lnTo>
                  <a:lnTo>
                    <a:pt x="19" y="230"/>
                  </a:lnTo>
                  <a:lnTo>
                    <a:pt x="19" y="237"/>
                  </a:lnTo>
                  <a:lnTo>
                    <a:pt x="19" y="243"/>
                  </a:lnTo>
                  <a:lnTo>
                    <a:pt x="19" y="249"/>
                  </a:lnTo>
                  <a:lnTo>
                    <a:pt x="19" y="254"/>
                  </a:lnTo>
                  <a:lnTo>
                    <a:pt x="19" y="260"/>
                  </a:lnTo>
                  <a:lnTo>
                    <a:pt x="17" y="267"/>
                  </a:lnTo>
                  <a:lnTo>
                    <a:pt x="15" y="274"/>
                  </a:lnTo>
                  <a:lnTo>
                    <a:pt x="13" y="285"/>
                  </a:lnTo>
                  <a:lnTo>
                    <a:pt x="10" y="292"/>
                  </a:lnTo>
                  <a:lnTo>
                    <a:pt x="10" y="298"/>
                  </a:lnTo>
                  <a:lnTo>
                    <a:pt x="13" y="302"/>
                  </a:lnTo>
                  <a:lnTo>
                    <a:pt x="14" y="308"/>
                  </a:lnTo>
                  <a:lnTo>
                    <a:pt x="14" y="314"/>
                  </a:lnTo>
                  <a:lnTo>
                    <a:pt x="13" y="322"/>
                  </a:lnTo>
                  <a:lnTo>
                    <a:pt x="10" y="329"/>
                  </a:lnTo>
                  <a:lnTo>
                    <a:pt x="9" y="338"/>
                  </a:lnTo>
                  <a:lnTo>
                    <a:pt x="9" y="344"/>
                  </a:lnTo>
                  <a:lnTo>
                    <a:pt x="8" y="351"/>
                  </a:lnTo>
                  <a:lnTo>
                    <a:pt x="8" y="357"/>
                  </a:lnTo>
                  <a:lnTo>
                    <a:pt x="6" y="365"/>
                  </a:lnTo>
                  <a:lnTo>
                    <a:pt x="5" y="371"/>
                  </a:lnTo>
                  <a:lnTo>
                    <a:pt x="3" y="378"/>
                  </a:lnTo>
                  <a:lnTo>
                    <a:pt x="3" y="382"/>
                  </a:lnTo>
                  <a:lnTo>
                    <a:pt x="1" y="388"/>
                  </a:lnTo>
                  <a:lnTo>
                    <a:pt x="0" y="396"/>
                  </a:lnTo>
                  <a:lnTo>
                    <a:pt x="0" y="397"/>
                  </a:lnTo>
                  <a:close/>
                </a:path>
              </a:pathLst>
            </a:custGeom>
            <a:solidFill>
              <a:srgbClr val="FFFFFF"/>
            </a:solidFill>
            <a:ln w="9525">
              <a:noFill/>
              <a:round/>
              <a:headEnd/>
              <a:tailEnd/>
            </a:ln>
          </p:spPr>
          <p:txBody>
            <a:bodyPr/>
            <a:lstStyle/>
            <a:p>
              <a:endParaRPr lang="en-US"/>
            </a:p>
          </p:txBody>
        </p:sp>
        <p:sp>
          <p:nvSpPr>
            <p:cNvPr id="1241861" name="Freeform 773"/>
            <p:cNvSpPr>
              <a:spLocks/>
            </p:cNvSpPr>
            <p:nvPr/>
          </p:nvSpPr>
          <p:spPr bwMode="auto">
            <a:xfrm>
              <a:off x="3198" y="2432"/>
              <a:ext cx="33" cy="343"/>
            </a:xfrm>
            <a:custGeom>
              <a:avLst/>
              <a:gdLst/>
              <a:ahLst/>
              <a:cxnLst>
                <a:cxn ang="0">
                  <a:pos x="0" y="397"/>
                </a:cxn>
                <a:cxn ang="0">
                  <a:pos x="0" y="400"/>
                </a:cxn>
                <a:cxn ang="0">
                  <a:pos x="1" y="433"/>
                </a:cxn>
                <a:cxn ang="0">
                  <a:pos x="3" y="488"/>
                </a:cxn>
                <a:cxn ang="0">
                  <a:pos x="5" y="551"/>
                </a:cxn>
                <a:cxn ang="0">
                  <a:pos x="6" y="603"/>
                </a:cxn>
                <a:cxn ang="0">
                  <a:pos x="6" y="634"/>
                </a:cxn>
                <a:cxn ang="0">
                  <a:pos x="6" y="661"/>
                </a:cxn>
                <a:cxn ang="0">
                  <a:pos x="5" y="680"/>
                </a:cxn>
                <a:cxn ang="0">
                  <a:pos x="5" y="687"/>
                </a:cxn>
                <a:cxn ang="0">
                  <a:pos x="8" y="681"/>
                </a:cxn>
                <a:cxn ang="0">
                  <a:pos x="13" y="662"/>
                </a:cxn>
                <a:cxn ang="0">
                  <a:pos x="15" y="634"/>
                </a:cxn>
                <a:cxn ang="0">
                  <a:pos x="19" y="603"/>
                </a:cxn>
                <a:cxn ang="0">
                  <a:pos x="23" y="554"/>
                </a:cxn>
                <a:cxn ang="0">
                  <a:pos x="24" y="498"/>
                </a:cxn>
                <a:cxn ang="0">
                  <a:pos x="26" y="448"/>
                </a:cxn>
                <a:cxn ang="0">
                  <a:pos x="26" y="418"/>
                </a:cxn>
                <a:cxn ang="0">
                  <a:pos x="28" y="362"/>
                </a:cxn>
                <a:cxn ang="0">
                  <a:pos x="31" y="310"/>
                </a:cxn>
                <a:cxn ang="0">
                  <a:pos x="35" y="267"/>
                </a:cxn>
                <a:cxn ang="0">
                  <a:pos x="40" y="228"/>
                </a:cxn>
                <a:cxn ang="0">
                  <a:pos x="46" y="181"/>
                </a:cxn>
                <a:cxn ang="0">
                  <a:pos x="55" y="117"/>
                </a:cxn>
                <a:cxn ang="0">
                  <a:pos x="63" y="54"/>
                </a:cxn>
                <a:cxn ang="0">
                  <a:pos x="65" y="0"/>
                </a:cxn>
                <a:cxn ang="0">
                  <a:pos x="63" y="14"/>
                </a:cxn>
                <a:cxn ang="0">
                  <a:pos x="56" y="29"/>
                </a:cxn>
                <a:cxn ang="0">
                  <a:pos x="49" y="45"/>
                </a:cxn>
                <a:cxn ang="0">
                  <a:pos x="42" y="64"/>
                </a:cxn>
                <a:cxn ang="0">
                  <a:pos x="41" y="77"/>
                </a:cxn>
                <a:cxn ang="0">
                  <a:pos x="41" y="92"/>
                </a:cxn>
                <a:cxn ang="0">
                  <a:pos x="40" y="101"/>
                </a:cxn>
                <a:cxn ang="0">
                  <a:pos x="37" y="111"/>
                </a:cxn>
                <a:cxn ang="0">
                  <a:pos x="35" y="120"/>
                </a:cxn>
                <a:cxn ang="0">
                  <a:pos x="33" y="129"/>
                </a:cxn>
                <a:cxn ang="0">
                  <a:pos x="32" y="137"/>
                </a:cxn>
                <a:cxn ang="0">
                  <a:pos x="31" y="143"/>
                </a:cxn>
                <a:cxn ang="0">
                  <a:pos x="32" y="153"/>
                </a:cxn>
                <a:cxn ang="0">
                  <a:pos x="32" y="165"/>
                </a:cxn>
                <a:cxn ang="0">
                  <a:pos x="30" y="180"/>
                </a:cxn>
                <a:cxn ang="0">
                  <a:pos x="26" y="196"/>
                </a:cxn>
                <a:cxn ang="0">
                  <a:pos x="26" y="203"/>
                </a:cxn>
                <a:cxn ang="0">
                  <a:pos x="26" y="214"/>
                </a:cxn>
                <a:cxn ang="0">
                  <a:pos x="23" y="225"/>
                </a:cxn>
                <a:cxn ang="0">
                  <a:pos x="19" y="237"/>
                </a:cxn>
                <a:cxn ang="0">
                  <a:pos x="19" y="249"/>
                </a:cxn>
                <a:cxn ang="0">
                  <a:pos x="19" y="260"/>
                </a:cxn>
                <a:cxn ang="0">
                  <a:pos x="15" y="274"/>
                </a:cxn>
                <a:cxn ang="0">
                  <a:pos x="10" y="292"/>
                </a:cxn>
                <a:cxn ang="0">
                  <a:pos x="13" y="302"/>
                </a:cxn>
                <a:cxn ang="0">
                  <a:pos x="14" y="314"/>
                </a:cxn>
                <a:cxn ang="0">
                  <a:pos x="10" y="329"/>
                </a:cxn>
                <a:cxn ang="0">
                  <a:pos x="9" y="344"/>
                </a:cxn>
                <a:cxn ang="0">
                  <a:pos x="8" y="357"/>
                </a:cxn>
                <a:cxn ang="0">
                  <a:pos x="5" y="371"/>
                </a:cxn>
                <a:cxn ang="0">
                  <a:pos x="3" y="382"/>
                </a:cxn>
                <a:cxn ang="0">
                  <a:pos x="0" y="396"/>
                </a:cxn>
              </a:cxnLst>
              <a:rect l="0" t="0" r="r" b="b"/>
              <a:pathLst>
                <a:path w="65" h="687">
                  <a:moveTo>
                    <a:pt x="0" y="397"/>
                  </a:moveTo>
                  <a:lnTo>
                    <a:pt x="0" y="397"/>
                  </a:lnTo>
                  <a:lnTo>
                    <a:pt x="0" y="399"/>
                  </a:lnTo>
                  <a:lnTo>
                    <a:pt x="0" y="400"/>
                  </a:lnTo>
                  <a:lnTo>
                    <a:pt x="0" y="412"/>
                  </a:lnTo>
                  <a:lnTo>
                    <a:pt x="1" y="433"/>
                  </a:lnTo>
                  <a:lnTo>
                    <a:pt x="1" y="458"/>
                  </a:lnTo>
                  <a:lnTo>
                    <a:pt x="3" y="488"/>
                  </a:lnTo>
                  <a:lnTo>
                    <a:pt x="3" y="520"/>
                  </a:lnTo>
                  <a:lnTo>
                    <a:pt x="5" y="551"/>
                  </a:lnTo>
                  <a:lnTo>
                    <a:pt x="5" y="579"/>
                  </a:lnTo>
                  <a:lnTo>
                    <a:pt x="6" y="603"/>
                  </a:lnTo>
                  <a:lnTo>
                    <a:pt x="6" y="618"/>
                  </a:lnTo>
                  <a:lnTo>
                    <a:pt x="6" y="634"/>
                  </a:lnTo>
                  <a:lnTo>
                    <a:pt x="6" y="647"/>
                  </a:lnTo>
                  <a:lnTo>
                    <a:pt x="6" y="661"/>
                  </a:lnTo>
                  <a:lnTo>
                    <a:pt x="5" y="671"/>
                  </a:lnTo>
                  <a:lnTo>
                    <a:pt x="5" y="680"/>
                  </a:lnTo>
                  <a:lnTo>
                    <a:pt x="5" y="686"/>
                  </a:lnTo>
                  <a:lnTo>
                    <a:pt x="5" y="687"/>
                  </a:lnTo>
                  <a:lnTo>
                    <a:pt x="6" y="686"/>
                  </a:lnTo>
                  <a:lnTo>
                    <a:pt x="8" y="681"/>
                  </a:lnTo>
                  <a:lnTo>
                    <a:pt x="9" y="674"/>
                  </a:lnTo>
                  <a:lnTo>
                    <a:pt x="13" y="662"/>
                  </a:lnTo>
                  <a:lnTo>
                    <a:pt x="14" y="649"/>
                  </a:lnTo>
                  <a:lnTo>
                    <a:pt x="15" y="634"/>
                  </a:lnTo>
                  <a:lnTo>
                    <a:pt x="19" y="619"/>
                  </a:lnTo>
                  <a:lnTo>
                    <a:pt x="19" y="603"/>
                  </a:lnTo>
                  <a:lnTo>
                    <a:pt x="22" y="581"/>
                  </a:lnTo>
                  <a:lnTo>
                    <a:pt x="23" y="554"/>
                  </a:lnTo>
                  <a:lnTo>
                    <a:pt x="24" y="526"/>
                  </a:lnTo>
                  <a:lnTo>
                    <a:pt x="24" y="498"/>
                  </a:lnTo>
                  <a:lnTo>
                    <a:pt x="26" y="470"/>
                  </a:lnTo>
                  <a:lnTo>
                    <a:pt x="26" y="448"/>
                  </a:lnTo>
                  <a:lnTo>
                    <a:pt x="26" y="428"/>
                  </a:lnTo>
                  <a:lnTo>
                    <a:pt x="26" y="418"/>
                  </a:lnTo>
                  <a:lnTo>
                    <a:pt x="26" y="388"/>
                  </a:lnTo>
                  <a:lnTo>
                    <a:pt x="28" y="362"/>
                  </a:lnTo>
                  <a:lnTo>
                    <a:pt x="30" y="335"/>
                  </a:lnTo>
                  <a:lnTo>
                    <a:pt x="31" y="310"/>
                  </a:lnTo>
                  <a:lnTo>
                    <a:pt x="33" y="289"/>
                  </a:lnTo>
                  <a:lnTo>
                    <a:pt x="35" y="267"/>
                  </a:lnTo>
                  <a:lnTo>
                    <a:pt x="38" y="248"/>
                  </a:lnTo>
                  <a:lnTo>
                    <a:pt x="40" y="228"/>
                  </a:lnTo>
                  <a:lnTo>
                    <a:pt x="42" y="208"/>
                  </a:lnTo>
                  <a:lnTo>
                    <a:pt x="46" y="181"/>
                  </a:lnTo>
                  <a:lnTo>
                    <a:pt x="50" y="151"/>
                  </a:lnTo>
                  <a:lnTo>
                    <a:pt x="55" y="117"/>
                  </a:lnTo>
                  <a:lnTo>
                    <a:pt x="59" y="85"/>
                  </a:lnTo>
                  <a:lnTo>
                    <a:pt x="63" y="54"/>
                  </a:lnTo>
                  <a:lnTo>
                    <a:pt x="64" y="26"/>
                  </a:lnTo>
                  <a:lnTo>
                    <a:pt x="65" y="0"/>
                  </a:lnTo>
                  <a:lnTo>
                    <a:pt x="64" y="6"/>
                  </a:lnTo>
                  <a:lnTo>
                    <a:pt x="63" y="14"/>
                  </a:lnTo>
                  <a:lnTo>
                    <a:pt x="59" y="21"/>
                  </a:lnTo>
                  <a:lnTo>
                    <a:pt x="56" y="29"/>
                  </a:lnTo>
                  <a:lnTo>
                    <a:pt x="51" y="37"/>
                  </a:lnTo>
                  <a:lnTo>
                    <a:pt x="49" y="45"/>
                  </a:lnTo>
                  <a:lnTo>
                    <a:pt x="46" y="55"/>
                  </a:lnTo>
                  <a:lnTo>
                    <a:pt x="42" y="64"/>
                  </a:lnTo>
                  <a:lnTo>
                    <a:pt x="41" y="70"/>
                  </a:lnTo>
                  <a:lnTo>
                    <a:pt x="41" y="77"/>
                  </a:lnTo>
                  <a:lnTo>
                    <a:pt x="41" y="85"/>
                  </a:lnTo>
                  <a:lnTo>
                    <a:pt x="41" y="92"/>
                  </a:lnTo>
                  <a:lnTo>
                    <a:pt x="41" y="97"/>
                  </a:lnTo>
                  <a:lnTo>
                    <a:pt x="40" y="101"/>
                  </a:lnTo>
                  <a:lnTo>
                    <a:pt x="37" y="107"/>
                  </a:lnTo>
                  <a:lnTo>
                    <a:pt x="37" y="111"/>
                  </a:lnTo>
                  <a:lnTo>
                    <a:pt x="37" y="116"/>
                  </a:lnTo>
                  <a:lnTo>
                    <a:pt x="35" y="120"/>
                  </a:lnTo>
                  <a:lnTo>
                    <a:pt x="33" y="125"/>
                  </a:lnTo>
                  <a:lnTo>
                    <a:pt x="33" y="129"/>
                  </a:lnTo>
                  <a:lnTo>
                    <a:pt x="33" y="134"/>
                  </a:lnTo>
                  <a:lnTo>
                    <a:pt x="32" y="137"/>
                  </a:lnTo>
                  <a:lnTo>
                    <a:pt x="31" y="140"/>
                  </a:lnTo>
                  <a:lnTo>
                    <a:pt x="31" y="143"/>
                  </a:lnTo>
                  <a:lnTo>
                    <a:pt x="31" y="147"/>
                  </a:lnTo>
                  <a:lnTo>
                    <a:pt x="32" y="153"/>
                  </a:lnTo>
                  <a:lnTo>
                    <a:pt x="32" y="159"/>
                  </a:lnTo>
                  <a:lnTo>
                    <a:pt x="32" y="165"/>
                  </a:lnTo>
                  <a:lnTo>
                    <a:pt x="31" y="172"/>
                  </a:lnTo>
                  <a:lnTo>
                    <a:pt x="30" y="180"/>
                  </a:lnTo>
                  <a:lnTo>
                    <a:pt x="28" y="187"/>
                  </a:lnTo>
                  <a:lnTo>
                    <a:pt x="26" y="196"/>
                  </a:lnTo>
                  <a:lnTo>
                    <a:pt x="26" y="199"/>
                  </a:lnTo>
                  <a:lnTo>
                    <a:pt x="26" y="203"/>
                  </a:lnTo>
                  <a:lnTo>
                    <a:pt x="26" y="211"/>
                  </a:lnTo>
                  <a:lnTo>
                    <a:pt x="26" y="214"/>
                  </a:lnTo>
                  <a:lnTo>
                    <a:pt x="24" y="221"/>
                  </a:lnTo>
                  <a:lnTo>
                    <a:pt x="23" y="225"/>
                  </a:lnTo>
                  <a:lnTo>
                    <a:pt x="19" y="230"/>
                  </a:lnTo>
                  <a:lnTo>
                    <a:pt x="19" y="237"/>
                  </a:lnTo>
                  <a:lnTo>
                    <a:pt x="19" y="243"/>
                  </a:lnTo>
                  <a:lnTo>
                    <a:pt x="19" y="249"/>
                  </a:lnTo>
                  <a:lnTo>
                    <a:pt x="19" y="254"/>
                  </a:lnTo>
                  <a:lnTo>
                    <a:pt x="19" y="260"/>
                  </a:lnTo>
                  <a:lnTo>
                    <a:pt x="17" y="267"/>
                  </a:lnTo>
                  <a:lnTo>
                    <a:pt x="15" y="274"/>
                  </a:lnTo>
                  <a:lnTo>
                    <a:pt x="13" y="285"/>
                  </a:lnTo>
                  <a:lnTo>
                    <a:pt x="10" y="292"/>
                  </a:lnTo>
                  <a:lnTo>
                    <a:pt x="10" y="298"/>
                  </a:lnTo>
                  <a:lnTo>
                    <a:pt x="13" y="302"/>
                  </a:lnTo>
                  <a:lnTo>
                    <a:pt x="14" y="308"/>
                  </a:lnTo>
                  <a:lnTo>
                    <a:pt x="14" y="314"/>
                  </a:lnTo>
                  <a:lnTo>
                    <a:pt x="13" y="322"/>
                  </a:lnTo>
                  <a:lnTo>
                    <a:pt x="10" y="329"/>
                  </a:lnTo>
                  <a:lnTo>
                    <a:pt x="9" y="338"/>
                  </a:lnTo>
                  <a:lnTo>
                    <a:pt x="9" y="344"/>
                  </a:lnTo>
                  <a:lnTo>
                    <a:pt x="8" y="351"/>
                  </a:lnTo>
                  <a:lnTo>
                    <a:pt x="8" y="357"/>
                  </a:lnTo>
                  <a:lnTo>
                    <a:pt x="6" y="365"/>
                  </a:lnTo>
                  <a:lnTo>
                    <a:pt x="5" y="371"/>
                  </a:lnTo>
                  <a:lnTo>
                    <a:pt x="3" y="378"/>
                  </a:lnTo>
                  <a:lnTo>
                    <a:pt x="3" y="382"/>
                  </a:lnTo>
                  <a:lnTo>
                    <a:pt x="1" y="388"/>
                  </a:lnTo>
                  <a:lnTo>
                    <a:pt x="0" y="396"/>
                  </a:lnTo>
                  <a:lnTo>
                    <a:pt x="0" y="397"/>
                  </a:lnTo>
                  <a:close/>
                </a:path>
              </a:pathLst>
            </a:custGeom>
            <a:noFill/>
            <a:ln w="1588">
              <a:solidFill>
                <a:srgbClr val="000000"/>
              </a:solidFill>
              <a:prstDash val="solid"/>
              <a:round/>
              <a:headEnd/>
              <a:tailEnd/>
            </a:ln>
          </p:spPr>
          <p:txBody>
            <a:bodyPr/>
            <a:lstStyle/>
            <a:p>
              <a:endParaRPr lang="en-US"/>
            </a:p>
          </p:txBody>
        </p:sp>
        <p:sp>
          <p:nvSpPr>
            <p:cNvPr id="1241862" name="Freeform 774"/>
            <p:cNvSpPr>
              <a:spLocks/>
            </p:cNvSpPr>
            <p:nvPr/>
          </p:nvSpPr>
          <p:spPr bwMode="auto">
            <a:xfrm>
              <a:off x="3197" y="2432"/>
              <a:ext cx="34" cy="343"/>
            </a:xfrm>
            <a:custGeom>
              <a:avLst/>
              <a:gdLst/>
              <a:ahLst/>
              <a:cxnLst>
                <a:cxn ang="0">
                  <a:pos x="0" y="385"/>
                </a:cxn>
                <a:cxn ang="0">
                  <a:pos x="1" y="397"/>
                </a:cxn>
                <a:cxn ang="0">
                  <a:pos x="1" y="399"/>
                </a:cxn>
                <a:cxn ang="0">
                  <a:pos x="1" y="400"/>
                </a:cxn>
                <a:cxn ang="0">
                  <a:pos x="1" y="412"/>
                </a:cxn>
                <a:cxn ang="0">
                  <a:pos x="2" y="433"/>
                </a:cxn>
                <a:cxn ang="0">
                  <a:pos x="2" y="458"/>
                </a:cxn>
                <a:cxn ang="0">
                  <a:pos x="5" y="488"/>
                </a:cxn>
                <a:cxn ang="0">
                  <a:pos x="5" y="520"/>
                </a:cxn>
                <a:cxn ang="0">
                  <a:pos x="6" y="551"/>
                </a:cxn>
                <a:cxn ang="0">
                  <a:pos x="6" y="579"/>
                </a:cxn>
                <a:cxn ang="0">
                  <a:pos x="7" y="603"/>
                </a:cxn>
                <a:cxn ang="0">
                  <a:pos x="7" y="618"/>
                </a:cxn>
                <a:cxn ang="0">
                  <a:pos x="7" y="634"/>
                </a:cxn>
                <a:cxn ang="0">
                  <a:pos x="7" y="647"/>
                </a:cxn>
                <a:cxn ang="0">
                  <a:pos x="7" y="661"/>
                </a:cxn>
                <a:cxn ang="0">
                  <a:pos x="6" y="671"/>
                </a:cxn>
                <a:cxn ang="0">
                  <a:pos x="6" y="680"/>
                </a:cxn>
                <a:cxn ang="0">
                  <a:pos x="6" y="686"/>
                </a:cxn>
                <a:cxn ang="0">
                  <a:pos x="6" y="687"/>
                </a:cxn>
                <a:cxn ang="0">
                  <a:pos x="7" y="686"/>
                </a:cxn>
                <a:cxn ang="0">
                  <a:pos x="9" y="681"/>
                </a:cxn>
                <a:cxn ang="0">
                  <a:pos x="11" y="674"/>
                </a:cxn>
                <a:cxn ang="0">
                  <a:pos x="14" y="662"/>
                </a:cxn>
                <a:cxn ang="0">
                  <a:pos x="15" y="649"/>
                </a:cxn>
                <a:cxn ang="0">
                  <a:pos x="16" y="634"/>
                </a:cxn>
                <a:cxn ang="0">
                  <a:pos x="20" y="619"/>
                </a:cxn>
                <a:cxn ang="0">
                  <a:pos x="20" y="603"/>
                </a:cxn>
                <a:cxn ang="0">
                  <a:pos x="23" y="581"/>
                </a:cxn>
                <a:cxn ang="0">
                  <a:pos x="24" y="554"/>
                </a:cxn>
                <a:cxn ang="0">
                  <a:pos x="25" y="526"/>
                </a:cxn>
                <a:cxn ang="0">
                  <a:pos x="25" y="498"/>
                </a:cxn>
                <a:cxn ang="0">
                  <a:pos x="27" y="470"/>
                </a:cxn>
                <a:cxn ang="0">
                  <a:pos x="27" y="448"/>
                </a:cxn>
                <a:cxn ang="0">
                  <a:pos x="27" y="428"/>
                </a:cxn>
                <a:cxn ang="0">
                  <a:pos x="27" y="418"/>
                </a:cxn>
                <a:cxn ang="0">
                  <a:pos x="27" y="388"/>
                </a:cxn>
                <a:cxn ang="0">
                  <a:pos x="29" y="362"/>
                </a:cxn>
                <a:cxn ang="0">
                  <a:pos x="31" y="335"/>
                </a:cxn>
                <a:cxn ang="0">
                  <a:pos x="32" y="310"/>
                </a:cxn>
                <a:cxn ang="0">
                  <a:pos x="34" y="289"/>
                </a:cxn>
                <a:cxn ang="0">
                  <a:pos x="37" y="267"/>
                </a:cxn>
                <a:cxn ang="0">
                  <a:pos x="39" y="248"/>
                </a:cxn>
                <a:cxn ang="0">
                  <a:pos x="41" y="228"/>
                </a:cxn>
                <a:cxn ang="0">
                  <a:pos x="43" y="208"/>
                </a:cxn>
                <a:cxn ang="0">
                  <a:pos x="47" y="181"/>
                </a:cxn>
                <a:cxn ang="0">
                  <a:pos x="51" y="151"/>
                </a:cxn>
                <a:cxn ang="0">
                  <a:pos x="56" y="117"/>
                </a:cxn>
                <a:cxn ang="0">
                  <a:pos x="60" y="85"/>
                </a:cxn>
                <a:cxn ang="0">
                  <a:pos x="64" y="54"/>
                </a:cxn>
                <a:cxn ang="0">
                  <a:pos x="65" y="26"/>
                </a:cxn>
                <a:cxn ang="0">
                  <a:pos x="66" y="0"/>
                </a:cxn>
              </a:cxnLst>
              <a:rect l="0" t="0" r="r" b="b"/>
              <a:pathLst>
                <a:path w="66" h="687">
                  <a:moveTo>
                    <a:pt x="0" y="385"/>
                  </a:moveTo>
                  <a:lnTo>
                    <a:pt x="1" y="397"/>
                  </a:lnTo>
                  <a:lnTo>
                    <a:pt x="1" y="399"/>
                  </a:lnTo>
                  <a:lnTo>
                    <a:pt x="1" y="400"/>
                  </a:lnTo>
                  <a:lnTo>
                    <a:pt x="1" y="412"/>
                  </a:lnTo>
                  <a:lnTo>
                    <a:pt x="2" y="433"/>
                  </a:lnTo>
                  <a:lnTo>
                    <a:pt x="2" y="458"/>
                  </a:lnTo>
                  <a:lnTo>
                    <a:pt x="5" y="488"/>
                  </a:lnTo>
                  <a:lnTo>
                    <a:pt x="5" y="520"/>
                  </a:lnTo>
                  <a:lnTo>
                    <a:pt x="6" y="551"/>
                  </a:lnTo>
                  <a:lnTo>
                    <a:pt x="6" y="579"/>
                  </a:lnTo>
                  <a:lnTo>
                    <a:pt x="7" y="603"/>
                  </a:lnTo>
                  <a:lnTo>
                    <a:pt x="7" y="618"/>
                  </a:lnTo>
                  <a:lnTo>
                    <a:pt x="7" y="634"/>
                  </a:lnTo>
                  <a:lnTo>
                    <a:pt x="7" y="647"/>
                  </a:lnTo>
                  <a:lnTo>
                    <a:pt x="7" y="661"/>
                  </a:lnTo>
                  <a:lnTo>
                    <a:pt x="6" y="671"/>
                  </a:lnTo>
                  <a:lnTo>
                    <a:pt x="6" y="680"/>
                  </a:lnTo>
                  <a:lnTo>
                    <a:pt x="6" y="686"/>
                  </a:lnTo>
                  <a:lnTo>
                    <a:pt x="6" y="687"/>
                  </a:lnTo>
                  <a:lnTo>
                    <a:pt x="7" y="686"/>
                  </a:lnTo>
                  <a:lnTo>
                    <a:pt x="9" y="681"/>
                  </a:lnTo>
                  <a:lnTo>
                    <a:pt x="11" y="674"/>
                  </a:lnTo>
                  <a:lnTo>
                    <a:pt x="14" y="662"/>
                  </a:lnTo>
                  <a:lnTo>
                    <a:pt x="15" y="649"/>
                  </a:lnTo>
                  <a:lnTo>
                    <a:pt x="16" y="634"/>
                  </a:lnTo>
                  <a:lnTo>
                    <a:pt x="20" y="619"/>
                  </a:lnTo>
                  <a:lnTo>
                    <a:pt x="20" y="603"/>
                  </a:lnTo>
                  <a:lnTo>
                    <a:pt x="23" y="581"/>
                  </a:lnTo>
                  <a:lnTo>
                    <a:pt x="24" y="554"/>
                  </a:lnTo>
                  <a:lnTo>
                    <a:pt x="25" y="526"/>
                  </a:lnTo>
                  <a:lnTo>
                    <a:pt x="25" y="498"/>
                  </a:lnTo>
                  <a:lnTo>
                    <a:pt x="27" y="470"/>
                  </a:lnTo>
                  <a:lnTo>
                    <a:pt x="27" y="448"/>
                  </a:lnTo>
                  <a:lnTo>
                    <a:pt x="27" y="428"/>
                  </a:lnTo>
                  <a:lnTo>
                    <a:pt x="27" y="418"/>
                  </a:lnTo>
                  <a:lnTo>
                    <a:pt x="27" y="388"/>
                  </a:lnTo>
                  <a:lnTo>
                    <a:pt x="29" y="362"/>
                  </a:lnTo>
                  <a:lnTo>
                    <a:pt x="31" y="335"/>
                  </a:lnTo>
                  <a:lnTo>
                    <a:pt x="32" y="310"/>
                  </a:lnTo>
                  <a:lnTo>
                    <a:pt x="34" y="289"/>
                  </a:lnTo>
                  <a:lnTo>
                    <a:pt x="37" y="267"/>
                  </a:lnTo>
                  <a:lnTo>
                    <a:pt x="39" y="248"/>
                  </a:lnTo>
                  <a:lnTo>
                    <a:pt x="41" y="228"/>
                  </a:lnTo>
                  <a:lnTo>
                    <a:pt x="43" y="208"/>
                  </a:lnTo>
                  <a:lnTo>
                    <a:pt x="47" y="181"/>
                  </a:lnTo>
                  <a:lnTo>
                    <a:pt x="51" y="151"/>
                  </a:lnTo>
                  <a:lnTo>
                    <a:pt x="56" y="117"/>
                  </a:lnTo>
                  <a:lnTo>
                    <a:pt x="60" y="85"/>
                  </a:lnTo>
                  <a:lnTo>
                    <a:pt x="64" y="54"/>
                  </a:lnTo>
                  <a:lnTo>
                    <a:pt x="65" y="26"/>
                  </a:lnTo>
                  <a:lnTo>
                    <a:pt x="66" y="0"/>
                  </a:lnTo>
                </a:path>
              </a:pathLst>
            </a:custGeom>
            <a:noFill/>
            <a:ln w="1588">
              <a:solidFill>
                <a:srgbClr val="000000"/>
              </a:solidFill>
              <a:prstDash val="solid"/>
              <a:round/>
              <a:headEnd/>
              <a:tailEnd/>
            </a:ln>
          </p:spPr>
          <p:txBody>
            <a:bodyPr/>
            <a:lstStyle/>
            <a:p>
              <a:endParaRPr lang="en-US"/>
            </a:p>
          </p:txBody>
        </p:sp>
        <p:sp>
          <p:nvSpPr>
            <p:cNvPr id="1241863" name="Freeform 775"/>
            <p:cNvSpPr>
              <a:spLocks/>
            </p:cNvSpPr>
            <p:nvPr/>
          </p:nvSpPr>
          <p:spPr bwMode="auto">
            <a:xfrm>
              <a:off x="3153" y="2244"/>
              <a:ext cx="57" cy="549"/>
            </a:xfrm>
            <a:custGeom>
              <a:avLst/>
              <a:gdLst/>
              <a:ahLst/>
              <a:cxnLst>
                <a:cxn ang="0">
                  <a:pos x="91" y="1095"/>
                </a:cxn>
                <a:cxn ang="0">
                  <a:pos x="96" y="1085"/>
                </a:cxn>
                <a:cxn ang="0">
                  <a:pos x="100" y="1064"/>
                </a:cxn>
                <a:cxn ang="0">
                  <a:pos x="104" y="1033"/>
                </a:cxn>
                <a:cxn ang="0">
                  <a:pos x="104" y="1001"/>
                </a:cxn>
                <a:cxn ang="0">
                  <a:pos x="105" y="965"/>
                </a:cxn>
                <a:cxn ang="0">
                  <a:pos x="107" y="921"/>
                </a:cxn>
                <a:cxn ang="0">
                  <a:pos x="107" y="878"/>
                </a:cxn>
                <a:cxn ang="0">
                  <a:pos x="105" y="841"/>
                </a:cxn>
                <a:cxn ang="0">
                  <a:pos x="103" y="808"/>
                </a:cxn>
                <a:cxn ang="0">
                  <a:pos x="100" y="777"/>
                </a:cxn>
                <a:cxn ang="0">
                  <a:pos x="98" y="752"/>
                </a:cxn>
                <a:cxn ang="0">
                  <a:pos x="96" y="718"/>
                </a:cxn>
                <a:cxn ang="0">
                  <a:pos x="98" y="662"/>
                </a:cxn>
                <a:cxn ang="0">
                  <a:pos x="100" y="599"/>
                </a:cxn>
                <a:cxn ang="0">
                  <a:pos x="104" y="548"/>
                </a:cxn>
                <a:cxn ang="0">
                  <a:pos x="104" y="515"/>
                </a:cxn>
                <a:cxn ang="0">
                  <a:pos x="107" y="463"/>
                </a:cxn>
                <a:cxn ang="0">
                  <a:pos x="109" y="400"/>
                </a:cxn>
                <a:cxn ang="0">
                  <a:pos x="112" y="339"/>
                </a:cxn>
                <a:cxn ang="0">
                  <a:pos x="112" y="299"/>
                </a:cxn>
                <a:cxn ang="0">
                  <a:pos x="113" y="263"/>
                </a:cxn>
                <a:cxn ang="0">
                  <a:pos x="113" y="222"/>
                </a:cxn>
                <a:cxn ang="0">
                  <a:pos x="113" y="175"/>
                </a:cxn>
                <a:cxn ang="0">
                  <a:pos x="113" y="127"/>
                </a:cxn>
                <a:cxn ang="0">
                  <a:pos x="113" y="83"/>
                </a:cxn>
                <a:cxn ang="0">
                  <a:pos x="112" y="43"/>
                </a:cxn>
                <a:cxn ang="0">
                  <a:pos x="112" y="10"/>
                </a:cxn>
                <a:cxn ang="0">
                  <a:pos x="5" y="83"/>
                </a:cxn>
                <a:cxn ang="0">
                  <a:pos x="5" y="99"/>
                </a:cxn>
                <a:cxn ang="0">
                  <a:pos x="4" y="143"/>
                </a:cxn>
                <a:cxn ang="0">
                  <a:pos x="4" y="207"/>
                </a:cxn>
                <a:cxn ang="0">
                  <a:pos x="3" y="278"/>
                </a:cxn>
                <a:cxn ang="0">
                  <a:pos x="0" y="355"/>
                </a:cxn>
                <a:cxn ang="0">
                  <a:pos x="0" y="425"/>
                </a:cxn>
                <a:cxn ang="0">
                  <a:pos x="0" y="480"/>
                </a:cxn>
                <a:cxn ang="0">
                  <a:pos x="0" y="511"/>
                </a:cxn>
                <a:cxn ang="0">
                  <a:pos x="3" y="543"/>
                </a:cxn>
                <a:cxn ang="0">
                  <a:pos x="5" y="574"/>
                </a:cxn>
                <a:cxn ang="0">
                  <a:pos x="9" y="607"/>
                </a:cxn>
                <a:cxn ang="0">
                  <a:pos x="22" y="647"/>
                </a:cxn>
                <a:cxn ang="0">
                  <a:pos x="37" y="676"/>
                </a:cxn>
                <a:cxn ang="0">
                  <a:pos x="54" y="699"/>
                </a:cxn>
                <a:cxn ang="0">
                  <a:pos x="69" y="725"/>
                </a:cxn>
                <a:cxn ang="0">
                  <a:pos x="80" y="765"/>
                </a:cxn>
                <a:cxn ang="0">
                  <a:pos x="84" y="785"/>
                </a:cxn>
                <a:cxn ang="0">
                  <a:pos x="87" y="811"/>
                </a:cxn>
                <a:cxn ang="0">
                  <a:pos x="91" y="839"/>
                </a:cxn>
                <a:cxn ang="0">
                  <a:pos x="95" y="867"/>
                </a:cxn>
                <a:cxn ang="0">
                  <a:pos x="96" y="906"/>
                </a:cxn>
                <a:cxn ang="0">
                  <a:pos x="95" y="952"/>
                </a:cxn>
                <a:cxn ang="0">
                  <a:pos x="95" y="993"/>
                </a:cxn>
                <a:cxn ang="0">
                  <a:pos x="95" y="1014"/>
                </a:cxn>
                <a:cxn ang="0">
                  <a:pos x="95" y="1036"/>
                </a:cxn>
                <a:cxn ang="0">
                  <a:pos x="93" y="1061"/>
                </a:cxn>
                <a:cxn ang="0">
                  <a:pos x="91" y="1087"/>
                </a:cxn>
                <a:cxn ang="0">
                  <a:pos x="90" y="1097"/>
                </a:cxn>
              </a:cxnLst>
              <a:rect l="0" t="0" r="r" b="b"/>
              <a:pathLst>
                <a:path w="113" h="1097">
                  <a:moveTo>
                    <a:pt x="90" y="1097"/>
                  </a:move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solidFill>
              <a:srgbClr val="FFFFFF"/>
            </a:solidFill>
            <a:ln w="9525">
              <a:noFill/>
              <a:round/>
              <a:headEnd/>
              <a:tailEnd/>
            </a:ln>
          </p:spPr>
          <p:txBody>
            <a:bodyPr/>
            <a:lstStyle/>
            <a:p>
              <a:endParaRPr lang="en-US"/>
            </a:p>
          </p:txBody>
        </p:sp>
        <p:sp>
          <p:nvSpPr>
            <p:cNvPr id="1241864" name="Freeform 776"/>
            <p:cNvSpPr>
              <a:spLocks/>
            </p:cNvSpPr>
            <p:nvPr/>
          </p:nvSpPr>
          <p:spPr bwMode="auto">
            <a:xfrm>
              <a:off x="3153" y="2244"/>
              <a:ext cx="57" cy="549"/>
            </a:xfrm>
            <a:custGeom>
              <a:avLst/>
              <a:gdLst/>
              <a:ahLst/>
              <a:cxnLst>
                <a:cxn ang="0">
                  <a:pos x="90" y="1097"/>
                </a:cxn>
                <a:cxn ang="0">
                  <a:pos x="93" y="1092"/>
                </a:cxn>
                <a:cxn ang="0">
                  <a:pos x="100" y="1076"/>
                </a:cxn>
                <a:cxn ang="0">
                  <a:pos x="104" y="1050"/>
                </a:cxn>
                <a:cxn ang="0">
                  <a:pos x="104" y="1011"/>
                </a:cxn>
                <a:cxn ang="0">
                  <a:pos x="104" y="984"/>
                </a:cxn>
                <a:cxn ang="0">
                  <a:pos x="105" y="943"/>
                </a:cxn>
                <a:cxn ang="0">
                  <a:pos x="107" y="897"/>
                </a:cxn>
                <a:cxn ang="0">
                  <a:pos x="107" y="860"/>
                </a:cxn>
                <a:cxn ang="0">
                  <a:pos x="104" y="824"/>
                </a:cxn>
                <a:cxn ang="0">
                  <a:pos x="100" y="792"/>
                </a:cxn>
                <a:cxn ang="0">
                  <a:pos x="98" y="765"/>
                </a:cxn>
                <a:cxn ang="0">
                  <a:pos x="96" y="739"/>
                </a:cxn>
                <a:cxn ang="0">
                  <a:pos x="96" y="693"/>
                </a:cxn>
                <a:cxn ang="0">
                  <a:pos x="100" y="631"/>
                </a:cxn>
                <a:cxn ang="0">
                  <a:pos x="103" y="571"/>
                </a:cxn>
                <a:cxn ang="0">
                  <a:pos x="104" y="531"/>
                </a:cxn>
                <a:cxn ang="0">
                  <a:pos x="105" y="491"/>
                </a:cxn>
                <a:cxn ang="0">
                  <a:pos x="109" y="432"/>
                </a:cxn>
                <a:cxn ang="0">
                  <a:pos x="109" y="369"/>
                </a:cxn>
                <a:cxn ang="0">
                  <a:pos x="112" y="312"/>
                </a:cxn>
                <a:cxn ang="0">
                  <a:pos x="113" y="283"/>
                </a:cxn>
                <a:cxn ang="0">
                  <a:pos x="113" y="244"/>
                </a:cxn>
                <a:cxn ang="0">
                  <a:pos x="113" y="200"/>
                </a:cxn>
                <a:cxn ang="0">
                  <a:pos x="113" y="152"/>
                </a:cxn>
                <a:cxn ang="0">
                  <a:pos x="113" y="103"/>
                </a:cxn>
                <a:cxn ang="0">
                  <a:pos x="113" y="61"/>
                </a:cxn>
                <a:cxn ang="0">
                  <a:pos x="112" y="25"/>
                </a:cxn>
                <a:cxn ang="0">
                  <a:pos x="109" y="0"/>
                </a:cxn>
                <a:cxn ang="0">
                  <a:pos x="5" y="87"/>
                </a:cxn>
                <a:cxn ang="0">
                  <a:pos x="5" y="118"/>
                </a:cxn>
                <a:cxn ang="0">
                  <a:pos x="4" y="172"/>
                </a:cxn>
                <a:cxn ang="0">
                  <a:pos x="3" y="241"/>
                </a:cxn>
                <a:cxn ang="0">
                  <a:pos x="0" y="317"/>
                </a:cxn>
                <a:cxn ang="0">
                  <a:pos x="0" y="392"/>
                </a:cxn>
                <a:cxn ang="0">
                  <a:pos x="0" y="454"/>
                </a:cxn>
                <a:cxn ang="0">
                  <a:pos x="0" y="497"/>
                </a:cxn>
                <a:cxn ang="0">
                  <a:pos x="3" y="527"/>
                </a:cxn>
                <a:cxn ang="0">
                  <a:pos x="4" y="558"/>
                </a:cxn>
                <a:cxn ang="0">
                  <a:pos x="7" y="592"/>
                </a:cxn>
                <a:cxn ang="0">
                  <a:pos x="17" y="628"/>
                </a:cxn>
                <a:cxn ang="0">
                  <a:pos x="30" y="665"/>
                </a:cxn>
                <a:cxn ang="0">
                  <a:pos x="46" y="688"/>
                </a:cxn>
                <a:cxn ang="0">
                  <a:pos x="62" y="711"/>
                </a:cxn>
                <a:cxn ang="0">
                  <a:pos x="75" y="742"/>
                </a:cxn>
                <a:cxn ang="0">
                  <a:pos x="81" y="774"/>
                </a:cxn>
                <a:cxn ang="0">
                  <a:pos x="86" y="798"/>
                </a:cxn>
                <a:cxn ang="0">
                  <a:pos x="90" y="824"/>
                </a:cxn>
                <a:cxn ang="0">
                  <a:pos x="93" y="854"/>
                </a:cxn>
                <a:cxn ang="0">
                  <a:pos x="96" y="884"/>
                </a:cxn>
                <a:cxn ang="0">
                  <a:pos x="96" y="928"/>
                </a:cxn>
                <a:cxn ang="0">
                  <a:pos x="95" y="973"/>
                </a:cxn>
                <a:cxn ang="0">
                  <a:pos x="95" y="1007"/>
                </a:cxn>
                <a:cxn ang="0">
                  <a:pos x="95" y="1024"/>
                </a:cxn>
                <a:cxn ang="0">
                  <a:pos x="95" y="1050"/>
                </a:cxn>
                <a:cxn ang="0">
                  <a:pos x="91" y="1076"/>
                </a:cxn>
                <a:cxn ang="0">
                  <a:pos x="90" y="1094"/>
                </a:cxn>
              </a:cxnLst>
              <a:rect l="0" t="0" r="r" b="b"/>
              <a:pathLst>
                <a:path w="113" h="1097">
                  <a:moveTo>
                    <a:pt x="90" y="1097"/>
                  </a:moveTo>
                  <a:lnTo>
                    <a:pt x="90" y="1097"/>
                  </a:ln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noFill/>
            <a:ln w="1588">
              <a:solidFill>
                <a:srgbClr val="000000"/>
              </a:solidFill>
              <a:prstDash val="solid"/>
              <a:round/>
              <a:headEnd/>
              <a:tailEnd/>
            </a:ln>
          </p:spPr>
          <p:txBody>
            <a:bodyPr/>
            <a:lstStyle/>
            <a:p>
              <a:endParaRPr lang="en-US"/>
            </a:p>
          </p:txBody>
        </p:sp>
        <p:sp>
          <p:nvSpPr>
            <p:cNvPr id="1241865" name="Freeform 777"/>
            <p:cNvSpPr>
              <a:spLocks/>
            </p:cNvSpPr>
            <p:nvPr/>
          </p:nvSpPr>
          <p:spPr bwMode="auto">
            <a:xfrm>
              <a:off x="3168" y="2527"/>
              <a:ext cx="38" cy="266"/>
            </a:xfrm>
            <a:custGeom>
              <a:avLst/>
              <a:gdLst/>
              <a:ahLst/>
              <a:cxnLst>
                <a:cxn ang="0">
                  <a:pos x="8" y="114"/>
                </a:cxn>
                <a:cxn ang="0">
                  <a:pos x="22" y="132"/>
                </a:cxn>
                <a:cxn ang="0">
                  <a:pos x="33" y="151"/>
                </a:cxn>
                <a:cxn ang="0">
                  <a:pos x="44" y="180"/>
                </a:cxn>
                <a:cxn ang="0">
                  <a:pos x="50" y="209"/>
                </a:cxn>
                <a:cxn ang="0">
                  <a:pos x="55" y="233"/>
                </a:cxn>
                <a:cxn ang="0">
                  <a:pos x="59" y="259"/>
                </a:cxn>
                <a:cxn ang="0">
                  <a:pos x="63" y="289"/>
                </a:cxn>
                <a:cxn ang="0">
                  <a:pos x="65" y="319"/>
                </a:cxn>
                <a:cxn ang="0">
                  <a:pos x="65" y="363"/>
                </a:cxn>
                <a:cxn ang="0">
                  <a:pos x="64" y="408"/>
                </a:cxn>
                <a:cxn ang="0">
                  <a:pos x="64" y="442"/>
                </a:cxn>
                <a:cxn ang="0">
                  <a:pos x="64" y="459"/>
                </a:cxn>
                <a:cxn ang="0">
                  <a:pos x="64" y="485"/>
                </a:cxn>
                <a:cxn ang="0">
                  <a:pos x="60" y="511"/>
                </a:cxn>
                <a:cxn ang="0">
                  <a:pos x="59" y="529"/>
                </a:cxn>
                <a:cxn ang="0">
                  <a:pos x="60" y="530"/>
                </a:cxn>
                <a:cxn ang="0">
                  <a:pos x="65" y="520"/>
                </a:cxn>
                <a:cxn ang="0">
                  <a:pos x="69" y="499"/>
                </a:cxn>
                <a:cxn ang="0">
                  <a:pos x="73" y="468"/>
                </a:cxn>
                <a:cxn ang="0">
                  <a:pos x="73" y="436"/>
                </a:cxn>
                <a:cxn ang="0">
                  <a:pos x="74" y="400"/>
                </a:cxn>
                <a:cxn ang="0">
                  <a:pos x="76" y="356"/>
                </a:cxn>
                <a:cxn ang="0">
                  <a:pos x="76" y="313"/>
                </a:cxn>
                <a:cxn ang="0">
                  <a:pos x="74" y="276"/>
                </a:cxn>
                <a:cxn ang="0">
                  <a:pos x="72" y="243"/>
                </a:cxn>
                <a:cxn ang="0">
                  <a:pos x="68" y="212"/>
                </a:cxn>
                <a:cxn ang="0">
                  <a:pos x="67" y="187"/>
                </a:cxn>
                <a:cxn ang="0">
                  <a:pos x="65" y="159"/>
                </a:cxn>
                <a:cxn ang="0">
                  <a:pos x="65" y="117"/>
                </a:cxn>
                <a:cxn ang="0">
                  <a:pos x="68" y="69"/>
                </a:cxn>
                <a:cxn ang="0">
                  <a:pos x="69" y="21"/>
                </a:cxn>
                <a:cxn ang="0">
                  <a:pos x="69" y="0"/>
                </a:cxn>
                <a:cxn ang="0">
                  <a:pos x="67" y="0"/>
                </a:cxn>
                <a:cxn ang="0">
                  <a:pos x="64" y="3"/>
                </a:cxn>
                <a:cxn ang="0">
                  <a:pos x="63" y="12"/>
                </a:cxn>
                <a:cxn ang="0">
                  <a:pos x="59" y="18"/>
                </a:cxn>
                <a:cxn ang="0">
                  <a:pos x="56" y="24"/>
                </a:cxn>
                <a:cxn ang="0">
                  <a:pos x="51" y="33"/>
                </a:cxn>
                <a:cxn ang="0">
                  <a:pos x="47" y="39"/>
                </a:cxn>
                <a:cxn ang="0">
                  <a:pos x="42" y="46"/>
                </a:cxn>
                <a:cxn ang="0">
                  <a:pos x="41" y="57"/>
                </a:cxn>
                <a:cxn ang="0">
                  <a:pos x="36" y="67"/>
                </a:cxn>
                <a:cxn ang="0">
                  <a:pos x="36" y="77"/>
                </a:cxn>
                <a:cxn ang="0">
                  <a:pos x="35" y="83"/>
                </a:cxn>
                <a:cxn ang="0">
                  <a:pos x="31" y="92"/>
                </a:cxn>
                <a:cxn ang="0">
                  <a:pos x="26" y="103"/>
                </a:cxn>
                <a:cxn ang="0">
                  <a:pos x="22" y="108"/>
                </a:cxn>
                <a:cxn ang="0">
                  <a:pos x="15" y="110"/>
                </a:cxn>
                <a:cxn ang="0">
                  <a:pos x="6" y="104"/>
                </a:cxn>
                <a:cxn ang="0">
                  <a:pos x="0" y="103"/>
                </a:cxn>
              </a:cxnLst>
              <a:rect l="0" t="0" r="r" b="b"/>
              <a:pathLst>
                <a:path w="76" h="532">
                  <a:moveTo>
                    <a:pt x="0" y="103"/>
                  </a:moveTo>
                  <a:lnTo>
                    <a:pt x="8" y="114"/>
                  </a:lnTo>
                  <a:lnTo>
                    <a:pt x="14" y="122"/>
                  </a:lnTo>
                  <a:lnTo>
                    <a:pt x="22" y="132"/>
                  </a:lnTo>
                  <a:lnTo>
                    <a:pt x="27" y="141"/>
                  </a:lnTo>
                  <a:lnTo>
                    <a:pt x="33" y="151"/>
                  </a:lnTo>
                  <a:lnTo>
                    <a:pt x="40" y="165"/>
                  </a:lnTo>
                  <a:lnTo>
                    <a:pt x="44" y="180"/>
                  </a:lnTo>
                  <a:lnTo>
                    <a:pt x="49" y="200"/>
                  </a:lnTo>
                  <a:lnTo>
                    <a:pt x="50" y="209"/>
                  </a:lnTo>
                  <a:lnTo>
                    <a:pt x="53" y="220"/>
                  </a:lnTo>
                  <a:lnTo>
                    <a:pt x="55" y="233"/>
                  </a:lnTo>
                  <a:lnTo>
                    <a:pt x="56" y="246"/>
                  </a:lnTo>
                  <a:lnTo>
                    <a:pt x="59" y="259"/>
                  </a:lnTo>
                  <a:lnTo>
                    <a:pt x="60" y="274"/>
                  </a:lnTo>
                  <a:lnTo>
                    <a:pt x="63" y="289"/>
                  </a:lnTo>
                  <a:lnTo>
                    <a:pt x="64" y="302"/>
                  </a:lnTo>
                  <a:lnTo>
                    <a:pt x="65" y="319"/>
                  </a:lnTo>
                  <a:lnTo>
                    <a:pt x="65" y="341"/>
                  </a:lnTo>
                  <a:lnTo>
                    <a:pt x="65" y="363"/>
                  </a:lnTo>
                  <a:lnTo>
                    <a:pt x="64" y="387"/>
                  </a:lnTo>
                  <a:lnTo>
                    <a:pt x="64" y="408"/>
                  </a:lnTo>
                  <a:lnTo>
                    <a:pt x="64" y="428"/>
                  </a:lnTo>
                  <a:lnTo>
                    <a:pt x="64" y="442"/>
                  </a:lnTo>
                  <a:lnTo>
                    <a:pt x="64" y="449"/>
                  </a:lnTo>
                  <a:lnTo>
                    <a:pt x="64" y="459"/>
                  </a:lnTo>
                  <a:lnTo>
                    <a:pt x="64" y="471"/>
                  </a:lnTo>
                  <a:lnTo>
                    <a:pt x="64" y="485"/>
                  </a:lnTo>
                  <a:lnTo>
                    <a:pt x="63" y="496"/>
                  </a:lnTo>
                  <a:lnTo>
                    <a:pt x="60" y="511"/>
                  </a:lnTo>
                  <a:lnTo>
                    <a:pt x="60" y="522"/>
                  </a:lnTo>
                  <a:lnTo>
                    <a:pt x="59" y="529"/>
                  </a:lnTo>
                  <a:lnTo>
                    <a:pt x="59" y="532"/>
                  </a:lnTo>
                  <a:lnTo>
                    <a:pt x="60" y="530"/>
                  </a:lnTo>
                  <a:lnTo>
                    <a:pt x="63" y="526"/>
                  </a:lnTo>
                  <a:lnTo>
                    <a:pt x="65" y="520"/>
                  </a:lnTo>
                  <a:lnTo>
                    <a:pt x="68" y="511"/>
                  </a:lnTo>
                  <a:lnTo>
                    <a:pt x="69" y="499"/>
                  </a:lnTo>
                  <a:lnTo>
                    <a:pt x="73" y="485"/>
                  </a:lnTo>
                  <a:lnTo>
                    <a:pt x="73" y="468"/>
                  </a:lnTo>
                  <a:lnTo>
                    <a:pt x="73" y="446"/>
                  </a:lnTo>
                  <a:lnTo>
                    <a:pt x="73" y="436"/>
                  </a:lnTo>
                  <a:lnTo>
                    <a:pt x="73" y="419"/>
                  </a:lnTo>
                  <a:lnTo>
                    <a:pt x="74" y="400"/>
                  </a:lnTo>
                  <a:lnTo>
                    <a:pt x="74" y="378"/>
                  </a:lnTo>
                  <a:lnTo>
                    <a:pt x="76" y="356"/>
                  </a:lnTo>
                  <a:lnTo>
                    <a:pt x="76" y="332"/>
                  </a:lnTo>
                  <a:lnTo>
                    <a:pt x="76" y="313"/>
                  </a:lnTo>
                  <a:lnTo>
                    <a:pt x="76" y="295"/>
                  </a:lnTo>
                  <a:lnTo>
                    <a:pt x="74" y="276"/>
                  </a:lnTo>
                  <a:lnTo>
                    <a:pt x="73" y="259"/>
                  </a:lnTo>
                  <a:lnTo>
                    <a:pt x="72" y="243"/>
                  </a:lnTo>
                  <a:lnTo>
                    <a:pt x="69" y="227"/>
                  </a:lnTo>
                  <a:lnTo>
                    <a:pt x="68" y="212"/>
                  </a:lnTo>
                  <a:lnTo>
                    <a:pt x="67" y="200"/>
                  </a:lnTo>
                  <a:lnTo>
                    <a:pt x="67" y="187"/>
                  </a:lnTo>
                  <a:lnTo>
                    <a:pt x="65" y="174"/>
                  </a:lnTo>
                  <a:lnTo>
                    <a:pt x="65" y="159"/>
                  </a:lnTo>
                  <a:lnTo>
                    <a:pt x="65" y="138"/>
                  </a:lnTo>
                  <a:lnTo>
                    <a:pt x="65" y="117"/>
                  </a:lnTo>
                  <a:lnTo>
                    <a:pt x="67" y="94"/>
                  </a:lnTo>
                  <a:lnTo>
                    <a:pt x="68" y="69"/>
                  </a:lnTo>
                  <a:lnTo>
                    <a:pt x="68" y="45"/>
                  </a:lnTo>
                  <a:lnTo>
                    <a:pt x="69" y="21"/>
                  </a:lnTo>
                  <a:lnTo>
                    <a:pt x="72" y="0"/>
                  </a:lnTo>
                  <a:lnTo>
                    <a:pt x="69" y="0"/>
                  </a:lnTo>
                  <a:lnTo>
                    <a:pt x="68" y="0"/>
                  </a:lnTo>
                  <a:lnTo>
                    <a:pt x="67" y="0"/>
                  </a:lnTo>
                  <a:lnTo>
                    <a:pt x="65" y="2"/>
                  </a:lnTo>
                  <a:lnTo>
                    <a:pt x="64" y="3"/>
                  </a:lnTo>
                  <a:lnTo>
                    <a:pt x="63" y="6"/>
                  </a:lnTo>
                  <a:lnTo>
                    <a:pt x="63" y="12"/>
                  </a:lnTo>
                  <a:lnTo>
                    <a:pt x="60" y="15"/>
                  </a:lnTo>
                  <a:lnTo>
                    <a:pt x="59" y="18"/>
                  </a:lnTo>
                  <a:lnTo>
                    <a:pt x="58" y="21"/>
                  </a:lnTo>
                  <a:lnTo>
                    <a:pt x="56" y="24"/>
                  </a:lnTo>
                  <a:lnTo>
                    <a:pt x="55" y="27"/>
                  </a:lnTo>
                  <a:lnTo>
                    <a:pt x="51" y="33"/>
                  </a:lnTo>
                  <a:lnTo>
                    <a:pt x="50" y="36"/>
                  </a:lnTo>
                  <a:lnTo>
                    <a:pt x="47" y="39"/>
                  </a:lnTo>
                  <a:lnTo>
                    <a:pt x="44" y="42"/>
                  </a:lnTo>
                  <a:lnTo>
                    <a:pt x="42" y="46"/>
                  </a:lnTo>
                  <a:lnTo>
                    <a:pt x="41" y="51"/>
                  </a:lnTo>
                  <a:lnTo>
                    <a:pt x="41" y="57"/>
                  </a:lnTo>
                  <a:lnTo>
                    <a:pt x="38" y="63"/>
                  </a:lnTo>
                  <a:lnTo>
                    <a:pt x="36" y="67"/>
                  </a:lnTo>
                  <a:lnTo>
                    <a:pt x="36" y="73"/>
                  </a:lnTo>
                  <a:lnTo>
                    <a:pt x="36" y="77"/>
                  </a:lnTo>
                  <a:lnTo>
                    <a:pt x="36" y="80"/>
                  </a:lnTo>
                  <a:lnTo>
                    <a:pt x="35" y="83"/>
                  </a:lnTo>
                  <a:lnTo>
                    <a:pt x="33" y="89"/>
                  </a:lnTo>
                  <a:lnTo>
                    <a:pt x="31" y="92"/>
                  </a:lnTo>
                  <a:lnTo>
                    <a:pt x="29" y="98"/>
                  </a:lnTo>
                  <a:lnTo>
                    <a:pt x="26" y="103"/>
                  </a:lnTo>
                  <a:lnTo>
                    <a:pt x="24" y="106"/>
                  </a:lnTo>
                  <a:lnTo>
                    <a:pt x="22" y="108"/>
                  </a:lnTo>
                  <a:lnTo>
                    <a:pt x="18" y="110"/>
                  </a:lnTo>
                  <a:lnTo>
                    <a:pt x="15" y="110"/>
                  </a:lnTo>
                  <a:lnTo>
                    <a:pt x="10" y="107"/>
                  </a:lnTo>
                  <a:lnTo>
                    <a:pt x="6" y="104"/>
                  </a:lnTo>
                  <a:lnTo>
                    <a:pt x="0" y="101"/>
                  </a:lnTo>
                  <a:lnTo>
                    <a:pt x="0" y="103"/>
                  </a:lnTo>
                  <a:close/>
                </a:path>
              </a:pathLst>
            </a:custGeom>
            <a:solidFill>
              <a:srgbClr val="FFFFFF"/>
            </a:solidFill>
            <a:ln w="9525">
              <a:noFill/>
              <a:round/>
              <a:headEnd/>
              <a:tailEnd/>
            </a:ln>
          </p:spPr>
          <p:txBody>
            <a:bodyPr/>
            <a:lstStyle/>
            <a:p>
              <a:endParaRPr lang="en-US"/>
            </a:p>
          </p:txBody>
        </p:sp>
        <p:sp>
          <p:nvSpPr>
            <p:cNvPr id="1241866" name="Freeform 778"/>
            <p:cNvSpPr>
              <a:spLocks/>
            </p:cNvSpPr>
            <p:nvPr/>
          </p:nvSpPr>
          <p:spPr bwMode="auto">
            <a:xfrm>
              <a:off x="3168" y="2527"/>
              <a:ext cx="38" cy="266"/>
            </a:xfrm>
            <a:custGeom>
              <a:avLst/>
              <a:gdLst/>
              <a:ahLst/>
              <a:cxnLst>
                <a:cxn ang="0">
                  <a:pos x="0" y="103"/>
                </a:cxn>
                <a:cxn ang="0">
                  <a:pos x="14" y="122"/>
                </a:cxn>
                <a:cxn ang="0">
                  <a:pos x="27" y="141"/>
                </a:cxn>
                <a:cxn ang="0">
                  <a:pos x="40" y="165"/>
                </a:cxn>
                <a:cxn ang="0">
                  <a:pos x="49" y="200"/>
                </a:cxn>
                <a:cxn ang="0">
                  <a:pos x="53" y="220"/>
                </a:cxn>
                <a:cxn ang="0">
                  <a:pos x="56" y="246"/>
                </a:cxn>
                <a:cxn ang="0">
                  <a:pos x="60" y="274"/>
                </a:cxn>
                <a:cxn ang="0">
                  <a:pos x="64" y="302"/>
                </a:cxn>
                <a:cxn ang="0">
                  <a:pos x="65" y="341"/>
                </a:cxn>
                <a:cxn ang="0">
                  <a:pos x="64" y="387"/>
                </a:cxn>
                <a:cxn ang="0">
                  <a:pos x="64" y="428"/>
                </a:cxn>
                <a:cxn ang="0">
                  <a:pos x="64" y="449"/>
                </a:cxn>
                <a:cxn ang="0">
                  <a:pos x="64" y="471"/>
                </a:cxn>
                <a:cxn ang="0">
                  <a:pos x="63" y="496"/>
                </a:cxn>
                <a:cxn ang="0">
                  <a:pos x="60" y="522"/>
                </a:cxn>
                <a:cxn ang="0">
                  <a:pos x="59" y="532"/>
                </a:cxn>
                <a:cxn ang="0">
                  <a:pos x="63" y="526"/>
                </a:cxn>
                <a:cxn ang="0">
                  <a:pos x="68" y="511"/>
                </a:cxn>
                <a:cxn ang="0">
                  <a:pos x="73" y="485"/>
                </a:cxn>
                <a:cxn ang="0">
                  <a:pos x="73" y="446"/>
                </a:cxn>
                <a:cxn ang="0">
                  <a:pos x="73" y="419"/>
                </a:cxn>
                <a:cxn ang="0">
                  <a:pos x="74" y="378"/>
                </a:cxn>
                <a:cxn ang="0">
                  <a:pos x="76" y="332"/>
                </a:cxn>
                <a:cxn ang="0">
                  <a:pos x="76" y="295"/>
                </a:cxn>
                <a:cxn ang="0">
                  <a:pos x="73" y="259"/>
                </a:cxn>
                <a:cxn ang="0">
                  <a:pos x="69" y="227"/>
                </a:cxn>
                <a:cxn ang="0">
                  <a:pos x="67" y="200"/>
                </a:cxn>
                <a:cxn ang="0">
                  <a:pos x="65" y="174"/>
                </a:cxn>
                <a:cxn ang="0">
                  <a:pos x="65" y="138"/>
                </a:cxn>
                <a:cxn ang="0">
                  <a:pos x="67" y="94"/>
                </a:cxn>
                <a:cxn ang="0">
                  <a:pos x="68" y="45"/>
                </a:cxn>
                <a:cxn ang="0">
                  <a:pos x="72" y="0"/>
                </a:cxn>
                <a:cxn ang="0">
                  <a:pos x="68" y="0"/>
                </a:cxn>
                <a:cxn ang="0">
                  <a:pos x="65" y="2"/>
                </a:cxn>
                <a:cxn ang="0">
                  <a:pos x="63" y="6"/>
                </a:cxn>
                <a:cxn ang="0">
                  <a:pos x="60" y="15"/>
                </a:cxn>
                <a:cxn ang="0">
                  <a:pos x="58" y="21"/>
                </a:cxn>
                <a:cxn ang="0">
                  <a:pos x="55" y="27"/>
                </a:cxn>
                <a:cxn ang="0">
                  <a:pos x="50" y="36"/>
                </a:cxn>
                <a:cxn ang="0">
                  <a:pos x="44" y="42"/>
                </a:cxn>
                <a:cxn ang="0">
                  <a:pos x="41" y="51"/>
                </a:cxn>
                <a:cxn ang="0">
                  <a:pos x="38" y="63"/>
                </a:cxn>
                <a:cxn ang="0">
                  <a:pos x="36" y="73"/>
                </a:cxn>
                <a:cxn ang="0">
                  <a:pos x="36" y="80"/>
                </a:cxn>
                <a:cxn ang="0">
                  <a:pos x="33" y="89"/>
                </a:cxn>
                <a:cxn ang="0">
                  <a:pos x="29" y="98"/>
                </a:cxn>
                <a:cxn ang="0">
                  <a:pos x="24" y="106"/>
                </a:cxn>
                <a:cxn ang="0">
                  <a:pos x="18" y="110"/>
                </a:cxn>
                <a:cxn ang="0">
                  <a:pos x="10" y="107"/>
                </a:cxn>
                <a:cxn ang="0">
                  <a:pos x="0" y="101"/>
                </a:cxn>
              </a:cxnLst>
              <a:rect l="0" t="0" r="r" b="b"/>
              <a:pathLst>
                <a:path w="76" h="532">
                  <a:moveTo>
                    <a:pt x="0" y="103"/>
                  </a:moveTo>
                  <a:lnTo>
                    <a:pt x="0" y="103"/>
                  </a:lnTo>
                  <a:lnTo>
                    <a:pt x="8" y="114"/>
                  </a:lnTo>
                  <a:lnTo>
                    <a:pt x="14" y="122"/>
                  </a:lnTo>
                  <a:lnTo>
                    <a:pt x="22" y="132"/>
                  </a:lnTo>
                  <a:lnTo>
                    <a:pt x="27" y="141"/>
                  </a:lnTo>
                  <a:lnTo>
                    <a:pt x="33" y="151"/>
                  </a:lnTo>
                  <a:lnTo>
                    <a:pt x="40" y="165"/>
                  </a:lnTo>
                  <a:lnTo>
                    <a:pt x="44" y="180"/>
                  </a:lnTo>
                  <a:lnTo>
                    <a:pt x="49" y="200"/>
                  </a:lnTo>
                  <a:lnTo>
                    <a:pt x="50" y="209"/>
                  </a:lnTo>
                  <a:lnTo>
                    <a:pt x="53" y="220"/>
                  </a:lnTo>
                  <a:lnTo>
                    <a:pt x="55" y="233"/>
                  </a:lnTo>
                  <a:lnTo>
                    <a:pt x="56" y="246"/>
                  </a:lnTo>
                  <a:lnTo>
                    <a:pt x="59" y="259"/>
                  </a:lnTo>
                  <a:lnTo>
                    <a:pt x="60" y="274"/>
                  </a:lnTo>
                  <a:lnTo>
                    <a:pt x="63" y="289"/>
                  </a:lnTo>
                  <a:lnTo>
                    <a:pt x="64" y="302"/>
                  </a:lnTo>
                  <a:lnTo>
                    <a:pt x="65" y="319"/>
                  </a:lnTo>
                  <a:lnTo>
                    <a:pt x="65" y="341"/>
                  </a:lnTo>
                  <a:lnTo>
                    <a:pt x="65" y="363"/>
                  </a:lnTo>
                  <a:lnTo>
                    <a:pt x="64" y="387"/>
                  </a:lnTo>
                  <a:lnTo>
                    <a:pt x="64" y="408"/>
                  </a:lnTo>
                  <a:lnTo>
                    <a:pt x="64" y="428"/>
                  </a:lnTo>
                  <a:lnTo>
                    <a:pt x="64" y="442"/>
                  </a:lnTo>
                  <a:lnTo>
                    <a:pt x="64" y="449"/>
                  </a:lnTo>
                  <a:lnTo>
                    <a:pt x="64" y="459"/>
                  </a:lnTo>
                  <a:lnTo>
                    <a:pt x="64" y="471"/>
                  </a:lnTo>
                  <a:lnTo>
                    <a:pt x="64" y="485"/>
                  </a:lnTo>
                  <a:lnTo>
                    <a:pt x="63" y="496"/>
                  </a:lnTo>
                  <a:lnTo>
                    <a:pt x="60" y="511"/>
                  </a:lnTo>
                  <a:lnTo>
                    <a:pt x="60" y="522"/>
                  </a:lnTo>
                  <a:lnTo>
                    <a:pt x="59" y="529"/>
                  </a:lnTo>
                  <a:lnTo>
                    <a:pt x="59" y="532"/>
                  </a:lnTo>
                  <a:lnTo>
                    <a:pt x="60" y="530"/>
                  </a:lnTo>
                  <a:lnTo>
                    <a:pt x="63" y="526"/>
                  </a:lnTo>
                  <a:lnTo>
                    <a:pt x="65" y="520"/>
                  </a:lnTo>
                  <a:lnTo>
                    <a:pt x="68" y="511"/>
                  </a:lnTo>
                  <a:lnTo>
                    <a:pt x="69" y="499"/>
                  </a:lnTo>
                  <a:lnTo>
                    <a:pt x="73" y="485"/>
                  </a:lnTo>
                  <a:lnTo>
                    <a:pt x="73" y="468"/>
                  </a:lnTo>
                  <a:lnTo>
                    <a:pt x="73" y="446"/>
                  </a:lnTo>
                  <a:lnTo>
                    <a:pt x="73" y="436"/>
                  </a:lnTo>
                  <a:lnTo>
                    <a:pt x="73" y="419"/>
                  </a:lnTo>
                  <a:lnTo>
                    <a:pt x="74" y="400"/>
                  </a:lnTo>
                  <a:lnTo>
                    <a:pt x="74" y="378"/>
                  </a:lnTo>
                  <a:lnTo>
                    <a:pt x="76" y="356"/>
                  </a:lnTo>
                  <a:lnTo>
                    <a:pt x="76" y="332"/>
                  </a:lnTo>
                  <a:lnTo>
                    <a:pt x="76" y="313"/>
                  </a:lnTo>
                  <a:lnTo>
                    <a:pt x="76" y="295"/>
                  </a:lnTo>
                  <a:lnTo>
                    <a:pt x="74" y="276"/>
                  </a:lnTo>
                  <a:lnTo>
                    <a:pt x="73" y="259"/>
                  </a:lnTo>
                  <a:lnTo>
                    <a:pt x="72" y="243"/>
                  </a:lnTo>
                  <a:lnTo>
                    <a:pt x="69" y="227"/>
                  </a:lnTo>
                  <a:lnTo>
                    <a:pt x="68" y="212"/>
                  </a:lnTo>
                  <a:lnTo>
                    <a:pt x="67" y="200"/>
                  </a:lnTo>
                  <a:lnTo>
                    <a:pt x="67" y="187"/>
                  </a:lnTo>
                  <a:lnTo>
                    <a:pt x="65" y="174"/>
                  </a:lnTo>
                  <a:lnTo>
                    <a:pt x="65" y="159"/>
                  </a:lnTo>
                  <a:lnTo>
                    <a:pt x="65" y="138"/>
                  </a:lnTo>
                  <a:lnTo>
                    <a:pt x="65" y="117"/>
                  </a:lnTo>
                  <a:lnTo>
                    <a:pt x="67" y="94"/>
                  </a:lnTo>
                  <a:lnTo>
                    <a:pt x="68" y="69"/>
                  </a:lnTo>
                  <a:lnTo>
                    <a:pt x="68" y="45"/>
                  </a:lnTo>
                  <a:lnTo>
                    <a:pt x="69" y="21"/>
                  </a:lnTo>
                  <a:lnTo>
                    <a:pt x="72" y="0"/>
                  </a:lnTo>
                  <a:lnTo>
                    <a:pt x="69" y="0"/>
                  </a:lnTo>
                  <a:lnTo>
                    <a:pt x="68" y="0"/>
                  </a:lnTo>
                  <a:lnTo>
                    <a:pt x="67" y="0"/>
                  </a:lnTo>
                  <a:lnTo>
                    <a:pt x="65" y="2"/>
                  </a:lnTo>
                  <a:lnTo>
                    <a:pt x="64" y="3"/>
                  </a:lnTo>
                  <a:lnTo>
                    <a:pt x="63" y="6"/>
                  </a:lnTo>
                  <a:lnTo>
                    <a:pt x="63" y="12"/>
                  </a:lnTo>
                  <a:lnTo>
                    <a:pt x="60" y="15"/>
                  </a:lnTo>
                  <a:lnTo>
                    <a:pt x="59" y="18"/>
                  </a:lnTo>
                  <a:lnTo>
                    <a:pt x="58" y="21"/>
                  </a:lnTo>
                  <a:lnTo>
                    <a:pt x="56" y="24"/>
                  </a:lnTo>
                  <a:lnTo>
                    <a:pt x="55" y="27"/>
                  </a:lnTo>
                  <a:lnTo>
                    <a:pt x="51" y="33"/>
                  </a:lnTo>
                  <a:lnTo>
                    <a:pt x="50" y="36"/>
                  </a:lnTo>
                  <a:lnTo>
                    <a:pt x="47" y="39"/>
                  </a:lnTo>
                  <a:lnTo>
                    <a:pt x="44" y="42"/>
                  </a:lnTo>
                  <a:lnTo>
                    <a:pt x="42" y="46"/>
                  </a:lnTo>
                  <a:lnTo>
                    <a:pt x="41" y="51"/>
                  </a:lnTo>
                  <a:lnTo>
                    <a:pt x="41" y="57"/>
                  </a:lnTo>
                  <a:lnTo>
                    <a:pt x="38" y="63"/>
                  </a:lnTo>
                  <a:lnTo>
                    <a:pt x="36" y="67"/>
                  </a:lnTo>
                  <a:lnTo>
                    <a:pt x="36" y="73"/>
                  </a:lnTo>
                  <a:lnTo>
                    <a:pt x="36" y="77"/>
                  </a:lnTo>
                  <a:lnTo>
                    <a:pt x="36" y="80"/>
                  </a:lnTo>
                  <a:lnTo>
                    <a:pt x="35" y="83"/>
                  </a:lnTo>
                  <a:lnTo>
                    <a:pt x="33" y="89"/>
                  </a:lnTo>
                  <a:lnTo>
                    <a:pt x="31" y="92"/>
                  </a:lnTo>
                  <a:lnTo>
                    <a:pt x="29" y="98"/>
                  </a:lnTo>
                  <a:lnTo>
                    <a:pt x="26" y="103"/>
                  </a:lnTo>
                  <a:lnTo>
                    <a:pt x="24" y="106"/>
                  </a:lnTo>
                  <a:lnTo>
                    <a:pt x="22" y="108"/>
                  </a:lnTo>
                  <a:lnTo>
                    <a:pt x="18" y="110"/>
                  </a:lnTo>
                  <a:lnTo>
                    <a:pt x="15" y="110"/>
                  </a:lnTo>
                  <a:lnTo>
                    <a:pt x="10" y="107"/>
                  </a:lnTo>
                  <a:lnTo>
                    <a:pt x="6" y="104"/>
                  </a:lnTo>
                  <a:lnTo>
                    <a:pt x="0" y="101"/>
                  </a:lnTo>
                  <a:lnTo>
                    <a:pt x="0" y="103"/>
                  </a:lnTo>
                  <a:close/>
                </a:path>
              </a:pathLst>
            </a:custGeom>
            <a:noFill/>
            <a:ln w="1588">
              <a:solidFill>
                <a:srgbClr val="000000"/>
              </a:solidFill>
              <a:prstDash val="solid"/>
              <a:round/>
              <a:headEnd/>
              <a:tailEnd/>
            </a:ln>
          </p:spPr>
          <p:txBody>
            <a:bodyPr/>
            <a:lstStyle/>
            <a:p>
              <a:endParaRPr lang="en-US"/>
            </a:p>
          </p:txBody>
        </p:sp>
        <p:sp>
          <p:nvSpPr>
            <p:cNvPr id="1241867" name="Freeform 779"/>
            <p:cNvSpPr>
              <a:spLocks/>
            </p:cNvSpPr>
            <p:nvPr/>
          </p:nvSpPr>
          <p:spPr bwMode="auto">
            <a:xfrm>
              <a:off x="3159" y="2475"/>
              <a:ext cx="12" cy="95"/>
            </a:xfrm>
            <a:custGeom>
              <a:avLst/>
              <a:gdLst/>
              <a:ahLst/>
              <a:cxnLst>
                <a:cxn ang="0">
                  <a:pos x="0" y="0"/>
                </a:cxn>
                <a:cxn ang="0">
                  <a:pos x="0" y="0"/>
                </a:cxn>
                <a:cxn ang="0">
                  <a:pos x="1" y="24"/>
                </a:cxn>
                <a:cxn ang="0">
                  <a:pos x="1" y="49"/>
                </a:cxn>
                <a:cxn ang="0">
                  <a:pos x="2" y="73"/>
                </a:cxn>
                <a:cxn ang="0">
                  <a:pos x="5" y="98"/>
                </a:cxn>
                <a:cxn ang="0">
                  <a:pos x="6" y="122"/>
                </a:cxn>
                <a:cxn ang="0">
                  <a:pos x="10" y="147"/>
                </a:cxn>
                <a:cxn ang="0">
                  <a:pos x="16" y="169"/>
                </a:cxn>
                <a:cxn ang="0">
                  <a:pos x="24" y="191"/>
                </a:cxn>
              </a:cxnLst>
              <a:rect l="0" t="0" r="r" b="b"/>
              <a:pathLst>
                <a:path w="24" h="191">
                  <a:moveTo>
                    <a:pt x="0" y="0"/>
                  </a:moveTo>
                  <a:lnTo>
                    <a:pt x="0" y="0"/>
                  </a:lnTo>
                  <a:lnTo>
                    <a:pt x="1" y="24"/>
                  </a:lnTo>
                  <a:lnTo>
                    <a:pt x="1" y="49"/>
                  </a:lnTo>
                  <a:lnTo>
                    <a:pt x="2" y="73"/>
                  </a:lnTo>
                  <a:lnTo>
                    <a:pt x="5" y="98"/>
                  </a:lnTo>
                  <a:lnTo>
                    <a:pt x="6" y="122"/>
                  </a:lnTo>
                  <a:lnTo>
                    <a:pt x="10" y="147"/>
                  </a:lnTo>
                  <a:lnTo>
                    <a:pt x="16" y="169"/>
                  </a:lnTo>
                  <a:lnTo>
                    <a:pt x="24" y="191"/>
                  </a:lnTo>
                </a:path>
              </a:pathLst>
            </a:custGeom>
            <a:noFill/>
            <a:ln w="1588">
              <a:solidFill>
                <a:srgbClr val="000000"/>
              </a:solidFill>
              <a:prstDash val="solid"/>
              <a:round/>
              <a:headEnd/>
              <a:tailEnd/>
            </a:ln>
          </p:spPr>
          <p:txBody>
            <a:bodyPr/>
            <a:lstStyle/>
            <a:p>
              <a:endParaRPr lang="en-US"/>
            </a:p>
          </p:txBody>
        </p:sp>
        <p:sp>
          <p:nvSpPr>
            <p:cNvPr id="1241868" name="Freeform 780"/>
            <p:cNvSpPr>
              <a:spLocks/>
            </p:cNvSpPr>
            <p:nvPr/>
          </p:nvSpPr>
          <p:spPr bwMode="auto">
            <a:xfrm>
              <a:off x="3161" y="2291"/>
              <a:ext cx="1" cy="114"/>
            </a:xfrm>
            <a:custGeom>
              <a:avLst/>
              <a:gdLst/>
              <a:ahLst/>
              <a:cxnLst>
                <a:cxn ang="0">
                  <a:pos x="0" y="0"/>
                </a:cxn>
                <a:cxn ang="0">
                  <a:pos x="0" y="0"/>
                </a:cxn>
                <a:cxn ang="0">
                  <a:pos x="0" y="30"/>
                </a:cxn>
                <a:cxn ang="0">
                  <a:pos x="0" y="56"/>
                </a:cxn>
                <a:cxn ang="0">
                  <a:pos x="2" y="87"/>
                </a:cxn>
                <a:cxn ang="0">
                  <a:pos x="2" y="114"/>
                </a:cxn>
                <a:cxn ang="0">
                  <a:pos x="2" y="144"/>
                </a:cxn>
                <a:cxn ang="0">
                  <a:pos x="2" y="170"/>
                </a:cxn>
                <a:cxn ang="0">
                  <a:pos x="2" y="201"/>
                </a:cxn>
                <a:cxn ang="0">
                  <a:pos x="0" y="228"/>
                </a:cxn>
              </a:cxnLst>
              <a:rect l="0" t="0" r="r" b="b"/>
              <a:pathLst>
                <a:path w="2" h="228">
                  <a:moveTo>
                    <a:pt x="0" y="0"/>
                  </a:moveTo>
                  <a:lnTo>
                    <a:pt x="0" y="0"/>
                  </a:lnTo>
                  <a:lnTo>
                    <a:pt x="0" y="30"/>
                  </a:lnTo>
                  <a:lnTo>
                    <a:pt x="0" y="56"/>
                  </a:lnTo>
                  <a:lnTo>
                    <a:pt x="2" y="87"/>
                  </a:lnTo>
                  <a:lnTo>
                    <a:pt x="2" y="114"/>
                  </a:lnTo>
                  <a:lnTo>
                    <a:pt x="2" y="144"/>
                  </a:lnTo>
                  <a:lnTo>
                    <a:pt x="2" y="170"/>
                  </a:lnTo>
                  <a:lnTo>
                    <a:pt x="2" y="201"/>
                  </a:lnTo>
                  <a:lnTo>
                    <a:pt x="0" y="228"/>
                  </a:lnTo>
                </a:path>
              </a:pathLst>
            </a:custGeom>
            <a:noFill/>
            <a:ln w="1588">
              <a:solidFill>
                <a:srgbClr val="000000"/>
              </a:solidFill>
              <a:prstDash val="solid"/>
              <a:round/>
              <a:headEnd/>
              <a:tailEnd/>
            </a:ln>
          </p:spPr>
          <p:txBody>
            <a:bodyPr/>
            <a:lstStyle/>
            <a:p>
              <a:endParaRPr lang="en-US"/>
            </a:p>
          </p:txBody>
        </p:sp>
        <p:sp>
          <p:nvSpPr>
            <p:cNvPr id="1241869" name="Freeform 781"/>
            <p:cNvSpPr>
              <a:spLocks/>
            </p:cNvSpPr>
            <p:nvPr/>
          </p:nvSpPr>
          <p:spPr bwMode="auto">
            <a:xfrm>
              <a:off x="3166" y="2392"/>
              <a:ext cx="2" cy="63"/>
            </a:xfrm>
            <a:custGeom>
              <a:avLst/>
              <a:gdLst/>
              <a:ahLst/>
              <a:cxnLst>
                <a:cxn ang="0">
                  <a:pos x="1" y="0"/>
                </a:cxn>
                <a:cxn ang="0">
                  <a:pos x="1" y="0"/>
                </a:cxn>
                <a:cxn ang="0">
                  <a:pos x="1" y="17"/>
                </a:cxn>
                <a:cxn ang="0">
                  <a:pos x="0" y="32"/>
                </a:cxn>
                <a:cxn ang="0">
                  <a:pos x="0" y="48"/>
                </a:cxn>
                <a:cxn ang="0">
                  <a:pos x="0" y="64"/>
                </a:cxn>
                <a:cxn ang="0">
                  <a:pos x="0" y="80"/>
                </a:cxn>
                <a:cxn ang="0">
                  <a:pos x="0" y="95"/>
                </a:cxn>
                <a:cxn ang="0">
                  <a:pos x="1" y="113"/>
                </a:cxn>
                <a:cxn ang="0">
                  <a:pos x="4" y="128"/>
                </a:cxn>
              </a:cxnLst>
              <a:rect l="0" t="0" r="r" b="b"/>
              <a:pathLst>
                <a:path w="4" h="128">
                  <a:moveTo>
                    <a:pt x="1" y="0"/>
                  </a:moveTo>
                  <a:lnTo>
                    <a:pt x="1" y="0"/>
                  </a:lnTo>
                  <a:lnTo>
                    <a:pt x="1" y="17"/>
                  </a:lnTo>
                  <a:lnTo>
                    <a:pt x="0" y="32"/>
                  </a:lnTo>
                  <a:lnTo>
                    <a:pt x="0" y="48"/>
                  </a:lnTo>
                  <a:lnTo>
                    <a:pt x="0" y="64"/>
                  </a:lnTo>
                  <a:lnTo>
                    <a:pt x="0" y="80"/>
                  </a:lnTo>
                  <a:lnTo>
                    <a:pt x="0" y="95"/>
                  </a:lnTo>
                  <a:lnTo>
                    <a:pt x="1" y="113"/>
                  </a:lnTo>
                  <a:lnTo>
                    <a:pt x="4" y="128"/>
                  </a:lnTo>
                </a:path>
              </a:pathLst>
            </a:custGeom>
            <a:noFill/>
            <a:ln w="1588">
              <a:solidFill>
                <a:srgbClr val="000000"/>
              </a:solidFill>
              <a:prstDash val="solid"/>
              <a:round/>
              <a:headEnd/>
              <a:tailEnd/>
            </a:ln>
          </p:spPr>
          <p:txBody>
            <a:bodyPr/>
            <a:lstStyle/>
            <a:p>
              <a:endParaRPr lang="en-US"/>
            </a:p>
          </p:txBody>
        </p:sp>
        <p:sp>
          <p:nvSpPr>
            <p:cNvPr id="1241870" name="Freeform 782"/>
            <p:cNvSpPr>
              <a:spLocks/>
            </p:cNvSpPr>
            <p:nvPr/>
          </p:nvSpPr>
          <p:spPr bwMode="auto">
            <a:xfrm>
              <a:off x="3197" y="2427"/>
              <a:ext cx="6" cy="77"/>
            </a:xfrm>
            <a:custGeom>
              <a:avLst/>
              <a:gdLst/>
              <a:ahLst/>
              <a:cxnLst>
                <a:cxn ang="0">
                  <a:pos x="11" y="0"/>
                </a:cxn>
                <a:cxn ang="0">
                  <a:pos x="11" y="0"/>
                </a:cxn>
                <a:cxn ang="0">
                  <a:pos x="11" y="19"/>
                </a:cxn>
                <a:cxn ang="0">
                  <a:pos x="10" y="38"/>
                </a:cxn>
                <a:cxn ang="0">
                  <a:pos x="10" y="56"/>
                </a:cxn>
                <a:cxn ang="0">
                  <a:pos x="9" y="77"/>
                </a:cxn>
                <a:cxn ang="0">
                  <a:pos x="7" y="94"/>
                </a:cxn>
                <a:cxn ang="0">
                  <a:pos x="6" y="115"/>
                </a:cxn>
                <a:cxn ang="0">
                  <a:pos x="2" y="133"/>
                </a:cxn>
                <a:cxn ang="0">
                  <a:pos x="0" y="152"/>
                </a:cxn>
              </a:cxnLst>
              <a:rect l="0" t="0" r="r" b="b"/>
              <a:pathLst>
                <a:path w="11" h="152">
                  <a:moveTo>
                    <a:pt x="11" y="0"/>
                  </a:moveTo>
                  <a:lnTo>
                    <a:pt x="11" y="0"/>
                  </a:lnTo>
                  <a:lnTo>
                    <a:pt x="11" y="19"/>
                  </a:lnTo>
                  <a:lnTo>
                    <a:pt x="10" y="38"/>
                  </a:lnTo>
                  <a:lnTo>
                    <a:pt x="10" y="56"/>
                  </a:lnTo>
                  <a:lnTo>
                    <a:pt x="9" y="77"/>
                  </a:lnTo>
                  <a:lnTo>
                    <a:pt x="7" y="94"/>
                  </a:lnTo>
                  <a:lnTo>
                    <a:pt x="6" y="115"/>
                  </a:lnTo>
                  <a:lnTo>
                    <a:pt x="2" y="133"/>
                  </a:lnTo>
                  <a:lnTo>
                    <a:pt x="0" y="152"/>
                  </a:lnTo>
                </a:path>
              </a:pathLst>
            </a:custGeom>
            <a:noFill/>
            <a:ln w="1588">
              <a:solidFill>
                <a:srgbClr val="000000"/>
              </a:solidFill>
              <a:prstDash val="solid"/>
              <a:round/>
              <a:headEnd/>
              <a:tailEnd/>
            </a:ln>
          </p:spPr>
          <p:txBody>
            <a:bodyPr/>
            <a:lstStyle/>
            <a:p>
              <a:endParaRPr lang="en-US"/>
            </a:p>
          </p:txBody>
        </p:sp>
        <p:sp>
          <p:nvSpPr>
            <p:cNvPr id="1241871" name="Freeform 783"/>
            <p:cNvSpPr>
              <a:spLocks/>
            </p:cNvSpPr>
            <p:nvPr/>
          </p:nvSpPr>
          <p:spPr bwMode="auto">
            <a:xfrm>
              <a:off x="3198" y="2381"/>
              <a:ext cx="2" cy="63"/>
            </a:xfrm>
            <a:custGeom>
              <a:avLst/>
              <a:gdLst/>
              <a:ahLst/>
              <a:cxnLst>
                <a:cxn ang="0">
                  <a:pos x="4" y="0"/>
                </a:cxn>
                <a:cxn ang="0">
                  <a:pos x="4" y="0"/>
                </a:cxn>
                <a:cxn ang="0">
                  <a:pos x="4" y="15"/>
                </a:cxn>
                <a:cxn ang="0">
                  <a:pos x="4" y="29"/>
                </a:cxn>
                <a:cxn ang="0">
                  <a:pos x="1" y="44"/>
                </a:cxn>
                <a:cxn ang="0">
                  <a:pos x="1" y="59"/>
                </a:cxn>
                <a:cxn ang="0">
                  <a:pos x="1" y="74"/>
                </a:cxn>
                <a:cxn ang="0">
                  <a:pos x="1" y="92"/>
                </a:cxn>
                <a:cxn ang="0">
                  <a:pos x="1" y="108"/>
                </a:cxn>
                <a:cxn ang="0">
                  <a:pos x="0" y="126"/>
                </a:cxn>
              </a:cxnLst>
              <a:rect l="0" t="0" r="r" b="b"/>
              <a:pathLst>
                <a:path w="4" h="126">
                  <a:moveTo>
                    <a:pt x="4" y="0"/>
                  </a:moveTo>
                  <a:lnTo>
                    <a:pt x="4" y="0"/>
                  </a:lnTo>
                  <a:lnTo>
                    <a:pt x="4" y="15"/>
                  </a:lnTo>
                  <a:lnTo>
                    <a:pt x="4" y="29"/>
                  </a:lnTo>
                  <a:lnTo>
                    <a:pt x="1" y="44"/>
                  </a:lnTo>
                  <a:lnTo>
                    <a:pt x="1" y="59"/>
                  </a:lnTo>
                  <a:lnTo>
                    <a:pt x="1" y="74"/>
                  </a:lnTo>
                  <a:lnTo>
                    <a:pt x="1" y="92"/>
                  </a:lnTo>
                  <a:lnTo>
                    <a:pt x="1" y="108"/>
                  </a:lnTo>
                  <a:lnTo>
                    <a:pt x="0" y="126"/>
                  </a:lnTo>
                </a:path>
              </a:pathLst>
            </a:custGeom>
            <a:noFill/>
            <a:ln w="1588">
              <a:solidFill>
                <a:srgbClr val="000000"/>
              </a:solidFill>
              <a:prstDash val="solid"/>
              <a:round/>
              <a:headEnd/>
              <a:tailEnd/>
            </a:ln>
          </p:spPr>
          <p:txBody>
            <a:bodyPr/>
            <a:lstStyle/>
            <a:p>
              <a:endParaRPr lang="en-US"/>
            </a:p>
          </p:txBody>
        </p:sp>
        <p:sp>
          <p:nvSpPr>
            <p:cNvPr id="1241872" name="Freeform 784"/>
            <p:cNvSpPr>
              <a:spLocks/>
            </p:cNvSpPr>
            <p:nvPr/>
          </p:nvSpPr>
          <p:spPr bwMode="auto">
            <a:xfrm>
              <a:off x="3153" y="2244"/>
              <a:ext cx="57" cy="549"/>
            </a:xfrm>
            <a:custGeom>
              <a:avLst/>
              <a:gdLst/>
              <a:ahLst/>
              <a:cxnLst>
                <a:cxn ang="0">
                  <a:pos x="90" y="1097"/>
                </a:cxn>
                <a:cxn ang="0">
                  <a:pos x="93" y="1092"/>
                </a:cxn>
                <a:cxn ang="0">
                  <a:pos x="100" y="1076"/>
                </a:cxn>
                <a:cxn ang="0">
                  <a:pos x="104" y="1050"/>
                </a:cxn>
                <a:cxn ang="0">
                  <a:pos x="104" y="1011"/>
                </a:cxn>
                <a:cxn ang="0">
                  <a:pos x="104" y="984"/>
                </a:cxn>
                <a:cxn ang="0">
                  <a:pos x="105" y="943"/>
                </a:cxn>
                <a:cxn ang="0">
                  <a:pos x="107" y="897"/>
                </a:cxn>
                <a:cxn ang="0">
                  <a:pos x="107" y="860"/>
                </a:cxn>
                <a:cxn ang="0">
                  <a:pos x="104" y="824"/>
                </a:cxn>
                <a:cxn ang="0">
                  <a:pos x="100" y="792"/>
                </a:cxn>
                <a:cxn ang="0">
                  <a:pos x="98" y="765"/>
                </a:cxn>
                <a:cxn ang="0">
                  <a:pos x="96" y="739"/>
                </a:cxn>
                <a:cxn ang="0">
                  <a:pos x="96" y="693"/>
                </a:cxn>
                <a:cxn ang="0">
                  <a:pos x="100" y="631"/>
                </a:cxn>
                <a:cxn ang="0">
                  <a:pos x="103" y="571"/>
                </a:cxn>
                <a:cxn ang="0">
                  <a:pos x="104" y="531"/>
                </a:cxn>
                <a:cxn ang="0">
                  <a:pos x="105" y="491"/>
                </a:cxn>
                <a:cxn ang="0">
                  <a:pos x="109" y="432"/>
                </a:cxn>
                <a:cxn ang="0">
                  <a:pos x="109" y="369"/>
                </a:cxn>
                <a:cxn ang="0">
                  <a:pos x="112" y="312"/>
                </a:cxn>
                <a:cxn ang="0">
                  <a:pos x="113" y="283"/>
                </a:cxn>
                <a:cxn ang="0">
                  <a:pos x="113" y="244"/>
                </a:cxn>
                <a:cxn ang="0">
                  <a:pos x="113" y="200"/>
                </a:cxn>
                <a:cxn ang="0">
                  <a:pos x="113" y="152"/>
                </a:cxn>
                <a:cxn ang="0">
                  <a:pos x="113" y="103"/>
                </a:cxn>
                <a:cxn ang="0">
                  <a:pos x="113" y="61"/>
                </a:cxn>
                <a:cxn ang="0">
                  <a:pos x="112" y="25"/>
                </a:cxn>
                <a:cxn ang="0">
                  <a:pos x="109" y="0"/>
                </a:cxn>
                <a:cxn ang="0">
                  <a:pos x="5" y="87"/>
                </a:cxn>
                <a:cxn ang="0">
                  <a:pos x="5" y="118"/>
                </a:cxn>
                <a:cxn ang="0">
                  <a:pos x="4" y="172"/>
                </a:cxn>
                <a:cxn ang="0">
                  <a:pos x="3" y="241"/>
                </a:cxn>
                <a:cxn ang="0">
                  <a:pos x="0" y="317"/>
                </a:cxn>
                <a:cxn ang="0">
                  <a:pos x="0" y="392"/>
                </a:cxn>
                <a:cxn ang="0">
                  <a:pos x="0" y="454"/>
                </a:cxn>
                <a:cxn ang="0">
                  <a:pos x="0" y="497"/>
                </a:cxn>
                <a:cxn ang="0">
                  <a:pos x="3" y="527"/>
                </a:cxn>
                <a:cxn ang="0">
                  <a:pos x="4" y="558"/>
                </a:cxn>
                <a:cxn ang="0">
                  <a:pos x="7" y="592"/>
                </a:cxn>
                <a:cxn ang="0">
                  <a:pos x="17" y="628"/>
                </a:cxn>
                <a:cxn ang="0">
                  <a:pos x="30" y="665"/>
                </a:cxn>
                <a:cxn ang="0">
                  <a:pos x="46" y="688"/>
                </a:cxn>
                <a:cxn ang="0">
                  <a:pos x="62" y="711"/>
                </a:cxn>
                <a:cxn ang="0">
                  <a:pos x="75" y="742"/>
                </a:cxn>
                <a:cxn ang="0">
                  <a:pos x="81" y="774"/>
                </a:cxn>
                <a:cxn ang="0">
                  <a:pos x="86" y="798"/>
                </a:cxn>
                <a:cxn ang="0">
                  <a:pos x="90" y="824"/>
                </a:cxn>
                <a:cxn ang="0">
                  <a:pos x="93" y="854"/>
                </a:cxn>
                <a:cxn ang="0">
                  <a:pos x="96" y="884"/>
                </a:cxn>
                <a:cxn ang="0">
                  <a:pos x="96" y="928"/>
                </a:cxn>
                <a:cxn ang="0">
                  <a:pos x="95" y="973"/>
                </a:cxn>
                <a:cxn ang="0">
                  <a:pos x="95" y="1007"/>
                </a:cxn>
                <a:cxn ang="0">
                  <a:pos x="95" y="1024"/>
                </a:cxn>
                <a:cxn ang="0">
                  <a:pos x="95" y="1050"/>
                </a:cxn>
                <a:cxn ang="0">
                  <a:pos x="91" y="1076"/>
                </a:cxn>
                <a:cxn ang="0">
                  <a:pos x="90" y="1094"/>
                </a:cxn>
              </a:cxnLst>
              <a:rect l="0" t="0" r="r" b="b"/>
              <a:pathLst>
                <a:path w="113" h="1097">
                  <a:moveTo>
                    <a:pt x="90" y="1097"/>
                  </a:moveTo>
                  <a:lnTo>
                    <a:pt x="90" y="1097"/>
                  </a:lnTo>
                  <a:lnTo>
                    <a:pt x="91" y="1095"/>
                  </a:lnTo>
                  <a:lnTo>
                    <a:pt x="93" y="1092"/>
                  </a:lnTo>
                  <a:lnTo>
                    <a:pt x="96" y="1085"/>
                  </a:lnTo>
                  <a:lnTo>
                    <a:pt x="100" y="1076"/>
                  </a:lnTo>
                  <a:lnTo>
                    <a:pt x="100" y="1064"/>
                  </a:lnTo>
                  <a:lnTo>
                    <a:pt x="104" y="1050"/>
                  </a:lnTo>
                  <a:lnTo>
                    <a:pt x="104" y="1033"/>
                  </a:lnTo>
                  <a:lnTo>
                    <a:pt x="104" y="1011"/>
                  </a:lnTo>
                  <a:lnTo>
                    <a:pt x="104" y="1001"/>
                  </a:lnTo>
                  <a:lnTo>
                    <a:pt x="104" y="984"/>
                  </a:lnTo>
                  <a:lnTo>
                    <a:pt x="105" y="965"/>
                  </a:lnTo>
                  <a:lnTo>
                    <a:pt x="105" y="943"/>
                  </a:lnTo>
                  <a:lnTo>
                    <a:pt x="107" y="921"/>
                  </a:lnTo>
                  <a:lnTo>
                    <a:pt x="107" y="897"/>
                  </a:lnTo>
                  <a:lnTo>
                    <a:pt x="107" y="878"/>
                  </a:lnTo>
                  <a:lnTo>
                    <a:pt x="107" y="860"/>
                  </a:lnTo>
                  <a:lnTo>
                    <a:pt x="105" y="841"/>
                  </a:lnTo>
                  <a:lnTo>
                    <a:pt x="104" y="824"/>
                  </a:lnTo>
                  <a:lnTo>
                    <a:pt x="103" y="808"/>
                  </a:lnTo>
                  <a:lnTo>
                    <a:pt x="100" y="792"/>
                  </a:lnTo>
                  <a:lnTo>
                    <a:pt x="100" y="777"/>
                  </a:lnTo>
                  <a:lnTo>
                    <a:pt x="98" y="765"/>
                  </a:lnTo>
                  <a:lnTo>
                    <a:pt x="98" y="752"/>
                  </a:lnTo>
                  <a:lnTo>
                    <a:pt x="96" y="739"/>
                  </a:lnTo>
                  <a:lnTo>
                    <a:pt x="96" y="718"/>
                  </a:lnTo>
                  <a:lnTo>
                    <a:pt x="96" y="693"/>
                  </a:lnTo>
                  <a:lnTo>
                    <a:pt x="98" y="662"/>
                  </a:lnTo>
                  <a:lnTo>
                    <a:pt x="100" y="631"/>
                  </a:lnTo>
                  <a:lnTo>
                    <a:pt x="100" y="599"/>
                  </a:lnTo>
                  <a:lnTo>
                    <a:pt x="103" y="571"/>
                  </a:lnTo>
                  <a:lnTo>
                    <a:pt x="104" y="548"/>
                  </a:lnTo>
                  <a:lnTo>
                    <a:pt x="104" y="531"/>
                  </a:lnTo>
                  <a:lnTo>
                    <a:pt x="104" y="515"/>
                  </a:lnTo>
                  <a:lnTo>
                    <a:pt x="105" y="491"/>
                  </a:lnTo>
                  <a:lnTo>
                    <a:pt x="107" y="463"/>
                  </a:lnTo>
                  <a:lnTo>
                    <a:pt x="109" y="432"/>
                  </a:lnTo>
                  <a:lnTo>
                    <a:pt x="109" y="400"/>
                  </a:lnTo>
                  <a:lnTo>
                    <a:pt x="109" y="369"/>
                  </a:lnTo>
                  <a:lnTo>
                    <a:pt x="112" y="339"/>
                  </a:lnTo>
                  <a:lnTo>
                    <a:pt x="112" y="312"/>
                  </a:lnTo>
                  <a:lnTo>
                    <a:pt x="112" y="299"/>
                  </a:lnTo>
                  <a:lnTo>
                    <a:pt x="113" y="283"/>
                  </a:lnTo>
                  <a:lnTo>
                    <a:pt x="113" y="263"/>
                  </a:lnTo>
                  <a:lnTo>
                    <a:pt x="113" y="244"/>
                  </a:lnTo>
                  <a:lnTo>
                    <a:pt x="113" y="222"/>
                  </a:lnTo>
                  <a:lnTo>
                    <a:pt x="113" y="200"/>
                  </a:lnTo>
                  <a:lnTo>
                    <a:pt x="113" y="175"/>
                  </a:lnTo>
                  <a:lnTo>
                    <a:pt x="113" y="152"/>
                  </a:lnTo>
                  <a:lnTo>
                    <a:pt x="113" y="127"/>
                  </a:lnTo>
                  <a:lnTo>
                    <a:pt x="113" y="103"/>
                  </a:lnTo>
                  <a:lnTo>
                    <a:pt x="113" y="83"/>
                  </a:lnTo>
                  <a:lnTo>
                    <a:pt x="113" y="61"/>
                  </a:lnTo>
                  <a:lnTo>
                    <a:pt x="112" y="43"/>
                  </a:lnTo>
                  <a:lnTo>
                    <a:pt x="112" y="25"/>
                  </a:lnTo>
                  <a:lnTo>
                    <a:pt x="112" y="10"/>
                  </a:lnTo>
                  <a:lnTo>
                    <a:pt x="109" y="0"/>
                  </a:lnTo>
                  <a:lnTo>
                    <a:pt x="5" y="83"/>
                  </a:lnTo>
                  <a:lnTo>
                    <a:pt x="5" y="87"/>
                  </a:lnTo>
                  <a:lnTo>
                    <a:pt x="5" y="99"/>
                  </a:lnTo>
                  <a:lnTo>
                    <a:pt x="5" y="118"/>
                  </a:lnTo>
                  <a:lnTo>
                    <a:pt x="4" y="143"/>
                  </a:lnTo>
                  <a:lnTo>
                    <a:pt x="4" y="172"/>
                  </a:lnTo>
                  <a:lnTo>
                    <a:pt x="4" y="207"/>
                  </a:lnTo>
                  <a:lnTo>
                    <a:pt x="3" y="241"/>
                  </a:lnTo>
                  <a:lnTo>
                    <a:pt x="3" y="278"/>
                  </a:lnTo>
                  <a:lnTo>
                    <a:pt x="0" y="317"/>
                  </a:lnTo>
                  <a:lnTo>
                    <a:pt x="0" y="355"/>
                  </a:lnTo>
                  <a:lnTo>
                    <a:pt x="0" y="392"/>
                  </a:lnTo>
                  <a:lnTo>
                    <a:pt x="0" y="425"/>
                  </a:lnTo>
                  <a:lnTo>
                    <a:pt x="0" y="454"/>
                  </a:lnTo>
                  <a:lnTo>
                    <a:pt x="0" y="480"/>
                  </a:lnTo>
                  <a:lnTo>
                    <a:pt x="0" y="497"/>
                  </a:lnTo>
                  <a:lnTo>
                    <a:pt x="0" y="511"/>
                  </a:lnTo>
                  <a:lnTo>
                    <a:pt x="3" y="527"/>
                  </a:lnTo>
                  <a:lnTo>
                    <a:pt x="3" y="543"/>
                  </a:lnTo>
                  <a:lnTo>
                    <a:pt x="4" y="558"/>
                  </a:lnTo>
                  <a:lnTo>
                    <a:pt x="5" y="574"/>
                  </a:lnTo>
                  <a:lnTo>
                    <a:pt x="7" y="592"/>
                  </a:lnTo>
                  <a:lnTo>
                    <a:pt x="9" y="607"/>
                  </a:lnTo>
                  <a:lnTo>
                    <a:pt x="17" y="628"/>
                  </a:lnTo>
                  <a:lnTo>
                    <a:pt x="22" y="647"/>
                  </a:lnTo>
                  <a:lnTo>
                    <a:pt x="30" y="665"/>
                  </a:lnTo>
                  <a:lnTo>
                    <a:pt x="37" y="676"/>
                  </a:lnTo>
                  <a:lnTo>
                    <a:pt x="46" y="688"/>
                  </a:lnTo>
                  <a:lnTo>
                    <a:pt x="54" y="699"/>
                  </a:lnTo>
                  <a:lnTo>
                    <a:pt x="62" y="711"/>
                  </a:lnTo>
                  <a:lnTo>
                    <a:pt x="69" y="725"/>
                  </a:lnTo>
                  <a:lnTo>
                    <a:pt x="75" y="742"/>
                  </a:lnTo>
                  <a:lnTo>
                    <a:pt x="80" y="765"/>
                  </a:lnTo>
                  <a:lnTo>
                    <a:pt x="81" y="774"/>
                  </a:lnTo>
                  <a:lnTo>
                    <a:pt x="84" y="785"/>
                  </a:lnTo>
                  <a:lnTo>
                    <a:pt x="86" y="798"/>
                  </a:lnTo>
                  <a:lnTo>
                    <a:pt x="87" y="811"/>
                  </a:lnTo>
                  <a:lnTo>
                    <a:pt x="90" y="824"/>
                  </a:lnTo>
                  <a:lnTo>
                    <a:pt x="91" y="839"/>
                  </a:lnTo>
                  <a:lnTo>
                    <a:pt x="93" y="854"/>
                  </a:lnTo>
                  <a:lnTo>
                    <a:pt x="95" y="867"/>
                  </a:lnTo>
                  <a:lnTo>
                    <a:pt x="96" y="884"/>
                  </a:lnTo>
                  <a:lnTo>
                    <a:pt x="96" y="906"/>
                  </a:lnTo>
                  <a:lnTo>
                    <a:pt x="96" y="928"/>
                  </a:lnTo>
                  <a:lnTo>
                    <a:pt x="95" y="952"/>
                  </a:lnTo>
                  <a:lnTo>
                    <a:pt x="95" y="973"/>
                  </a:lnTo>
                  <a:lnTo>
                    <a:pt x="95" y="993"/>
                  </a:lnTo>
                  <a:lnTo>
                    <a:pt x="95" y="1007"/>
                  </a:lnTo>
                  <a:lnTo>
                    <a:pt x="95" y="1014"/>
                  </a:lnTo>
                  <a:lnTo>
                    <a:pt x="95" y="1024"/>
                  </a:lnTo>
                  <a:lnTo>
                    <a:pt x="95" y="1036"/>
                  </a:lnTo>
                  <a:lnTo>
                    <a:pt x="95" y="1050"/>
                  </a:lnTo>
                  <a:lnTo>
                    <a:pt x="93" y="1061"/>
                  </a:lnTo>
                  <a:lnTo>
                    <a:pt x="91" y="1076"/>
                  </a:lnTo>
                  <a:lnTo>
                    <a:pt x="91" y="1087"/>
                  </a:lnTo>
                  <a:lnTo>
                    <a:pt x="90" y="1094"/>
                  </a:lnTo>
                  <a:lnTo>
                    <a:pt x="90" y="1097"/>
                  </a:lnTo>
                  <a:close/>
                </a:path>
              </a:pathLst>
            </a:custGeom>
            <a:noFill/>
            <a:ln w="1588">
              <a:solidFill>
                <a:srgbClr val="000000"/>
              </a:solidFill>
              <a:prstDash val="solid"/>
              <a:round/>
              <a:headEnd/>
              <a:tailEnd/>
            </a:ln>
          </p:spPr>
          <p:txBody>
            <a:bodyPr/>
            <a:lstStyle/>
            <a:p>
              <a:endParaRPr lang="en-US"/>
            </a:p>
          </p:txBody>
        </p:sp>
        <p:sp>
          <p:nvSpPr>
            <p:cNvPr id="1241873" name="Freeform 785"/>
            <p:cNvSpPr>
              <a:spLocks/>
            </p:cNvSpPr>
            <p:nvPr/>
          </p:nvSpPr>
          <p:spPr bwMode="auto">
            <a:xfrm>
              <a:off x="3085" y="2359"/>
              <a:ext cx="7" cy="15"/>
            </a:xfrm>
            <a:custGeom>
              <a:avLst/>
              <a:gdLst/>
              <a:ahLst/>
              <a:cxnLst>
                <a:cxn ang="0">
                  <a:pos x="0" y="0"/>
                </a:cxn>
                <a:cxn ang="0">
                  <a:pos x="0" y="0"/>
                </a:cxn>
                <a:cxn ang="0">
                  <a:pos x="4" y="5"/>
                </a:cxn>
                <a:cxn ang="0">
                  <a:pos x="5" y="11"/>
                </a:cxn>
                <a:cxn ang="0">
                  <a:pos x="9" y="20"/>
                </a:cxn>
                <a:cxn ang="0">
                  <a:pos x="14" y="30"/>
                </a:cxn>
              </a:cxnLst>
              <a:rect l="0" t="0" r="r" b="b"/>
              <a:pathLst>
                <a:path w="14" h="30">
                  <a:moveTo>
                    <a:pt x="0" y="0"/>
                  </a:moveTo>
                  <a:lnTo>
                    <a:pt x="0" y="0"/>
                  </a:lnTo>
                  <a:lnTo>
                    <a:pt x="4" y="5"/>
                  </a:lnTo>
                  <a:lnTo>
                    <a:pt x="5" y="11"/>
                  </a:lnTo>
                  <a:lnTo>
                    <a:pt x="9" y="20"/>
                  </a:lnTo>
                  <a:lnTo>
                    <a:pt x="14" y="30"/>
                  </a:lnTo>
                </a:path>
              </a:pathLst>
            </a:custGeom>
            <a:noFill/>
            <a:ln w="1588">
              <a:solidFill>
                <a:srgbClr val="000000"/>
              </a:solidFill>
              <a:prstDash val="solid"/>
              <a:round/>
              <a:headEnd/>
              <a:tailEnd/>
            </a:ln>
          </p:spPr>
          <p:txBody>
            <a:bodyPr/>
            <a:lstStyle/>
            <a:p>
              <a:endParaRPr lang="en-US"/>
            </a:p>
          </p:txBody>
        </p:sp>
        <p:sp>
          <p:nvSpPr>
            <p:cNvPr id="1241874" name="Freeform 786"/>
            <p:cNvSpPr>
              <a:spLocks/>
            </p:cNvSpPr>
            <p:nvPr/>
          </p:nvSpPr>
          <p:spPr bwMode="auto">
            <a:xfrm>
              <a:off x="3432" y="2307"/>
              <a:ext cx="56" cy="294"/>
            </a:xfrm>
            <a:custGeom>
              <a:avLst/>
              <a:gdLst/>
              <a:ahLst/>
              <a:cxnLst>
                <a:cxn ang="0">
                  <a:pos x="113" y="237"/>
                </a:cxn>
                <a:cxn ang="0">
                  <a:pos x="113" y="27"/>
                </a:cxn>
                <a:cxn ang="0">
                  <a:pos x="108" y="14"/>
                </a:cxn>
                <a:cxn ang="0">
                  <a:pos x="100" y="3"/>
                </a:cxn>
                <a:cxn ang="0">
                  <a:pos x="91" y="0"/>
                </a:cxn>
                <a:cxn ang="0">
                  <a:pos x="82" y="0"/>
                </a:cxn>
                <a:cxn ang="0">
                  <a:pos x="72" y="2"/>
                </a:cxn>
                <a:cxn ang="0">
                  <a:pos x="64" y="5"/>
                </a:cxn>
                <a:cxn ang="0">
                  <a:pos x="58" y="8"/>
                </a:cxn>
                <a:cxn ang="0">
                  <a:pos x="57" y="9"/>
                </a:cxn>
                <a:cxn ang="0">
                  <a:pos x="55" y="11"/>
                </a:cxn>
                <a:cxn ang="0">
                  <a:pos x="50" y="18"/>
                </a:cxn>
                <a:cxn ang="0">
                  <a:pos x="44" y="30"/>
                </a:cxn>
                <a:cxn ang="0">
                  <a:pos x="39" y="42"/>
                </a:cxn>
                <a:cxn ang="0">
                  <a:pos x="30" y="56"/>
                </a:cxn>
                <a:cxn ang="0">
                  <a:pos x="23" y="71"/>
                </a:cxn>
                <a:cxn ang="0">
                  <a:pos x="17" y="86"/>
                </a:cxn>
                <a:cxn ang="0">
                  <a:pos x="14" y="98"/>
                </a:cxn>
                <a:cxn ang="0">
                  <a:pos x="12" y="117"/>
                </a:cxn>
                <a:cxn ang="0">
                  <a:pos x="8" y="136"/>
                </a:cxn>
                <a:cxn ang="0">
                  <a:pos x="7" y="157"/>
                </a:cxn>
                <a:cxn ang="0">
                  <a:pos x="4" y="178"/>
                </a:cxn>
                <a:cxn ang="0">
                  <a:pos x="3" y="200"/>
                </a:cxn>
                <a:cxn ang="0">
                  <a:pos x="1" y="221"/>
                </a:cxn>
                <a:cxn ang="0">
                  <a:pos x="1" y="242"/>
                </a:cxn>
                <a:cxn ang="0">
                  <a:pos x="0" y="261"/>
                </a:cxn>
                <a:cxn ang="0">
                  <a:pos x="0" y="280"/>
                </a:cxn>
                <a:cxn ang="0">
                  <a:pos x="0" y="298"/>
                </a:cxn>
                <a:cxn ang="0">
                  <a:pos x="0" y="316"/>
                </a:cxn>
                <a:cxn ang="0">
                  <a:pos x="0" y="330"/>
                </a:cxn>
                <a:cxn ang="0">
                  <a:pos x="0" y="344"/>
                </a:cxn>
                <a:cxn ang="0">
                  <a:pos x="0" y="356"/>
                </a:cxn>
                <a:cxn ang="0">
                  <a:pos x="0" y="363"/>
                </a:cxn>
                <a:cxn ang="0">
                  <a:pos x="0" y="367"/>
                </a:cxn>
                <a:cxn ang="0">
                  <a:pos x="0" y="379"/>
                </a:cxn>
                <a:cxn ang="0">
                  <a:pos x="1" y="394"/>
                </a:cxn>
                <a:cxn ang="0">
                  <a:pos x="1" y="409"/>
                </a:cxn>
                <a:cxn ang="0">
                  <a:pos x="3" y="424"/>
                </a:cxn>
                <a:cxn ang="0">
                  <a:pos x="4" y="438"/>
                </a:cxn>
                <a:cxn ang="0">
                  <a:pos x="4" y="450"/>
                </a:cxn>
                <a:cxn ang="0">
                  <a:pos x="7" y="459"/>
                </a:cxn>
                <a:cxn ang="0">
                  <a:pos x="7" y="462"/>
                </a:cxn>
                <a:cxn ang="0">
                  <a:pos x="49" y="589"/>
                </a:cxn>
                <a:cxn ang="0">
                  <a:pos x="50" y="585"/>
                </a:cxn>
                <a:cxn ang="0">
                  <a:pos x="55" y="572"/>
                </a:cxn>
                <a:cxn ang="0">
                  <a:pos x="60" y="551"/>
                </a:cxn>
                <a:cxn ang="0">
                  <a:pos x="67" y="529"/>
                </a:cxn>
                <a:cxn ang="0">
                  <a:pos x="75" y="502"/>
                </a:cxn>
                <a:cxn ang="0">
                  <a:pos x="82" y="474"/>
                </a:cxn>
                <a:cxn ang="0">
                  <a:pos x="86" y="449"/>
                </a:cxn>
                <a:cxn ang="0">
                  <a:pos x="91" y="428"/>
                </a:cxn>
                <a:cxn ang="0">
                  <a:pos x="113" y="237"/>
                </a:cxn>
              </a:cxnLst>
              <a:rect l="0" t="0" r="r" b="b"/>
              <a:pathLst>
                <a:path w="113" h="589">
                  <a:moveTo>
                    <a:pt x="113" y="237"/>
                  </a:moveTo>
                  <a:lnTo>
                    <a:pt x="113" y="27"/>
                  </a:lnTo>
                  <a:lnTo>
                    <a:pt x="108" y="14"/>
                  </a:lnTo>
                  <a:lnTo>
                    <a:pt x="100" y="3"/>
                  </a:lnTo>
                  <a:lnTo>
                    <a:pt x="91" y="0"/>
                  </a:lnTo>
                  <a:lnTo>
                    <a:pt x="82" y="0"/>
                  </a:lnTo>
                  <a:lnTo>
                    <a:pt x="72" y="2"/>
                  </a:lnTo>
                  <a:lnTo>
                    <a:pt x="64" y="5"/>
                  </a:lnTo>
                  <a:lnTo>
                    <a:pt x="58" y="8"/>
                  </a:lnTo>
                  <a:lnTo>
                    <a:pt x="57" y="9"/>
                  </a:lnTo>
                  <a:lnTo>
                    <a:pt x="55" y="11"/>
                  </a:lnTo>
                  <a:lnTo>
                    <a:pt x="50" y="18"/>
                  </a:lnTo>
                  <a:lnTo>
                    <a:pt x="44" y="30"/>
                  </a:lnTo>
                  <a:lnTo>
                    <a:pt x="39" y="42"/>
                  </a:lnTo>
                  <a:lnTo>
                    <a:pt x="30" y="56"/>
                  </a:lnTo>
                  <a:lnTo>
                    <a:pt x="23" y="71"/>
                  </a:lnTo>
                  <a:lnTo>
                    <a:pt x="17" y="86"/>
                  </a:lnTo>
                  <a:lnTo>
                    <a:pt x="14" y="98"/>
                  </a:lnTo>
                  <a:lnTo>
                    <a:pt x="12" y="117"/>
                  </a:lnTo>
                  <a:lnTo>
                    <a:pt x="8" y="136"/>
                  </a:lnTo>
                  <a:lnTo>
                    <a:pt x="7" y="157"/>
                  </a:lnTo>
                  <a:lnTo>
                    <a:pt x="4" y="178"/>
                  </a:lnTo>
                  <a:lnTo>
                    <a:pt x="3" y="200"/>
                  </a:lnTo>
                  <a:lnTo>
                    <a:pt x="1" y="221"/>
                  </a:lnTo>
                  <a:lnTo>
                    <a:pt x="1" y="242"/>
                  </a:lnTo>
                  <a:lnTo>
                    <a:pt x="0" y="261"/>
                  </a:lnTo>
                  <a:lnTo>
                    <a:pt x="0" y="280"/>
                  </a:lnTo>
                  <a:lnTo>
                    <a:pt x="0" y="298"/>
                  </a:lnTo>
                  <a:lnTo>
                    <a:pt x="0" y="316"/>
                  </a:lnTo>
                  <a:lnTo>
                    <a:pt x="0" y="330"/>
                  </a:lnTo>
                  <a:lnTo>
                    <a:pt x="0" y="344"/>
                  </a:lnTo>
                  <a:lnTo>
                    <a:pt x="0" y="356"/>
                  </a:lnTo>
                  <a:lnTo>
                    <a:pt x="0" y="363"/>
                  </a:lnTo>
                  <a:lnTo>
                    <a:pt x="0" y="367"/>
                  </a:lnTo>
                  <a:lnTo>
                    <a:pt x="0" y="379"/>
                  </a:lnTo>
                  <a:lnTo>
                    <a:pt x="1" y="394"/>
                  </a:lnTo>
                  <a:lnTo>
                    <a:pt x="1" y="409"/>
                  </a:lnTo>
                  <a:lnTo>
                    <a:pt x="3" y="424"/>
                  </a:lnTo>
                  <a:lnTo>
                    <a:pt x="4" y="438"/>
                  </a:lnTo>
                  <a:lnTo>
                    <a:pt x="4" y="450"/>
                  </a:lnTo>
                  <a:lnTo>
                    <a:pt x="7" y="459"/>
                  </a:lnTo>
                  <a:lnTo>
                    <a:pt x="7" y="462"/>
                  </a:lnTo>
                  <a:lnTo>
                    <a:pt x="49" y="589"/>
                  </a:lnTo>
                  <a:lnTo>
                    <a:pt x="50" y="585"/>
                  </a:lnTo>
                  <a:lnTo>
                    <a:pt x="55" y="572"/>
                  </a:lnTo>
                  <a:lnTo>
                    <a:pt x="60" y="551"/>
                  </a:lnTo>
                  <a:lnTo>
                    <a:pt x="67" y="529"/>
                  </a:lnTo>
                  <a:lnTo>
                    <a:pt x="75" y="502"/>
                  </a:lnTo>
                  <a:lnTo>
                    <a:pt x="82" y="474"/>
                  </a:lnTo>
                  <a:lnTo>
                    <a:pt x="86" y="449"/>
                  </a:lnTo>
                  <a:lnTo>
                    <a:pt x="91" y="428"/>
                  </a:lnTo>
                  <a:lnTo>
                    <a:pt x="113" y="237"/>
                  </a:lnTo>
                  <a:close/>
                </a:path>
              </a:pathLst>
            </a:custGeom>
            <a:solidFill>
              <a:srgbClr val="FFFFFF"/>
            </a:solidFill>
            <a:ln w="9525">
              <a:noFill/>
              <a:round/>
              <a:headEnd/>
              <a:tailEnd/>
            </a:ln>
          </p:spPr>
          <p:txBody>
            <a:bodyPr/>
            <a:lstStyle/>
            <a:p>
              <a:endParaRPr lang="en-US"/>
            </a:p>
          </p:txBody>
        </p:sp>
        <p:sp>
          <p:nvSpPr>
            <p:cNvPr id="1241875" name="Freeform 787"/>
            <p:cNvSpPr>
              <a:spLocks/>
            </p:cNvSpPr>
            <p:nvPr/>
          </p:nvSpPr>
          <p:spPr bwMode="auto">
            <a:xfrm>
              <a:off x="3432" y="2307"/>
              <a:ext cx="56" cy="294"/>
            </a:xfrm>
            <a:custGeom>
              <a:avLst/>
              <a:gdLst/>
              <a:ahLst/>
              <a:cxnLst>
                <a:cxn ang="0">
                  <a:pos x="113" y="237"/>
                </a:cxn>
                <a:cxn ang="0">
                  <a:pos x="113" y="27"/>
                </a:cxn>
                <a:cxn ang="0">
                  <a:pos x="108" y="14"/>
                </a:cxn>
                <a:cxn ang="0">
                  <a:pos x="100" y="3"/>
                </a:cxn>
                <a:cxn ang="0">
                  <a:pos x="91" y="0"/>
                </a:cxn>
                <a:cxn ang="0">
                  <a:pos x="82" y="0"/>
                </a:cxn>
                <a:cxn ang="0">
                  <a:pos x="72" y="2"/>
                </a:cxn>
                <a:cxn ang="0">
                  <a:pos x="64" y="5"/>
                </a:cxn>
                <a:cxn ang="0">
                  <a:pos x="58" y="8"/>
                </a:cxn>
                <a:cxn ang="0">
                  <a:pos x="57" y="9"/>
                </a:cxn>
                <a:cxn ang="0">
                  <a:pos x="55" y="11"/>
                </a:cxn>
                <a:cxn ang="0">
                  <a:pos x="50" y="18"/>
                </a:cxn>
                <a:cxn ang="0">
                  <a:pos x="44" y="30"/>
                </a:cxn>
                <a:cxn ang="0">
                  <a:pos x="39" y="42"/>
                </a:cxn>
                <a:cxn ang="0">
                  <a:pos x="30" y="56"/>
                </a:cxn>
                <a:cxn ang="0">
                  <a:pos x="23" y="71"/>
                </a:cxn>
                <a:cxn ang="0">
                  <a:pos x="17" y="86"/>
                </a:cxn>
                <a:cxn ang="0">
                  <a:pos x="14" y="98"/>
                </a:cxn>
                <a:cxn ang="0">
                  <a:pos x="12" y="117"/>
                </a:cxn>
                <a:cxn ang="0">
                  <a:pos x="8" y="136"/>
                </a:cxn>
                <a:cxn ang="0">
                  <a:pos x="7" y="157"/>
                </a:cxn>
                <a:cxn ang="0">
                  <a:pos x="4" y="178"/>
                </a:cxn>
                <a:cxn ang="0">
                  <a:pos x="3" y="200"/>
                </a:cxn>
                <a:cxn ang="0">
                  <a:pos x="1" y="221"/>
                </a:cxn>
                <a:cxn ang="0">
                  <a:pos x="1" y="242"/>
                </a:cxn>
                <a:cxn ang="0">
                  <a:pos x="0" y="261"/>
                </a:cxn>
                <a:cxn ang="0">
                  <a:pos x="0" y="280"/>
                </a:cxn>
                <a:cxn ang="0">
                  <a:pos x="0" y="298"/>
                </a:cxn>
                <a:cxn ang="0">
                  <a:pos x="0" y="316"/>
                </a:cxn>
                <a:cxn ang="0">
                  <a:pos x="0" y="330"/>
                </a:cxn>
                <a:cxn ang="0">
                  <a:pos x="0" y="344"/>
                </a:cxn>
                <a:cxn ang="0">
                  <a:pos x="0" y="356"/>
                </a:cxn>
                <a:cxn ang="0">
                  <a:pos x="0" y="363"/>
                </a:cxn>
                <a:cxn ang="0">
                  <a:pos x="0" y="367"/>
                </a:cxn>
                <a:cxn ang="0">
                  <a:pos x="0" y="379"/>
                </a:cxn>
                <a:cxn ang="0">
                  <a:pos x="1" y="394"/>
                </a:cxn>
                <a:cxn ang="0">
                  <a:pos x="1" y="409"/>
                </a:cxn>
                <a:cxn ang="0">
                  <a:pos x="3" y="424"/>
                </a:cxn>
                <a:cxn ang="0">
                  <a:pos x="4" y="438"/>
                </a:cxn>
                <a:cxn ang="0">
                  <a:pos x="4" y="450"/>
                </a:cxn>
                <a:cxn ang="0">
                  <a:pos x="7" y="459"/>
                </a:cxn>
                <a:cxn ang="0">
                  <a:pos x="7" y="462"/>
                </a:cxn>
                <a:cxn ang="0">
                  <a:pos x="49" y="589"/>
                </a:cxn>
                <a:cxn ang="0">
                  <a:pos x="50" y="585"/>
                </a:cxn>
                <a:cxn ang="0">
                  <a:pos x="55" y="572"/>
                </a:cxn>
                <a:cxn ang="0">
                  <a:pos x="60" y="551"/>
                </a:cxn>
                <a:cxn ang="0">
                  <a:pos x="67" y="529"/>
                </a:cxn>
                <a:cxn ang="0">
                  <a:pos x="75" y="502"/>
                </a:cxn>
                <a:cxn ang="0">
                  <a:pos x="82" y="474"/>
                </a:cxn>
                <a:cxn ang="0">
                  <a:pos x="86" y="449"/>
                </a:cxn>
                <a:cxn ang="0">
                  <a:pos x="91" y="428"/>
                </a:cxn>
                <a:cxn ang="0">
                  <a:pos x="113" y="237"/>
                </a:cxn>
              </a:cxnLst>
              <a:rect l="0" t="0" r="r" b="b"/>
              <a:pathLst>
                <a:path w="113" h="589">
                  <a:moveTo>
                    <a:pt x="113" y="237"/>
                  </a:moveTo>
                  <a:lnTo>
                    <a:pt x="113" y="27"/>
                  </a:lnTo>
                  <a:lnTo>
                    <a:pt x="108" y="14"/>
                  </a:lnTo>
                  <a:lnTo>
                    <a:pt x="100" y="3"/>
                  </a:lnTo>
                  <a:lnTo>
                    <a:pt x="91" y="0"/>
                  </a:lnTo>
                  <a:lnTo>
                    <a:pt x="82" y="0"/>
                  </a:lnTo>
                  <a:lnTo>
                    <a:pt x="72" y="2"/>
                  </a:lnTo>
                  <a:lnTo>
                    <a:pt x="64" y="5"/>
                  </a:lnTo>
                  <a:lnTo>
                    <a:pt x="58" y="8"/>
                  </a:lnTo>
                  <a:lnTo>
                    <a:pt x="57" y="9"/>
                  </a:lnTo>
                  <a:lnTo>
                    <a:pt x="55" y="11"/>
                  </a:lnTo>
                  <a:lnTo>
                    <a:pt x="50" y="18"/>
                  </a:lnTo>
                  <a:lnTo>
                    <a:pt x="44" y="30"/>
                  </a:lnTo>
                  <a:lnTo>
                    <a:pt x="39" y="42"/>
                  </a:lnTo>
                  <a:lnTo>
                    <a:pt x="30" y="56"/>
                  </a:lnTo>
                  <a:lnTo>
                    <a:pt x="23" y="71"/>
                  </a:lnTo>
                  <a:lnTo>
                    <a:pt x="17" y="86"/>
                  </a:lnTo>
                  <a:lnTo>
                    <a:pt x="14" y="98"/>
                  </a:lnTo>
                  <a:lnTo>
                    <a:pt x="12" y="117"/>
                  </a:lnTo>
                  <a:lnTo>
                    <a:pt x="8" y="136"/>
                  </a:lnTo>
                  <a:lnTo>
                    <a:pt x="7" y="157"/>
                  </a:lnTo>
                  <a:lnTo>
                    <a:pt x="4" y="178"/>
                  </a:lnTo>
                  <a:lnTo>
                    <a:pt x="3" y="200"/>
                  </a:lnTo>
                  <a:lnTo>
                    <a:pt x="1" y="221"/>
                  </a:lnTo>
                  <a:lnTo>
                    <a:pt x="1" y="242"/>
                  </a:lnTo>
                  <a:lnTo>
                    <a:pt x="0" y="261"/>
                  </a:lnTo>
                  <a:lnTo>
                    <a:pt x="0" y="280"/>
                  </a:lnTo>
                  <a:lnTo>
                    <a:pt x="0" y="298"/>
                  </a:lnTo>
                  <a:lnTo>
                    <a:pt x="0" y="316"/>
                  </a:lnTo>
                  <a:lnTo>
                    <a:pt x="0" y="330"/>
                  </a:lnTo>
                  <a:lnTo>
                    <a:pt x="0" y="344"/>
                  </a:lnTo>
                  <a:lnTo>
                    <a:pt x="0" y="356"/>
                  </a:lnTo>
                  <a:lnTo>
                    <a:pt x="0" y="363"/>
                  </a:lnTo>
                  <a:lnTo>
                    <a:pt x="0" y="367"/>
                  </a:lnTo>
                  <a:lnTo>
                    <a:pt x="0" y="379"/>
                  </a:lnTo>
                  <a:lnTo>
                    <a:pt x="1" y="394"/>
                  </a:lnTo>
                  <a:lnTo>
                    <a:pt x="1" y="409"/>
                  </a:lnTo>
                  <a:lnTo>
                    <a:pt x="3" y="424"/>
                  </a:lnTo>
                  <a:lnTo>
                    <a:pt x="4" y="438"/>
                  </a:lnTo>
                  <a:lnTo>
                    <a:pt x="4" y="450"/>
                  </a:lnTo>
                  <a:lnTo>
                    <a:pt x="7" y="459"/>
                  </a:lnTo>
                  <a:lnTo>
                    <a:pt x="7" y="462"/>
                  </a:lnTo>
                  <a:lnTo>
                    <a:pt x="49" y="589"/>
                  </a:lnTo>
                  <a:lnTo>
                    <a:pt x="50" y="585"/>
                  </a:lnTo>
                  <a:lnTo>
                    <a:pt x="55" y="572"/>
                  </a:lnTo>
                  <a:lnTo>
                    <a:pt x="60" y="551"/>
                  </a:lnTo>
                  <a:lnTo>
                    <a:pt x="67" y="529"/>
                  </a:lnTo>
                  <a:lnTo>
                    <a:pt x="75" y="502"/>
                  </a:lnTo>
                  <a:lnTo>
                    <a:pt x="82" y="474"/>
                  </a:lnTo>
                  <a:lnTo>
                    <a:pt x="86" y="449"/>
                  </a:lnTo>
                  <a:lnTo>
                    <a:pt x="91" y="428"/>
                  </a:lnTo>
                  <a:lnTo>
                    <a:pt x="113" y="237"/>
                  </a:lnTo>
                  <a:close/>
                </a:path>
              </a:pathLst>
            </a:custGeom>
            <a:noFill/>
            <a:ln w="1588">
              <a:solidFill>
                <a:srgbClr val="000000"/>
              </a:solidFill>
              <a:prstDash val="solid"/>
              <a:round/>
              <a:headEnd/>
              <a:tailEnd/>
            </a:ln>
          </p:spPr>
          <p:txBody>
            <a:bodyPr/>
            <a:lstStyle/>
            <a:p>
              <a:endParaRPr lang="en-US"/>
            </a:p>
          </p:txBody>
        </p:sp>
        <p:sp>
          <p:nvSpPr>
            <p:cNvPr id="1241876" name="Freeform 788"/>
            <p:cNvSpPr>
              <a:spLocks/>
            </p:cNvSpPr>
            <p:nvPr/>
          </p:nvSpPr>
          <p:spPr bwMode="auto">
            <a:xfrm>
              <a:off x="3466" y="2425"/>
              <a:ext cx="7" cy="56"/>
            </a:xfrm>
            <a:custGeom>
              <a:avLst/>
              <a:gdLst/>
              <a:ahLst/>
              <a:cxnLst>
                <a:cxn ang="0">
                  <a:pos x="0" y="0"/>
                </a:cxn>
                <a:cxn ang="0">
                  <a:pos x="0" y="0"/>
                </a:cxn>
                <a:cxn ang="0">
                  <a:pos x="6" y="12"/>
                </a:cxn>
                <a:cxn ang="0">
                  <a:pos x="8" y="25"/>
                </a:cxn>
                <a:cxn ang="0">
                  <a:pos x="12" y="39"/>
                </a:cxn>
                <a:cxn ang="0">
                  <a:pos x="13" y="55"/>
                </a:cxn>
                <a:cxn ang="0">
                  <a:pos x="13" y="70"/>
                </a:cxn>
                <a:cxn ang="0">
                  <a:pos x="13" y="84"/>
                </a:cxn>
                <a:cxn ang="0">
                  <a:pos x="15" y="99"/>
                </a:cxn>
                <a:cxn ang="0">
                  <a:pos x="15" y="111"/>
                </a:cxn>
              </a:cxnLst>
              <a:rect l="0" t="0" r="r" b="b"/>
              <a:pathLst>
                <a:path w="15" h="111">
                  <a:moveTo>
                    <a:pt x="0" y="0"/>
                  </a:moveTo>
                  <a:lnTo>
                    <a:pt x="0" y="0"/>
                  </a:lnTo>
                  <a:lnTo>
                    <a:pt x="6" y="12"/>
                  </a:lnTo>
                  <a:lnTo>
                    <a:pt x="8" y="25"/>
                  </a:lnTo>
                  <a:lnTo>
                    <a:pt x="12" y="39"/>
                  </a:lnTo>
                  <a:lnTo>
                    <a:pt x="13" y="55"/>
                  </a:lnTo>
                  <a:lnTo>
                    <a:pt x="13" y="70"/>
                  </a:lnTo>
                  <a:lnTo>
                    <a:pt x="13" y="84"/>
                  </a:lnTo>
                  <a:lnTo>
                    <a:pt x="15" y="99"/>
                  </a:lnTo>
                  <a:lnTo>
                    <a:pt x="15" y="111"/>
                  </a:lnTo>
                </a:path>
              </a:pathLst>
            </a:custGeom>
            <a:noFill/>
            <a:ln w="1588">
              <a:solidFill>
                <a:srgbClr val="000000"/>
              </a:solidFill>
              <a:prstDash val="solid"/>
              <a:round/>
              <a:headEnd/>
              <a:tailEnd/>
            </a:ln>
          </p:spPr>
          <p:txBody>
            <a:bodyPr/>
            <a:lstStyle/>
            <a:p>
              <a:endParaRPr lang="en-US"/>
            </a:p>
          </p:txBody>
        </p:sp>
        <p:sp>
          <p:nvSpPr>
            <p:cNvPr id="1241877" name="Freeform 789"/>
            <p:cNvSpPr>
              <a:spLocks/>
            </p:cNvSpPr>
            <p:nvPr/>
          </p:nvSpPr>
          <p:spPr bwMode="auto">
            <a:xfrm>
              <a:off x="3464" y="2484"/>
              <a:ext cx="2" cy="31"/>
            </a:xfrm>
            <a:custGeom>
              <a:avLst/>
              <a:gdLst/>
              <a:ahLst/>
              <a:cxnLst>
                <a:cxn ang="0">
                  <a:pos x="0" y="0"/>
                </a:cxn>
                <a:cxn ang="0">
                  <a:pos x="0" y="0"/>
                </a:cxn>
                <a:cxn ang="0">
                  <a:pos x="2" y="5"/>
                </a:cxn>
                <a:cxn ang="0">
                  <a:pos x="2" y="14"/>
                </a:cxn>
                <a:cxn ang="0">
                  <a:pos x="3" y="20"/>
                </a:cxn>
                <a:cxn ang="0">
                  <a:pos x="3" y="29"/>
                </a:cxn>
                <a:cxn ang="0">
                  <a:pos x="4" y="38"/>
                </a:cxn>
                <a:cxn ang="0">
                  <a:pos x="3" y="45"/>
                </a:cxn>
                <a:cxn ang="0">
                  <a:pos x="3" y="53"/>
                </a:cxn>
                <a:cxn ang="0">
                  <a:pos x="2" y="60"/>
                </a:cxn>
              </a:cxnLst>
              <a:rect l="0" t="0" r="r" b="b"/>
              <a:pathLst>
                <a:path w="4" h="60">
                  <a:moveTo>
                    <a:pt x="0" y="0"/>
                  </a:moveTo>
                  <a:lnTo>
                    <a:pt x="0" y="0"/>
                  </a:lnTo>
                  <a:lnTo>
                    <a:pt x="2" y="5"/>
                  </a:lnTo>
                  <a:lnTo>
                    <a:pt x="2" y="14"/>
                  </a:lnTo>
                  <a:lnTo>
                    <a:pt x="3" y="20"/>
                  </a:lnTo>
                  <a:lnTo>
                    <a:pt x="3" y="29"/>
                  </a:lnTo>
                  <a:lnTo>
                    <a:pt x="4" y="38"/>
                  </a:lnTo>
                  <a:lnTo>
                    <a:pt x="3" y="45"/>
                  </a:lnTo>
                  <a:lnTo>
                    <a:pt x="3" y="53"/>
                  </a:lnTo>
                  <a:lnTo>
                    <a:pt x="2" y="60"/>
                  </a:lnTo>
                </a:path>
              </a:pathLst>
            </a:custGeom>
            <a:noFill/>
            <a:ln w="1588">
              <a:solidFill>
                <a:srgbClr val="000000"/>
              </a:solidFill>
              <a:prstDash val="solid"/>
              <a:round/>
              <a:headEnd/>
              <a:tailEnd/>
            </a:ln>
          </p:spPr>
          <p:txBody>
            <a:bodyPr/>
            <a:lstStyle/>
            <a:p>
              <a:endParaRPr lang="en-US"/>
            </a:p>
          </p:txBody>
        </p:sp>
        <p:sp>
          <p:nvSpPr>
            <p:cNvPr id="1241878" name="Freeform 790"/>
            <p:cNvSpPr>
              <a:spLocks/>
            </p:cNvSpPr>
            <p:nvPr/>
          </p:nvSpPr>
          <p:spPr bwMode="auto">
            <a:xfrm>
              <a:off x="3317" y="2609"/>
              <a:ext cx="126" cy="165"/>
            </a:xfrm>
            <a:custGeom>
              <a:avLst/>
              <a:gdLst/>
              <a:ahLst/>
              <a:cxnLst>
                <a:cxn ang="0">
                  <a:pos x="75" y="27"/>
                </a:cxn>
                <a:cxn ang="0">
                  <a:pos x="58" y="85"/>
                </a:cxn>
                <a:cxn ang="0">
                  <a:pos x="39" y="139"/>
                </a:cxn>
                <a:cxn ang="0">
                  <a:pos x="21" y="179"/>
                </a:cxn>
                <a:cxn ang="0">
                  <a:pos x="6" y="203"/>
                </a:cxn>
                <a:cxn ang="0">
                  <a:pos x="0" y="231"/>
                </a:cxn>
                <a:cxn ang="0">
                  <a:pos x="3" y="264"/>
                </a:cxn>
                <a:cxn ang="0">
                  <a:pos x="13" y="290"/>
                </a:cxn>
                <a:cxn ang="0">
                  <a:pos x="29" y="307"/>
                </a:cxn>
                <a:cxn ang="0">
                  <a:pos x="52" y="307"/>
                </a:cxn>
                <a:cxn ang="0">
                  <a:pos x="72" y="301"/>
                </a:cxn>
                <a:cxn ang="0">
                  <a:pos x="88" y="293"/>
                </a:cxn>
                <a:cxn ang="0">
                  <a:pos x="102" y="286"/>
                </a:cxn>
                <a:cxn ang="0">
                  <a:pos x="116" y="285"/>
                </a:cxn>
                <a:cxn ang="0">
                  <a:pos x="136" y="295"/>
                </a:cxn>
                <a:cxn ang="0">
                  <a:pos x="157" y="310"/>
                </a:cxn>
                <a:cxn ang="0">
                  <a:pos x="179" y="322"/>
                </a:cxn>
                <a:cxn ang="0">
                  <a:pos x="202" y="329"/>
                </a:cxn>
                <a:cxn ang="0">
                  <a:pos x="219" y="330"/>
                </a:cxn>
                <a:cxn ang="0">
                  <a:pos x="228" y="327"/>
                </a:cxn>
                <a:cxn ang="0">
                  <a:pos x="230" y="317"/>
                </a:cxn>
                <a:cxn ang="0">
                  <a:pos x="233" y="302"/>
                </a:cxn>
                <a:cxn ang="0">
                  <a:pos x="239" y="285"/>
                </a:cxn>
                <a:cxn ang="0">
                  <a:pos x="242" y="271"/>
                </a:cxn>
                <a:cxn ang="0">
                  <a:pos x="247" y="256"/>
                </a:cxn>
                <a:cxn ang="0">
                  <a:pos x="251" y="249"/>
                </a:cxn>
                <a:cxn ang="0">
                  <a:pos x="251" y="228"/>
                </a:cxn>
                <a:cxn ang="0">
                  <a:pos x="251" y="210"/>
                </a:cxn>
                <a:cxn ang="0">
                  <a:pos x="247" y="200"/>
                </a:cxn>
                <a:cxn ang="0">
                  <a:pos x="242" y="197"/>
                </a:cxn>
                <a:cxn ang="0">
                  <a:pos x="234" y="188"/>
                </a:cxn>
                <a:cxn ang="0">
                  <a:pos x="225" y="172"/>
                </a:cxn>
                <a:cxn ang="0">
                  <a:pos x="216" y="156"/>
                </a:cxn>
                <a:cxn ang="0">
                  <a:pos x="211" y="138"/>
                </a:cxn>
                <a:cxn ang="0">
                  <a:pos x="206" y="123"/>
                </a:cxn>
                <a:cxn ang="0">
                  <a:pos x="203" y="99"/>
                </a:cxn>
                <a:cxn ang="0">
                  <a:pos x="202" y="67"/>
                </a:cxn>
                <a:cxn ang="0">
                  <a:pos x="198" y="27"/>
                </a:cxn>
                <a:cxn ang="0">
                  <a:pos x="81" y="0"/>
                </a:cxn>
              </a:cxnLst>
              <a:rect l="0" t="0" r="r" b="b"/>
              <a:pathLst>
                <a:path w="253" h="330">
                  <a:moveTo>
                    <a:pt x="81" y="0"/>
                  </a:moveTo>
                  <a:lnTo>
                    <a:pt x="75" y="27"/>
                  </a:lnTo>
                  <a:lnTo>
                    <a:pt x="67" y="57"/>
                  </a:lnTo>
                  <a:lnTo>
                    <a:pt x="58" y="85"/>
                  </a:lnTo>
                  <a:lnTo>
                    <a:pt x="49" y="113"/>
                  </a:lnTo>
                  <a:lnTo>
                    <a:pt x="39" y="139"/>
                  </a:lnTo>
                  <a:lnTo>
                    <a:pt x="30" y="160"/>
                  </a:lnTo>
                  <a:lnTo>
                    <a:pt x="21" y="179"/>
                  </a:lnTo>
                  <a:lnTo>
                    <a:pt x="13" y="193"/>
                  </a:lnTo>
                  <a:lnTo>
                    <a:pt x="6" y="203"/>
                  </a:lnTo>
                  <a:lnTo>
                    <a:pt x="2" y="216"/>
                  </a:lnTo>
                  <a:lnTo>
                    <a:pt x="0" y="231"/>
                  </a:lnTo>
                  <a:lnTo>
                    <a:pt x="0" y="246"/>
                  </a:lnTo>
                  <a:lnTo>
                    <a:pt x="3" y="264"/>
                  </a:lnTo>
                  <a:lnTo>
                    <a:pt x="7" y="279"/>
                  </a:lnTo>
                  <a:lnTo>
                    <a:pt x="13" y="290"/>
                  </a:lnTo>
                  <a:lnTo>
                    <a:pt x="21" y="302"/>
                  </a:lnTo>
                  <a:lnTo>
                    <a:pt x="29" y="307"/>
                  </a:lnTo>
                  <a:lnTo>
                    <a:pt x="39" y="308"/>
                  </a:lnTo>
                  <a:lnTo>
                    <a:pt x="52" y="307"/>
                  </a:lnTo>
                  <a:lnTo>
                    <a:pt x="65" y="304"/>
                  </a:lnTo>
                  <a:lnTo>
                    <a:pt x="72" y="301"/>
                  </a:lnTo>
                  <a:lnTo>
                    <a:pt x="80" y="298"/>
                  </a:lnTo>
                  <a:lnTo>
                    <a:pt x="88" y="293"/>
                  </a:lnTo>
                  <a:lnTo>
                    <a:pt x="95" y="289"/>
                  </a:lnTo>
                  <a:lnTo>
                    <a:pt x="102" y="286"/>
                  </a:lnTo>
                  <a:lnTo>
                    <a:pt x="109" y="285"/>
                  </a:lnTo>
                  <a:lnTo>
                    <a:pt x="116" y="285"/>
                  </a:lnTo>
                  <a:lnTo>
                    <a:pt x="124" y="287"/>
                  </a:lnTo>
                  <a:lnTo>
                    <a:pt x="136" y="295"/>
                  </a:lnTo>
                  <a:lnTo>
                    <a:pt x="147" y="301"/>
                  </a:lnTo>
                  <a:lnTo>
                    <a:pt x="157" y="310"/>
                  </a:lnTo>
                  <a:lnTo>
                    <a:pt x="169" y="314"/>
                  </a:lnTo>
                  <a:lnTo>
                    <a:pt x="179" y="322"/>
                  </a:lnTo>
                  <a:lnTo>
                    <a:pt x="189" y="326"/>
                  </a:lnTo>
                  <a:lnTo>
                    <a:pt x="202" y="329"/>
                  </a:lnTo>
                  <a:lnTo>
                    <a:pt x="213" y="330"/>
                  </a:lnTo>
                  <a:lnTo>
                    <a:pt x="219" y="330"/>
                  </a:lnTo>
                  <a:lnTo>
                    <a:pt x="224" y="329"/>
                  </a:lnTo>
                  <a:lnTo>
                    <a:pt x="228" y="327"/>
                  </a:lnTo>
                  <a:lnTo>
                    <a:pt x="229" y="324"/>
                  </a:lnTo>
                  <a:lnTo>
                    <a:pt x="230" y="317"/>
                  </a:lnTo>
                  <a:lnTo>
                    <a:pt x="231" y="310"/>
                  </a:lnTo>
                  <a:lnTo>
                    <a:pt x="233" y="302"/>
                  </a:lnTo>
                  <a:lnTo>
                    <a:pt x="237" y="295"/>
                  </a:lnTo>
                  <a:lnTo>
                    <a:pt x="239" y="285"/>
                  </a:lnTo>
                  <a:lnTo>
                    <a:pt x="242" y="279"/>
                  </a:lnTo>
                  <a:lnTo>
                    <a:pt x="242" y="271"/>
                  </a:lnTo>
                  <a:lnTo>
                    <a:pt x="244" y="264"/>
                  </a:lnTo>
                  <a:lnTo>
                    <a:pt x="247" y="256"/>
                  </a:lnTo>
                  <a:lnTo>
                    <a:pt x="251" y="253"/>
                  </a:lnTo>
                  <a:lnTo>
                    <a:pt x="251" y="249"/>
                  </a:lnTo>
                  <a:lnTo>
                    <a:pt x="253" y="240"/>
                  </a:lnTo>
                  <a:lnTo>
                    <a:pt x="251" y="228"/>
                  </a:lnTo>
                  <a:lnTo>
                    <a:pt x="251" y="219"/>
                  </a:lnTo>
                  <a:lnTo>
                    <a:pt x="251" y="210"/>
                  </a:lnTo>
                  <a:lnTo>
                    <a:pt x="251" y="205"/>
                  </a:lnTo>
                  <a:lnTo>
                    <a:pt x="247" y="200"/>
                  </a:lnTo>
                  <a:lnTo>
                    <a:pt x="244" y="199"/>
                  </a:lnTo>
                  <a:lnTo>
                    <a:pt x="242" y="197"/>
                  </a:lnTo>
                  <a:lnTo>
                    <a:pt x="239" y="197"/>
                  </a:lnTo>
                  <a:lnTo>
                    <a:pt x="234" y="188"/>
                  </a:lnTo>
                  <a:lnTo>
                    <a:pt x="230" y="181"/>
                  </a:lnTo>
                  <a:lnTo>
                    <a:pt x="225" y="172"/>
                  </a:lnTo>
                  <a:lnTo>
                    <a:pt x="221" y="165"/>
                  </a:lnTo>
                  <a:lnTo>
                    <a:pt x="216" y="156"/>
                  </a:lnTo>
                  <a:lnTo>
                    <a:pt x="213" y="147"/>
                  </a:lnTo>
                  <a:lnTo>
                    <a:pt x="211" y="138"/>
                  </a:lnTo>
                  <a:lnTo>
                    <a:pt x="207" y="129"/>
                  </a:lnTo>
                  <a:lnTo>
                    <a:pt x="206" y="123"/>
                  </a:lnTo>
                  <a:lnTo>
                    <a:pt x="204" y="111"/>
                  </a:lnTo>
                  <a:lnTo>
                    <a:pt x="203" y="99"/>
                  </a:lnTo>
                  <a:lnTo>
                    <a:pt x="202" y="83"/>
                  </a:lnTo>
                  <a:lnTo>
                    <a:pt x="202" y="67"/>
                  </a:lnTo>
                  <a:lnTo>
                    <a:pt x="199" y="46"/>
                  </a:lnTo>
                  <a:lnTo>
                    <a:pt x="198" y="27"/>
                  </a:lnTo>
                  <a:lnTo>
                    <a:pt x="198" y="5"/>
                  </a:lnTo>
                  <a:lnTo>
                    <a:pt x="81" y="0"/>
                  </a:lnTo>
                  <a:close/>
                </a:path>
              </a:pathLst>
            </a:custGeom>
            <a:solidFill>
              <a:srgbClr val="FFFFFF"/>
            </a:solidFill>
            <a:ln w="9525">
              <a:noFill/>
              <a:round/>
              <a:headEnd/>
              <a:tailEnd/>
            </a:ln>
          </p:spPr>
          <p:txBody>
            <a:bodyPr/>
            <a:lstStyle/>
            <a:p>
              <a:endParaRPr lang="en-US"/>
            </a:p>
          </p:txBody>
        </p:sp>
        <p:sp>
          <p:nvSpPr>
            <p:cNvPr id="1241879" name="Freeform 791"/>
            <p:cNvSpPr>
              <a:spLocks/>
            </p:cNvSpPr>
            <p:nvPr/>
          </p:nvSpPr>
          <p:spPr bwMode="auto">
            <a:xfrm>
              <a:off x="3317" y="2609"/>
              <a:ext cx="126" cy="165"/>
            </a:xfrm>
            <a:custGeom>
              <a:avLst/>
              <a:gdLst/>
              <a:ahLst/>
              <a:cxnLst>
                <a:cxn ang="0">
                  <a:pos x="81" y="0"/>
                </a:cxn>
                <a:cxn ang="0">
                  <a:pos x="67" y="57"/>
                </a:cxn>
                <a:cxn ang="0">
                  <a:pos x="49" y="113"/>
                </a:cxn>
                <a:cxn ang="0">
                  <a:pos x="30" y="160"/>
                </a:cxn>
                <a:cxn ang="0">
                  <a:pos x="13" y="193"/>
                </a:cxn>
                <a:cxn ang="0">
                  <a:pos x="2" y="216"/>
                </a:cxn>
                <a:cxn ang="0">
                  <a:pos x="0" y="246"/>
                </a:cxn>
                <a:cxn ang="0">
                  <a:pos x="7" y="279"/>
                </a:cxn>
                <a:cxn ang="0">
                  <a:pos x="21" y="302"/>
                </a:cxn>
                <a:cxn ang="0">
                  <a:pos x="39" y="308"/>
                </a:cxn>
                <a:cxn ang="0">
                  <a:pos x="65" y="304"/>
                </a:cxn>
                <a:cxn ang="0">
                  <a:pos x="80" y="298"/>
                </a:cxn>
                <a:cxn ang="0">
                  <a:pos x="95" y="289"/>
                </a:cxn>
                <a:cxn ang="0">
                  <a:pos x="109" y="285"/>
                </a:cxn>
                <a:cxn ang="0">
                  <a:pos x="124" y="287"/>
                </a:cxn>
                <a:cxn ang="0">
                  <a:pos x="147" y="301"/>
                </a:cxn>
                <a:cxn ang="0">
                  <a:pos x="169" y="314"/>
                </a:cxn>
                <a:cxn ang="0">
                  <a:pos x="189" y="326"/>
                </a:cxn>
                <a:cxn ang="0">
                  <a:pos x="213" y="330"/>
                </a:cxn>
                <a:cxn ang="0">
                  <a:pos x="224" y="329"/>
                </a:cxn>
                <a:cxn ang="0">
                  <a:pos x="229" y="324"/>
                </a:cxn>
                <a:cxn ang="0">
                  <a:pos x="231" y="310"/>
                </a:cxn>
                <a:cxn ang="0">
                  <a:pos x="237" y="295"/>
                </a:cxn>
                <a:cxn ang="0">
                  <a:pos x="242" y="279"/>
                </a:cxn>
                <a:cxn ang="0">
                  <a:pos x="244" y="264"/>
                </a:cxn>
                <a:cxn ang="0">
                  <a:pos x="251" y="253"/>
                </a:cxn>
                <a:cxn ang="0">
                  <a:pos x="253" y="240"/>
                </a:cxn>
                <a:cxn ang="0">
                  <a:pos x="251" y="219"/>
                </a:cxn>
                <a:cxn ang="0">
                  <a:pos x="251" y="205"/>
                </a:cxn>
                <a:cxn ang="0">
                  <a:pos x="244" y="199"/>
                </a:cxn>
                <a:cxn ang="0">
                  <a:pos x="239" y="197"/>
                </a:cxn>
                <a:cxn ang="0">
                  <a:pos x="230" y="181"/>
                </a:cxn>
                <a:cxn ang="0">
                  <a:pos x="221" y="165"/>
                </a:cxn>
                <a:cxn ang="0">
                  <a:pos x="213" y="147"/>
                </a:cxn>
                <a:cxn ang="0">
                  <a:pos x="207" y="129"/>
                </a:cxn>
                <a:cxn ang="0">
                  <a:pos x="204" y="111"/>
                </a:cxn>
                <a:cxn ang="0">
                  <a:pos x="202" y="83"/>
                </a:cxn>
                <a:cxn ang="0">
                  <a:pos x="199" y="46"/>
                </a:cxn>
                <a:cxn ang="0">
                  <a:pos x="198" y="5"/>
                </a:cxn>
              </a:cxnLst>
              <a:rect l="0" t="0" r="r" b="b"/>
              <a:pathLst>
                <a:path w="253" h="330">
                  <a:moveTo>
                    <a:pt x="81" y="0"/>
                  </a:moveTo>
                  <a:lnTo>
                    <a:pt x="81" y="0"/>
                  </a:lnTo>
                  <a:lnTo>
                    <a:pt x="75" y="27"/>
                  </a:lnTo>
                  <a:lnTo>
                    <a:pt x="67" y="57"/>
                  </a:lnTo>
                  <a:lnTo>
                    <a:pt x="58" y="85"/>
                  </a:lnTo>
                  <a:lnTo>
                    <a:pt x="49" y="113"/>
                  </a:lnTo>
                  <a:lnTo>
                    <a:pt x="39" y="139"/>
                  </a:lnTo>
                  <a:lnTo>
                    <a:pt x="30" y="160"/>
                  </a:lnTo>
                  <a:lnTo>
                    <a:pt x="21" y="179"/>
                  </a:lnTo>
                  <a:lnTo>
                    <a:pt x="13" y="193"/>
                  </a:lnTo>
                  <a:lnTo>
                    <a:pt x="6" y="203"/>
                  </a:lnTo>
                  <a:lnTo>
                    <a:pt x="2" y="216"/>
                  </a:lnTo>
                  <a:lnTo>
                    <a:pt x="0" y="231"/>
                  </a:lnTo>
                  <a:lnTo>
                    <a:pt x="0" y="246"/>
                  </a:lnTo>
                  <a:lnTo>
                    <a:pt x="3" y="264"/>
                  </a:lnTo>
                  <a:lnTo>
                    <a:pt x="7" y="279"/>
                  </a:lnTo>
                  <a:lnTo>
                    <a:pt x="13" y="290"/>
                  </a:lnTo>
                  <a:lnTo>
                    <a:pt x="21" y="302"/>
                  </a:lnTo>
                  <a:lnTo>
                    <a:pt x="29" y="307"/>
                  </a:lnTo>
                  <a:lnTo>
                    <a:pt x="39" y="308"/>
                  </a:lnTo>
                  <a:lnTo>
                    <a:pt x="52" y="307"/>
                  </a:lnTo>
                  <a:lnTo>
                    <a:pt x="65" y="304"/>
                  </a:lnTo>
                  <a:lnTo>
                    <a:pt x="72" y="301"/>
                  </a:lnTo>
                  <a:lnTo>
                    <a:pt x="80" y="298"/>
                  </a:lnTo>
                  <a:lnTo>
                    <a:pt x="88" y="293"/>
                  </a:lnTo>
                  <a:lnTo>
                    <a:pt x="95" y="289"/>
                  </a:lnTo>
                  <a:lnTo>
                    <a:pt x="102" y="286"/>
                  </a:lnTo>
                  <a:lnTo>
                    <a:pt x="109" y="285"/>
                  </a:lnTo>
                  <a:lnTo>
                    <a:pt x="116" y="285"/>
                  </a:lnTo>
                  <a:lnTo>
                    <a:pt x="124" y="287"/>
                  </a:lnTo>
                  <a:lnTo>
                    <a:pt x="136" y="295"/>
                  </a:lnTo>
                  <a:lnTo>
                    <a:pt x="147" y="301"/>
                  </a:lnTo>
                  <a:lnTo>
                    <a:pt x="157" y="310"/>
                  </a:lnTo>
                  <a:lnTo>
                    <a:pt x="169" y="314"/>
                  </a:lnTo>
                  <a:lnTo>
                    <a:pt x="179" y="322"/>
                  </a:lnTo>
                  <a:lnTo>
                    <a:pt x="189" y="326"/>
                  </a:lnTo>
                  <a:lnTo>
                    <a:pt x="202" y="329"/>
                  </a:lnTo>
                  <a:lnTo>
                    <a:pt x="213" y="330"/>
                  </a:lnTo>
                  <a:lnTo>
                    <a:pt x="219" y="330"/>
                  </a:lnTo>
                  <a:lnTo>
                    <a:pt x="224" y="329"/>
                  </a:lnTo>
                  <a:lnTo>
                    <a:pt x="228" y="327"/>
                  </a:lnTo>
                  <a:lnTo>
                    <a:pt x="229" y="324"/>
                  </a:lnTo>
                  <a:lnTo>
                    <a:pt x="230" y="317"/>
                  </a:lnTo>
                  <a:lnTo>
                    <a:pt x="231" y="310"/>
                  </a:lnTo>
                  <a:lnTo>
                    <a:pt x="233" y="302"/>
                  </a:lnTo>
                  <a:lnTo>
                    <a:pt x="237" y="295"/>
                  </a:lnTo>
                  <a:lnTo>
                    <a:pt x="239" y="285"/>
                  </a:lnTo>
                  <a:lnTo>
                    <a:pt x="242" y="279"/>
                  </a:lnTo>
                  <a:lnTo>
                    <a:pt x="242" y="271"/>
                  </a:lnTo>
                  <a:lnTo>
                    <a:pt x="244" y="264"/>
                  </a:lnTo>
                  <a:lnTo>
                    <a:pt x="247" y="256"/>
                  </a:lnTo>
                  <a:lnTo>
                    <a:pt x="251" y="253"/>
                  </a:lnTo>
                  <a:lnTo>
                    <a:pt x="251" y="249"/>
                  </a:lnTo>
                  <a:lnTo>
                    <a:pt x="253" y="240"/>
                  </a:lnTo>
                  <a:lnTo>
                    <a:pt x="251" y="228"/>
                  </a:lnTo>
                  <a:lnTo>
                    <a:pt x="251" y="219"/>
                  </a:lnTo>
                  <a:lnTo>
                    <a:pt x="251" y="210"/>
                  </a:lnTo>
                  <a:lnTo>
                    <a:pt x="251" y="205"/>
                  </a:lnTo>
                  <a:lnTo>
                    <a:pt x="247" y="200"/>
                  </a:lnTo>
                  <a:lnTo>
                    <a:pt x="244" y="199"/>
                  </a:lnTo>
                  <a:lnTo>
                    <a:pt x="242" y="197"/>
                  </a:lnTo>
                  <a:lnTo>
                    <a:pt x="239" y="197"/>
                  </a:lnTo>
                  <a:lnTo>
                    <a:pt x="234" y="188"/>
                  </a:lnTo>
                  <a:lnTo>
                    <a:pt x="230" y="181"/>
                  </a:lnTo>
                  <a:lnTo>
                    <a:pt x="225" y="172"/>
                  </a:lnTo>
                  <a:lnTo>
                    <a:pt x="221" y="165"/>
                  </a:lnTo>
                  <a:lnTo>
                    <a:pt x="216" y="156"/>
                  </a:lnTo>
                  <a:lnTo>
                    <a:pt x="213" y="147"/>
                  </a:lnTo>
                  <a:lnTo>
                    <a:pt x="211" y="138"/>
                  </a:lnTo>
                  <a:lnTo>
                    <a:pt x="207" y="129"/>
                  </a:lnTo>
                  <a:lnTo>
                    <a:pt x="206" y="123"/>
                  </a:lnTo>
                  <a:lnTo>
                    <a:pt x="204" y="111"/>
                  </a:lnTo>
                  <a:lnTo>
                    <a:pt x="203" y="99"/>
                  </a:lnTo>
                  <a:lnTo>
                    <a:pt x="202" y="83"/>
                  </a:lnTo>
                  <a:lnTo>
                    <a:pt x="202" y="67"/>
                  </a:lnTo>
                  <a:lnTo>
                    <a:pt x="199" y="46"/>
                  </a:lnTo>
                  <a:lnTo>
                    <a:pt x="198" y="27"/>
                  </a:lnTo>
                  <a:lnTo>
                    <a:pt x="198" y="5"/>
                  </a:lnTo>
                  <a:lnTo>
                    <a:pt x="81" y="0"/>
                  </a:lnTo>
                  <a:close/>
                </a:path>
              </a:pathLst>
            </a:custGeom>
            <a:noFill/>
            <a:ln w="1588">
              <a:solidFill>
                <a:srgbClr val="000000"/>
              </a:solidFill>
              <a:prstDash val="solid"/>
              <a:round/>
              <a:headEnd/>
              <a:tailEnd/>
            </a:ln>
          </p:spPr>
          <p:txBody>
            <a:bodyPr/>
            <a:lstStyle/>
            <a:p>
              <a:endParaRPr lang="en-US"/>
            </a:p>
          </p:txBody>
        </p:sp>
        <p:sp>
          <p:nvSpPr>
            <p:cNvPr id="1241880" name="Freeform 792"/>
            <p:cNvSpPr>
              <a:spLocks/>
            </p:cNvSpPr>
            <p:nvPr/>
          </p:nvSpPr>
          <p:spPr bwMode="auto">
            <a:xfrm>
              <a:off x="3324" y="2701"/>
              <a:ext cx="111" cy="69"/>
            </a:xfrm>
            <a:custGeom>
              <a:avLst/>
              <a:gdLst/>
              <a:ahLst/>
              <a:cxnLst>
                <a:cxn ang="0">
                  <a:pos x="208" y="138"/>
                </a:cxn>
                <a:cxn ang="0">
                  <a:pos x="209" y="125"/>
                </a:cxn>
                <a:cxn ang="0">
                  <a:pos x="214" y="110"/>
                </a:cxn>
                <a:cxn ang="0">
                  <a:pos x="217" y="97"/>
                </a:cxn>
                <a:cxn ang="0">
                  <a:pos x="219" y="86"/>
                </a:cxn>
                <a:cxn ang="0">
                  <a:pos x="217" y="68"/>
                </a:cxn>
                <a:cxn ang="0">
                  <a:pos x="215" y="45"/>
                </a:cxn>
                <a:cxn ang="0">
                  <a:pos x="219" y="30"/>
                </a:cxn>
                <a:cxn ang="0">
                  <a:pos x="217" y="15"/>
                </a:cxn>
                <a:cxn ang="0">
                  <a:pos x="205" y="5"/>
                </a:cxn>
                <a:cxn ang="0">
                  <a:pos x="191" y="0"/>
                </a:cxn>
                <a:cxn ang="0">
                  <a:pos x="178" y="0"/>
                </a:cxn>
                <a:cxn ang="0">
                  <a:pos x="169" y="0"/>
                </a:cxn>
                <a:cxn ang="0">
                  <a:pos x="145" y="3"/>
                </a:cxn>
                <a:cxn ang="0">
                  <a:pos x="135" y="14"/>
                </a:cxn>
                <a:cxn ang="0">
                  <a:pos x="131" y="30"/>
                </a:cxn>
                <a:cxn ang="0">
                  <a:pos x="132" y="42"/>
                </a:cxn>
                <a:cxn ang="0">
                  <a:pos x="129" y="64"/>
                </a:cxn>
                <a:cxn ang="0">
                  <a:pos x="126" y="83"/>
                </a:cxn>
                <a:cxn ang="0">
                  <a:pos x="114" y="94"/>
                </a:cxn>
                <a:cxn ang="0">
                  <a:pos x="100" y="95"/>
                </a:cxn>
                <a:cxn ang="0">
                  <a:pos x="87" y="94"/>
                </a:cxn>
                <a:cxn ang="0">
                  <a:pos x="73" y="79"/>
                </a:cxn>
                <a:cxn ang="0">
                  <a:pos x="72" y="58"/>
                </a:cxn>
                <a:cxn ang="0">
                  <a:pos x="73" y="34"/>
                </a:cxn>
                <a:cxn ang="0">
                  <a:pos x="73" y="23"/>
                </a:cxn>
                <a:cxn ang="0">
                  <a:pos x="68" y="14"/>
                </a:cxn>
                <a:cxn ang="0">
                  <a:pos x="56" y="8"/>
                </a:cxn>
                <a:cxn ang="0">
                  <a:pos x="38" y="8"/>
                </a:cxn>
                <a:cxn ang="0">
                  <a:pos x="20" y="11"/>
                </a:cxn>
                <a:cxn ang="0">
                  <a:pos x="11" y="15"/>
                </a:cxn>
                <a:cxn ang="0">
                  <a:pos x="4" y="24"/>
                </a:cxn>
                <a:cxn ang="0">
                  <a:pos x="0" y="34"/>
                </a:cxn>
                <a:cxn ang="0">
                  <a:pos x="0" y="49"/>
                </a:cxn>
                <a:cxn ang="0">
                  <a:pos x="0" y="64"/>
                </a:cxn>
                <a:cxn ang="0">
                  <a:pos x="2" y="82"/>
                </a:cxn>
                <a:cxn ang="0">
                  <a:pos x="2" y="97"/>
                </a:cxn>
              </a:cxnLst>
              <a:rect l="0" t="0" r="r" b="b"/>
              <a:pathLst>
                <a:path w="221" h="138">
                  <a:moveTo>
                    <a:pt x="208" y="138"/>
                  </a:moveTo>
                  <a:lnTo>
                    <a:pt x="208" y="138"/>
                  </a:lnTo>
                  <a:lnTo>
                    <a:pt x="208" y="132"/>
                  </a:lnTo>
                  <a:lnTo>
                    <a:pt x="209" y="125"/>
                  </a:lnTo>
                  <a:lnTo>
                    <a:pt x="212" y="117"/>
                  </a:lnTo>
                  <a:lnTo>
                    <a:pt x="214" y="110"/>
                  </a:lnTo>
                  <a:lnTo>
                    <a:pt x="215" y="102"/>
                  </a:lnTo>
                  <a:lnTo>
                    <a:pt x="217" y="97"/>
                  </a:lnTo>
                  <a:lnTo>
                    <a:pt x="219" y="89"/>
                  </a:lnTo>
                  <a:lnTo>
                    <a:pt x="219" y="86"/>
                  </a:lnTo>
                  <a:lnTo>
                    <a:pt x="219" y="79"/>
                  </a:lnTo>
                  <a:lnTo>
                    <a:pt x="217" y="68"/>
                  </a:lnTo>
                  <a:lnTo>
                    <a:pt x="215" y="57"/>
                  </a:lnTo>
                  <a:lnTo>
                    <a:pt x="215" y="45"/>
                  </a:lnTo>
                  <a:lnTo>
                    <a:pt x="217" y="37"/>
                  </a:lnTo>
                  <a:lnTo>
                    <a:pt x="219" y="30"/>
                  </a:lnTo>
                  <a:lnTo>
                    <a:pt x="221" y="23"/>
                  </a:lnTo>
                  <a:lnTo>
                    <a:pt x="217" y="15"/>
                  </a:lnTo>
                  <a:lnTo>
                    <a:pt x="212" y="9"/>
                  </a:lnTo>
                  <a:lnTo>
                    <a:pt x="205" y="5"/>
                  </a:lnTo>
                  <a:lnTo>
                    <a:pt x="199" y="2"/>
                  </a:lnTo>
                  <a:lnTo>
                    <a:pt x="191" y="0"/>
                  </a:lnTo>
                  <a:lnTo>
                    <a:pt x="183" y="0"/>
                  </a:lnTo>
                  <a:lnTo>
                    <a:pt x="178" y="0"/>
                  </a:lnTo>
                  <a:lnTo>
                    <a:pt x="173" y="0"/>
                  </a:lnTo>
                  <a:lnTo>
                    <a:pt x="169" y="0"/>
                  </a:lnTo>
                  <a:lnTo>
                    <a:pt x="154" y="2"/>
                  </a:lnTo>
                  <a:lnTo>
                    <a:pt x="145" y="3"/>
                  </a:lnTo>
                  <a:lnTo>
                    <a:pt x="138" y="9"/>
                  </a:lnTo>
                  <a:lnTo>
                    <a:pt x="135" y="14"/>
                  </a:lnTo>
                  <a:lnTo>
                    <a:pt x="132" y="20"/>
                  </a:lnTo>
                  <a:lnTo>
                    <a:pt x="131" y="30"/>
                  </a:lnTo>
                  <a:lnTo>
                    <a:pt x="131" y="39"/>
                  </a:lnTo>
                  <a:lnTo>
                    <a:pt x="132" y="42"/>
                  </a:lnTo>
                  <a:lnTo>
                    <a:pt x="131" y="54"/>
                  </a:lnTo>
                  <a:lnTo>
                    <a:pt x="129" y="64"/>
                  </a:lnTo>
                  <a:lnTo>
                    <a:pt x="128" y="74"/>
                  </a:lnTo>
                  <a:lnTo>
                    <a:pt x="126" y="83"/>
                  </a:lnTo>
                  <a:lnTo>
                    <a:pt x="122" y="89"/>
                  </a:lnTo>
                  <a:lnTo>
                    <a:pt x="114" y="94"/>
                  </a:lnTo>
                  <a:lnTo>
                    <a:pt x="106" y="95"/>
                  </a:lnTo>
                  <a:lnTo>
                    <a:pt x="100" y="95"/>
                  </a:lnTo>
                  <a:lnTo>
                    <a:pt x="96" y="95"/>
                  </a:lnTo>
                  <a:lnTo>
                    <a:pt x="87" y="94"/>
                  </a:lnTo>
                  <a:lnTo>
                    <a:pt x="79" y="88"/>
                  </a:lnTo>
                  <a:lnTo>
                    <a:pt x="73" y="79"/>
                  </a:lnTo>
                  <a:lnTo>
                    <a:pt x="72" y="70"/>
                  </a:lnTo>
                  <a:lnTo>
                    <a:pt x="72" y="58"/>
                  </a:lnTo>
                  <a:lnTo>
                    <a:pt x="72" y="46"/>
                  </a:lnTo>
                  <a:lnTo>
                    <a:pt x="73" y="34"/>
                  </a:lnTo>
                  <a:lnTo>
                    <a:pt x="73" y="27"/>
                  </a:lnTo>
                  <a:lnTo>
                    <a:pt x="73" y="23"/>
                  </a:lnTo>
                  <a:lnTo>
                    <a:pt x="70" y="17"/>
                  </a:lnTo>
                  <a:lnTo>
                    <a:pt x="68" y="14"/>
                  </a:lnTo>
                  <a:lnTo>
                    <a:pt x="64" y="11"/>
                  </a:lnTo>
                  <a:lnTo>
                    <a:pt x="56" y="8"/>
                  </a:lnTo>
                  <a:lnTo>
                    <a:pt x="47" y="8"/>
                  </a:lnTo>
                  <a:lnTo>
                    <a:pt x="38" y="8"/>
                  </a:lnTo>
                  <a:lnTo>
                    <a:pt x="28" y="9"/>
                  </a:lnTo>
                  <a:lnTo>
                    <a:pt x="20" y="11"/>
                  </a:lnTo>
                  <a:lnTo>
                    <a:pt x="15" y="14"/>
                  </a:lnTo>
                  <a:lnTo>
                    <a:pt x="11" y="15"/>
                  </a:lnTo>
                  <a:lnTo>
                    <a:pt x="6" y="18"/>
                  </a:lnTo>
                  <a:lnTo>
                    <a:pt x="4" y="24"/>
                  </a:lnTo>
                  <a:lnTo>
                    <a:pt x="0" y="28"/>
                  </a:lnTo>
                  <a:lnTo>
                    <a:pt x="0" y="34"/>
                  </a:lnTo>
                  <a:lnTo>
                    <a:pt x="0" y="42"/>
                  </a:lnTo>
                  <a:lnTo>
                    <a:pt x="0" y="49"/>
                  </a:lnTo>
                  <a:lnTo>
                    <a:pt x="0" y="57"/>
                  </a:lnTo>
                  <a:lnTo>
                    <a:pt x="0" y="64"/>
                  </a:lnTo>
                  <a:lnTo>
                    <a:pt x="0" y="71"/>
                  </a:lnTo>
                  <a:lnTo>
                    <a:pt x="2" y="82"/>
                  </a:lnTo>
                  <a:lnTo>
                    <a:pt x="4" y="91"/>
                  </a:lnTo>
                  <a:lnTo>
                    <a:pt x="2" y="97"/>
                  </a:lnTo>
                </a:path>
              </a:pathLst>
            </a:custGeom>
            <a:noFill/>
            <a:ln w="1588">
              <a:solidFill>
                <a:srgbClr val="000000"/>
              </a:solidFill>
              <a:prstDash val="solid"/>
              <a:round/>
              <a:headEnd/>
              <a:tailEnd/>
            </a:ln>
          </p:spPr>
          <p:txBody>
            <a:bodyPr/>
            <a:lstStyle/>
            <a:p>
              <a:endParaRPr lang="en-US"/>
            </a:p>
          </p:txBody>
        </p:sp>
        <p:sp>
          <p:nvSpPr>
            <p:cNvPr id="1241881" name="Freeform 793"/>
            <p:cNvSpPr>
              <a:spLocks/>
            </p:cNvSpPr>
            <p:nvPr/>
          </p:nvSpPr>
          <p:spPr bwMode="auto">
            <a:xfrm>
              <a:off x="3311" y="3049"/>
              <a:ext cx="58" cy="233"/>
            </a:xfrm>
            <a:custGeom>
              <a:avLst/>
              <a:gdLst/>
              <a:ahLst/>
              <a:cxnLst>
                <a:cxn ang="0">
                  <a:pos x="115" y="413"/>
                </a:cxn>
                <a:cxn ang="0">
                  <a:pos x="114" y="430"/>
                </a:cxn>
                <a:cxn ang="0">
                  <a:pos x="105" y="441"/>
                </a:cxn>
                <a:cxn ang="0">
                  <a:pos x="92" y="443"/>
                </a:cxn>
                <a:cxn ang="0">
                  <a:pos x="78" y="440"/>
                </a:cxn>
                <a:cxn ang="0">
                  <a:pos x="63" y="438"/>
                </a:cxn>
                <a:cxn ang="0">
                  <a:pos x="42" y="446"/>
                </a:cxn>
                <a:cxn ang="0">
                  <a:pos x="24" y="456"/>
                </a:cxn>
                <a:cxn ang="0">
                  <a:pos x="8" y="467"/>
                </a:cxn>
                <a:cxn ang="0">
                  <a:pos x="2" y="458"/>
                </a:cxn>
                <a:cxn ang="0">
                  <a:pos x="0" y="438"/>
                </a:cxn>
                <a:cxn ang="0">
                  <a:pos x="5" y="412"/>
                </a:cxn>
                <a:cxn ang="0">
                  <a:pos x="11" y="387"/>
                </a:cxn>
                <a:cxn ang="0">
                  <a:pos x="20" y="361"/>
                </a:cxn>
                <a:cxn ang="0">
                  <a:pos x="24" y="342"/>
                </a:cxn>
                <a:cxn ang="0">
                  <a:pos x="29" y="327"/>
                </a:cxn>
                <a:cxn ang="0">
                  <a:pos x="33" y="310"/>
                </a:cxn>
                <a:cxn ang="0">
                  <a:pos x="35" y="286"/>
                </a:cxn>
                <a:cxn ang="0">
                  <a:pos x="37" y="264"/>
                </a:cxn>
                <a:cxn ang="0">
                  <a:pos x="38" y="240"/>
                </a:cxn>
                <a:cxn ang="0">
                  <a:pos x="41" y="218"/>
                </a:cxn>
                <a:cxn ang="0">
                  <a:pos x="43" y="176"/>
                </a:cxn>
                <a:cxn ang="0">
                  <a:pos x="49" y="113"/>
                </a:cxn>
                <a:cxn ang="0">
                  <a:pos x="54" y="39"/>
                </a:cxn>
                <a:cxn ang="0">
                  <a:pos x="56" y="3"/>
                </a:cxn>
                <a:cxn ang="0">
                  <a:pos x="60" y="30"/>
                </a:cxn>
                <a:cxn ang="0">
                  <a:pos x="67" y="79"/>
                </a:cxn>
                <a:cxn ang="0">
                  <a:pos x="74" y="138"/>
                </a:cxn>
                <a:cxn ang="0">
                  <a:pos x="83" y="204"/>
                </a:cxn>
                <a:cxn ang="0">
                  <a:pos x="92" y="274"/>
                </a:cxn>
                <a:cxn ang="0">
                  <a:pos x="101" y="336"/>
                </a:cxn>
                <a:cxn ang="0">
                  <a:pos x="112" y="385"/>
                </a:cxn>
              </a:cxnLst>
              <a:rect l="0" t="0" r="r" b="b"/>
              <a:pathLst>
                <a:path w="115" h="467">
                  <a:moveTo>
                    <a:pt x="114" y="403"/>
                  </a:moveTo>
                  <a:lnTo>
                    <a:pt x="115" y="413"/>
                  </a:lnTo>
                  <a:lnTo>
                    <a:pt x="115" y="422"/>
                  </a:lnTo>
                  <a:lnTo>
                    <a:pt x="114" y="430"/>
                  </a:lnTo>
                  <a:lnTo>
                    <a:pt x="109" y="438"/>
                  </a:lnTo>
                  <a:lnTo>
                    <a:pt x="105" y="441"/>
                  </a:lnTo>
                  <a:lnTo>
                    <a:pt x="99" y="443"/>
                  </a:lnTo>
                  <a:lnTo>
                    <a:pt x="92" y="443"/>
                  </a:lnTo>
                  <a:lnTo>
                    <a:pt x="85" y="441"/>
                  </a:lnTo>
                  <a:lnTo>
                    <a:pt x="78" y="440"/>
                  </a:lnTo>
                  <a:lnTo>
                    <a:pt x="69" y="438"/>
                  </a:lnTo>
                  <a:lnTo>
                    <a:pt x="63" y="438"/>
                  </a:lnTo>
                  <a:lnTo>
                    <a:pt x="55" y="440"/>
                  </a:lnTo>
                  <a:lnTo>
                    <a:pt x="42" y="446"/>
                  </a:lnTo>
                  <a:lnTo>
                    <a:pt x="33" y="449"/>
                  </a:lnTo>
                  <a:lnTo>
                    <a:pt x="24" y="456"/>
                  </a:lnTo>
                  <a:lnTo>
                    <a:pt x="14" y="467"/>
                  </a:lnTo>
                  <a:lnTo>
                    <a:pt x="8" y="467"/>
                  </a:lnTo>
                  <a:lnTo>
                    <a:pt x="5" y="464"/>
                  </a:lnTo>
                  <a:lnTo>
                    <a:pt x="2" y="458"/>
                  </a:lnTo>
                  <a:lnTo>
                    <a:pt x="0" y="452"/>
                  </a:lnTo>
                  <a:lnTo>
                    <a:pt x="0" y="438"/>
                  </a:lnTo>
                  <a:lnTo>
                    <a:pt x="2" y="425"/>
                  </a:lnTo>
                  <a:lnTo>
                    <a:pt x="5" y="412"/>
                  </a:lnTo>
                  <a:lnTo>
                    <a:pt x="8" y="398"/>
                  </a:lnTo>
                  <a:lnTo>
                    <a:pt x="11" y="387"/>
                  </a:lnTo>
                  <a:lnTo>
                    <a:pt x="15" y="373"/>
                  </a:lnTo>
                  <a:lnTo>
                    <a:pt x="20" y="361"/>
                  </a:lnTo>
                  <a:lnTo>
                    <a:pt x="23" y="348"/>
                  </a:lnTo>
                  <a:lnTo>
                    <a:pt x="24" y="342"/>
                  </a:lnTo>
                  <a:lnTo>
                    <a:pt x="27" y="336"/>
                  </a:lnTo>
                  <a:lnTo>
                    <a:pt x="29" y="327"/>
                  </a:lnTo>
                  <a:lnTo>
                    <a:pt x="31" y="320"/>
                  </a:lnTo>
                  <a:lnTo>
                    <a:pt x="33" y="310"/>
                  </a:lnTo>
                  <a:lnTo>
                    <a:pt x="35" y="298"/>
                  </a:lnTo>
                  <a:lnTo>
                    <a:pt x="35" y="286"/>
                  </a:lnTo>
                  <a:lnTo>
                    <a:pt x="37" y="274"/>
                  </a:lnTo>
                  <a:lnTo>
                    <a:pt x="37" y="264"/>
                  </a:lnTo>
                  <a:lnTo>
                    <a:pt x="38" y="252"/>
                  </a:lnTo>
                  <a:lnTo>
                    <a:pt x="38" y="240"/>
                  </a:lnTo>
                  <a:lnTo>
                    <a:pt x="40" y="228"/>
                  </a:lnTo>
                  <a:lnTo>
                    <a:pt x="41" y="218"/>
                  </a:lnTo>
                  <a:lnTo>
                    <a:pt x="42" y="202"/>
                  </a:lnTo>
                  <a:lnTo>
                    <a:pt x="43" y="176"/>
                  </a:lnTo>
                  <a:lnTo>
                    <a:pt x="46" y="147"/>
                  </a:lnTo>
                  <a:lnTo>
                    <a:pt x="49" y="113"/>
                  </a:lnTo>
                  <a:lnTo>
                    <a:pt x="50" y="76"/>
                  </a:lnTo>
                  <a:lnTo>
                    <a:pt x="54" y="39"/>
                  </a:lnTo>
                  <a:lnTo>
                    <a:pt x="56" y="0"/>
                  </a:lnTo>
                  <a:lnTo>
                    <a:pt x="56" y="3"/>
                  </a:lnTo>
                  <a:lnTo>
                    <a:pt x="58" y="13"/>
                  </a:lnTo>
                  <a:lnTo>
                    <a:pt x="60" y="30"/>
                  </a:lnTo>
                  <a:lnTo>
                    <a:pt x="63" y="52"/>
                  </a:lnTo>
                  <a:lnTo>
                    <a:pt x="67" y="79"/>
                  </a:lnTo>
                  <a:lnTo>
                    <a:pt x="69" y="105"/>
                  </a:lnTo>
                  <a:lnTo>
                    <a:pt x="74" y="138"/>
                  </a:lnTo>
                  <a:lnTo>
                    <a:pt x="78" y="172"/>
                  </a:lnTo>
                  <a:lnTo>
                    <a:pt x="83" y="204"/>
                  </a:lnTo>
                  <a:lnTo>
                    <a:pt x="88" y="240"/>
                  </a:lnTo>
                  <a:lnTo>
                    <a:pt x="92" y="274"/>
                  </a:lnTo>
                  <a:lnTo>
                    <a:pt x="97" y="305"/>
                  </a:lnTo>
                  <a:lnTo>
                    <a:pt x="101" y="336"/>
                  </a:lnTo>
                  <a:lnTo>
                    <a:pt x="106" y="361"/>
                  </a:lnTo>
                  <a:lnTo>
                    <a:pt x="112" y="385"/>
                  </a:lnTo>
                  <a:lnTo>
                    <a:pt x="114" y="403"/>
                  </a:lnTo>
                  <a:close/>
                </a:path>
              </a:pathLst>
            </a:custGeom>
            <a:solidFill>
              <a:srgbClr val="FFFFFF"/>
            </a:solidFill>
            <a:ln w="9525">
              <a:noFill/>
              <a:round/>
              <a:headEnd/>
              <a:tailEnd/>
            </a:ln>
          </p:spPr>
          <p:txBody>
            <a:bodyPr/>
            <a:lstStyle/>
            <a:p>
              <a:endParaRPr lang="en-US"/>
            </a:p>
          </p:txBody>
        </p:sp>
        <p:sp>
          <p:nvSpPr>
            <p:cNvPr id="1241882" name="Freeform 794"/>
            <p:cNvSpPr>
              <a:spLocks/>
            </p:cNvSpPr>
            <p:nvPr/>
          </p:nvSpPr>
          <p:spPr bwMode="auto">
            <a:xfrm>
              <a:off x="3311" y="3049"/>
              <a:ext cx="58" cy="233"/>
            </a:xfrm>
            <a:custGeom>
              <a:avLst/>
              <a:gdLst/>
              <a:ahLst/>
              <a:cxnLst>
                <a:cxn ang="0">
                  <a:pos x="114" y="403"/>
                </a:cxn>
                <a:cxn ang="0">
                  <a:pos x="115" y="422"/>
                </a:cxn>
                <a:cxn ang="0">
                  <a:pos x="109" y="438"/>
                </a:cxn>
                <a:cxn ang="0">
                  <a:pos x="99" y="443"/>
                </a:cxn>
                <a:cxn ang="0">
                  <a:pos x="85" y="441"/>
                </a:cxn>
                <a:cxn ang="0">
                  <a:pos x="69" y="438"/>
                </a:cxn>
                <a:cxn ang="0">
                  <a:pos x="55" y="440"/>
                </a:cxn>
                <a:cxn ang="0">
                  <a:pos x="33" y="449"/>
                </a:cxn>
                <a:cxn ang="0">
                  <a:pos x="14" y="467"/>
                </a:cxn>
                <a:cxn ang="0">
                  <a:pos x="5" y="464"/>
                </a:cxn>
                <a:cxn ang="0">
                  <a:pos x="0" y="452"/>
                </a:cxn>
                <a:cxn ang="0">
                  <a:pos x="2" y="425"/>
                </a:cxn>
                <a:cxn ang="0">
                  <a:pos x="8" y="398"/>
                </a:cxn>
                <a:cxn ang="0">
                  <a:pos x="15" y="373"/>
                </a:cxn>
                <a:cxn ang="0">
                  <a:pos x="23" y="348"/>
                </a:cxn>
                <a:cxn ang="0">
                  <a:pos x="27" y="336"/>
                </a:cxn>
                <a:cxn ang="0">
                  <a:pos x="31" y="320"/>
                </a:cxn>
                <a:cxn ang="0">
                  <a:pos x="35" y="298"/>
                </a:cxn>
                <a:cxn ang="0">
                  <a:pos x="37" y="274"/>
                </a:cxn>
                <a:cxn ang="0">
                  <a:pos x="38" y="252"/>
                </a:cxn>
                <a:cxn ang="0">
                  <a:pos x="40" y="228"/>
                </a:cxn>
                <a:cxn ang="0">
                  <a:pos x="42" y="202"/>
                </a:cxn>
                <a:cxn ang="0">
                  <a:pos x="46" y="147"/>
                </a:cxn>
                <a:cxn ang="0">
                  <a:pos x="50" y="76"/>
                </a:cxn>
                <a:cxn ang="0">
                  <a:pos x="56" y="0"/>
                </a:cxn>
                <a:cxn ang="0">
                  <a:pos x="58" y="13"/>
                </a:cxn>
                <a:cxn ang="0">
                  <a:pos x="63" y="52"/>
                </a:cxn>
                <a:cxn ang="0">
                  <a:pos x="69" y="105"/>
                </a:cxn>
                <a:cxn ang="0">
                  <a:pos x="78" y="172"/>
                </a:cxn>
                <a:cxn ang="0">
                  <a:pos x="88" y="240"/>
                </a:cxn>
                <a:cxn ang="0">
                  <a:pos x="97" y="305"/>
                </a:cxn>
                <a:cxn ang="0">
                  <a:pos x="106" y="361"/>
                </a:cxn>
                <a:cxn ang="0">
                  <a:pos x="114" y="403"/>
                </a:cxn>
              </a:cxnLst>
              <a:rect l="0" t="0" r="r" b="b"/>
              <a:pathLst>
                <a:path w="115" h="467">
                  <a:moveTo>
                    <a:pt x="114" y="403"/>
                  </a:moveTo>
                  <a:lnTo>
                    <a:pt x="114" y="403"/>
                  </a:lnTo>
                  <a:lnTo>
                    <a:pt x="115" y="413"/>
                  </a:lnTo>
                  <a:lnTo>
                    <a:pt x="115" y="422"/>
                  </a:lnTo>
                  <a:lnTo>
                    <a:pt x="114" y="430"/>
                  </a:lnTo>
                  <a:lnTo>
                    <a:pt x="109" y="438"/>
                  </a:lnTo>
                  <a:lnTo>
                    <a:pt x="105" y="441"/>
                  </a:lnTo>
                  <a:lnTo>
                    <a:pt x="99" y="443"/>
                  </a:lnTo>
                  <a:lnTo>
                    <a:pt x="92" y="443"/>
                  </a:lnTo>
                  <a:lnTo>
                    <a:pt x="85" y="441"/>
                  </a:lnTo>
                  <a:lnTo>
                    <a:pt x="78" y="440"/>
                  </a:lnTo>
                  <a:lnTo>
                    <a:pt x="69" y="438"/>
                  </a:lnTo>
                  <a:lnTo>
                    <a:pt x="63" y="438"/>
                  </a:lnTo>
                  <a:lnTo>
                    <a:pt x="55" y="440"/>
                  </a:lnTo>
                  <a:lnTo>
                    <a:pt x="42" y="446"/>
                  </a:lnTo>
                  <a:lnTo>
                    <a:pt x="33" y="449"/>
                  </a:lnTo>
                  <a:lnTo>
                    <a:pt x="24" y="456"/>
                  </a:lnTo>
                  <a:lnTo>
                    <a:pt x="14" y="467"/>
                  </a:lnTo>
                  <a:lnTo>
                    <a:pt x="8" y="467"/>
                  </a:lnTo>
                  <a:lnTo>
                    <a:pt x="5" y="464"/>
                  </a:lnTo>
                  <a:lnTo>
                    <a:pt x="2" y="458"/>
                  </a:lnTo>
                  <a:lnTo>
                    <a:pt x="0" y="452"/>
                  </a:lnTo>
                  <a:lnTo>
                    <a:pt x="0" y="438"/>
                  </a:lnTo>
                  <a:lnTo>
                    <a:pt x="2" y="425"/>
                  </a:lnTo>
                  <a:lnTo>
                    <a:pt x="5" y="412"/>
                  </a:lnTo>
                  <a:lnTo>
                    <a:pt x="8" y="398"/>
                  </a:lnTo>
                  <a:lnTo>
                    <a:pt x="11" y="387"/>
                  </a:lnTo>
                  <a:lnTo>
                    <a:pt x="15" y="373"/>
                  </a:lnTo>
                  <a:lnTo>
                    <a:pt x="20" y="361"/>
                  </a:lnTo>
                  <a:lnTo>
                    <a:pt x="23" y="348"/>
                  </a:lnTo>
                  <a:lnTo>
                    <a:pt x="24" y="342"/>
                  </a:lnTo>
                  <a:lnTo>
                    <a:pt x="27" y="336"/>
                  </a:lnTo>
                  <a:lnTo>
                    <a:pt x="29" y="327"/>
                  </a:lnTo>
                  <a:lnTo>
                    <a:pt x="31" y="320"/>
                  </a:lnTo>
                  <a:lnTo>
                    <a:pt x="33" y="310"/>
                  </a:lnTo>
                  <a:lnTo>
                    <a:pt x="35" y="298"/>
                  </a:lnTo>
                  <a:lnTo>
                    <a:pt x="35" y="286"/>
                  </a:lnTo>
                  <a:lnTo>
                    <a:pt x="37" y="274"/>
                  </a:lnTo>
                  <a:lnTo>
                    <a:pt x="37" y="264"/>
                  </a:lnTo>
                  <a:lnTo>
                    <a:pt x="38" y="252"/>
                  </a:lnTo>
                  <a:lnTo>
                    <a:pt x="38" y="240"/>
                  </a:lnTo>
                  <a:lnTo>
                    <a:pt x="40" y="228"/>
                  </a:lnTo>
                  <a:lnTo>
                    <a:pt x="41" y="218"/>
                  </a:lnTo>
                  <a:lnTo>
                    <a:pt x="42" y="202"/>
                  </a:lnTo>
                  <a:lnTo>
                    <a:pt x="43" y="176"/>
                  </a:lnTo>
                  <a:lnTo>
                    <a:pt x="46" y="147"/>
                  </a:lnTo>
                  <a:lnTo>
                    <a:pt x="49" y="113"/>
                  </a:lnTo>
                  <a:lnTo>
                    <a:pt x="50" y="76"/>
                  </a:lnTo>
                  <a:lnTo>
                    <a:pt x="54" y="39"/>
                  </a:lnTo>
                  <a:lnTo>
                    <a:pt x="56" y="0"/>
                  </a:lnTo>
                  <a:lnTo>
                    <a:pt x="56" y="3"/>
                  </a:lnTo>
                  <a:lnTo>
                    <a:pt x="58" y="13"/>
                  </a:lnTo>
                  <a:lnTo>
                    <a:pt x="60" y="30"/>
                  </a:lnTo>
                  <a:lnTo>
                    <a:pt x="63" y="52"/>
                  </a:lnTo>
                  <a:lnTo>
                    <a:pt x="67" y="79"/>
                  </a:lnTo>
                  <a:lnTo>
                    <a:pt x="69" y="105"/>
                  </a:lnTo>
                  <a:lnTo>
                    <a:pt x="74" y="138"/>
                  </a:lnTo>
                  <a:lnTo>
                    <a:pt x="78" y="172"/>
                  </a:lnTo>
                  <a:lnTo>
                    <a:pt x="83" y="204"/>
                  </a:lnTo>
                  <a:lnTo>
                    <a:pt x="88" y="240"/>
                  </a:lnTo>
                  <a:lnTo>
                    <a:pt x="92" y="274"/>
                  </a:lnTo>
                  <a:lnTo>
                    <a:pt x="97" y="305"/>
                  </a:lnTo>
                  <a:lnTo>
                    <a:pt x="101" y="336"/>
                  </a:lnTo>
                  <a:lnTo>
                    <a:pt x="106" y="361"/>
                  </a:lnTo>
                  <a:lnTo>
                    <a:pt x="112" y="385"/>
                  </a:lnTo>
                  <a:lnTo>
                    <a:pt x="114" y="403"/>
                  </a:lnTo>
                  <a:close/>
                </a:path>
              </a:pathLst>
            </a:custGeom>
            <a:noFill/>
            <a:ln w="1588">
              <a:solidFill>
                <a:srgbClr val="000000"/>
              </a:solidFill>
              <a:prstDash val="solid"/>
              <a:round/>
              <a:headEnd/>
              <a:tailEnd/>
            </a:ln>
          </p:spPr>
          <p:txBody>
            <a:bodyPr/>
            <a:lstStyle/>
            <a:p>
              <a:endParaRPr lang="en-US"/>
            </a:p>
          </p:txBody>
        </p:sp>
        <p:sp>
          <p:nvSpPr>
            <p:cNvPr id="1241883" name="Freeform 795"/>
            <p:cNvSpPr>
              <a:spLocks/>
            </p:cNvSpPr>
            <p:nvPr/>
          </p:nvSpPr>
          <p:spPr bwMode="auto">
            <a:xfrm>
              <a:off x="3317" y="3240"/>
              <a:ext cx="16" cy="26"/>
            </a:xfrm>
            <a:custGeom>
              <a:avLst/>
              <a:gdLst/>
              <a:ahLst/>
              <a:cxnLst>
                <a:cxn ang="0">
                  <a:pos x="30" y="0"/>
                </a:cxn>
                <a:cxn ang="0">
                  <a:pos x="30" y="0"/>
                </a:cxn>
                <a:cxn ang="0">
                  <a:pos x="27" y="3"/>
                </a:cxn>
                <a:cxn ang="0">
                  <a:pos x="22" y="5"/>
                </a:cxn>
                <a:cxn ang="0">
                  <a:pos x="16" y="10"/>
                </a:cxn>
                <a:cxn ang="0">
                  <a:pos x="11" y="15"/>
                </a:cxn>
                <a:cxn ang="0">
                  <a:pos x="7" y="21"/>
                </a:cxn>
                <a:cxn ang="0">
                  <a:pos x="2" y="30"/>
                </a:cxn>
                <a:cxn ang="0">
                  <a:pos x="1" y="40"/>
                </a:cxn>
                <a:cxn ang="0">
                  <a:pos x="0" y="52"/>
                </a:cxn>
              </a:cxnLst>
              <a:rect l="0" t="0" r="r" b="b"/>
              <a:pathLst>
                <a:path w="30" h="52">
                  <a:moveTo>
                    <a:pt x="30" y="0"/>
                  </a:moveTo>
                  <a:lnTo>
                    <a:pt x="30" y="0"/>
                  </a:lnTo>
                  <a:lnTo>
                    <a:pt x="27" y="3"/>
                  </a:lnTo>
                  <a:lnTo>
                    <a:pt x="22" y="5"/>
                  </a:lnTo>
                  <a:lnTo>
                    <a:pt x="16" y="10"/>
                  </a:lnTo>
                  <a:lnTo>
                    <a:pt x="11" y="15"/>
                  </a:lnTo>
                  <a:lnTo>
                    <a:pt x="7" y="21"/>
                  </a:lnTo>
                  <a:lnTo>
                    <a:pt x="2" y="30"/>
                  </a:lnTo>
                  <a:lnTo>
                    <a:pt x="1" y="40"/>
                  </a:lnTo>
                  <a:lnTo>
                    <a:pt x="0" y="52"/>
                  </a:lnTo>
                </a:path>
              </a:pathLst>
            </a:custGeom>
            <a:noFill/>
            <a:ln w="1588">
              <a:solidFill>
                <a:srgbClr val="000000"/>
              </a:solidFill>
              <a:prstDash val="solid"/>
              <a:round/>
              <a:headEnd/>
              <a:tailEnd/>
            </a:ln>
          </p:spPr>
          <p:txBody>
            <a:bodyPr/>
            <a:lstStyle/>
            <a:p>
              <a:endParaRPr lang="en-US"/>
            </a:p>
          </p:txBody>
        </p:sp>
        <p:sp>
          <p:nvSpPr>
            <p:cNvPr id="1241884" name="Freeform 796"/>
            <p:cNvSpPr>
              <a:spLocks/>
            </p:cNvSpPr>
            <p:nvPr/>
          </p:nvSpPr>
          <p:spPr bwMode="auto">
            <a:xfrm>
              <a:off x="3290" y="3364"/>
              <a:ext cx="20" cy="17"/>
            </a:xfrm>
            <a:custGeom>
              <a:avLst/>
              <a:gdLst/>
              <a:ahLst/>
              <a:cxnLst>
                <a:cxn ang="0">
                  <a:pos x="13" y="0"/>
                </a:cxn>
                <a:cxn ang="0">
                  <a:pos x="6" y="5"/>
                </a:cxn>
                <a:cxn ang="0">
                  <a:pos x="1" y="12"/>
                </a:cxn>
                <a:cxn ang="0">
                  <a:pos x="0" y="24"/>
                </a:cxn>
                <a:cxn ang="0">
                  <a:pos x="1" y="31"/>
                </a:cxn>
                <a:cxn ang="0">
                  <a:pos x="7" y="36"/>
                </a:cxn>
                <a:cxn ang="0">
                  <a:pos x="14" y="36"/>
                </a:cxn>
                <a:cxn ang="0">
                  <a:pos x="22" y="36"/>
                </a:cxn>
                <a:cxn ang="0">
                  <a:pos x="28" y="34"/>
                </a:cxn>
                <a:cxn ang="0">
                  <a:pos x="32" y="31"/>
                </a:cxn>
                <a:cxn ang="0">
                  <a:pos x="36" y="29"/>
                </a:cxn>
                <a:cxn ang="0">
                  <a:pos x="37" y="26"/>
                </a:cxn>
                <a:cxn ang="0">
                  <a:pos x="38" y="20"/>
                </a:cxn>
                <a:cxn ang="0">
                  <a:pos x="37" y="20"/>
                </a:cxn>
                <a:cxn ang="0">
                  <a:pos x="37" y="17"/>
                </a:cxn>
                <a:cxn ang="0">
                  <a:pos x="36" y="17"/>
                </a:cxn>
                <a:cxn ang="0">
                  <a:pos x="29" y="11"/>
                </a:cxn>
                <a:cxn ang="0">
                  <a:pos x="24" y="5"/>
                </a:cxn>
                <a:cxn ang="0">
                  <a:pos x="18" y="2"/>
                </a:cxn>
                <a:cxn ang="0">
                  <a:pos x="13" y="0"/>
                </a:cxn>
              </a:cxnLst>
              <a:rect l="0" t="0" r="r" b="b"/>
              <a:pathLst>
                <a:path w="38" h="36">
                  <a:moveTo>
                    <a:pt x="13" y="0"/>
                  </a:moveTo>
                  <a:lnTo>
                    <a:pt x="6" y="5"/>
                  </a:lnTo>
                  <a:lnTo>
                    <a:pt x="1" y="12"/>
                  </a:lnTo>
                  <a:lnTo>
                    <a:pt x="0" y="24"/>
                  </a:lnTo>
                  <a:lnTo>
                    <a:pt x="1" y="31"/>
                  </a:lnTo>
                  <a:lnTo>
                    <a:pt x="7" y="36"/>
                  </a:lnTo>
                  <a:lnTo>
                    <a:pt x="14" y="36"/>
                  </a:lnTo>
                  <a:lnTo>
                    <a:pt x="22" y="36"/>
                  </a:lnTo>
                  <a:lnTo>
                    <a:pt x="28" y="34"/>
                  </a:lnTo>
                  <a:lnTo>
                    <a:pt x="32" y="31"/>
                  </a:lnTo>
                  <a:lnTo>
                    <a:pt x="36" y="29"/>
                  </a:lnTo>
                  <a:lnTo>
                    <a:pt x="37" y="26"/>
                  </a:lnTo>
                  <a:lnTo>
                    <a:pt x="38" y="20"/>
                  </a:lnTo>
                  <a:lnTo>
                    <a:pt x="37" y="20"/>
                  </a:lnTo>
                  <a:lnTo>
                    <a:pt x="37" y="17"/>
                  </a:lnTo>
                  <a:lnTo>
                    <a:pt x="36" y="17"/>
                  </a:lnTo>
                  <a:lnTo>
                    <a:pt x="29" y="11"/>
                  </a:lnTo>
                  <a:lnTo>
                    <a:pt x="24" y="5"/>
                  </a:lnTo>
                  <a:lnTo>
                    <a:pt x="18" y="2"/>
                  </a:lnTo>
                  <a:lnTo>
                    <a:pt x="13" y="0"/>
                  </a:lnTo>
                  <a:close/>
                </a:path>
              </a:pathLst>
            </a:custGeom>
            <a:solidFill>
              <a:srgbClr val="FFFFFF"/>
            </a:solidFill>
            <a:ln w="9525">
              <a:noFill/>
              <a:round/>
              <a:headEnd/>
              <a:tailEnd/>
            </a:ln>
          </p:spPr>
          <p:txBody>
            <a:bodyPr/>
            <a:lstStyle/>
            <a:p>
              <a:endParaRPr lang="en-US"/>
            </a:p>
          </p:txBody>
        </p:sp>
        <p:sp>
          <p:nvSpPr>
            <p:cNvPr id="1241885" name="Freeform 797"/>
            <p:cNvSpPr>
              <a:spLocks/>
            </p:cNvSpPr>
            <p:nvPr/>
          </p:nvSpPr>
          <p:spPr bwMode="auto">
            <a:xfrm>
              <a:off x="3290" y="3364"/>
              <a:ext cx="20" cy="17"/>
            </a:xfrm>
            <a:custGeom>
              <a:avLst/>
              <a:gdLst/>
              <a:ahLst/>
              <a:cxnLst>
                <a:cxn ang="0">
                  <a:pos x="13" y="0"/>
                </a:cxn>
                <a:cxn ang="0">
                  <a:pos x="13" y="0"/>
                </a:cxn>
                <a:cxn ang="0">
                  <a:pos x="6" y="5"/>
                </a:cxn>
                <a:cxn ang="0">
                  <a:pos x="1" y="12"/>
                </a:cxn>
                <a:cxn ang="0">
                  <a:pos x="0" y="24"/>
                </a:cxn>
                <a:cxn ang="0">
                  <a:pos x="1" y="31"/>
                </a:cxn>
                <a:cxn ang="0">
                  <a:pos x="7" y="36"/>
                </a:cxn>
                <a:cxn ang="0">
                  <a:pos x="14" y="36"/>
                </a:cxn>
                <a:cxn ang="0">
                  <a:pos x="22" y="36"/>
                </a:cxn>
                <a:cxn ang="0">
                  <a:pos x="28" y="34"/>
                </a:cxn>
                <a:cxn ang="0">
                  <a:pos x="32" y="31"/>
                </a:cxn>
                <a:cxn ang="0">
                  <a:pos x="36" y="29"/>
                </a:cxn>
                <a:cxn ang="0">
                  <a:pos x="37" y="26"/>
                </a:cxn>
                <a:cxn ang="0">
                  <a:pos x="38" y="20"/>
                </a:cxn>
                <a:cxn ang="0">
                  <a:pos x="37" y="20"/>
                </a:cxn>
                <a:cxn ang="0">
                  <a:pos x="37" y="17"/>
                </a:cxn>
                <a:cxn ang="0">
                  <a:pos x="36" y="17"/>
                </a:cxn>
                <a:cxn ang="0">
                  <a:pos x="29" y="11"/>
                </a:cxn>
                <a:cxn ang="0">
                  <a:pos x="24" y="5"/>
                </a:cxn>
                <a:cxn ang="0">
                  <a:pos x="18" y="2"/>
                </a:cxn>
                <a:cxn ang="0">
                  <a:pos x="13" y="0"/>
                </a:cxn>
              </a:cxnLst>
              <a:rect l="0" t="0" r="r" b="b"/>
              <a:pathLst>
                <a:path w="38" h="36">
                  <a:moveTo>
                    <a:pt x="13" y="0"/>
                  </a:moveTo>
                  <a:lnTo>
                    <a:pt x="13" y="0"/>
                  </a:lnTo>
                  <a:lnTo>
                    <a:pt x="6" y="5"/>
                  </a:lnTo>
                  <a:lnTo>
                    <a:pt x="1" y="12"/>
                  </a:lnTo>
                  <a:lnTo>
                    <a:pt x="0" y="24"/>
                  </a:lnTo>
                  <a:lnTo>
                    <a:pt x="1" y="31"/>
                  </a:lnTo>
                  <a:lnTo>
                    <a:pt x="7" y="36"/>
                  </a:lnTo>
                  <a:lnTo>
                    <a:pt x="14" y="36"/>
                  </a:lnTo>
                  <a:lnTo>
                    <a:pt x="22" y="36"/>
                  </a:lnTo>
                  <a:lnTo>
                    <a:pt x="28" y="34"/>
                  </a:lnTo>
                  <a:lnTo>
                    <a:pt x="32" y="31"/>
                  </a:lnTo>
                  <a:lnTo>
                    <a:pt x="36" y="29"/>
                  </a:lnTo>
                  <a:lnTo>
                    <a:pt x="37" y="26"/>
                  </a:lnTo>
                  <a:lnTo>
                    <a:pt x="38" y="20"/>
                  </a:lnTo>
                  <a:lnTo>
                    <a:pt x="37" y="20"/>
                  </a:lnTo>
                  <a:lnTo>
                    <a:pt x="37" y="17"/>
                  </a:lnTo>
                  <a:lnTo>
                    <a:pt x="36" y="17"/>
                  </a:lnTo>
                  <a:lnTo>
                    <a:pt x="29" y="11"/>
                  </a:lnTo>
                  <a:lnTo>
                    <a:pt x="24" y="5"/>
                  </a:lnTo>
                  <a:lnTo>
                    <a:pt x="18" y="2"/>
                  </a:lnTo>
                  <a:lnTo>
                    <a:pt x="13" y="0"/>
                  </a:lnTo>
                  <a:close/>
                </a:path>
              </a:pathLst>
            </a:custGeom>
            <a:noFill/>
            <a:ln w="1588">
              <a:solidFill>
                <a:srgbClr val="000000"/>
              </a:solidFill>
              <a:prstDash val="solid"/>
              <a:round/>
              <a:headEnd/>
              <a:tailEnd/>
            </a:ln>
          </p:spPr>
          <p:txBody>
            <a:bodyPr/>
            <a:lstStyle/>
            <a:p>
              <a:endParaRPr lang="en-US"/>
            </a:p>
          </p:txBody>
        </p:sp>
        <p:sp>
          <p:nvSpPr>
            <p:cNvPr id="1241886" name="Freeform 798"/>
            <p:cNvSpPr>
              <a:spLocks/>
            </p:cNvSpPr>
            <p:nvPr/>
          </p:nvSpPr>
          <p:spPr bwMode="auto">
            <a:xfrm>
              <a:off x="3294" y="3310"/>
              <a:ext cx="29" cy="69"/>
            </a:xfrm>
            <a:custGeom>
              <a:avLst/>
              <a:gdLst/>
              <a:ahLst/>
              <a:cxnLst>
                <a:cxn ang="0">
                  <a:pos x="30" y="5"/>
                </a:cxn>
                <a:cxn ang="0">
                  <a:pos x="30" y="11"/>
                </a:cxn>
                <a:cxn ang="0">
                  <a:pos x="30" y="23"/>
                </a:cxn>
                <a:cxn ang="0">
                  <a:pos x="30" y="34"/>
                </a:cxn>
                <a:cxn ang="0">
                  <a:pos x="29" y="48"/>
                </a:cxn>
                <a:cxn ang="0">
                  <a:pos x="26" y="62"/>
                </a:cxn>
                <a:cxn ang="0">
                  <a:pos x="22" y="76"/>
                </a:cxn>
                <a:cxn ang="0">
                  <a:pos x="16" y="88"/>
                </a:cxn>
                <a:cxn ang="0">
                  <a:pos x="7" y="95"/>
                </a:cxn>
                <a:cxn ang="0">
                  <a:pos x="2" y="102"/>
                </a:cxn>
                <a:cxn ang="0">
                  <a:pos x="0" y="113"/>
                </a:cxn>
                <a:cxn ang="0">
                  <a:pos x="0" y="123"/>
                </a:cxn>
                <a:cxn ang="0">
                  <a:pos x="4" y="131"/>
                </a:cxn>
                <a:cxn ang="0">
                  <a:pos x="9" y="134"/>
                </a:cxn>
                <a:cxn ang="0">
                  <a:pos x="16" y="137"/>
                </a:cxn>
                <a:cxn ang="0">
                  <a:pos x="22" y="139"/>
                </a:cxn>
                <a:cxn ang="0">
                  <a:pos x="26" y="139"/>
                </a:cxn>
                <a:cxn ang="0">
                  <a:pos x="34" y="132"/>
                </a:cxn>
                <a:cxn ang="0">
                  <a:pos x="42" y="119"/>
                </a:cxn>
                <a:cxn ang="0">
                  <a:pos x="48" y="101"/>
                </a:cxn>
                <a:cxn ang="0">
                  <a:pos x="54" y="79"/>
                </a:cxn>
                <a:cxn ang="0">
                  <a:pos x="57" y="57"/>
                </a:cxn>
                <a:cxn ang="0">
                  <a:pos x="58" y="36"/>
                </a:cxn>
                <a:cxn ang="0">
                  <a:pos x="58" y="20"/>
                </a:cxn>
                <a:cxn ang="0">
                  <a:pos x="54" y="8"/>
                </a:cxn>
                <a:cxn ang="0">
                  <a:pos x="49" y="3"/>
                </a:cxn>
                <a:cxn ang="0">
                  <a:pos x="45" y="0"/>
                </a:cxn>
                <a:cxn ang="0">
                  <a:pos x="40" y="0"/>
                </a:cxn>
                <a:cxn ang="0">
                  <a:pos x="34" y="2"/>
                </a:cxn>
                <a:cxn ang="0">
                  <a:pos x="33" y="3"/>
                </a:cxn>
                <a:cxn ang="0">
                  <a:pos x="30" y="5"/>
                </a:cxn>
              </a:cxnLst>
              <a:rect l="0" t="0" r="r" b="b"/>
              <a:pathLst>
                <a:path w="58" h="139">
                  <a:moveTo>
                    <a:pt x="30" y="5"/>
                  </a:moveTo>
                  <a:lnTo>
                    <a:pt x="30" y="11"/>
                  </a:lnTo>
                  <a:lnTo>
                    <a:pt x="30" y="23"/>
                  </a:lnTo>
                  <a:lnTo>
                    <a:pt x="30" y="34"/>
                  </a:lnTo>
                  <a:lnTo>
                    <a:pt x="29" y="48"/>
                  </a:lnTo>
                  <a:lnTo>
                    <a:pt x="26" y="62"/>
                  </a:lnTo>
                  <a:lnTo>
                    <a:pt x="22" y="76"/>
                  </a:lnTo>
                  <a:lnTo>
                    <a:pt x="16" y="88"/>
                  </a:lnTo>
                  <a:lnTo>
                    <a:pt x="7" y="95"/>
                  </a:lnTo>
                  <a:lnTo>
                    <a:pt x="2" y="102"/>
                  </a:lnTo>
                  <a:lnTo>
                    <a:pt x="0" y="113"/>
                  </a:lnTo>
                  <a:lnTo>
                    <a:pt x="0" y="123"/>
                  </a:lnTo>
                  <a:lnTo>
                    <a:pt x="4" y="131"/>
                  </a:lnTo>
                  <a:lnTo>
                    <a:pt x="9" y="134"/>
                  </a:lnTo>
                  <a:lnTo>
                    <a:pt x="16" y="137"/>
                  </a:lnTo>
                  <a:lnTo>
                    <a:pt x="22" y="139"/>
                  </a:lnTo>
                  <a:lnTo>
                    <a:pt x="26" y="139"/>
                  </a:lnTo>
                  <a:lnTo>
                    <a:pt x="34" y="132"/>
                  </a:lnTo>
                  <a:lnTo>
                    <a:pt x="42" y="119"/>
                  </a:lnTo>
                  <a:lnTo>
                    <a:pt x="48" y="101"/>
                  </a:lnTo>
                  <a:lnTo>
                    <a:pt x="54" y="79"/>
                  </a:lnTo>
                  <a:lnTo>
                    <a:pt x="57" y="57"/>
                  </a:lnTo>
                  <a:lnTo>
                    <a:pt x="58" y="36"/>
                  </a:lnTo>
                  <a:lnTo>
                    <a:pt x="58" y="20"/>
                  </a:lnTo>
                  <a:lnTo>
                    <a:pt x="54" y="8"/>
                  </a:lnTo>
                  <a:lnTo>
                    <a:pt x="49" y="3"/>
                  </a:lnTo>
                  <a:lnTo>
                    <a:pt x="45" y="0"/>
                  </a:lnTo>
                  <a:lnTo>
                    <a:pt x="40" y="0"/>
                  </a:lnTo>
                  <a:lnTo>
                    <a:pt x="34" y="2"/>
                  </a:lnTo>
                  <a:lnTo>
                    <a:pt x="33" y="3"/>
                  </a:lnTo>
                  <a:lnTo>
                    <a:pt x="30" y="5"/>
                  </a:lnTo>
                  <a:close/>
                </a:path>
              </a:pathLst>
            </a:custGeom>
            <a:solidFill>
              <a:srgbClr val="FFFFFF"/>
            </a:solidFill>
            <a:ln w="9525">
              <a:noFill/>
              <a:round/>
              <a:headEnd/>
              <a:tailEnd/>
            </a:ln>
          </p:spPr>
          <p:txBody>
            <a:bodyPr/>
            <a:lstStyle/>
            <a:p>
              <a:endParaRPr lang="en-US"/>
            </a:p>
          </p:txBody>
        </p:sp>
        <p:sp>
          <p:nvSpPr>
            <p:cNvPr id="1241887" name="Freeform 799"/>
            <p:cNvSpPr>
              <a:spLocks/>
            </p:cNvSpPr>
            <p:nvPr/>
          </p:nvSpPr>
          <p:spPr bwMode="auto">
            <a:xfrm>
              <a:off x="3294" y="3310"/>
              <a:ext cx="29" cy="69"/>
            </a:xfrm>
            <a:custGeom>
              <a:avLst/>
              <a:gdLst/>
              <a:ahLst/>
              <a:cxnLst>
                <a:cxn ang="0">
                  <a:pos x="30" y="5"/>
                </a:cxn>
                <a:cxn ang="0">
                  <a:pos x="30" y="5"/>
                </a:cxn>
                <a:cxn ang="0">
                  <a:pos x="30" y="11"/>
                </a:cxn>
                <a:cxn ang="0">
                  <a:pos x="30" y="23"/>
                </a:cxn>
                <a:cxn ang="0">
                  <a:pos x="30" y="34"/>
                </a:cxn>
                <a:cxn ang="0">
                  <a:pos x="29" y="48"/>
                </a:cxn>
                <a:cxn ang="0">
                  <a:pos x="26" y="62"/>
                </a:cxn>
                <a:cxn ang="0">
                  <a:pos x="22" y="76"/>
                </a:cxn>
                <a:cxn ang="0">
                  <a:pos x="16" y="88"/>
                </a:cxn>
                <a:cxn ang="0">
                  <a:pos x="7" y="95"/>
                </a:cxn>
                <a:cxn ang="0">
                  <a:pos x="2" y="102"/>
                </a:cxn>
                <a:cxn ang="0">
                  <a:pos x="0" y="113"/>
                </a:cxn>
                <a:cxn ang="0">
                  <a:pos x="0" y="123"/>
                </a:cxn>
                <a:cxn ang="0">
                  <a:pos x="4" y="131"/>
                </a:cxn>
                <a:cxn ang="0">
                  <a:pos x="9" y="134"/>
                </a:cxn>
                <a:cxn ang="0">
                  <a:pos x="16" y="137"/>
                </a:cxn>
                <a:cxn ang="0">
                  <a:pos x="22" y="139"/>
                </a:cxn>
                <a:cxn ang="0">
                  <a:pos x="26" y="139"/>
                </a:cxn>
                <a:cxn ang="0">
                  <a:pos x="34" y="132"/>
                </a:cxn>
                <a:cxn ang="0">
                  <a:pos x="42" y="119"/>
                </a:cxn>
                <a:cxn ang="0">
                  <a:pos x="48" y="101"/>
                </a:cxn>
                <a:cxn ang="0">
                  <a:pos x="54" y="79"/>
                </a:cxn>
                <a:cxn ang="0">
                  <a:pos x="57" y="57"/>
                </a:cxn>
                <a:cxn ang="0">
                  <a:pos x="58" y="36"/>
                </a:cxn>
                <a:cxn ang="0">
                  <a:pos x="58" y="20"/>
                </a:cxn>
                <a:cxn ang="0">
                  <a:pos x="54" y="8"/>
                </a:cxn>
                <a:cxn ang="0">
                  <a:pos x="49" y="3"/>
                </a:cxn>
                <a:cxn ang="0">
                  <a:pos x="45" y="0"/>
                </a:cxn>
                <a:cxn ang="0">
                  <a:pos x="40" y="0"/>
                </a:cxn>
                <a:cxn ang="0">
                  <a:pos x="34" y="2"/>
                </a:cxn>
                <a:cxn ang="0">
                  <a:pos x="33" y="3"/>
                </a:cxn>
                <a:cxn ang="0">
                  <a:pos x="30" y="5"/>
                </a:cxn>
              </a:cxnLst>
              <a:rect l="0" t="0" r="r" b="b"/>
              <a:pathLst>
                <a:path w="58" h="139">
                  <a:moveTo>
                    <a:pt x="30" y="5"/>
                  </a:moveTo>
                  <a:lnTo>
                    <a:pt x="30" y="5"/>
                  </a:lnTo>
                  <a:lnTo>
                    <a:pt x="30" y="11"/>
                  </a:lnTo>
                  <a:lnTo>
                    <a:pt x="30" y="23"/>
                  </a:lnTo>
                  <a:lnTo>
                    <a:pt x="30" y="34"/>
                  </a:lnTo>
                  <a:lnTo>
                    <a:pt x="29" y="48"/>
                  </a:lnTo>
                  <a:lnTo>
                    <a:pt x="26" y="62"/>
                  </a:lnTo>
                  <a:lnTo>
                    <a:pt x="22" y="76"/>
                  </a:lnTo>
                  <a:lnTo>
                    <a:pt x="16" y="88"/>
                  </a:lnTo>
                  <a:lnTo>
                    <a:pt x="7" y="95"/>
                  </a:lnTo>
                  <a:lnTo>
                    <a:pt x="2" y="102"/>
                  </a:lnTo>
                  <a:lnTo>
                    <a:pt x="0" y="113"/>
                  </a:lnTo>
                  <a:lnTo>
                    <a:pt x="0" y="123"/>
                  </a:lnTo>
                  <a:lnTo>
                    <a:pt x="4" y="131"/>
                  </a:lnTo>
                  <a:lnTo>
                    <a:pt x="9" y="134"/>
                  </a:lnTo>
                  <a:lnTo>
                    <a:pt x="16" y="137"/>
                  </a:lnTo>
                  <a:lnTo>
                    <a:pt x="22" y="139"/>
                  </a:lnTo>
                  <a:lnTo>
                    <a:pt x="26" y="139"/>
                  </a:lnTo>
                  <a:lnTo>
                    <a:pt x="34" y="132"/>
                  </a:lnTo>
                  <a:lnTo>
                    <a:pt x="42" y="119"/>
                  </a:lnTo>
                  <a:lnTo>
                    <a:pt x="48" y="101"/>
                  </a:lnTo>
                  <a:lnTo>
                    <a:pt x="54" y="79"/>
                  </a:lnTo>
                  <a:lnTo>
                    <a:pt x="57" y="57"/>
                  </a:lnTo>
                  <a:lnTo>
                    <a:pt x="58" y="36"/>
                  </a:lnTo>
                  <a:lnTo>
                    <a:pt x="58" y="20"/>
                  </a:lnTo>
                  <a:lnTo>
                    <a:pt x="54" y="8"/>
                  </a:lnTo>
                  <a:lnTo>
                    <a:pt x="49" y="3"/>
                  </a:lnTo>
                  <a:lnTo>
                    <a:pt x="45" y="0"/>
                  </a:lnTo>
                  <a:lnTo>
                    <a:pt x="40" y="0"/>
                  </a:lnTo>
                  <a:lnTo>
                    <a:pt x="34" y="2"/>
                  </a:lnTo>
                  <a:lnTo>
                    <a:pt x="33" y="3"/>
                  </a:lnTo>
                  <a:lnTo>
                    <a:pt x="30" y="5"/>
                  </a:lnTo>
                  <a:close/>
                </a:path>
              </a:pathLst>
            </a:custGeom>
            <a:noFill/>
            <a:ln w="1588">
              <a:solidFill>
                <a:srgbClr val="000000"/>
              </a:solidFill>
              <a:prstDash val="solid"/>
              <a:round/>
              <a:headEnd/>
              <a:tailEnd/>
            </a:ln>
          </p:spPr>
          <p:txBody>
            <a:bodyPr/>
            <a:lstStyle/>
            <a:p>
              <a:endParaRPr lang="en-US"/>
            </a:p>
          </p:txBody>
        </p:sp>
        <p:sp>
          <p:nvSpPr>
            <p:cNvPr id="1241888" name="Freeform 800"/>
            <p:cNvSpPr>
              <a:spLocks/>
            </p:cNvSpPr>
            <p:nvPr/>
          </p:nvSpPr>
          <p:spPr bwMode="auto">
            <a:xfrm>
              <a:off x="3297" y="3376"/>
              <a:ext cx="9" cy="9"/>
            </a:xfrm>
            <a:custGeom>
              <a:avLst/>
              <a:gdLst/>
              <a:ahLst/>
              <a:cxnLst>
                <a:cxn ang="0">
                  <a:pos x="16" y="1"/>
                </a:cxn>
                <a:cxn ang="0">
                  <a:pos x="11" y="0"/>
                </a:cxn>
                <a:cxn ang="0">
                  <a:pos x="7" y="1"/>
                </a:cxn>
                <a:cxn ang="0">
                  <a:pos x="2" y="3"/>
                </a:cxn>
                <a:cxn ang="0">
                  <a:pos x="0" y="8"/>
                </a:cxn>
                <a:cxn ang="0">
                  <a:pos x="0" y="10"/>
                </a:cxn>
                <a:cxn ang="0">
                  <a:pos x="0" y="11"/>
                </a:cxn>
                <a:cxn ang="0">
                  <a:pos x="0" y="13"/>
                </a:cxn>
                <a:cxn ang="0">
                  <a:pos x="1" y="14"/>
                </a:cxn>
                <a:cxn ang="0">
                  <a:pos x="5" y="17"/>
                </a:cxn>
                <a:cxn ang="0">
                  <a:pos x="10" y="17"/>
                </a:cxn>
                <a:cxn ang="0">
                  <a:pos x="15" y="17"/>
                </a:cxn>
                <a:cxn ang="0">
                  <a:pos x="18" y="14"/>
                </a:cxn>
                <a:cxn ang="0">
                  <a:pos x="19" y="11"/>
                </a:cxn>
                <a:cxn ang="0">
                  <a:pos x="19" y="8"/>
                </a:cxn>
                <a:cxn ang="0">
                  <a:pos x="19" y="4"/>
                </a:cxn>
                <a:cxn ang="0">
                  <a:pos x="16" y="1"/>
                </a:cxn>
              </a:cxnLst>
              <a:rect l="0" t="0" r="r" b="b"/>
              <a:pathLst>
                <a:path w="19" h="17">
                  <a:moveTo>
                    <a:pt x="16" y="1"/>
                  </a:moveTo>
                  <a:lnTo>
                    <a:pt x="11" y="0"/>
                  </a:lnTo>
                  <a:lnTo>
                    <a:pt x="7" y="1"/>
                  </a:lnTo>
                  <a:lnTo>
                    <a:pt x="2" y="3"/>
                  </a:lnTo>
                  <a:lnTo>
                    <a:pt x="0" y="8"/>
                  </a:lnTo>
                  <a:lnTo>
                    <a:pt x="0" y="10"/>
                  </a:lnTo>
                  <a:lnTo>
                    <a:pt x="0" y="11"/>
                  </a:lnTo>
                  <a:lnTo>
                    <a:pt x="0" y="13"/>
                  </a:lnTo>
                  <a:lnTo>
                    <a:pt x="1" y="14"/>
                  </a:lnTo>
                  <a:lnTo>
                    <a:pt x="5" y="17"/>
                  </a:lnTo>
                  <a:lnTo>
                    <a:pt x="10" y="17"/>
                  </a:lnTo>
                  <a:lnTo>
                    <a:pt x="15" y="17"/>
                  </a:lnTo>
                  <a:lnTo>
                    <a:pt x="18" y="14"/>
                  </a:lnTo>
                  <a:lnTo>
                    <a:pt x="19" y="11"/>
                  </a:lnTo>
                  <a:lnTo>
                    <a:pt x="19" y="8"/>
                  </a:lnTo>
                  <a:lnTo>
                    <a:pt x="19" y="4"/>
                  </a:lnTo>
                  <a:lnTo>
                    <a:pt x="16" y="1"/>
                  </a:lnTo>
                  <a:close/>
                </a:path>
              </a:pathLst>
            </a:custGeom>
            <a:solidFill>
              <a:srgbClr val="FFFFFF"/>
            </a:solidFill>
            <a:ln w="9525">
              <a:noFill/>
              <a:round/>
              <a:headEnd/>
              <a:tailEnd/>
            </a:ln>
          </p:spPr>
          <p:txBody>
            <a:bodyPr/>
            <a:lstStyle/>
            <a:p>
              <a:endParaRPr lang="en-US"/>
            </a:p>
          </p:txBody>
        </p:sp>
        <p:sp>
          <p:nvSpPr>
            <p:cNvPr id="1241889" name="Freeform 801"/>
            <p:cNvSpPr>
              <a:spLocks/>
            </p:cNvSpPr>
            <p:nvPr/>
          </p:nvSpPr>
          <p:spPr bwMode="auto">
            <a:xfrm>
              <a:off x="3297" y="3376"/>
              <a:ext cx="9" cy="9"/>
            </a:xfrm>
            <a:custGeom>
              <a:avLst/>
              <a:gdLst/>
              <a:ahLst/>
              <a:cxnLst>
                <a:cxn ang="0">
                  <a:pos x="16" y="1"/>
                </a:cxn>
                <a:cxn ang="0">
                  <a:pos x="16" y="1"/>
                </a:cxn>
                <a:cxn ang="0">
                  <a:pos x="11" y="0"/>
                </a:cxn>
                <a:cxn ang="0">
                  <a:pos x="7" y="1"/>
                </a:cxn>
                <a:cxn ang="0">
                  <a:pos x="2" y="3"/>
                </a:cxn>
                <a:cxn ang="0">
                  <a:pos x="0" y="8"/>
                </a:cxn>
                <a:cxn ang="0">
                  <a:pos x="0" y="10"/>
                </a:cxn>
                <a:cxn ang="0">
                  <a:pos x="0" y="11"/>
                </a:cxn>
                <a:cxn ang="0">
                  <a:pos x="0" y="13"/>
                </a:cxn>
                <a:cxn ang="0">
                  <a:pos x="1" y="14"/>
                </a:cxn>
                <a:cxn ang="0">
                  <a:pos x="5" y="17"/>
                </a:cxn>
                <a:cxn ang="0">
                  <a:pos x="10" y="17"/>
                </a:cxn>
                <a:cxn ang="0">
                  <a:pos x="15" y="17"/>
                </a:cxn>
                <a:cxn ang="0">
                  <a:pos x="18" y="14"/>
                </a:cxn>
                <a:cxn ang="0">
                  <a:pos x="19" y="11"/>
                </a:cxn>
                <a:cxn ang="0">
                  <a:pos x="19" y="8"/>
                </a:cxn>
                <a:cxn ang="0">
                  <a:pos x="19" y="4"/>
                </a:cxn>
                <a:cxn ang="0">
                  <a:pos x="16" y="1"/>
                </a:cxn>
              </a:cxnLst>
              <a:rect l="0" t="0" r="r" b="b"/>
              <a:pathLst>
                <a:path w="19" h="17">
                  <a:moveTo>
                    <a:pt x="16" y="1"/>
                  </a:moveTo>
                  <a:lnTo>
                    <a:pt x="16" y="1"/>
                  </a:lnTo>
                  <a:lnTo>
                    <a:pt x="11" y="0"/>
                  </a:lnTo>
                  <a:lnTo>
                    <a:pt x="7" y="1"/>
                  </a:lnTo>
                  <a:lnTo>
                    <a:pt x="2" y="3"/>
                  </a:lnTo>
                  <a:lnTo>
                    <a:pt x="0" y="8"/>
                  </a:lnTo>
                  <a:lnTo>
                    <a:pt x="0" y="10"/>
                  </a:lnTo>
                  <a:lnTo>
                    <a:pt x="0" y="11"/>
                  </a:lnTo>
                  <a:lnTo>
                    <a:pt x="0" y="13"/>
                  </a:lnTo>
                  <a:lnTo>
                    <a:pt x="1" y="14"/>
                  </a:lnTo>
                  <a:lnTo>
                    <a:pt x="5" y="17"/>
                  </a:lnTo>
                  <a:lnTo>
                    <a:pt x="10" y="17"/>
                  </a:lnTo>
                  <a:lnTo>
                    <a:pt x="15" y="17"/>
                  </a:lnTo>
                  <a:lnTo>
                    <a:pt x="18" y="14"/>
                  </a:lnTo>
                  <a:lnTo>
                    <a:pt x="19" y="11"/>
                  </a:lnTo>
                  <a:lnTo>
                    <a:pt x="19" y="8"/>
                  </a:lnTo>
                  <a:lnTo>
                    <a:pt x="19" y="4"/>
                  </a:lnTo>
                  <a:lnTo>
                    <a:pt x="16" y="1"/>
                  </a:lnTo>
                  <a:close/>
                </a:path>
              </a:pathLst>
            </a:custGeom>
            <a:noFill/>
            <a:ln w="1588">
              <a:solidFill>
                <a:srgbClr val="000000"/>
              </a:solidFill>
              <a:prstDash val="solid"/>
              <a:round/>
              <a:headEnd/>
              <a:tailEnd/>
            </a:ln>
          </p:spPr>
          <p:txBody>
            <a:bodyPr/>
            <a:lstStyle/>
            <a:p>
              <a:endParaRPr lang="en-US"/>
            </a:p>
          </p:txBody>
        </p:sp>
        <p:sp>
          <p:nvSpPr>
            <p:cNvPr id="1241890" name="Freeform 802"/>
            <p:cNvSpPr>
              <a:spLocks/>
            </p:cNvSpPr>
            <p:nvPr/>
          </p:nvSpPr>
          <p:spPr bwMode="auto">
            <a:xfrm>
              <a:off x="3310" y="3321"/>
              <a:ext cx="9" cy="15"/>
            </a:xfrm>
            <a:custGeom>
              <a:avLst/>
              <a:gdLst/>
              <a:ahLst/>
              <a:cxnLst>
                <a:cxn ang="0">
                  <a:pos x="0" y="0"/>
                </a:cxn>
                <a:cxn ang="0">
                  <a:pos x="0" y="0"/>
                </a:cxn>
                <a:cxn ang="0">
                  <a:pos x="0" y="11"/>
                </a:cxn>
                <a:cxn ang="0">
                  <a:pos x="3" y="19"/>
                </a:cxn>
                <a:cxn ang="0">
                  <a:pos x="9" y="26"/>
                </a:cxn>
                <a:cxn ang="0">
                  <a:pos x="18" y="29"/>
                </a:cxn>
              </a:cxnLst>
              <a:rect l="0" t="0" r="r" b="b"/>
              <a:pathLst>
                <a:path w="18" h="29">
                  <a:moveTo>
                    <a:pt x="0" y="0"/>
                  </a:moveTo>
                  <a:lnTo>
                    <a:pt x="0" y="0"/>
                  </a:lnTo>
                  <a:lnTo>
                    <a:pt x="0" y="11"/>
                  </a:lnTo>
                  <a:lnTo>
                    <a:pt x="3" y="19"/>
                  </a:lnTo>
                  <a:lnTo>
                    <a:pt x="9" y="26"/>
                  </a:lnTo>
                  <a:lnTo>
                    <a:pt x="18" y="29"/>
                  </a:lnTo>
                </a:path>
              </a:pathLst>
            </a:custGeom>
            <a:noFill/>
            <a:ln w="1588">
              <a:solidFill>
                <a:srgbClr val="000000"/>
              </a:solidFill>
              <a:prstDash val="solid"/>
              <a:round/>
              <a:headEnd/>
              <a:tailEnd/>
            </a:ln>
          </p:spPr>
          <p:txBody>
            <a:bodyPr/>
            <a:lstStyle/>
            <a:p>
              <a:endParaRPr lang="en-US"/>
            </a:p>
          </p:txBody>
        </p:sp>
        <p:sp>
          <p:nvSpPr>
            <p:cNvPr id="1241891" name="Freeform 803"/>
            <p:cNvSpPr>
              <a:spLocks/>
            </p:cNvSpPr>
            <p:nvPr/>
          </p:nvSpPr>
          <p:spPr bwMode="auto">
            <a:xfrm>
              <a:off x="3306" y="3266"/>
              <a:ext cx="58" cy="42"/>
            </a:xfrm>
            <a:custGeom>
              <a:avLst/>
              <a:gdLst/>
              <a:ahLst/>
              <a:cxnLst>
                <a:cxn ang="0">
                  <a:pos x="116" y="84"/>
                </a:cxn>
                <a:cxn ang="0">
                  <a:pos x="116" y="80"/>
                </a:cxn>
                <a:cxn ang="0">
                  <a:pos x="116" y="67"/>
                </a:cxn>
                <a:cxn ang="0">
                  <a:pos x="116" y="52"/>
                </a:cxn>
                <a:cxn ang="0">
                  <a:pos x="115" y="44"/>
                </a:cxn>
                <a:cxn ang="0">
                  <a:pos x="111" y="33"/>
                </a:cxn>
                <a:cxn ang="0">
                  <a:pos x="109" y="24"/>
                </a:cxn>
                <a:cxn ang="0">
                  <a:pos x="106" y="19"/>
                </a:cxn>
                <a:cxn ang="0">
                  <a:pos x="105" y="15"/>
                </a:cxn>
                <a:cxn ang="0">
                  <a:pos x="105" y="10"/>
                </a:cxn>
                <a:cxn ang="0">
                  <a:pos x="105" y="6"/>
                </a:cxn>
                <a:cxn ang="0">
                  <a:pos x="102" y="3"/>
                </a:cxn>
                <a:cxn ang="0">
                  <a:pos x="97" y="3"/>
                </a:cxn>
                <a:cxn ang="0">
                  <a:pos x="86" y="4"/>
                </a:cxn>
                <a:cxn ang="0">
                  <a:pos x="75" y="3"/>
                </a:cxn>
                <a:cxn ang="0">
                  <a:pos x="64" y="0"/>
                </a:cxn>
                <a:cxn ang="0">
                  <a:pos x="53" y="0"/>
                </a:cxn>
                <a:cxn ang="0">
                  <a:pos x="45" y="3"/>
                </a:cxn>
                <a:cxn ang="0">
                  <a:pos x="34" y="6"/>
                </a:cxn>
                <a:cxn ang="0">
                  <a:pos x="24" y="10"/>
                </a:cxn>
                <a:cxn ang="0">
                  <a:pos x="15" y="15"/>
                </a:cxn>
                <a:cxn ang="0">
                  <a:pos x="6" y="24"/>
                </a:cxn>
                <a:cxn ang="0">
                  <a:pos x="1" y="34"/>
                </a:cxn>
                <a:cxn ang="0">
                  <a:pos x="0" y="47"/>
                </a:cxn>
                <a:cxn ang="0">
                  <a:pos x="2" y="56"/>
                </a:cxn>
                <a:cxn ang="0">
                  <a:pos x="7" y="64"/>
                </a:cxn>
                <a:cxn ang="0">
                  <a:pos x="11" y="68"/>
                </a:cxn>
                <a:cxn ang="0">
                  <a:pos x="16" y="74"/>
                </a:cxn>
                <a:cxn ang="0">
                  <a:pos x="23" y="75"/>
                </a:cxn>
                <a:cxn ang="0">
                  <a:pos x="32" y="74"/>
                </a:cxn>
                <a:cxn ang="0">
                  <a:pos x="42" y="67"/>
                </a:cxn>
                <a:cxn ang="0">
                  <a:pos x="52" y="61"/>
                </a:cxn>
                <a:cxn ang="0">
                  <a:pos x="65" y="56"/>
                </a:cxn>
                <a:cxn ang="0">
                  <a:pos x="84" y="59"/>
                </a:cxn>
                <a:cxn ang="0">
                  <a:pos x="95" y="64"/>
                </a:cxn>
                <a:cxn ang="0">
                  <a:pos x="100" y="71"/>
                </a:cxn>
                <a:cxn ang="0">
                  <a:pos x="105" y="71"/>
                </a:cxn>
                <a:cxn ang="0">
                  <a:pos x="116" y="84"/>
                </a:cxn>
              </a:cxnLst>
              <a:rect l="0" t="0" r="r" b="b"/>
              <a:pathLst>
                <a:path w="116" h="84">
                  <a:moveTo>
                    <a:pt x="116" y="84"/>
                  </a:moveTo>
                  <a:lnTo>
                    <a:pt x="116" y="80"/>
                  </a:lnTo>
                  <a:lnTo>
                    <a:pt x="116" y="67"/>
                  </a:lnTo>
                  <a:lnTo>
                    <a:pt x="116" y="52"/>
                  </a:lnTo>
                  <a:lnTo>
                    <a:pt x="115" y="44"/>
                  </a:lnTo>
                  <a:lnTo>
                    <a:pt x="111" y="33"/>
                  </a:lnTo>
                  <a:lnTo>
                    <a:pt x="109" y="24"/>
                  </a:lnTo>
                  <a:lnTo>
                    <a:pt x="106" y="19"/>
                  </a:lnTo>
                  <a:lnTo>
                    <a:pt x="105" y="15"/>
                  </a:lnTo>
                  <a:lnTo>
                    <a:pt x="105" y="10"/>
                  </a:lnTo>
                  <a:lnTo>
                    <a:pt x="105" y="6"/>
                  </a:lnTo>
                  <a:lnTo>
                    <a:pt x="102" y="3"/>
                  </a:lnTo>
                  <a:lnTo>
                    <a:pt x="97" y="3"/>
                  </a:lnTo>
                  <a:lnTo>
                    <a:pt x="86" y="4"/>
                  </a:lnTo>
                  <a:lnTo>
                    <a:pt x="75" y="3"/>
                  </a:lnTo>
                  <a:lnTo>
                    <a:pt x="64" y="0"/>
                  </a:lnTo>
                  <a:lnTo>
                    <a:pt x="53" y="0"/>
                  </a:lnTo>
                  <a:lnTo>
                    <a:pt x="45" y="3"/>
                  </a:lnTo>
                  <a:lnTo>
                    <a:pt x="34" y="6"/>
                  </a:lnTo>
                  <a:lnTo>
                    <a:pt x="24" y="10"/>
                  </a:lnTo>
                  <a:lnTo>
                    <a:pt x="15" y="15"/>
                  </a:lnTo>
                  <a:lnTo>
                    <a:pt x="6" y="24"/>
                  </a:lnTo>
                  <a:lnTo>
                    <a:pt x="1" y="34"/>
                  </a:lnTo>
                  <a:lnTo>
                    <a:pt x="0" y="47"/>
                  </a:lnTo>
                  <a:lnTo>
                    <a:pt x="2" y="56"/>
                  </a:lnTo>
                  <a:lnTo>
                    <a:pt x="7" y="64"/>
                  </a:lnTo>
                  <a:lnTo>
                    <a:pt x="11" y="68"/>
                  </a:lnTo>
                  <a:lnTo>
                    <a:pt x="16" y="74"/>
                  </a:lnTo>
                  <a:lnTo>
                    <a:pt x="23" y="75"/>
                  </a:lnTo>
                  <a:lnTo>
                    <a:pt x="32" y="74"/>
                  </a:lnTo>
                  <a:lnTo>
                    <a:pt x="42" y="67"/>
                  </a:lnTo>
                  <a:lnTo>
                    <a:pt x="52" y="61"/>
                  </a:lnTo>
                  <a:lnTo>
                    <a:pt x="65" y="56"/>
                  </a:lnTo>
                  <a:lnTo>
                    <a:pt x="84" y="59"/>
                  </a:lnTo>
                  <a:lnTo>
                    <a:pt x="95" y="64"/>
                  </a:lnTo>
                  <a:lnTo>
                    <a:pt x="100" y="71"/>
                  </a:lnTo>
                  <a:lnTo>
                    <a:pt x="105" y="71"/>
                  </a:lnTo>
                  <a:lnTo>
                    <a:pt x="116" y="84"/>
                  </a:lnTo>
                  <a:close/>
                </a:path>
              </a:pathLst>
            </a:custGeom>
            <a:solidFill>
              <a:srgbClr val="FFFFFF"/>
            </a:solidFill>
            <a:ln w="9525">
              <a:noFill/>
              <a:round/>
              <a:headEnd/>
              <a:tailEnd/>
            </a:ln>
          </p:spPr>
          <p:txBody>
            <a:bodyPr/>
            <a:lstStyle/>
            <a:p>
              <a:endParaRPr lang="en-US"/>
            </a:p>
          </p:txBody>
        </p:sp>
        <p:sp>
          <p:nvSpPr>
            <p:cNvPr id="1241892" name="Freeform 804"/>
            <p:cNvSpPr>
              <a:spLocks/>
            </p:cNvSpPr>
            <p:nvPr/>
          </p:nvSpPr>
          <p:spPr bwMode="auto">
            <a:xfrm>
              <a:off x="3306" y="3266"/>
              <a:ext cx="58" cy="42"/>
            </a:xfrm>
            <a:custGeom>
              <a:avLst/>
              <a:gdLst/>
              <a:ahLst/>
              <a:cxnLst>
                <a:cxn ang="0">
                  <a:pos x="116" y="84"/>
                </a:cxn>
                <a:cxn ang="0">
                  <a:pos x="116" y="84"/>
                </a:cxn>
                <a:cxn ang="0">
                  <a:pos x="116" y="80"/>
                </a:cxn>
                <a:cxn ang="0">
                  <a:pos x="116" y="67"/>
                </a:cxn>
                <a:cxn ang="0">
                  <a:pos x="116" y="52"/>
                </a:cxn>
                <a:cxn ang="0">
                  <a:pos x="115" y="44"/>
                </a:cxn>
                <a:cxn ang="0">
                  <a:pos x="111" y="33"/>
                </a:cxn>
                <a:cxn ang="0">
                  <a:pos x="109" y="24"/>
                </a:cxn>
                <a:cxn ang="0">
                  <a:pos x="106" y="19"/>
                </a:cxn>
                <a:cxn ang="0">
                  <a:pos x="105" y="15"/>
                </a:cxn>
                <a:cxn ang="0">
                  <a:pos x="105" y="10"/>
                </a:cxn>
                <a:cxn ang="0">
                  <a:pos x="105" y="6"/>
                </a:cxn>
                <a:cxn ang="0">
                  <a:pos x="102" y="3"/>
                </a:cxn>
                <a:cxn ang="0">
                  <a:pos x="97" y="3"/>
                </a:cxn>
                <a:cxn ang="0">
                  <a:pos x="86" y="4"/>
                </a:cxn>
                <a:cxn ang="0">
                  <a:pos x="75" y="3"/>
                </a:cxn>
                <a:cxn ang="0">
                  <a:pos x="64" y="0"/>
                </a:cxn>
                <a:cxn ang="0">
                  <a:pos x="53" y="0"/>
                </a:cxn>
                <a:cxn ang="0">
                  <a:pos x="45" y="3"/>
                </a:cxn>
                <a:cxn ang="0">
                  <a:pos x="34" y="6"/>
                </a:cxn>
                <a:cxn ang="0">
                  <a:pos x="24" y="10"/>
                </a:cxn>
                <a:cxn ang="0">
                  <a:pos x="15" y="15"/>
                </a:cxn>
                <a:cxn ang="0">
                  <a:pos x="6" y="24"/>
                </a:cxn>
                <a:cxn ang="0">
                  <a:pos x="1" y="34"/>
                </a:cxn>
                <a:cxn ang="0">
                  <a:pos x="0" y="47"/>
                </a:cxn>
                <a:cxn ang="0">
                  <a:pos x="2" y="56"/>
                </a:cxn>
                <a:cxn ang="0">
                  <a:pos x="7" y="64"/>
                </a:cxn>
                <a:cxn ang="0">
                  <a:pos x="11" y="68"/>
                </a:cxn>
                <a:cxn ang="0">
                  <a:pos x="16" y="74"/>
                </a:cxn>
                <a:cxn ang="0">
                  <a:pos x="23" y="75"/>
                </a:cxn>
                <a:cxn ang="0">
                  <a:pos x="32" y="74"/>
                </a:cxn>
                <a:cxn ang="0">
                  <a:pos x="42" y="67"/>
                </a:cxn>
                <a:cxn ang="0">
                  <a:pos x="52" y="61"/>
                </a:cxn>
                <a:cxn ang="0">
                  <a:pos x="65" y="56"/>
                </a:cxn>
                <a:cxn ang="0">
                  <a:pos x="84" y="59"/>
                </a:cxn>
                <a:cxn ang="0">
                  <a:pos x="95" y="64"/>
                </a:cxn>
                <a:cxn ang="0">
                  <a:pos x="100" y="71"/>
                </a:cxn>
                <a:cxn ang="0">
                  <a:pos x="105" y="71"/>
                </a:cxn>
                <a:cxn ang="0">
                  <a:pos x="116" y="84"/>
                </a:cxn>
              </a:cxnLst>
              <a:rect l="0" t="0" r="r" b="b"/>
              <a:pathLst>
                <a:path w="116" h="84">
                  <a:moveTo>
                    <a:pt x="116" y="84"/>
                  </a:moveTo>
                  <a:lnTo>
                    <a:pt x="116" y="84"/>
                  </a:lnTo>
                  <a:lnTo>
                    <a:pt x="116" y="80"/>
                  </a:lnTo>
                  <a:lnTo>
                    <a:pt x="116" y="67"/>
                  </a:lnTo>
                  <a:lnTo>
                    <a:pt x="116" y="52"/>
                  </a:lnTo>
                  <a:lnTo>
                    <a:pt x="115" y="44"/>
                  </a:lnTo>
                  <a:lnTo>
                    <a:pt x="111" y="33"/>
                  </a:lnTo>
                  <a:lnTo>
                    <a:pt x="109" y="24"/>
                  </a:lnTo>
                  <a:lnTo>
                    <a:pt x="106" y="19"/>
                  </a:lnTo>
                  <a:lnTo>
                    <a:pt x="105" y="15"/>
                  </a:lnTo>
                  <a:lnTo>
                    <a:pt x="105" y="10"/>
                  </a:lnTo>
                  <a:lnTo>
                    <a:pt x="105" y="6"/>
                  </a:lnTo>
                  <a:lnTo>
                    <a:pt x="102" y="3"/>
                  </a:lnTo>
                  <a:lnTo>
                    <a:pt x="97" y="3"/>
                  </a:lnTo>
                  <a:lnTo>
                    <a:pt x="86" y="4"/>
                  </a:lnTo>
                  <a:lnTo>
                    <a:pt x="75" y="3"/>
                  </a:lnTo>
                  <a:lnTo>
                    <a:pt x="64" y="0"/>
                  </a:lnTo>
                  <a:lnTo>
                    <a:pt x="53" y="0"/>
                  </a:lnTo>
                  <a:lnTo>
                    <a:pt x="45" y="3"/>
                  </a:lnTo>
                  <a:lnTo>
                    <a:pt x="34" y="6"/>
                  </a:lnTo>
                  <a:lnTo>
                    <a:pt x="24" y="10"/>
                  </a:lnTo>
                  <a:lnTo>
                    <a:pt x="15" y="15"/>
                  </a:lnTo>
                  <a:lnTo>
                    <a:pt x="6" y="24"/>
                  </a:lnTo>
                  <a:lnTo>
                    <a:pt x="1" y="34"/>
                  </a:lnTo>
                  <a:lnTo>
                    <a:pt x="0" y="47"/>
                  </a:lnTo>
                  <a:lnTo>
                    <a:pt x="2" y="56"/>
                  </a:lnTo>
                  <a:lnTo>
                    <a:pt x="7" y="64"/>
                  </a:lnTo>
                  <a:lnTo>
                    <a:pt x="11" y="68"/>
                  </a:lnTo>
                  <a:lnTo>
                    <a:pt x="16" y="74"/>
                  </a:lnTo>
                  <a:lnTo>
                    <a:pt x="23" y="75"/>
                  </a:lnTo>
                  <a:lnTo>
                    <a:pt x="32" y="74"/>
                  </a:lnTo>
                  <a:lnTo>
                    <a:pt x="42" y="67"/>
                  </a:lnTo>
                  <a:lnTo>
                    <a:pt x="52" y="61"/>
                  </a:lnTo>
                  <a:lnTo>
                    <a:pt x="65" y="56"/>
                  </a:lnTo>
                  <a:lnTo>
                    <a:pt x="84" y="59"/>
                  </a:lnTo>
                  <a:lnTo>
                    <a:pt x="95" y="64"/>
                  </a:lnTo>
                  <a:lnTo>
                    <a:pt x="100" y="71"/>
                  </a:lnTo>
                  <a:lnTo>
                    <a:pt x="105" y="71"/>
                  </a:lnTo>
                  <a:lnTo>
                    <a:pt x="116" y="84"/>
                  </a:lnTo>
                  <a:close/>
                </a:path>
              </a:pathLst>
            </a:custGeom>
            <a:noFill/>
            <a:ln w="1588">
              <a:solidFill>
                <a:srgbClr val="000000"/>
              </a:solidFill>
              <a:prstDash val="solid"/>
              <a:round/>
              <a:headEnd/>
              <a:tailEnd/>
            </a:ln>
          </p:spPr>
          <p:txBody>
            <a:bodyPr/>
            <a:lstStyle/>
            <a:p>
              <a:endParaRPr lang="en-US"/>
            </a:p>
          </p:txBody>
        </p:sp>
        <p:sp>
          <p:nvSpPr>
            <p:cNvPr id="1241893" name="Freeform 805"/>
            <p:cNvSpPr>
              <a:spLocks/>
            </p:cNvSpPr>
            <p:nvPr/>
          </p:nvSpPr>
          <p:spPr bwMode="auto">
            <a:xfrm>
              <a:off x="3302" y="3290"/>
              <a:ext cx="22" cy="23"/>
            </a:xfrm>
            <a:custGeom>
              <a:avLst/>
              <a:gdLst/>
              <a:ahLst/>
              <a:cxnLst>
                <a:cxn ang="0">
                  <a:pos x="36" y="14"/>
                </a:cxn>
                <a:cxn ang="0">
                  <a:pos x="35" y="8"/>
                </a:cxn>
                <a:cxn ang="0">
                  <a:pos x="33" y="3"/>
                </a:cxn>
                <a:cxn ang="0">
                  <a:pos x="31" y="0"/>
                </a:cxn>
                <a:cxn ang="0">
                  <a:pos x="26" y="0"/>
                </a:cxn>
                <a:cxn ang="0">
                  <a:pos x="15" y="6"/>
                </a:cxn>
                <a:cxn ang="0">
                  <a:pos x="5" y="15"/>
                </a:cxn>
                <a:cxn ang="0">
                  <a:pos x="0" y="27"/>
                </a:cxn>
                <a:cxn ang="0">
                  <a:pos x="0" y="34"/>
                </a:cxn>
                <a:cxn ang="0">
                  <a:pos x="6" y="43"/>
                </a:cxn>
                <a:cxn ang="0">
                  <a:pos x="14" y="48"/>
                </a:cxn>
                <a:cxn ang="0">
                  <a:pos x="24" y="46"/>
                </a:cxn>
                <a:cxn ang="0">
                  <a:pos x="40" y="40"/>
                </a:cxn>
                <a:cxn ang="0">
                  <a:pos x="42" y="36"/>
                </a:cxn>
                <a:cxn ang="0">
                  <a:pos x="44" y="31"/>
                </a:cxn>
                <a:cxn ang="0">
                  <a:pos x="44" y="24"/>
                </a:cxn>
                <a:cxn ang="0">
                  <a:pos x="41" y="20"/>
                </a:cxn>
                <a:cxn ang="0">
                  <a:pos x="36" y="14"/>
                </a:cxn>
              </a:cxnLst>
              <a:rect l="0" t="0" r="r" b="b"/>
              <a:pathLst>
                <a:path w="44" h="48">
                  <a:moveTo>
                    <a:pt x="36" y="14"/>
                  </a:moveTo>
                  <a:lnTo>
                    <a:pt x="35" y="8"/>
                  </a:lnTo>
                  <a:lnTo>
                    <a:pt x="33" y="3"/>
                  </a:lnTo>
                  <a:lnTo>
                    <a:pt x="31" y="0"/>
                  </a:lnTo>
                  <a:lnTo>
                    <a:pt x="26" y="0"/>
                  </a:lnTo>
                  <a:lnTo>
                    <a:pt x="15" y="6"/>
                  </a:lnTo>
                  <a:lnTo>
                    <a:pt x="5" y="15"/>
                  </a:lnTo>
                  <a:lnTo>
                    <a:pt x="0" y="27"/>
                  </a:lnTo>
                  <a:lnTo>
                    <a:pt x="0" y="34"/>
                  </a:lnTo>
                  <a:lnTo>
                    <a:pt x="6" y="43"/>
                  </a:lnTo>
                  <a:lnTo>
                    <a:pt x="14" y="48"/>
                  </a:lnTo>
                  <a:lnTo>
                    <a:pt x="24" y="46"/>
                  </a:lnTo>
                  <a:lnTo>
                    <a:pt x="40" y="40"/>
                  </a:lnTo>
                  <a:lnTo>
                    <a:pt x="42" y="36"/>
                  </a:lnTo>
                  <a:lnTo>
                    <a:pt x="44" y="31"/>
                  </a:lnTo>
                  <a:lnTo>
                    <a:pt x="44" y="24"/>
                  </a:lnTo>
                  <a:lnTo>
                    <a:pt x="41" y="20"/>
                  </a:lnTo>
                  <a:lnTo>
                    <a:pt x="36" y="14"/>
                  </a:lnTo>
                  <a:close/>
                </a:path>
              </a:pathLst>
            </a:custGeom>
            <a:solidFill>
              <a:srgbClr val="FFFFFF"/>
            </a:solidFill>
            <a:ln w="9525">
              <a:noFill/>
              <a:round/>
              <a:headEnd/>
              <a:tailEnd/>
            </a:ln>
          </p:spPr>
          <p:txBody>
            <a:bodyPr/>
            <a:lstStyle/>
            <a:p>
              <a:endParaRPr lang="en-US"/>
            </a:p>
          </p:txBody>
        </p:sp>
        <p:sp>
          <p:nvSpPr>
            <p:cNvPr id="1241894" name="Freeform 806"/>
            <p:cNvSpPr>
              <a:spLocks/>
            </p:cNvSpPr>
            <p:nvPr/>
          </p:nvSpPr>
          <p:spPr bwMode="auto">
            <a:xfrm>
              <a:off x="3302" y="3290"/>
              <a:ext cx="22" cy="23"/>
            </a:xfrm>
            <a:custGeom>
              <a:avLst/>
              <a:gdLst/>
              <a:ahLst/>
              <a:cxnLst>
                <a:cxn ang="0">
                  <a:pos x="36" y="14"/>
                </a:cxn>
                <a:cxn ang="0">
                  <a:pos x="36" y="14"/>
                </a:cxn>
                <a:cxn ang="0">
                  <a:pos x="35" y="8"/>
                </a:cxn>
                <a:cxn ang="0">
                  <a:pos x="33" y="3"/>
                </a:cxn>
                <a:cxn ang="0">
                  <a:pos x="31" y="0"/>
                </a:cxn>
                <a:cxn ang="0">
                  <a:pos x="26" y="0"/>
                </a:cxn>
                <a:cxn ang="0">
                  <a:pos x="15" y="6"/>
                </a:cxn>
                <a:cxn ang="0">
                  <a:pos x="5" y="15"/>
                </a:cxn>
                <a:cxn ang="0">
                  <a:pos x="0" y="27"/>
                </a:cxn>
                <a:cxn ang="0">
                  <a:pos x="0" y="34"/>
                </a:cxn>
                <a:cxn ang="0">
                  <a:pos x="6" y="43"/>
                </a:cxn>
                <a:cxn ang="0">
                  <a:pos x="14" y="48"/>
                </a:cxn>
                <a:cxn ang="0">
                  <a:pos x="24" y="46"/>
                </a:cxn>
                <a:cxn ang="0">
                  <a:pos x="40" y="40"/>
                </a:cxn>
                <a:cxn ang="0">
                  <a:pos x="42" y="36"/>
                </a:cxn>
                <a:cxn ang="0">
                  <a:pos x="44" y="31"/>
                </a:cxn>
                <a:cxn ang="0">
                  <a:pos x="44" y="24"/>
                </a:cxn>
                <a:cxn ang="0">
                  <a:pos x="41" y="20"/>
                </a:cxn>
                <a:cxn ang="0">
                  <a:pos x="36" y="14"/>
                </a:cxn>
              </a:cxnLst>
              <a:rect l="0" t="0" r="r" b="b"/>
              <a:pathLst>
                <a:path w="44" h="48">
                  <a:moveTo>
                    <a:pt x="36" y="14"/>
                  </a:moveTo>
                  <a:lnTo>
                    <a:pt x="36" y="14"/>
                  </a:lnTo>
                  <a:lnTo>
                    <a:pt x="35" y="8"/>
                  </a:lnTo>
                  <a:lnTo>
                    <a:pt x="33" y="3"/>
                  </a:lnTo>
                  <a:lnTo>
                    <a:pt x="31" y="0"/>
                  </a:lnTo>
                  <a:lnTo>
                    <a:pt x="26" y="0"/>
                  </a:lnTo>
                  <a:lnTo>
                    <a:pt x="15" y="6"/>
                  </a:lnTo>
                  <a:lnTo>
                    <a:pt x="5" y="15"/>
                  </a:lnTo>
                  <a:lnTo>
                    <a:pt x="0" y="27"/>
                  </a:lnTo>
                  <a:lnTo>
                    <a:pt x="0" y="34"/>
                  </a:lnTo>
                  <a:lnTo>
                    <a:pt x="6" y="43"/>
                  </a:lnTo>
                  <a:lnTo>
                    <a:pt x="14" y="48"/>
                  </a:lnTo>
                  <a:lnTo>
                    <a:pt x="24" y="46"/>
                  </a:lnTo>
                  <a:lnTo>
                    <a:pt x="40" y="40"/>
                  </a:lnTo>
                  <a:lnTo>
                    <a:pt x="42" y="36"/>
                  </a:lnTo>
                  <a:lnTo>
                    <a:pt x="44" y="31"/>
                  </a:lnTo>
                  <a:lnTo>
                    <a:pt x="44" y="24"/>
                  </a:lnTo>
                  <a:lnTo>
                    <a:pt x="41" y="20"/>
                  </a:lnTo>
                  <a:lnTo>
                    <a:pt x="36" y="14"/>
                  </a:lnTo>
                  <a:close/>
                </a:path>
              </a:pathLst>
            </a:custGeom>
            <a:noFill/>
            <a:ln w="1588">
              <a:solidFill>
                <a:srgbClr val="000000"/>
              </a:solidFill>
              <a:prstDash val="solid"/>
              <a:round/>
              <a:headEnd/>
              <a:tailEnd/>
            </a:ln>
          </p:spPr>
          <p:txBody>
            <a:bodyPr/>
            <a:lstStyle/>
            <a:p>
              <a:endParaRPr lang="en-US"/>
            </a:p>
          </p:txBody>
        </p:sp>
        <p:sp>
          <p:nvSpPr>
            <p:cNvPr id="1241895" name="Freeform 807"/>
            <p:cNvSpPr>
              <a:spLocks/>
            </p:cNvSpPr>
            <p:nvPr/>
          </p:nvSpPr>
          <p:spPr bwMode="auto">
            <a:xfrm>
              <a:off x="3310" y="3296"/>
              <a:ext cx="24" cy="18"/>
            </a:xfrm>
            <a:custGeom>
              <a:avLst/>
              <a:gdLst/>
              <a:ahLst/>
              <a:cxnLst>
                <a:cxn ang="0">
                  <a:pos x="44" y="14"/>
                </a:cxn>
                <a:cxn ang="0">
                  <a:pos x="41" y="9"/>
                </a:cxn>
                <a:cxn ang="0">
                  <a:pos x="38" y="4"/>
                </a:cxn>
                <a:cxn ang="0">
                  <a:pos x="35" y="1"/>
                </a:cxn>
                <a:cxn ang="0">
                  <a:pos x="30" y="0"/>
                </a:cxn>
                <a:cxn ang="0">
                  <a:pos x="18" y="3"/>
                </a:cxn>
                <a:cxn ang="0">
                  <a:pos x="8" y="9"/>
                </a:cxn>
                <a:cxn ang="0">
                  <a:pos x="0" y="17"/>
                </a:cxn>
                <a:cxn ang="0">
                  <a:pos x="0" y="26"/>
                </a:cxn>
                <a:cxn ang="0">
                  <a:pos x="5" y="32"/>
                </a:cxn>
                <a:cxn ang="0">
                  <a:pos x="9" y="31"/>
                </a:cxn>
                <a:cxn ang="0">
                  <a:pos x="14" y="29"/>
                </a:cxn>
                <a:cxn ang="0">
                  <a:pos x="21" y="34"/>
                </a:cxn>
                <a:cxn ang="0">
                  <a:pos x="29" y="35"/>
                </a:cxn>
                <a:cxn ang="0">
                  <a:pos x="38" y="34"/>
                </a:cxn>
                <a:cxn ang="0">
                  <a:pos x="46" y="29"/>
                </a:cxn>
                <a:cxn ang="0">
                  <a:pos x="49" y="23"/>
                </a:cxn>
                <a:cxn ang="0">
                  <a:pos x="44" y="14"/>
                </a:cxn>
              </a:cxnLst>
              <a:rect l="0" t="0" r="r" b="b"/>
              <a:pathLst>
                <a:path w="49" h="35">
                  <a:moveTo>
                    <a:pt x="44" y="14"/>
                  </a:moveTo>
                  <a:lnTo>
                    <a:pt x="41" y="9"/>
                  </a:lnTo>
                  <a:lnTo>
                    <a:pt x="38" y="4"/>
                  </a:lnTo>
                  <a:lnTo>
                    <a:pt x="35" y="1"/>
                  </a:lnTo>
                  <a:lnTo>
                    <a:pt x="30" y="0"/>
                  </a:lnTo>
                  <a:lnTo>
                    <a:pt x="18" y="3"/>
                  </a:lnTo>
                  <a:lnTo>
                    <a:pt x="8" y="9"/>
                  </a:lnTo>
                  <a:lnTo>
                    <a:pt x="0" y="17"/>
                  </a:lnTo>
                  <a:lnTo>
                    <a:pt x="0" y="26"/>
                  </a:lnTo>
                  <a:lnTo>
                    <a:pt x="5" y="32"/>
                  </a:lnTo>
                  <a:lnTo>
                    <a:pt x="9" y="31"/>
                  </a:lnTo>
                  <a:lnTo>
                    <a:pt x="14" y="29"/>
                  </a:lnTo>
                  <a:lnTo>
                    <a:pt x="21" y="34"/>
                  </a:lnTo>
                  <a:lnTo>
                    <a:pt x="29" y="35"/>
                  </a:lnTo>
                  <a:lnTo>
                    <a:pt x="38" y="34"/>
                  </a:lnTo>
                  <a:lnTo>
                    <a:pt x="46" y="29"/>
                  </a:lnTo>
                  <a:lnTo>
                    <a:pt x="49" y="23"/>
                  </a:lnTo>
                  <a:lnTo>
                    <a:pt x="44" y="14"/>
                  </a:lnTo>
                  <a:close/>
                </a:path>
              </a:pathLst>
            </a:custGeom>
            <a:solidFill>
              <a:srgbClr val="FFFFFF"/>
            </a:solidFill>
            <a:ln w="9525">
              <a:noFill/>
              <a:round/>
              <a:headEnd/>
              <a:tailEnd/>
            </a:ln>
          </p:spPr>
          <p:txBody>
            <a:bodyPr/>
            <a:lstStyle/>
            <a:p>
              <a:endParaRPr lang="en-US"/>
            </a:p>
          </p:txBody>
        </p:sp>
        <p:sp>
          <p:nvSpPr>
            <p:cNvPr id="1241896" name="Freeform 808"/>
            <p:cNvSpPr>
              <a:spLocks/>
            </p:cNvSpPr>
            <p:nvPr/>
          </p:nvSpPr>
          <p:spPr bwMode="auto">
            <a:xfrm>
              <a:off x="3310" y="3296"/>
              <a:ext cx="24" cy="18"/>
            </a:xfrm>
            <a:custGeom>
              <a:avLst/>
              <a:gdLst/>
              <a:ahLst/>
              <a:cxnLst>
                <a:cxn ang="0">
                  <a:pos x="44" y="14"/>
                </a:cxn>
                <a:cxn ang="0">
                  <a:pos x="44" y="14"/>
                </a:cxn>
                <a:cxn ang="0">
                  <a:pos x="41" y="9"/>
                </a:cxn>
                <a:cxn ang="0">
                  <a:pos x="38" y="4"/>
                </a:cxn>
                <a:cxn ang="0">
                  <a:pos x="35" y="1"/>
                </a:cxn>
                <a:cxn ang="0">
                  <a:pos x="30" y="0"/>
                </a:cxn>
                <a:cxn ang="0">
                  <a:pos x="18" y="3"/>
                </a:cxn>
                <a:cxn ang="0">
                  <a:pos x="8" y="9"/>
                </a:cxn>
                <a:cxn ang="0">
                  <a:pos x="0" y="17"/>
                </a:cxn>
                <a:cxn ang="0">
                  <a:pos x="0" y="26"/>
                </a:cxn>
                <a:cxn ang="0">
                  <a:pos x="5" y="32"/>
                </a:cxn>
                <a:cxn ang="0">
                  <a:pos x="9" y="31"/>
                </a:cxn>
                <a:cxn ang="0">
                  <a:pos x="14" y="29"/>
                </a:cxn>
                <a:cxn ang="0">
                  <a:pos x="21" y="34"/>
                </a:cxn>
                <a:cxn ang="0">
                  <a:pos x="29" y="35"/>
                </a:cxn>
                <a:cxn ang="0">
                  <a:pos x="38" y="34"/>
                </a:cxn>
                <a:cxn ang="0">
                  <a:pos x="46" y="29"/>
                </a:cxn>
                <a:cxn ang="0">
                  <a:pos x="49" y="23"/>
                </a:cxn>
                <a:cxn ang="0">
                  <a:pos x="44" y="14"/>
                </a:cxn>
              </a:cxnLst>
              <a:rect l="0" t="0" r="r" b="b"/>
              <a:pathLst>
                <a:path w="49" h="35">
                  <a:moveTo>
                    <a:pt x="44" y="14"/>
                  </a:moveTo>
                  <a:lnTo>
                    <a:pt x="44" y="14"/>
                  </a:lnTo>
                  <a:lnTo>
                    <a:pt x="41" y="9"/>
                  </a:lnTo>
                  <a:lnTo>
                    <a:pt x="38" y="4"/>
                  </a:lnTo>
                  <a:lnTo>
                    <a:pt x="35" y="1"/>
                  </a:lnTo>
                  <a:lnTo>
                    <a:pt x="30" y="0"/>
                  </a:lnTo>
                  <a:lnTo>
                    <a:pt x="18" y="3"/>
                  </a:lnTo>
                  <a:lnTo>
                    <a:pt x="8" y="9"/>
                  </a:lnTo>
                  <a:lnTo>
                    <a:pt x="0" y="17"/>
                  </a:lnTo>
                  <a:lnTo>
                    <a:pt x="0" y="26"/>
                  </a:lnTo>
                  <a:lnTo>
                    <a:pt x="5" y="32"/>
                  </a:lnTo>
                  <a:lnTo>
                    <a:pt x="9" y="31"/>
                  </a:lnTo>
                  <a:lnTo>
                    <a:pt x="14" y="29"/>
                  </a:lnTo>
                  <a:lnTo>
                    <a:pt x="21" y="34"/>
                  </a:lnTo>
                  <a:lnTo>
                    <a:pt x="29" y="35"/>
                  </a:lnTo>
                  <a:lnTo>
                    <a:pt x="38" y="34"/>
                  </a:lnTo>
                  <a:lnTo>
                    <a:pt x="46" y="29"/>
                  </a:lnTo>
                  <a:lnTo>
                    <a:pt x="49" y="23"/>
                  </a:lnTo>
                  <a:lnTo>
                    <a:pt x="44" y="14"/>
                  </a:lnTo>
                  <a:close/>
                </a:path>
              </a:pathLst>
            </a:custGeom>
            <a:noFill/>
            <a:ln w="1588">
              <a:solidFill>
                <a:srgbClr val="000000"/>
              </a:solidFill>
              <a:prstDash val="solid"/>
              <a:round/>
              <a:headEnd/>
              <a:tailEnd/>
            </a:ln>
          </p:spPr>
          <p:txBody>
            <a:bodyPr/>
            <a:lstStyle/>
            <a:p>
              <a:endParaRPr lang="en-US"/>
            </a:p>
          </p:txBody>
        </p:sp>
        <p:sp>
          <p:nvSpPr>
            <p:cNvPr id="1241897" name="Freeform 809"/>
            <p:cNvSpPr>
              <a:spLocks/>
            </p:cNvSpPr>
            <p:nvPr/>
          </p:nvSpPr>
          <p:spPr bwMode="auto">
            <a:xfrm>
              <a:off x="3306" y="3203"/>
              <a:ext cx="24" cy="145"/>
            </a:xfrm>
            <a:custGeom>
              <a:avLst/>
              <a:gdLst/>
              <a:ahLst/>
              <a:cxnLst>
                <a:cxn ang="0">
                  <a:pos x="10" y="290"/>
                </a:cxn>
                <a:cxn ang="0">
                  <a:pos x="9" y="290"/>
                </a:cxn>
                <a:cxn ang="0">
                  <a:pos x="5" y="289"/>
                </a:cxn>
                <a:cxn ang="0">
                  <a:pos x="1" y="284"/>
                </a:cxn>
                <a:cxn ang="0">
                  <a:pos x="0" y="275"/>
                </a:cxn>
                <a:cxn ang="0">
                  <a:pos x="0" y="270"/>
                </a:cxn>
                <a:cxn ang="0">
                  <a:pos x="0" y="261"/>
                </a:cxn>
                <a:cxn ang="0">
                  <a:pos x="0" y="250"/>
                </a:cxn>
                <a:cxn ang="0">
                  <a:pos x="1" y="241"/>
                </a:cxn>
                <a:cxn ang="0">
                  <a:pos x="1" y="231"/>
                </a:cxn>
                <a:cxn ang="0">
                  <a:pos x="1" y="222"/>
                </a:cxn>
                <a:cxn ang="0">
                  <a:pos x="1" y="215"/>
                </a:cxn>
                <a:cxn ang="0">
                  <a:pos x="1" y="207"/>
                </a:cxn>
                <a:cxn ang="0">
                  <a:pos x="2" y="201"/>
                </a:cxn>
                <a:cxn ang="0">
                  <a:pos x="5" y="191"/>
                </a:cxn>
                <a:cxn ang="0">
                  <a:pos x="6" y="179"/>
                </a:cxn>
                <a:cxn ang="0">
                  <a:pos x="9" y="166"/>
                </a:cxn>
                <a:cxn ang="0">
                  <a:pos x="10" y="153"/>
                </a:cxn>
                <a:cxn ang="0">
                  <a:pos x="14" y="141"/>
                </a:cxn>
                <a:cxn ang="0">
                  <a:pos x="16" y="129"/>
                </a:cxn>
                <a:cxn ang="0">
                  <a:pos x="19" y="120"/>
                </a:cxn>
                <a:cxn ang="0">
                  <a:pos x="23" y="110"/>
                </a:cxn>
                <a:cxn ang="0">
                  <a:pos x="27" y="95"/>
                </a:cxn>
                <a:cxn ang="0">
                  <a:pos x="32" y="79"/>
                </a:cxn>
                <a:cxn ang="0">
                  <a:pos x="36" y="59"/>
                </a:cxn>
                <a:cxn ang="0">
                  <a:pos x="41" y="42"/>
                </a:cxn>
                <a:cxn ang="0">
                  <a:pos x="45" y="22"/>
                </a:cxn>
                <a:cxn ang="0">
                  <a:pos x="47" y="9"/>
                </a:cxn>
                <a:cxn ang="0">
                  <a:pos x="48" y="0"/>
                </a:cxn>
                <a:cxn ang="0">
                  <a:pos x="48" y="3"/>
                </a:cxn>
                <a:cxn ang="0">
                  <a:pos x="47" y="15"/>
                </a:cxn>
                <a:cxn ang="0">
                  <a:pos x="45" y="31"/>
                </a:cxn>
                <a:cxn ang="0">
                  <a:pos x="42" y="49"/>
                </a:cxn>
                <a:cxn ang="0">
                  <a:pos x="41" y="71"/>
                </a:cxn>
                <a:cxn ang="0">
                  <a:pos x="38" y="90"/>
                </a:cxn>
                <a:cxn ang="0">
                  <a:pos x="34" y="108"/>
                </a:cxn>
                <a:cxn ang="0">
                  <a:pos x="32" y="123"/>
                </a:cxn>
                <a:cxn ang="0">
                  <a:pos x="28" y="136"/>
                </a:cxn>
                <a:cxn ang="0">
                  <a:pos x="25" y="150"/>
                </a:cxn>
                <a:cxn ang="0">
                  <a:pos x="23" y="163"/>
                </a:cxn>
                <a:cxn ang="0">
                  <a:pos x="19" y="176"/>
                </a:cxn>
                <a:cxn ang="0">
                  <a:pos x="16" y="190"/>
                </a:cxn>
                <a:cxn ang="0">
                  <a:pos x="15" y="200"/>
                </a:cxn>
                <a:cxn ang="0">
                  <a:pos x="14" y="207"/>
                </a:cxn>
                <a:cxn ang="0">
                  <a:pos x="11" y="212"/>
                </a:cxn>
                <a:cxn ang="0">
                  <a:pos x="11" y="216"/>
                </a:cxn>
                <a:cxn ang="0">
                  <a:pos x="11" y="227"/>
                </a:cxn>
                <a:cxn ang="0">
                  <a:pos x="11" y="238"/>
                </a:cxn>
                <a:cxn ang="0">
                  <a:pos x="11" y="252"/>
                </a:cxn>
                <a:cxn ang="0">
                  <a:pos x="10" y="267"/>
                </a:cxn>
                <a:cxn ang="0">
                  <a:pos x="10" y="278"/>
                </a:cxn>
                <a:cxn ang="0">
                  <a:pos x="10" y="287"/>
                </a:cxn>
                <a:cxn ang="0">
                  <a:pos x="10" y="290"/>
                </a:cxn>
              </a:cxnLst>
              <a:rect l="0" t="0" r="r" b="b"/>
              <a:pathLst>
                <a:path w="48" h="290">
                  <a:moveTo>
                    <a:pt x="10" y="290"/>
                  </a:moveTo>
                  <a:lnTo>
                    <a:pt x="9" y="290"/>
                  </a:lnTo>
                  <a:lnTo>
                    <a:pt x="5" y="289"/>
                  </a:lnTo>
                  <a:lnTo>
                    <a:pt x="1" y="284"/>
                  </a:lnTo>
                  <a:lnTo>
                    <a:pt x="0" y="275"/>
                  </a:lnTo>
                  <a:lnTo>
                    <a:pt x="0" y="270"/>
                  </a:lnTo>
                  <a:lnTo>
                    <a:pt x="0" y="261"/>
                  </a:lnTo>
                  <a:lnTo>
                    <a:pt x="0" y="250"/>
                  </a:lnTo>
                  <a:lnTo>
                    <a:pt x="1" y="241"/>
                  </a:lnTo>
                  <a:lnTo>
                    <a:pt x="1" y="231"/>
                  </a:lnTo>
                  <a:lnTo>
                    <a:pt x="1" y="222"/>
                  </a:lnTo>
                  <a:lnTo>
                    <a:pt x="1" y="215"/>
                  </a:lnTo>
                  <a:lnTo>
                    <a:pt x="1" y="207"/>
                  </a:lnTo>
                  <a:lnTo>
                    <a:pt x="2" y="201"/>
                  </a:lnTo>
                  <a:lnTo>
                    <a:pt x="5" y="191"/>
                  </a:lnTo>
                  <a:lnTo>
                    <a:pt x="6" y="179"/>
                  </a:lnTo>
                  <a:lnTo>
                    <a:pt x="9" y="166"/>
                  </a:lnTo>
                  <a:lnTo>
                    <a:pt x="10" y="153"/>
                  </a:lnTo>
                  <a:lnTo>
                    <a:pt x="14" y="141"/>
                  </a:lnTo>
                  <a:lnTo>
                    <a:pt x="16" y="129"/>
                  </a:lnTo>
                  <a:lnTo>
                    <a:pt x="19" y="120"/>
                  </a:lnTo>
                  <a:lnTo>
                    <a:pt x="23" y="110"/>
                  </a:lnTo>
                  <a:lnTo>
                    <a:pt x="27" y="95"/>
                  </a:lnTo>
                  <a:lnTo>
                    <a:pt x="32" y="79"/>
                  </a:lnTo>
                  <a:lnTo>
                    <a:pt x="36" y="59"/>
                  </a:lnTo>
                  <a:lnTo>
                    <a:pt x="41" y="42"/>
                  </a:lnTo>
                  <a:lnTo>
                    <a:pt x="45" y="22"/>
                  </a:lnTo>
                  <a:lnTo>
                    <a:pt x="47" y="9"/>
                  </a:lnTo>
                  <a:lnTo>
                    <a:pt x="48" y="0"/>
                  </a:lnTo>
                  <a:lnTo>
                    <a:pt x="48" y="3"/>
                  </a:lnTo>
                  <a:lnTo>
                    <a:pt x="47" y="15"/>
                  </a:lnTo>
                  <a:lnTo>
                    <a:pt x="45" y="31"/>
                  </a:lnTo>
                  <a:lnTo>
                    <a:pt x="42" y="49"/>
                  </a:lnTo>
                  <a:lnTo>
                    <a:pt x="41" y="71"/>
                  </a:lnTo>
                  <a:lnTo>
                    <a:pt x="38" y="90"/>
                  </a:lnTo>
                  <a:lnTo>
                    <a:pt x="34" y="108"/>
                  </a:lnTo>
                  <a:lnTo>
                    <a:pt x="32" y="123"/>
                  </a:lnTo>
                  <a:lnTo>
                    <a:pt x="28" y="136"/>
                  </a:lnTo>
                  <a:lnTo>
                    <a:pt x="25" y="150"/>
                  </a:lnTo>
                  <a:lnTo>
                    <a:pt x="23" y="163"/>
                  </a:lnTo>
                  <a:lnTo>
                    <a:pt x="19" y="176"/>
                  </a:lnTo>
                  <a:lnTo>
                    <a:pt x="16" y="190"/>
                  </a:lnTo>
                  <a:lnTo>
                    <a:pt x="15" y="200"/>
                  </a:lnTo>
                  <a:lnTo>
                    <a:pt x="14" y="207"/>
                  </a:lnTo>
                  <a:lnTo>
                    <a:pt x="11" y="212"/>
                  </a:lnTo>
                  <a:lnTo>
                    <a:pt x="11" y="216"/>
                  </a:lnTo>
                  <a:lnTo>
                    <a:pt x="11" y="227"/>
                  </a:lnTo>
                  <a:lnTo>
                    <a:pt x="11" y="238"/>
                  </a:lnTo>
                  <a:lnTo>
                    <a:pt x="11" y="252"/>
                  </a:lnTo>
                  <a:lnTo>
                    <a:pt x="10" y="267"/>
                  </a:lnTo>
                  <a:lnTo>
                    <a:pt x="10" y="278"/>
                  </a:lnTo>
                  <a:lnTo>
                    <a:pt x="10" y="287"/>
                  </a:lnTo>
                  <a:lnTo>
                    <a:pt x="10" y="290"/>
                  </a:lnTo>
                  <a:close/>
                </a:path>
              </a:pathLst>
            </a:custGeom>
            <a:solidFill>
              <a:srgbClr val="FFFFFF"/>
            </a:solidFill>
            <a:ln w="9525">
              <a:noFill/>
              <a:round/>
              <a:headEnd/>
              <a:tailEnd/>
            </a:ln>
          </p:spPr>
          <p:txBody>
            <a:bodyPr/>
            <a:lstStyle/>
            <a:p>
              <a:endParaRPr lang="en-US"/>
            </a:p>
          </p:txBody>
        </p:sp>
        <p:sp>
          <p:nvSpPr>
            <p:cNvPr id="1241898" name="Freeform 810"/>
            <p:cNvSpPr>
              <a:spLocks/>
            </p:cNvSpPr>
            <p:nvPr/>
          </p:nvSpPr>
          <p:spPr bwMode="auto">
            <a:xfrm>
              <a:off x="3306" y="3203"/>
              <a:ext cx="24" cy="145"/>
            </a:xfrm>
            <a:custGeom>
              <a:avLst/>
              <a:gdLst/>
              <a:ahLst/>
              <a:cxnLst>
                <a:cxn ang="0">
                  <a:pos x="10" y="290"/>
                </a:cxn>
                <a:cxn ang="0">
                  <a:pos x="10" y="290"/>
                </a:cxn>
                <a:cxn ang="0">
                  <a:pos x="9" y="290"/>
                </a:cxn>
                <a:cxn ang="0">
                  <a:pos x="5" y="289"/>
                </a:cxn>
                <a:cxn ang="0">
                  <a:pos x="1" y="284"/>
                </a:cxn>
                <a:cxn ang="0">
                  <a:pos x="0" y="275"/>
                </a:cxn>
                <a:cxn ang="0">
                  <a:pos x="0" y="270"/>
                </a:cxn>
                <a:cxn ang="0">
                  <a:pos x="0" y="261"/>
                </a:cxn>
                <a:cxn ang="0">
                  <a:pos x="0" y="250"/>
                </a:cxn>
                <a:cxn ang="0">
                  <a:pos x="1" y="241"/>
                </a:cxn>
                <a:cxn ang="0">
                  <a:pos x="1" y="231"/>
                </a:cxn>
                <a:cxn ang="0">
                  <a:pos x="1" y="222"/>
                </a:cxn>
                <a:cxn ang="0">
                  <a:pos x="1" y="215"/>
                </a:cxn>
                <a:cxn ang="0">
                  <a:pos x="1" y="207"/>
                </a:cxn>
                <a:cxn ang="0">
                  <a:pos x="2" y="201"/>
                </a:cxn>
                <a:cxn ang="0">
                  <a:pos x="5" y="191"/>
                </a:cxn>
                <a:cxn ang="0">
                  <a:pos x="6" y="179"/>
                </a:cxn>
                <a:cxn ang="0">
                  <a:pos x="9" y="166"/>
                </a:cxn>
                <a:cxn ang="0">
                  <a:pos x="10" y="153"/>
                </a:cxn>
                <a:cxn ang="0">
                  <a:pos x="14" y="141"/>
                </a:cxn>
                <a:cxn ang="0">
                  <a:pos x="16" y="129"/>
                </a:cxn>
                <a:cxn ang="0">
                  <a:pos x="19" y="120"/>
                </a:cxn>
                <a:cxn ang="0">
                  <a:pos x="23" y="110"/>
                </a:cxn>
                <a:cxn ang="0">
                  <a:pos x="27" y="95"/>
                </a:cxn>
                <a:cxn ang="0">
                  <a:pos x="32" y="79"/>
                </a:cxn>
                <a:cxn ang="0">
                  <a:pos x="36" y="59"/>
                </a:cxn>
                <a:cxn ang="0">
                  <a:pos x="41" y="42"/>
                </a:cxn>
                <a:cxn ang="0">
                  <a:pos x="45" y="22"/>
                </a:cxn>
                <a:cxn ang="0">
                  <a:pos x="47" y="9"/>
                </a:cxn>
                <a:cxn ang="0">
                  <a:pos x="48" y="0"/>
                </a:cxn>
                <a:cxn ang="0">
                  <a:pos x="48" y="3"/>
                </a:cxn>
                <a:cxn ang="0">
                  <a:pos x="47" y="15"/>
                </a:cxn>
                <a:cxn ang="0">
                  <a:pos x="45" y="31"/>
                </a:cxn>
                <a:cxn ang="0">
                  <a:pos x="42" y="49"/>
                </a:cxn>
                <a:cxn ang="0">
                  <a:pos x="41" y="71"/>
                </a:cxn>
                <a:cxn ang="0">
                  <a:pos x="38" y="90"/>
                </a:cxn>
                <a:cxn ang="0">
                  <a:pos x="34" y="108"/>
                </a:cxn>
                <a:cxn ang="0">
                  <a:pos x="32" y="123"/>
                </a:cxn>
                <a:cxn ang="0">
                  <a:pos x="28" y="136"/>
                </a:cxn>
                <a:cxn ang="0">
                  <a:pos x="25" y="150"/>
                </a:cxn>
                <a:cxn ang="0">
                  <a:pos x="23" y="163"/>
                </a:cxn>
                <a:cxn ang="0">
                  <a:pos x="19" y="176"/>
                </a:cxn>
                <a:cxn ang="0">
                  <a:pos x="16" y="190"/>
                </a:cxn>
                <a:cxn ang="0">
                  <a:pos x="15" y="200"/>
                </a:cxn>
                <a:cxn ang="0">
                  <a:pos x="14" y="207"/>
                </a:cxn>
                <a:cxn ang="0">
                  <a:pos x="11" y="212"/>
                </a:cxn>
                <a:cxn ang="0">
                  <a:pos x="11" y="216"/>
                </a:cxn>
                <a:cxn ang="0">
                  <a:pos x="11" y="227"/>
                </a:cxn>
                <a:cxn ang="0">
                  <a:pos x="11" y="238"/>
                </a:cxn>
                <a:cxn ang="0">
                  <a:pos x="11" y="252"/>
                </a:cxn>
                <a:cxn ang="0">
                  <a:pos x="10" y="267"/>
                </a:cxn>
                <a:cxn ang="0">
                  <a:pos x="10" y="278"/>
                </a:cxn>
                <a:cxn ang="0">
                  <a:pos x="10" y="287"/>
                </a:cxn>
                <a:cxn ang="0">
                  <a:pos x="10" y="290"/>
                </a:cxn>
              </a:cxnLst>
              <a:rect l="0" t="0" r="r" b="b"/>
              <a:pathLst>
                <a:path w="48" h="290">
                  <a:moveTo>
                    <a:pt x="10" y="290"/>
                  </a:moveTo>
                  <a:lnTo>
                    <a:pt x="10" y="290"/>
                  </a:lnTo>
                  <a:lnTo>
                    <a:pt x="9" y="290"/>
                  </a:lnTo>
                  <a:lnTo>
                    <a:pt x="5" y="289"/>
                  </a:lnTo>
                  <a:lnTo>
                    <a:pt x="1" y="284"/>
                  </a:lnTo>
                  <a:lnTo>
                    <a:pt x="0" y="275"/>
                  </a:lnTo>
                  <a:lnTo>
                    <a:pt x="0" y="270"/>
                  </a:lnTo>
                  <a:lnTo>
                    <a:pt x="0" y="261"/>
                  </a:lnTo>
                  <a:lnTo>
                    <a:pt x="0" y="250"/>
                  </a:lnTo>
                  <a:lnTo>
                    <a:pt x="1" y="241"/>
                  </a:lnTo>
                  <a:lnTo>
                    <a:pt x="1" y="231"/>
                  </a:lnTo>
                  <a:lnTo>
                    <a:pt x="1" y="222"/>
                  </a:lnTo>
                  <a:lnTo>
                    <a:pt x="1" y="215"/>
                  </a:lnTo>
                  <a:lnTo>
                    <a:pt x="1" y="207"/>
                  </a:lnTo>
                  <a:lnTo>
                    <a:pt x="2" y="201"/>
                  </a:lnTo>
                  <a:lnTo>
                    <a:pt x="5" y="191"/>
                  </a:lnTo>
                  <a:lnTo>
                    <a:pt x="6" y="179"/>
                  </a:lnTo>
                  <a:lnTo>
                    <a:pt x="9" y="166"/>
                  </a:lnTo>
                  <a:lnTo>
                    <a:pt x="10" y="153"/>
                  </a:lnTo>
                  <a:lnTo>
                    <a:pt x="14" y="141"/>
                  </a:lnTo>
                  <a:lnTo>
                    <a:pt x="16" y="129"/>
                  </a:lnTo>
                  <a:lnTo>
                    <a:pt x="19" y="120"/>
                  </a:lnTo>
                  <a:lnTo>
                    <a:pt x="23" y="110"/>
                  </a:lnTo>
                  <a:lnTo>
                    <a:pt x="27" y="95"/>
                  </a:lnTo>
                  <a:lnTo>
                    <a:pt x="32" y="79"/>
                  </a:lnTo>
                  <a:lnTo>
                    <a:pt x="36" y="59"/>
                  </a:lnTo>
                  <a:lnTo>
                    <a:pt x="41" y="42"/>
                  </a:lnTo>
                  <a:lnTo>
                    <a:pt x="45" y="22"/>
                  </a:lnTo>
                  <a:lnTo>
                    <a:pt x="47" y="9"/>
                  </a:lnTo>
                  <a:lnTo>
                    <a:pt x="48" y="0"/>
                  </a:lnTo>
                  <a:lnTo>
                    <a:pt x="48" y="3"/>
                  </a:lnTo>
                  <a:lnTo>
                    <a:pt x="47" y="15"/>
                  </a:lnTo>
                  <a:lnTo>
                    <a:pt x="45" y="31"/>
                  </a:lnTo>
                  <a:lnTo>
                    <a:pt x="42" y="49"/>
                  </a:lnTo>
                  <a:lnTo>
                    <a:pt x="41" y="71"/>
                  </a:lnTo>
                  <a:lnTo>
                    <a:pt x="38" y="90"/>
                  </a:lnTo>
                  <a:lnTo>
                    <a:pt x="34" y="108"/>
                  </a:lnTo>
                  <a:lnTo>
                    <a:pt x="32" y="123"/>
                  </a:lnTo>
                  <a:lnTo>
                    <a:pt x="28" y="136"/>
                  </a:lnTo>
                  <a:lnTo>
                    <a:pt x="25" y="150"/>
                  </a:lnTo>
                  <a:lnTo>
                    <a:pt x="23" y="163"/>
                  </a:lnTo>
                  <a:lnTo>
                    <a:pt x="19" y="176"/>
                  </a:lnTo>
                  <a:lnTo>
                    <a:pt x="16" y="190"/>
                  </a:lnTo>
                  <a:lnTo>
                    <a:pt x="15" y="200"/>
                  </a:lnTo>
                  <a:lnTo>
                    <a:pt x="14" y="207"/>
                  </a:lnTo>
                  <a:lnTo>
                    <a:pt x="11" y="212"/>
                  </a:lnTo>
                  <a:lnTo>
                    <a:pt x="11" y="216"/>
                  </a:lnTo>
                  <a:lnTo>
                    <a:pt x="11" y="227"/>
                  </a:lnTo>
                  <a:lnTo>
                    <a:pt x="11" y="238"/>
                  </a:lnTo>
                  <a:lnTo>
                    <a:pt x="11" y="252"/>
                  </a:lnTo>
                  <a:lnTo>
                    <a:pt x="10" y="267"/>
                  </a:lnTo>
                  <a:lnTo>
                    <a:pt x="10" y="278"/>
                  </a:lnTo>
                  <a:lnTo>
                    <a:pt x="10" y="287"/>
                  </a:lnTo>
                  <a:lnTo>
                    <a:pt x="10" y="290"/>
                  </a:lnTo>
                  <a:close/>
                </a:path>
              </a:pathLst>
            </a:custGeom>
            <a:noFill/>
            <a:ln w="1588">
              <a:solidFill>
                <a:srgbClr val="000000"/>
              </a:solidFill>
              <a:prstDash val="solid"/>
              <a:round/>
              <a:headEnd/>
              <a:tailEnd/>
            </a:ln>
          </p:spPr>
          <p:txBody>
            <a:bodyPr/>
            <a:lstStyle/>
            <a:p>
              <a:endParaRPr lang="en-US"/>
            </a:p>
          </p:txBody>
        </p:sp>
        <p:sp>
          <p:nvSpPr>
            <p:cNvPr id="1241899" name="Freeform 811"/>
            <p:cNvSpPr>
              <a:spLocks/>
            </p:cNvSpPr>
            <p:nvPr/>
          </p:nvSpPr>
          <p:spPr bwMode="auto">
            <a:xfrm>
              <a:off x="3310" y="3059"/>
              <a:ext cx="40" cy="300"/>
            </a:xfrm>
            <a:custGeom>
              <a:avLst/>
              <a:gdLst/>
              <a:ahLst/>
              <a:cxnLst>
                <a:cxn ang="0">
                  <a:pos x="54" y="18"/>
                </a:cxn>
                <a:cxn ang="0">
                  <a:pos x="52" y="60"/>
                </a:cxn>
                <a:cxn ang="0">
                  <a:pos x="49" y="108"/>
                </a:cxn>
                <a:cxn ang="0">
                  <a:pos x="44" y="162"/>
                </a:cxn>
                <a:cxn ang="0">
                  <a:pos x="41" y="209"/>
                </a:cxn>
                <a:cxn ang="0">
                  <a:pos x="40" y="248"/>
                </a:cxn>
                <a:cxn ang="0">
                  <a:pos x="36" y="289"/>
                </a:cxn>
                <a:cxn ang="0">
                  <a:pos x="34" y="325"/>
                </a:cxn>
                <a:cxn ang="0">
                  <a:pos x="26" y="381"/>
                </a:cxn>
                <a:cxn ang="0">
                  <a:pos x="17" y="433"/>
                </a:cxn>
                <a:cxn ang="0">
                  <a:pos x="12" y="464"/>
                </a:cxn>
                <a:cxn ang="0">
                  <a:pos x="8" y="486"/>
                </a:cxn>
                <a:cxn ang="0">
                  <a:pos x="3" y="507"/>
                </a:cxn>
                <a:cxn ang="0">
                  <a:pos x="2" y="538"/>
                </a:cxn>
                <a:cxn ang="0">
                  <a:pos x="0" y="569"/>
                </a:cxn>
                <a:cxn ang="0">
                  <a:pos x="3" y="594"/>
                </a:cxn>
                <a:cxn ang="0">
                  <a:pos x="12" y="581"/>
                </a:cxn>
                <a:cxn ang="0">
                  <a:pos x="12" y="570"/>
                </a:cxn>
                <a:cxn ang="0">
                  <a:pos x="14" y="550"/>
                </a:cxn>
                <a:cxn ang="0">
                  <a:pos x="16" y="522"/>
                </a:cxn>
                <a:cxn ang="0">
                  <a:pos x="18" y="498"/>
                </a:cxn>
                <a:cxn ang="0">
                  <a:pos x="21" y="477"/>
                </a:cxn>
                <a:cxn ang="0">
                  <a:pos x="26" y="450"/>
                </a:cxn>
                <a:cxn ang="0">
                  <a:pos x="31" y="422"/>
                </a:cxn>
                <a:cxn ang="0">
                  <a:pos x="36" y="396"/>
                </a:cxn>
                <a:cxn ang="0">
                  <a:pos x="45" y="376"/>
                </a:cxn>
                <a:cxn ang="0">
                  <a:pos x="55" y="359"/>
                </a:cxn>
                <a:cxn ang="0">
                  <a:pos x="67" y="338"/>
                </a:cxn>
                <a:cxn ang="0">
                  <a:pos x="72" y="305"/>
                </a:cxn>
                <a:cxn ang="0">
                  <a:pos x="75" y="249"/>
                </a:cxn>
                <a:cxn ang="0">
                  <a:pos x="77" y="180"/>
                </a:cxn>
                <a:cxn ang="0">
                  <a:pos x="81" y="120"/>
                </a:cxn>
                <a:cxn ang="0">
                  <a:pos x="81" y="95"/>
                </a:cxn>
              </a:cxnLst>
              <a:rect l="0" t="0" r="r" b="b"/>
              <a:pathLst>
                <a:path w="81" h="600">
                  <a:moveTo>
                    <a:pt x="55" y="0"/>
                  </a:move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solidFill>
              <a:srgbClr val="FFFFFF"/>
            </a:solidFill>
            <a:ln w="9525">
              <a:noFill/>
              <a:round/>
              <a:headEnd/>
              <a:tailEnd/>
            </a:ln>
          </p:spPr>
          <p:txBody>
            <a:bodyPr/>
            <a:lstStyle/>
            <a:p>
              <a:endParaRPr lang="en-US"/>
            </a:p>
          </p:txBody>
        </p:sp>
        <p:sp>
          <p:nvSpPr>
            <p:cNvPr id="1241900" name="Freeform 812"/>
            <p:cNvSpPr>
              <a:spLocks/>
            </p:cNvSpPr>
            <p:nvPr/>
          </p:nvSpPr>
          <p:spPr bwMode="auto">
            <a:xfrm>
              <a:off x="3310" y="3059"/>
              <a:ext cx="40" cy="300"/>
            </a:xfrm>
            <a:custGeom>
              <a:avLst/>
              <a:gdLst/>
              <a:ahLst/>
              <a:cxnLst>
                <a:cxn ang="0">
                  <a:pos x="55" y="0"/>
                </a:cxn>
                <a:cxn ang="0">
                  <a:pos x="53" y="37"/>
                </a:cxn>
                <a:cxn ang="0">
                  <a:pos x="50" y="82"/>
                </a:cxn>
                <a:cxn ang="0">
                  <a:pos x="45" y="135"/>
                </a:cxn>
                <a:cxn ang="0">
                  <a:pos x="43" y="188"/>
                </a:cxn>
                <a:cxn ang="0">
                  <a:pos x="40" y="227"/>
                </a:cxn>
                <a:cxn ang="0">
                  <a:pos x="38" y="268"/>
                </a:cxn>
                <a:cxn ang="0">
                  <a:pos x="35" y="307"/>
                </a:cxn>
                <a:cxn ang="0">
                  <a:pos x="32" y="342"/>
                </a:cxn>
                <a:cxn ang="0">
                  <a:pos x="21" y="411"/>
                </a:cxn>
                <a:cxn ang="0">
                  <a:pos x="14" y="449"/>
                </a:cxn>
                <a:cxn ang="0">
                  <a:pos x="9" y="474"/>
                </a:cxn>
                <a:cxn ang="0">
                  <a:pos x="5" y="496"/>
                </a:cxn>
                <a:cxn ang="0">
                  <a:pos x="2" y="522"/>
                </a:cxn>
                <a:cxn ang="0">
                  <a:pos x="0" y="553"/>
                </a:cxn>
                <a:cxn ang="0">
                  <a:pos x="2" y="584"/>
                </a:cxn>
                <a:cxn ang="0">
                  <a:pos x="5" y="600"/>
                </a:cxn>
                <a:cxn ang="0">
                  <a:pos x="12" y="578"/>
                </a:cxn>
                <a:cxn ang="0">
                  <a:pos x="12" y="562"/>
                </a:cxn>
                <a:cxn ang="0">
                  <a:pos x="14" y="535"/>
                </a:cxn>
                <a:cxn ang="0">
                  <a:pos x="17" y="508"/>
                </a:cxn>
                <a:cxn ang="0">
                  <a:pos x="20" y="489"/>
                </a:cxn>
                <a:cxn ang="0">
                  <a:pos x="25" y="465"/>
                </a:cxn>
                <a:cxn ang="0">
                  <a:pos x="27" y="437"/>
                </a:cxn>
                <a:cxn ang="0">
                  <a:pos x="34" y="409"/>
                </a:cxn>
                <a:cxn ang="0">
                  <a:pos x="41" y="384"/>
                </a:cxn>
                <a:cxn ang="0">
                  <a:pos x="52" y="368"/>
                </a:cxn>
                <a:cxn ang="0">
                  <a:pos x="63" y="350"/>
                </a:cxn>
                <a:cxn ang="0">
                  <a:pos x="70" y="323"/>
                </a:cxn>
                <a:cxn ang="0">
                  <a:pos x="72" y="280"/>
                </a:cxn>
                <a:cxn ang="0">
                  <a:pos x="76" y="214"/>
                </a:cxn>
                <a:cxn ang="0">
                  <a:pos x="79" y="147"/>
                </a:cxn>
                <a:cxn ang="0">
                  <a:pos x="81" y="101"/>
                </a:cxn>
                <a:cxn ang="0">
                  <a:pos x="55" y="0"/>
                </a:cxn>
              </a:cxnLst>
              <a:rect l="0" t="0" r="r" b="b"/>
              <a:pathLst>
                <a:path w="81" h="600">
                  <a:moveTo>
                    <a:pt x="55" y="0"/>
                  </a:moveTo>
                  <a:lnTo>
                    <a:pt x="55" y="0"/>
                  </a:ln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noFill/>
            <a:ln w="1588">
              <a:solidFill>
                <a:srgbClr val="000000"/>
              </a:solidFill>
              <a:prstDash val="solid"/>
              <a:round/>
              <a:headEnd/>
              <a:tailEnd/>
            </a:ln>
          </p:spPr>
          <p:txBody>
            <a:bodyPr/>
            <a:lstStyle/>
            <a:p>
              <a:endParaRPr lang="en-US"/>
            </a:p>
          </p:txBody>
        </p:sp>
        <p:sp>
          <p:nvSpPr>
            <p:cNvPr id="1241901" name="Freeform 813"/>
            <p:cNvSpPr>
              <a:spLocks/>
            </p:cNvSpPr>
            <p:nvPr/>
          </p:nvSpPr>
          <p:spPr bwMode="auto">
            <a:xfrm>
              <a:off x="3331" y="3059"/>
              <a:ext cx="20" cy="185"/>
            </a:xfrm>
            <a:custGeom>
              <a:avLst/>
              <a:gdLst/>
              <a:ahLst/>
              <a:cxnLst>
                <a:cxn ang="0">
                  <a:pos x="0" y="183"/>
                </a:cxn>
                <a:cxn ang="0">
                  <a:pos x="1" y="156"/>
                </a:cxn>
                <a:cxn ang="0">
                  <a:pos x="2" y="129"/>
                </a:cxn>
                <a:cxn ang="0">
                  <a:pos x="6" y="106"/>
                </a:cxn>
                <a:cxn ang="0">
                  <a:pos x="7" y="80"/>
                </a:cxn>
                <a:cxn ang="0">
                  <a:pos x="9" y="57"/>
                </a:cxn>
                <a:cxn ang="0">
                  <a:pos x="10" y="36"/>
                </a:cxn>
                <a:cxn ang="0">
                  <a:pos x="11" y="18"/>
                </a:cxn>
                <a:cxn ang="0">
                  <a:pos x="14" y="0"/>
                </a:cxn>
                <a:cxn ang="0">
                  <a:pos x="39" y="95"/>
                </a:cxn>
                <a:cxn ang="0">
                  <a:pos x="39" y="101"/>
                </a:cxn>
                <a:cxn ang="0">
                  <a:pos x="38" y="120"/>
                </a:cxn>
                <a:cxn ang="0">
                  <a:pos x="36" y="147"/>
                </a:cxn>
                <a:cxn ang="0">
                  <a:pos x="34" y="180"/>
                </a:cxn>
                <a:cxn ang="0">
                  <a:pos x="33" y="214"/>
                </a:cxn>
                <a:cxn ang="0">
                  <a:pos x="32" y="249"/>
                </a:cxn>
                <a:cxn ang="0">
                  <a:pos x="29" y="280"/>
                </a:cxn>
                <a:cxn ang="0">
                  <a:pos x="29" y="305"/>
                </a:cxn>
                <a:cxn ang="0">
                  <a:pos x="29" y="319"/>
                </a:cxn>
                <a:cxn ang="0">
                  <a:pos x="27" y="329"/>
                </a:cxn>
                <a:cxn ang="0">
                  <a:pos x="24" y="338"/>
                </a:cxn>
                <a:cxn ang="0">
                  <a:pos x="20" y="347"/>
                </a:cxn>
                <a:cxn ang="0">
                  <a:pos x="18" y="353"/>
                </a:cxn>
                <a:cxn ang="0">
                  <a:pos x="14" y="359"/>
                </a:cxn>
                <a:cxn ang="0">
                  <a:pos x="10" y="365"/>
                </a:cxn>
                <a:cxn ang="0">
                  <a:pos x="6" y="369"/>
                </a:cxn>
                <a:cxn ang="0">
                  <a:pos x="6" y="371"/>
                </a:cxn>
                <a:cxn ang="0">
                  <a:pos x="2" y="363"/>
                </a:cxn>
                <a:cxn ang="0">
                  <a:pos x="1" y="354"/>
                </a:cxn>
                <a:cxn ang="0">
                  <a:pos x="2" y="347"/>
                </a:cxn>
                <a:cxn ang="0">
                  <a:pos x="6" y="335"/>
                </a:cxn>
                <a:cxn ang="0">
                  <a:pos x="7" y="329"/>
                </a:cxn>
                <a:cxn ang="0">
                  <a:pos x="7" y="322"/>
                </a:cxn>
                <a:cxn ang="0">
                  <a:pos x="9" y="311"/>
                </a:cxn>
                <a:cxn ang="0">
                  <a:pos x="9" y="301"/>
                </a:cxn>
                <a:cxn ang="0">
                  <a:pos x="9" y="289"/>
                </a:cxn>
                <a:cxn ang="0">
                  <a:pos x="9" y="279"/>
                </a:cxn>
                <a:cxn ang="0">
                  <a:pos x="9" y="267"/>
                </a:cxn>
                <a:cxn ang="0">
                  <a:pos x="9" y="259"/>
                </a:cxn>
                <a:cxn ang="0">
                  <a:pos x="9" y="252"/>
                </a:cxn>
                <a:cxn ang="0">
                  <a:pos x="9" y="245"/>
                </a:cxn>
                <a:cxn ang="0">
                  <a:pos x="9" y="236"/>
                </a:cxn>
                <a:cxn ang="0">
                  <a:pos x="9" y="227"/>
                </a:cxn>
                <a:cxn ang="0">
                  <a:pos x="9" y="218"/>
                </a:cxn>
                <a:cxn ang="0">
                  <a:pos x="7" y="211"/>
                </a:cxn>
                <a:cxn ang="0">
                  <a:pos x="7" y="203"/>
                </a:cxn>
                <a:cxn ang="0">
                  <a:pos x="6" y="196"/>
                </a:cxn>
                <a:cxn ang="0">
                  <a:pos x="6" y="193"/>
                </a:cxn>
                <a:cxn ang="0">
                  <a:pos x="3" y="188"/>
                </a:cxn>
                <a:cxn ang="0">
                  <a:pos x="2" y="184"/>
                </a:cxn>
                <a:cxn ang="0">
                  <a:pos x="1" y="183"/>
                </a:cxn>
                <a:cxn ang="0">
                  <a:pos x="0" y="183"/>
                </a:cxn>
              </a:cxnLst>
              <a:rect l="0" t="0" r="r" b="b"/>
              <a:pathLst>
                <a:path w="39" h="371">
                  <a:moveTo>
                    <a:pt x="0" y="183"/>
                  </a:moveTo>
                  <a:lnTo>
                    <a:pt x="1" y="156"/>
                  </a:lnTo>
                  <a:lnTo>
                    <a:pt x="2" y="129"/>
                  </a:lnTo>
                  <a:lnTo>
                    <a:pt x="6" y="106"/>
                  </a:lnTo>
                  <a:lnTo>
                    <a:pt x="7" y="80"/>
                  </a:lnTo>
                  <a:lnTo>
                    <a:pt x="9" y="57"/>
                  </a:lnTo>
                  <a:lnTo>
                    <a:pt x="10" y="36"/>
                  </a:lnTo>
                  <a:lnTo>
                    <a:pt x="11" y="18"/>
                  </a:lnTo>
                  <a:lnTo>
                    <a:pt x="14" y="0"/>
                  </a:lnTo>
                  <a:lnTo>
                    <a:pt x="39" y="95"/>
                  </a:lnTo>
                  <a:lnTo>
                    <a:pt x="39" y="101"/>
                  </a:lnTo>
                  <a:lnTo>
                    <a:pt x="38" y="120"/>
                  </a:lnTo>
                  <a:lnTo>
                    <a:pt x="36" y="147"/>
                  </a:lnTo>
                  <a:lnTo>
                    <a:pt x="34" y="180"/>
                  </a:lnTo>
                  <a:lnTo>
                    <a:pt x="33" y="214"/>
                  </a:lnTo>
                  <a:lnTo>
                    <a:pt x="32" y="249"/>
                  </a:lnTo>
                  <a:lnTo>
                    <a:pt x="29" y="280"/>
                  </a:lnTo>
                  <a:lnTo>
                    <a:pt x="29" y="305"/>
                  </a:lnTo>
                  <a:lnTo>
                    <a:pt x="29" y="319"/>
                  </a:lnTo>
                  <a:lnTo>
                    <a:pt x="27" y="329"/>
                  </a:lnTo>
                  <a:lnTo>
                    <a:pt x="24" y="338"/>
                  </a:lnTo>
                  <a:lnTo>
                    <a:pt x="20" y="347"/>
                  </a:lnTo>
                  <a:lnTo>
                    <a:pt x="18" y="353"/>
                  </a:lnTo>
                  <a:lnTo>
                    <a:pt x="14" y="359"/>
                  </a:lnTo>
                  <a:lnTo>
                    <a:pt x="10" y="365"/>
                  </a:lnTo>
                  <a:lnTo>
                    <a:pt x="6" y="369"/>
                  </a:lnTo>
                  <a:lnTo>
                    <a:pt x="6" y="371"/>
                  </a:lnTo>
                  <a:lnTo>
                    <a:pt x="2" y="363"/>
                  </a:lnTo>
                  <a:lnTo>
                    <a:pt x="1" y="354"/>
                  </a:lnTo>
                  <a:lnTo>
                    <a:pt x="2" y="347"/>
                  </a:lnTo>
                  <a:lnTo>
                    <a:pt x="6" y="335"/>
                  </a:lnTo>
                  <a:lnTo>
                    <a:pt x="7" y="329"/>
                  </a:lnTo>
                  <a:lnTo>
                    <a:pt x="7" y="322"/>
                  </a:lnTo>
                  <a:lnTo>
                    <a:pt x="9" y="311"/>
                  </a:lnTo>
                  <a:lnTo>
                    <a:pt x="9" y="301"/>
                  </a:lnTo>
                  <a:lnTo>
                    <a:pt x="9" y="289"/>
                  </a:lnTo>
                  <a:lnTo>
                    <a:pt x="9" y="279"/>
                  </a:lnTo>
                  <a:lnTo>
                    <a:pt x="9" y="267"/>
                  </a:lnTo>
                  <a:lnTo>
                    <a:pt x="9" y="259"/>
                  </a:lnTo>
                  <a:lnTo>
                    <a:pt x="9" y="252"/>
                  </a:lnTo>
                  <a:lnTo>
                    <a:pt x="9" y="245"/>
                  </a:lnTo>
                  <a:lnTo>
                    <a:pt x="9" y="236"/>
                  </a:lnTo>
                  <a:lnTo>
                    <a:pt x="9" y="227"/>
                  </a:lnTo>
                  <a:lnTo>
                    <a:pt x="9" y="218"/>
                  </a:lnTo>
                  <a:lnTo>
                    <a:pt x="7" y="211"/>
                  </a:lnTo>
                  <a:lnTo>
                    <a:pt x="7" y="203"/>
                  </a:lnTo>
                  <a:lnTo>
                    <a:pt x="6" y="196"/>
                  </a:lnTo>
                  <a:lnTo>
                    <a:pt x="6" y="193"/>
                  </a:lnTo>
                  <a:lnTo>
                    <a:pt x="3" y="188"/>
                  </a:lnTo>
                  <a:lnTo>
                    <a:pt x="2" y="184"/>
                  </a:lnTo>
                  <a:lnTo>
                    <a:pt x="1" y="183"/>
                  </a:lnTo>
                  <a:lnTo>
                    <a:pt x="0" y="183"/>
                  </a:lnTo>
                  <a:close/>
                </a:path>
              </a:pathLst>
            </a:custGeom>
            <a:solidFill>
              <a:srgbClr val="FFFFFF"/>
            </a:solidFill>
            <a:ln w="9525">
              <a:noFill/>
              <a:round/>
              <a:headEnd/>
              <a:tailEnd/>
            </a:ln>
          </p:spPr>
          <p:txBody>
            <a:bodyPr/>
            <a:lstStyle/>
            <a:p>
              <a:endParaRPr lang="en-US"/>
            </a:p>
          </p:txBody>
        </p:sp>
        <p:sp>
          <p:nvSpPr>
            <p:cNvPr id="1241902" name="Freeform 814"/>
            <p:cNvSpPr>
              <a:spLocks/>
            </p:cNvSpPr>
            <p:nvPr/>
          </p:nvSpPr>
          <p:spPr bwMode="auto">
            <a:xfrm>
              <a:off x="3331" y="3059"/>
              <a:ext cx="20" cy="185"/>
            </a:xfrm>
            <a:custGeom>
              <a:avLst/>
              <a:gdLst/>
              <a:ahLst/>
              <a:cxnLst>
                <a:cxn ang="0">
                  <a:pos x="0" y="183"/>
                </a:cxn>
                <a:cxn ang="0">
                  <a:pos x="0" y="183"/>
                </a:cxn>
                <a:cxn ang="0">
                  <a:pos x="1" y="156"/>
                </a:cxn>
                <a:cxn ang="0">
                  <a:pos x="2" y="129"/>
                </a:cxn>
                <a:cxn ang="0">
                  <a:pos x="6" y="106"/>
                </a:cxn>
                <a:cxn ang="0">
                  <a:pos x="7" y="80"/>
                </a:cxn>
                <a:cxn ang="0">
                  <a:pos x="9" y="57"/>
                </a:cxn>
                <a:cxn ang="0">
                  <a:pos x="10" y="36"/>
                </a:cxn>
                <a:cxn ang="0">
                  <a:pos x="11" y="18"/>
                </a:cxn>
                <a:cxn ang="0">
                  <a:pos x="14" y="0"/>
                </a:cxn>
                <a:cxn ang="0">
                  <a:pos x="39" y="95"/>
                </a:cxn>
                <a:cxn ang="0">
                  <a:pos x="39" y="101"/>
                </a:cxn>
                <a:cxn ang="0">
                  <a:pos x="38" y="120"/>
                </a:cxn>
                <a:cxn ang="0">
                  <a:pos x="36" y="147"/>
                </a:cxn>
                <a:cxn ang="0">
                  <a:pos x="34" y="180"/>
                </a:cxn>
                <a:cxn ang="0">
                  <a:pos x="33" y="214"/>
                </a:cxn>
                <a:cxn ang="0">
                  <a:pos x="32" y="249"/>
                </a:cxn>
                <a:cxn ang="0">
                  <a:pos x="29" y="280"/>
                </a:cxn>
                <a:cxn ang="0">
                  <a:pos x="29" y="305"/>
                </a:cxn>
                <a:cxn ang="0">
                  <a:pos x="29" y="319"/>
                </a:cxn>
                <a:cxn ang="0">
                  <a:pos x="27" y="329"/>
                </a:cxn>
                <a:cxn ang="0">
                  <a:pos x="24" y="338"/>
                </a:cxn>
                <a:cxn ang="0">
                  <a:pos x="20" y="347"/>
                </a:cxn>
                <a:cxn ang="0">
                  <a:pos x="18" y="353"/>
                </a:cxn>
                <a:cxn ang="0">
                  <a:pos x="14" y="359"/>
                </a:cxn>
                <a:cxn ang="0">
                  <a:pos x="10" y="365"/>
                </a:cxn>
                <a:cxn ang="0">
                  <a:pos x="6" y="369"/>
                </a:cxn>
                <a:cxn ang="0">
                  <a:pos x="6" y="371"/>
                </a:cxn>
                <a:cxn ang="0">
                  <a:pos x="2" y="363"/>
                </a:cxn>
                <a:cxn ang="0">
                  <a:pos x="1" y="354"/>
                </a:cxn>
                <a:cxn ang="0">
                  <a:pos x="2" y="347"/>
                </a:cxn>
                <a:cxn ang="0">
                  <a:pos x="6" y="335"/>
                </a:cxn>
                <a:cxn ang="0">
                  <a:pos x="7" y="329"/>
                </a:cxn>
                <a:cxn ang="0">
                  <a:pos x="7" y="322"/>
                </a:cxn>
                <a:cxn ang="0">
                  <a:pos x="9" y="311"/>
                </a:cxn>
                <a:cxn ang="0">
                  <a:pos x="9" y="301"/>
                </a:cxn>
                <a:cxn ang="0">
                  <a:pos x="9" y="289"/>
                </a:cxn>
                <a:cxn ang="0">
                  <a:pos x="9" y="279"/>
                </a:cxn>
                <a:cxn ang="0">
                  <a:pos x="9" y="267"/>
                </a:cxn>
                <a:cxn ang="0">
                  <a:pos x="9" y="259"/>
                </a:cxn>
                <a:cxn ang="0">
                  <a:pos x="9" y="252"/>
                </a:cxn>
                <a:cxn ang="0">
                  <a:pos x="9" y="245"/>
                </a:cxn>
                <a:cxn ang="0">
                  <a:pos x="9" y="236"/>
                </a:cxn>
                <a:cxn ang="0">
                  <a:pos x="9" y="227"/>
                </a:cxn>
                <a:cxn ang="0">
                  <a:pos x="9" y="218"/>
                </a:cxn>
                <a:cxn ang="0">
                  <a:pos x="7" y="211"/>
                </a:cxn>
                <a:cxn ang="0">
                  <a:pos x="7" y="203"/>
                </a:cxn>
                <a:cxn ang="0">
                  <a:pos x="6" y="196"/>
                </a:cxn>
                <a:cxn ang="0">
                  <a:pos x="6" y="193"/>
                </a:cxn>
                <a:cxn ang="0">
                  <a:pos x="3" y="188"/>
                </a:cxn>
                <a:cxn ang="0">
                  <a:pos x="2" y="184"/>
                </a:cxn>
                <a:cxn ang="0">
                  <a:pos x="1" y="183"/>
                </a:cxn>
                <a:cxn ang="0">
                  <a:pos x="0" y="183"/>
                </a:cxn>
              </a:cxnLst>
              <a:rect l="0" t="0" r="r" b="b"/>
              <a:pathLst>
                <a:path w="39" h="371">
                  <a:moveTo>
                    <a:pt x="0" y="183"/>
                  </a:moveTo>
                  <a:lnTo>
                    <a:pt x="0" y="183"/>
                  </a:lnTo>
                  <a:lnTo>
                    <a:pt x="1" y="156"/>
                  </a:lnTo>
                  <a:lnTo>
                    <a:pt x="2" y="129"/>
                  </a:lnTo>
                  <a:lnTo>
                    <a:pt x="6" y="106"/>
                  </a:lnTo>
                  <a:lnTo>
                    <a:pt x="7" y="80"/>
                  </a:lnTo>
                  <a:lnTo>
                    <a:pt x="9" y="57"/>
                  </a:lnTo>
                  <a:lnTo>
                    <a:pt x="10" y="36"/>
                  </a:lnTo>
                  <a:lnTo>
                    <a:pt x="11" y="18"/>
                  </a:lnTo>
                  <a:lnTo>
                    <a:pt x="14" y="0"/>
                  </a:lnTo>
                  <a:lnTo>
                    <a:pt x="39" y="95"/>
                  </a:lnTo>
                  <a:lnTo>
                    <a:pt x="39" y="101"/>
                  </a:lnTo>
                  <a:lnTo>
                    <a:pt x="38" y="120"/>
                  </a:lnTo>
                  <a:lnTo>
                    <a:pt x="36" y="147"/>
                  </a:lnTo>
                  <a:lnTo>
                    <a:pt x="34" y="180"/>
                  </a:lnTo>
                  <a:lnTo>
                    <a:pt x="33" y="214"/>
                  </a:lnTo>
                  <a:lnTo>
                    <a:pt x="32" y="249"/>
                  </a:lnTo>
                  <a:lnTo>
                    <a:pt x="29" y="280"/>
                  </a:lnTo>
                  <a:lnTo>
                    <a:pt x="29" y="305"/>
                  </a:lnTo>
                  <a:lnTo>
                    <a:pt x="29" y="319"/>
                  </a:lnTo>
                  <a:lnTo>
                    <a:pt x="27" y="329"/>
                  </a:lnTo>
                  <a:lnTo>
                    <a:pt x="24" y="338"/>
                  </a:lnTo>
                  <a:lnTo>
                    <a:pt x="20" y="347"/>
                  </a:lnTo>
                  <a:lnTo>
                    <a:pt x="18" y="353"/>
                  </a:lnTo>
                  <a:lnTo>
                    <a:pt x="14" y="359"/>
                  </a:lnTo>
                  <a:lnTo>
                    <a:pt x="10" y="365"/>
                  </a:lnTo>
                  <a:lnTo>
                    <a:pt x="6" y="369"/>
                  </a:lnTo>
                  <a:lnTo>
                    <a:pt x="6" y="371"/>
                  </a:lnTo>
                  <a:lnTo>
                    <a:pt x="2" y="363"/>
                  </a:lnTo>
                  <a:lnTo>
                    <a:pt x="1" y="354"/>
                  </a:lnTo>
                  <a:lnTo>
                    <a:pt x="2" y="347"/>
                  </a:lnTo>
                  <a:lnTo>
                    <a:pt x="6" y="335"/>
                  </a:lnTo>
                  <a:lnTo>
                    <a:pt x="7" y="329"/>
                  </a:lnTo>
                  <a:lnTo>
                    <a:pt x="7" y="322"/>
                  </a:lnTo>
                  <a:lnTo>
                    <a:pt x="9" y="311"/>
                  </a:lnTo>
                  <a:lnTo>
                    <a:pt x="9" y="301"/>
                  </a:lnTo>
                  <a:lnTo>
                    <a:pt x="9" y="289"/>
                  </a:lnTo>
                  <a:lnTo>
                    <a:pt x="9" y="279"/>
                  </a:lnTo>
                  <a:lnTo>
                    <a:pt x="9" y="267"/>
                  </a:lnTo>
                  <a:lnTo>
                    <a:pt x="9" y="259"/>
                  </a:lnTo>
                  <a:lnTo>
                    <a:pt x="9" y="252"/>
                  </a:lnTo>
                  <a:lnTo>
                    <a:pt x="9" y="245"/>
                  </a:lnTo>
                  <a:lnTo>
                    <a:pt x="9" y="236"/>
                  </a:lnTo>
                  <a:lnTo>
                    <a:pt x="9" y="227"/>
                  </a:lnTo>
                  <a:lnTo>
                    <a:pt x="9" y="218"/>
                  </a:lnTo>
                  <a:lnTo>
                    <a:pt x="7" y="211"/>
                  </a:lnTo>
                  <a:lnTo>
                    <a:pt x="7" y="203"/>
                  </a:lnTo>
                  <a:lnTo>
                    <a:pt x="6" y="196"/>
                  </a:lnTo>
                  <a:lnTo>
                    <a:pt x="6" y="193"/>
                  </a:lnTo>
                  <a:lnTo>
                    <a:pt x="3" y="188"/>
                  </a:lnTo>
                  <a:lnTo>
                    <a:pt x="2" y="184"/>
                  </a:lnTo>
                  <a:lnTo>
                    <a:pt x="1" y="183"/>
                  </a:lnTo>
                  <a:lnTo>
                    <a:pt x="0" y="183"/>
                  </a:lnTo>
                  <a:close/>
                </a:path>
              </a:pathLst>
            </a:custGeom>
            <a:noFill/>
            <a:ln w="1588">
              <a:solidFill>
                <a:srgbClr val="000000"/>
              </a:solidFill>
              <a:prstDash val="solid"/>
              <a:round/>
              <a:headEnd/>
              <a:tailEnd/>
            </a:ln>
          </p:spPr>
          <p:txBody>
            <a:bodyPr/>
            <a:lstStyle/>
            <a:p>
              <a:endParaRPr lang="en-US"/>
            </a:p>
          </p:txBody>
        </p:sp>
        <p:sp>
          <p:nvSpPr>
            <p:cNvPr id="1241903" name="Freeform 815"/>
            <p:cNvSpPr>
              <a:spLocks/>
            </p:cNvSpPr>
            <p:nvPr/>
          </p:nvSpPr>
          <p:spPr bwMode="auto">
            <a:xfrm>
              <a:off x="3310" y="3059"/>
              <a:ext cx="40" cy="300"/>
            </a:xfrm>
            <a:custGeom>
              <a:avLst/>
              <a:gdLst/>
              <a:ahLst/>
              <a:cxnLst>
                <a:cxn ang="0">
                  <a:pos x="55" y="0"/>
                </a:cxn>
                <a:cxn ang="0">
                  <a:pos x="53" y="37"/>
                </a:cxn>
                <a:cxn ang="0">
                  <a:pos x="50" y="82"/>
                </a:cxn>
                <a:cxn ang="0">
                  <a:pos x="45" y="135"/>
                </a:cxn>
                <a:cxn ang="0">
                  <a:pos x="43" y="188"/>
                </a:cxn>
                <a:cxn ang="0">
                  <a:pos x="40" y="227"/>
                </a:cxn>
                <a:cxn ang="0">
                  <a:pos x="38" y="268"/>
                </a:cxn>
                <a:cxn ang="0">
                  <a:pos x="35" y="307"/>
                </a:cxn>
                <a:cxn ang="0">
                  <a:pos x="32" y="342"/>
                </a:cxn>
                <a:cxn ang="0">
                  <a:pos x="21" y="411"/>
                </a:cxn>
                <a:cxn ang="0">
                  <a:pos x="14" y="449"/>
                </a:cxn>
                <a:cxn ang="0">
                  <a:pos x="9" y="474"/>
                </a:cxn>
                <a:cxn ang="0">
                  <a:pos x="5" y="496"/>
                </a:cxn>
                <a:cxn ang="0">
                  <a:pos x="2" y="522"/>
                </a:cxn>
                <a:cxn ang="0">
                  <a:pos x="0" y="553"/>
                </a:cxn>
                <a:cxn ang="0">
                  <a:pos x="2" y="584"/>
                </a:cxn>
                <a:cxn ang="0">
                  <a:pos x="5" y="600"/>
                </a:cxn>
                <a:cxn ang="0">
                  <a:pos x="12" y="578"/>
                </a:cxn>
                <a:cxn ang="0">
                  <a:pos x="12" y="562"/>
                </a:cxn>
                <a:cxn ang="0">
                  <a:pos x="14" y="535"/>
                </a:cxn>
                <a:cxn ang="0">
                  <a:pos x="17" y="508"/>
                </a:cxn>
                <a:cxn ang="0">
                  <a:pos x="20" y="489"/>
                </a:cxn>
                <a:cxn ang="0">
                  <a:pos x="25" y="465"/>
                </a:cxn>
                <a:cxn ang="0">
                  <a:pos x="27" y="437"/>
                </a:cxn>
                <a:cxn ang="0">
                  <a:pos x="34" y="409"/>
                </a:cxn>
                <a:cxn ang="0">
                  <a:pos x="41" y="384"/>
                </a:cxn>
                <a:cxn ang="0">
                  <a:pos x="52" y="368"/>
                </a:cxn>
                <a:cxn ang="0">
                  <a:pos x="63" y="350"/>
                </a:cxn>
                <a:cxn ang="0">
                  <a:pos x="70" y="323"/>
                </a:cxn>
                <a:cxn ang="0">
                  <a:pos x="72" y="280"/>
                </a:cxn>
                <a:cxn ang="0">
                  <a:pos x="76" y="214"/>
                </a:cxn>
                <a:cxn ang="0">
                  <a:pos x="79" y="147"/>
                </a:cxn>
                <a:cxn ang="0">
                  <a:pos x="81" y="101"/>
                </a:cxn>
                <a:cxn ang="0">
                  <a:pos x="55" y="0"/>
                </a:cxn>
              </a:cxnLst>
              <a:rect l="0" t="0" r="r" b="b"/>
              <a:pathLst>
                <a:path w="81" h="600">
                  <a:moveTo>
                    <a:pt x="55" y="0"/>
                  </a:moveTo>
                  <a:lnTo>
                    <a:pt x="55" y="0"/>
                  </a:lnTo>
                  <a:lnTo>
                    <a:pt x="54" y="18"/>
                  </a:lnTo>
                  <a:lnTo>
                    <a:pt x="53" y="37"/>
                  </a:lnTo>
                  <a:lnTo>
                    <a:pt x="52" y="60"/>
                  </a:lnTo>
                  <a:lnTo>
                    <a:pt x="50" y="82"/>
                  </a:lnTo>
                  <a:lnTo>
                    <a:pt x="49" y="108"/>
                  </a:lnTo>
                  <a:lnTo>
                    <a:pt x="45" y="135"/>
                  </a:lnTo>
                  <a:lnTo>
                    <a:pt x="44" y="162"/>
                  </a:lnTo>
                  <a:lnTo>
                    <a:pt x="43" y="188"/>
                  </a:lnTo>
                  <a:lnTo>
                    <a:pt x="41" y="209"/>
                  </a:lnTo>
                  <a:lnTo>
                    <a:pt x="40" y="227"/>
                  </a:lnTo>
                  <a:lnTo>
                    <a:pt x="40" y="248"/>
                  </a:lnTo>
                  <a:lnTo>
                    <a:pt x="38" y="268"/>
                  </a:lnTo>
                  <a:lnTo>
                    <a:pt x="36" y="289"/>
                  </a:lnTo>
                  <a:lnTo>
                    <a:pt x="35" y="307"/>
                  </a:lnTo>
                  <a:lnTo>
                    <a:pt x="34" y="325"/>
                  </a:lnTo>
                  <a:lnTo>
                    <a:pt x="32" y="342"/>
                  </a:lnTo>
                  <a:lnTo>
                    <a:pt x="26" y="381"/>
                  </a:lnTo>
                  <a:lnTo>
                    <a:pt x="21" y="411"/>
                  </a:lnTo>
                  <a:lnTo>
                    <a:pt x="17" y="433"/>
                  </a:lnTo>
                  <a:lnTo>
                    <a:pt x="14" y="449"/>
                  </a:lnTo>
                  <a:lnTo>
                    <a:pt x="12" y="464"/>
                  </a:lnTo>
                  <a:lnTo>
                    <a:pt x="9" y="474"/>
                  </a:lnTo>
                  <a:lnTo>
                    <a:pt x="8" y="486"/>
                  </a:lnTo>
                  <a:lnTo>
                    <a:pt x="5" y="496"/>
                  </a:lnTo>
                  <a:lnTo>
                    <a:pt x="3" y="507"/>
                  </a:lnTo>
                  <a:lnTo>
                    <a:pt x="2" y="522"/>
                  </a:lnTo>
                  <a:lnTo>
                    <a:pt x="2" y="538"/>
                  </a:lnTo>
                  <a:lnTo>
                    <a:pt x="0" y="553"/>
                  </a:lnTo>
                  <a:lnTo>
                    <a:pt x="0" y="569"/>
                  </a:lnTo>
                  <a:lnTo>
                    <a:pt x="2" y="584"/>
                  </a:lnTo>
                  <a:lnTo>
                    <a:pt x="3" y="594"/>
                  </a:lnTo>
                  <a:lnTo>
                    <a:pt x="5" y="600"/>
                  </a:lnTo>
                  <a:lnTo>
                    <a:pt x="12" y="581"/>
                  </a:lnTo>
                  <a:lnTo>
                    <a:pt x="12" y="578"/>
                  </a:lnTo>
                  <a:lnTo>
                    <a:pt x="12" y="570"/>
                  </a:lnTo>
                  <a:lnTo>
                    <a:pt x="12" y="562"/>
                  </a:lnTo>
                  <a:lnTo>
                    <a:pt x="14" y="550"/>
                  </a:lnTo>
                  <a:lnTo>
                    <a:pt x="14" y="535"/>
                  </a:lnTo>
                  <a:lnTo>
                    <a:pt x="16" y="522"/>
                  </a:lnTo>
                  <a:lnTo>
                    <a:pt x="17" y="508"/>
                  </a:lnTo>
                  <a:lnTo>
                    <a:pt x="18" y="498"/>
                  </a:lnTo>
                  <a:lnTo>
                    <a:pt x="20" y="489"/>
                  </a:lnTo>
                  <a:lnTo>
                    <a:pt x="21" y="477"/>
                  </a:lnTo>
                  <a:lnTo>
                    <a:pt x="25" y="465"/>
                  </a:lnTo>
                  <a:lnTo>
                    <a:pt x="26" y="450"/>
                  </a:lnTo>
                  <a:lnTo>
                    <a:pt x="27" y="437"/>
                  </a:lnTo>
                  <a:lnTo>
                    <a:pt x="31" y="422"/>
                  </a:lnTo>
                  <a:lnTo>
                    <a:pt x="34" y="409"/>
                  </a:lnTo>
                  <a:lnTo>
                    <a:pt x="36" y="396"/>
                  </a:lnTo>
                  <a:lnTo>
                    <a:pt x="41" y="384"/>
                  </a:lnTo>
                  <a:lnTo>
                    <a:pt x="45" y="376"/>
                  </a:lnTo>
                  <a:lnTo>
                    <a:pt x="52" y="368"/>
                  </a:lnTo>
                  <a:lnTo>
                    <a:pt x="55" y="359"/>
                  </a:lnTo>
                  <a:lnTo>
                    <a:pt x="63" y="350"/>
                  </a:lnTo>
                  <a:lnTo>
                    <a:pt x="67" y="338"/>
                  </a:lnTo>
                  <a:lnTo>
                    <a:pt x="70" y="323"/>
                  </a:lnTo>
                  <a:lnTo>
                    <a:pt x="72" y="305"/>
                  </a:lnTo>
                  <a:lnTo>
                    <a:pt x="72" y="280"/>
                  </a:lnTo>
                  <a:lnTo>
                    <a:pt x="75" y="249"/>
                  </a:lnTo>
                  <a:lnTo>
                    <a:pt x="76" y="214"/>
                  </a:lnTo>
                  <a:lnTo>
                    <a:pt x="77" y="180"/>
                  </a:lnTo>
                  <a:lnTo>
                    <a:pt x="79" y="147"/>
                  </a:lnTo>
                  <a:lnTo>
                    <a:pt x="81" y="120"/>
                  </a:lnTo>
                  <a:lnTo>
                    <a:pt x="81" y="101"/>
                  </a:lnTo>
                  <a:lnTo>
                    <a:pt x="81" y="95"/>
                  </a:lnTo>
                  <a:lnTo>
                    <a:pt x="55" y="0"/>
                  </a:lnTo>
                  <a:close/>
                </a:path>
              </a:pathLst>
            </a:custGeom>
            <a:noFill/>
            <a:ln w="1588">
              <a:solidFill>
                <a:srgbClr val="000000"/>
              </a:solidFill>
              <a:prstDash val="solid"/>
              <a:round/>
              <a:headEnd/>
              <a:tailEnd/>
            </a:ln>
          </p:spPr>
          <p:txBody>
            <a:bodyPr/>
            <a:lstStyle/>
            <a:p>
              <a:endParaRPr lang="en-US"/>
            </a:p>
          </p:txBody>
        </p:sp>
        <p:sp>
          <p:nvSpPr>
            <p:cNvPr id="1241904" name="Freeform 816"/>
            <p:cNvSpPr>
              <a:spLocks/>
            </p:cNvSpPr>
            <p:nvPr/>
          </p:nvSpPr>
          <p:spPr bwMode="auto">
            <a:xfrm>
              <a:off x="3336" y="3130"/>
              <a:ext cx="3" cy="20"/>
            </a:xfrm>
            <a:custGeom>
              <a:avLst/>
              <a:gdLst/>
              <a:ahLst/>
              <a:cxnLst>
                <a:cxn ang="0">
                  <a:pos x="6" y="0"/>
                </a:cxn>
                <a:cxn ang="0">
                  <a:pos x="6" y="0"/>
                </a:cxn>
                <a:cxn ang="0">
                  <a:pos x="6" y="10"/>
                </a:cxn>
                <a:cxn ang="0">
                  <a:pos x="6" y="20"/>
                </a:cxn>
                <a:cxn ang="0">
                  <a:pos x="2" y="29"/>
                </a:cxn>
                <a:cxn ang="0">
                  <a:pos x="0" y="40"/>
                </a:cxn>
              </a:cxnLst>
              <a:rect l="0" t="0" r="r" b="b"/>
              <a:pathLst>
                <a:path w="6" h="40">
                  <a:moveTo>
                    <a:pt x="6" y="0"/>
                  </a:moveTo>
                  <a:lnTo>
                    <a:pt x="6" y="0"/>
                  </a:lnTo>
                  <a:lnTo>
                    <a:pt x="6" y="10"/>
                  </a:lnTo>
                  <a:lnTo>
                    <a:pt x="6" y="20"/>
                  </a:lnTo>
                  <a:lnTo>
                    <a:pt x="2" y="29"/>
                  </a:lnTo>
                  <a:lnTo>
                    <a:pt x="0" y="40"/>
                  </a:lnTo>
                </a:path>
              </a:pathLst>
            </a:custGeom>
            <a:noFill/>
            <a:ln w="1588">
              <a:solidFill>
                <a:srgbClr val="000000"/>
              </a:solidFill>
              <a:prstDash val="solid"/>
              <a:round/>
              <a:headEnd/>
              <a:tailEnd/>
            </a:ln>
          </p:spPr>
          <p:txBody>
            <a:bodyPr/>
            <a:lstStyle/>
            <a:p>
              <a:endParaRPr lang="en-US"/>
            </a:p>
          </p:txBody>
        </p:sp>
        <p:sp>
          <p:nvSpPr>
            <p:cNvPr id="1241905" name="Freeform 817"/>
            <p:cNvSpPr>
              <a:spLocks/>
            </p:cNvSpPr>
            <p:nvPr/>
          </p:nvSpPr>
          <p:spPr bwMode="auto">
            <a:xfrm>
              <a:off x="3407" y="3376"/>
              <a:ext cx="9" cy="18"/>
            </a:xfrm>
            <a:custGeom>
              <a:avLst/>
              <a:gdLst/>
              <a:ahLst/>
              <a:cxnLst>
                <a:cxn ang="0">
                  <a:pos x="4" y="0"/>
                </a:cxn>
                <a:cxn ang="0">
                  <a:pos x="0" y="1"/>
                </a:cxn>
                <a:cxn ang="0">
                  <a:pos x="0" y="3"/>
                </a:cxn>
                <a:cxn ang="0">
                  <a:pos x="0" y="8"/>
                </a:cxn>
                <a:cxn ang="0">
                  <a:pos x="1" y="11"/>
                </a:cxn>
                <a:cxn ang="0">
                  <a:pos x="4" y="14"/>
                </a:cxn>
                <a:cxn ang="0">
                  <a:pos x="5" y="17"/>
                </a:cxn>
                <a:cxn ang="0">
                  <a:pos x="5" y="23"/>
                </a:cxn>
                <a:cxn ang="0">
                  <a:pos x="6" y="28"/>
                </a:cxn>
                <a:cxn ang="0">
                  <a:pos x="9" y="32"/>
                </a:cxn>
                <a:cxn ang="0">
                  <a:pos x="14" y="35"/>
                </a:cxn>
                <a:cxn ang="0">
                  <a:pos x="17" y="34"/>
                </a:cxn>
                <a:cxn ang="0">
                  <a:pos x="19" y="26"/>
                </a:cxn>
                <a:cxn ang="0">
                  <a:pos x="19" y="17"/>
                </a:cxn>
                <a:cxn ang="0">
                  <a:pos x="18" y="10"/>
                </a:cxn>
                <a:cxn ang="0">
                  <a:pos x="14" y="3"/>
                </a:cxn>
                <a:cxn ang="0">
                  <a:pos x="4" y="0"/>
                </a:cxn>
              </a:cxnLst>
              <a:rect l="0" t="0" r="r" b="b"/>
              <a:pathLst>
                <a:path w="19" h="35">
                  <a:moveTo>
                    <a:pt x="4" y="0"/>
                  </a:moveTo>
                  <a:lnTo>
                    <a:pt x="0" y="1"/>
                  </a:lnTo>
                  <a:lnTo>
                    <a:pt x="0" y="3"/>
                  </a:lnTo>
                  <a:lnTo>
                    <a:pt x="0" y="8"/>
                  </a:lnTo>
                  <a:lnTo>
                    <a:pt x="1" y="11"/>
                  </a:lnTo>
                  <a:lnTo>
                    <a:pt x="4" y="14"/>
                  </a:lnTo>
                  <a:lnTo>
                    <a:pt x="5" y="17"/>
                  </a:lnTo>
                  <a:lnTo>
                    <a:pt x="5" y="23"/>
                  </a:lnTo>
                  <a:lnTo>
                    <a:pt x="6" y="28"/>
                  </a:lnTo>
                  <a:lnTo>
                    <a:pt x="9" y="32"/>
                  </a:lnTo>
                  <a:lnTo>
                    <a:pt x="14" y="35"/>
                  </a:lnTo>
                  <a:lnTo>
                    <a:pt x="17" y="34"/>
                  </a:lnTo>
                  <a:lnTo>
                    <a:pt x="19" y="26"/>
                  </a:lnTo>
                  <a:lnTo>
                    <a:pt x="19" y="17"/>
                  </a:lnTo>
                  <a:lnTo>
                    <a:pt x="18" y="10"/>
                  </a:lnTo>
                  <a:lnTo>
                    <a:pt x="14" y="3"/>
                  </a:lnTo>
                  <a:lnTo>
                    <a:pt x="4" y="0"/>
                  </a:lnTo>
                  <a:close/>
                </a:path>
              </a:pathLst>
            </a:custGeom>
            <a:solidFill>
              <a:srgbClr val="FFFFFF"/>
            </a:solidFill>
            <a:ln w="9525">
              <a:noFill/>
              <a:round/>
              <a:headEnd/>
              <a:tailEnd/>
            </a:ln>
          </p:spPr>
          <p:txBody>
            <a:bodyPr/>
            <a:lstStyle/>
            <a:p>
              <a:endParaRPr lang="en-US"/>
            </a:p>
          </p:txBody>
        </p:sp>
        <p:sp>
          <p:nvSpPr>
            <p:cNvPr id="1241906" name="Freeform 818"/>
            <p:cNvSpPr>
              <a:spLocks/>
            </p:cNvSpPr>
            <p:nvPr/>
          </p:nvSpPr>
          <p:spPr bwMode="auto">
            <a:xfrm>
              <a:off x="3407" y="3376"/>
              <a:ext cx="9" cy="18"/>
            </a:xfrm>
            <a:custGeom>
              <a:avLst/>
              <a:gdLst/>
              <a:ahLst/>
              <a:cxnLst>
                <a:cxn ang="0">
                  <a:pos x="4" y="0"/>
                </a:cxn>
                <a:cxn ang="0">
                  <a:pos x="4" y="0"/>
                </a:cxn>
                <a:cxn ang="0">
                  <a:pos x="0" y="1"/>
                </a:cxn>
                <a:cxn ang="0">
                  <a:pos x="0" y="3"/>
                </a:cxn>
                <a:cxn ang="0">
                  <a:pos x="0" y="8"/>
                </a:cxn>
                <a:cxn ang="0">
                  <a:pos x="1" y="11"/>
                </a:cxn>
                <a:cxn ang="0">
                  <a:pos x="4" y="14"/>
                </a:cxn>
                <a:cxn ang="0">
                  <a:pos x="5" y="17"/>
                </a:cxn>
                <a:cxn ang="0">
                  <a:pos x="5" y="23"/>
                </a:cxn>
                <a:cxn ang="0">
                  <a:pos x="6" y="28"/>
                </a:cxn>
                <a:cxn ang="0">
                  <a:pos x="9" y="32"/>
                </a:cxn>
                <a:cxn ang="0">
                  <a:pos x="14" y="35"/>
                </a:cxn>
                <a:cxn ang="0">
                  <a:pos x="17" y="34"/>
                </a:cxn>
                <a:cxn ang="0">
                  <a:pos x="19" y="26"/>
                </a:cxn>
                <a:cxn ang="0">
                  <a:pos x="19" y="17"/>
                </a:cxn>
                <a:cxn ang="0">
                  <a:pos x="18" y="10"/>
                </a:cxn>
                <a:cxn ang="0">
                  <a:pos x="14" y="3"/>
                </a:cxn>
                <a:cxn ang="0">
                  <a:pos x="4" y="0"/>
                </a:cxn>
              </a:cxnLst>
              <a:rect l="0" t="0" r="r" b="b"/>
              <a:pathLst>
                <a:path w="19" h="35">
                  <a:moveTo>
                    <a:pt x="4" y="0"/>
                  </a:moveTo>
                  <a:lnTo>
                    <a:pt x="4" y="0"/>
                  </a:lnTo>
                  <a:lnTo>
                    <a:pt x="0" y="1"/>
                  </a:lnTo>
                  <a:lnTo>
                    <a:pt x="0" y="3"/>
                  </a:lnTo>
                  <a:lnTo>
                    <a:pt x="0" y="8"/>
                  </a:lnTo>
                  <a:lnTo>
                    <a:pt x="1" y="11"/>
                  </a:lnTo>
                  <a:lnTo>
                    <a:pt x="4" y="14"/>
                  </a:lnTo>
                  <a:lnTo>
                    <a:pt x="5" y="17"/>
                  </a:lnTo>
                  <a:lnTo>
                    <a:pt x="5" y="23"/>
                  </a:lnTo>
                  <a:lnTo>
                    <a:pt x="6" y="28"/>
                  </a:lnTo>
                  <a:lnTo>
                    <a:pt x="9" y="32"/>
                  </a:lnTo>
                  <a:lnTo>
                    <a:pt x="14" y="35"/>
                  </a:lnTo>
                  <a:lnTo>
                    <a:pt x="17" y="34"/>
                  </a:lnTo>
                  <a:lnTo>
                    <a:pt x="19" y="26"/>
                  </a:lnTo>
                  <a:lnTo>
                    <a:pt x="19" y="17"/>
                  </a:lnTo>
                  <a:lnTo>
                    <a:pt x="18" y="10"/>
                  </a:lnTo>
                  <a:lnTo>
                    <a:pt x="14" y="3"/>
                  </a:lnTo>
                  <a:lnTo>
                    <a:pt x="4" y="0"/>
                  </a:lnTo>
                  <a:close/>
                </a:path>
              </a:pathLst>
            </a:custGeom>
            <a:noFill/>
            <a:ln w="1588">
              <a:solidFill>
                <a:srgbClr val="000000"/>
              </a:solidFill>
              <a:prstDash val="solid"/>
              <a:round/>
              <a:headEnd/>
              <a:tailEnd/>
            </a:ln>
          </p:spPr>
          <p:txBody>
            <a:bodyPr/>
            <a:lstStyle/>
            <a:p>
              <a:endParaRPr lang="en-US"/>
            </a:p>
          </p:txBody>
        </p:sp>
        <p:sp>
          <p:nvSpPr>
            <p:cNvPr id="1241907" name="Freeform 819"/>
            <p:cNvSpPr>
              <a:spLocks/>
            </p:cNvSpPr>
            <p:nvPr/>
          </p:nvSpPr>
          <p:spPr bwMode="auto">
            <a:xfrm>
              <a:off x="3385" y="3362"/>
              <a:ext cx="31" cy="28"/>
            </a:xfrm>
            <a:custGeom>
              <a:avLst/>
              <a:gdLst/>
              <a:ahLst/>
              <a:cxnLst>
                <a:cxn ang="0">
                  <a:pos x="27" y="5"/>
                </a:cxn>
                <a:cxn ang="0">
                  <a:pos x="23" y="3"/>
                </a:cxn>
                <a:cxn ang="0">
                  <a:pos x="14" y="2"/>
                </a:cxn>
                <a:cxn ang="0">
                  <a:pos x="4" y="0"/>
                </a:cxn>
                <a:cxn ang="0">
                  <a:pos x="0" y="0"/>
                </a:cxn>
                <a:cxn ang="0">
                  <a:pos x="0" y="3"/>
                </a:cxn>
                <a:cxn ang="0">
                  <a:pos x="6" y="11"/>
                </a:cxn>
                <a:cxn ang="0">
                  <a:pos x="13" y="18"/>
                </a:cxn>
                <a:cxn ang="0">
                  <a:pos x="16" y="26"/>
                </a:cxn>
                <a:cxn ang="0">
                  <a:pos x="18" y="27"/>
                </a:cxn>
                <a:cxn ang="0">
                  <a:pos x="18" y="29"/>
                </a:cxn>
                <a:cxn ang="0">
                  <a:pos x="16" y="30"/>
                </a:cxn>
                <a:cxn ang="0">
                  <a:pos x="15" y="32"/>
                </a:cxn>
                <a:cxn ang="0">
                  <a:pos x="18" y="39"/>
                </a:cxn>
                <a:cxn ang="0">
                  <a:pos x="24" y="43"/>
                </a:cxn>
                <a:cxn ang="0">
                  <a:pos x="32" y="48"/>
                </a:cxn>
                <a:cxn ang="0">
                  <a:pos x="36" y="52"/>
                </a:cxn>
                <a:cxn ang="0">
                  <a:pos x="40" y="54"/>
                </a:cxn>
                <a:cxn ang="0">
                  <a:pos x="41" y="52"/>
                </a:cxn>
                <a:cxn ang="0">
                  <a:pos x="43" y="49"/>
                </a:cxn>
                <a:cxn ang="0">
                  <a:pos x="46" y="49"/>
                </a:cxn>
                <a:cxn ang="0">
                  <a:pos x="47" y="52"/>
                </a:cxn>
                <a:cxn ang="0">
                  <a:pos x="48" y="54"/>
                </a:cxn>
                <a:cxn ang="0">
                  <a:pos x="50" y="55"/>
                </a:cxn>
                <a:cxn ang="0">
                  <a:pos x="51" y="55"/>
                </a:cxn>
                <a:cxn ang="0">
                  <a:pos x="56" y="52"/>
                </a:cxn>
                <a:cxn ang="0">
                  <a:pos x="59" y="43"/>
                </a:cxn>
                <a:cxn ang="0">
                  <a:pos x="60" y="34"/>
                </a:cxn>
                <a:cxn ang="0">
                  <a:pos x="61" y="27"/>
                </a:cxn>
                <a:cxn ang="0">
                  <a:pos x="60" y="20"/>
                </a:cxn>
                <a:cxn ang="0">
                  <a:pos x="52" y="14"/>
                </a:cxn>
                <a:cxn ang="0">
                  <a:pos x="42" y="8"/>
                </a:cxn>
                <a:cxn ang="0">
                  <a:pos x="27" y="5"/>
                </a:cxn>
              </a:cxnLst>
              <a:rect l="0" t="0" r="r" b="b"/>
              <a:pathLst>
                <a:path w="61" h="55">
                  <a:moveTo>
                    <a:pt x="27" y="5"/>
                  </a:moveTo>
                  <a:lnTo>
                    <a:pt x="23" y="3"/>
                  </a:lnTo>
                  <a:lnTo>
                    <a:pt x="14" y="2"/>
                  </a:lnTo>
                  <a:lnTo>
                    <a:pt x="4" y="0"/>
                  </a:lnTo>
                  <a:lnTo>
                    <a:pt x="0" y="0"/>
                  </a:lnTo>
                  <a:lnTo>
                    <a:pt x="0" y="3"/>
                  </a:lnTo>
                  <a:lnTo>
                    <a:pt x="6" y="11"/>
                  </a:lnTo>
                  <a:lnTo>
                    <a:pt x="13" y="18"/>
                  </a:lnTo>
                  <a:lnTo>
                    <a:pt x="16" y="26"/>
                  </a:lnTo>
                  <a:lnTo>
                    <a:pt x="18" y="27"/>
                  </a:lnTo>
                  <a:lnTo>
                    <a:pt x="18" y="29"/>
                  </a:lnTo>
                  <a:lnTo>
                    <a:pt x="16" y="30"/>
                  </a:lnTo>
                  <a:lnTo>
                    <a:pt x="15" y="32"/>
                  </a:lnTo>
                  <a:lnTo>
                    <a:pt x="18" y="39"/>
                  </a:lnTo>
                  <a:lnTo>
                    <a:pt x="24" y="43"/>
                  </a:lnTo>
                  <a:lnTo>
                    <a:pt x="32" y="48"/>
                  </a:lnTo>
                  <a:lnTo>
                    <a:pt x="36" y="52"/>
                  </a:lnTo>
                  <a:lnTo>
                    <a:pt x="40" y="54"/>
                  </a:lnTo>
                  <a:lnTo>
                    <a:pt x="41" y="52"/>
                  </a:lnTo>
                  <a:lnTo>
                    <a:pt x="43" y="49"/>
                  </a:lnTo>
                  <a:lnTo>
                    <a:pt x="46" y="49"/>
                  </a:lnTo>
                  <a:lnTo>
                    <a:pt x="47" y="52"/>
                  </a:lnTo>
                  <a:lnTo>
                    <a:pt x="48" y="54"/>
                  </a:lnTo>
                  <a:lnTo>
                    <a:pt x="50" y="55"/>
                  </a:lnTo>
                  <a:lnTo>
                    <a:pt x="51" y="55"/>
                  </a:lnTo>
                  <a:lnTo>
                    <a:pt x="56" y="52"/>
                  </a:lnTo>
                  <a:lnTo>
                    <a:pt x="59" y="43"/>
                  </a:lnTo>
                  <a:lnTo>
                    <a:pt x="60" y="34"/>
                  </a:lnTo>
                  <a:lnTo>
                    <a:pt x="61" y="27"/>
                  </a:lnTo>
                  <a:lnTo>
                    <a:pt x="60" y="20"/>
                  </a:lnTo>
                  <a:lnTo>
                    <a:pt x="52" y="14"/>
                  </a:lnTo>
                  <a:lnTo>
                    <a:pt x="42" y="8"/>
                  </a:lnTo>
                  <a:lnTo>
                    <a:pt x="27" y="5"/>
                  </a:lnTo>
                  <a:close/>
                </a:path>
              </a:pathLst>
            </a:custGeom>
            <a:solidFill>
              <a:srgbClr val="FFFFFF"/>
            </a:solidFill>
            <a:ln w="9525">
              <a:noFill/>
              <a:round/>
              <a:headEnd/>
              <a:tailEnd/>
            </a:ln>
          </p:spPr>
          <p:txBody>
            <a:bodyPr/>
            <a:lstStyle/>
            <a:p>
              <a:endParaRPr lang="en-US"/>
            </a:p>
          </p:txBody>
        </p:sp>
        <p:sp>
          <p:nvSpPr>
            <p:cNvPr id="1241908" name="Freeform 820"/>
            <p:cNvSpPr>
              <a:spLocks/>
            </p:cNvSpPr>
            <p:nvPr/>
          </p:nvSpPr>
          <p:spPr bwMode="auto">
            <a:xfrm>
              <a:off x="3385" y="3362"/>
              <a:ext cx="31" cy="28"/>
            </a:xfrm>
            <a:custGeom>
              <a:avLst/>
              <a:gdLst/>
              <a:ahLst/>
              <a:cxnLst>
                <a:cxn ang="0">
                  <a:pos x="27" y="5"/>
                </a:cxn>
                <a:cxn ang="0">
                  <a:pos x="27" y="5"/>
                </a:cxn>
                <a:cxn ang="0">
                  <a:pos x="23" y="3"/>
                </a:cxn>
                <a:cxn ang="0">
                  <a:pos x="14" y="2"/>
                </a:cxn>
                <a:cxn ang="0">
                  <a:pos x="4" y="0"/>
                </a:cxn>
                <a:cxn ang="0">
                  <a:pos x="0" y="0"/>
                </a:cxn>
                <a:cxn ang="0">
                  <a:pos x="0" y="3"/>
                </a:cxn>
                <a:cxn ang="0">
                  <a:pos x="6" y="11"/>
                </a:cxn>
                <a:cxn ang="0">
                  <a:pos x="13" y="18"/>
                </a:cxn>
                <a:cxn ang="0">
                  <a:pos x="16" y="26"/>
                </a:cxn>
                <a:cxn ang="0">
                  <a:pos x="18" y="27"/>
                </a:cxn>
                <a:cxn ang="0">
                  <a:pos x="18" y="29"/>
                </a:cxn>
                <a:cxn ang="0">
                  <a:pos x="16" y="30"/>
                </a:cxn>
                <a:cxn ang="0">
                  <a:pos x="15" y="32"/>
                </a:cxn>
                <a:cxn ang="0">
                  <a:pos x="18" y="39"/>
                </a:cxn>
                <a:cxn ang="0">
                  <a:pos x="24" y="43"/>
                </a:cxn>
                <a:cxn ang="0">
                  <a:pos x="32" y="48"/>
                </a:cxn>
                <a:cxn ang="0">
                  <a:pos x="36" y="52"/>
                </a:cxn>
                <a:cxn ang="0">
                  <a:pos x="40" y="54"/>
                </a:cxn>
                <a:cxn ang="0">
                  <a:pos x="41" y="52"/>
                </a:cxn>
                <a:cxn ang="0">
                  <a:pos x="43" y="49"/>
                </a:cxn>
                <a:cxn ang="0">
                  <a:pos x="46" y="49"/>
                </a:cxn>
                <a:cxn ang="0">
                  <a:pos x="47" y="52"/>
                </a:cxn>
                <a:cxn ang="0">
                  <a:pos x="48" y="54"/>
                </a:cxn>
                <a:cxn ang="0">
                  <a:pos x="50" y="55"/>
                </a:cxn>
                <a:cxn ang="0">
                  <a:pos x="51" y="55"/>
                </a:cxn>
                <a:cxn ang="0">
                  <a:pos x="56" y="52"/>
                </a:cxn>
                <a:cxn ang="0">
                  <a:pos x="59" y="43"/>
                </a:cxn>
                <a:cxn ang="0">
                  <a:pos x="60" y="34"/>
                </a:cxn>
                <a:cxn ang="0">
                  <a:pos x="61" y="27"/>
                </a:cxn>
                <a:cxn ang="0">
                  <a:pos x="60" y="20"/>
                </a:cxn>
                <a:cxn ang="0">
                  <a:pos x="52" y="14"/>
                </a:cxn>
                <a:cxn ang="0">
                  <a:pos x="42" y="8"/>
                </a:cxn>
                <a:cxn ang="0">
                  <a:pos x="27" y="5"/>
                </a:cxn>
              </a:cxnLst>
              <a:rect l="0" t="0" r="r" b="b"/>
              <a:pathLst>
                <a:path w="61" h="55">
                  <a:moveTo>
                    <a:pt x="27" y="5"/>
                  </a:moveTo>
                  <a:lnTo>
                    <a:pt x="27" y="5"/>
                  </a:lnTo>
                  <a:lnTo>
                    <a:pt x="23" y="3"/>
                  </a:lnTo>
                  <a:lnTo>
                    <a:pt x="14" y="2"/>
                  </a:lnTo>
                  <a:lnTo>
                    <a:pt x="4" y="0"/>
                  </a:lnTo>
                  <a:lnTo>
                    <a:pt x="0" y="0"/>
                  </a:lnTo>
                  <a:lnTo>
                    <a:pt x="0" y="3"/>
                  </a:lnTo>
                  <a:lnTo>
                    <a:pt x="6" y="11"/>
                  </a:lnTo>
                  <a:lnTo>
                    <a:pt x="13" y="18"/>
                  </a:lnTo>
                  <a:lnTo>
                    <a:pt x="16" y="26"/>
                  </a:lnTo>
                  <a:lnTo>
                    <a:pt x="18" y="27"/>
                  </a:lnTo>
                  <a:lnTo>
                    <a:pt x="18" y="29"/>
                  </a:lnTo>
                  <a:lnTo>
                    <a:pt x="16" y="30"/>
                  </a:lnTo>
                  <a:lnTo>
                    <a:pt x="15" y="32"/>
                  </a:lnTo>
                  <a:lnTo>
                    <a:pt x="18" y="39"/>
                  </a:lnTo>
                  <a:lnTo>
                    <a:pt x="24" y="43"/>
                  </a:lnTo>
                  <a:lnTo>
                    <a:pt x="32" y="48"/>
                  </a:lnTo>
                  <a:lnTo>
                    <a:pt x="36" y="52"/>
                  </a:lnTo>
                  <a:lnTo>
                    <a:pt x="40" y="54"/>
                  </a:lnTo>
                  <a:lnTo>
                    <a:pt x="41" y="52"/>
                  </a:lnTo>
                  <a:lnTo>
                    <a:pt x="43" y="49"/>
                  </a:lnTo>
                  <a:lnTo>
                    <a:pt x="46" y="49"/>
                  </a:lnTo>
                  <a:lnTo>
                    <a:pt x="47" y="52"/>
                  </a:lnTo>
                  <a:lnTo>
                    <a:pt x="48" y="54"/>
                  </a:lnTo>
                  <a:lnTo>
                    <a:pt x="50" y="55"/>
                  </a:lnTo>
                  <a:lnTo>
                    <a:pt x="51" y="55"/>
                  </a:lnTo>
                  <a:lnTo>
                    <a:pt x="56" y="52"/>
                  </a:lnTo>
                  <a:lnTo>
                    <a:pt x="59" y="43"/>
                  </a:lnTo>
                  <a:lnTo>
                    <a:pt x="60" y="34"/>
                  </a:lnTo>
                  <a:lnTo>
                    <a:pt x="61" y="27"/>
                  </a:lnTo>
                  <a:lnTo>
                    <a:pt x="60" y="20"/>
                  </a:lnTo>
                  <a:lnTo>
                    <a:pt x="52" y="14"/>
                  </a:lnTo>
                  <a:lnTo>
                    <a:pt x="42" y="8"/>
                  </a:lnTo>
                  <a:lnTo>
                    <a:pt x="27" y="5"/>
                  </a:lnTo>
                  <a:close/>
                </a:path>
              </a:pathLst>
            </a:custGeom>
            <a:noFill/>
            <a:ln w="1588">
              <a:solidFill>
                <a:srgbClr val="000000"/>
              </a:solidFill>
              <a:prstDash val="solid"/>
              <a:round/>
              <a:headEnd/>
              <a:tailEnd/>
            </a:ln>
          </p:spPr>
          <p:txBody>
            <a:bodyPr/>
            <a:lstStyle/>
            <a:p>
              <a:endParaRPr lang="en-US"/>
            </a:p>
          </p:txBody>
        </p:sp>
        <p:sp>
          <p:nvSpPr>
            <p:cNvPr id="1241909" name="Freeform 821"/>
            <p:cNvSpPr>
              <a:spLocks/>
            </p:cNvSpPr>
            <p:nvPr/>
          </p:nvSpPr>
          <p:spPr bwMode="auto">
            <a:xfrm>
              <a:off x="3386" y="3376"/>
              <a:ext cx="10" cy="18"/>
            </a:xfrm>
            <a:custGeom>
              <a:avLst/>
              <a:gdLst/>
              <a:ahLst/>
              <a:cxnLst>
                <a:cxn ang="0">
                  <a:pos x="3" y="0"/>
                </a:cxn>
                <a:cxn ang="0">
                  <a:pos x="3" y="1"/>
                </a:cxn>
                <a:cxn ang="0">
                  <a:pos x="0" y="3"/>
                </a:cxn>
                <a:cxn ang="0">
                  <a:pos x="3" y="8"/>
                </a:cxn>
                <a:cxn ang="0">
                  <a:pos x="3" y="11"/>
                </a:cxn>
                <a:cxn ang="0">
                  <a:pos x="3" y="14"/>
                </a:cxn>
                <a:cxn ang="0">
                  <a:pos x="5" y="17"/>
                </a:cxn>
                <a:cxn ang="0">
                  <a:pos x="6" y="23"/>
                </a:cxn>
                <a:cxn ang="0">
                  <a:pos x="8" y="28"/>
                </a:cxn>
                <a:cxn ang="0">
                  <a:pos x="9" y="32"/>
                </a:cxn>
                <a:cxn ang="0">
                  <a:pos x="14" y="35"/>
                </a:cxn>
                <a:cxn ang="0">
                  <a:pos x="17" y="34"/>
                </a:cxn>
                <a:cxn ang="0">
                  <a:pos x="21" y="26"/>
                </a:cxn>
                <a:cxn ang="0">
                  <a:pos x="21" y="17"/>
                </a:cxn>
                <a:cxn ang="0">
                  <a:pos x="19" y="10"/>
                </a:cxn>
                <a:cxn ang="0">
                  <a:pos x="14" y="3"/>
                </a:cxn>
                <a:cxn ang="0">
                  <a:pos x="3" y="0"/>
                </a:cxn>
              </a:cxnLst>
              <a:rect l="0" t="0" r="r" b="b"/>
              <a:pathLst>
                <a:path w="21" h="35">
                  <a:moveTo>
                    <a:pt x="3" y="0"/>
                  </a:moveTo>
                  <a:lnTo>
                    <a:pt x="3" y="1"/>
                  </a:lnTo>
                  <a:lnTo>
                    <a:pt x="0" y="3"/>
                  </a:lnTo>
                  <a:lnTo>
                    <a:pt x="3" y="8"/>
                  </a:lnTo>
                  <a:lnTo>
                    <a:pt x="3" y="11"/>
                  </a:lnTo>
                  <a:lnTo>
                    <a:pt x="3" y="14"/>
                  </a:lnTo>
                  <a:lnTo>
                    <a:pt x="5" y="17"/>
                  </a:lnTo>
                  <a:lnTo>
                    <a:pt x="6" y="23"/>
                  </a:lnTo>
                  <a:lnTo>
                    <a:pt x="8" y="28"/>
                  </a:lnTo>
                  <a:lnTo>
                    <a:pt x="9" y="32"/>
                  </a:lnTo>
                  <a:lnTo>
                    <a:pt x="14" y="35"/>
                  </a:lnTo>
                  <a:lnTo>
                    <a:pt x="17" y="34"/>
                  </a:lnTo>
                  <a:lnTo>
                    <a:pt x="21" y="26"/>
                  </a:lnTo>
                  <a:lnTo>
                    <a:pt x="21" y="17"/>
                  </a:lnTo>
                  <a:lnTo>
                    <a:pt x="19" y="10"/>
                  </a:lnTo>
                  <a:lnTo>
                    <a:pt x="14" y="3"/>
                  </a:lnTo>
                  <a:lnTo>
                    <a:pt x="3" y="0"/>
                  </a:lnTo>
                  <a:close/>
                </a:path>
              </a:pathLst>
            </a:custGeom>
            <a:solidFill>
              <a:srgbClr val="FFFFFF"/>
            </a:solidFill>
            <a:ln w="9525">
              <a:noFill/>
              <a:round/>
              <a:headEnd/>
              <a:tailEnd/>
            </a:ln>
          </p:spPr>
          <p:txBody>
            <a:bodyPr/>
            <a:lstStyle/>
            <a:p>
              <a:endParaRPr lang="en-US"/>
            </a:p>
          </p:txBody>
        </p:sp>
        <p:sp>
          <p:nvSpPr>
            <p:cNvPr id="1241910" name="Freeform 822"/>
            <p:cNvSpPr>
              <a:spLocks/>
            </p:cNvSpPr>
            <p:nvPr/>
          </p:nvSpPr>
          <p:spPr bwMode="auto">
            <a:xfrm>
              <a:off x="3386" y="3376"/>
              <a:ext cx="10" cy="18"/>
            </a:xfrm>
            <a:custGeom>
              <a:avLst/>
              <a:gdLst/>
              <a:ahLst/>
              <a:cxnLst>
                <a:cxn ang="0">
                  <a:pos x="3" y="0"/>
                </a:cxn>
                <a:cxn ang="0">
                  <a:pos x="3" y="0"/>
                </a:cxn>
                <a:cxn ang="0">
                  <a:pos x="3" y="1"/>
                </a:cxn>
                <a:cxn ang="0">
                  <a:pos x="0" y="3"/>
                </a:cxn>
                <a:cxn ang="0">
                  <a:pos x="3" y="8"/>
                </a:cxn>
                <a:cxn ang="0">
                  <a:pos x="3" y="11"/>
                </a:cxn>
                <a:cxn ang="0">
                  <a:pos x="3" y="14"/>
                </a:cxn>
                <a:cxn ang="0">
                  <a:pos x="5" y="17"/>
                </a:cxn>
                <a:cxn ang="0">
                  <a:pos x="6" y="23"/>
                </a:cxn>
                <a:cxn ang="0">
                  <a:pos x="8" y="28"/>
                </a:cxn>
                <a:cxn ang="0">
                  <a:pos x="9" y="32"/>
                </a:cxn>
                <a:cxn ang="0">
                  <a:pos x="14" y="35"/>
                </a:cxn>
                <a:cxn ang="0">
                  <a:pos x="17" y="34"/>
                </a:cxn>
                <a:cxn ang="0">
                  <a:pos x="21" y="26"/>
                </a:cxn>
                <a:cxn ang="0">
                  <a:pos x="21" y="17"/>
                </a:cxn>
                <a:cxn ang="0">
                  <a:pos x="19" y="10"/>
                </a:cxn>
                <a:cxn ang="0">
                  <a:pos x="14" y="3"/>
                </a:cxn>
                <a:cxn ang="0">
                  <a:pos x="3" y="0"/>
                </a:cxn>
              </a:cxnLst>
              <a:rect l="0" t="0" r="r" b="b"/>
              <a:pathLst>
                <a:path w="21" h="35">
                  <a:moveTo>
                    <a:pt x="3" y="0"/>
                  </a:moveTo>
                  <a:lnTo>
                    <a:pt x="3" y="0"/>
                  </a:lnTo>
                  <a:lnTo>
                    <a:pt x="3" y="1"/>
                  </a:lnTo>
                  <a:lnTo>
                    <a:pt x="0" y="3"/>
                  </a:lnTo>
                  <a:lnTo>
                    <a:pt x="3" y="8"/>
                  </a:lnTo>
                  <a:lnTo>
                    <a:pt x="3" y="11"/>
                  </a:lnTo>
                  <a:lnTo>
                    <a:pt x="3" y="14"/>
                  </a:lnTo>
                  <a:lnTo>
                    <a:pt x="5" y="17"/>
                  </a:lnTo>
                  <a:lnTo>
                    <a:pt x="6" y="23"/>
                  </a:lnTo>
                  <a:lnTo>
                    <a:pt x="8" y="28"/>
                  </a:lnTo>
                  <a:lnTo>
                    <a:pt x="9" y="32"/>
                  </a:lnTo>
                  <a:lnTo>
                    <a:pt x="14" y="35"/>
                  </a:lnTo>
                  <a:lnTo>
                    <a:pt x="17" y="34"/>
                  </a:lnTo>
                  <a:lnTo>
                    <a:pt x="21" y="26"/>
                  </a:lnTo>
                  <a:lnTo>
                    <a:pt x="21" y="17"/>
                  </a:lnTo>
                  <a:lnTo>
                    <a:pt x="19" y="10"/>
                  </a:lnTo>
                  <a:lnTo>
                    <a:pt x="14" y="3"/>
                  </a:lnTo>
                  <a:lnTo>
                    <a:pt x="3" y="0"/>
                  </a:lnTo>
                  <a:close/>
                </a:path>
              </a:pathLst>
            </a:custGeom>
            <a:noFill/>
            <a:ln w="1588">
              <a:solidFill>
                <a:srgbClr val="000000"/>
              </a:solidFill>
              <a:prstDash val="solid"/>
              <a:round/>
              <a:headEnd/>
              <a:tailEnd/>
            </a:ln>
          </p:spPr>
          <p:txBody>
            <a:bodyPr/>
            <a:lstStyle/>
            <a:p>
              <a:endParaRPr lang="en-US"/>
            </a:p>
          </p:txBody>
        </p:sp>
        <p:sp>
          <p:nvSpPr>
            <p:cNvPr id="1241911" name="Freeform 823"/>
            <p:cNvSpPr>
              <a:spLocks/>
            </p:cNvSpPr>
            <p:nvPr/>
          </p:nvSpPr>
          <p:spPr bwMode="auto">
            <a:xfrm>
              <a:off x="3374" y="3364"/>
              <a:ext cx="22" cy="26"/>
            </a:xfrm>
            <a:custGeom>
              <a:avLst/>
              <a:gdLst/>
              <a:ahLst/>
              <a:cxnLst>
                <a:cxn ang="0">
                  <a:pos x="0" y="0"/>
                </a:cxn>
                <a:cxn ang="0">
                  <a:pos x="0" y="5"/>
                </a:cxn>
                <a:cxn ang="0">
                  <a:pos x="6" y="11"/>
                </a:cxn>
                <a:cxn ang="0">
                  <a:pos x="12" y="20"/>
                </a:cxn>
                <a:cxn ang="0">
                  <a:pos x="15" y="29"/>
                </a:cxn>
                <a:cxn ang="0">
                  <a:pos x="15" y="36"/>
                </a:cxn>
                <a:cxn ang="0">
                  <a:pos x="15" y="40"/>
                </a:cxn>
                <a:cxn ang="0">
                  <a:pos x="16" y="46"/>
                </a:cxn>
                <a:cxn ang="0">
                  <a:pos x="18" y="49"/>
                </a:cxn>
                <a:cxn ang="0">
                  <a:pos x="21" y="51"/>
                </a:cxn>
                <a:cxn ang="0">
                  <a:pos x="23" y="49"/>
                </a:cxn>
                <a:cxn ang="0">
                  <a:pos x="27" y="46"/>
                </a:cxn>
                <a:cxn ang="0">
                  <a:pos x="27" y="46"/>
                </a:cxn>
                <a:cxn ang="0">
                  <a:pos x="29" y="46"/>
                </a:cxn>
                <a:cxn ang="0">
                  <a:pos x="30" y="49"/>
                </a:cxn>
                <a:cxn ang="0">
                  <a:pos x="32" y="52"/>
                </a:cxn>
                <a:cxn ang="0">
                  <a:pos x="36" y="52"/>
                </a:cxn>
                <a:cxn ang="0">
                  <a:pos x="38" y="49"/>
                </a:cxn>
                <a:cxn ang="0">
                  <a:pos x="41" y="40"/>
                </a:cxn>
                <a:cxn ang="0">
                  <a:pos x="43" y="31"/>
                </a:cxn>
                <a:cxn ang="0">
                  <a:pos x="45" y="24"/>
                </a:cxn>
                <a:cxn ang="0">
                  <a:pos x="41" y="15"/>
                </a:cxn>
                <a:cxn ang="0">
                  <a:pos x="33" y="9"/>
                </a:cxn>
                <a:cxn ang="0">
                  <a:pos x="20" y="2"/>
                </a:cxn>
                <a:cxn ang="0">
                  <a:pos x="0" y="0"/>
                </a:cxn>
              </a:cxnLst>
              <a:rect l="0" t="0" r="r" b="b"/>
              <a:pathLst>
                <a:path w="45" h="52">
                  <a:moveTo>
                    <a:pt x="0" y="0"/>
                  </a:moveTo>
                  <a:lnTo>
                    <a:pt x="0" y="5"/>
                  </a:lnTo>
                  <a:lnTo>
                    <a:pt x="6" y="11"/>
                  </a:lnTo>
                  <a:lnTo>
                    <a:pt x="12" y="20"/>
                  </a:lnTo>
                  <a:lnTo>
                    <a:pt x="15" y="29"/>
                  </a:lnTo>
                  <a:lnTo>
                    <a:pt x="15" y="36"/>
                  </a:lnTo>
                  <a:lnTo>
                    <a:pt x="15" y="40"/>
                  </a:lnTo>
                  <a:lnTo>
                    <a:pt x="16" y="46"/>
                  </a:lnTo>
                  <a:lnTo>
                    <a:pt x="18" y="49"/>
                  </a:lnTo>
                  <a:lnTo>
                    <a:pt x="21" y="51"/>
                  </a:lnTo>
                  <a:lnTo>
                    <a:pt x="23" y="49"/>
                  </a:lnTo>
                  <a:lnTo>
                    <a:pt x="27" y="46"/>
                  </a:lnTo>
                  <a:lnTo>
                    <a:pt x="27" y="46"/>
                  </a:lnTo>
                  <a:lnTo>
                    <a:pt x="29" y="46"/>
                  </a:lnTo>
                  <a:lnTo>
                    <a:pt x="30" y="49"/>
                  </a:lnTo>
                  <a:lnTo>
                    <a:pt x="32" y="52"/>
                  </a:lnTo>
                  <a:lnTo>
                    <a:pt x="36" y="52"/>
                  </a:lnTo>
                  <a:lnTo>
                    <a:pt x="38" y="49"/>
                  </a:lnTo>
                  <a:lnTo>
                    <a:pt x="41" y="40"/>
                  </a:lnTo>
                  <a:lnTo>
                    <a:pt x="43" y="31"/>
                  </a:lnTo>
                  <a:lnTo>
                    <a:pt x="45" y="24"/>
                  </a:lnTo>
                  <a:lnTo>
                    <a:pt x="41" y="15"/>
                  </a:lnTo>
                  <a:lnTo>
                    <a:pt x="33" y="9"/>
                  </a:lnTo>
                  <a:lnTo>
                    <a:pt x="20" y="2"/>
                  </a:lnTo>
                  <a:lnTo>
                    <a:pt x="0" y="0"/>
                  </a:lnTo>
                  <a:close/>
                </a:path>
              </a:pathLst>
            </a:custGeom>
            <a:solidFill>
              <a:srgbClr val="FFFFFF"/>
            </a:solidFill>
            <a:ln w="9525">
              <a:noFill/>
              <a:round/>
              <a:headEnd/>
              <a:tailEnd/>
            </a:ln>
          </p:spPr>
          <p:txBody>
            <a:bodyPr/>
            <a:lstStyle/>
            <a:p>
              <a:endParaRPr lang="en-US"/>
            </a:p>
          </p:txBody>
        </p:sp>
        <p:sp>
          <p:nvSpPr>
            <p:cNvPr id="1241912" name="Freeform 824"/>
            <p:cNvSpPr>
              <a:spLocks/>
            </p:cNvSpPr>
            <p:nvPr/>
          </p:nvSpPr>
          <p:spPr bwMode="auto">
            <a:xfrm>
              <a:off x="3374" y="3364"/>
              <a:ext cx="22" cy="26"/>
            </a:xfrm>
            <a:custGeom>
              <a:avLst/>
              <a:gdLst/>
              <a:ahLst/>
              <a:cxnLst>
                <a:cxn ang="0">
                  <a:pos x="0" y="0"/>
                </a:cxn>
                <a:cxn ang="0">
                  <a:pos x="0" y="0"/>
                </a:cxn>
                <a:cxn ang="0">
                  <a:pos x="0" y="5"/>
                </a:cxn>
                <a:cxn ang="0">
                  <a:pos x="6" y="11"/>
                </a:cxn>
                <a:cxn ang="0">
                  <a:pos x="12" y="20"/>
                </a:cxn>
                <a:cxn ang="0">
                  <a:pos x="15" y="29"/>
                </a:cxn>
                <a:cxn ang="0">
                  <a:pos x="15" y="36"/>
                </a:cxn>
                <a:cxn ang="0">
                  <a:pos x="15" y="40"/>
                </a:cxn>
                <a:cxn ang="0">
                  <a:pos x="16" y="46"/>
                </a:cxn>
                <a:cxn ang="0">
                  <a:pos x="18" y="49"/>
                </a:cxn>
                <a:cxn ang="0">
                  <a:pos x="21" y="51"/>
                </a:cxn>
                <a:cxn ang="0">
                  <a:pos x="23" y="49"/>
                </a:cxn>
                <a:cxn ang="0">
                  <a:pos x="27" y="46"/>
                </a:cxn>
                <a:cxn ang="0">
                  <a:pos x="27" y="46"/>
                </a:cxn>
                <a:cxn ang="0">
                  <a:pos x="29" y="46"/>
                </a:cxn>
                <a:cxn ang="0">
                  <a:pos x="30" y="49"/>
                </a:cxn>
                <a:cxn ang="0">
                  <a:pos x="32" y="52"/>
                </a:cxn>
                <a:cxn ang="0">
                  <a:pos x="36" y="52"/>
                </a:cxn>
                <a:cxn ang="0">
                  <a:pos x="38" y="49"/>
                </a:cxn>
                <a:cxn ang="0">
                  <a:pos x="41" y="40"/>
                </a:cxn>
                <a:cxn ang="0">
                  <a:pos x="43" y="31"/>
                </a:cxn>
                <a:cxn ang="0">
                  <a:pos x="45" y="24"/>
                </a:cxn>
                <a:cxn ang="0">
                  <a:pos x="41" y="15"/>
                </a:cxn>
                <a:cxn ang="0">
                  <a:pos x="33" y="9"/>
                </a:cxn>
                <a:cxn ang="0">
                  <a:pos x="20" y="2"/>
                </a:cxn>
                <a:cxn ang="0">
                  <a:pos x="0" y="0"/>
                </a:cxn>
              </a:cxnLst>
              <a:rect l="0" t="0" r="r" b="b"/>
              <a:pathLst>
                <a:path w="45" h="52">
                  <a:moveTo>
                    <a:pt x="0" y="0"/>
                  </a:moveTo>
                  <a:lnTo>
                    <a:pt x="0" y="0"/>
                  </a:lnTo>
                  <a:lnTo>
                    <a:pt x="0" y="5"/>
                  </a:lnTo>
                  <a:lnTo>
                    <a:pt x="6" y="11"/>
                  </a:lnTo>
                  <a:lnTo>
                    <a:pt x="12" y="20"/>
                  </a:lnTo>
                  <a:lnTo>
                    <a:pt x="15" y="29"/>
                  </a:lnTo>
                  <a:lnTo>
                    <a:pt x="15" y="36"/>
                  </a:lnTo>
                  <a:lnTo>
                    <a:pt x="15" y="40"/>
                  </a:lnTo>
                  <a:lnTo>
                    <a:pt x="16" y="46"/>
                  </a:lnTo>
                  <a:lnTo>
                    <a:pt x="18" y="49"/>
                  </a:lnTo>
                  <a:lnTo>
                    <a:pt x="21" y="51"/>
                  </a:lnTo>
                  <a:lnTo>
                    <a:pt x="23" y="49"/>
                  </a:lnTo>
                  <a:lnTo>
                    <a:pt x="27" y="46"/>
                  </a:lnTo>
                  <a:lnTo>
                    <a:pt x="27" y="46"/>
                  </a:lnTo>
                  <a:lnTo>
                    <a:pt x="29" y="46"/>
                  </a:lnTo>
                  <a:lnTo>
                    <a:pt x="30" y="49"/>
                  </a:lnTo>
                  <a:lnTo>
                    <a:pt x="32" y="52"/>
                  </a:lnTo>
                  <a:lnTo>
                    <a:pt x="36" y="52"/>
                  </a:lnTo>
                  <a:lnTo>
                    <a:pt x="38" y="49"/>
                  </a:lnTo>
                  <a:lnTo>
                    <a:pt x="41" y="40"/>
                  </a:lnTo>
                  <a:lnTo>
                    <a:pt x="43" y="31"/>
                  </a:lnTo>
                  <a:lnTo>
                    <a:pt x="45" y="24"/>
                  </a:lnTo>
                  <a:lnTo>
                    <a:pt x="41" y="15"/>
                  </a:lnTo>
                  <a:lnTo>
                    <a:pt x="33" y="9"/>
                  </a:lnTo>
                  <a:lnTo>
                    <a:pt x="20" y="2"/>
                  </a:lnTo>
                  <a:lnTo>
                    <a:pt x="0" y="0"/>
                  </a:lnTo>
                  <a:close/>
                </a:path>
              </a:pathLst>
            </a:custGeom>
            <a:noFill/>
            <a:ln w="1588">
              <a:solidFill>
                <a:srgbClr val="000000"/>
              </a:solidFill>
              <a:prstDash val="solid"/>
              <a:round/>
              <a:headEnd/>
              <a:tailEnd/>
            </a:ln>
          </p:spPr>
          <p:txBody>
            <a:bodyPr/>
            <a:lstStyle/>
            <a:p>
              <a:endParaRPr lang="en-US"/>
            </a:p>
          </p:txBody>
        </p:sp>
        <p:sp>
          <p:nvSpPr>
            <p:cNvPr id="1241913" name="Freeform 825"/>
            <p:cNvSpPr>
              <a:spLocks/>
            </p:cNvSpPr>
            <p:nvPr/>
          </p:nvSpPr>
          <p:spPr bwMode="auto">
            <a:xfrm>
              <a:off x="3366" y="3373"/>
              <a:ext cx="11" cy="20"/>
            </a:xfrm>
            <a:custGeom>
              <a:avLst/>
              <a:gdLst/>
              <a:ahLst/>
              <a:cxnLst>
                <a:cxn ang="0">
                  <a:pos x="4" y="0"/>
                </a:cxn>
                <a:cxn ang="0">
                  <a:pos x="0" y="3"/>
                </a:cxn>
                <a:cxn ang="0">
                  <a:pos x="0" y="4"/>
                </a:cxn>
                <a:cxn ang="0">
                  <a:pos x="0" y="9"/>
                </a:cxn>
                <a:cxn ang="0">
                  <a:pos x="3" y="14"/>
                </a:cxn>
                <a:cxn ang="0">
                  <a:pos x="4" y="17"/>
                </a:cxn>
                <a:cxn ang="0">
                  <a:pos x="5" y="20"/>
                </a:cxn>
                <a:cxn ang="0">
                  <a:pos x="7" y="26"/>
                </a:cxn>
                <a:cxn ang="0">
                  <a:pos x="7" y="31"/>
                </a:cxn>
                <a:cxn ang="0">
                  <a:pos x="10" y="35"/>
                </a:cxn>
                <a:cxn ang="0">
                  <a:pos x="14" y="38"/>
                </a:cxn>
                <a:cxn ang="0">
                  <a:pos x="19" y="37"/>
                </a:cxn>
                <a:cxn ang="0">
                  <a:pos x="22" y="31"/>
                </a:cxn>
                <a:cxn ang="0">
                  <a:pos x="22" y="20"/>
                </a:cxn>
                <a:cxn ang="0">
                  <a:pos x="21" y="11"/>
                </a:cxn>
                <a:cxn ang="0">
                  <a:pos x="14" y="4"/>
                </a:cxn>
                <a:cxn ang="0">
                  <a:pos x="4" y="0"/>
                </a:cxn>
              </a:cxnLst>
              <a:rect l="0" t="0" r="r" b="b"/>
              <a:pathLst>
                <a:path w="22" h="38">
                  <a:moveTo>
                    <a:pt x="4" y="0"/>
                  </a:moveTo>
                  <a:lnTo>
                    <a:pt x="0" y="3"/>
                  </a:lnTo>
                  <a:lnTo>
                    <a:pt x="0" y="4"/>
                  </a:lnTo>
                  <a:lnTo>
                    <a:pt x="0" y="9"/>
                  </a:lnTo>
                  <a:lnTo>
                    <a:pt x="3" y="14"/>
                  </a:lnTo>
                  <a:lnTo>
                    <a:pt x="4" y="17"/>
                  </a:lnTo>
                  <a:lnTo>
                    <a:pt x="5" y="20"/>
                  </a:lnTo>
                  <a:lnTo>
                    <a:pt x="7" y="26"/>
                  </a:lnTo>
                  <a:lnTo>
                    <a:pt x="7" y="31"/>
                  </a:lnTo>
                  <a:lnTo>
                    <a:pt x="10" y="35"/>
                  </a:lnTo>
                  <a:lnTo>
                    <a:pt x="14" y="38"/>
                  </a:lnTo>
                  <a:lnTo>
                    <a:pt x="19" y="37"/>
                  </a:lnTo>
                  <a:lnTo>
                    <a:pt x="22" y="31"/>
                  </a:lnTo>
                  <a:lnTo>
                    <a:pt x="22" y="20"/>
                  </a:lnTo>
                  <a:lnTo>
                    <a:pt x="21" y="11"/>
                  </a:lnTo>
                  <a:lnTo>
                    <a:pt x="14" y="4"/>
                  </a:lnTo>
                  <a:lnTo>
                    <a:pt x="4" y="0"/>
                  </a:lnTo>
                  <a:close/>
                </a:path>
              </a:pathLst>
            </a:custGeom>
            <a:solidFill>
              <a:srgbClr val="FFFFFF"/>
            </a:solidFill>
            <a:ln w="9525">
              <a:noFill/>
              <a:round/>
              <a:headEnd/>
              <a:tailEnd/>
            </a:ln>
          </p:spPr>
          <p:txBody>
            <a:bodyPr/>
            <a:lstStyle/>
            <a:p>
              <a:endParaRPr lang="en-US"/>
            </a:p>
          </p:txBody>
        </p:sp>
        <p:sp>
          <p:nvSpPr>
            <p:cNvPr id="1241914" name="Freeform 826"/>
            <p:cNvSpPr>
              <a:spLocks/>
            </p:cNvSpPr>
            <p:nvPr/>
          </p:nvSpPr>
          <p:spPr bwMode="auto">
            <a:xfrm>
              <a:off x="3366" y="3373"/>
              <a:ext cx="11" cy="20"/>
            </a:xfrm>
            <a:custGeom>
              <a:avLst/>
              <a:gdLst/>
              <a:ahLst/>
              <a:cxnLst>
                <a:cxn ang="0">
                  <a:pos x="4" y="0"/>
                </a:cxn>
                <a:cxn ang="0">
                  <a:pos x="4" y="0"/>
                </a:cxn>
                <a:cxn ang="0">
                  <a:pos x="0" y="3"/>
                </a:cxn>
                <a:cxn ang="0">
                  <a:pos x="0" y="4"/>
                </a:cxn>
                <a:cxn ang="0">
                  <a:pos x="0" y="9"/>
                </a:cxn>
                <a:cxn ang="0">
                  <a:pos x="3" y="14"/>
                </a:cxn>
                <a:cxn ang="0">
                  <a:pos x="4" y="17"/>
                </a:cxn>
                <a:cxn ang="0">
                  <a:pos x="5" y="20"/>
                </a:cxn>
                <a:cxn ang="0">
                  <a:pos x="7" y="26"/>
                </a:cxn>
                <a:cxn ang="0">
                  <a:pos x="7" y="31"/>
                </a:cxn>
                <a:cxn ang="0">
                  <a:pos x="10" y="35"/>
                </a:cxn>
                <a:cxn ang="0">
                  <a:pos x="14" y="38"/>
                </a:cxn>
                <a:cxn ang="0">
                  <a:pos x="19" y="37"/>
                </a:cxn>
                <a:cxn ang="0">
                  <a:pos x="22" y="31"/>
                </a:cxn>
                <a:cxn ang="0">
                  <a:pos x="22" y="20"/>
                </a:cxn>
                <a:cxn ang="0">
                  <a:pos x="21" y="11"/>
                </a:cxn>
                <a:cxn ang="0">
                  <a:pos x="14" y="4"/>
                </a:cxn>
                <a:cxn ang="0">
                  <a:pos x="4" y="0"/>
                </a:cxn>
              </a:cxnLst>
              <a:rect l="0" t="0" r="r" b="b"/>
              <a:pathLst>
                <a:path w="22" h="38">
                  <a:moveTo>
                    <a:pt x="4" y="0"/>
                  </a:moveTo>
                  <a:lnTo>
                    <a:pt x="4" y="0"/>
                  </a:lnTo>
                  <a:lnTo>
                    <a:pt x="0" y="3"/>
                  </a:lnTo>
                  <a:lnTo>
                    <a:pt x="0" y="4"/>
                  </a:lnTo>
                  <a:lnTo>
                    <a:pt x="0" y="9"/>
                  </a:lnTo>
                  <a:lnTo>
                    <a:pt x="3" y="14"/>
                  </a:lnTo>
                  <a:lnTo>
                    <a:pt x="4" y="17"/>
                  </a:lnTo>
                  <a:lnTo>
                    <a:pt x="5" y="20"/>
                  </a:lnTo>
                  <a:lnTo>
                    <a:pt x="7" y="26"/>
                  </a:lnTo>
                  <a:lnTo>
                    <a:pt x="7" y="31"/>
                  </a:lnTo>
                  <a:lnTo>
                    <a:pt x="10" y="35"/>
                  </a:lnTo>
                  <a:lnTo>
                    <a:pt x="14" y="38"/>
                  </a:lnTo>
                  <a:lnTo>
                    <a:pt x="19" y="37"/>
                  </a:lnTo>
                  <a:lnTo>
                    <a:pt x="22" y="31"/>
                  </a:lnTo>
                  <a:lnTo>
                    <a:pt x="22" y="20"/>
                  </a:lnTo>
                  <a:lnTo>
                    <a:pt x="21" y="11"/>
                  </a:lnTo>
                  <a:lnTo>
                    <a:pt x="14" y="4"/>
                  </a:lnTo>
                  <a:lnTo>
                    <a:pt x="4" y="0"/>
                  </a:lnTo>
                  <a:close/>
                </a:path>
              </a:pathLst>
            </a:custGeom>
            <a:noFill/>
            <a:ln w="1588">
              <a:solidFill>
                <a:srgbClr val="000000"/>
              </a:solidFill>
              <a:prstDash val="solid"/>
              <a:round/>
              <a:headEnd/>
              <a:tailEnd/>
            </a:ln>
          </p:spPr>
          <p:txBody>
            <a:bodyPr/>
            <a:lstStyle/>
            <a:p>
              <a:endParaRPr lang="en-US"/>
            </a:p>
          </p:txBody>
        </p:sp>
        <p:sp>
          <p:nvSpPr>
            <p:cNvPr id="1241915" name="Freeform 827"/>
            <p:cNvSpPr>
              <a:spLocks/>
            </p:cNvSpPr>
            <p:nvPr/>
          </p:nvSpPr>
          <p:spPr bwMode="auto">
            <a:xfrm>
              <a:off x="3353" y="3361"/>
              <a:ext cx="23" cy="27"/>
            </a:xfrm>
            <a:custGeom>
              <a:avLst/>
              <a:gdLst/>
              <a:ahLst/>
              <a:cxnLst>
                <a:cxn ang="0">
                  <a:pos x="0" y="0"/>
                </a:cxn>
                <a:cxn ang="0">
                  <a:pos x="2" y="3"/>
                </a:cxn>
                <a:cxn ang="0">
                  <a:pos x="8" y="12"/>
                </a:cxn>
                <a:cxn ang="0">
                  <a:pos x="14" y="21"/>
                </a:cxn>
                <a:cxn ang="0">
                  <a:pos x="17" y="30"/>
                </a:cxn>
                <a:cxn ang="0">
                  <a:pos x="17" y="35"/>
                </a:cxn>
                <a:cxn ang="0">
                  <a:pos x="17" y="41"/>
                </a:cxn>
                <a:cxn ang="0">
                  <a:pos x="18" y="46"/>
                </a:cxn>
                <a:cxn ang="0">
                  <a:pos x="21" y="50"/>
                </a:cxn>
                <a:cxn ang="0">
                  <a:pos x="23" y="50"/>
                </a:cxn>
                <a:cxn ang="0">
                  <a:pos x="26" y="50"/>
                </a:cxn>
                <a:cxn ang="0">
                  <a:pos x="29" y="47"/>
                </a:cxn>
                <a:cxn ang="0">
                  <a:pos x="31" y="47"/>
                </a:cxn>
                <a:cxn ang="0">
                  <a:pos x="32" y="50"/>
                </a:cxn>
                <a:cxn ang="0">
                  <a:pos x="34" y="50"/>
                </a:cxn>
                <a:cxn ang="0">
                  <a:pos x="35" y="53"/>
                </a:cxn>
                <a:cxn ang="0">
                  <a:pos x="39" y="53"/>
                </a:cxn>
                <a:cxn ang="0">
                  <a:pos x="43" y="50"/>
                </a:cxn>
                <a:cxn ang="0">
                  <a:pos x="46" y="41"/>
                </a:cxn>
                <a:cxn ang="0">
                  <a:pos x="48" y="33"/>
                </a:cxn>
                <a:cxn ang="0">
                  <a:pos x="48" y="24"/>
                </a:cxn>
                <a:cxn ang="0">
                  <a:pos x="48" y="19"/>
                </a:cxn>
                <a:cxn ang="0">
                  <a:pos x="46" y="16"/>
                </a:cxn>
                <a:cxn ang="0">
                  <a:pos x="41" y="12"/>
                </a:cxn>
                <a:cxn ang="0">
                  <a:pos x="37" y="9"/>
                </a:cxn>
                <a:cxn ang="0">
                  <a:pos x="30" y="4"/>
                </a:cxn>
                <a:cxn ang="0">
                  <a:pos x="22" y="1"/>
                </a:cxn>
                <a:cxn ang="0">
                  <a:pos x="12" y="0"/>
                </a:cxn>
                <a:cxn ang="0">
                  <a:pos x="0" y="0"/>
                </a:cxn>
              </a:cxnLst>
              <a:rect l="0" t="0" r="r" b="b"/>
              <a:pathLst>
                <a:path w="48" h="53">
                  <a:moveTo>
                    <a:pt x="0" y="0"/>
                  </a:moveTo>
                  <a:lnTo>
                    <a:pt x="2" y="3"/>
                  </a:lnTo>
                  <a:lnTo>
                    <a:pt x="8" y="12"/>
                  </a:lnTo>
                  <a:lnTo>
                    <a:pt x="14" y="21"/>
                  </a:lnTo>
                  <a:lnTo>
                    <a:pt x="17" y="30"/>
                  </a:lnTo>
                  <a:lnTo>
                    <a:pt x="17" y="35"/>
                  </a:lnTo>
                  <a:lnTo>
                    <a:pt x="17" y="41"/>
                  </a:lnTo>
                  <a:lnTo>
                    <a:pt x="18" y="46"/>
                  </a:lnTo>
                  <a:lnTo>
                    <a:pt x="21" y="50"/>
                  </a:lnTo>
                  <a:lnTo>
                    <a:pt x="23" y="50"/>
                  </a:lnTo>
                  <a:lnTo>
                    <a:pt x="26" y="50"/>
                  </a:lnTo>
                  <a:lnTo>
                    <a:pt x="29" y="47"/>
                  </a:lnTo>
                  <a:lnTo>
                    <a:pt x="31" y="47"/>
                  </a:lnTo>
                  <a:lnTo>
                    <a:pt x="32" y="50"/>
                  </a:lnTo>
                  <a:lnTo>
                    <a:pt x="34" y="50"/>
                  </a:lnTo>
                  <a:lnTo>
                    <a:pt x="35" y="53"/>
                  </a:lnTo>
                  <a:lnTo>
                    <a:pt x="39" y="53"/>
                  </a:lnTo>
                  <a:lnTo>
                    <a:pt x="43" y="50"/>
                  </a:lnTo>
                  <a:lnTo>
                    <a:pt x="46" y="41"/>
                  </a:lnTo>
                  <a:lnTo>
                    <a:pt x="48" y="33"/>
                  </a:lnTo>
                  <a:lnTo>
                    <a:pt x="48" y="24"/>
                  </a:lnTo>
                  <a:lnTo>
                    <a:pt x="48" y="19"/>
                  </a:lnTo>
                  <a:lnTo>
                    <a:pt x="46" y="16"/>
                  </a:lnTo>
                  <a:lnTo>
                    <a:pt x="41" y="12"/>
                  </a:lnTo>
                  <a:lnTo>
                    <a:pt x="37" y="9"/>
                  </a:lnTo>
                  <a:lnTo>
                    <a:pt x="30" y="4"/>
                  </a:lnTo>
                  <a:lnTo>
                    <a:pt x="22" y="1"/>
                  </a:lnTo>
                  <a:lnTo>
                    <a:pt x="12" y="0"/>
                  </a:lnTo>
                  <a:lnTo>
                    <a:pt x="0" y="0"/>
                  </a:lnTo>
                  <a:close/>
                </a:path>
              </a:pathLst>
            </a:custGeom>
            <a:solidFill>
              <a:srgbClr val="FFFFFF"/>
            </a:solidFill>
            <a:ln w="9525">
              <a:noFill/>
              <a:round/>
              <a:headEnd/>
              <a:tailEnd/>
            </a:ln>
          </p:spPr>
          <p:txBody>
            <a:bodyPr/>
            <a:lstStyle/>
            <a:p>
              <a:endParaRPr lang="en-US"/>
            </a:p>
          </p:txBody>
        </p:sp>
        <p:sp>
          <p:nvSpPr>
            <p:cNvPr id="1241916" name="Freeform 828"/>
            <p:cNvSpPr>
              <a:spLocks/>
            </p:cNvSpPr>
            <p:nvPr/>
          </p:nvSpPr>
          <p:spPr bwMode="auto">
            <a:xfrm>
              <a:off x="3353" y="3361"/>
              <a:ext cx="23" cy="27"/>
            </a:xfrm>
            <a:custGeom>
              <a:avLst/>
              <a:gdLst/>
              <a:ahLst/>
              <a:cxnLst>
                <a:cxn ang="0">
                  <a:pos x="0" y="0"/>
                </a:cxn>
                <a:cxn ang="0">
                  <a:pos x="0" y="0"/>
                </a:cxn>
                <a:cxn ang="0">
                  <a:pos x="2" y="3"/>
                </a:cxn>
                <a:cxn ang="0">
                  <a:pos x="8" y="12"/>
                </a:cxn>
                <a:cxn ang="0">
                  <a:pos x="14" y="21"/>
                </a:cxn>
                <a:cxn ang="0">
                  <a:pos x="17" y="30"/>
                </a:cxn>
                <a:cxn ang="0">
                  <a:pos x="17" y="35"/>
                </a:cxn>
                <a:cxn ang="0">
                  <a:pos x="17" y="41"/>
                </a:cxn>
                <a:cxn ang="0">
                  <a:pos x="18" y="46"/>
                </a:cxn>
                <a:cxn ang="0">
                  <a:pos x="21" y="50"/>
                </a:cxn>
                <a:cxn ang="0">
                  <a:pos x="23" y="50"/>
                </a:cxn>
                <a:cxn ang="0">
                  <a:pos x="26" y="50"/>
                </a:cxn>
                <a:cxn ang="0">
                  <a:pos x="29" y="47"/>
                </a:cxn>
                <a:cxn ang="0">
                  <a:pos x="31" y="47"/>
                </a:cxn>
                <a:cxn ang="0">
                  <a:pos x="32" y="50"/>
                </a:cxn>
                <a:cxn ang="0">
                  <a:pos x="34" y="50"/>
                </a:cxn>
                <a:cxn ang="0">
                  <a:pos x="35" y="53"/>
                </a:cxn>
                <a:cxn ang="0">
                  <a:pos x="39" y="53"/>
                </a:cxn>
                <a:cxn ang="0">
                  <a:pos x="43" y="50"/>
                </a:cxn>
                <a:cxn ang="0">
                  <a:pos x="46" y="41"/>
                </a:cxn>
                <a:cxn ang="0">
                  <a:pos x="48" y="33"/>
                </a:cxn>
                <a:cxn ang="0">
                  <a:pos x="48" y="24"/>
                </a:cxn>
                <a:cxn ang="0">
                  <a:pos x="48" y="19"/>
                </a:cxn>
                <a:cxn ang="0">
                  <a:pos x="46" y="16"/>
                </a:cxn>
                <a:cxn ang="0">
                  <a:pos x="41" y="12"/>
                </a:cxn>
                <a:cxn ang="0">
                  <a:pos x="37" y="9"/>
                </a:cxn>
                <a:cxn ang="0">
                  <a:pos x="30" y="4"/>
                </a:cxn>
                <a:cxn ang="0">
                  <a:pos x="22" y="1"/>
                </a:cxn>
                <a:cxn ang="0">
                  <a:pos x="12" y="0"/>
                </a:cxn>
                <a:cxn ang="0">
                  <a:pos x="0" y="0"/>
                </a:cxn>
              </a:cxnLst>
              <a:rect l="0" t="0" r="r" b="b"/>
              <a:pathLst>
                <a:path w="48" h="53">
                  <a:moveTo>
                    <a:pt x="0" y="0"/>
                  </a:moveTo>
                  <a:lnTo>
                    <a:pt x="0" y="0"/>
                  </a:lnTo>
                  <a:lnTo>
                    <a:pt x="2" y="3"/>
                  </a:lnTo>
                  <a:lnTo>
                    <a:pt x="8" y="12"/>
                  </a:lnTo>
                  <a:lnTo>
                    <a:pt x="14" y="21"/>
                  </a:lnTo>
                  <a:lnTo>
                    <a:pt x="17" y="30"/>
                  </a:lnTo>
                  <a:lnTo>
                    <a:pt x="17" y="35"/>
                  </a:lnTo>
                  <a:lnTo>
                    <a:pt x="17" y="41"/>
                  </a:lnTo>
                  <a:lnTo>
                    <a:pt x="18" y="46"/>
                  </a:lnTo>
                  <a:lnTo>
                    <a:pt x="21" y="50"/>
                  </a:lnTo>
                  <a:lnTo>
                    <a:pt x="23" y="50"/>
                  </a:lnTo>
                  <a:lnTo>
                    <a:pt x="26" y="50"/>
                  </a:lnTo>
                  <a:lnTo>
                    <a:pt x="29" y="47"/>
                  </a:lnTo>
                  <a:lnTo>
                    <a:pt x="31" y="47"/>
                  </a:lnTo>
                  <a:lnTo>
                    <a:pt x="32" y="50"/>
                  </a:lnTo>
                  <a:lnTo>
                    <a:pt x="34" y="50"/>
                  </a:lnTo>
                  <a:lnTo>
                    <a:pt x="35" y="53"/>
                  </a:lnTo>
                  <a:lnTo>
                    <a:pt x="39" y="53"/>
                  </a:lnTo>
                  <a:lnTo>
                    <a:pt x="43" y="50"/>
                  </a:lnTo>
                  <a:lnTo>
                    <a:pt x="46" y="41"/>
                  </a:lnTo>
                  <a:lnTo>
                    <a:pt x="48" y="33"/>
                  </a:lnTo>
                  <a:lnTo>
                    <a:pt x="48" y="24"/>
                  </a:lnTo>
                  <a:lnTo>
                    <a:pt x="48" y="19"/>
                  </a:lnTo>
                  <a:lnTo>
                    <a:pt x="46" y="16"/>
                  </a:lnTo>
                  <a:lnTo>
                    <a:pt x="41" y="12"/>
                  </a:lnTo>
                  <a:lnTo>
                    <a:pt x="37" y="9"/>
                  </a:lnTo>
                  <a:lnTo>
                    <a:pt x="30" y="4"/>
                  </a:lnTo>
                  <a:lnTo>
                    <a:pt x="22" y="1"/>
                  </a:lnTo>
                  <a:lnTo>
                    <a:pt x="12" y="0"/>
                  </a:lnTo>
                  <a:lnTo>
                    <a:pt x="0" y="0"/>
                  </a:lnTo>
                  <a:close/>
                </a:path>
              </a:pathLst>
            </a:custGeom>
            <a:noFill/>
            <a:ln w="1588">
              <a:solidFill>
                <a:srgbClr val="000000"/>
              </a:solidFill>
              <a:prstDash val="solid"/>
              <a:round/>
              <a:headEnd/>
              <a:tailEnd/>
            </a:ln>
          </p:spPr>
          <p:txBody>
            <a:bodyPr/>
            <a:lstStyle/>
            <a:p>
              <a:endParaRPr lang="en-US"/>
            </a:p>
          </p:txBody>
        </p:sp>
        <p:sp>
          <p:nvSpPr>
            <p:cNvPr id="1241917" name="Freeform 829"/>
            <p:cNvSpPr>
              <a:spLocks/>
            </p:cNvSpPr>
            <p:nvPr/>
          </p:nvSpPr>
          <p:spPr bwMode="auto">
            <a:xfrm>
              <a:off x="3363" y="3350"/>
              <a:ext cx="29" cy="25"/>
            </a:xfrm>
            <a:custGeom>
              <a:avLst/>
              <a:gdLst/>
              <a:ahLst/>
              <a:cxnLst>
                <a:cxn ang="0">
                  <a:pos x="0" y="33"/>
                </a:cxn>
                <a:cxn ang="0">
                  <a:pos x="5" y="37"/>
                </a:cxn>
                <a:cxn ang="0">
                  <a:pos x="11" y="39"/>
                </a:cxn>
                <a:cxn ang="0">
                  <a:pos x="20" y="40"/>
                </a:cxn>
                <a:cxn ang="0">
                  <a:pos x="29" y="42"/>
                </a:cxn>
                <a:cxn ang="0">
                  <a:pos x="40" y="45"/>
                </a:cxn>
                <a:cxn ang="0">
                  <a:pos x="43" y="48"/>
                </a:cxn>
                <a:cxn ang="0">
                  <a:pos x="49" y="51"/>
                </a:cxn>
                <a:cxn ang="0">
                  <a:pos x="55" y="45"/>
                </a:cxn>
                <a:cxn ang="0">
                  <a:pos x="58" y="42"/>
                </a:cxn>
                <a:cxn ang="0">
                  <a:pos x="55" y="36"/>
                </a:cxn>
                <a:cxn ang="0">
                  <a:pos x="52" y="28"/>
                </a:cxn>
                <a:cxn ang="0">
                  <a:pos x="49" y="22"/>
                </a:cxn>
                <a:cxn ang="0">
                  <a:pos x="46" y="15"/>
                </a:cxn>
                <a:cxn ang="0">
                  <a:pos x="42" y="11"/>
                </a:cxn>
                <a:cxn ang="0">
                  <a:pos x="36" y="6"/>
                </a:cxn>
                <a:cxn ang="0">
                  <a:pos x="29" y="0"/>
                </a:cxn>
                <a:cxn ang="0">
                  <a:pos x="23" y="3"/>
                </a:cxn>
                <a:cxn ang="0">
                  <a:pos x="10" y="12"/>
                </a:cxn>
                <a:cxn ang="0">
                  <a:pos x="0" y="22"/>
                </a:cxn>
                <a:cxn ang="0">
                  <a:pos x="0" y="33"/>
                </a:cxn>
              </a:cxnLst>
              <a:rect l="0" t="0" r="r" b="b"/>
              <a:pathLst>
                <a:path w="58" h="51">
                  <a:moveTo>
                    <a:pt x="0" y="33"/>
                  </a:moveTo>
                  <a:lnTo>
                    <a:pt x="5" y="37"/>
                  </a:lnTo>
                  <a:lnTo>
                    <a:pt x="11" y="39"/>
                  </a:lnTo>
                  <a:lnTo>
                    <a:pt x="20" y="40"/>
                  </a:lnTo>
                  <a:lnTo>
                    <a:pt x="29" y="42"/>
                  </a:lnTo>
                  <a:lnTo>
                    <a:pt x="40" y="45"/>
                  </a:lnTo>
                  <a:lnTo>
                    <a:pt x="43" y="48"/>
                  </a:lnTo>
                  <a:lnTo>
                    <a:pt x="49" y="51"/>
                  </a:lnTo>
                  <a:lnTo>
                    <a:pt x="55" y="45"/>
                  </a:lnTo>
                  <a:lnTo>
                    <a:pt x="58" y="42"/>
                  </a:lnTo>
                  <a:lnTo>
                    <a:pt x="55" y="36"/>
                  </a:lnTo>
                  <a:lnTo>
                    <a:pt x="52" y="28"/>
                  </a:lnTo>
                  <a:lnTo>
                    <a:pt x="49" y="22"/>
                  </a:lnTo>
                  <a:lnTo>
                    <a:pt x="46" y="15"/>
                  </a:lnTo>
                  <a:lnTo>
                    <a:pt x="42" y="11"/>
                  </a:lnTo>
                  <a:lnTo>
                    <a:pt x="36" y="6"/>
                  </a:lnTo>
                  <a:lnTo>
                    <a:pt x="29" y="0"/>
                  </a:lnTo>
                  <a:lnTo>
                    <a:pt x="23" y="3"/>
                  </a:lnTo>
                  <a:lnTo>
                    <a:pt x="10" y="12"/>
                  </a:lnTo>
                  <a:lnTo>
                    <a:pt x="0" y="22"/>
                  </a:lnTo>
                  <a:lnTo>
                    <a:pt x="0" y="33"/>
                  </a:lnTo>
                  <a:close/>
                </a:path>
              </a:pathLst>
            </a:custGeom>
            <a:solidFill>
              <a:srgbClr val="FFFFFF"/>
            </a:solidFill>
            <a:ln w="9525">
              <a:noFill/>
              <a:round/>
              <a:headEnd/>
              <a:tailEnd/>
            </a:ln>
          </p:spPr>
          <p:txBody>
            <a:bodyPr/>
            <a:lstStyle/>
            <a:p>
              <a:endParaRPr lang="en-US"/>
            </a:p>
          </p:txBody>
        </p:sp>
        <p:sp>
          <p:nvSpPr>
            <p:cNvPr id="1241918" name="Freeform 830"/>
            <p:cNvSpPr>
              <a:spLocks/>
            </p:cNvSpPr>
            <p:nvPr/>
          </p:nvSpPr>
          <p:spPr bwMode="auto">
            <a:xfrm>
              <a:off x="3363" y="3350"/>
              <a:ext cx="29" cy="25"/>
            </a:xfrm>
            <a:custGeom>
              <a:avLst/>
              <a:gdLst/>
              <a:ahLst/>
              <a:cxnLst>
                <a:cxn ang="0">
                  <a:pos x="0" y="33"/>
                </a:cxn>
                <a:cxn ang="0">
                  <a:pos x="0" y="33"/>
                </a:cxn>
                <a:cxn ang="0">
                  <a:pos x="5" y="37"/>
                </a:cxn>
                <a:cxn ang="0">
                  <a:pos x="11" y="39"/>
                </a:cxn>
                <a:cxn ang="0">
                  <a:pos x="20" y="40"/>
                </a:cxn>
                <a:cxn ang="0">
                  <a:pos x="29" y="42"/>
                </a:cxn>
                <a:cxn ang="0">
                  <a:pos x="40" y="45"/>
                </a:cxn>
                <a:cxn ang="0">
                  <a:pos x="43" y="48"/>
                </a:cxn>
                <a:cxn ang="0">
                  <a:pos x="49" y="51"/>
                </a:cxn>
                <a:cxn ang="0">
                  <a:pos x="55" y="45"/>
                </a:cxn>
                <a:cxn ang="0">
                  <a:pos x="58" y="42"/>
                </a:cxn>
                <a:cxn ang="0">
                  <a:pos x="55" y="36"/>
                </a:cxn>
                <a:cxn ang="0">
                  <a:pos x="52" y="28"/>
                </a:cxn>
                <a:cxn ang="0">
                  <a:pos x="49" y="22"/>
                </a:cxn>
                <a:cxn ang="0">
                  <a:pos x="46" y="15"/>
                </a:cxn>
                <a:cxn ang="0">
                  <a:pos x="42" y="11"/>
                </a:cxn>
                <a:cxn ang="0">
                  <a:pos x="36" y="6"/>
                </a:cxn>
                <a:cxn ang="0">
                  <a:pos x="29" y="0"/>
                </a:cxn>
                <a:cxn ang="0">
                  <a:pos x="23" y="3"/>
                </a:cxn>
                <a:cxn ang="0">
                  <a:pos x="10" y="12"/>
                </a:cxn>
                <a:cxn ang="0">
                  <a:pos x="0" y="22"/>
                </a:cxn>
                <a:cxn ang="0">
                  <a:pos x="0" y="33"/>
                </a:cxn>
              </a:cxnLst>
              <a:rect l="0" t="0" r="r" b="b"/>
              <a:pathLst>
                <a:path w="58" h="51">
                  <a:moveTo>
                    <a:pt x="0" y="33"/>
                  </a:moveTo>
                  <a:lnTo>
                    <a:pt x="0" y="33"/>
                  </a:lnTo>
                  <a:lnTo>
                    <a:pt x="5" y="37"/>
                  </a:lnTo>
                  <a:lnTo>
                    <a:pt x="11" y="39"/>
                  </a:lnTo>
                  <a:lnTo>
                    <a:pt x="20" y="40"/>
                  </a:lnTo>
                  <a:lnTo>
                    <a:pt x="29" y="42"/>
                  </a:lnTo>
                  <a:lnTo>
                    <a:pt x="40" y="45"/>
                  </a:lnTo>
                  <a:lnTo>
                    <a:pt x="43" y="48"/>
                  </a:lnTo>
                  <a:lnTo>
                    <a:pt x="49" y="51"/>
                  </a:lnTo>
                  <a:lnTo>
                    <a:pt x="55" y="45"/>
                  </a:lnTo>
                  <a:lnTo>
                    <a:pt x="58" y="42"/>
                  </a:lnTo>
                  <a:lnTo>
                    <a:pt x="55" y="36"/>
                  </a:lnTo>
                  <a:lnTo>
                    <a:pt x="52" y="28"/>
                  </a:lnTo>
                  <a:lnTo>
                    <a:pt x="49" y="22"/>
                  </a:lnTo>
                  <a:lnTo>
                    <a:pt x="46" y="15"/>
                  </a:lnTo>
                  <a:lnTo>
                    <a:pt x="42" y="11"/>
                  </a:lnTo>
                  <a:lnTo>
                    <a:pt x="36" y="6"/>
                  </a:lnTo>
                  <a:lnTo>
                    <a:pt x="29" y="0"/>
                  </a:lnTo>
                  <a:lnTo>
                    <a:pt x="23" y="3"/>
                  </a:lnTo>
                  <a:lnTo>
                    <a:pt x="10" y="12"/>
                  </a:lnTo>
                  <a:lnTo>
                    <a:pt x="0" y="22"/>
                  </a:lnTo>
                  <a:lnTo>
                    <a:pt x="0" y="33"/>
                  </a:lnTo>
                  <a:close/>
                </a:path>
              </a:pathLst>
            </a:custGeom>
            <a:noFill/>
            <a:ln w="1588">
              <a:solidFill>
                <a:srgbClr val="000000"/>
              </a:solidFill>
              <a:prstDash val="solid"/>
              <a:round/>
              <a:headEnd/>
              <a:tailEnd/>
            </a:ln>
          </p:spPr>
          <p:txBody>
            <a:bodyPr/>
            <a:lstStyle/>
            <a:p>
              <a:endParaRPr lang="en-US"/>
            </a:p>
          </p:txBody>
        </p:sp>
        <p:sp>
          <p:nvSpPr>
            <p:cNvPr id="1241919" name="Freeform 831"/>
            <p:cNvSpPr>
              <a:spLocks/>
            </p:cNvSpPr>
            <p:nvPr/>
          </p:nvSpPr>
          <p:spPr bwMode="auto">
            <a:xfrm>
              <a:off x="3401" y="3370"/>
              <a:ext cx="9" cy="14"/>
            </a:xfrm>
            <a:custGeom>
              <a:avLst/>
              <a:gdLst/>
              <a:ahLst/>
              <a:cxnLst>
                <a:cxn ang="0">
                  <a:pos x="0" y="0"/>
                </a:cxn>
                <a:cxn ang="0">
                  <a:pos x="0" y="0"/>
                </a:cxn>
                <a:cxn ang="0">
                  <a:pos x="7" y="6"/>
                </a:cxn>
                <a:cxn ang="0">
                  <a:pos x="11" y="12"/>
                </a:cxn>
                <a:cxn ang="0">
                  <a:pos x="16" y="20"/>
                </a:cxn>
                <a:cxn ang="0">
                  <a:pos x="17" y="28"/>
                </a:cxn>
              </a:cxnLst>
              <a:rect l="0" t="0" r="r" b="b"/>
              <a:pathLst>
                <a:path w="17" h="28">
                  <a:moveTo>
                    <a:pt x="0" y="0"/>
                  </a:moveTo>
                  <a:lnTo>
                    <a:pt x="0" y="0"/>
                  </a:lnTo>
                  <a:lnTo>
                    <a:pt x="7" y="6"/>
                  </a:lnTo>
                  <a:lnTo>
                    <a:pt x="11" y="12"/>
                  </a:lnTo>
                  <a:lnTo>
                    <a:pt x="16" y="20"/>
                  </a:lnTo>
                  <a:lnTo>
                    <a:pt x="17" y="28"/>
                  </a:lnTo>
                </a:path>
              </a:pathLst>
            </a:custGeom>
            <a:noFill/>
            <a:ln w="1588">
              <a:solidFill>
                <a:srgbClr val="000000"/>
              </a:solidFill>
              <a:prstDash val="solid"/>
              <a:round/>
              <a:headEnd/>
              <a:tailEnd/>
            </a:ln>
          </p:spPr>
          <p:txBody>
            <a:bodyPr/>
            <a:lstStyle/>
            <a:p>
              <a:endParaRPr lang="en-US"/>
            </a:p>
          </p:txBody>
        </p:sp>
        <p:sp>
          <p:nvSpPr>
            <p:cNvPr id="1241920" name="Freeform 832"/>
            <p:cNvSpPr>
              <a:spLocks/>
            </p:cNvSpPr>
            <p:nvPr/>
          </p:nvSpPr>
          <p:spPr bwMode="auto">
            <a:xfrm>
              <a:off x="3355" y="3381"/>
              <a:ext cx="48" cy="15"/>
            </a:xfrm>
            <a:custGeom>
              <a:avLst/>
              <a:gdLst/>
              <a:ahLst/>
              <a:cxnLst>
                <a:cxn ang="0">
                  <a:pos x="0" y="30"/>
                </a:cxn>
                <a:cxn ang="0">
                  <a:pos x="4" y="30"/>
                </a:cxn>
                <a:cxn ang="0">
                  <a:pos x="10" y="27"/>
                </a:cxn>
                <a:cxn ang="0">
                  <a:pos x="18" y="26"/>
                </a:cxn>
                <a:cxn ang="0">
                  <a:pos x="26" y="26"/>
                </a:cxn>
                <a:cxn ang="0">
                  <a:pos x="33" y="24"/>
                </a:cxn>
                <a:cxn ang="0">
                  <a:pos x="42" y="24"/>
                </a:cxn>
                <a:cxn ang="0">
                  <a:pos x="49" y="24"/>
                </a:cxn>
                <a:cxn ang="0">
                  <a:pos x="57" y="24"/>
                </a:cxn>
                <a:cxn ang="0">
                  <a:pos x="71" y="24"/>
                </a:cxn>
                <a:cxn ang="0">
                  <a:pos x="84" y="24"/>
                </a:cxn>
                <a:cxn ang="0">
                  <a:pos x="93" y="21"/>
                </a:cxn>
                <a:cxn ang="0">
                  <a:pos x="98" y="17"/>
                </a:cxn>
                <a:cxn ang="0">
                  <a:pos x="98" y="8"/>
                </a:cxn>
                <a:cxn ang="0">
                  <a:pos x="94" y="6"/>
                </a:cxn>
                <a:cxn ang="0">
                  <a:pos x="85" y="3"/>
                </a:cxn>
                <a:cxn ang="0">
                  <a:pos x="71" y="2"/>
                </a:cxn>
                <a:cxn ang="0">
                  <a:pos x="57" y="0"/>
                </a:cxn>
                <a:cxn ang="0">
                  <a:pos x="45" y="2"/>
                </a:cxn>
                <a:cxn ang="0">
                  <a:pos x="35" y="5"/>
                </a:cxn>
                <a:cxn ang="0">
                  <a:pos x="25" y="6"/>
                </a:cxn>
                <a:cxn ang="0">
                  <a:pos x="13" y="8"/>
                </a:cxn>
                <a:cxn ang="0">
                  <a:pos x="4" y="11"/>
                </a:cxn>
                <a:cxn ang="0">
                  <a:pos x="1" y="18"/>
                </a:cxn>
                <a:cxn ang="0">
                  <a:pos x="0" y="26"/>
                </a:cxn>
                <a:cxn ang="0">
                  <a:pos x="0" y="30"/>
                </a:cxn>
              </a:cxnLst>
              <a:rect l="0" t="0" r="r" b="b"/>
              <a:pathLst>
                <a:path w="98" h="30">
                  <a:moveTo>
                    <a:pt x="0" y="30"/>
                  </a:moveTo>
                  <a:lnTo>
                    <a:pt x="4" y="30"/>
                  </a:lnTo>
                  <a:lnTo>
                    <a:pt x="10" y="27"/>
                  </a:lnTo>
                  <a:lnTo>
                    <a:pt x="18" y="26"/>
                  </a:lnTo>
                  <a:lnTo>
                    <a:pt x="26" y="26"/>
                  </a:lnTo>
                  <a:lnTo>
                    <a:pt x="33" y="24"/>
                  </a:lnTo>
                  <a:lnTo>
                    <a:pt x="42" y="24"/>
                  </a:lnTo>
                  <a:lnTo>
                    <a:pt x="49" y="24"/>
                  </a:lnTo>
                  <a:lnTo>
                    <a:pt x="57" y="24"/>
                  </a:lnTo>
                  <a:lnTo>
                    <a:pt x="71" y="24"/>
                  </a:lnTo>
                  <a:lnTo>
                    <a:pt x="84" y="24"/>
                  </a:lnTo>
                  <a:lnTo>
                    <a:pt x="93" y="21"/>
                  </a:lnTo>
                  <a:lnTo>
                    <a:pt x="98" y="17"/>
                  </a:lnTo>
                  <a:lnTo>
                    <a:pt x="98" y="8"/>
                  </a:lnTo>
                  <a:lnTo>
                    <a:pt x="94" y="6"/>
                  </a:lnTo>
                  <a:lnTo>
                    <a:pt x="85" y="3"/>
                  </a:lnTo>
                  <a:lnTo>
                    <a:pt x="71" y="2"/>
                  </a:lnTo>
                  <a:lnTo>
                    <a:pt x="57" y="0"/>
                  </a:lnTo>
                  <a:lnTo>
                    <a:pt x="45" y="2"/>
                  </a:lnTo>
                  <a:lnTo>
                    <a:pt x="35" y="5"/>
                  </a:lnTo>
                  <a:lnTo>
                    <a:pt x="25" y="6"/>
                  </a:lnTo>
                  <a:lnTo>
                    <a:pt x="13" y="8"/>
                  </a:lnTo>
                  <a:lnTo>
                    <a:pt x="4" y="11"/>
                  </a:lnTo>
                  <a:lnTo>
                    <a:pt x="1" y="18"/>
                  </a:lnTo>
                  <a:lnTo>
                    <a:pt x="0" y="26"/>
                  </a:lnTo>
                  <a:lnTo>
                    <a:pt x="0" y="30"/>
                  </a:lnTo>
                  <a:close/>
                </a:path>
              </a:pathLst>
            </a:custGeom>
            <a:solidFill>
              <a:srgbClr val="FFFFFF"/>
            </a:solidFill>
            <a:ln w="9525">
              <a:noFill/>
              <a:round/>
              <a:headEnd/>
              <a:tailEnd/>
            </a:ln>
          </p:spPr>
          <p:txBody>
            <a:bodyPr/>
            <a:lstStyle/>
            <a:p>
              <a:endParaRPr lang="en-US"/>
            </a:p>
          </p:txBody>
        </p:sp>
        <p:sp>
          <p:nvSpPr>
            <p:cNvPr id="1241921" name="Freeform 833"/>
            <p:cNvSpPr>
              <a:spLocks/>
            </p:cNvSpPr>
            <p:nvPr/>
          </p:nvSpPr>
          <p:spPr bwMode="auto">
            <a:xfrm>
              <a:off x="3355" y="3381"/>
              <a:ext cx="48" cy="15"/>
            </a:xfrm>
            <a:custGeom>
              <a:avLst/>
              <a:gdLst/>
              <a:ahLst/>
              <a:cxnLst>
                <a:cxn ang="0">
                  <a:pos x="0" y="30"/>
                </a:cxn>
                <a:cxn ang="0">
                  <a:pos x="0" y="30"/>
                </a:cxn>
                <a:cxn ang="0">
                  <a:pos x="4" y="30"/>
                </a:cxn>
                <a:cxn ang="0">
                  <a:pos x="10" y="27"/>
                </a:cxn>
                <a:cxn ang="0">
                  <a:pos x="18" y="26"/>
                </a:cxn>
                <a:cxn ang="0">
                  <a:pos x="26" y="26"/>
                </a:cxn>
                <a:cxn ang="0">
                  <a:pos x="33" y="24"/>
                </a:cxn>
                <a:cxn ang="0">
                  <a:pos x="42" y="24"/>
                </a:cxn>
                <a:cxn ang="0">
                  <a:pos x="49" y="24"/>
                </a:cxn>
                <a:cxn ang="0">
                  <a:pos x="57" y="24"/>
                </a:cxn>
                <a:cxn ang="0">
                  <a:pos x="71" y="24"/>
                </a:cxn>
                <a:cxn ang="0">
                  <a:pos x="84" y="24"/>
                </a:cxn>
                <a:cxn ang="0">
                  <a:pos x="93" y="21"/>
                </a:cxn>
                <a:cxn ang="0">
                  <a:pos x="98" y="17"/>
                </a:cxn>
                <a:cxn ang="0">
                  <a:pos x="98" y="8"/>
                </a:cxn>
                <a:cxn ang="0">
                  <a:pos x="94" y="6"/>
                </a:cxn>
                <a:cxn ang="0">
                  <a:pos x="85" y="3"/>
                </a:cxn>
                <a:cxn ang="0">
                  <a:pos x="71" y="2"/>
                </a:cxn>
                <a:cxn ang="0">
                  <a:pos x="57" y="0"/>
                </a:cxn>
                <a:cxn ang="0">
                  <a:pos x="45" y="2"/>
                </a:cxn>
                <a:cxn ang="0">
                  <a:pos x="35" y="5"/>
                </a:cxn>
                <a:cxn ang="0">
                  <a:pos x="25" y="6"/>
                </a:cxn>
                <a:cxn ang="0">
                  <a:pos x="13" y="8"/>
                </a:cxn>
                <a:cxn ang="0">
                  <a:pos x="4" y="11"/>
                </a:cxn>
                <a:cxn ang="0">
                  <a:pos x="1" y="18"/>
                </a:cxn>
                <a:cxn ang="0">
                  <a:pos x="0" y="26"/>
                </a:cxn>
                <a:cxn ang="0">
                  <a:pos x="0" y="30"/>
                </a:cxn>
              </a:cxnLst>
              <a:rect l="0" t="0" r="r" b="b"/>
              <a:pathLst>
                <a:path w="98" h="30">
                  <a:moveTo>
                    <a:pt x="0" y="30"/>
                  </a:moveTo>
                  <a:lnTo>
                    <a:pt x="0" y="30"/>
                  </a:lnTo>
                  <a:lnTo>
                    <a:pt x="4" y="30"/>
                  </a:lnTo>
                  <a:lnTo>
                    <a:pt x="10" y="27"/>
                  </a:lnTo>
                  <a:lnTo>
                    <a:pt x="18" y="26"/>
                  </a:lnTo>
                  <a:lnTo>
                    <a:pt x="26" y="26"/>
                  </a:lnTo>
                  <a:lnTo>
                    <a:pt x="33" y="24"/>
                  </a:lnTo>
                  <a:lnTo>
                    <a:pt x="42" y="24"/>
                  </a:lnTo>
                  <a:lnTo>
                    <a:pt x="49" y="24"/>
                  </a:lnTo>
                  <a:lnTo>
                    <a:pt x="57" y="24"/>
                  </a:lnTo>
                  <a:lnTo>
                    <a:pt x="71" y="24"/>
                  </a:lnTo>
                  <a:lnTo>
                    <a:pt x="84" y="24"/>
                  </a:lnTo>
                  <a:lnTo>
                    <a:pt x="93" y="21"/>
                  </a:lnTo>
                  <a:lnTo>
                    <a:pt x="98" y="17"/>
                  </a:lnTo>
                  <a:lnTo>
                    <a:pt x="98" y="8"/>
                  </a:lnTo>
                  <a:lnTo>
                    <a:pt x="94" y="6"/>
                  </a:lnTo>
                  <a:lnTo>
                    <a:pt x="85" y="3"/>
                  </a:lnTo>
                  <a:lnTo>
                    <a:pt x="71" y="2"/>
                  </a:lnTo>
                  <a:lnTo>
                    <a:pt x="57" y="0"/>
                  </a:lnTo>
                  <a:lnTo>
                    <a:pt x="45" y="2"/>
                  </a:lnTo>
                  <a:lnTo>
                    <a:pt x="35" y="5"/>
                  </a:lnTo>
                  <a:lnTo>
                    <a:pt x="25" y="6"/>
                  </a:lnTo>
                  <a:lnTo>
                    <a:pt x="13" y="8"/>
                  </a:lnTo>
                  <a:lnTo>
                    <a:pt x="4" y="11"/>
                  </a:lnTo>
                  <a:lnTo>
                    <a:pt x="1" y="18"/>
                  </a:lnTo>
                  <a:lnTo>
                    <a:pt x="0" y="26"/>
                  </a:lnTo>
                  <a:lnTo>
                    <a:pt x="0" y="30"/>
                  </a:lnTo>
                  <a:close/>
                </a:path>
              </a:pathLst>
            </a:custGeom>
            <a:noFill/>
            <a:ln w="1588">
              <a:solidFill>
                <a:srgbClr val="000000"/>
              </a:solidFill>
              <a:prstDash val="solid"/>
              <a:round/>
              <a:headEnd/>
              <a:tailEnd/>
            </a:ln>
          </p:spPr>
          <p:txBody>
            <a:bodyPr/>
            <a:lstStyle/>
            <a:p>
              <a:endParaRPr lang="en-US"/>
            </a:p>
          </p:txBody>
        </p:sp>
        <p:sp>
          <p:nvSpPr>
            <p:cNvPr id="1241922" name="Freeform 834"/>
            <p:cNvSpPr>
              <a:spLocks/>
            </p:cNvSpPr>
            <p:nvPr/>
          </p:nvSpPr>
          <p:spPr bwMode="auto">
            <a:xfrm>
              <a:off x="3379" y="3318"/>
              <a:ext cx="35" cy="53"/>
            </a:xfrm>
            <a:custGeom>
              <a:avLst/>
              <a:gdLst/>
              <a:ahLst/>
              <a:cxnLst>
                <a:cxn ang="0">
                  <a:pos x="4" y="0"/>
                </a:cxn>
                <a:cxn ang="0">
                  <a:pos x="2" y="3"/>
                </a:cxn>
                <a:cxn ang="0">
                  <a:pos x="2" y="4"/>
                </a:cxn>
                <a:cxn ang="0">
                  <a:pos x="2" y="8"/>
                </a:cxn>
                <a:cxn ang="0">
                  <a:pos x="2" y="16"/>
                </a:cxn>
                <a:cxn ang="0">
                  <a:pos x="2" y="22"/>
                </a:cxn>
                <a:cxn ang="0">
                  <a:pos x="0" y="31"/>
                </a:cxn>
                <a:cxn ang="0">
                  <a:pos x="0" y="40"/>
                </a:cxn>
                <a:cxn ang="0">
                  <a:pos x="0" y="48"/>
                </a:cxn>
                <a:cxn ang="0">
                  <a:pos x="2" y="59"/>
                </a:cxn>
                <a:cxn ang="0">
                  <a:pos x="5" y="66"/>
                </a:cxn>
                <a:cxn ang="0">
                  <a:pos x="8" y="74"/>
                </a:cxn>
                <a:cxn ang="0">
                  <a:pos x="13" y="78"/>
                </a:cxn>
                <a:cxn ang="0">
                  <a:pos x="19" y="84"/>
                </a:cxn>
                <a:cxn ang="0">
                  <a:pos x="26" y="88"/>
                </a:cxn>
                <a:cxn ang="0">
                  <a:pos x="33" y="93"/>
                </a:cxn>
                <a:cxn ang="0">
                  <a:pos x="38" y="99"/>
                </a:cxn>
                <a:cxn ang="0">
                  <a:pos x="45" y="102"/>
                </a:cxn>
                <a:cxn ang="0">
                  <a:pos x="53" y="105"/>
                </a:cxn>
                <a:cxn ang="0">
                  <a:pos x="61" y="106"/>
                </a:cxn>
                <a:cxn ang="0">
                  <a:pos x="70" y="105"/>
                </a:cxn>
                <a:cxn ang="0">
                  <a:pos x="56" y="90"/>
                </a:cxn>
                <a:cxn ang="0">
                  <a:pos x="46" y="74"/>
                </a:cxn>
                <a:cxn ang="0">
                  <a:pos x="37" y="59"/>
                </a:cxn>
                <a:cxn ang="0">
                  <a:pos x="31" y="44"/>
                </a:cxn>
                <a:cxn ang="0">
                  <a:pos x="26" y="29"/>
                </a:cxn>
                <a:cxn ang="0">
                  <a:pos x="19" y="17"/>
                </a:cxn>
                <a:cxn ang="0">
                  <a:pos x="11" y="7"/>
                </a:cxn>
                <a:cxn ang="0">
                  <a:pos x="4" y="0"/>
                </a:cxn>
              </a:cxnLst>
              <a:rect l="0" t="0" r="r" b="b"/>
              <a:pathLst>
                <a:path w="70" h="106">
                  <a:moveTo>
                    <a:pt x="4" y="0"/>
                  </a:moveTo>
                  <a:lnTo>
                    <a:pt x="2" y="3"/>
                  </a:lnTo>
                  <a:lnTo>
                    <a:pt x="2" y="4"/>
                  </a:lnTo>
                  <a:lnTo>
                    <a:pt x="2" y="8"/>
                  </a:lnTo>
                  <a:lnTo>
                    <a:pt x="2" y="16"/>
                  </a:lnTo>
                  <a:lnTo>
                    <a:pt x="2" y="22"/>
                  </a:lnTo>
                  <a:lnTo>
                    <a:pt x="0" y="31"/>
                  </a:lnTo>
                  <a:lnTo>
                    <a:pt x="0" y="40"/>
                  </a:lnTo>
                  <a:lnTo>
                    <a:pt x="0" y="48"/>
                  </a:lnTo>
                  <a:lnTo>
                    <a:pt x="2" y="59"/>
                  </a:lnTo>
                  <a:lnTo>
                    <a:pt x="5" y="66"/>
                  </a:lnTo>
                  <a:lnTo>
                    <a:pt x="8" y="74"/>
                  </a:lnTo>
                  <a:lnTo>
                    <a:pt x="13" y="78"/>
                  </a:lnTo>
                  <a:lnTo>
                    <a:pt x="19" y="84"/>
                  </a:lnTo>
                  <a:lnTo>
                    <a:pt x="26" y="88"/>
                  </a:lnTo>
                  <a:lnTo>
                    <a:pt x="33" y="93"/>
                  </a:lnTo>
                  <a:lnTo>
                    <a:pt x="38" y="99"/>
                  </a:lnTo>
                  <a:lnTo>
                    <a:pt x="45" y="102"/>
                  </a:lnTo>
                  <a:lnTo>
                    <a:pt x="53" y="105"/>
                  </a:lnTo>
                  <a:lnTo>
                    <a:pt x="61" y="106"/>
                  </a:lnTo>
                  <a:lnTo>
                    <a:pt x="70" y="105"/>
                  </a:lnTo>
                  <a:lnTo>
                    <a:pt x="56" y="90"/>
                  </a:lnTo>
                  <a:lnTo>
                    <a:pt x="46" y="74"/>
                  </a:lnTo>
                  <a:lnTo>
                    <a:pt x="37" y="59"/>
                  </a:lnTo>
                  <a:lnTo>
                    <a:pt x="31" y="44"/>
                  </a:lnTo>
                  <a:lnTo>
                    <a:pt x="26" y="29"/>
                  </a:lnTo>
                  <a:lnTo>
                    <a:pt x="19" y="17"/>
                  </a:lnTo>
                  <a:lnTo>
                    <a:pt x="11" y="7"/>
                  </a:lnTo>
                  <a:lnTo>
                    <a:pt x="4" y="0"/>
                  </a:lnTo>
                  <a:close/>
                </a:path>
              </a:pathLst>
            </a:custGeom>
            <a:solidFill>
              <a:srgbClr val="FFFFFF"/>
            </a:solidFill>
            <a:ln w="9525">
              <a:noFill/>
              <a:round/>
              <a:headEnd/>
              <a:tailEnd/>
            </a:ln>
          </p:spPr>
          <p:txBody>
            <a:bodyPr/>
            <a:lstStyle/>
            <a:p>
              <a:endParaRPr lang="en-US"/>
            </a:p>
          </p:txBody>
        </p:sp>
        <p:sp>
          <p:nvSpPr>
            <p:cNvPr id="1241923" name="Freeform 835"/>
            <p:cNvSpPr>
              <a:spLocks/>
            </p:cNvSpPr>
            <p:nvPr/>
          </p:nvSpPr>
          <p:spPr bwMode="auto">
            <a:xfrm>
              <a:off x="3379" y="3318"/>
              <a:ext cx="35" cy="53"/>
            </a:xfrm>
            <a:custGeom>
              <a:avLst/>
              <a:gdLst/>
              <a:ahLst/>
              <a:cxnLst>
                <a:cxn ang="0">
                  <a:pos x="4" y="0"/>
                </a:cxn>
                <a:cxn ang="0">
                  <a:pos x="4" y="0"/>
                </a:cxn>
                <a:cxn ang="0">
                  <a:pos x="2" y="3"/>
                </a:cxn>
                <a:cxn ang="0">
                  <a:pos x="2" y="4"/>
                </a:cxn>
                <a:cxn ang="0">
                  <a:pos x="2" y="8"/>
                </a:cxn>
                <a:cxn ang="0">
                  <a:pos x="2" y="16"/>
                </a:cxn>
                <a:cxn ang="0">
                  <a:pos x="2" y="22"/>
                </a:cxn>
                <a:cxn ang="0">
                  <a:pos x="0" y="31"/>
                </a:cxn>
                <a:cxn ang="0">
                  <a:pos x="0" y="40"/>
                </a:cxn>
                <a:cxn ang="0">
                  <a:pos x="0" y="48"/>
                </a:cxn>
                <a:cxn ang="0">
                  <a:pos x="2" y="59"/>
                </a:cxn>
                <a:cxn ang="0">
                  <a:pos x="5" y="66"/>
                </a:cxn>
                <a:cxn ang="0">
                  <a:pos x="8" y="74"/>
                </a:cxn>
                <a:cxn ang="0">
                  <a:pos x="13" y="78"/>
                </a:cxn>
                <a:cxn ang="0">
                  <a:pos x="19" y="84"/>
                </a:cxn>
                <a:cxn ang="0">
                  <a:pos x="26" y="88"/>
                </a:cxn>
                <a:cxn ang="0">
                  <a:pos x="33" y="93"/>
                </a:cxn>
                <a:cxn ang="0">
                  <a:pos x="38" y="99"/>
                </a:cxn>
                <a:cxn ang="0">
                  <a:pos x="45" y="102"/>
                </a:cxn>
                <a:cxn ang="0">
                  <a:pos x="53" y="105"/>
                </a:cxn>
                <a:cxn ang="0">
                  <a:pos x="61" y="106"/>
                </a:cxn>
                <a:cxn ang="0">
                  <a:pos x="70" y="105"/>
                </a:cxn>
                <a:cxn ang="0">
                  <a:pos x="56" y="90"/>
                </a:cxn>
                <a:cxn ang="0">
                  <a:pos x="46" y="74"/>
                </a:cxn>
                <a:cxn ang="0">
                  <a:pos x="37" y="59"/>
                </a:cxn>
                <a:cxn ang="0">
                  <a:pos x="31" y="44"/>
                </a:cxn>
                <a:cxn ang="0">
                  <a:pos x="26" y="29"/>
                </a:cxn>
                <a:cxn ang="0">
                  <a:pos x="19" y="17"/>
                </a:cxn>
                <a:cxn ang="0">
                  <a:pos x="11" y="7"/>
                </a:cxn>
                <a:cxn ang="0">
                  <a:pos x="4" y="0"/>
                </a:cxn>
              </a:cxnLst>
              <a:rect l="0" t="0" r="r" b="b"/>
              <a:pathLst>
                <a:path w="70" h="106">
                  <a:moveTo>
                    <a:pt x="4" y="0"/>
                  </a:moveTo>
                  <a:lnTo>
                    <a:pt x="4" y="0"/>
                  </a:lnTo>
                  <a:lnTo>
                    <a:pt x="2" y="3"/>
                  </a:lnTo>
                  <a:lnTo>
                    <a:pt x="2" y="4"/>
                  </a:lnTo>
                  <a:lnTo>
                    <a:pt x="2" y="8"/>
                  </a:lnTo>
                  <a:lnTo>
                    <a:pt x="2" y="16"/>
                  </a:lnTo>
                  <a:lnTo>
                    <a:pt x="2" y="22"/>
                  </a:lnTo>
                  <a:lnTo>
                    <a:pt x="0" y="31"/>
                  </a:lnTo>
                  <a:lnTo>
                    <a:pt x="0" y="40"/>
                  </a:lnTo>
                  <a:lnTo>
                    <a:pt x="0" y="48"/>
                  </a:lnTo>
                  <a:lnTo>
                    <a:pt x="2" y="59"/>
                  </a:lnTo>
                  <a:lnTo>
                    <a:pt x="5" y="66"/>
                  </a:lnTo>
                  <a:lnTo>
                    <a:pt x="8" y="74"/>
                  </a:lnTo>
                  <a:lnTo>
                    <a:pt x="13" y="78"/>
                  </a:lnTo>
                  <a:lnTo>
                    <a:pt x="19" y="84"/>
                  </a:lnTo>
                  <a:lnTo>
                    <a:pt x="26" y="88"/>
                  </a:lnTo>
                  <a:lnTo>
                    <a:pt x="33" y="93"/>
                  </a:lnTo>
                  <a:lnTo>
                    <a:pt x="38" y="99"/>
                  </a:lnTo>
                  <a:lnTo>
                    <a:pt x="45" y="102"/>
                  </a:lnTo>
                  <a:lnTo>
                    <a:pt x="53" y="105"/>
                  </a:lnTo>
                  <a:lnTo>
                    <a:pt x="61" y="106"/>
                  </a:lnTo>
                  <a:lnTo>
                    <a:pt x="70" y="105"/>
                  </a:lnTo>
                  <a:lnTo>
                    <a:pt x="56" y="90"/>
                  </a:lnTo>
                  <a:lnTo>
                    <a:pt x="46" y="74"/>
                  </a:lnTo>
                  <a:lnTo>
                    <a:pt x="37" y="59"/>
                  </a:lnTo>
                  <a:lnTo>
                    <a:pt x="31" y="44"/>
                  </a:lnTo>
                  <a:lnTo>
                    <a:pt x="26" y="29"/>
                  </a:lnTo>
                  <a:lnTo>
                    <a:pt x="19" y="17"/>
                  </a:lnTo>
                  <a:lnTo>
                    <a:pt x="11" y="7"/>
                  </a:lnTo>
                  <a:lnTo>
                    <a:pt x="4" y="0"/>
                  </a:lnTo>
                  <a:close/>
                </a:path>
              </a:pathLst>
            </a:custGeom>
            <a:noFill/>
            <a:ln w="1588">
              <a:solidFill>
                <a:srgbClr val="000000"/>
              </a:solidFill>
              <a:prstDash val="solid"/>
              <a:round/>
              <a:headEnd/>
              <a:tailEnd/>
            </a:ln>
          </p:spPr>
          <p:txBody>
            <a:bodyPr/>
            <a:lstStyle/>
            <a:p>
              <a:endParaRPr lang="en-US"/>
            </a:p>
          </p:txBody>
        </p:sp>
        <p:sp>
          <p:nvSpPr>
            <p:cNvPr id="1241924" name="Freeform 836"/>
            <p:cNvSpPr>
              <a:spLocks/>
            </p:cNvSpPr>
            <p:nvPr/>
          </p:nvSpPr>
          <p:spPr bwMode="auto">
            <a:xfrm>
              <a:off x="3363" y="3326"/>
              <a:ext cx="18" cy="33"/>
            </a:xfrm>
            <a:custGeom>
              <a:avLst/>
              <a:gdLst/>
              <a:ahLst/>
              <a:cxnLst>
                <a:cxn ang="0">
                  <a:pos x="22" y="12"/>
                </a:cxn>
                <a:cxn ang="0">
                  <a:pos x="20" y="4"/>
                </a:cxn>
                <a:cxn ang="0">
                  <a:pos x="19" y="1"/>
                </a:cxn>
                <a:cxn ang="0">
                  <a:pos x="13" y="0"/>
                </a:cxn>
                <a:cxn ang="0">
                  <a:pos x="2" y="1"/>
                </a:cxn>
                <a:cxn ang="0">
                  <a:pos x="1" y="9"/>
                </a:cxn>
                <a:cxn ang="0">
                  <a:pos x="0" y="24"/>
                </a:cxn>
                <a:cxn ang="0">
                  <a:pos x="0" y="38"/>
                </a:cxn>
                <a:cxn ang="0">
                  <a:pos x="0" y="47"/>
                </a:cxn>
                <a:cxn ang="0">
                  <a:pos x="5" y="59"/>
                </a:cxn>
                <a:cxn ang="0">
                  <a:pos x="11" y="65"/>
                </a:cxn>
                <a:cxn ang="0">
                  <a:pos x="18" y="65"/>
                </a:cxn>
                <a:cxn ang="0">
                  <a:pos x="23" y="65"/>
                </a:cxn>
                <a:cxn ang="0">
                  <a:pos x="27" y="62"/>
                </a:cxn>
                <a:cxn ang="0">
                  <a:pos x="29" y="61"/>
                </a:cxn>
                <a:cxn ang="0">
                  <a:pos x="34" y="56"/>
                </a:cxn>
                <a:cxn ang="0">
                  <a:pos x="36" y="47"/>
                </a:cxn>
                <a:cxn ang="0">
                  <a:pos x="34" y="38"/>
                </a:cxn>
                <a:cxn ang="0">
                  <a:pos x="31" y="29"/>
                </a:cxn>
                <a:cxn ang="0">
                  <a:pos x="27" y="21"/>
                </a:cxn>
                <a:cxn ang="0">
                  <a:pos x="22" y="12"/>
                </a:cxn>
              </a:cxnLst>
              <a:rect l="0" t="0" r="r" b="b"/>
              <a:pathLst>
                <a:path w="36" h="65">
                  <a:moveTo>
                    <a:pt x="22" y="12"/>
                  </a:moveTo>
                  <a:lnTo>
                    <a:pt x="20" y="4"/>
                  </a:lnTo>
                  <a:lnTo>
                    <a:pt x="19" y="1"/>
                  </a:lnTo>
                  <a:lnTo>
                    <a:pt x="13" y="0"/>
                  </a:lnTo>
                  <a:lnTo>
                    <a:pt x="2" y="1"/>
                  </a:lnTo>
                  <a:lnTo>
                    <a:pt x="1" y="9"/>
                  </a:lnTo>
                  <a:lnTo>
                    <a:pt x="0" y="24"/>
                  </a:lnTo>
                  <a:lnTo>
                    <a:pt x="0" y="38"/>
                  </a:lnTo>
                  <a:lnTo>
                    <a:pt x="0" y="47"/>
                  </a:lnTo>
                  <a:lnTo>
                    <a:pt x="5" y="59"/>
                  </a:lnTo>
                  <a:lnTo>
                    <a:pt x="11" y="65"/>
                  </a:lnTo>
                  <a:lnTo>
                    <a:pt x="18" y="65"/>
                  </a:lnTo>
                  <a:lnTo>
                    <a:pt x="23" y="65"/>
                  </a:lnTo>
                  <a:lnTo>
                    <a:pt x="27" y="62"/>
                  </a:lnTo>
                  <a:lnTo>
                    <a:pt x="29" y="61"/>
                  </a:lnTo>
                  <a:lnTo>
                    <a:pt x="34" y="56"/>
                  </a:lnTo>
                  <a:lnTo>
                    <a:pt x="36" y="47"/>
                  </a:lnTo>
                  <a:lnTo>
                    <a:pt x="34" y="38"/>
                  </a:lnTo>
                  <a:lnTo>
                    <a:pt x="31" y="29"/>
                  </a:lnTo>
                  <a:lnTo>
                    <a:pt x="27" y="21"/>
                  </a:lnTo>
                  <a:lnTo>
                    <a:pt x="22" y="12"/>
                  </a:lnTo>
                  <a:close/>
                </a:path>
              </a:pathLst>
            </a:custGeom>
            <a:solidFill>
              <a:srgbClr val="FFFFFF"/>
            </a:solidFill>
            <a:ln w="9525">
              <a:noFill/>
              <a:round/>
              <a:headEnd/>
              <a:tailEnd/>
            </a:ln>
          </p:spPr>
          <p:txBody>
            <a:bodyPr/>
            <a:lstStyle/>
            <a:p>
              <a:endParaRPr lang="en-US"/>
            </a:p>
          </p:txBody>
        </p:sp>
        <p:sp>
          <p:nvSpPr>
            <p:cNvPr id="1241925" name="Freeform 837"/>
            <p:cNvSpPr>
              <a:spLocks/>
            </p:cNvSpPr>
            <p:nvPr/>
          </p:nvSpPr>
          <p:spPr bwMode="auto">
            <a:xfrm>
              <a:off x="3363" y="3326"/>
              <a:ext cx="18" cy="33"/>
            </a:xfrm>
            <a:custGeom>
              <a:avLst/>
              <a:gdLst/>
              <a:ahLst/>
              <a:cxnLst>
                <a:cxn ang="0">
                  <a:pos x="22" y="12"/>
                </a:cxn>
                <a:cxn ang="0">
                  <a:pos x="22" y="12"/>
                </a:cxn>
                <a:cxn ang="0">
                  <a:pos x="20" y="4"/>
                </a:cxn>
                <a:cxn ang="0">
                  <a:pos x="19" y="1"/>
                </a:cxn>
                <a:cxn ang="0">
                  <a:pos x="13" y="0"/>
                </a:cxn>
                <a:cxn ang="0">
                  <a:pos x="2" y="1"/>
                </a:cxn>
                <a:cxn ang="0">
                  <a:pos x="1" y="9"/>
                </a:cxn>
                <a:cxn ang="0">
                  <a:pos x="0" y="24"/>
                </a:cxn>
                <a:cxn ang="0">
                  <a:pos x="0" y="38"/>
                </a:cxn>
                <a:cxn ang="0">
                  <a:pos x="0" y="47"/>
                </a:cxn>
                <a:cxn ang="0">
                  <a:pos x="5" y="59"/>
                </a:cxn>
                <a:cxn ang="0">
                  <a:pos x="11" y="65"/>
                </a:cxn>
                <a:cxn ang="0">
                  <a:pos x="18" y="65"/>
                </a:cxn>
                <a:cxn ang="0">
                  <a:pos x="23" y="65"/>
                </a:cxn>
                <a:cxn ang="0">
                  <a:pos x="27" y="62"/>
                </a:cxn>
                <a:cxn ang="0">
                  <a:pos x="29" y="61"/>
                </a:cxn>
                <a:cxn ang="0">
                  <a:pos x="34" y="56"/>
                </a:cxn>
                <a:cxn ang="0">
                  <a:pos x="36" y="47"/>
                </a:cxn>
                <a:cxn ang="0">
                  <a:pos x="34" y="38"/>
                </a:cxn>
                <a:cxn ang="0">
                  <a:pos x="31" y="29"/>
                </a:cxn>
                <a:cxn ang="0">
                  <a:pos x="27" y="21"/>
                </a:cxn>
                <a:cxn ang="0">
                  <a:pos x="22" y="12"/>
                </a:cxn>
              </a:cxnLst>
              <a:rect l="0" t="0" r="r" b="b"/>
              <a:pathLst>
                <a:path w="36" h="65">
                  <a:moveTo>
                    <a:pt x="22" y="12"/>
                  </a:moveTo>
                  <a:lnTo>
                    <a:pt x="22" y="12"/>
                  </a:lnTo>
                  <a:lnTo>
                    <a:pt x="20" y="4"/>
                  </a:lnTo>
                  <a:lnTo>
                    <a:pt x="19" y="1"/>
                  </a:lnTo>
                  <a:lnTo>
                    <a:pt x="13" y="0"/>
                  </a:lnTo>
                  <a:lnTo>
                    <a:pt x="2" y="1"/>
                  </a:lnTo>
                  <a:lnTo>
                    <a:pt x="1" y="9"/>
                  </a:lnTo>
                  <a:lnTo>
                    <a:pt x="0" y="24"/>
                  </a:lnTo>
                  <a:lnTo>
                    <a:pt x="0" y="38"/>
                  </a:lnTo>
                  <a:lnTo>
                    <a:pt x="0" y="47"/>
                  </a:lnTo>
                  <a:lnTo>
                    <a:pt x="5" y="59"/>
                  </a:lnTo>
                  <a:lnTo>
                    <a:pt x="11" y="65"/>
                  </a:lnTo>
                  <a:lnTo>
                    <a:pt x="18" y="65"/>
                  </a:lnTo>
                  <a:lnTo>
                    <a:pt x="23" y="65"/>
                  </a:lnTo>
                  <a:lnTo>
                    <a:pt x="27" y="62"/>
                  </a:lnTo>
                  <a:lnTo>
                    <a:pt x="29" y="61"/>
                  </a:lnTo>
                  <a:lnTo>
                    <a:pt x="34" y="56"/>
                  </a:lnTo>
                  <a:lnTo>
                    <a:pt x="36" y="47"/>
                  </a:lnTo>
                  <a:lnTo>
                    <a:pt x="34" y="38"/>
                  </a:lnTo>
                  <a:lnTo>
                    <a:pt x="31" y="29"/>
                  </a:lnTo>
                  <a:lnTo>
                    <a:pt x="27" y="21"/>
                  </a:lnTo>
                  <a:lnTo>
                    <a:pt x="22" y="12"/>
                  </a:lnTo>
                  <a:close/>
                </a:path>
              </a:pathLst>
            </a:custGeom>
            <a:noFill/>
            <a:ln w="1588">
              <a:solidFill>
                <a:srgbClr val="000000"/>
              </a:solidFill>
              <a:prstDash val="solid"/>
              <a:round/>
              <a:headEnd/>
              <a:tailEnd/>
            </a:ln>
          </p:spPr>
          <p:txBody>
            <a:bodyPr/>
            <a:lstStyle/>
            <a:p>
              <a:endParaRPr lang="en-US"/>
            </a:p>
          </p:txBody>
        </p:sp>
        <p:sp>
          <p:nvSpPr>
            <p:cNvPr id="1241926" name="Freeform 838"/>
            <p:cNvSpPr>
              <a:spLocks/>
            </p:cNvSpPr>
            <p:nvPr/>
          </p:nvSpPr>
          <p:spPr bwMode="auto">
            <a:xfrm>
              <a:off x="3361" y="3304"/>
              <a:ext cx="12" cy="32"/>
            </a:xfrm>
            <a:custGeom>
              <a:avLst/>
              <a:gdLst/>
              <a:ahLst/>
              <a:cxnLst>
                <a:cxn ang="0">
                  <a:pos x="1" y="0"/>
                </a:cxn>
                <a:cxn ang="0">
                  <a:pos x="12" y="1"/>
                </a:cxn>
                <a:cxn ang="0">
                  <a:pos x="17" y="4"/>
                </a:cxn>
                <a:cxn ang="0">
                  <a:pos x="22" y="12"/>
                </a:cxn>
                <a:cxn ang="0">
                  <a:pos x="24" y="21"/>
                </a:cxn>
                <a:cxn ang="0">
                  <a:pos x="24" y="33"/>
                </a:cxn>
                <a:cxn ang="0">
                  <a:pos x="20" y="47"/>
                </a:cxn>
                <a:cxn ang="0">
                  <a:pos x="14" y="59"/>
                </a:cxn>
                <a:cxn ang="0">
                  <a:pos x="6" y="64"/>
                </a:cxn>
                <a:cxn ang="0">
                  <a:pos x="1" y="62"/>
                </a:cxn>
                <a:cxn ang="0">
                  <a:pos x="0" y="55"/>
                </a:cxn>
                <a:cxn ang="0">
                  <a:pos x="1" y="47"/>
                </a:cxn>
                <a:cxn ang="0">
                  <a:pos x="1" y="44"/>
                </a:cxn>
                <a:cxn ang="0">
                  <a:pos x="1" y="0"/>
                </a:cxn>
              </a:cxnLst>
              <a:rect l="0" t="0" r="r" b="b"/>
              <a:pathLst>
                <a:path w="24" h="64">
                  <a:moveTo>
                    <a:pt x="1" y="0"/>
                  </a:moveTo>
                  <a:lnTo>
                    <a:pt x="12" y="1"/>
                  </a:lnTo>
                  <a:lnTo>
                    <a:pt x="17" y="4"/>
                  </a:lnTo>
                  <a:lnTo>
                    <a:pt x="22" y="12"/>
                  </a:lnTo>
                  <a:lnTo>
                    <a:pt x="24" y="21"/>
                  </a:lnTo>
                  <a:lnTo>
                    <a:pt x="24" y="33"/>
                  </a:lnTo>
                  <a:lnTo>
                    <a:pt x="20" y="47"/>
                  </a:lnTo>
                  <a:lnTo>
                    <a:pt x="14" y="59"/>
                  </a:lnTo>
                  <a:lnTo>
                    <a:pt x="6" y="64"/>
                  </a:lnTo>
                  <a:lnTo>
                    <a:pt x="1" y="62"/>
                  </a:lnTo>
                  <a:lnTo>
                    <a:pt x="0" y="55"/>
                  </a:lnTo>
                  <a:lnTo>
                    <a:pt x="1" y="47"/>
                  </a:lnTo>
                  <a:lnTo>
                    <a:pt x="1" y="44"/>
                  </a:lnTo>
                  <a:lnTo>
                    <a:pt x="1" y="0"/>
                  </a:lnTo>
                  <a:close/>
                </a:path>
              </a:pathLst>
            </a:custGeom>
            <a:solidFill>
              <a:srgbClr val="FFFFFF"/>
            </a:solidFill>
            <a:ln w="9525">
              <a:noFill/>
              <a:round/>
              <a:headEnd/>
              <a:tailEnd/>
            </a:ln>
          </p:spPr>
          <p:txBody>
            <a:bodyPr/>
            <a:lstStyle/>
            <a:p>
              <a:endParaRPr lang="en-US"/>
            </a:p>
          </p:txBody>
        </p:sp>
        <p:sp>
          <p:nvSpPr>
            <p:cNvPr id="1241927" name="Freeform 839"/>
            <p:cNvSpPr>
              <a:spLocks/>
            </p:cNvSpPr>
            <p:nvPr/>
          </p:nvSpPr>
          <p:spPr bwMode="auto">
            <a:xfrm>
              <a:off x="3361" y="3304"/>
              <a:ext cx="12" cy="32"/>
            </a:xfrm>
            <a:custGeom>
              <a:avLst/>
              <a:gdLst/>
              <a:ahLst/>
              <a:cxnLst>
                <a:cxn ang="0">
                  <a:pos x="1" y="0"/>
                </a:cxn>
                <a:cxn ang="0">
                  <a:pos x="1" y="0"/>
                </a:cxn>
                <a:cxn ang="0">
                  <a:pos x="12" y="1"/>
                </a:cxn>
                <a:cxn ang="0">
                  <a:pos x="17" y="4"/>
                </a:cxn>
                <a:cxn ang="0">
                  <a:pos x="22" y="12"/>
                </a:cxn>
                <a:cxn ang="0">
                  <a:pos x="24" y="21"/>
                </a:cxn>
                <a:cxn ang="0">
                  <a:pos x="24" y="33"/>
                </a:cxn>
                <a:cxn ang="0">
                  <a:pos x="20" y="47"/>
                </a:cxn>
                <a:cxn ang="0">
                  <a:pos x="14" y="59"/>
                </a:cxn>
                <a:cxn ang="0">
                  <a:pos x="6" y="64"/>
                </a:cxn>
                <a:cxn ang="0">
                  <a:pos x="1" y="62"/>
                </a:cxn>
                <a:cxn ang="0">
                  <a:pos x="0" y="55"/>
                </a:cxn>
                <a:cxn ang="0">
                  <a:pos x="1" y="47"/>
                </a:cxn>
                <a:cxn ang="0">
                  <a:pos x="1" y="44"/>
                </a:cxn>
                <a:cxn ang="0">
                  <a:pos x="1" y="0"/>
                </a:cxn>
              </a:cxnLst>
              <a:rect l="0" t="0" r="r" b="b"/>
              <a:pathLst>
                <a:path w="24" h="64">
                  <a:moveTo>
                    <a:pt x="1" y="0"/>
                  </a:moveTo>
                  <a:lnTo>
                    <a:pt x="1" y="0"/>
                  </a:lnTo>
                  <a:lnTo>
                    <a:pt x="12" y="1"/>
                  </a:lnTo>
                  <a:lnTo>
                    <a:pt x="17" y="4"/>
                  </a:lnTo>
                  <a:lnTo>
                    <a:pt x="22" y="12"/>
                  </a:lnTo>
                  <a:lnTo>
                    <a:pt x="24" y="21"/>
                  </a:lnTo>
                  <a:lnTo>
                    <a:pt x="24" y="33"/>
                  </a:lnTo>
                  <a:lnTo>
                    <a:pt x="20" y="47"/>
                  </a:lnTo>
                  <a:lnTo>
                    <a:pt x="14" y="59"/>
                  </a:lnTo>
                  <a:lnTo>
                    <a:pt x="6" y="64"/>
                  </a:lnTo>
                  <a:lnTo>
                    <a:pt x="1" y="62"/>
                  </a:lnTo>
                  <a:lnTo>
                    <a:pt x="0" y="55"/>
                  </a:lnTo>
                  <a:lnTo>
                    <a:pt x="1" y="47"/>
                  </a:lnTo>
                  <a:lnTo>
                    <a:pt x="1" y="44"/>
                  </a:lnTo>
                  <a:lnTo>
                    <a:pt x="1" y="0"/>
                  </a:lnTo>
                  <a:close/>
                </a:path>
              </a:pathLst>
            </a:custGeom>
            <a:noFill/>
            <a:ln w="1588">
              <a:solidFill>
                <a:srgbClr val="000000"/>
              </a:solidFill>
              <a:prstDash val="solid"/>
              <a:round/>
              <a:headEnd/>
              <a:tailEnd/>
            </a:ln>
          </p:spPr>
          <p:txBody>
            <a:bodyPr/>
            <a:lstStyle/>
            <a:p>
              <a:endParaRPr lang="en-US"/>
            </a:p>
          </p:txBody>
        </p:sp>
        <p:sp>
          <p:nvSpPr>
            <p:cNvPr id="1241928" name="Freeform 840"/>
            <p:cNvSpPr>
              <a:spLocks/>
            </p:cNvSpPr>
            <p:nvPr/>
          </p:nvSpPr>
          <p:spPr bwMode="auto">
            <a:xfrm>
              <a:off x="3303" y="3292"/>
              <a:ext cx="64" cy="104"/>
            </a:xfrm>
            <a:custGeom>
              <a:avLst/>
              <a:gdLst/>
              <a:ahLst/>
              <a:cxnLst>
                <a:cxn ang="0">
                  <a:pos x="126" y="68"/>
                </a:cxn>
                <a:cxn ang="0">
                  <a:pos x="121" y="50"/>
                </a:cxn>
                <a:cxn ang="0">
                  <a:pos x="122" y="40"/>
                </a:cxn>
                <a:cxn ang="0">
                  <a:pos x="123" y="28"/>
                </a:cxn>
                <a:cxn ang="0">
                  <a:pos x="113" y="15"/>
                </a:cxn>
                <a:cxn ang="0">
                  <a:pos x="89" y="1"/>
                </a:cxn>
                <a:cxn ang="0">
                  <a:pos x="60" y="4"/>
                </a:cxn>
                <a:cxn ang="0">
                  <a:pos x="48" y="15"/>
                </a:cxn>
                <a:cxn ang="0">
                  <a:pos x="32" y="29"/>
                </a:cxn>
                <a:cxn ang="0">
                  <a:pos x="30" y="43"/>
                </a:cxn>
                <a:cxn ang="0">
                  <a:pos x="31" y="58"/>
                </a:cxn>
                <a:cxn ang="0">
                  <a:pos x="32" y="74"/>
                </a:cxn>
                <a:cxn ang="0">
                  <a:pos x="31" y="89"/>
                </a:cxn>
                <a:cxn ang="0">
                  <a:pos x="26" y="103"/>
                </a:cxn>
                <a:cxn ang="0">
                  <a:pos x="19" y="118"/>
                </a:cxn>
                <a:cxn ang="0">
                  <a:pos x="12" y="136"/>
                </a:cxn>
                <a:cxn ang="0">
                  <a:pos x="4" y="158"/>
                </a:cxn>
                <a:cxn ang="0">
                  <a:pos x="0" y="180"/>
                </a:cxn>
                <a:cxn ang="0">
                  <a:pos x="8" y="197"/>
                </a:cxn>
                <a:cxn ang="0">
                  <a:pos x="25" y="207"/>
                </a:cxn>
                <a:cxn ang="0">
                  <a:pos x="54" y="209"/>
                </a:cxn>
                <a:cxn ang="0">
                  <a:pos x="64" y="204"/>
                </a:cxn>
                <a:cxn ang="0">
                  <a:pos x="81" y="204"/>
                </a:cxn>
                <a:cxn ang="0">
                  <a:pos x="93" y="209"/>
                </a:cxn>
                <a:cxn ang="0">
                  <a:pos x="108" y="207"/>
                </a:cxn>
                <a:cxn ang="0">
                  <a:pos x="117" y="192"/>
                </a:cxn>
                <a:cxn ang="0">
                  <a:pos x="123" y="179"/>
                </a:cxn>
                <a:cxn ang="0">
                  <a:pos x="122" y="166"/>
                </a:cxn>
                <a:cxn ang="0">
                  <a:pos x="123" y="148"/>
                </a:cxn>
                <a:cxn ang="0">
                  <a:pos x="127" y="133"/>
                </a:cxn>
                <a:cxn ang="0">
                  <a:pos x="130" y="118"/>
                </a:cxn>
                <a:cxn ang="0">
                  <a:pos x="125" y="106"/>
                </a:cxn>
                <a:cxn ang="0">
                  <a:pos x="125" y="95"/>
                </a:cxn>
                <a:cxn ang="0">
                  <a:pos x="127" y="83"/>
                </a:cxn>
              </a:cxnLst>
              <a:rect l="0" t="0" r="r" b="b"/>
              <a:pathLst>
                <a:path w="130" h="209">
                  <a:moveTo>
                    <a:pt x="127" y="77"/>
                  </a:moveTo>
                  <a:lnTo>
                    <a:pt x="126" y="68"/>
                  </a:lnTo>
                  <a:lnTo>
                    <a:pt x="123" y="58"/>
                  </a:lnTo>
                  <a:lnTo>
                    <a:pt x="121" y="50"/>
                  </a:lnTo>
                  <a:lnTo>
                    <a:pt x="118" y="46"/>
                  </a:lnTo>
                  <a:lnTo>
                    <a:pt x="122" y="40"/>
                  </a:lnTo>
                  <a:lnTo>
                    <a:pt x="125" y="35"/>
                  </a:lnTo>
                  <a:lnTo>
                    <a:pt x="123" y="28"/>
                  </a:lnTo>
                  <a:lnTo>
                    <a:pt x="121" y="23"/>
                  </a:lnTo>
                  <a:lnTo>
                    <a:pt x="113" y="15"/>
                  </a:lnTo>
                  <a:lnTo>
                    <a:pt x="100" y="9"/>
                  </a:lnTo>
                  <a:lnTo>
                    <a:pt x="89" y="1"/>
                  </a:lnTo>
                  <a:lnTo>
                    <a:pt x="77" y="0"/>
                  </a:lnTo>
                  <a:lnTo>
                    <a:pt x="60" y="4"/>
                  </a:lnTo>
                  <a:lnTo>
                    <a:pt x="54" y="7"/>
                  </a:lnTo>
                  <a:lnTo>
                    <a:pt x="48" y="15"/>
                  </a:lnTo>
                  <a:lnTo>
                    <a:pt x="37" y="25"/>
                  </a:lnTo>
                  <a:lnTo>
                    <a:pt x="32" y="29"/>
                  </a:lnTo>
                  <a:lnTo>
                    <a:pt x="30" y="37"/>
                  </a:lnTo>
                  <a:lnTo>
                    <a:pt x="30" y="43"/>
                  </a:lnTo>
                  <a:lnTo>
                    <a:pt x="30" y="50"/>
                  </a:lnTo>
                  <a:lnTo>
                    <a:pt x="31" y="58"/>
                  </a:lnTo>
                  <a:lnTo>
                    <a:pt x="31" y="66"/>
                  </a:lnTo>
                  <a:lnTo>
                    <a:pt x="32" y="74"/>
                  </a:lnTo>
                  <a:lnTo>
                    <a:pt x="32" y="83"/>
                  </a:lnTo>
                  <a:lnTo>
                    <a:pt x="31" y="89"/>
                  </a:lnTo>
                  <a:lnTo>
                    <a:pt x="30" y="96"/>
                  </a:lnTo>
                  <a:lnTo>
                    <a:pt x="26" y="103"/>
                  </a:lnTo>
                  <a:lnTo>
                    <a:pt x="23" y="112"/>
                  </a:lnTo>
                  <a:lnTo>
                    <a:pt x="19" y="118"/>
                  </a:lnTo>
                  <a:lnTo>
                    <a:pt x="14" y="127"/>
                  </a:lnTo>
                  <a:lnTo>
                    <a:pt x="12" y="136"/>
                  </a:lnTo>
                  <a:lnTo>
                    <a:pt x="8" y="142"/>
                  </a:lnTo>
                  <a:lnTo>
                    <a:pt x="4" y="158"/>
                  </a:lnTo>
                  <a:lnTo>
                    <a:pt x="0" y="170"/>
                  </a:lnTo>
                  <a:lnTo>
                    <a:pt x="0" y="180"/>
                  </a:lnTo>
                  <a:lnTo>
                    <a:pt x="4" y="188"/>
                  </a:lnTo>
                  <a:lnTo>
                    <a:pt x="8" y="197"/>
                  </a:lnTo>
                  <a:lnTo>
                    <a:pt x="14" y="203"/>
                  </a:lnTo>
                  <a:lnTo>
                    <a:pt x="25" y="207"/>
                  </a:lnTo>
                  <a:lnTo>
                    <a:pt x="41" y="209"/>
                  </a:lnTo>
                  <a:lnTo>
                    <a:pt x="54" y="209"/>
                  </a:lnTo>
                  <a:lnTo>
                    <a:pt x="59" y="207"/>
                  </a:lnTo>
                  <a:lnTo>
                    <a:pt x="64" y="204"/>
                  </a:lnTo>
                  <a:lnTo>
                    <a:pt x="73" y="204"/>
                  </a:lnTo>
                  <a:lnTo>
                    <a:pt x="81" y="204"/>
                  </a:lnTo>
                  <a:lnTo>
                    <a:pt x="86" y="207"/>
                  </a:lnTo>
                  <a:lnTo>
                    <a:pt x="93" y="209"/>
                  </a:lnTo>
                  <a:lnTo>
                    <a:pt x="102" y="209"/>
                  </a:lnTo>
                  <a:lnTo>
                    <a:pt x="108" y="207"/>
                  </a:lnTo>
                  <a:lnTo>
                    <a:pt x="113" y="200"/>
                  </a:lnTo>
                  <a:lnTo>
                    <a:pt x="117" y="192"/>
                  </a:lnTo>
                  <a:lnTo>
                    <a:pt x="121" y="183"/>
                  </a:lnTo>
                  <a:lnTo>
                    <a:pt x="123" y="179"/>
                  </a:lnTo>
                  <a:lnTo>
                    <a:pt x="123" y="173"/>
                  </a:lnTo>
                  <a:lnTo>
                    <a:pt x="122" y="166"/>
                  </a:lnTo>
                  <a:lnTo>
                    <a:pt x="122" y="157"/>
                  </a:lnTo>
                  <a:lnTo>
                    <a:pt x="123" y="148"/>
                  </a:lnTo>
                  <a:lnTo>
                    <a:pt x="126" y="140"/>
                  </a:lnTo>
                  <a:lnTo>
                    <a:pt x="127" y="133"/>
                  </a:lnTo>
                  <a:lnTo>
                    <a:pt x="130" y="129"/>
                  </a:lnTo>
                  <a:lnTo>
                    <a:pt x="130" y="118"/>
                  </a:lnTo>
                  <a:lnTo>
                    <a:pt x="127" y="111"/>
                  </a:lnTo>
                  <a:lnTo>
                    <a:pt x="125" y="106"/>
                  </a:lnTo>
                  <a:lnTo>
                    <a:pt x="125" y="100"/>
                  </a:lnTo>
                  <a:lnTo>
                    <a:pt x="125" y="95"/>
                  </a:lnTo>
                  <a:lnTo>
                    <a:pt x="126" y="87"/>
                  </a:lnTo>
                  <a:lnTo>
                    <a:pt x="127" y="83"/>
                  </a:lnTo>
                  <a:lnTo>
                    <a:pt x="127" y="77"/>
                  </a:lnTo>
                  <a:close/>
                </a:path>
              </a:pathLst>
            </a:custGeom>
            <a:solidFill>
              <a:srgbClr val="FFFFFF"/>
            </a:solidFill>
            <a:ln w="9525">
              <a:noFill/>
              <a:round/>
              <a:headEnd/>
              <a:tailEnd/>
            </a:ln>
          </p:spPr>
          <p:txBody>
            <a:bodyPr/>
            <a:lstStyle/>
            <a:p>
              <a:endParaRPr lang="en-US"/>
            </a:p>
          </p:txBody>
        </p:sp>
        <p:sp>
          <p:nvSpPr>
            <p:cNvPr id="1241929" name="Freeform 841"/>
            <p:cNvSpPr>
              <a:spLocks/>
            </p:cNvSpPr>
            <p:nvPr/>
          </p:nvSpPr>
          <p:spPr bwMode="auto">
            <a:xfrm>
              <a:off x="3303" y="3292"/>
              <a:ext cx="64" cy="104"/>
            </a:xfrm>
            <a:custGeom>
              <a:avLst/>
              <a:gdLst/>
              <a:ahLst/>
              <a:cxnLst>
                <a:cxn ang="0">
                  <a:pos x="127" y="77"/>
                </a:cxn>
                <a:cxn ang="0">
                  <a:pos x="123" y="58"/>
                </a:cxn>
                <a:cxn ang="0">
                  <a:pos x="118" y="46"/>
                </a:cxn>
                <a:cxn ang="0">
                  <a:pos x="125" y="35"/>
                </a:cxn>
                <a:cxn ang="0">
                  <a:pos x="121" y="23"/>
                </a:cxn>
                <a:cxn ang="0">
                  <a:pos x="100" y="9"/>
                </a:cxn>
                <a:cxn ang="0">
                  <a:pos x="77" y="0"/>
                </a:cxn>
                <a:cxn ang="0">
                  <a:pos x="54" y="7"/>
                </a:cxn>
                <a:cxn ang="0">
                  <a:pos x="37" y="25"/>
                </a:cxn>
                <a:cxn ang="0">
                  <a:pos x="30" y="37"/>
                </a:cxn>
                <a:cxn ang="0">
                  <a:pos x="30" y="50"/>
                </a:cxn>
                <a:cxn ang="0">
                  <a:pos x="31" y="66"/>
                </a:cxn>
                <a:cxn ang="0">
                  <a:pos x="32" y="83"/>
                </a:cxn>
                <a:cxn ang="0">
                  <a:pos x="30" y="96"/>
                </a:cxn>
                <a:cxn ang="0">
                  <a:pos x="23" y="112"/>
                </a:cxn>
                <a:cxn ang="0">
                  <a:pos x="14" y="127"/>
                </a:cxn>
                <a:cxn ang="0">
                  <a:pos x="8" y="142"/>
                </a:cxn>
                <a:cxn ang="0">
                  <a:pos x="0" y="170"/>
                </a:cxn>
                <a:cxn ang="0">
                  <a:pos x="4" y="188"/>
                </a:cxn>
                <a:cxn ang="0">
                  <a:pos x="14" y="203"/>
                </a:cxn>
                <a:cxn ang="0">
                  <a:pos x="41" y="209"/>
                </a:cxn>
                <a:cxn ang="0">
                  <a:pos x="59" y="207"/>
                </a:cxn>
                <a:cxn ang="0">
                  <a:pos x="73" y="204"/>
                </a:cxn>
                <a:cxn ang="0">
                  <a:pos x="86" y="207"/>
                </a:cxn>
                <a:cxn ang="0">
                  <a:pos x="102" y="209"/>
                </a:cxn>
                <a:cxn ang="0">
                  <a:pos x="113" y="200"/>
                </a:cxn>
                <a:cxn ang="0">
                  <a:pos x="121" y="183"/>
                </a:cxn>
                <a:cxn ang="0">
                  <a:pos x="123" y="173"/>
                </a:cxn>
                <a:cxn ang="0">
                  <a:pos x="122" y="157"/>
                </a:cxn>
                <a:cxn ang="0">
                  <a:pos x="126" y="140"/>
                </a:cxn>
                <a:cxn ang="0">
                  <a:pos x="130" y="129"/>
                </a:cxn>
                <a:cxn ang="0">
                  <a:pos x="127" y="111"/>
                </a:cxn>
                <a:cxn ang="0">
                  <a:pos x="125" y="100"/>
                </a:cxn>
                <a:cxn ang="0">
                  <a:pos x="126" y="87"/>
                </a:cxn>
                <a:cxn ang="0">
                  <a:pos x="127" y="77"/>
                </a:cxn>
              </a:cxnLst>
              <a:rect l="0" t="0" r="r" b="b"/>
              <a:pathLst>
                <a:path w="130" h="209">
                  <a:moveTo>
                    <a:pt x="127" y="77"/>
                  </a:moveTo>
                  <a:lnTo>
                    <a:pt x="127" y="77"/>
                  </a:lnTo>
                  <a:lnTo>
                    <a:pt x="126" y="68"/>
                  </a:lnTo>
                  <a:lnTo>
                    <a:pt x="123" y="58"/>
                  </a:lnTo>
                  <a:lnTo>
                    <a:pt x="121" y="50"/>
                  </a:lnTo>
                  <a:lnTo>
                    <a:pt x="118" y="46"/>
                  </a:lnTo>
                  <a:lnTo>
                    <a:pt x="122" y="40"/>
                  </a:lnTo>
                  <a:lnTo>
                    <a:pt x="125" y="35"/>
                  </a:lnTo>
                  <a:lnTo>
                    <a:pt x="123" y="28"/>
                  </a:lnTo>
                  <a:lnTo>
                    <a:pt x="121" y="23"/>
                  </a:lnTo>
                  <a:lnTo>
                    <a:pt x="113" y="15"/>
                  </a:lnTo>
                  <a:lnTo>
                    <a:pt x="100" y="9"/>
                  </a:lnTo>
                  <a:lnTo>
                    <a:pt x="89" y="1"/>
                  </a:lnTo>
                  <a:lnTo>
                    <a:pt x="77" y="0"/>
                  </a:lnTo>
                  <a:lnTo>
                    <a:pt x="60" y="4"/>
                  </a:lnTo>
                  <a:lnTo>
                    <a:pt x="54" y="7"/>
                  </a:lnTo>
                  <a:lnTo>
                    <a:pt x="48" y="15"/>
                  </a:lnTo>
                  <a:lnTo>
                    <a:pt x="37" y="25"/>
                  </a:lnTo>
                  <a:lnTo>
                    <a:pt x="32" y="29"/>
                  </a:lnTo>
                  <a:lnTo>
                    <a:pt x="30" y="37"/>
                  </a:lnTo>
                  <a:lnTo>
                    <a:pt x="30" y="43"/>
                  </a:lnTo>
                  <a:lnTo>
                    <a:pt x="30" y="50"/>
                  </a:lnTo>
                  <a:lnTo>
                    <a:pt x="31" y="58"/>
                  </a:lnTo>
                  <a:lnTo>
                    <a:pt x="31" y="66"/>
                  </a:lnTo>
                  <a:lnTo>
                    <a:pt x="32" y="74"/>
                  </a:lnTo>
                  <a:lnTo>
                    <a:pt x="32" y="83"/>
                  </a:lnTo>
                  <a:lnTo>
                    <a:pt x="31" y="89"/>
                  </a:lnTo>
                  <a:lnTo>
                    <a:pt x="30" y="96"/>
                  </a:lnTo>
                  <a:lnTo>
                    <a:pt x="26" y="103"/>
                  </a:lnTo>
                  <a:lnTo>
                    <a:pt x="23" y="112"/>
                  </a:lnTo>
                  <a:lnTo>
                    <a:pt x="19" y="118"/>
                  </a:lnTo>
                  <a:lnTo>
                    <a:pt x="14" y="127"/>
                  </a:lnTo>
                  <a:lnTo>
                    <a:pt x="12" y="136"/>
                  </a:lnTo>
                  <a:lnTo>
                    <a:pt x="8" y="142"/>
                  </a:lnTo>
                  <a:lnTo>
                    <a:pt x="4" y="158"/>
                  </a:lnTo>
                  <a:lnTo>
                    <a:pt x="0" y="170"/>
                  </a:lnTo>
                  <a:lnTo>
                    <a:pt x="0" y="180"/>
                  </a:lnTo>
                  <a:lnTo>
                    <a:pt x="4" y="188"/>
                  </a:lnTo>
                  <a:lnTo>
                    <a:pt x="8" y="197"/>
                  </a:lnTo>
                  <a:lnTo>
                    <a:pt x="14" y="203"/>
                  </a:lnTo>
                  <a:lnTo>
                    <a:pt x="25" y="207"/>
                  </a:lnTo>
                  <a:lnTo>
                    <a:pt x="41" y="209"/>
                  </a:lnTo>
                  <a:lnTo>
                    <a:pt x="54" y="209"/>
                  </a:lnTo>
                  <a:lnTo>
                    <a:pt x="59" y="207"/>
                  </a:lnTo>
                  <a:lnTo>
                    <a:pt x="64" y="204"/>
                  </a:lnTo>
                  <a:lnTo>
                    <a:pt x="73" y="204"/>
                  </a:lnTo>
                  <a:lnTo>
                    <a:pt x="81" y="204"/>
                  </a:lnTo>
                  <a:lnTo>
                    <a:pt x="86" y="207"/>
                  </a:lnTo>
                  <a:lnTo>
                    <a:pt x="93" y="209"/>
                  </a:lnTo>
                  <a:lnTo>
                    <a:pt x="102" y="209"/>
                  </a:lnTo>
                  <a:lnTo>
                    <a:pt x="108" y="207"/>
                  </a:lnTo>
                  <a:lnTo>
                    <a:pt x="113" y="200"/>
                  </a:lnTo>
                  <a:lnTo>
                    <a:pt x="117" y="192"/>
                  </a:lnTo>
                  <a:lnTo>
                    <a:pt x="121" y="183"/>
                  </a:lnTo>
                  <a:lnTo>
                    <a:pt x="123" y="179"/>
                  </a:lnTo>
                  <a:lnTo>
                    <a:pt x="123" y="173"/>
                  </a:lnTo>
                  <a:lnTo>
                    <a:pt x="122" y="166"/>
                  </a:lnTo>
                  <a:lnTo>
                    <a:pt x="122" y="157"/>
                  </a:lnTo>
                  <a:lnTo>
                    <a:pt x="123" y="148"/>
                  </a:lnTo>
                  <a:lnTo>
                    <a:pt x="126" y="140"/>
                  </a:lnTo>
                  <a:lnTo>
                    <a:pt x="127" y="133"/>
                  </a:lnTo>
                  <a:lnTo>
                    <a:pt x="130" y="129"/>
                  </a:lnTo>
                  <a:lnTo>
                    <a:pt x="130" y="118"/>
                  </a:lnTo>
                  <a:lnTo>
                    <a:pt x="127" y="111"/>
                  </a:lnTo>
                  <a:lnTo>
                    <a:pt x="125" y="106"/>
                  </a:lnTo>
                  <a:lnTo>
                    <a:pt x="125" y="100"/>
                  </a:lnTo>
                  <a:lnTo>
                    <a:pt x="125" y="95"/>
                  </a:lnTo>
                  <a:lnTo>
                    <a:pt x="126" y="87"/>
                  </a:lnTo>
                  <a:lnTo>
                    <a:pt x="127" y="83"/>
                  </a:lnTo>
                  <a:lnTo>
                    <a:pt x="127" y="77"/>
                  </a:lnTo>
                  <a:close/>
                </a:path>
              </a:pathLst>
            </a:custGeom>
            <a:noFill/>
            <a:ln w="1588">
              <a:solidFill>
                <a:srgbClr val="000000"/>
              </a:solidFill>
              <a:prstDash val="solid"/>
              <a:round/>
              <a:headEnd/>
              <a:tailEnd/>
            </a:ln>
          </p:spPr>
          <p:txBody>
            <a:bodyPr/>
            <a:lstStyle/>
            <a:p>
              <a:endParaRPr lang="en-US"/>
            </a:p>
          </p:txBody>
        </p:sp>
        <p:sp>
          <p:nvSpPr>
            <p:cNvPr id="1241930" name="Freeform 842"/>
            <p:cNvSpPr>
              <a:spLocks/>
            </p:cNvSpPr>
            <p:nvPr/>
          </p:nvSpPr>
          <p:spPr bwMode="auto">
            <a:xfrm>
              <a:off x="3327" y="3341"/>
              <a:ext cx="28" cy="40"/>
            </a:xfrm>
            <a:custGeom>
              <a:avLst/>
              <a:gdLst/>
              <a:ahLst/>
              <a:cxnLst>
                <a:cxn ang="0">
                  <a:pos x="0" y="1"/>
                </a:cxn>
                <a:cxn ang="0">
                  <a:pos x="0" y="1"/>
                </a:cxn>
                <a:cxn ang="0">
                  <a:pos x="9" y="0"/>
                </a:cxn>
                <a:cxn ang="0">
                  <a:pos x="18" y="0"/>
                </a:cxn>
                <a:cxn ang="0">
                  <a:pos x="27" y="0"/>
                </a:cxn>
                <a:cxn ang="0">
                  <a:pos x="37" y="3"/>
                </a:cxn>
                <a:cxn ang="0">
                  <a:pos x="44" y="7"/>
                </a:cxn>
                <a:cxn ang="0">
                  <a:pos x="49" y="15"/>
                </a:cxn>
                <a:cxn ang="0">
                  <a:pos x="51" y="24"/>
                </a:cxn>
                <a:cxn ang="0">
                  <a:pos x="55" y="31"/>
                </a:cxn>
                <a:cxn ang="0">
                  <a:pos x="55" y="41"/>
                </a:cxn>
                <a:cxn ang="0">
                  <a:pos x="56" y="53"/>
                </a:cxn>
                <a:cxn ang="0">
                  <a:pos x="55" y="64"/>
                </a:cxn>
                <a:cxn ang="0">
                  <a:pos x="55" y="75"/>
                </a:cxn>
                <a:cxn ang="0">
                  <a:pos x="53" y="78"/>
                </a:cxn>
              </a:cxnLst>
              <a:rect l="0" t="0" r="r" b="b"/>
              <a:pathLst>
                <a:path w="56" h="78">
                  <a:moveTo>
                    <a:pt x="0" y="1"/>
                  </a:moveTo>
                  <a:lnTo>
                    <a:pt x="0" y="1"/>
                  </a:lnTo>
                  <a:lnTo>
                    <a:pt x="9" y="0"/>
                  </a:lnTo>
                  <a:lnTo>
                    <a:pt x="18" y="0"/>
                  </a:lnTo>
                  <a:lnTo>
                    <a:pt x="27" y="0"/>
                  </a:lnTo>
                  <a:lnTo>
                    <a:pt x="37" y="3"/>
                  </a:lnTo>
                  <a:lnTo>
                    <a:pt x="44" y="7"/>
                  </a:lnTo>
                  <a:lnTo>
                    <a:pt x="49" y="15"/>
                  </a:lnTo>
                  <a:lnTo>
                    <a:pt x="51" y="24"/>
                  </a:lnTo>
                  <a:lnTo>
                    <a:pt x="55" y="31"/>
                  </a:lnTo>
                  <a:lnTo>
                    <a:pt x="55" y="41"/>
                  </a:lnTo>
                  <a:lnTo>
                    <a:pt x="56" y="53"/>
                  </a:lnTo>
                  <a:lnTo>
                    <a:pt x="55" y="64"/>
                  </a:lnTo>
                  <a:lnTo>
                    <a:pt x="55" y="75"/>
                  </a:lnTo>
                  <a:lnTo>
                    <a:pt x="53" y="78"/>
                  </a:lnTo>
                </a:path>
              </a:pathLst>
            </a:custGeom>
            <a:noFill/>
            <a:ln w="1588">
              <a:solidFill>
                <a:srgbClr val="000000"/>
              </a:solidFill>
              <a:prstDash val="solid"/>
              <a:round/>
              <a:headEnd/>
              <a:tailEnd/>
            </a:ln>
          </p:spPr>
          <p:txBody>
            <a:bodyPr/>
            <a:lstStyle/>
            <a:p>
              <a:endParaRPr lang="en-US"/>
            </a:p>
          </p:txBody>
        </p:sp>
        <p:sp>
          <p:nvSpPr>
            <p:cNvPr id="1241931" name="Freeform 843"/>
            <p:cNvSpPr>
              <a:spLocks/>
            </p:cNvSpPr>
            <p:nvPr/>
          </p:nvSpPr>
          <p:spPr bwMode="auto">
            <a:xfrm>
              <a:off x="3373" y="3356"/>
              <a:ext cx="5" cy="27"/>
            </a:xfrm>
            <a:custGeom>
              <a:avLst/>
              <a:gdLst/>
              <a:ahLst/>
              <a:cxnLst>
                <a:cxn ang="0">
                  <a:pos x="12" y="4"/>
                </a:cxn>
                <a:cxn ang="0">
                  <a:pos x="10" y="13"/>
                </a:cxn>
                <a:cxn ang="0">
                  <a:pos x="10" y="26"/>
                </a:cxn>
                <a:cxn ang="0">
                  <a:pos x="9" y="40"/>
                </a:cxn>
                <a:cxn ang="0">
                  <a:pos x="9" y="50"/>
                </a:cxn>
                <a:cxn ang="0">
                  <a:pos x="8" y="50"/>
                </a:cxn>
                <a:cxn ang="0">
                  <a:pos x="4" y="51"/>
                </a:cxn>
                <a:cxn ang="0">
                  <a:pos x="1" y="53"/>
                </a:cxn>
                <a:cxn ang="0">
                  <a:pos x="0" y="53"/>
                </a:cxn>
                <a:cxn ang="0">
                  <a:pos x="0" y="51"/>
                </a:cxn>
                <a:cxn ang="0">
                  <a:pos x="0" y="45"/>
                </a:cxn>
                <a:cxn ang="0">
                  <a:pos x="0" y="38"/>
                </a:cxn>
                <a:cxn ang="0">
                  <a:pos x="0" y="29"/>
                </a:cxn>
                <a:cxn ang="0">
                  <a:pos x="0" y="22"/>
                </a:cxn>
                <a:cxn ang="0">
                  <a:pos x="1" y="13"/>
                </a:cxn>
                <a:cxn ang="0">
                  <a:pos x="1" y="4"/>
                </a:cxn>
                <a:cxn ang="0">
                  <a:pos x="3" y="0"/>
                </a:cxn>
                <a:cxn ang="0">
                  <a:pos x="12" y="4"/>
                </a:cxn>
              </a:cxnLst>
              <a:rect l="0" t="0" r="r" b="b"/>
              <a:pathLst>
                <a:path w="12" h="53">
                  <a:moveTo>
                    <a:pt x="12" y="4"/>
                  </a:moveTo>
                  <a:lnTo>
                    <a:pt x="10" y="13"/>
                  </a:lnTo>
                  <a:lnTo>
                    <a:pt x="10" y="26"/>
                  </a:lnTo>
                  <a:lnTo>
                    <a:pt x="9" y="40"/>
                  </a:lnTo>
                  <a:lnTo>
                    <a:pt x="9" y="50"/>
                  </a:lnTo>
                  <a:lnTo>
                    <a:pt x="8" y="50"/>
                  </a:lnTo>
                  <a:lnTo>
                    <a:pt x="4" y="51"/>
                  </a:lnTo>
                  <a:lnTo>
                    <a:pt x="1" y="53"/>
                  </a:lnTo>
                  <a:lnTo>
                    <a:pt x="0" y="53"/>
                  </a:lnTo>
                  <a:lnTo>
                    <a:pt x="0" y="51"/>
                  </a:lnTo>
                  <a:lnTo>
                    <a:pt x="0" y="45"/>
                  </a:lnTo>
                  <a:lnTo>
                    <a:pt x="0" y="38"/>
                  </a:lnTo>
                  <a:lnTo>
                    <a:pt x="0" y="29"/>
                  </a:lnTo>
                  <a:lnTo>
                    <a:pt x="0" y="22"/>
                  </a:lnTo>
                  <a:lnTo>
                    <a:pt x="1" y="13"/>
                  </a:lnTo>
                  <a:lnTo>
                    <a:pt x="1" y="4"/>
                  </a:lnTo>
                  <a:lnTo>
                    <a:pt x="3" y="0"/>
                  </a:lnTo>
                  <a:lnTo>
                    <a:pt x="12" y="4"/>
                  </a:lnTo>
                  <a:close/>
                </a:path>
              </a:pathLst>
            </a:custGeom>
            <a:solidFill>
              <a:srgbClr val="FFFFFF"/>
            </a:solidFill>
            <a:ln w="9525">
              <a:noFill/>
              <a:round/>
              <a:headEnd/>
              <a:tailEnd/>
            </a:ln>
          </p:spPr>
          <p:txBody>
            <a:bodyPr/>
            <a:lstStyle/>
            <a:p>
              <a:endParaRPr lang="en-US"/>
            </a:p>
          </p:txBody>
        </p:sp>
        <p:sp>
          <p:nvSpPr>
            <p:cNvPr id="1241932" name="Freeform 844"/>
            <p:cNvSpPr>
              <a:spLocks/>
            </p:cNvSpPr>
            <p:nvPr/>
          </p:nvSpPr>
          <p:spPr bwMode="auto">
            <a:xfrm>
              <a:off x="3373" y="3356"/>
              <a:ext cx="5" cy="27"/>
            </a:xfrm>
            <a:custGeom>
              <a:avLst/>
              <a:gdLst/>
              <a:ahLst/>
              <a:cxnLst>
                <a:cxn ang="0">
                  <a:pos x="12" y="4"/>
                </a:cxn>
                <a:cxn ang="0">
                  <a:pos x="12" y="4"/>
                </a:cxn>
                <a:cxn ang="0">
                  <a:pos x="10" y="13"/>
                </a:cxn>
                <a:cxn ang="0">
                  <a:pos x="10" y="26"/>
                </a:cxn>
                <a:cxn ang="0">
                  <a:pos x="9" y="40"/>
                </a:cxn>
                <a:cxn ang="0">
                  <a:pos x="9" y="50"/>
                </a:cxn>
                <a:cxn ang="0">
                  <a:pos x="8" y="50"/>
                </a:cxn>
                <a:cxn ang="0">
                  <a:pos x="4" y="51"/>
                </a:cxn>
                <a:cxn ang="0">
                  <a:pos x="1" y="53"/>
                </a:cxn>
                <a:cxn ang="0">
                  <a:pos x="0" y="53"/>
                </a:cxn>
                <a:cxn ang="0">
                  <a:pos x="0" y="51"/>
                </a:cxn>
                <a:cxn ang="0">
                  <a:pos x="0" y="45"/>
                </a:cxn>
                <a:cxn ang="0">
                  <a:pos x="0" y="38"/>
                </a:cxn>
                <a:cxn ang="0">
                  <a:pos x="0" y="29"/>
                </a:cxn>
                <a:cxn ang="0">
                  <a:pos x="0" y="22"/>
                </a:cxn>
                <a:cxn ang="0">
                  <a:pos x="1" y="13"/>
                </a:cxn>
                <a:cxn ang="0">
                  <a:pos x="1" y="4"/>
                </a:cxn>
                <a:cxn ang="0">
                  <a:pos x="3" y="0"/>
                </a:cxn>
                <a:cxn ang="0">
                  <a:pos x="12" y="4"/>
                </a:cxn>
              </a:cxnLst>
              <a:rect l="0" t="0" r="r" b="b"/>
              <a:pathLst>
                <a:path w="12" h="53">
                  <a:moveTo>
                    <a:pt x="12" y="4"/>
                  </a:moveTo>
                  <a:lnTo>
                    <a:pt x="12" y="4"/>
                  </a:lnTo>
                  <a:lnTo>
                    <a:pt x="10" y="13"/>
                  </a:lnTo>
                  <a:lnTo>
                    <a:pt x="10" y="26"/>
                  </a:lnTo>
                  <a:lnTo>
                    <a:pt x="9" y="40"/>
                  </a:lnTo>
                  <a:lnTo>
                    <a:pt x="9" y="50"/>
                  </a:lnTo>
                  <a:lnTo>
                    <a:pt x="8" y="50"/>
                  </a:lnTo>
                  <a:lnTo>
                    <a:pt x="4" y="51"/>
                  </a:lnTo>
                  <a:lnTo>
                    <a:pt x="1" y="53"/>
                  </a:lnTo>
                  <a:lnTo>
                    <a:pt x="0" y="53"/>
                  </a:lnTo>
                  <a:lnTo>
                    <a:pt x="0" y="51"/>
                  </a:lnTo>
                  <a:lnTo>
                    <a:pt x="0" y="45"/>
                  </a:lnTo>
                  <a:lnTo>
                    <a:pt x="0" y="38"/>
                  </a:lnTo>
                  <a:lnTo>
                    <a:pt x="0" y="29"/>
                  </a:lnTo>
                  <a:lnTo>
                    <a:pt x="0" y="22"/>
                  </a:lnTo>
                  <a:lnTo>
                    <a:pt x="1" y="13"/>
                  </a:lnTo>
                  <a:lnTo>
                    <a:pt x="1" y="4"/>
                  </a:lnTo>
                  <a:lnTo>
                    <a:pt x="3" y="0"/>
                  </a:lnTo>
                  <a:lnTo>
                    <a:pt x="12" y="4"/>
                  </a:lnTo>
                  <a:close/>
                </a:path>
              </a:pathLst>
            </a:custGeom>
            <a:noFill/>
            <a:ln w="1588">
              <a:solidFill>
                <a:srgbClr val="000000"/>
              </a:solidFill>
              <a:prstDash val="solid"/>
              <a:round/>
              <a:headEnd/>
              <a:tailEnd/>
            </a:ln>
          </p:spPr>
          <p:txBody>
            <a:bodyPr/>
            <a:lstStyle/>
            <a:p>
              <a:endParaRPr lang="en-US"/>
            </a:p>
          </p:txBody>
        </p:sp>
        <p:sp>
          <p:nvSpPr>
            <p:cNvPr id="1241933" name="Freeform 845"/>
            <p:cNvSpPr>
              <a:spLocks/>
            </p:cNvSpPr>
            <p:nvPr/>
          </p:nvSpPr>
          <p:spPr bwMode="auto">
            <a:xfrm>
              <a:off x="3374" y="3000"/>
              <a:ext cx="74" cy="384"/>
            </a:xfrm>
            <a:custGeom>
              <a:avLst/>
              <a:gdLst/>
              <a:ahLst/>
              <a:cxnLst>
                <a:cxn ang="0">
                  <a:pos x="146" y="11"/>
                </a:cxn>
                <a:cxn ang="0">
                  <a:pos x="141" y="42"/>
                </a:cxn>
                <a:cxn ang="0">
                  <a:pos x="130" y="88"/>
                </a:cxn>
                <a:cxn ang="0">
                  <a:pos x="109" y="146"/>
                </a:cxn>
                <a:cxn ang="0">
                  <a:pos x="86" y="209"/>
                </a:cxn>
                <a:cxn ang="0">
                  <a:pos x="69" y="265"/>
                </a:cxn>
                <a:cxn ang="0">
                  <a:pos x="58" y="310"/>
                </a:cxn>
                <a:cxn ang="0">
                  <a:pos x="53" y="339"/>
                </a:cxn>
                <a:cxn ang="0">
                  <a:pos x="49" y="357"/>
                </a:cxn>
                <a:cxn ang="0">
                  <a:pos x="44" y="399"/>
                </a:cxn>
                <a:cxn ang="0">
                  <a:pos x="32" y="456"/>
                </a:cxn>
                <a:cxn ang="0">
                  <a:pos x="23" y="514"/>
                </a:cxn>
                <a:cxn ang="0">
                  <a:pos x="20" y="544"/>
                </a:cxn>
                <a:cxn ang="0">
                  <a:pos x="17" y="567"/>
                </a:cxn>
                <a:cxn ang="0">
                  <a:pos x="13" y="606"/>
                </a:cxn>
                <a:cxn ang="0">
                  <a:pos x="9" y="649"/>
                </a:cxn>
                <a:cxn ang="0">
                  <a:pos x="9" y="671"/>
                </a:cxn>
                <a:cxn ang="0">
                  <a:pos x="9" y="683"/>
                </a:cxn>
                <a:cxn ang="0">
                  <a:pos x="11" y="696"/>
                </a:cxn>
                <a:cxn ang="0">
                  <a:pos x="14" y="711"/>
                </a:cxn>
                <a:cxn ang="0">
                  <a:pos x="22" y="727"/>
                </a:cxn>
                <a:cxn ang="0">
                  <a:pos x="35" y="744"/>
                </a:cxn>
                <a:cxn ang="0">
                  <a:pos x="46" y="758"/>
                </a:cxn>
                <a:cxn ang="0">
                  <a:pos x="55" y="767"/>
                </a:cxn>
                <a:cxn ang="0">
                  <a:pos x="54" y="769"/>
                </a:cxn>
                <a:cxn ang="0">
                  <a:pos x="41" y="764"/>
                </a:cxn>
                <a:cxn ang="0">
                  <a:pos x="36" y="761"/>
                </a:cxn>
                <a:cxn ang="0">
                  <a:pos x="17" y="741"/>
                </a:cxn>
                <a:cxn ang="0">
                  <a:pos x="5" y="711"/>
                </a:cxn>
                <a:cxn ang="0">
                  <a:pos x="0" y="683"/>
                </a:cxn>
                <a:cxn ang="0">
                  <a:pos x="0" y="655"/>
                </a:cxn>
                <a:cxn ang="0">
                  <a:pos x="0" y="634"/>
                </a:cxn>
                <a:cxn ang="0">
                  <a:pos x="2" y="612"/>
                </a:cxn>
                <a:cxn ang="0">
                  <a:pos x="5" y="581"/>
                </a:cxn>
                <a:cxn ang="0">
                  <a:pos x="8" y="556"/>
                </a:cxn>
                <a:cxn ang="0">
                  <a:pos x="9" y="541"/>
                </a:cxn>
                <a:cxn ang="0">
                  <a:pos x="11" y="532"/>
                </a:cxn>
                <a:cxn ang="0">
                  <a:pos x="17" y="490"/>
                </a:cxn>
                <a:cxn ang="0">
                  <a:pos x="28" y="427"/>
                </a:cxn>
                <a:cxn ang="0">
                  <a:pos x="38" y="366"/>
                </a:cxn>
                <a:cxn ang="0">
                  <a:pos x="45" y="328"/>
                </a:cxn>
                <a:cxn ang="0">
                  <a:pos x="54" y="291"/>
                </a:cxn>
                <a:cxn ang="0">
                  <a:pos x="63" y="257"/>
                </a:cxn>
                <a:cxn ang="0">
                  <a:pos x="72" y="225"/>
                </a:cxn>
                <a:cxn ang="0">
                  <a:pos x="77" y="203"/>
                </a:cxn>
                <a:cxn ang="0">
                  <a:pos x="78" y="181"/>
                </a:cxn>
                <a:cxn ang="0">
                  <a:pos x="77" y="162"/>
                </a:cxn>
                <a:cxn ang="0">
                  <a:pos x="73" y="147"/>
                </a:cxn>
                <a:cxn ang="0">
                  <a:pos x="146" y="0"/>
                </a:cxn>
              </a:cxnLst>
              <a:rect l="0" t="0" r="r" b="b"/>
              <a:pathLst>
                <a:path w="146" h="769">
                  <a:moveTo>
                    <a:pt x="146" y="0"/>
                  </a:moveTo>
                  <a:lnTo>
                    <a:pt x="146" y="11"/>
                  </a:lnTo>
                  <a:lnTo>
                    <a:pt x="146" y="24"/>
                  </a:lnTo>
                  <a:lnTo>
                    <a:pt x="141" y="42"/>
                  </a:lnTo>
                  <a:lnTo>
                    <a:pt x="137" y="64"/>
                  </a:lnTo>
                  <a:lnTo>
                    <a:pt x="130" y="88"/>
                  </a:lnTo>
                  <a:lnTo>
                    <a:pt x="121" y="116"/>
                  </a:lnTo>
                  <a:lnTo>
                    <a:pt x="109" y="146"/>
                  </a:lnTo>
                  <a:lnTo>
                    <a:pt x="97" y="177"/>
                  </a:lnTo>
                  <a:lnTo>
                    <a:pt x="86" y="209"/>
                  </a:lnTo>
                  <a:lnTo>
                    <a:pt x="77" y="239"/>
                  </a:lnTo>
                  <a:lnTo>
                    <a:pt x="69" y="265"/>
                  </a:lnTo>
                  <a:lnTo>
                    <a:pt x="63" y="289"/>
                  </a:lnTo>
                  <a:lnTo>
                    <a:pt x="58" y="310"/>
                  </a:lnTo>
                  <a:lnTo>
                    <a:pt x="55" y="326"/>
                  </a:lnTo>
                  <a:lnTo>
                    <a:pt x="53" y="339"/>
                  </a:lnTo>
                  <a:lnTo>
                    <a:pt x="51" y="347"/>
                  </a:lnTo>
                  <a:lnTo>
                    <a:pt x="49" y="357"/>
                  </a:lnTo>
                  <a:lnTo>
                    <a:pt x="46" y="376"/>
                  </a:lnTo>
                  <a:lnTo>
                    <a:pt x="44" y="399"/>
                  </a:lnTo>
                  <a:lnTo>
                    <a:pt x="38" y="427"/>
                  </a:lnTo>
                  <a:lnTo>
                    <a:pt x="32" y="456"/>
                  </a:lnTo>
                  <a:lnTo>
                    <a:pt x="28" y="486"/>
                  </a:lnTo>
                  <a:lnTo>
                    <a:pt x="23" y="514"/>
                  </a:lnTo>
                  <a:lnTo>
                    <a:pt x="20" y="541"/>
                  </a:lnTo>
                  <a:lnTo>
                    <a:pt x="20" y="544"/>
                  </a:lnTo>
                  <a:lnTo>
                    <a:pt x="19" y="554"/>
                  </a:lnTo>
                  <a:lnTo>
                    <a:pt x="17" y="567"/>
                  </a:lnTo>
                  <a:lnTo>
                    <a:pt x="14" y="585"/>
                  </a:lnTo>
                  <a:lnTo>
                    <a:pt x="13" y="606"/>
                  </a:lnTo>
                  <a:lnTo>
                    <a:pt x="11" y="627"/>
                  </a:lnTo>
                  <a:lnTo>
                    <a:pt x="9" y="649"/>
                  </a:lnTo>
                  <a:lnTo>
                    <a:pt x="9" y="668"/>
                  </a:lnTo>
                  <a:lnTo>
                    <a:pt x="9" y="671"/>
                  </a:lnTo>
                  <a:lnTo>
                    <a:pt x="9" y="676"/>
                  </a:lnTo>
                  <a:lnTo>
                    <a:pt x="9" y="683"/>
                  </a:lnTo>
                  <a:lnTo>
                    <a:pt x="11" y="690"/>
                  </a:lnTo>
                  <a:lnTo>
                    <a:pt x="11" y="696"/>
                  </a:lnTo>
                  <a:lnTo>
                    <a:pt x="13" y="702"/>
                  </a:lnTo>
                  <a:lnTo>
                    <a:pt x="14" y="711"/>
                  </a:lnTo>
                  <a:lnTo>
                    <a:pt x="17" y="717"/>
                  </a:lnTo>
                  <a:lnTo>
                    <a:pt x="22" y="727"/>
                  </a:lnTo>
                  <a:lnTo>
                    <a:pt x="28" y="736"/>
                  </a:lnTo>
                  <a:lnTo>
                    <a:pt x="35" y="744"/>
                  </a:lnTo>
                  <a:lnTo>
                    <a:pt x="40" y="753"/>
                  </a:lnTo>
                  <a:lnTo>
                    <a:pt x="46" y="758"/>
                  </a:lnTo>
                  <a:lnTo>
                    <a:pt x="53" y="764"/>
                  </a:lnTo>
                  <a:lnTo>
                    <a:pt x="55" y="767"/>
                  </a:lnTo>
                  <a:lnTo>
                    <a:pt x="56" y="769"/>
                  </a:lnTo>
                  <a:lnTo>
                    <a:pt x="54" y="769"/>
                  </a:lnTo>
                  <a:lnTo>
                    <a:pt x="47" y="766"/>
                  </a:lnTo>
                  <a:lnTo>
                    <a:pt x="41" y="764"/>
                  </a:lnTo>
                  <a:lnTo>
                    <a:pt x="38" y="764"/>
                  </a:lnTo>
                  <a:lnTo>
                    <a:pt x="36" y="761"/>
                  </a:lnTo>
                  <a:lnTo>
                    <a:pt x="28" y="754"/>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81"/>
                  </a:lnTo>
                  <a:lnTo>
                    <a:pt x="6" y="567"/>
                  </a:lnTo>
                  <a:lnTo>
                    <a:pt x="8" y="556"/>
                  </a:lnTo>
                  <a:lnTo>
                    <a:pt x="8" y="547"/>
                  </a:lnTo>
                  <a:lnTo>
                    <a:pt x="9" y="541"/>
                  </a:lnTo>
                  <a:lnTo>
                    <a:pt x="9" y="539"/>
                  </a:lnTo>
                  <a:lnTo>
                    <a:pt x="11" y="532"/>
                  </a:lnTo>
                  <a:lnTo>
                    <a:pt x="14" y="514"/>
                  </a:lnTo>
                  <a:lnTo>
                    <a:pt x="17" y="490"/>
                  </a:lnTo>
                  <a:lnTo>
                    <a:pt x="23" y="458"/>
                  </a:lnTo>
                  <a:lnTo>
                    <a:pt x="28" y="427"/>
                  </a:lnTo>
                  <a:lnTo>
                    <a:pt x="35" y="394"/>
                  </a:lnTo>
                  <a:lnTo>
                    <a:pt x="38" y="366"/>
                  </a:lnTo>
                  <a:lnTo>
                    <a:pt x="41" y="344"/>
                  </a:lnTo>
                  <a:lnTo>
                    <a:pt x="45" y="328"/>
                  </a:lnTo>
                  <a:lnTo>
                    <a:pt x="49" y="310"/>
                  </a:lnTo>
                  <a:lnTo>
                    <a:pt x="54" y="291"/>
                  </a:lnTo>
                  <a:lnTo>
                    <a:pt x="58" y="273"/>
                  </a:lnTo>
                  <a:lnTo>
                    <a:pt x="63" y="257"/>
                  </a:lnTo>
                  <a:lnTo>
                    <a:pt x="68" y="240"/>
                  </a:lnTo>
                  <a:lnTo>
                    <a:pt x="72" y="225"/>
                  </a:lnTo>
                  <a:lnTo>
                    <a:pt x="74" y="214"/>
                  </a:lnTo>
                  <a:lnTo>
                    <a:pt x="77" y="203"/>
                  </a:lnTo>
                  <a:lnTo>
                    <a:pt x="78" y="191"/>
                  </a:lnTo>
                  <a:lnTo>
                    <a:pt x="78" y="181"/>
                  </a:lnTo>
                  <a:lnTo>
                    <a:pt x="78" y="172"/>
                  </a:lnTo>
                  <a:lnTo>
                    <a:pt x="77" y="162"/>
                  </a:lnTo>
                  <a:lnTo>
                    <a:pt x="74" y="154"/>
                  </a:lnTo>
                  <a:lnTo>
                    <a:pt x="73" y="147"/>
                  </a:lnTo>
                  <a:lnTo>
                    <a:pt x="72" y="141"/>
                  </a:lnTo>
                  <a:lnTo>
                    <a:pt x="146" y="0"/>
                  </a:lnTo>
                  <a:close/>
                </a:path>
              </a:pathLst>
            </a:custGeom>
            <a:solidFill>
              <a:srgbClr val="FFFFFF"/>
            </a:solidFill>
            <a:ln w="9525">
              <a:noFill/>
              <a:round/>
              <a:headEnd/>
              <a:tailEnd/>
            </a:ln>
          </p:spPr>
          <p:txBody>
            <a:bodyPr/>
            <a:lstStyle/>
            <a:p>
              <a:endParaRPr lang="en-US"/>
            </a:p>
          </p:txBody>
        </p:sp>
        <p:sp>
          <p:nvSpPr>
            <p:cNvPr id="1241934" name="Freeform 846"/>
            <p:cNvSpPr>
              <a:spLocks/>
            </p:cNvSpPr>
            <p:nvPr/>
          </p:nvSpPr>
          <p:spPr bwMode="auto">
            <a:xfrm>
              <a:off x="3374" y="3000"/>
              <a:ext cx="74" cy="384"/>
            </a:xfrm>
            <a:custGeom>
              <a:avLst/>
              <a:gdLst/>
              <a:ahLst/>
              <a:cxnLst>
                <a:cxn ang="0">
                  <a:pos x="146" y="0"/>
                </a:cxn>
                <a:cxn ang="0">
                  <a:pos x="146" y="24"/>
                </a:cxn>
                <a:cxn ang="0">
                  <a:pos x="137" y="64"/>
                </a:cxn>
                <a:cxn ang="0">
                  <a:pos x="121" y="116"/>
                </a:cxn>
                <a:cxn ang="0">
                  <a:pos x="97" y="177"/>
                </a:cxn>
                <a:cxn ang="0">
                  <a:pos x="77" y="239"/>
                </a:cxn>
                <a:cxn ang="0">
                  <a:pos x="63" y="289"/>
                </a:cxn>
                <a:cxn ang="0">
                  <a:pos x="55" y="326"/>
                </a:cxn>
                <a:cxn ang="0">
                  <a:pos x="51" y="347"/>
                </a:cxn>
                <a:cxn ang="0">
                  <a:pos x="46" y="376"/>
                </a:cxn>
                <a:cxn ang="0">
                  <a:pos x="38" y="427"/>
                </a:cxn>
                <a:cxn ang="0">
                  <a:pos x="28" y="486"/>
                </a:cxn>
                <a:cxn ang="0">
                  <a:pos x="20" y="541"/>
                </a:cxn>
                <a:cxn ang="0">
                  <a:pos x="19" y="554"/>
                </a:cxn>
                <a:cxn ang="0">
                  <a:pos x="14" y="585"/>
                </a:cxn>
                <a:cxn ang="0">
                  <a:pos x="11" y="627"/>
                </a:cxn>
                <a:cxn ang="0">
                  <a:pos x="9" y="668"/>
                </a:cxn>
                <a:cxn ang="0">
                  <a:pos x="9" y="676"/>
                </a:cxn>
                <a:cxn ang="0">
                  <a:pos x="11" y="690"/>
                </a:cxn>
                <a:cxn ang="0">
                  <a:pos x="13" y="702"/>
                </a:cxn>
                <a:cxn ang="0">
                  <a:pos x="17" y="717"/>
                </a:cxn>
                <a:cxn ang="0">
                  <a:pos x="28" y="736"/>
                </a:cxn>
                <a:cxn ang="0">
                  <a:pos x="40" y="753"/>
                </a:cxn>
                <a:cxn ang="0">
                  <a:pos x="53" y="764"/>
                </a:cxn>
                <a:cxn ang="0">
                  <a:pos x="56" y="769"/>
                </a:cxn>
                <a:cxn ang="0">
                  <a:pos x="47" y="766"/>
                </a:cxn>
                <a:cxn ang="0">
                  <a:pos x="38" y="764"/>
                </a:cxn>
                <a:cxn ang="0">
                  <a:pos x="28" y="754"/>
                </a:cxn>
                <a:cxn ang="0">
                  <a:pos x="8" y="723"/>
                </a:cxn>
                <a:cxn ang="0">
                  <a:pos x="2" y="696"/>
                </a:cxn>
                <a:cxn ang="0">
                  <a:pos x="0" y="668"/>
                </a:cxn>
                <a:cxn ang="0">
                  <a:pos x="0" y="643"/>
                </a:cxn>
                <a:cxn ang="0">
                  <a:pos x="0" y="628"/>
                </a:cxn>
                <a:cxn ang="0">
                  <a:pos x="4" y="596"/>
                </a:cxn>
                <a:cxn ang="0">
                  <a:pos x="6" y="567"/>
                </a:cxn>
                <a:cxn ang="0">
                  <a:pos x="8" y="547"/>
                </a:cxn>
                <a:cxn ang="0">
                  <a:pos x="9" y="539"/>
                </a:cxn>
                <a:cxn ang="0">
                  <a:pos x="14" y="514"/>
                </a:cxn>
                <a:cxn ang="0">
                  <a:pos x="23" y="458"/>
                </a:cxn>
                <a:cxn ang="0">
                  <a:pos x="35" y="394"/>
                </a:cxn>
                <a:cxn ang="0">
                  <a:pos x="41" y="344"/>
                </a:cxn>
                <a:cxn ang="0">
                  <a:pos x="49" y="310"/>
                </a:cxn>
                <a:cxn ang="0">
                  <a:pos x="58" y="273"/>
                </a:cxn>
                <a:cxn ang="0">
                  <a:pos x="68" y="240"/>
                </a:cxn>
                <a:cxn ang="0">
                  <a:pos x="74" y="214"/>
                </a:cxn>
                <a:cxn ang="0">
                  <a:pos x="78" y="191"/>
                </a:cxn>
                <a:cxn ang="0">
                  <a:pos x="78" y="172"/>
                </a:cxn>
                <a:cxn ang="0">
                  <a:pos x="74" y="154"/>
                </a:cxn>
                <a:cxn ang="0">
                  <a:pos x="72" y="141"/>
                </a:cxn>
              </a:cxnLst>
              <a:rect l="0" t="0" r="r" b="b"/>
              <a:pathLst>
                <a:path w="146" h="769">
                  <a:moveTo>
                    <a:pt x="146" y="0"/>
                  </a:moveTo>
                  <a:lnTo>
                    <a:pt x="146" y="0"/>
                  </a:lnTo>
                  <a:lnTo>
                    <a:pt x="146" y="11"/>
                  </a:lnTo>
                  <a:lnTo>
                    <a:pt x="146" y="24"/>
                  </a:lnTo>
                  <a:lnTo>
                    <a:pt x="141" y="42"/>
                  </a:lnTo>
                  <a:lnTo>
                    <a:pt x="137" y="64"/>
                  </a:lnTo>
                  <a:lnTo>
                    <a:pt x="130" y="88"/>
                  </a:lnTo>
                  <a:lnTo>
                    <a:pt x="121" y="116"/>
                  </a:lnTo>
                  <a:lnTo>
                    <a:pt x="109" y="146"/>
                  </a:lnTo>
                  <a:lnTo>
                    <a:pt x="97" y="177"/>
                  </a:lnTo>
                  <a:lnTo>
                    <a:pt x="86" y="209"/>
                  </a:lnTo>
                  <a:lnTo>
                    <a:pt x="77" y="239"/>
                  </a:lnTo>
                  <a:lnTo>
                    <a:pt x="69" y="265"/>
                  </a:lnTo>
                  <a:lnTo>
                    <a:pt x="63" y="289"/>
                  </a:lnTo>
                  <a:lnTo>
                    <a:pt x="58" y="310"/>
                  </a:lnTo>
                  <a:lnTo>
                    <a:pt x="55" y="326"/>
                  </a:lnTo>
                  <a:lnTo>
                    <a:pt x="53" y="339"/>
                  </a:lnTo>
                  <a:lnTo>
                    <a:pt x="51" y="347"/>
                  </a:lnTo>
                  <a:lnTo>
                    <a:pt x="49" y="357"/>
                  </a:lnTo>
                  <a:lnTo>
                    <a:pt x="46" y="376"/>
                  </a:lnTo>
                  <a:lnTo>
                    <a:pt x="44" y="399"/>
                  </a:lnTo>
                  <a:lnTo>
                    <a:pt x="38" y="427"/>
                  </a:lnTo>
                  <a:lnTo>
                    <a:pt x="32" y="456"/>
                  </a:lnTo>
                  <a:lnTo>
                    <a:pt x="28" y="486"/>
                  </a:lnTo>
                  <a:lnTo>
                    <a:pt x="23" y="514"/>
                  </a:lnTo>
                  <a:lnTo>
                    <a:pt x="20" y="541"/>
                  </a:lnTo>
                  <a:lnTo>
                    <a:pt x="20" y="544"/>
                  </a:lnTo>
                  <a:lnTo>
                    <a:pt x="19" y="554"/>
                  </a:lnTo>
                  <a:lnTo>
                    <a:pt x="17" y="567"/>
                  </a:lnTo>
                  <a:lnTo>
                    <a:pt x="14" y="585"/>
                  </a:lnTo>
                  <a:lnTo>
                    <a:pt x="13" y="606"/>
                  </a:lnTo>
                  <a:lnTo>
                    <a:pt x="11" y="627"/>
                  </a:lnTo>
                  <a:lnTo>
                    <a:pt x="9" y="649"/>
                  </a:lnTo>
                  <a:lnTo>
                    <a:pt x="9" y="668"/>
                  </a:lnTo>
                  <a:lnTo>
                    <a:pt x="9" y="671"/>
                  </a:lnTo>
                  <a:lnTo>
                    <a:pt x="9" y="676"/>
                  </a:lnTo>
                  <a:lnTo>
                    <a:pt x="9" y="683"/>
                  </a:lnTo>
                  <a:lnTo>
                    <a:pt x="11" y="690"/>
                  </a:lnTo>
                  <a:lnTo>
                    <a:pt x="11" y="696"/>
                  </a:lnTo>
                  <a:lnTo>
                    <a:pt x="13" y="702"/>
                  </a:lnTo>
                  <a:lnTo>
                    <a:pt x="14" y="711"/>
                  </a:lnTo>
                  <a:lnTo>
                    <a:pt x="17" y="717"/>
                  </a:lnTo>
                  <a:lnTo>
                    <a:pt x="22" y="727"/>
                  </a:lnTo>
                  <a:lnTo>
                    <a:pt x="28" y="736"/>
                  </a:lnTo>
                  <a:lnTo>
                    <a:pt x="35" y="744"/>
                  </a:lnTo>
                  <a:lnTo>
                    <a:pt x="40" y="753"/>
                  </a:lnTo>
                  <a:lnTo>
                    <a:pt x="46" y="758"/>
                  </a:lnTo>
                  <a:lnTo>
                    <a:pt x="53" y="764"/>
                  </a:lnTo>
                  <a:lnTo>
                    <a:pt x="55" y="767"/>
                  </a:lnTo>
                  <a:lnTo>
                    <a:pt x="56" y="769"/>
                  </a:lnTo>
                  <a:lnTo>
                    <a:pt x="54" y="769"/>
                  </a:lnTo>
                  <a:lnTo>
                    <a:pt x="47" y="766"/>
                  </a:lnTo>
                  <a:lnTo>
                    <a:pt x="41" y="764"/>
                  </a:lnTo>
                  <a:lnTo>
                    <a:pt x="38" y="764"/>
                  </a:lnTo>
                  <a:lnTo>
                    <a:pt x="36" y="761"/>
                  </a:lnTo>
                  <a:lnTo>
                    <a:pt x="28" y="754"/>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81"/>
                  </a:lnTo>
                  <a:lnTo>
                    <a:pt x="6" y="567"/>
                  </a:lnTo>
                  <a:lnTo>
                    <a:pt x="8" y="556"/>
                  </a:lnTo>
                  <a:lnTo>
                    <a:pt x="8" y="547"/>
                  </a:lnTo>
                  <a:lnTo>
                    <a:pt x="9" y="541"/>
                  </a:lnTo>
                  <a:lnTo>
                    <a:pt x="9" y="539"/>
                  </a:lnTo>
                  <a:lnTo>
                    <a:pt x="11" y="532"/>
                  </a:lnTo>
                  <a:lnTo>
                    <a:pt x="14" y="514"/>
                  </a:lnTo>
                  <a:lnTo>
                    <a:pt x="17" y="490"/>
                  </a:lnTo>
                  <a:lnTo>
                    <a:pt x="23" y="458"/>
                  </a:lnTo>
                  <a:lnTo>
                    <a:pt x="28" y="427"/>
                  </a:lnTo>
                  <a:lnTo>
                    <a:pt x="35" y="394"/>
                  </a:lnTo>
                  <a:lnTo>
                    <a:pt x="38" y="366"/>
                  </a:lnTo>
                  <a:lnTo>
                    <a:pt x="41" y="344"/>
                  </a:lnTo>
                  <a:lnTo>
                    <a:pt x="45" y="328"/>
                  </a:lnTo>
                  <a:lnTo>
                    <a:pt x="49" y="310"/>
                  </a:lnTo>
                  <a:lnTo>
                    <a:pt x="54" y="291"/>
                  </a:lnTo>
                  <a:lnTo>
                    <a:pt x="58" y="273"/>
                  </a:lnTo>
                  <a:lnTo>
                    <a:pt x="63" y="257"/>
                  </a:lnTo>
                  <a:lnTo>
                    <a:pt x="68" y="240"/>
                  </a:lnTo>
                  <a:lnTo>
                    <a:pt x="72" y="225"/>
                  </a:lnTo>
                  <a:lnTo>
                    <a:pt x="74" y="214"/>
                  </a:lnTo>
                  <a:lnTo>
                    <a:pt x="77" y="203"/>
                  </a:lnTo>
                  <a:lnTo>
                    <a:pt x="78" y="191"/>
                  </a:lnTo>
                  <a:lnTo>
                    <a:pt x="78" y="181"/>
                  </a:lnTo>
                  <a:lnTo>
                    <a:pt x="78" y="172"/>
                  </a:lnTo>
                  <a:lnTo>
                    <a:pt x="77" y="162"/>
                  </a:lnTo>
                  <a:lnTo>
                    <a:pt x="74" y="154"/>
                  </a:lnTo>
                  <a:lnTo>
                    <a:pt x="73" y="147"/>
                  </a:lnTo>
                  <a:lnTo>
                    <a:pt x="72" y="141"/>
                  </a:lnTo>
                  <a:lnTo>
                    <a:pt x="146" y="0"/>
                  </a:lnTo>
                  <a:close/>
                </a:path>
              </a:pathLst>
            </a:custGeom>
            <a:noFill/>
            <a:ln w="1588">
              <a:solidFill>
                <a:srgbClr val="000000"/>
              </a:solidFill>
              <a:prstDash val="solid"/>
              <a:round/>
              <a:headEnd/>
              <a:tailEnd/>
            </a:ln>
          </p:spPr>
          <p:txBody>
            <a:bodyPr/>
            <a:lstStyle/>
            <a:p>
              <a:endParaRPr lang="en-US"/>
            </a:p>
          </p:txBody>
        </p:sp>
        <p:sp>
          <p:nvSpPr>
            <p:cNvPr id="1241935" name="Freeform 847"/>
            <p:cNvSpPr>
              <a:spLocks/>
            </p:cNvSpPr>
            <p:nvPr/>
          </p:nvSpPr>
          <p:spPr bwMode="auto">
            <a:xfrm>
              <a:off x="3410" y="3000"/>
              <a:ext cx="38" cy="100"/>
            </a:xfrm>
            <a:custGeom>
              <a:avLst/>
              <a:gdLst/>
              <a:ahLst/>
              <a:cxnLst>
                <a:cxn ang="0">
                  <a:pos x="6" y="200"/>
                </a:cxn>
                <a:cxn ang="0">
                  <a:pos x="7" y="191"/>
                </a:cxn>
                <a:cxn ang="0">
                  <a:pos x="7" y="183"/>
                </a:cxn>
                <a:cxn ang="0">
                  <a:pos x="6" y="174"/>
                </a:cxn>
                <a:cxn ang="0">
                  <a:pos x="6" y="166"/>
                </a:cxn>
                <a:cxn ang="0">
                  <a:pos x="5" y="157"/>
                </a:cxn>
                <a:cxn ang="0">
                  <a:pos x="2" y="151"/>
                </a:cxn>
                <a:cxn ang="0">
                  <a:pos x="1" y="146"/>
                </a:cxn>
                <a:cxn ang="0">
                  <a:pos x="0" y="140"/>
                </a:cxn>
                <a:cxn ang="0">
                  <a:pos x="74" y="0"/>
                </a:cxn>
                <a:cxn ang="0">
                  <a:pos x="74" y="11"/>
                </a:cxn>
                <a:cxn ang="0">
                  <a:pos x="74" y="24"/>
                </a:cxn>
                <a:cxn ang="0">
                  <a:pos x="69" y="40"/>
                </a:cxn>
                <a:cxn ang="0">
                  <a:pos x="65" y="61"/>
                </a:cxn>
                <a:cxn ang="0">
                  <a:pos x="59" y="86"/>
                </a:cxn>
                <a:cxn ang="0">
                  <a:pos x="50" y="113"/>
                </a:cxn>
                <a:cxn ang="0">
                  <a:pos x="40" y="143"/>
                </a:cxn>
                <a:cxn ang="0">
                  <a:pos x="28" y="174"/>
                </a:cxn>
                <a:cxn ang="0">
                  <a:pos x="27" y="172"/>
                </a:cxn>
                <a:cxn ang="0">
                  <a:pos x="24" y="177"/>
                </a:cxn>
                <a:cxn ang="0">
                  <a:pos x="20" y="181"/>
                </a:cxn>
                <a:cxn ang="0">
                  <a:pos x="18" y="186"/>
                </a:cxn>
                <a:cxn ang="0">
                  <a:pos x="16" y="191"/>
                </a:cxn>
                <a:cxn ang="0">
                  <a:pos x="15" y="188"/>
                </a:cxn>
                <a:cxn ang="0">
                  <a:pos x="14" y="188"/>
                </a:cxn>
                <a:cxn ang="0">
                  <a:pos x="11" y="191"/>
                </a:cxn>
                <a:cxn ang="0">
                  <a:pos x="9" y="194"/>
                </a:cxn>
                <a:cxn ang="0">
                  <a:pos x="7" y="197"/>
                </a:cxn>
                <a:cxn ang="0">
                  <a:pos x="6" y="200"/>
                </a:cxn>
              </a:cxnLst>
              <a:rect l="0" t="0" r="r" b="b"/>
              <a:pathLst>
                <a:path w="74" h="200">
                  <a:moveTo>
                    <a:pt x="6" y="200"/>
                  </a:moveTo>
                  <a:lnTo>
                    <a:pt x="7" y="191"/>
                  </a:lnTo>
                  <a:lnTo>
                    <a:pt x="7" y="183"/>
                  </a:lnTo>
                  <a:lnTo>
                    <a:pt x="6" y="174"/>
                  </a:lnTo>
                  <a:lnTo>
                    <a:pt x="6" y="166"/>
                  </a:lnTo>
                  <a:lnTo>
                    <a:pt x="5" y="157"/>
                  </a:lnTo>
                  <a:lnTo>
                    <a:pt x="2" y="151"/>
                  </a:lnTo>
                  <a:lnTo>
                    <a:pt x="1" y="146"/>
                  </a:lnTo>
                  <a:lnTo>
                    <a:pt x="0" y="140"/>
                  </a:lnTo>
                  <a:lnTo>
                    <a:pt x="74" y="0"/>
                  </a:lnTo>
                  <a:lnTo>
                    <a:pt x="74" y="11"/>
                  </a:lnTo>
                  <a:lnTo>
                    <a:pt x="74" y="24"/>
                  </a:lnTo>
                  <a:lnTo>
                    <a:pt x="69" y="40"/>
                  </a:lnTo>
                  <a:lnTo>
                    <a:pt x="65" y="61"/>
                  </a:lnTo>
                  <a:lnTo>
                    <a:pt x="59" y="86"/>
                  </a:lnTo>
                  <a:lnTo>
                    <a:pt x="50" y="113"/>
                  </a:lnTo>
                  <a:lnTo>
                    <a:pt x="40" y="143"/>
                  </a:lnTo>
                  <a:lnTo>
                    <a:pt x="28" y="174"/>
                  </a:lnTo>
                  <a:lnTo>
                    <a:pt x="27" y="172"/>
                  </a:lnTo>
                  <a:lnTo>
                    <a:pt x="24" y="177"/>
                  </a:lnTo>
                  <a:lnTo>
                    <a:pt x="20" y="181"/>
                  </a:lnTo>
                  <a:lnTo>
                    <a:pt x="18" y="186"/>
                  </a:lnTo>
                  <a:lnTo>
                    <a:pt x="16" y="191"/>
                  </a:lnTo>
                  <a:lnTo>
                    <a:pt x="15" y="188"/>
                  </a:lnTo>
                  <a:lnTo>
                    <a:pt x="14" y="188"/>
                  </a:lnTo>
                  <a:lnTo>
                    <a:pt x="11" y="191"/>
                  </a:lnTo>
                  <a:lnTo>
                    <a:pt x="9" y="194"/>
                  </a:lnTo>
                  <a:lnTo>
                    <a:pt x="7" y="197"/>
                  </a:lnTo>
                  <a:lnTo>
                    <a:pt x="6" y="200"/>
                  </a:lnTo>
                  <a:close/>
                </a:path>
              </a:pathLst>
            </a:custGeom>
            <a:solidFill>
              <a:srgbClr val="FFFFFF"/>
            </a:solidFill>
            <a:ln w="9525">
              <a:noFill/>
              <a:round/>
              <a:headEnd/>
              <a:tailEnd/>
            </a:ln>
          </p:spPr>
          <p:txBody>
            <a:bodyPr/>
            <a:lstStyle/>
            <a:p>
              <a:endParaRPr lang="en-US"/>
            </a:p>
          </p:txBody>
        </p:sp>
        <p:sp>
          <p:nvSpPr>
            <p:cNvPr id="1241936" name="Freeform 848"/>
            <p:cNvSpPr>
              <a:spLocks/>
            </p:cNvSpPr>
            <p:nvPr/>
          </p:nvSpPr>
          <p:spPr bwMode="auto">
            <a:xfrm>
              <a:off x="3410" y="3000"/>
              <a:ext cx="38" cy="100"/>
            </a:xfrm>
            <a:custGeom>
              <a:avLst/>
              <a:gdLst/>
              <a:ahLst/>
              <a:cxnLst>
                <a:cxn ang="0">
                  <a:pos x="6" y="200"/>
                </a:cxn>
                <a:cxn ang="0">
                  <a:pos x="6" y="200"/>
                </a:cxn>
                <a:cxn ang="0">
                  <a:pos x="7" y="191"/>
                </a:cxn>
                <a:cxn ang="0">
                  <a:pos x="7" y="183"/>
                </a:cxn>
                <a:cxn ang="0">
                  <a:pos x="6" y="174"/>
                </a:cxn>
                <a:cxn ang="0">
                  <a:pos x="6" y="166"/>
                </a:cxn>
                <a:cxn ang="0">
                  <a:pos x="5" y="157"/>
                </a:cxn>
                <a:cxn ang="0">
                  <a:pos x="2" y="151"/>
                </a:cxn>
                <a:cxn ang="0">
                  <a:pos x="1" y="146"/>
                </a:cxn>
                <a:cxn ang="0">
                  <a:pos x="0" y="140"/>
                </a:cxn>
                <a:cxn ang="0">
                  <a:pos x="74" y="0"/>
                </a:cxn>
                <a:cxn ang="0">
                  <a:pos x="74" y="11"/>
                </a:cxn>
                <a:cxn ang="0">
                  <a:pos x="74" y="24"/>
                </a:cxn>
                <a:cxn ang="0">
                  <a:pos x="69" y="40"/>
                </a:cxn>
                <a:cxn ang="0">
                  <a:pos x="65" y="61"/>
                </a:cxn>
                <a:cxn ang="0">
                  <a:pos x="59" y="86"/>
                </a:cxn>
                <a:cxn ang="0">
                  <a:pos x="50" y="113"/>
                </a:cxn>
                <a:cxn ang="0">
                  <a:pos x="40" y="143"/>
                </a:cxn>
                <a:cxn ang="0">
                  <a:pos x="28" y="174"/>
                </a:cxn>
                <a:cxn ang="0">
                  <a:pos x="27" y="172"/>
                </a:cxn>
                <a:cxn ang="0">
                  <a:pos x="24" y="177"/>
                </a:cxn>
                <a:cxn ang="0">
                  <a:pos x="20" y="181"/>
                </a:cxn>
                <a:cxn ang="0">
                  <a:pos x="18" y="186"/>
                </a:cxn>
                <a:cxn ang="0">
                  <a:pos x="16" y="191"/>
                </a:cxn>
                <a:cxn ang="0">
                  <a:pos x="15" y="188"/>
                </a:cxn>
                <a:cxn ang="0">
                  <a:pos x="14" y="188"/>
                </a:cxn>
                <a:cxn ang="0">
                  <a:pos x="11" y="191"/>
                </a:cxn>
                <a:cxn ang="0">
                  <a:pos x="9" y="194"/>
                </a:cxn>
                <a:cxn ang="0">
                  <a:pos x="7" y="197"/>
                </a:cxn>
                <a:cxn ang="0">
                  <a:pos x="6" y="200"/>
                </a:cxn>
              </a:cxnLst>
              <a:rect l="0" t="0" r="r" b="b"/>
              <a:pathLst>
                <a:path w="74" h="200">
                  <a:moveTo>
                    <a:pt x="6" y="200"/>
                  </a:moveTo>
                  <a:lnTo>
                    <a:pt x="6" y="200"/>
                  </a:lnTo>
                  <a:lnTo>
                    <a:pt x="7" y="191"/>
                  </a:lnTo>
                  <a:lnTo>
                    <a:pt x="7" y="183"/>
                  </a:lnTo>
                  <a:lnTo>
                    <a:pt x="6" y="174"/>
                  </a:lnTo>
                  <a:lnTo>
                    <a:pt x="6" y="166"/>
                  </a:lnTo>
                  <a:lnTo>
                    <a:pt x="5" y="157"/>
                  </a:lnTo>
                  <a:lnTo>
                    <a:pt x="2" y="151"/>
                  </a:lnTo>
                  <a:lnTo>
                    <a:pt x="1" y="146"/>
                  </a:lnTo>
                  <a:lnTo>
                    <a:pt x="0" y="140"/>
                  </a:lnTo>
                  <a:lnTo>
                    <a:pt x="74" y="0"/>
                  </a:lnTo>
                  <a:lnTo>
                    <a:pt x="74" y="11"/>
                  </a:lnTo>
                  <a:lnTo>
                    <a:pt x="74" y="24"/>
                  </a:lnTo>
                  <a:lnTo>
                    <a:pt x="69" y="40"/>
                  </a:lnTo>
                  <a:lnTo>
                    <a:pt x="65" y="61"/>
                  </a:lnTo>
                  <a:lnTo>
                    <a:pt x="59" y="86"/>
                  </a:lnTo>
                  <a:lnTo>
                    <a:pt x="50" y="113"/>
                  </a:lnTo>
                  <a:lnTo>
                    <a:pt x="40" y="143"/>
                  </a:lnTo>
                  <a:lnTo>
                    <a:pt x="28" y="174"/>
                  </a:lnTo>
                  <a:lnTo>
                    <a:pt x="27" y="172"/>
                  </a:lnTo>
                  <a:lnTo>
                    <a:pt x="24" y="177"/>
                  </a:lnTo>
                  <a:lnTo>
                    <a:pt x="20" y="181"/>
                  </a:lnTo>
                  <a:lnTo>
                    <a:pt x="18" y="186"/>
                  </a:lnTo>
                  <a:lnTo>
                    <a:pt x="16" y="191"/>
                  </a:lnTo>
                  <a:lnTo>
                    <a:pt x="15" y="188"/>
                  </a:lnTo>
                  <a:lnTo>
                    <a:pt x="14" y="188"/>
                  </a:lnTo>
                  <a:lnTo>
                    <a:pt x="11" y="191"/>
                  </a:lnTo>
                  <a:lnTo>
                    <a:pt x="9" y="194"/>
                  </a:lnTo>
                  <a:lnTo>
                    <a:pt x="7" y="197"/>
                  </a:lnTo>
                  <a:lnTo>
                    <a:pt x="6" y="200"/>
                  </a:lnTo>
                  <a:close/>
                </a:path>
              </a:pathLst>
            </a:custGeom>
            <a:noFill/>
            <a:ln w="1588">
              <a:solidFill>
                <a:srgbClr val="000000"/>
              </a:solidFill>
              <a:prstDash val="solid"/>
              <a:round/>
              <a:headEnd/>
              <a:tailEnd/>
            </a:ln>
          </p:spPr>
          <p:txBody>
            <a:bodyPr/>
            <a:lstStyle/>
            <a:p>
              <a:endParaRPr lang="en-US"/>
            </a:p>
          </p:txBody>
        </p:sp>
        <p:sp>
          <p:nvSpPr>
            <p:cNvPr id="1241937" name="Freeform 849"/>
            <p:cNvSpPr>
              <a:spLocks/>
            </p:cNvSpPr>
            <p:nvPr/>
          </p:nvSpPr>
          <p:spPr bwMode="auto">
            <a:xfrm>
              <a:off x="3374" y="3000"/>
              <a:ext cx="74" cy="384"/>
            </a:xfrm>
            <a:custGeom>
              <a:avLst/>
              <a:gdLst/>
              <a:ahLst/>
              <a:cxnLst>
                <a:cxn ang="0">
                  <a:pos x="146" y="0"/>
                </a:cxn>
                <a:cxn ang="0">
                  <a:pos x="146" y="24"/>
                </a:cxn>
                <a:cxn ang="0">
                  <a:pos x="137" y="64"/>
                </a:cxn>
                <a:cxn ang="0">
                  <a:pos x="122" y="114"/>
                </a:cxn>
                <a:cxn ang="0">
                  <a:pos x="99" y="177"/>
                </a:cxn>
                <a:cxn ang="0">
                  <a:pos x="78" y="239"/>
                </a:cxn>
                <a:cxn ang="0">
                  <a:pos x="64" y="288"/>
                </a:cxn>
                <a:cxn ang="0">
                  <a:pos x="55" y="326"/>
                </a:cxn>
                <a:cxn ang="0">
                  <a:pos x="51" y="347"/>
                </a:cxn>
                <a:cxn ang="0">
                  <a:pos x="46" y="374"/>
                </a:cxn>
                <a:cxn ang="0">
                  <a:pos x="38" y="425"/>
                </a:cxn>
                <a:cxn ang="0">
                  <a:pos x="28" y="485"/>
                </a:cxn>
                <a:cxn ang="0">
                  <a:pos x="20" y="539"/>
                </a:cxn>
                <a:cxn ang="0">
                  <a:pos x="19" y="553"/>
                </a:cxn>
                <a:cxn ang="0">
                  <a:pos x="14" y="585"/>
                </a:cxn>
                <a:cxn ang="0">
                  <a:pos x="11" y="627"/>
                </a:cxn>
                <a:cxn ang="0">
                  <a:pos x="9" y="668"/>
                </a:cxn>
                <a:cxn ang="0">
                  <a:pos x="11" y="676"/>
                </a:cxn>
                <a:cxn ang="0">
                  <a:pos x="11" y="687"/>
                </a:cxn>
                <a:cxn ang="0">
                  <a:pos x="14" y="702"/>
                </a:cxn>
                <a:cxn ang="0">
                  <a:pos x="17" y="717"/>
                </a:cxn>
                <a:cxn ang="0">
                  <a:pos x="28" y="736"/>
                </a:cxn>
                <a:cxn ang="0">
                  <a:pos x="40" y="753"/>
                </a:cxn>
                <a:cxn ang="0">
                  <a:pos x="53" y="764"/>
                </a:cxn>
                <a:cxn ang="0">
                  <a:pos x="56" y="769"/>
                </a:cxn>
                <a:cxn ang="0">
                  <a:pos x="49" y="766"/>
                </a:cxn>
                <a:cxn ang="0">
                  <a:pos x="40" y="764"/>
                </a:cxn>
                <a:cxn ang="0">
                  <a:pos x="28" y="753"/>
                </a:cxn>
                <a:cxn ang="0">
                  <a:pos x="8" y="723"/>
                </a:cxn>
                <a:cxn ang="0">
                  <a:pos x="2" y="696"/>
                </a:cxn>
                <a:cxn ang="0">
                  <a:pos x="0" y="668"/>
                </a:cxn>
                <a:cxn ang="0">
                  <a:pos x="0" y="643"/>
                </a:cxn>
                <a:cxn ang="0">
                  <a:pos x="0" y="628"/>
                </a:cxn>
                <a:cxn ang="0">
                  <a:pos x="4" y="596"/>
                </a:cxn>
                <a:cxn ang="0">
                  <a:pos x="6" y="566"/>
                </a:cxn>
                <a:cxn ang="0">
                  <a:pos x="9" y="547"/>
                </a:cxn>
                <a:cxn ang="0">
                  <a:pos x="11" y="538"/>
                </a:cxn>
                <a:cxn ang="0">
                  <a:pos x="14" y="514"/>
                </a:cxn>
                <a:cxn ang="0">
                  <a:pos x="23" y="458"/>
                </a:cxn>
                <a:cxn ang="0">
                  <a:pos x="35" y="394"/>
                </a:cxn>
                <a:cxn ang="0">
                  <a:pos x="44" y="344"/>
                </a:cxn>
                <a:cxn ang="0">
                  <a:pos x="49" y="308"/>
                </a:cxn>
                <a:cxn ang="0">
                  <a:pos x="58" y="273"/>
                </a:cxn>
                <a:cxn ang="0">
                  <a:pos x="68" y="240"/>
                </a:cxn>
                <a:cxn ang="0">
                  <a:pos x="74" y="214"/>
                </a:cxn>
                <a:cxn ang="0">
                  <a:pos x="78" y="191"/>
                </a:cxn>
                <a:cxn ang="0">
                  <a:pos x="78" y="171"/>
                </a:cxn>
                <a:cxn ang="0">
                  <a:pos x="74" y="154"/>
                </a:cxn>
                <a:cxn ang="0">
                  <a:pos x="72" y="140"/>
                </a:cxn>
              </a:cxnLst>
              <a:rect l="0" t="0" r="r" b="b"/>
              <a:pathLst>
                <a:path w="146" h="769">
                  <a:moveTo>
                    <a:pt x="146" y="0"/>
                  </a:moveTo>
                  <a:lnTo>
                    <a:pt x="146" y="0"/>
                  </a:lnTo>
                  <a:lnTo>
                    <a:pt x="146" y="11"/>
                  </a:lnTo>
                  <a:lnTo>
                    <a:pt x="146" y="24"/>
                  </a:lnTo>
                  <a:lnTo>
                    <a:pt x="141" y="42"/>
                  </a:lnTo>
                  <a:lnTo>
                    <a:pt x="137" y="64"/>
                  </a:lnTo>
                  <a:lnTo>
                    <a:pt x="130" y="88"/>
                  </a:lnTo>
                  <a:lnTo>
                    <a:pt x="122" y="114"/>
                  </a:lnTo>
                  <a:lnTo>
                    <a:pt x="112" y="146"/>
                  </a:lnTo>
                  <a:lnTo>
                    <a:pt x="99" y="177"/>
                  </a:lnTo>
                  <a:lnTo>
                    <a:pt x="87" y="209"/>
                  </a:lnTo>
                  <a:lnTo>
                    <a:pt x="78" y="239"/>
                  </a:lnTo>
                  <a:lnTo>
                    <a:pt x="70" y="265"/>
                  </a:lnTo>
                  <a:lnTo>
                    <a:pt x="64" y="288"/>
                  </a:lnTo>
                  <a:lnTo>
                    <a:pt x="58" y="308"/>
                  </a:lnTo>
                  <a:lnTo>
                    <a:pt x="55" y="326"/>
                  </a:lnTo>
                  <a:lnTo>
                    <a:pt x="53" y="338"/>
                  </a:lnTo>
                  <a:lnTo>
                    <a:pt x="51" y="347"/>
                  </a:lnTo>
                  <a:lnTo>
                    <a:pt x="49" y="356"/>
                  </a:lnTo>
                  <a:lnTo>
                    <a:pt x="46" y="374"/>
                  </a:lnTo>
                  <a:lnTo>
                    <a:pt x="44" y="397"/>
                  </a:lnTo>
                  <a:lnTo>
                    <a:pt x="38" y="425"/>
                  </a:lnTo>
                  <a:lnTo>
                    <a:pt x="32" y="455"/>
                  </a:lnTo>
                  <a:lnTo>
                    <a:pt x="28" y="485"/>
                  </a:lnTo>
                  <a:lnTo>
                    <a:pt x="23" y="514"/>
                  </a:lnTo>
                  <a:lnTo>
                    <a:pt x="20" y="539"/>
                  </a:lnTo>
                  <a:lnTo>
                    <a:pt x="20" y="542"/>
                  </a:lnTo>
                  <a:lnTo>
                    <a:pt x="19" y="553"/>
                  </a:lnTo>
                  <a:lnTo>
                    <a:pt x="17" y="567"/>
                  </a:lnTo>
                  <a:lnTo>
                    <a:pt x="14" y="585"/>
                  </a:lnTo>
                  <a:lnTo>
                    <a:pt x="13" y="606"/>
                  </a:lnTo>
                  <a:lnTo>
                    <a:pt x="11" y="627"/>
                  </a:lnTo>
                  <a:lnTo>
                    <a:pt x="9" y="649"/>
                  </a:lnTo>
                  <a:lnTo>
                    <a:pt x="9" y="668"/>
                  </a:lnTo>
                  <a:lnTo>
                    <a:pt x="9" y="671"/>
                  </a:lnTo>
                  <a:lnTo>
                    <a:pt x="11" y="676"/>
                  </a:lnTo>
                  <a:lnTo>
                    <a:pt x="11" y="683"/>
                  </a:lnTo>
                  <a:lnTo>
                    <a:pt x="11" y="687"/>
                  </a:lnTo>
                  <a:lnTo>
                    <a:pt x="13" y="696"/>
                  </a:lnTo>
                  <a:lnTo>
                    <a:pt x="14" y="702"/>
                  </a:lnTo>
                  <a:lnTo>
                    <a:pt x="17" y="710"/>
                  </a:lnTo>
                  <a:lnTo>
                    <a:pt x="17" y="717"/>
                  </a:lnTo>
                  <a:lnTo>
                    <a:pt x="22" y="727"/>
                  </a:lnTo>
                  <a:lnTo>
                    <a:pt x="28" y="736"/>
                  </a:lnTo>
                  <a:lnTo>
                    <a:pt x="35" y="744"/>
                  </a:lnTo>
                  <a:lnTo>
                    <a:pt x="40" y="753"/>
                  </a:lnTo>
                  <a:lnTo>
                    <a:pt x="46" y="758"/>
                  </a:lnTo>
                  <a:lnTo>
                    <a:pt x="53" y="764"/>
                  </a:lnTo>
                  <a:lnTo>
                    <a:pt x="55" y="767"/>
                  </a:lnTo>
                  <a:lnTo>
                    <a:pt x="56" y="769"/>
                  </a:lnTo>
                  <a:lnTo>
                    <a:pt x="54" y="769"/>
                  </a:lnTo>
                  <a:lnTo>
                    <a:pt x="49" y="766"/>
                  </a:lnTo>
                  <a:lnTo>
                    <a:pt x="44" y="764"/>
                  </a:lnTo>
                  <a:lnTo>
                    <a:pt x="40" y="764"/>
                  </a:lnTo>
                  <a:lnTo>
                    <a:pt x="37" y="761"/>
                  </a:lnTo>
                  <a:lnTo>
                    <a:pt x="28" y="753"/>
                  </a:lnTo>
                  <a:lnTo>
                    <a:pt x="17" y="741"/>
                  </a:lnTo>
                  <a:lnTo>
                    <a:pt x="8" y="723"/>
                  </a:lnTo>
                  <a:lnTo>
                    <a:pt x="5" y="711"/>
                  </a:lnTo>
                  <a:lnTo>
                    <a:pt x="2" y="696"/>
                  </a:lnTo>
                  <a:lnTo>
                    <a:pt x="0" y="683"/>
                  </a:lnTo>
                  <a:lnTo>
                    <a:pt x="0" y="668"/>
                  </a:lnTo>
                  <a:lnTo>
                    <a:pt x="0" y="655"/>
                  </a:lnTo>
                  <a:lnTo>
                    <a:pt x="0" y="643"/>
                  </a:lnTo>
                  <a:lnTo>
                    <a:pt x="0" y="634"/>
                  </a:lnTo>
                  <a:lnTo>
                    <a:pt x="0" y="628"/>
                  </a:lnTo>
                  <a:lnTo>
                    <a:pt x="2" y="612"/>
                  </a:lnTo>
                  <a:lnTo>
                    <a:pt x="4" y="596"/>
                  </a:lnTo>
                  <a:lnTo>
                    <a:pt x="5" y="579"/>
                  </a:lnTo>
                  <a:lnTo>
                    <a:pt x="6" y="566"/>
                  </a:lnTo>
                  <a:lnTo>
                    <a:pt x="8" y="554"/>
                  </a:lnTo>
                  <a:lnTo>
                    <a:pt x="9" y="547"/>
                  </a:lnTo>
                  <a:lnTo>
                    <a:pt x="11" y="539"/>
                  </a:lnTo>
                  <a:lnTo>
                    <a:pt x="11" y="538"/>
                  </a:lnTo>
                  <a:lnTo>
                    <a:pt x="13" y="532"/>
                  </a:lnTo>
                  <a:lnTo>
                    <a:pt x="14" y="514"/>
                  </a:lnTo>
                  <a:lnTo>
                    <a:pt x="19" y="488"/>
                  </a:lnTo>
                  <a:lnTo>
                    <a:pt x="23" y="458"/>
                  </a:lnTo>
                  <a:lnTo>
                    <a:pt x="29" y="425"/>
                  </a:lnTo>
                  <a:lnTo>
                    <a:pt x="35" y="394"/>
                  </a:lnTo>
                  <a:lnTo>
                    <a:pt x="38" y="366"/>
                  </a:lnTo>
                  <a:lnTo>
                    <a:pt x="44" y="344"/>
                  </a:lnTo>
                  <a:lnTo>
                    <a:pt x="46" y="326"/>
                  </a:lnTo>
                  <a:lnTo>
                    <a:pt x="49" y="308"/>
                  </a:lnTo>
                  <a:lnTo>
                    <a:pt x="54" y="289"/>
                  </a:lnTo>
                  <a:lnTo>
                    <a:pt x="58" y="273"/>
                  </a:lnTo>
                  <a:lnTo>
                    <a:pt x="63" y="257"/>
                  </a:lnTo>
                  <a:lnTo>
                    <a:pt x="68" y="240"/>
                  </a:lnTo>
                  <a:lnTo>
                    <a:pt x="72" y="225"/>
                  </a:lnTo>
                  <a:lnTo>
                    <a:pt x="74" y="214"/>
                  </a:lnTo>
                  <a:lnTo>
                    <a:pt x="77" y="203"/>
                  </a:lnTo>
                  <a:lnTo>
                    <a:pt x="78" y="191"/>
                  </a:lnTo>
                  <a:lnTo>
                    <a:pt x="78" y="181"/>
                  </a:lnTo>
                  <a:lnTo>
                    <a:pt x="78" y="171"/>
                  </a:lnTo>
                  <a:lnTo>
                    <a:pt x="77" y="162"/>
                  </a:lnTo>
                  <a:lnTo>
                    <a:pt x="74" y="154"/>
                  </a:lnTo>
                  <a:lnTo>
                    <a:pt x="73" y="146"/>
                  </a:lnTo>
                  <a:lnTo>
                    <a:pt x="72" y="140"/>
                  </a:lnTo>
                  <a:lnTo>
                    <a:pt x="146" y="0"/>
                  </a:lnTo>
                  <a:close/>
                </a:path>
              </a:pathLst>
            </a:custGeom>
            <a:noFill/>
            <a:ln w="1588">
              <a:solidFill>
                <a:srgbClr val="000000"/>
              </a:solidFill>
              <a:prstDash val="solid"/>
              <a:round/>
              <a:headEnd/>
              <a:tailEnd/>
            </a:ln>
          </p:spPr>
          <p:txBody>
            <a:bodyPr/>
            <a:lstStyle/>
            <a:p>
              <a:endParaRPr lang="en-US"/>
            </a:p>
          </p:txBody>
        </p:sp>
        <p:sp>
          <p:nvSpPr>
            <p:cNvPr id="1241938" name="Freeform 850"/>
            <p:cNvSpPr>
              <a:spLocks/>
            </p:cNvSpPr>
            <p:nvPr/>
          </p:nvSpPr>
          <p:spPr bwMode="auto">
            <a:xfrm>
              <a:off x="3362" y="3339"/>
              <a:ext cx="21" cy="42"/>
            </a:xfrm>
            <a:custGeom>
              <a:avLst/>
              <a:gdLst/>
              <a:ahLst/>
              <a:cxnLst>
                <a:cxn ang="0">
                  <a:pos x="4" y="82"/>
                </a:cxn>
                <a:cxn ang="0">
                  <a:pos x="4" y="71"/>
                </a:cxn>
                <a:cxn ang="0">
                  <a:pos x="8" y="60"/>
                </a:cxn>
                <a:cxn ang="0">
                  <a:pos x="14" y="53"/>
                </a:cxn>
                <a:cxn ang="0">
                  <a:pos x="23" y="47"/>
                </a:cxn>
                <a:cxn ang="0">
                  <a:pos x="30" y="45"/>
                </a:cxn>
                <a:cxn ang="0">
                  <a:pos x="35" y="41"/>
                </a:cxn>
                <a:cxn ang="0">
                  <a:pos x="41" y="38"/>
                </a:cxn>
                <a:cxn ang="0">
                  <a:pos x="43" y="34"/>
                </a:cxn>
                <a:cxn ang="0">
                  <a:pos x="43" y="31"/>
                </a:cxn>
                <a:cxn ang="0">
                  <a:pos x="43" y="26"/>
                </a:cxn>
                <a:cxn ang="0">
                  <a:pos x="43" y="20"/>
                </a:cxn>
                <a:cxn ang="0">
                  <a:pos x="41" y="14"/>
                </a:cxn>
                <a:cxn ang="0">
                  <a:pos x="40" y="7"/>
                </a:cxn>
                <a:cxn ang="0">
                  <a:pos x="39" y="4"/>
                </a:cxn>
                <a:cxn ang="0">
                  <a:pos x="37" y="1"/>
                </a:cxn>
                <a:cxn ang="0">
                  <a:pos x="37" y="0"/>
                </a:cxn>
                <a:cxn ang="0">
                  <a:pos x="32" y="14"/>
                </a:cxn>
                <a:cxn ang="0">
                  <a:pos x="26" y="22"/>
                </a:cxn>
                <a:cxn ang="0">
                  <a:pos x="19" y="29"/>
                </a:cxn>
                <a:cxn ang="0">
                  <a:pos x="9" y="38"/>
                </a:cxn>
                <a:cxn ang="0">
                  <a:pos x="5" y="47"/>
                </a:cxn>
                <a:cxn ang="0">
                  <a:pos x="3" y="59"/>
                </a:cxn>
                <a:cxn ang="0">
                  <a:pos x="0" y="71"/>
                </a:cxn>
                <a:cxn ang="0">
                  <a:pos x="4" y="79"/>
                </a:cxn>
                <a:cxn ang="0">
                  <a:pos x="4" y="82"/>
                </a:cxn>
              </a:cxnLst>
              <a:rect l="0" t="0" r="r" b="b"/>
              <a:pathLst>
                <a:path w="43" h="82">
                  <a:moveTo>
                    <a:pt x="4" y="82"/>
                  </a:moveTo>
                  <a:lnTo>
                    <a:pt x="4" y="71"/>
                  </a:lnTo>
                  <a:lnTo>
                    <a:pt x="8" y="60"/>
                  </a:lnTo>
                  <a:lnTo>
                    <a:pt x="14" y="53"/>
                  </a:lnTo>
                  <a:lnTo>
                    <a:pt x="23" y="47"/>
                  </a:lnTo>
                  <a:lnTo>
                    <a:pt x="30" y="45"/>
                  </a:lnTo>
                  <a:lnTo>
                    <a:pt x="35" y="41"/>
                  </a:lnTo>
                  <a:lnTo>
                    <a:pt x="41" y="38"/>
                  </a:lnTo>
                  <a:lnTo>
                    <a:pt x="43" y="34"/>
                  </a:lnTo>
                  <a:lnTo>
                    <a:pt x="43" y="31"/>
                  </a:lnTo>
                  <a:lnTo>
                    <a:pt x="43" y="26"/>
                  </a:lnTo>
                  <a:lnTo>
                    <a:pt x="43" y="20"/>
                  </a:lnTo>
                  <a:lnTo>
                    <a:pt x="41" y="14"/>
                  </a:lnTo>
                  <a:lnTo>
                    <a:pt x="40" y="7"/>
                  </a:lnTo>
                  <a:lnTo>
                    <a:pt x="39" y="4"/>
                  </a:lnTo>
                  <a:lnTo>
                    <a:pt x="37" y="1"/>
                  </a:lnTo>
                  <a:lnTo>
                    <a:pt x="37" y="0"/>
                  </a:lnTo>
                  <a:lnTo>
                    <a:pt x="32" y="14"/>
                  </a:lnTo>
                  <a:lnTo>
                    <a:pt x="26" y="22"/>
                  </a:lnTo>
                  <a:lnTo>
                    <a:pt x="19" y="29"/>
                  </a:lnTo>
                  <a:lnTo>
                    <a:pt x="9" y="38"/>
                  </a:lnTo>
                  <a:lnTo>
                    <a:pt x="5" y="47"/>
                  </a:lnTo>
                  <a:lnTo>
                    <a:pt x="3" y="59"/>
                  </a:lnTo>
                  <a:lnTo>
                    <a:pt x="0" y="71"/>
                  </a:lnTo>
                  <a:lnTo>
                    <a:pt x="4" y="79"/>
                  </a:lnTo>
                  <a:lnTo>
                    <a:pt x="4" y="82"/>
                  </a:lnTo>
                  <a:close/>
                </a:path>
              </a:pathLst>
            </a:custGeom>
            <a:solidFill>
              <a:srgbClr val="FFFFFF"/>
            </a:solidFill>
            <a:ln w="9525">
              <a:noFill/>
              <a:round/>
              <a:headEnd/>
              <a:tailEnd/>
            </a:ln>
          </p:spPr>
          <p:txBody>
            <a:bodyPr/>
            <a:lstStyle/>
            <a:p>
              <a:endParaRPr lang="en-US"/>
            </a:p>
          </p:txBody>
        </p:sp>
        <p:sp>
          <p:nvSpPr>
            <p:cNvPr id="1241939" name="Freeform 851"/>
            <p:cNvSpPr>
              <a:spLocks/>
            </p:cNvSpPr>
            <p:nvPr/>
          </p:nvSpPr>
          <p:spPr bwMode="auto">
            <a:xfrm>
              <a:off x="3362" y="3339"/>
              <a:ext cx="21" cy="42"/>
            </a:xfrm>
            <a:custGeom>
              <a:avLst/>
              <a:gdLst/>
              <a:ahLst/>
              <a:cxnLst>
                <a:cxn ang="0">
                  <a:pos x="4" y="82"/>
                </a:cxn>
                <a:cxn ang="0">
                  <a:pos x="4" y="82"/>
                </a:cxn>
                <a:cxn ang="0">
                  <a:pos x="4" y="71"/>
                </a:cxn>
                <a:cxn ang="0">
                  <a:pos x="8" y="60"/>
                </a:cxn>
                <a:cxn ang="0">
                  <a:pos x="14" y="53"/>
                </a:cxn>
                <a:cxn ang="0">
                  <a:pos x="23" y="47"/>
                </a:cxn>
                <a:cxn ang="0">
                  <a:pos x="30" y="45"/>
                </a:cxn>
                <a:cxn ang="0">
                  <a:pos x="35" y="41"/>
                </a:cxn>
                <a:cxn ang="0">
                  <a:pos x="41" y="38"/>
                </a:cxn>
                <a:cxn ang="0">
                  <a:pos x="43" y="34"/>
                </a:cxn>
                <a:cxn ang="0">
                  <a:pos x="43" y="31"/>
                </a:cxn>
                <a:cxn ang="0">
                  <a:pos x="43" y="26"/>
                </a:cxn>
                <a:cxn ang="0">
                  <a:pos x="43" y="20"/>
                </a:cxn>
                <a:cxn ang="0">
                  <a:pos x="41" y="14"/>
                </a:cxn>
                <a:cxn ang="0">
                  <a:pos x="40" y="7"/>
                </a:cxn>
                <a:cxn ang="0">
                  <a:pos x="39" y="4"/>
                </a:cxn>
                <a:cxn ang="0">
                  <a:pos x="37" y="1"/>
                </a:cxn>
                <a:cxn ang="0">
                  <a:pos x="37" y="0"/>
                </a:cxn>
                <a:cxn ang="0">
                  <a:pos x="32" y="14"/>
                </a:cxn>
                <a:cxn ang="0">
                  <a:pos x="26" y="22"/>
                </a:cxn>
                <a:cxn ang="0">
                  <a:pos x="19" y="29"/>
                </a:cxn>
                <a:cxn ang="0">
                  <a:pos x="9" y="38"/>
                </a:cxn>
                <a:cxn ang="0">
                  <a:pos x="5" y="47"/>
                </a:cxn>
                <a:cxn ang="0">
                  <a:pos x="3" y="59"/>
                </a:cxn>
                <a:cxn ang="0">
                  <a:pos x="0" y="71"/>
                </a:cxn>
                <a:cxn ang="0">
                  <a:pos x="4" y="79"/>
                </a:cxn>
              </a:cxnLst>
              <a:rect l="0" t="0" r="r" b="b"/>
              <a:pathLst>
                <a:path w="43" h="82">
                  <a:moveTo>
                    <a:pt x="4" y="82"/>
                  </a:moveTo>
                  <a:lnTo>
                    <a:pt x="4" y="82"/>
                  </a:lnTo>
                  <a:lnTo>
                    <a:pt x="4" y="71"/>
                  </a:lnTo>
                  <a:lnTo>
                    <a:pt x="8" y="60"/>
                  </a:lnTo>
                  <a:lnTo>
                    <a:pt x="14" y="53"/>
                  </a:lnTo>
                  <a:lnTo>
                    <a:pt x="23" y="47"/>
                  </a:lnTo>
                  <a:lnTo>
                    <a:pt x="30" y="45"/>
                  </a:lnTo>
                  <a:lnTo>
                    <a:pt x="35" y="41"/>
                  </a:lnTo>
                  <a:lnTo>
                    <a:pt x="41" y="38"/>
                  </a:lnTo>
                  <a:lnTo>
                    <a:pt x="43" y="34"/>
                  </a:lnTo>
                  <a:lnTo>
                    <a:pt x="43" y="31"/>
                  </a:lnTo>
                  <a:lnTo>
                    <a:pt x="43" y="26"/>
                  </a:lnTo>
                  <a:lnTo>
                    <a:pt x="43" y="20"/>
                  </a:lnTo>
                  <a:lnTo>
                    <a:pt x="41" y="14"/>
                  </a:lnTo>
                  <a:lnTo>
                    <a:pt x="40" y="7"/>
                  </a:lnTo>
                  <a:lnTo>
                    <a:pt x="39" y="4"/>
                  </a:lnTo>
                  <a:lnTo>
                    <a:pt x="37" y="1"/>
                  </a:lnTo>
                  <a:lnTo>
                    <a:pt x="37" y="0"/>
                  </a:lnTo>
                  <a:lnTo>
                    <a:pt x="32" y="14"/>
                  </a:lnTo>
                  <a:lnTo>
                    <a:pt x="26" y="22"/>
                  </a:lnTo>
                  <a:lnTo>
                    <a:pt x="19" y="29"/>
                  </a:lnTo>
                  <a:lnTo>
                    <a:pt x="9" y="38"/>
                  </a:lnTo>
                  <a:lnTo>
                    <a:pt x="5" y="47"/>
                  </a:lnTo>
                  <a:lnTo>
                    <a:pt x="3" y="59"/>
                  </a:lnTo>
                  <a:lnTo>
                    <a:pt x="0" y="71"/>
                  </a:lnTo>
                  <a:lnTo>
                    <a:pt x="4" y="79"/>
                  </a:lnTo>
                </a:path>
              </a:pathLst>
            </a:custGeom>
            <a:noFill/>
            <a:ln w="1588">
              <a:solidFill>
                <a:srgbClr val="000000"/>
              </a:solidFill>
              <a:prstDash val="solid"/>
              <a:round/>
              <a:headEnd/>
              <a:tailEnd/>
            </a:ln>
          </p:spPr>
          <p:txBody>
            <a:bodyPr/>
            <a:lstStyle/>
            <a:p>
              <a:endParaRPr lang="en-US"/>
            </a:p>
          </p:txBody>
        </p:sp>
        <p:sp>
          <p:nvSpPr>
            <p:cNvPr id="1241940" name="Freeform 852"/>
            <p:cNvSpPr>
              <a:spLocks/>
            </p:cNvSpPr>
            <p:nvPr/>
          </p:nvSpPr>
          <p:spPr bwMode="auto">
            <a:xfrm>
              <a:off x="3364" y="3356"/>
              <a:ext cx="19" cy="25"/>
            </a:xfrm>
            <a:custGeom>
              <a:avLst/>
              <a:gdLst/>
              <a:ahLst/>
              <a:cxnLst>
                <a:cxn ang="0">
                  <a:pos x="0" y="48"/>
                </a:cxn>
                <a:cxn ang="0">
                  <a:pos x="0" y="48"/>
                </a:cxn>
                <a:cxn ang="0">
                  <a:pos x="0" y="37"/>
                </a:cxn>
                <a:cxn ang="0">
                  <a:pos x="4" y="26"/>
                </a:cxn>
                <a:cxn ang="0">
                  <a:pos x="10" y="19"/>
                </a:cxn>
                <a:cxn ang="0">
                  <a:pos x="19" y="13"/>
                </a:cxn>
                <a:cxn ang="0">
                  <a:pos x="26" y="11"/>
                </a:cxn>
                <a:cxn ang="0">
                  <a:pos x="32" y="8"/>
                </a:cxn>
                <a:cxn ang="0">
                  <a:pos x="36" y="4"/>
                </a:cxn>
                <a:cxn ang="0">
                  <a:pos x="39" y="0"/>
                </a:cxn>
              </a:cxnLst>
              <a:rect l="0" t="0" r="r" b="b"/>
              <a:pathLst>
                <a:path w="39" h="48">
                  <a:moveTo>
                    <a:pt x="0" y="48"/>
                  </a:moveTo>
                  <a:lnTo>
                    <a:pt x="0" y="48"/>
                  </a:lnTo>
                  <a:lnTo>
                    <a:pt x="0" y="37"/>
                  </a:lnTo>
                  <a:lnTo>
                    <a:pt x="4" y="26"/>
                  </a:lnTo>
                  <a:lnTo>
                    <a:pt x="10" y="19"/>
                  </a:lnTo>
                  <a:lnTo>
                    <a:pt x="19" y="13"/>
                  </a:lnTo>
                  <a:lnTo>
                    <a:pt x="26" y="11"/>
                  </a:lnTo>
                  <a:lnTo>
                    <a:pt x="32" y="8"/>
                  </a:lnTo>
                  <a:lnTo>
                    <a:pt x="36" y="4"/>
                  </a:lnTo>
                  <a:lnTo>
                    <a:pt x="39" y="0"/>
                  </a:lnTo>
                </a:path>
              </a:pathLst>
            </a:custGeom>
            <a:noFill/>
            <a:ln w="1588">
              <a:solidFill>
                <a:srgbClr val="000000"/>
              </a:solidFill>
              <a:prstDash val="solid"/>
              <a:round/>
              <a:headEnd/>
              <a:tailEnd/>
            </a:ln>
          </p:spPr>
          <p:txBody>
            <a:bodyPr/>
            <a:lstStyle/>
            <a:p>
              <a:endParaRPr lang="en-US"/>
            </a:p>
          </p:txBody>
        </p:sp>
        <p:sp>
          <p:nvSpPr>
            <p:cNvPr id="1241941" name="Freeform 853"/>
            <p:cNvSpPr>
              <a:spLocks/>
            </p:cNvSpPr>
            <p:nvPr/>
          </p:nvSpPr>
          <p:spPr bwMode="auto">
            <a:xfrm>
              <a:off x="3366" y="3356"/>
              <a:ext cx="14" cy="10"/>
            </a:xfrm>
            <a:custGeom>
              <a:avLst/>
              <a:gdLst/>
              <a:ahLst/>
              <a:cxnLst>
                <a:cxn ang="0">
                  <a:pos x="28" y="0"/>
                </a:cxn>
                <a:cxn ang="0">
                  <a:pos x="28" y="0"/>
                </a:cxn>
                <a:cxn ang="0">
                  <a:pos x="27" y="3"/>
                </a:cxn>
                <a:cxn ang="0">
                  <a:pos x="23" y="6"/>
                </a:cxn>
                <a:cxn ang="0">
                  <a:pos x="19" y="9"/>
                </a:cxn>
                <a:cxn ang="0">
                  <a:pos x="17" y="9"/>
                </a:cxn>
                <a:cxn ang="0">
                  <a:pos x="13" y="12"/>
                </a:cxn>
                <a:cxn ang="0">
                  <a:pos x="8" y="13"/>
                </a:cxn>
                <a:cxn ang="0">
                  <a:pos x="4" y="16"/>
                </a:cxn>
                <a:cxn ang="0">
                  <a:pos x="0" y="21"/>
                </a:cxn>
              </a:cxnLst>
              <a:rect l="0" t="0" r="r" b="b"/>
              <a:pathLst>
                <a:path w="28" h="21">
                  <a:moveTo>
                    <a:pt x="28" y="0"/>
                  </a:moveTo>
                  <a:lnTo>
                    <a:pt x="28" y="0"/>
                  </a:lnTo>
                  <a:lnTo>
                    <a:pt x="27" y="3"/>
                  </a:lnTo>
                  <a:lnTo>
                    <a:pt x="23" y="6"/>
                  </a:lnTo>
                  <a:lnTo>
                    <a:pt x="19" y="9"/>
                  </a:lnTo>
                  <a:lnTo>
                    <a:pt x="17" y="9"/>
                  </a:lnTo>
                  <a:lnTo>
                    <a:pt x="13" y="12"/>
                  </a:lnTo>
                  <a:lnTo>
                    <a:pt x="8" y="13"/>
                  </a:lnTo>
                  <a:lnTo>
                    <a:pt x="4" y="16"/>
                  </a:lnTo>
                  <a:lnTo>
                    <a:pt x="0" y="21"/>
                  </a:lnTo>
                </a:path>
              </a:pathLst>
            </a:custGeom>
            <a:noFill/>
            <a:ln w="1588">
              <a:solidFill>
                <a:srgbClr val="000000"/>
              </a:solidFill>
              <a:prstDash val="solid"/>
              <a:round/>
              <a:headEnd/>
              <a:tailEnd/>
            </a:ln>
          </p:spPr>
          <p:txBody>
            <a:bodyPr/>
            <a:lstStyle/>
            <a:p>
              <a:endParaRPr lang="en-US"/>
            </a:p>
          </p:txBody>
        </p:sp>
        <p:sp>
          <p:nvSpPr>
            <p:cNvPr id="1241942" name="Freeform 854"/>
            <p:cNvSpPr>
              <a:spLocks/>
            </p:cNvSpPr>
            <p:nvPr/>
          </p:nvSpPr>
          <p:spPr bwMode="auto">
            <a:xfrm>
              <a:off x="3366" y="3339"/>
              <a:ext cx="14" cy="20"/>
            </a:xfrm>
            <a:custGeom>
              <a:avLst/>
              <a:gdLst/>
              <a:ahLst/>
              <a:cxnLst>
                <a:cxn ang="0">
                  <a:pos x="28" y="0"/>
                </a:cxn>
                <a:cxn ang="0">
                  <a:pos x="28" y="0"/>
                </a:cxn>
                <a:cxn ang="0">
                  <a:pos x="23" y="14"/>
                </a:cxn>
                <a:cxn ang="0">
                  <a:pos x="17" y="22"/>
                </a:cxn>
                <a:cxn ang="0">
                  <a:pos x="10" y="29"/>
                </a:cxn>
                <a:cxn ang="0">
                  <a:pos x="0" y="38"/>
                </a:cxn>
              </a:cxnLst>
              <a:rect l="0" t="0" r="r" b="b"/>
              <a:pathLst>
                <a:path w="28" h="38">
                  <a:moveTo>
                    <a:pt x="28" y="0"/>
                  </a:moveTo>
                  <a:lnTo>
                    <a:pt x="28" y="0"/>
                  </a:lnTo>
                  <a:lnTo>
                    <a:pt x="23" y="14"/>
                  </a:lnTo>
                  <a:lnTo>
                    <a:pt x="17" y="22"/>
                  </a:lnTo>
                  <a:lnTo>
                    <a:pt x="10" y="29"/>
                  </a:lnTo>
                  <a:lnTo>
                    <a:pt x="0" y="38"/>
                  </a:lnTo>
                </a:path>
              </a:pathLst>
            </a:custGeom>
            <a:noFill/>
            <a:ln w="1588">
              <a:solidFill>
                <a:srgbClr val="000000"/>
              </a:solidFill>
              <a:prstDash val="solid"/>
              <a:round/>
              <a:headEnd/>
              <a:tailEnd/>
            </a:ln>
          </p:spPr>
          <p:txBody>
            <a:bodyPr/>
            <a:lstStyle/>
            <a:p>
              <a:endParaRPr lang="en-US"/>
            </a:p>
          </p:txBody>
        </p:sp>
        <p:sp>
          <p:nvSpPr>
            <p:cNvPr id="1241943" name="Freeform 855"/>
            <p:cNvSpPr>
              <a:spLocks/>
            </p:cNvSpPr>
            <p:nvPr/>
          </p:nvSpPr>
          <p:spPr bwMode="auto">
            <a:xfrm>
              <a:off x="3353" y="3070"/>
              <a:ext cx="61" cy="275"/>
            </a:xfrm>
            <a:custGeom>
              <a:avLst/>
              <a:gdLst/>
              <a:ahLst/>
              <a:cxnLst>
                <a:cxn ang="0">
                  <a:pos x="116" y="0"/>
                </a:cxn>
                <a:cxn ang="0">
                  <a:pos x="118" y="10"/>
                </a:cxn>
                <a:cxn ang="0">
                  <a:pos x="121" y="19"/>
                </a:cxn>
                <a:cxn ang="0">
                  <a:pos x="122" y="31"/>
                </a:cxn>
                <a:cxn ang="0">
                  <a:pos x="123" y="43"/>
                </a:cxn>
                <a:cxn ang="0">
                  <a:pos x="123" y="56"/>
                </a:cxn>
                <a:cxn ang="0">
                  <a:pos x="122" y="69"/>
                </a:cxn>
                <a:cxn ang="0">
                  <a:pos x="117" y="84"/>
                </a:cxn>
                <a:cxn ang="0">
                  <a:pos x="113" y="100"/>
                </a:cxn>
                <a:cxn ang="0">
                  <a:pos x="108" y="115"/>
                </a:cxn>
                <a:cxn ang="0">
                  <a:pos x="102" y="139"/>
                </a:cxn>
                <a:cxn ang="0">
                  <a:pos x="97" y="165"/>
                </a:cxn>
                <a:cxn ang="0">
                  <a:pos x="89" y="199"/>
                </a:cxn>
                <a:cxn ang="0">
                  <a:pos x="82" y="231"/>
                </a:cxn>
                <a:cxn ang="0">
                  <a:pos x="76" y="260"/>
                </a:cxn>
                <a:cxn ang="0">
                  <a:pos x="72" y="285"/>
                </a:cxn>
                <a:cxn ang="0">
                  <a:pos x="70" y="302"/>
                </a:cxn>
                <a:cxn ang="0">
                  <a:pos x="67" y="316"/>
                </a:cxn>
                <a:cxn ang="0">
                  <a:pos x="64" y="340"/>
                </a:cxn>
                <a:cxn ang="0">
                  <a:pos x="58" y="368"/>
                </a:cxn>
                <a:cxn ang="0">
                  <a:pos x="53" y="401"/>
                </a:cxn>
                <a:cxn ang="0">
                  <a:pos x="49" y="436"/>
                </a:cxn>
                <a:cxn ang="0">
                  <a:pos x="46" y="473"/>
                </a:cxn>
                <a:cxn ang="0">
                  <a:pos x="44" y="512"/>
                </a:cxn>
                <a:cxn ang="0">
                  <a:pos x="46" y="550"/>
                </a:cxn>
                <a:cxn ang="0">
                  <a:pos x="44" y="547"/>
                </a:cxn>
                <a:cxn ang="0">
                  <a:pos x="43" y="540"/>
                </a:cxn>
                <a:cxn ang="0">
                  <a:pos x="39" y="530"/>
                </a:cxn>
                <a:cxn ang="0">
                  <a:pos x="35" y="516"/>
                </a:cxn>
                <a:cxn ang="0">
                  <a:pos x="31" y="500"/>
                </a:cxn>
                <a:cxn ang="0">
                  <a:pos x="29" y="482"/>
                </a:cxn>
                <a:cxn ang="0">
                  <a:pos x="26" y="463"/>
                </a:cxn>
                <a:cxn ang="0">
                  <a:pos x="29" y="444"/>
                </a:cxn>
                <a:cxn ang="0">
                  <a:pos x="26" y="448"/>
                </a:cxn>
                <a:cxn ang="0">
                  <a:pos x="22" y="453"/>
                </a:cxn>
                <a:cxn ang="0">
                  <a:pos x="13" y="462"/>
                </a:cxn>
                <a:cxn ang="0">
                  <a:pos x="0" y="470"/>
                </a:cxn>
                <a:cxn ang="0">
                  <a:pos x="0" y="466"/>
                </a:cxn>
                <a:cxn ang="0">
                  <a:pos x="3" y="453"/>
                </a:cxn>
                <a:cxn ang="0">
                  <a:pos x="4" y="432"/>
                </a:cxn>
                <a:cxn ang="0">
                  <a:pos x="5" y="407"/>
                </a:cxn>
                <a:cxn ang="0">
                  <a:pos x="8" y="382"/>
                </a:cxn>
                <a:cxn ang="0">
                  <a:pos x="12" y="352"/>
                </a:cxn>
                <a:cxn ang="0">
                  <a:pos x="14" y="322"/>
                </a:cxn>
                <a:cxn ang="0">
                  <a:pos x="18" y="296"/>
                </a:cxn>
                <a:cxn ang="0">
                  <a:pos x="23" y="271"/>
                </a:cxn>
                <a:cxn ang="0">
                  <a:pos x="29" y="247"/>
                </a:cxn>
                <a:cxn ang="0">
                  <a:pos x="32" y="226"/>
                </a:cxn>
                <a:cxn ang="0">
                  <a:pos x="37" y="207"/>
                </a:cxn>
                <a:cxn ang="0">
                  <a:pos x="40" y="192"/>
                </a:cxn>
                <a:cxn ang="0">
                  <a:pos x="41" y="182"/>
                </a:cxn>
                <a:cxn ang="0">
                  <a:pos x="44" y="174"/>
                </a:cxn>
                <a:cxn ang="0">
                  <a:pos x="44" y="171"/>
                </a:cxn>
                <a:cxn ang="0">
                  <a:pos x="116" y="0"/>
                </a:cxn>
              </a:cxnLst>
              <a:rect l="0" t="0" r="r" b="b"/>
              <a:pathLst>
                <a:path w="123" h="550">
                  <a:moveTo>
                    <a:pt x="116" y="0"/>
                  </a:moveTo>
                  <a:lnTo>
                    <a:pt x="118" y="10"/>
                  </a:lnTo>
                  <a:lnTo>
                    <a:pt x="121" y="19"/>
                  </a:lnTo>
                  <a:lnTo>
                    <a:pt x="122" y="31"/>
                  </a:lnTo>
                  <a:lnTo>
                    <a:pt x="123" y="43"/>
                  </a:lnTo>
                  <a:lnTo>
                    <a:pt x="123" y="56"/>
                  </a:lnTo>
                  <a:lnTo>
                    <a:pt x="122" y="69"/>
                  </a:lnTo>
                  <a:lnTo>
                    <a:pt x="117" y="84"/>
                  </a:lnTo>
                  <a:lnTo>
                    <a:pt x="113" y="100"/>
                  </a:lnTo>
                  <a:lnTo>
                    <a:pt x="108" y="115"/>
                  </a:lnTo>
                  <a:lnTo>
                    <a:pt x="102" y="139"/>
                  </a:lnTo>
                  <a:lnTo>
                    <a:pt x="97" y="165"/>
                  </a:lnTo>
                  <a:lnTo>
                    <a:pt x="89" y="199"/>
                  </a:lnTo>
                  <a:lnTo>
                    <a:pt x="82" y="231"/>
                  </a:lnTo>
                  <a:lnTo>
                    <a:pt x="76" y="260"/>
                  </a:lnTo>
                  <a:lnTo>
                    <a:pt x="72" y="285"/>
                  </a:lnTo>
                  <a:lnTo>
                    <a:pt x="70" y="302"/>
                  </a:lnTo>
                  <a:lnTo>
                    <a:pt x="67" y="316"/>
                  </a:lnTo>
                  <a:lnTo>
                    <a:pt x="64" y="340"/>
                  </a:lnTo>
                  <a:lnTo>
                    <a:pt x="58" y="368"/>
                  </a:lnTo>
                  <a:lnTo>
                    <a:pt x="53" y="401"/>
                  </a:lnTo>
                  <a:lnTo>
                    <a:pt x="49" y="436"/>
                  </a:lnTo>
                  <a:lnTo>
                    <a:pt x="46" y="473"/>
                  </a:lnTo>
                  <a:lnTo>
                    <a:pt x="44" y="512"/>
                  </a:lnTo>
                  <a:lnTo>
                    <a:pt x="46" y="550"/>
                  </a:lnTo>
                  <a:lnTo>
                    <a:pt x="44" y="547"/>
                  </a:lnTo>
                  <a:lnTo>
                    <a:pt x="43" y="540"/>
                  </a:lnTo>
                  <a:lnTo>
                    <a:pt x="39" y="530"/>
                  </a:lnTo>
                  <a:lnTo>
                    <a:pt x="35" y="516"/>
                  </a:lnTo>
                  <a:lnTo>
                    <a:pt x="31" y="500"/>
                  </a:lnTo>
                  <a:lnTo>
                    <a:pt x="29" y="482"/>
                  </a:lnTo>
                  <a:lnTo>
                    <a:pt x="26" y="463"/>
                  </a:lnTo>
                  <a:lnTo>
                    <a:pt x="29" y="444"/>
                  </a:lnTo>
                  <a:lnTo>
                    <a:pt x="26" y="448"/>
                  </a:lnTo>
                  <a:lnTo>
                    <a:pt x="22" y="453"/>
                  </a:lnTo>
                  <a:lnTo>
                    <a:pt x="13" y="462"/>
                  </a:lnTo>
                  <a:lnTo>
                    <a:pt x="0" y="470"/>
                  </a:lnTo>
                  <a:lnTo>
                    <a:pt x="0" y="466"/>
                  </a:lnTo>
                  <a:lnTo>
                    <a:pt x="3" y="453"/>
                  </a:lnTo>
                  <a:lnTo>
                    <a:pt x="4" y="432"/>
                  </a:lnTo>
                  <a:lnTo>
                    <a:pt x="5" y="407"/>
                  </a:lnTo>
                  <a:lnTo>
                    <a:pt x="8" y="382"/>
                  </a:lnTo>
                  <a:lnTo>
                    <a:pt x="12" y="352"/>
                  </a:lnTo>
                  <a:lnTo>
                    <a:pt x="14" y="322"/>
                  </a:lnTo>
                  <a:lnTo>
                    <a:pt x="18" y="296"/>
                  </a:lnTo>
                  <a:lnTo>
                    <a:pt x="23" y="271"/>
                  </a:lnTo>
                  <a:lnTo>
                    <a:pt x="29" y="247"/>
                  </a:lnTo>
                  <a:lnTo>
                    <a:pt x="32" y="226"/>
                  </a:lnTo>
                  <a:lnTo>
                    <a:pt x="37" y="207"/>
                  </a:lnTo>
                  <a:lnTo>
                    <a:pt x="40" y="192"/>
                  </a:lnTo>
                  <a:lnTo>
                    <a:pt x="41" y="182"/>
                  </a:lnTo>
                  <a:lnTo>
                    <a:pt x="44" y="174"/>
                  </a:lnTo>
                  <a:lnTo>
                    <a:pt x="44" y="171"/>
                  </a:lnTo>
                  <a:lnTo>
                    <a:pt x="116" y="0"/>
                  </a:lnTo>
                  <a:close/>
                </a:path>
              </a:pathLst>
            </a:custGeom>
            <a:solidFill>
              <a:srgbClr val="FFFFFF"/>
            </a:solidFill>
            <a:ln w="9525">
              <a:noFill/>
              <a:round/>
              <a:headEnd/>
              <a:tailEnd/>
            </a:ln>
          </p:spPr>
          <p:txBody>
            <a:bodyPr/>
            <a:lstStyle/>
            <a:p>
              <a:endParaRPr lang="en-US"/>
            </a:p>
          </p:txBody>
        </p:sp>
        <p:sp>
          <p:nvSpPr>
            <p:cNvPr id="1241944" name="Freeform 856"/>
            <p:cNvSpPr>
              <a:spLocks/>
            </p:cNvSpPr>
            <p:nvPr/>
          </p:nvSpPr>
          <p:spPr bwMode="auto">
            <a:xfrm>
              <a:off x="3353" y="3070"/>
              <a:ext cx="61" cy="275"/>
            </a:xfrm>
            <a:custGeom>
              <a:avLst/>
              <a:gdLst/>
              <a:ahLst/>
              <a:cxnLst>
                <a:cxn ang="0">
                  <a:pos x="116" y="0"/>
                </a:cxn>
                <a:cxn ang="0">
                  <a:pos x="116" y="0"/>
                </a:cxn>
                <a:cxn ang="0">
                  <a:pos x="118" y="10"/>
                </a:cxn>
                <a:cxn ang="0">
                  <a:pos x="121" y="19"/>
                </a:cxn>
                <a:cxn ang="0">
                  <a:pos x="122" y="31"/>
                </a:cxn>
                <a:cxn ang="0">
                  <a:pos x="123" y="43"/>
                </a:cxn>
                <a:cxn ang="0">
                  <a:pos x="123" y="56"/>
                </a:cxn>
                <a:cxn ang="0">
                  <a:pos x="122" y="69"/>
                </a:cxn>
                <a:cxn ang="0">
                  <a:pos x="117" y="84"/>
                </a:cxn>
                <a:cxn ang="0">
                  <a:pos x="113" y="100"/>
                </a:cxn>
                <a:cxn ang="0">
                  <a:pos x="108" y="115"/>
                </a:cxn>
                <a:cxn ang="0">
                  <a:pos x="102" y="139"/>
                </a:cxn>
                <a:cxn ang="0">
                  <a:pos x="97" y="165"/>
                </a:cxn>
                <a:cxn ang="0">
                  <a:pos x="89" y="199"/>
                </a:cxn>
                <a:cxn ang="0">
                  <a:pos x="82" y="231"/>
                </a:cxn>
                <a:cxn ang="0">
                  <a:pos x="76" y="260"/>
                </a:cxn>
                <a:cxn ang="0">
                  <a:pos x="72" y="285"/>
                </a:cxn>
                <a:cxn ang="0">
                  <a:pos x="70" y="302"/>
                </a:cxn>
                <a:cxn ang="0">
                  <a:pos x="67" y="316"/>
                </a:cxn>
                <a:cxn ang="0">
                  <a:pos x="64" y="340"/>
                </a:cxn>
                <a:cxn ang="0">
                  <a:pos x="58" y="368"/>
                </a:cxn>
                <a:cxn ang="0">
                  <a:pos x="53" y="401"/>
                </a:cxn>
                <a:cxn ang="0">
                  <a:pos x="49" y="436"/>
                </a:cxn>
                <a:cxn ang="0">
                  <a:pos x="46" y="473"/>
                </a:cxn>
                <a:cxn ang="0">
                  <a:pos x="44" y="512"/>
                </a:cxn>
                <a:cxn ang="0">
                  <a:pos x="46" y="550"/>
                </a:cxn>
                <a:cxn ang="0">
                  <a:pos x="44" y="547"/>
                </a:cxn>
                <a:cxn ang="0">
                  <a:pos x="43" y="540"/>
                </a:cxn>
                <a:cxn ang="0">
                  <a:pos x="39" y="530"/>
                </a:cxn>
                <a:cxn ang="0">
                  <a:pos x="35" y="516"/>
                </a:cxn>
                <a:cxn ang="0">
                  <a:pos x="31" y="500"/>
                </a:cxn>
                <a:cxn ang="0">
                  <a:pos x="29" y="482"/>
                </a:cxn>
                <a:cxn ang="0">
                  <a:pos x="26" y="463"/>
                </a:cxn>
                <a:cxn ang="0">
                  <a:pos x="29" y="444"/>
                </a:cxn>
                <a:cxn ang="0">
                  <a:pos x="26" y="448"/>
                </a:cxn>
                <a:cxn ang="0">
                  <a:pos x="22" y="453"/>
                </a:cxn>
                <a:cxn ang="0">
                  <a:pos x="13" y="462"/>
                </a:cxn>
                <a:cxn ang="0">
                  <a:pos x="0" y="470"/>
                </a:cxn>
                <a:cxn ang="0">
                  <a:pos x="0" y="466"/>
                </a:cxn>
                <a:cxn ang="0">
                  <a:pos x="3" y="453"/>
                </a:cxn>
                <a:cxn ang="0">
                  <a:pos x="4" y="432"/>
                </a:cxn>
                <a:cxn ang="0">
                  <a:pos x="5" y="407"/>
                </a:cxn>
                <a:cxn ang="0">
                  <a:pos x="8" y="382"/>
                </a:cxn>
                <a:cxn ang="0">
                  <a:pos x="12" y="352"/>
                </a:cxn>
                <a:cxn ang="0">
                  <a:pos x="14" y="322"/>
                </a:cxn>
                <a:cxn ang="0">
                  <a:pos x="18" y="296"/>
                </a:cxn>
                <a:cxn ang="0">
                  <a:pos x="23" y="271"/>
                </a:cxn>
                <a:cxn ang="0">
                  <a:pos x="29" y="247"/>
                </a:cxn>
                <a:cxn ang="0">
                  <a:pos x="32" y="226"/>
                </a:cxn>
                <a:cxn ang="0">
                  <a:pos x="37" y="207"/>
                </a:cxn>
                <a:cxn ang="0">
                  <a:pos x="40" y="192"/>
                </a:cxn>
                <a:cxn ang="0">
                  <a:pos x="41" y="182"/>
                </a:cxn>
                <a:cxn ang="0">
                  <a:pos x="44" y="174"/>
                </a:cxn>
                <a:cxn ang="0">
                  <a:pos x="44" y="171"/>
                </a:cxn>
                <a:cxn ang="0">
                  <a:pos x="116" y="0"/>
                </a:cxn>
              </a:cxnLst>
              <a:rect l="0" t="0" r="r" b="b"/>
              <a:pathLst>
                <a:path w="123" h="550">
                  <a:moveTo>
                    <a:pt x="116" y="0"/>
                  </a:moveTo>
                  <a:lnTo>
                    <a:pt x="116" y="0"/>
                  </a:lnTo>
                  <a:lnTo>
                    <a:pt x="118" y="10"/>
                  </a:lnTo>
                  <a:lnTo>
                    <a:pt x="121" y="19"/>
                  </a:lnTo>
                  <a:lnTo>
                    <a:pt x="122" y="31"/>
                  </a:lnTo>
                  <a:lnTo>
                    <a:pt x="123" y="43"/>
                  </a:lnTo>
                  <a:lnTo>
                    <a:pt x="123" y="56"/>
                  </a:lnTo>
                  <a:lnTo>
                    <a:pt x="122" y="69"/>
                  </a:lnTo>
                  <a:lnTo>
                    <a:pt x="117" y="84"/>
                  </a:lnTo>
                  <a:lnTo>
                    <a:pt x="113" y="100"/>
                  </a:lnTo>
                  <a:lnTo>
                    <a:pt x="108" y="115"/>
                  </a:lnTo>
                  <a:lnTo>
                    <a:pt x="102" y="139"/>
                  </a:lnTo>
                  <a:lnTo>
                    <a:pt x="97" y="165"/>
                  </a:lnTo>
                  <a:lnTo>
                    <a:pt x="89" y="199"/>
                  </a:lnTo>
                  <a:lnTo>
                    <a:pt x="82" y="231"/>
                  </a:lnTo>
                  <a:lnTo>
                    <a:pt x="76" y="260"/>
                  </a:lnTo>
                  <a:lnTo>
                    <a:pt x="72" y="285"/>
                  </a:lnTo>
                  <a:lnTo>
                    <a:pt x="70" y="302"/>
                  </a:lnTo>
                  <a:lnTo>
                    <a:pt x="67" y="316"/>
                  </a:lnTo>
                  <a:lnTo>
                    <a:pt x="64" y="340"/>
                  </a:lnTo>
                  <a:lnTo>
                    <a:pt x="58" y="368"/>
                  </a:lnTo>
                  <a:lnTo>
                    <a:pt x="53" y="401"/>
                  </a:lnTo>
                  <a:lnTo>
                    <a:pt x="49" y="436"/>
                  </a:lnTo>
                  <a:lnTo>
                    <a:pt x="46" y="473"/>
                  </a:lnTo>
                  <a:lnTo>
                    <a:pt x="44" y="512"/>
                  </a:lnTo>
                  <a:lnTo>
                    <a:pt x="46" y="550"/>
                  </a:lnTo>
                  <a:lnTo>
                    <a:pt x="44" y="547"/>
                  </a:lnTo>
                  <a:lnTo>
                    <a:pt x="43" y="540"/>
                  </a:lnTo>
                  <a:lnTo>
                    <a:pt x="39" y="530"/>
                  </a:lnTo>
                  <a:lnTo>
                    <a:pt x="35" y="516"/>
                  </a:lnTo>
                  <a:lnTo>
                    <a:pt x="31" y="500"/>
                  </a:lnTo>
                  <a:lnTo>
                    <a:pt x="29" y="482"/>
                  </a:lnTo>
                  <a:lnTo>
                    <a:pt x="26" y="463"/>
                  </a:lnTo>
                  <a:lnTo>
                    <a:pt x="29" y="444"/>
                  </a:lnTo>
                  <a:lnTo>
                    <a:pt x="26" y="448"/>
                  </a:lnTo>
                  <a:lnTo>
                    <a:pt x="22" y="453"/>
                  </a:lnTo>
                  <a:lnTo>
                    <a:pt x="13" y="462"/>
                  </a:lnTo>
                  <a:lnTo>
                    <a:pt x="0" y="470"/>
                  </a:lnTo>
                  <a:lnTo>
                    <a:pt x="0" y="466"/>
                  </a:lnTo>
                  <a:lnTo>
                    <a:pt x="3" y="453"/>
                  </a:lnTo>
                  <a:lnTo>
                    <a:pt x="4" y="432"/>
                  </a:lnTo>
                  <a:lnTo>
                    <a:pt x="5" y="407"/>
                  </a:lnTo>
                  <a:lnTo>
                    <a:pt x="8" y="382"/>
                  </a:lnTo>
                  <a:lnTo>
                    <a:pt x="12" y="352"/>
                  </a:lnTo>
                  <a:lnTo>
                    <a:pt x="14" y="322"/>
                  </a:lnTo>
                  <a:lnTo>
                    <a:pt x="18" y="296"/>
                  </a:lnTo>
                  <a:lnTo>
                    <a:pt x="23" y="271"/>
                  </a:lnTo>
                  <a:lnTo>
                    <a:pt x="29" y="247"/>
                  </a:lnTo>
                  <a:lnTo>
                    <a:pt x="32" y="226"/>
                  </a:lnTo>
                  <a:lnTo>
                    <a:pt x="37" y="207"/>
                  </a:lnTo>
                  <a:lnTo>
                    <a:pt x="40" y="192"/>
                  </a:lnTo>
                  <a:lnTo>
                    <a:pt x="41" y="182"/>
                  </a:lnTo>
                  <a:lnTo>
                    <a:pt x="44" y="174"/>
                  </a:lnTo>
                  <a:lnTo>
                    <a:pt x="44" y="171"/>
                  </a:lnTo>
                  <a:lnTo>
                    <a:pt x="116" y="0"/>
                  </a:lnTo>
                  <a:close/>
                </a:path>
              </a:pathLst>
            </a:custGeom>
            <a:noFill/>
            <a:ln w="1588">
              <a:solidFill>
                <a:srgbClr val="000000"/>
              </a:solidFill>
              <a:prstDash val="solid"/>
              <a:round/>
              <a:headEnd/>
              <a:tailEnd/>
            </a:ln>
          </p:spPr>
          <p:txBody>
            <a:bodyPr/>
            <a:lstStyle/>
            <a:p>
              <a:endParaRPr lang="en-US"/>
            </a:p>
          </p:txBody>
        </p:sp>
        <p:sp>
          <p:nvSpPr>
            <p:cNvPr id="1241945" name="Freeform 857"/>
            <p:cNvSpPr>
              <a:spLocks/>
            </p:cNvSpPr>
            <p:nvPr/>
          </p:nvSpPr>
          <p:spPr bwMode="auto">
            <a:xfrm>
              <a:off x="3373" y="3245"/>
              <a:ext cx="4" cy="19"/>
            </a:xfrm>
            <a:custGeom>
              <a:avLst/>
              <a:gdLst/>
              <a:ahLst/>
              <a:cxnLst>
                <a:cxn ang="0">
                  <a:pos x="0" y="0"/>
                </a:cxn>
                <a:cxn ang="0">
                  <a:pos x="0" y="0"/>
                </a:cxn>
                <a:cxn ang="0">
                  <a:pos x="1" y="9"/>
                </a:cxn>
                <a:cxn ang="0">
                  <a:pos x="3" y="18"/>
                </a:cxn>
                <a:cxn ang="0">
                  <a:pos x="4" y="26"/>
                </a:cxn>
                <a:cxn ang="0">
                  <a:pos x="9" y="38"/>
                </a:cxn>
              </a:cxnLst>
              <a:rect l="0" t="0" r="r" b="b"/>
              <a:pathLst>
                <a:path w="9" h="38">
                  <a:moveTo>
                    <a:pt x="0" y="0"/>
                  </a:moveTo>
                  <a:lnTo>
                    <a:pt x="0" y="0"/>
                  </a:lnTo>
                  <a:lnTo>
                    <a:pt x="1" y="9"/>
                  </a:lnTo>
                  <a:lnTo>
                    <a:pt x="3" y="18"/>
                  </a:lnTo>
                  <a:lnTo>
                    <a:pt x="4" y="26"/>
                  </a:lnTo>
                  <a:lnTo>
                    <a:pt x="9" y="38"/>
                  </a:lnTo>
                </a:path>
              </a:pathLst>
            </a:custGeom>
            <a:noFill/>
            <a:ln w="1588">
              <a:solidFill>
                <a:srgbClr val="000000"/>
              </a:solidFill>
              <a:prstDash val="solid"/>
              <a:round/>
              <a:headEnd/>
              <a:tailEnd/>
            </a:ln>
          </p:spPr>
          <p:txBody>
            <a:bodyPr/>
            <a:lstStyle/>
            <a:p>
              <a:endParaRPr lang="en-US"/>
            </a:p>
          </p:txBody>
        </p:sp>
        <p:sp>
          <p:nvSpPr>
            <p:cNvPr id="1241946" name="Freeform 858"/>
            <p:cNvSpPr>
              <a:spLocks/>
            </p:cNvSpPr>
            <p:nvPr/>
          </p:nvSpPr>
          <p:spPr bwMode="auto">
            <a:xfrm>
              <a:off x="3387" y="3176"/>
              <a:ext cx="3" cy="18"/>
            </a:xfrm>
            <a:custGeom>
              <a:avLst/>
              <a:gdLst/>
              <a:ahLst/>
              <a:cxnLst>
                <a:cxn ang="0">
                  <a:pos x="0" y="0"/>
                </a:cxn>
                <a:cxn ang="0">
                  <a:pos x="0" y="0"/>
                </a:cxn>
                <a:cxn ang="0">
                  <a:pos x="0" y="9"/>
                </a:cxn>
                <a:cxn ang="0">
                  <a:pos x="0" y="18"/>
                </a:cxn>
                <a:cxn ang="0">
                  <a:pos x="2" y="28"/>
                </a:cxn>
                <a:cxn ang="0">
                  <a:pos x="5" y="35"/>
                </a:cxn>
              </a:cxnLst>
              <a:rect l="0" t="0" r="r" b="b"/>
              <a:pathLst>
                <a:path w="5" h="35">
                  <a:moveTo>
                    <a:pt x="0" y="0"/>
                  </a:moveTo>
                  <a:lnTo>
                    <a:pt x="0" y="0"/>
                  </a:lnTo>
                  <a:lnTo>
                    <a:pt x="0" y="9"/>
                  </a:lnTo>
                  <a:lnTo>
                    <a:pt x="0" y="18"/>
                  </a:lnTo>
                  <a:lnTo>
                    <a:pt x="2" y="28"/>
                  </a:lnTo>
                  <a:lnTo>
                    <a:pt x="5" y="35"/>
                  </a:lnTo>
                </a:path>
              </a:pathLst>
            </a:custGeom>
            <a:noFill/>
            <a:ln w="1588">
              <a:solidFill>
                <a:srgbClr val="000000"/>
              </a:solidFill>
              <a:prstDash val="solid"/>
              <a:round/>
              <a:headEnd/>
              <a:tailEnd/>
            </a:ln>
          </p:spPr>
          <p:txBody>
            <a:bodyPr/>
            <a:lstStyle/>
            <a:p>
              <a:endParaRPr lang="en-US"/>
            </a:p>
          </p:txBody>
        </p:sp>
        <p:sp>
          <p:nvSpPr>
            <p:cNvPr id="1241947" name="Freeform 859"/>
            <p:cNvSpPr>
              <a:spLocks/>
            </p:cNvSpPr>
            <p:nvPr/>
          </p:nvSpPr>
          <p:spPr bwMode="auto">
            <a:xfrm>
              <a:off x="3365" y="3188"/>
              <a:ext cx="13" cy="25"/>
            </a:xfrm>
            <a:custGeom>
              <a:avLst/>
              <a:gdLst/>
              <a:ahLst/>
              <a:cxnLst>
                <a:cxn ang="0">
                  <a:pos x="25" y="0"/>
                </a:cxn>
                <a:cxn ang="0">
                  <a:pos x="25" y="0"/>
                </a:cxn>
                <a:cxn ang="0">
                  <a:pos x="23" y="9"/>
                </a:cxn>
                <a:cxn ang="0">
                  <a:pos x="19" y="20"/>
                </a:cxn>
                <a:cxn ang="0">
                  <a:pos x="15" y="27"/>
                </a:cxn>
                <a:cxn ang="0">
                  <a:pos x="12" y="36"/>
                </a:cxn>
                <a:cxn ang="0">
                  <a:pos x="9" y="40"/>
                </a:cxn>
                <a:cxn ang="0">
                  <a:pos x="6" y="42"/>
                </a:cxn>
                <a:cxn ang="0">
                  <a:pos x="4" y="46"/>
                </a:cxn>
                <a:cxn ang="0">
                  <a:pos x="0" y="51"/>
                </a:cxn>
              </a:cxnLst>
              <a:rect l="0" t="0" r="r" b="b"/>
              <a:pathLst>
                <a:path w="25" h="51">
                  <a:moveTo>
                    <a:pt x="25" y="0"/>
                  </a:moveTo>
                  <a:lnTo>
                    <a:pt x="25" y="0"/>
                  </a:lnTo>
                  <a:lnTo>
                    <a:pt x="23" y="9"/>
                  </a:lnTo>
                  <a:lnTo>
                    <a:pt x="19" y="20"/>
                  </a:lnTo>
                  <a:lnTo>
                    <a:pt x="15" y="27"/>
                  </a:lnTo>
                  <a:lnTo>
                    <a:pt x="12" y="36"/>
                  </a:lnTo>
                  <a:lnTo>
                    <a:pt x="9" y="40"/>
                  </a:lnTo>
                  <a:lnTo>
                    <a:pt x="6" y="42"/>
                  </a:lnTo>
                  <a:lnTo>
                    <a:pt x="4" y="46"/>
                  </a:lnTo>
                  <a:lnTo>
                    <a:pt x="0" y="51"/>
                  </a:lnTo>
                </a:path>
              </a:pathLst>
            </a:custGeom>
            <a:noFill/>
            <a:ln w="1588">
              <a:solidFill>
                <a:srgbClr val="000000"/>
              </a:solidFill>
              <a:prstDash val="solid"/>
              <a:round/>
              <a:headEnd/>
              <a:tailEnd/>
            </a:ln>
          </p:spPr>
          <p:txBody>
            <a:bodyPr/>
            <a:lstStyle/>
            <a:p>
              <a:endParaRPr lang="en-US"/>
            </a:p>
          </p:txBody>
        </p:sp>
        <p:sp>
          <p:nvSpPr>
            <p:cNvPr id="1241948" name="Freeform 860"/>
            <p:cNvSpPr>
              <a:spLocks/>
            </p:cNvSpPr>
            <p:nvPr/>
          </p:nvSpPr>
          <p:spPr bwMode="auto">
            <a:xfrm>
              <a:off x="3376" y="3131"/>
              <a:ext cx="18" cy="87"/>
            </a:xfrm>
            <a:custGeom>
              <a:avLst/>
              <a:gdLst/>
              <a:ahLst/>
              <a:cxnLst>
                <a:cxn ang="0">
                  <a:pos x="36" y="0"/>
                </a:cxn>
                <a:cxn ang="0">
                  <a:pos x="36" y="0"/>
                </a:cxn>
                <a:cxn ang="0">
                  <a:pos x="35" y="10"/>
                </a:cxn>
                <a:cxn ang="0">
                  <a:pos x="33" y="24"/>
                </a:cxn>
                <a:cxn ang="0">
                  <a:pos x="30" y="41"/>
                </a:cxn>
                <a:cxn ang="0">
                  <a:pos x="26" y="62"/>
                </a:cxn>
                <a:cxn ang="0">
                  <a:pos x="21" y="83"/>
                </a:cxn>
                <a:cxn ang="0">
                  <a:pos x="17" y="107"/>
                </a:cxn>
                <a:cxn ang="0">
                  <a:pos x="11" y="130"/>
                </a:cxn>
                <a:cxn ang="0">
                  <a:pos x="6" y="151"/>
                </a:cxn>
                <a:cxn ang="0">
                  <a:pos x="4" y="157"/>
                </a:cxn>
                <a:cxn ang="0">
                  <a:pos x="3" y="163"/>
                </a:cxn>
                <a:cxn ang="0">
                  <a:pos x="2" y="167"/>
                </a:cxn>
                <a:cxn ang="0">
                  <a:pos x="0" y="175"/>
                </a:cxn>
              </a:cxnLst>
              <a:rect l="0" t="0" r="r" b="b"/>
              <a:pathLst>
                <a:path w="36" h="175">
                  <a:moveTo>
                    <a:pt x="36" y="0"/>
                  </a:moveTo>
                  <a:lnTo>
                    <a:pt x="36" y="0"/>
                  </a:lnTo>
                  <a:lnTo>
                    <a:pt x="35" y="10"/>
                  </a:lnTo>
                  <a:lnTo>
                    <a:pt x="33" y="24"/>
                  </a:lnTo>
                  <a:lnTo>
                    <a:pt x="30" y="41"/>
                  </a:lnTo>
                  <a:lnTo>
                    <a:pt x="26" y="62"/>
                  </a:lnTo>
                  <a:lnTo>
                    <a:pt x="21" y="83"/>
                  </a:lnTo>
                  <a:lnTo>
                    <a:pt x="17" y="107"/>
                  </a:lnTo>
                  <a:lnTo>
                    <a:pt x="11" y="130"/>
                  </a:lnTo>
                  <a:lnTo>
                    <a:pt x="6" y="151"/>
                  </a:lnTo>
                  <a:lnTo>
                    <a:pt x="4" y="157"/>
                  </a:lnTo>
                  <a:lnTo>
                    <a:pt x="3" y="163"/>
                  </a:lnTo>
                  <a:lnTo>
                    <a:pt x="2" y="167"/>
                  </a:lnTo>
                  <a:lnTo>
                    <a:pt x="0" y="175"/>
                  </a:lnTo>
                </a:path>
              </a:pathLst>
            </a:custGeom>
            <a:noFill/>
            <a:ln w="1588">
              <a:solidFill>
                <a:srgbClr val="000000"/>
              </a:solidFill>
              <a:prstDash val="solid"/>
              <a:round/>
              <a:headEnd/>
              <a:tailEnd/>
            </a:ln>
          </p:spPr>
          <p:txBody>
            <a:bodyPr/>
            <a:lstStyle/>
            <a:p>
              <a:endParaRPr lang="en-US"/>
            </a:p>
          </p:txBody>
        </p:sp>
        <p:sp>
          <p:nvSpPr>
            <p:cNvPr id="1241949" name="Freeform 861"/>
            <p:cNvSpPr>
              <a:spLocks/>
            </p:cNvSpPr>
            <p:nvPr/>
          </p:nvSpPr>
          <p:spPr bwMode="auto">
            <a:xfrm>
              <a:off x="3366" y="3222"/>
              <a:ext cx="8" cy="68"/>
            </a:xfrm>
            <a:custGeom>
              <a:avLst/>
              <a:gdLst/>
              <a:ahLst/>
              <a:cxnLst>
                <a:cxn ang="0">
                  <a:pos x="16" y="0"/>
                </a:cxn>
                <a:cxn ang="0">
                  <a:pos x="16" y="0"/>
                </a:cxn>
                <a:cxn ang="0">
                  <a:pos x="13" y="13"/>
                </a:cxn>
                <a:cxn ang="0">
                  <a:pos x="12" y="24"/>
                </a:cxn>
                <a:cxn ang="0">
                  <a:pos x="12" y="30"/>
                </a:cxn>
                <a:cxn ang="0">
                  <a:pos x="10" y="37"/>
                </a:cxn>
                <a:cxn ang="0">
                  <a:pos x="8" y="47"/>
                </a:cxn>
                <a:cxn ang="0">
                  <a:pos x="7" y="62"/>
                </a:cxn>
                <a:cxn ang="0">
                  <a:pos x="5" y="79"/>
                </a:cxn>
                <a:cxn ang="0">
                  <a:pos x="5" y="93"/>
                </a:cxn>
                <a:cxn ang="0">
                  <a:pos x="4" y="108"/>
                </a:cxn>
                <a:cxn ang="0">
                  <a:pos x="3" y="122"/>
                </a:cxn>
                <a:cxn ang="0">
                  <a:pos x="0" y="130"/>
                </a:cxn>
                <a:cxn ang="0">
                  <a:pos x="0" y="136"/>
                </a:cxn>
              </a:cxnLst>
              <a:rect l="0" t="0" r="r" b="b"/>
              <a:pathLst>
                <a:path w="16" h="136">
                  <a:moveTo>
                    <a:pt x="16" y="0"/>
                  </a:moveTo>
                  <a:lnTo>
                    <a:pt x="16" y="0"/>
                  </a:lnTo>
                  <a:lnTo>
                    <a:pt x="13" y="13"/>
                  </a:lnTo>
                  <a:lnTo>
                    <a:pt x="12" y="24"/>
                  </a:lnTo>
                  <a:lnTo>
                    <a:pt x="12" y="30"/>
                  </a:lnTo>
                  <a:lnTo>
                    <a:pt x="10" y="37"/>
                  </a:lnTo>
                  <a:lnTo>
                    <a:pt x="8" y="47"/>
                  </a:lnTo>
                  <a:lnTo>
                    <a:pt x="7" y="62"/>
                  </a:lnTo>
                  <a:lnTo>
                    <a:pt x="5" y="79"/>
                  </a:lnTo>
                  <a:lnTo>
                    <a:pt x="5" y="93"/>
                  </a:lnTo>
                  <a:lnTo>
                    <a:pt x="4" y="108"/>
                  </a:lnTo>
                  <a:lnTo>
                    <a:pt x="3" y="122"/>
                  </a:lnTo>
                  <a:lnTo>
                    <a:pt x="0" y="130"/>
                  </a:lnTo>
                  <a:lnTo>
                    <a:pt x="0" y="136"/>
                  </a:lnTo>
                </a:path>
              </a:pathLst>
            </a:custGeom>
            <a:noFill/>
            <a:ln w="1588">
              <a:solidFill>
                <a:srgbClr val="000000"/>
              </a:solidFill>
              <a:prstDash val="solid"/>
              <a:round/>
              <a:headEnd/>
              <a:tailEnd/>
            </a:ln>
          </p:spPr>
          <p:txBody>
            <a:bodyPr/>
            <a:lstStyle/>
            <a:p>
              <a:endParaRPr lang="en-US"/>
            </a:p>
          </p:txBody>
        </p:sp>
        <p:sp>
          <p:nvSpPr>
            <p:cNvPr id="1241950" name="Freeform 862"/>
            <p:cNvSpPr>
              <a:spLocks/>
            </p:cNvSpPr>
            <p:nvPr/>
          </p:nvSpPr>
          <p:spPr bwMode="auto">
            <a:xfrm>
              <a:off x="3317" y="3241"/>
              <a:ext cx="23" cy="100"/>
            </a:xfrm>
            <a:custGeom>
              <a:avLst/>
              <a:gdLst/>
              <a:ahLst/>
              <a:cxnLst>
                <a:cxn ang="0">
                  <a:pos x="45" y="0"/>
                </a:cxn>
                <a:cxn ang="0">
                  <a:pos x="39" y="13"/>
                </a:cxn>
                <a:cxn ang="0">
                  <a:pos x="37" y="29"/>
                </a:cxn>
                <a:cxn ang="0">
                  <a:pos x="33" y="46"/>
                </a:cxn>
                <a:cxn ang="0">
                  <a:pos x="29" y="62"/>
                </a:cxn>
                <a:cxn ang="0">
                  <a:pos x="25" y="80"/>
                </a:cxn>
                <a:cxn ang="0">
                  <a:pos x="22" y="97"/>
                </a:cxn>
                <a:cxn ang="0">
                  <a:pos x="19" y="112"/>
                </a:cxn>
                <a:cxn ang="0">
                  <a:pos x="16" y="125"/>
                </a:cxn>
                <a:cxn ang="0">
                  <a:pos x="13" y="136"/>
                </a:cxn>
                <a:cxn ang="0">
                  <a:pos x="11" y="145"/>
                </a:cxn>
                <a:cxn ang="0">
                  <a:pos x="9" y="154"/>
                </a:cxn>
                <a:cxn ang="0">
                  <a:pos x="7" y="160"/>
                </a:cxn>
                <a:cxn ang="0">
                  <a:pos x="5" y="164"/>
                </a:cxn>
                <a:cxn ang="0">
                  <a:pos x="4" y="170"/>
                </a:cxn>
                <a:cxn ang="0">
                  <a:pos x="2" y="174"/>
                </a:cxn>
                <a:cxn ang="0">
                  <a:pos x="2" y="180"/>
                </a:cxn>
                <a:cxn ang="0">
                  <a:pos x="1" y="188"/>
                </a:cxn>
                <a:cxn ang="0">
                  <a:pos x="1" y="194"/>
                </a:cxn>
                <a:cxn ang="0">
                  <a:pos x="0" y="199"/>
                </a:cxn>
                <a:cxn ang="0">
                  <a:pos x="0" y="201"/>
                </a:cxn>
                <a:cxn ang="0">
                  <a:pos x="9" y="198"/>
                </a:cxn>
                <a:cxn ang="0">
                  <a:pos x="16" y="194"/>
                </a:cxn>
                <a:cxn ang="0">
                  <a:pos x="16" y="194"/>
                </a:cxn>
                <a:cxn ang="0">
                  <a:pos x="18" y="185"/>
                </a:cxn>
                <a:cxn ang="0">
                  <a:pos x="19" y="176"/>
                </a:cxn>
                <a:cxn ang="0">
                  <a:pos x="20" y="162"/>
                </a:cxn>
                <a:cxn ang="0">
                  <a:pos x="24" y="152"/>
                </a:cxn>
                <a:cxn ang="0">
                  <a:pos x="25" y="139"/>
                </a:cxn>
                <a:cxn ang="0">
                  <a:pos x="28" y="127"/>
                </a:cxn>
                <a:cxn ang="0">
                  <a:pos x="29" y="118"/>
                </a:cxn>
                <a:cxn ang="0">
                  <a:pos x="30" y="106"/>
                </a:cxn>
                <a:cxn ang="0">
                  <a:pos x="34" y="90"/>
                </a:cxn>
                <a:cxn ang="0">
                  <a:pos x="36" y="72"/>
                </a:cxn>
                <a:cxn ang="0">
                  <a:pos x="38" y="50"/>
                </a:cxn>
                <a:cxn ang="0">
                  <a:pos x="42" y="31"/>
                </a:cxn>
                <a:cxn ang="0">
                  <a:pos x="43" y="14"/>
                </a:cxn>
                <a:cxn ang="0">
                  <a:pos x="45" y="4"/>
                </a:cxn>
                <a:cxn ang="0">
                  <a:pos x="45" y="0"/>
                </a:cxn>
              </a:cxnLst>
              <a:rect l="0" t="0" r="r" b="b"/>
              <a:pathLst>
                <a:path w="45" h="201">
                  <a:moveTo>
                    <a:pt x="45" y="0"/>
                  </a:moveTo>
                  <a:lnTo>
                    <a:pt x="39" y="13"/>
                  </a:lnTo>
                  <a:lnTo>
                    <a:pt x="37" y="29"/>
                  </a:lnTo>
                  <a:lnTo>
                    <a:pt x="33" y="46"/>
                  </a:lnTo>
                  <a:lnTo>
                    <a:pt x="29" y="62"/>
                  </a:lnTo>
                  <a:lnTo>
                    <a:pt x="25" y="80"/>
                  </a:lnTo>
                  <a:lnTo>
                    <a:pt x="22" y="97"/>
                  </a:lnTo>
                  <a:lnTo>
                    <a:pt x="19" y="112"/>
                  </a:lnTo>
                  <a:lnTo>
                    <a:pt x="16" y="125"/>
                  </a:lnTo>
                  <a:lnTo>
                    <a:pt x="13" y="136"/>
                  </a:lnTo>
                  <a:lnTo>
                    <a:pt x="11" y="145"/>
                  </a:lnTo>
                  <a:lnTo>
                    <a:pt x="9" y="154"/>
                  </a:lnTo>
                  <a:lnTo>
                    <a:pt x="7" y="160"/>
                  </a:lnTo>
                  <a:lnTo>
                    <a:pt x="5" y="164"/>
                  </a:lnTo>
                  <a:lnTo>
                    <a:pt x="4" y="170"/>
                  </a:lnTo>
                  <a:lnTo>
                    <a:pt x="2" y="174"/>
                  </a:lnTo>
                  <a:lnTo>
                    <a:pt x="2" y="180"/>
                  </a:lnTo>
                  <a:lnTo>
                    <a:pt x="1" y="188"/>
                  </a:lnTo>
                  <a:lnTo>
                    <a:pt x="1" y="194"/>
                  </a:lnTo>
                  <a:lnTo>
                    <a:pt x="0" y="199"/>
                  </a:lnTo>
                  <a:lnTo>
                    <a:pt x="0" y="201"/>
                  </a:lnTo>
                  <a:lnTo>
                    <a:pt x="9" y="198"/>
                  </a:lnTo>
                  <a:lnTo>
                    <a:pt x="16" y="194"/>
                  </a:lnTo>
                  <a:lnTo>
                    <a:pt x="16" y="194"/>
                  </a:lnTo>
                  <a:lnTo>
                    <a:pt x="18" y="185"/>
                  </a:lnTo>
                  <a:lnTo>
                    <a:pt x="19" y="176"/>
                  </a:lnTo>
                  <a:lnTo>
                    <a:pt x="20" y="162"/>
                  </a:lnTo>
                  <a:lnTo>
                    <a:pt x="24" y="152"/>
                  </a:lnTo>
                  <a:lnTo>
                    <a:pt x="25" y="139"/>
                  </a:lnTo>
                  <a:lnTo>
                    <a:pt x="28" y="127"/>
                  </a:lnTo>
                  <a:lnTo>
                    <a:pt x="29" y="118"/>
                  </a:lnTo>
                  <a:lnTo>
                    <a:pt x="30" y="106"/>
                  </a:lnTo>
                  <a:lnTo>
                    <a:pt x="34" y="90"/>
                  </a:lnTo>
                  <a:lnTo>
                    <a:pt x="36" y="72"/>
                  </a:lnTo>
                  <a:lnTo>
                    <a:pt x="38" y="50"/>
                  </a:lnTo>
                  <a:lnTo>
                    <a:pt x="42" y="31"/>
                  </a:lnTo>
                  <a:lnTo>
                    <a:pt x="43" y="14"/>
                  </a:lnTo>
                  <a:lnTo>
                    <a:pt x="45" y="4"/>
                  </a:lnTo>
                  <a:lnTo>
                    <a:pt x="45" y="0"/>
                  </a:lnTo>
                  <a:close/>
                </a:path>
              </a:pathLst>
            </a:custGeom>
            <a:solidFill>
              <a:srgbClr val="FFFFFF"/>
            </a:solidFill>
            <a:ln w="9525">
              <a:noFill/>
              <a:round/>
              <a:headEnd/>
              <a:tailEnd/>
            </a:ln>
          </p:spPr>
          <p:txBody>
            <a:bodyPr/>
            <a:lstStyle/>
            <a:p>
              <a:endParaRPr lang="en-US"/>
            </a:p>
          </p:txBody>
        </p:sp>
        <p:sp>
          <p:nvSpPr>
            <p:cNvPr id="1241951" name="Freeform 863"/>
            <p:cNvSpPr>
              <a:spLocks/>
            </p:cNvSpPr>
            <p:nvPr/>
          </p:nvSpPr>
          <p:spPr bwMode="auto">
            <a:xfrm>
              <a:off x="3317" y="3241"/>
              <a:ext cx="23" cy="100"/>
            </a:xfrm>
            <a:custGeom>
              <a:avLst/>
              <a:gdLst/>
              <a:ahLst/>
              <a:cxnLst>
                <a:cxn ang="0">
                  <a:pos x="45" y="0"/>
                </a:cxn>
                <a:cxn ang="0">
                  <a:pos x="45" y="0"/>
                </a:cxn>
                <a:cxn ang="0">
                  <a:pos x="39" y="13"/>
                </a:cxn>
                <a:cxn ang="0">
                  <a:pos x="37" y="29"/>
                </a:cxn>
                <a:cxn ang="0">
                  <a:pos x="33" y="46"/>
                </a:cxn>
                <a:cxn ang="0">
                  <a:pos x="29" y="62"/>
                </a:cxn>
                <a:cxn ang="0">
                  <a:pos x="25" y="80"/>
                </a:cxn>
                <a:cxn ang="0">
                  <a:pos x="22" y="97"/>
                </a:cxn>
                <a:cxn ang="0">
                  <a:pos x="19" y="112"/>
                </a:cxn>
                <a:cxn ang="0">
                  <a:pos x="16" y="125"/>
                </a:cxn>
                <a:cxn ang="0">
                  <a:pos x="13" y="136"/>
                </a:cxn>
                <a:cxn ang="0">
                  <a:pos x="11" y="145"/>
                </a:cxn>
                <a:cxn ang="0">
                  <a:pos x="9" y="154"/>
                </a:cxn>
                <a:cxn ang="0">
                  <a:pos x="7" y="160"/>
                </a:cxn>
                <a:cxn ang="0">
                  <a:pos x="5" y="164"/>
                </a:cxn>
                <a:cxn ang="0">
                  <a:pos x="4" y="170"/>
                </a:cxn>
                <a:cxn ang="0">
                  <a:pos x="2" y="174"/>
                </a:cxn>
                <a:cxn ang="0">
                  <a:pos x="2" y="180"/>
                </a:cxn>
                <a:cxn ang="0">
                  <a:pos x="1" y="188"/>
                </a:cxn>
                <a:cxn ang="0">
                  <a:pos x="1" y="194"/>
                </a:cxn>
                <a:cxn ang="0">
                  <a:pos x="0" y="199"/>
                </a:cxn>
                <a:cxn ang="0">
                  <a:pos x="0" y="201"/>
                </a:cxn>
                <a:cxn ang="0">
                  <a:pos x="9" y="198"/>
                </a:cxn>
                <a:cxn ang="0">
                  <a:pos x="16" y="194"/>
                </a:cxn>
                <a:cxn ang="0">
                  <a:pos x="16" y="194"/>
                </a:cxn>
                <a:cxn ang="0">
                  <a:pos x="18" y="185"/>
                </a:cxn>
                <a:cxn ang="0">
                  <a:pos x="19" y="176"/>
                </a:cxn>
                <a:cxn ang="0">
                  <a:pos x="20" y="162"/>
                </a:cxn>
                <a:cxn ang="0">
                  <a:pos x="24" y="152"/>
                </a:cxn>
                <a:cxn ang="0">
                  <a:pos x="25" y="139"/>
                </a:cxn>
                <a:cxn ang="0">
                  <a:pos x="28" y="127"/>
                </a:cxn>
                <a:cxn ang="0">
                  <a:pos x="29" y="118"/>
                </a:cxn>
                <a:cxn ang="0">
                  <a:pos x="30" y="106"/>
                </a:cxn>
                <a:cxn ang="0">
                  <a:pos x="34" y="90"/>
                </a:cxn>
                <a:cxn ang="0">
                  <a:pos x="36" y="72"/>
                </a:cxn>
                <a:cxn ang="0">
                  <a:pos x="38" y="50"/>
                </a:cxn>
                <a:cxn ang="0">
                  <a:pos x="42" y="31"/>
                </a:cxn>
                <a:cxn ang="0">
                  <a:pos x="43" y="14"/>
                </a:cxn>
                <a:cxn ang="0">
                  <a:pos x="45" y="4"/>
                </a:cxn>
                <a:cxn ang="0">
                  <a:pos x="45" y="0"/>
                </a:cxn>
              </a:cxnLst>
              <a:rect l="0" t="0" r="r" b="b"/>
              <a:pathLst>
                <a:path w="45" h="201">
                  <a:moveTo>
                    <a:pt x="45" y="0"/>
                  </a:moveTo>
                  <a:lnTo>
                    <a:pt x="45" y="0"/>
                  </a:lnTo>
                  <a:lnTo>
                    <a:pt x="39" y="13"/>
                  </a:lnTo>
                  <a:lnTo>
                    <a:pt x="37" y="29"/>
                  </a:lnTo>
                  <a:lnTo>
                    <a:pt x="33" y="46"/>
                  </a:lnTo>
                  <a:lnTo>
                    <a:pt x="29" y="62"/>
                  </a:lnTo>
                  <a:lnTo>
                    <a:pt x="25" y="80"/>
                  </a:lnTo>
                  <a:lnTo>
                    <a:pt x="22" y="97"/>
                  </a:lnTo>
                  <a:lnTo>
                    <a:pt x="19" y="112"/>
                  </a:lnTo>
                  <a:lnTo>
                    <a:pt x="16" y="125"/>
                  </a:lnTo>
                  <a:lnTo>
                    <a:pt x="13" y="136"/>
                  </a:lnTo>
                  <a:lnTo>
                    <a:pt x="11" y="145"/>
                  </a:lnTo>
                  <a:lnTo>
                    <a:pt x="9" y="154"/>
                  </a:lnTo>
                  <a:lnTo>
                    <a:pt x="7" y="160"/>
                  </a:lnTo>
                  <a:lnTo>
                    <a:pt x="5" y="164"/>
                  </a:lnTo>
                  <a:lnTo>
                    <a:pt x="4" y="170"/>
                  </a:lnTo>
                  <a:lnTo>
                    <a:pt x="2" y="174"/>
                  </a:lnTo>
                  <a:lnTo>
                    <a:pt x="2" y="180"/>
                  </a:lnTo>
                  <a:lnTo>
                    <a:pt x="1" y="188"/>
                  </a:lnTo>
                  <a:lnTo>
                    <a:pt x="1" y="194"/>
                  </a:lnTo>
                  <a:lnTo>
                    <a:pt x="0" y="199"/>
                  </a:lnTo>
                  <a:lnTo>
                    <a:pt x="0" y="201"/>
                  </a:lnTo>
                  <a:lnTo>
                    <a:pt x="9" y="198"/>
                  </a:lnTo>
                  <a:lnTo>
                    <a:pt x="16" y="194"/>
                  </a:lnTo>
                  <a:lnTo>
                    <a:pt x="16" y="194"/>
                  </a:lnTo>
                  <a:lnTo>
                    <a:pt x="18" y="185"/>
                  </a:lnTo>
                  <a:lnTo>
                    <a:pt x="19" y="176"/>
                  </a:lnTo>
                  <a:lnTo>
                    <a:pt x="20" y="162"/>
                  </a:lnTo>
                  <a:lnTo>
                    <a:pt x="24" y="152"/>
                  </a:lnTo>
                  <a:lnTo>
                    <a:pt x="25" y="139"/>
                  </a:lnTo>
                  <a:lnTo>
                    <a:pt x="28" y="127"/>
                  </a:lnTo>
                  <a:lnTo>
                    <a:pt x="29" y="118"/>
                  </a:lnTo>
                  <a:lnTo>
                    <a:pt x="30" y="106"/>
                  </a:lnTo>
                  <a:lnTo>
                    <a:pt x="34" y="90"/>
                  </a:lnTo>
                  <a:lnTo>
                    <a:pt x="36" y="72"/>
                  </a:lnTo>
                  <a:lnTo>
                    <a:pt x="38" y="50"/>
                  </a:lnTo>
                  <a:lnTo>
                    <a:pt x="42" y="31"/>
                  </a:lnTo>
                  <a:lnTo>
                    <a:pt x="43" y="14"/>
                  </a:lnTo>
                  <a:lnTo>
                    <a:pt x="45" y="4"/>
                  </a:lnTo>
                  <a:lnTo>
                    <a:pt x="45" y="0"/>
                  </a:lnTo>
                  <a:close/>
                </a:path>
              </a:pathLst>
            </a:custGeom>
            <a:noFill/>
            <a:ln w="1588">
              <a:solidFill>
                <a:srgbClr val="000000"/>
              </a:solidFill>
              <a:prstDash val="solid"/>
              <a:round/>
              <a:headEnd/>
              <a:tailEnd/>
            </a:ln>
          </p:spPr>
          <p:txBody>
            <a:bodyPr/>
            <a:lstStyle/>
            <a:p>
              <a:endParaRPr lang="en-US"/>
            </a:p>
          </p:txBody>
        </p:sp>
        <p:sp>
          <p:nvSpPr>
            <p:cNvPr id="1241952" name="Freeform 864"/>
            <p:cNvSpPr>
              <a:spLocks/>
            </p:cNvSpPr>
            <p:nvPr/>
          </p:nvSpPr>
          <p:spPr bwMode="auto">
            <a:xfrm>
              <a:off x="3306" y="3296"/>
              <a:ext cx="22" cy="46"/>
            </a:xfrm>
            <a:custGeom>
              <a:avLst/>
              <a:gdLst/>
              <a:ahLst/>
              <a:cxnLst>
                <a:cxn ang="0">
                  <a:pos x="2" y="18"/>
                </a:cxn>
                <a:cxn ang="0">
                  <a:pos x="0" y="33"/>
                </a:cxn>
                <a:cxn ang="0">
                  <a:pos x="1" y="39"/>
                </a:cxn>
                <a:cxn ang="0">
                  <a:pos x="5" y="45"/>
                </a:cxn>
                <a:cxn ang="0">
                  <a:pos x="7" y="51"/>
                </a:cxn>
                <a:cxn ang="0">
                  <a:pos x="9" y="55"/>
                </a:cxn>
                <a:cxn ang="0">
                  <a:pos x="9" y="61"/>
                </a:cxn>
                <a:cxn ang="0">
                  <a:pos x="10" y="67"/>
                </a:cxn>
                <a:cxn ang="0">
                  <a:pos x="18" y="73"/>
                </a:cxn>
                <a:cxn ang="0">
                  <a:pos x="21" y="76"/>
                </a:cxn>
                <a:cxn ang="0">
                  <a:pos x="21" y="82"/>
                </a:cxn>
                <a:cxn ang="0">
                  <a:pos x="21" y="88"/>
                </a:cxn>
                <a:cxn ang="0">
                  <a:pos x="23" y="92"/>
                </a:cxn>
                <a:cxn ang="0">
                  <a:pos x="28" y="93"/>
                </a:cxn>
                <a:cxn ang="0">
                  <a:pos x="34" y="90"/>
                </a:cxn>
                <a:cxn ang="0">
                  <a:pos x="39" y="85"/>
                </a:cxn>
                <a:cxn ang="0">
                  <a:pos x="42" y="74"/>
                </a:cxn>
                <a:cxn ang="0">
                  <a:pos x="43" y="67"/>
                </a:cxn>
                <a:cxn ang="0">
                  <a:pos x="42" y="61"/>
                </a:cxn>
                <a:cxn ang="0">
                  <a:pos x="39" y="55"/>
                </a:cxn>
                <a:cxn ang="0">
                  <a:pos x="33" y="52"/>
                </a:cxn>
                <a:cxn ang="0">
                  <a:pos x="30" y="48"/>
                </a:cxn>
                <a:cxn ang="0">
                  <a:pos x="28" y="43"/>
                </a:cxn>
                <a:cxn ang="0">
                  <a:pos x="27" y="36"/>
                </a:cxn>
                <a:cxn ang="0">
                  <a:pos x="24" y="33"/>
                </a:cxn>
                <a:cxn ang="0">
                  <a:pos x="16" y="30"/>
                </a:cxn>
                <a:cxn ang="0">
                  <a:pos x="15" y="24"/>
                </a:cxn>
                <a:cxn ang="0">
                  <a:pos x="14" y="21"/>
                </a:cxn>
                <a:cxn ang="0">
                  <a:pos x="14" y="18"/>
                </a:cxn>
                <a:cxn ang="0">
                  <a:pos x="9" y="15"/>
                </a:cxn>
                <a:cxn ang="0">
                  <a:pos x="6" y="12"/>
                </a:cxn>
                <a:cxn ang="0">
                  <a:pos x="6" y="5"/>
                </a:cxn>
                <a:cxn ang="0">
                  <a:pos x="6" y="0"/>
                </a:cxn>
                <a:cxn ang="0">
                  <a:pos x="5" y="3"/>
                </a:cxn>
                <a:cxn ang="0">
                  <a:pos x="5" y="8"/>
                </a:cxn>
                <a:cxn ang="0">
                  <a:pos x="5" y="12"/>
                </a:cxn>
                <a:cxn ang="0">
                  <a:pos x="2" y="18"/>
                </a:cxn>
              </a:cxnLst>
              <a:rect l="0" t="0" r="r" b="b"/>
              <a:pathLst>
                <a:path w="43" h="93">
                  <a:moveTo>
                    <a:pt x="2" y="18"/>
                  </a:moveTo>
                  <a:lnTo>
                    <a:pt x="0" y="33"/>
                  </a:lnTo>
                  <a:lnTo>
                    <a:pt x="1" y="39"/>
                  </a:lnTo>
                  <a:lnTo>
                    <a:pt x="5" y="45"/>
                  </a:lnTo>
                  <a:lnTo>
                    <a:pt x="7" y="51"/>
                  </a:lnTo>
                  <a:lnTo>
                    <a:pt x="9" y="55"/>
                  </a:lnTo>
                  <a:lnTo>
                    <a:pt x="9" y="61"/>
                  </a:lnTo>
                  <a:lnTo>
                    <a:pt x="10" y="67"/>
                  </a:lnTo>
                  <a:lnTo>
                    <a:pt x="18" y="73"/>
                  </a:lnTo>
                  <a:lnTo>
                    <a:pt x="21" y="76"/>
                  </a:lnTo>
                  <a:lnTo>
                    <a:pt x="21" y="82"/>
                  </a:lnTo>
                  <a:lnTo>
                    <a:pt x="21" y="88"/>
                  </a:lnTo>
                  <a:lnTo>
                    <a:pt x="23" y="92"/>
                  </a:lnTo>
                  <a:lnTo>
                    <a:pt x="28" y="93"/>
                  </a:lnTo>
                  <a:lnTo>
                    <a:pt x="34" y="90"/>
                  </a:lnTo>
                  <a:lnTo>
                    <a:pt x="39" y="85"/>
                  </a:lnTo>
                  <a:lnTo>
                    <a:pt x="42" y="74"/>
                  </a:lnTo>
                  <a:lnTo>
                    <a:pt x="43" y="67"/>
                  </a:lnTo>
                  <a:lnTo>
                    <a:pt x="42" y="61"/>
                  </a:lnTo>
                  <a:lnTo>
                    <a:pt x="39" y="55"/>
                  </a:lnTo>
                  <a:lnTo>
                    <a:pt x="33" y="52"/>
                  </a:lnTo>
                  <a:lnTo>
                    <a:pt x="30" y="48"/>
                  </a:lnTo>
                  <a:lnTo>
                    <a:pt x="28" y="43"/>
                  </a:lnTo>
                  <a:lnTo>
                    <a:pt x="27" y="36"/>
                  </a:lnTo>
                  <a:lnTo>
                    <a:pt x="24" y="33"/>
                  </a:lnTo>
                  <a:lnTo>
                    <a:pt x="16" y="30"/>
                  </a:lnTo>
                  <a:lnTo>
                    <a:pt x="15" y="24"/>
                  </a:lnTo>
                  <a:lnTo>
                    <a:pt x="14" y="21"/>
                  </a:lnTo>
                  <a:lnTo>
                    <a:pt x="14" y="18"/>
                  </a:lnTo>
                  <a:lnTo>
                    <a:pt x="9" y="15"/>
                  </a:lnTo>
                  <a:lnTo>
                    <a:pt x="6" y="12"/>
                  </a:lnTo>
                  <a:lnTo>
                    <a:pt x="6" y="5"/>
                  </a:lnTo>
                  <a:lnTo>
                    <a:pt x="6" y="0"/>
                  </a:lnTo>
                  <a:lnTo>
                    <a:pt x="5" y="3"/>
                  </a:lnTo>
                  <a:lnTo>
                    <a:pt x="5" y="8"/>
                  </a:lnTo>
                  <a:lnTo>
                    <a:pt x="5" y="12"/>
                  </a:lnTo>
                  <a:lnTo>
                    <a:pt x="2" y="18"/>
                  </a:lnTo>
                  <a:close/>
                </a:path>
              </a:pathLst>
            </a:custGeom>
            <a:solidFill>
              <a:srgbClr val="FFFFFF"/>
            </a:solidFill>
            <a:ln w="9525">
              <a:noFill/>
              <a:round/>
              <a:headEnd/>
              <a:tailEnd/>
            </a:ln>
          </p:spPr>
          <p:txBody>
            <a:bodyPr/>
            <a:lstStyle/>
            <a:p>
              <a:endParaRPr lang="en-US"/>
            </a:p>
          </p:txBody>
        </p:sp>
        <p:sp>
          <p:nvSpPr>
            <p:cNvPr id="1241953" name="Freeform 865"/>
            <p:cNvSpPr>
              <a:spLocks/>
            </p:cNvSpPr>
            <p:nvPr/>
          </p:nvSpPr>
          <p:spPr bwMode="auto">
            <a:xfrm>
              <a:off x="3306" y="3296"/>
              <a:ext cx="22" cy="46"/>
            </a:xfrm>
            <a:custGeom>
              <a:avLst/>
              <a:gdLst/>
              <a:ahLst/>
              <a:cxnLst>
                <a:cxn ang="0">
                  <a:pos x="2" y="18"/>
                </a:cxn>
                <a:cxn ang="0">
                  <a:pos x="2" y="18"/>
                </a:cxn>
                <a:cxn ang="0">
                  <a:pos x="0" y="33"/>
                </a:cxn>
                <a:cxn ang="0">
                  <a:pos x="1" y="39"/>
                </a:cxn>
                <a:cxn ang="0">
                  <a:pos x="5" y="45"/>
                </a:cxn>
                <a:cxn ang="0">
                  <a:pos x="7" y="51"/>
                </a:cxn>
                <a:cxn ang="0">
                  <a:pos x="9" y="55"/>
                </a:cxn>
                <a:cxn ang="0">
                  <a:pos x="9" y="61"/>
                </a:cxn>
                <a:cxn ang="0">
                  <a:pos x="10" y="67"/>
                </a:cxn>
                <a:cxn ang="0">
                  <a:pos x="18" y="73"/>
                </a:cxn>
                <a:cxn ang="0">
                  <a:pos x="21" y="76"/>
                </a:cxn>
                <a:cxn ang="0">
                  <a:pos x="21" y="82"/>
                </a:cxn>
                <a:cxn ang="0">
                  <a:pos x="21" y="88"/>
                </a:cxn>
                <a:cxn ang="0">
                  <a:pos x="23" y="92"/>
                </a:cxn>
                <a:cxn ang="0">
                  <a:pos x="28" y="93"/>
                </a:cxn>
                <a:cxn ang="0">
                  <a:pos x="34" y="90"/>
                </a:cxn>
                <a:cxn ang="0">
                  <a:pos x="39" y="85"/>
                </a:cxn>
                <a:cxn ang="0">
                  <a:pos x="42" y="74"/>
                </a:cxn>
                <a:cxn ang="0">
                  <a:pos x="43" y="67"/>
                </a:cxn>
                <a:cxn ang="0">
                  <a:pos x="42" y="61"/>
                </a:cxn>
                <a:cxn ang="0">
                  <a:pos x="39" y="55"/>
                </a:cxn>
                <a:cxn ang="0">
                  <a:pos x="33" y="52"/>
                </a:cxn>
                <a:cxn ang="0">
                  <a:pos x="30" y="48"/>
                </a:cxn>
                <a:cxn ang="0">
                  <a:pos x="28" y="43"/>
                </a:cxn>
                <a:cxn ang="0">
                  <a:pos x="27" y="36"/>
                </a:cxn>
                <a:cxn ang="0">
                  <a:pos x="24" y="33"/>
                </a:cxn>
                <a:cxn ang="0">
                  <a:pos x="16" y="30"/>
                </a:cxn>
                <a:cxn ang="0">
                  <a:pos x="15" y="24"/>
                </a:cxn>
                <a:cxn ang="0">
                  <a:pos x="14" y="21"/>
                </a:cxn>
                <a:cxn ang="0">
                  <a:pos x="14" y="18"/>
                </a:cxn>
                <a:cxn ang="0">
                  <a:pos x="9" y="15"/>
                </a:cxn>
                <a:cxn ang="0">
                  <a:pos x="6" y="12"/>
                </a:cxn>
                <a:cxn ang="0">
                  <a:pos x="6" y="5"/>
                </a:cxn>
                <a:cxn ang="0">
                  <a:pos x="6" y="0"/>
                </a:cxn>
                <a:cxn ang="0">
                  <a:pos x="5" y="3"/>
                </a:cxn>
                <a:cxn ang="0">
                  <a:pos x="5" y="8"/>
                </a:cxn>
                <a:cxn ang="0">
                  <a:pos x="5" y="12"/>
                </a:cxn>
                <a:cxn ang="0">
                  <a:pos x="2" y="18"/>
                </a:cxn>
              </a:cxnLst>
              <a:rect l="0" t="0" r="r" b="b"/>
              <a:pathLst>
                <a:path w="43" h="93">
                  <a:moveTo>
                    <a:pt x="2" y="18"/>
                  </a:moveTo>
                  <a:lnTo>
                    <a:pt x="2" y="18"/>
                  </a:lnTo>
                  <a:lnTo>
                    <a:pt x="0" y="33"/>
                  </a:lnTo>
                  <a:lnTo>
                    <a:pt x="1" y="39"/>
                  </a:lnTo>
                  <a:lnTo>
                    <a:pt x="5" y="45"/>
                  </a:lnTo>
                  <a:lnTo>
                    <a:pt x="7" y="51"/>
                  </a:lnTo>
                  <a:lnTo>
                    <a:pt x="9" y="55"/>
                  </a:lnTo>
                  <a:lnTo>
                    <a:pt x="9" y="61"/>
                  </a:lnTo>
                  <a:lnTo>
                    <a:pt x="10" y="67"/>
                  </a:lnTo>
                  <a:lnTo>
                    <a:pt x="18" y="73"/>
                  </a:lnTo>
                  <a:lnTo>
                    <a:pt x="21" y="76"/>
                  </a:lnTo>
                  <a:lnTo>
                    <a:pt x="21" y="82"/>
                  </a:lnTo>
                  <a:lnTo>
                    <a:pt x="21" y="88"/>
                  </a:lnTo>
                  <a:lnTo>
                    <a:pt x="23" y="92"/>
                  </a:lnTo>
                  <a:lnTo>
                    <a:pt x="28" y="93"/>
                  </a:lnTo>
                  <a:lnTo>
                    <a:pt x="34" y="90"/>
                  </a:lnTo>
                  <a:lnTo>
                    <a:pt x="39" y="85"/>
                  </a:lnTo>
                  <a:lnTo>
                    <a:pt x="42" y="74"/>
                  </a:lnTo>
                  <a:lnTo>
                    <a:pt x="43" y="67"/>
                  </a:lnTo>
                  <a:lnTo>
                    <a:pt x="42" y="61"/>
                  </a:lnTo>
                  <a:lnTo>
                    <a:pt x="39" y="55"/>
                  </a:lnTo>
                  <a:lnTo>
                    <a:pt x="33" y="52"/>
                  </a:lnTo>
                  <a:lnTo>
                    <a:pt x="30" y="48"/>
                  </a:lnTo>
                  <a:lnTo>
                    <a:pt x="28" y="43"/>
                  </a:lnTo>
                  <a:lnTo>
                    <a:pt x="27" y="36"/>
                  </a:lnTo>
                  <a:lnTo>
                    <a:pt x="24" y="33"/>
                  </a:lnTo>
                  <a:lnTo>
                    <a:pt x="16" y="30"/>
                  </a:lnTo>
                  <a:lnTo>
                    <a:pt x="15" y="24"/>
                  </a:lnTo>
                  <a:lnTo>
                    <a:pt x="14" y="21"/>
                  </a:lnTo>
                  <a:lnTo>
                    <a:pt x="14" y="18"/>
                  </a:lnTo>
                  <a:lnTo>
                    <a:pt x="9" y="15"/>
                  </a:lnTo>
                  <a:lnTo>
                    <a:pt x="6" y="12"/>
                  </a:lnTo>
                  <a:lnTo>
                    <a:pt x="6" y="5"/>
                  </a:lnTo>
                  <a:lnTo>
                    <a:pt x="6" y="0"/>
                  </a:lnTo>
                  <a:lnTo>
                    <a:pt x="5" y="3"/>
                  </a:lnTo>
                  <a:lnTo>
                    <a:pt x="5" y="8"/>
                  </a:lnTo>
                  <a:lnTo>
                    <a:pt x="5" y="12"/>
                  </a:lnTo>
                  <a:lnTo>
                    <a:pt x="2" y="18"/>
                  </a:lnTo>
                  <a:close/>
                </a:path>
              </a:pathLst>
            </a:custGeom>
            <a:noFill/>
            <a:ln w="1588">
              <a:solidFill>
                <a:srgbClr val="000000"/>
              </a:solidFill>
              <a:prstDash val="solid"/>
              <a:round/>
              <a:headEnd/>
              <a:tailEnd/>
            </a:ln>
          </p:spPr>
          <p:txBody>
            <a:bodyPr/>
            <a:lstStyle/>
            <a:p>
              <a:endParaRPr lang="en-US"/>
            </a:p>
          </p:txBody>
        </p:sp>
        <p:sp>
          <p:nvSpPr>
            <p:cNvPr id="1241954" name="Freeform 866"/>
            <p:cNvSpPr>
              <a:spLocks/>
            </p:cNvSpPr>
            <p:nvPr/>
          </p:nvSpPr>
          <p:spPr bwMode="auto">
            <a:xfrm>
              <a:off x="3309" y="3296"/>
              <a:ext cx="19" cy="37"/>
            </a:xfrm>
            <a:custGeom>
              <a:avLst/>
              <a:gdLst/>
              <a:ahLst/>
              <a:cxnLst>
                <a:cxn ang="0">
                  <a:pos x="36" y="74"/>
                </a:cxn>
                <a:cxn ang="0">
                  <a:pos x="36" y="74"/>
                </a:cxn>
                <a:cxn ang="0">
                  <a:pos x="37" y="67"/>
                </a:cxn>
                <a:cxn ang="0">
                  <a:pos x="36" y="61"/>
                </a:cxn>
                <a:cxn ang="0">
                  <a:pos x="33" y="55"/>
                </a:cxn>
                <a:cxn ang="0">
                  <a:pos x="27" y="52"/>
                </a:cxn>
                <a:cxn ang="0">
                  <a:pos x="24" y="48"/>
                </a:cxn>
                <a:cxn ang="0">
                  <a:pos x="22" y="43"/>
                </a:cxn>
                <a:cxn ang="0">
                  <a:pos x="21" y="36"/>
                </a:cxn>
                <a:cxn ang="0">
                  <a:pos x="18" y="33"/>
                </a:cxn>
                <a:cxn ang="0">
                  <a:pos x="10" y="30"/>
                </a:cxn>
                <a:cxn ang="0">
                  <a:pos x="9" y="24"/>
                </a:cxn>
                <a:cxn ang="0">
                  <a:pos x="8" y="21"/>
                </a:cxn>
                <a:cxn ang="0">
                  <a:pos x="8" y="18"/>
                </a:cxn>
                <a:cxn ang="0">
                  <a:pos x="3" y="15"/>
                </a:cxn>
                <a:cxn ang="0">
                  <a:pos x="0" y="12"/>
                </a:cxn>
                <a:cxn ang="0">
                  <a:pos x="0" y="5"/>
                </a:cxn>
                <a:cxn ang="0">
                  <a:pos x="0" y="0"/>
                </a:cxn>
              </a:cxnLst>
              <a:rect l="0" t="0" r="r" b="b"/>
              <a:pathLst>
                <a:path w="37" h="74">
                  <a:moveTo>
                    <a:pt x="36" y="74"/>
                  </a:moveTo>
                  <a:lnTo>
                    <a:pt x="36" y="74"/>
                  </a:lnTo>
                  <a:lnTo>
                    <a:pt x="37" y="67"/>
                  </a:lnTo>
                  <a:lnTo>
                    <a:pt x="36" y="61"/>
                  </a:lnTo>
                  <a:lnTo>
                    <a:pt x="33" y="55"/>
                  </a:lnTo>
                  <a:lnTo>
                    <a:pt x="27" y="52"/>
                  </a:lnTo>
                  <a:lnTo>
                    <a:pt x="24" y="48"/>
                  </a:lnTo>
                  <a:lnTo>
                    <a:pt x="22" y="43"/>
                  </a:lnTo>
                  <a:lnTo>
                    <a:pt x="21" y="36"/>
                  </a:lnTo>
                  <a:lnTo>
                    <a:pt x="18" y="33"/>
                  </a:lnTo>
                  <a:lnTo>
                    <a:pt x="10" y="30"/>
                  </a:lnTo>
                  <a:lnTo>
                    <a:pt x="9" y="24"/>
                  </a:lnTo>
                  <a:lnTo>
                    <a:pt x="8" y="21"/>
                  </a:lnTo>
                  <a:lnTo>
                    <a:pt x="8" y="18"/>
                  </a:lnTo>
                  <a:lnTo>
                    <a:pt x="3" y="15"/>
                  </a:lnTo>
                  <a:lnTo>
                    <a:pt x="0" y="12"/>
                  </a:lnTo>
                  <a:lnTo>
                    <a:pt x="0" y="5"/>
                  </a:lnTo>
                  <a:lnTo>
                    <a:pt x="0" y="0"/>
                  </a:lnTo>
                </a:path>
              </a:pathLst>
            </a:custGeom>
            <a:noFill/>
            <a:ln w="1588">
              <a:solidFill>
                <a:srgbClr val="000000"/>
              </a:solidFill>
              <a:prstDash val="solid"/>
              <a:round/>
              <a:headEnd/>
              <a:tailEnd/>
            </a:ln>
          </p:spPr>
          <p:txBody>
            <a:bodyPr/>
            <a:lstStyle/>
            <a:p>
              <a:endParaRPr lang="en-US"/>
            </a:p>
          </p:txBody>
        </p:sp>
        <p:sp>
          <p:nvSpPr>
            <p:cNvPr id="1241955" name="Freeform 867"/>
            <p:cNvSpPr>
              <a:spLocks/>
            </p:cNvSpPr>
            <p:nvPr/>
          </p:nvSpPr>
          <p:spPr bwMode="auto">
            <a:xfrm>
              <a:off x="3306" y="3304"/>
              <a:ext cx="11" cy="37"/>
            </a:xfrm>
            <a:custGeom>
              <a:avLst/>
              <a:gdLst/>
              <a:ahLst/>
              <a:cxnLst>
                <a:cxn ang="0">
                  <a:pos x="1" y="0"/>
                </a:cxn>
                <a:cxn ang="0">
                  <a:pos x="1" y="0"/>
                </a:cxn>
                <a:cxn ang="0">
                  <a:pos x="0" y="15"/>
                </a:cxn>
                <a:cxn ang="0">
                  <a:pos x="1" y="23"/>
                </a:cxn>
                <a:cxn ang="0">
                  <a:pos x="5" y="29"/>
                </a:cxn>
                <a:cxn ang="0">
                  <a:pos x="7" y="35"/>
                </a:cxn>
                <a:cxn ang="0">
                  <a:pos x="9" y="40"/>
                </a:cxn>
                <a:cxn ang="0">
                  <a:pos x="9" y="45"/>
                </a:cxn>
                <a:cxn ang="0">
                  <a:pos x="10" y="51"/>
                </a:cxn>
                <a:cxn ang="0">
                  <a:pos x="18" y="57"/>
                </a:cxn>
                <a:cxn ang="0">
                  <a:pos x="21" y="60"/>
                </a:cxn>
                <a:cxn ang="0">
                  <a:pos x="21" y="66"/>
                </a:cxn>
                <a:cxn ang="0">
                  <a:pos x="21" y="72"/>
                </a:cxn>
                <a:cxn ang="0">
                  <a:pos x="23" y="76"/>
                </a:cxn>
              </a:cxnLst>
              <a:rect l="0" t="0" r="r" b="b"/>
              <a:pathLst>
                <a:path w="23" h="76">
                  <a:moveTo>
                    <a:pt x="1" y="0"/>
                  </a:moveTo>
                  <a:lnTo>
                    <a:pt x="1" y="0"/>
                  </a:lnTo>
                  <a:lnTo>
                    <a:pt x="0" y="15"/>
                  </a:lnTo>
                  <a:lnTo>
                    <a:pt x="1" y="23"/>
                  </a:lnTo>
                  <a:lnTo>
                    <a:pt x="5" y="29"/>
                  </a:lnTo>
                  <a:lnTo>
                    <a:pt x="7" y="35"/>
                  </a:lnTo>
                  <a:lnTo>
                    <a:pt x="9" y="40"/>
                  </a:lnTo>
                  <a:lnTo>
                    <a:pt x="9" y="45"/>
                  </a:lnTo>
                  <a:lnTo>
                    <a:pt x="10" y="51"/>
                  </a:lnTo>
                  <a:lnTo>
                    <a:pt x="18" y="57"/>
                  </a:lnTo>
                  <a:lnTo>
                    <a:pt x="21" y="60"/>
                  </a:lnTo>
                  <a:lnTo>
                    <a:pt x="21" y="66"/>
                  </a:lnTo>
                  <a:lnTo>
                    <a:pt x="21" y="72"/>
                  </a:lnTo>
                  <a:lnTo>
                    <a:pt x="23" y="76"/>
                  </a:lnTo>
                </a:path>
              </a:pathLst>
            </a:custGeom>
            <a:noFill/>
            <a:ln w="1588">
              <a:solidFill>
                <a:srgbClr val="000000"/>
              </a:solidFill>
              <a:prstDash val="solid"/>
              <a:round/>
              <a:headEnd/>
              <a:tailEnd/>
            </a:ln>
          </p:spPr>
          <p:txBody>
            <a:bodyPr/>
            <a:lstStyle/>
            <a:p>
              <a:endParaRPr lang="en-US"/>
            </a:p>
          </p:txBody>
        </p:sp>
        <p:sp>
          <p:nvSpPr>
            <p:cNvPr id="1241956" name="Freeform 868"/>
            <p:cNvSpPr>
              <a:spLocks/>
            </p:cNvSpPr>
            <p:nvPr/>
          </p:nvSpPr>
          <p:spPr bwMode="auto">
            <a:xfrm>
              <a:off x="3322" y="2700"/>
              <a:ext cx="143" cy="653"/>
            </a:xfrm>
            <a:custGeom>
              <a:avLst/>
              <a:gdLst/>
              <a:ahLst/>
              <a:cxnLst>
                <a:cxn ang="0">
                  <a:pos x="50" y="5"/>
                </a:cxn>
                <a:cxn ang="0">
                  <a:pos x="69" y="17"/>
                </a:cxn>
                <a:cxn ang="0">
                  <a:pos x="86" y="34"/>
                </a:cxn>
                <a:cxn ang="0">
                  <a:pos x="101" y="60"/>
                </a:cxn>
                <a:cxn ang="0">
                  <a:pos x="113" y="86"/>
                </a:cxn>
                <a:cxn ang="0">
                  <a:pos x="117" y="98"/>
                </a:cxn>
                <a:cxn ang="0">
                  <a:pos x="121" y="67"/>
                </a:cxn>
                <a:cxn ang="0">
                  <a:pos x="141" y="23"/>
                </a:cxn>
                <a:cxn ang="0">
                  <a:pos x="217" y="171"/>
                </a:cxn>
                <a:cxn ang="0">
                  <a:pos x="227" y="203"/>
                </a:cxn>
                <a:cxn ang="0">
                  <a:pos x="248" y="267"/>
                </a:cxn>
                <a:cxn ang="0">
                  <a:pos x="266" y="316"/>
                </a:cxn>
                <a:cxn ang="0">
                  <a:pos x="278" y="381"/>
                </a:cxn>
                <a:cxn ang="0">
                  <a:pos x="285" y="455"/>
                </a:cxn>
                <a:cxn ang="0">
                  <a:pos x="277" y="511"/>
                </a:cxn>
                <a:cxn ang="0">
                  <a:pos x="258" y="587"/>
                </a:cxn>
                <a:cxn ang="0">
                  <a:pos x="230" y="634"/>
                </a:cxn>
                <a:cxn ang="0">
                  <a:pos x="218" y="670"/>
                </a:cxn>
                <a:cxn ang="0">
                  <a:pos x="194" y="733"/>
                </a:cxn>
                <a:cxn ang="0">
                  <a:pos x="169" y="784"/>
                </a:cxn>
                <a:cxn ang="0">
                  <a:pos x="141" y="856"/>
                </a:cxn>
                <a:cxn ang="0">
                  <a:pos x="113" y="926"/>
                </a:cxn>
                <a:cxn ang="0">
                  <a:pos x="104" y="951"/>
                </a:cxn>
                <a:cxn ang="0">
                  <a:pos x="95" y="995"/>
                </a:cxn>
                <a:cxn ang="0">
                  <a:pos x="83" y="1062"/>
                </a:cxn>
                <a:cxn ang="0">
                  <a:pos x="73" y="1139"/>
                </a:cxn>
                <a:cxn ang="0">
                  <a:pos x="67" y="1211"/>
                </a:cxn>
                <a:cxn ang="0">
                  <a:pos x="76" y="1308"/>
                </a:cxn>
                <a:cxn ang="0">
                  <a:pos x="42" y="1288"/>
                </a:cxn>
                <a:cxn ang="0">
                  <a:pos x="18" y="1291"/>
                </a:cxn>
                <a:cxn ang="0">
                  <a:pos x="0" y="1287"/>
                </a:cxn>
                <a:cxn ang="0">
                  <a:pos x="8" y="1256"/>
                </a:cxn>
                <a:cxn ang="0">
                  <a:pos x="18" y="1189"/>
                </a:cxn>
                <a:cxn ang="0">
                  <a:pos x="27" y="1124"/>
                </a:cxn>
                <a:cxn ang="0">
                  <a:pos x="35" y="1065"/>
                </a:cxn>
                <a:cxn ang="0">
                  <a:pos x="41" y="1004"/>
                </a:cxn>
                <a:cxn ang="0">
                  <a:pos x="46" y="945"/>
                </a:cxn>
                <a:cxn ang="0">
                  <a:pos x="49" y="893"/>
                </a:cxn>
                <a:cxn ang="0">
                  <a:pos x="50" y="850"/>
                </a:cxn>
                <a:cxn ang="0">
                  <a:pos x="49" y="812"/>
                </a:cxn>
                <a:cxn ang="0">
                  <a:pos x="46" y="788"/>
                </a:cxn>
                <a:cxn ang="0">
                  <a:pos x="42" y="770"/>
                </a:cxn>
                <a:cxn ang="0">
                  <a:pos x="24" y="699"/>
                </a:cxn>
                <a:cxn ang="0">
                  <a:pos x="14" y="607"/>
                </a:cxn>
                <a:cxn ang="0">
                  <a:pos x="9" y="584"/>
                </a:cxn>
                <a:cxn ang="0">
                  <a:pos x="1" y="524"/>
                </a:cxn>
                <a:cxn ang="0">
                  <a:pos x="1" y="453"/>
                </a:cxn>
                <a:cxn ang="0">
                  <a:pos x="12" y="387"/>
                </a:cxn>
                <a:cxn ang="0">
                  <a:pos x="24" y="326"/>
                </a:cxn>
                <a:cxn ang="0">
                  <a:pos x="27" y="271"/>
                </a:cxn>
                <a:cxn ang="0">
                  <a:pos x="23" y="187"/>
                </a:cxn>
                <a:cxn ang="0">
                  <a:pos x="9" y="97"/>
                </a:cxn>
                <a:cxn ang="0">
                  <a:pos x="9" y="48"/>
                </a:cxn>
                <a:cxn ang="0">
                  <a:pos x="18" y="15"/>
                </a:cxn>
                <a:cxn ang="0">
                  <a:pos x="37" y="0"/>
                </a:cxn>
              </a:cxnLst>
              <a:rect l="0" t="0" r="r" b="b"/>
              <a:pathLst>
                <a:path w="285" h="1308">
                  <a:moveTo>
                    <a:pt x="37" y="0"/>
                  </a:move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lnTo>
                    <a:pt x="58" y="1293"/>
                  </a:lnTo>
                  <a:lnTo>
                    <a:pt x="50" y="1302"/>
                  </a:lnTo>
                  <a:lnTo>
                    <a:pt x="42" y="1288"/>
                  </a:lnTo>
                  <a:lnTo>
                    <a:pt x="32" y="1288"/>
                  </a:lnTo>
                  <a:lnTo>
                    <a:pt x="27" y="1282"/>
                  </a:lnTo>
                  <a:lnTo>
                    <a:pt x="18" y="1291"/>
                  </a:lnTo>
                  <a:lnTo>
                    <a:pt x="12" y="1281"/>
                  </a:ln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08"/>
                  </a:lnTo>
                  <a:lnTo>
                    <a:pt x="12" y="387"/>
                  </a:lnTo>
                  <a:lnTo>
                    <a:pt x="17" y="363"/>
                  </a:lnTo>
                  <a:lnTo>
                    <a:pt x="20" y="344"/>
                  </a:lnTo>
                  <a:lnTo>
                    <a:pt x="24" y="326"/>
                  </a:lnTo>
                  <a:lnTo>
                    <a:pt x="26" y="310"/>
                  </a:lnTo>
                  <a:lnTo>
                    <a:pt x="27" y="294"/>
                  </a:lnTo>
                  <a:lnTo>
                    <a:pt x="27" y="271"/>
                  </a:lnTo>
                  <a:lnTo>
                    <a:pt x="27" y="246"/>
                  </a:lnTo>
                  <a:lnTo>
                    <a:pt x="26" y="217"/>
                  </a:lnTo>
                  <a:lnTo>
                    <a:pt x="23" y="187"/>
                  </a:lnTo>
                  <a:lnTo>
                    <a:pt x="19" y="156"/>
                  </a:lnTo>
                  <a:lnTo>
                    <a:pt x="15" y="126"/>
                  </a:lnTo>
                  <a:lnTo>
                    <a:pt x="9" y="97"/>
                  </a:lnTo>
                  <a:lnTo>
                    <a:pt x="8" y="79"/>
                  </a:lnTo>
                  <a:lnTo>
                    <a:pt x="8" y="63"/>
                  </a:lnTo>
                  <a:lnTo>
                    <a:pt x="9" y="48"/>
                  </a:lnTo>
                  <a:lnTo>
                    <a:pt x="12" y="34"/>
                  </a:lnTo>
                  <a:lnTo>
                    <a:pt x="15" y="26"/>
                  </a:lnTo>
                  <a:lnTo>
                    <a:pt x="18" y="15"/>
                  </a:lnTo>
                  <a:lnTo>
                    <a:pt x="19" y="11"/>
                  </a:lnTo>
                  <a:lnTo>
                    <a:pt x="20" y="8"/>
                  </a:lnTo>
                  <a:lnTo>
                    <a:pt x="37" y="0"/>
                  </a:lnTo>
                  <a:close/>
                </a:path>
              </a:pathLst>
            </a:custGeom>
            <a:solidFill>
              <a:srgbClr val="FFFFFF"/>
            </a:solidFill>
            <a:ln w="9525">
              <a:noFill/>
              <a:round/>
              <a:headEnd/>
              <a:tailEnd/>
            </a:ln>
          </p:spPr>
          <p:txBody>
            <a:bodyPr/>
            <a:lstStyle/>
            <a:p>
              <a:endParaRPr lang="en-US"/>
            </a:p>
          </p:txBody>
        </p:sp>
        <p:sp>
          <p:nvSpPr>
            <p:cNvPr id="1241957" name="Freeform 869"/>
            <p:cNvSpPr>
              <a:spLocks/>
            </p:cNvSpPr>
            <p:nvPr/>
          </p:nvSpPr>
          <p:spPr bwMode="auto">
            <a:xfrm>
              <a:off x="3322" y="2700"/>
              <a:ext cx="143" cy="653"/>
            </a:xfrm>
            <a:custGeom>
              <a:avLst/>
              <a:gdLst/>
              <a:ahLst/>
              <a:cxnLst>
                <a:cxn ang="0">
                  <a:pos x="42" y="2"/>
                </a:cxn>
                <a:cxn ang="0">
                  <a:pos x="64" y="12"/>
                </a:cxn>
                <a:cxn ang="0">
                  <a:pos x="82" y="28"/>
                </a:cxn>
                <a:cxn ang="0">
                  <a:pos x="97" y="49"/>
                </a:cxn>
                <a:cxn ang="0">
                  <a:pos x="110" y="79"/>
                </a:cxn>
                <a:cxn ang="0">
                  <a:pos x="117" y="101"/>
                </a:cxn>
                <a:cxn ang="0">
                  <a:pos x="118" y="79"/>
                </a:cxn>
                <a:cxn ang="0">
                  <a:pos x="132" y="37"/>
                </a:cxn>
                <a:cxn ang="0">
                  <a:pos x="187" y="125"/>
                </a:cxn>
                <a:cxn ang="0">
                  <a:pos x="221" y="187"/>
                </a:cxn>
                <a:cxn ang="0">
                  <a:pos x="241" y="245"/>
                </a:cxn>
                <a:cxn ang="0">
                  <a:pos x="260" y="301"/>
                </a:cxn>
                <a:cxn ang="0">
                  <a:pos x="275" y="357"/>
                </a:cxn>
                <a:cxn ang="0">
                  <a:pos x="284" y="431"/>
                </a:cxn>
                <a:cxn ang="0">
                  <a:pos x="282" y="490"/>
                </a:cxn>
                <a:cxn ang="0">
                  <a:pos x="266" y="561"/>
                </a:cxn>
                <a:cxn ang="0">
                  <a:pos x="239" y="625"/>
                </a:cxn>
                <a:cxn ang="0">
                  <a:pos x="225" y="652"/>
                </a:cxn>
                <a:cxn ang="0">
                  <a:pos x="201" y="712"/>
                </a:cxn>
                <a:cxn ang="0">
                  <a:pos x="177" y="769"/>
                </a:cxn>
                <a:cxn ang="0">
                  <a:pos x="151" y="829"/>
                </a:cxn>
                <a:cxn ang="0">
                  <a:pos x="121" y="906"/>
                </a:cxn>
                <a:cxn ang="0">
                  <a:pos x="106" y="943"/>
                </a:cxn>
                <a:cxn ang="0">
                  <a:pos x="99" y="977"/>
                </a:cxn>
                <a:cxn ang="0">
                  <a:pos x="87" y="1038"/>
                </a:cxn>
                <a:cxn ang="0">
                  <a:pos x="76" y="1114"/>
                </a:cxn>
                <a:cxn ang="0">
                  <a:pos x="68" y="1189"/>
                </a:cxn>
                <a:cxn ang="0">
                  <a:pos x="67" y="1250"/>
                </a:cxn>
                <a:cxn ang="0">
                  <a:pos x="50" y="1302"/>
                </a:cxn>
                <a:cxn ang="0">
                  <a:pos x="27" y="1282"/>
                </a:cxn>
                <a:cxn ang="0">
                  <a:pos x="0" y="1288"/>
                </a:cxn>
                <a:cxn ang="0">
                  <a:pos x="5" y="1271"/>
                </a:cxn>
                <a:cxn ang="0">
                  <a:pos x="15" y="1214"/>
                </a:cxn>
                <a:cxn ang="0">
                  <a:pos x="26" y="1142"/>
                </a:cxn>
                <a:cxn ang="0">
                  <a:pos x="32" y="1084"/>
                </a:cxn>
                <a:cxn ang="0">
                  <a:pos x="37" y="1023"/>
                </a:cxn>
                <a:cxn ang="0">
                  <a:pos x="44" y="963"/>
                </a:cxn>
                <a:cxn ang="0">
                  <a:pos x="49" y="909"/>
                </a:cxn>
                <a:cxn ang="0">
                  <a:pos x="50" y="865"/>
                </a:cxn>
                <a:cxn ang="0">
                  <a:pos x="49" y="824"/>
                </a:cxn>
                <a:cxn ang="0">
                  <a:pos x="46" y="792"/>
                </a:cxn>
                <a:cxn ang="0">
                  <a:pos x="46" y="782"/>
                </a:cxn>
                <a:cxn ang="0">
                  <a:pos x="29" y="727"/>
                </a:cxn>
                <a:cxn ang="0">
                  <a:pos x="15" y="638"/>
                </a:cxn>
                <a:cxn ang="0">
                  <a:pos x="12" y="596"/>
                </a:cxn>
                <a:cxn ang="0">
                  <a:pos x="5" y="547"/>
                </a:cxn>
                <a:cxn ang="0">
                  <a:pos x="0" y="474"/>
                </a:cxn>
                <a:cxn ang="0">
                  <a:pos x="8" y="408"/>
                </a:cxn>
                <a:cxn ang="0">
                  <a:pos x="20" y="344"/>
                </a:cxn>
                <a:cxn ang="0">
                  <a:pos x="27" y="294"/>
                </a:cxn>
                <a:cxn ang="0">
                  <a:pos x="26" y="217"/>
                </a:cxn>
                <a:cxn ang="0">
                  <a:pos x="15" y="126"/>
                </a:cxn>
                <a:cxn ang="0">
                  <a:pos x="8" y="63"/>
                </a:cxn>
                <a:cxn ang="0">
                  <a:pos x="15" y="26"/>
                </a:cxn>
                <a:cxn ang="0">
                  <a:pos x="20" y="8"/>
                </a:cxn>
              </a:cxnLst>
              <a:rect l="0" t="0" r="r" b="b"/>
              <a:pathLst>
                <a:path w="285" h="1308">
                  <a:moveTo>
                    <a:pt x="37" y="0"/>
                  </a:moveTo>
                  <a:lnTo>
                    <a:pt x="37" y="0"/>
                  </a:ln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lnTo>
                    <a:pt x="58" y="1293"/>
                  </a:lnTo>
                  <a:lnTo>
                    <a:pt x="50" y="1302"/>
                  </a:lnTo>
                  <a:lnTo>
                    <a:pt x="42" y="1288"/>
                  </a:lnTo>
                  <a:lnTo>
                    <a:pt x="32" y="1288"/>
                  </a:lnTo>
                  <a:lnTo>
                    <a:pt x="27" y="1282"/>
                  </a:lnTo>
                  <a:lnTo>
                    <a:pt x="18" y="1291"/>
                  </a:lnTo>
                  <a:lnTo>
                    <a:pt x="12" y="1281"/>
                  </a:ln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08"/>
                  </a:lnTo>
                  <a:lnTo>
                    <a:pt x="12" y="387"/>
                  </a:lnTo>
                  <a:lnTo>
                    <a:pt x="17" y="363"/>
                  </a:lnTo>
                  <a:lnTo>
                    <a:pt x="20" y="344"/>
                  </a:lnTo>
                  <a:lnTo>
                    <a:pt x="24" y="326"/>
                  </a:lnTo>
                  <a:lnTo>
                    <a:pt x="26" y="310"/>
                  </a:lnTo>
                  <a:lnTo>
                    <a:pt x="27" y="294"/>
                  </a:lnTo>
                  <a:lnTo>
                    <a:pt x="27" y="271"/>
                  </a:lnTo>
                  <a:lnTo>
                    <a:pt x="27" y="246"/>
                  </a:lnTo>
                  <a:lnTo>
                    <a:pt x="26" y="217"/>
                  </a:lnTo>
                  <a:lnTo>
                    <a:pt x="23" y="187"/>
                  </a:lnTo>
                  <a:lnTo>
                    <a:pt x="19" y="156"/>
                  </a:lnTo>
                  <a:lnTo>
                    <a:pt x="15" y="126"/>
                  </a:lnTo>
                  <a:lnTo>
                    <a:pt x="9" y="97"/>
                  </a:lnTo>
                  <a:lnTo>
                    <a:pt x="8" y="79"/>
                  </a:lnTo>
                  <a:lnTo>
                    <a:pt x="8" y="63"/>
                  </a:lnTo>
                  <a:lnTo>
                    <a:pt x="9" y="48"/>
                  </a:lnTo>
                  <a:lnTo>
                    <a:pt x="12" y="34"/>
                  </a:lnTo>
                  <a:lnTo>
                    <a:pt x="15" y="26"/>
                  </a:lnTo>
                  <a:lnTo>
                    <a:pt x="18" y="15"/>
                  </a:lnTo>
                  <a:lnTo>
                    <a:pt x="19" y="11"/>
                  </a:lnTo>
                  <a:lnTo>
                    <a:pt x="20" y="8"/>
                  </a:lnTo>
                  <a:lnTo>
                    <a:pt x="37" y="0"/>
                  </a:lnTo>
                  <a:close/>
                </a:path>
              </a:pathLst>
            </a:custGeom>
            <a:noFill/>
            <a:ln w="1588">
              <a:solidFill>
                <a:srgbClr val="000000"/>
              </a:solidFill>
              <a:prstDash val="solid"/>
              <a:round/>
              <a:headEnd/>
              <a:tailEnd/>
            </a:ln>
          </p:spPr>
          <p:txBody>
            <a:bodyPr/>
            <a:lstStyle/>
            <a:p>
              <a:endParaRPr lang="en-US"/>
            </a:p>
          </p:txBody>
        </p:sp>
        <p:sp>
          <p:nvSpPr>
            <p:cNvPr id="1241958" name="Freeform 870"/>
            <p:cNvSpPr>
              <a:spLocks/>
            </p:cNvSpPr>
            <p:nvPr/>
          </p:nvSpPr>
          <p:spPr bwMode="auto">
            <a:xfrm>
              <a:off x="3322" y="3001"/>
              <a:ext cx="101" cy="352"/>
            </a:xfrm>
            <a:custGeom>
              <a:avLst/>
              <a:gdLst/>
              <a:ahLst/>
              <a:cxnLst>
                <a:cxn ang="0">
                  <a:pos x="50" y="235"/>
                </a:cxn>
                <a:cxn ang="0">
                  <a:pos x="50" y="253"/>
                </a:cxn>
                <a:cxn ang="0">
                  <a:pos x="50" y="275"/>
                </a:cxn>
                <a:cxn ang="0">
                  <a:pos x="49" y="306"/>
                </a:cxn>
                <a:cxn ang="0">
                  <a:pos x="46" y="342"/>
                </a:cxn>
                <a:cxn ang="0">
                  <a:pos x="42" y="380"/>
                </a:cxn>
                <a:cxn ang="0">
                  <a:pos x="37" y="420"/>
                </a:cxn>
                <a:cxn ang="0">
                  <a:pos x="35" y="462"/>
                </a:cxn>
                <a:cxn ang="0">
                  <a:pos x="31" y="500"/>
                </a:cxn>
                <a:cxn ang="0">
                  <a:pos x="26" y="539"/>
                </a:cxn>
                <a:cxn ang="0">
                  <a:pos x="18" y="585"/>
                </a:cxn>
                <a:cxn ang="0">
                  <a:pos x="10" y="635"/>
                </a:cxn>
                <a:cxn ang="0">
                  <a:pos x="5" y="668"/>
                </a:cxn>
                <a:cxn ang="0">
                  <a:pos x="0" y="684"/>
                </a:cxn>
                <a:cxn ang="0">
                  <a:pos x="12" y="678"/>
                </a:cxn>
                <a:cxn ang="0">
                  <a:pos x="27" y="679"/>
                </a:cxn>
                <a:cxn ang="0">
                  <a:pos x="42" y="685"/>
                </a:cxn>
                <a:cxn ang="0">
                  <a:pos x="58" y="688"/>
                </a:cxn>
                <a:cxn ang="0">
                  <a:pos x="67" y="647"/>
                </a:cxn>
                <a:cxn ang="0">
                  <a:pos x="67" y="608"/>
                </a:cxn>
                <a:cxn ang="0">
                  <a:pos x="69" y="560"/>
                </a:cxn>
                <a:cxn ang="0">
                  <a:pos x="76" y="511"/>
                </a:cxn>
                <a:cxn ang="0">
                  <a:pos x="83" y="460"/>
                </a:cxn>
                <a:cxn ang="0">
                  <a:pos x="91" y="412"/>
                </a:cxn>
                <a:cxn ang="0">
                  <a:pos x="99" y="374"/>
                </a:cxn>
                <a:cxn ang="0">
                  <a:pos x="104" y="348"/>
                </a:cxn>
                <a:cxn ang="0">
                  <a:pos x="106" y="337"/>
                </a:cxn>
                <a:cxn ang="0">
                  <a:pos x="110" y="318"/>
                </a:cxn>
                <a:cxn ang="0">
                  <a:pos x="121" y="278"/>
                </a:cxn>
                <a:cxn ang="0">
                  <a:pos x="132" y="231"/>
                </a:cxn>
                <a:cxn ang="0">
                  <a:pos x="141" y="195"/>
                </a:cxn>
                <a:cxn ang="0">
                  <a:pos x="146" y="175"/>
                </a:cxn>
                <a:cxn ang="0">
                  <a:pos x="153" y="142"/>
                </a:cxn>
                <a:cxn ang="0">
                  <a:pos x="162" y="108"/>
                </a:cxn>
                <a:cxn ang="0">
                  <a:pos x="169" y="86"/>
                </a:cxn>
                <a:cxn ang="0">
                  <a:pos x="185" y="59"/>
                </a:cxn>
                <a:cxn ang="0">
                  <a:pos x="200" y="40"/>
                </a:cxn>
                <a:cxn ang="0">
                  <a:pos x="186" y="35"/>
                </a:cxn>
                <a:cxn ang="0">
                  <a:pos x="177" y="22"/>
                </a:cxn>
                <a:cxn ang="0">
                  <a:pos x="164" y="16"/>
                </a:cxn>
                <a:cxn ang="0">
                  <a:pos x="150" y="9"/>
                </a:cxn>
                <a:cxn ang="0">
                  <a:pos x="148" y="10"/>
                </a:cxn>
                <a:cxn ang="0">
                  <a:pos x="144" y="12"/>
                </a:cxn>
                <a:cxn ang="0">
                  <a:pos x="140" y="7"/>
                </a:cxn>
                <a:cxn ang="0">
                  <a:pos x="139" y="0"/>
                </a:cxn>
                <a:cxn ang="0">
                  <a:pos x="130" y="12"/>
                </a:cxn>
                <a:cxn ang="0">
                  <a:pos x="123" y="24"/>
                </a:cxn>
                <a:cxn ang="0">
                  <a:pos x="110" y="27"/>
                </a:cxn>
                <a:cxn ang="0">
                  <a:pos x="99" y="31"/>
                </a:cxn>
                <a:cxn ang="0">
                  <a:pos x="95" y="37"/>
                </a:cxn>
                <a:cxn ang="0">
                  <a:pos x="91" y="41"/>
                </a:cxn>
                <a:cxn ang="0">
                  <a:pos x="76" y="53"/>
                </a:cxn>
                <a:cxn ang="0">
                  <a:pos x="67" y="70"/>
                </a:cxn>
                <a:cxn ang="0">
                  <a:pos x="59" y="65"/>
                </a:cxn>
                <a:cxn ang="0">
                  <a:pos x="53" y="70"/>
                </a:cxn>
                <a:cxn ang="0">
                  <a:pos x="50" y="68"/>
                </a:cxn>
                <a:cxn ang="0">
                  <a:pos x="46" y="67"/>
                </a:cxn>
                <a:cxn ang="0">
                  <a:pos x="53" y="95"/>
                </a:cxn>
                <a:cxn ang="0">
                  <a:pos x="55" y="123"/>
                </a:cxn>
                <a:cxn ang="0">
                  <a:pos x="53" y="151"/>
                </a:cxn>
                <a:cxn ang="0">
                  <a:pos x="51" y="178"/>
                </a:cxn>
                <a:cxn ang="0">
                  <a:pos x="50" y="201"/>
                </a:cxn>
                <a:cxn ang="0">
                  <a:pos x="49" y="225"/>
                </a:cxn>
              </a:cxnLst>
              <a:rect l="0" t="0" r="r" b="b"/>
              <a:pathLst>
                <a:path w="200" h="705">
                  <a:moveTo>
                    <a:pt x="49" y="226"/>
                  </a:moveTo>
                  <a:lnTo>
                    <a:pt x="50" y="235"/>
                  </a:lnTo>
                  <a:lnTo>
                    <a:pt x="50" y="243"/>
                  </a:lnTo>
                  <a:lnTo>
                    <a:pt x="50" y="253"/>
                  </a:lnTo>
                  <a:lnTo>
                    <a:pt x="50" y="262"/>
                  </a:lnTo>
                  <a:lnTo>
                    <a:pt x="50" y="275"/>
                  </a:lnTo>
                  <a:lnTo>
                    <a:pt x="49" y="289"/>
                  </a:lnTo>
                  <a:lnTo>
                    <a:pt x="49" y="306"/>
                  </a:lnTo>
                  <a:lnTo>
                    <a:pt x="46" y="324"/>
                  </a:lnTo>
                  <a:lnTo>
                    <a:pt x="46" y="342"/>
                  </a:lnTo>
                  <a:lnTo>
                    <a:pt x="44" y="360"/>
                  </a:lnTo>
                  <a:lnTo>
                    <a:pt x="42" y="380"/>
                  </a:lnTo>
                  <a:lnTo>
                    <a:pt x="41" y="400"/>
                  </a:lnTo>
                  <a:lnTo>
                    <a:pt x="37" y="420"/>
                  </a:lnTo>
                  <a:lnTo>
                    <a:pt x="37" y="441"/>
                  </a:lnTo>
                  <a:lnTo>
                    <a:pt x="35" y="462"/>
                  </a:lnTo>
                  <a:lnTo>
                    <a:pt x="32" y="481"/>
                  </a:lnTo>
                  <a:lnTo>
                    <a:pt x="31" y="500"/>
                  </a:lnTo>
                  <a:lnTo>
                    <a:pt x="27" y="521"/>
                  </a:lnTo>
                  <a:lnTo>
                    <a:pt x="26" y="539"/>
                  </a:lnTo>
                  <a:lnTo>
                    <a:pt x="23" y="555"/>
                  </a:lnTo>
                  <a:lnTo>
                    <a:pt x="18" y="585"/>
                  </a:lnTo>
                  <a:lnTo>
                    <a:pt x="15" y="611"/>
                  </a:lnTo>
                  <a:lnTo>
                    <a:pt x="10" y="635"/>
                  </a:lnTo>
                  <a:lnTo>
                    <a:pt x="8" y="653"/>
                  </a:lnTo>
                  <a:lnTo>
                    <a:pt x="5" y="668"/>
                  </a:lnTo>
                  <a:lnTo>
                    <a:pt x="1" y="678"/>
                  </a:lnTo>
                  <a:lnTo>
                    <a:pt x="0" y="684"/>
                  </a:lnTo>
                  <a:lnTo>
                    <a:pt x="0" y="685"/>
                  </a:lnTo>
                  <a:lnTo>
                    <a:pt x="12" y="678"/>
                  </a:lnTo>
                  <a:lnTo>
                    <a:pt x="18" y="688"/>
                  </a:lnTo>
                  <a:lnTo>
                    <a:pt x="27" y="679"/>
                  </a:lnTo>
                  <a:lnTo>
                    <a:pt x="32" y="685"/>
                  </a:lnTo>
                  <a:lnTo>
                    <a:pt x="42" y="685"/>
                  </a:lnTo>
                  <a:lnTo>
                    <a:pt x="50" y="699"/>
                  </a:lnTo>
                  <a:lnTo>
                    <a:pt x="58" y="688"/>
                  </a:lnTo>
                  <a:lnTo>
                    <a:pt x="76" y="705"/>
                  </a:lnTo>
                  <a:lnTo>
                    <a:pt x="67" y="647"/>
                  </a:lnTo>
                  <a:lnTo>
                    <a:pt x="65" y="628"/>
                  </a:lnTo>
                  <a:lnTo>
                    <a:pt x="67" y="608"/>
                  </a:lnTo>
                  <a:lnTo>
                    <a:pt x="68" y="585"/>
                  </a:lnTo>
                  <a:lnTo>
                    <a:pt x="69" y="560"/>
                  </a:lnTo>
                  <a:lnTo>
                    <a:pt x="73" y="536"/>
                  </a:lnTo>
                  <a:lnTo>
                    <a:pt x="76" y="511"/>
                  </a:lnTo>
                  <a:lnTo>
                    <a:pt x="78" y="484"/>
                  </a:lnTo>
                  <a:lnTo>
                    <a:pt x="83" y="460"/>
                  </a:lnTo>
                  <a:lnTo>
                    <a:pt x="89" y="435"/>
                  </a:lnTo>
                  <a:lnTo>
                    <a:pt x="91" y="412"/>
                  </a:lnTo>
                  <a:lnTo>
                    <a:pt x="95" y="392"/>
                  </a:lnTo>
                  <a:lnTo>
                    <a:pt x="99" y="374"/>
                  </a:lnTo>
                  <a:lnTo>
                    <a:pt x="101" y="360"/>
                  </a:lnTo>
                  <a:lnTo>
                    <a:pt x="104" y="348"/>
                  </a:lnTo>
                  <a:lnTo>
                    <a:pt x="106" y="340"/>
                  </a:lnTo>
                  <a:lnTo>
                    <a:pt x="106" y="337"/>
                  </a:lnTo>
                  <a:lnTo>
                    <a:pt x="108" y="333"/>
                  </a:lnTo>
                  <a:lnTo>
                    <a:pt x="110" y="318"/>
                  </a:lnTo>
                  <a:lnTo>
                    <a:pt x="115" y="299"/>
                  </a:lnTo>
                  <a:lnTo>
                    <a:pt x="121" y="278"/>
                  </a:lnTo>
                  <a:lnTo>
                    <a:pt x="126" y="255"/>
                  </a:lnTo>
                  <a:lnTo>
                    <a:pt x="132" y="231"/>
                  </a:lnTo>
                  <a:lnTo>
                    <a:pt x="136" y="212"/>
                  </a:lnTo>
                  <a:lnTo>
                    <a:pt x="141" y="195"/>
                  </a:lnTo>
                  <a:lnTo>
                    <a:pt x="142" y="186"/>
                  </a:lnTo>
                  <a:lnTo>
                    <a:pt x="146" y="175"/>
                  </a:lnTo>
                  <a:lnTo>
                    <a:pt x="149" y="160"/>
                  </a:lnTo>
                  <a:lnTo>
                    <a:pt x="153" y="142"/>
                  </a:lnTo>
                  <a:lnTo>
                    <a:pt x="158" y="124"/>
                  </a:lnTo>
                  <a:lnTo>
                    <a:pt x="162" y="108"/>
                  </a:lnTo>
                  <a:lnTo>
                    <a:pt x="167" y="95"/>
                  </a:lnTo>
                  <a:lnTo>
                    <a:pt x="169" y="86"/>
                  </a:lnTo>
                  <a:lnTo>
                    <a:pt x="177" y="72"/>
                  </a:lnTo>
                  <a:lnTo>
                    <a:pt x="185" y="59"/>
                  </a:lnTo>
                  <a:lnTo>
                    <a:pt x="192" y="49"/>
                  </a:lnTo>
                  <a:lnTo>
                    <a:pt x="200" y="40"/>
                  </a:lnTo>
                  <a:lnTo>
                    <a:pt x="194" y="41"/>
                  </a:lnTo>
                  <a:lnTo>
                    <a:pt x="186" y="35"/>
                  </a:lnTo>
                  <a:lnTo>
                    <a:pt x="182" y="27"/>
                  </a:lnTo>
                  <a:lnTo>
                    <a:pt x="177" y="22"/>
                  </a:lnTo>
                  <a:lnTo>
                    <a:pt x="169" y="21"/>
                  </a:lnTo>
                  <a:lnTo>
                    <a:pt x="164" y="16"/>
                  </a:lnTo>
                  <a:lnTo>
                    <a:pt x="158" y="13"/>
                  </a:lnTo>
                  <a:lnTo>
                    <a:pt x="150" y="9"/>
                  </a:lnTo>
                  <a:lnTo>
                    <a:pt x="149" y="9"/>
                  </a:lnTo>
                  <a:lnTo>
                    <a:pt x="148" y="10"/>
                  </a:lnTo>
                  <a:lnTo>
                    <a:pt x="146" y="12"/>
                  </a:lnTo>
                  <a:lnTo>
                    <a:pt x="144" y="12"/>
                  </a:lnTo>
                  <a:lnTo>
                    <a:pt x="141" y="10"/>
                  </a:lnTo>
                  <a:lnTo>
                    <a:pt x="140" y="7"/>
                  </a:lnTo>
                  <a:lnTo>
                    <a:pt x="139" y="4"/>
                  </a:lnTo>
                  <a:lnTo>
                    <a:pt x="139" y="0"/>
                  </a:lnTo>
                  <a:lnTo>
                    <a:pt x="135" y="7"/>
                  </a:lnTo>
                  <a:lnTo>
                    <a:pt x="130" y="12"/>
                  </a:lnTo>
                  <a:lnTo>
                    <a:pt x="126" y="19"/>
                  </a:lnTo>
                  <a:lnTo>
                    <a:pt x="123" y="24"/>
                  </a:lnTo>
                  <a:lnTo>
                    <a:pt x="117" y="22"/>
                  </a:lnTo>
                  <a:lnTo>
                    <a:pt x="110" y="27"/>
                  </a:lnTo>
                  <a:lnTo>
                    <a:pt x="106" y="31"/>
                  </a:lnTo>
                  <a:lnTo>
                    <a:pt x="99" y="31"/>
                  </a:lnTo>
                  <a:lnTo>
                    <a:pt x="97" y="34"/>
                  </a:lnTo>
                  <a:lnTo>
                    <a:pt x="95" y="37"/>
                  </a:lnTo>
                  <a:lnTo>
                    <a:pt x="92" y="40"/>
                  </a:lnTo>
                  <a:lnTo>
                    <a:pt x="91" y="41"/>
                  </a:lnTo>
                  <a:lnTo>
                    <a:pt x="83" y="46"/>
                  </a:lnTo>
                  <a:lnTo>
                    <a:pt x="76" y="53"/>
                  </a:lnTo>
                  <a:lnTo>
                    <a:pt x="72" y="62"/>
                  </a:lnTo>
                  <a:lnTo>
                    <a:pt x="67" y="70"/>
                  </a:lnTo>
                  <a:lnTo>
                    <a:pt x="63" y="67"/>
                  </a:lnTo>
                  <a:lnTo>
                    <a:pt x="59" y="65"/>
                  </a:lnTo>
                  <a:lnTo>
                    <a:pt x="56" y="65"/>
                  </a:lnTo>
                  <a:lnTo>
                    <a:pt x="53" y="70"/>
                  </a:lnTo>
                  <a:lnTo>
                    <a:pt x="51" y="68"/>
                  </a:lnTo>
                  <a:lnTo>
                    <a:pt x="50" y="68"/>
                  </a:lnTo>
                  <a:lnTo>
                    <a:pt x="46" y="67"/>
                  </a:lnTo>
                  <a:lnTo>
                    <a:pt x="46" y="67"/>
                  </a:lnTo>
                  <a:lnTo>
                    <a:pt x="50" y="80"/>
                  </a:lnTo>
                  <a:lnTo>
                    <a:pt x="53" y="95"/>
                  </a:lnTo>
                  <a:lnTo>
                    <a:pt x="53" y="108"/>
                  </a:lnTo>
                  <a:lnTo>
                    <a:pt x="55" y="123"/>
                  </a:lnTo>
                  <a:lnTo>
                    <a:pt x="55" y="138"/>
                  </a:lnTo>
                  <a:lnTo>
                    <a:pt x="53" y="151"/>
                  </a:lnTo>
                  <a:lnTo>
                    <a:pt x="51" y="166"/>
                  </a:lnTo>
                  <a:lnTo>
                    <a:pt x="51" y="178"/>
                  </a:lnTo>
                  <a:lnTo>
                    <a:pt x="51" y="189"/>
                  </a:lnTo>
                  <a:lnTo>
                    <a:pt x="50" y="201"/>
                  </a:lnTo>
                  <a:lnTo>
                    <a:pt x="50" y="212"/>
                  </a:lnTo>
                  <a:lnTo>
                    <a:pt x="49" y="225"/>
                  </a:lnTo>
                  <a:lnTo>
                    <a:pt x="49" y="226"/>
                  </a:lnTo>
                  <a:close/>
                </a:path>
              </a:pathLst>
            </a:custGeom>
            <a:solidFill>
              <a:srgbClr val="FFFFFF"/>
            </a:solidFill>
            <a:ln w="9525">
              <a:noFill/>
              <a:round/>
              <a:headEnd/>
              <a:tailEnd/>
            </a:ln>
          </p:spPr>
          <p:txBody>
            <a:bodyPr/>
            <a:lstStyle/>
            <a:p>
              <a:endParaRPr lang="en-US"/>
            </a:p>
          </p:txBody>
        </p:sp>
        <p:sp>
          <p:nvSpPr>
            <p:cNvPr id="1241959" name="Freeform 871"/>
            <p:cNvSpPr>
              <a:spLocks/>
            </p:cNvSpPr>
            <p:nvPr/>
          </p:nvSpPr>
          <p:spPr bwMode="auto">
            <a:xfrm>
              <a:off x="3322" y="3001"/>
              <a:ext cx="101" cy="352"/>
            </a:xfrm>
            <a:custGeom>
              <a:avLst/>
              <a:gdLst/>
              <a:ahLst/>
              <a:cxnLst>
                <a:cxn ang="0">
                  <a:pos x="50" y="235"/>
                </a:cxn>
                <a:cxn ang="0">
                  <a:pos x="50" y="262"/>
                </a:cxn>
                <a:cxn ang="0">
                  <a:pos x="49" y="306"/>
                </a:cxn>
                <a:cxn ang="0">
                  <a:pos x="44" y="360"/>
                </a:cxn>
                <a:cxn ang="0">
                  <a:pos x="37" y="420"/>
                </a:cxn>
                <a:cxn ang="0">
                  <a:pos x="32" y="481"/>
                </a:cxn>
                <a:cxn ang="0">
                  <a:pos x="26" y="539"/>
                </a:cxn>
                <a:cxn ang="0">
                  <a:pos x="15" y="611"/>
                </a:cxn>
                <a:cxn ang="0">
                  <a:pos x="5" y="668"/>
                </a:cxn>
                <a:cxn ang="0">
                  <a:pos x="0" y="685"/>
                </a:cxn>
                <a:cxn ang="0">
                  <a:pos x="27" y="679"/>
                </a:cxn>
                <a:cxn ang="0">
                  <a:pos x="50" y="699"/>
                </a:cxn>
                <a:cxn ang="0">
                  <a:pos x="67" y="647"/>
                </a:cxn>
                <a:cxn ang="0">
                  <a:pos x="68" y="585"/>
                </a:cxn>
                <a:cxn ang="0">
                  <a:pos x="76" y="511"/>
                </a:cxn>
                <a:cxn ang="0">
                  <a:pos x="89" y="435"/>
                </a:cxn>
                <a:cxn ang="0">
                  <a:pos x="99" y="374"/>
                </a:cxn>
                <a:cxn ang="0">
                  <a:pos x="106" y="340"/>
                </a:cxn>
                <a:cxn ang="0">
                  <a:pos x="110" y="318"/>
                </a:cxn>
                <a:cxn ang="0">
                  <a:pos x="126" y="255"/>
                </a:cxn>
                <a:cxn ang="0">
                  <a:pos x="141" y="195"/>
                </a:cxn>
                <a:cxn ang="0">
                  <a:pos x="149" y="160"/>
                </a:cxn>
                <a:cxn ang="0">
                  <a:pos x="162" y="108"/>
                </a:cxn>
                <a:cxn ang="0">
                  <a:pos x="177" y="72"/>
                </a:cxn>
                <a:cxn ang="0">
                  <a:pos x="200" y="40"/>
                </a:cxn>
                <a:cxn ang="0">
                  <a:pos x="182" y="27"/>
                </a:cxn>
                <a:cxn ang="0">
                  <a:pos x="164" y="16"/>
                </a:cxn>
                <a:cxn ang="0">
                  <a:pos x="149" y="9"/>
                </a:cxn>
                <a:cxn ang="0">
                  <a:pos x="144" y="12"/>
                </a:cxn>
                <a:cxn ang="0">
                  <a:pos x="139" y="4"/>
                </a:cxn>
                <a:cxn ang="0">
                  <a:pos x="130" y="12"/>
                </a:cxn>
                <a:cxn ang="0">
                  <a:pos x="117" y="22"/>
                </a:cxn>
                <a:cxn ang="0">
                  <a:pos x="99" y="31"/>
                </a:cxn>
                <a:cxn ang="0">
                  <a:pos x="92" y="40"/>
                </a:cxn>
                <a:cxn ang="0">
                  <a:pos x="76" y="53"/>
                </a:cxn>
                <a:cxn ang="0">
                  <a:pos x="63" y="67"/>
                </a:cxn>
                <a:cxn ang="0">
                  <a:pos x="53" y="70"/>
                </a:cxn>
                <a:cxn ang="0">
                  <a:pos x="46" y="67"/>
                </a:cxn>
                <a:cxn ang="0">
                  <a:pos x="53" y="95"/>
                </a:cxn>
                <a:cxn ang="0">
                  <a:pos x="55" y="138"/>
                </a:cxn>
                <a:cxn ang="0">
                  <a:pos x="51" y="178"/>
                </a:cxn>
                <a:cxn ang="0">
                  <a:pos x="50" y="212"/>
                </a:cxn>
              </a:cxnLst>
              <a:rect l="0" t="0" r="r" b="b"/>
              <a:pathLst>
                <a:path w="200" h="705">
                  <a:moveTo>
                    <a:pt x="49" y="226"/>
                  </a:moveTo>
                  <a:lnTo>
                    <a:pt x="49" y="226"/>
                  </a:lnTo>
                  <a:lnTo>
                    <a:pt x="50" y="235"/>
                  </a:lnTo>
                  <a:lnTo>
                    <a:pt x="50" y="243"/>
                  </a:lnTo>
                  <a:lnTo>
                    <a:pt x="50" y="253"/>
                  </a:lnTo>
                  <a:lnTo>
                    <a:pt x="50" y="262"/>
                  </a:lnTo>
                  <a:lnTo>
                    <a:pt x="50" y="275"/>
                  </a:lnTo>
                  <a:lnTo>
                    <a:pt x="49" y="289"/>
                  </a:lnTo>
                  <a:lnTo>
                    <a:pt x="49" y="306"/>
                  </a:lnTo>
                  <a:lnTo>
                    <a:pt x="46" y="324"/>
                  </a:lnTo>
                  <a:lnTo>
                    <a:pt x="46" y="342"/>
                  </a:lnTo>
                  <a:lnTo>
                    <a:pt x="44" y="360"/>
                  </a:lnTo>
                  <a:lnTo>
                    <a:pt x="42" y="380"/>
                  </a:lnTo>
                  <a:lnTo>
                    <a:pt x="41" y="400"/>
                  </a:lnTo>
                  <a:lnTo>
                    <a:pt x="37" y="420"/>
                  </a:lnTo>
                  <a:lnTo>
                    <a:pt x="37" y="441"/>
                  </a:lnTo>
                  <a:lnTo>
                    <a:pt x="35" y="462"/>
                  </a:lnTo>
                  <a:lnTo>
                    <a:pt x="32" y="481"/>
                  </a:lnTo>
                  <a:lnTo>
                    <a:pt x="31" y="500"/>
                  </a:lnTo>
                  <a:lnTo>
                    <a:pt x="27" y="521"/>
                  </a:lnTo>
                  <a:lnTo>
                    <a:pt x="26" y="539"/>
                  </a:lnTo>
                  <a:lnTo>
                    <a:pt x="23" y="555"/>
                  </a:lnTo>
                  <a:lnTo>
                    <a:pt x="18" y="585"/>
                  </a:lnTo>
                  <a:lnTo>
                    <a:pt x="15" y="611"/>
                  </a:lnTo>
                  <a:lnTo>
                    <a:pt x="10" y="635"/>
                  </a:lnTo>
                  <a:lnTo>
                    <a:pt x="8" y="653"/>
                  </a:lnTo>
                  <a:lnTo>
                    <a:pt x="5" y="668"/>
                  </a:lnTo>
                  <a:lnTo>
                    <a:pt x="1" y="678"/>
                  </a:lnTo>
                  <a:lnTo>
                    <a:pt x="0" y="684"/>
                  </a:lnTo>
                  <a:lnTo>
                    <a:pt x="0" y="685"/>
                  </a:lnTo>
                  <a:lnTo>
                    <a:pt x="12" y="678"/>
                  </a:lnTo>
                  <a:lnTo>
                    <a:pt x="18" y="688"/>
                  </a:lnTo>
                  <a:lnTo>
                    <a:pt x="27" y="679"/>
                  </a:lnTo>
                  <a:lnTo>
                    <a:pt x="32" y="685"/>
                  </a:lnTo>
                  <a:lnTo>
                    <a:pt x="42" y="685"/>
                  </a:lnTo>
                  <a:lnTo>
                    <a:pt x="50" y="699"/>
                  </a:lnTo>
                  <a:lnTo>
                    <a:pt x="58" y="688"/>
                  </a:lnTo>
                  <a:lnTo>
                    <a:pt x="76" y="705"/>
                  </a:lnTo>
                  <a:lnTo>
                    <a:pt x="67" y="647"/>
                  </a:lnTo>
                  <a:lnTo>
                    <a:pt x="65" y="628"/>
                  </a:lnTo>
                  <a:lnTo>
                    <a:pt x="67" y="608"/>
                  </a:lnTo>
                  <a:lnTo>
                    <a:pt x="68" y="585"/>
                  </a:lnTo>
                  <a:lnTo>
                    <a:pt x="69" y="560"/>
                  </a:lnTo>
                  <a:lnTo>
                    <a:pt x="73" y="536"/>
                  </a:lnTo>
                  <a:lnTo>
                    <a:pt x="76" y="511"/>
                  </a:lnTo>
                  <a:lnTo>
                    <a:pt x="78" y="484"/>
                  </a:lnTo>
                  <a:lnTo>
                    <a:pt x="83" y="460"/>
                  </a:lnTo>
                  <a:lnTo>
                    <a:pt x="89" y="435"/>
                  </a:lnTo>
                  <a:lnTo>
                    <a:pt x="91" y="412"/>
                  </a:lnTo>
                  <a:lnTo>
                    <a:pt x="95" y="392"/>
                  </a:lnTo>
                  <a:lnTo>
                    <a:pt x="99" y="374"/>
                  </a:lnTo>
                  <a:lnTo>
                    <a:pt x="101" y="360"/>
                  </a:lnTo>
                  <a:lnTo>
                    <a:pt x="104" y="348"/>
                  </a:lnTo>
                  <a:lnTo>
                    <a:pt x="106" y="340"/>
                  </a:lnTo>
                  <a:lnTo>
                    <a:pt x="106" y="337"/>
                  </a:lnTo>
                  <a:lnTo>
                    <a:pt x="108" y="333"/>
                  </a:lnTo>
                  <a:lnTo>
                    <a:pt x="110" y="318"/>
                  </a:lnTo>
                  <a:lnTo>
                    <a:pt x="115" y="299"/>
                  </a:lnTo>
                  <a:lnTo>
                    <a:pt x="121" y="278"/>
                  </a:lnTo>
                  <a:lnTo>
                    <a:pt x="126" y="255"/>
                  </a:lnTo>
                  <a:lnTo>
                    <a:pt x="132" y="231"/>
                  </a:lnTo>
                  <a:lnTo>
                    <a:pt x="136" y="212"/>
                  </a:lnTo>
                  <a:lnTo>
                    <a:pt x="141" y="195"/>
                  </a:lnTo>
                  <a:lnTo>
                    <a:pt x="142" y="186"/>
                  </a:lnTo>
                  <a:lnTo>
                    <a:pt x="146" y="175"/>
                  </a:lnTo>
                  <a:lnTo>
                    <a:pt x="149" y="160"/>
                  </a:lnTo>
                  <a:lnTo>
                    <a:pt x="153" y="142"/>
                  </a:lnTo>
                  <a:lnTo>
                    <a:pt x="158" y="124"/>
                  </a:lnTo>
                  <a:lnTo>
                    <a:pt x="162" y="108"/>
                  </a:lnTo>
                  <a:lnTo>
                    <a:pt x="167" y="95"/>
                  </a:lnTo>
                  <a:lnTo>
                    <a:pt x="169" y="86"/>
                  </a:lnTo>
                  <a:lnTo>
                    <a:pt x="177" y="72"/>
                  </a:lnTo>
                  <a:lnTo>
                    <a:pt x="185" y="59"/>
                  </a:lnTo>
                  <a:lnTo>
                    <a:pt x="192" y="49"/>
                  </a:lnTo>
                  <a:lnTo>
                    <a:pt x="200" y="40"/>
                  </a:lnTo>
                  <a:lnTo>
                    <a:pt x="194" y="41"/>
                  </a:lnTo>
                  <a:lnTo>
                    <a:pt x="186" y="35"/>
                  </a:lnTo>
                  <a:lnTo>
                    <a:pt x="182" y="27"/>
                  </a:lnTo>
                  <a:lnTo>
                    <a:pt x="177" y="22"/>
                  </a:lnTo>
                  <a:lnTo>
                    <a:pt x="169" y="21"/>
                  </a:lnTo>
                  <a:lnTo>
                    <a:pt x="164" y="16"/>
                  </a:lnTo>
                  <a:lnTo>
                    <a:pt x="158" y="13"/>
                  </a:lnTo>
                  <a:lnTo>
                    <a:pt x="150" y="9"/>
                  </a:lnTo>
                  <a:lnTo>
                    <a:pt x="149" y="9"/>
                  </a:lnTo>
                  <a:lnTo>
                    <a:pt x="148" y="10"/>
                  </a:lnTo>
                  <a:lnTo>
                    <a:pt x="146" y="12"/>
                  </a:lnTo>
                  <a:lnTo>
                    <a:pt x="144" y="12"/>
                  </a:lnTo>
                  <a:lnTo>
                    <a:pt x="141" y="10"/>
                  </a:lnTo>
                  <a:lnTo>
                    <a:pt x="140" y="7"/>
                  </a:lnTo>
                  <a:lnTo>
                    <a:pt x="139" y="4"/>
                  </a:lnTo>
                  <a:lnTo>
                    <a:pt x="139" y="0"/>
                  </a:lnTo>
                  <a:lnTo>
                    <a:pt x="135" y="7"/>
                  </a:lnTo>
                  <a:lnTo>
                    <a:pt x="130" y="12"/>
                  </a:lnTo>
                  <a:lnTo>
                    <a:pt x="126" y="19"/>
                  </a:lnTo>
                  <a:lnTo>
                    <a:pt x="123" y="24"/>
                  </a:lnTo>
                  <a:lnTo>
                    <a:pt x="117" y="22"/>
                  </a:lnTo>
                  <a:lnTo>
                    <a:pt x="110" y="27"/>
                  </a:lnTo>
                  <a:lnTo>
                    <a:pt x="106" y="31"/>
                  </a:lnTo>
                  <a:lnTo>
                    <a:pt x="99" y="31"/>
                  </a:lnTo>
                  <a:lnTo>
                    <a:pt x="97" y="34"/>
                  </a:lnTo>
                  <a:lnTo>
                    <a:pt x="95" y="37"/>
                  </a:lnTo>
                  <a:lnTo>
                    <a:pt x="92" y="40"/>
                  </a:lnTo>
                  <a:lnTo>
                    <a:pt x="91" y="41"/>
                  </a:lnTo>
                  <a:lnTo>
                    <a:pt x="83" y="46"/>
                  </a:lnTo>
                  <a:lnTo>
                    <a:pt x="76" y="53"/>
                  </a:lnTo>
                  <a:lnTo>
                    <a:pt x="72" y="62"/>
                  </a:lnTo>
                  <a:lnTo>
                    <a:pt x="67" y="70"/>
                  </a:lnTo>
                  <a:lnTo>
                    <a:pt x="63" y="67"/>
                  </a:lnTo>
                  <a:lnTo>
                    <a:pt x="59" y="65"/>
                  </a:lnTo>
                  <a:lnTo>
                    <a:pt x="56" y="65"/>
                  </a:lnTo>
                  <a:lnTo>
                    <a:pt x="53" y="70"/>
                  </a:lnTo>
                  <a:lnTo>
                    <a:pt x="51" y="68"/>
                  </a:lnTo>
                  <a:lnTo>
                    <a:pt x="50" y="68"/>
                  </a:lnTo>
                  <a:lnTo>
                    <a:pt x="46" y="67"/>
                  </a:lnTo>
                  <a:lnTo>
                    <a:pt x="46" y="67"/>
                  </a:lnTo>
                  <a:lnTo>
                    <a:pt x="50" y="80"/>
                  </a:lnTo>
                  <a:lnTo>
                    <a:pt x="53" y="95"/>
                  </a:lnTo>
                  <a:lnTo>
                    <a:pt x="53" y="108"/>
                  </a:lnTo>
                  <a:lnTo>
                    <a:pt x="55" y="123"/>
                  </a:lnTo>
                  <a:lnTo>
                    <a:pt x="55" y="138"/>
                  </a:lnTo>
                  <a:lnTo>
                    <a:pt x="53" y="151"/>
                  </a:lnTo>
                  <a:lnTo>
                    <a:pt x="51" y="166"/>
                  </a:lnTo>
                  <a:lnTo>
                    <a:pt x="51" y="178"/>
                  </a:lnTo>
                  <a:lnTo>
                    <a:pt x="51" y="189"/>
                  </a:lnTo>
                  <a:lnTo>
                    <a:pt x="50" y="201"/>
                  </a:lnTo>
                  <a:lnTo>
                    <a:pt x="50" y="212"/>
                  </a:lnTo>
                  <a:lnTo>
                    <a:pt x="49" y="225"/>
                  </a:lnTo>
                  <a:lnTo>
                    <a:pt x="49" y="226"/>
                  </a:lnTo>
                  <a:close/>
                </a:path>
              </a:pathLst>
            </a:custGeom>
            <a:noFill/>
            <a:ln w="1588">
              <a:solidFill>
                <a:srgbClr val="000000"/>
              </a:solidFill>
              <a:prstDash val="solid"/>
              <a:round/>
              <a:headEnd/>
              <a:tailEnd/>
            </a:ln>
          </p:spPr>
          <p:txBody>
            <a:bodyPr/>
            <a:lstStyle/>
            <a:p>
              <a:endParaRPr lang="en-US"/>
            </a:p>
          </p:txBody>
        </p:sp>
        <p:sp>
          <p:nvSpPr>
            <p:cNvPr id="1241960" name="Freeform 872"/>
            <p:cNvSpPr>
              <a:spLocks/>
            </p:cNvSpPr>
            <p:nvPr/>
          </p:nvSpPr>
          <p:spPr bwMode="auto">
            <a:xfrm>
              <a:off x="3322" y="2700"/>
              <a:ext cx="143" cy="653"/>
            </a:xfrm>
            <a:custGeom>
              <a:avLst/>
              <a:gdLst/>
              <a:ahLst/>
              <a:cxnLst>
                <a:cxn ang="0">
                  <a:pos x="0" y="1287"/>
                </a:cxn>
                <a:cxn ang="0">
                  <a:pos x="8" y="1256"/>
                </a:cxn>
                <a:cxn ang="0">
                  <a:pos x="18" y="1189"/>
                </a:cxn>
                <a:cxn ang="0">
                  <a:pos x="27" y="1124"/>
                </a:cxn>
                <a:cxn ang="0">
                  <a:pos x="35" y="1065"/>
                </a:cxn>
                <a:cxn ang="0">
                  <a:pos x="41" y="1004"/>
                </a:cxn>
                <a:cxn ang="0">
                  <a:pos x="46" y="945"/>
                </a:cxn>
                <a:cxn ang="0">
                  <a:pos x="49" y="893"/>
                </a:cxn>
                <a:cxn ang="0">
                  <a:pos x="50" y="850"/>
                </a:cxn>
                <a:cxn ang="0">
                  <a:pos x="49" y="812"/>
                </a:cxn>
                <a:cxn ang="0">
                  <a:pos x="46" y="788"/>
                </a:cxn>
                <a:cxn ang="0">
                  <a:pos x="42" y="770"/>
                </a:cxn>
                <a:cxn ang="0">
                  <a:pos x="24" y="699"/>
                </a:cxn>
                <a:cxn ang="0">
                  <a:pos x="14" y="607"/>
                </a:cxn>
                <a:cxn ang="0">
                  <a:pos x="9" y="584"/>
                </a:cxn>
                <a:cxn ang="0">
                  <a:pos x="1" y="524"/>
                </a:cxn>
                <a:cxn ang="0">
                  <a:pos x="1" y="453"/>
                </a:cxn>
                <a:cxn ang="0">
                  <a:pos x="12" y="387"/>
                </a:cxn>
                <a:cxn ang="0">
                  <a:pos x="24" y="328"/>
                </a:cxn>
                <a:cxn ang="0">
                  <a:pos x="27" y="274"/>
                </a:cxn>
                <a:cxn ang="0">
                  <a:pos x="23" y="188"/>
                </a:cxn>
                <a:cxn ang="0">
                  <a:pos x="9" y="97"/>
                </a:cxn>
                <a:cxn ang="0">
                  <a:pos x="9" y="48"/>
                </a:cxn>
                <a:cxn ang="0">
                  <a:pos x="18" y="15"/>
                </a:cxn>
                <a:cxn ang="0">
                  <a:pos x="37" y="0"/>
                </a:cxn>
                <a:cxn ang="0">
                  <a:pos x="55" y="8"/>
                </a:cxn>
                <a:cxn ang="0">
                  <a:pos x="76" y="21"/>
                </a:cxn>
                <a:cxn ang="0">
                  <a:pos x="91" y="42"/>
                </a:cxn>
                <a:cxn ang="0">
                  <a:pos x="106" y="67"/>
                </a:cxn>
                <a:cxn ang="0">
                  <a:pos x="115" y="94"/>
                </a:cxn>
                <a:cxn ang="0">
                  <a:pos x="117" y="91"/>
                </a:cxn>
                <a:cxn ang="0">
                  <a:pos x="126" y="52"/>
                </a:cxn>
                <a:cxn ang="0">
                  <a:pos x="155" y="14"/>
                </a:cxn>
                <a:cxn ang="0">
                  <a:pos x="218" y="175"/>
                </a:cxn>
                <a:cxn ang="0">
                  <a:pos x="234" y="222"/>
                </a:cxn>
                <a:cxn ang="0">
                  <a:pos x="255" y="286"/>
                </a:cxn>
                <a:cxn ang="0">
                  <a:pos x="269" y="333"/>
                </a:cxn>
                <a:cxn ang="0">
                  <a:pos x="282" y="408"/>
                </a:cxn>
                <a:cxn ang="0">
                  <a:pos x="284" y="474"/>
                </a:cxn>
                <a:cxn ang="0">
                  <a:pos x="273" y="536"/>
                </a:cxn>
                <a:cxn ang="0">
                  <a:pos x="248" y="607"/>
                </a:cxn>
                <a:cxn ang="0">
                  <a:pos x="230" y="640"/>
                </a:cxn>
                <a:cxn ang="0">
                  <a:pos x="210" y="689"/>
                </a:cxn>
                <a:cxn ang="0">
                  <a:pos x="185" y="754"/>
                </a:cxn>
                <a:cxn ang="0">
                  <a:pos x="160" y="804"/>
                </a:cxn>
                <a:cxn ang="0">
                  <a:pos x="132" y="883"/>
                </a:cxn>
                <a:cxn ang="0">
                  <a:pos x="106" y="940"/>
                </a:cxn>
                <a:cxn ang="0">
                  <a:pos x="101" y="963"/>
                </a:cxn>
                <a:cxn ang="0">
                  <a:pos x="91" y="1015"/>
                </a:cxn>
                <a:cxn ang="0">
                  <a:pos x="78" y="1087"/>
                </a:cxn>
                <a:cxn ang="0">
                  <a:pos x="69" y="1163"/>
                </a:cxn>
                <a:cxn ang="0">
                  <a:pos x="65" y="1231"/>
                </a:cxn>
              </a:cxnLst>
              <a:rect l="0" t="0" r="r" b="b"/>
              <a:pathLst>
                <a:path w="285" h="1308">
                  <a:moveTo>
                    <a:pt x="0" y="1288"/>
                  </a:moveTo>
                  <a:lnTo>
                    <a:pt x="0" y="1288"/>
                  </a:lnTo>
                  <a:lnTo>
                    <a:pt x="0" y="1287"/>
                  </a:lnTo>
                  <a:lnTo>
                    <a:pt x="1" y="1281"/>
                  </a:lnTo>
                  <a:lnTo>
                    <a:pt x="5" y="1271"/>
                  </a:lnTo>
                  <a:lnTo>
                    <a:pt x="8" y="1256"/>
                  </a:lnTo>
                  <a:lnTo>
                    <a:pt x="10" y="1238"/>
                  </a:lnTo>
                  <a:lnTo>
                    <a:pt x="15" y="1214"/>
                  </a:lnTo>
                  <a:lnTo>
                    <a:pt x="18" y="1189"/>
                  </a:lnTo>
                  <a:lnTo>
                    <a:pt x="23" y="1158"/>
                  </a:lnTo>
                  <a:lnTo>
                    <a:pt x="26" y="1142"/>
                  </a:lnTo>
                  <a:lnTo>
                    <a:pt x="27" y="1124"/>
                  </a:lnTo>
                  <a:lnTo>
                    <a:pt x="29" y="1103"/>
                  </a:lnTo>
                  <a:lnTo>
                    <a:pt x="32" y="1084"/>
                  </a:lnTo>
                  <a:lnTo>
                    <a:pt x="35" y="1065"/>
                  </a:lnTo>
                  <a:lnTo>
                    <a:pt x="37" y="1044"/>
                  </a:lnTo>
                  <a:lnTo>
                    <a:pt x="37" y="1023"/>
                  </a:lnTo>
                  <a:lnTo>
                    <a:pt x="41" y="1004"/>
                  </a:lnTo>
                  <a:lnTo>
                    <a:pt x="42" y="983"/>
                  </a:lnTo>
                  <a:lnTo>
                    <a:pt x="44" y="963"/>
                  </a:lnTo>
                  <a:lnTo>
                    <a:pt x="46" y="945"/>
                  </a:lnTo>
                  <a:lnTo>
                    <a:pt x="46" y="927"/>
                  </a:lnTo>
                  <a:lnTo>
                    <a:pt x="49" y="909"/>
                  </a:lnTo>
                  <a:lnTo>
                    <a:pt x="49" y="893"/>
                  </a:lnTo>
                  <a:lnTo>
                    <a:pt x="50" y="877"/>
                  </a:lnTo>
                  <a:lnTo>
                    <a:pt x="50" y="865"/>
                  </a:lnTo>
                  <a:lnTo>
                    <a:pt x="50" y="850"/>
                  </a:lnTo>
                  <a:lnTo>
                    <a:pt x="50" y="837"/>
                  </a:lnTo>
                  <a:lnTo>
                    <a:pt x="49" y="824"/>
                  </a:lnTo>
                  <a:lnTo>
                    <a:pt x="49" y="812"/>
                  </a:lnTo>
                  <a:lnTo>
                    <a:pt x="49" y="801"/>
                  </a:lnTo>
                  <a:lnTo>
                    <a:pt x="46" y="792"/>
                  </a:lnTo>
                  <a:lnTo>
                    <a:pt x="46" y="788"/>
                  </a:lnTo>
                  <a:lnTo>
                    <a:pt x="46" y="787"/>
                  </a:lnTo>
                  <a:lnTo>
                    <a:pt x="46" y="782"/>
                  </a:lnTo>
                  <a:lnTo>
                    <a:pt x="42" y="770"/>
                  </a:lnTo>
                  <a:lnTo>
                    <a:pt x="37" y="752"/>
                  </a:lnTo>
                  <a:lnTo>
                    <a:pt x="29" y="727"/>
                  </a:lnTo>
                  <a:lnTo>
                    <a:pt x="24" y="699"/>
                  </a:lnTo>
                  <a:lnTo>
                    <a:pt x="18" y="670"/>
                  </a:lnTo>
                  <a:lnTo>
                    <a:pt x="15" y="638"/>
                  </a:lnTo>
                  <a:lnTo>
                    <a:pt x="14" y="607"/>
                  </a:lnTo>
                  <a:lnTo>
                    <a:pt x="14" y="603"/>
                  </a:lnTo>
                  <a:lnTo>
                    <a:pt x="12" y="596"/>
                  </a:lnTo>
                  <a:lnTo>
                    <a:pt x="9" y="584"/>
                  </a:lnTo>
                  <a:lnTo>
                    <a:pt x="8" y="566"/>
                  </a:lnTo>
                  <a:lnTo>
                    <a:pt x="5" y="547"/>
                  </a:lnTo>
                  <a:lnTo>
                    <a:pt x="1" y="524"/>
                  </a:lnTo>
                  <a:lnTo>
                    <a:pt x="0" y="499"/>
                  </a:lnTo>
                  <a:lnTo>
                    <a:pt x="0" y="474"/>
                  </a:lnTo>
                  <a:lnTo>
                    <a:pt x="1" y="453"/>
                  </a:lnTo>
                  <a:lnTo>
                    <a:pt x="3" y="431"/>
                  </a:lnTo>
                  <a:lnTo>
                    <a:pt x="8" y="410"/>
                  </a:lnTo>
                  <a:lnTo>
                    <a:pt x="12" y="387"/>
                  </a:lnTo>
                  <a:lnTo>
                    <a:pt x="17" y="366"/>
                  </a:lnTo>
                  <a:lnTo>
                    <a:pt x="20" y="345"/>
                  </a:lnTo>
                  <a:lnTo>
                    <a:pt x="24" y="328"/>
                  </a:lnTo>
                  <a:lnTo>
                    <a:pt x="26" y="313"/>
                  </a:lnTo>
                  <a:lnTo>
                    <a:pt x="27" y="296"/>
                  </a:lnTo>
                  <a:lnTo>
                    <a:pt x="27" y="274"/>
                  </a:lnTo>
                  <a:lnTo>
                    <a:pt x="27" y="248"/>
                  </a:lnTo>
                  <a:lnTo>
                    <a:pt x="26" y="218"/>
                  </a:lnTo>
                  <a:lnTo>
                    <a:pt x="23" y="188"/>
                  </a:lnTo>
                  <a:lnTo>
                    <a:pt x="19" y="157"/>
                  </a:lnTo>
                  <a:lnTo>
                    <a:pt x="15" y="126"/>
                  </a:lnTo>
                  <a:lnTo>
                    <a:pt x="9" y="97"/>
                  </a:lnTo>
                  <a:lnTo>
                    <a:pt x="8" y="79"/>
                  </a:lnTo>
                  <a:lnTo>
                    <a:pt x="8" y="63"/>
                  </a:lnTo>
                  <a:lnTo>
                    <a:pt x="9" y="48"/>
                  </a:lnTo>
                  <a:lnTo>
                    <a:pt x="12" y="34"/>
                  </a:lnTo>
                  <a:lnTo>
                    <a:pt x="15" y="26"/>
                  </a:lnTo>
                  <a:lnTo>
                    <a:pt x="18" y="15"/>
                  </a:lnTo>
                  <a:lnTo>
                    <a:pt x="19" y="11"/>
                  </a:lnTo>
                  <a:lnTo>
                    <a:pt x="20" y="8"/>
                  </a:lnTo>
                  <a:lnTo>
                    <a:pt x="37" y="0"/>
                  </a:lnTo>
                  <a:lnTo>
                    <a:pt x="42" y="2"/>
                  </a:lnTo>
                  <a:lnTo>
                    <a:pt x="50" y="5"/>
                  </a:lnTo>
                  <a:lnTo>
                    <a:pt x="55" y="8"/>
                  </a:lnTo>
                  <a:lnTo>
                    <a:pt x="64" y="12"/>
                  </a:lnTo>
                  <a:lnTo>
                    <a:pt x="69" y="17"/>
                  </a:lnTo>
                  <a:lnTo>
                    <a:pt x="76" y="21"/>
                  </a:lnTo>
                  <a:lnTo>
                    <a:pt x="82" y="28"/>
                  </a:lnTo>
                  <a:lnTo>
                    <a:pt x="86" y="34"/>
                  </a:lnTo>
                  <a:lnTo>
                    <a:pt x="91" y="42"/>
                  </a:lnTo>
                  <a:lnTo>
                    <a:pt x="97" y="49"/>
                  </a:lnTo>
                  <a:lnTo>
                    <a:pt x="101" y="60"/>
                  </a:lnTo>
                  <a:lnTo>
                    <a:pt x="106" y="67"/>
                  </a:lnTo>
                  <a:lnTo>
                    <a:pt x="110" y="79"/>
                  </a:lnTo>
                  <a:lnTo>
                    <a:pt x="113" y="86"/>
                  </a:lnTo>
                  <a:lnTo>
                    <a:pt x="115" y="94"/>
                  </a:lnTo>
                  <a:lnTo>
                    <a:pt x="117" y="101"/>
                  </a:lnTo>
                  <a:lnTo>
                    <a:pt x="117" y="98"/>
                  </a:lnTo>
                  <a:lnTo>
                    <a:pt x="117" y="91"/>
                  </a:lnTo>
                  <a:lnTo>
                    <a:pt x="118" y="79"/>
                  </a:lnTo>
                  <a:lnTo>
                    <a:pt x="121" y="67"/>
                  </a:lnTo>
                  <a:lnTo>
                    <a:pt x="126" y="52"/>
                  </a:lnTo>
                  <a:lnTo>
                    <a:pt x="132" y="37"/>
                  </a:lnTo>
                  <a:lnTo>
                    <a:pt x="141" y="23"/>
                  </a:lnTo>
                  <a:lnTo>
                    <a:pt x="155" y="14"/>
                  </a:lnTo>
                  <a:lnTo>
                    <a:pt x="187" y="125"/>
                  </a:lnTo>
                  <a:lnTo>
                    <a:pt x="217" y="171"/>
                  </a:lnTo>
                  <a:lnTo>
                    <a:pt x="218" y="175"/>
                  </a:lnTo>
                  <a:lnTo>
                    <a:pt x="221" y="187"/>
                  </a:lnTo>
                  <a:lnTo>
                    <a:pt x="227" y="203"/>
                  </a:lnTo>
                  <a:lnTo>
                    <a:pt x="234" y="222"/>
                  </a:lnTo>
                  <a:lnTo>
                    <a:pt x="241" y="245"/>
                  </a:lnTo>
                  <a:lnTo>
                    <a:pt x="248" y="267"/>
                  </a:lnTo>
                  <a:lnTo>
                    <a:pt x="255" y="286"/>
                  </a:lnTo>
                  <a:lnTo>
                    <a:pt x="260" y="301"/>
                  </a:lnTo>
                  <a:lnTo>
                    <a:pt x="266" y="316"/>
                  </a:lnTo>
                  <a:lnTo>
                    <a:pt x="269" y="333"/>
                  </a:lnTo>
                  <a:lnTo>
                    <a:pt x="275" y="357"/>
                  </a:lnTo>
                  <a:lnTo>
                    <a:pt x="278" y="381"/>
                  </a:lnTo>
                  <a:lnTo>
                    <a:pt x="282" y="408"/>
                  </a:lnTo>
                  <a:lnTo>
                    <a:pt x="284" y="431"/>
                  </a:lnTo>
                  <a:lnTo>
                    <a:pt x="285" y="455"/>
                  </a:lnTo>
                  <a:lnTo>
                    <a:pt x="284" y="474"/>
                  </a:lnTo>
                  <a:lnTo>
                    <a:pt x="282" y="490"/>
                  </a:lnTo>
                  <a:lnTo>
                    <a:pt x="277" y="511"/>
                  </a:lnTo>
                  <a:lnTo>
                    <a:pt x="273" y="536"/>
                  </a:lnTo>
                  <a:lnTo>
                    <a:pt x="266" y="561"/>
                  </a:lnTo>
                  <a:lnTo>
                    <a:pt x="258" y="587"/>
                  </a:lnTo>
                  <a:lnTo>
                    <a:pt x="248" y="607"/>
                  </a:lnTo>
                  <a:lnTo>
                    <a:pt x="239" y="625"/>
                  </a:lnTo>
                  <a:lnTo>
                    <a:pt x="230" y="634"/>
                  </a:lnTo>
                  <a:lnTo>
                    <a:pt x="230" y="640"/>
                  </a:lnTo>
                  <a:lnTo>
                    <a:pt x="225" y="652"/>
                  </a:lnTo>
                  <a:lnTo>
                    <a:pt x="218" y="670"/>
                  </a:lnTo>
                  <a:lnTo>
                    <a:pt x="210" y="689"/>
                  </a:lnTo>
                  <a:lnTo>
                    <a:pt x="201" y="712"/>
                  </a:lnTo>
                  <a:lnTo>
                    <a:pt x="194" y="733"/>
                  </a:lnTo>
                  <a:lnTo>
                    <a:pt x="185" y="754"/>
                  </a:lnTo>
                  <a:lnTo>
                    <a:pt x="177" y="769"/>
                  </a:lnTo>
                  <a:lnTo>
                    <a:pt x="169" y="784"/>
                  </a:lnTo>
                  <a:lnTo>
                    <a:pt x="160" y="804"/>
                  </a:lnTo>
                  <a:lnTo>
                    <a:pt x="151" y="829"/>
                  </a:lnTo>
                  <a:lnTo>
                    <a:pt x="141" y="856"/>
                  </a:lnTo>
                  <a:lnTo>
                    <a:pt x="132" y="883"/>
                  </a:lnTo>
                  <a:lnTo>
                    <a:pt x="121" y="906"/>
                  </a:lnTo>
                  <a:lnTo>
                    <a:pt x="113" y="926"/>
                  </a:lnTo>
                  <a:lnTo>
                    <a:pt x="106" y="940"/>
                  </a:lnTo>
                  <a:lnTo>
                    <a:pt x="106" y="943"/>
                  </a:lnTo>
                  <a:lnTo>
                    <a:pt x="104" y="951"/>
                  </a:lnTo>
                  <a:lnTo>
                    <a:pt x="101" y="963"/>
                  </a:lnTo>
                  <a:lnTo>
                    <a:pt x="99" y="977"/>
                  </a:lnTo>
                  <a:lnTo>
                    <a:pt x="95" y="995"/>
                  </a:lnTo>
                  <a:lnTo>
                    <a:pt x="91" y="1015"/>
                  </a:lnTo>
                  <a:lnTo>
                    <a:pt x="87" y="1038"/>
                  </a:lnTo>
                  <a:lnTo>
                    <a:pt x="83" y="1062"/>
                  </a:lnTo>
                  <a:lnTo>
                    <a:pt x="78" y="1087"/>
                  </a:lnTo>
                  <a:lnTo>
                    <a:pt x="76" y="1114"/>
                  </a:lnTo>
                  <a:lnTo>
                    <a:pt x="73" y="1139"/>
                  </a:lnTo>
                  <a:lnTo>
                    <a:pt x="69" y="1163"/>
                  </a:lnTo>
                  <a:lnTo>
                    <a:pt x="68" y="1189"/>
                  </a:lnTo>
                  <a:lnTo>
                    <a:pt x="67" y="1211"/>
                  </a:lnTo>
                  <a:lnTo>
                    <a:pt x="65" y="1231"/>
                  </a:lnTo>
                  <a:lnTo>
                    <a:pt x="67" y="1250"/>
                  </a:lnTo>
                  <a:lnTo>
                    <a:pt x="76" y="1308"/>
                  </a:lnTo>
                </a:path>
              </a:pathLst>
            </a:custGeom>
            <a:noFill/>
            <a:ln w="1588">
              <a:solidFill>
                <a:srgbClr val="000000"/>
              </a:solidFill>
              <a:prstDash val="solid"/>
              <a:round/>
              <a:headEnd/>
              <a:tailEnd/>
            </a:ln>
          </p:spPr>
          <p:txBody>
            <a:bodyPr/>
            <a:lstStyle/>
            <a:p>
              <a:endParaRPr lang="en-US"/>
            </a:p>
          </p:txBody>
        </p:sp>
        <p:sp>
          <p:nvSpPr>
            <p:cNvPr id="1241961" name="Freeform 873"/>
            <p:cNvSpPr>
              <a:spLocks/>
            </p:cNvSpPr>
            <p:nvPr/>
          </p:nvSpPr>
          <p:spPr bwMode="auto">
            <a:xfrm>
              <a:off x="3407" y="3028"/>
              <a:ext cx="23" cy="30"/>
            </a:xfrm>
            <a:custGeom>
              <a:avLst/>
              <a:gdLst/>
              <a:ahLst/>
              <a:cxnLst>
                <a:cxn ang="0">
                  <a:pos x="47" y="0"/>
                </a:cxn>
                <a:cxn ang="0">
                  <a:pos x="47" y="0"/>
                </a:cxn>
                <a:cxn ang="0">
                  <a:pos x="43" y="9"/>
                </a:cxn>
                <a:cxn ang="0">
                  <a:pos x="39" y="15"/>
                </a:cxn>
                <a:cxn ang="0">
                  <a:pos x="34" y="22"/>
                </a:cxn>
                <a:cxn ang="0">
                  <a:pos x="27" y="26"/>
                </a:cxn>
                <a:cxn ang="0">
                  <a:pos x="21" y="34"/>
                </a:cxn>
                <a:cxn ang="0">
                  <a:pos x="14" y="41"/>
                </a:cxn>
                <a:cxn ang="0">
                  <a:pos x="7" y="50"/>
                </a:cxn>
                <a:cxn ang="0">
                  <a:pos x="0" y="59"/>
                </a:cxn>
              </a:cxnLst>
              <a:rect l="0" t="0" r="r" b="b"/>
              <a:pathLst>
                <a:path w="47" h="59">
                  <a:moveTo>
                    <a:pt x="47" y="0"/>
                  </a:moveTo>
                  <a:lnTo>
                    <a:pt x="47" y="0"/>
                  </a:lnTo>
                  <a:lnTo>
                    <a:pt x="43" y="9"/>
                  </a:lnTo>
                  <a:lnTo>
                    <a:pt x="39" y="15"/>
                  </a:lnTo>
                  <a:lnTo>
                    <a:pt x="34" y="22"/>
                  </a:lnTo>
                  <a:lnTo>
                    <a:pt x="27" y="26"/>
                  </a:lnTo>
                  <a:lnTo>
                    <a:pt x="21" y="34"/>
                  </a:lnTo>
                  <a:lnTo>
                    <a:pt x="14" y="41"/>
                  </a:lnTo>
                  <a:lnTo>
                    <a:pt x="7" y="50"/>
                  </a:lnTo>
                  <a:lnTo>
                    <a:pt x="0" y="59"/>
                  </a:lnTo>
                </a:path>
              </a:pathLst>
            </a:custGeom>
            <a:noFill/>
            <a:ln w="1588">
              <a:solidFill>
                <a:srgbClr val="000000"/>
              </a:solidFill>
              <a:prstDash val="solid"/>
              <a:round/>
              <a:headEnd/>
              <a:tailEnd/>
            </a:ln>
          </p:spPr>
          <p:txBody>
            <a:bodyPr/>
            <a:lstStyle/>
            <a:p>
              <a:endParaRPr lang="en-US"/>
            </a:p>
          </p:txBody>
        </p:sp>
        <p:sp>
          <p:nvSpPr>
            <p:cNvPr id="1241962" name="Freeform 874"/>
            <p:cNvSpPr>
              <a:spLocks/>
            </p:cNvSpPr>
            <p:nvPr/>
          </p:nvSpPr>
          <p:spPr bwMode="auto">
            <a:xfrm>
              <a:off x="3334" y="3016"/>
              <a:ext cx="10" cy="24"/>
            </a:xfrm>
            <a:custGeom>
              <a:avLst/>
              <a:gdLst/>
              <a:ahLst/>
              <a:cxnLst>
                <a:cxn ang="0">
                  <a:pos x="0" y="0"/>
                </a:cxn>
                <a:cxn ang="0">
                  <a:pos x="0" y="0"/>
                </a:cxn>
                <a:cxn ang="0">
                  <a:pos x="1" y="13"/>
                </a:cxn>
                <a:cxn ang="0">
                  <a:pos x="5" y="26"/>
                </a:cxn>
                <a:cxn ang="0">
                  <a:pos x="12" y="38"/>
                </a:cxn>
                <a:cxn ang="0">
                  <a:pos x="19" y="48"/>
                </a:cxn>
              </a:cxnLst>
              <a:rect l="0" t="0" r="r" b="b"/>
              <a:pathLst>
                <a:path w="19" h="48">
                  <a:moveTo>
                    <a:pt x="0" y="0"/>
                  </a:moveTo>
                  <a:lnTo>
                    <a:pt x="0" y="0"/>
                  </a:lnTo>
                  <a:lnTo>
                    <a:pt x="1" y="13"/>
                  </a:lnTo>
                  <a:lnTo>
                    <a:pt x="5" y="26"/>
                  </a:lnTo>
                  <a:lnTo>
                    <a:pt x="12" y="38"/>
                  </a:lnTo>
                  <a:lnTo>
                    <a:pt x="19" y="48"/>
                  </a:lnTo>
                </a:path>
              </a:pathLst>
            </a:custGeom>
            <a:noFill/>
            <a:ln w="1588">
              <a:solidFill>
                <a:srgbClr val="000000"/>
              </a:solidFill>
              <a:prstDash val="solid"/>
              <a:round/>
              <a:headEnd/>
              <a:tailEnd/>
            </a:ln>
          </p:spPr>
          <p:txBody>
            <a:bodyPr/>
            <a:lstStyle/>
            <a:p>
              <a:endParaRPr lang="en-US"/>
            </a:p>
          </p:txBody>
        </p:sp>
        <p:sp>
          <p:nvSpPr>
            <p:cNvPr id="1241963" name="Freeform 875"/>
            <p:cNvSpPr>
              <a:spLocks/>
            </p:cNvSpPr>
            <p:nvPr/>
          </p:nvSpPr>
          <p:spPr bwMode="auto">
            <a:xfrm>
              <a:off x="3353" y="2726"/>
              <a:ext cx="12" cy="10"/>
            </a:xfrm>
            <a:custGeom>
              <a:avLst/>
              <a:gdLst/>
              <a:ahLst/>
              <a:cxnLst>
                <a:cxn ang="0">
                  <a:pos x="0" y="0"/>
                </a:cxn>
                <a:cxn ang="0">
                  <a:pos x="0" y="0"/>
                </a:cxn>
                <a:cxn ang="0">
                  <a:pos x="8" y="3"/>
                </a:cxn>
                <a:cxn ang="0">
                  <a:pos x="14" y="9"/>
                </a:cxn>
                <a:cxn ang="0">
                  <a:pos x="21" y="15"/>
                </a:cxn>
                <a:cxn ang="0">
                  <a:pos x="26" y="21"/>
                </a:cxn>
              </a:cxnLst>
              <a:rect l="0" t="0" r="r" b="b"/>
              <a:pathLst>
                <a:path w="26" h="21">
                  <a:moveTo>
                    <a:pt x="0" y="0"/>
                  </a:moveTo>
                  <a:lnTo>
                    <a:pt x="0" y="0"/>
                  </a:lnTo>
                  <a:lnTo>
                    <a:pt x="8" y="3"/>
                  </a:lnTo>
                  <a:lnTo>
                    <a:pt x="14" y="9"/>
                  </a:lnTo>
                  <a:lnTo>
                    <a:pt x="21" y="15"/>
                  </a:lnTo>
                  <a:lnTo>
                    <a:pt x="26" y="21"/>
                  </a:lnTo>
                </a:path>
              </a:pathLst>
            </a:custGeom>
            <a:noFill/>
            <a:ln w="1588">
              <a:solidFill>
                <a:srgbClr val="000000"/>
              </a:solidFill>
              <a:prstDash val="solid"/>
              <a:round/>
              <a:headEnd/>
              <a:tailEnd/>
            </a:ln>
          </p:spPr>
          <p:txBody>
            <a:bodyPr/>
            <a:lstStyle/>
            <a:p>
              <a:endParaRPr lang="en-US"/>
            </a:p>
          </p:txBody>
        </p:sp>
        <p:sp>
          <p:nvSpPr>
            <p:cNvPr id="1241964" name="Freeform 876"/>
            <p:cNvSpPr>
              <a:spLocks/>
            </p:cNvSpPr>
            <p:nvPr/>
          </p:nvSpPr>
          <p:spPr bwMode="auto">
            <a:xfrm>
              <a:off x="3332" y="2901"/>
              <a:ext cx="7" cy="57"/>
            </a:xfrm>
            <a:custGeom>
              <a:avLst/>
              <a:gdLst/>
              <a:ahLst/>
              <a:cxnLst>
                <a:cxn ang="0">
                  <a:pos x="14" y="0"/>
                </a:cxn>
                <a:cxn ang="0">
                  <a:pos x="14" y="0"/>
                </a:cxn>
                <a:cxn ang="0">
                  <a:pos x="9" y="13"/>
                </a:cxn>
                <a:cxn ang="0">
                  <a:pos x="7" y="27"/>
                </a:cxn>
                <a:cxn ang="0">
                  <a:pos x="4" y="42"/>
                </a:cxn>
                <a:cxn ang="0">
                  <a:pos x="1" y="56"/>
                </a:cxn>
                <a:cxn ang="0">
                  <a:pos x="0" y="71"/>
                </a:cxn>
                <a:cxn ang="0">
                  <a:pos x="0" y="84"/>
                </a:cxn>
                <a:cxn ang="0">
                  <a:pos x="0" y="99"/>
                </a:cxn>
                <a:cxn ang="0">
                  <a:pos x="1" y="114"/>
                </a:cxn>
              </a:cxnLst>
              <a:rect l="0" t="0" r="r" b="b"/>
              <a:pathLst>
                <a:path w="14" h="114">
                  <a:moveTo>
                    <a:pt x="14" y="0"/>
                  </a:moveTo>
                  <a:lnTo>
                    <a:pt x="14" y="0"/>
                  </a:lnTo>
                  <a:lnTo>
                    <a:pt x="9" y="13"/>
                  </a:lnTo>
                  <a:lnTo>
                    <a:pt x="7" y="27"/>
                  </a:lnTo>
                  <a:lnTo>
                    <a:pt x="4" y="42"/>
                  </a:lnTo>
                  <a:lnTo>
                    <a:pt x="1" y="56"/>
                  </a:lnTo>
                  <a:lnTo>
                    <a:pt x="0" y="71"/>
                  </a:lnTo>
                  <a:lnTo>
                    <a:pt x="0" y="84"/>
                  </a:lnTo>
                  <a:lnTo>
                    <a:pt x="0" y="99"/>
                  </a:lnTo>
                  <a:lnTo>
                    <a:pt x="1" y="114"/>
                  </a:lnTo>
                </a:path>
              </a:pathLst>
            </a:custGeom>
            <a:noFill/>
            <a:ln w="1588">
              <a:solidFill>
                <a:srgbClr val="000000"/>
              </a:solidFill>
              <a:prstDash val="solid"/>
              <a:round/>
              <a:headEnd/>
              <a:tailEnd/>
            </a:ln>
          </p:spPr>
          <p:txBody>
            <a:bodyPr/>
            <a:lstStyle/>
            <a:p>
              <a:endParaRPr lang="en-US"/>
            </a:p>
          </p:txBody>
        </p:sp>
        <p:sp>
          <p:nvSpPr>
            <p:cNvPr id="1241965" name="Freeform 877"/>
            <p:cNvSpPr>
              <a:spLocks/>
            </p:cNvSpPr>
            <p:nvPr/>
          </p:nvSpPr>
          <p:spPr bwMode="auto">
            <a:xfrm>
              <a:off x="3357" y="2949"/>
              <a:ext cx="21" cy="45"/>
            </a:xfrm>
            <a:custGeom>
              <a:avLst/>
              <a:gdLst/>
              <a:ahLst/>
              <a:cxnLst>
                <a:cxn ang="0">
                  <a:pos x="0" y="0"/>
                </a:cxn>
                <a:cxn ang="0">
                  <a:pos x="0" y="0"/>
                </a:cxn>
                <a:cxn ang="0">
                  <a:pos x="3" y="14"/>
                </a:cxn>
                <a:cxn ang="0">
                  <a:pos x="4" y="25"/>
                </a:cxn>
                <a:cxn ang="0">
                  <a:pos x="8" y="37"/>
                </a:cxn>
                <a:cxn ang="0">
                  <a:pos x="13" y="49"/>
                </a:cxn>
                <a:cxn ang="0">
                  <a:pos x="18" y="61"/>
                </a:cxn>
                <a:cxn ang="0">
                  <a:pos x="26" y="71"/>
                </a:cxn>
                <a:cxn ang="0">
                  <a:pos x="34" y="82"/>
                </a:cxn>
                <a:cxn ang="0">
                  <a:pos x="43" y="91"/>
                </a:cxn>
              </a:cxnLst>
              <a:rect l="0" t="0" r="r" b="b"/>
              <a:pathLst>
                <a:path w="43" h="91">
                  <a:moveTo>
                    <a:pt x="0" y="0"/>
                  </a:moveTo>
                  <a:lnTo>
                    <a:pt x="0" y="0"/>
                  </a:lnTo>
                  <a:lnTo>
                    <a:pt x="3" y="14"/>
                  </a:lnTo>
                  <a:lnTo>
                    <a:pt x="4" y="25"/>
                  </a:lnTo>
                  <a:lnTo>
                    <a:pt x="8" y="37"/>
                  </a:lnTo>
                  <a:lnTo>
                    <a:pt x="13" y="49"/>
                  </a:lnTo>
                  <a:lnTo>
                    <a:pt x="18" y="61"/>
                  </a:lnTo>
                  <a:lnTo>
                    <a:pt x="26" y="71"/>
                  </a:lnTo>
                  <a:lnTo>
                    <a:pt x="34" y="82"/>
                  </a:lnTo>
                  <a:lnTo>
                    <a:pt x="43" y="91"/>
                  </a:lnTo>
                </a:path>
              </a:pathLst>
            </a:custGeom>
            <a:noFill/>
            <a:ln w="1588">
              <a:solidFill>
                <a:srgbClr val="000000"/>
              </a:solidFill>
              <a:prstDash val="solid"/>
              <a:round/>
              <a:headEnd/>
              <a:tailEnd/>
            </a:ln>
          </p:spPr>
          <p:txBody>
            <a:bodyPr/>
            <a:lstStyle/>
            <a:p>
              <a:endParaRPr lang="en-US"/>
            </a:p>
          </p:txBody>
        </p:sp>
        <p:sp>
          <p:nvSpPr>
            <p:cNvPr id="1241966" name="Freeform 878"/>
            <p:cNvSpPr>
              <a:spLocks/>
            </p:cNvSpPr>
            <p:nvPr/>
          </p:nvSpPr>
          <p:spPr bwMode="auto">
            <a:xfrm>
              <a:off x="3369" y="2955"/>
              <a:ext cx="8" cy="21"/>
            </a:xfrm>
            <a:custGeom>
              <a:avLst/>
              <a:gdLst/>
              <a:ahLst/>
              <a:cxnLst>
                <a:cxn ang="0">
                  <a:pos x="0" y="0"/>
                </a:cxn>
                <a:cxn ang="0">
                  <a:pos x="0" y="0"/>
                </a:cxn>
                <a:cxn ang="0">
                  <a:pos x="3" y="9"/>
                </a:cxn>
                <a:cxn ang="0">
                  <a:pos x="8" y="19"/>
                </a:cxn>
                <a:cxn ang="0">
                  <a:pos x="12" y="31"/>
                </a:cxn>
                <a:cxn ang="0">
                  <a:pos x="17" y="42"/>
                </a:cxn>
              </a:cxnLst>
              <a:rect l="0" t="0" r="r" b="b"/>
              <a:pathLst>
                <a:path w="17" h="42">
                  <a:moveTo>
                    <a:pt x="0" y="0"/>
                  </a:moveTo>
                  <a:lnTo>
                    <a:pt x="0" y="0"/>
                  </a:lnTo>
                  <a:lnTo>
                    <a:pt x="3" y="9"/>
                  </a:lnTo>
                  <a:lnTo>
                    <a:pt x="8" y="19"/>
                  </a:lnTo>
                  <a:lnTo>
                    <a:pt x="12" y="31"/>
                  </a:lnTo>
                  <a:lnTo>
                    <a:pt x="17" y="42"/>
                  </a:lnTo>
                </a:path>
              </a:pathLst>
            </a:custGeom>
            <a:noFill/>
            <a:ln w="1588">
              <a:solidFill>
                <a:srgbClr val="000000"/>
              </a:solidFill>
              <a:prstDash val="solid"/>
              <a:round/>
              <a:headEnd/>
              <a:tailEnd/>
            </a:ln>
          </p:spPr>
          <p:txBody>
            <a:bodyPr/>
            <a:lstStyle/>
            <a:p>
              <a:endParaRPr lang="en-US"/>
            </a:p>
          </p:txBody>
        </p:sp>
        <p:sp>
          <p:nvSpPr>
            <p:cNvPr id="1241967" name="Freeform 879"/>
            <p:cNvSpPr>
              <a:spLocks/>
            </p:cNvSpPr>
            <p:nvPr/>
          </p:nvSpPr>
          <p:spPr bwMode="auto">
            <a:xfrm>
              <a:off x="3414" y="2922"/>
              <a:ext cx="11" cy="34"/>
            </a:xfrm>
            <a:custGeom>
              <a:avLst/>
              <a:gdLst/>
              <a:ahLst/>
              <a:cxnLst>
                <a:cxn ang="0">
                  <a:pos x="21" y="0"/>
                </a:cxn>
                <a:cxn ang="0">
                  <a:pos x="21" y="0"/>
                </a:cxn>
                <a:cxn ang="0">
                  <a:pos x="20" y="9"/>
                </a:cxn>
                <a:cxn ang="0">
                  <a:pos x="17" y="16"/>
                </a:cxn>
                <a:cxn ang="0">
                  <a:pos x="16" y="25"/>
                </a:cxn>
                <a:cxn ang="0">
                  <a:pos x="13" y="33"/>
                </a:cxn>
                <a:cxn ang="0">
                  <a:pos x="11" y="41"/>
                </a:cxn>
                <a:cxn ang="0">
                  <a:pos x="8" y="52"/>
                </a:cxn>
                <a:cxn ang="0">
                  <a:pos x="4" y="58"/>
                </a:cxn>
                <a:cxn ang="0">
                  <a:pos x="0" y="67"/>
                </a:cxn>
              </a:cxnLst>
              <a:rect l="0" t="0" r="r" b="b"/>
              <a:pathLst>
                <a:path w="21" h="67">
                  <a:moveTo>
                    <a:pt x="21" y="0"/>
                  </a:moveTo>
                  <a:lnTo>
                    <a:pt x="21" y="0"/>
                  </a:lnTo>
                  <a:lnTo>
                    <a:pt x="20" y="9"/>
                  </a:lnTo>
                  <a:lnTo>
                    <a:pt x="17" y="16"/>
                  </a:lnTo>
                  <a:lnTo>
                    <a:pt x="16" y="25"/>
                  </a:lnTo>
                  <a:lnTo>
                    <a:pt x="13" y="33"/>
                  </a:lnTo>
                  <a:lnTo>
                    <a:pt x="11" y="41"/>
                  </a:lnTo>
                  <a:lnTo>
                    <a:pt x="8" y="52"/>
                  </a:lnTo>
                  <a:lnTo>
                    <a:pt x="4" y="58"/>
                  </a:lnTo>
                  <a:lnTo>
                    <a:pt x="0" y="67"/>
                  </a:lnTo>
                </a:path>
              </a:pathLst>
            </a:custGeom>
            <a:noFill/>
            <a:ln w="1588">
              <a:solidFill>
                <a:srgbClr val="000000"/>
              </a:solidFill>
              <a:prstDash val="solid"/>
              <a:round/>
              <a:headEnd/>
              <a:tailEnd/>
            </a:ln>
          </p:spPr>
          <p:txBody>
            <a:bodyPr/>
            <a:lstStyle/>
            <a:p>
              <a:endParaRPr lang="en-US"/>
            </a:p>
          </p:txBody>
        </p:sp>
        <p:sp>
          <p:nvSpPr>
            <p:cNvPr id="1241968" name="Freeform 880"/>
            <p:cNvSpPr>
              <a:spLocks/>
            </p:cNvSpPr>
            <p:nvPr/>
          </p:nvSpPr>
          <p:spPr bwMode="auto">
            <a:xfrm>
              <a:off x="3444" y="2845"/>
              <a:ext cx="11" cy="63"/>
            </a:xfrm>
            <a:custGeom>
              <a:avLst/>
              <a:gdLst/>
              <a:ahLst/>
              <a:cxnLst>
                <a:cxn ang="0">
                  <a:pos x="0" y="0"/>
                </a:cxn>
                <a:cxn ang="0">
                  <a:pos x="0" y="0"/>
                </a:cxn>
                <a:cxn ang="0">
                  <a:pos x="2" y="10"/>
                </a:cxn>
                <a:cxn ang="0">
                  <a:pos x="5" y="20"/>
                </a:cxn>
                <a:cxn ang="0">
                  <a:pos x="7" y="29"/>
                </a:cxn>
                <a:cxn ang="0">
                  <a:pos x="8" y="40"/>
                </a:cxn>
                <a:cxn ang="0">
                  <a:pos x="12" y="50"/>
                </a:cxn>
                <a:cxn ang="0">
                  <a:pos x="14" y="60"/>
                </a:cxn>
                <a:cxn ang="0">
                  <a:pos x="16" y="69"/>
                </a:cxn>
                <a:cxn ang="0">
                  <a:pos x="17" y="79"/>
                </a:cxn>
                <a:cxn ang="0">
                  <a:pos x="21" y="90"/>
                </a:cxn>
                <a:cxn ang="0">
                  <a:pos x="23" y="102"/>
                </a:cxn>
                <a:cxn ang="0">
                  <a:pos x="23" y="114"/>
                </a:cxn>
                <a:cxn ang="0">
                  <a:pos x="23" y="125"/>
                </a:cxn>
              </a:cxnLst>
              <a:rect l="0" t="0" r="r" b="b"/>
              <a:pathLst>
                <a:path w="23" h="125">
                  <a:moveTo>
                    <a:pt x="0" y="0"/>
                  </a:moveTo>
                  <a:lnTo>
                    <a:pt x="0" y="0"/>
                  </a:lnTo>
                  <a:lnTo>
                    <a:pt x="2" y="10"/>
                  </a:lnTo>
                  <a:lnTo>
                    <a:pt x="5" y="20"/>
                  </a:lnTo>
                  <a:lnTo>
                    <a:pt x="7" y="29"/>
                  </a:lnTo>
                  <a:lnTo>
                    <a:pt x="8" y="40"/>
                  </a:lnTo>
                  <a:lnTo>
                    <a:pt x="12" y="50"/>
                  </a:lnTo>
                  <a:lnTo>
                    <a:pt x="14" y="60"/>
                  </a:lnTo>
                  <a:lnTo>
                    <a:pt x="16" y="69"/>
                  </a:lnTo>
                  <a:lnTo>
                    <a:pt x="17" y="79"/>
                  </a:lnTo>
                  <a:lnTo>
                    <a:pt x="21" y="90"/>
                  </a:lnTo>
                  <a:lnTo>
                    <a:pt x="23" y="102"/>
                  </a:lnTo>
                  <a:lnTo>
                    <a:pt x="23" y="114"/>
                  </a:lnTo>
                  <a:lnTo>
                    <a:pt x="23" y="125"/>
                  </a:lnTo>
                </a:path>
              </a:pathLst>
            </a:custGeom>
            <a:noFill/>
            <a:ln w="1588">
              <a:solidFill>
                <a:srgbClr val="000000"/>
              </a:solidFill>
              <a:prstDash val="solid"/>
              <a:round/>
              <a:headEnd/>
              <a:tailEnd/>
            </a:ln>
          </p:spPr>
          <p:txBody>
            <a:bodyPr/>
            <a:lstStyle/>
            <a:p>
              <a:endParaRPr lang="en-US"/>
            </a:p>
          </p:txBody>
        </p:sp>
        <p:sp>
          <p:nvSpPr>
            <p:cNvPr id="1241969" name="Freeform 881"/>
            <p:cNvSpPr>
              <a:spLocks/>
            </p:cNvSpPr>
            <p:nvPr/>
          </p:nvSpPr>
          <p:spPr bwMode="auto">
            <a:xfrm>
              <a:off x="3445" y="2877"/>
              <a:ext cx="4" cy="48"/>
            </a:xfrm>
            <a:custGeom>
              <a:avLst/>
              <a:gdLst/>
              <a:ahLst/>
              <a:cxnLst>
                <a:cxn ang="0">
                  <a:pos x="3" y="0"/>
                </a:cxn>
                <a:cxn ang="0">
                  <a:pos x="3" y="0"/>
                </a:cxn>
                <a:cxn ang="0">
                  <a:pos x="4" y="12"/>
                </a:cxn>
                <a:cxn ang="0">
                  <a:pos x="5" y="22"/>
                </a:cxn>
                <a:cxn ang="0">
                  <a:pos x="6" y="34"/>
                </a:cxn>
                <a:cxn ang="0">
                  <a:pos x="8" y="44"/>
                </a:cxn>
                <a:cxn ang="0">
                  <a:pos x="8" y="56"/>
                </a:cxn>
                <a:cxn ang="0">
                  <a:pos x="8" y="69"/>
                </a:cxn>
                <a:cxn ang="0">
                  <a:pos x="5" y="81"/>
                </a:cxn>
                <a:cxn ang="0">
                  <a:pos x="0" y="96"/>
                </a:cxn>
              </a:cxnLst>
              <a:rect l="0" t="0" r="r" b="b"/>
              <a:pathLst>
                <a:path w="8" h="96">
                  <a:moveTo>
                    <a:pt x="3" y="0"/>
                  </a:moveTo>
                  <a:lnTo>
                    <a:pt x="3" y="0"/>
                  </a:lnTo>
                  <a:lnTo>
                    <a:pt x="4" y="12"/>
                  </a:lnTo>
                  <a:lnTo>
                    <a:pt x="5" y="22"/>
                  </a:lnTo>
                  <a:lnTo>
                    <a:pt x="6" y="34"/>
                  </a:lnTo>
                  <a:lnTo>
                    <a:pt x="8" y="44"/>
                  </a:lnTo>
                  <a:lnTo>
                    <a:pt x="8" y="56"/>
                  </a:lnTo>
                  <a:lnTo>
                    <a:pt x="8" y="69"/>
                  </a:lnTo>
                  <a:lnTo>
                    <a:pt x="5" y="81"/>
                  </a:lnTo>
                  <a:lnTo>
                    <a:pt x="0" y="96"/>
                  </a:lnTo>
                </a:path>
              </a:pathLst>
            </a:custGeom>
            <a:noFill/>
            <a:ln w="1588">
              <a:solidFill>
                <a:srgbClr val="000000"/>
              </a:solidFill>
              <a:prstDash val="solid"/>
              <a:round/>
              <a:headEnd/>
              <a:tailEnd/>
            </a:ln>
          </p:spPr>
          <p:txBody>
            <a:bodyPr/>
            <a:lstStyle/>
            <a:p>
              <a:endParaRPr lang="en-US"/>
            </a:p>
          </p:txBody>
        </p:sp>
        <p:sp>
          <p:nvSpPr>
            <p:cNvPr id="1241970" name="Freeform 882"/>
            <p:cNvSpPr>
              <a:spLocks/>
            </p:cNvSpPr>
            <p:nvPr/>
          </p:nvSpPr>
          <p:spPr bwMode="auto">
            <a:xfrm>
              <a:off x="3382" y="2757"/>
              <a:ext cx="5" cy="61"/>
            </a:xfrm>
            <a:custGeom>
              <a:avLst/>
              <a:gdLst/>
              <a:ahLst/>
              <a:cxnLst>
                <a:cxn ang="0">
                  <a:pos x="0" y="0"/>
                </a:cxn>
                <a:cxn ang="0">
                  <a:pos x="0" y="0"/>
                </a:cxn>
                <a:cxn ang="0">
                  <a:pos x="0" y="15"/>
                </a:cxn>
                <a:cxn ang="0">
                  <a:pos x="0" y="31"/>
                </a:cxn>
                <a:cxn ang="0">
                  <a:pos x="2" y="46"/>
                </a:cxn>
                <a:cxn ang="0">
                  <a:pos x="4" y="61"/>
                </a:cxn>
                <a:cxn ang="0">
                  <a:pos x="5" y="77"/>
                </a:cxn>
                <a:cxn ang="0">
                  <a:pos x="7" y="94"/>
                </a:cxn>
                <a:cxn ang="0">
                  <a:pos x="8" y="108"/>
                </a:cxn>
                <a:cxn ang="0">
                  <a:pos x="11" y="123"/>
                </a:cxn>
              </a:cxnLst>
              <a:rect l="0" t="0" r="r" b="b"/>
              <a:pathLst>
                <a:path w="11" h="123">
                  <a:moveTo>
                    <a:pt x="0" y="0"/>
                  </a:moveTo>
                  <a:lnTo>
                    <a:pt x="0" y="0"/>
                  </a:lnTo>
                  <a:lnTo>
                    <a:pt x="0" y="15"/>
                  </a:lnTo>
                  <a:lnTo>
                    <a:pt x="0" y="31"/>
                  </a:lnTo>
                  <a:lnTo>
                    <a:pt x="2" y="46"/>
                  </a:lnTo>
                  <a:lnTo>
                    <a:pt x="4" y="61"/>
                  </a:lnTo>
                  <a:lnTo>
                    <a:pt x="5" y="77"/>
                  </a:lnTo>
                  <a:lnTo>
                    <a:pt x="7" y="94"/>
                  </a:lnTo>
                  <a:lnTo>
                    <a:pt x="8" y="108"/>
                  </a:lnTo>
                  <a:lnTo>
                    <a:pt x="11" y="123"/>
                  </a:lnTo>
                </a:path>
              </a:pathLst>
            </a:custGeom>
            <a:noFill/>
            <a:ln w="1588">
              <a:solidFill>
                <a:srgbClr val="000000"/>
              </a:solidFill>
              <a:prstDash val="solid"/>
              <a:round/>
              <a:headEnd/>
              <a:tailEnd/>
            </a:ln>
          </p:spPr>
          <p:txBody>
            <a:bodyPr/>
            <a:lstStyle/>
            <a:p>
              <a:endParaRPr lang="en-US"/>
            </a:p>
          </p:txBody>
        </p:sp>
        <p:sp>
          <p:nvSpPr>
            <p:cNvPr id="1241971" name="Freeform 883"/>
            <p:cNvSpPr>
              <a:spLocks/>
            </p:cNvSpPr>
            <p:nvPr/>
          </p:nvSpPr>
          <p:spPr bwMode="auto">
            <a:xfrm>
              <a:off x="3387" y="2824"/>
              <a:ext cx="3" cy="77"/>
            </a:xfrm>
            <a:custGeom>
              <a:avLst/>
              <a:gdLst/>
              <a:ahLst/>
              <a:cxnLst>
                <a:cxn ang="0">
                  <a:pos x="0" y="0"/>
                </a:cxn>
                <a:cxn ang="0">
                  <a:pos x="0" y="0"/>
                </a:cxn>
                <a:cxn ang="0">
                  <a:pos x="3" y="21"/>
                </a:cxn>
                <a:cxn ang="0">
                  <a:pos x="5" y="40"/>
                </a:cxn>
                <a:cxn ang="0">
                  <a:pos x="6" y="58"/>
                </a:cxn>
                <a:cxn ang="0">
                  <a:pos x="6" y="77"/>
                </a:cxn>
                <a:cxn ang="0">
                  <a:pos x="5" y="96"/>
                </a:cxn>
                <a:cxn ang="0">
                  <a:pos x="5" y="114"/>
                </a:cxn>
                <a:cxn ang="0">
                  <a:pos x="5" y="135"/>
                </a:cxn>
                <a:cxn ang="0">
                  <a:pos x="5" y="154"/>
                </a:cxn>
              </a:cxnLst>
              <a:rect l="0" t="0" r="r" b="b"/>
              <a:pathLst>
                <a:path w="6" h="154">
                  <a:moveTo>
                    <a:pt x="0" y="0"/>
                  </a:moveTo>
                  <a:lnTo>
                    <a:pt x="0" y="0"/>
                  </a:lnTo>
                  <a:lnTo>
                    <a:pt x="3" y="21"/>
                  </a:lnTo>
                  <a:lnTo>
                    <a:pt x="5" y="40"/>
                  </a:lnTo>
                  <a:lnTo>
                    <a:pt x="6" y="58"/>
                  </a:lnTo>
                  <a:lnTo>
                    <a:pt x="6" y="77"/>
                  </a:lnTo>
                  <a:lnTo>
                    <a:pt x="5" y="96"/>
                  </a:lnTo>
                  <a:lnTo>
                    <a:pt x="5" y="114"/>
                  </a:lnTo>
                  <a:lnTo>
                    <a:pt x="5" y="135"/>
                  </a:lnTo>
                  <a:lnTo>
                    <a:pt x="5" y="154"/>
                  </a:lnTo>
                </a:path>
              </a:pathLst>
            </a:custGeom>
            <a:noFill/>
            <a:ln w="1588">
              <a:solidFill>
                <a:srgbClr val="000000"/>
              </a:solidFill>
              <a:prstDash val="solid"/>
              <a:round/>
              <a:headEnd/>
              <a:tailEnd/>
            </a:ln>
          </p:spPr>
          <p:txBody>
            <a:bodyPr/>
            <a:lstStyle/>
            <a:p>
              <a:endParaRPr lang="en-US"/>
            </a:p>
          </p:txBody>
        </p:sp>
        <p:sp>
          <p:nvSpPr>
            <p:cNvPr id="1241972" name="Freeform 884"/>
            <p:cNvSpPr>
              <a:spLocks/>
            </p:cNvSpPr>
            <p:nvPr/>
          </p:nvSpPr>
          <p:spPr bwMode="auto">
            <a:xfrm>
              <a:off x="3376" y="3071"/>
              <a:ext cx="16" cy="71"/>
            </a:xfrm>
            <a:custGeom>
              <a:avLst/>
              <a:gdLst/>
              <a:ahLst/>
              <a:cxnLst>
                <a:cxn ang="0">
                  <a:pos x="33" y="0"/>
                </a:cxn>
                <a:cxn ang="0">
                  <a:pos x="33" y="0"/>
                </a:cxn>
                <a:cxn ang="0">
                  <a:pos x="30" y="4"/>
                </a:cxn>
                <a:cxn ang="0">
                  <a:pos x="27" y="19"/>
                </a:cxn>
                <a:cxn ang="0">
                  <a:pos x="24" y="37"/>
                </a:cxn>
                <a:cxn ang="0">
                  <a:pos x="17" y="57"/>
                </a:cxn>
                <a:cxn ang="0">
                  <a:pos x="12" y="82"/>
                </a:cxn>
                <a:cxn ang="0">
                  <a:pos x="6" y="106"/>
                </a:cxn>
                <a:cxn ang="0">
                  <a:pos x="2" y="127"/>
                </a:cxn>
                <a:cxn ang="0">
                  <a:pos x="0" y="142"/>
                </a:cxn>
              </a:cxnLst>
              <a:rect l="0" t="0" r="r" b="b"/>
              <a:pathLst>
                <a:path w="33" h="142">
                  <a:moveTo>
                    <a:pt x="33" y="0"/>
                  </a:moveTo>
                  <a:lnTo>
                    <a:pt x="33" y="0"/>
                  </a:lnTo>
                  <a:lnTo>
                    <a:pt x="30" y="4"/>
                  </a:lnTo>
                  <a:lnTo>
                    <a:pt x="27" y="19"/>
                  </a:lnTo>
                  <a:lnTo>
                    <a:pt x="24" y="37"/>
                  </a:lnTo>
                  <a:lnTo>
                    <a:pt x="17" y="57"/>
                  </a:lnTo>
                  <a:lnTo>
                    <a:pt x="12" y="82"/>
                  </a:lnTo>
                  <a:lnTo>
                    <a:pt x="6" y="106"/>
                  </a:lnTo>
                  <a:lnTo>
                    <a:pt x="2" y="127"/>
                  </a:lnTo>
                  <a:lnTo>
                    <a:pt x="0" y="142"/>
                  </a:lnTo>
                </a:path>
              </a:pathLst>
            </a:custGeom>
            <a:noFill/>
            <a:ln w="1588">
              <a:solidFill>
                <a:srgbClr val="000000"/>
              </a:solidFill>
              <a:prstDash val="solid"/>
              <a:round/>
              <a:headEnd/>
              <a:tailEnd/>
            </a:ln>
          </p:spPr>
          <p:txBody>
            <a:bodyPr/>
            <a:lstStyle/>
            <a:p>
              <a:endParaRPr lang="en-US"/>
            </a:p>
          </p:txBody>
        </p:sp>
        <p:sp>
          <p:nvSpPr>
            <p:cNvPr id="1241973" name="Freeform 885"/>
            <p:cNvSpPr>
              <a:spLocks/>
            </p:cNvSpPr>
            <p:nvPr/>
          </p:nvSpPr>
          <p:spPr bwMode="auto">
            <a:xfrm>
              <a:off x="3353" y="3247"/>
              <a:ext cx="6" cy="92"/>
            </a:xfrm>
            <a:custGeom>
              <a:avLst/>
              <a:gdLst/>
              <a:ahLst/>
              <a:cxnLst>
                <a:cxn ang="0">
                  <a:pos x="13" y="0"/>
                </a:cxn>
                <a:cxn ang="0">
                  <a:pos x="13" y="0"/>
                </a:cxn>
                <a:cxn ang="0">
                  <a:pos x="12" y="10"/>
                </a:cxn>
                <a:cxn ang="0">
                  <a:pos x="8" y="27"/>
                </a:cxn>
                <a:cxn ang="0">
                  <a:pos x="7" y="43"/>
                </a:cxn>
                <a:cxn ang="0">
                  <a:pos x="5" y="61"/>
                </a:cxn>
                <a:cxn ang="0">
                  <a:pos x="4" y="78"/>
                </a:cxn>
                <a:cxn ang="0">
                  <a:pos x="2" y="96"/>
                </a:cxn>
                <a:cxn ang="0">
                  <a:pos x="0" y="108"/>
                </a:cxn>
                <a:cxn ang="0">
                  <a:pos x="0" y="115"/>
                </a:cxn>
                <a:cxn ang="0">
                  <a:pos x="0" y="123"/>
                </a:cxn>
                <a:cxn ang="0">
                  <a:pos x="0" y="129"/>
                </a:cxn>
                <a:cxn ang="0">
                  <a:pos x="0" y="136"/>
                </a:cxn>
                <a:cxn ang="0">
                  <a:pos x="0" y="147"/>
                </a:cxn>
                <a:cxn ang="0">
                  <a:pos x="0" y="157"/>
                </a:cxn>
                <a:cxn ang="0">
                  <a:pos x="0" y="167"/>
                </a:cxn>
                <a:cxn ang="0">
                  <a:pos x="2" y="175"/>
                </a:cxn>
                <a:cxn ang="0">
                  <a:pos x="4" y="184"/>
                </a:cxn>
              </a:cxnLst>
              <a:rect l="0" t="0" r="r" b="b"/>
              <a:pathLst>
                <a:path w="13" h="184">
                  <a:moveTo>
                    <a:pt x="13" y="0"/>
                  </a:moveTo>
                  <a:lnTo>
                    <a:pt x="13" y="0"/>
                  </a:lnTo>
                  <a:lnTo>
                    <a:pt x="12" y="10"/>
                  </a:lnTo>
                  <a:lnTo>
                    <a:pt x="8" y="27"/>
                  </a:lnTo>
                  <a:lnTo>
                    <a:pt x="7" y="43"/>
                  </a:lnTo>
                  <a:lnTo>
                    <a:pt x="5" y="61"/>
                  </a:lnTo>
                  <a:lnTo>
                    <a:pt x="4" y="78"/>
                  </a:lnTo>
                  <a:lnTo>
                    <a:pt x="2" y="96"/>
                  </a:lnTo>
                  <a:lnTo>
                    <a:pt x="0" y="108"/>
                  </a:lnTo>
                  <a:lnTo>
                    <a:pt x="0" y="115"/>
                  </a:lnTo>
                  <a:lnTo>
                    <a:pt x="0" y="123"/>
                  </a:lnTo>
                  <a:lnTo>
                    <a:pt x="0" y="129"/>
                  </a:lnTo>
                  <a:lnTo>
                    <a:pt x="0" y="136"/>
                  </a:lnTo>
                  <a:lnTo>
                    <a:pt x="0" y="147"/>
                  </a:lnTo>
                  <a:lnTo>
                    <a:pt x="0" y="157"/>
                  </a:lnTo>
                  <a:lnTo>
                    <a:pt x="0" y="167"/>
                  </a:lnTo>
                  <a:lnTo>
                    <a:pt x="2" y="175"/>
                  </a:lnTo>
                  <a:lnTo>
                    <a:pt x="4" y="184"/>
                  </a:lnTo>
                </a:path>
              </a:pathLst>
            </a:custGeom>
            <a:noFill/>
            <a:ln w="1588">
              <a:solidFill>
                <a:srgbClr val="000000"/>
              </a:solidFill>
              <a:prstDash val="solid"/>
              <a:round/>
              <a:headEnd/>
              <a:tailEnd/>
            </a:ln>
          </p:spPr>
          <p:txBody>
            <a:bodyPr/>
            <a:lstStyle/>
            <a:p>
              <a:endParaRPr lang="en-US"/>
            </a:p>
          </p:txBody>
        </p:sp>
        <p:sp>
          <p:nvSpPr>
            <p:cNvPr id="1241974" name="Freeform 886"/>
            <p:cNvSpPr>
              <a:spLocks/>
            </p:cNvSpPr>
            <p:nvPr/>
          </p:nvSpPr>
          <p:spPr bwMode="auto">
            <a:xfrm>
              <a:off x="3328" y="3336"/>
              <a:ext cx="3" cy="11"/>
            </a:xfrm>
            <a:custGeom>
              <a:avLst/>
              <a:gdLst/>
              <a:ahLst/>
              <a:cxnLst>
                <a:cxn ang="0">
                  <a:pos x="8" y="0"/>
                </a:cxn>
                <a:cxn ang="0">
                  <a:pos x="8" y="0"/>
                </a:cxn>
                <a:cxn ang="0">
                  <a:pos x="8" y="6"/>
                </a:cxn>
                <a:cxn ang="0">
                  <a:pos x="7" y="11"/>
                </a:cxn>
                <a:cxn ang="0">
                  <a:pos x="5" y="17"/>
                </a:cxn>
                <a:cxn ang="0">
                  <a:pos x="0" y="22"/>
                </a:cxn>
              </a:cxnLst>
              <a:rect l="0" t="0" r="r" b="b"/>
              <a:pathLst>
                <a:path w="8" h="22">
                  <a:moveTo>
                    <a:pt x="8" y="0"/>
                  </a:moveTo>
                  <a:lnTo>
                    <a:pt x="8" y="0"/>
                  </a:lnTo>
                  <a:lnTo>
                    <a:pt x="8" y="6"/>
                  </a:lnTo>
                  <a:lnTo>
                    <a:pt x="7" y="11"/>
                  </a:lnTo>
                  <a:lnTo>
                    <a:pt x="5" y="17"/>
                  </a:lnTo>
                  <a:lnTo>
                    <a:pt x="0" y="22"/>
                  </a:lnTo>
                </a:path>
              </a:pathLst>
            </a:custGeom>
            <a:noFill/>
            <a:ln w="1588">
              <a:solidFill>
                <a:srgbClr val="000000"/>
              </a:solidFill>
              <a:prstDash val="solid"/>
              <a:round/>
              <a:headEnd/>
              <a:tailEnd/>
            </a:ln>
          </p:spPr>
          <p:txBody>
            <a:bodyPr/>
            <a:lstStyle/>
            <a:p>
              <a:endParaRPr lang="en-US"/>
            </a:p>
          </p:txBody>
        </p:sp>
        <p:sp>
          <p:nvSpPr>
            <p:cNvPr id="1241975" name="Freeform 887"/>
            <p:cNvSpPr>
              <a:spLocks/>
            </p:cNvSpPr>
            <p:nvPr/>
          </p:nvSpPr>
          <p:spPr bwMode="auto">
            <a:xfrm>
              <a:off x="3351" y="3342"/>
              <a:ext cx="4" cy="13"/>
            </a:xfrm>
            <a:custGeom>
              <a:avLst/>
              <a:gdLst/>
              <a:ahLst/>
              <a:cxnLst>
                <a:cxn ang="0">
                  <a:pos x="0" y="0"/>
                </a:cxn>
                <a:cxn ang="0">
                  <a:pos x="0" y="0"/>
                </a:cxn>
                <a:cxn ang="0">
                  <a:pos x="1" y="6"/>
                </a:cxn>
                <a:cxn ang="0">
                  <a:pos x="2" y="14"/>
                </a:cxn>
                <a:cxn ang="0">
                  <a:pos x="4" y="18"/>
                </a:cxn>
                <a:cxn ang="0">
                  <a:pos x="6" y="26"/>
                </a:cxn>
              </a:cxnLst>
              <a:rect l="0" t="0" r="r" b="b"/>
              <a:pathLst>
                <a:path w="6" h="26">
                  <a:moveTo>
                    <a:pt x="0" y="0"/>
                  </a:moveTo>
                  <a:lnTo>
                    <a:pt x="0" y="0"/>
                  </a:lnTo>
                  <a:lnTo>
                    <a:pt x="1" y="6"/>
                  </a:lnTo>
                  <a:lnTo>
                    <a:pt x="2" y="14"/>
                  </a:lnTo>
                  <a:lnTo>
                    <a:pt x="4" y="18"/>
                  </a:lnTo>
                  <a:lnTo>
                    <a:pt x="6" y="26"/>
                  </a:lnTo>
                </a:path>
              </a:pathLst>
            </a:custGeom>
            <a:noFill/>
            <a:ln w="1588">
              <a:solidFill>
                <a:srgbClr val="000000"/>
              </a:solidFill>
              <a:prstDash val="solid"/>
              <a:round/>
              <a:headEnd/>
              <a:tailEnd/>
            </a:ln>
          </p:spPr>
          <p:txBody>
            <a:bodyPr/>
            <a:lstStyle/>
            <a:p>
              <a:endParaRPr lang="en-US"/>
            </a:p>
          </p:txBody>
        </p:sp>
        <p:sp>
          <p:nvSpPr>
            <p:cNvPr id="1241976" name="Freeform 888"/>
            <p:cNvSpPr>
              <a:spLocks/>
            </p:cNvSpPr>
            <p:nvPr/>
          </p:nvSpPr>
          <p:spPr bwMode="auto">
            <a:xfrm>
              <a:off x="3353" y="3091"/>
              <a:ext cx="2" cy="69"/>
            </a:xfrm>
            <a:custGeom>
              <a:avLst/>
              <a:gdLst/>
              <a:ahLst/>
              <a:cxnLst>
                <a:cxn ang="0">
                  <a:pos x="0" y="0"/>
                </a:cxn>
                <a:cxn ang="0">
                  <a:pos x="0" y="0"/>
                </a:cxn>
                <a:cxn ang="0">
                  <a:pos x="0" y="13"/>
                </a:cxn>
                <a:cxn ang="0">
                  <a:pos x="2" y="28"/>
                </a:cxn>
                <a:cxn ang="0">
                  <a:pos x="3" y="46"/>
                </a:cxn>
                <a:cxn ang="0">
                  <a:pos x="3" y="65"/>
                </a:cxn>
                <a:cxn ang="0">
                  <a:pos x="3" y="86"/>
                </a:cxn>
                <a:cxn ang="0">
                  <a:pos x="3" y="105"/>
                </a:cxn>
                <a:cxn ang="0">
                  <a:pos x="3" y="121"/>
                </a:cxn>
                <a:cxn ang="0">
                  <a:pos x="2" y="139"/>
                </a:cxn>
              </a:cxnLst>
              <a:rect l="0" t="0" r="r" b="b"/>
              <a:pathLst>
                <a:path w="3" h="139">
                  <a:moveTo>
                    <a:pt x="0" y="0"/>
                  </a:moveTo>
                  <a:lnTo>
                    <a:pt x="0" y="0"/>
                  </a:lnTo>
                  <a:lnTo>
                    <a:pt x="0" y="13"/>
                  </a:lnTo>
                  <a:lnTo>
                    <a:pt x="2" y="28"/>
                  </a:lnTo>
                  <a:lnTo>
                    <a:pt x="3" y="46"/>
                  </a:lnTo>
                  <a:lnTo>
                    <a:pt x="3" y="65"/>
                  </a:lnTo>
                  <a:lnTo>
                    <a:pt x="3" y="86"/>
                  </a:lnTo>
                  <a:lnTo>
                    <a:pt x="3" y="105"/>
                  </a:lnTo>
                  <a:lnTo>
                    <a:pt x="3" y="121"/>
                  </a:lnTo>
                  <a:lnTo>
                    <a:pt x="2" y="139"/>
                  </a:lnTo>
                </a:path>
              </a:pathLst>
            </a:custGeom>
            <a:noFill/>
            <a:ln w="1588">
              <a:solidFill>
                <a:srgbClr val="000000"/>
              </a:solidFill>
              <a:prstDash val="solid"/>
              <a:round/>
              <a:headEnd/>
              <a:tailEnd/>
            </a:ln>
          </p:spPr>
          <p:txBody>
            <a:bodyPr/>
            <a:lstStyle/>
            <a:p>
              <a:endParaRPr lang="en-US"/>
            </a:p>
          </p:txBody>
        </p:sp>
        <p:sp>
          <p:nvSpPr>
            <p:cNvPr id="1241977" name="Freeform 889"/>
            <p:cNvSpPr>
              <a:spLocks/>
            </p:cNvSpPr>
            <p:nvPr/>
          </p:nvSpPr>
          <p:spPr bwMode="auto">
            <a:xfrm>
              <a:off x="3349" y="3125"/>
              <a:ext cx="3" cy="54"/>
            </a:xfrm>
            <a:custGeom>
              <a:avLst/>
              <a:gdLst/>
              <a:ahLst/>
              <a:cxnLst>
                <a:cxn ang="0">
                  <a:pos x="6" y="0"/>
                </a:cxn>
                <a:cxn ang="0">
                  <a:pos x="6" y="0"/>
                </a:cxn>
                <a:cxn ang="0">
                  <a:pos x="6" y="11"/>
                </a:cxn>
                <a:cxn ang="0">
                  <a:pos x="6" y="24"/>
                </a:cxn>
                <a:cxn ang="0">
                  <a:pos x="6" y="39"/>
                </a:cxn>
                <a:cxn ang="0">
                  <a:pos x="6" y="56"/>
                </a:cxn>
                <a:cxn ang="0">
                  <a:pos x="5" y="71"/>
                </a:cxn>
                <a:cxn ang="0">
                  <a:pos x="2" y="86"/>
                </a:cxn>
                <a:cxn ang="0">
                  <a:pos x="2" y="98"/>
                </a:cxn>
                <a:cxn ang="0">
                  <a:pos x="0" y="108"/>
                </a:cxn>
              </a:cxnLst>
              <a:rect l="0" t="0" r="r" b="b"/>
              <a:pathLst>
                <a:path w="6" h="108">
                  <a:moveTo>
                    <a:pt x="6" y="0"/>
                  </a:moveTo>
                  <a:lnTo>
                    <a:pt x="6" y="0"/>
                  </a:lnTo>
                  <a:lnTo>
                    <a:pt x="6" y="11"/>
                  </a:lnTo>
                  <a:lnTo>
                    <a:pt x="6" y="24"/>
                  </a:lnTo>
                  <a:lnTo>
                    <a:pt x="6" y="39"/>
                  </a:lnTo>
                  <a:lnTo>
                    <a:pt x="6" y="56"/>
                  </a:lnTo>
                  <a:lnTo>
                    <a:pt x="5" y="71"/>
                  </a:lnTo>
                  <a:lnTo>
                    <a:pt x="2" y="86"/>
                  </a:lnTo>
                  <a:lnTo>
                    <a:pt x="2" y="98"/>
                  </a:lnTo>
                  <a:lnTo>
                    <a:pt x="0" y="108"/>
                  </a:lnTo>
                </a:path>
              </a:pathLst>
            </a:custGeom>
            <a:noFill/>
            <a:ln w="1588">
              <a:solidFill>
                <a:srgbClr val="000000"/>
              </a:solidFill>
              <a:prstDash val="solid"/>
              <a:round/>
              <a:headEnd/>
              <a:tailEnd/>
            </a:ln>
          </p:spPr>
          <p:txBody>
            <a:bodyPr/>
            <a:lstStyle/>
            <a:p>
              <a:endParaRPr lang="en-US"/>
            </a:p>
          </p:txBody>
        </p:sp>
        <p:sp>
          <p:nvSpPr>
            <p:cNvPr id="1241978" name="Freeform 890"/>
            <p:cNvSpPr>
              <a:spLocks/>
            </p:cNvSpPr>
            <p:nvPr/>
          </p:nvSpPr>
          <p:spPr bwMode="auto">
            <a:xfrm>
              <a:off x="3308" y="3307"/>
              <a:ext cx="13" cy="21"/>
            </a:xfrm>
            <a:custGeom>
              <a:avLst/>
              <a:gdLst/>
              <a:ahLst/>
              <a:cxnLst>
                <a:cxn ang="0">
                  <a:pos x="0" y="0"/>
                </a:cxn>
                <a:cxn ang="0">
                  <a:pos x="0" y="0"/>
                </a:cxn>
                <a:cxn ang="0">
                  <a:pos x="2" y="5"/>
                </a:cxn>
                <a:cxn ang="0">
                  <a:pos x="4" y="8"/>
                </a:cxn>
                <a:cxn ang="0">
                  <a:pos x="6" y="12"/>
                </a:cxn>
                <a:cxn ang="0">
                  <a:pos x="9" y="17"/>
                </a:cxn>
                <a:cxn ang="0">
                  <a:pos x="10" y="20"/>
                </a:cxn>
                <a:cxn ang="0">
                  <a:pos x="11" y="21"/>
                </a:cxn>
                <a:cxn ang="0">
                  <a:pos x="14" y="23"/>
                </a:cxn>
                <a:cxn ang="0">
                  <a:pos x="14" y="26"/>
                </a:cxn>
                <a:cxn ang="0">
                  <a:pos x="16" y="30"/>
                </a:cxn>
                <a:cxn ang="0">
                  <a:pos x="18" y="36"/>
                </a:cxn>
                <a:cxn ang="0">
                  <a:pos x="20" y="40"/>
                </a:cxn>
                <a:cxn ang="0">
                  <a:pos x="25" y="43"/>
                </a:cxn>
              </a:cxnLst>
              <a:rect l="0" t="0" r="r" b="b"/>
              <a:pathLst>
                <a:path w="25" h="43">
                  <a:moveTo>
                    <a:pt x="0" y="0"/>
                  </a:moveTo>
                  <a:lnTo>
                    <a:pt x="0" y="0"/>
                  </a:lnTo>
                  <a:lnTo>
                    <a:pt x="2" y="5"/>
                  </a:lnTo>
                  <a:lnTo>
                    <a:pt x="4" y="8"/>
                  </a:lnTo>
                  <a:lnTo>
                    <a:pt x="6" y="12"/>
                  </a:lnTo>
                  <a:lnTo>
                    <a:pt x="9" y="17"/>
                  </a:lnTo>
                  <a:lnTo>
                    <a:pt x="10" y="20"/>
                  </a:lnTo>
                  <a:lnTo>
                    <a:pt x="11" y="21"/>
                  </a:lnTo>
                  <a:lnTo>
                    <a:pt x="14" y="23"/>
                  </a:lnTo>
                  <a:lnTo>
                    <a:pt x="14" y="26"/>
                  </a:lnTo>
                  <a:lnTo>
                    <a:pt x="16" y="30"/>
                  </a:lnTo>
                  <a:lnTo>
                    <a:pt x="18" y="36"/>
                  </a:lnTo>
                  <a:lnTo>
                    <a:pt x="20" y="40"/>
                  </a:lnTo>
                  <a:lnTo>
                    <a:pt x="25" y="43"/>
                  </a:lnTo>
                </a:path>
              </a:pathLst>
            </a:custGeom>
            <a:noFill/>
            <a:ln w="1588">
              <a:solidFill>
                <a:srgbClr val="000000"/>
              </a:solidFill>
              <a:prstDash val="solid"/>
              <a:round/>
              <a:headEnd/>
              <a:tailEnd/>
            </a:ln>
          </p:spPr>
          <p:txBody>
            <a:bodyPr/>
            <a:lstStyle/>
            <a:p>
              <a:endParaRPr lang="en-US"/>
            </a:p>
          </p:txBody>
        </p:sp>
        <p:sp>
          <p:nvSpPr>
            <p:cNvPr id="1241979" name="Freeform 891"/>
            <p:cNvSpPr>
              <a:spLocks/>
            </p:cNvSpPr>
            <p:nvPr/>
          </p:nvSpPr>
          <p:spPr bwMode="auto">
            <a:xfrm>
              <a:off x="3310" y="3318"/>
              <a:ext cx="7" cy="12"/>
            </a:xfrm>
            <a:custGeom>
              <a:avLst/>
              <a:gdLst/>
              <a:ahLst/>
              <a:cxnLst>
                <a:cxn ang="0">
                  <a:pos x="0" y="0"/>
                </a:cxn>
                <a:cxn ang="0">
                  <a:pos x="0" y="0"/>
                </a:cxn>
                <a:cxn ang="0">
                  <a:pos x="1" y="3"/>
                </a:cxn>
                <a:cxn ang="0">
                  <a:pos x="5" y="6"/>
                </a:cxn>
                <a:cxn ang="0">
                  <a:pos x="6" y="8"/>
                </a:cxn>
                <a:cxn ang="0">
                  <a:pos x="5" y="14"/>
                </a:cxn>
                <a:cxn ang="0">
                  <a:pos x="7" y="19"/>
                </a:cxn>
                <a:cxn ang="0">
                  <a:pos x="14" y="25"/>
                </a:cxn>
              </a:cxnLst>
              <a:rect l="0" t="0" r="r" b="b"/>
              <a:pathLst>
                <a:path w="14" h="25">
                  <a:moveTo>
                    <a:pt x="0" y="0"/>
                  </a:moveTo>
                  <a:lnTo>
                    <a:pt x="0" y="0"/>
                  </a:lnTo>
                  <a:lnTo>
                    <a:pt x="1" y="3"/>
                  </a:lnTo>
                  <a:lnTo>
                    <a:pt x="5" y="6"/>
                  </a:lnTo>
                  <a:lnTo>
                    <a:pt x="6" y="8"/>
                  </a:lnTo>
                  <a:lnTo>
                    <a:pt x="5" y="14"/>
                  </a:lnTo>
                  <a:lnTo>
                    <a:pt x="7" y="19"/>
                  </a:lnTo>
                  <a:lnTo>
                    <a:pt x="14" y="25"/>
                  </a:lnTo>
                </a:path>
              </a:pathLst>
            </a:custGeom>
            <a:noFill/>
            <a:ln w="1588">
              <a:solidFill>
                <a:srgbClr val="000000"/>
              </a:solidFill>
              <a:prstDash val="solid"/>
              <a:round/>
              <a:headEnd/>
              <a:tailEnd/>
            </a:ln>
          </p:spPr>
          <p:txBody>
            <a:bodyPr/>
            <a:lstStyle/>
            <a:p>
              <a:endParaRPr lang="en-US"/>
            </a:p>
          </p:txBody>
        </p:sp>
        <p:sp>
          <p:nvSpPr>
            <p:cNvPr id="1241980" name="Freeform 892"/>
            <p:cNvSpPr>
              <a:spLocks/>
            </p:cNvSpPr>
            <p:nvPr/>
          </p:nvSpPr>
          <p:spPr bwMode="auto">
            <a:xfrm>
              <a:off x="3296" y="2495"/>
              <a:ext cx="30" cy="262"/>
            </a:xfrm>
            <a:custGeom>
              <a:avLst/>
              <a:gdLst/>
              <a:ahLst/>
              <a:cxnLst>
                <a:cxn ang="0">
                  <a:pos x="4" y="0"/>
                </a:cxn>
                <a:cxn ang="0">
                  <a:pos x="4" y="3"/>
                </a:cxn>
                <a:cxn ang="0">
                  <a:pos x="4" y="14"/>
                </a:cxn>
                <a:cxn ang="0">
                  <a:pos x="3" y="27"/>
                </a:cxn>
                <a:cxn ang="0">
                  <a:pos x="3" y="42"/>
                </a:cxn>
                <a:cxn ang="0">
                  <a:pos x="0" y="59"/>
                </a:cxn>
                <a:cxn ang="0">
                  <a:pos x="0" y="77"/>
                </a:cxn>
                <a:cxn ang="0">
                  <a:pos x="0" y="92"/>
                </a:cxn>
                <a:cxn ang="0">
                  <a:pos x="3" y="102"/>
                </a:cxn>
                <a:cxn ang="0">
                  <a:pos x="4" y="114"/>
                </a:cxn>
                <a:cxn ang="0">
                  <a:pos x="5" y="129"/>
                </a:cxn>
                <a:cxn ang="0">
                  <a:pos x="8" y="148"/>
                </a:cxn>
                <a:cxn ang="0">
                  <a:pos x="8" y="171"/>
                </a:cxn>
                <a:cxn ang="0">
                  <a:pos x="12" y="194"/>
                </a:cxn>
                <a:cxn ang="0">
                  <a:pos x="13" y="218"/>
                </a:cxn>
                <a:cxn ang="0">
                  <a:pos x="17" y="242"/>
                </a:cxn>
                <a:cxn ang="0">
                  <a:pos x="18" y="262"/>
                </a:cxn>
                <a:cxn ang="0">
                  <a:pos x="21" y="292"/>
                </a:cxn>
                <a:cxn ang="0">
                  <a:pos x="23" y="326"/>
                </a:cxn>
                <a:cxn ang="0">
                  <a:pos x="28" y="364"/>
                </a:cxn>
                <a:cxn ang="0">
                  <a:pos x="32" y="403"/>
                </a:cxn>
                <a:cxn ang="0">
                  <a:pos x="37" y="441"/>
                </a:cxn>
                <a:cxn ang="0">
                  <a:pos x="42" y="477"/>
                </a:cxn>
                <a:cxn ang="0">
                  <a:pos x="48" y="504"/>
                </a:cxn>
                <a:cxn ang="0">
                  <a:pos x="53" y="524"/>
                </a:cxn>
                <a:cxn ang="0">
                  <a:pos x="60" y="510"/>
                </a:cxn>
                <a:cxn ang="0">
                  <a:pos x="40" y="292"/>
                </a:cxn>
                <a:cxn ang="0">
                  <a:pos x="31" y="107"/>
                </a:cxn>
                <a:cxn ang="0">
                  <a:pos x="4" y="0"/>
                </a:cxn>
              </a:cxnLst>
              <a:rect l="0" t="0" r="r" b="b"/>
              <a:pathLst>
                <a:path w="60" h="524">
                  <a:moveTo>
                    <a:pt x="4" y="0"/>
                  </a:moveTo>
                  <a:lnTo>
                    <a:pt x="4" y="3"/>
                  </a:lnTo>
                  <a:lnTo>
                    <a:pt x="4" y="14"/>
                  </a:lnTo>
                  <a:lnTo>
                    <a:pt x="3" y="27"/>
                  </a:lnTo>
                  <a:lnTo>
                    <a:pt x="3" y="42"/>
                  </a:lnTo>
                  <a:lnTo>
                    <a:pt x="0" y="59"/>
                  </a:lnTo>
                  <a:lnTo>
                    <a:pt x="0" y="77"/>
                  </a:lnTo>
                  <a:lnTo>
                    <a:pt x="0" y="92"/>
                  </a:lnTo>
                  <a:lnTo>
                    <a:pt x="3" y="102"/>
                  </a:lnTo>
                  <a:lnTo>
                    <a:pt x="4" y="114"/>
                  </a:lnTo>
                  <a:lnTo>
                    <a:pt x="5" y="129"/>
                  </a:lnTo>
                  <a:lnTo>
                    <a:pt x="8" y="148"/>
                  </a:lnTo>
                  <a:lnTo>
                    <a:pt x="8" y="171"/>
                  </a:lnTo>
                  <a:lnTo>
                    <a:pt x="12" y="194"/>
                  </a:lnTo>
                  <a:lnTo>
                    <a:pt x="13" y="218"/>
                  </a:lnTo>
                  <a:lnTo>
                    <a:pt x="17" y="242"/>
                  </a:lnTo>
                  <a:lnTo>
                    <a:pt x="18" y="262"/>
                  </a:lnTo>
                  <a:lnTo>
                    <a:pt x="21" y="292"/>
                  </a:lnTo>
                  <a:lnTo>
                    <a:pt x="23" y="326"/>
                  </a:lnTo>
                  <a:lnTo>
                    <a:pt x="28" y="364"/>
                  </a:lnTo>
                  <a:lnTo>
                    <a:pt x="32" y="403"/>
                  </a:lnTo>
                  <a:lnTo>
                    <a:pt x="37" y="441"/>
                  </a:lnTo>
                  <a:lnTo>
                    <a:pt x="42" y="477"/>
                  </a:lnTo>
                  <a:lnTo>
                    <a:pt x="48" y="504"/>
                  </a:lnTo>
                  <a:lnTo>
                    <a:pt x="53" y="524"/>
                  </a:lnTo>
                  <a:lnTo>
                    <a:pt x="60" y="510"/>
                  </a:lnTo>
                  <a:lnTo>
                    <a:pt x="40" y="292"/>
                  </a:lnTo>
                  <a:lnTo>
                    <a:pt x="31" y="107"/>
                  </a:lnTo>
                  <a:lnTo>
                    <a:pt x="4" y="0"/>
                  </a:lnTo>
                  <a:close/>
                </a:path>
              </a:pathLst>
            </a:custGeom>
            <a:solidFill>
              <a:srgbClr val="FFFFFF"/>
            </a:solidFill>
            <a:ln w="9525">
              <a:noFill/>
              <a:round/>
              <a:headEnd/>
              <a:tailEnd/>
            </a:ln>
          </p:spPr>
          <p:txBody>
            <a:bodyPr/>
            <a:lstStyle/>
            <a:p>
              <a:endParaRPr lang="en-US"/>
            </a:p>
          </p:txBody>
        </p:sp>
        <p:sp>
          <p:nvSpPr>
            <p:cNvPr id="1241981" name="Freeform 893"/>
            <p:cNvSpPr>
              <a:spLocks/>
            </p:cNvSpPr>
            <p:nvPr/>
          </p:nvSpPr>
          <p:spPr bwMode="auto">
            <a:xfrm>
              <a:off x="3296" y="2495"/>
              <a:ext cx="30" cy="262"/>
            </a:xfrm>
            <a:custGeom>
              <a:avLst/>
              <a:gdLst/>
              <a:ahLst/>
              <a:cxnLst>
                <a:cxn ang="0">
                  <a:pos x="4" y="0"/>
                </a:cxn>
                <a:cxn ang="0">
                  <a:pos x="4" y="0"/>
                </a:cxn>
                <a:cxn ang="0">
                  <a:pos x="4" y="3"/>
                </a:cxn>
                <a:cxn ang="0">
                  <a:pos x="4" y="14"/>
                </a:cxn>
                <a:cxn ang="0">
                  <a:pos x="3" y="27"/>
                </a:cxn>
                <a:cxn ang="0">
                  <a:pos x="3" y="42"/>
                </a:cxn>
                <a:cxn ang="0">
                  <a:pos x="0" y="59"/>
                </a:cxn>
                <a:cxn ang="0">
                  <a:pos x="0" y="77"/>
                </a:cxn>
                <a:cxn ang="0">
                  <a:pos x="0" y="92"/>
                </a:cxn>
                <a:cxn ang="0">
                  <a:pos x="3" y="102"/>
                </a:cxn>
                <a:cxn ang="0">
                  <a:pos x="4" y="114"/>
                </a:cxn>
                <a:cxn ang="0">
                  <a:pos x="5" y="129"/>
                </a:cxn>
                <a:cxn ang="0">
                  <a:pos x="8" y="148"/>
                </a:cxn>
                <a:cxn ang="0">
                  <a:pos x="8" y="171"/>
                </a:cxn>
                <a:cxn ang="0">
                  <a:pos x="12" y="194"/>
                </a:cxn>
                <a:cxn ang="0">
                  <a:pos x="13" y="218"/>
                </a:cxn>
                <a:cxn ang="0">
                  <a:pos x="17" y="242"/>
                </a:cxn>
                <a:cxn ang="0">
                  <a:pos x="18" y="262"/>
                </a:cxn>
                <a:cxn ang="0">
                  <a:pos x="21" y="292"/>
                </a:cxn>
                <a:cxn ang="0">
                  <a:pos x="23" y="326"/>
                </a:cxn>
                <a:cxn ang="0">
                  <a:pos x="28" y="364"/>
                </a:cxn>
                <a:cxn ang="0">
                  <a:pos x="32" y="403"/>
                </a:cxn>
                <a:cxn ang="0">
                  <a:pos x="37" y="441"/>
                </a:cxn>
                <a:cxn ang="0">
                  <a:pos x="42" y="477"/>
                </a:cxn>
                <a:cxn ang="0">
                  <a:pos x="48" y="504"/>
                </a:cxn>
                <a:cxn ang="0">
                  <a:pos x="53" y="524"/>
                </a:cxn>
                <a:cxn ang="0">
                  <a:pos x="60" y="510"/>
                </a:cxn>
                <a:cxn ang="0">
                  <a:pos x="40" y="292"/>
                </a:cxn>
                <a:cxn ang="0">
                  <a:pos x="31" y="107"/>
                </a:cxn>
                <a:cxn ang="0">
                  <a:pos x="4" y="0"/>
                </a:cxn>
              </a:cxnLst>
              <a:rect l="0" t="0" r="r" b="b"/>
              <a:pathLst>
                <a:path w="60" h="524">
                  <a:moveTo>
                    <a:pt x="4" y="0"/>
                  </a:moveTo>
                  <a:lnTo>
                    <a:pt x="4" y="0"/>
                  </a:lnTo>
                  <a:lnTo>
                    <a:pt x="4" y="3"/>
                  </a:lnTo>
                  <a:lnTo>
                    <a:pt x="4" y="14"/>
                  </a:lnTo>
                  <a:lnTo>
                    <a:pt x="3" y="27"/>
                  </a:lnTo>
                  <a:lnTo>
                    <a:pt x="3" y="42"/>
                  </a:lnTo>
                  <a:lnTo>
                    <a:pt x="0" y="59"/>
                  </a:lnTo>
                  <a:lnTo>
                    <a:pt x="0" y="77"/>
                  </a:lnTo>
                  <a:lnTo>
                    <a:pt x="0" y="92"/>
                  </a:lnTo>
                  <a:lnTo>
                    <a:pt x="3" y="102"/>
                  </a:lnTo>
                  <a:lnTo>
                    <a:pt x="4" y="114"/>
                  </a:lnTo>
                  <a:lnTo>
                    <a:pt x="5" y="129"/>
                  </a:lnTo>
                  <a:lnTo>
                    <a:pt x="8" y="148"/>
                  </a:lnTo>
                  <a:lnTo>
                    <a:pt x="8" y="171"/>
                  </a:lnTo>
                  <a:lnTo>
                    <a:pt x="12" y="194"/>
                  </a:lnTo>
                  <a:lnTo>
                    <a:pt x="13" y="218"/>
                  </a:lnTo>
                  <a:lnTo>
                    <a:pt x="17" y="242"/>
                  </a:lnTo>
                  <a:lnTo>
                    <a:pt x="18" y="262"/>
                  </a:lnTo>
                  <a:lnTo>
                    <a:pt x="21" y="292"/>
                  </a:lnTo>
                  <a:lnTo>
                    <a:pt x="23" y="326"/>
                  </a:lnTo>
                  <a:lnTo>
                    <a:pt x="28" y="364"/>
                  </a:lnTo>
                  <a:lnTo>
                    <a:pt x="32" y="403"/>
                  </a:lnTo>
                  <a:lnTo>
                    <a:pt x="37" y="441"/>
                  </a:lnTo>
                  <a:lnTo>
                    <a:pt x="42" y="477"/>
                  </a:lnTo>
                  <a:lnTo>
                    <a:pt x="48" y="504"/>
                  </a:lnTo>
                  <a:lnTo>
                    <a:pt x="53" y="524"/>
                  </a:lnTo>
                  <a:lnTo>
                    <a:pt x="60" y="510"/>
                  </a:lnTo>
                  <a:lnTo>
                    <a:pt x="40" y="292"/>
                  </a:lnTo>
                  <a:lnTo>
                    <a:pt x="31" y="107"/>
                  </a:lnTo>
                  <a:lnTo>
                    <a:pt x="4" y="0"/>
                  </a:lnTo>
                  <a:close/>
                </a:path>
              </a:pathLst>
            </a:custGeom>
            <a:noFill/>
            <a:ln w="1588">
              <a:solidFill>
                <a:srgbClr val="000000"/>
              </a:solidFill>
              <a:prstDash val="solid"/>
              <a:round/>
              <a:headEnd/>
              <a:tailEnd/>
            </a:ln>
          </p:spPr>
          <p:txBody>
            <a:bodyPr/>
            <a:lstStyle/>
            <a:p>
              <a:endParaRPr lang="en-US"/>
            </a:p>
          </p:txBody>
        </p:sp>
        <p:sp>
          <p:nvSpPr>
            <p:cNvPr id="1241982" name="Freeform 894"/>
            <p:cNvSpPr>
              <a:spLocks/>
            </p:cNvSpPr>
            <p:nvPr/>
          </p:nvSpPr>
          <p:spPr bwMode="auto">
            <a:xfrm>
              <a:off x="3288" y="2210"/>
              <a:ext cx="47" cy="211"/>
            </a:xfrm>
            <a:custGeom>
              <a:avLst/>
              <a:gdLst/>
              <a:ahLst/>
              <a:cxnLst>
                <a:cxn ang="0">
                  <a:pos x="20" y="422"/>
                </a:cxn>
                <a:cxn ang="0">
                  <a:pos x="93" y="268"/>
                </a:cxn>
                <a:cxn ang="0">
                  <a:pos x="88" y="68"/>
                </a:cxn>
                <a:cxn ang="0">
                  <a:pos x="0" y="0"/>
                </a:cxn>
                <a:cxn ang="0">
                  <a:pos x="2" y="227"/>
                </a:cxn>
                <a:cxn ang="0">
                  <a:pos x="20" y="422"/>
                </a:cxn>
              </a:cxnLst>
              <a:rect l="0" t="0" r="r" b="b"/>
              <a:pathLst>
                <a:path w="93" h="422">
                  <a:moveTo>
                    <a:pt x="20" y="422"/>
                  </a:moveTo>
                  <a:lnTo>
                    <a:pt x="93" y="268"/>
                  </a:lnTo>
                  <a:lnTo>
                    <a:pt x="88" y="68"/>
                  </a:lnTo>
                  <a:lnTo>
                    <a:pt x="0" y="0"/>
                  </a:lnTo>
                  <a:lnTo>
                    <a:pt x="2" y="227"/>
                  </a:lnTo>
                  <a:lnTo>
                    <a:pt x="20" y="422"/>
                  </a:lnTo>
                  <a:close/>
                </a:path>
              </a:pathLst>
            </a:custGeom>
            <a:solidFill>
              <a:srgbClr val="FFFFFF"/>
            </a:solidFill>
            <a:ln w="9525">
              <a:noFill/>
              <a:round/>
              <a:headEnd/>
              <a:tailEnd/>
            </a:ln>
          </p:spPr>
          <p:txBody>
            <a:bodyPr/>
            <a:lstStyle/>
            <a:p>
              <a:endParaRPr lang="en-US"/>
            </a:p>
          </p:txBody>
        </p:sp>
        <p:sp>
          <p:nvSpPr>
            <p:cNvPr id="1241983" name="Freeform 895"/>
            <p:cNvSpPr>
              <a:spLocks/>
            </p:cNvSpPr>
            <p:nvPr/>
          </p:nvSpPr>
          <p:spPr bwMode="auto">
            <a:xfrm>
              <a:off x="3288" y="2210"/>
              <a:ext cx="47" cy="211"/>
            </a:xfrm>
            <a:custGeom>
              <a:avLst/>
              <a:gdLst/>
              <a:ahLst/>
              <a:cxnLst>
                <a:cxn ang="0">
                  <a:pos x="20" y="422"/>
                </a:cxn>
                <a:cxn ang="0">
                  <a:pos x="93" y="268"/>
                </a:cxn>
                <a:cxn ang="0">
                  <a:pos x="88" y="68"/>
                </a:cxn>
                <a:cxn ang="0">
                  <a:pos x="0" y="0"/>
                </a:cxn>
                <a:cxn ang="0">
                  <a:pos x="2" y="227"/>
                </a:cxn>
                <a:cxn ang="0">
                  <a:pos x="20" y="422"/>
                </a:cxn>
              </a:cxnLst>
              <a:rect l="0" t="0" r="r" b="b"/>
              <a:pathLst>
                <a:path w="93" h="422">
                  <a:moveTo>
                    <a:pt x="20" y="422"/>
                  </a:moveTo>
                  <a:lnTo>
                    <a:pt x="93" y="268"/>
                  </a:lnTo>
                  <a:lnTo>
                    <a:pt x="88" y="68"/>
                  </a:lnTo>
                  <a:lnTo>
                    <a:pt x="0" y="0"/>
                  </a:lnTo>
                  <a:lnTo>
                    <a:pt x="2" y="227"/>
                  </a:lnTo>
                  <a:lnTo>
                    <a:pt x="20" y="422"/>
                  </a:lnTo>
                  <a:close/>
                </a:path>
              </a:pathLst>
            </a:custGeom>
            <a:noFill/>
            <a:ln w="1588">
              <a:solidFill>
                <a:srgbClr val="000000"/>
              </a:solidFill>
              <a:prstDash val="solid"/>
              <a:round/>
              <a:headEnd/>
              <a:tailEnd/>
            </a:ln>
          </p:spPr>
          <p:txBody>
            <a:bodyPr/>
            <a:lstStyle/>
            <a:p>
              <a:endParaRPr lang="en-US"/>
            </a:p>
          </p:txBody>
        </p:sp>
        <p:sp>
          <p:nvSpPr>
            <p:cNvPr id="1241984" name="Freeform 896"/>
            <p:cNvSpPr>
              <a:spLocks/>
            </p:cNvSpPr>
            <p:nvPr/>
          </p:nvSpPr>
          <p:spPr bwMode="auto">
            <a:xfrm>
              <a:off x="3288" y="2210"/>
              <a:ext cx="47" cy="211"/>
            </a:xfrm>
            <a:custGeom>
              <a:avLst/>
              <a:gdLst/>
              <a:ahLst/>
              <a:cxnLst>
                <a:cxn ang="0">
                  <a:pos x="23" y="422"/>
                </a:cxn>
                <a:cxn ang="0">
                  <a:pos x="93" y="268"/>
                </a:cxn>
                <a:cxn ang="0">
                  <a:pos x="88" y="66"/>
                </a:cxn>
                <a:cxn ang="0">
                  <a:pos x="0" y="0"/>
                </a:cxn>
                <a:cxn ang="0">
                  <a:pos x="2" y="226"/>
                </a:cxn>
                <a:cxn ang="0">
                  <a:pos x="23" y="422"/>
                </a:cxn>
              </a:cxnLst>
              <a:rect l="0" t="0" r="r" b="b"/>
              <a:pathLst>
                <a:path w="93" h="422">
                  <a:moveTo>
                    <a:pt x="23" y="422"/>
                  </a:moveTo>
                  <a:lnTo>
                    <a:pt x="93" y="268"/>
                  </a:lnTo>
                  <a:lnTo>
                    <a:pt x="88" y="66"/>
                  </a:lnTo>
                  <a:lnTo>
                    <a:pt x="0" y="0"/>
                  </a:lnTo>
                  <a:lnTo>
                    <a:pt x="2" y="226"/>
                  </a:lnTo>
                  <a:lnTo>
                    <a:pt x="23" y="422"/>
                  </a:lnTo>
                  <a:close/>
                </a:path>
              </a:pathLst>
            </a:custGeom>
            <a:noFill/>
            <a:ln w="1588">
              <a:solidFill>
                <a:srgbClr val="000000"/>
              </a:solidFill>
              <a:prstDash val="solid"/>
              <a:round/>
              <a:headEnd/>
              <a:tailEnd/>
            </a:ln>
          </p:spPr>
          <p:txBody>
            <a:bodyPr/>
            <a:lstStyle/>
            <a:p>
              <a:endParaRPr lang="en-US"/>
            </a:p>
          </p:txBody>
        </p:sp>
        <p:sp>
          <p:nvSpPr>
            <p:cNvPr id="1241985" name="Freeform 897"/>
            <p:cNvSpPr>
              <a:spLocks/>
            </p:cNvSpPr>
            <p:nvPr/>
          </p:nvSpPr>
          <p:spPr bwMode="auto">
            <a:xfrm>
              <a:off x="3299" y="2303"/>
              <a:ext cx="5" cy="68"/>
            </a:xfrm>
            <a:custGeom>
              <a:avLst/>
              <a:gdLst/>
              <a:ahLst/>
              <a:cxnLst>
                <a:cxn ang="0">
                  <a:pos x="0" y="0"/>
                </a:cxn>
                <a:cxn ang="0">
                  <a:pos x="0" y="0"/>
                </a:cxn>
                <a:cxn ang="0">
                  <a:pos x="0" y="3"/>
                </a:cxn>
                <a:cxn ang="0">
                  <a:pos x="0" y="10"/>
                </a:cxn>
                <a:cxn ang="0">
                  <a:pos x="0" y="21"/>
                </a:cxn>
                <a:cxn ang="0">
                  <a:pos x="0" y="28"/>
                </a:cxn>
                <a:cxn ang="0">
                  <a:pos x="0" y="38"/>
                </a:cxn>
                <a:cxn ang="0">
                  <a:pos x="0" y="49"/>
                </a:cxn>
                <a:cxn ang="0">
                  <a:pos x="2" y="56"/>
                </a:cxn>
                <a:cxn ang="0">
                  <a:pos x="2" y="61"/>
                </a:cxn>
                <a:cxn ang="0">
                  <a:pos x="4" y="71"/>
                </a:cxn>
                <a:cxn ang="0">
                  <a:pos x="4" y="80"/>
                </a:cxn>
                <a:cxn ang="0">
                  <a:pos x="5" y="90"/>
                </a:cxn>
                <a:cxn ang="0">
                  <a:pos x="5" y="99"/>
                </a:cxn>
                <a:cxn ang="0">
                  <a:pos x="5" y="109"/>
                </a:cxn>
                <a:cxn ang="0">
                  <a:pos x="6" y="117"/>
                </a:cxn>
                <a:cxn ang="0">
                  <a:pos x="6" y="127"/>
                </a:cxn>
                <a:cxn ang="0">
                  <a:pos x="9" y="136"/>
                </a:cxn>
              </a:cxnLst>
              <a:rect l="0" t="0" r="r" b="b"/>
              <a:pathLst>
                <a:path w="9" h="136">
                  <a:moveTo>
                    <a:pt x="0" y="0"/>
                  </a:moveTo>
                  <a:lnTo>
                    <a:pt x="0" y="0"/>
                  </a:lnTo>
                  <a:lnTo>
                    <a:pt x="0" y="3"/>
                  </a:lnTo>
                  <a:lnTo>
                    <a:pt x="0" y="10"/>
                  </a:lnTo>
                  <a:lnTo>
                    <a:pt x="0" y="21"/>
                  </a:lnTo>
                  <a:lnTo>
                    <a:pt x="0" y="28"/>
                  </a:lnTo>
                  <a:lnTo>
                    <a:pt x="0" y="38"/>
                  </a:lnTo>
                  <a:lnTo>
                    <a:pt x="0" y="49"/>
                  </a:lnTo>
                  <a:lnTo>
                    <a:pt x="2" y="56"/>
                  </a:lnTo>
                  <a:lnTo>
                    <a:pt x="2" y="61"/>
                  </a:lnTo>
                  <a:lnTo>
                    <a:pt x="4" y="71"/>
                  </a:lnTo>
                  <a:lnTo>
                    <a:pt x="4" y="80"/>
                  </a:lnTo>
                  <a:lnTo>
                    <a:pt x="5" y="90"/>
                  </a:lnTo>
                  <a:lnTo>
                    <a:pt x="5" y="99"/>
                  </a:lnTo>
                  <a:lnTo>
                    <a:pt x="5" y="109"/>
                  </a:lnTo>
                  <a:lnTo>
                    <a:pt x="6" y="117"/>
                  </a:lnTo>
                  <a:lnTo>
                    <a:pt x="6" y="127"/>
                  </a:lnTo>
                  <a:lnTo>
                    <a:pt x="9" y="136"/>
                  </a:lnTo>
                </a:path>
              </a:pathLst>
            </a:custGeom>
            <a:noFill/>
            <a:ln w="1588">
              <a:solidFill>
                <a:srgbClr val="000000"/>
              </a:solidFill>
              <a:prstDash val="solid"/>
              <a:round/>
              <a:headEnd/>
              <a:tailEnd/>
            </a:ln>
          </p:spPr>
          <p:txBody>
            <a:bodyPr/>
            <a:lstStyle/>
            <a:p>
              <a:endParaRPr lang="en-US"/>
            </a:p>
          </p:txBody>
        </p:sp>
        <p:sp>
          <p:nvSpPr>
            <p:cNvPr id="1241986" name="Freeform 898"/>
            <p:cNvSpPr>
              <a:spLocks/>
            </p:cNvSpPr>
            <p:nvPr/>
          </p:nvSpPr>
          <p:spPr bwMode="auto">
            <a:xfrm>
              <a:off x="3313" y="2315"/>
              <a:ext cx="2" cy="45"/>
            </a:xfrm>
            <a:custGeom>
              <a:avLst/>
              <a:gdLst/>
              <a:ahLst/>
              <a:cxnLst>
                <a:cxn ang="0">
                  <a:pos x="3" y="0"/>
                </a:cxn>
                <a:cxn ang="0">
                  <a:pos x="3" y="0"/>
                </a:cxn>
                <a:cxn ang="0">
                  <a:pos x="3" y="10"/>
                </a:cxn>
                <a:cxn ang="0">
                  <a:pos x="3" y="22"/>
                </a:cxn>
                <a:cxn ang="0">
                  <a:pos x="3" y="34"/>
                </a:cxn>
                <a:cxn ang="0">
                  <a:pos x="3" y="44"/>
                </a:cxn>
                <a:cxn ang="0">
                  <a:pos x="1" y="56"/>
                </a:cxn>
                <a:cxn ang="0">
                  <a:pos x="1" y="66"/>
                </a:cxn>
                <a:cxn ang="0">
                  <a:pos x="0" y="78"/>
                </a:cxn>
                <a:cxn ang="0">
                  <a:pos x="0" y="90"/>
                </a:cxn>
              </a:cxnLst>
              <a:rect l="0" t="0" r="r" b="b"/>
              <a:pathLst>
                <a:path w="3" h="90">
                  <a:moveTo>
                    <a:pt x="3" y="0"/>
                  </a:moveTo>
                  <a:lnTo>
                    <a:pt x="3" y="0"/>
                  </a:lnTo>
                  <a:lnTo>
                    <a:pt x="3" y="10"/>
                  </a:lnTo>
                  <a:lnTo>
                    <a:pt x="3" y="22"/>
                  </a:lnTo>
                  <a:lnTo>
                    <a:pt x="3" y="34"/>
                  </a:lnTo>
                  <a:lnTo>
                    <a:pt x="3" y="44"/>
                  </a:lnTo>
                  <a:lnTo>
                    <a:pt x="1" y="56"/>
                  </a:lnTo>
                  <a:lnTo>
                    <a:pt x="1" y="66"/>
                  </a:lnTo>
                  <a:lnTo>
                    <a:pt x="0" y="78"/>
                  </a:lnTo>
                  <a:lnTo>
                    <a:pt x="0" y="90"/>
                  </a:lnTo>
                </a:path>
              </a:pathLst>
            </a:custGeom>
            <a:noFill/>
            <a:ln w="1588">
              <a:solidFill>
                <a:srgbClr val="000000"/>
              </a:solidFill>
              <a:prstDash val="solid"/>
              <a:round/>
              <a:headEnd/>
              <a:tailEnd/>
            </a:ln>
          </p:spPr>
          <p:txBody>
            <a:bodyPr/>
            <a:lstStyle/>
            <a:p>
              <a:endParaRPr lang="en-US"/>
            </a:p>
          </p:txBody>
        </p:sp>
        <p:sp>
          <p:nvSpPr>
            <p:cNvPr id="1241987" name="Freeform 899"/>
            <p:cNvSpPr>
              <a:spLocks/>
            </p:cNvSpPr>
            <p:nvPr/>
          </p:nvSpPr>
          <p:spPr bwMode="auto">
            <a:xfrm>
              <a:off x="3278" y="2216"/>
              <a:ext cx="56" cy="564"/>
            </a:xfrm>
            <a:custGeom>
              <a:avLst/>
              <a:gdLst/>
              <a:ahLst/>
              <a:cxnLst>
                <a:cxn ang="0">
                  <a:pos x="0" y="13"/>
                </a:cxn>
                <a:cxn ang="0">
                  <a:pos x="1" y="46"/>
                </a:cxn>
                <a:cxn ang="0">
                  <a:pos x="1" y="88"/>
                </a:cxn>
                <a:cxn ang="0">
                  <a:pos x="0" y="137"/>
                </a:cxn>
                <a:cxn ang="0">
                  <a:pos x="0" y="186"/>
                </a:cxn>
                <a:cxn ang="0">
                  <a:pos x="0" y="236"/>
                </a:cxn>
                <a:cxn ang="0">
                  <a:pos x="1" y="282"/>
                </a:cxn>
                <a:cxn ang="0">
                  <a:pos x="1" y="322"/>
                </a:cxn>
                <a:cxn ang="0">
                  <a:pos x="5" y="352"/>
                </a:cxn>
                <a:cxn ang="0">
                  <a:pos x="12" y="399"/>
                </a:cxn>
                <a:cxn ang="0">
                  <a:pos x="22" y="469"/>
                </a:cxn>
                <a:cxn ang="0">
                  <a:pos x="32" y="549"/>
                </a:cxn>
                <a:cxn ang="0">
                  <a:pos x="44" y="633"/>
                </a:cxn>
                <a:cxn ang="0">
                  <a:pos x="57" y="713"/>
                </a:cxn>
                <a:cxn ang="0">
                  <a:pos x="66" y="781"/>
                </a:cxn>
                <a:cxn ang="0">
                  <a:pos x="72" y="829"/>
                </a:cxn>
                <a:cxn ang="0">
                  <a:pos x="73" y="855"/>
                </a:cxn>
                <a:cxn ang="0">
                  <a:pos x="73" y="880"/>
                </a:cxn>
                <a:cxn ang="0">
                  <a:pos x="72" y="909"/>
                </a:cxn>
                <a:cxn ang="0">
                  <a:pos x="72" y="937"/>
                </a:cxn>
                <a:cxn ang="0">
                  <a:pos x="75" y="962"/>
                </a:cxn>
                <a:cxn ang="0">
                  <a:pos x="78" y="999"/>
                </a:cxn>
                <a:cxn ang="0">
                  <a:pos x="82" y="1045"/>
                </a:cxn>
                <a:cxn ang="0">
                  <a:pos x="89" y="1089"/>
                </a:cxn>
                <a:cxn ang="0">
                  <a:pos x="94" y="1110"/>
                </a:cxn>
                <a:cxn ang="0">
                  <a:pos x="104" y="1128"/>
                </a:cxn>
                <a:cxn ang="0">
                  <a:pos x="113" y="1125"/>
                </a:cxn>
                <a:cxn ang="0">
                  <a:pos x="107" y="1108"/>
                </a:cxn>
                <a:cxn ang="0">
                  <a:pos x="94" y="1058"/>
                </a:cxn>
                <a:cxn ang="0">
                  <a:pos x="89" y="989"/>
                </a:cxn>
                <a:cxn ang="0">
                  <a:pos x="87" y="915"/>
                </a:cxn>
                <a:cxn ang="0">
                  <a:pos x="89" y="857"/>
                </a:cxn>
                <a:cxn ang="0">
                  <a:pos x="90" y="829"/>
                </a:cxn>
                <a:cxn ang="0">
                  <a:pos x="87" y="786"/>
                </a:cxn>
                <a:cxn ang="0">
                  <a:pos x="81" y="721"/>
                </a:cxn>
                <a:cxn ang="0">
                  <a:pos x="72" y="641"/>
                </a:cxn>
                <a:cxn ang="0">
                  <a:pos x="63" y="555"/>
                </a:cxn>
                <a:cxn ang="0">
                  <a:pos x="55" y="472"/>
                </a:cxn>
                <a:cxn ang="0">
                  <a:pos x="48" y="399"/>
                </a:cxn>
                <a:cxn ang="0">
                  <a:pos x="44" y="346"/>
                </a:cxn>
                <a:cxn ang="0">
                  <a:pos x="41" y="312"/>
                </a:cxn>
                <a:cxn ang="0">
                  <a:pos x="39" y="271"/>
                </a:cxn>
                <a:cxn ang="0">
                  <a:pos x="36" y="219"/>
                </a:cxn>
                <a:cxn ang="0">
                  <a:pos x="33" y="162"/>
                </a:cxn>
                <a:cxn ang="0">
                  <a:pos x="31" y="108"/>
                </a:cxn>
                <a:cxn ang="0">
                  <a:pos x="27" y="60"/>
                </a:cxn>
                <a:cxn ang="0">
                  <a:pos x="26" y="25"/>
                </a:cxn>
                <a:cxn ang="0">
                  <a:pos x="25" y="3"/>
                </a:cxn>
                <a:cxn ang="0">
                  <a:pos x="0" y="0"/>
                </a:cxn>
              </a:cxnLst>
              <a:rect l="0" t="0" r="r" b="b"/>
              <a:pathLst>
                <a:path w="113" h="1128">
                  <a:moveTo>
                    <a:pt x="0" y="0"/>
                  </a:move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solidFill>
              <a:srgbClr val="FFFFFF"/>
            </a:solidFill>
            <a:ln w="9525">
              <a:noFill/>
              <a:round/>
              <a:headEnd/>
              <a:tailEnd/>
            </a:ln>
          </p:spPr>
          <p:txBody>
            <a:bodyPr/>
            <a:lstStyle/>
            <a:p>
              <a:endParaRPr lang="en-US"/>
            </a:p>
          </p:txBody>
        </p:sp>
        <p:sp>
          <p:nvSpPr>
            <p:cNvPr id="1241988" name="Freeform 900"/>
            <p:cNvSpPr>
              <a:spLocks/>
            </p:cNvSpPr>
            <p:nvPr/>
          </p:nvSpPr>
          <p:spPr bwMode="auto">
            <a:xfrm>
              <a:off x="3278" y="2216"/>
              <a:ext cx="56" cy="564"/>
            </a:xfrm>
            <a:custGeom>
              <a:avLst/>
              <a:gdLst/>
              <a:ahLst/>
              <a:cxnLst>
                <a:cxn ang="0">
                  <a:pos x="0" y="0"/>
                </a:cxn>
                <a:cxn ang="0">
                  <a:pos x="0" y="28"/>
                </a:cxn>
                <a:cxn ang="0">
                  <a:pos x="1" y="66"/>
                </a:cxn>
                <a:cxn ang="0">
                  <a:pos x="0" y="112"/>
                </a:cxn>
                <a:cxn ang="0">
                  <a:pos x="0" y="161"/>
                </a:cxn>
                <a:cxn ang="0">
                  <a:pos x="0" y="211"/>
                </a:cxn>
                <a:cxn ang="0">
                  <a:pos x="0" y="259"/>
                </a:cxn>
                <a:cxn ang="0">
                  <a:pos x="1" y="305"/>
                </a:cxn>
                <a:cxn ang="0">
                  <a:pos x="4" y="339"/>
                </a:cxn>
                <a:cxn ang="0">
                  <a:pos x="8" y="373"/>
                </a:cxn>
                <a:cxn ang="0">
                  <a:pos x="16" y="432"/>
                </a:cxn>
                <a:cxn ang="0">
                  <a:pos x="26" y="507"/>
                </a:cxn>
                <a:cxn ang="0">
                  <a:pos x="39" y="592"/>
                </a:cxn>
                <a:cxn ang="0">
                  <a:pos x="50" y="673"/>
                </a:cxn>
                <a:cxn ang="0">
                  <a:pos x="62" y="750"/>
                </a:cxn>
                <a:cxn ang="0">
                  <a:pos x="71" y="809"/>
                </a:cxn>
                <a:cxn ang="0">
                  <a:pos x="73" y="843"/>
                </a:cxn>
                <a:cxn ang="0">
                  <a:pos x="73" y="867"/>
                </a:cxn>
                <a:cxn ang="0">
                  <a:pos x="73" y="894"/>
                </a:cxn>
                <a:cxn ang="0">
                  <a:pos x="72" y="923"/>
                </a:cxn>
                <a:cxn ang="0">
                  <a:pos x="73" y="950"/>
                </a:cxn>
                <a:cxn ang="0">
                  <a:pos x="75" y="977"/>
                </a:cxn>
                <a:cxn ang="0">
                  <a:pos x="80" y="1021"/>
                </a:cxn>
                <a:cxn ang="0">
                  <a:pos x="85" y="1067"/>
                </a:cxn>
                <a:cxn ang="0">
                  <a:pos x="93" y="1106"/>
                </a:cxn>
                <a:cxn ang="0">
                  <a:pos x="98" y="1120"/>
                </a:cxn>
                <a:cxn ang="0">
                  <a:pos x="109" y="1128"/>
                </a:cxn>
                <a:cxn ang="0">
                  <a:pos x="110" y="1117"/>
                </a:cxn>
                <a:cxn ang="0">
                  <a:pos x="99" y="1085"/>
                </a:cxn>
                <a:cxn ang="0">
                  <a:pos x="91" y="1026"/>
                </a:cxn>
                <a:cxn ang="0">
                  <a:pos x="89" y="952"/>
                </a:cxn>
                <a:cxn ang="0">
                  <a:pos x="87" y="883"/>
                </a:cxn>
                <a:cxn ang="0">
                  <a:pos x="90" y="839"/>
                </a:cxn>
                <a:cxn ang="0">
                  <a:pos x="89" y="811"/>
                </a:cxn>
                <a:cxn ang="0">
                  <a:pos x="84" y="755"/>
                </a:cxn>
                <a:cxn ang="0">
                  <a:pos x="76" y="682"/>
                </a:cxn>
                <a:cxn ang="0">
                  <a:pos x="69" y="598"/>
                </a:cxn>
                <a:cxn ang="0">
                  <a:pos x="59" y="513"/>
                </a:cxn>
                <a:cxn ang="0">
                  <a:pos x="50" y="433"/>
                </a:cxn>
                <a:cxn ang="0">
                  <a:pos x="44" y="370"/>
                </a:cxn>
                <a:cxn ang="0">
                  <a:pos x="41" y="328"/>
                </a:cxn>
                <a:cxn ang="0">
                  <a:pos x="40" y="293"/>
                </a:cxn>
                <a:cxn ang="0">
                  <a:pos x="36" y="245"/>
                </a:cxn>
                <a:cxn ang="0">
                  <a:pos x="35" y="191"/>
                </a:cxn>
                <a:cxn ang="0">
                  <a:pos x="32" y="137"/>
                </a:cxn>
                <a:cxn ang="0">
                  <a:pos x="30" y="84"/>
                </a:cxn>
                <a:cxn ang="0">
                  <a:pos x="26" y="41"/>
                </a:cxn>
                <a:cxn ang="0">
                  <a:pos x="25" y="11"/>
                </a:cxn>
                <a:cxn ang="0">
                  <a:pos x="25" y="0"/>
                </a:cxn>
              </a:cxnLst>
              <a:rect l="0" t="0" r="r" b="b"/>
              <a:pathLst>
                <a:path w="113" h="1128">
                  <a:moveTo>
                    <a:pt x="0" y="0"/>
                  </a:move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noFill/>
            <a:ln w="1588">
              <a:solidFill>
                <a:srgbClr val="000000"/>
              </a:solidFill>
              <a:prstDash val="solid"/>
              <a:round/>
              <a:headEnd/>
              <a:tailEnd/>
            </a:ln>
          </p:spPr>
          <p:txBody>
            <a:bodyPr/>
            <a:lstStyle/>
            <a:p>
              <a:endParaRPr lang="en-US"/>
            </a:p>
          </p:txBody>
        </p:sp>
        <p:sp>
          <p:nvSpPr>
            <p:cNvPr id="1241989" name="Freeform 901"/>
            <p:cNvSpPr>
              <a:spLocks/>
            </p:cNvSpPr>
            <p:nvPr/>
          </p:nvSpPr>
          <p:spPr bwMode="auto">
            <a:xfrm>
              <a:off x="3298" y="2520"/>
              <a:ext cx="36" cy="260"/>
            </a:xfrm>
            <a:custGeom>
              <a:avLst/>
              <a:gdLst/>
              <a:ahLst/>
              <a:cxnLst>
                <a:cxn ang="0">
                  <a:pos x="41" y="136"/>
                </a:cxn>
                <a:cxn ang="0">
                  <a:pos x="43" y="155"/>
                </a:cxn>
                <a:cxn ang="0">
                  <a:pos x="44" y="170"/>
                </a:cxn>
                <a:cxn ang="0">
                  <a:pos x="46" y="188"/>
                </a:cxn>
                <a:cxn ang="0">
                  <a:pos x="48" y="201"/>
                </a:cxn>
                <a:cxn ang="0">
                  <a:pos x="48" y="211"/>
                </a:cxn>
                <a:cxn ang="0">
                  <a:pos x="49" y="220"/>
                </a:cxn>
                <a:cxn ang="0">
                  <a:pos x="49" y="226"/>
                </a:cxn>
                <a:cxn ang="0">
                  <a:pos x="49" y="232"/>
                </a:cxn>
                <a:cxn ang="0">
                  <a:pos x="48" y="250"/>
                </a:cxn>
                <a:cxn ang="0">
                  <a:pos x="46" y="276"/>
                </a:cxn>
                <a:cxn ang="0">
                  <a:pos x="46" y="308"/>
                </a:cxn>
                <a:cxn ang="0">
                  <a:pos x="48" y="345"/>
                </a:cxn>
                <a:cxn ang="0">
                  <a:pos x="48" y="382"/>
                </a:cxn>
                <a:cxn ang="0">
                  <a:pos x="50" y="419"/>
                </a:cxn>
                <a:cxn ang="0">
                  <a:pos x="53" y="453"/>
                </a:cxn>
                <a:cxn ang="0">
                  <a:pos x="58" y="478"/>
                </a:cxn>
                <a:cxn ang="0">
                  <a:pos x="66" y="501"/>
                </a:cxn>
                <a:cxn ang="0">
                  <a:pos x="69" y="512"/>
                </a:cxn>
                <a:cxn ang="0">
                  <a:pos x="72" y="518"/>
                </a:cxn>
                <a:cxn ang="0">
                  <a:pos x="68" y="521"/>
                </a:cxn>
                <a:cxn ang="0">
                  <a:pos x="63" y="521"/>
                </a:cxn>
                <a:cxn ang="0">
                  <a:pos x="57" y="513"/>
                </a:cxn>
                <a:cxn ang="0">
                  <a:pos x="53" y="503"/>
                </a:cxn>
                <a:cxn ang="0">
                  <a:pos x="52" y="499"/>
                </a:cxn>
                <a:cxn ang="0">
                  <a:pos x="48" y="481"/>
                </a:cxn>
                <a:cxn ang="0">
                  <a:pos x="44" y="460"/>
                </a:cxn>
                <a:cxn ang="0">
                  <a:pos x="41" y="436"/>
                </a:cxn>
                <a:cxn ang="0">
                  <a:pos x="39" y="414"/>
                </a:cxn>
                <a:cxn ang="0">
                  <a:pos x="37" y="392"/>
                </a:cxn>
                <a:cxn ang="0">
                  <a:pos x="34" y="371"/>
                </a:cxn>
                <a:cxn ang="0">
                  <a:pos x="34" y="355"/>
                </a:cxn>
                <a:cxn ang="0">
                  <a:pos x="32" y="343"/>
                </a:cxn>
                <a:cxn ang="0">
                  <a:pos x="31" y="330"/>
                </a:cxn>
                <a:cxn ang="0">
                  <a:pos x="31" y="316"/>
                </a:cxn>
                <a:cxn ang="0">
                  <a:pos x="31" y="302"/>
                </a:cxn>
                <a:cxn ang="0">
                  <a:pos x="32" y="287"/>
                </a:cxn>
                <a:cxn ang="0">
                  <a:pos x="32" y="273"/>
                </a:cxn>
                <a:cxn ang="0">
                  <a:pos x="32" y="260"/>
                </a:cxn>
                <a:cxn ang="0">
                  <a:pos x="32" y="248"/>
                </a:cxn>
                <a:cxn ang="0">
                  <a:pos x="32" y="236"/>
                </a:cxn>
                <a:cxn ang="0">
                  <a:pos x="31" y="223"/>
                </a:cxn>
                <a:cxn ang="0">
                  <a:pos x="30" y="204"/>
                </a:cxn>
                <a:cxn ang="0">
                  <a:pos x="26" y="179"/>
                </a:cxn>
                <a:cxn ang="0">
                  <a:pos x="22" y="149"/>
                </a:cxn>
                <a:cxn ang="0">
                  <a:pos x="17" y="117"/>
                </a:cxn>
                <a:cxn ang="0">
                  <a:pos x="13" y="80"/>
                </a:cxn>
                <a:cxn ang="0">
                  <a:pos x="7" y="41"/>
                </a:cxn>
                <a:cxn ang="0">
                  <a:pos x="0" y="3"/>
                </a:cxn>
                <a:cxn ang="0">
                  <a:pos x="0" y="0"/>
                </a:cxn>
                <a:cxn ang="0">
                  <a:pos x="3" y="3"/>
                </a:cxn>
                <a:cxn ang="0">
                  <a:pos x="5" y="6"/>
                </a:cxn>
                <a:cxn ang="0">
                  <a:pos x="8" y="8"/>
                </a:cxn>
                <a:cxn ang="0">
                  <a:pos x="9" y="11"/>
                </a:cxn>
                <a:cxn ang="0">
                  <a:pos x="17" y="26"/>
                </a:cxn>
                <a:cxn ang="0">
                  <a:pos x="22" y="41"/>
                </a:cxn>
                <a:cxn ang="0">
                  <a:pos x="25" y="59"/>
                </a:cxn>
                <a:cxn ang="0">
                  <a:pos x="28" y="74"/>
                </a:cxn>
                <a:cxn ang="0">
                  <a:pos x="31" y="90"/>
                </a:cxn>
                <a:cxn ang="0">
                  <a:pos x="34" y="105"/>
                </a:cxn>
                <a:cxn ang="0">
                  <a:pos x="37" y="121"/>
                </a:cxn>
                <a:cxn ang="0">
                  <a:pos x="41" y="136"/>
                </a:cxn>
              </a:cxnLst>
              <a:rect l="0" t="0" r="r" b="b"/>
              <a:pathLst>
                <a:path w="72" h="521">
                  <a:moveTo>
                    <a:pt x="41" y="136"/>
                  </a:moveTo>
                  <a:lnTo>
                    <a:pt x="43" y="155"/>
                  </a:lnTo>
                  <a:lnTo>
                    <a:pt x="44" y="170"/>
                  </a:lnTo>
                  <a:lnTo>
                    <a:pt x="46" y="188"/>
                  </a:lnTo>
                  <a:lnTo>
                    <a:pt x="48" y="201"/>
                  </a:lnTo>
                  <a:lnTo>
                    <a:pt x="48" y="211"/>
                  </a:lnTo>
                  <a:lnTo>
                    <a:pt x="49" y="220"/>
                  </a:lnTo>
                  <a:lnTo>
                    <a:pt x="49" y="226"/>
                  </a:lnTo>
                  <a:lnTo>
                    <a:pt x="49" y="232"/>
                  </a:lnTo>
                  <a:lnTo>
                    <a:pt x="48" y="250"/>
                  </a:lnTo>
                  <a:lnTo>
                    <a:pt x="46" y="276"/>
                  </a:lnTo>
                  <a:lnTo>
                    <a:pt x="46" y="308"/>
                  </a:lnTo>
                  <a:lnTo>
                    <a:pt x="48" y="345"/>
                  </a:lnTo>
                  <a:lnTo>
                    <a:pt x="48" y="382"/>
                  </a:lnTo>
                  <a:lnTo>
                    <a:pt x="50" y="419"/>
                  </a:lnTo>
                  <a:lnTo>
                    <a:pt x="53" y="453"/>
                  </a:lnTo>
                  <a:lnTo>
                    <a:pt x="58" y="478"/>
                  </a:lnTo>
                  <a:lnTo>
                    <a:pt x="66" y="501"/>
                  </a:lnTo>
                  <a:lnTo>
                    <a:pt x="69" y="512"/>
                  </a:lnTo>
                  <a:lnTo>
                    <a:pt x="72" y="518"/>
                  </a:lnTo>
                  <a:lnTo>
                    <a:pt x="68" y="521"/>
                  </a:lnTo>
                  <a:lnTo>
                    <a:pt x="63" y="521"/>
                  </a:lnTo>
                  <a:lnTo>
                    <a:pt x="57" y="513"/>
                  </a:lnTo>
                  <a:lnTo>
                    <a:pt x="53" y="503"/>
                  </a:lnTo>
                  <a:lnTo>
                    <a:pt x="52" y="499"/>
                  </a:lnTo>
                  <a:lnTo>
                    <a:pt x="48" y="481"/>
                  </a:lnTo>
                  <a:lnTo>
                    <a:pt x="44" y="460"/>
                  </a:lnTo>
                  <a:lnTo>
                    <a:pt x="41" y="436"/>
                  </a:lnTo>
                  <a:lnTo>
                    <a:pt x="39" y="414"/>
                  </a:lnTo>
                  <a:lnTo>
                    <a:pt x="37" y="392"/>
                  </a:lnTo>
                  <a:lnTo>
                    <a:pt x="34" y="371"/>
                  </a:lnTo>
                  <a:lnTo>
                    <a:pt x="34" y="355"/>
                  </a:lnTo>
                  <a:lnTo>
                    <a:pt x="32" y="343"/>
                  </a:lnTo>
                  <a:lnTo>
                    <a:pt x="31" y="330"/>
                  </a:lnTo>
                  <a:lnTo>
                    <a:pt x="31" y="316"/>
                  </a:lnTo>
                  <a:lnTo>
                    <a:pt x="31" y="302"/>
                  </a:lnTo>
                  <a:lnTo>
                    <a:pt x="32" y="287"/>
                  </a:lnTo>
                  <a:lnTo>
                    <a:pt x="32" y="273"/>
                  </a:lnTo>
                  <a:lnTo>
                    <a:pt x="32" y="260"/>
                  </a:lnTo>
                  <a:lnTo>
                    <a:pt x="32" y="248"/>
                  </a:lnTo>
                  <a:lnTo>
                    <a:pt x="32" y="236"/>
                  </a:lnTo>
                  <a:lnTo>
                    <a:pt x="31" y="223"/>
                  </a:lnTo>
                  <a:lnTo>
                    <a:pt x="30" y="204"/>
                  </a:lnTo>
                  <a:lnTo>
                    <a:pt x="26" y="179"/>
                  </a:lnTo>
                  <a:lnTo>
                    <a:pt x="22" y="149"/>
                  </a:lnTo>
                  <a:lnTo>
                    <a:pt x="17" y="117"/>
                  </a:lnTo>
                  <a:lnTo>
                    <a:pt x="13" y="80"/>
                  </a:lnTo>
                  <a:lnTo>
                    <a:pt x="7" y="41"/>
                  </a:lnTo>
                  <a:lnTo>
                    <a:pt x="0" y="3"/>
                  </a:lnTo>
                  <a:lnTo>
                    <a:pt x="0" y="0"/>
                  </a:lnTo>
                  <a:lnTo>
                    <a:pt x="3" y="3"/>
                  </a:lnTo>
                  <a:lnTo>
                    <a:pt x="5" y="6"/>
                  </a:lnTo>
                  <a:lnTo>
                    <a:pt x="8" y="8"/>
                  </a:lnTo>
                  <a:lnTo>
                    <a:pt x="9" y="11"/>
                  </a:lnTo>
                  <a:lnTo>
                    <a:pt x="17" y="26"/>
                  </a:lnTo>
                  <a:lnTo>
                    <a:pt x="22" y="41"/>
                  </a:lnTo>
                  <a:lnTo>
                    <a:pt x="25" y="59"/>
                  </a:lnTo>
                  <a:lnTo>
                    <a:pt x="28" y="74"/>
                  </a:lnTo>
                  <a:lnTo>
                    <a:pt x="31" y="90"/>
                  </a:lnTo>
                  <a:lnTo>
                    <a:pt x="34" y="105"/>
                  </a:lnTo>
                  <a:lnTo>
                    <a:pt x="37" y="121"/>
                  </a:lnTo>
                  <a:lnTo>
                    <a:pt x="41" y="136"/>
                  </a:lnTo>
                  <a:close/>
                </a:path>
              </a:pathLst>
            </a:custGeom>
            <a:solidFill>
              <a:srgbClr val="FFFFFF"/>
            </a:solidFill>
            <a:ln w="9525">
              <a:noFill/>
              <a:round/>
              <a:headEnd/>
              <a:tailEnd/>
            </a:ln>
          </p:spPr>
          <p:txBody>
            <a:bodyPr/>
            <a:lstStyle/>
            <a:p>
              <a:endParaRPr lang="en-US"/>
            </a:p>
          </p:txBody>
        </p:sp>
        <p:sp>
          <p:nvSpPr>
            <p:cNvPr id="1241990" name="Freeform 902"/>
            <p:cNvSpPr>
              <a:spLocks/>
            </p:cNvSpPr>
            <p:nvPr/>
          </p:nvSpPr>
          <p:spPr bwMode="auto">
            <a:xfrm>
              <a:off x="3298" y="2520"/>
              <a:ext cx="36" cy="260"/>
            </a:xfrm>
            <a:custGeom>
              <a:avLst/>
              <a:gdLst/>
              <a:ahLst/>
              <a:cxnLst>
                <a:cxn ang="0">
                  <a:pos x="41" y="136"/>
                </a:cxn>
                <a:cxn ang="0">
                  <a:pos x="41" y="136"/>
                </a:cxn>
                <a:cxn ang="0">
                  <a:pos x="43" y="155"/>
                </a:cxn>
                <a:cxn ang="0">
                  <a:pos x="44" y="170"/>
                </a:cxn>
                <a:cxn ang="0">
                  <a:pos x="46" y="188"/>
                </a:cxn>
                <a:cxn ang="0">
                  <a:pos x="48" y="201"/>
                </a:cxn>
                <a:cxn ang="0">
                  <a:pos x="48" y="211"/>
                </a:cxn>
                <a:cxn ang="0">
                  <a:pos x="49" y="220"/>
                </a:cxn>
                <a:cxn ang="0">
                  <a:pos x="49" y="226"/>
                </a:cxn>
                <a:cxn ang="0">
                  <a:pos x="49" y="232"/>
                </a:cxn>
                <a:cxn ang="0">
                  <a:pos x="48" y="250"/>
                </a:cxn>
                <a:cxn ang="0">
                  <a:pos x="46" y="276"/>
                </a:cxn>
                <a:cxn ang="0">
                  <a:pos x="46" y="308"/>
                </a:cxn>
                <a:cxn ang="0">
                  <a:pos x="48" y="345"/>
                </a:cxn>
                <a:cxn ang="0">
                  <a:pos x="48" y="382"/>
                </a:cxn>
                <a:cxn ang="0">
                  <a:pos x="50" y="419"/>
                </a:cxn>
                <a:cxn ang="0">
                  <a:pos x="53" y="453"/>
                </a:cxn>
                <a:cxn ang="0">
                  <a:pos x="58" y="478"/>
                </a:cxn>
                <a:cxn ang="0">
                  <a:pos x="66" y="501"/>
                </a:cxn>
                <a:cxn ang="0">
                  <a:pos x="69" y="512"/>
                </a:cxn>
                <a:cxn ang="0">
                  <a:pos x="72" y="518"/>
                </a:cxn>
                <a:cxn ang="0">
                  <a:pos x="68" y="521"/>
                </a:cxn>
                <a:cxn ang="0">
                  <a:pos x="63" y="521"/>
                </a:cxn>
                <a:cxn ang="0">
                  <a:pos x="57" y="513"/>
                </a:cxn>
                <a:cxn ang="0">
                  <a:pos x="53" y="503"/>
                </a:cxn>
                <a:cxn ang="0">
                  <a:pos x="52" y="499"/>
                </a:cxn>
                <a:cxn ang="0">
                  <a:pos x="48" y="481"/>
                </a:cxn>
                <a:cxn ang="0">
                  <a:pos x="44" y="460"/>
                </a:cxn>
                <a:cxn ang="0">
                  <a:pos x="41" y="436"/>
                </a:cxn>
                <a:cxn ang="0">
                  <a:pos x="39" y="414"/>
                </a:cxn>
                <a:cxn ang="0">
                  <a:pos x="37" y="392"/>
                </a:cxn>
                <a:cxn ang="0">
                  <a:pos x="34" y="371"/>
                </a:cxn>
                <a:cxn ang="0">
                  <a:pos x="34" y="355"/>
                </a:cxn>
                <a:cxn ang="0">
                  <a:pos x="32" y="343"/>
                </a:cxn>
                <a:cxn ang="0">
                  <a:pos x="31" y="330"/>
                </a:cxn>
                <a:cxn ang="0">
                  <a:pos x="31" y="316"/>
                </a:cxn>
                <a:cxn ang="0">
                  <a:pos x="31" y="302"/>
                </a:cxn>
                <a:cxn ang="0">
                  <a:pos x="32" y="287"/>
                </a:cxn>
                <a:cxn ang="0">
                  <a:pos x="32" y="273"/>
                </a:cxn>
                <a:cxn ang="0">
                  <a:pos x="32" y="260"/>
                </a:cxn>
                <a:cxn ang="0">
                  <a:pos x="32" y="248"/>
                </a:cxn>
                <a:cxn ang="0">
                  <a:pos x="32" y="236"/>
                </a:cxn>
                <a:cxn ang="0">
                  <a:pos x="31" y="223"/>
                </a:cxn>
                <a:cxn ang="0">
                  <a:pos x="30" y="204"/>
                </a:cxn>
                <a:cxn ang="0">
                  <a:pos x="26" y="179"/>
                </a:cxn>
                <a:cxn ang="0">
                  <a:pos x="22" y="149"/>
                </a:cxn>
                <a:cxn ang="0">
                  <a:pos x="17" y="117"/>
                </a:cxn>
                <a:cxn ang="0">
                  <a:pos x="13" y="80"/>
                </a:cxn>
                <a:cxn ang="0">
                  <a:pos x="7" y="41"/>
                </a:cxn>
                <a:cxn ang="0">
                  <a:pos x="0" y="3"/>
                </a:cxn>
                <a:cxn ang="0">
                  <a:pos x="0" y="0"/>
                </a:cxn>
                <a:cxn ang="0">
                  <a:pos x="3" y="3"/>
                </a:cxn>
                <a:cxn ang="0">
                  <a:pos x="5" y="6"/>
                </a:cxn>
                <a:cxn ang="0">
                  <a:pos x="8" y="8"/>
                </a:cxn>
                <a:cxn ang="0">
                  <a:pos x="9" y="11"/>
                </a:cxn>
                <a:cxn ang="0">
                  <a:pos x="17" y="26"/>
                </a:cxn>
                <a:cxn ang="0">
                  <a:pos x="22" y="41"/>
                </a:cxn>
                <a:cxn ang="0">
                  <a:pos x="25" y="59"/>
                </a:cxn>
                <a:cxn ang="0">
                  <a:pos x="28" y="74"/>
                </a:cxn>
                <a:cxn ang="0">
                  <a:pos x="31" y="90"/>
                </a:cxn>
                <a:cxn ang="0">
                  <a:pos x="34" y="105"/>
                </a:cxn>
                <a:cxn ang="0">
                  <a:pos x="37" y="121"/>
                </a:cxn>
                <a:cxn ang="0">
                  <a:pos x="41" y="136"/>
                </a:cxn>
              </a:cxnLst>
              <a:rect l="0" t="0" r="r" b="b"/>
              <a:pathLst>
                <a:path w="72" h="521">
                  <a:moveTo>
                    <a:pt x="41" y="136"/>
                  </a:moveTo>
                  <a:lnTo>
                    <a:pt x="41" y="136"/>
                  </a:lnTo>
                  <a:lnTo>
                    <a:pt x="43" y="155"/>
                  </a:lnTo>
                  <a:lnTo>
                    <a:pt x="44" y="170"/>
                  </a:lnTo>
                  <a:lnTo>
                    <a:pt x="46" y="188"/>
                  </a:lnTo>
                  <a:lnTo>
                    <a:pt x="48" y="201"/>
                  </a:lnTo>
                  <a:lnTo>
                    <a:pt x="48" y="211"/>
                  </a:lnTo>
                  <a:lnTo>
                    <a:pt x="49" y="220"/>
                  </a:lnTo>
                  <a:lnTo>
                    <a:pt x="49" y="226"/>
                  </a:lnTo>
                  <a:lnTo>
                    <a:pt x="49" y="232"/>
                  </a:lnTo>
                  <a:lnTo>
                    <a:pt x="48" y="250"/>
                  </a:lnTo>
                  <a:lnTo>
                    <a:pt x="46" y="276"/>
                  </a:lnTo>
                  <a:lnTo>
                    <a:pt x="46" y="308"/>
                  </a:lnTo>
                  <a:lnTo>
                    <a:pt x="48" y="345"/>
                  </a:lnTo>
                  <a:lnTo>
                    <a:pt x="48" y="382"/>
                  </a:lnTo>
                  <a:lnTo>
                    <a:pt x="50" y="419"/>
                  </a:lnTo>
                  <a:lnTo>
                    <a:pt x="53" y="453"/>
                  </a:lnTo>
                  <a:lnTo>
                    <a:pt x="58" y="478"/>
                  </a:lnTo>
                  <a:lnTo>
                    <a:pt x="66" y="501"/>
                  </a:lnTo>
                  <a:lnTo>
                    <a:pt x="69" y="512"/>
                  </a:lnTo>
                  <a:lnTo>
                    <a:pt x="72" y="518"/>
                  </a:lnTo>
                  <a:lnTo>
                    <a:pt x="68" y="521"/>
                  </a:lnTo>
                  <a:lnTo>
                    <a:pt x="63" y="521"/>
                  </a:lnTo>
                  <a:lnTo>
                    <a:pt x="57" y="513"/>
                  </a:lnTo>
                  <a:lnTo>
                    <a:pt x="53" y="503"/>
                  </a:lnTo>
                  <a:lnTo>
                    <a:pt x="52" y="499"/>
                  </a:lnTo>
                  <a:lnTo>
                    <a:pt x="48" y="481"/>
                  </a:lnTo>
                  <a:lnTo>
                    <a:pt x="44" y="460"/>
                  </a:lnTo>
                  <a:lnTo>
                    <a:pt x="41" y="436"/>
                  </a:lnTo>
                  <a:lnTo>
                    <a:pt x="39" y="414"/>
                  </a:lnTo>
                  <a:lnTo>
                    <a:pt x="37" y="392"/>
                  </a:lnTo>
                  <a:lnTo>
                    <a:pt x="34" y="371"/>
                  </a:lnTo>
                  <a:lnTo>
                    <a:pt x="34" y="355"/>
                  </a:lnTo>
                  <a:lnTo>
                    <a:pt x="32" y="343"/>
                  </a:lnTo>
                  <a:lnTo>
                    <a:pt x="31" y="330"/>
                  </a:lnTo>
                  <a:lnTo>
                    <a:pt x="31" y="316"/>
                  </a:lnTo>
                  <a:lnTo>
                    <a:pt x="31" y="302"/>
                  </a:lnTo>
                  <a:lnTo>
                    <a:pt x="32" y="287"/>
                  </a:lnTo>
                  <a:lnTo>
                    <a:pt x="32" y="273"/>
                  </a:lnTo>
                  <a:lnTo>
                    <a:pt x="32" y="260"/>
                  </a:lnTo>
                  <a:lnTo>
                    <a:pt x="32" y="248"/>
                  </a:lnTo>
                  <a:lnTo>
                    <a:pt x="32" y="236"/>
                  </a:lnTo>
                  <a:lnTo>
                    <a:pt x="31" y="223"/>
                  </a:lnTo>
                  <a:lnTo>
                    <a:pt x="30" y="204"/>
                  </a:lnTo>
                  <a:lnTo>
                    <a:pt x="26" y="179"/>
                  </a:lnTo>
                  <a:lnTo>
                    <a:pt x="22" y="149"/>
                  </a:lnTo>
                  <a:lnTo>
                    <a:pt x="17" y="117"/>
                  </a:lnTo>
                  <a:lnTo>
                    <a:pt x="13" y="80"/>
                  </a:lnTo>
                  <a:lnTo>
                    <a:pt x="7" y="41"/>
                  </a:lnTo>
                  <a:lnTo>
                    <a:pt x="0" y="3"/>
                  </a:lnTo>
                  <a:lnTo>
                    <a:pt x="0" y="0"/>
                  </a:lnTo>
                  <a:lnTo>
                    <a:pt x="3" y="3"/>
                  </a:lnTo>
                  <a:lnTo>
                    <a:pt x="5" y="6"/>
                  </a:lnTo>
                  <a:lnTo>
                    <a:pt x="8" y="8"/>
                  </a:lnTo>
                  <a:lnTo>
                    <a:pt x="9" y="11"/>
                  </a:lnTo>
                  <a:lnTo>
                    <a:pt x="17" y="26"/>
                  </a:lnTo>
                  <a:lnTo>
                    <a:pt x="22" y="41"/>
                  </a:lnTo>
                  <a:lnTo>
                    <a:pt x="25" y="59"/>
                  </a:lnTo>
                  <a:lnTo>
                    <a:pt x="28" y="74"/>
                  </a:lnTo>
                  <a:lnTo>
                    <a:pt x="31" y="90"/>
                  </a:lnTo>
                  <a:lnTo>
                    <a:pt x="34" y="105"/>
                  </a:lnTo>
                  <a:lnTo>
                    <a:pt x="37" y="121"/>
                  </a:lnTo>
                  <a:lnTo>
                    <a:pt x="41" y="136"/>
                  </a:lnTo>
                  <a:close/>
                </a:path>
              </a:pathLst>
            </a:custGeom>
            <a:noFill/>
            <a:ln w="1588">
              <a:solidFill>
                <a:srgbClr val="000000"/>
              </a:solidFill>
              <a:prstDash val="solid"/>
              <a:round/>
              <a:headEnd/>
              <a:tailEnd/>
            </a:ln>
          </p:spPr>
          <p:txBody>
            <a:bodyPr/>
            <a:lstStyle/>
            <a:p>
              <a:endParaRPr lang="en-US"/>
            </a:p>
          </p:txBody>
        </p:sp>
        <p:sp>
          <p:nvSpPr>
            <p:cNvPr id="1241991" name="Freeform 903"/>
            <p:cNvSpPr>
              <a:spLocks/>
            </p:cNvSpPr>
            <p:nvPr/>
          </p:nvSpPr>
          <p:spPr bwMode="auto">
            <a:xfrm>
              <a:off x="3278" y="2216"/>
              <a:ext cx="56" cy="564"/>
            </a:xfrm>
            <a:custGeom>
              <a:avLst/>
              <a:gdLst/>
              <a:ahLst/>
              <a:cxnLst>
                <a:cxn ang="0">
                  <a:pos x="0" y="0"/>
                </a:cxn>
                <a:cxn ang="0">
                  <a:pos x="0" y="28"/>
                </a:cxn>
                <a:cxn ang="0">
                  <a:pos x="1" y="66"/>
                </a:cxn>
                <a:cxn ang="0">
                  <a:pos x="0" y="112"/>
                </a:cxn>
                <a:cxn ang="0">
                  <a:pos x="0" y="161"/>
                </a:cxn>
                <a:cxn ang="0">
                  <a:pos x="0" y="211"/>
                </a:cxn>
                <a:cxn ang="0">
                  <a:pos x="0" y="259"/>
                </a:cxn>
                <a:cxn ang="0">
                  <a:pos x="1" y="305"/>
                </a:cxn>
                <a:cxn ang="0">
                  <a:pos x="4" y="339"/>
                </a:cxn>
                <a:cxn ang="0">
                  <a:pos x="8" y="373"/>
                </a:cxn>
                <a:cxn ang="0">
                  <a:pos x="16" y="432"/>
                </a:cxn>
                <a:cxn ang="0">
                  <a:pos x="26" y="507"/>
                </a:cxn>
                <a:cxn ang="0">
                  <a:pos x="39" y="592"/>
                </a:cxn>
                <a:cxn ang="0">
                  <a:pos x="50" y="673"/>
                </a:cxn>
                <a:cxn ang="0">
                  <a:pos x="62" y="750"/>
                </a:cxn>
                <a:cxn ang="0">
                  <a:pos x="71" y="809"/>
                </a:cxn>
                <a:cxn ang="0">
                  <a:pos x="73" y="843"/>
                </a:cxn>
                <a:cxn ang="0">
                  <a:pos x="73" y="867"/>
                </a:cxn>
                <a:cxn ang="0">
                  <a:pos x="73" y="894"/>
                </a:cxn>
                <a:cxn ang="0">
                  <a:pos x="72" y="923"/>
                </a:cxn>
                <a:cxn ang="0">
                  <a:pos x="73" y="950"/>
                </a:cxn>
                <a:cxn ang="0">
                  <a:pos x="75" y="977"/>
                </a:cxn>
                <a:cxn ang="0">
                  <a:pos x="80" y="1021"/>
                </a:cxn>
                <a:cxn ang="0">
                  <a:pos x="85" y="1067"/>
                </a:cxn>
                <a:cxn ang="0">
                  <a:pos x="93" y="1106"/>
                </a:cxn>
                <a:cxn ang="0">
                  <a:pos x="98" y="1120"/>
                </a:cxn>
                <a:cxn ang="0">
                  <a:pos x="109" y="1128"/>
                </a:cxn>
                <a:cxn ang="0">
                  <a:pos x="110" y="1117"/>
                </a:cxn>
                <a:cxn ang="0">
                  <a:pos x="99" y="1085"/>
                </a:cxn>
                <a:cxn ang="0">
                  <a:pos x="91" y="1026"/>
                </a:cxn>
                <a:cxn ang="0">
                  <a:pos x="89" y="952"/>
                </a:cxn>
                <a:cxn ang="0">
                  <a:pos x="87" y="883"/>
                </a:cxn>
                <a:cxn ang="0">
                  <a:pos x="90" y="839"/>
                </a:cxn>
                <a:cxn ang="0">
                  <a:pos x="89" y="811"/>
                </a:cxn>
                <a:cxn ang="0">
                  <a:pos x="84" y="755"/>
                </a:cxn>
                <a:cxn ang="0">
                  <a:pos x="76" y="682"/>
                </a:cxn>
                <a:cxn ang="0">
                  <a:pos x="69" y="598"/>
                </a:cxn>
                <a:cxn ang="0">
                  <a:pos x="59" y="513"/>
                </a:cxn>
                <a:cxn ang="0">
                  <a:pos x="50" y="433"/>
                </a:cxn>
                <a:cxn ang="0">
                  <a:pos x="44" y="370"/>
                </a:cxn>
                <a:cxn ang="0">
                  <a:pos x="41" y="328"/>
                </a:cxn>
                <a:cxn ang="0">
                  <a:pos x="40" y="293"/>
                </a:cxn>
                <a:cxn ang="0">
                  <a:pos x="36" y="245"/>
                </a:cxn>
                <a:cxn ang="0">
                  <a:pos x="35" y="191"/>
                </a:cxn>
                <a:cxn ang="0">
                  <a:pos x="32" y="137"/>
                </a:cxn>
                <a:cxn ang="0">
                  <a:pos x="30" y="84"/>
                </a:cxn>
                <a:cxn ang="0">
                  <a:pos x="26" y="41"/>
                </a:cxn>
                <a:cxn ang="0">
                  <a:pos x="25" y="11"/>
                </a:cxn>
                <a:cxn ang="0">
                  <a:pos x="25" y="0"/>
                </a:cxn>
              </a:cxnLst>
              <a:rect l="0" t="0" r="r" b="b"/>
              <a:pathLst>
                <a:path w="113" h="1128">
                  <a:moveTo>
                    <a:pt x="0" y="0"/>
                  </a:moveTo>
                  <a:lnTo>
                    <a:pt x="0" y="0"/>
                  </a:lnTo>
                  <a:lnTo>
                    <a:pt x="0" y="13"/>
                  </a:lnTo>
                  <a:lnTo>
                    <a:pt x="0" y="28"/>
                  </a:lnTo>
                  <a:lnTo>
                    <a:pt x="1" y="46"/>
                  </a:lnTo>
                  <a:lnTo>
                    <a:pt x="1" y="66"/>
                  </a:lnTo>
                  <a:lnTo>
                    <a:pt x="1" y="88"/>
                  </a:lnTo>
                  <a:lnTo>
                    <a:pt x="0" y="112"/>
                  </a:lnTo>
                  <a:lnTo>
                    <a:pt x="0" y="137"/>
                  </a:lnTo>
                  <a:lnTo>
                    <a:pt x="0" y="161"/>
                  </a:lnTo>
                  <a:lnTo>
                    <a:pt x="0" y="186"/>
                  </a:lnTo>
                  <a:lnTo>
                    <a:pt x="0" y="211"/>
                  </a:lnTo>
                  <a:lnTo>
                    <a:pt x="0" y="236"/>
                  </a:lnTo>
                  <a:lnTo>
                    <a:pt x="0" y="259"/>
                  </a:lnTo>
                  <a:lnTo>
                    <a:pt x="1" y="282"/>
                  </a:lnTo>
                  <a:lnTo>
                    <a:pt x="1" y="305"/>
                  </a:lnTo>
                  <a:lnTo>
                    <a:pt x="1" y="322"/>
                  </a:lnTo>
                  <a:lnTo>
                    <a:pt x="4" y="339"/>
                  </a:lnTo>
                  <a:lnTo>
                    <a:pt x="5" y="352"/>
                  </a:lnTo>
                  <a:lnTo>
                    <a:pt x="8" y="373"/>
                  </a:lnTo>
                  <a:lnTo>
                    <a:pt x="12" y="399"/>
                  </a:lnTo>
                  <a:lnTo>
                    <a:pt x="16" y="432"/>
                  </a:lnTo>
                  <a:lnTo>
                    <a:pt x="22" y="469"/>
                  </a:lnTo>
                  <a:lnTo>
                    <a:pt x="26" y="507"/>
                  </a:lnTo>
                  <a:lnTo>
                    <a:pt x="32" y="549"/>
                  </a:lnTo>
                  <a:lnTo>
                    <a:pt x="39" y="592"/>
                  </a:lnTo>
                  <a:lnTo>
                    <a:pt x="44" y="633"/>
                  </a:lnTo>
                  <a:lnTo>
                    <a:pt x="50" y="673"/>
                  </a:lnTo>
                  <a:lnTo>
                    <a:pt x="57" y="713"/>
                  </a:lnTo>
                  <a:lnTo>
                    <a:pt x="62" y="750"/>
                  </a:lnTo>
                  <a:lnTo>
                    <a:pt x="66" y="781"/>
                  </a:lnTo>
                  <a:lnTo>
                    <a:pt x="71" y="809"/>
                  </a:lnTo>
                  <a:lnTo>
                    <a:pt x="72" y="829"/>
                  </a:lnTo>
                  <a:lnTo>
                    <a:pt x="73" y="843"/>
                  </a:lnTo>
                  <a:lnTo>
                    <a:pt x="73" y="855"/>
                  </a:lnTo>
                  <a:lnTo>
                    <a:pt x="73" y="867"/>
                  </a:lnTo>
                  <a:lnTo>
                    <a:pt x="73" y="880"/>
                  </a:lnTo>
                  <a:lnTo>
                    <a:pt x="73" y="894"/>
                  </a:lnTo>
                  <a:lnTo>
                    <a:pt x="72" y="909"/>
                  </a:lnTo>
                  <a:lnTo>
                    <a:pt x="72" y="923"/>
                  </a:lnTo>
                  <a:lnTo>
                    <a:pt x="72" y="937"/>
                  </a:lnTo>
                  <a:lnTo>
                    <a:pt x="73" y="950"/>
                  </a:lnTo>
                  <a:lnTo>
                    <a:pt x="75" y="962"/>
                  </a:lnTo>
                  <a:lnTo>
                    <a:pt x="75" y="977"/>
                  </a:lnTo>
                  <a:lnTo>
                    <a:pt x="78" y="999"/>
                  </a:lnTo>
                  <a:lnTo>
                    <a:pt x="80" y="1021"/>
                  </a:lnTo>
                  <a:lnTo>
                    <a:pt x="82" y="1045"/>
                  </a:lnTo>
                  <a:lnTo>
                    <a:pt x="85" y="1067"/>
                  </a:lnTo>
                  <a:lnTo>
                    <a:pt x="89" y="1089"/>
                  </a:lnTo>
                  <a:lnTo>
                    <a:pt x="93" y="1106"/>
                  </a:lnTo>
                  <a:lnTo>
                    <a:pt x="94" y="1110"/>
                  </a:lnTo>
                  <a:lnTo>
                    <a:pt x="98" y="1120"/>
                  </a:lnTo>
                  <a:lnTo>
                    <a:pt x="104" y="1128"/>
                  </a:lnTo>
                  <a:lnTo>
                    <a:pt x="109" y="1128"/>
                  </a:lnTo>
                  <a:lnTo>
                    <a:pt x="113" y="1125"/>
                  </a:lnTo>
                  <a:lnTo>
                    <a:pt x="110" y="1117"/>
                  </a:lnTo>
                  <a:lnTo>
                    <a:pt x="107" y="1108"/>
                  </a:lnTo>
                  <a:lnTo>
                    <a:pt x="99" y="1085"/>
                  </a:lnTo>
                  <a:lnTo>
                    <a:pt x="94" y="1058"/>
                  </a:lnTo>
                  <a:lnTo>
                    <a:pt x="91" y="1026"/>
                  </a:lnTo>
                  <a:lnTo>
                    <a:pt x="89" y="989"/>
                  </a:lnTo>
                  <a:lnTo>
                    <a:pt x="89" y="952"/>
                  </a:lnTo>
                  <a:lnTo>
                    <a:pt x="87" y="915"/>
                  </a:lnTo>
                  <a:lnTo>
                    <a:pt x="87" y="883"/>
                  </a:lnTo>
                  <a:lnTo>
                    <a:pt x="89" y="857"/>
                  </a:lnTo>
                  <a:lnTo>
                    <a:pt x="90" y="839"/>
                  </a:lnTo>
                  <a:lnTo>
                    <a:pt x="90" y="829"/>
                  </a:lnTo>
                  <a:lnTo>
                    <a:pt x="89" y="811"/>
                  </a:lnTo>
                  <a:lnTo>
                    <a:pt x="87" y="786"/>
                  </a:lnTo>
                  <a:lnTo>
                    <a:pt x="84" y="755"/>
                  </a:lnTo>
                  <a:lnTo>
                    <a:pt x="81" y="721"/>
                  </a:lnTo>
                  <a:lnTo>
                    <a:pt x="76" y="682"/>
                  </a:lnTo>
                  <a:lnTo>
                    <a:pt x="72" y="641"/>
                  </a:lnTo>
                  <a:lnTo>
                    <a:pt x="69" y="598"/>
                  </a:lnTo>
                  <a:lnTo>
                    <a:pt x="63" y="555"/>
                  </a:lnTo>
                  <a:lnTo>
                    <a:pt x="59" y="513"/>
                  </a:lnTo>
                  <a:lnTo>
                    <a:pt x="55" y="472"/>
                  </a:lnTo>
                  <a:lnTo>
                    <a:pt x="50" y="433"/>
                  </a:lnTo>
                  <a:lnTo>
                    <a:pt x="48" y="399"/>
                  </a:lnTo>
                  <a:lnTo>
                    <a:pt x="44" y="370"/>
                  </a:lnTo>
                  <a:lnTo>
                    <a:pt x="44" y="346"/>
                  </a:lnTo>
                  <a:lnTo>
                    <a:pt x="41" y="328"/>
                  </a:lnTo>
                  <a:lnTo>
                    <a:pt x="41" y="312"/>
                  </a:lnTo>
                  <a:lnTo>
                    <a:pt x="40" y="293"/>
                  </a:lnTo>
                  <a:lnTo>
                    <a:pt x="39" y="271"/>
                  </a:lnTo>
                  <a:lnTo>
                    <a:pt x="36" y="245"/>
                  </a:lnTo>
                  <a:lnTo>
                    <a:pt x="36" y="219"/>
                  </a:lnTo>
                  <a:lnTo>
                    <a:pt x="35" y="191"/>
                  </a:lnTo>
                  <a:lnTo>
                    <a:pt x="33" y="162"/>
                  </a:lnTo>
                  <a:lnTo>
                    <a:pt x="32" y="137"/>
                  </a:lnTo>
                  <a:lnTo>
                    <a:pt x="31" y="108"/>
                  </a:lnTo>
                  <a:lnTo>
                    <a:pt x="30" y="84"/>
                  </a:lnTo>
                  <a:lnTo>
                    <a:pt x="27" y="60"/>
                  </a:lnTo>
                  <a:lnTo>
                    <a:pt x="26" y="41"/>
                  </a:lnTo>
                  <a:lnTo>
                    <a:pt x="26" y="25"/>
                  </a:lnTo>
                  <a:lnTo>
                    <a:pt x="25" y="11"/>
                  </a:lnTo>
                  <a:lnTo>
                    <a:pt x="25" y="3"/>
                  </a:lnTo>
                  <a:lnTo>
                    <a:pt x="25" y="0"/>
                  </a:lnTo>
                  <a:lnTo>
                    <a:pt x="0" y="0"/>
                  </a:lnTo>
                  <a:close/>
                </a:path>
              </a:pathLst>
            </a:custGeom>
            <a:noFill/>
            <a:ln w="1588">
              <a:solidFill>
                <a:srgbClr val="000000"/>
              </a:solidFill>
              <a:prstDash val="solid"/>
              <a:round/>
              <a:headEnd/>
              <a:tailEnd/>
            </a:ln>
          </p:spPr>
          <p:txBody>
            <a:bodyPr/>
            <a:lstStyle/>
            <a:p>
              <a:endParaRPr lang="en-US"/>
            </a:p>
          </p:txBody>
        </p:sp>
        <p:sp>
          <p:nvSpPr>
            <p:cNvPr id="1241992" name="Freeform 904"/>
            <p:cNvSpPr>
              <a:spLocks/>
            </p:cNvSpPr>
            <p:nvPr/>
          </p:nvSpPr>
          <p:spPr bwMode="auto">
            <a:xfrm>
              <a:off x="3328" y="2497"/>
              <a:ext cx="59" cy="238"/>
            </a:xfrm>
            <a:custGeom>
              <a:avLst/>
              <a:gdLst/>
              <a:ahLst/>
              <a:cxnLst>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solidFill>
              <a:srgbClr val="FFFFFF"/>
            </a:solidFill>
            <a:ln w="9525">
              <a:noFill/>
              <a:round/>
              <a:headEnd/>
              <a:tailEnd/>
            </a:ln>
          </p:spPr>
          <p:txBody>
            <a:bodyPr/>
            <a:lstStyle/>
            <a:p>
              <a:endParaRPr lang="en-US"/>
            </a:p>
          </p:txBody>
        </p:sp>
        <p:sp>
          <p:nvSpPr>
            <p:cNvPr id="1241993" name="Freeform 905"/>
            <p:cNvSpPr>
              <a:spLocks/>
            </p:cNvSpPr>
            <p:nvPr/>
          </p:nvSpPr>
          <p:spPr bwMode="auto">
            <a:xfrm>
              <a:off x="3328" y="2497"/>
              <a:ext cx="59" cy="238"/>
            </a:xfrm>
            <a:custGeom>
              <a:avLst/>
              <a:gdLst/>
              <a:ahLst/>
              <a:cxnLst>
                <a:cxn ang="0">
                  <a:pos x="0" y="476"/>
                </a:cxn>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0" y="476"/>
                  </a:ln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noFill/>
            <a:ln w="1588">
              <a:solidFill>
                <a:srgbClr val="000000"/>
              </a:solidFill>
              <a:prstDash val="solid"/>
              <a:round/>
              <a:headEnd/>
              <a:tailEnd/>
            </a:ln>
          </p:spPr>
          <p:txBody>
            <a:bodyPr/>
            <a:lstStyle/>
            <a:p>
              <a:endParaRPr lang="en-US"/>
            </a:p>
          </p:txBody>
        </p:sp>
        <p:sp>
          <p:nvSpPr>
            <p:cNvPr id="1241994" name="Freeform 906"/>
            <p:cNvSpPr>
              <a:spLocks/>
            </p:cNvSpPr>
            <p:nvPr/>
          </p:nvSpPr>
          <p:spPr bwMode="auto">
            <a:xfrm>
              <a:off x="3328" y="2681"/>
              <a:ext cx="44" cy="54"/>
            </a:xfrm>
            <a:custGeom>
              <a:avLst/>
              <a:gdLst/>
              <a:ahLst/>
              <a:cxnLst>
                <a:cxn ang="0">
                  <a:pos x="5" y="0"/>
                </a:cxn>
                <a:cxn ang="0">
                  <a:pos x="0" y="108"/>
                </a:cxn>
                <a:cxn ang="0">
                  <a:pos x="4" y="100"/>
                </a:cxn>
                <a:cxn ang="0">
                  <a:pos x="7" y="89"/>
                </a:cxn>
                <a:cxn ang="0">
                  <a:pos x="9" y="77"/>
                </a:cxn>
                <a:cxn ang="0">
                  <a:pos x="14" y="65"/>
                </a:cxn>
                <a:cxn ang="0">
                  <a:pos x="21" y="55"/>
                </a:cxn>
                <a:cxn ang="0">
                  <a:pos x="27" y="45"/>
                </a:cxn>
                <a:cxn ang="0">
                  <a:pos x="36" y="39"/>
                </a:cxn>
                <a:cxn ang="0">
                  <a:pos x="45" y="33"/>
                </a:cxn>
                <a:cxn ang="0">
                  <a:pos x="58" y="28"/>
                </a:cxn>
                <a:cxn ang="0">
                  <a:pos x="71" y="24"/>
                </a:cxn>
                <a:cxn ang="0">
                  <a:pos x="80" y="18"/>
                </a:cxn>
                <a:cxn ang="0">
                  <a:pos x="87" y="9"/>
                </a:cxn>
                <a:cxn ang="0">
                  <a:pos x="89" y="9"/>
                </a:cxn>
                <a:cxn ang="0">
                  <a:pos x="81" y="12"/>
                </a:cxn>
                <a:cxn ang="0">
                  <a:pos x="72" y="15"/>
                </a:cxn>
                <a:cxn ang="0">
                  <a:pos x="62" y="18"/>
                </a:cxn>
                <a:cxn ang="0">
                  <a:pos x="54" y="23"/>
                </a:cxn>
                <a:cxn ang="0">
                  <a:pos x="43" y="26"/>
                </a:cxn>
                <a:cxn ang="0">
                  <a:pos x="36" y="24"/>
                </a:cxn>
                <a:cxn ang="0">
                  <a:pos x="32" y="21"/>
                </a:cxn>
                <a:cxn ang="0">
                  <a:pos x="27" y="23"/>
                </a:cxn>
                <a:cxn ang="0">
                  <a:pos x="17" y="28"/>
                </a:cxn>
                <a:cxn ang="0">
                  <a:pos x="13" y="21"/>
                </a:cxn>
                <a:cxn ang="0">
                  <a:pos x="9" y="9"/>
                </a:cxn>
                <a:cxn ang="0">
                  <a:pos x="7" y="0"/>
                </a:cxn>
                <a:cxn ang="0">
                  <a:pos x="5" y="0"/>
                </a:cxn>
              </a:cxnLst>
              <a:rect l="0" t="0" r="r" b="b"/>
              <a:pathLst>
                <a:path w="89" h="108">
                  <a:moveTo>
                    <a:pt x="5" y="0"/>
                  </a:moveTo>
                  <a:lnTo>
                    <a:pt x="0" y="108"/>
                  </a:lnTo>
                  <a:lnTo>
                    <a:pt x="4" y="100"/>
                  </a:lnTo>
                  <a:lnTo>
                    <a:pt x="7" y="89"/>
                  </a:lnTo>
                  <a:lnTo>
                    <a:pt x="9" y="77"/>
                  </a:lnTo>
                  <a:lnTo>
                    <a:pt x="14" y="65"/>
                  </a:lnTo>
                  <a:lnTo>
                    <a:pt x="21" y="55"/>
                  </a:lnTo>
                  <a:lnTo>
                    <a:pt x="27" y="45"/>
                  </a:lnTo>
                  <a:lnTo>
                    <a:pt x="36" y="39"/>
                  </a:lnTo>
                  <a:lnTo>
                    <a:pt x="45" y="33"/>
                  </a:lnTo>
                  <a:lnTo>
                    <a:pt x="58" y="28"/>
                  </a:lnTo>
                  <a:lnTo>
                    <a:pt x="71" y="24"/>
                  </a:lnTo>
                  <a:lnTo>
                    <a:pt x="80" y="18"/>
                  </a:lnTo>
                  <a:lnTo>
                    <a:pt x="87" y="9"/>
                  </a:lnTo>
                  <a:lnTo>
                    <a:pt x="89" y="9"/>
                  </a:lnTo>
                  <a:lnTo>
                    <a:pt x="81" y="12"/>
                  </a:lnTo>
                  <a:lnTo>
                    <a:pt x="72" y="15"/>
                  </a:lnTo>
                  <a:lnTo>
                    <a:pt x="62" y="18"/>
                  </a:lnTo>
                  <a:lnTo>
                    <a:pt x="54" y="23"/>
                  </a:lnTo>
                  <a:lnTo>
                    <a:pt x="43" y="26"/>
                  </a:lnTo>
                  <a:lnTo>
                    <a:pt x="36" y="24"/>
                  </a:lnTo>
                  <a:lnTo>
                    <a:pt x="32" y="21"/>
                  </a:lnTo>
                  <a:lnTo>
                    <a:pt x="27" y="23"/>
                  </a:lnTo>
                  <a:lnTo>
                    <a:pt x="17" y="28"/>
                  </a:lnTo>
                  <a:lnTo>
                    <a:pt x="13" y="21"/>
                  </a:lnTo>
                  <a:lnTo>
                    <a:pt x="9" y="9"/>
                  </a:lnTo>
                  <a:lnTo>
                    <a:pt x="7" y="0"/>
                  </a:lnTo>
                  <a:lnTo>
                    <a:pt x="5" y="0"/>
                  </a:lnTo>
                  <a:close/>
                </a:path>
              </a:pathLst>
            </a:custGeom>
            <a:solidFill>
              <a:srgbClr val="FFFFFF"/>
            </a:solidFill>
            <a:ln w="9525">
              <a:noFill/>
              <a:round/>
              <a:headEnd/>
              <a:tailEnd/>
            </a:ln>
          </p:spPr>
          <p:txBody>
            <a:bodyPr/>
            <a:lstStyle/>
            <a:p>
              <a:endParaRPr lang="en-US"/>
            </a:p>
          </p:txBody>
        </p:sp>
        <p:sp>
          <p:nvSpPr>
            <p:cNvPr id="1241995" name="Freeform 907"/>
            <p:cNvSpPr>
              <a:spLocks/>
            </p:cNvSpPr>
            <p:nvPr/>
          </p:nvSpPr>
          <p:spPr bwMode="auto">
            <a:xfrm>
              <a:off x="3328" y="2681"/>
              <a:ext cx="44" cy="54"/>
            </a:xfrm>
            <a:custGeom>
              <a:avLst/>
              <a:gdLst/>
              <a:ahLst/>
              <a:cxnLst>
                <a:cxn ang="0">
                  <a:pos x="5" y="0"/>
                </a:cxn>
                <a:cxn ang="0">
                  <a:pos x="0" y="108"/>
                </a:cxn>
                <a:cxn ang="0">
                  <a:pos x="4" y="100"/>
                </a:cxn>
                <a:cxn ang="0">
                  <a:pos x="7" y="89"/>
                </a:cxn>
                <a:cxn ang="0">
                  <a:pos x="9" y="77"/>
                </a:cxn>
                <a:cxn ang="0">
                  <a:pos x="14" y="65"/>
                </a:cxn>
                <a:cxn ang="0">
                  <a:pos x="21" y="55"/>
                </a:cxn>
                <a:cxn ang="0">
                  <a:pos x="27" y="45"/>
                </a:cxn>
                <a:cxn ang="0">
                  <a:pos x="36" y="39"/>
                </a:cxn>
                <a:cxn ang="0">
                  <a:pos x="45" y="33"/>
                </a:cxn>
                <a:cxn ang="0">
                  <a:pos x="58" y="28"/>
                </a:cxn>
                <a:cxn ang="0">
                  <a:pos x="71" y="24"/>
                </a:cxn>
                <a:cxn ang="0">
                  <a:pos x="80" y="18"/>
                </a:cxn>
                <a:cxn ang="0">
                  <a:pos x="87" y="9"/>
                </a:cxn>
                <a:cxn ang="0">
                  <a:pos x="89" y="9"/>
                </a:cxn>
                <a:cxn ang="0">
                  <a:pos x="81" y="12"/>
                </a:cxn>
                <a:cxn ang="0">
                  <a:pos x="72" y="15"/>
                </a:cxn>
                <a:cxn ang="0">
                  <a:pos x="62" y="18"/>
                </a:cxn>
                <a:cxn ang="0">
                  <a:pos x="54" y="23"/>
                </a:cxn>
                <a:cxn ang="0">
                  <a:pos x="43" y="26"/>
                </a:cxn>
                <a:cxn ang="0">
                  <a:pos x="36" y="24"/>
                </a:cxn>
                <a:cxn ang="0">
                  <a:pos x="32" y="21"/>
                </a:cxn>
                <a:cxn ang="0">
                  <a:pos x="27" y="23"/>
                </a:cxn>
                <a:cxn ang="0">
                  <a:pos x="17" y="28"/>
                </a:cxn>
                <a:cxn ang="0">
                  <a:pos x="13" y="21"/>
                </a:cxn>
                <a:cxn ang="0">
                  <a:pos x="9" y="9"/>
                </a:cxn>
                <a:cxn ang="0">
                  <a:pos x="7" y="0"/>
                </a:cxn>
                <a:cxn ang="0">
                  <a:pos x="5" y="0"/>
                </a:cxn>
              </a:cxnLst>
              <a:rect l="0" t="0" r="r" b="b"/>
              <a:pathLst>
                <a:path w="89" h="108">
                  <a:moveTo>
                    <a:pt x="5" y="0"/>
                  </a:moveTo>
                  <a:lnTo>
                    <a:pt x="0" y="108"/>
                  </a:lnTo>
                  <a:lnTo>
                    <a:pt x="4" y="100"/>
                  </a:lnTo>
                  <a:lnTo>
                    <a:pt x="7" y="89"/>
                  </a:lnTo>
                  <a:lnTo>
                    <a:pt x="9" y="77"/>
                  </a:lnTo>
                  <a:lnTo>
                    <a:pt x="14" y="65"/>
                  </a:lnTo>
                  <a:lnTo>
                    <a:pt x="21" y="55"/>
                  </a:lnTo>
                  <a:lnTo>
                    <a:pt x="27" y="45"/>
                  </a:lnTo>
                  <a:lnTo>
                    <a:pt x="36" y="39"/>
                  </a:lnTo>
                  <a:lnTo>
                    <a:pt x="45" y="33"/>
                  </a:lnTo>
                  <a:lnTo>
                    <a:pt x="58" y="28"/>
                  </a:lnTo>
                  <a:lnTo>
                    <a:pt x="71" y="24"/>
                  </a:lnTo>
                  <a:lnTo>
                    <a:pt x="80" y="18"/>
                  </a:lnTo>
                  <a:lnTo>
                    <a:pt x="87" y="9"/>
                  </a:lnTo>
                  <a:lnTo>
                    <a:pt x="89" y="9"/>
                  </a:lnTo>
                  <a:lnTo>
                    <a:pt x="81" y="12"/>
                  </a:lnTo>
                  <a:lnTo>
                    <a:pt x="72" y="15"/>
                  </a:lnTo>
                  <a:lnTo>
                    <a:pt x="62" y="18"/>
                  </a:lnTo>
                  <a:lnTo>
                    <a:pt x="54" y="23"/>
                  </a:lnTo>
                  <a:lnTo>
                    <a:pt x="43" y="26"/>
                  </a:lnTo>
                  <a:lnTo>
                    <a:pt x="36" y="24"/>
                  </a:lnTo>
                  <a:lnTo>
                    <a:pt x="32" y="21"/>
                  </a:lnTo>
                  <a:lnTo>
                    <a:pt x="27" y="23"/>
                  </a:lnTo>
                  <a:lnTo>
                    <a:pt x="17" y="28"/>
                  </a:lnTo>
                  <a:lnTo>
                    <a:pt x="13" y="21"/>
                  </a:lnTo>
                  <a:lnTo>
                    <a:pt x="9" y="9"/>
                  </a:lnTo>
                  <a:lnTo>
                    <a:pt x="7" y="0"/>
                  </a:lnTo>
                  <a:lnTo>
                    <a:pt x="5" y="0"/>
                  </a:lnTo>
                  <a:close/>
                </a:path>
              </a:pathLst>
            </a:custGeom>
            <a:noFill/>
            <a:ln w="1588">
              <a:solidFill>
                <a:srgbClr val="000000"/>
              </a:solidFill>
              <a:prstDash val="solid"/>
              <a:round/>
              <a:headEnd/>
              <a:tailEnd/>
            </a:ln>
          </p:spPr>
          <p:txBody>
            <a:bodyPr/>
            <a:lstStyle/>
            <a:p>
              <a:endParaRPr lang="en-US"/>
            </a:p>
          </p:txBody>
        </p:sp>
        <p:sp>
          <p:nvSpPr>
            <p:cNvPr id="1241996" name="Freeform 908"/>
            <p:cNvSpPr>
              <a:spLocks/>
            </p:cNvSpPr>
            <p:nvPr/>
          </p:nvSpPr>
          <p:spPr bwMode="auto">
            <a:xfrm>
              <a:off x="3328" y="2497"/>
              <a:ext cx="59" cy="238"/>
            </a:xfrm>
            <a:custGeom>
              <a:avLst/>
              <a:gdLst/>
              <a:ahLst/>
              <a:cxnLst>
                <a:cxn ang="0">
                  <a:pos x="0" y="476"/>
                </a:cxn>
                <a:cxn ang="0">
                  <a:pos x="0" y="476"/>
                </a:cxn>
                <a:cxn ang="0">
                  <a:pos x="2" y="468"/>
                </a:cxn>
                <a:cxn ang="0">
                  <a:pos x="5" y="457"/>
                </a:cxn>
                <a:cxn ang="0">
                  <a:pos x="7" y="445"/>
                </a:cxn>
                <a:cxn ang="0">
                  <a:pos x="12" y="435"/>
                </a:cxn>
                <a:cxn ang="0">
                  <a:pos x="17" y="423"/>
                </a:cxn>
                <a:cxn ang="0">
                  <a:pos x="24" y="416"/>
                </a:cxn>
                <a:cxn ang="0">
                  <a:pos x="34" y="408"/>
                </a:cxn>
                <a:cxn ang="0">
                  <a:pos x="43" y="404"/>
                </a:cxn>
                <a:cxn ang="0">
                  <a:pos x="53" y="401"/>
                </a:cxn>
                <a:cxn ang="0">
                  <a:pos x="64" y="395"/>
                </a:cxn>
                <a:cxn ang="0">
                  <a:pos x="71" y="391"/>
                </a:cxn>
                <a:cxn ang="0">
                  <a:pos x="79" y="383"/>
                </a:cxn>
                <a:cxn ang="0">
                  <a:pos x="85" y="377"/>
                </a:cxn>
                <a:cxn ang="0">
                  <a:pos x="91" y="368"/>
                </a:cxn>
                <a:cxn ang="0">
                  <a:pos x="97" y="359"/>
                </a:cxn>
                <a:cxn ang="0">
                  <a:pos x="103" y="349"/>
                </a:cxn>
                <a:cxn ang="0">
                  <a:pos x="106" y="340"/>
                </a:cxn>
                <a:cxn ang="0">
                  <a:pos x="109" y="328"/>
                </a:cxn>
                <a:cxn ang="0">
                  <a:pos x="112" y="314"/>
                </a:cxn>
                <a:cxn ang="0">
                  <a:pos x="115" y="294"/>
                </a:cxn>
                <a:cxn ang="0">
                  <a:pos x="118" y="275"/>
                </a:cxn>
                <a:cxn ang="0">
                  <a:pos x="118" y="250"/>
                </a:cxn>
                <a:cxn ang="0">
                  <a:pos x="118" y="223"/>
                </a:cxn>
                <a:cxn ang="0">
                  <a:pos x="115" y="194"/>
                </a:cxn>
                <a:cxn ang="0">
                  <a:pos x="112" y="163"/>
                </a:cxn>
                <a:cxn ang="0">
                  <a:pos x="112" y="131"/>
                </a:cxn>
                <a:cxn ang="0">
                  <a:pos x="111" y="99"/>
                </a:cxn>
                <a:cxn ang="0">
                  <a:pos x="111" y="72"/>
                </a:cxn>
                <a:cxn ang="0">
                  <a:pos x="111" y="46"/>
                </a:cxn>
                <a:cxn ang="0">
                  <a:pos x="112" y="26"/>
                </a:cxn>
                <a:cxn ang="0">
                  <a:pos x="112" y="15"/>
                </a:cxn>
                <a:cxn ang="0">
                  <a:pos x="112" y="10"/>
                </a:cxn>
                <a:cxn ang="0">
                  <a:pos x="85" y="0"/>
                </a:cxn>
                <a:cxn ang="0">
                  <a:pos x="29" y="194"/>
                </a:cxn>
                <a:cxn ang="0">
                  <a:pos x="16" y="238"/>
                </a:cxn>
                <a:cxn ang="0">
                  <a:pos x="5" y="349"/>
                </a:cxn>
                <a:cxn ang="0">
                  <a:pos x="0" y="476"/>
                </a:cxn>
              </a:cxnLst>
              <a:rect l="0" t="0" r="r" b="b"/>
              <a:pathLst>
                <a:path w="118" h="476">
                  <a:moveTo>
                    <a:pt x="0" y="476"/>
                  </a:moveTo>
                  <a:lnTo>
                    <a:pt x="0" y="476"/>
                  </a:lnTo>
                  <a:lnTo>
                    <a:pt x="2" y="468"/>
                  </a:lnTo>
                  <a:lnTo>
                    <a:pt x="5" y="457"/>
                  </a:lnTo>
                  <a:lnTo>
                    <a:pt x="7" y="445"/>
                  </a:lnTo>
                  <a:lnTo>
                    <a:pt x="12" y="435"/>
                  </a:lnTo>
                  <a:lnTo>
                    <a:pt x="17" y="423"/>
                  </a:lnTo>
                  <a:lnTo>
                    <a:pt x="24" y="416"/>
                  </a:lnTo>
                  <a:lnTo>
                    <a:pt x="34" y="408"/>
                  </a:lnTo>
                  <a:lnTo>
                    <a:pt x="43" y="404"/>
                  </a:lnTo>
                  <a:lnTo>
                    <a:pt x="53" y="401"/>
                  </a:lnTo>
                  <a:lnTo>
                    <a:pt x="64" y="395"/>
                  </a:lnTo>
                  <a:lnTo>
                    <a:pt x="71" y="391"/>
                  </a:lnTo>
                  <a:lnTo>
                    <a:pt x="79" y="383"/>
                  </a:lnTo>
                  <a:lnTo>
                    <a:pt x="85" y="377"/>
                  </a:lnTo>
                  <a:lnTo>
                    <a:pt x="91" y="368"/>
                  </a:lnTo>
                  <a:lnTo>
                    <a:pt x="97" y="359"/>
                  </a:lnTo>
                  <a:lnTo>
                    <a:pt x="103" y="349"/>
                  </a:lnTo>
                  <a:lnTo>
                    <a:pt x="106" y="340"/>
                  </a:lnTo>
                  <a:lnTo>
                    <a:pt x="109" y="328"/>
                  </a:lnTo>
                  <a:lnTo>
                    <a:pt x="112" y="314"/>
                  </a:lnTo>
                  <a:lnTo>
                    <a:pt x="115" y="294"/>
                  </a:lnTo>
                  <a:lnTo>
                    <a:pt x="118" y="275"/>
                  </a:lnTo>
                  <a:lnTo>
                    <a:pt x="118" y="250"/>
                  </a:lnTo>
                  <a:lnTo>
                    <a:pt x="118" y="223"/>
                  </a:lnTo>
                  <a:lnTo>
                    <a:pt x="115" y="194"/>
                  </a:lnTo>
                  <a:lnTo>
                    <a:pt x="112" y="163"/>
                  </a:lnTo>
                  <a:lnTo>
                    <a:pt x="112" y="131"/>
                  </a:lnTo>
                  <a:lnTo>
                    <a:pt x="111" y="99"/>
                  </a:lnTo>
                  <a:lnTo>
                    <a:pt x="111" y="72"/>
                  </a:lnTo>
                  <a:lnTo>
                    <a:pt x="111" y="46"/>
                  </a:lnTo>
                  <a:lnTo>
                    <a:pt x="112" y="26"/>
                  </a:lnTo>
                  <a:lnTo>
                    <a:pt x="112" y="15"/>
                  </a:lnTo>
                  <a:lnTo>
                    <a:pt x="112" y="10"/>
                  </a:lnTo>
                  <a:lnTo>
                    <a:pt x="85" y="0"/>
                  </a:lnTo>
                  <a:lnTo>
                    <a:pt x="29" y="194"/>
                  </a:lnTo>
                  <a:lnTo>
                    <a:pt x="16" y="238"/>
                  </a:lnTo>
                  <a:lnTo>
                    <a:pt x="5" y="349"/>
                  </a:lnTo>
                  <a:lnTo>
                    <a:pt x="0" y="476"/>
                  </a:lnTo>
                  <a:close/>
                </a:path>
              </a:pathLst>
            </a:custGeom>
            <a:noFill/>
            <a:ln w="1588">
              <a:solidFill>
                <a:srgbClr val="000000"/>
              </a:solidFill>
              <a:prstDash val="solid"/>
              <a:round/>
              <a:headEnd/>
              <a:tailEnd/>
            </a:ln>
          </p:spPr>
          <p:txBody>
            <a:bodyPr/>
            <a:lstStyle/>
            <a:p>
              <a:endParaRPr lang="en-US"/>
            </a:p>
          </p:txBody>
        </p:sp>
        <p:sp>
          <p:nvSpPr>
            <p:cNvPr id="1241997" name="Freeform 909"/>
            <p:cNvSpPr>
              <a:spLocks/>
            </p:cNvSpPr>
            <p:nvPr/>
          </p:nvSpPr>
          <p:spPr bwMode="auto">
            <a:xfrm>
              <a:off x="3351" y="2666"/>
              <a:ext cx="22" cy="24"/>
            </a:xfrm>
            <a:custGeom>
              <a:avLst/>
              <a:gdLst/>
              <a:ahLst/>
              <a:cxnLst>
                <a:cxn ang="0">
                  <a:pos x="42" y="0"/>
                </a:cxn>
                <a:cxn ang="0">
                  <a:pos x="42" y="0"/>
                </a:cxn>
                <a:cxn ang="0">
                  <a:pos x="36" y="15"/>
                </a:cxn>
                <a:cxn ang="0">
                  <a:pos x="24" y="30"/>
                </a:cxn>
                <a:cxn ang="0">
                  <a:pos x="11" y="42"/>
                </a:cxn>
                <a:cxn ang="0">
                  <a:pos x="0" y="49"/>
                </a:cxn>
              </a:cxnLst>
              <a:rect l="0" t="0" r="r" b="b"/>
              <a:pathLst>
                <a:path w="42" h="49">
                  <a:moveTo>
                    <a:pt x="42" y="0"/>
                  </a:moveTo>
                  <a:lnTo>
                    <a:pt x="42" y="0"/>
                  </a:lnTo>
                  <a:lnTo>
                    <a:pt x="36" y="15"/>
                  </a:lnTo>
                  <a:lnTo>
                    <a:pt x="24" y="30"/>
                  </a:lnTo>
                  <a:lnTo>
                    <a:pt x="11" y="42"/>
                  </a:lnTo>
                  <a:lnTo>
                    <a:pt x="0" y="49"/>
                  </a:lnTo>
                </a:path>
              </a:pathLst>
            </a:custGeom>
            <a:noFill/>
            <a:ln w="1588">
              <a:solidFill>
                <a:srgbClr val="000000"/>
              </a:solidFill>
              <a:prstDash val="solid"/>
              <a:round/>
              <a:headEnd/>
              <a:tailEnd/>
            </a:ln>
          </p:spPr>
          <p:txBody>
            <a:bodyPr/>
            <a:lstStyle/>
            <a:p>
              <a:endParaRPr lang="en-US"/>
            </a:p>
          </p:txBody>
        </p:sp>
        <p:sp>
          <p:nvSpPr>
            <p:cNvPr id="1241998" name="Freeform 910"/>
            <p:cNvSpPr>
              <a:spLocks/>
            </p:cNvSpPr>
            <p:nvPr/>
          </p:nvSpPr>
          <p:spPr bwMode="auto">
            <a:xfrm>
              <a:off x="3339" y="2608"/>
              <a:ext cx="16" cy="62"/>
            </a:xfrm>
            <a:custGeom>
              <a:avLst/>
              <a:gdLst/>
              <a:ahLst/>
              <a:cxnLst>
                <a:cxn ang="0">
                  <a:pos x="32" y="0"/>
                </a:cxn>
                <a:cxn ang="0">
                  <a:pos x="32" y="0"/>
                </a:cxn>
                <a:cxn ang="0">
                  <a:pos x="29" y="15"/>
                </a:cxn>
                <a:cxn ang="0">
                  <a:pos x="26" y="29"/>
                </a:cxn>
                <a:cxn ang="0">
                  <a:pos x="22" y="44"/>
                </a:cxn>
                <a:cxn ang="0">
                  <a:pos x="17" y="59"/>
                </a:cxn>
                <a:cxn ang="0">
                  <a:pos x="13" y="74"/>
                </a:cxn>
                <a:cxn ang="0">
                  <a:pos x="8" y="90"/>
                </a:cxn>
                <a:cxn ang="0">
                  <a:pos x="3" y="106"/>
                </a:cxn>
                <a:cxn ang="0">
                  <a:pos x="0" y="124"/>
                </a:cxn>
              </a:cxnLst>
              <a:rect l="0" t="0" r="r" b="b"/>
              <a:pathLst>
                <a:path w="32" h="124">
                  <a:moveTo>
                    <a:pt x="32" y="0"/>
                  </a:moveTo>
                  <a:lnTo>
                    <a:pt x="32" y="0"/>
                  </a:lnTo>
                  <a:lnTo>
                    <a:pt x="29" y="15"/>
                  </a:lnTo>
                  <a:lnTo>
                    <a:pt x="26" y="29"/>
                  </a:lnTo>
                  <a:lnTo>
                    <a:pt x="22" y="44"/>
                  </a:lnTo>
                  <a:lnTo>
                    <a:pt x="17" y="59"/>
                  </a:lnTo>
                  <a:lnTo>
                    <a:pt x="13" y="74"/>
                  </a:lnTo>
                  <a:lnTo>
                    <a:pt x="8" y="90"/>
                  </a:lnTo>
                  <a:lnTo>
                    <a:pt x="3" y="106"/>
                  </a:lnTo>
                  <a:lnTo>
                    <a:pt x="0" y="124"/>
                  </a:lnTo>
                </a:path>
              </a:pathLst>
            </a:custGeom>
            <a:noFill/>
            <a:ln w="1588">
              <a:solidFill>
                <a:srgbClr val="000000"/>
              </a:solidFill>
              <a:prstDash val="solid"/>
              <a:round/>
              <a:headEnd/>
              <a:tailEnd/>
            </a:ln>
          </p:spPr>
          <p:txBody>
            <a:bodyPr/>
            <a:lstStyle/>
            <a:p>
              <a:endParaRPr lang="en-US"/>
            </a:p>
          </p:txBody>
        </p:sp>
        <p:sp>
          <p:nvSpPr>
            <p:cNvPr id="1241999" name="Freeform 911"/>
            <p:cNvSpPr>
              <a:spLocks/>
            </p:cNvSpPr>
            <p:nvPr/>
          </p:nvSpPr>
          <p:spPr bwMode="auto">
            <a:xfrm>
              <a:off x="3355" y="2614"/>
              <a:ext cx="9" cy="38"/>
            </a:xfrm>
            <a:custGeom>
              <a:avLst/>
              <a:gdLst/>
              <a:ahLst/>
              <a:cxnLst>
                <a:cxn ang="0">
                  <a:pos x="17" y="0"/>
                </a:cxn>
                <a:cxn ang="0">
                  <a:pos x="17" y="0"/>
                </a:cxn>
                <a:cxn ang="0">
                  <a:pos x="17" y="9"/>
                </a:cxn>
                <a:cxn ang="0">
                  <a:pos x="16" y="17"/>
                </a:cxn>
                <a:cxn ang="0">
                  <a:pos x="13" y="28"/>
                </a:cxn>
                <a:cxn ang="0">
                  <a:pos x="11" y="38"/>
                </a:cxn>
                <a:cxn ang="0">
                  <a:pos x="9" y="46"/>
                </a:cxn>
                <a:cxn ang="0">
                  <a:pos x="7" y="56"/>
                </a:cxn>
                <a:cxn ang="0">
                  <a:pos x="3" y="65"/>
                </a:cxn>
                <a:cxn ang="0">
                  <a:pos x="0" y="75"/>
                </a:cxn>
              </a:cxnLst>
              <a:rect l="0" t="0" r="r" b="b"/>
              <a:pathLst>
                <a:path w="17" h="75">
                  <a:moveTo>
                    <a:pt x="17" y="0"/>
                  </a:moveTo>
                  <a:lnTo>
                    <a:pt x="17" y="0"/>
                  </a:lnTo>
                  <a:lnTo>
                    <a:pt x="17" y="9"/>
                  </a:lnTo>
                  <a:lnTo>
                    <a:pt x="16" y="17"/>
                  </a:lnTo>
                  <a:lnTo>
                    <a:pt x="13" y="28"/>
                  </a:lnTo>
                  <a:lnTo>
                    <a:pt x="11" y="38"/>
                  </a:lnTo>
                  <a:lnTo>
                    <a:pt x="9" y="46"/>
                  </a:lnTo>
                  <a:lnTo>
                    <a:pt x="7" y="56"/>
                  </a:lnTo>
                  <a:lnTo>
                    <a:pt x="3" y="65"/>
                  </a:lnTo>
                  <a:lnTo>
                    <a:pt x="0" y="75"/>
                  </a:lnTo>
                </a:path>
              </a:pathLst>
            </a:custGeom>
            <a:noFill/>
            <a:ln w="1588">
              <a:solidFill>
                <a:srgbClr val="000000"/>
              </a:solidFill>
              <a:prstDash val="solid"/>
              <a:round/>
              <a:headEnd/>
              <a:tailEnd/>
            </a:ln>
          </p:spPr>
          <p:txBody>
            <a:bodyPr/>
            <a:lstStyle/>
            <a:p>
              <a:endParaRPr lang="en-US"/>
            </a:p>
          </p:txBody>
        </p:sp>
        <p:sp>
          <p:nvSpPr>
            <p:cNvPr id="1242000" name="Freeform 912"/>
            <p:cNvSpPr>
              <a:spLocks/>
            </p:cNvSpPr>
            <p:nvPr/>
          </p:nvSpPr>
          <p:spPr bwMode="auto">
            <a:xfrm>
              <a:off x="3433" y="2472"/>
              <a:ext cx="25" cy="223"/>
            </a:xfrm>
            <a:custGeom>
              <a:avLst/>
              <a:gdLst/>
              <a:ahLst/>
              <a:cxnLst>
                <a:cxn ang="0">
                  <a:pos x="9" y="2"/>
                </a:cxn>
                <a:cxn ang="0">
                  <a:pos x="14" y="15"/>
                </a:cxn>
                <a:cxn ang="0">
                  <a:pos x="20" y="42"/>
                </a:cxn>
                <a:cxn ang="0">
                  <a:pos x="27" y="73"/>
                </a:cxn>
                <a:cxn ang="0">
                  <a:pos x="32" y="111"/>
                </a:cxn>
                <a:cxn ang="0">
                  <a:pos x="39" y="148"/>
                </a:cxn>
                <a:cxn ang="0">
                  <a:pos x="45" y="187"/>
                </a:cxn>
                <a:cxn ang="0">
                  <a:pos x="48" y="218"/>
                </a:cxn>
                <a:cxn ang="0">
                  <a:pos x="50" y="243"/>
                </a:cxn>
                <a:cxn ang="0">
                  <a:pos x="50" y="249"/>
                </a:cxn>
                <a:cxn ang="0">
                  <a:pos x="48" y="258"/>
                </a:cxn>
                <a:cxn ang="0">
                  <a:pos x="46" y="267"/>
                </a:cxn>
                <a:cxn ang="0">
                  <a:pos x="45" y="279"/>
                </a:cxn>
                <a:cxn ang="0">
                  <a:pos x="41" y="291"/>
                </a:cxn>
                <a:cxn ang="0">
                  <a:pos x="38" y="302"/>
                </a:cxn>
                <a:cxn ang="0">
                  <a:pos x="37" y="313"/>
                </a:cxn>
                <a:cxn ang="0">
                  <a:pos x="36" y="323"/>
                </a:cxn>
                <a:cxn ang="0">
                  <a:pos x="36" y="338"/>
                </a:cxn>
                <a:cxn ang="0">
                  <a:pos x="33" y="353"/>
                </a:cxn>
                <a:cxn ang="0">
                  <a:pos x="32" y="369"/>
                </a:cxn>
                <a:cxn ang="0">
                  <a:pos x="30" y="387"/>
                </a:cxn>
                <a:cxn ang="0">
                  <a:pos x="29" y="403"/>
                </a:cxn>
                <a:cxn ang="0">
                  <a:pos x="28" y="419"/>
                </a:cxn>
                <a:cxn ang="0">
                  <a:pos x="27" y="434"/>
                </a:cxn>
                <a:cxn ang="0">
                  <a:pos x="24" y="447"/>
                </a:cxn>
                <a:cxn ang="0">
                  <a:pos x="24" y="443"/>
                </a:cxn>
                <a:cxn ang="0">
                  <a:pos x="23" y="427"/>
                </a:cxn>
                <a:cxn ang="0">
                  <a:pos x="22" y="403"/>
                </a:cxn>
                <a:cxn ang="0">
                  <a:pos x="18" y="372"/>
                </a:cxn>
                <a:cxn ang="0">
                  <a:pos x="15" y="335"/>
                </a:cxn>
                <a:cxn ang="0">
                  <a:pos x="13" y="294"/>
                </a:cxn>
                <a:cxn ang="0">
                  <a:pos x="9" y="252"/>
                </a:cxn>
                <a:cxn ang="0">
                  <a:pos x="9" y="208"/>
                </a:cxn>
                <a:cxn ang="0">
                  <a:pos x="5" y="165"/>
                </a:cxn>
                <a:cxn ang="0">
                  <a:pos x="4" y="123"/>
                </a:cxn>
                <a:cxn ang="0">
                  <a:pos x="2" y="86"/>
                </a:cxn>
                <a:cxn ang="0">
                  <a:pos x="0" y="54"/>
                </a:cxn>
                <a:cxn ang="0">
                  <a:pos x="2" y="27"/>
                </a:cxn>
                <a:cxn ang="0">
                  <a:pos x="4" y="8"/>
                </a:cxn>
                <a:cxn ang="0">
                  <a:pos x="5" y="0"/>
                </a:cxn>
                <a:cxn ang="0">
                  <a:pos x="9" y="2"/>
                </a:cxn>
              </a:cxnLst>
              <a:rect l="0" t="0" r="r" b="b"/>
              <a:pathLst>
                <a:path w="50" h="447">
                  <a:moveTo>
                    <a:pt x="9" y="2"/>
                  </a:moveTo>
                  <a:lnTo>
                    <a:pt x="14" y="15"/>
                  </a:lnTo>
                  <a:lnTo>
                    <a:pt x="20" y="42"/>
                  </a:lnTo>
                  <a:lnTo>
                    <a:pt x="27" y="73"/>
                  </a:lnTo>
                  <a:lnTo>
                    <a:pt x="32" y="111"/>
                  </a:lnTo>
                  <a:lnTo>
                    <a:pt x="39" y="148"/>
                  </a:lnTo>
                  <a:lnTo>
                    <a:pt x="45" y="187"/>
                  </a:lnTo>
                  <a:lnTo>
                    <a:pt x="48" y="218"/>
                  </a:lnTo>
                  <a:lnTo>
                    <a:pt x="50" y="243"/>
                  </a:lnTo>
                  <a:lnTo>
                    <a:pt x="50" y="249"/>
                  </a:lnTo>
                  <a:lnTo>
                    <a:pt x="48" y="258"/>
                  </a:lnTo>
                  <a:lnTo>
                    <a:pt x="46" y="267"/>
                  </a:lnTo>
                  <a:lnTo>
                    <a:pt x="45" y="279"/>
                  </a:lnTo>
                  <a:lnTo>
                    <a:pt x="41" y="291"/>
                  </a:lnTo>
                  <a:lnTo>
                    <a:pt x="38" y="302"/>
                  </a:lnTo>
                  <a:lnTo>
                    <a:pt x="37" y="313"/>
                  </a:lnTo>
                  <a:lnTo>
                    <a:pt x="36" y="323"/>
                  </a:lnTo>
                  <a:lnTo>
                    <a:pt x="36" y="338"/>
                  </a:lnTo>
                  <a:lnTo>
                    <a:pt x="33" y="353"/>
                  </a:lnTo>
                  <a:lnTo>
                    <a:pt x="32" y="369"/>
                  </a:lnTo>
                  <a:lnTo>
                    <a:pt x="30" y="387"/>
                  </a:lnTo>
                  <a:lnTo>
                    <a:pt x="29" y="403"/>
                  </a:lnTo>
                  <a:lnTo>
                    <a:pt x="28" y="419"/>
                  </a:lnTo>
                  <a:lnTo>
                    <a:pt x="27" y="434"/>
                  </a:lnTo>
                  <a:lnTo>
                    <a:pt x="24" y="447"/>
                  </a:lnTo>
                  <a:lnTo>
                    <a:pt x="24" y="443"/>
                  </a:lnTo>
                  <a:lnTo>
                    <a:pt x="23" y="427"/>
                  </a:lnTo>
                  <a:lnTo>
                    <a:pt x="22" y="403"/>
                  </a:lnTo>
                  <a:lnTo>
                    <a:pt x="18" y="372"/>
                  </a:lnTo>
                  <a:lnTo>
                    <a:pt x="15" y="335"/>
                  </a:lnTo>
                  <a:lnTo>
                    <a:pt x="13" y="294"/>
                  </a:lnTo>
                  <a:lnTo>
                    <a:pt x="9" y="252"/>
                  </a:lnTo>
                  <a:lnTo>
                    <a:pt x="9" y="208"/>
                  </a:lnTo>
                  <a:lnTo>
                    <a:pt x="5" y="165"/>
                  </a:lnTo>
                  <a:lnTo>
                    <a:pt x="4" y="123"/>
                  </a:lnTo>
                  <a:lnTo>
                    <a:pt x="2" y="86"/>
                  </a:lnTo>
                  <a:lnTo>
                    <a:pt x="0" y="54"/>
                  </a:lnTo>
                  <a:lnTo>
                    <a:pt x="2" y="27"/>
                  </a:lnTo>
                  <a:lnTo>
                    <a:pt x="4" y="8"/>
                  </a:lnTo>
                  <a:lnTo>
                    <a:pt x="5" y="0"/>
                  </a:lnTo>
                  <a:lnTo>
                    <a:pt x="9" y="2"/>
                  </a:lnTo>
                  <a:close/>
                </a:path>
              </a:pathLst>
            </a:custGeom>
            <a:solidFill>
              <a:srgbClr val="FFFFFF"/>
            </a:solidFill>
            <a:ln w="9525">
              <a:noFill/>
              <a:round/>
              <a:headEnd/>
              <a:tailEnd/>
            </a:ln>
          </p:spPr>
          <p:txBody>
            <a:bodyPr/>
            <a:lstStyle/>
            <a:p>
              <a:endParaRPr lang="en-US"/>
            </a:p>
          </p:txBody>
        </p:sp>
        <p:sp>
          <p:nvSpPr>
            <p:cNvPr id="1242001" name="Freeform 913"/>
            <p:cNvSpPr>
              <a:spLocks/>
            </p:cNvSpPr>
            <p:nvPr/>
          </p:nvSpPr>
          <p:spPr bwMode="auto">
            <a:xfrm>
              <a:off x="3433" y="2472"/>
              <a:ext cx="25" cy="223"/>
            </a:xfrm>
            <a:custGeom>
              <a:avLst/>
              <a:gdLst/>
              <a:ahLst/>
              <a:cxnLst>
                <a:cxn ang="0">
                  <a:pos x="9" y="2"/>
                </a:cxn>
                <a:cxn ang="0">
                  <a:pos x="9" y="2"/>
                </a:cxn>
                <a:cxn ang="0">
                  <a:pos x="14" y="15"/>
                </a:cxn>
                <a:cxn ang="0">
                  <a:pos x="20" y="42"/>
                </a:cxn>
                <a:cxn ang="0">
                  <a:pos x="27" y="73"/>
                </a:cxn>
                <a:cxn ang="0">
                  <a:pos x="32" y="111"/>
                </a:cxn>
                <a:cxn ang="0">
                  <a:pos x="39" y="148"/>
                </a:cxn>
                <a:cxn ang="0">
                  <a:pos x="45" y="187"/>
                </a:cxn>
                <a:cxn ang="0">
                  <a:pos x="48" y="218"/>
                </a:cxn>
                <a:cxn ang="0">
                  <a:pos x="50" y="243"/>
                </a:cxn>
                <a:cxn ang="0">
                  <a:pos x="50" y="249"/>
                </a:cxn>
                <a:cxn ang="0">
                  <a:pos x="48" y="258"/>
                </a:cxn>
                <a:cxn ang="0">
                  <a:pos x="46" y="267"/>
                </a:cxn>
                <a:cxn ang="0">
                  <a:pos x="45" y="279"/>
                </a:cxn>
                <a:cxn ang="0">
                  <a:pos x="41" y="291"/>
                </a:cxn>
                <a:cxn ang="0">
                  <a:pos x="38" y="302"/>
                </a:cxn>
                <a:cxn ang="0">
                  <a:pos x="37" y="313"/>
                </a:cxn>
                <a:cxn ang="0">
                  <a:pos x="36" y="323"/>
                </a:cxn>
                <a:cxn ang="0">
                  <a:pos x="36" y="338"/>
                </a:cxn>
                <a:cxn ang="0">
                  <a:pos x="33" y="353"/>
                </a:cxn>
                <a:cxn ang="0">
                  <a:pos x="32" y="369"/>
                </a:cxn>
                <a:cxn ang="0">
                  <a:pos x="30" y="387"/>
                </a:cxn>
                <a:cxn ang="0">
                  <a:pos x="29" y="403"/>
                </a:cxn>
                <a:cxn ang="0">
                  <a:pos x="28" y="419"/>
                </a:cxn>
                <a:cxn ang="0">
                  <a:pos x="27" y="434"/>
                </a:cxn>
                <a:cxn ang="0">
                  <a:pos x="24" y="447"/>
                </a:cxn>
                <a:cxn ang="0">
                  <a:pos x="24" y="443"/>
                </a:cxn>
                <a:cxn ang="0">
                  <a:pos x="23" y="427"/>
                </a:cxn>
                <a:cxn ang="0">
                  <a:pos x="22" y="403"/>
                </a:cxn>
                <a:cxn ang="0">
                  <a:pos x="18" y="372"/>
                </a:cxn>
                <a:cxn ang="0">
                  <a:pos x="15" y="335"/>
                </a:cxn>
                <a:cxn ang="0">
                  <a:pos x="13" y="294"/>
                </a:cxn>
                <a:cxn ang="0">
                  <a:pos x="9" y="252"/>
                </a:cxn>
                <a:cxn ang="0">
                  <a:pos x="9" y="208"/>
                </a:cxn>
                <a:cxn ang="0">
                  <a:pos x="5" y="165"/>
                </a:cxn>
                <a:cxn ang="0">
                  <a:pos x="4" y="123"/>
                </a:cxn>
                <a:cxn ang="0">
                  <a:pos x="2" y="86"/>
                </a:cxn>
                <a:cxn ang="0">
                  <a:pos x="0" y="54"/>
                </a:cxn>
                <a:cxn ang="0">
                  <a:pos x="2" y="27"/>
                </a:cxn>
                <a:cxn ang="0">
                  <a:pos x="4" y="8"/>
                </a:cxn>
                <a:cxn ang="0">
                  <a:pos x="5" y="0"/>
                </a:cxn>
                <a:cxn ang="0">
                  <a:pos x="9" y="2"/>
                </a:cxn>
              </a:cxnLst>
              <a:rect l="0" t="0" r="r" b="b"/>
              <a:pathLst>
                <a:path w="50" h="447">
                  <a:moveTo>
                    <a:pt x="9" y="2"/>
                  </a:moveTo>
                  <a:lnTo>
                    <a:pt x="9" y="2"/>
                  </a:lnTo>
                  <a:lnTo>
                    <a:pt x="14" y="15"/>
                  </a:lnTo>
                  <a:lnTo>
                    <a:pt x="20" y="42"/>
                  </a:lnTo>
                  <a:lnTo>
                    <a:pt x="27" y="73"/>
                  </a:lnTo>
                  <a:lnTo>
                    <a:pt x="32" y="111"/>
                  </a:lnTo>
                  <a:lnTo>
                    <a:pt x="39" y="148"/>
                  </a:lnTo>
                  <a:lnTo>
                    <a:pt x="45" y="187"/>
                  </a:lnTo>
                  <a:lnTo>
                    <a:pt x="48" y="218"/>
                  </a:lnTo>
                  <a:lnTo>
                    <a:pt x="50" y="243"/>
                  </a:lnTo>
                  <a:lnTo>
                    <a:pt x="50" y="249"/>
                  </a:lnTo>
                  <a:lnTo>
                    <a:pt x="48" y="258"/>
                  </a:lnTo>
                  <a:lnTo>
                    <a:pt x="46" y="267"/>
                  </a:lnTo>
                  <a:lnTo>
                    <a:pt x="45" y="279"/>
                  </a:lnTo>
                  <a:lnTo>
                    <a:pt x="41" y="291"/>
                  </a:lnTo>
                  <a:lnTo>
                    <a:pt x="38" y="302"/>
                  </a:lnTo>
                  <a:lnTo>
                    <a:pt x="37" y="313"/>
                  </a:lnTo>
                  <a:lnTo>
                    <a:pt x="36" y="323"/>
                  </a:lnTo>
                  <a:lnTo>
                    <a:pt x="36" y="338"/>
                  </a:lnTo>
                  <a:lnTo>
                    <a:pt x="33" y="353"/>
                  </a:lnTo>
                  <a:lnTo>
                    <a:pt x="32" y="369"/>
                  </a:lnTo>
                  <a:lnTo>
                    <a:pt x="30" y="387"/>
                  </a:lnTo>
                  <a:lnTo>
                    <a:pt x="29" y="403"/>
                  </a:lnTo>
                  <a:lnTo>
                    <a:pt x="28" y="419"/>
                  </a:lnTo>
                  <a:lnTo>
                    <a:pt x="27" y="434"/>
                  </a:lnTo>
                  <a:lnTo>
                    <a:pt x="24" y="447"/>
                  </a:lnTo>
                  <a:lnTo>
                    <a:pt x="24" y="443"/>
                  </a:lnTo>
                  <a:lnTo>
                    <a:pt x="23" y="427"/>
                  </a:lnTo>
                  <a:lnTo>
                    <a:pt x="22" y="403"/>
                  </a:lnTo>
                  <a:lnTo>
                    <a:pt x="18" y="372"/>
                  </a:lnTo>
                  <a:lnTo>
                    <a:pt x="15" y="335"/>
                  </a:lnTo>
                  <a:lnTo>
                    <a:pt x="13" y="294"/>
                  </a:lnTo>
                  <a:lnTo>
                    <a:pt x="9" y="252"/>
                  </a:lnTo>
                  <a:lnTo>
                    <a:pt x="9" y="208"/>
                  </a:lnTo>
                  <a:lnTo>
                    <a:pt x="5" y="165"/>
                  </a:lnTo>
                  <a:lnTo>
                    <a:pt x="4" y="123"/>
                  </a:lnTo>
                  <a:lnTo>
                    <a:pt x="2" y="86"/>
                  </a:lnTo>
                  <a:lnTo>
                    <a:pt x="0" y="54"/>
                  </a:lnTo>
                  <a:lnTo>
                    <a:pt x="2" y="27"/>
                  </a:lnTo>
                  <a:lnTo>
                    <a:pt x="4" y="8"/>
                  </a:lnTo>
                  <a:lnTo>
                    <a:pt x="5" y="0"/>
                  </a:lnTo>
                  <a:lnTo>
                    <a:pt x="9" y="2"/>
                  </a:lnTo>
                  <a:close/>
                </a:path>
              </a:pathLst>
            </a:custGeom>
            <a:noFill/>
            <a:ln w="1588">
              <a:solidFill>
                <a:srgbClr val="000000"/>
              </a:solidFill>
              <a:prstDash val="solid"/>
              <a:round/>
              <a:headEnd/>
              <a:tailEnd/>
            </a:ln>
          </p:spPr>
          <p:txBody>
            <a:bodyPr/>
            <a:lstStyle/>
            <a:p>
              <a:endParaRPr lang="en-US"/>
            </a:p>
          </p:txBody>
        </p:sp>
        <p:sp>
          <p:nvSpPr>
            <p:cNvPr id="1242002" name="Freeform 914"/>
            <p:cNvSpPr>
              <a:spLocks/>
            </p:cNvSpPr>
            <p:nvPr/>
          </p:nvSpPr>
          <p:spPr bwMode="auto">
            <a:xfrm>
              <a:off x="3448" y="2581"/>
              <a:ext cx="5" cy="25"/>
            </a:xfrm>
            <a:custGeom>
              <a:avLst/>
              <a:gdLst/>
              <a:ahLst/>
              <a:cxnLst>
                <a:cxn ang="0">
                  <a:pos x="12" y="0"/>
                </a:cxn>
                <a:cxn ang="0">
                  <a:pos x="12" y="0"/>
                </a:cxn>
                <a:cxn ang="0">
                  <a:pos x="12" y="6"/>
                </a:cxn>
                <a:cxn ang="0">
                  <a:pos x="12" y="12"/>
                </a:cxn>
                <a:cxn ang="0">
                  <a:pos x="10" y="18"/>
                </a:cxn>
                <a:cxn ang="0">
                  <a:pos x="10" y="26"/>
                </a:cxn>
                <a:cxn ang="0">
                  <a:pos x="8" y="33"/>
                </a:cxn>
                <a:cxn ang="0">
                  <a:pos x="7" y="40"/>
                </a:cxn>
                <a:cxn ang="0">
                  <a:pos x="3" y="48"/>
                </a:cxn>
                <a:cxn ang="0">
                  <a:pos x="0" y="51"/>
                </a:cxn>
              </a:cxnLst>
              <a:rect l="0" t="0" r="r" b="b"/>
              <a:pathLst>
                <a:path w="12" h="51">
                  <a:moveTo>
                    <a:pt x="12" y="0"/>
                  </a:moveTo>
                  <a:lnTo>
                    <a:pt x="12" y="0"/>
                  </a:lnTo>
                  <a:lnTo>
                    <a:pt x="12" y="6"/>
                  </a:lnTo>
                  <a:lnTo>
                    <a:pt x="12" y="12"/>
                  </a:lnTo>
                  <a:lnTo>
                    <a:pt x="10" y="18"/>
                  </a:lnTo>
                  <a:lnTo>
                    <a:pt x="10" y="26"/>
                  </a:lnTo>
                  <a:lnTo>
                    <a:pt x="8" y="33"/>
                  </a:lnTo>
                  <a:lnTo>
                    <a:pt x="7" y="40"/>
                  </a:lnTo>
                  <a:lnTo>
                    <a:pt x="3" y="48"/>
                  </a:lnTo>
                  <a:lnTo>
                    <a:pt x="0" y="51"/>
                  </a:lnTo>
                </a:path>
              </a:pathLst>
            </a:custGeom>
            <a:noFill/>
            <a:ln w="1588">
              <a:solidFill>
                <a:srgbClr val="000000"/>
              </a:solidFill>
              <a:prstDash val="solid"/>
              <a:round/>
              <a:headEnd/>
              <a:tailEnd/>
            </a:ln>
          </p:spPr>
          <p:txBody>
            <a:bodyPr/>
            <a:lstStyle/>
            <a:p>
              <a:endParaRPr lang="en-US"/>
            </a:p>
          </p:txBody>
        </p:sp>
        <p:sp>
          <p:nvSpPr>
            <p:cNvPr id="1242003" name="Freeform 915"/>
            <p:cNvSpPr>
              <a:spLocks/>
            </p:cNvSpPr>
            <p:nvPr/>
          </p:nvSpPr>
          <p:spPr bwMode="auto">
            <a:xfrm>
              <a:off x="3445" y="2555"/>
              <a:ext cx="4" cy="16"/>
            </a:xfrm>
            <a:custGeom>
              <a:avLst/>
              <a:gdLst/>
              <a:ahLst/>
              <a:cxnLst>
                <a:cxn ang="0">
                  <a:pos x="8" y="0"/>
                </a:cxn>
                <a:cxn ang="0">
                  <a:pos x="8" y="0"/>
                </a:cxn>
                <a:cxn ang="0">
                  <a:pos x="8" y="7"/>
                </a:cxn>
                <a:cxn ang="0">
                  <a:pos x="8" y="14"/>
                </a:cxn>
                <a:cxn ang="0">
                  <a:pos x="5" y="22"/>
                </a:cxn>
                <a:cxn ang="0">
                  <a:pos x="0" y="31"/>
                </a:cxn>
              </a:cxnLst>
              <a:rect l="0" t="0" r="r" b="b"/>
              <a:pathLst>
                <a:path w="8" h="31">
                  <a:moveTo>
                    <a:pt x="8" y="0"/>
                  </a:moveTo>
                  <a:lnTo>
                    <a:pt x="8" y="0"/>
                  </a:lnTo>
                  <a:lnTo>
                    <a:pt x="8" y="7"/>
                  </a:lnTo>
                  <a:lnTo>
                    <a:pt x="8" y="14"/>
                  </a:lnTo>
                  <a:lnTo>
                    <a:pt x="5" y="22"/>
                  </a:lnTo>
                  <a:lnTo>
                    <a:pt x="0" y="31"/>
                  </a:lnTo>
                </a:path>
              </a:pathLst>
            </a:custGeom>
            <a:noFill/>
            <a:ln w="1588">
              <a:solidFill>
                <a:srgbClr val="000000"/>
              </a:solidFill>
              <a:prstDash val="solid"/>
              <a:round/>
              <a:headEnd/>
              <a:tailEnd/>
            </a:ln>
          </p:spPr>
          <p:txBody>
            <a:bodyPr/>
            <a:lstStyle/>
            <a:p>
              <a:endParaRPr lang="en-US"/>
            </a:p>
          </p:txBody>
        </p:sp>
        <p:sp>
          <p:nvSpPr>
            <p:cNvPr id="1242004" name="Freeform 916"/>
            <p:cNvSpPr>
              <a:spLocks/>
            </p:cNvSpPr>
            <p:nvPr/>
          </p:nvSpPr>
          <p:spPr bwMode="auto">
            <a:xfrm>
              <a:off x="3374" y="2281"/>
              <a:ext cx="79" cy="569"/>
            </a:xfrm>
            <a:custGeom>
              <a:avLst/>
              <a:gdLst/>
              <a:ahLst/>
              <a:cxnLst>
                <a:cxn ang="0">
                  <a:pos x="0" y="4"/>
                </a:cxn>
                <a:cxn ang="0">
                  <a:pos x="0" y="35"/>
                </a:cxn>
                <a:cxn ang="0">
                  <a:pos x="2" y="87"/>
                </a:cxn>
                <a:cxn ang="0">
                  <a:pos x="4" y="155"/>
                </a:cxn>
                <a:cxn ang="0">
                  <a:pos x="4" y="226"/>
                </a:cxn>
                <a:cxn ang="0">
                  <a:pos x="5" y="297"/>
                </a:cxn>
                <a:cxn ang="0">
                  <a:pos x="6" y="355"/>
                </a:cxn>
                <a:cxn ang="0">
                  <a:pos x="6" y="395"/>
                </a:cxn>
                <a:cxn ang="0">
                  <a:pos x="6" y="422"/>
                </a:cxn>
                <a:cxn ang="0">
                  <a:pos x="8" y="469"/>
                </a:cxn>
                <a:cxn ang="0">
                  <a:pos x="11" y="527"/>
                </a:cxn>
                <a:cxn ang="0">
                  <a:pos x="14" y="577"/>
                </a:cxn>
                <a:cxn ang="0">
                  <a:pos x="17" y="610"/>
                </a:cxn>
                <a:cxn ang="0">
                  <a:pos x="19" y="656"/>
                </a:cxn>
                <a:cxn ang="0">
                  <a:pos x="23" y="715"/>
                </a:cxn>
                <a:cxn ang="0">
                  <a:pos x="29" y="777"/>
                </a:cxn>
                <a:cxn ang="0">
                  <a:pos x="38" y="829"/>
                </a:cxn>
                <a:cxn ang="0">
                  <a:pos x="47" y="867"/>
                </a:cxn>
                <a:cxn ang="0">
                  <a:pos x="55" y="897"/>
                </a:cxn>
                <a:cxn ang="0">
                  <a:pos x="62" y="922"/>
                </a:cxn>
                <a:cxn ang="0">
                  <a:pos x="65" y="939"/>
                </a:cxn>
                <a:cxn ang="0">
                  <a:pos x="70" y="952"/>
                </a:cxn>
                <a:cxn ang="0">
                  <a:pos x="78" y="968"/>
                </a:cxn>
                <a:cxn ang="0">
                  <a:pos x="90" y="984"/>
                </a:cxn>
                <a:cxn ang="0">
                  <a:pos x="105" y="1002"/>
                </a:cxn>
                <a:cxn ang="0">
                  <a:pos x="113" y="1017"/>
                </a:cxn>
                <a:cxn ang="0">
                  <a:pos x="117" y="1035"/>
                </a:cxn>
                <a:cxn ang="0">
                  <a:pos x="124" y="1058"/>
                </a:cxn>
                <a:cxn ang="0">
                  <a:pos x="135" y="1084"/>
                </a:cxn>
                <a:cxn ang="0">
                  <a:pos x="145" y="1109"/>
                </a:cxn>
                <a:cxn ang="0">
                  <a:pos x="153" y="1127"/>
                </a:cxn>
                <a:cxn ang="0">
                  <a:pos x="156" y="1137"/>
                </a:cxn>
                <a:cxn ang="0">
                  <a:pos x="153" y="1112"/>
                </a:cxn>
                <a:cxn ang="0">
                  <a:pos x="144" y="1081"/>
                </a:cxn>
                <a:cxn ang="0">
                  <a:pos x="135" y="1048"/>
                </a:cxn>
                <a:cxn ang="0">
                  <a:pos x="130" y="1023"/>
                </a:cxn>
                <a:cxn ang="0">
                  <a:pos x="131" y="1005"/>
                </a:cxn>
                <a:cxn ang="0">
                  <a:pos x="135" y="984"/>
                </a:cxn>
                <a:cxn ang="0">
                  <a:pos x="139" y="964"/>
                </a:cxn>
                <a:cxn ang="0">
                  <a:pos x="141" y="940"/>
                </a:cxn>
                <a:cxn ang="0">
                  <a:pos x="144" y="907"/>
                </a:cxn>
                <a:cxn ang="0">
                  <a:pos x="145" y="859"/>
                </a:cxn>
                <a:cxn ang="0">
                  <a:pos x="145" y="813"/>
                </a:cxn>
                <a:cxn ang="0">
                  <a:pos x="144" y="783"/>
                </a:cxn>
                <a:cxn ang="0">
                  <a:pos x="140" y="722"/>
                </a:cxn>
                <a:cxn ang="0">
                  <a:pos x="135" y="654"/>
                </a:cxn>
                <a:cxn ang="0">
                  <a:pos x="132" y="592"/>
                </a:cxn>
                <a:cxn ang="0">
                  <a:pos x="130" y="548"/>
                </a:cxn>
                <a:cxn ang="0">
                  <a:pos x="130" y="515"/>
                </a:cxn>
                <a:cxn ang="0">
                  <a:pos x="130" y="471"/>
                </a:cxn>
                <a:cxn ang="0">
                  <a:pos x="130" y="419"/>
                </a:cxn>
                <a:cxn ang="0">
                  <a:pos x="131" y="358"/>
                </a:cxn>
                <a:cxn ang="0">
                  <a:pos x="132" y="299"/>
                </a:cxn>
                <a:cxn ang="0">
                  <a:pos x="132" y="243"/>
                </a:cxn>
                <a:cxn ang="0">
                  <a:pos x="131" y="194"/>
                </a:cxn>
                <a:cxn ang="0">
                  <a:pos x="130" y="155"/>
                </a:cxn>
                <a:cxn ang="0">
                  <a:pos x="122" y="133"/>
                </a:cxn>
                <a:cxn ang="0">
                  <a:pos x="100" y="83"/>
                </a:cxn>
                <a:cxn ang="0">
                  <a:pos x="60" y="29"/>
                </a:cxn>
                <a:cxn ang="0">
                  <a:pos x="0" y="0"/>
                </a:cxn>
              </a:cxnLst>
              <a:rect l="0" t="0" r="r" b="b"/>
              <a:pathLst>
                <a:path w="156" h="1137">
                  <a:moveTo>
                    <a:pt x="0" y="0"/>
                  </a:move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55"/>
                  </a:lnTo>
                  <a:lnTo>
                    <a:pt x="140" y="722"/>
                  </a:lnTo>
                  <a:lnTo>
                    <a:pt x="139" y="688"/>
                  </a:lnTo>
                  <a:lnTo>
                    <a:pt x="135" y="654"/>
                  </a:lnTo>
                  <a:lnTo>
                    <a:pt x="135" y="622"/>
                  </a:lnTo>
                  <a:lnTo>
                    <a:pt x="132" y="592"/>
                  </a:lnTo>
                  <a:lnTo>
                    <a:pt x="131" y="565"/>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solidFill>
              <a:srgbClr val="FFFFFF"/>
            </a:solidFill>
            <a:ln w="9525">
              <a:noFill/>
              <a:round/>
              <a:headEnd/>
              <a:tailEnd/>
            </a:ln>
          </p:spPr>
          <p:txBody>
            <a:bodyPr/>
            <a:lstStyle/>
            <a:p>
              <a:endParaRPr lang="en-US"/>
            </a:p>
          </p:txBody>
        </p:sp>
        <p:sp>
          <p:nvSpPr>
            <p:cNvPr id="1242005" name="Freeform 917"/>
            <p:cNvSpPr>
              <a:spLocks/>
            </p:cNvSpPr>
            <p:nvPr/>
          </p:nvSpPr>
          <p:spPr bwMode="auto">
            <a:xfrm>
              <a:off x="3374" y="2281"/>
              <a:ext cx="79" cy="569"/>
            </a:xfrm>
            <a:custGeom>
              <a:avLst/>
              <a:gdLst/>
              <a:ahLst/>
              <a:cxnLst>
                <a:cxn ang="0">
                  <a:pos x="0" y="0"/>
                </a:cxn>
                <a:cxn ang="0">
                  <a:pos x="0" y="16"/>
                </a:cxn>
                <a:cxn ang="0">
                  <a:pos x="2" y="59"/>
                </a:cxn>
                <a:cxn ang="0">
                  <a:pos x="2" y="121"/>
                </a:cxn>
                <a:cxn ang="0">
                  <a:pos x="4" y="189"/>
                </a:cxn>
                <a:cxn ang="0">
                  <a:pos x="5" y="262"/>
                </a:cxn>
                <a:cxn ang="0">
                  <a:pos x="5" y="329"/>
                </a:cxn>
                <a:cxn ang="0">
                  <a:pos x="6" y="379"/>
                </a:cxn>
                <a:cxn ang="0">
                  <a:pos x="6" y="406"/>
                </a:cxn>
                <a:cxn ang="0">
                  <a:pos x="8" y="443"/>
                </a:cxn>
                <a:cxn ang="0">
                  <a:pos x="9" y="499"/>
                </a:cxn>
                <a:cxn ang="0">
                  <a:pos x="13" y="554"/>
                </a:cxn>
                <a:cxn ang="0">
                  <a:pos x="17" y="594"/>
                </a:cxn>
                <a:cxn ang="0">
                  <a:pos x="17" y="632"/>
                </a:cxn>
                <a:cxn ang="0">
                  <a:pos x="20" y="685"/>
                </a:cxn>
                <a:cxn ang="0">
                  <a:pos x="26" y="748"/>
                </a:cxn>
                <a:cxn ang="0">
                  <a:pos x="35" y="805"/>
                </a:cxn>
                <a:cxn ang="0">
                  <a:pos x="45" y="850"/>
                </a:cxn>
                <a:cxn ang="0">
                  <a:pos x="53" y="884"/>
                </a:cxn>
                <a:cxn ang="0">
                  <a:pos x="58" y="910"/>
                </a:cxn>
                <a:cxn ang="0">
                  <a:pos x="64" y="933"/>
                </a:cxn>
                <a:cxn ang="0">
                  <a:pos x="67" y="944"/>
                </a:cxn>
                <a:cxn ang="0">
                  <a:pos x="73" y="961"/>
                </a:cxn>
                <a:cxn ang="0">
                  <a:pos x="82" y="977"/>
                </a:cxn>
                <a:cxn ang="0">
                  <a:pos x="99" y="995"/>
                </a:cxn>
                <a:cxn ang="0">
                  <a:pos x="109" y="1010"/>
                </a:cxn>
                <a:cxn ang="0">
                  <a:pos x="115" y="1024"/>
                </a:cxn>
                <a:cxn ang="0">
                  <a:pos x="121" y="1047"/>
                </a:cxn>
                <a:cxn ang="0">
                  <a:pos x="130" y="1070"/>
                </a:cxn>
                <a:cxn ang="0">
                  <a:pos x="140" y="1097"/>
                </a:cxn>
                <a:cxn ang="0">
                  <a:pos x="149" y="1119"/>
                </a:cxn>
                <a:cxn ang="0">
                  <a:pos x="155" y="1134"/>
                </a:cxn>
                <a:cxn ang="0">
                  <a:pos x="155" y="1125"/>
                </a:cxn>
                <a:cxn ang="0">
                  <a:pos x="149" y="1097"/>
                </a:cxn>
                <a:cxn ang="0">
                  <a:pos x="139" y="1064"/>
                </a:cxn>
                <a:cxn ang="0">
                  <a:pos x="131" y="1035"/>
                </a:cxn>
                <a:cxn ang="0">
                  <a:pos x="130" y="1013"/>
                </a:cxn>
                <a:cxn ang="0">
                  <a:pos x="132" y="995"/>
                </a:cxn>
                <a:cxn ang="0">
                  <a:pos x="135" y="976"/>
                </a:cxn>
                <a:cxn ang="0">
                  <a:pos x="140" y="952"/>
                </a:cxn>
                <a:cxn ang="0">
                  <a:pos x="144" y="925"/>
                </a:cxn>
                <a:cxn ang="0">
                  <a:pos x="144" y="884"/>
                </a:cxn>
                <a:cxn ang="0">
                  <a:pos x="145" y="835"/>
                </a:cxn>
                <a:cxn ang="0">
                  <a:pos x="144" y="795"/>
                </a:cxn>
                <a:cxn ang="0">
                  <a:pos x="141" y="755"/>
                </a:cxn>
                <a:cxn ang="0">
                  <a:pos x="139" y="688"/>
                </a:cxn>
                <a:cxn ang="0">
                  <a:pos x="135" y="622"/>
                </a:cxn>
                <a:cxn ang="0">
                  <a:pos x="131" y="565"/>
                </a:cxn>
                <a:cxn ang="0">
                  <a:pos x="130" y="533"/>
                </a:cxn>
                <a:cxn ang="0">
                  <a:pos x="130" y="496"/>
                </a:cxn>
                <a:cxn ang="0">
                  <a:pos x="130" y="446"/>
                </a:cxn>
                <a:cxn ang="0">
                  <a:pos x="131" y="389"/>
                </a:cxn>
                <a:cxn ang="0">
                  <a:pos x="131" y="329"/>
                </a:cxn>
                <a:cxn ang="0">
                  <a:pos x="132" y="271"/>
                </a:cxn>
                <a:cxn ang="0">
                  <a:pos x="132" y="216"/>
                </a:cxn>
                <a:cxn ang="0">
                  <a:pos x="131" y="172"/>
                </a:cxn>
                <a:cxn ang="0">
                  <a:pos x="128" y="148"/>
                </a:cxn>
                <a:cxn ang="0">
                  <a:pos x="113" y="109"/>
                </a:cxn>
                <a:cxn ang="0">
                  <a:pos x="82" y="55"/>
                </a:cxn>
                <a:cxn ang="0">
                  <a:pos x="32" y="10"/>
                </a:cxn>
              </a:cxnLst>
              <a:rect l="0" t="0" r="r" b="b"/>
              <a:pathLst>
                <a:path w="156" h="1137">
                  <a:moveTo>
                    <a:pt x="0" y="0"/>
                  </a:moveTo>
                  <a:lnTo>
                    <a:pt x="0" y="0"/>
                  </a:ln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55"/>
                  </a:lnTo>
                  <a:lnTo>
                    <a:pt x="140" y="722"/>
                  </a:lnTo>
                  <a:lnTo>
                    <a:pt x="139" y="688"/>
                  </a:lnTo>
                  <a:lnTo>
                    <a:pt x="135" y="654"/>
                  </a:lnTo>
                  <a:lnTo>
                    <a:pt x="135" y="622"/>
                  </a:lnTo>
                  <a:lnTo>
                    <a:pt x="132" y="592"/>
                  </a:lnTo>
                  <a:lnTo>
                    <a:pt x="131" y="565"/>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noFill/>
            <a:ln w="1588">
              <a:solidFill>
                <a:srgbClr val="000000"/>
              </a:solidFill>
              <a:prstDash val="solid"/>
              <a:round/>
              <a:headEnd/>
              <a:tailEnd/>
            </a:ln>
          </p:spPr>
          <p:txBody>
            <a:bodyPr/>
            <a:lstStyle/>
            <a:p>
              <a:endParaRPr lang="en-US"/>
            </a:p>
          </p:txBody>
        </p:sp>
        <p:sp>
          <p:nvSpPr>
            <p:cNvPr id="1242006" name="Freeform 918"/>
            <p:cNvSpPr>
              <a:spLocks/>
            </p:cNvSpPr>
            <p:nvPr/>
          </p:nvSpPr>
          <p:spPr bwMode="auto">
            <a:xfrm>
              <a:off x="3411" y="2607"/>
              <a:ext cx="42" cy="243"/>
            </a:xfrm>
            <a:custGeom>
              <a:avLst/>
              <a:gdLst/>
              <a:ahLst/>
              <a:cxnLst>
                <a:cxn ang="0">
                  <a:pos x="41" y="372"/>
                </a:cxn>
                <a:cxn ang="0">
                  <a:pos x="48" y="393"/>
                </a:cxn>
                <a:cxn ang="0">
                  <a:pos x="57" y="419"/>
                </a:cxn>
                <a:cxn ang="0">
                  <a:pos x="72" y="458"/>
                </a:cxn>
                <a:cxn ang="0">
                  <a:pos x="82" y="483"/>
                </a:cxn>
                <a:cxn ang="0">
                  <a:pos x="80" y="461"/>
                </a:cxn>
                <a:cxn ang="0">
                  <a:pos x="66" y="413"/>
                </a:cxn>
                <a:cxn ang="0">
                  <a:pos x="57" y="372"/>
                </a:cxn>
                <a:cxn ang="0">
                  <a:pos x="57" y="362"/>
                </a:cxn>
                <a:cxn ang="0">
                  <a:pos x="57" y="348"/>
                </a:cxn>
                <a:cxn ang="0">
                  <a:pos x="55" y="327"/>
                </a:cxn>
                <a:cxn ang="0">
                  <a:pos x="49" y="310"/>
                </a:cxn>
                <a:cxn ang="0">
                  <a:pos x="48" y="290"/>
                </a:cxn>
                <a:cxn ang="0">
                  <a:pos x="48" y="264"/>
                </a:cxn>
                <a:cxn ang="0">
                  <a:pos x="45" y="242"/>
                </a:cxn>
                <a:cxn ang="0">
                  <a:pos x="41" y="219"/>
                </a:cxn>
                <a:cxn ang="0">
                  <a:pos x="39" y="200"/>
                </a:cxn>
                <a:cxn ang="0">
                  <a:pos x="35" y="182"/>
                </a:cxn>
                <a:cxn ang="0">
                  <a:pos x="36" y="171"/>
                </a:cxn>
                <a:cxn ang="0">
                  <a:pos x="35" y="138"/>
                </a:cxn>
                <a:cxn ang="0">
                  <a:pos x="35" y="113"/>
                </a:cxn>
                <a:cxn ang="0">
                  <a:pos x="36" y="88"/>
                </a:cxn>
                <a:cxn ang="0">
                  <a:pos x="33" y="58"/>
                </a:cxn>
                <a:cxn ang="0">
                  <a:pos x="31" y="30"/>
                </a:cxn>
                <a:cxn ang="0">
                  <a:pos x="26" y="11"/>
                </a:cxn>
                <a:cxn ang="0">
                  <a:pos x="17" y="0"/>
                </a:cxn>
                <a:cxn ang="0">
                  <a:pos x="9" y="6"/>
                </a:cxn>
                <a:cxn ang="0">
                  <a:pos x="6" y="25"/>
                </a:cxn>
                <a:cxn ang="0">
                  <a:pos x="4" y="43"/>
                </a:cxn>
                <a:cxn ang="0">
                  <a:pos x="0" y="64"/>
                </a:cxn>
                <a:cxn ang="0">
                  <a:pos x="1" y="86"/>
                </a:cxn>
                <a:cxn ang="0">
                  <a:pos x="5" y="120"/>
                </a:cxn>
                <a:cxn ang="0">
                  <a:pos x="5" y="148"/>
                </a:cxn>
                <a:cxn ang="0">
                  <a:pos x="5" y="172"/>
                </a:cxn>
                <a:cxn ang="0">
                  <a:pos x="6" y="185"/>
                </a:cxn>
                <a:cxn ang="0">
                  <a:pos x="6" y="193"/>
                </a:cxn>
                <a:cxn ang="0">
                  <a:pos x="9" y="206"/>
                </a:cxn>
                <a:cxn ang="0">
                  <a:pos x="13" y="225"/>
                </a:cxn>
                <a:cxn ang="0">
                  <a:pos x="15" y="248"/>
                </a:cxn>
                <a:cxn ang="0">
                  <a:pos x="24" y="285"/>
                </a:cxn>
                <a:cxn ang="0">
                  <a:pos x="31" y="314"/>
                </a:cxn>
                <a:cxn ang="0">
                  <a:pos x="35" y="341"/>
                </a:cxn>
                <a:cxn ang="0">
                  <a:pos x="36" y="362"/>
                </a:cxn>
              </a:cxnLst>
              <a:rect l="0" t="0" r="r" b="b"/>
              <a:pathLst>
                <a:path w="83" h="486">
                  <a:moveTo>
                    <a:pt x="36" y="360"/>
                  </a:moveTo>
                  <a:lnTo>
                    <a:pt x="40" y="366"/>
                  </a:lnTo>
                  <a:lnTo>
                    <a:pt x="41" y="372"/>
                  </a:lnTo>
                  <a:lnTo>
                    <a:pt x="42" y="378"/>
                  </a:lnTo>
                  <a:lnTo>
                    <a:pt x="45" y="385"/>
                  </a:lnTo>
                  <a:lnTo>
                    <a:pt x="48" y="393"/>
                  </a:lnTo>
                  <a:lnTo>
                    <a:pt x="50" y="402"/>
                  </a:lnTo>
                  <a:lnTo>
                    <a:pt x="53" y="410"/>
                  </a:lnTo>
                  <a:lnTo>
                    <a:pt x="57" y="419"/>
                  </a:lnTo>
                  <a:lnTo>
                    <a:pt x="62" y="433"/>
                  </a:lnTo>
                  <a:lnTo>
                    <a:pt x="67" y="446"/>
                  </a:lnTo>
                  <a:lnTo>
                    <a:pt x="72" y="458"/>
                  </a:lnTo>
                  <a:lnTo>
                    <a:pt x="76" y="468"/>
                  </a:lnTo>
                  <a:lnTo>
                    <a:pt x="80" y="476"/>
                  </a:lnTo>
                  <a:lnTo>
                    <a:pt x="82" y="483"/>
                  </a:lnTo>
                  <a:lnTo>
                    <a:pt x="83" y="486"/>
                  </a:lnTo>
                  <a:lnTo>
                    <a:pt x="82" y="474"/>
                  </a:lnTo>
                  <a:lnTo>
                    <a:pt x="80" y="461"/>
                  </a:lnTo>
                  <a:lnTo>
                    <a:pt x="76" y="446"/>
                  </a:lnTo>
                  <a:lnTo>
                    <a:pt x="71" y="430"/>
                  </a:lnTo>
                  <a:lnTo>
                    <a:pt x="66" y="413"/>
                  </a:lnTo>
                  <a:lnTo>
                    <a:pt x="62" y="397"/>
                  </a:lnTo>
                  <a:lnTo>
                    <a:pt x="58" y="384"/>
                  </a:lnTo>
                  <a:lnTo>
                    <a:pt x="57" y="372"/>
                  </a:lnTo>
                  <a:lnTo>
                    <a:pt x="57" y="369"/>
                  </a:lnTo>
                  <a:lnTo>
                    <a:pt x="57" y="366"/>
                  </a:lnTo>
                  <a:lnTo>
                    <a:pt x="57" y="362"/>
                  </a:lnTo>
                  <a:lnTo>
                    <a:pt x="57" y="359"/>
                  </a:lnTo>
                  <a:lnTo>
                    <a:pt x="58" y="359"/>
                  </a:lnTo>
                  <a:lnTo>
                    <a:pt x="57" y="348"/>
                  </a:lnTo>
                  <a:lnTo>
                    <a:pt x="55" y="342"/>
                  </a:lnTo>
                  <a:lnTo>
                    <a:pt x="55" y="338"/>
                  </a:lnTo>
                  <a:lnTo>
                    <a:pt x="55" y="327"/>
                  </a:lnTo>
                  <a:lnTo>
                    <a:pt x="53" y="323"/>
                  </a:lnTo>
                  <a:lnTo>
                    <a:pt x="53" y="316"/>
                  </a:lnTo>
                  <a:lnTo>
                    <a:pt x="49" y="310"/>
                  </a:lnTo>
                  <a:lnTo>
                    <a:pt x="49" y="305"/>
                  </a:lnTo>
                  <a:lnTo>
                    <a:pt x="48" y="299"/>
                  </a:lnTo>
                  <a:lnTo>
                    <a:pt x="48" y="290"/>
                  </a:lnTo>
                  <a:lnTo>
                    <a:pt x="48" y="283"/>
                  </a:lnTo>
                  <a:lnTo>
                    <a:pt x="48" y="273"/>
                  </a:lnTo>
                  <a:lnTo>
                    <a:pt x="48" y="264"/>
                  </a:lnTo>
                  <a:lnTo>
                    <a:pt x="48" y="256"/>
                  </a:lnTo>
                  <a:lnTo>
                    <a:pt x="48" y="248"/>
                  </a:lnTo>
                  <a:lnTo>
                    <a:pt x="45" y="242"/>
                  </a:lnTo>
                  <a:lnTo>
                    <a:pt x="44" y="237"/>
                  </a:lnTo>
                  <a:lnTo>
                    <a:pt x="42" y="228"/>
                  </a:lnTo>
                  <a:lnTo>
                    <a:pt x="41" y="219"/>
                  </a:lnTo>
                  <a:lnTo>
                    <a:pt x="40" y="215"/>
                  </a:lnTo>
                  <a:lnTo>
                    <a:pt x="39" y="208"/>
                  </a:lnTo>
                  <a:lnTo>
                    <a:pt x="39" y="200"/>
                  </a:lnTo>
                  <a:lnTo>
                    <a:pt x="36" y="193"/>
                  </a:lnTo>
                  <a:lnTo>
                    <a:pt x="35" y="187"/>
                  </a:lnTo>
                  <a:lnTo>
                    <a:pt x="35" y="182"/>
                  </a:lnTo>
                  <a:lnTo>
                    <a:pt x="36" y="178"/>
                  </a:lnTo>
                  <a:lnTo>
                    <a:pt x="36" y="174"/>
                  </a:lnTo>
                  <a:lnTo>
                    <a:pt x="36" y="171"/>
                  </a:lnTo>
                  <a:lnTo>
                    <a:pt x="35" y="159"/>
                  </a:lnTo>
                  <a:lnTo>
                    <a:pt x="35" y="147"/>
                  </a:lnTo>
                  <a:lnTo>
                    <a:pt x="35" y="138"/>
                  </a:lnTo>
                  <a:lnTo>
                    <a:pt x="35" y="126"/>
                  </a:lnTo>
                  <a:lnTo>
                    <a:pt x="35" y="119"/>
                  </a:lnTo>
                  <a:lnTo>
                    <a:pt x="35" y="113"/>
                  </a:lnTo>
                  <a:lnTo>
                    <a:pt x="35" y="105"/>
                  </a:lnTo>
                  <a:lnTo>
                    <a:pt x="35" y="99"/>
                  </a:lnTo>
                  <a:lnTo>
                    <a:pt x="36" y="88"/>
                  </a:lnTo>
                  <a:lnTo>
                    <a:pt x="35" y="79"/>
                  </a:lnTo>
                  <a:lnTo>
                    <a:pt x="33" y="67"/>
                  </a:lnTo>
                  <a:lnTo>
                    <a:pt x="33" y="58"/>
                  </a:lnTo>
                  <a:lnTo>
                    <a:pt x="33" y="48"/>
                  </a:lnTo>
                  <a:lnTo>
                    <a:pt x="32" y="37"/>
                  </a:lnTo>
                  <a:lnTo>
                    <a:pt x="31" y="30"/>
                  </a:lnTo>
                  <a:lnTo>
                    <a:pt x="31" y="25"/>
                  </a:lnTo>
                  <a:lnTo>
                    <a:pt x="27" y="17"/>
                  </a:lnTo>
                  <a:lnTo>
                    <a:pt x="26" y="11"/>
                  </a:lnTo>
                  <a:lnTo>
                    <a:pt x="23" y="5"/>
                  </a:lnTo>
                  <a:lnTo>
                    <a:pt x="19" y="2"/>
                  </a:lnTo>
                  <a:lnTo>
                    <a:pt x="17" y="0"/>
                  </a:lnTo>
                  <a:lnTo>
                    <a:pt x="14" y="2"/>
                  </a:lnTo>
                  <a:lnTo>
                    <a:pt x="10" y="5"/>
                  </a:lnTo>
                  <a:lnTo>
                    <a:pt x="9" y="6"/>
                  </a:lnTo>
                  <a:lnTo>
                    <a:pt x="8" y="14"/>
                  </a:lnTo>
                  <a:lnTo>
                    <a:pt x="6" y="18"/>
                  </a:lnTo>
                  <a:lnTo>
                    <a:pt x="6" y="25"/>
                  </a:lnTo>
                  <a:lnTo>
                    <a:pt x="5" y="31"/>
                  </a:lnTo>
                  <a:lnTo>
                    <a:pt x="4" y="37"/>
                  </a:lnTo>
                  <a:lnTo>
                    <a:pt x="4" y="43"/>
                  </a:lnTo>
                  <a:lnTo>
                    <a:pt x="4" y="52"/>
                  </a:lnTo>
                  <a:lnTo>
                    <a:pt x="1" y="57"/>
                  </a:lnTo>
                  <a:lnTo>
                    <a:pt x="0" y="64"/>
                  </a:lnTo>
                  <a:lnTo>
                    <a:pt x="1" y="71"/>
                  </a:lnTo>
                  <a:lnTo>
                    <a:pt x="1" y="79"/>
                  </a:lnTo>
                  <a:lnTo>
                    <a:pt x="1" y="86"/>
                  </a:lnTo>
                  <a:lnTo>
                    <a:pt x="1" y="97"/>
                  </a:lnTo>
                  <a:lnTo>
                    <a:pt x="4" y="107"/>
                  </a:lnTo>
                  <a:lnTo>
                    <a:pt x="5" y="120"/>
                  </a:lnTo>
                  <a:lnTo>
                    <a:pt x="5" y="131"/>
                  </a:lnTo>
                  <a:lnTo>
                    <a:pt x="5" y="139"/>
                  </a:lnTo>
                  <a:lnTo>
                    <a:pt x="5" y="148"/>
                  </a:lnTo>
                  <a:lnTo>
                    <a:pt x="5" y="159"/>
                  </a:lnTo>
                  <a:lnTo>
                    <a:pt x="5" y="168"/>
                  </a:lnTo>
                  <a:lnTo>
                    <a:pt x="5" y="172"/>
                  </a:lnTo>
                  <a:lnTo>
                    <a:pt x="6" y="175"/>
                  </a:lnTo>
                  <a:lnTo>
                    <a:pt x="6" y="181"/>
                  </a:lnTo>
                  <a:lnTo>
                    <a:pt x="6" y="185"/>
                  </a:lnTo>
                  <a:lnTo>
                    <a:pt x="6" y="188"/>
                  </a:lnTo>
                  <a:lnTo>
                    <a:pt x="6" y="190"/>
                  </a:lnTo>
                  <a:lnTo>
                    <a:pt x="6" y="193"/>
                  </a:lnTo>
                  <a:lnTo>
                    <a:pt x="8" y="196"/>
                  </a:lnTo>
                  <a:lnTo>
                    <a:pt x="8" y="202"/>
                  </a:lnTo>
                  <a:lnTo>
                    <a:pt x="9" y="206"/>
                  </a:lnTo>
                  <a:lnTo>
                    <a:pt x="10" y="212"/>
                  </a:lnTo>
                  <a:lnTo>
                    <a:pt x="10" y="216"/>
                  </a:lnTo>
                  <a:lnTo>
                    <a:pt x="13" y="225"/>
                  </a:lnTo>
                  <a:lnTo>
                    <a:pt x="13" y="231"/>
                  </a:lnTo>
                  <a:lnTo>
                    <a:pt x="14" y="240"/>
                  </a:lnTo>
                  <a:lnTo>
                    <a:pt x="15" y="248"/>
                  </a:lnTo>
                  <a:lnTo>
                    <a:pt x="17" y="256"/>
                  </a:lnTo>
                  <a:lnTo>
                    <a:pt x="22" y="271"/>
                  </a:lnTo>
                  <a:lnTo>
                    <a:pt x="24" y="285"/>
                  </a:lnTo>
                  <a:lnTo>
                    <a:pt x="26" y="293"/>
                  </a:lnTo>
                  <a:lnTo>
                    <a:pt x="30" y="308"/>
                  </a:lnTo>
                  <a:lnTo>
                    <a:pt x="31" y="314"/>
                  </a:lnTo>
                  <a:lnTo>
                    <a:pt x="31" y="323"/>
                  </a:lnTo>
                  <a:lnTo>
                    <a:pt x="33" y="335"/>
                  </a:lnTo>
                  <a:lnTo>
                    <a:pt x="35" y="341"/>
                  </a:lnTo>
                  <a:lnTo>
                    <a:pt x="36" y="348"/>
                  </a:lnTo>
                  <a:lnTo>
                    <a:pt x="36" y="356"/>
                  </a:lnTo>
                  <a:lnTo>
                    <a:pt x="36" y="362"/>
                  </a:lnTo>
                  <a:lnTo>
                    <a:pt x="36" y="360"/>
                  </a:lnTo>
                  <a:close/>
                </a:path>
              </a:pathLst>
            </a:custGeom>
            <a:solidFill>
              <a:srgbClr val="FFFFFF"/>
            </a:solidFill>
            <a:ln w="9525">
              <a:noFill/>
              <a:round/>
              <a:headEnd/>
              <a:tailEnd/>
            </a:ln>
          </p:spPr>
          <p:txBody>
            <a:bodyPr/>
            <a:lstStyle/>
            <a:p>
              <a:endParaRPr lang="en-US"/>
            </a:p>
          </p:txBody>
        </p:sp>
        <p:sp>
          <p:nvSpPr>
            <p:cNvPr id="1242007" name="Freeform 919"/>
            <p:cNvSpPr>
              <a:spLocks/>
            </p:cNvSpPr>
            <p:nvPr/>
          </p:nvSpPr>
          <p:spPr bwMode="auto">
            <a:xfrm>
              <a:off x="3411" y="2607"/>
              <a:ext cx="42" cy="243"/>
            </a:xfrm>
            <a:custGeom>
              <a:avLst/>
              <a:gdLst/>
              <a:ahLst/>
              <a:cxnLst>
                <a:cxn ang="0">
                  <a:pos x="40" y="366"/>
                </a:cxn>
                <a:cxn ang="0">
                  <a:pos x="45" y="385"/>
                </a:cxn>
                <a:cxn ang="0">
                  <a:pos x="53" y="410"/>
                </a:cxn>
                <a:cxn ang="0">
                  <a:pos x="67" y="446"/>
                </a:cxn>
                <a:cxn ang="0">
                  <a:pos x="80" y="476"/>
                </a:cxn>
                <a:cxn ang="0">
                  <a:pos x="82" y="474"/>
                </a:cxn>
                <a:cxn ang="0">
                  <a:pos x="71" y="430"/>
                </a:cxn>
                <a:cxn ang="0">
                  <a:pos x="58" y="384"/>
                </a:cxn>
                <a:cxn ang="0">
                  <a:pos x="57" y="366"/>
                </a:cxn>
                <a:cxn ang="0">
                  <a:pos x="58" y="359"/>
                </a:cxn>
                <a:cxn ang="0">
                  <a:pos x="55" y="338"/>
                </a:cxn>
                <a:cxn ang="0">
                  <a:pos x="53" y="316"/>
                </a:cxn>
                <a:cxn ang="0">
                  <a:pos x="48" y="299"/>
                </a:cxn>
                <a:cxn ang="0">
                  <a:pos x="48" y="273"/>
                </a:cxn>
                <a:cxn ang="0">
                  <a:pos x="48" y="248"/>
                </a:cxn>
                <a:cxn ang="0">
                  <a:pos x="42" y="228"/>
                </a:cxn>
                <a:cxn ang="0">
                  <a:pos x="39" y="208"/>
                </a:cxn>
                <a:cxn ang="0">
                  <a:pos x="35" y="187"/>
                </a:cxn>
                <a:cxn ang="0">
                  <a:pos x="36" y="174"/>
                </a:cxn>
                <a:cxn ang="0">
                  <a:pos x="35" y="147"/>
                </a:cxn>
                <a:cxn ang="0">
                  <a:pos x="35" y="119"/>
                </a:cxn>
                <a:cxn ang="0">
                  <a:pos x="35" y="99"/>
                </a:cxn>
                <a:cxn ang="0">
                  <a:pos x="33" y="67"/>
                </a:cxn>
                <a:cxn ang="0">
                  <a:pos x="32" y="37"/>
                </a:cxn>
                <a:cxn ang="0">
                  <a:pos x="27" y="17"/>
                </a:cxn>
                <a:cxn ang="0">
                  <a:pos x="19" y="2"/>
                </a:cxn>
                <a:cxn ang="0">
                  <a:pos x="10" y="5"/>
                </a:cxn>
                <a:cxn ang="0">
                  <a:pos x="6" y="18"/>
                </a:cxn>
                <a:cxn ang="0">
                  <a:pos x="4" y="37"/>
                </a:cxn>
                <a:cxn ang="0">
                  <a:pos x="1" y="57"/>
                </a:cxn>
                <a:cxn ang="0">
                  <a:pos x="1" y="79"/>
                </a:cxn>
                <a:cxn ang="0">
                  <a:pos x="4" y="107"/>
                </a:cxn>
                <a:cxn ang="0">
                  <a:pos x="5" y="139"/>
                </a:cxn>
                <a:cxn ang="0">
                  <a:pos x="5" y="168"/>
                </a:cxn>
                <a:cxn ang="0">
                  <a:pos x="6" y="181"/>
                </a:cxn>
                <a:cxn ang="0">
                  <a:pos x="6" y="190"/>
                </a:cxn>
                <a:cxn ang="0">
                  <a:pos x="8" y="202"/>
                </a:cxn>
                <a:cxn ang="0">
                  <a:pos x="10" y="216"/>
                </a:cxn>
                <a:cxn ang="0">
                  <a:pos x="14" y="240"/>
                </a:cxn>
                <a:cxn ang="0">
                  <a:pos x="22" y="271"/>
                </a:cxn>
                <a:cxn ang="0">
                  <a:pos x="30" y="308"/>
                </a:cxn>
                <a:cxn ang="0">
                  <a:pos x="33" y="335"/>
                </a:cxn>
                <a:cxn ang="0">
                  <a:pos x="36" y="356"/>
                </a:cxn>
              </a:cxnLst>
              <a:rect l="0" t="0" r="r" b="b"/>
              <a:pathLst>
                <a:path w="83" h="486">
                  <a:moveTo>
                    <a:pt x="36" y="360"/>
                  </a:moveTo>
                  <a:lnTo>
                    <a:pt x="36" y="360"/>
                  </a:lnTo>
                  <a:lnTo>
                    <a:pt x="40" y="366"/>
                  </a:lnTo>
                  <a:lnTo>
                    <a:pt x="41" y="372"/>
                  </a:lnTo>
                  <a:lnTo>
                    <a:pt x="42" y="378"/>
                  </a:lnTo>
                  <a:lnTo>
                    <a:pt x="45" y="385"/>
                  </a:lnTo>
                  <a:lnTo>
                    <a:pt x="48" y="393"/>
                  </a:lnTo>
                  <a:lnTo>
                    <a:pt x="50" y="402"/>
                  </a:lnTo>
                  <a:lnTo>
                    <a:pt x="53" y="410"/>
                  </a:lnTo>
                  <a:lnTo>
                    <a:pt x="57" y="419"/>
                  </a:lnTo>
                  <a:lnTo>
                    <a:pt x="62" y="433"/>
                  </a:lnTo>
                  <a:lnTo>
                    <a:pt x="67" y="446"/>
                  </a:lnTo>
                  <a:lnTo>
                    <a:pt x="72" y="458"/>
                  </a:lnTo>
                  <a:lnTo>
                    <a:pt x="76" y="468"/>
                  </a:lnTo>
                  <a:lnTo>
                    <a:pt x="80" y="476"/>
                  </a:lnTo>
                  <a:lnTo>
                    <a:pt x="82" y="483"/>
                  </a:lnTo>
                  <a:lnTo>
                    <a:pt x="83" y="486"/>
                  </a:lnTo>
                  <a:lnTo>
                    <a:pt x="82" y="474"/>
                  </a:lnTo>
                  <a:lnTo>
                    <a:pt x="80" y="461"/>
                  </a:lnTo>
                  <a:lnTo>
                    <a:pt x="76" y="446"/>
                  </a:lnTo>
                  <a:lnTo>
                    <a:pt x="71" y="430"/>
                  </a:lnTo>
                  <a:lnTo>
                    <a:pt x="66" y="413"/>
                  </a:lnTo>
                  <a:lnTo>
                    <a:pt x="62" y="397"/>
                  </a:lnTo>
                  <a:lnTo>
                    <a:pt x="58" y="384"/>
                  </a:lnTo>
                  <a:lnTo>
                    <a:pt x="57" y="372"/>
                  </a:lnTo>
                  <a:lnTo>
                    <a:pt x="57" y="369"/>
                  </a:lnTo>
                  <a:lnTo>
                    <a:pt x="57" y="366"/>
                  </a:lnTo>
                  <a:lnTo>
                    <a:pt x="57" y="362"/>
                  </a:lnTo>
                  <a:lnTo>
                    <a:pt x="57" y="359"/>
                  </a:lnTo>
                  <a:lnTo>
                    <a:pt x="58" y="359"/>
                  </a:lnTo>
                  <a:lnTo>
                    <a:pt x="57" y="348"/>
                  </a:lnTo>
                  <a:lnTo>
                    <a:pt x="55" y="342"/>
                  </a:lnTo>
                  <a:lnTo>
                    <a:pt x="55" y="338"/>
                  </a:lnTo>
                  <a:lnTo>
                    <a:pt x="55" y="327"/>
                  </a:lnTo>
                  <a:lnTo>
                    <a:pt x="53" y="323"/>
                  </a:lnTo>
                  <a:lnTo>
                    <a:pt x="53" y="316"/>
                  </a:lnTo>
                  <a:lnTo>
                    <a:pt x="49" y="310"/>
                  </a:lnTo>
                  <a:lnTo>
                    <a:pt x="49" y="305"/>
                  </a:lnTo>
                  <a:lnTo>
                    <a:pt x="48" y="299"/>
                  </a:lnTo>
                  <a:lnTo>
                    <a:pt x="48" y="290"/>
                  </a:lnTo>
                  <a:lnTo>
                    <a:pt x="48" y="283"/>
                  </a:lnTo>
                  <a:lnTo>
                    <a:pt x="48" y="273"/>
                  </a:lnTo>
                  <a:lnTo>
                    <a:pt x="48" y="264"/>
                  </a:lnTo>
                  <a:lnTo>
                    <a:pt x="48" y="256"/>
                  </a:lnTo>
                  <a:lnTo>
                    <a:pt x="48" y="248"/>
                  </a:lnTo>
                  <a:lnTo>
                    <a:pt x="45" y="242"/>
                  </a:lnTo>
                  <a:lnTo>
                    <a:pt x="44" y="237"/>
                  </a:lnTo>
                  <a:lnTo>
                    <a:pt x="42" y="228"/>
                  </a:lnTo>
                  <a:lnTo>
                    <a:pt x="41" y="219"/>
                  </a:lnTo>
                  <a:lnTo>
                    <a:pt x="40" y="215"/>
                  </a:lnTo>
                  <a:lnTo>
                    <a:pt x="39" y="208"/>
                  </a:lnTo>
                  <a:lnTo>
                    <a:pt x="39" y="200"/>
                  </a:lnTo>
                  <a:lnTo>
                    <a:pt x="36" y="193"/>
                  </a:lnTo>
                  <a:lnTo>
                    <a:pt x="35" y="187"/>
                  </a:lnTo>
                  <a:lnTo>
                    <a:pt x="35" y="182"/>
                  </a:lnTo>
                  <a:lnTo>
                    <a:pt x="36" y="178"/>
                  </a:lnTo>
                  <a:lnTo>
                    <a:pt x="36" y="174"/>
                  </a:lnTo>
                  <a:lnTo>
                    <a:pt x="36" y="171"/>
                  </a:lnTo>
                  <a:lnTo>
                    <a:pt x="35" y="159"/>
                  </a:lnTo>
                  <a:lnTo>
                    <a:pt x="35" y="147"/>
                  </a:lnTo>
                  <a:lnTo>
                    <a:pt x="35" y="138"/>
                  </a:lnTo>
                  <a:lnTo>
                    <a:pt x="35" y="126"/>
                  </a:lnTo>
                  <a:lnTo>
                    <a:pt x="35" y="119"/>
                  </a:lnTo>
                  <a:lnTo>
                    <a:pt x="35" y="113"/>
                  </a:lnTo>
                  <a:lnTo>
                    <a:pt x="35" y="105"/>
                  </a:lnTo>
                  <a:lnTo>
                    <a:pt x="35" y="99"/>
                  </a:lnTo>
                  <a:lnTo>
                    <a:pt x="36" y="88"/>
                  </a:lnTo>
                  <a:lnTo>
                    <a:pt x="35" y="79"/>
                  </a:lnTo>
                  <a:lnTo>
                    <a:pt x="33" y="67"/>
                  </a:lnTo>
                  <a:lnTo>
                    <a:pt x="33" y="58"/>
                  </a:lnTo>
                  <a:lnTo>
                    <a:pt x="33" y="48"/>
                  </a:lnTo>
                  <a:lnTo>
                    <a:pt x="32" y="37"/>
                  </a:lnTo>
                  <a:lnTo>
                    <a:pt x="31" y="30"/>
                  </a:lnTo>
                  <a:lnTo>
                    <a:pt x="31" y="25"/>
                  </a:lnTo>
                  <a:lnTo>
                    <a:pt x="27" y="17"/>
                  </a:lnTo>
                  <a:lnTo>
                    <a:pt x="26" y="11"/>
                  </a:lnTo>
                  <a:lnTo>
                    <a:pt x="23" y="5"/>
                  </a:lnTo>
                  <a:lnTo>
                    <a:pt x="19" y="2"/>
                  </a:lnTo>
                  <a:lnTo>
                    <a:pt x="17" y="0"/>
                  </a:lnTo>
                  <a:lnTo>
                    <a:pt x="14" y="2"/>
                  </a:lnTo>
                  <a:lnTo>
                    <a:pt x="10" y="5"/>
                  </a:lnTo>
                  <a:lnTo>
                    <a:pt x="9" y="6"/>
                  </a:lnTo>
                  <a:lnTo>
                    <a:pt x="8" y="14"/>
                  </a:lnTo>
                  <a:lnTo>
                    <a:pt x="6" y="18"/>
                  </a:lnTo>
                  <a:lnTo>
                    <a:pt x="6" y="25"/>
                  </a:lnTo>
                  <a:lnTo>
                    <a:pt x="5" y="31"/>
                  </a:lnTo>
                  <a:lnTo>
                    <a:pt x="4" y="37"/>
                  </a:lnTo>
                  <a:lnTo>
                    <a:pt x="4" y="43"/>
                  </a:lnTo>
                  <a:lnTo>
                    <a:pt x="4" y="52"/>
                  </a:lnTo>
                  <a:lnTo>
                    <a:pt x="1" y="57"/>
                  </a:lnTo>
                  <a:lnTo>
                    <a:pt x="0" y="64"/>
                  </a:lnTo>
                  <a:lnTo>
                    <a:pt x="1" y="71"/>
                  </a:lnTo>
                  <a:lnTo>
                    <a:pt x="1" y="79"/>
                  </a:lnTo>
                  <a:lnTo>
                    <a:pt x="1" y="86"/>
                  </a:lnTo>
                  <a:lnTo>
                    <a:pt x="1" y="97"/>
                  </a:lnTo>
                  <a:lnTo>
                    <a:pt x="4" y="107"/>
                  </a:lnTo>
                  <a:lnTo>
                    <a:pt x="5" y="120"/>
                  </a:lnTo>
                  <a:lnTo>
                    <a:pt x="5" y="131"/>
                  </a:lnTo>
                  <a:lnTo>
                    <a:pt x="5" y="139"/>
                  </a:lnTo>
                  <a:lnTo>
                    <a:pt x="5" y="148"/>
                  </a:lnTo>
                  <a:lnTo>
                    <a:pt x="5" y="159"/>
                  </a:lnTo>
                  <a:lnTo>
                    <a:pt x="5" y="168"/>
                  </a:lnTo>
                  <a:lnTo>
                    <a:pt x="5" y="172"/>
                  </a:lnTo>
                  <a:lnTo>
                    <a:pt x="6" y="175"/>
                  </a:lnTo>
                  <a:lnTo>
                    <a:pt x="6" y="181"/>
                  </a:lnTo>
                  <a:lnTo>
                    <a:pt x="6" y="185"/>
                  </a:lnTo>
                  <a:lnTo>
                    <a:pt x="6" y="188"/>
                  </a:lnTo>
                  <a:lnTo>
                    <a:pt x="6" y="190"/>
                  </a:lnTo>
                  <a:lnTo>
                    <a:pt x="6" y="193"/>
                  </a:lnTo>
                  <a:lnTo>
                    <a:pt x="8" y="196"/>
                  </a:lnTo>
                  <a:lnTo>
                    <a:pt x="8" y="202"/>
                  </a:lnTo>
                  <a:lnTo>
                    <a:pt x="9" y="206"/>
                  </a:lnTo>
                  <a:lnTo>
                    <a:pt x="10" y="212"/>
                  </a:lnTo>
                  <a:lnTo>
                    <a:pt x="10" y="216"/>
                  </a:lnTo>
                  <a:lnTo>
                    <a:pt x="13" y="225"/>
                  </a:lnTo>
                  <a:lnTo>
                    <a:pt x="13" y="231"/>
                  </a:lnTo>
                  <a:lnTo>
                    <a:pt x="14" y="240"/>
                  </a:lnTo>
                  <a:lnTo>
                    <a:pt x="15" y="248"/>
                  </a:lnTo>
                  <a:lnTo>
                    <a:pt x="17" y="256"/>
                  </a:lnTo>
                  <a:lnTo>
                    <a:pt x="22" y="271"/>
                  </a:lnTo>
                  <a:lnTo>
                    <a:pt x="24" y="285"/>
                  </a:lnTo>
                  <a:lnTo>
                    <a:pt x="26" y="293"/>
                  </a:lnTo>
                  <a:lnTo>
                    <a:pt x="30" y="308"/>
                  </a:lnTo>
                  <a:lnTo>
                    <a:pt x="31" y="314"/>
                  </a:lnTo>
                  <a:lnTo>
                    <a:pt x="31" y="323"/>
                  </a:lnTo>
                  <a:lnTo>
                    <a:pt x="33" y="335"/>
                  </a:lnTo>
                  <a:lnTo>
                    <a:pt x="35" y="341"/>
                  </a:lnTo>
                  <a:lnTo>
                    <a:pt x="36" y="348"/>
                  </a:lnTo>
                  <a:lnTo>
                    <a:pt x="36" y="356"/>
                  </a:lnTo>
                  <a:lnTo>
                    <a:pt x="36" y="362"/>
                  </a:lnTo>
                  <a:lnTo>
                    <a:pt x="36" y="360"/>
                  </a:lnTo>
                  <a:close/>
                </a:path>
              </a:pathLst>
            </a:custGeom>
            <a:noFill/>
            <a:ln w="1588">
              <a:solidFill>
                <a:srgbClr val="000000"/>
              </a:solidFill>
              <a:prstDash val="solid"/>
              <a:round/>
              <a:headEnd/>
              <a:tailEnd/>
            </a:ln>
          </p:spPr>
          <p:txBody>
            <a:bodyPr/>
            <a:lstStyle/>
            <a:p>
              <a:endParaRPr lang="en-US"/>
            </a:p>
          </p:txBody>
        </p:sp>
        <p:sp>
          <p:nvSpPr>
            <p:cNvPr id="1242008" name="Freeform 920"/>
            <p:cNvSpPr>
              <a:spLocks/>
            </p:cNvSpPr>
            <p:nvPr/>
          </p:nvSpPr>
          <p:spPr bwMode="auto">
            <a:xfrm>
              <a:off x="3427" y="2530"/>
              <a:ext cx="10" cy="73"/>
            </a:xfrm>
            <a:custGeom>
              <a:avLst/>
              <a:gdLst/>
              <a:ahLst/>
              <a:cxnLst>
                <a:cxn ang="0">
                  <a:pos x="21" y="0"/>
                </a:cxn>
                <a:cxn ang="0">
                  <a:pos x="21" y="0"/>
                </a:cxn>
                <a:cxn ang="0">
                  <a:pos x="21" y="26"/>
                </a:cxn>
                <a:cxn ang="0">
                  <a:pos x="21" y="46"/>
                </a:cxn>
                <a:cxn ang="0">
                  <a:pos x="18" y="65"/>
                </a:cxn>
                <a:cxn ang="0">
                  <a:pos x="17" y="82"/>
                </a:cxn>
                <a:cxn ang="0">
                  <a:pos x="14" y="98"/>
                </a:cxn>
                <a:cxn ang="0">
                  <a:pos x="10" y="113"/>
                </a:cxn>
                <a:cxn ang="0">
                  <a:pos x="7" y="129"/>
                </a:cxn>
                <a:cxn ang="0">
                  <a:pos x="0" y="147"/>
                </a:cxn>
              </a:cxnLst>
              <a:rect l="0" t="0" r="r" b="b"/>
              <a:pathLst>
                <a:path w="21" h="147">
                  <a:moveTo>
                    <a:pt x="21" y="0"/>
                  </a:moveTo>
                  <a:lnTo>
                    <a:pt x="21" y="0"/>
                  </a:lnTo>
                  <a:lnTo>
                    <a:pt x="21" y="26"/>
                  </a:lnTo>
                  <a:lnTo>
                    <a:pt x="21" y="46"/>
                  </a:lnTo>
                  <a:lnTo>
                    <a:pt x="18" y="65"/>
                  </a:lnTo>
                  <a:lnTo>
                    <a:pt x="17" y="82"/>
                  </a:lnTo>
                  <a:lnTo>
                    <a:pt x="14" y="98"/>
                  </a:lnTo>
                  <a:lnTo>
                    <a:pt x="10" y="113"/>
                  </a:lnTo>
                  <a:lnTo>
                    <a:pt x="7" y="129"/>
                  </a:lnTo>
                  <a:lnTo>
                    <a:pt x="0" y="147"/>
                  </a:lnTo>
                </a:path>
              </a:pathLst>
            </a:custGeom>
            <a:noFill/>
            <a:ln w="1588">
              <a:solidFill>
                <a:srgbClr val="000000"/>
              </a:solidFill>
              <a:prstDash val="solid"/>
              <a:round/>
              <a:headEnd/>
              <a:tailEnd/>
            </a:ln>
          </p:spPr>
          <p:txBody>
            <a:bodyPr/>
            <a:lstStyle/>
            <a:p>
              <a:endParaRPr lang="en-US"/>
            </a:p>
          </p:txBody>
        </p:sp>
        <p:sp>
          <p:nvSpPr>
            <p:cNvPr id="1242009" name="Freeform 921"/>
            <p:cNvSpPr>
              <a:spLocks/>
            </p:cNvSpPr>
            <p:nvPr/>
          </p:nvSpPr>
          <p:spPr bwMode="auto">
            <a:xfrm>
              <a:off x="3432" y="2606"/>
              <a:ext cx="7" cy="40"/>
            </a:xfrm>
            <a:custGeom>
              <a:avLst/>
              <a:gdLst/>
              <a:ahLst/>
              <a:cxnLst>
                <a:cxn ang="0">
                  <a:pos x="13" y="0"/>
                </a:cxn>
                <a:cxn ang="0">
                  <a:pos x="13" y="0"/>
                </a:cxn>
                <a:cxn ang="0">
                  <a:pos x="11" y="7"/>
                </a:cxn>
                <a:cxn ang="0">
                  <a:pos x="8" y="18"/>
                </a:cxn>
                <a:cxn ang="0">
                  <a:pos x="8" y="28"/>
                </a:cxn>
                <a:cxn ang="0">
                  <a:pos x="7" y="38"/>
                </a:cxn>
                <a:cxn ang="0">
                  <a:pos x="7" y="49"/>
                </a:cxn>
                <a:cxn ang="0">
                  <a:pos x="6" y="59"/>
                </a:cxn>
                <a:cxn ang="0">
                  <a:pos x="4" y="68"/>
                </a:cxn>
                <a:cxn ang="0">
                  <a:pos x="0" y="78"/>
                </a:cxn>
              </a:cxnLst>
              <a:rect l="0" t="0" r="r" b="b"/>
              <a:pathLst>
                <a:path w="13" h="78">
                  <a:moveTo>
                    <a:pt x="13" y="0"/>
                  </a:moveTo>
                  <a:lnTo>
                    <a:pt x="13" y="0"/>
                  </a:lnTo>
                  <a:lnTo>
                    <a:pt x="11" y="7"/>
                  </a:lnTo>
                  <a:lnTo>
                    <a:pt x="8" y="18"/>
                  </a:lnTo>
                  <a:lnTo>
                    <a:pt x="8" y="28"/>
                  </a:lnTo>
                  <a:lnTo>
                    <a:pt x="7" y="38"/>
                  </a:lnTo>
                  <a:lnTo>
                    <a:pt x="7" y="49"/>
                  </a:lnTo>
                  <a:lnTo>
                    <a:pt x="6" y="59"/>
                  </a:lnTo>
                  <a:lnTo>
                    <a:pt x="4" y="68"/>
                  </a:lnTo>
                  <a:lnTo>
                    <a:pt x="0" y="78"/>
                  </a:lnTo>
                </a:path>
              </a:pathLst>
            </a:custGeom>
            <a:noFill/>
            <a:ln w="1588">
              <a:solidFill>
                <a:srgbClr val="000000"/>
              </a:solidFill>
              <a:prstDash val="solid"/>
              <a:round/>
              <a:headEnd/>
              <a:tailEnd/>
            </a:ln>
          </p:spPr>
          <p:txBody>
            <a:bodyPr/>
            <a:lstStyle/>
            <a:p>
              <a:endParaRPr lang="en-US"/>
            </a:p>
          </p:txBody>
        </p:sp>
        <p:sp>
          <p:nvSpPr>
            <p:cNvPr id="1242010" name="Freeform 922"/>
            <p:cNvSpPr>
              <a:spLocks/>
            </p:cNvSpPr>
            <p:nvPr/>
          </p:nvSpPr>
          <p:spPr bwMode="auto">
            <a:xfrm>
              <a:off x="3435" y="2646"/>
              <a:ext cx="5" cy="38"/>
            </a:xfrm>
            <a:custGeom>
              <a:avLst/>
              <a:gdLst/>
              <a:ahLst/>
              <a:cxnLst>
                <a:cxn ang="0">
                  <a:pos x="9" y="0"/>
                </a:cxn>
                <a:cxn ang="0">
                  <a:pos x="9" y="0"/>
                </a:cxn>
                <a:cxn ang="0">
                  <a:pos x="9" y="8"/>
                </a:cxn>
                <a:cxn ang="0">
                  <a:pos x="9" y="17"/>
                </a:cxn>
                <a:cxn ang="0">
                  <a:pos x="9" y="25"/>
                </a:cxn>
                <a:cxn ang="0">
                  <a:pos x="8" y="36"/>
                </a:cxn>
                <a:cxn ang="0">
                  <a:pos x="8" y="46"/>
                </a:cxn>
                <a:cxn ang="0">
                  <a:pos x="6" y="55"/>
                </a:cxn>
                <a:cxn ang="0">
                  <a:pos x="4" y="67"/>
                </a:cxn>
                <a:cxn ang="0">
                  <a:pos x="0" y="77"/>
                </a:cxn>
              </a:cxnLst>
              <a:rect l="0" t="0" r="r" b="b"/>
              <a:pathLst>
                <a:path w="9" h="77">
                  <a:moveTo>
                    <a:pt x="9" y="0"/>
                  </a:moveTo>
                  <a:lnTo>
                    <a:pt x="9" y="0"/>
                  </a:lnTo>
                  <a:lnTo>
                    <a:pt x="9" y="8"/>
                  </a:lnTo>
                  <a:lnTo>
                    <a:pt x="9" y="17"/>
                  </a:lnTo>
                  <a:lnTo>
                    <a:pt x="9" y="25"/>
                  </a:lnTo>
                  <a:lnTo>
                    <a:pt x="8" y="36"/>
                  </a:lnTo>
                  <a:lnTo>
                    <a:pt x="8" y="46"/>
                  </a:lnTo>
                  <a:lnTo>
                    <a:pt x="6" y="55"/>
                  </a:lnTo>
                  <a:lnTo>
                    <a:pt x="4" y="67"/>
                  </a:lnTo>
                  <a:lnTo>
                    <a:pt x="0" y="77"/>
                  </a:lnTo>
                </a:path>
              </a:pathLst>
            </a:custGeom>
            <a:noFill/>
            <a:ln w="1588">
              <a:solidFill>
                <a:srgbClr val="000000"/>
              </a:solidFill>
              <a:prstDash val="solid"/>
              <a:round/>
              <a:headEnd/>
              <a:tailEnd/>
            </a:ln>
          </p:spPr>
          <p:txBody>
            <a:bodyPr/>
            <a:lstStyle/>
            <a:p>
              <a:endParaRPr lang="en-US"/>
            </a:p>
          </p:txBody>
        </p:sp>
        <p:sp>
          <p:nvSpPr>
            <p:cNvPr id="1242011" name="Freeform 923"/>
            <p:cNvSpPr>
              <a:spLocks/>
            </p:cNvSpPr>
            <p:nvPr/>
          </p:nvSpPr>
          <p:spPr bwMode="auto">
            <a:xfrm>
              <a:off x="3435" y="2670"/>
              <a:ext cx="8" cy="36"/>
            </a:xfrm>
            <a:custGeom>
              <a:avLst/>
              <a:gdLst/>
              <a:ahLst/>
              <a:cxnLst>
                <a:cxn ang="0">
                  <a:pos x="15" y="0"/>
                </a:cxn>
                <a:cxn ang="0">
                  <a:pos x="15" y="0"/>
                </a:cxn>
                <a:cxn ang="0">
                  <a:pos x="13" y="6"/>
                </a:cxn>
                <a:cxn ang="0">
                  <a:pos x="13" y="15"/>
                </a:cxn>
                <a:cxn ang="0">
                  <a:pos x="10" y="27"/>
                </a:cxn>
                <a:cxn ang="0">
                  <a:pos x="9" y="36"/>
                </a:cxn>
                <a:cxn ang="0">
                  <a:pos x="8" y="46"/>
                </a:cxn>
                <a:cxn ang="0">
                  <a:pos x="6" y="58"/>
                </a:cxn>
                <a:cxn ang="0">
                  <a:pos x="4" y="65"/>
                </a:cxn>
                <a:cxn ang="0">
                  <a:pos x="0" y="73"/>
                </a:cxn>
              </a:cxnLst>
              <a:rect l="0" t="0" r="r" b="b"/>
              <a:pathLst>
                <a:path w="15" h="73">
                  <a:moveTo>
                    <a:pt x="15" y="0"/>
                  </a:moveTo>
                  <a:lnTo>
                    <a:pt x="15" y="0"/>
                  </a:lnTo>
                  <a:lnTo>
                    <a:pt x="13" y="6"/>
                  </a:lnTo>
                  <a:lnTo>
                    <a:pt x="13" y="15"/>
                  </a:lnTo>
                  <a:lnTo>
                    <a:pt x="10" y="27"/>
                  </a:lnTo>
                  <a:lnTo>
                    <a:pt x="9" y="36"/>
                  </a:lnTo>
                  <a:lnTo>
                    <a:pt x="8" y="46"/>
                  </a:lnTo>
                  <a:lnTo>
                    <a:pt x="6" y="58"/>
                  </a:lnTo>
                  <a:lnTo>
                    <a:pt x="4" y="65"/>
                  </a:lnTo>
                  <a:lnTo>
                    <a:pt x="0" y="73"/>
                  </a:lnTo>
                </a:path>
              </a:pathLst>
            </a:custGeom>
            <a:noFill/>
            <a:ln w="1588">
              <a:solidFill>
                <a:srgbClr val="000000"/>
              </a:solidFill>
              <a:prstDash val="solid"/>
              <a:round/>
              <a:headEnd/>
              <a:tailEnd/>
            </a:ln>
          </p:spPr>
          <p:txBody>
            <a:bodyPr/>
            <a:lstStyle/>
            <a:p>
              <a:endParaRPr lang="en-US"/>
            </a:p>
          </p:txBody>
        </p:sp>
        <p:sp>
          <p:nvSpPr>
            <p:cNvPr id="1242012" name="Freeform 924"/>
            <p:cNvSpPr>
              <a:spLocks/>
            </p:cNvSpPr>
            <p:nvPr/>
          </p:nvSpPr>
          <p:spPr bwMode="auto">
            <a:xfrm>
              <a:off x="3394" y="2680"/>
              <a:ext cx="18" cy="26"/>
            </a:xfrm>
            <a:custGeom>
              <a:avLst/>
              <a:gdLst/>
              <a:ahLst/>
              <a:cxnLst>
                <a:cxn ang="0">
                  <a:pos x="0" y="0"/>
                </a:cxn>
                <a:cxn ang="0">
                  <a:pos x="0" y="0"/>
                </a:cxn>
                <a:cxn ang="0">
                  <a:pos x="4" y="9"/>
                </a:cxn>
                <a:cxn ang="0">
                  <a:pos x="6" y="15"/>
                </a:cxn>
                <a:cxn ang="0">
                  <a:pos x="9" y="24"/>
                </a:cxn>
                <a:cxn ang="0">
                  <a:pos x="14" y="30"/>
                </a:cxn>
                <a:cxn ang="0">
                  <a:pos x="18" y="37"/>
                </a:cxn>
                <a:cxn ang="0">
                  <a:pos x="23" y="42"/>
                </a:cxn>
                <a:cxn ang="0">
                  <a:pos x="29" y="46"/>
                </a:cxn>
                <a:cxn ang="0">
                  <a:pos x="34" y="52"/>
                </a:cxn>
              </a:cxnLst>
              <a:rect l="0" t="0" r="r" b="b"/>
              <a:pathLst>
                <a:path w="34" h="52">
                  <a:moveTo>
                    <a:pt x="0" y="0"/>
                  </a:moveTo>
                  <a:lnTo>
                    <a:pt x="0" y="0"/>
                  </a:lnTo>
                  <a:lnTo>
                    <a:pt x="4" y="9"/>
                  </a:lnTo>
                  <a:lnTo>
                    <a:pt x="6" y="15"/>
                  </a:lnTo>
                  <a:lnTo>
                    <a:pt x="9" y="24"/>
                  </a:lnTo>
                  <a:lnTo>
                    <a:pt x="14" y="30"/>
                  </a:lnTo>
                  <a:lnTo>
                    <a:pt x="18" y="37"/>
                  </a:lnTo>
                  <a:lnTo>
                    <a:pt x="23" y="42"/>
                  </a:lnTo>
                  <a:lnTo>
                    <a:pt x="29" y="46"/>
                  </a:lnTo>
                  <a:lnTo>
                    <a:pt x="34" y="52"/>
                  </a:lnTo>
                </a:path>
              </a:pathLst>
            </a:custGeom>
            <a:noFill/>
            <a:ln w="1588">
              <a:solidFill>
                <a:srgbClr val="000000"/>
              </a:solidFill>
              <a:prstDash val="solid"/>
              <a:round/>
              <a:headEnd/>
              <a:tailEnd/>
            </a:ln>
          </p:spPr>
          <p:txBody>
            <a:bodyPr/>
            <a:lstStyle/>
            <a:p>
              <a:endParaRPr lang="en-US"/>
            </a:p>
          </p:txBody>
        </p:sp>
        <p:sp>
          <p:nvSpPr>
            <p:cNvPr id="1242013" name="Freeform 925"/>
            <p:cNvSpPr>
              <a:spLocks/>
            </p:cNvSpPr>
            <p:nvPr/>
          </p:nvSpPr>
          <p:spPr bwMode="auto">
            <a:xfrm>
              <a:off x="3405" y="2712"/>
              <a:ext cx="11" cy="14"/>
            </a:xfrm>
            <a:custGeom>
              <a:avLst/>
              <a:gdLst/>
              <a:ahLst/>
              <a:cxnLst>
                <a:cxn ang="0">
                  <a:pos x="0" y="0"/>
                </a:cxn>
                <a:cxn ang="0">
                  <a:pos x="0" y="0"/>
                </a:cxn>
                <a:cxn ang="0">
                  <a:pos x="3" y="5"/>
                </a:cxn>
                <a:cxn ang="0">
                  <a:pos x="10" y="11"/>
                </a:cxn>
                <a:cxn ang="0">
                  <a:pos x="16" y="19"/>
                </a:cxn>
                <a:cxn ang="0">
                  <a:pos x="20" y="26"/>
                </a:cxn>
              </a:cxnLst>
              <a:rect l="0" t="0" r="r" b="b"/>
              <a:pathLst>
                <a:path w="20" h="26">
                  <a:moveTo>
                    <a:pt x="0" y="0"/>
                  </a:moveTo>
                  <a:lnTo>
                    <a:pt x="0" y="0"/>
                  </a:lnTo>
                  <a:lnTo>
                    <a:pt x="3" y="5"/>
                  </a:lnTo>
                  <a:lnTo>
                    <a:pt x="10" y="11"/>
                  </a:lnTo>
                  <a:lnTo>
                    <a:pt x="16" y="19"/>
                  </a:lnTo>
                  <a:lnTo>
                    <a:pt x="20" y="26"/>
                  </a:lnTo>
                </a:path>
              </a:pathLst>
            </a:custGeom>
            <a:noFill/>
            <a:ln w="1588">
              <a:solidFill>
                <a:srgbClr val="000000"/>
              </a:solidFill>
              <a:prstDash val="solid"/>
              <a:round/>
              <a:headEnd/>
              <a:tailEnd/>
            </a:ln>
          </p:spPr>
          <p:txBody>
            <a:bodyPr/>
            <a:lstStyle/>
            <a:p>
              <a:endParaRPr lang="en-US"/>
            </a:p>
          </p:txBody>
        </p:sp>
        <p:sp>
          <p:nvSpPr>
            <p:cNvPr id="1242014" name="Freeform 926"/>
            <p:cNvSpPr>
              <a:spLocks/>
            </p:cNvSpPr>
            <p:nvPr/>
          </p:nvSpPr>
          <p:spPr bwMode="auto">
            <a:xfrm>
              <a:off x="3415" y="2466"/>
              <a:ext cx="10" cy="119"/>
            </a:xfrm>
            <a:custGeom>
              <a:avLst/>
              <a:gdLst/>
              <a:ahLst/>
              <a:cxnLst>
                <a:cxn ang="0">
                  <a:pos x="18" y="0"/>
                </a:cxn>
                <a:cxn ang="0">
                  <a:pos x="18" y="0"/>
                </a:cxn>
                <a:cxn ang="0">
                  <a:pos x="19" y="29"/>
                </a:cxn>
                <a:cxn ang="0">
                  <a:pos x="19" y="59"/>
                </a:cxn>
                <a:cxn ang="0">
                  <a:pos x="18" y="88"/>
                </a:cxn>
                <a:cxn ang="0">
                  <a:pos x="15" y="118"/>
                </a:cxn>
                <a:cxn ang="0">
                  <a:pos x="10" y="149"/>
                </a:cxn>
                <a:cxn ang="0">
                  <a:pos x="7" y="179"/>
                </a:cxn>
                <a:cxn ang="0">
                  <a:pos x="2" y="208"/>
                </a:cxn>
                <a:cxn ang="0">
                  <a:pos x="0" y="238"/>
                </a:cxn>
              </a:cxnLst>
              <a:rect l="0" t="0" r="r" b="b"/>
              <a:pathLst>
                <a:path w="19" h="238">
                  <a:moveTo>
                    <a:pt x="18" y="0"/>
                  </a:moveTo>
                  <a:lnTo>
                    <a:pt x="18" y="0"/>
                  </a:lnTo>
                  <a:lnTo>
                    <a:pt x="19" y="29"/>
                  </a:lnTo>
                  <a:lnTo>
                    <a:pt x="19" y="59"/>
                  </a:lnTo>
                  <a:lnTo>
                    <a:pt x="18" y="88"/>
                  </a:lnTo>
                  <a:lnTo>
                    <a:pt x="15" y="118"/>
                  </a:lnTo>
                  <a:lnTo>
                    <a:pt x="10" y="149"/>
                  </a:lnTo>
                  <a:lnTo>
                    <a:pt x="7" y="179"/>
                  </a:lnTo>
                  <a:lnTo>
                    <a:pt x="2" y="208"/>
                  </a:lnTo>
                  <a:lnTo>
                    <a:pt x="0" y="238"/>
                  </a:lnTo>
                </a:path>
              </a:pathLst>
            </a:custGeom>
            <a:noFill/>
            <a:ln w="1588">
              <a:solidFill>
                <a:srgbClr val="000000"/>
              </a:solidFill>
              <a:prstDash val="solid"/>
              <a:round/>
              <a:headEnd/>
              <a:tailEnd/>
            </a:ln>
          </p:spPr>
          <p:txBody>
            <a:bodyPr/>
            <a:lstStyle/>
            <a:p>
              <a:endParaRPr lang="en-US"/>
            </a:p>
          </p:txBody>
        </p:sp>
        <p:sp>
          <p:nvSpPr>
            <p:cNvPr id="1242015" name="Freeform 927"/>
            <p:cNvSpPr>
              <a:spLocks/>
            </p:cNvSpPr>
            <p:nvPr/>
          </p:nvSpPr>
          <p:spPr bwMode="auto">
            <a:xfrm>
              <a:off x="3417" y="2332"/>
              <a:ext cx="6" cy="116"/>
            </a:xfrm>
            <a:custGeom>
              <a:avLst/>
              <a:gdLst/>
              <a:ahLst/>
              <a:cxnLst>
                <a:cxn ang="0">
                  <a:pos x="0" y="0"/>
                </a:cxn>
                <a:cxn ang="0">
                  <a:pos x="0" y="0"/>
                </a:cxn>
                <a:cxn ang="0">
                  <a:pos x="2" y="25"/>
                </a:cxn>
                <a:cxn ang="0">
                  <a:pos x="5" y="51"/>
                </a:cxn>
                <a:cxn ang="0">
                  <a:pos x="6" y="78"/>
                </a:cxn>
                <a:cxn ang="0">
                  <a:pos x="9" y="108"/>
                </a:cxn>
                <a:cxn ang="0">
                  <a:pos x="10" y="137"/>
                </a:cxn>
                <a:cxn ang="0">
                  <a:pos x="10" y="168"/>
                </a:cxn>
                <a:cxn ang="0">
                  <a:pos x="10" y="199"/>
                </a:cxn>
                <a:cxn ang="0">
                  <a:pos x="9" y="232"/>
                </a:cxn>
              </a:cxnLst>
              <a:rect l="0" t="0" r="r" b="b"/>
              <a:pathLst>
                <a:path w="10" h="232">
                  <a:moveTo>
                    <a:pt x="0" y="0"/>
                  </a:moveTo>
                  <a:lnTo>
                    <a:pt x="0" y="0"/>
                  </a:lnTo>
                  <a:lnTo>
                    <a:pt x="2" y="25"/>
                  </a:lnTo>
                  <a:lnTo>
                    <a:pt x="5" y="51"/>
                  </a:lnTo>
                  <a:lnTo>
                    <a:pt x="6" y="78"/>
                  </a:lnTo>
                  <a:lnTo>
                    <a:pt x="9" y="108"/>
                  </a:lnTo>
                  <a:lnTo>
                    <a:pt x="10" y="137"/>
                  </a:lnTo>
                  <a:lnTo>
                    <a:pt x="10" y="168"/>
                  </a:lnTo>
                  <a:lnTo>
                    <a:pt x="10" y="199"/>
                  </a:lnTo>
                  <a:lnTo>
                    <a:pt x="9" y="232"/>
                  </a:lnTo>
                </a:path>
              </a:pathLst>
            </a:custGeom>
            <a:noFill/>
            <a:ln w="1588">
              <a:solidFill>
                <a:srgbClr val="000000"/>
              </a:solidFill>
              <a:prstDash val="solid"/>
              <a:round/>
              <a:headEnd/>
              <a:tailEnd/>
            </a:ln>
          </p:spPr>
          <p:txBody>
            <a:bodyPr/>
            <a:lstStyle/>
            <a:p>
              <a:endParaRPr lang="en-US"/>
            </a:p>
          </p:txBody>
        </p:sp>
        <p:sp>
          <p:nvSpPr>
            <p:cNvPr id="1242016" name="Freeform 928"/>
            <p:cNvSpPr>
              <a:spLocks/>
            </p:cNvSpPr>
            <p:nvPr/>
          </p:nvSpPr>
          <p:spPr bwMode="auto">
            <a:xfrm>
              <a:off x="3387" y="2455"/>
              <a:ext cx="13" cy="124"/>
            </a:xfrm>
            <a:custGeom>
              <a:avLst/>
              <a:gdLst/>
              <a:ahLst/>
              <a:cxnLst>
                <a:cxn ang="0">
                  <a:pos x="0" y="0"/>
                </a:cxn>
                <a:cxn ang="0">
                  <a:pos x="0" y="0"/>
                </a:cxn>
                <a:cxn ang="0">
                  <a:pos x="2" y="32"/>
                </a:cxn>
                <a:cxn ang="0">
                  <a:pos x="3" y="62"/>
                </a:cxn>
                <a:cxn ang="0">
                  <a:pos x="5" y="93"/>
                </a:cxn>
                <a:cxn ang="0">
                  <a:pos x="6" y="124"/>
                </a:cxn>
                <a:cxn ang="0">
                  <a:pos x="9" y="155"/>
                </a:cxn>
                <a:cxn ang="0">
                  <a:pos x="14" y="188"/>
                </a:cxn>
                <a:cxn ang="0">
                  <a:pos x="19" y="217"/>
                </a:cxn>
                <a:cxn ang="0">
                  <a:pos x="25" y="247"/>
                </a:cxn>
              </a:cxnLst>
              <a:rect l="0" t="0" r="r" b="b"/>
              <a:pathLst>
                <a:path w="25" h="247">
                  <a:moveTo>
                    <a:pt x="0" y="0"/>
                  </a:moveTo>
                  <a:lnTo>
                    <a:pt x="0" y="0"/>
                  </a:lnTo>
                  <a:lnTo>
                    <a:pt x="2" y="32"/>
                  </a:lnTo>
                  <a:lnTo>
                    <a:pt x="3" y="62"/>
                  </a:lnTo>
                  <a:lnTo>
                    <a:pt x="5" y="93"/>
                  </a:lnTo>
                  <a:lnTo>
                    <a:pt x="6" y="124"/>
                  </a:lnTo>
                  <a:lnTo>
                    <a:pt x="9" y="155"/>
                  </a:lnTo>
                  <a:lnTo>
                    <a:pt x="14" y="188"/>
                  </a:lnTo>
                  <a:lnTo>
                    <a:pt x="19" y="217"/>
                  </a:lnTo>
                  <a:lnTo>
                    <a:pt x="25" y="247"/>
                  </a:lnTo>
                </a:path>
              </a:pathLst>
            </a:custGeom>
            <a:noFill/>
            <a:ln w="1588">
              <a:solidFill>
                <a:srgbClr val="000000"/>
              </a:solidFill>
              <a:prstDash val="solid"/>
              <a:round/>
              <a:headEnd/>
              <a:tailEnd/>
            </a:ln>
          </p:spPr>
          <p:txBody>
            <a:bodyPr/>
            <a:lstStyle/>
            <a:p>
              <a:endParaRPr lang="en-US"/>
            </a:p>
          </p:txBody>
        </p:sp>
        <p:sp>
          <p:nvSpPr>
            <p:cNvPr id="1242017" name="Freeform 929"/>
            <p:cNvSpPr>
              <a:spLocks/>
            </p:cNvSpPr>
            <p:nvPr/>
          </p:nvSpPr>
          <p:spPr bwMode="auto">
            <a:xfrm>
              <a:off x="3392" y="2575"/>
              <a:ext cx="15" cy="37"/>
            </a:xfrm>
            <a:custGeom>
              <a:avLst/>
              <a:gdLst/>
              <a:ahLst/>
              <a:cxnLst>
                <a:cxn ang="0">
                  <a:pos x="0" y="0"/>
                </a:cxn>
                <a:cxn ang="0">
                  <a:pos x="0" y="0"/>
                </a:cxn>
                <a:cxn ang="0">
                  <a:pos x="2" y="10"/>
                </a:cxn>
                <a:cxn ang="0">
                  <a:pos x="5" y="20"/>
                </a:cxn>
                <a:cxn ang="0">
                  <a:pos x="9" y="29"/>
                </a:cxn>
                <a:cxn ang="0">
                  <a:pos x="11" y="40"/>
                </a:cxn>
                <a:cxn ang="0">
                  <a:pos x="14" y="49"/>
                </a:cxn>
                <a:cxn ang="0">
                  <a:pos x="19" y="59"/>
                </a:cxn>
                <a:cxn ang="0">
                  <a:pos x="23" y="66"/>
                </a:cxn>
                <a:cxn ang="0">
                  <a:pos x="29" y="74"/>
                </a:cxn>
              </a:cxnLst>
              <a:rect l="0" t="0" r="r" b="b"/>
              <a:pathLst>
                <a:path w="29" h="74">
                  <a:moveTo>
                    <a:pt x="0" y="0"/>
                  </a:moveTo>
                  <a:lnTo>
                    <a:pt x="0" y="0"/>
                  </a:lnTo>
                  <a:lnTo>
                    <a:pt x="2" y="10"/>
                  </a:lnTo>
                  <a:lnTo>
                    <a:pt x="5" y="20"/>
                  </a:lnTo>
                  <a:lnTo>
                    <a:pt x="9" y="29"/>
                  </a:lnTo>
                  <a:lnTo>
                    <a:pt x="11" y="40"/>
                  </a:lnTo>
                  <a:lnTo>
                    <a:pt x="14" y="49"/>
                  </a:lnTo>
                  <a:lnTo>
                    <a:pt x="19" y="59"/>
                  </a:lnTo>
                  <a:lnTo>
                    <a:pt x="23" y="66"/>
                  </a:lnTo>
                  <a:lnTo>
                    <a:pt x="29" y="74"/>
                  </a:lnTo>
                </a:path>
              </a:pathLst>
            </a:custGeom>
            <a:noFill/>
            <a:ln w="1588">
              <a:solidFill>
                <a:srgbClr val="000000"/>
              </a:solidFill>
              <a:prstDash val="solid"/>
              <a:round/>
              <a:headEnd/>
              <a:tailEnd/>
            </a:ln>
          </p:spPr>
          <p:txBody>
            <a:bodyPr/>
            <a:lstStyle/>
            <a:p>
              <a:endParaRPr lang="en-US"/>
            </a:p>
          </p:txBody>
        </p:sp>
        <p:sp>
          <p:nvSpPr>
            <p:cNvPr id="1242018" name="Freeform 930"/>
            <p:cNvSpPr>
              <a:spLocks/>
            </p:cNvSpPr>
            <p:nvPr/>
          </p:nvSpPr>
          <p:spPr bwMode="auto">
            <a:xfrm>
              <a:off x="3374" y="2281"/>
              <a:ext cx="79" cy="569"/>
            </a:xfrm>
            <a:custGeom>
              <a:avLst/>
              <a:gdLst/>
              <a:ahLst/>
              <a:cxnLst>
                <a:cxn ang="0">
                  <a:pos x="0" y="0"/>
                </a:cxn>
                <a:cxn ang="0">
                  <a:pos x="0" y="16"/>
                </a:cxn>
                <a:cxn ang="0">
                  <a:pos x="2" y="59"/>
                </a:cxn>
                <a:cxn ang="0">
                  <a:pos x="2" y="121"/>
                </a:cxn>
                <a:cxn ang="0">
                  <a:pos x="4" y="189"/>
                </a:cxn>
                <a:cxn ang="0">
                  <a:pos x="5" y="262"/>
                </a:cxn>
                <a:cxn ang="0">
                  <a:pos x="5" y="329"/>
                </a:cxn>
                <a:cxn ang="0">
                  <a:pos x="6" y="379"/>
                </a:cxn>
                <a:cxn ang="0">
                  <a:pos x="6" y="406"/>
                </a:cxn>
                <a:cxn ang="0">
                  <a:pos x="8" y="443"/>
                </a:cxn>
                <a:cxn ang="0">
                  <a:pos x="9" y="499"/>
                </a:cxn>
                <a:cxn ang="0">
                  <a:pos x="13" y="554"/>
                </a:cxn>
                <a:cxn ang="0">
                  <a:pos x="17" y="594"/>
                </a:cxn>
                <a:cxn ang="0">
                  <a:pos x="17" y="632"/>
                </a:cxn>
                <a:cxn ang="0">
                  <a:pos x="20" y="685"/>
                </a:cxn>
                <a:cxn ang="0">
                  <a:pos x="26" y="748"/>
                </a:cxn>
                <a:cxn ang="0">
                  <a:pos x="35" y="805"/>
                </a:cxn>
                <a:cxn ang="0">
                  <a:pos x="45" y="850"/>
                </a:cxn>
                <a:cxn ang="0">
                  <a:pos x="53" y="884"/>
                </a:cxn>
                <a:cxn ang="0">
                  <a:pos x="58" y="910"/>
                </a:cxn>
                <a:cxn ang="0">
                  <a:pos x="64" y="933"/>
                </a:cxn>
                <a:cxn ang="0">
                  <a:pos x="67" y="944"/>
                </a:cxn>
                <a:cxn ang="0">
                  <a:pos x="73" y="961"/>
                </a:cxn>
                <a:cxn ang="0">
                  <a:pos x="82" y="977"/>
                </a:cxn>
                <a:cxn ang="0">
                  <a:pos x="99" y="995"/>
                </a:cxn>
                <a:cxn ang="0">
                  <a:pos x="109" y="1010"/>
                </a:cxn>
                <a:cxn ang="0">
                  <a:pos x="115" y="1024"/>
                </a:cxn>
                <a:cxn ang="0">
                  <a:pos x="121" y="1047"/>
                </a:cxn>
                <a:cxn ang="0">
                  <a:pos x="130" y="1070"/>
                </a:cxn>
                <a:cxn ang="0">
                  <a:pos x="140" y="1097"/>
                </a:cxn>
                <a:cxn ang="0">
                  <a:pos x="149" y="1119"/>
                </a:cxn>
                <a:cxn ang="0">
                  <a:pos x="155" y="1134"/>
                </a:cxn>
                <a:cxn ang="0">
                  <a:pos x="155" y="1125"/>
                </a:cxn>
                <a:cxn ang="0">
                  <a:pos x="149" y="1097"/>
                </a:cxn>
                <a:cxn ang="0">
                  <a:pos x="139" y="1064"/>
                </a:cxn>
                <a:cxn ang="0">
                  <a:pos x="131" y="1035"/>
                </a:cxn>
                <a:cxn ang="0">
                  <a:pos x="130" y="1013"/>
                </a:cxn>
                <a:cxn ang="0">
                  <a:pos x="132" y="995"/>
                </a:cxn>
                <a:cxn ang="0">
                  <a:pos x="135" y="976"/>
                </a:cxn>
                <a:cxn ang="0">
                  <a:pos x="140" y="952"/>
                </a:cxn>
                <a:cxn ang="0">
                  <a:pos x="144" y="925"/>
                </a:cxn>
                <a:cxn ang="0">
                  <a:pos x="144" y="884"/>
                </a:cxn>
                <a:cxn ang="0">
                  <a:pos x="145" y="835"/>
                </a:cxn>
                <a:cxn ang="0">
                  <a:pos x="144" y="795"/>
                </a:cxn>
                <a:cxn ang="0">
                  <a:pos x="141" y="767"/>
                </a:cxn>
                <a:cxn ang="0">
                  <a:pos x="139" y="711"/>
                </a:cxn>
                <a:cxn ang="0">
                  <a:pos x="135" y="639"/>
                </a:cxn>
                <a:cxn ang="0">
                  <a:pos x="131" y="574"/>
                </a:cxn>
                <a:cxn ang="0">
                  <a:pos x="130" y="533"/>
                </a:cxn>
                <a:cxn ang="0">
                  <a:pos x="130" y="496"/>
                </a:cxn>
                <a:cxn ang="0">
                  <a:pos x="130" y="446"/>
                </a:cxn>
                <a:cxn ang="0">
                  <a:pos x="131" y="389"/>
                </a:cxn>
                <a:cxn ang="0">
                  <a:pos x="131" y="329"/>
                </a:cxn>
                <a:cxn ang="0">
                  <a:pos x="132" y="271"/>
                </a:cxn>
                <a:cxn ang="0">
                  <a:pos x="132" y="216"/>
                </a:cxn>
                <a:cxn ang="0">
                  <a:pos x="131" y="172"/>
                </a:cxn>
                <a:cxn ang="0">
                  <a:pos x="128" y="148"/>
                </a:cxn>
                <a:cxn ang="0">
                  <a:pos x="113" y="109"/>
                </a:cxn>
                <a:cxn ang="0">
                  <a:pos x="82" y="55"/>
                </a:cxn>
                <a:cxn ang="0">
                  <a:pos x="32" y="10"/>
                </a:cxn>
              </a:cxnLst>
              <a:rect l="0" t="0" r="r" b="b"/>
              <a:pathLst>
                <a:path w="156" h="1137">
                  <a:moveTo>
                    <a:pt x="0" y="0"/>
                  </a:moveTo>
                  <a:lnTo>
                    <a:pt x="0" y="0"/>
                  </a:lnTo>
                  <a:lnTo>
                    <a:pt x="0" y="4"/>
                  </a:lnTo>
                  <a:lnTo>
                    <a:pt x="0" y="16"/>
                  </a:lnTo>
                  <a:lnTo>
                    <a:pt x="0" y="35"/>
                  </a:lnTo>
                  <a:lnTo>
                    <a:pt x="2" y="59"/>
                  </a:lnTo>
                  <a:lnTo>
                    <a:pt x="2" y="87"/>
                  </a:lnTo>
                  <a:lnTo>
                    <a:pt x="2" y="121"/>
                  </a:lnTo>
                  <a:lnTo>
                    <a:pt x="4" y="155"/>
                  </a:lnTo>
                  <a:lnTo>
                    <a:pt x="4" y="189"/>
                  </a:lnTo>
                  <a:lnTo>
                    <a:pt x="4" y="226"/>
                  </a:lnTo>
                  <a:lnTo>
                    <a:pt x="5" y="262"/>
                  </a:lnTo>
                  <a:lnTo>
                    <a:pt x="5" y="297"/>
                  </a:lnTo>
                  <a:lnTo>
                    <a:pt x="5" y="329"/>
                  </a:lnTo>
                  <a:lnTo>
                    <a:pt x="6" y="355"/>
                  </a:lnTo>
                  <a:lnTo>
                    <a:pt x="6" y="379"/>
                  </a:lnTo>
                  <a:lnTo>
                    <a:pt x="6" y="395"/>
                  </a:lnTo>
                  <a:lnTo>
                    <a:pt x="6" y="406"/>
                  </a:lnTo>
                  <a:lnTo>
                    <a:pt x="6" y="422"/>
                  </a:lnTo>
                  <a:lnTo>
                    <a:pt x="8" y="443"/>
                  </a:lnTo>
                  <a:lnTo>
                    <a:pt x="8" y="469"/>
                  </a:lnTo>
                  <a:lnTo>
                    <a:pt x="9" y="499"/>
                  </a:lnTo>
                  <a:lnTo>
                    <a:pt x="11" y="527"/>
                  </a:lnTo>
                  <a:lnTo>
                    <a:pt x="13" y="554"/>
                  </a:lnTo>
                  <a:lnTo>
                    <a:pt x="14" y="577"/>
                  </a:lnTo>
                  <a:lnTo>
                    <a:pt x="17" y="594"/>
                  </a:lnTo>
                  <a:lnTo>
                    <a:pt x="17" y="610"/>
                  </a:lnTo>
                  <a:lnTo>
                    <a:pt x="17" y="632"/>
                  </a:lnTo>
                  <a:lnTo>
                    <a:pt x="19" y="656"/>
                  </a:lnTo>
                  <a:lnTo>
                    <a:pt x="20" y="685"/>
                  </a:lnTo>
                  <a:lnTo>
                    <a:pt x="23" y="715"/>
                  </a:lnTo>
                  <a:lnTo>
                    <a:pt x="26" y="748"/>
                  </a:lnTo>
                  <a:lnTo>
                    <a:pt x="29" y="777"/>
                  </a:lnTo>
                  <a:lnTo>
                    <a:pt x="35" y="805"/>
                  </a:lnTo>
                  <a:lnTo>
                    <a:pt x="38" y="829"/>
                  </a:lnTo>
                  <a:lnTo>
                    <a:pt x="45" y="850"/>
                  </a:lnTo>
                  <a:lnTo>
                    <a:pt x="47" y="867"/>
                  </a:lnTo>
                  <a:lnTo>
                    <a:pt x="53" y="884"/>
                  </a:lnTo>
                  <a:lnTo>
                    <a:pt x="55" y="897"/>
                  </a:lnTo>
                  <a:lnTo>
                    <a:pt x="58" y="910"/>
                  </a:lnTo>
                  <a:lnTo>
                    <a:pt x="62" y="922"/>
                  </a:lnTo>
                  <a:lnTo>
                    <a:pt x="64" y="933"/>
                  </a:lnTo>
                  <a:lnTo>
                    <a:pt x="65" y="939"/>
                  </a:lnTo>
                  <a:lnTo>
                    <a:pt x="67" y="944"/>
                  </a:lnTo>
                  <a:lnTo>
                    <a:pt x="70" y="952"/>
                  </a:lnTo>
                  <a:lnTo>
                    <a:pt x="73" y="961"/>
                  </a:lnTo>
                  <a:lnTo>
                    <a:pt x="78" y="968"/>
                  </a:lnTo>
                  <a:lnTo>
                    <a:pt x="82" y="977"/>
                  </a:lnTo>
                  <a:lnTo>
                    <a:pt x="90" y="984"/>
                  </a:lnTo>
                  <a:lnTo>
                    <a:pt x="99" y="995"/>
                  </a:lnTo>
                  <a:lnTo>
                    <a:pt x="105" y="1002"/>
                  </a:lnTo>
                  <a:lnTo>
                    <a:pt x="109" y="1010"/>
                  </a:lnTo>
                  <a:lnTo>
                    <a:pt x="113" y="1017"/>
                  </a:lnTo>
                  <a:lnTo>
                    <a:pt x="115" y="1024"/>
                  </a:lnTo>
                  <a:lnTo>
                    <a:pt x="117" y="1035"/>
                  </a:lnTo>
                  <a:lnTo>
                    <a:pt x="121" y="1047"/>
                  </a:lnTo>
                  <a:lnTo>
                    <a:pt x="124" y="1058"/>
                  </a:lnTo>
                  <a:lnTo>
                    <a:pt x="130" y="1070"/>
                  </a:lnTo>
                  <a:lnTo>
                    <a:pt x="135" y="1084"/>
                  </a:lnTo>
                  <a:lnTo>
                    <a:pt x="140" y="1097"/>
                  </a:lnTo>
                  <a:lnTo>
                    <a:pt x="145" y="1109"/>
                  </a:lnTo>
                  <a:lnTo>
                    <a:pt x="149" y="1119"/>
                  </a:lnTo>
                  <a:lnTo>
                    <a:pt x="153" y="1127"/>
                  </a:lnTo>
                  <a:lnTo>
                    <a:pt x="155" y="1134"/>
                  </a:lnTo>
                  <a:lnTo>
                    <a:pt x="156" y="1137"/>
                  </a:lnTo>
                  <a:lnTo>
                    <a:pt x="155" y="1125"/>
                  </a:lnTo>
                  <a:lnTo>
                    <a:pt x="153" y="1112"/>
                  </a:lnTo>
                  <a:lnTo>
                    <a:pt x="149" y="1097"/>
                  </a:lnTo>
                  <a:lnTo>
                    <a:pt x="144" y="1081"/>
                  </a:lnTo>
                  <a:lnTo>
                    <a:pt x="139" y="1064"/>
                  </a:lnTo>
                  <a:lnTo>
                    <a:pt x="135" y="1048"/>
                  </a:lnTo>
                  <a:lnTo>
                    <a:pt x="131" y="1035"/>
                  </a:lnTo>
                  <a:lnTo>
                    <a:pt x="130" y="1023"/>
                  </a:lnTo>
                  <a:lnTo>
                    <a:pt x="130" y="1013"/>
                  </a:lnTo>
                  <a:lnTo>
                    <a:pt x="131" y="1005"/>
                  </a:lnTo>
                  <a:lnTo>
                    <a:pt x="132" y="995"/>
                  </a:lnTo>
                  <a:lnTo>
                    <a:pt x="135" y="984"/>
                  </a:lnTo>
                  <a:lnTo>
                    <a:pt x="135" y="976"/>
                  </a:lnTo>
                  <a:lnTo>
                    <a:pt x="139" y="964"/>
                  </a:lnTo>
                  <a:lnTo>
                    <a:pt x="140" y="952"/>
                  </a:lnTo>
                  <a:lnTo>
                    <a:pt x="141" y="940"/>
                  </a:lnTo>
                  <a:lnTo>
                    <a:pt x="144" y="925"/>
                  </a:lnTo>
                  <a:lnTo>
                    <a:pt x="144" y="907"/>
                  </a:lnTo>
                  <a:lnTo>
                    <a:pt x="144" y="884"/>
                  </a:lnTo>
                  <a:lnTo>
                    <a:pt x="145" y="859"/>
                  </a:lnTo>
                  <a:lnTo>
                    <a:pt x="145" y="835"/>
                  </a:lnTo>
                  <a:lnTo>
                    <a:pt x="145" y="813"/>
                  </a:lnTo>
                  <a:lnTo>
                    <a:pt x="144" y="795"/>
                  </a:lnTo>
                  <a:lnTo>
                    <a:pt x="144" y="783"/>
                  </a:lnTo>
                  <a:lnTo>
                    <a:pt x="141" y="767"/>
                  </a:lnTo>
                  <a:lnTo>
                    <a:pt x="140" y="740"/>
                  </a:lnTo>
                  <a:lnTo>
                    <a:pt x="139" y="711"/>
                  </a:lnTo>
                  <a:lnTo>
                    <a:pt x="137" y="676"/>
                  </a:lnTo>
                  <a:lnTo>
                    <a:pt x="135" y="639"/>
                  </a:lnTo>
                  <a:lnTo>
                    <a:pt x="132" y="605"/>
                  </a:lnTo>
                  <a:lnTo>
                    <a:pt x="131" y="574"/>
                  </a:lnTo>
                  <a:lnTo>
                    <a:pt x="130" y="548"/>
                  </a:lnTo>
                  <a:lnTo>
                    <a:pt x="130" y="533"/>
                  </a:lnTo>
                  <a:lnTo>
                    <a:pt x="130" y="515"/>
                  </a:lnTo>
                  <a:lnTo>
                    <a:pt x="130" y="496"/>
                  </a:lnTo>
                  <a:lnTo>
                    <a:pt x="130" y="471"/>
                  </a:lnTo>
                  <a:lnTo>
                    <a:pt x="130" y="446"/>
                  </a:lnTo>
                  <a:lnTo>
                    <a:pt x="130" y="419"/>
                  </a:lnTo>
                  <a:lnTo>
                    <a:pt x="131" y="389"/>
                  </a:lnTo>
                  <a:lnTo>
                    <a:pt x="131" y="358"/>
                  </a:lnTo>
                  <a:lnTo>
                    <a:pt x="131" y="329"/>
                  </a:lnTo>
                  <a:lnTo>
                    <a:pt x="132" y="299"/>
                  </a:lnTo>
                  <a:lnTo>
                    <a:pt x="132" y="271"/>
                  </a:lnTo>
                  <a:lnTo>
                    <a:pt x="132" y="243"/>
                  </a:lnTo>
                  <a:lnTo>
                    <a:pt x="132" y="216"/>
                  </a:lnTo>
                  <a:lnTo>
                    <a:pt x="131" y="194"/>
                  </a:lnTo>
                  <a:lnTo>
                    <a:pt x="131" y="172"/>
                  </a:lnTo>
                  <a:lnTo>
                    <a:pt x="130" y="155"/>
                  </a:lnTo>
                  <a:lnTo>
                    <a:pt x="128" y="148"/>
                  </a:lnTo>
                  <a:lnTo>
                    <a:pt x="122" y="133"/>
                  </a:lnTo>
                  <a:lnTo>
                    <a:pt x="113" y="109"/>
                  </a:lnTo>
                  <a:lnTo>
                    <a:pt x="100" y="83"/>
                  </a:lnTo>
                  <a:lnTo>
                    <a:pt x="82" y="55"/>
                  </a:lnTo>
                  <a:lnTo>
                    <a:pt x="60" y="29"/>
                  </a:lnTo>
                  <a:lnTo>
                    <a:pt x="32" y="10"/>
                  </a:lnTo>
                  <a:lnTo>
                    <a:pt x="0" y="0"/>
                  </a:lnTo>
                  <a:close/>
                </a:path>
              </a:pathLst>
            </a:custGeom>
            <a:noFill/>
            <a:ln w="1588">
              <a:solidFill>
                <a:srgbClr val="000000"/>
              </a:solidFill>
              <a:prstDash val="solid"/>
              <a:round/>
              <a:headEnd/>
              <a:tailEnd/>
            </a:ln>
          </p:spPr>
          <p:txBody>
            <a:bodyPr/>
            <a:lstStyle/>
            <a:p>
              <a:endParaRPr lang="en-US"/>
            </a:p>
          </p:txBody>
        </p:sp>
        <p:sp>
          <p:nvSpPr>
            <p:cNvPr id="1242019" name="Freeform 931"/>
            <p:cNvSpPr>
              <a:spLocks/>
            </p:cNvSpPr>
            <p:nvPr/>
          </p:nvSpPr>
          <p:spPr bwMode="auto">
            <a:xfrm>
              <a:off x="3301" y="2330"/>
              <a:ext cx="34" cy="445"/>
            </a:xfrm>
            <a:custGeom>
              <a:avLst/>
              <a:gdLst/>
              <a:ahLst/>
              <a:cxnLst>
                <a:cxn ang="0">
                  <a:pos x="59" y="822"/>
                </a:cxn>
                <a:cxn ang="0">
                  <a:pos x="59" y="851"/>
                </a:cxn>
                <a:cxn ang="0">
                  <a:pos x="60" y="875"/>
                </a:cxn>
                <a:cxn ang="0">
                  <a:pos x="60" y="890"/>
                </a:cxn>
                <a:cxn ang="0">
                  <a:pos x="59" y="890"/>
                </a:cxn>
                <a:cxn ang="0">
                  <a:pos x="56" y="877"/>
                </a:cxn>
                <a:cxn ang="0">
                  <a:pos x="51" y="853"/>
                </a:cxn>
                <a:cxn ang="0">
                  <a:pos x="46" y="823"/>
                </a:cxn>
                <a:cxn ang="0">
                  <a:pos x="43" y="785"/>
                </a:cxn>
                <a:cxn ang="0">
                  <a:pos x="41" y="730"/>
                </a:cxn>
                <a:cxn ang="0">
                  <a:pos x="39" y="674"/>
                </a:cxn>
                <a:cxn ang="0">
                  <a:pos x="37" y="632"/>
                </a:cxn>
                <a:cxn ang="0">
                  <a:pos x="37" y="592"/>
                </a:cxn>
                <a:cxn ang="0">
                  <a:pos x="34" y="539"/>
                </a:cxn>
                <a:cxn ang="0">
                  <a:pos x="32" y="493"/>
                </a:cxn>
                <a:cxn ang="0">
                  <a:pos x="27" y="452"/>
                </a:cxn>
                <a:cxn ang="0">
                  <a:pos x="23" y="412"/>
                </a:cxn>
                <a:cxn ang="0">
                  <a:pos x="15" y="355"/>
                </a:cxn>
                <a:cxn ang="0">
                  <a:pos x="6" y="289"/>
                </a:cxn>
                <a:cxn ang="0">
                  <a:pos x="1" y="230"/>
                </a:cxn>
                <a:cxn ang="0">
                  <a:pos x="0" y="184"/>
                </a:cxn>
                <a:cxn ang="0">
                  <a:pos x="0" y="139"/>
                </a:cxn>
                <a:cxn ang="0">
                  <a:pos x="9" y="89"/>
                </a:cxn>
                <a:cxn ang="0">
                  <a:pos x="33" y="31"/>
                </a:cxn>
                <a:cxn ang="0">
                  <a:pos x="52" y="8"/>
                </a:cxn>
                <a:cxn ang="0">
                  <a:pos x="57" y="61"/>
                </a:cxn>
                <a:cxn ang="0">
                  <a:pos x="60" y="139"/>
                </a:cxn>
                <a:cxn ang="0">
                  <a:pos x="65" y="206"/>
                </a:cxn>
                <a:cxn ang="0">
                  <a:pos x="65" y="237"/>
                </a:cxn>
                <a:cxn ang="0">
                  <a:pos x="65" y="274"/>
                </a:cxn>
                <a:cxn ang="0">
                  <a:pos x="65" y="326"/>
                </a:cxn>
                <a:cxn ang="0">
                  <a:pos x="66" y="387"/>
                </a:cxn>
                <a:cxn ang="0">
                  <a:pos x="66" y="449"/>
                </a:cxn>
                <a:cxn ang="0">
                  <a:pos x="66" y="509"/>
                </a:cxn>
                <a:cxn ang="0">
                  <a:pos x="66" y="560"/>
                </a:cxn>
                <a:cxn ang="0">
                  <a:pos x="65" y="595"/>
                </a:cxn>
                <a:cxn ang="0">
                  <a:pos x="65" y="616"/>
                </a:cxn>
                <a:cxn ang="0">
                  <a:pos x="62" y="663"/>
                </a:cxn>
                <a:cxn ang="0">
                  <a:pos x="61" y="724"/>
                </a:cxn>
                <a:cxn ang="0">
                  <a:pos x="60" y="783"/>
                </a:cxn>
              </a:cxnLst>
              <a:rect l="0" t="0" r="r" b="b"/>
              <a:pathLst>
                <a:path w="66" h="891">
                  <a:moveTo>
                    <a:pt x="59" y="807"/>
                  </a:moveTo>
                  <a:lnTo>
                    <a:pt x="59" y="822"/>
                  </a:lnTo>
                  <a:lnTo>
                    <a:pt x="59" y="838"/>
                  </a:lnTo>
                  <a:lnTo>
                    <a:pt x="59" y="851"/>
                  </a:lnTo>
                  <a:lnTo>
                    <a:pt x="60" y="865"/>
                  </a:lnTo>
                  <a:lnTo>
                    <a:pt x="60" y="875"/>
                  </a:lnTo>
                  <a:lnTo>
                    <a:pt x="60" y="884"/>
                  </a:lnTo>
                  <a:lnTo>
                    <a:pt x="60" y="890"/>
                  </a:lnTo>
                  <a:lnTo>
                    <a:pt x="60" y="891"/>
                  </a:lnTo>
                  <a:lnTo>
                    <a:pt x="59" y="890"/>
                  </a:lnTo>
                  <a:lnTo>
                    <a:pt x="57" y="885"/>
                  </a:lnTo>
                  <a:lnTo>
                    <a:pt x="56" y="877"/>
                  </a:lnTo>
                  <a:lnTo>
                    <a:pt x="52" y="866"/>
                  </a:lnTo>
                  <a:lnTo>
                    <a:pt x="51" y="853"/>
                  </a:lnTo>
                  <a:lnTo>
                    <a:pt x="50" y="838"/>
                  </a:lnTo>
                  <a:lnTo>
                    <a:pt x="46" y="823"/>
                  </a:lnTo>
                  <a:lnTo>
                    <a:pt x="45" y="807"/>
                  </a:lnTo>
                  <a:lnTo>
                    <a:pt x="43" y="785"/>
                  </a:lnTo>
                  <a:lnTo>
                    <a:pt x="42" y="758"/>
                  </a:lnTo>
                  <a:lnTo>
                    <a:pt x="41" y="730"/>
                  </a:lnTo>
                  <a:lnTo>
                    <a:pt x="39" y="702"/>
                  </a:lnTo>
                  <a:lnTo>
                    <a:pt x="39" y="674"/>
                  </a:lnTo>
                  <a:lnTo>
                    <a:pt x="37" y="652"/>
                  </a:lnTo>
                  <a:lnTo>
                    <a:pt x="37" y="632"/>
                  </a:lnTo>
                  <a:lnTo>
                    <a:pt x="37" y="622"/>
                  </a:lnTo>
                  <a:lnTo>
                    <a:pt x="37" y="592"/>
                  </a:lnTo>
                  <a:lnTo>
                    <a:pt x="36" y="566"/>
                  </a:lnTo>
                  <a:lnTo>
                    <a:pt x="34" y="539"/>
                  </a:lnTo>
                  <a:lnTo>
                    <a:pt x="33" y="514"/>
                  </a:lnTo>
                  <a:lnTo>
                    <a:pt x="32" y="493"/>
                  </a:lnTo>
                  <a:lnTo>
                    <a:pt x="30" y="471"/>
                  </a:lnTo>
                  <a:lnTo>
                    <a:pt x="27" y="452"/>
                  </a:lnTo>
                  <a:lnTo>
                    <a:pt x="25" y="432"/>
                  </a:lnTo>
                  <a:lnTo>
                    <a:pt x="23" y="412"/>
                  </a:lnTo>
                  <a:lnTo>
                    <a:pt x="19" y="385"/>
                  </a:lnTo>
                  <a:lnTo>
                    <a:pt x="15" y="355"/>
                  </a:lnTo>
                  <a:lnTo>
                    <a:pt x="10" y="323"/>
                  </a:lnTo>
                  <a:lnTo>
                    <a:pt x="6" y="289"/>
                  </a:lnTo>
                  <a:lnTo>
                    <a:pt x="2" y="258"/>
                  </a:lnTo>
                  <a:lnTo>
                    <a:pt x="1" y="230"/>
                  </a:lnTo>
                  <a:lnTo>
                    <a:pt x="0" y="204"/>
                  </a:lnTo>
                  <a:lnTo>
                    <a:pt x="0" y="184"/>
                  </a:lnTo>
                  <a:lnTo>
                    <a:pt x="0" y="161"/>
                  </a:lnTo>
                  <a:lnTo>
                    <a:pt x="0" y="139"/>
                  </a:lnTo>
                  <a:lnTo>
                    <a:pt x="2" y="114"/>
                  </a:lnTo>
                  <a:lnTo>
                    <a:pt x="9" y="89"/>
                  </a:lnTo>
                  <a:lnTo>
                    <a:pt x="18" y="61"/>
                  </a:lnTo>
                  <a:lnTo>
                    <a:pt x="33" y="31"/>
                  </a:lnTo>
                  <a:lnTo>
                    <a:pt x="52" y="0"/>
                  </a:lnTo>
                  <a:lnTo>
                    <a:pt x="52" y="8"/>
                  </a:lnTo>
                  <a:lnTo>
                    <a:pt x="54" y="30"/>
                  </a:lnTo>
                  <a:lnTo>
                    <a:pt x="57" y="61"/>
                  </a:lnTo>
                  <a:lnTo>
                    <a:pt x="59" y="99"/>
                  </a:lnTo>
                  <a:lnTo>
                    <a:pt x="60" y="139"/>
                  </a:lnTo>
                  <a:lnTo>
                    <a:pt x="62" y="175"/>
                  </a:lnTo>
                  <a:lnTo>
                    <a:pt x="65" y="206"/>
                  </a:lnTo>
                  <a:lnTo>
                    <a:pt x="65" y="228"/>
                  </a:lnTo>
                  <a:lnTo>
                    <a:pt x="65" y="237"/>
                  </a:lnTo>
                  <a:lnTo>
                    <a:pt x="65" y="255"/>
                  </a:lnTo>
                  <a:lnTo>
                    <a:pt x="65" y="274"/>
                  </a:lnTo>
                  <a:lnTo>
                    <a:pt x="65" y="298"/>
                  </a:lnTo>
                  <a:lnTo>
                    <a:pt x="65" y="326"/>
                  </a:lnTo>
                  <a:lnTo>
                    <a:pt x="66" y="355"/>
                  </a:lnTo>
                  <a:lnTo>
                    <a:pt x="66" y="387"/>
                  </a:lnTo>
                  <a:lnTo>
                    <a:pt x="66" y="418"/>
                  </a:lnTo>
                  <a:lnTo>
                    <a:pt x="66" y="449"/>
                  </a:lnTo>
                  <a:lnTo>
                    <a:pt x="66" y="481"/>
                  </a:lnTo>
                  <a:lnTo>
                    <a:pt x="66" y="509"/>
                  </a:lnTo>
                  <a:lnTo>
                    <a:pt x="66" y="538"/>
                  </a:lnTo>
                  <a:lnTo>
                    <a:pt x="66" y="560"/>
                  </a:lnTo>
                  <a:lnTo>
                    <a:pt x="66" y="580"/>
                  </a:lnTo>
                  <a:lnTo>
                    <a:pt x="65" y="595"/>
                  </a:lnTo>
                  <a:lnTo>
                    <a:pt x="65" y="604"/>
                  </a:lnTo>
                  <a:lnTo>
                    <a:pt x="65" y="616"/>
                  </a:lnTo>
                  <a:lnTo>
                    <a:pt x="62" y="637"/>
                  </a:lnTo>
                  <a:lnTo>
                    <a:pt x="62" y="663"/>
                  </a:lnTo>
                  <a:lnTo>
                    <a:pt x="61" y="693"/>
                  </a:lnTo>
                  <a:lnTo>
                    <a:pt x="61" y="724"/>
                  </a:lnTo>
                  <a:lnTo>
                    <a:pt x="60" y="755"/>
                  </a:lnTo>
                  <a:lnTo>
                    <a:pt x="60" y="783"/>
                  </a:lnTo>
                  <a:lnTo>
                    <a:pt x="59" y="807"/>
                  </a:lnTo>
                  <a:close/>
                </a:path>
              </a:pathLst>
            </a:custGeom>
            <a:solidFill>
              <a:srgbClr val="FFFFFF"/>
            </a:solidFill>
            <a:ln w="9525">
              <a:noFill/>
              <a:round/>
              <a:headEnd/>
              <a:tailEnd/>
            </a:ln>
          </p:spPr>
          <p:txBody>
            <a:bodyPr/>
            <a:lstStyle/>
            <a:p>
              <a:endParaRPr lang="en-US"/>
            </a:p>
          </p:txBody>
        </p:sp>
        <p:sp>
          <p:nvSpPr>
            <p:cNvPr id="1242020" name="Freeform 932"/>
            <p:cNvSpPr>
              <a:spLocks/>
            </p:cNvSpPr>
            <p:nvPr/>
          </p:nvSpPr>
          <p:spPr bwMode="auto">
            <a:xfrm>
              <a:off x="3301" y="2330"/>
              <a:ext cx="34" cy="445"/>
            </a:xfrm>
            <a:custGeom>
              <a:avLst/>
              <a:gdLst/>
              <a:ahLst/>
              <a:cxnLst>
                <a:cxn ang="0">
                  <a:pos x="59" y="807"/>
                </a:cxn>
                <a:cxn ang="0">
                  <a:pos x="59" y="838"/>
                </a:cxn>
                <a:cxn ang="0">
                  <a:pos x="60" y="865"/>
                </a:cxn>
                <a:cxn ang="0">
                  <a:pos x="60" y="884"/>
                </a:cxn>
                <a:cxn ang="0">
                  <a:pos x="60" y="891"/>
                </a:cxn>
                <a:cxn ang="0">
                  <a:pos x="57" y="885"/>
                </a:cxn>
                <a:cxn ang="0">
                  <a:pos x="52" y="866"/>
                </a:cxn>
                <a:cxn ang="0">
                  <a:pos x="50" y="838"/>
                </a:cxn>
                <a:cxn ang="0">
                  <a:pos x="45" y="807"/>
                </a:cxn>
                <a:cxn ang="0">
                  <a:pos x="42" y="758"/>
                </a:cxn>
                <a:cxn ang="0">
                  <a:pos x="39" y="702"/>
                </a:cxn>
                <a:cxn ang="0">
                  <a:pos x="37" y="652"/>
                </a:cxn>
                <a:cxn ang="0">
                  <a:pos x="37" y="622"/>
                </a:cxn>
                <a:cxn ang="0">
                  <a:pos x="36" y="566"/>
                </a:cxn>
                <a:cxn ang="0">
                  <a:pos x="33" y="514"/>
                </a:cxn>
                <a:cxn ang="0">
                  <a:pos x="30" y="471"/>
                </a:cxn>
                <a:cxn ang="0">
                  <a:pos x="25" y="432"/>
                </a:cxn>
                <a:cxn ang="0">
                  <a:pos x="19" y="385"/>
                </a:cxn>
                <a:cxn ang="0">
                  <a:pos x="10" y="323"/>
                </a:cxn>
                <a:cxn ang="0">
                  <a:pos x="2" y="258"/>
                </a:cxn>
                <a:cxn ang="0">
                  <a:pos x="0" y="204"/>
                </a:cxn>
                <a:cxn ang="0">
                  <a:pos x="0" y="161"/>
                </a:cxn>
                <a:cxn ang="0">
                  <a:pos x="2" y="114"/>
                </a:cxn>
                <a:cxn ang="0">
                  <a:pos x="18" y="61"/>
                </a:cxn>
                <a:cxn ang="0">
                  <a:pos x="52" y="0"/>
                </a:cxn>
                <a:cxn ang="0">
                  <a:pos x="54" y="30"/>
                </a:cxn>
                <a:cxn ang="0">
                  <a:pos x="59" y="99"/>
                </a:cxn>
                <a:cxn ang="0">
                  <a:pos x="62" y="175"/>
                </a:cxn>
                <a:cxn ang="0">
                  <a:pos x="65" y="228"/>
                </a:cxn>
                <a:cxn ang="0">
                  <a:pos x="65" y="255"/>
                </a:cxn>
                <a:cxn ang="0">
                  <a:pos x="65" y="298"/>
                </a:cxn>
                <a:cxn ang="0">
                  <a:pos x="66" y="355"/>
                </a:cxn>
                <a:cxn ang="0">
                  <a:pos x="66" y="418"/>
                </a:cxn>
                <a:cxn ang="0">
                  <a:pos x="66" y="481"/>
                </a:cxn>
                <a:cxn ang="0">
                  <a:pos x="66" y="538"/>
                </a:cxn>
                <a:cxn ang="0">
                  <a:pos x="66" y="580"/>
                </a:cxn>
                <a:cxn ang="0">
                  <a:pos x="65" y="604"/>
                </a:cxn>
                <a:cxn ang="0">
                  <a:pos x="62" y="637"/>
                </a:cxn>
                <a:cxn ang="0">
                  <a:pos x="61" y="693"/>
                </a:cxn>
                <a:cxn ang="0">
                  <a:pos x="60" y="755"/>
                </a:cxn>
                <a:cxn ang="0">
                  <a:pos x="59" y="807"/>
                </a:cxn>
              </a:cxnLst>
              <a:rect l="0" t="0" r="r" b="b"/>
              <a:pathLst>
                <a:path w="66" h="891">
                  <a:moveTo>
                    <a:pt x="59" y="807"/>
                  </a:moveTo>
                  <a:lnTo>
                    <a:pt x="59" y="807"/>
                  </a:lnTo>
                  <a:lnTo>
                    <a:pt x="59" y="822"/>
                  </a:lnTo>
                  <a:lnTo>
                    <a:pt x="59" y="838"/>
                  </a:lnTo>
                  <a:lnTo>
                    <a:pt x="59" y="851"/>
                  </a:lnTo>
                  <a:lnTo>
                    <a:pt x="60" y="865"/>
                  </a:lnTo>
                  <a:lnTo>
                    <a:pt x="60" y="875"/>
                  </a:lnTo>
                  <a:lnTo>
                    <a:pt x="60" y="884"/>
                  </a:lnTo>
                  <a:lnTo>
                    <a:pt x="60" y="890"/>
                  </a:lnTo>
                  <a:lnTo>
                    <a:pt x="60" y="891"/>
                  </a:lnTo>
                  <a:lnTo>
                    <a:pt x="59" y="890"/>
                  </a:lnTo>
                  <a:lnTo>
                    <a:pt x="57" y="885"/>
                  </a:lnTo>
                  <a:lnTo>
                    <a:pt x="56" y="877"/>
                  </a:lnTo>
                  <a:lnTo>
                    <a:pt x="52" y="866"/>
                  </a:lnTo>
                  <a:lnTo>
                    <a:pt x="51" y="853"/>
                  </a:lnTo>
                  <a:lnTo>
                    <a:pt x="50" y="838"/>
                  </a:lnTo>
                  <a:lnTo>
                    <a:pt x="46" y="823"/>
                  </a:lnTo>
                  <a:lnTo>
                    <a:pt x="45" y="807"/>
                  </a:lnTo>
                  <a:lnTo>
                    <a:pt x="43" y="785"/>
                  </a:lnTo>
                  <a:lnTo>
                    <a:pt x="42" y="758"/>
                  </a:lnTo>
                  <a:lnTo>
                    <a:pt x="41" y="730"/>
                  </a:lnTo>
                  <a:lnTo>
                    <a:pt x="39" y="702"/>
                  </a:lnTo>
                  <a:lnTo>
                    <a:pt x="39" y="674"/>
                  </a:lnTo>
                  <a:lnTo>
                    <a:pt x="37" y="652"/>
                  </a:lnTo>
                  <a:lnTo>
                    <a:pt x="37" y="632"/>
                  </a:lnTo>
                  <a:lnTo>
                    <a:pt x="37" y="622"/>
                  </a:lnTo>
                  <a:lnTo>
                    <a:pt x="37" y="592"/>
                  </a:lnTo>
                  <a:lnTo>
                    <a:pt x="36" y="566"/>
                  </a:lnTo>
                  <a:lnTo>
                    <a:pt x="34" y="539"/>
                  </a:lnTo>
                  <a:lnTo>
                    <a:pt x="33" y="514"/>
                  </a:lnTo>
                  <a:lnTo>
                    <a:pt x="32" y="493"/>
                  </a:lnTo>
                  <a:lnTo>
                    <a:pt x="30" y="471"/>
                  </a:lnTo>
                  <a:lnTo>
                    <a:pt x="27" y="452"/>
                  </a:lnTo>
                  <a:lnTo>
                    <a:pt x="25" y="432"/>
                  </a:lnTo>
                  <a:lnTo>
                    <a:pt x="23" y="412"/>
                  </a:lnTo>
                  <a:lnTo>
                    <a:pt x="19" y="385"/>
                  </a:lnTo>
                  <a:lnTo>
                    <a:pt x="15" y="355"/>
                  </a:lnTo>
                  <a:lnTo>
                    <a:pt x="10" y="323"/>
                  </a:lnTo>
                  <a:lnTo>
                    <a:pt x="6" y="289"/>
                  </a:lnTo>
                  <a:lnTo>
                    <a:pt x="2" y="258"/>
                  </a:lnTo>
                  <a:lnTo>
                    <a:pt x="1" y="230"/>
                  </a:lnTo>
                  <a:lnTo>
                    <a:pt x="0" y="204"/>
                  </a:lnTo>
                  <a:lnTo>
                    <a:pt x="0" y="184"/>
                  </a:lnTo>
                  <a:lnTo>
                    <a:pt x="0" y="161"/>
                  </a:lnTo>
                  <a:lnTo>
                    <a:pt x="0" y="139"/>
                  </a:lnTo>
                  <a:lnTo>
                    <a:pt x="2" y="114"/>
                  </a:lnTo>
                  <a:lnTo>
                    <a:pt x="9" y="89"/>
                  </a:lnTo>
                  <a:lnTo>
                    <a:pt x="18" y="61"/>
                  </a:lnTo>
                  <a:lnTo>
                    <a:pt x="33" y="31"/>
                  </a:lnTo>
                  <a:lnTo>
                    <a:pt x="52" y="0"/>
                  </a:lnTo>
                  <a:lnTo>
                    <a:pt x="52" y="8"/>
                  </a:lnTo>
                  <a:lnTo>
                    <a:pt x="54" y="30"/>
                  </a:lnTo>
                  <a:lnTo>
                    <a:pt x="57" y="61"/>
                  </a:lnTo>
                  <a:lnTo>
                    <a:pt x="59" y="99"/>
                  </a:lnTo>
                  <a:lnTo>
                    <a:pt x="60" y="139"/>
                  </a:lnTo>
                  <a:lnTo>
                    <a:pt x="62" y="175"/>
                  </a:lnTo>
                  <a:lnTo>
                    <a:pt x="65" y="206"/>
                  </a:lnTo>
                  <a:lnTo>
                    <a:pt x="65" y="228"/>
                  </a:lnTo>
                  <a:lnTo>
                    <a:pt x="65" y="237"/>
                  </a:lnTo>
                  <a:lnTo>
                    <a:pt x="65" y="255"/>
                  </a:lnTo>
                  <a:lnTo>
                    <a:pt x="65" y="274"/>
                  </a:lnTo>
                  <a:lnTo>
                    <a:pt x="65" y="298"/>
                  </a:lnTo>
                  <a:lnTo>
                    <a:pt x="65" y="326"/>
                  </a:lnTo>
                  <a:lnTo>
                    <a:pt x="66" y="355"/>
                  </a:lnTo>
                  <a:lnTo>
                    <a:pt x="66" y="387"/>
                  </a:lnTo>
                  <a:lnTo>
                    <a:pt x="66" y="418"/>
                  </a:lnTo>
                  <a:lnTo>
                    <a:pt x="66" y="449"/>
                  </a:lnTo>
                  <a:lnTo>
                    <a:pt x="66" y="481"/>
                  </a:lnTo>
                  <a:lnTo>
                    <a:pt x="66" y="509"/>
                  </a:lnTo>
                  <a:lnTo>
                    <a:pt x="66" y="538"/>
                  </a:lnTo>
                  <a:lnTo>
                    <a:pt x="66" y="560"/>
                  </a:lnTo>
                  <a:lnTo>
                    <a:pt x="66" y="580"/>
                  </a:lnTo>
                  <a:lnTo>
                    <a:pt x="65" y="595"/>
                  </a:lnTo>
                  <a:lnTo>
                    <a:pt x="65" y="604"/>
                  </a:lnTo>
                  <a:lnTo>
                    <a:pt x="65" y="616"/>
                  </a:lnTo>
                  <a:lnTo>
                    <a:pt x="62" y="637"/>
                  </a:lnTo>
                  <a:lnTo>
                    <a:pt x="62" y="663"/>
                  </a:lnTo>
                  <a:lnTo>
                    <a:pt x="61" y="693"/>
                  </a:lnTo>
                  <a:lnTo>
                    <a:pt x="61" y="724"/>
                  </a:lnTo>
                  <a:lnTo>
                    <a:pt x="60" y="755"/>
                  </a:lnTo>
                  <a:lnTo>
                    <a:pt x="60" y="783"/>
                  </a:lnTo>
                  <a:lnTo>
                    <a:pt x="59" y="807"/>
                  </a:lnTo>
                  <a:close/>
                </a:path>
              </a:pathLst>
            </a:custGeom>
            <a:noFill/>
            <a:ln w="1588">
              <a:solidFill>
                <a:srgbClr val="000000"/>
              </a:solidFill>
              <a:prstDash val="solid"/>
              <a:round/>
              <a:headEnd/>
              <a:tailEnd/>
            </a:ln>
          </p:spPr>
          <p:txBody>
            <a:bodyPr/>
            <a:lstStyle/>
            <a:p>
              <a:endParaRPr lang="en-US"/>
            </a:p>
          </p:txBody>
        </p:sp>
        <p:sp>
          <p:nvSpPr>
            <p:cNvPr id="1242021" name="Freeform 933"/>
            <p:cNvSpPr>
              <a:spLocks/>
            </p:cNvSpPr>
            <p:nvPr/>
          </p:nvSpPr>
          <p:spPr bwMode="auto">
            <a:xfrm>
              <a:off x="3301" y="2432"/>
              <a:ext cx="33" cy="343"/>
            </a:xfrm>
            <a:custGeom>
              <a:avLst/>
              <a:gdLst/>
              <a:ahLst/>
              <a:cxnLst>
                <a:cxn ang="0">
                  <a:pos x="65" y="399"/>
                </a:cxn>
                <a:cxn ang="0">
                  <a:pos x="65" y="412"/>
                </a:cxn>
                <a:cxn ang="0">
                  <a:pos x="62" y="458"/>
                </a:cxn>
                <a:cxn ang="0">
                  <a:pos x="61" y="520"/>
                </a:cxn>
                <a:cxn ang="0">
                  <a:pos x="60" y="579"/>
                </a:cxn>
                <a:cxn ang="0">
                  <a:pos x="59" y="618"/>
                </a:cxn>
                <a:cxn ang="0">
                  <a:pos x="59" y="647"/>
                </a:cxn>
                <a:cxn ang="0">
                  <a:pos x="60" y="671"/>
                </a:cxn>
                <a:cxn ang="0">
                  <a:pos x="60" y="686"/>
                </a:cxn>
                <a:cxn ang="0">
                  <a:pos x="59" y="686"/>
                </a:cxn>
                <a:cxn ang="0">
                  <a:pos x="56" y="674"/>
                </a:cxn>
                <a:cxn ang="0">
                  <a:pos x="51" y="649"/>
                </a:cxn>
                <a:cxn ang="0">
                  <a:pos x="47" y="619"/>
                </a:cxn>
                <a:cxn ang="0">
                  <a:pos x="43" y="581"/>
                </a:cxn>
                <a:cxn ang="0">
                  <a:pos x="41" y="526"/>
                </a:cxn>
                <a:cxn ang="0">
                  <a:pos x="39" y="470"/>
                </a:cxn>
                <a:cxn ang="0">
                  <a:pos x="37" y="428"/>
                </a:cxn>
                <a:cxn ang="0">
                  <a:pos x="37" y="388"/>
                </a:cxn>
                <a:cxn ang="0">
                  <a:pos x="34" y="335"/>
                </a:cxn>
                <a:cxn ang="0">
                  <a:pos x="32" y="289"/>
                </a:cxn>
                <a:cxn ang="0">
                  <a:pos x="27" y="248"/>
                </a:cxn>
                <a:cxn ang="0">
                  <a:pos x="23" y="208"/>
                </a:cxn>
                <a:cxn ang="0">
                  <a:pos x="15" y="151"/>
                </a:cxn>
                <a:cxn ang="0">
                  <a:pos x="6" y="85"/>
                </a:cxn>
                <a:cxn ang="0">
                  <a:pos x="1" y="26"/>
                </a:cxn>
                <a:cxn ang="0">
                  <a:pos x="1" y="6"/>
                </a:cxn>
                <a:cxn ang="0">
                  <a:pos x="6" y="21"/>
                </a:cxn>
                <a:cxn ang="0">
                  <a:pos x="14" y="37"/>
                </a:cxn>
                <a:cxn ang="0">
                  <a:pos x="19" y="55"/>
                </a:cxn>
                <a:cxn ang="0">
                  <a:pos x="23" y="70"/>
                </a:cxn>
                <a:cxn ang="0">
                  <a:pos x="24" y="85"/>
                </a:cxn>
                <a:cxn ang="0">
                  <a:pos x="24" y="97"/>
                </a:cxn>
                <a:cxn ang="0">
                  <a:pos x="28" y="107"/>
                </a:cxn>
                <a:cxn ang="0">
                  <a:pos x="28" y="116"/>
                </a:cxn>
                <a:cxn ang="0">
                  <a:pos x="32" y="125"/>
                </a:cxn>
                <a:cxn ang="0">
                  <a:pos x="32" y="134"/>
                </a:cxn>
                <a:cxn ang="0">
                  <a:pos x="34" y="140"/>
                </a:cxn>
                <a:cxn ang="0">
                  <a:pos x="34" y="147"/>
                </a:cxn>
                <a:cxn ang="0">
                  <a:pos x="33" y="159"/>
                </a:cxn>
                <a:cxn ang="0">
                  <a:pos x="34" y="172"/>
                </a:cxn>
                <a:cxn ang="0">
                  <a:pos x="37" y="187"/>
                </a:cxn>
                <a:cxn ang="0">
                  <a:pos x="39" y="199"/>
                </a:cxn>
                <a:cxn ang="0">
                  <a:pos x="37" y="211"/>
                </a:cxn>
                <a:cxn ang="0">
                  <a:pos x="41" y="221"/>
                </a:cxn>
                <a:cxn ang="0">
                  <a:pos x="45" y="230"/>
                </a:cxn>
                <a:cxn ang="0">
                  <a:pos x="47" y="243"/>
                </a:cxn>
                <a:cxn ang="0">
                  <a:pos x="47" y="254"/>
                </a:cxn>
                <a:cxn ang="0">
                  <a:pos x="48" y="267"/>
                </a:cxn>
                <a:cxn ang="0">
                  <a:pos x="52" y="285"/>
                </a:cxn>
                <a:cxn ang="0">
                  <a:pos x="52" y="298"/>
                </a:cxn>
                <a:cxn ang="0">
                  <a:pos x="51" y="308"/>
                </a:cxn>
                <a:cxn ang="0">
                  <a:pos x="51" y="322"/>
                </a:cxn>
                <a:cxn ang="0">
                  <a:pos x="56" y="338"/>
                </a:cxn>
                <a:cxn ang="0">
                  <a:pos x="56" y="351"/>
                </a:cxn>
                <a:cxn ang="0">
                  <a:pos x="59" y="365"/>
                </a:cxn>
                <a:cxn ang="0">
                  <a:pos x="60" y="378"/>
                </a:cxn>
                <a:cxn ang="0">
                  <a:pos x="62" y="388"/>
                </a:cxn>
                <a:cxn ang="0">
                  <a:pos x="65" y="397"/>
                </a:cxn>
              </a:cxnLst>
              <a:rect l="0" t="0" r="r" b="b"/>
              <a:pathLst>
                <a:path w="65" h="687">
                  <a:moveTo>
                    <a:pt x="65" y="397"/>
                  </a:move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lnTo>
                    <a:pt x="1" y="6"/>
                  </a:lnTo>
                  <a:lnTo>
                    <a:pt x="2" y="14"/>
                  </a:lnTo>
                  <a:lnTo>
                    <a:pt x="6" y="21"/>
                  </a:lnTo>
                  <a:lnTo>
                    <a:pt x="9" y="29"/>
                  </a:lnTo>
                  <a:lnTo>
                    <a:pt x="14" y="37"/>
                  </a:lnTo>
                  <a:lnTo>
                    <a:pt x="16" y="45"/>
                  </a:lnTo>
                  <a:lnTo>
                    <a:pt x="19" y="55"/>
                  </a:lnTo>
                  <a:lnTo>
                    <a:pt x="23" y="64"/>
                  </a:lnTo>
                  <a:lnTo>
                    <a:pt x="23" y="70"/>
                  </a:lnTo>
                  <a:lnTo>
                    <a:pt x="24" y="77"/>
                  </a:lnTo>
                  <a:lnTo>
                    <a:pt x="24" y="85"/>
                  </a:lnTo>
                  <a:lnTo>
                    <a:pt x="24" y="92"/>
                  </a:lnTo>
                  <a:lnTo>
                    <a:pt x="24" y="97"/>
                  </a:lnTo>
                  <a:lnTo>
                    <a:pt x="27" y="101"/>
                  </a:lnTo>
                  <a:lnTo>
                    <a:pt x="28" y="107"/>
                  </a:lnTo>
                  <a:lnTo>
                    <a:pt x="28" y="111"/>
                  </a:lnTo>
                  <a:lnTo>
                    <a:pt x="28" y="116"/>
                  </a:lnTo>
                  <a:lnTo>
                    <a:pt x="30" y="120"/>
                  </a:lnTo>
                  <a:lnTo>
                    <a:pt x="32" y="125"/>
                  </a:lnTo>
                  <a:lnTo>
                    <a:pt x="32" y="129"/>
                  </a:lnTo>
                  <a:lnTo>
                    <a:pt x="32" y="134"/>
                  </a:lnTo>
                  <a:lnTo>
                    <a:pt x="33" y="137"/>
                  </a:lnTo>
                  <a:lnTo>
                    <a:pt x="34" y="140"/>
                  </a:lnTo>
                  <a:lnTo>
                    <a:pt x="34" y="143"/>
                  </a:lnTo>
                  <a:lnTo>
                    <a:pt x="34" y="147"/>
                  </a:lnTo>
                  <a:lnTo>
                    <a:pt x="34" y="153"/>
                  </a:lnTo>
                  <a:lnTo>
                    <a:pt x="33" y="159"/>
                  </a:lnTo>
                  <a:lnTo>
                    <a:pt x="33" y="165"/>
                  </a:lnTo>
                  <a:lnTo>
                    <a:pt x="34" y="172"/>
                  </a:lnTo>
                  <a:lnTo>
                    <a:pt x="36" y="180"/>
                  </a:lnTo>
                  <a:lnTo>
                    <a:pt x="37" y="187"/>
                  </a:lnTo>
                  <a:lnTo>
                    <a:pt x="39" y="196"/>
                  </a:lnTo>
                  <a:lnTo>
                    <a:pt x="39" y="199"/>
                  </a:lnTo>
                  <a:lnTo>
                    <a:pt x="39" y="203"/>
                  </a:lnTo>
                  <a:lnTo>
                    <a:pt x="37" y="211"/>
                  </a:lnTo>
                  <a:lnTo>
                    <a:pt x="37" y="214"/>
                  </a:lnTo>
                  <a:lnTo>
                    <a:pt x="41" y="221"/>
                  </a:lnTo>
                  <a:lnTo>
                    <a:pt x="42" y="225"/>
                  </a:lnTo>
                  <a:lnTo>
                    <a:pt x="45" y="230"/>
                  </a:lnTo>
                  <a:lnTo>
                    <a:pt x="47" y="237"/>
                  </a:lnTo>
                  <a:lnTo>
                    <a:pt x="47" y="243"/>
                  </a:lnTo>
                  <a:lnTo>
                    <a:pt x="47" y="249"/>
                  </a:lnTo>
                  <a:lnTo>
                    <a:pt x="47" y="254"/>
                  </a:lnTo>
                  <a:lnTo>
                    <a:pt x="47" y="260"/>
                  </a:lnTo>
                  <a:lnTo>
                    <a:pt x="48" y="267"/>
                  </a:lnTo>
                  <a:lnTo>
                    <a:pt x="50" y="274"/>
                  </a:lnTo>
                  <a:lnTo>
                    <a:pt x="52" y="285"/>
                  </a:lnTo>
                  <a:lnTo>
                    <a:pt x="52" y="292"/>
                  </a:lnTo>
                  <a:lnTo>
                    <a:pt x="52" y="298"/>
                  </a:lnTo>
                  <a:lnTo>
                    <a:pt x="52" y="302"/>
                  </a:lnTo>
                  <a:lnTo>
                    <a:pt x="51" y="308"/>
                  </a:lnTo>
                  <a:lnTo>
                    <a:pt x="51" y="314"/>
                  </a:lnTo>
                  <a:lnTo>
                    <a:pt x="51" y="322"/>
                  </a:lnTo>
                  <a:lnTo>
                    <a:pt x="54" y="329"/>
                  </a:lnTo>
                  <a:lnTo>
                    <a:pt x="56" y="338"/>
                  </a:lnTo>
                  <a:lnTo>
                    <a:pt x="56" y="344"/>
                  </a:lnTo>
                  <a:lnTo>
                    <a:pt x="56" y="351"/>
                  </a:lnTo>
                  <a:lnTo>
                    <a:pt x="57" y="357"/>
                  </a:lnTo>
                  <a:lnTo>
                    <a:pt x="59" y="365"/>
                  </a:lnTo>
                  <a:lnTo>
                    <a:pt x="60" y="371"/>
                  </a:lnTo>
                  <a:lnTo>
                    <a:pt x="60" y="378"/>
                  </a:lnTo>
                  <a:lnTo>
                    <a:pt x="61" y="382"/>
                  </a:lnTo>
                  <a:lnTo>
                    <a:pt x="62" y="388"/>
                  </a:lnTo>
                  <a:lnTo>
                    <a:pt x="65" y="396"/>
                  </a:lnTo>
                  <a:lnTo>
                    <a:pt x="65" y="397"/>
                  </a:lnTo>
                  <a:close/>
                </a:path>
              </a:pathLst>
            </a:custGeom>
            <a:solidFill>
              <a:srgbClr val="FFFFFF"/>
            </a:solidFill>
            <a:ln w="9525">
              <a:noFill/>
              <a:round/>
              <a:headEnd/>
              <a:tailEnd/>
            </a:ln>
          </p:spPr>
          <p:txBody>
            <a:bodyPr/>
            <a:lstStyle/>
            <a:p>
              <a:endParaRPr lang="en-US"/>
            </a:p>
          </p:txBody>
        </p:sp>
        <p:sp>
          <p:nvSpPr>
            <p:cNvPr id="1242022" name="Freeform 934"/>
            <p:cNvSpPr>
              <a:spLocks/>
            </p:cNvSpPr>
            <p:nvPr/>
          </p:nvSpPr>
          <p:spPr bwMode="auto">
            <a:xfrm>
              <a:off x="3301" y="2432"/>
              <a:ext cx="33" cy="343"/>
            </a:xfrm>
            <a:custGeom>
              <a:avLst/>
              <a:gdLst/>
              <a:ahLst/>
              <a:cxnLst>
                <a:cxn ang="0">
                  <a:pos x="65" y="397"/>
                </a:cxn>
                <a:cxn ang="0">
                  <a:pos x="65" y="400"/>
                </a:cxn>
                <a:cxn ang="0">
                  <a:pos x="62" y="433"/>
                </a:cxn>
                <a:cxn ang="0">
                  <a:pos x="61" y="488"/>
                </a:cxn>
                <a:cxn ang="0">
                  <a:pos x="60" y="551"/>
                </a:cxn>
                <a:cxn ang="0">
                  <a:pos x="59" y="603"/>
                </a:cxn>
                <a:cxn ang="0">
                  <a:pos x="59" y="634"/>
                </a:cxn>
                <a:cxn ang="0">
                  <a:pos x="60" y="661"/>
                </a:cxn>
                <a:cxn ang="0">
                  <a:pos x="60" y="680"/>
                </a:cxn>
                <a:cxn ang="0">
                  <a:pos x="60" y="687"/>
                </a:cxn>
                <a:cxn ang="0">
                  <a:pos x="57" y="681"/>
                </a:cxn>
                <a:cxn ang="0">
                  <a:pos x="52" y="662"/>
                </a:cxn>
                <a:cxn ang="0">
                  <a:pos x="50" y="634"/>
                </a:cxn>
                <a:cxn ang="0">
                  <a:pos x="45" y="603"/>
                </a:cxn>
                <a:cxn ang="0">
                  <a:pos x="42" y="554"/>
                </a:cxn>
                <a:cxn ang="0">
                  <a:pos x="39" y="498"/>
                </a:cxn>
                <a:cxn ang="0">
                  <a:pos x="37" y="448"/>
                </a:cxn>
                <a:cxn ang="0">
                  <a:pos x="37" y="418"/>
                </a:cxn>
                <a:cxn ang="0">
                  <a:pos x="36" y="362"/>
                </a:cxn>
                <a:cxn ang="0">
                  <a:pos x="33" y="310"/>
                </a:cxn>
                <a:cxn ang="0">
                  <a:pos x="30" y="267"/>
                </a:cxn>
                <a:cxn ang="0">
                  <a:pos x="25" y="228"/>
                </a:cxn>
                <a:cxn ang="0">
                  <a:pos x="19" y="181"/>
                </a:cxn>
                <a:cxn ang="0">
                  <a:pos x="10" y="117"/>
                </a:cxn>
                <a:cxn ang="0">
                  <a:pos x="2" y="54"/>
                </a:cxn>
                <a:cxn ang="0">
                  <a:pos x="0" y="0"/>
                </a:cxn>
                <a:cxn ang="0">
                  <a:pos x="2" y="14"/>
                </a:cxn>
                <a:cxn ang="0">
                  <a:pos x="9" y="29"/>
                </a:cxn>
                <a:cxn ang="0">
                  <a:pos x="16" y="45"/>
                </a:cxn>
                <a:cxn ang="0">
                  <a:pos x="23" y="64"/>
                </a:cxn>
                <a:cxn ang="0">
                  <a:pos x="24" y="77"/>
                </a:cxn>
                <a:cxn ang="0">
                  <a:pos x="24" y="92"/>
                </a:cxn>
                <a:cxn ang="0">
                  <a:pos x="27" y="101"/>
                </a:cxn>
                <a:cxn ang="0">
                  <a:pos x="28" y="111"/>
                </a:cxn>
                <a:cxn ang="0">
                  <a:pos x="30" y="120"/>
                </a:cxn>
                <a:cxn ang="0">
                  <a:pos x="32" y="129"/>
                </a:cxn>
                <a:cxn ang="0">
                  <a:pos x="33" y="137"/>
                </a:cxn>
                <a:cxn ang="0">
                  <a:pos x="34" y="143"/>
                </a:cxn>
                <a:cxn ang="0">
                  <a:pos x="34" y="153"/>
                </a:cxn>
                <a:cxn ang="0">
                  <a:pos x="33" y="165"/>
                </a:cxn>
                <a:cxn ang="0">
                  <a:pos x="36" y="180"/>
                </a:cxn>
                <a:cxn ang="0">
                  <a:pos x="39" y="196"/>
                </a:cxn>
                <a:cxn ang="0">
                  <a:pos x="39" y="203"/>
                </a:cxn>
                <a:cxn ang="0">
                  <a:pos x="37" y="214"/>
                </a:cxn>
                <a:cxn ang="0">
                  <a:pos x="42" y="225"/>
                </a:cxn>
                <a:cxn ang="0">
                  <a:pos x="47" y="237"/>
                </a:cxn>
                <a:cxn ang="0">
                  <a:pos x="47" y="249"/>
                </a:cxn>
                <a:cxn ang="0">
                  <a:pos x="47" y="260"/>
                </a:cxn>
                <a:cxn ang="0">
                  <a:pos x="50" y="274"/>
                </a:cxn>
                <a:cxn ang="0">
                  <a:pos x="52" y="292"/>
                </a:cxn>
                <a:cxn ang="0">
                  <a:pos x="52" y="302"/>
                </a:cxn>
                <a:cxn ang="0">
                  <a:pos x="51" y="314"/>
                </a:cxn>
                <a:cxn ang="0">
                  <a:pos x="54" y="329"/>
                </a:cxn>
                <a:cxn ang="0">
                  <a:pos x="56" y="344"/>
                </a:cxn>
                <a:cxn ang="0">
                  <a:pos x="57" y="357"/>
                </a:cxn>
                <a:cxn ang="0">
                  <a:pos x="60" y="371"/>
                </a:cxn>
                <a:cxn ang="0">
                  <a:pos x="61" y="382"/>
                </a:cxn>
                <a:cxn ang="0">
                  <a:pos x="65" y="396"/>
                </a:cxn>
              </a:cxnLst>
              <a:rect l="0" t="0" r="r" b="b"/>
              <a:pathLst>
                <a:path w="65" h="687">
                  <a:moveTo>
                    <a:pt x="65" y="397"/>
                  </a:moveTo>
                  <a:lnTo>
                    <a:pt x="65" y="397"/>
                  </a:ln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lnTo>
                    <a:pt x="1" y="6"/>
                  </a:lnTo>
                  <a:lnTo>
                    <a:pt x="2" y="14"/>
                  </a:lnTo>
                  <a:lnTo>
                    <a:pt x="6" y="21"/>
                  </a:lnTo>
                  <a:lnTo>
                    <a:pt x="9" y="29"/>
                  </a:lnTo>
                  <a:lnTo>
                    <a:pt x="14" y="37"/>
                  </a:lnTo>
                  <a:lnTo>
                    <a:pt x="16" y="45"/>
                  </a:lnTo>
                  <a:lnTo>
                    <a:pt x="19" y="55"/>
                  </a:lnTo>
                  <a:lnTo>
                    <a:pt x="23" y="64"/>
                  </a:lnTo>
                  <a:lnTo>
                    <a:pt x="23" y="70"/>
                  </a:lnTo>
                  <a:lnTo>
                    <a:pt x="24" y="77"/>
                  </a:lnTo>
                  <a:lnTo>
                    <a:pt x="24" y="85"/>
                  </a:lnTo>
                  <a:lnTo>
                    <a:pt x="24" y="92"/>
                  </a:lnTo>
                  <a:lnTo>
                    <a:pt x="24" y="97"/>
                  </a:lnTo>
                  <a:lnTo>
                    <a:pt x="27" y="101"/>
                  </a:lnTo>
                  <a:lnTo>
                    <a:pt x="28" y="107"/>
                  </a:lnTo>
                  <a:lnTo>
                    <a:pt x="28" y="111"/>
                  </a:lnTo>
                  <a:lnTo>
                    <a:pt x="28" y="116"/>
                  </a:lnTo>
                  <a:lnTo>
                    <a:pt x="30" y="120"/>
                  </a:lnTo>
                  <a:lnTo>
                    <a:pt x="32" y="125"/>
                  </a:lnTo>
                  <a:lnTo>
                    <a:pt x="32" y="129"/>
                  </a:lnTo>
                  <a:lnTo>
                    <a:pt x="32" y="134"/>
                  </a:lnTo>
                  <a:lnTo>
                    <a:pt x="33" y="137"/>
                  </a:lnTo>
                  <a:lnTo>
                    <a:pt x="34" y="140"/>
                  </a:lnTo>
                  <a:lnTo>
                    <a:pt x="34" y="143"/>
                  </a:lnTo>
                  <a:lnTo>
                    <a:pt x="34" y="147"/>
                  </a:lnTo>
                  <a:lnTo>
                    <a:pt x="34" y="153"/>
                  </a:lnTo>
                  <a:lnTo>
                    <a:pt x="33" y="159"/>
                  </a:lnTo>
                  <a:lnTo>
                    <a:pt x="33" y="165"/>
                  </a:lnTo>
                  <a:lnTo>
                    <a:pt x="34" y="172"/>
                  </a:lnTo>
                  <a:lnTo>
                    <a:pt x="36" y="180"/>
                  </a:lnTo>
                  <a:lnTo>
                    <a:pt x="37" y="187"/>
                  </a:lnTo>
                  <a:lnTo>
                    <a:pt x="39" y="196"/>
                  </a:lnTo>
                  <a:lnTo>
                    <a:pt x="39" y="199"/>
                  </a:lnTo>
                  <a:lnTo>
                    <a:pt x="39" y="203"/>
                  </a:lnTo>
                  <a:lnTo>
                    <a:pt x="37" y="211"/>
                  </a:lnTo>
                  <a:lnTo>
                    <a:pt x="37" y="214"/>
                  </a:lnTo>
                  <a:lnTo>
                    <a:pt x="41" y="221"/>
                  </a:lnTo>
                  <a:lnTo>
                    <a:pt x="42" y="225"/>
                  </a:lnTo>
                  <a:lnTo>
                    <a:pt x="45" y="230"/>
                  </a:lnTo>
                  <a:lnTo>
                    <a:pt x="47" y="237"/>
                  </a:lnTo>
                  <a:lnTo>
                    <a:pt x="47" y="243"/>
                  </a:lnTo>
                  <a:lnTo>
                    <a:pt x="47" y="249"/>
                  </a:lnTo>
                  <a:lnTo>
                    <a:pt x="47" y="254"/>
                  </a:lnTo>
                  <a:lnTo>
                    <a:pt x="47" y="260"/>
                  </a:lnTo>
                  <a:lnTo>
                    <a:pt x="48" y="267"/>
                  </a:lnTo>
                  <a:lnTo>
                    <a:pt x="50" y="274"/>
                  </a:lnTo>
                  <a:lnTo>
                    <a:pt x="52" y="285"/>
                  </a:lnTo>
                  <a:lnTo>
                    <a:pt x="52" y="292"/>
                  </a:lnTo>
                  <a:lnTo>
                    <a:pt x="52" y="298"/>
                  </a:lnTo>
                  <a:lnTo>
                    <a:pt x="52" y="302"/>
                  </a:lnTo>
                  <a:lnTo>
                    <a:pt x="51" y="308"/>
                  </a:lnTo>
                  <a:lnTo>
                    <a:pt x="51" y="314"/>
                  </a:lnTo>
                  <a:lnTo>
                    <a:pt x="51" y="322"/>
                  </a:lnTo>
                  <a:lnTo>
                    <a:pt x="54" y="329"/>
                  </a:lnTo>
                  <a:lnTo>
                    <a:pt x="56" y="338"/>
                  </a:lnTo>
                  <a:lnTo>
                    <a:pt x="56" y="344"/>
                  </a:lnTo>
                  <a:lnTo>
                    <a:pt x="56" y="351"/>
                  </a:lnTo>
                  <a:lnTo>
                    <a:pt x="57" y="357"/>
                  </a:lnTo>
                  <a:lnTo>
                    <a:pt x="59" y="365"/>
                  </a:lnTo>
                  <a:lnTo>
                    <a:pt x="60" y="371"/>
                  </a:lnTo>
                  <a:lnTo>
                    <a:pt x="60" y="378"/>
                  </a:lnTo>
                  <a:lnTo>
                    <a:pt x="61" y="382"/>
                  </a:lnTo>
                  <a:lnTo>
                    <a:pt x="62" y="388"/>
                  </a:lnTo>
                  <a:lnTo>
                    <a:pt x="65" y="396"/>
                  </a:lnTo>
                  <a:lnTo>
                    <a:pt x="65" y="397"/>
                  </a:lnTo>
                  <a:close/>
                </a:path>
              </a:pathLst>
            </a:custGeom>
            <a:noFill/>
            <a:ln w="1588">
              <a:solidFill>
                <a:srgbClr val="000000"/>
              </a:solidFill>
              <a:prstDash val="solid"/>
              <a:round/>
              <a:headEnd/>
              <a:tailEnd/>
            </a:ln>
          </p:spPr>
          <p:txBody>
            <a:bodyPr/>
            <a:lstStyle/>
            <a:p>
              <a:endParaRPr lang="en-US"/>
            </a:p>
          </p:txBody>
        </p:sp>
        <p:sp>
          <p:nvSpPr>
            <p:cNvPr id="1242023" name="Freeform 935"/>
            <p:cNvSpPr>
              <a:spLocks/>
            </p:cNvSpPr>
            <p:nvPr/>
          </p:nvSpPr>
          <p:spPr bwMode="auto">
            <a:xfrm>
              <a:off x="3301" y="2432"/>
              <a:ext cx="33" cy="343"/>
            </a:xfrm>
            <a:custGeom>
              <a:avLst/>
              <a:gdLst/>
              <a:ahLst/>
              <a:cxnLst>
                <a:cxn ang="0">
                  <a:pos x="65" y="385"/>
                </a:cxn>
                <a:cxn ang="0">
                  <a:pos x="65" y="397"/>
                </a:cxn>
                <a:cxn ang="0">
                  <a:pos x="65" y="399"/>
                </a:cxn>
                <a:cxn ang="0">
                  <a:pos x="65" y="400"/>
                </a:cxn>
                <a:cxn ang="0">
                  <a:pos x="65" y="412"/>
                </a:cxn>
                <a:cxn ang="0">
                  <a:pos x="62" y="433"/>
                </a:cxn>
                <a:cxn ang="0">
                  <a:pos x="62" y="458"/>
                </a:cxn>
                <a:cxn ang="0">
                  <a:pos x="61" y="488"/>
                </a:cxn>
                <a:cxn ang="0">
                  <a:pos x="61" y="520"/>
                </a:cxn>
                <a:cxn ang="0">
                  <a:pos x="60" y="551"/>
                </a:cxn>
                <a:cxn ang="0">
                  <a:pos x="60" y="579"/>
                </a:cxn>
                <a:cxn ang="0">
                  <a:pos x="59" y="603"/>
                </a:cxn>
                <a:cxn ang="0">
                  <a:pos x="59" y="618"/>
                </a:cxn>
                <a:cxn ang="0">
                  <a:pos x="59" y="634"/>
                </a:cxn>
                <a:cxn ang="0">
                  <a:pos x="59" y="647"/>
                </a:cxn>
                <a:cxn ang="0">
                  <a:pos x="60" y="661"/>
                </a:cxn>
                <a:cxn ang="0">
                  <a:pos x="60" y="671"/>
                </a:cxn>
                <a:cxn ang="0">
                  <a:pos x="60" y="680"/>
                </a:cxn>
                <a:cxn ang="0">
                  <a:pos x="60" y="686"/>
                </a:cxn>
                <a:cxn ang="0">
                  <a:pos x="60" y="687"/>
                </a:cxn>
                <a:cxn ang="0">
                  <a:pos x="59" y="686"/>
                </a:cxn>
                <a:cxn ang="0">
                  <a:pos x="57" y="681"/>
                </a:cxn>
                <a:cxn ang="0">
                  <a:pos x="56" y="674"/>
                </a:cxn>
                <a:cxn ang="0">
                  <a:pos x="52" y="662"/>
                </a:cxn>
                <a:cxn ang="0">
                  <a:pos x="51" y="649"/>
                </a:cxn>
                <a:cxn ang="0">
                  <a:pos x="50" y="634"/>
                </a:cxn>
                <a:cxn ang="0">
                  <a:pos x="47" y="619"/>
                </a:cxn>
                <a:cxn ang="0">
                  <a:pos x="45" y="603"/>
                </a:cxn>
                <a:cxn ang="0">
                  <a:pos x="43" y="581"/>
                </a:cxn>
                <a:cxn ang="0">
                  <a:pos x="42" y="554"/>
                </a:cxn>
                <a:cxn ang="0">
                  <a:pos x="41" y="526"/>
                </a:cxn>
                <a:cxn ang="0">
                  <a:pos x="39" y="498"/>
                </a:cxn>
                <a:cxn ang="0">
                  <a:pos x="39" y="470"/>
                </a:cxn>
                <a:cxn ang="0">
                  <a:pos x="37" y="448"/>
                </a:cxn>
                <a:cxn ang="0">
                  <a:pos x="37" y="428"/>
                </a:cxn>
                <a:cxn ang="0">
                  <a:pos x="37" y="418"/>
                </a:cxn>
                <a:cxn ang="0">
                  <a:pos x="37" y="388"/>
                </a:cxn>
                <a:cxn ang="0">
                  <a:pos x="36" y="362"/>
                </a:cxn>
                <a:cxn ang="0">
                  <a:pos x="34" y="335"/>
                </a:cxn>
                <a:cxn ang="0">
                  <a:pos x="33" y="310"/>
                </a:cxn>
                <a:cxn ang="0">
                  <a:pos x="32" y="289"/>
                </a:cxn>
                <a:cxn ang="0">
                  <a:pos x="30" y="267"/>
                </a:cxn>
                <a:cxn ang="0">
                  <a:pos x="27" y="248"/>
                </a:cxn>
                <a:cxn ang="0">
                  <a:pos x="25" y="228"/>
                </a:cxn>
                <a:cxn ang="0">
                  <a:pos x="23" y="208"/>
                </a:cxn>
                <a:cxn ang="0">
                  <a:pos x="19" y="181"/>
                </a:cxn>
                <a:cxn ang="0">
                  <a:pos x="15" y="151"/>
                </a:cxn>
                <a:cxn ang="0">
                  <a:pos x="10" y="117"/>
                </a:cxn>
                <a:cxn ang="0">
                  <a:pos x="6" y="85"/>
                </a:cxn>
                <a:cxn ang="0">
                  <a:pos x="2" y="54"/>
                </a:cxn>
                <a:cxn ang="0">
                  <a:pos x="1" y="26"/>
                </a:cxn>
                <a:cxn ang="0">
                  <a:pos x="0" y="0"/>
                </a:cxn>
              </a:cxnLst>
              <a:rect l="0" t="0" r="r" b="b"/>
              <a:pathLst>
                <a:path w="65" h="687">
                  <a:moveTo>
                    <a:pt x="65" y="385"/>
                  </a:moveTo>
                  <a:lnTo>
                    <a:pt x="65" y="397"/>
                  </a:lnTo>
                  <a:lnTo>
                    <a:pt x="65" y="399"/>
                  </a:lnTo>
                  <a:lnTo>
                    <a:pt x="65" y="400"/>
                  </a:lnTo>
                  <a:lnTo>
                    <a:pt x="65" y="412"/>
                  </a:lnTo>
                  <a:lnTo>
                    <a:pt x="62" y="433"/>
                  </a:lnTo>
                  <a:lnTo>
                    <a:pt x="62" y="458"/>
                  </a:lnTo>
                  <a:lnTo>
                    <a:pt x="61" y="488"/>
                  </a:lnTo>
                  <a:lnTo>
                    <a:pt x="61" y="520"/>
                  </a:lnTo>
                  <a:lnTo>
                    <a:pt x="60" y="551"/>
                  </a:lnTo>
                  <a:lnTo>
                    <a:pt x="60" y="579"/>
                  </a:lnTo>
                  <a:lnTo>
                    <a:pt x="59" y="603"/>
                  </a:lnTo>
                  <a:lnTo>
                    <a:pt x="59" y="618"/>
                  </a:lnTo>
                  <a:lnTo>
                    <a:pt x="59" y="634"/>
                  </a:lnTo>
                  <a:lnTo>
                    <a:pt x="59" y="647"/>
                  </a:lnTo>
                  <a:lnTo>
                    <a:pt x="60" y="661"/>
                  </a:lnTo>
                  <a:lnTo>
                    <a:pt x="60" y="671"/>
                  </a:lnTo>
                  <a:lnTo>
                    <a:pt x="60" y="680"/>
                  </a:lnTo>
                  <a:lnTo>
                    <a:pt x="60" y="686"/>
                  </a:lnTo>
                  <a:lnTo>
                    <a:pt x="60" y="687"/>
                  </a:lnTo>
                  <a:lnTo>
                    <a:pt x="59" y="686"/>
                  </a:lnTo>
                  <a:lnTo>
                    <a:pt x="57" y="681"/>
                  </a:lnTo>
                  <a:lnTo>
                    <a:pt x="56" y="674"/>
                  </a:lnTo>
                  <a:lnTo>
                    <a:pt x="52" y="662"/>
                  </a:lnTo>
                  <a:lnTo>
                    <a:pt x="51" y="649"/>
                  </a:lnTo>
                  <a:lnTo>
                    <a:pt x="50" y="634"/>
                  </a:lnTo>
                  <a:lnTo>
                    <a:pt x="47" y="619"/>
                  </a:lnTo>
                  <a:lnTo>
                    <a:pt x="45" y="603"/>
                  </a:lnTo>
                  <a:lnTo>
                    <a:pt x="43" y="581"/>
                  </a:lnTo>
                  <a:lnTo>
                    <a:pt x="42" y="554"/>
                  </a:lnTo>
                  <a:lnTo>
                    <a:pt x="41" y="526"/>
                  </a:lnTo>
                  <a:lnTo>
                    <a:pt x="39" y="498"/>
                  </a:lnTo>
                  <a:lnTo>
                    <a:pt x="39" y="470"/>
                  </a:lnTo>
                  <a:lnTo>
                    <a:pt x="37" y="448"/>
                  </a:lnTo>
                  <a:lnTo>
                    <a:pt x="37" y="428"/>
                  </a:lnTo>
                  <a:lnTo>
                    <a:pt x="37" y="418"/>
                  </a:lnTo>
                  <a:lnTo>
                    <a:pt x="37" y="388"/>
                  </a:lnTo>
                  <a:lnTo>
                    <a:pt x="36" y="362"/>
                  </a:lnTo>
                  <a:lnTo>
                    <a:pt x="34" y="335"/>
                  </a:lnTo>
                  <a:lnTo>
                    <a:pt x="33" y="310"/>
                  </a:lnTo>
                  <a:lnTo>
                    <a:pt x="32" y="289"/>
                  </a:lnTo>
                  <a:lnTo>
                    <a:pt x="30" y="267"/>
                  </a:lnTo>
                  <a:lnTo>
                    <a:pt x="27" y="248"/>
                  </a:lnTo>
                  <a:lnTo>
                    <a:pt x="25" y="228"/>
                  </a:lnTo>
                  <a:lnTo>
                    <a:pt x="23" y="208"/>
                  </a:lnTo>
                  <a:lnTo>
                    <a:pt x="19" y="181"/>
                  </a:lnTo>
                  <a:lnTo>
                    <a:pt x="15" y="151"/>
                  </a:lnTo>
                  <a:lnTo>
                    <a:pt x="10" y="117"/>
                  </a:lnTo>
                  <a:lnTo>
                    <a:pt x="6" y="85"/>
                  </a:lnTo>
                  <a:lnTo>
                    <a:pt x="2" y="54"/>
                  </a:lnTo>
                  <a:lnTo>
                    <a:pt x="1" y="26"/>
                  </a:lnTo>
                  <a:lnTo>
                    <a:pt x="0" y="0"/>
                  </a:lnTo>
                </a:path>
              </a:pathLst>
            </a:custGeom>
            <a:noFill/>
            <a:ln w="1588">
              <a:solidFill>
                <a:srgbClr val="000000"/>
              </a:solidFill>
              <a:prstDash val="solid"/>
              <a:round/>
              <a:headEnd/>
              <a:tailEnd/>
            </a:ln>
          </p:spPr>
          <p:txBody>
            <a:bodyPr/>
            <a:lstStyle/>
            <a:p>
              <a:endParaRPr lang="en-US"/>
            </a:p>
          </p:txBody>
        </p:sp>
        <p:sp>
          <p:nvSpPr>
            <p:cNvPr id="1242024" name="Freeform 936"/>
            <p:cNvSpPr>
              <a:spLocks/>
            </p:cNvSpPr>
            <p:nvPr/>
          </p:nvSpPr>
          <p:spPr bwMode="auto">
            <a:xfrm>
              <a:off x="3322" y="2244"/>
              <a:ext cx="56" cy="549"/>
            </a:xfrm>
            <a:custGeom>
              <a:avLst/>
              <a:gdLst/>
              <a:ahLst/>
              <a:cxnLst>
                <a:cxn ang="0">
                  <a:pos x="21" y="1095"/>
                </a:cxn>
                <a:cxn ang="0">
                  <a:pos x="18" y="1085"/>
                </a:cxn>
                <a:cxn ang="0">
                  <a:pos x="13" y="1064"/>
                </a:cxn>
                <a:cxn ang="0">
                  <a:pos x="10" y="1033"/>
                </a:cxn>
                <a:cxn ang="0">
                  <a:pos x="10" y="1001"/>
                </a:cxn>
                <a:cxn ang="0">
                  <a:pos x="9" y="965"/>
                </a:cxn>
                <a:cxn ang="0">
                  <a:pos x="7" y="921"/>
                </a:cxn>
                <a:cxn ang="0">
                  <a:pos x="7" y="878"/>
                </a:cxn>
                <a:cxn ang="0">
                  <a:pos x="9" y="841"/>
                </a:cxn>
                <a:cxn ang="0">
                  <a:pos x="11" y="808"/>
                </a:cxn>
                <a:cxn ang="0">
                  <a:pos x="13" y="777"/>
                </a:cxn>
                <a:cxn ang="0">
                  <a:pos x="16" y="752"/>
                </a:cxn>
                <a:cxn ang="0">
                  <a:pos x="18" y="718"/>
                </a:cxn>
                <a:cxn ang="0">
                  <a:pos x="16" y="662"/>
                </a:cxn>
                <a:cxn ang="0">
                  <a:pos x="13" y="599"/>
                </a:cxn>
                <a:cxn ang="0">
                  <a:pos x="10" y="548"/>
                </a:cxn>
                <a:cxn ang="0">
                  <a:pos x="9" y="515"/>
                </a:cxn>
                <a:cxn ang="0">
                  <a:pos x="7" y="463"/>
                </a:cxn>
                <a:cxn ang="0">
                  <a:pos x="4" y="400"/>
                </a:cxn>
                <a:cxn ang="0">
                  <a:pos x="2" y="339"/>
                </a:cxn>
                <a:cxn ang="0">
                  <a:pos x="1" y="299"/>
                </a:cxn>
                <a:cxn ang="0">
                  <a:pos x="1" y="263"/>
                </a:cxn>
                <a:cxn ang="0">
                  <a:pos x="0" y="222"/>
                </a:cxn>
                <a:cxn ang="0">
                  <a:pos x="0" y="175"/>
                </a:cxn>
                <a:cxn ang="0">
                  <a:pos x="1" y="127"/>
                </a:cxn>
                <a:cxn ang="0">
                  <a:pos x="1" y="83"/>
                </a:cxn>
                <a:cxn ang="0">
                  <a:pos x="2" y="43"/>
                </a:cxn>
                <a:cxn ang="0">
                  <a:pos x="2" y="10"/>
                </a:cxn>
                <a:cxn ang="0">
                  <a:pos x="109" y="83"/>
                </a:cxn>
                <a:cxn ang="0">
                  <a:pos x="109" y="99"/>
                </a:cxn>
                <a:cxn ang="0">
                  <a:pos x="110" y="143"/>
                </a:cxn>
                <a:cxn ang="0">
                  <a:pos x="110" y="207"/>
                </a:cxn>
                <a:cxn ang="0">
                  <a:pos x="111" y="278"/>
                </a:cxn>
                <a:cxn ang="0">
                  <a:pos x="113" y="355"/>
                </a:cxn>
                <a:cxn ang="0">
                  <a:pos x="113" y="425"/>
                </a:cxn>
                <a:cxn ang="0">
                  <a:pos x="113" y="480"/>
                </a:cxn>
                <a:cxn ang="0">
                  <a:pos x="111" y="511"/>
                </a:cxn>
                <a:cxn ang="0">
                  <a:pos x="110" y="543"/>
                </a:cxn>
                <a:cxn ang="0">
                  <a:pos x="109" y="574"/>
                </a:cxn>
                <a:cxn ang="0">
                  <a:pos x="102" y="607"/>
                </a:cxn>
                <a:cxn ang="0">
                  <a:pos x="91" y="647"/>
                </a:cxn>
                <a:cxn ang="0">
                  <a:pos x="75" y="676"/>
                </a:cxn>
                <a:cxn ang="0">
                  <a:pos x="60" y="699"/>
                </a:cxn>
                <a:cxn ang="0">
                  <a:pos x="45" y="725"/>
                </a:cxn>
                <a:cxn ang="0">
                  <a:pos x="33" y="765"/>
                </a:cxn>
                <a:cxn ang="0">
                  <a:pos x="29" y="785"/>
                </a:cxn>
                <a:cxn ang="0">
                  <a:pos x="27" y="811"/>
                </a:cxn>
                <a:cxn ang="0">
                  <a:pos x="21" y="839"/>
                </a:cxn>
                <a:cxn ang="0">
                  <a:pos x="19" y="867"/>
                </a:cxn>
                <a:cxn ang="0">
                  <a:pos x="18" y="906"/>
                </a:cxn>
                <a:cxn ang="0">
                  <a:pos x="18" y="952"/>
                </a:cxn>
                <a:cxn ang="0">
                  <a:pos x="19" y="993"/>
                </a:cxn>
                <a:cxn ang="0">
                  <a:pos x="19" y="1014"/>
                </a:cxn>
                <a:cxn ang="0">
                  <a:pos x="19" y="1036"/>
                </a:cxn>
                <a:cxn ang="0">
                  <a:pos x="20" y="1061"/>
                </a:cxn>
                <a:cxn ang="0">
                  <a:pos x="21" y="1087"/>
                </a:cxn>
                <a:cxn ang="0">
                  <a:pos x="24" y="1097"/>
                </a:cxn>
              </a:cxnLst>
              <a:rect l="0" t="0" r="r" b="b"/>
              <a:pathLst>
                <a:path w="113" h="1097">
                  <a:moveTo>
                    <a:pt x="24" y="1097"/>
                  </a:move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solidFill>
              <a:srgbClr val="FFFFFF"/>
            </a:solidFill>
            <a:ln w="9525">
              <a:noFill/>
              <a:round/>
              <a:headEnd/>
              <a:tailEnd/>
            </a:ln>
          </p:spPr>
          <p:txBody>
            <a:bodyPr/>
            <a:lstStyle/>
            <a:p>
              <a:endParaRPr lang="en-US"/>
            </a:p>
          </p:txBody>
        </p:sp>
        <p:sp>
          <p:nvSpPr>
            <p:cNvPr id="1242025" name="Freeform 937"/>
            <p:cNvSpPr>
              <a:spLocks/>
            </p:cNvSpPr>
            <p:nvPr/>
          </p:nvSpPr>
          <p:spPr bwMode="auto">
            <a:xfrm>
              <a:off x="3322" y="2244"/>
              <a:ext cx="56" cy="549"/>
            </a:xfrm>
            <a:custGeom>
              <a:avLst/>
              <a:gdLst/>
              <a:ahLst/>
              <a:cxnLst>
                <a:cxn ang="0">
                  <a:pos x="24" y="1097"/>
                </a:cxn>
                <a:cxn ang="0">
                  <a:pos x="20" y="1092"/>
                </a:cxn>
                <a:cxn ang="0">
                  <a:pos x="15" y="1076"/>
                </a:cxn>
                <a:cxn ang="0">
                  <a:pos x="10" y="1050"/>
                </a:cxn>
                <a:cxn ang="0">
                  <a:pos x="10" y="1011"/>
                </a:cxn>
                <a:cxn ang="0">
                  <a:pos x="9" y="984"/>
                </a:cxn>
                <a:cxn ang="0">
                  <a:pos x="7" y="943"/>
                </a:cxn>
                <a:cxn ang="0">
                  <a:pos x="6" y="897"/>
                </a:cxn>
                <a:cxn ang="0">
                  <a:pos x="7" y="860"/>
                </a:cxn>
                <a:cxn ang="0">
                  <a:pos x="10" y="824"/>
                </a:cxn>
                <a:cxn ang="0">
                  <a:pos x="13" y="792"/>
                </a:cxn>
                <a:cxn ang="0">
                  <a:pos x="15" y="765"/>
                </a:cxn>
                <a:cxn ang="0">
                  <a:pos x="18" y="739"/>
                </a:cxn>
                <a:cxn ang="0">
                  <a:pos x="18" y="693"/>
                </a:cxn>
                <a:cxn ang="0">
                  <a:pos x="15" y="631"/>
                </a:cxn>
                <a:cxn ang="0">
                  <a:pos x="11" y="571"/>
                </a:cxn>
                <a:cxn ang="0">
                  <a:pos x="9" y="531"/>
                </a:cxn>
                <a:cxn ang="0">
                  <a:pos x="7" y="491"/>
                </a:cxn>
                <a:cxn ang="0">
                  <a:pos x="6" y="432"/>
                </a:cxn>
                <a:cxn ang="0">
                  <a:pos x="2" y="369"/>
                </a:cxn>
                <a:cxn ang="0">
                  <a:pos x="1" y="312"/>
                </a:cxn>
                <a:cxn ang="0">
                  <a:pos x="1" y="283"/>
                </a:cxn>
                <a:cxn ang="0">
                  <a:pos x="0" y="244"/>
                </a:cxn>
                <a:cxn ang="0">
                  <a:pos x="0" y="200"/>
                </a:cxn>
                <a:cxn ang="0">
                  <a:pos x="1" y="152"/>
                </a:cxn>
                <a:cxn ang="0">
                  <a:pos x="1" y="103"/>
                </a:cxn>
                <a:cxn ang="0">
                  <a:pos x="1" y="61"/>
                </a:cxn>
                <a:cxn ang="0">
                  <a:pos x="2" y="25"/>
                </a:cxn>
                <a:cxn ang="0">
                  <a:pos x="4" y="0"/>
                </a:cxn>
                <a:cxn ang="0">
                  <a:pos x="109" y="87"/>
                </a:cxn>
                <a:cxn ang="0">
                  <a:pos x="109" y="118"/>
                </a:cxn>
                <a:cxn ang="0">
                  <a:pos x="110" y="172"/>
                </a:cxn>
                <a:cxn ang="0">
                  <a:pos x="111" y="241"/>
                </a:cxn>
                <a:cxn ang="0">
                  <a:pos x="111" y="317"/>
                </a:cxn>
                <a:cxn ang="0">
                  <a:pos x="113" y="392"/>
                </a:cxn>
                <a:cxn ang="0">
                  <a:pos x="113" y="454"/>
                </a:cxn>
                <a:cxn ang="0">
                  <a:pos x="111" y="497"/>
                </a:cxn>
                <a:cxn ang="0">
                  <a:pos x="110" y="527"/>
                </a:cxn>
                <a:cxn ang="0">
                  <a:pos x="110" y="558"/>
                </a:cxn>
                <a:cxn ang="0">
                  <a:pos x="105" y="592"/>
                </a:cxn>
                <a:cxn ang="0">
                  <a:pos x="98" y="628"/>
                </a:cxn>
                <a:cxn ang="0">
                  <a:pos x="83" y="665"/>
                </a:cxn>
                <a:cxn ang="0">
                  <a:pos x="68" y="688"/>
                </a:cxn>
                <a:cxn ang="0">
                  <a:pos x="51" y="711"/>
                </a:cxn>
                <a:cxn ang="0">
                  <a:pos x="38" y="742"/>
                </a:cxn>
                <a:cxn ang="0">
                  <a:pos x="32" y="774"/>
                </a:cxn>
                <a:cxn ang="0">
                  <a:pos x="28" y="798"/>
                </a:cxn>
                <a:cxn ang="0">
                  <a:pos x="24" y="824"/>
                </a:cxn>
                <a:cxn ang="0">
                  <a:pos x="20" y="854"/>
                </a:cxn>
                <a:cxn ang="0">
                  <a:pos x="18" y="884"/>
                </a:cxn>
                <a:cxn ang="0">
                  <a:pos x="18" y="928"/>
                </a:cxn>
                <a:cxn ang="0">
                  <a:pos x="19" y="973"/>
                </a:cxn>
                <a:cxn ang="0">
                  <a:pos x="19" y="1007"/>
                </a:cxn>
                <a:cxn ang="0">
                  <a:pos x="19" y="1024"/>
                </a:cxn>
                <a:cxn ang="0">
                  <a:pos x="19" y="1050"/>
                </a:cxn>
                <a:cxn ang="0">
                  <a:pos x="21" y="1076"/>
                </a:cxn>
                <a:cxn ang="0">
                  <a:pos x="24" y="1094"/>
                </a:cxn>
              </a:cxnLst>
              <a:rect l="0" t="0" r="r" b="b"/>
              <a:pathLst>
                <a:path w="113" h="1097">
                  <a:moveTo>
                    <a:pt x="24" y="1097"/>
                  </a:moveTo>
                  <a:lnTo>
                    <a:pt x="24" y="1097"/>
                  </a:ln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noFill/>
            <a:ln w="1588">
              <a:solidFill>
                <a:srgbClr val="000000"/>
              </a:solidFill>
              <a:prstDash val="solid"/>
              <a:round/>
              <a:headEnd/>
              <a:tailEnd/>
            </a:ln>
          </p:spPr>
          <p:txBody>
            <a:bodyPr/>
            <a:lstStyle/>
            <a:p>
              <a:endParaRPr lang="en-US"/>
            </a:p>
          </p:txBody>
        </p:sp>
        <p:sp>
          <p:nvSpPr>
            <p:cNvPr id="1242026" name="Freeform 938"/>
            <p:cNvSpPr>
              <a:spLocks/>
            </p:cNvSpPr>
            <p:nvPr/>
          </p:nvSpPr>
          <p:spPr bwMode="auto">
            <a:xfrm>
              <a:off x="3324" y="2527"/>
              <a:ext cx="40" cy="266"/>
            </a:xfrm>
            <a:custGeom>
              <a:avLst/>
              <a:gdLst/>
              <a:ahLst/>
              <a:cxnLst>
                <a:cxn ang="0">
                  <a:pos x="70" y="114"/>
                </a:cxn>
                <a:cxn ang="0">
                  <a:pos x="56" y="132"/>
                </a:cxn>
                <a:cxn ang="0">
                  <a:pos x="42" y="151"/>
                </a:cxn>
                <a:cxn ang="0">
                  <a:pos x="32" y="180"/>
                </a:cxn>
                <a:cxn ang="0">
                  <a:pos x="25" y="209"/>
                </a:cxn>
                <a:cxn ang="0">
                  <a:pos x="23" y="233"/>
                </a:cxn>
                <a:cxn ang="0">
                  <a:pos x="19" y="259"/>
                </a:cxn>
                <a:cxn ang="0">
                  <a:pos x="15" y="289"/>
                </a:cxn>
                <a:cxn ang="0">
                  <a:pos x="13" y="319"/>
                </a:cxn>
                <a:cxn ang="0">
                  <a:pos x="13" y="363"/>
                </a:cxn>
                <a:cxn ang="0">
                  <a:pos x="14" y="408"/>
                </a:cxn>
                <a:cxn ang="0">
                  <a:pos x="14" y="442"/>
                </a:cxn>
                <a:cxn ang="0">
                  <a:pos x="14" y="459"/>
                </a:cxn>
                <a:cxn ang="0">
                  <a:pos x="14" y="485"/>
                </a:cxn>
                <a:cxn ang="0">
                  <a:pos x="16" y="511"/>
                </a:cxn>
                <a:cxn ang="0">
                  <a:pos x="19" y="529"/>
                </a:cxn>
                <a:cxn ang="0">
                  <a:pos x="16" y="530"/>
                </a:cxn>
                <a:cxn ang="0">
                  <a:pos x="13" y="520"/>
                </a:cxn>
                <a:cxn ang="0">
                  <a:pos x="8" y="499"/>
                </a:cxn>
                <a:cxn ang="0">
                  <a:pos x="5" y="468"/>
                </a:cxn>
                <a:cxn ang="0">
                  <a:pos x="5" y="436"/>
                </a:cxn>
                <a:cxn ang="0">
                  <a:pos x="4" y="400"/>
                </a:cxn>
                <a:cxn ang="0">
                  <a:pos x="2" y="356"/>
                </a:cxn>
                <a:cxn ang="0">
                  <a:pos x="2" y="313"/>
                </a:cxn>
                <a:cxn ang="0">
                  <a:pos x="4" y="276"/>
                </a:cxn>
                <a:cxn ang="0">
                  <a:pos x="6" y="243"/>
                </a:cxn>
                <a:cxn ang="0">
                  <a:pos x="8" y="212"/>
                </a:cxn>
                <a:cxn ang="0">
                  <a:pos x="11" y="187"/>
                </a:cxn>
                <a:cxn ang="0">
                  <a:pos x="13" y="159"/>
                </a:cxn>
                <a:cxn ang="0">
                  <a:pos x="11" y="117"/>
                </a:cxn>
                <a:cxn ang="0">
                  <a:pos x="10" y="69"/>
                </a:cxn>
                <a:cxn ang="0">
                  <a:pos x="6" y="21"/>
                </a:cxn>
                <a:cxn ang="0">
                  <a:pos x="6" y="0"/>
                </a:cxn>
                <a:cxn ang="0">
                  <a:pos x="11" y="0"/>
                </a:cxn>
                <a:cxn ang="0">
                  <a:pos x="14" y="3"/>
                </a:cxn>
                <a:cxn ang="0">
                  <a:pos x="15" y="12"/>
                </a:cxn>
                <a:cxn ang="0">
                  <a:pos x="19" y="18"/>
                </a:cxn>
                <a:cxn ang="0">
                  <a:pos x="22" y="24"/>
                </a:cxn>
                <a:cxn ang="0">
                  <a:pos x="24" y="33"/>
                </a:cxn>
                <a:cxn ang="0">
                  <a:pos x="31" y="39"/>
                </a:cxn>
                <a:cxn ang="0">
                  <a:pos x="36" y="46"/>
                </a:cxn>
                <a:cxn ang="0">
                  <a:pos x="37" y="57"/>
                </a:cxn>
                <a:cxn ang="0">
                  <a:pos x="40" y="67"/>
                </a:cxn>
                <a:cxn ang="0">
                  <a:pos x="42" y="77"/>
                </a:cxn>
                <a:cxn ang="0">
                  <a:pos x="42" y="83"/>
                </a:cxn>
                <a:cxn ang="0">
                  <a:pos x="47" y="92"/>
                </a:cxn>
                <a:cxn ang="0">
                  <a:pos x="52" y="103"/>
                </a:cxn>
                <a:cxn ang="0">
                  <a:pos x="56" y="108"/>
                </a:cxn>
                <a:cxn ang="0">
                  <a:pos x="63" y="110"/>
                </a:cxn>
                <a:cxn ang="0">
                  <a:pos x="72" y="104"/>
                </a:cxn>
                <a:cxn ang="0">
                  <a:pos x="77" y="103"/>
                </a:cxn>
              </a:cxnLst>
              <a:rect l="0" t="0" r="r" b="b"/>
              <a:pathLst>
                <a:path w="78" h="532">
                  <a:moveTo>
                    <a:pt x="77" y="103"/>
                  </a:moveTo>
                  <a:lnTo>
                    <a:pt x="70" y="114"/>
                  </a:lnTo>
                  <a:lnTo>
                    <a:pt x="63" y="122"/>
                  </a:lnTo>
                  <a:lnTo>
                    <a:pt x="56" y="132"/>
                  </a:lnTo>
                  <a:lnTo>
                    <a:pt x="51" y="141"/>
                  </a:lnTo>
                  <a:lnTo>
                    <a:pt x="42" y="151"/>
                  </a:lnTo>
                  <a:lnTo>
                    <a:pt x="37" y="165"/>
                  </a:lnTo>
                  <a:lnTo>
                    <a:pt x="32" y="180"/>
                  </a:lnTo>
                  <a:lnTo>
                    <a:pt x="28" y="200"/>
                  </a:lnTo>
                  <a:lnTo>
                    <a:pt x="25" y="209"/>
                  </a:lnTo>
                  <a:lnTo>
                    <a:pt x="24" y="220"/>
                  </a:lnTo>
                  <a:lnTo>
                    <a:pt x="23" y="233"/>
                  </a:lnTo>
                  <a:lnTo>
                    <a:pt x="22" y="246"/>
                  </a:lnTo>
                  <a:lnTo>
                    <a:pt x="19" y="259"/>
                  </a:lnTo>
                  <a:lnTo>
                    <a:pt x="16" y="274"/>
                  </a:lnTo>
                  <a:lnTo>
                    <a:pt x="15" y="289"/>
                  </a:lnTo>
                  <a:lnTo>
                    <a:pt x="14" y="302"/>
                  </a:lnTo>
                  <a:lnTo>
                    <a:pt x="13" y="319"/>
                  </a:lnTo>
                  <a:lnTo>
                    <a:pt x="13" y="341"/>
                  </a:lnTo>
                  <a:lnTo>
                    <a:pt x="13" y="363"/>
                  </a:lnTo>
                  <a:lnTo>
                    <a:pt x="13" y="387"/>
                  </a:lnTo>
                  <a:lnTo>
                    <a:pt x="14" y="408"/>
                  </a:lnTo>
                  <a:lnTo>
                    <a:pt x="14" y="428"/>
                  </a:lnTo>
                  <a:lnTo>
                    <a:pt x="14" y="442"/>
                  </a:lnTo>
                  <a:lnTo>
                    <a:pt x="14" y="449"/>
                  </a:lnTo>
                  <a:lnTo>
                    <a:pt x="14" y="459"/>
                  </a:lnTo>
                  <a:lnTo>
                    <a:pt x="14" y="471"/>
                  </a:lnTo>
                  <a:lnTo>
                    <a:pt x="14" y="485"/>
                  </a:lnTo>
                  <a:lnTo>
                    <a:pt x="15" y="496"/>
                  </a:lnTo>
                  <a:lnTo>
                    <a:pt x="16" y="511"/>
                  </a:lnTo>
                  <a:lnTo>
                    <a:pt x="16" y="522"/>
                  </a:lnTo>
                  <a:lnTo>
                    <a:pt x="19" y="529"/>
                  </a:lnTo>
                  <a:lnTo>
                    <a:pt x="19" y="532"/>
                  </a:lnTo>
                  <a:lnTo>
                    <a:pt x="16" y="530"/>
                  </a:lnTo>
                  <a:lnTo>
                    <a:pt x="15" y="526"/>
                  </a:lnTo>
                  <a:lnTo>
                    <a:pt x="13" y="520"/>
                  </a:lnTo>
                  <a:lnTo>
                    <a:pt x="10" y="511"/>
                  </a:lnTo>
                  <a:lnTo>
                    <a:pt x="8" y="499"/>
                  </a:lnTo>
                  <a:lnTo>
                    <a:pt x="5" y="485"/>
                  </a:lnTo>
                  <a:lnTo>
                    <a:pt x="5" y="468"/>
                  </a:lnTo>
                  <a:lnTo>
                    <a:pt x="5" y="446"/>
                  </a:lnTo>
                  <a:lnTo>
                    <a:pt x="5" y="436"/>
                  </a:lnTo>
                  <a:lnTo>
                    <a:pt x="4" y="419"/>
                  </a:lnTo>
                  <a:lnTo>
                    <a:pt x="4" y="400"/>
                  </a:lnTo>
                  <a:lnTo>
                    <a:pt x="2" y="378"/>
                  </a:lnTo>
                  <a:lnTo>
                    <a:pt x="2" y="356"/>
                  </a:lnTo>
                  <a:lnTo>
                    <a:pt x="0" y="332"/>
                  </a:lnTo>
                  <a:lnTo>
                    <a:pt x="2" y="313"/>
                  </a:lnTo>
                  <a:lnTo>
                    <a:pt x="2" y="295"/>
                  </a:lnTo>
                  <a:lnTo>
                    <a:pt x="4" y="276"/>
                  </a:lnTo>
                  <a:lnTo>
                    <a:pt x="5" y="259"/>
                  </a:lnTo>
                  <a:lnTo>
                    <a:pt x="6" y="243"/>
                  </a:lnTo>
                  <a:lnTo>
                    <a:pt x="8" y="227"/>
                  </a:lnTo>
                  <a:lnTo>
                    <a:pt x="8" y="212"/>
                  </a:lnTo>
                  <a:lnTo>
                    <a:pt x="10" y="200"/>
                  </a:lnTo>
                  <a:lnTo>
                    <a:pt x="11" y="187"/>
                  </a:lnTo>
                  <a:lnTo>
                    <a:pt x="13" y="174"/>
                  </a:lnTo>
                  <a:lnTo>
                    <a:pt x="13" y="159"/>
                  </a:lnTo>
                  <a:lnTo>
                    <a:pt x="13" y="138"/>
                  </a:lnTo>
                  <a:lnTo>
                    <a:pt x="11" y="117"/>
                  </a:lnTo>
                  <a:lnTo>
                    <a:pt x="11" y="94"/>
                  </a:lnTo>
                  <a:lnTo>
                    <a:pt x="10" y="69"/>
                  </a:lnTo>
                  <a:lnTo>
                    <a:pt x="8" y="45"/>
                  </a:lnTo>
                  <a:lnTo>
                    <a:pt x="6" y="21"/>
                  </a:lnTo>
                  <a:lnTo>
                    <a:pt x="5" y="0"/>
                  </a:lnTo>
                  <a:lnTo>
                    <a:pt x="6" y="0"/>
                  </a:lnTo>
                  <a:lnTo>
                    <a:pt x="10" y="0"/>
                  </a:lnTo>
                  <a:lnTo>
                    <a:pt x="11" y="0"/>
                  </a:lnTo>
                  <a:lnTo>
                    <a:pt x="13" y="2"/>
                  </a:lnTo>
                  <a:lnTo>
                    <a:pt x="14" y="3"/>
                  </a:lnTo>
                  <a:lnTo>
                    <a:pt x="15" y="6"/>
                  </a:lnTo>
                  <a:lnTo>
                    <a:pt x="15" y="12"/>
                  </a:lnTo>
                  <a:lnTo>
                    <a:pt x="16" y="15"/>
                  </a:lnTo>
                  <a:lnTo>
                    <a:pt x="19" y="18"/>
                  </a:lnTo>
                  <a:lnTo>
                    <a:pt x="20" y="21"/>
                  </a:lnTo>
                  <a:lnTo>
                    <a:pt x="22" y="24"/>
                  </a:lnTo>
                  <a:lnTo>
                    <a:pt x="23" y="27"/>
                  </a:lnTo>
                  <a:lnTo>
                    <a:pt x="24" y="33"/>
                  </a:lnTo>
                  <a:lnTo>
                    <a:pt x="28" y="36"/>
                  </a:lnTo>
                  <a:lnTo>
                    <a:pt x="31" y="39"/>
                  </a:lnTo>
                  <a:lnTo>
                    <a:pt x="32" y="42"/>
                  </a:lnTo>
                  <a:lnTo>
                    <a:pt x="36" y="46"/>
                  </a:lnTo>
                  <a:lnTo>
                    <a:pt x="37" y="51"/>
                  </a:lnTo>
                  <a:lnTo>
                    <a:pt x="37" y="57"/>
                  </a:lnTo>
                  <a:lnTo>
                    <a:pt x="40" y="63"/>
                  </a:lnTo>
                  <a:lnTo>
                    <a:pt x="40" y="67"/>
                  </a:lnTo>
                  <a:lnTo>
                    <a:pt x="42" y="73"/>
                  </a:lnTo>
                  <a:lnTo>
                    <a:pt x="42" y="77"/>
                  </a:lnTo>
                  <a:lnTo>
                    <a:pt x="42" y="80"/>
                  </a:lnTo>
                  <a:lnTo>
                    <a:pt x="42" y="83"/>
                  </a:lnTo>
                  <a:lnTo>
                    <a:pt x="45" y="89"/>
                  </a:lnTo>
                  <a:lnTo>
                    <a:pt x="47" y="92"/>
                  </a:lnTo>
                  <a:lnTo>
                    <a:pt x="49" y="98"/>
                  </a:lnTo>
                  <a:lnTo>
                    <a:pt x="52" y="103"/>
                  </a:lnTo>
                  <a:lnTo>
                    <a:pt x="54" y="106"/>
                  </a:lnTo>
                  <a:lnTo>
                    <a:pt x="56" y="108"/>
                  </a:lnTo>
                  <a:lnTo>
                    <a:pt x="60" y="110"/>
                  </a:lnTo>
                  <a:lnTo>
                    <a:pt x="63" y="110"/>
                  </a:lnTo>
                  <a:lnTo>
                    <a:pt x="68" y="107"/>
                  </a:lnTo>
                  <a:lnTo>
                    <a:pt x="72" y="104"/>
                  </a:lnTo>
                  <a:lnTo>
                    <a:pt x="78" y="101"/>
                  </a:lnTo>
                  <a:lnTo>
                    <a:pt x="77" y="103"/>
                  </a:lnTo>
                  <a:close/>
                </a:path>
              </a:pathLst>
            </a:custGeom>
            <a:solidFill>
              <a:srgbClr val="FFFFFF"/>
            </a:solidFill>
            <a:ln w="9525">
              <a:noFill/>
              <a:round/>
              <a:headEnd/>
              <a:tailEnd/>
            </a:ln>
          </p:spPr>
          <p:txBody>
            <a:bodyPr/>
            <a:lstStyle/>
            <a:p>
              <a:endParaRPr lang="en-US"/>
            </a:p>
          </p:txBody>
        </p:sp>
        <p:sp>
          <p:nvSpPr>
            <p:cNvPr id="1242027" name="Freeform 939"/>
            <p:cNvSpPr>
              <a:spLocks/>
            </p:cNvSpPr>
            <p:nvPr/>
          </p:nvSpPr>
          <p:spPr bwMode="auto">
            <a:xfrm>
              <a:off x="3324" y="2527"/>
              <a:ext cx="40" cy="266"/>
            </a:xfrm>
            <a:custGeom>
              <a:avLst/>
              <a:gdLst/>
              <a:ahLst/>
              <a:cxnLst>
                <a:cxn ang="0">
                  <a:pos x="77" y="103"/>
                </a:cxn>
                <a:cxn ang="0">
                  <a:pos x="63" y="122"/>
                </a:cxn>
                <a:cxn ang="0">
                  <a:pos x="51" y="141"/>
                </a:cxn>
                <a:cxn ang="0">
                  <a:pos x="37" y="165"/>
                </a:cxn>
                <a:cxn ang="0">
                  <a:pos x="28" y="200"/>
                </a:cxn>
                <a:cxn ang="0">
                  <a:pos x="24" y="220"/>
                </a:cxn>
                <a:cxn ang="0">
                  <a:pos x="22" y="246"/>
                </a:cxn>
                <a:cxn ang="0">
                  <a:pos x="16" y="274"/>
                </a:cxn>
                <a:cxn ang="0">
                  <a:pos x="14" y="302"/>
                </a:cxn>
                <a:cxn ang="0">
                  <a:pos x="13" y="341"/>
                </a:cxn>
                <a:cxn ang="0">
                  <a:pos x="13" y="387"/>
                </a:cxn>
                <a:cxn ang="0">
                  <a:pos x="14" y="428"/>
                </a:cxn>
                <a:cxn ang="0">
                  <a:pos x="14" y="449"/>
                </a:cxn>
                <a:cxn ang="0">
                  <a:pos x="14" y="471"/>
                </a:cxn>
                <a:cxn ang="0">
                  <a:pos x="15" y="496"/>
                </a:cxn>
                <a:cxn ang="0">
                  <a:pos x="16" y="522"/>
                </a:cxn>
                <a:cxn ang="0">
                  <a:pos x="19" y="532"/>
                </a:cxn>
                <a:cxn ang="0">
                  <a:pos x="15" y="526"/>
                </a:cxn>
                <a:cxn ang="0">
                  <a:pos x="10" y="511"/>
                </a:cxn>
                <a:cxn ang="0">
                  <a:pos x="5" y="485"/>
                </a:cxn>
                <a:cxn ang="0">
                  <a:pos x="5" y="446"/>
                </a:cxn>
                <a:cxn ang="0">
                  <a:pos x="4" y="419"/>
                </a:cxn>
                <a:cxn ang="0">
                  <a:pos x="2" y="378"/>
                </a:cxn>
                <a:cxn ang="0">
                  <a:pos x="0" y="332"/>
                </a:cxn>
                <a:cxn ang="0">
                  <a:pos x="2" y="295"/>
                </a:cxn>
                <a:cxn ang="0">
                  <a:pos x="5" y="259"/>
                </a:cxn>
                <a:cxn ang="0">
                  <a:pos x="8" y="227"/>
                </a:cxn>
                <a:cxn ang="0">
                  <a:pos x="10" y="200"/>
                </a:cxn>
                <a:cxn ang="0">
                  <a:pos x="13" y="174"/>
                </a:cxn>
                <a:cxn ang="0">
                  <a:pos x="13" y="138"/>
                </a:cxn>
                <a:cxn ang="0">
                  <a:pos x="11" y="94"/>
                </a:cxn>
                <a:cxn ang="0">
                  <a:pos x="8" y="45"/>
                </a:cxn>
                <a:cxn ang="0">
                  <a:pos x="5" y="0"/>
                </a:cxn>
                <a:cxn ang="0">
                  <a:pos x="10" y="0"/>
                </a:cxn>
                <a:cxn ang="0">
                  <a:pos x="13" y="2"/>
                </a:cxn>
                <a:cxn ang="0">
                  <a:pos x="15" y="6"/>
                </a:cxn>
                <a:cxn ang="0">
                  <a:pos x="16" y="15"/>
                </a:cxn>
                <a:cxn ang="0">
                  <a:pos x="20" y="21"/>
                </a:cxn>
                <a:cxn ang="0">
                  <a:pos x="23" y="27"/>
                </a:cxn>
                <a:cxn ang="0">
                  <a:pos x="28" y="36"/>
                </a:cxn>
                <a:cxn ang="0">
                  <a:pos x="32" y="42"/>
                </a:cxn>
                <a:cxn ang="0">
                  <a:pos x="37" y="51"/>
                </a:cxn>
                <a:cxn ang="0">
                  <a:pos x="40" y="63"/>
                </a:cxn>
                <a:cxn ang="0">
                  <a:pos x="42" y="73"/>
                </a:cxn>
                <a:cxn ang="0">
                  <a:pos x="42" y="80"/>
                </a:cxn>
                <a:cxn ang="0">
                  <a:pos x="45" y="89"/>
                </a:cxn>
                <a:cxn ang="0">
                  <a:pos x="49" y="98"/>
                </a:cxn>
                <a:cxn ang="0">
                  <a:pos x="54" y="106"/>
                </a:cxn>
                <a:cxn ang="0">
                  <a:pos x="60" y="110"/>
                </a:cxn>
                <a:cxn ang="0">
                  <a:pos x="68" y="107"/>
                </a:cxn>
                <a:cxn ang="0">
                  <a:pos x="78" y="101"/>
                </a:cxn>
              </a:cxnLst>
              <a:rect l="0" t="0" r="r" b="b"/>
              <a:pathLst>
                <a:path w="78" h="532">
                  <a:moveTo>
                    <a:pt x="77" y="103"/>
                  </a:moveTo>
                  <a:lnTo>
                    <a:pt x="77" y="103"/>
                  </a:lnTo>
                  <a:lnTo>
                    <a:pt x="70" y="114"/>
                  </a:lnTo>
                  <a:lnTo>
                    <a:pt x="63" y="122"/>
                  </a:lnTo>
                  <a:lnTo>
                    <a:pt x="56" y="132"/>
                  </a:lnTo>
                  <a:lnTo>
                    <a:pt x="51" y="141"/>
                  </a:lnTo>
                  <a:lnTo>
                    <a:pt x="42" y="151"/>
                  </a:lnTo>
                  <a:lnTo>
                    <a:pt x="37" y="165"/>
                  </a:lnTo>
                  <a:lnTo>
                    <a:pt x="32" y="180"/>
                  </a:lnTo>
                  <a:lnTo>
                    <a:pt x="28" y="200"/>
                  </a:lnTo>
                  <a:lnTo>
                    <a:pt x="25" y="209"/>
                  </a:lnTo>
                  <a:lnTo>
                    <a:pt x="24" y="220"/>
                  </a:lnTo>
                  <a:lnTo>
                    <a:pt x="23" y="233"/>
                  </a:lnTo>
                  <a:lnTo>
                    <a:pt x="22" y="246"/>
                  </a:lnTo>
                  <a:lnTo>
                    <a:pt x="19" y="259"/>
                  </a:lnTo>
                  <a:lnTo>
                    <a:pt x="16" y="274"/>
                  </a:lnTo>
                  <a:lnTo>
                    <a:pt x="15" y="289"/>
                  </a:lnTo>
                  <a:lnTo>
                    <a:pt x="14" y="302"/>
                  </a:lnTo>
                  <a:lnTo>
                    <a:pt x="13" y="319"/>
                  </a:lnTo>
                  <a:lnTo>
                    <a:pt x="13" y="341"/>
                  </a:lnTo>
                  <a:lnTo>
                    <a:pt x="13" y="363"/>
                  </a:lnTo>
                  <a:lnTo>
                    <a:pt x="13" y="387"/>
                  </a:lnTo>
                  <a:lnTo>
                    <a:pt x="14" y="408"/>
                  </a:lnTo>
                  <a:lnTo>
                    <a:pt x="14" y="428"/>
                  </a:lnTo>
                  <a:lnTo>
                    <a:pt x="14" y="442"/>
                  </a:lnTo>
                  <a:lnTo>
                    <a:pt x="14" y="449"/>
                  </a:lnTo>
                  <a:lnTo>
                    <a:pt x="14" y="459"/>
                  </a:lnTo>
                  <a:lnTo>
                    <a:pt x="14" y="471"/>
                  </a:lnTo>
                  <a:lnTo>
                    <a:pt x="14" y="485"/>
                  </a:lnTo>
                  <a:lnTo>
                    <a:pt x="15" y="496"/>
                  </a:lnTo>
                  <a:lnTo>
                    <a:pt x="16" y="511"/>
                  </a:lnTo>
                  <a:lnTo>
                    <a:pt x="16" y="522"/>
                  </a:lnTo>
                  <a:lnTo>
                    <a:pt x="19" y="529"/>
                  </a:lnTo>
                  <a:lnTo>
                    <a:pt x="19" y="532"/>
                  </a:lnTo>
                  <a:lnTo>
                    <a:pt x="16" y="530"/>
                  </a:lnTo>
                  <a:lnTo>
                    <a:pt x="15" y="526"/>
                  </a:lnTo>
                  <a:lnTo>
                    <a:pt x="13" y="520"/>
                  </a:lnTo>
                  <a:lnTo>
                    <a:pt x="10" y="511"/>
                  </a:lnTo>
                  <a:lnTo>
                    <a:pt x="8" y="499"/>
                  </a:lnTo>
                  <a:lnTo>
                    <a:pt x="5" y="485"/>
                  </a:lnTo>
                  <a:lnTo>
                    <a:pt x="5" y="468"/>
                  </a:lnTo>
                  <a:lnTo>
                    <a:pt x="5" y="446"/>
                  </a:lnTo>
                  <a:lnTo>
                    <a:pt x="5" y="436"/>
                  </a:lnTo>
                  <a:lnTo>
                    <a:pt x="4" y="419"/>
                  </a:lnTo>
                  <a:lnTo>
                    <a:pt x="4" y="400"/>
                  </a:lnTo>
                  <a:lnTo>
                    <a:pt x="2" y="378"/>
                  </a:lnTo>
                  <a:lnTo>
                    <a:pt x="2" y="356"/>
                  </a:lnTo>
                  <a:lnTo>
                    <a:pt x="0" y="332"/>
                  </a:lnTo>
                  <a:lnTo>
                    <a:pt x="2" y="313"/>
                  </a:lnTo>
                  <a:lnTo>
                    <a:pt x="2" y="295"/>
                  </a:lnTo>
                  <a:lnTo>
                    <a:pt x="4" y="276"/>
                  </a:lnTo>
                  <a:lnTo>
                    <a:pt x="5" y="259"/>
                  </a:lnTo>
                  <a:lnTo>
                    <a:pt x="6" y="243"/>
                  </a:lnTo>
                  <a:lnTo>
                    <a:pt x="8" y="227"/>
                  </a:lnTo>
                  <a:lnTo>
                    <a:pt x="8" y="212"/>
                  </a:lnTo>
                  <a:lnTo>
                    <a:pt x="10" y="200"/>
                  </a:lnTo>
                  <a:lnTo>
                    <a:pt x="11" y="187"/>
                  </a:lnTo>
                  <a:lnTo>
                    <a:pt x="13" y="174"/>
                  </a:lnTo>
                  <a:lnTo>
                    <a:pt x="13" y="159"/>
                  </a:lnTo>
                  <a:lnTo>
                    <a:pt x="13" y="138"/>
                  </a:lnTo>
                  <a:lnTo>
                    <a:pt x="11" y="117"/>
                  </a:lnTo>
                  <a:lnTo>
                    <a:pt x="11" y="94"/>
                  </a:lnTo>
                  <a:lnTo>
                    <a:pt x="10" y="69"/>
                  </a:lnTo>
                  <a:lnTo>
                    <a:pt x="8" y="45"/>
                  </a:lnTo>
                  <a:lnTo>
                    <a:pt x="6" y="21"/>
                  </a:lnTo>
                  <a:lnTo>
                    <a:pt x="5" y="0"/>
                  </a:lnTo>
                  <a:lnTo>
                    <a:pt x="6" y="0"/>
                  </a:lnTo>
                  <a:lnTo>
                    <a:pt x="10" y="0"/>
                  </a:lnTo>
                  <a:lnTo>
                    <a:pt x="11" y="0"/>
                  </a:lnTo>
                  <a:lnTo>
                    <a:pt x="13" y="2"/>
                  </a:lnTo>
                  <a:lnTo>
                    <a:pt x="14" y="3"/>
                  </a:lnTo>
                  <a:lnTo>
                    <a:pt x="15" y="6"/>
                  </a:lnTo>
                  <a:lnTo>
                    <a:pt x="15" y="12"/>
                  </a:lnTo>
                  <a:lnTo>
                    <a:pt x="16" y="15"/>
                  </a:lnTo>
                  <a:lnTo>
                    <a:pt x="19" y="18"/>
                  </a:lnTo>
                  <a:lnTo>
                    <a:pt x="20" y="21"/>
                  </a:lnTo>
                  <a:lnTo>
                    <a:pt x="22" y="24"/>
                  </a:lnTo>
                  <a:lnTo>
                    <a:pt x="23" y="27"/>
                  </a:lnTo>
                  <a:lnTo>
                    <a:pt x="24" y="33"/>
                  </a:lnTo>
                  <a:lnTo>
                    <a:pt x="28" y="36"/>
                  </a:lnTo>
                  <a:lnTo>
                    <a:pt x="31" y="39"/>
                  </a:lnTo>
                  <a:lnTo>
                    <a:pt x="32" y="42"/>
                  </a:lnTo>
                  <a:lnTo>
                    <a:pt x="36" y="46"/>
                  </a:lnTo>
                  <a:lnTo>
                    <a:pt x="37" y="51"/>
                  </a:lnTo>
                  <a:lnTo>
                    <a:pt x="37" y="57"/>
                  </a:lnTo>
                  <a:lnTo>
                    <a:pt x="40" y="63"/>
                  </a:lnTo>
                  <a:lnTo>
                    <a:pt x="40" y="67"/>
                  </a:lnTo>
                  <a:lnTo>
                    <a:pt x="42" y="73"/>
                  </a:lnTo>
                  <a:lnTo>
                    <a:pt x="42" y="77"/>
                  </a:lnTo>
                  <a:lnTo>
                    <a:pt x="42" y="80"/>
                  </a:lnTo>
                  <a:lnTo>
                    <a:pt x="42" y="83"/>
                  </a:lnTo>
                  <a:lnTo>
                    <a:pt x="45" y="89"/>
                  </a:lnTo>
                  <a:lnTo>
                    <a:pt x="47" y="92"/>
                  </a:lnTo>
                  <a:lnTo>
                    <a:pt x="49" y="98"/>
                  </a:lnTo>
                  <a:lnTo>
                    <a:pt x="52" y="103"/>
                  </a:lnTo>
                  <a:lnTo>
                    <a:pt x="54" y="106"/>
                  </a:lnTo>
                  <a:lnTo>
                    <a:pt x="56" y="108"/>
                  </a:lnTo>
                  <a:lnTo>
                    <a:pt x="60" y="110"/>
                  </a:lnTo>
                  <a:lnTo>
                    <a:pt x="63" y="110"/>
                  </a:lnTo>
                  <a:lnTo>
                    <a:pt x="68" y="107"/>
                  </a:lnTo>
                  <a:lnTo>
                    <a:pt x="72" y="104"/>
                  </a:lnTo>
                  <a:lnTo>
                    <a:pt x="78" y="101"/>
                  </a:lnTo>
                  <a:lnTo>
                    <a:pt x="77" y="103"/>
                  </a:lnTo>
                  <a:close/>
                </a:path>
              </a:pathLst>
            </a:custGeom>
            <a:noFill/>
            <a:ln w="1588">
              <a:solidFill>
                <a:srgbClr val="000000"/>
              </a:solidFill>
              <a:prstDash val="solid"/>
              <a:round/>
              <a:headEnd/>
              <a:tailEnd/>
            </a:ln>
          </p:spPr>
          <p:txBody>
            <a:bodyPr/>
            <a:lstStyle/>
            <a:p>
              <a:endParaRPr lang="en-US"/>
            </a:p>
          </p:txBody>
        </p:sp>
        <p:sp>
          <p:nvSpPr>
            <p:cNvPr id="1242028" name="Freeform 940"/>
            <p:cNvSpPr>
              <a:spLocks/>
            </p:cNvSpPr>
            <p:nvPr/>
          </p:nvSpPr>
          <p:spPr bwMode="auto">
            <a:xfrm>
              <a:off x="3360" y="2475"/>
              <a:ext cx="13" cy="95"/>
            </a:xfrm>
            <a:custGeom>
              <a:avLst/>
              <a:gdLst/>
              <a:ahLst/>
              <a:cxnLst>
                <a:cxn ang="0">
                  <a:pos x="25" y="0"/>
                </a:cxn>
                <a:cxn ang="0">
                  <a:pos x="25" y="0"/>
                </a:cxn>
                <a:cxn ang="0">
                  <a:pos x="24" y="24"/>
                </a:cxn>
                <a:cxn ang="0">
                  <a:pos x="24" y="49"/>
                </a:cxn>
                <a:cxn ang="0">
                  <a:pos x="23" y="73"/>
                </a:cxn>
                <a:cxn ang="0">
                  <a:pos x="21" y="98"/>
                </a:cxn>
                <a:cxn ang="0">
                  <a:pos x="18" y="122"/>
                </a:cxn>
                <a:cxn ang="0">
                  <a:pos x="15" y="147"/>
                </a:cxn>
                <a:cxn ang="0">
                  <a:pos x="9" y="169"/>
                </a:cxn>
                <a:cxn ang="0">
                  <a:pos x="0" y="191"/>
                </a:cxn>
              </a:cxnLst>
              <a:rect l="0" t="0" r="r" b="b"/>
              <a:pathLst>
                <a:path w="25" h="191">
                  <a:moveTo>
                    <a:pt x="25" y="0"/>
                  </a:moveTo>
                  <a:lnTo>
                    <a:pt x="25" y="0"/>
                  </a:lnTo>
                  <a:lnTo>
                    <a:pt x="24" y="24"/>
                  </a:lnTo>
                  <a:lnTo>
                    <a:pt x="24" y="49"/>
                  </a:lnTo>
                  <a:lnTo>
                    <a:pt x="23" y="73"/>
                  </a:lnTo>
                  <a:lnTo>
                    <a:pt x="21" y="98"/>
                  </a:lnTo>
                  <a:lnTo>
                    <a:pt x="18" y="122"/>
                  </a:lnTo>
                  <a:lnTo>
                    <a:pt x="15" y="147"/>
                  </a:lnTo>
                  <a:lnTo>
                    <a:pt x="9" y="169"/>
                  </a:lnTo>
                  <a:lnTo>
                    <a:pt x="0" y="191"/>
                  </a:lnTo>
                </a:path>
              </a:pathLst>
            </a:custGeom>
            <a:noFill/>
            <a:ln w="1588">
              <a:solidFill>
                <a:srgbClr val="000000"/>
              </a:solidFill>
              <a:prstDash val="solid"/>
              <a:round/>
              <a:headEnd/>
              <a:tailEnd/>
            </a:ln>
          </p:spPr>
          <p:txBody>
            <a:bodyPr/>
            <a:lstStyle/>
            <a:p>
              <a:endParaRPr lang="en-US"/>
            </a:p>
          </p:txBody>
        </p:sp>
        <p:sp>
          <p:nvSpPr>
            <p:cNvPr id="1242029" name="Freeform 941"/>
            <p:cNvSpPr>
              <a:spLocks/>
            </p:cNvSpPr>
            <p:nvPr/>
          </p:nvSpPr>
          <p:spPr bwMode="auto">
            <a:xfrm>
              <a:off x="3365" y="2435"/>
              <a:ext cx="6" cy="83"/>
            </a:xfrm>
            <a:custGeom>
              <a:avLst/>
              <a:gdLst/>
              <a:ahLst/>
              <a:cxnLst>
                <a:cxn ang="0">
                  <a:pos x="12" y="0"/>
                </a:cxn>
                <a:cxn ang="0">
                  <a:pos x="12" y="0"/>
                </a:cxn>
                <a:cxn ang="0">
                  <a:pos x="12" y="20"/>
                </a:cxn>
                <a:cxn ang="0">
                  <a:pos x="10" y="42"/>
                </a:cxn>
                <a:cxn ang="0">
                  <a:pos x="9" y="61"/>
                </a:cxn>
                <a:cxn ang="0">
                  <a:pos x="7" y="82"/>
                </a:cxn>
                <a:cxn ang="0">
                  <a:pos x="5" y="104"/>
                </a:cxn>
                <a:cxn ang="0">
                  <a:pos x="2" y="125"/>
                </a:cxn>
                <a:cxn ang="0">
                  <a:pos x="1" y="145"/>
                </a:cxn>
                <a:cxn ang="0">
                  <a:pos x="0" y="166"/>
                </a:cxn>
              </a:cxnLst>
              <a:rect l="0" t="0" r="r" b="b"/>
              <a:pathLst>
                <a:path w="12" h="166">
                  <a:moveTo>
                    <a:pt x="12" y="0"/>
                  </a:moveTo>
                  <a:lnTo>
                    <a:pt x="12" y="0"/>
                  </a:lnTo>
                  <a:lnTo>
                    <a:pt x="12" y="20"/>
                  </a:lnTo>
                  <a:lnTo>
                    <a:pt x="10" y="42"/>
                  </a:lnTo>
                  <a:lnTo>
                    <a:pt x="9" y="61"/>
                  </a:lnTo>
                  <a:lnTo>
                    <a:pt x="7" y="82"/>
                  </a:lnTo>
                  <a:lnTo>
                    <a:pt x="5" y="104"/>
                  </a:lnTo>
                  <a:lnTo>
                    <a:pt x="2" y="125"/>
                  </a:lnTo>
                  <a:lnTo>
                    <a:pt x="1" y="145"/>
                  </a:lnTo>
                  <a:lnTo>
                    <a:pt x="0" y="166"/>
                  </a:lnTo>
                </a:path>
              </a:pathLst>
            </a:custGeom>
            <a:noFill/>
            <a:ln w="1588">
              <a:solidFill>
                <a:srgbClr val="000000"/>
              </a:solidFill>
              <a:prstDash val="solid"/>
              <a:round/>
              <a:headEnd/>
              <a:tailEnd/>
            </a:ln>
          </p:spPr>
          <p:txBody>
            <a:bodyPr/>
            <a:lstStyle/>
            <a:p>
              <a:endParaRPr lang="en-US"/>
            </a:p>
          </p:txBody>
        </p:sp>
        <p:sp>
          <p:nvSpPr>
            <p:cNvPr id="1242030" name="Freeform 942"/>
            <p:cNvSpPr>
              <a:spLocks/>
            </p:cNvSpPr>
            <p:nvPr/>
          </p:nvSpPr>
          <p:spPr bwMode="auto">
            <a:xfrm>
              <a:off x="3370" y="2291"/>
              <a:ext cx="1" cy="114"/>
            </a:xfrm>
            <a:custGeom>
              <a:avLst/>
              <a:gdLst/>
              <a:ahLst/>
              <a:cxnLst>
                <a:cxn ang="0">
                  <a:pos x="2" y="0"/>
                </a:cxn>
                <a:cxn ang="0">
                  <a:pos x="2" y="0"/>
                </a:cxn>
                <a:cxn ang="0">
                  <a:pos x="2" y="30"/>
                </a:cxn>
                <a:cxn ang="0">
                  <a:pos x="2" y="56"/>
                </a:cxn>
                <a:cxn ang="0">
                  <a:pos x="0" y="87"/>
                </a:cxn>
                <a:cxn ang="0">
                  <a:pos x="0" y="114"/>
                </a:cxn>
                <a:cxn ang="0">
                  <a:pos x="0" y="144"/>
                </a:cxn>
                <a:cxn ang="0">
                  <a:pos x="0" y="170"/>
                </a:cxn>
                <a:cxn ang="0">
                  <a:pos x="0" y="201"/>
                </a:cxn>
                <a:cxn ang="0">
                  <a:pos x="2" y="228"/>
                </a:cxn>
              </a:cxnLst>
              <a:rect l="0" t="0" r="r" b="b"/>
              <a:pathLst>
                <a:path w="2" h="228">
                  <a:moveTo>
                    <a:pt x="2" y="0"/>
                  </a:moveTo>
                  <a:lnTo>
                    <a:pt x="2" y="0"/>
                  </a:lnTo>
                  <a:lnTo>
                    <a:pt x="2" y="30"/>
                  </a:lnTo>
                  <a:lnTo>
                    <a:pt x="2" y="56"/>
                  </a:lnTo>
                  <a:lnTo>
                    <a:pt x="0" y="87"/>
                  </a:lnTo>
                  <a:lnTo>
                    <a:pt x="0" y="114"/>
                  </a:lnTo>
                  <a:lnTo>
                    <a:pt x="0" y="144"/>
                  </a:lnTo>
                  <a:lnTo>
                    <a:pt x="0" y="170"/>
                  </a:lnTo>
                  <a:lnTo>
                    <a:pt x="0" y="201"/>
                  </a:lnTo>
                  <a:lnTo>
                    <a:pt x="2" y="228"/>
                  </a:lnTo>
                </a:path>
              </a:pathLst>
            </a:custGeom>
            <a:noFill/>
            <a:ln w="1588">
              <a:solidFill>
                <a:srgbClr val="000000"/>
              </a:solidFill>
              <a:prstDash val="solid"/>
              <a:round/>
              <a:headEnd/>
              <a:tailEnd/>
            </a:ln>
          </p:spPr>
          <p:txBody>
            <a:bodyPr/>
            <a:lstStyle/>
            <a:p>
              <a:endParaRPr lang="en-US"/>
            </a:p>
          </p:txBody>
        </p:sp>
        <p:sp>
          <p:nvSpPr>
            <p:cNvPr id="1242031" name="Freeform 943"/>
            <p:cNvSpPr>
              <a:spLocks/>
            </p:cNvSpPr>
            <p:nvPr/>
          </p:nvSpPr>
          <p:spPr bwMode="auto">
            <a:xfrm>
              <a:off x="3364" y="2392"/>
              <a:ext cx="2" cy="63"/>
            </a:xfrm>
            <a:custGeom>
              <a:avLst/>
              <a:gdLst/>
              <a:ahLst/>
              <a:cxnLst>
                <a:cxn ang="0">
                  <a:pos x="3" y="0"/>
                </a:cxn>
                <a:cxn ang="0">
                  <a:pos x="3" y="0"/>
                </a:cxn>
                <a:cxn ang="0">
                  <a:pos x="3" y="17"/>
                </a:cxn>
                <a:cxn ang="0">
                  <a:pos x="4" y="32"/>
                </a:cxn>
                <a:cxn ang="0">
                  <a:pos x="4" y="48"/>
                </a:cxn>
                <a:cxn ang="0">
                  <a:pos x="4" y="64"/>
                </a:cxn>
                <a:cxn ang="0">
                  <a:pos x="4" y="80"/>
                </a:cxn>
                <a:cxn ang="0">
                  <a:pos x="4" y="95"/>
                </a:cxn>
                <a:cxn ang="0">
                  <a:pos x="3" y="113"/>
                </a:cxn>
                <a:cxn ang="0">
                  <a:pos x="0" y="128"/>
                </a:cxn>
              </a:cxnLst>
              <a:rect l="0" t="0" r="r" b="b"/>
              <a:pathLst>
                <a:path w="4" h="128">
                  <a:moveTo>
                    <a:pt x="3" y="0"/>
                  </a:moveTo>
                  <a:lnTo>
                    <a:pt x="3" y="0"/>
                  </a:lnTo>
                  <a:lnTo>
                    <a:pt x="3" y="17"/>
                  </a:lnTo>
                  <a:lnTo>
                    <a:pt x="4" y="32"/>
                  </a:lnTo>
                  <a:lnTo>
                    <a:pt x="4" y="48"/>
                  </a:lnTo>
                  <a:lnTo>
                    <a:pt x="4" y="64"/>
                  </a:lnTo>
                  <a:lnTo>
                    <a:pt x="4" y="80"/>
                  </a:lnTo>
                  <a:lnTo>
                    <a:pt x="4" y="95"/>
                  </a:lnTo>
                  <a:lnTo>
                    <a:pt x="3" y="113"/>
                  </a:lnTo>
                  <a:lnTo>
                    <a:pt x="0" y="128"/>
                  </a:lnTo>
                </a:path>
              </a:pathLst>
            </a:custGeom>
            <a:noFill/>
            <a:ln w="1588">
              <a:solidFill>
                <a:srgbClr val="000000"/>
              </a:solidFill>
              <a:prstDash val="solid"/>
              <a:round/>
              <a:headEnd/>
              <a:tailEnd/>
            </a:ln>
          </p:spPr>
          <p:txBody>
            <a:bodyPr/>
            <a:lstStyle/>
            <a:p>
              <a:endParaRPr lang="en-US"/>
            </a:p>
          </p:txBody>
        </p:sp>
        <p:sp>
          <p:nvSpPr>
            <p:cNvPr id="1242032" name="Freeform 944"/>
            <p:cNvSpPr>
              <a:spLocks/>
            </p:cNvSpPr>
            <p:nvPr/>
          </p:nvSpPr>
          <p:spPr bwMode="auto">
            <a:xfrm>
              <a:off x="3328" y="2427"/>
              <a:ext cx="7" cy="77"/>
            </a:xfrm>
            <a:custGeom>
              <a:avLst/>
              <a:gdLst/>
              <a:ahLst/>
              <a:cxnLst>
                <a:cxn ang="0">
                  <a:pos x="0" y="0"/>
                </a:cxn>
                <a:cxn ang="0">
                  <a:pos x="0" y="0"/>
                </a:cxn>
                <a:cxn ang="0">
                  <a:pos x="0" y="19"/>
                </a:cxn>
                <a:cxn ang="0">
                  <a:pos x="2" y="38"/>
                </a:cxn>
                <a:cxn ang="0">
                  <a:pos x="2" y="56"/>
                </a:cxn>
                <a:cxn ang="0">
                  <a:pos x="3" y="77"/>
                </a:cxn>
                <a:cxn ang="0">
                  <a:pos x="5" y="94"/>
                </a:cxn>
                <a:cxn ang="0">
                  <a:pos x="6" y="115"/>
                </a:cxn>
                <a:cxn ang="0">
                  <a:pos x="8" y="133"/>
                </a:cxn>
                <a:cxn ang="0">
                  <a:pos x="12" y="152"/>
                </a:cxn>
              </a:cxnLst>
              <a:rect l="0" t="0" r="r" b="b"/>
              <a:pathLst>
                <a:path w="12" h="152">
                  <a:moveTo>
                    <a:pt x="0" y="0"/>
                  </a:moveTo>
                  <a:lnTo>
                    <a:pt x="0" y="0"/>
                  </a:lnTo>
                  <a:lnTo>
                    <a:pt x="0" y="19"/>
                  </a:lnTo>
                  <a:lnTo>
                    <a:pt x="2" y="38"/>
                  </a:lnTo>
                  <a:lnTo>
                    <a:pt x="2" y="56"/>
                  </a:lnTo>
                  <a:lnTo>
                    <a:pt x="3" y="77"/>
                  </a:lnTo>
                  <a:lnTo>
                    <a:pt x="5" y="94"/>
                  </a:lnTo>
                  <a:lnTo>
                    <a:pt x="6" y="115"/>
                  </a:lnTo>
                  <a:lnTo>
                    <a:pt x="8" y="133"/>
                  </a:lnTo>
                  <a:lnTo>
                    <a:pt x="12" y="152"/>
                  </a:lnTo>
                </a:path>
              </a:pathLst>
            </a:custGeom>
            <a:noFill/>
            <a:ln w="1588">
              <a:solidFill>
                <a:srgbClr val="000000"/>
              </a:solidFill>
              <a:prstDash val="solid"/>
              <a:round/>
              <a:headEnd/>
              <a:tailEnd/>
            </a:ln>
          </p:spPr>
          <p:txBody>
            <a:bodyPr/>
            <a:lstStyle/>
            <a:p>
              <a:endParaRPr lang="en-US"/>
            </a:p>
          </p:txBody>
        </p:sp>
        <p:sp>
          <p:nvSpPr>
            <p:cNvPr id="1242033" name="Freeform 945"/>
            <p:cNvSpPr>
              <a:spLocks/>
            </p:cNvSpPr>
            <p:nvPr/>
          </p:nvSpPr>
          <p:spPr bwMode="auto">
            <a:xfrm>
              <a:off x="3330" y="2501"/>
              <a:ext cx="2" cy="20"/>
            </a:xfrm>
            <a:custGeom>
              <a:avLst/>
              <a:gdLst/>
              <a:ahLst/>
              <a:cxnLst>
                <a:cxn ang="0">
                  <a:pos x="0" y="0"/>
                </a:cxn>
                <a:cxn ang="0">
                  <a:pos x="0" y="0"/>
                </a:cxn>
                <a:cxn ang="0">
                  <a:pos x="2" y="12"/>
                </a:cxn>
                <a:cxn ang="0">
                  <a:pos x="3" y="24"/>
                </a:cxn>
                <a:cxn ang="0">
                  <a:pos x="3" y="34"/>
                </a:cxn>
                <a:cxn ang="0">
                  <a:pos x="4" y="42"/>
                </a:cxn>
              </a:cxnLst>
              <a:rect l="0" t="0" r="r" b="b"/>
              <a:pathLst>
                <a:path w="4" h="42">
                  <a:moveTo>
                    <a:pt x="0" y="0"/>
                  </a:moveTo>
                  <a:lnTo>
                    <a:pt x="0" y="0"/>
                  </a:lnTo>
                  <a:lnTo>
                    <a:pt x="2" y="12"/>
                  </a:lnTo>
                  <a:lnTo>
                    <a:pt x="3" y="24"/>
                  </a:lnTo>
                  <a:lnTo>
                    <a:pt x="3" y="34"/>
                  </a:lnTo>
                  <a:lnTo>
                    <a:pt x="4" y="42"/>
                  </a:lnTo>
                </a:path>
              </a:pathLst>
            </a:custGeom>
            <a:noFill/>
            <a:ln w="1588">
              <a:solidFill>
                <a:srgbClr val="000000"/>
              </a:solidFill>
              <a:prstDash val="solid"/>
              <a:round/>
              <a:headEnd/>
              <a:tailEnd/>
            </a:ln>
          </p:spPr>
          <p:txBody>
            <a:bodyPr/>
            <a:lstStyle/>
            <a:p>
              <a:endParaRPr lang="en-US"/>
            </a:p>
          </p:txBody>
        </p:sp>
        <p:sp>
          <p:nvSpPr>
            <p:cNvPr id="1242034" name="Freeform 946"/>
            <p:cNvSpPr>
              <a:spLocks/>
            </p:cNvSpPr>
            <p:nvPr/>
          </p:nvSpPr>
          <p:spPr bwMode="auto">
            <a:xfrm>
              <a:off x="3332" y="2381"/>
              <a:ext cx="2" cy="63"/>
            </a:xfrm>
            <a:custGeom>
              <a:avLst/>
              <a:gdLst/>
              <a:ahLst/>
              <a:cxnLst>
                <a:cxn ang="0">
                  <a:pos x="0" y="0"/>
                </a:cxn>
                <a:cxn ang="0">
                  <a:pos x="0" y="0"/>
                </a:cxn>
                <a:cxn ang="0">
                  <a:pos x="0" y="15"/>
                </a:cxn>
                <a:cxn ang="0">
                  <a:pos x="0" y="29"/>
                </a:cxn>
                <a:cxn ang="0">
                  <a:pos x="1" y="44"/>
                </a:cxn>
                <a:cxn ang="0">
                  <a:pos x="1" y="59"/>
                </a:cxn>
                <a:cxn ang="0">
                  <a:pos x="1" y="74"/>
                </a:cxn>
                <a:cxn ang="0">
                  <a:pos x="1" y="92"/>
                </a:cxn>
                <a:cxn ang="0">
                  <a:pos x="1" y="108"/>
                </a:cxn>
                <a:cxn ang="0">
                  <a:pos x="4" y="126"/>
                </a:cxn>
              </a:cxnLst>
              <a:rect l="0" t="0" r="r" b="b"/>
              <a:pathLst>
                <a:path w="4" h="126">
                  <a:moveTo>
                    <a:pt x="0" y="0"/>
                  </a:moveTo>
                  <a:lnTo>
                    <a:pt x="0" y="0"/>
                  </a:lnTo>
                  <a:lnTo>
                    <a:pt x="0" y="15"/>
                  </a:lnTo>
                  <a:lnTo>
                    <a:pt x="0" y="29"/>
                  </a:lnTo>
                  <a:lnTo>
                    <a:pt x="1" y="44"/>
                  </a:lnTo>
                  <a:lnTo>
                    <a:pt x="1" y="59"/>
                  </a:lnTo>
                  <a:lnTo>
                    <a:pt x="1" y="74"/>
                  </a:lnTo>
                  <a:lnTo>
                    <a:pt x="1" y="92"/>
                  </a:lnTo>
                  <a:lnTo>
                    <a:pt x="1" y="108"/>
                  </a:lnTo>
                  <a:lnTo>
                    <a:pt x="4" y="126"/>
                  </a:lnTo>
                </a:path>
              </a:pathLst>
            </a:custGeom>
            <a:noFill/>
            <a:ln w="1588">
              <a:solidFill>
                <a:srgbClr val="000000"/>
              </a:solidFill>
              <a:prstDash val="solid"/>
              <a:round/>
              <a:headEnd/>
              <a:tailEnd/>
            </a:ln>
          </p:spPr>
          <p:txBody>
            <a:bodyPr/>
            <a:lstStyle/>
            <a:p>
              <a:endParaRPr lang="en-US"/>
            </a:p>
          </p:txBody>
        </p:sp>
        <p:sp>
          <p:nvSpPr>
            <p:cNvPr id="1242035" name="Freeform 947"/>
            <p:cNvSpPr>
              <a:spLocks/>
            </p:cNvSpPr>
            <p:nvPr/>
          </p:nvSpPr>
          <p:spPr bwMode="auto">
            <a:xfrm>
              <a:off x="3322" y="2244"/>
              <a:ext cx="56" cy="549"/>
            </a:xfrm>
            <a:custGeom>
              <a:avLst/>
              <a:gdLst/>
              <a:ahLst/>
              <a:cxnLst>
                <a:cxn ang="0">
                  <a:pos x="24" y="1097"/>
                </a:cxn>
                <a:cxn ang="0">
                  <a:pos x="20" y="1092"/>
                </a:cxn>
                <a:cxn ang="0">
                  <a:pos x="15" y="1076"/>
                </a:cxn>
                <a:cxn ang="0">
                  <a:pos x="10" y="1050"/>
                </a:cxn>
                <a:cxn ang="0">
                  <a:pos x="10" y="1011"/>
                </a:cxn>
                <a:cxn ang="0">
                  <a:pos x="9" y="984"/>
                </a:cxn>
                <a:cxn ang="0">
                  <a:pos x="7" y="943"/>
                </a:cxn>
                <a:cxn ang="0">
                  <a:pos x="6" y="897"/>
                </a:cxn>
                <a:cxn ang="0">
                  <a:pos x="7" y="860"/>
                </a:cxn>
                <a:cxn ang="0">
                  <a:pos x="10" y="824"/>
                </a:cxn>
                <a:cxn ang="0">
                  <a:pos x="13" y="792"/>
                </a:cxn>
                <a:cxn ang="0">
                  <a:pos x="15" y="765"/>
                </a:cxn>
                <a:cxn ang="0">
                  <a:pos x="18" y="739"/>
                </a:cxn>
                <a:cxn ang="0">
                  <a:pos x="18" y="693"/>
                </a:cxn>
                <a:cxn ang="0">
                  <a:pos x="15" y="631"/>
                </a:cxn>
                <a:cxn ang="0">
                  <a:pos x="11" y="571"/>
                </a:cxn>
                <a:cxn ang="0">
                  <a:pos x="9" y="531"/>
                </a:cxn>
                <a:cxn ang="0">
                  <a:pos x="7" y="491"/>
                </a:cxn>
                <a:cxn ang="0">
                  <a:pos x="6" y="432"/>
                </a:cxn>
                <a:cxn ang="0">
                  <a:pos x="2" y="369"/>
                </a:cxn>
                <a:cxn ang="0">
                  <a:pos x="1" y="312"/>
                </a:cxn>
                <a:cxn ang="0">
                  <a:pos x="1" y="283"/>
                </a:cxn>
                <a:cxn ang="0">
                  <a:pos x="0" y="244"/>
                </a:cxn>
                <a:cxn ang="0">
                  <a:pos x="0" y="200"/>
                </a:cxn>
                <a:cxn ang="0">
                  <a:pos x="1" y="152"/>
                </a:cxn>
                <a:cxn ang="0">
                  <a:pos x="1" y="103"/>
                </a:cxn>
                <a:cxn ang="0">
                  <a:pos x="1" y="61"/>
                </a:cxn>
                <a:cxn ang="0">
                  <a:pos x="2" y="25"/>
                </a:cxn>
                <a:cxn ang="0">
                  <a:pos x="4" y="0"/>
                </a:cxn>
                <a:cxn ang="0">
                  <a:pos x="109" y="87"/>
                </a:cxn>
                <a:cxn ang="0">
                  <a:pos x="109" y="118"/>
                </a:cxn>
                <a:cxn ang="0">
                  <a:pos x="110" y="172"/>
                </a:cxn>
                <a:cxn ang="0">
                  <a:pos x="111" y="241"/>
                </a:cxn>
                <a:cxn ang="0">
                  <a:pos x="111" y="317"/>
                </a:cxn>
                <a:cxn ang="0">
                  <a:pos x="113" y="392"/>
                </a:cxn>
                <a:cxn ang="0">
                  <a:pos x="113" y="454"/>
                </a:cxn>
                <a:cxn ang="0">
                  <a:pos x="111" y="497"/>
                </a:cxn>
                <a:cxn ang="0">
                  <a:pos x="110" y="527"/>
                </a:cxn>
                <a:cxn ang="0">
                  <a:pos x="110" y="558"/>
                </a:cxn>
                <a:cxn ang="0">
                  <a:pos x="105" y="592"/>
                </a:cxn>
                <a:cxn ang="0">
                  <a:pos x="98" y="628"/>
                </a:cxn>
                <a:cxn ang="0">
                  <a:pos x="83" y="665"/>
                </a:cxn>
                <a:cxn ang="0">
                  <a:pos x="68" y="688"/>
                </a:cxn>
                <a:cxn ang="0">
                  <a:pos x="51" y="711"/>
                </a:cxn>
                <a:cxn ang="0">
                  <a:pos x="38" y="742"/>
                </a:cxn>
                <a:cxn ang="0">
                  <a:pos x="32" y="774"/>
                </a:cxn>
                <a:cxn ang="0">
                  <a:pos x="28" y="798"/>
                </a:cxn>
                <a:cxn ang="0">
                  <a:pos x="24" y="824"/>
                </a:cxn>
                <a:cxn ang="0">
                  <a:pos x="20" y="854"/>
                </a:cxn>
                <a:cxn ang="0">
                  <a:pos x="18" y="884"/>
                </a:cxn>
                <a:cxn ang="0">
                  <a:pos x="18" y="928"/>
                </a:cxn>
                <a:cxn ang="0">
                  <a:pos x="19" y="973"/>
                </a:cxn>
                <a:cxn ang="0">
                  <a:pos x="19" y="1007"/>
                </a:cxn>
                <a:cxn ang="0">
                  <a:pos x="19" y="1024"/>
                </a:cxn>
                <a:cxn ang="0">
                  <a:pos x="19" y="1050"/>
                </a:cxn>
                <a:cxn ang="0">
                  <a:pos x="21" y="1076"/>
                </a:cxn>
                <a:cxn ang="0">
                  <a:pos x="24" y="1094"/>
                </a:cxn>
              </a:cxnLst>
              <a:rect l="0" t="0" r="r" b="b"/>
              <a:pathLst>
                <a:path w="113" h="1097">
                  <a:moveTo>
                    <a:pt x="24" y="1097"/>
                  </a:moveTo>
                  <a:lnTo>
                    <a:pt x="24" y="1097"/>
                  </a:lnTo>
                  <a:lnTo>
                    <a:pt x="21" y="1095"/>
                  </a:lnTo>
                  <a:lnTo>
                    <a:pt x="20" y="1092"/>
                  </a:lnTo>
                  <a:lnTo>
                    <a:pt x="18" y="1085"/>
                  </a:lnTo>
                  <a:lnTo>
                    <a:pt x="15" y="1076"/>
                  </a:lnTo>
                  <a:lnTo>
                    <a:pt x="13" y="1064"/>
                  </a:lnTo>
                  <a:lnTo>
                    <a:pt x="10" y="1050"/>
                  </a:lnTo>
                  <a:lnTo>
                    <a:pt x="10" y="1033"/>
                  </a:lnTo>
                  <a:lnTo>
                    <a:pt x="10" y="1011"/>
                  </a:lnTo>
                  <a:lnTo>
                    <a:pt x="10" y="1001"/>
                  </a:lnTo>
                  <a:lnTo>
                    <a:pt x="9" y="984"/>
                  </a:lnTo>
                  <a:lnTo>
                    <a:pt x="9" y="965"/>
                  </a:lnTo>
                  <a:lnTo>
                    <a:pt x="7" y="943"/>
                  </a:lnTo>
                  <a:lnTo>
                    <a:pt x="7" y="921"/>
                  </a:lnTo>
                  <a:lnTo>
                    <a:pt x="6" y="897"/>
                  </a:lnTo>
                  <a:lnTo>
                    <a:pt x="7" y="878"/>
                  </a:lnTo>
                  <a:lnTo>
                    <a:pt x="7" y="860"/>
                  </a:lnTo>
                  <a:lnTo>
                    <a:pt x="9" y="841"/>
                  </a:lnTo>
                  <a:lnTo>
                    <a:pt x="10" y="824"/>
                  </a:lnTo>
                  <a:lnTo>
                    <a:pt x="11" y="808"/>
                  </a:lnTo>
                  <a:lnTo>
                    <a:pt x="13" y="792"/>
                  </a:lnTo>
                  <a:lnTo>
                    <a:pt x="13" y="777"/>
                  </a:lnTo>
                  <a:lnTo>
                    <a:pt x="15" y="765"/>
                  </a:lnTo>
                  <a:lnTo>
                    <a:pt x="16" y="752"/>
                  </a:lnTo>
                  <a:lnTo>
                    <a:pt x="18" y="739"/>
                  </a:lnTo>
                  <a:lnTo>
                    <a:pt x="18" y="718"/>
                  </a:lnTo>
                  <a:lnTo>
                    <a:pt x="18" y="693"/>
                  </a:lnTo>
                  <a:lnTo>
                    <a:pt x="16" y="662"/>
                  </a:lnTo>
                  <a:lnTo>
                    <a:pt x="15" y="631"/>
                  </a:lnTo>
                  <a:lnTo>
                    <a:pt x="13" y="599"/>
                  </a:lnTo>
                  <a:lnTo>
                    <a:pt x="11" y="571"/>
                  </a:lnTo>
                  <a:lnTo>
                    <a:pt x="10" y="548"/>
                  </a:lnTo>
                  <a:lnTo>
                    <a:pt x="9" y="531"/>
                  </a:lnTo>
                  <a:lnTo>
                    <a:pt x="9" y="515"/>
                  </a:lnTo>
                  <a:lnTo>
                    <a:pt x="7" y="491"/>
                  </a:lnTo>
                  <a:lnTo>
                    <a:pt x="7" y="463"/>
                  </a:lnTo>
                  <a:lnTo>
                    <a:pt x="6" y="432"/>
                  </a:lnTo>
                  <a:lnTo>
                    <a:pt x="4" y="400"/>
                  </a:lnTo>
                  <a:lnTo>
                    <a:pt x="2" y="369"/>
                  </a:lnTo>
                  <a:lnTo>
                    <a:pt x="2" y="339"/>
                  </a:lnTo>
                  <a:lnTo>
                    <a:pt x="1" y="312"/>
                  </a:lnTo>
                  <a:lnTo>
                    <a:pt x="1" y="299"/>
                  </a:lnTo>
                  <a:lnTo>
                    <a:pt x="1" y="283"/>
                  </a:lnTo>
                  <a:lnTo>
                    <a:pt x="1" y="263"/>
                  </a:lnTo>
                  <a:lnTo>
                    <a:pt x="0" y="244"/>
                  </a:lnTo>
                  <a:lnTo>
                    <a:pt x="0" y="222"/>
                  </a:lnTo>
                  <a:lnTo>
                    <a:pt x="0" y="200"/>
                  </a:lnTo>
                  <a:lnTo>
                    <a:pt x="0" y="175"/>
                  </a:lnTo>
                  <a:lnTo>
                    <a:pt x="1" y="152"/>
                  </a:lnTo>
                  <a:lnTo>
                    <a:pt x="1" y="127"/>
                  </a:lnTo>
                  <a:lnTo>
                    <a:pt x="1" y="103"/>
                  </a:lnTo>
                  <a:lnTo>
                    <a:pt x="1" y="83"/>
                  </a:lnTo>
                  <a:lnTo>
                    <a:pt x="1" y="61"/>
                  </a:lnTo>
                  <a:lnTo>
                    <a:pt x="2" y="43"/>
                  </a:lnTo>
                  <a:lnTo>
                    <a:pt x="2" y="25"/>
                  </a:lnTo>
                  <a:lnTo>
                    <a:pt x="2" y="10"/>
                  </a:lnTo>
                  <a:lnTo>
                    <a:pt x="4" y="0"/>
                  </a:lnTo>
                  <a:lnTo>
                    <a:pt x="109" y="83"/>
                  </a:lnTo>
                  <a:lnTo>
                    <a:pt x="109" y="87"/>
                  </a:lnTo>
                  <a:lnTo>
                    <a:pt x="109" y="99"/>
                  </a:lnTo>
                  <a:lnTo>
                    <a:pt x="109" y="118"/>
                  </a:lnTo>
                  <a:lnTo>
                    <a:pt x="110" y="143"/>
                  </a:lnTo>
                  <a:lnTo>
                    <a:pt x="110" y="172"/>
                  </a:lnTo>
                  <a:lnTo>
                    <a:pt x="110" y="207"/>
                  </a:lnTo>
                  <a:lnTo>
                    <a:pt x="111" y="241"/>
                  </a:lnTo>
                  <a:lnTo>
                    <a:pt x="111" y="278"/>
                  </a:lnTo>
                  <a:lnTo>
                    <a:pt x="111" y="317"/>
                  </a:lnTo>
                  <a:lnTo>
                    <a:pt x="113" y="355"/>
                  </a:lnTo>
                  <a:lnTo>
                    <a:pt x="113" y="392"/>
                  </a:lnTo>
                  <a:lnTo>
                    <a:pt x="113" y="425"/>
                  </a:lnTo>
                  <a:lnTo>
                    <a:pt x="113" y="454"/>
                  </a:lnTo>
                  <a:lnTo>
                    <a:pt x="113" y="480"/>
                  </a:lnTo>
                  <a:lnTo>
                    <a:pt x="111" y="497"/>
                  </a:lnTo>
                  <a:lnTo>
                    <a:pt x="111" y="511"/>
                  </a:lnTo>
                  <a:lnTo>
                    <a:pt x="110" y="527"/>
                  </a:lnTo>
                  <a:lnTo>
                    <a:pt x="110" y="543"/>
                  </a:lnTo>
                  <a:lnTo>
                    <a:pt x="110" y="558"/>
                  </a:lnTo>
                  <a:lnTo>
                    <a:pt x="109" y="574"/>
                  </a:lnTo>
                  <a:lnTo>
                    <a:pt x="105" y="592"/>
                  </a:lnTo>
                  <a:lnTo>
                    <a:pt x="102" y="607"/>
                  </a:lnTo>
                  <a:lnTo>
                    <a:pt x="98" y="628"/>
                  </a:lnTo>
                  <a:lnTo>
                    <a:pt x="91" y="647"/>
                  </a:lnTo>
                  <a:lnTo>
                    <a:pt x="83" y="665"/>
                  </a:lnTo>
                  <a:lnTo>
                    <a:pt x="75" y="676"/>
                  </a:lnTo>
                  <a:lnTo>
                    <a:pt x="68" y="688"/>
                  </a:lnTo>
                  <a:lnTo>
                    <a:pt x="60" y="699"/>
                  </a:lnTo>
                  <a:lnTo>
                    <a:pt x="51" y="711"/>
                  </a:lnTo>
                  <a:lnTo>
                    <a:pt x="45" y="725"/>
                  </a:lnTo>
                  <a:lnTo>
                    <a:pt x="38" y="742"/>
                  </a:lnTo>
                  <a:lnTo>
                    <a:pt x="33" y="765"/>
                  </a:lnTo>
                  <a:lnTo>
                    <a:pt x="32" y="774"/>
                  </a:lnTo>
                  <a:lnTo>
                    <a:pt x="29" y="785"/>
                  </a:lnTo>
                  <a:lnTo>
                    <a:pt x="28" y="798"/>
                  </a:lnTo>
                  <a:lnTo>
                    <a:pt x="27" y="811"/>
                  </a:lnTo>
                  <a:lnTo>
                    <a:pt x="24" y="824"/>
                  </a:lnTo>
                  <a:lnTo>
                    <a:pt x="21" y="839"/>
                  </a:lnTo>
                  <a:lnTo>
                    <a:pt x="20" y="854"/>
                  </a:lnTo>
                  <a:lnTo>
                    <a:pt x="19" y="867"/>
                  </a:lnTo>
                  <a:lnTo>
                    <a:pt x="18" y="884"/>
                  </a:lnTo>
                  <a:lnTo>
                    <a:pt x="18" y="906"/>
                  </a:lnTo>
                  <a:lnTo>
                    <a:pt x="18" y="928"/>
                  </a:lnTo>
                  <a:lnTo>
                    <a:pt x="18" y="952"/>
                  </a:lnTo>
                  <a:lnTo>
                    <a:pt x="19" y="973"/>
                  </a:lnTo>
                  <a:lnTo>
                    <a:pt x="19" y="993"/>
                  </a:lnTo>
                  <a:lnTo>
                    <a:pt x="19" y="1007"/>
                  </a:lnTo>
                  <a:lnTo>
                    <a:pt x="19" y="1014"/>
                  </a:lnTo>
                  <a:lnTo>
                    <a:pt x="19" y="1024"/>
                  </a:lnTo>
                  <a:lnTo>
                    <a:pt x="19" y="1036"/>
                  </a:lnTo>
                  <a:lnTo>
                    <a:pt x="19" y="1050"/>
                  </a:lnTo>
                  <a:lnTo>
                    <a:pt x="20" y="1061"/>
                  </a:lnTo>
                  <a:lnTo>
                    <a:pt x="21" y="1076"/>
                  </a:lnTo>
                  <a:lnTo>
                    <a:pt x="21" y="1087"/>
                  </a:lnTo>
                  <a:lnTo>
                    <a:pt x="24" y="1094"/>
                  </a:lnTo>
                  <a:lnTo>
                    <a:pt x="24" y="1097"/>
                  </a:lnTo>
                  <a:close/>
                </a:path>
              </a:pathLst>
            </a:custGeom>
            <a:noFill/>
            <a:ln w="1588">
              <a:solidFill>
                <a:srgbClr val="000000"/>
              </a:solidFill>
              <a:prstDash val="solid"/>
              <a:round/>
              <a:headEnd/>
              <a:tailEnd/>
            </a:ln>
          </p:spPr>
          <p:txBody>
            <a:bodyPr/>
            <a:lstStyle/>
            <a:p>
              <a:endParaRPr lang="en-US"/>
            </a:p>
          </p:txBody>
        </p:sp>
        <p:sp>
          <p:nvSpPr>
            <p:cNvPr id="1242036" name="Freeform 948"/>
            <p:cNvSpPr>
              <a:spLocks/>
            </p:cNvSpPr>
            <p:nvPr/>
          </p:nvSpPr>
          <p:spPr bwMode="auto">
            <a:xfrm>
              <a:off x="3439" y="2185"/>
              <a:ext cx="60" cy="336"/>
            </a:xfrm>
            <a:custGeom>
              <a:avLst/>
              <a:gdLst/>
              <a:ahLst/>
              <a:cxnLst>
                <a:cxn ang="0">
                  <a:pos x="108" y="2"/>
                </a:cxn>
                <a:cxn ang="0">
                  <a:pos x="112" y="15"/>
                </a:cxn>
                <a:cxn ang="0">
                  <a:pos x="117" y="33"/>
                </a:cxn>
                <a:cxn ang="0">
                  <a:pos x="121" y="54"/>
                </a:cxn>
                <a:cxn ang="0">
                  <a:pos x="121" y="73"/>
                </a:cxn>
                <a:cxn ang="0">
                  <a:pos x="121" y="94"/>
                </a:cxn>
                <a:cxn ang="0">
                  <a:pos x="121" y="120"/>
                </a:cxn>
                <a:cxn ang="0">
                  <a:pos x="121" y="146"/>
                </a:cxn>
                <a:cxn ang="0">
                  <a:pos x="121" y="166"/>
                </a:cxn>
                <a:cxn ang="0">
                  <a:pos x="121" y="200"/>
                </a:cxn>
                <a:cxn ang="0">
                  <a:pos x="120" y="249"/>
                </a:cxn>
                <a:cxn ang="0">
                  <a:pos x="118" y="310"/>
                </a:cxn>
                <a:cxn ang="0">
                  <a:pos x="113" y="382"/>
                </a:cxn>
                <a:cxn ang="0">
                  <a:pos x="108" y="464"/>
                </a:cxn>
                <a:cxn ang="0">
                  <a:pos x="99" y="547"/>
                </a:cxn>
                <a:cxn ang="0">
                  <a:pos x="85" y="630"/>
                </a:cxn>
                <a:cxn ang="0">
                  <a:pos x="76" y="662"/>
                </a:cxn>
                <a:cxn ang="0">
                  <a:pos x="79" y="604"/>
                </a:cxn>
                <a:cxn ang="0">
                  <a:pos x="84" y="520"/>
                </a:cxn>
                <a:cxn ang="0">
                  <a:pos x="85" y="443"/>
                </a:cxn>
                <a:cxn ang="0">
                  <a:pos x="84" y="394"/>
                </a:cxn>
                <a:cxn ang="0">
                  <a:pos x="84" y="344"/>
                </a:cxn>
                <a:cxn ang="0">
                  <a:pos x="81" y="292"/>
                </a:cxn>
                <a:cxn ang="0">
                  <a:pos x="76" y="252"/>
                </a:cxn>
                <a:cxn ang="0">
                  <a:pos x="63" y="239"/>
                </a:cxn>
                <a:cxn ang="0">
                  <a:pos x="50" y="258"/>
                </a:cxn>
                <a:cxn ang="0">
                  <a:pos x="35" y="292"/>
                </a:cxn>
                <a:cxn ang="0">
                  <a:pos x="25" y="326"/>
                </a:cxn>
                <a:cxn ang="0">
                  <a:pos x="16" y="348"/>
                </a:cxn>
                <a:cxn ang="0">
                  <a:pos x="2" y="376"/>
                </a:cxn>
                <a:cxn ang="0">
                  <a:pos x="11" y="297"/>
                </a:cxn>
                <a:cxn ang="0">
                  <a:pos x="86" y="9"/>
                </a:cxn>
              </a:cxnLst>
              <a:rect l="0" t="0" r="r" b="b"/>
              <a:pathLst>
                <a:path w="121" h="671">
                  <a:moveTo>
                    <a:pt x="108" y="0"/>
                  </a:moveTo>
                  <a:lnTo>
                    <a:pt x="108" y="2"/>
                  </a:lnTo>
                  <a:lnTo>
                    <a:pt x="109" y="6"/>
                  </a:lnTo>
                  <a:lnTo>
                    <a:pt x="112" y="15"/>
                  </a:lnTo>
                  <a:lnTo>
                    <a:pt x="116" y="23"/>
                  </a:lnTo>
                  <a:lnTo>
                    <a:pt x="117" y="33"/>
                  </a:lnTo>
                  <a:lnTo>
                    <a:pt x="120" y="45"/>
                  </a:lnTo>
                  <a:lnTo>
                    <a:pt x="121" y="54"/>
                  </a:lnTo>
                  <a:lnTo>
                    <a:pt x="121" y="63"/>
                  </a:lnTo>
                  <a:lnTo>
                    <a:pt x="121" y="73"/>
                  </a:lnTo>
                  <a:lnTo>
                    <a:pt x="121" y="82"/>
                  </a:lnTo>
                  <a:lnTo>
                    <a:pt x="121" y="94"/>
                  </a:lnTo>
                  <a:lnTo>
                    <a:pt x="121" y="107"/>
                  </a:lnTo>
                  <a:lnTo>
                    <a:pt x="121" y="120"/>
                  </a:lnTo>
                  <a:lnTo>
                    <a:pt x="121" y="132"/>
                  </a:lnTo>
                  <a:lnTo>
                    <a:pt x="121" y="146"/>
                  </a:lnTo>
                  <a:lnTo>
                    <a:pt x="121" y="159"/>
                  </a:lnTo>
                  <a:lnTo>
                    <a:pt x="121" y="166"/>
                  </a:lnTo>
                  <a:lnTo>
                    <a:pt x="121" y="181"/>
                  </a:lnTo>
                  <a:lnTo>
                    <a:pt x="121" y="200"/>
                  </a:lnTo>
                  <a:lnTo>
                    <a:pt x="120" y="222"/>
                  </a:lnTo>
                  <a:lnTo>
                    <a:pt x="120" y="249"/>
                  </a:lnTo>
                  <a:lnTo>
                    <a:pt x="120" y="279"/>
                  </a:lnTo>
                  <a:lnTo>
                    <a:pt x="118" y="310"/>
                  </a:lnTo>
                  <a:lnTo>
                    <a:pt x="117" y="347"/>
                  </a:lnTo>
                  <a:lnTo>
                    <a:pt x="113" y="382"/>
                  </a:lnTo>
                  <a:lnTo>
                    <a:pt x="111" y="422"/>
                  </a:lnTo>
                  <a:lnTo>
                    <a:pt x="108" y="464"/>
                  </a:lnTo>
                  <a:lnTo>
                    <a:pt x="103" y="505"/>
                  </a:lnTo>
                  <a:lnTo>
                    <a:pt x="99" y="547"/>
                  </a:lnTo>
                  <a:lnTo>
                    <a:pt x="90" y="588"/>
                  </a:lnTo>
                  <a:lnTo>
                    <a:pt x="85" y="630"/>
                  </a:lnTo>
                  <a:lnTo>
                    <a:pt x="76" y="671"/>
                  </a:lnTo>
                  <a:lnTo>
                    <a:pt x="76" y="662"/>
                  </a:lnTo>
                  <a:lnTo>
                    <a:pt x="77" y="637"/>
                  </a:lnTo>
                  <a:lnTo>
                    <a:pt x="79" y="604"/>
                  </a:lnTo>
                  <a:lnTo>
                    <a:pt x="81" y="563"/>
                  </a:lnTo>
                  <a:lnTo>
                    <a:pt x="84" y="520"/>
                  </a:lnTo>
                  <a:lnTo>
                    <a:pt x="84" y="479"/>
                  </a:lnTo>
                  <a:lnTo>
                    <a:pt x="85" y="443"/>
                  </a:lnTo>
                  <a:lnTo>
                    <a:pt x="85" y="416"/>
                  </a:lnTo>
                  <a:lnTo>
                    <a:pt x="84" y="394"/>
                  </a:lnTo>
                  <a:lnTo>
                    <a:pt x="84" y="371"/>
                  </a:lnTo>
                  <a:lnTo>
                    <a:pt x="84" y="344"/>
                  </a:lnTo>
                  <a:lnTo>
                    <a:pt x="84" y="317"/>
                  </a:lnTo>
                  <a:lnTo>
                    <a:pt x="81" y="292"/>
                  </a:lnTo>
                  <a:lnTo>
                    <a:pt x="79" y="271"/>
                  </a:lnTo>
                  <a:lnTo>
                    <a:pt x="76" y="252"/>
                  </a:lnTo>
                  <a:lnTo>
                    <a:pt x="71" y="243"/>
                  </a:lnTo>
                  <a:lnTo>
                    <a:pt x="63" y="239"/>
                  </a:lnTo>
                  <a:lnTo>
                    <a:pt x="55" y="246"/>
                  </a:lnTo>
                  <a:lnTo>
                    <a:pt x="50" y="258"/>
                  </a:lnTo>
                  <a:lnTo>
                    <a:pt x="43" y="274"/>
                  </a:lnTo>
                  <a:lnTo>
                    <a:pt x="35" y="292"/>
                  </a:lnTo>
                  <a:lnTo>
                    <a:pt x="30" y="310"/>
                  </a:lnTo>
                  <a:lnTo>
                    <a:pt x="25" y="326"/>
                  </a:lnTo>
                  <a:lnTo>
                    <a:pt x="21" y="334"/>
                  </a:lnTo>
                  <a:lnTo>
                    <a:pt x="16" y="348"/>
                  </a:lnTo>
                  <a:lnTo>
                    <a:pt x="7" y="363"/>
                  </a:lnTo>
                  <a:lnTo>
                    <a:pt x="2" y="376"/>
                  </a:lnTo>
                  <a:lnTo>
                    <a:pt x="0" y="382"/>
                  </a:lnTo>
                  <a:lnTo>
                    <a:pt x="11" y="297"/>
                  </a:lnTo>
                  <a:lnTo>
                    <a:pt x="39" y="165"/>
                  </a:lnTo>
                  <a:lnTo>
                    <a:pt x="86" y="9"/>
                  </a:lnTo>
                  <a:lnTo>
                    <a:pt x="108" y="0"/>
                  </a:lnTo>
                  <a:close/>
                </a:path>
              </a:pathLst>
            </a:custGeom>
            <a:solidFill>
              <a:srgbClr val="FFFFFF"/>
            </a:solidFill>
            <a:ln w="9525">
              <a:noFill/>
              <a:round/>
              <a:headEnd/>
              <a:tailEnd/>
            </a:ln>
          </p:spPr>
          <p:txBody>
            <a:bodyPr/>
            <a:lstStyle/>
            <a:p>
              <a:endParaRPr lang="en-US"/>
            </a:p>
          </p:txBody>
        </p:sp>
        <p:sp>
          <p:nvSpPr>
            <p:cNvPr id="1242037" name="Freeform 949"/>
            <p:cNvSpPr>
              <a:spLocks/>
            </p:cNvSpPr>
            <p:nvPr/>
          </p:nvSpPr>
          <p:spPr bwMode="auto">
            <a:xfrm>
              <a:off x="3439" y="2185"/>
              <a:ext cx="60" cy="336"/>
            </a:xfrm>
            <a:custGeom>
              <a:avLst/>
              <a:gdLst/>
              <a:ahLst/>
              <a:cxnLst>
                <a:cxn ang="0">
                  <a:pos x="108" y="0"/>
                </a:cxn>
                <a:cxn ang="0">
                  <a:pos x="109" y="6"/>
                </a:cxn>
                <a:cxn ang="0">
                  <a:pos x="116" y="23"/>
                </a:cxn>
                <a:cxn ang="0">
                  <a:pos x="120" y="45"/>
                </a:cxn>
                <a:cxn ang="0">
                  <a:pos x="121" y="63"/>
                </a:cxn>
                <a:cxn ang="0">
                  <a:pos x="121" y="82"/>
                </a:cxn>
                <a:cxn ang="0">
                  <a:pos x="121" y="107"/>
                </a:cxn>
                <a:cxn ang="0">
                  <a:pos x="121" y="132"/>
                </a:cxn>
                <a:cxn ang="0">
                  <a:pos x="121" y="159"/>
                </a:cxn>
                <a:cxn ang="0">
                  <a:pos x="121" y="181"/>
                </a:cxn>
                <a:cxn ang="0">
                  <a:pos x="120" y="222"/>
                </a:cxn>
                <a:cxn ang="0">
                  <a:pos x="120" y="279"/>
                </a:cxn>
                <a:cxn ang="0">
                  <a:pos x="117" y="347"/>
                </a:cxn>
                <a:cxn ang="0">
                  <a:pos x="111" y="422"/>
                </a:cxn>
                <a:cxn ang="0">
                  <a:pos x="103" y="505"/>
                </a:cxn>
                <a:cxn ang="0">
                  <a:pos x="90" y="588"/>
                </a:cxn>
                <a:cxn ang="0">
                  <a:pos x="76" y="671"/>
                </a:cxn>
                <a:cxn ang="0">
                  <a:pos x="77" y="637"/>
                </a:cxn>
                <a:cxn ang="0">
                  <a:pos x="81" y="563"/>
                </a:cxn>
                <a:cxn ang="0">
                  <a:pos x="84" y="479"/>
                </a:cxn>
                <a:cxn ang="0">
                  <a:pos x="85" y="416"/>
                </a:cxn>
                <a:cxn ang="0">
                  <a:pos x="84" y="371"/>
                </a:cxn>
                <a:cxn ang="0">
                  <a:pos x="84" y="317"/>
                </a:cxn>
                <a:cxn ang="0">
                  <a:pos x="79" y="271"/>
                </a:cxn>
                <a:cxn ang="0">
                  <a:pos x="71" y="243"/>
                </a:cxn>
                <a:cxn ang="0">
                  <a:pos x="55" y="246"/>
                </a:cxn>
                <a:cxn ang="0">
                  <a:pos x="43" y="274"/>
                </a:cxn>
                <a:cxn ang="0">
                  <a:pos x="30" y="310"/>
                </a:cxn>
                <a:cxn ang="0">
                  <a:pos x="21" y="334"/>
                </a:cxn>
                <a:cxn ang="0">
                  <a:pos x="7" y="363"/>
                </a:cxn>
                <a:cxn ang="0">
                  <a:pos x="0" y="382"/>
                </a:cxn>
                <a:cxn ang="0">
                  <a:pos x="39" y="165"/>
                </a:cxn>
                <a:cxn ang="0">
                  <a:pos x="108" y="0"/>
                </a:cxn>
              </a:cxnLst>
              <a:rect l="0" t="0" r="r" b="b"/>
              <a:pathLst>
                <a:path w="121" h="671">
                  <a:moveTo>
                    <a:pt x="108" y="0"/>
                  </a:moveTo>
                  <a:lnTo>
                    <a:pt x="108" y="0"/>
                  </a:lnTo>
                  <a:lnTo>
                    <a:pt x="108" y="2"/>
                  </a:lnTo>
                  <a:lnTo>
                    <a:pt x="109" y="6"/>
                  </a:lnTo>
                  <a:lnTo>
                    <a:pt x="112" y="15"/>
                  </a:lnTo>
                  <a:lnTo>
                    <a:pt x="116" y="23"/>
                  </a:lnTo>
                  <a:lnTo>
                    <a:pt x="117" y="33"/>
                  </a:lnTo>
                  <a:lnTo>
                    <a:pt x="120" y="45"/>
                  </a:lnTo>
                  <a:lnTo>
                    <a:pt x="121" y="54"/>
                  </a:lnTo>
                  <a:lnTo>
                    <a:pt x="121" y="63"/>
                  </a:lnTo>
                  <a:lnTo>
                    <a:pt x="121" y="73"/>
                  </a:lnTo>
                  <a:lnTo>
                    <a:pt x="121" y="82"/>
                  </a:lnTo>
                  <a:lnTo>
                    <a:pt x="121" y="94"/>
                  </a:lnTo>
                  <a:lnTo>
                    <a:pt x="121" y="107"/>
                  </a:lnTo>
                  <a:lnTo>
                    <a:pt x="121" y="120"/>
                  </a:lnTo>
                  <a:lnTo>
                    <a:pt x="121" y="132"/>
                  </a:lnTo>
                  <a:lnTo>
                    <a:pt x="121" y="146"/>
                  </a:lnTo>
                  <a:lnTo>
                    <a:pt x="121" y="159"/>
                  </a:lnTo>
                  <a:lnTo>
                    <a:pt x="121" y="166"/>
                  </a:lnTo>
                  <a:lnTo>
                    <a:pt x="121" y="181"/>
                  </a:lnTo>
                  <a:lnTo>
                    <a:pt x="121" y="200"/>
                  </a:lnTo>
                  <a:lnTo>
                    <a:pt x="120" y="222"/>
                  </a:lnTo>
                  <a:lnTo>
                    <a:pt x="120" y="249"/>
                  </a:lnTo>
                  <a:lnTo>
                    <a:pt x="120" y="279"/>
                  </a:lnTo>
                  <a:lnTo>
                    <a:pt x="118" y="310"/>
                  </a:lnTo>
                  <a:lnTo>
                    <a:pt x="117" y="347"/>
                  </a:lnTo>
                  <a:lnTo>
                    <a:pt x="113" y="382"/>
                  </a:lnTo>
                  <a:lnTo>
                    <a:pt x="111" y="422"/>
                  </a:lnTo>
                  <a:lnTo>
                    <a:pt x="108" y="464"/>
                  </a:lnTo>
                  <a:lnTo>
                    <a:pt x="103" y="505"/>
                  </a:lnTo>
                  <a:lnTo>
                    <a:pt x="99" y="547"/>
                  </a:lnTo>
                  <a:lnTo>
                    <a:pt x="90" y="588"/>
                  </a:lnTo>
                  <a:lnTo>
                    <a:pt x="85" y="630"/>
                  </a:lnTo>
                  <a:lnTo>
                    <a:pt x="76" y="671"/>
                  </a:lnTo>
                  <a:lnTo>
                    <a:pt x="76" y="662"/>
                  </a:lnTo>
                  <a:lnTo>
                    <a:pt x="77" y="637"/>
                  </a:lnTo>
                  <a:lnTo>
                    <a:pt x="79" y="604"/>
                  </a:lnTo>
                  <a:lnTo>
                    <a:pt x="81" y="563"/>
                  </a:lnTo>
                  <a:lnTo>
                    <a:pt x="84" y="520"/>
                  </a:lnTo>
                  <a:lnTo>
                    <a:pt x="84" y="479"/>
                  </a:lnTo>
                  <a:lnTo>
                    <a:pt x="85" y="443"/>
                  </a:lnTo>
                  <a:lnTo>
                    <a:pt x="85" y="416"/>
                  </a:lnTo>
                  <a:lnTo>
                    <a:pt x="84" y="394"/>
                  </a:lnTo>
                  <a:lnTo>
                    <a:pt x="84" y="371"/>
                  </a:lnTo>
                  <a:lnTo>
                    <a:pt x="84" y="344"/>
                  </a:lnTo>
                  <a:lnTo>
                    <a:pt x="84" y="317"/>
                  </a:lnTo>
                  <a:lnTo>
                    <a:pt x="81" y="292"/>
                  </a:lnTo>
                  <a:lnTo>
                    <a:pt x="79" y="271"/>
                  </a:lnTo>
                  <a:lnTo>
                    <a:pt x="76" y="252"/>
                  </a:lnTo>
                  <a:lnTo>
                    <a:pt x="71" y="243"/>
                  </a:lnTo>
                  <a:lnTo>
                    <a:pt x="63" y="239"/>
                  </a:lnTo>
                  <a:lnTo>
                    <a:pt x="55" y="246"/>
                  </a:lnTo>
                  <a:lnTo>
                    <a:pt x="50" y="258"/>
                  </a:lnTo>
                  <a:lnTo>
                    <a:pt x="43" y="274"/>
                  </a:lnTo>
                  <a:lnTo>
                    <a:pt x="35" y="292"/>
                  </a:lnTo>
                  <a:lnTo>
                    <a:pt x="30" y="310"/>
                  </a:lnTo>
                  <a:lnTo>
                    <a:pt x="25" y="326"/>
                  </a:lnTo>
                  <a:lnTo>
                    <a:pt x="21" y="334"/>
                  </a:lnTo>
                  <a:lnTo>
                    <a:pt x="16" y="348"/>
                  </a:lnTo>
                  <a:lnTo>
                    <a:pt x="7" y="363"/>
                  </a:lnTo>
                  <a:lnTo>
                    <a:pt x="2" y="376"/>
                  </a:lnTo>
                  <a:lnTo>
                    <a:pt x="0" y="382"/>
                  </a:lnTo>
                  <a:lnTo>
                    <a:pt x="11" y="297"/>
                  </a:lnTo>
                  <a:lnTo>
                    <a:pt x="39" y="165"/>
                  </a:lnTo>
                  <a:lnTo>
                    <a:pt x="86" y="9"/>
                  </a:lnTo>
                  <a:lnTo>
                    <a:pt x="108" y="0"/>
                  </a:lnTo>
                  <a:close/>
                </a:path>
              </a:pathLst>
            </a:custGeom>
            <a:noFill/>
            <a:ln w="1588">
              <a:solidFill>
                <a:srgbClr val="000000"/>
              </a:solidFill>
              <a:prstDash val="solid"/>
              <a:round/>
              <a:headEnd/>
              <a:tailEnd/>
            </a:ln>
          </p:spPr>
          <p:txBody>
            <a:bodyPr/>
            <a:lstStyle/>
            <a:p>
              <a:endParaRPr lang="en-US"/>
            </a:p>
          </p:txBody>
        </p:sp>
        <p:sp>
          <p:nvSpPr>
            <p:cNvPr id="1242038" name="Freeform 950"/>
            <p:cNvSpPr>
              <a:spLocks/>
            </p:cNvSpPr>
            <p:nvPr/>
          </p:nvSpPr>
          <p:spPr bwMode="auto">
            <a:xfrm>
              <a:off x="3488" y="2216"/>
              <a:ext cx="6" cy="58"/>
            </a:xfrm>
            <a:custGeom>
              <a:avLst/>
              <a:gdLst/>
              <a:ahLst/>
              <a:cxnLst>
                <a:cxn ang="0">
                  <a:pos x="0" y="0"/>
                </a:cxn>
                <a:cxn ang="0">
                  <a:pos x="0" y="0"/>
                </a:cxn>
                <a:cxn ang="0">
                  <a:pos x="3" y="11"/>
                </a:cxn>
                <a:cxn ang="0">
                  <a:pos x="5" y="26"/>
                </a:cxn>
                <a:cxn ang="0">
                  <a:pos x="8" y="43"/>
                </a:cxn>
                <a:cxn ang="0">
                  <a:pos x="9" y="59"/>
                </a:cxn>
                <a:cxn ang="0">
                  <a:pos x="10" y="75"/>
                </a:cxn>
                <a:cxn ang="0">
                  <a:pos x="12" y="93"/>
                </a:cxn>
                <a:cxn ang="0">
                  <a:pos x="12" y="105"/>
                </a:cxn>
                <a:cxn ang="0">
                  <a:pos x="12" y="115"/>
                </a:cxn>
              </a:cxnLst>
              <a:rect l="0" t="0" r="r" b="b"/>
              <a:pathLst>
                <a:path w="12" h="115">
                  <a:moveTo>
                    <a:pt x="0" y="0"/>
                  </a:moveTo>
                  <a:lnTo>
                    <a:pt x="0" y="0"/>
                  </a:lnTo>
                  <a:lnTo>
                    <a:pt x="3" y="11"/>
                  </a:lnTo>
                  <a:lnTo>
                    <a:pt x="5" y="26"/>
                  </a:lnTo>
                  <a:lnTo>
                    <a:pt x="8" y="43"/>
                  </a:lnTo>
                  <a:lnTo>
                    <a:pt x="9" y="59"/>
                  </a:lnTo>
                  <a:lnTo>
                    <a:pt x="10" y="75"/>
                  </a:lnTo>
                  <a:lnTo>
                    <a:pt x="12" y="93"/>
                  </a:lnTo>
                  <a:lnTo>
                    <a:pt x="12" y="105"/>
                  </a:lnTo>
                  <a:lnTo>
                    <a:pt x="12" y="115"/>
                  </a:lnTo>
                </a:path>
              </a:pathLst>
            </a:custGeom>
            <a:noFill/>
            <a:ln w="1588">
              <a:solidFill>
                <a:srgbClr val="000000"/>
              </a:solidFill>
              <a:prstDash val="solid"/>
              <a:round/>
              <a:headEnd/>
              <a:tailEnd/>
            </a:ln>
          </p:spPr>
          <p:txBody>
            <a:bodyPr/>
            <a:lstStyle/>
            <a:p>
              <a:endParaRPr lang="en-US"/>
            </a:p>
          </p:txBody>
        </p:sp>
        <p:sp>
          <p:nvSpPr>
            <p:cNvPr id="1242039" name="Freeform 951"/>
            <p:cNvSpPr>
              <a:spLocks/>
            </p:cNvSpPr>
            <p:nvPr/>
          </p:nvSpPr>
          <p:spPr bwMode="auto">
            <a:xfrm>
              <a:off x="3491" y="2297"/>
              <a:ext cx="3" cy="76"/>
            </a:xfrm>
            <a:custGeom>
              <a:avLst/>
              <a:gdLst/>
              <a:ahLst/>
              <a:cxnLst>
                <a:cxn ang="0">
                  <a:pos x="0" y="0"/>
                </a:cxn>
                <a:cxn ang="0">
                  <a:pos x="0" y="0"/>
                </a:cxn>
                <a:cxn ang="0">
                  <a:pos x="0" y="4"/>
                </a:cxn>
                <a:cxn ang="0">
                  <a:pos x="3" y="15"/>
                </a:cxn>
                <a:cxn ang="0">
                  <a:pos x="4" y="33"/>
                </a:cxn>
                <a:cxn ang="0">
                  <a:pos x="4" y="52"/>
                </a:cxn>
                <a:cxn ang="0">
                  <a:pos x="6" y="75"/>
                </a:cxn>
                <a:cxn ang="0">
                  <a:pos x="6" y="102"/>
                </a:cxn>
                <a:cxn ang="0">
                  <a:pos x="4" y="127"/>
                </a:cxn>
                <a:cxn ang="0">
                  <a:pos x="0" y="152"/>
                </a:cxn>
              </a:cxnLst>
              <a:rect l="0" t="0" r="r" b="b"/>
              <a:pathLst>
                <a:path w="6" h="152">
                  <a:moveTo>
                    <a:pt x="0" y="0"/>
                  </a:moveTo>
                  <a:lnTo>
                    <a:pt x="0" y="0"/>
                  </a:lnTo>
                  <a:lnTo>
                    <a:pt x="0" y="4"/>
                  </a:lnTo>
                  <a:lnTo>
                    <a:pt x="3" y="15"/>
                  </a:lnTo>
                  <a:lnTo>
                    <a:pt x="4" y="33"/>
                  </a:lnTo>
                  <a:lnTo>
                    <a:pt x="4" y="52"/>
                  </a:lnTo>
                  <a:lnTo>
                    <a:pt x="6" y="75"/>
                  </a:lnTo>
                  <a:lnTo>
                    <a:pt x="6" y="102"/>
                  </a:lnTo>
                  <a:lnTo>
                    <a:pt x="4" y="127"/>
                  </a:lnTo>
                  <a:lnTo>
                    <a:pt x="0" y="152"/>
                  </a:lnTo>
                </a:path>
              </a:pathLst>
            </a:custGeom>
            <a:noFill/>
            <a:ln w="1588">
              <a:solidFill>
                <a:srgbClr val="000000"/>
              </a:solidFill>
              <a:prstDash val="solid"/>
              <a:round/>
              <a:headEnd/>
              <a:tailEnd/>
            </a:ln>
          </p:spPr>
          <p:txBody>
            <a:bodyPr/>
            <a:lstStyle/>
            <a:p>
              <a:endParaRPr lang="en-US"/>
            </a:p>
          </p:txBody>
        </p:sp>
        <p:sp>
          <p:nvSpPr>
            <p:cNvPr id="1242040" name="Freeform 952"/>
            <p:cNvSpPr>
              <a:spLocks/>
            </p:cNvSpPr>
            <p:nvPr/>
          </p:nvSpPr>
          <p:spPr bwMode="auto">
            <a:xfrm>
              <a:off x="3439" y="2359"/>
              <a:ext cx="7" cy="15"/>
            </a:xfrm>
            <a:custGeom>
              <a:avLst/>
              <a:gdLst/>
              <a:ahLst/>
              <a:cxnLst>
                <a:cxn ang="0">
                  <a:pos x="16" y="0"/>
                </a:cxn>
                <a:cxn ang="0">
                  <a:pos x="16" y="0"/>
                </a:cxn>
                <a:cxn ang="0">
                  <a:pos x="12" y="5"/>
                </a:cxn>
                <a:cxn ang="0">
                  <a:pos x="11" y="11"/>
                </a:cxn>
                <a:cxn ang="0">
                  <a:pos x="7" y="20"/>
                </a:cxn>
                <a:cxn ang="0">
                  <a:pos x="0" y="30"/>
                </a:cxn>
              </a:cxnLst>
              <a:rect l="0" t="0" r="r" b="b"/>
              <a:pathLst>
                <a:path w="16" h="30">
                  <a:moveTo>
                    <a:pt x="16" y="0"/>
                  </a:moveTo>
                  <a:lnTo>
                    <a:pt x="16" y="0"/>
                  </a:lnTo>
                  <a:lnTo>
                    <a:pt x="12" y="5"/>
                  </a:lnTo>
                  <a:lnTo>
                    <a:pt x="11" y="11"/>
                  </a:lnTo>
                  <a:lnTo>
                    <a:pt x="7" y="20"/>
                  </a:lnTo>
                  <a:lnTo>
                    <a:pt x="0" y="30"/>
                  </a:lnTo>
                </a:path>
              </a:pathLst>
            </a:custGeom>
            <a:noFill/>
            <a:ln w="1588">
              <a:solidFill>
                <a:srgbClr val="000000"/>
              </a:solidFill>
              <a:prstDash val="solid"/>
              <a:round/>
              <a:headEnd/>
              <a:tailEnd/>
            </a:ln>
          </p:spPr>
          <p:txBody>
            <a:bodyPr/>
            <a:lstStyle/>
            <a:p>
              <a:endParaRPr lang="en-US"/>
            </a:p>
          </p:txBody>
        </p:sp>
        <p:sp>
          <p:nvSpPr>
            <p:cNvPr id="1242041" name="Freeform 953"/>
            <p:cNvSpPr>
              <a:spLocks/>
            </p:cNvSpPr>
            <p:nvPr/>
          </p:nvSpPr>
          <p:spPr bwMode="auto">
            <a:xfrm>
              <a:off x="3353" y="2646"/>
              <a:ext cx="12" cy="26"/>
            </a:xfrm>
            <a:custGeom>
              <a:avLst/>
              <a:gdLst/>
              <a:ahLst/>
              <a:cxnLst>
                <a:cxn ang="0">
                  <a:pos x="25" y="0"/>
                </a:cxn>
                <a:cxn ang="0">
                  <a:pos x="25" y="0"/>
                </a:cxn>
                <a:cxn ang="0">
                  <a:pos x="23" y="11"/>
                </a:cxn>
                <a:cxn ang="0">
                  <a:pos x="21" y="20"/>
                </a:cxn>
                <a:cxn ang="0">
                  <a:pos x="17" y="25"/>
                </a:cxn>
                <a:cxn ang="0">
                  <a:pos x="14" y="31"/>
                </a:cxn>
                <a:cxn ang="0">
                  <a:pos x="9" y="39"/>
                </a:cxn>
                <a:cxn ang="0">
                  <a:pos x="7" y="43"/>
                </a:cxn>
                <a:cxn ang="0">
                  <a:pos x="4" y="49"/>
                </a:cxn>
                <a:cxn ang="0">
                  <a:pos x="0" y="52"/>
                </a:cxn>
              </a:cxnLst>
              <a:rect l="0" t="0" r="r" b="b"/>
              <a:pathLst>
                <a:path w="25" h="52">
                  <a:moveTo>
                    <a:pt x="25" y="0"/>
                  </a:moveTo>
                  <a:lnTo>
                    <a:pt x="25" y="0"/>
                  </a:lnTo>
                  <a:lnTo>
                    <a:pt x="23" y="11"/>
                  </a:lnTo>
                  <a:lnTo>
                    <a:pt x="21" y="20"/>
                  </a:lnTo>
                  <a:lnTo>
                    <a:pt x="17" y="25"/>
                  </a:lnTo>
                  <a:lnTo>
                    <a:pt x="14" y="31"/>
                  </a:lnTo>
                  <a:lnTo>
                    <a:pt x="9" y="39"/>
                  </a:lnTo>
                  <a:lnTo>
                    <a:pt x="7" y="43"/>
                  </a:lnTo>
                  <a:lnTo>
                    <a:pt x="4" y="49"/>
                  </a:lnTo>
                  <a:lnTo>
                    <a:pt x="0" y="52"/>
                  </a:lnTo>
                </a:path>
              </a:pathLst>
            </a:custGeom>
            <a:noFill/>
            <a:ln w="1588">
              <a:solidFill>
                <a:srgbClr val="000000"/>
              </a:solidFill>
              <a:prstDash val="solid"/>
              <a:round/>
              <a:headEnd/>
              <a:tailEnd/>
            </a:ln>
          </p:spPr>
          <p:txBody>
            <a:bodyPr/>
            <a:lstStyle/>
            <a:p>
              <a:endParaRPr lang="en-US"/>
            </a:p>
          </p:txBody>
        </p:sp>
        <p:sp>
          <p:nvSpPr>
            <p:cNvPr id="1242042" name="Freeform 954"/>
            <p:cNvSpPr>
              <a:spLocks/>
            </p:cNvSpPr>
            <p:nvPr/>
          </p:nvSpPr>
          <p:spPr bwMode="auto">
            <a:xfrm>
              <a:off x="3032" y="2185"/>
              <a:ext cx="61" cy="336"/>
            </a:xfrm>
            <a:custGeom>
              <a:avLst/>
              <a:gdLst/>
              <a:ahLst/>
              <a:cxnLst>
                <a:cxn ang="0">
                  <a:pos x="11" y="2"/>
                </a:cxn>
                <a:cxn ang="0">
                  <a:pos x="6" y="15"/>
                </a:cxn>
                <a:cxn ang="0">
                  <a:pos x="4" y="33"/>
                </a:cxn>
                <a:cxn ang="0">
                  <a:pos x="0" y="54"/>
                </a:cxn>
                <a:cxn ang="0">
                  <a:pos x="0" y="73"/>
                </a:cxn>
                <a:cxn ang="0">
                  <a:pos x="0" y="94"/>
                </a:cxn>
                <a:cxn ang="0">
                  <a:pos x="0" y="120"/>
                </a:cxn>
                <a:cxn ang="0">
                  <a:pos x="0" y="146"/>
                </a:cxn>
                <a:cxn ang="0">
                  <a:pos x="0" y="166"/>
                </a:cxn>
                <a:cxn ang="0">
                  <a:pos x="0" y="200"/>
                </a:cxn>
                <a:cxn ang="0">
                  <a:pos x="1" y="249"/>
                </a:cxn>
                <a:cxn ang="0">
                  <a:pos x="2" y="310"/>
                </a:cxn>
                <a:cxn ang="0">
                  <a:pos x="6" y="382"/>
                </a:cxn>
                <a:cxn ang="0">
                  <a:pos x="13" y="464"/>
                </a:cxn>
                <a:cxn ang="0">
                  <a:pos x="22" y="547"/>
                </a:cxn>
                <a:cxn ang="0">
                  <a:pos x="36" y="630"/>
                </a:cxn>
                <a:cxn ang="0">
                  <a:pos x="45" y="662"/>
                </a:cxn>
                <a:cxn ang="0">
                  <a:pos x="42" y="604"/>
                </a:cxn>
                <a:cxn ang="0">
                  <a:pos x="37" y="520"/>
                </a:cxn>
                <a:cxn ang="0">
                  <a:pos x="36" y="443"/>
                </a:cxn>
                <a:cxn ang="0">
                  <a:pos x="37" y="394"/>
                </a:cxn>
                <a:cxn ang="0">
                  <a:pos x="37" y="344"/>
                </a:cxn>
                <a:cxn ang="0">
                  <a:pos x="38" y="292"/>
                </a:cxn>
                <a:cxn ang="0">
                  <a:pos x="45" y="252"/>
                </a:cxn>
                <a:cxn ang="0">
                  <a:pos x="56" y="239"/>
                </a:cxn>
                <a:cxn ang="0">
                  <a:pos x="70" y="258"/>
                </a:cxn>
                <a:cxn ang="0">
                  <a:pos x="86" y="292"/>
                </a:cxn>
                <a:cxn ang="0">
                  <a:pos x="96" y="326"/>
                </a:cxn>
                <a:cxn ang="0">
                  <a:pos x="105" y="348"/>
                </a:cxn>
                <a:cxn ang="0">
                  <a:pos x="119" y="376"/>
                </a:cxn>
                <a:cxn ang="0">
                  <a:pos x="110" y="297"/>
                </a:cxn>
                <a:cxn ang="0">
                  <a:pos x="35" y="9"/>
                </a:cxn>
              </a:cxnLst>
              <a:rect l="0" t="0" r="r" b="b"/>
              <a:pathLst>
                <a:path w="121" h="671">
                  <a:moveTo>
                    <a:pt x="11" y="0"/>
                  </a:moveTo>
                  <a:lnTo>
                    <a:pt x="11" y="2"/>
                  </a:lnTo>
                  <a:lnTo>
                    <a:pt x="10" y="6"/>
                  </a:lnTo>
                  <a:lnTo>
                    <a:pt x="6" y="15"/>
                  </a:lnTo>
                  <a:lnTo>
                    <a:pt x="5" y="23"/>
                  </a:lnTo>
                  <a:lnTo>
                    <a:pt x="4" y="33"/>
                  </a:lnTo>
                  <a:lnTo>
                    <a:pt x="1" y="45"/>
                  </a:lnTo>
                  <a:lnTo>
                    <a:pt x="0" y="54"/>
                  </a:lnTo>
                  <a:lnTo>
                    <a:pt x="0" y="63"/>
                  </a:lnTo>
                  <a:lnTo>
                    <a:pt x="0" y="73"/>
                  </a:lnTo>
                  <a:lnTo>
                    <a:pt x="0" y="82"/>
                  </a:lnTo>
                  <a:lnTo>
                    <a:pt x="0" y="94"/>
                  </a:lnTo>
                  <a:lnTo>
                    <a:pt x="0" y="107"/>
                  </a:lnTo>
                  <a:lnTo>
                    <a:pt x="0" y="120"/>
                  </a:lnTo>
                  <a:lnTo>
                    <a:pt x="0" y="132"/>
                  </a:lnTo>
                  <a:lnTo>
                    <a:pt x="0" y="146"/>
                  </a:lnTo>
                  <a:lnTo>
                    <a:pt x="0" y="159"/>
                  </a:lnTo>
                  <a:lnTo>
                    <a:pt x="0" y="166"/>
                  </a:lnTo>
                  <a:lnTo>
                    <a:pt x="0" y="181"/>
                  </a:lnTo>
                  <a:lnTo>
                    <a:pt x="0" y="200"/>
                  </a:lnTo>
                  <a:lnTo>
                    <a:pt x="1" y="222"/>
                  </a:lnTo>
                  <a:lnTo>
                    <a:pt x="1" y="249"/>
                  </a:lnTo>
                  <a:lnTo>
                    <a:pt x="1" y="279"/>
                  </a:lnTo>
                  <a:lnTo>
                    <a:pt x="2" y="310"/>
                  </a:lnTo>
                  <a:lnTo>
                    <a:pt x="4" y="347"/>
                  </a:lnTo>
                  <a:lnTo>
                    <a:pt x="6" y="382"/>
                  </a:lnTo>
                  <a:lnTo>
                    <a:pt x="10" y="422"/>
                  </a:lnTo>
                  <a:lnTo>
                    <a:pt x="13" y="464"/>
                  </a:lnTo>
                  <a:lnTo>
                    <a:pt x="18" y="505"/>
                  </a:lnTo>
                  <a:lnTo>
                    <a:pt x="22" y="547"/>
                  </a:lnTo>
                  <a:lnTo>
                    <a:pt x="29" y="588"/>
                  </a:lnTo>
                  <a:lnTo>
                    <a:pt x="36" y="630"/>
                  </a:lnTo>
                  <a:lnTo>
                    <a:pt x="45" y="671"/>
                  </a:lnTo>
                  <a:lnTo>
                    <a:pt x="45" y="662"/>
                  </a:lnTo>
                  <a:lnTo>
                    <a:pt x="44" y="637"/>
                  </a:lnTo>
                  <a:lnTo>
                    <a:pt x="42" y="604"/>
                  </a:lnTo>
                  <a:lnTo>
                    <a:pt x="40" y="563"/>
                  </a:lnTo>
                  <a:lnTo>
                    <a:pt x="37" y="520"/>
                  </a:lnTo>
                  <a:lnTo>
                    <a:pt x="37" y="479"/>
                  </a:lnTo>
                  <a:lnTo>
                    <a:pt x="36" y="443"/>
                  </a:lnTo>
                  <a:lnTo>
                    <a:pt x="36" y="416"/>
                  </a:lnTo>
                  <a:lnTo>
                    <a:pt x="37" y="394"/>
                  </a:lnTo>
                  <a:lnTo>
                    <a:pt x="37" y="371"/>
                  </a:lnTo>
                  <a:lnTo>
                    <a:pt x="37" y="344"/>
                  </a:lnTo>
                  <a:lnTo>
                    <a:pt x="38" y="317"/>
                  </a:lnTo>
                  <a:lnTo>
                    <a:pt x="38" y="292"/>
                  </a:lnTo>
                  <a:lnTo>
                    <a:pt x="42" y="271"/>
                  </a:lnTo>
                  <a:lnTo>
                    <a:pt x="45" y="252"/>
                  </a:lnTo>
                  <a:lnTo>
                    <a:pt x="49" y="243"/>
                  </a:lnTo>
                  <a:lnTo>
                    <a:pt x="56" y="239"/>
                  </a:lnTo>
                  <a:lnTo>
                    <a:pt x="65" y="246"/>
                  </a:lnTo>
                  <a:lnTo>
                    <a:pt x="70" y="258"/>
                  </a:lnTo>
                  <a:lnTo>
                    <a:pt x="78" y="274"/>
                  </a:lnTo>
                  <a:lnTo>
                    <a:pt x="86" y="292"/>
                  </a:lnTo>
                  <a:lnTo>
                    <a:pt x="90" y="310"/>
                  </a:lnTo>
                  <a:lnTo>
                    <a:pt x="96" y="326"/>
                  </a:lnTo>
                  <a:lnTo>
                    <a:pt x="100" y="334"/>
                  </a:lnTo>
                  <a:lnTo>
                    <a:pt x="105" y="348"/>
                  </a:lnTo>
                  <a:lnTo>
                    <a:pt x="113" y="363"/>
                  </a:lnTo>
                  <a:lnTo>
                    <a:pt x="119" y="376"/>
                  </a:lnTo>
                  <a:lnTo>
                    <a:pt x="121" y="382"/>
                  </a:lnTo>
                  <a:lnTo>
                    <a:pt x="110" y="297"/>
                  </a:lnTo>
                  <a:lnTo>
                    <a:pt x="81" y="165"/>
                  </a:lnTo>
                  <a:lnTo>
                    <a:pt x="35" y="9"/>
                  </a:lnTo>
                  <a:lnTo>
                    <a:pt x="11" y="0"/>
                  </a:lnTo>
                  <a:close/>
                </a:path>
              </a:pathLst>
            </a:custGeom>
            <a:solidFill>
              <a:srgbClr val="FFFFFF"/>
            </a:solidFill>
            <a:ln w="9525">
              <a:noFill/>
              <a:round/>
              <a:headEnd/>
              <a:tailEnd/>
            </a:ln>
          </p:spPr>
          <p:txBody>
            <a:bodyPr/>
            <a:lstStyle/>
            <a:p>
              <a:endParaRPr lang="en-US"/>
            </a:p>
          </p:txBody>
        </p:sp>
        <p:sp>
          <p:nvSpPr>
            <p:cNvPr id="1242043" name="Freeform 955"/>
            <p:cNvSpPr>
              <a:spLocks/>
            </p:cNvSpPr>
            <p:nvPr/>
          </p:nvSpPr>
          <p:spPr bwMode="auto">
            <a:xfrm>
              <a:off x="3032" y="2185"/>
              <a:ext cx="61" cy="336"/>
            </a:xfrm>
            <a:custGeom>
              <a:avLst/>
              <a:gdLst/>
              <a:ahLst/>
              <a:cxnLst>
                <a:cxn ang="0">
                  <a:pos x="11" y="0"/>
                </a:cxn>
                <a:cxn ang="0">
                  <a:pos x="10" y="6"/>
                </a:cxn>
                <a:cxn ang="0">
                  <a:pos x="5" y="23"/>
                </a:cxn>
                <a:cxn ang="0">
                  <a:pos x="1" y="45"/>
                </a:cxn>
                <a:cxn ang="0">
                  <a:pos x="0" y="63"/>
                </a:cxn>
                <a:cxn ang="0">
                  <a:pos x="0" y="82"/>
                </a:cxn>
                <a:cxn ang="0">
                  <a:pos x="0" y="107"/>
                </a:cxn>
                <a:cxn ang="0">
                  <a:pos x="0" y="132"/>
                </a:cxn>
                <a:cxn ang="0">
                  <a:pos x="0" y="159"/>
                </a:cxn>
                <a:cxn ang="0">
                  <a:pos x="0" y="181"/>
                </a:cxn>
                <a:cxn ang="0">
                  <a:pos x="1" y="222"/>
                </a:cxn>
                <a:cxn ang="0">
                  <a:pos x="1" y="279"/>
                </a:cxn>
                <a:cxn ang="0">
                  <a:pos x="4" y="347"/>
                </a:cxn>
                <a:cxn ang="0">
                  <a:pos x="10" y="422"/>
                </a:cxn>
                <a:cxn ang="0">
                  <a:pos x="18" y="505"/>
                </a:cxn>
                <a:cxn ang="0">
                  <a:pos x="29" y="588"/>
                </a:cxn>
                <a:cxn ang="0">
                  <a:pos x="45" y="671"/>
                </a:cxn>
                <a:cxn ang="0">
                  <a:pos x="44" y="637"/>
                </a:cxn>
                <a:cxn ang="0">
                  <a:pos x="40" y="563"/>
                </a:cxn>
                <a:cxn ang="0">
                  <a:pos x="37" y="479"/>
                </a:cxn>
                <a:cxn ang="0">
                  <a:pos x="36" y="416"/>
                </a:cxn>
                <a:cxn ang="0">
                  <a:pos x="37" y="371"/>
                </a:cxn>
                <a:cxn ang="0">
                  <a:pos x="38" y="317"/>
                </a:cxn>
                <a:cxn ang="0">
                  <a:pos x="42" y="271"/>
                </a:cxn>
                <a:cxn ang="0">
                  <a:pos x="49" y="243"/>
                </a:cxn>
                <a:cxn ang="0">
                  <a:pos x="65" y="246"/>
                </a:cxn>
                <a:cxn ang="0">
                  <a:pos x="78" y="274"/>
                </a:cxn>
                <a:cxn ang="0">
                  <a:pos x="90" y="310"/>
                </a:cxn>
                <a:cxn ang="0">
                  <a:pos x="100" y="334"/>
                </a:cxn>
                <a:cxn ang="0">
                  <a:pos x="113" y="363"/>
                </a:cxn>
                <a:cxn ang="0">
                  <a:pos x="121" y="382"/>
                </a:cxn>
                <a:cxn ang="0">
                  <a:pos x="81" y="165"/>
                </a:cxn>
                <a:cxn ang="0">
                  <a:pos x="11" y="0"/>
                </a:cxn>
              </a:cxnLst>
              <a:rect l="0" t="0" r="r" b="b"/>
              <a:pathLst>
                <a:path w="121" h="671">
                  <a:moveTo>
                    <a:pt x="11" y="0"/>
                  </a:moveTo>
                  <a:lnTo>
                    <a:pt x="11" y="0"/>
                  </a:lnTo>
                  <a:lnTo>
                    <a:pt x="11" y="2"/>
                  </a:lnTo>
                  <a:lnTo>
                    <a:pt x="10" y="6"/>
                  </a:lnTo>
                  <a:lnTo>
                    <a:pt x="6" y="15"/>
                  </a:lnTo>
                  <a:lnTo>
                    <a:pt x="5" y="23"/>
                  </a:lnTo>
                  <a:lnTo>
                    <a:pt x="4" y="33"/>
                  </a:lnTo>
                  <a:lnTo>
                    <a:pt x="1" y="45"/>
                  </a:lnTo>
                  <a:lnTo>
                    <a:pt x="0" y="54"/>
                  </a:lnTo>
                  <a:lnTo>
                    <a:pt x="0" y="63"/>
                  </a:lnTo>
                  <a:lnTo>
                    <a:pt x="0" y="73"/>
                  </a:lnTo>
                  <a:lnTo>
                    <a:pt x="0" y="82"/>
                  </a:lnTo>
                  <a:lnTo>
                    <a:pt x="0" y="94"/>
                  </a:lnTo>
                  <a:lnTo>
                    <a:pt x="0" y="107"/>
                  </a:lnTo>
                  <a:lnTo>
                    <a:pt x="0" y="120"/>
                  </a:lnTo>
                  <a:lnTo>
                    <a:pt x="0" y="132"/>
                  </a:lnTo>
                  <a:lnTo>
                    <a:pt x="0" y="146"/>
                  </a:lnTo>
                  <a:lnTo>
                    <a:pt x="0" y="159"/>
                  </a:lnTo>
                  <a:lnTo>
                    <a:pt x="0" y="166"/>
                  </a:lnTo>
                  <a:lnTo>
                    <a:pt x="0" y="181"/>
                  </a:lnTo>
                  <a:lnTo>
                    <a:pt x="0" y="200"/>
                  </a:lnTo>
                  <a:lnTo>
                    <a:pt x="1" y="222"/>
                  </a:lnTo>
                  <a:lnTo>
                    <a:pt x="1" y="249"/>
                  </a:lnTo>
                  <a:lnTo>
                    <a:pt x="1" y="279"/>
                  </a:lnTo>
                  <a:lnTo>
                    <a:pt x="2" y="310"/>
                  </a:lnTo>
                  <a:lnTo>
                    <a:pt x="4" y="347"/>
                  </a:lnTo>
                  <a:lnTo>
                    <a:pt x="6" y="382"/>
                  </a:lnTo>
                  <a:lnTo>
                    <a:pt x="10" y="422"/>
                  </a:lnTo>
                  <a:lnTo>
                    <a:pt x="13" y="464"/>
                  </a:lnTo>
                  <a:lnTo>
                    <a:pt x="18" y="505"/>
                  </a:lnTo>
                  <a:lnTo>
                    <a:pt x="22" y="547"/>
                  </a:lnTo>
                  <a:lnTo>
                    <a:pt x="29" y="588"/>
                  </a:lnTo>
                  <a:lnTo>
                    <a:pt x="36" y="630"/>
                  </a:lnTo>
                  <a:lnTo>
                    <a:pt x="45" y="671"/>
                  </a:lnTo>
                  <a:lnTo>
                    <a:pt x="45" y="662"/>
                  </a:lnTo>
                  <a:lnTo>
                    <a:pt x="44" y="637"/>
                  </a:lnTo>
                  <a:lnTo>
                    <a:pt x="42" y="604"/>
                  </a:lnTo>
                  <a:lnTo>
                    <a:pt x="40" y="563"/>
                  </a:lnTo>
                  <a:lnTo>
                    <a:pt x="37" y="520"/>
                  </a:lnTo>
                  <a:lnTo>
                    <a:pt x="37" y="479"/>
                  </a:lnTo>
                  <a:lnTo>
                    <a:pt x="36" y="443"/>
                  </a:lnTo>
                  <a:lnTo>
                    <a:pt x="36" y="416"/>
                  </a:lnTo>
                  <a:lnTo>
                    <a:pt x="37" y="394"/>
                  </a:lnTo>
                  <a:lnTo>
                    <a:pt x="37" y="371"/>
                  </a:lnTo>
                  <a:lnTo>
                    <a:pt x="37" y="344"/>
                  </a:lnTo>
                  <a:lnTo>
                    <a:pt x="38" y="317"/>
                  </a:lnTo>
                  <a:lnTo>
                    <a:pt x="38" y="292"/>
                  </a:lnTo>
                  <a:lnTo>
                    <a:pt x="42" y="271"/>
                  </a:lnTo>
                  <a:lnTo>
                    <a:pt x="45" y="252"/>
                  </a:lnTo>
                  <a:lnTo>
                    <a:pt x="49" y="243"/>
                  </a:lnTo>
                  <a:lnTo>
                    <a:pt x="56" y="239"/>
                  </a:lnTo>
                  <a:lnTo>
                    <a:pt x="65" y="246"/>
                  </a:lnTo>
                  <a:lnTo>
                    <a:pt x="70" y="258"/>
                  </a:lnTo>
                  <a:lnTo>
                    <a:pt x="78" y="274"/>
                  </a:lnTo>
                  <a:lnTo>
                    <a:pt x="86" y="292"/>
                  </a:lnTo>
                  <a:lnTo>
                    <a:pt x="90" y="310"/>
                  </a:lnTo>
                  <a:lnTo>
                    <a:pt x="96" y="326"/>
                  </a:lnTo>
                  <a:lnTo>
                    <a:pt x="100" y="334"/>
                  </a:lnTo>
                  <a:lnTo>
                    <a:pt x="105" y="348"/>
                  </a:lnTo>
                  <a:lnTo>
                    <a:pt x="113" y="363"/>
                  </a:lnTo>
                  <a:lnTo>
                    <a:pt x="119" y="376"/>
                  </a:lnTo>
                  <a:lnTo>
                    <a:pt x="121" y="382"/>
                  </a:lnTo>
                  <a:lnTo>
                    <a:pt x="110" y="297"/>
                  </a:lnTo>
                  <a:lnTo>
                    <a:pt x="81" y="165"/>
                  </a:lnTo>
                  <a:lnTo>
                    <a:pt x="35" y="9"/>
                  </a:lnTo>
                  <a:lnTo>
                    <a:pt x="11" y="0"/>
                  </a:lnTo>
                  <a:close/>
                </a:path>
              </a:pathLst>
            </a:custGeom>
            <a:noFill/>
            <a:ln w="1588">
              <a:solidFill>
                <a:srgbClr val="000000"/>
              </a:solidFill>
              <a:prstDash val="solid"/>
              <a:round/>
              <a:headEnd/>
              <a:tailEnd/>
            </a:ln>
          </p:spPr>
          <p:txBody>
            <a:bodyPr/>
            <a:lstStyle/>
            <a:p>
              <a:endParaRPr lang="en-US"/>
            </a:p>
          </p:txBody>
        </p:sp>
        <p:sp>
          <p:nvSpPr>
            <p:cNvPr id="1242044" name="Freeform 956"/>
            <p:cNvSpPr>
              <a:spLocks/>
            </p:cNvSpPr>
            <p:nvPr/>
          </p:nvSpPr>
          <p:spPr bwMode="auto">
            <a:xfrm>
              <a:off x="3038" y="2297"/>
              <a:ext cx="2" cy="76"/>
            </a:xfrm>
            <a:custGeom>
              <a:avLst/>
              <a:gdLst/>
              <a:ahLst/>
              <a:cxnLst>
                <a:cxn ang="0">
                  <a:pos x="4" y="0"/>
                </a:cxn>
                <a:cxn ang="0">
                  <a:pos x="4" y="0"/>
                </a:cxn>
                <a:cxn ang="0">
                  <a:pos x="4" y="4"/>
                </a:cxn>
                <a:cxn ang="0">
                  <a:pos x="3" y="15"/>
                </a:cxn>
                <a:cxn ang="0">
                  <a:pos x="1" y="33"/>
                </a:cxn>
                <a:cxn ang="0">
                  <a:pos x="0" y="52"/>
                </a:cxn>
                <a:cxn ang="0">
                  <a:pos x="0" y="75"/>
                </a:cxn>
                <a:cxn ang="0">
                  <a:pos x="0" y="102"/>
                </a:cxn>
                <a:cxn ang="0">
                  <a:pos x="1" y="127"/>
                </a:cxn>
                <a:cxn ang="0">
                  <a:pos x="4" y="152"/>
                </a:cxn>
              </a:cxnLst>
              <a:rect l="0" t="0" r="r" b="b"/>
              <a:pathLst>
                <a:path w="4" h="152">
                  <a:moveTo>
                    <a:pt x="4" y="0"/>
                  </a:moveTo>
                  <a:lnTo>
                    <a:pt x="4" y="0"/>
                  </a:lnTo>
                  <a:lnTo>
                    <a:pt x="4" y="4"/>
                  </a:lnTo>
                  <a:lnTo>
                    <a:pt x="3" y="15"/>
                  </a:lnTo>
                  <a:lnTo>
                    <a:pt x="1" y="33"/>
                  </a:lnTo>
                  <a:lnTo>
                    <a:pt x="0" y="52"/>
                  </a:lnTo>
                  <a:lnTo>
                    <a:pt x="0" y="75"/>
                  </a:lnTo>
                  <a:lnTo>
                    <a:pt x="0" y="102"/>
                  </a:lnTo>
                  <a:lnTo>
                    <a:pt x="1" y="127"/>
                  </a:lnTo>
                  <a:lnTo>
                    <a:pt x="4" y="152"/>
                  </a:lnTo>
                </a:path>
              </a:pathLst>
            </a:custGeom>
            <a:noFill/>
            <a:ln w="1588">
              <a:solidFill>
                <a:srgbClr val="000000"/>
              </a:solidFill>
              <a:prstDash val="solid"/>
              <a:round/>
              <a:headEnd/>
              <a:tailEnd/>
            </a:ln>
          </p:spPr>
          <p:txBody>
            <a:bodyPr/>
            <a:lstStyle/>
            <a:p>
              <a:endParaRPr lang="en-US"/>
            </a:p>
          </p:txBody>
        </p:sp>
        <p:sp>
          <p:nvSpPr>
            <p:cNvPr id="1242045" name="Freeform 957"/>
            <p:cNvSpPr>
              <a:spLocks/>
            </p:cNvSpPr>
            <p:nvPr/>
          </p:nvSpPr>
          <p:spPr bwMode="auto">
            <a:xfrm>
              <a:off x="3085" y="2359"/>
              <a:ext cx="7" cy="15"/>
            </a:xfrm>
            <a:custGeom>
              <a:avLst/>
              <a:gdLst/>
              <a:ahLst/>
              <a:cxnLst>
                <a:cxn ang="0">
                  <a:pos x="0" y="0"/>
                </a:cxn>
                <a:cxn ang="0">
                  <a:pos x="0" y="0"/>
                </a:cxn>
                <a:cxn ang="0">
                  <a:pos x="4" y="5"/>
                </a:cxn>
                <a:cxn ang="0">
                  <a:pos x="5" y="11"/>
                </a:cxn>
                <a:cxn ang="0">
                  <a:pos x="9" y="20"/>
                </a:cxn>
                <a:cxn ang="0">
                  <a:pos x="14" y="30"/>
                </a:cxn>
              </a:cxnLst>
              <a:rect l="0" t="0" r="r" b="b"/>
              <a:pathLst>
                <a:path w="14" h="30">
                  <a:moveTo>
                    <a:pt x="0" y="0"/>
                  </a:moveTo>
                  <a:lnTo>
                    <a:pt x="0" y="0"/>
                  </a:lnTo>
                  <a:lnTo>
                    <a:pt x="4" y="5"/>
                  </a:lnTo>
                  <a:lnTo>
                    <a:pt x="5" y="11"/>
                  </a:lnTo>
                  <a:lnTo>
                    <a:pt x="9" y="20"/>
                  </a:lnTo>
                  <a:lnTo>
                    <a:pt x="14" y="30"/>
                  </a:lnTo>
                </a:path>
              </a:pathLst>
            </a:custGeom>
            <a:noFill/>
            <a:ln w="1588">
              <a:solidFill>
                <a:srgbClr val="000000"/>
              </a:solidFill>
              <a:prstDash val="solid"/>
              <a:round/>
              <a:headEnd/>
              <a:tailEnd/>
            </a:ln>
          </p:spPr>
          <p:txBody>
            <a:bodyPr/>
            <a:lstStyle/>
            <a:p>
              <a:endParaRPr lang="en-US"/>
            </a:p>
          </p:txBody>
        </p:sp>
        <p:sp>
          <p:nvSpPr>
            <p:cNvPr id="1242046" name="Freeform 958"/>
            <p:cNvSpPr>
              <a:spLocks/>
            </p:cNvSpPr>
            <p:nvPr/>
          </p:nvSpPr>
          <p:spPr bwMode="auto">
            <a:xfrm>
              <a:off x="2850" y="2096"/>
              <a:ext cx="50" cy="65"/>
            </a:xfrm>
            <a:custGeom>
              <a:avLst/>
              <a:gdLst/>
              <a:ahLst/>
              <a:cxnLst>
                <a:cxn ang="0">
                  <a:pos x="41" y="0"/>
                </a:cxn>
                <a:cxn ang="0">
                  <a:pos x="37" y="10"/>
                </a:cxn>
                <a:cxn ang="0">
                  <a:pos x="34" y="23"/>
                </a:cxn>
                <a:cxn ang="0">
                  <a:pos x="28" y="37"/>
                </a:cxn>
                <a:cxn ang="0">
                  <a:pos x="25" y="49"/>
                </a:cxn>
                <a:cxn ang="0">
                  <a:pos x="17" y="60"/>
                </a:cxn>
                <a:cxn ang="0">
                  <a:pos x="12" y="71"/>
                </a:cxn>
                <a:cxn ang="0">
                  <a:pos x="8" y="80"/>
                </a:cxn>
                <a:cxn ang="0">
                  <a:pos x="7" y="86"/>
                </a:cxn>
                <a:cxn ang="0">
                  <a:pos x="4" y="93"/>
                </a:cxn>
                <a:cxn ang="0">
                  <a:pos x="3" y="100"/>
                </a:cxn>
                <a:cxn ang="0">
                  <a:pos x="1" y="112"/>
                </a:cxn>
                <a:cxn ang="0">
                  <a:pos x="0" y="126"/>
                </a:cxn>
                <a:cxn ang="0">
                  <a:pos x="1" y="129"/>
                </a:cxn>
                <a:cxn ang="0">
                  <a:pos x="4" y="129"/>
                </a:cxn>
                <a:cxn ang="0">
                  <a:pos x="8" y="129"/>
                </a:cxn>
                <a:cxn ang="0">
                  <a:pos x="10" y="127"/>
                </a:cxn>
                <a:cxn ang="0">
                  <a:pos x="19" y="124"/>
                </a:cxn>
                <a:cxn ang="0">
                  <a:pos x="28" y="121"/>
                </a:cxn>
                <a:cxn ang="0">
                  <a:pos x="37" y="121"/>
                </a:cxn>
                <a:cxn ang="0">
                  <a:pos x="46" y="121"/>
                </a:cxn>
                <a:cxn ang="0">
                  <a:pos x="55" y="121"/>
                </a:cxn>
                <a:cxn ang="0">
                  <a:pos x="64" y="121"/>
                </a:cxn>
                <a:cxn ang="0">
                  <a:pos x="75" y="121"/>
                </a:cxn>
                <a:cxn ang="0">
                  <a:pos x="85" y="121"/>
                </a:cxn>
                <a:cxn ang="0">
                  <a:pos x="93" y="118"/>
                </a:cxn>
                <a:cxn ang="0">
                  <a:pos x="95" y="111"/>
                </a:cxn>
                <a:cxn ang="0">
                  <a:pos x="96" y="100"/>
                </a:cxn>
                <a:cxn ang="0">
                  <a:pos x="96" y="89"/>
                </a:cxn>
                <a:cxn ang="0">
                  <a:pos x="96" y="80"/>
                </a:cxn>
                <a:cxn ang="0">
                  <a:pos x="95" y="71"/>
                </a:cxn>
                <a:cxn ang="0">
                  <a:pos x="95" y="60"/>
                </a:cxn>
                <a:cxn ang="0">
                  <a:pos x="95" y="53"/>
                </a:cxn>
                <a:cxn ang="0">
                  <a:pos x="95" y="44"/>
                </a:cxn>
                <a:cxn ang="0">
                  <a:pos x="96" y="34"/>
                </a:cxn>
                <a:cxn ang="0">
                  <a:pos x="99" y="26"/>
                </a:cxn>
                <a:cxn ang="0">
                  <a:pos x="100" y="16"/>
                </a:cxn>
                <a:cxn ang="0">
                  <a:pos x="41" y="0"/>
                </a:cxn>
              </a:cxnLst>
              <a:rect l="0" t="0" r="r" b="b"/>
              <a:pathLst>
                <a:path w="100" h="129">
                  <a:moveTo>
                    <a:pt x="41" y="0"/>
                  </a:moveTo>
                  <a:lnTo>
                    <a:pt x="37" y="10"/>
                  </a:lnTo>
                  <a:lnTo>
                    <a:pt x="34" y="23"/>
                  </a:lnTo>
                  <a:lnTo>
                    <a:pt x="28" y="37"/>
                  </a:lnTo>
                  <a:lnTo>
                    <a:pt x="25" y="49"/>
                  </a:lnTo>
                  <a:lnTo>
                    <a:pt x="17" y="60"/>
                  </a:lnTo>
                  <a:lnTo>
                    <a:pt x="12" y="71"/>
                  </a:lnTo>
                  <a:lnTo>
                    <a:pt x="8" y="80"/>
                  </a:lnTo>
                  <a:lnTo>
                    <a:pt x="7" y="86"/>
                  </a:lnTo>
                  <a:lnTo>
                    <a:pt x="4" y="93"/>
                  </a:lnTo>
                  <a:lnTo>
                    <a:pt x="3" y="100"/>
                  </a:lnTo>
                  <a:lnTo>
                    <a:pt x="1" y="112"/>
                  </a:lnTo>
                  <a:lnTo>
                    <a:pt x="0" y="126"/>
                  </a:lnTo>
                  <a:lnTo>
                    <a:pt x="1" y="129"/>
                  </a:lnTo>
                  <a:lnTo>
                    <a:pt x="4" y="129"/>
                  </a:lnTo>
                  <a:lnTo>
                    <a:pt x="8" y="129"/>
                  </a:lnTo>
                  <a:lnTo>
                    <a:pt x="10" y="127"/>
                  </a:lnTo>
                  <a:lnTo>
                    <a:pt x="19" y="124"/>
                  </a:lnTo>
                  <a:lnTo>
                    <a:pt x="28" y="121"/>
                  </a:lnTo>
                  <a:lnTo>
                    <a:pt x="37" y="121"/>
                  </a:lnTo>
                  <a:lnTo>
                    <a:pt x="46" y="121"/>
                  </a:lnTo>
                  <a:lnTo>
                    <a:pt x="55" y="121"/>
                  </a:lnTo>
                  <a:lnTo>
                    <a:pt x="64" y="121"/>
                  </a:lnTo>
                  <a:lnTo>
                    <a:pt x="75" y="121"/>
                  </a:lnTo>
                  <a:lnTo>
                    <a:pt x="85" y="121"/>
                  </a:lnTo>
                  <a:lnTo>
                    <a:pt x="93" y="118"/>
                  </a:lnTo>
                  <a:lnTo>
                    <a:pt x="95" y="111"/>
                  </a:lnTo>
                  <a:lnTo>
                    <a:pt x="96" y="100"/>
                  </a:lnTo>
                  <a:lnTo>
                    <a:pt x="96" y="89"/>
                  </a:lnTo>
                  <a:lnTo>
                    <a:pt x="96" y="80"/>
                  </a:lnTo>
                  <a:lnTo>
                    <a:pt x="95" y="71"/>
                  </a:lnTo>
                  <a:lnTo>
                    <a:pt x="95" y="60"/>
                  </a:lnTo>
                  <a:lnTo>
                    <a:pt x="95" y="53"/>
                  </a:lnTo>
                  <a:lnTo>
                    <a:pt x="95" y="44"/>
                  </a:lnTo>
                  <a:lnTo>
                    <a:pt x="96" y="34"/>
                  </a:lnTo>
                  <a:lnTo>
                    <a:pt x="99" y="26"/>
                  </a:lnTo>
                  <a:lnTo>
                    <a:pt x="100" y="16"/>
                  </a:lnTo>
                  <a:lnTo>
                    <a:pt x="41" y="0"/>
                  </a:lnTo>
                  <a:close/>
                </a:path>
              </a:pathLst>
            </a:custGeom>
            <a:solidFill>
              <a:srgbClr val="FFFFFF"/>
            </a:solidFill>
            <a:ln w="9525">
              <a:noFill/>
              <a:round/>
              <a:headEnd/>
              <a:tailEnd/>
            </a:ln>
          </p:spPr>
          <p:txBody>
            <a:bodyPr/>
            <a:lstStyle/>
            <a:p>
              <a:endParaRPr lang="en-US"/>
            </a:p>
          </p:txBody>
        </p:sp>
        <p:sp>
          <p:nvSpPr>
            <p:cNvPr id="1242047" name="Freeform 959"/>
            <p:cNvSpPr>
              <a:spLocks/>
            </p:cNvSpPr>
            <p:nvPr/>
          </p:nvSpPr>
          <p:spPr bwMode="auto">
            <a:xfrm>
              <a:off x="2850" y="2096"/>
              <a:ext cx="50" cy="65"/>
            </a:xfrm>
            <a:custGeom>
              <a:avLst/>
              <a:gdLst/>
              <a:ahLst/>
              <a:cxnLst>
                <a:cxn ang="0">
                  <a:pos x="41" y="0"/>
                </a:cxn>
                <a:cxn ang="0">
                  <a:pos x="41" y="0"/>
                </a:cxn>
                <a:cxn ang="0">
                  <a:pos x="37" y="10"/>
                </a:cxn>
                <a:cxn ang="0">
                  <a:pos x="34" y="23"/>
                </a:cxn>
                <a:cxn ang="0">
                  <a:pos x="28" y="37"/>
                </a:cxn>
                <a:cxn ang="0">
                  <a:pos x="25" y="49"/>
                </a:cxn>
                <a:cxn ang="0">
                  <a:pos x="17" y="60"/>
                </a:cxn>
                <a:cxn ang="0">
                  <a:pos x="12" y="71"/>
                </a:cxn>
                <a:cxn ang="0">
                  <a:pos x="8" y="80"/>
                </a:cxn>
                <a:cxn ang="0">
                  <a:pos x="7" y="86"/>
                </a:cxn>
                <a:cxn ang="0">
                  <a:pos x="4" y="93"/>
                </a:cxn>
                <a:cxn ang="0">
                  <a:pos x="3" y="100"/>
                </a:cxn>
                <a:cxn ang="0">
                  <a:pos x="1" y="112"/>
                </a:cxn>
                <a:cxn ang="0">
                  <a:pos x="0" y="126"/>
                </a:cxn>
                <a:cxn ang="0">
                  <a:pos x="1" y="129"/>
                </a:cxn>
                <a:cxn ang="0">
                  <a:pos x="4" y="129"/>
                </a:cxn>
                <a:cxn ang="0">
                  <a:pos x="8" y="129"/>
                </a:cxn>
                <a:cxn ang="0">
                  <a:pos x="10" y="127"/>
                </a:cxn>
                <a:cxn ang="0">
                  <a:pos x="19" y="124"/>
                </a:cxn>
                <a:cxn ang="0">
                  <a:pos x="28" y="121"/>
                </a:cxn>
                <a:cxn ang="0">
                  <a:pos x="37" y="121"/>
                </a:cxn>
                <a:cxn ang="0">
                  <a:pos x="46" y="121"/>
                </a:cxn>
                <a:cxn ang="0">
                  <a:pos x="55" y="121"/>
                </a:cxn>
                <a:cxn ang="0">
                  <a:pos x="64" y="121"/>
                </a:cxn>
                <a:cxn ang="0">
                  <a:pos x="75" y="121"/>
                </a:cxn>
                <a:cxn ang="0">
                  <a:pos x="85" y="121"/>
                </a:cxn>
                <a:cxn ang="0">
                  <a:pos x="93" y="118"/>
                </a:cxn>
                <a:cxn ang="0">
                  <a:pos x="95" y="111"/>
                </a:cxn>
                <a:cxn ang="0">
                  <a:pos x="96" y="100"/>
                </a:cxn>
                <a:cxn ang="0">
                  <a:pos x="96" y="89"/>
                </a:cxn>
                <a:cxn ang="0">
                  <a:pos x="96" y="80"/>
                </a:cxn>
                <a:cxn ang="0">
                  <a:pos x="95" y="71"/>
                </a:cxn>
                <a:cxn ang="0">
                  <a:pos x="95" y="60"/>
                </a:cxn>
                <a:cxn ang="0">
                  <a:pos x="95" y="53"/>
                </a:cxn>
                <a:cxn ang="0">
                  <a:pos x="95" y="44"/>
                </a:cxn>
                <a:cxn ang="0">
                  <a:pos x="96" y="34"/>
                </a:cxn>
                <a:cxn ang="0">
                  <a:pos x="99" y="26"/>
                </a:cxn>
                <a:cxn ang="0">
                  <a:pos x="100" y="16"/>
                </a:cxn>
                <a:cxn ang="0">
                  <a:pos x="41" y="0"/>
                </a:cxn>
              </a:cxnLst>
              <a:rect l="0" t="0" r="r" b="b"/>
              <a:pathLst>
                <a:path w="100" h="129">
                  <a:moveTo>
                    <a:pt x="41" y="0"/>
                  </a:moveTo>
                  <a:lnTo>
                    <a:pt x="41" y="0"/>
                  </a:lnTo>
                  <a:lnTo>
                    <a:pt x="37" y="10"/>
                  </a:lnTo>
                  <a:lnTo>
                    <a:pt x="34" y="23"/>
                  </a:lnTo>
                  <a:lnTo>
                    <a:pt x="28" y="37"/>
                  </a:lnTo>
                  <a:lnTo>
                    <a:pt x="25" y="49"/>
                  </a:lnTo>
                  <a:lnTo>
                    <a:pt x="17" y="60"/>
                  </a:lnTo>
                  <a:lnTo>
                    <a:pt x="12" y="71"/>
                  </a:lnTo>
                  <a:lnTo>
                    <a:pt x="8" y="80"/>
                  </a:lnTo>
                  <a:lnTo>
                    <a:pt x="7" y="86"/>
                  </a:lnTo>
                  <a:lnTo>
                    <a:pt x="4" y="93"/>
                  </a:lnTo>
                  <a:lnTo>
                    <a:pt x="3" y="100"/>
                  </a:lnTo>
                  <a:lnTo>
                    <a:pt x="1" y="112"/>
                  </a:lnTo>
                  <a:lnTo>
                    <a:pt x="0" y="126"/>
                  </a:lnTo>
                  <a:lnTo>
                    <a:pt x="1" y="129"/>
                  </a:lnTo>
                  <a:lnTo>
                    <a:pt x="4" y="129"/>
                  </a:lnTo>
                  <a:lnTo>
                    <a:pt x="8" y="129"/>
                  </a:lnTo>
                  <a:lnTo>
                    <a:pt x="10" y="127"/>
                  </a:lnTo>
                  <a:lnTo>
                    <a:pt x="19" y="124"/>
                  </a:lnTo>
                  <a:lnTo>
                    <a:pt x="28" y="121"/>
                  </a:lnTo>
                  <a:lnTo>
                    <a:pt x="37" y="121"/>
                  </a:lnTo>
                  <a:lnTo>
                    <a:pt x="46" y="121"/>
                  </a:lnTo>
                  <a:lnTo>
                    <a:pt x="55" y="121"/>
                  </a:lnTo>
                  <a:lnTo>
                    <a:pt x="64" y="121"/>
                  </a:lnTo>
                  <a:lnTo>
                    <a:pt x="75" y="121"/>
                  </a:lnTo>
                  <a:lnTo>
                    <a:pt x="85" y="121"/>
                  </a:lnTo>
                  <a:lnTo>
                    <a:pt x="93" y="118"/>
                  </a:lnTo>
                  <a:lnTo>
                    <a:pt x="95" y="111"/>
                  </a:lnTo>
                  <a:lnTo>
                    <a:pt x="96" y="100"/>
                  </a:lnTo>
                  <a:lnTo>
                    <a:pt x="96" y="89"/>
                  </a:lnTo>
                  <a:lnTo>
                    <a:pt x="96" y="80"/>
                  </a:lnTo>
                  <a:lnTo>
                    <a:pt x="95" y="71"/>
                  </a:lnTo>
                  <a:lnTo>
                    <a:pt x="95" y="60"/>
                  </a:lnTo>
                  <a:lnTo>
                    <a:pt x="95" y="53"/>
                  </a:lnTo>
                  <a:lnTo>
                    <a:pt x="95" y="44"/>
                  </a:lnTo>
                  <a:lnTo>
                    <a:pt x="96" y="34"/>
                  </a:lnTo>
                  <a:lnTo>
                    <a:pt x="99" y="26"/>
                  </a:lnTo>
                  <a:lnTo>
                    <a:pt x="100" y="16"/>
                  </a:lnTo>
                  <a:lnTo>
                    <a:pt x="41" y="0"/>
                  </a:lnTo>
                  <a:close/>
                </a:path>
              </a:pathLst>
            </a:custGeom>
            <a:noFill/>
            <a:ln w="1588">
              <a:solidFill>
                <a:srgbClr val="000000"/>
              </a:solidFill>
              <a:prstDash val="solid"/>
              <a:round/>
              <a:headEnd/>
              <a:tailEnd/>
            </a:ln>
          </p:spPr>
          <p:txBody>
            <a:bodyPr/>
            <a:lstStyle/>
            <a:p>
              <a:endParaRPr lang="en-US"/>
            </a:p>
          </p:txBody>
        </p:sp>
        <p:sp>
          <p:nvSpPr>
            <p:cNvPr id="1242048" name="Freeform 960"/>
            <p:cNvSpPr>
              <a:spLocks/>
            </p:cNvSpPr>
            <p:nvPr/>
          </p:nvSpPr>
          <p:spPr bwMode="auto">
            <a:xfrm>
              <a:off x="2776" y="2166"/>
              <a:ext cx="145" cy="229"/>
            </a:xfrm>
            <a:custGeom>
              <a:avLst/>
              <a:gdLst/>
              <a:ahLst/>
              <a:cxnLst>
                <a:cxn ang="0">
                  <a:pos x="80" y="141"/>
                </a:cxn>
                <a:cxn ang="0">
                  <a:pos x="47" y="186"/>
                </a:cxn>
                <a:cxn ang="0">
                  <a:pos x="32" y="218"/>
                </a:cxn>
                <a:cxn ang="0">
                  <a:pos x="23" y="240"/>
                </a:cxn>
                <a:cxn ang="0">
                  <a:pos x="7" y="256"/>
                </a:cxn>
                <a:cxn ang="0">
                  <a:pos x="0" y="240"/>
                </a:cxn>
                <a:cxn ang="0">
                  <a:pos x="3" y="209"/>
                </a:cxn>
                <a:cxn ang="0">
                  <a:pos x="12" y="179"/>
                </a:cxn>
                <a:cxn ang="0">
                  <a:pos x="35" y="145"/>
                </a:cxn>
                <a:cxn ang="0">
                  <a:pos x="61" y="93"/>
                </a:cxn>
                <a:cxn ang="0">
                  <a:pos x="75" y="65"/>
                </a:cxn>
                <a:cxn ang="0">
                  <a:pos x="182" y="13"/>
                </a:cxn>
                <a:cxn ang="0">
                  <a:pos x="281" y="201"/>
                </a:cxn>
                <a:cxn ang="0">
                  <a:pos x="282" y="259"/>
                </a:cxn>
                <a:cxn ang="0">
                  <a:pos x="290" y="306"/>
                </a:cxn>
                <a:cxn ang="0">
                  <a:pos x="288" y="343"/>
                </a:cxn>
                <a:cxn ang="0">
                  <a:pos x="290" y="374"/>
                </a:cxn>
                <a:cxn ang="0">
                  <a:pos x="284" y="400"/>
                </a:cxn>
                <a:cxn ang="0">
                  <a:pos x="272" y="388"/>
                </a:cxn>
                <a:cxn ang="0">
                  <a:pos x="264" y="357"/>
                </a:cxn>
                <a:cxn ang="0">
                  <a:pos x="259" y="327"/>
                </a:cxn>
                <a:cxn ang="0">
                  <a:pos x="255" y="284"/>
                </a:cxn>
                <a:cxn ang="0">
                  <a:pos x="240" y="244"/>
                </a:cxn>
                <a:cxn ang="0">
                  <a:pos x="228" y="284"/>
                </a:cxn>
                <a:cxn ang="0">
                  <a:pos x="228" y="318"/>
                </a:cxn>
                <a:cxn ang="0">
                  <a:pos x="224" y="364"/>
                </a:cxn>
                <a:cxn ang="0">
                  <a:pos x="225" y="401"/>
                </a:cxn>
                <a:cxn ang="0">
                  <a:pos x="220" y="429"/>
                </a:cxn>
                <a:cxn ang="0">
                  <a:pos x="202" y="435"/>
                </a:cxn>
                <a:cxn ang="0">
                  <a:pos x="196" y="406"/>
                </a:cxn>
                <a:cxn ang="0">
                  <a:pos x="197" y="379"/>
                </a:cxn>
                <a:cxn ang="0">
                  <a:pos x="189" y="335"/>
                </a:cxn>
                <a:cxn ang="0">
                  <a:pos x="191" y="292"/>
                </a:cxn>
                <a:cxn ang="0">
                  <a:pos x="181" y="269"/>
                </a:cxn>
                <a:cxn ang="0">
                  <a:pos x="172" y="284"/>
                </a:cxn>
                <a:cxn ang="0">
                  <a:pos x="159" y="324"/>
                </a:cxn>
                <a:cxn ang="0">
                  <a:pos x="148" y="373"/>
                </a:cxn>
                <a:cxn ang="0">
                  <a:pos x="146" y="412"/>
                </a:cxn>
                <a:cxn ang="0">
                  <a:pos x="133" y="447"/>
                </a:cxn>
                <a:cxn ang="0">
                  <a:pos x="119" y="457"/>
                </a:cxn>
                <a:cxn ang="0">
                  <a:pos x="115" y="428"/>
                </a:cxn>
                <a:cxn ang="0">
                  <a:pos x="119" y="394"/>
                </a:cxn>
                <a:cxn ang="0">
                  <a:pos x="116" y="352"/>
                </a:cxn>
                <a:cxn ang="0">
                  <a:pos x="121" y="299"/>
                </a:cxn>
                <a:cxn ang="0">
                  <a:pos x="119" y="269"/>
                </a:cxn>
                <a:cxn ang="0">
                  <a:pos x="101" y="289"/>
                </a:cxn>
                <a:cxn ang="0">
                  <a:pos x="89" y="327"/>
                </a:cxn>
                <a:cxn ang="0">
                  <a:pos x="73" y="357"/>
                </a:cxn>
                <a:cxn ang="0">
                  <a:pos x="59" y="388"/>
                </a:cxn>
                <a:cxn ang="0">
                  <a:pos x="41" y="412"/>
                </a:cxn>
                <a:cxn ang="0">
                  <a:pos x="32" y="394"/>
                </a:cxn>
                <a:cxn ang="0">
                  <a:pos x="39" y="360"/>
                </a:cxn>
                <a:cxn ang="0">
                  <a:pos x="52" y="326"/>
                </a:cxn>
                <a:cxn ang="0">
                  <a:pos x="65" y="296"/>
                </a:cxn>
                <a:cxn ang="0">
                  <a:pos x="74" y="244"/>
                </a:cxn>
                <a:cxn ang="0">
                  <a:pos x="87" y="206"/>
                </a:cxn>
                <a:cxn ang="0">
                  <a:pos x="100" y="184"/>
                </a:cxn>
                <a:cxn ang="0">
                  <a:pos x="121" y="123"/>
                </a:cxn>
                <a:cxn ang="0">
                  <a:pos x="128" y="78"/>
                </a:cxn>
                <a:cxn ang="0">
                  <a:pos x="115" y="80"/>
                </a:cxn>
              </a:cxnLst>
              <a:rect l="0" t="0" r="r" b="b"/>
              <a:pathLst>
                <a:path w="291" h="457">
                  <a:moveTo>
                    <a:pt x="93" y="104"/>
                  </a:moveTo>
                  <a:lnTo>
                    <a:pt x="91" y="111"/>
                  </a:lnTo>
                  <a:lnTo>
                    <a:pt x="88" y="121"/>
                  </a:lnTo>
                  <a:lnTo>
                    <a:pt x="83" y="133"/>
                  </a:lnTo>
                  <a:lnTo>
                    <a:pt x="80" y="141"/>
                  </a:lnTo>
                  <a:lnTo>
                    <a:pt x="74" y="148"/>
                  </a:lnTo>
                  <a:lnTo>
                    <a:pt x="66" y="158"/>
                  </a:lnTo>
                  <a:lnTo>
                    <a:pt x="57" y="170"/>
                  </a:lnTo>
                  <a:lnTo>
                    <a:pt x="52" y="179"/>
                  </a:lnTo>
                  <a:lnTo>
                    <a:pt x="47" y="186"/>
                  </a:lnTo>
                  <a:lnTo>
                    <a:pt x="44" y="194"/>
                  </a:lnTo>
                  <a:lnTo>
                    <a:pt x="41" y="201"/>
                  </a:lnTo>
                  <a:lnTo>
                    <a:pt x="38" y="209"/>
                  </a:lnTo>
                  <a:lnTo>
                    <a:pt x="35" y="215"/>
                  </a:lnTo>
                  <a:lnTo>
                    <a:pt x="32" y="218"/>
                  </a:lnTo>
                  <a:lnTo>
                    <a:pt x="30" y="219"/>
                  </a:lnTo>
                  <a:lnTo>
                    <a:pt x="29" y="223"/>
                  </a:lnTo>
                  <a:lnTo>
                    <a:pt x="25" y="229"/>
                  </a:lnTo>
                  <a:lnTo>
                    <a:pt x="24" y="235"/>
                  </a:lnTo>
                  <a:lnTo>
                    <a:pt x="23" y="240"/>
                  </a:lnTo>
                  <a:lnTo>
                    <a:pt x="21" y="244"/>
                  </a:lnTo>
                  <a:lnTo>
                    <a:pt x="19" y="247"/>
                  </a:lnTo>
                  <a:lnTo>
                    <a:pt x="15" y="253"/>
                  </a:lnTo>
                  <a:lnTo>
                    <a:pt x="10" y="255"/>
                  </a:lnTo>
                  <a:lnTo>
                    <a:pt x="7" y="256"/>
                  </a:lnTo>
                  <a:lnTo>
                    <a:pt x="5" y="255"/>
                  </a:lnTo>
                  <a:lnTo>
                    <a:pt x="1" y="253"/>
                  </a:lnTo>
                  <a:lnTo>
                    <a:pt x="0" y="250"/>
                  </a:lnTo>
                  <a:lnTo>
                    <a:pt x="0" y="244"/>
                  </a:lnTo>
                  <a:lnTo>
                    <a:pt x="0" y="240"/>
                  </a:lnTo>
                  <a:lnTo>
                    <a:pt x="0" y="235"/>
                  </a:lnTo>
                  <a:lnTo>
                    <a:pt x="1" y="231"/>
                  </a:lnTo>
                  <a:lnTo>
                    <a:pt x="3" y="225"/>
                  </a:lnTo>
                  <a:lnTo>
                    <a:pt x="5" y="216"/>
                  </a:lnTo>
                  <a:lnTo>
                    <a:pt x="3" y="209"/>
                  </a:lnTo>
                  <a:lnTo>
                    <a:pt x="3" y="200"/>
                  </a:lnTo>
                  <a:lnTo>
                    <a:pt x="6" y="188"/>
                  </a:lnTo>
                  <a:lnTo>
                    <a:pt x="7" y="184"/>
                  </a:lnTo>
                  <a:lnTo>
                    <a:pt x="10" y="179"/>
                  </a:lnTo>
                  <a:lnTo>
                    <a:pt x="12" y="179"/>
                  </a:lnTo>
                  <a:lnTo>
                    <a:pt x="15" y="173"/>
                  </a:lnTo>
                  <a:lnTo>
                    <a:pt x="19" y="169"/>
                  </a:lnTo>
                  <a:lnTo>
                    <a:pt x="23" y="161"/>
                  </a:lnTo>
                  <a:lnTo>
                    <a:pt x="28" y="155"/>
                  </a:lnTo>
                  <a:lnTo>
                    <a:pt x="35" y="145"/>
                  </a:lnTo>
                  <a:lnTo>
                    <a:pt x="37" y="142"/>
                  </a:lnTo>
                  <a:lnTo>
                    <a:pt x="41" y="132"/>
                  </a:lnTo>
                  <a:lnTo>
                    <a:pt x="47" y="120"/>
                  </a:lnTo>
                  <a:lnTo>
                    <a:pt x="55" y="107"/>
                  </a:lnTo>
                  <a:lnTo>
                    <a:pt x="61" y="93"/>
                  </a:lnTo>
                  <a:lnTo>
                    <a:pt x="66" y="83"/>
                  </a:lnTo>
                  <a:lnTo>
                    <a:pt x="71" y="74"/>
                  </a:lnTo>
                  <a:lnTo>
                    <a:pt x="73" y="70"/>
                  </a:lnTo>
                  <a:lnTo>
                    <a:pt x="74" y="68"/>
                  </a:lnTo>
                  <a:lnTo>
                    <a:pt x="75" y="65"/>
                  </a:lnTo>
                  <a:lnTo>
                    <a:pt x="77" y="62"/>
                  </a:lnTo>
                  <a:lnTo>
                    <a:pt x="79" y="61"/>
                  </a:lnTo>
                  <a:lnTo>
                    <a:pt x="106" y="30"/>
                  </a:lnTo>
                  <a:lnTo>
                    <a:pt x="141" y="0"/>
                  </a:lnTo>
                  <a:lnTo>
                    <a:pt x="182" y="13"/>
                  </a:lnTo>
                  <a:lnTo>
                    <a:pt x="245" y="33"/>
                  </a:lnTo>
                  <a:lnTo>
                    <a:pt x="258" y="114"/>
                  </a:lnTo>
                  <a:lnTo>
                    <a:pt x="273" y="185"/>
                  </a:lnTo>
                  <a:lnTo>
                    <a:pt x="275" y="194"/>
                  </a:lnTo>
                  <a:lnTo>
                    <a:pt x="281" y="201"/>
                  </a:lnTo>
                  <a:lnTo>
                    <a:pt x="283" y="212"/>
                  </a:lnTo>
                  <a:lnTo>
                    <a:pt x="284" y="225"/>
                  </a:lnTo>
                  <a:lnTo>
                    <a:pt x="284" y="235"/>
                  </a:lnTo>
                  <a:lnTo>
                    <a:pt x="283" y="247"/>
                  </a:lnTo>
                  <a:lnTo>
                    <a:pt x="282" y="259"/>
                  </a:lnTo>
                  <a:lnTo>
                    <a:pt x="282" y="269"/>
                  </a:lnTo>
                  <a:lnTo>
                    <a:pt x="283" y="277"/>
                  </a:lnTo>
                  <a:lnTo>
                    <a:pt x="286" y="287"/>
                  </a:lnTo>
                  <a:lnTo>
                    <a:pt x="288" y="298"/>
                  </a:lnTo>
                  <a:lnTo>
                    <a:pt x="290" y="306"/>
                  </a:lnTo>
                  <a:lnTo>
                    <a:pt x="290" y="315"/>
                  </a:lnTo>
                  <a:lnTo>
                    <a:pt x="288" y="324"/>
                  </a:lnTo>
                  <a:lnTo>
                    <a:pt x="286" y="330"/>
                  </a:lnTo>
                  <a:lnTo>
                    <a:pt x="286" y="337"/>
                  </a:lnTo>
                  <a:lnTo>
                    <a:pt x="288" y="343"/>
                  </a:lnTo>
                  <a:lnTo>
                    <a:pt x="290" y="348"/>
                  </a:lnTo>
                  <a:lnTo>
                    <a:pt x="291" y="355"/>
                  </a:lnTo>
                  <a:lnTo>
                    <a:pt x="291" y="361"/>
                  </a:lnTo>
                  <a:lnTo>
                    <a:pt x="291" y="369"/>
                  </a:lnTo>
                  <a:lnTo>
                    <a:pt x="290" y="374"/>
                  </a:lnTo>
                  <a:lnTo>
                    <a:pt x="288" y="382"/>
                  </a:lnTo>
                  <a:lnTo>
                    <a:pt x="290" y="388"/>
                  </a:lnTo>
                  <a:lnTo>
                    <a:pt x="290" y="394"/>
                  </a:lnTo>
                  <a:lnTo>
                    <a:pt x="288" y="397"/>
                  </a:lnTo>
                  <a:lnTo>
                    <a:pt x="284" y="400"/>
                  </a:lnTo>
                  <a:lnTo>
                    <a:pt x="281" y="400"/>
                  </a:lnTo>
                  <a:lnTo>
                    <a:pt x="277" y="398"/>
                  </a:lnTo>
                  <a:lnTo>
                    <a:pt x="274" y="397"/>
                  </a:lnTo>
                  <a:lnTo>
                    <a:pt x="273" y="391"/>
                  </a:lnTo>
                  <a:lnTo>
                    <a:pt x="272" y="388"/>
                  </a:lnTo>
                  <a:lnTo>
                    <a:pt x="269" y="379"/>
                  </a:lnTo>
                  <a:lnTo>
                    <a:pt x="268" y="372"/>
                  </a:lnTo>
                  <a:lnTo>
                    <a:pt x="265" y="369"/>
                  </a:lnTo>
                  <a:lnTo>
                    <a:pt x="264" y="361"/>
                  </a:lnTo>
                  <a:lnTo>
                    <a:pt x="264" y="357"/>
                  </a:lnTo>
                  <a:lnTo>
                    <a:pt x="264" y="352"/>
                  </a:lnTo>
                  <a:lnTo>
                    <a:pt x="265" y="346"/>
                  </a:lnTo>
                  <a:lnTo>
                    <a:pt x="264" y="339"/>
                  </a:lnTo>
                  <a:lnTo>
                    <a:pt x="263" y="332"/>
                  </a:lnTo>
                  <a:lnTo>
                    <a:pt x="259" y="327"/>
                  </a:lnTo>
                  <a:lnTo>
                    <a:pt x="258" y="324"/>
                  </a:lnTo>
                  <a:lnTo>
                    <a:pt x="256" y="317"/>
                  </a:lnTo>
                  <a:lnTo>
                    <a:pt x="256" y="306"/>
                  </a:lnTo>
                  <a:lnTo>
                    <a:pt x="255" y="296"/>
                  </a:lnTo>
                  <a:lnTo>
                    <a:pt x="255" y="284"/>
                  </a:lnTo>
                  <a:lnTo>
                    <a:pt x="254" y="274"/>
                  </a:lnTo>
                  <a:lnTo>
                    <a:pt x="249" y="268"/>
                  </a:lnTo>
                  <a:lnTo>
                    <a:pt x="245" y="260"/>
                  </a:lnTo>
                  <a:lnTo>
                    <a:pt x="241" y="255"/>
                  </a:lnTo>
                  <a:lnTo>
                    <a:pt x="240" y="244"/>
                  </a:lnTo>
                  <a:lnTo>
                    <a:pt x="238" y="256"/>
                  </a:lnTo>
                  <a:lnTo>
                    <a:pt x="234" y="260"/>
                  </a:lnTo>
                  <a:lnTo>
                    <a:pt x="231" y="268"/>
                  </a:lnTo>
                  <a:lnTo>
                    <a:pt x="228" y="281"/>
                  </a:lnTo>
                  <a:lnTo>
                    <a:pt x="228" y="284"/>
                  </a:lnTo>
                  <a:lnTo>
                    <a:pt x="225" y="290"/>
                  </a:lnTo>
                  <a:lnTo>
                    <a:pt x="224" y="299"/>
                  </a:lnTo>
                  <a:lnTo>
                    <a:pt x="224" y="305"/>
                  </a:lnTo>
                  <a:lnTo>
                    <a:pt x="225" y="312"/>
                  </a:lnTo>
                  <a:lnTo>
                    <a:pt x="228" y="318"/>
                  </a:lnTo>
                  <a:lnTo>
                    <a:pt x="228" y="327"/>
                  </a:lnTo>
                  <a:lnTo>
                    <a:pt x="228" y="339"/>
                  </a:lnTo>
                  <a:lnTo>
                    <a:pt x="225" y="349"/>
                  </a:lnTo>
                  <a:lnTo>
                    <a:pt x="225" y="357"/>
                  </a:lnTo>
                  <a:lnTo>
                    <a:pt x="224" y="364"/>
                  </a:lnTo>
                  <a:lnTo>
                    <a:pt x="224" y="372"/>
                  </a:lnTo>
                  <a:lnTo>
                    <a:pt x="224" y="379"/>
                  </a:lnTo>
                  <a:lnTo>
                    <a:pt x="225" y="388"/>
                  </a:lnTo>
                  <a:lnTo>
                    <a:pt x="225" y="394"/>
                  </a:lnTo>
                  <a:lnTo>
                    <a:pt x="225" y="401"/>
                  </a:lnTo>
                  <a:lnTo>
                    <a:pt x="224" y="404"/>
                  </a:lnTo>
                  <a:lnTo>
                    <a:pt x="223" y="406"/>
                  </a:lnTo>
                  <a:lnTo>
                    <a:pt x="220" y="412"/>
                  </a:lnTo>
                  <a:lnTo>
                    <a:pt x="220" y="417"/>
                  </a:lnTo>
                  <a:lnTo>
                    <a:pt x="220" y="429"/>
                  </a:lnTo>
                  <a:lnTo>
                    <a:pt x="220" y="435"/>
                  </a:lnTo>
                  <a:lnTo>
                    <a:pt x="216" y="441"/>
                  </a:lnTo>
                  <a:lnTo>
                    <a:pt x="211" y="441"/>
                  </a:lnTo>
                  <a:lnTo>
                    <a:pt x="205" y="440"/>
                  </a:lnTo>
                  <a:lnTo>
                    <a:pt x="202" y="435"/>
                  </a:lnTo>
                  <a:lnTo>
                    <a:pt x="200" y="429"/>
                  </a:lnTo>
                  <a:lnTo>
                    <a:pt x="200" y="419"/>
                  </a:lnTo>
                  <a:lnTo>
                    <a:pt x="200" y="414"/>
                  </a:lnTo>
                  <a:lnTo>
                    <a:pt x="198" y="410"/>
                  </a:lnTo>
                  <a:lnTo>
                    <a:pt x="196" y="406"/>
                  </a:lnTo>
                  <a:lnTo>
                    <a:pt x="196" y="401"/>
                  </a:lnTo>
                  <a:lnTo>
                    <a:pt x="196" y="397"/>
                  </a:lnTo>
                  <a:lnTo>
                    <a:pt x="197" y="389"/>
                  </a:lnTo>
                  <a:lnTo>
                    <a:pt x="197" y="385"/>
                  </a:lnTo>
                  <a:lnTo>
                    <a:pt x="197" y="379"/>
                  </a:lnTo>
                  <a:lnTo>
                    <a:pt x="197" y="372"/>
                  </a:lnTo>
                  <a:lnTo>
                    <a:pt x="196" y="364"/>
                  </a:lnTo>
                  <a:lnTo>
                    <a:pt x="192" y="355"/>
                  </a:lnTo>
                  <a:lnTo>
                    <a:pt x="189" y="345"/>
                  </a:lnTo>
                  <a:lnTo>
                    <a:pt x="189" y="335"/>
                  </a:lnTo>
                  <a:lnTo>
                    <a:pt x="191" y="324"/>
                  </a:lnTo>
                  <a:lnTo>
                    <a:pt x="192" y="314"/>
                  </a:lnTo>
                  <a:lnTo>
                    <a:pt x="192" y="305"/>
                  </a:lnTo>
                  <a:lnTo>
                    <a:pt x="191" y="299"/>
                  </a:lnTo>
                  <a:lnTo>
                    <a:pt x="191" y="292"/>
                  </a:lnTo>
                  <a:lnTo>
                    <a:pt x="189" y="287"/>
                  </a:lnTo>
                  <a:lnTo>
                    <a:pt x="188" y="284"/>
                  </a:lnTo>
                  <a:lnTo>
                    <a:pt x="184" y="281"/>
                  </a:lnTo>
                  <a:lnTo>
                    <a:pt x="182" y="275"/>
                  </a:lnTo>
                  <a:lnTo>
                    <a:pt x="181" y="269"/>
                  </a:lnTo>
                  <a:lnTo>
                    <a:pt x="181" y="260"/>
                  </a:lnTo>
                  <a:lnTo>
                    <a:pt x="181" y="262"/>
                  </a:lnTo>
                  <a:lnTo>
                    <a:pt x="179" y="269"/>
                  </a:lnTo>
                  <a:lnTo>
                    <a:pt x="175" y="275"/>
                  </a:lnTo>
                  <a:lnTo>
                    <a:pt x="172" y="284"/>
                  </a:lnTo>
                  <a:lnTo>
                    <a:pt x="166" y="290"/>
                  </a:lnTo>
                  <a:lnTo>
                    <a:pt x="164" y="298"/>
                  </a:lnTo>
                  <a:lnTo>
                    <a:pt x="160" y="305"/>
                  </a:lnTo>
                  <a:lnTo>
                    <a:pt x="159" y="314"/>
                  </a:lnTo>
                  <a:lnTo>
                    <a:pt x="159" y="324"/>
                  </a:lnTo>
                  <a:lnTo>
                    <a:pt x="157" y="335"/>
                  </a:lnTo>
                  <a:lnTo>
                    <a:pt x="157" y="346"/>
                  </a:lnTo>
                  <a:lnTo>
                    <a:pt x="155" y="357"/>
                  </a:lnTo>
                  <a:lnTo>
                    <a:pt x="151" y="364"/>
                  </a:lnTo>
                  <a:lnTo>
                    <a:pt x="148" y="373"/>
                  </a:lnTo>
                  <a:lnTo>
                    <a:pt x="147" y="379"/>
                  </a:lnTo>
                  <a:lnTo>
                    <a:pt x="146" y="388"/>
                  </a:lnTo>
                  <a:lnTo>
                    <a:pt x="146" y="397"/>
                  </a:lnTo>
                  <a:lnTo>
                    <a:pt x="147" y="404"/>
                  </a:lnTo>
                  <a:lnTo>
                    <a:pt x="146" y="412"/>
                  </a:lnTo>
                  <a:lnTo>
                    <a:pt x="145" y="417"/>
                  </a:lnTo>
                  <a:lnTo>
                    <a:pt x="141" y="425"/>
                  </a:lnTo>
                  <a:lnTo>
                    <a:pt x="137" y="432"/>
                  </a:lnTo>
                  <a:lnTo>
                    <a:pt x="136" y="440"/>
                  </a:lnTo>
                  <a:lnTo>
                    <a:pt x="133" y="447"/>
                  </a:lnTo>
                  <a:lnTo>
                    <a:pt x="133" y="453"/>
                  </a:lnTo>
                  <a:lnTo>
                    <a:pt x="132" y="456"/>
                  </a:lnTo>
                  <a:lnTo>
                    <a:pt x="128" y="457"/>
                  </a:lnTo>
                  <a:lnTo>
                    <a:pt x="124" y="457"/>
                  </a:lnTo>
                  <a:lnTo>
                    <a:pt x="119" y="457"/>
                  </a:lnTo>
                  <a:lnTo>
                    <a:pt x="116" y="454"/>
                  </a:lnTo>
                  <a:lnTo>
                    <a:pt x="115" y="449"/>
                  </a:lnTo>
                  <a:lnTo>
                    <a:pt x="115" y="444"/>
                  </a:lnTo>
                  <a:lnTo>
                    <a:pt x="115" y="435"/>
                  </a:lnTo>
                  <a:lnTo>
                    <a:pt x="115" y="428"/>
                  </a:lnTo>
                  <a:lnTo>
                    <a:pt x="114" y="420"/>
                  </a:lnTo>
                  <a:lnTo>
                    <a:pt x="114" y="414"/>
                  </a:lnTo>
                  <a:lnTo>
                    <a:pt x="115" y="409"/>
                  </a:lnTo>
                  <a:lnTo>
                    <a:pt x="116" y="400"/>
                  </a:lnTo>
                  <a:lnTo>
                    <a:pt x="119" y="394"/>
                  </a:lnTo>
                  <a:lnTo>
                    <a:pt x="119" y="388"/>
                  </a:lnTo>
                  <a:lnTo>
                    <a:pt x="119" y="379"/>
                  </a:lnTo>
                  <a:lnTo>
                    <a:pt x="119" y="370"/>
                  </a:lnTo>
                  <a:lnTo>
                    <a:pt x="116" y="360"/>
                  </a:lnTo>
                  <a:lnTo>
                    <a:pt x="116" y="352"/>
                  </a:lnTo>
                  <a:lnTo>
                    <a:pt x="119" y="342"/>
                  </a:lnTo>
                  <a:lnTo>
                    <a:pt x="121" y="330"/>
                  </a:lnTo>
                  <a:lnTo>
                    <a:pt x="123" y="318"/>
                  </a:lnTo>
                  <a:lnTo>
                    <a:pt x="123" y="305"/>
                  </a:lnTo>
                  <a:lnTo>
                    <a:pt x="121" y="299"/>
                  </a:lnTo>
                  <a:lnTo>
                    <a:pt x="119" y="292"/>
                  </a:lnTo>
                  <a:lnTo>
                    <a:pt x="119" y="287"/>
                  </a:lnTo>
                  <a:lnTo>
                    <a:pt x="119" y="281"/>
                  </a:lnTo>
                  <a:lnTo>
                    <a:pt x="119" y="275"/>
                  </a:lnTo>
                  <a:lnTo>
                    <a:pt x="119" y="269"/>
                  </a:lnTo>
                  <a:lnTo>
                    <a:pt x="119" y="262"/>
                  </a:lnTo>
                  <a:lnTo>
                    <a:pt x="121" y="255"/>
                  </a:lnTo>
                  <a:lnTo>
                    <a:pt x="116" y="271"/>
                  </a:lnTo>
                  <a:lnTo>
                    <a:pt x="109" y="281"/>
                  </a:lnTo>
                  <a:lnTo>
                    <a:pt x="101" y="289"/>
                  </a:lnTo>
                  <a:lnTo>
                    <a:pt x="97" y="298"/>
                  </a:lnTo>
                  <a:lnTo>
                    <a:pt x="93" y="306"/>
                  </a:lnTo>
                  <a:lnTo>
                    <a:pt x="93" y="314"/>
                  </a:lnTo>
                  <a:lnTo>
                    <a:pt x="92" y="318"/>
                  </a:lnTo>
                  <a:lnTo>
                    <a:pt x="89" y="327"/>
                  </a:lnTo>
                  <a:lnTo>
                    <a:pt x="84" y="333"/>
                  </a:lnTo>
                  <a:lnTo>
                    <a:pt x="80" y="340"/>
                  </a:lnTo>
                  <a:lnTo>
                    <a:pt x="77" y="345"/>
                  </a:lnTo>
                  <a:lnTo>
                    <a:pt x="74" y="349"/>
                  </a:lnTo>
                  <a:lnTo>
                    <a:pt x="73" y="357"/>
                  </a:lnTo>
                  <a:lnTo>
                    <a:pt x="73" y="364"/>
                  </a:lnTo>
                  <a:lnTo>
                    <a:pt x="70" y="373"/>
                  </a:lnTo>
                  <a:lnTo>
                    <a:pt x="66" y="379"/>
                  </a:lnTo>
                  <a:lnTo>
                    <a:pt x="62" y="385"/>
                  </a:lnTo>
                  <a:lnTo>
                    <a:pt x="59" y="388"/>
                  </a:lnTo>
                  <a:lnTo>
                    <a:pt x="55" y="394"/>
                  </a:lnTo>
                  <a:lnTo>
                    <a:pt x="50" y="406"/>
                  </a:lnTo>
                  <a:lnTo>
                    <a:pt x="47" y="410"/>
                  </a:lnTo>
                  <a:lnTo>
                    <a:pt x="44" y="410"/>
                  </a:lnTo>
                  <a:lnTo>
                    <a:pt x="41" y="412"/>
                  </a:lnTo>
                  <a:lnTo>
                    <a:pt x="38" y="410"/>
                  </a:lnTo>
                  <a:lnTo>
                    <a:pt x="35" y="409"/>
                  </a:lnTo>
                  <a:lnTo>
                    <a:pt x="33" y="404"/>
                  </a:lnTo>
                  <a:lnTo>
                    <a:pt x="32" y="401"/>
                  </a:lnTo>
                  <a:lnTo>
                    <a:pt x="32" y="394"/>
                  </a:lnTo>
                  <a:lnTo>
                    <a:pt x="35" y="389"/>
                  </a:lnTo>
                  <a:lnTo>
                    <a:pt x="37" y="383"/>
                  </a:lnTo>
                  <a:lnTo>
                    <a:pt x="38" y="379"/>
                  </a:lnTo>
                  <a:lnTo>
                    <a:pt x="38" y="369"/>
                  </a:lnTo>
                  <a:lnTo>
                    <a:pt x="39" y="360"/>
                  </a:lnTo>
                  <a:lnTo>
                    <a:pt x="44" y="352"/>
                  </a:lnTo>
                  <a:lnTo>
                    <a:pt x="47" y="346"/>
                  </a:lnTo>
                  <a:lnTo>
                    <a:pt x="50" y="340"/>
                  </a:lnTo>
                  <a:lnTo>
                    <a:pt x="52" y="333"/>
                  </a:lnTo>
                  <a:lnTo>
                    <a:pt x="52" y="326"/>
                  </a:lnTo>
                  <a:lnTo>
                    <a:pt x="53" y="318"/>
                  </a:lnTo>
                  <a:lnTo>
                    <a:pt x="56" y="311"/>
                  </a:lnTo>
                  <a:lnTo>
                    <a:pt x="59" y="303"/>
                  </a:lnTo>
                  <a:lnTo>
                    <a:pt x="64" y="299"/>
                  </a:lnTo>
                  <a:lnTo>
                    <a:pt x="65" y="296"/>
                  </a:lnTo>
                  <a:lnTo>
                    <a:pt x="66" y="289"/>
                  </a:lnTo>
                  <a:lnTo>
                    <a:pt x="66" y="281"/>
                  </a:lnTo>
                  <a:lnTo>
                    <a:pt x="70" y="269"/>
                  </a:lnTo>
                  <a:lnTo>
                    <a:pt x="73" y="256"/>
                  </a:lnTo>
                  <a:lnTo>
                    <a:pt x="74" y="244"/>
                  </a:lnTo>
                  <a:lnTo>
                    <a:pt x="74" y="235"/>
                  </a:lnTo>
                  <a:lnTo>
                    <a:pt x="77" y="226"/>
                  </a:lnTo>
                  <a:lnTo>
                    <a:pt x="79" y="219"/>
                  </a:lnTo>
                  <a:lnTo>
                    <a:pt x="82" y="212"/>
                  </a:lnTo>
                  <a:lnTo>
                    <a:pt x="87" y="206"/>
                  </a:lnTo>
                  <a:lnTo>
                    <a:pt x="89" y="201"/>
                  </a:lnTo>
                  <a:lnTo>
                    <a:pt x="92" y="198"/>
                  </a:lnTo>
                  <a:lnTo>
                    <a:pt x="93" y="194"/>
                  </a:lnTo>
                  <a:lnTo>
                    <a:pt x="97" y="191"/>
                  </a:lnTo>
                  <a:lnTo>
                    <a:pt x="100" y="184"/>
                  </a:lnTo>
                  <a:lnTo>
                    <a:pt x="104" y="173"/>
                  </a:lnTo>
                  <a:lnTo>
                    <a:pt x="107" y="161"/>
                  </a:lnTo>
                  <a:lnTo>
                    <a:pt x="112" y="148"/>
                  </a:lnTo>
                  <a:lnTo>
                    <a:pt x="116" y="135"/>
                  </a:lnTo>
                  <a:lnTo>
                    <a:pt x="121" y="123"/>
                  </a:lnTo>
                  <a:lnTo>
                    <a:pt x="124" y="114"/>
                  </a:lnTo>
                  <a:lnTo>
                    <a:pt x="125" y="111"/>
                  </a:lnTo>
                  <a:lnTo>
                    <a:pt x="128" y="104"/>
                  </a:lnTo>
                  <a:lnTo>
                    <a:pt x="130" y="92"/>
                  </a:lnTo>
                  <a:lnTo>
                    <a:pt x="128" y="78"/>
                  </a:lnTo>
                  <a:lnTo>
                    <a:pt x="128" y="77"/>
                  </a:lnTo>
                  <a:lnTo>
                    <a:pt x="124" y="77"/>
                  </a:lnTo>
                  <a:lnTo>
                    <a:pt x="119" y="77"/>
                  </a:lnTo>
                  <a:lnTo>
                    <a:pt x="119" y="77"/>
                  </a:lnTo>
                  <a:lnTo>
                    <a:pt x="115" y="80"/>
                  </a:lnTo>
                  <a:lnTo>
                    <a:pt x="109" y="87"/>
                  </a:lnTo>
                  <a:lnTo>
                    <a:pt x="100" y="96"/>
                  </a:lnTo>
                  <a:lnTo>
                    <a:pt x="93" y="104"/>
                  </a:lnTo>
                  <a:close/>
                </a:path>
              </a:pathLst>
            </a:custGeom>
            <a:solidFill>
              <a:srgbClr val="FFFFFF"/>
            </a:solidFill>
            <a:ln w="9525">
              <a:noFill/>
              <a:round/>
              <a:headEnd/>
              <a:tailEnd/>
            </a:ln>
          </p:spPr>
          <p:txBody>
            <a:bodyPr/>
            <a:lstStyle/>
            <a:p>
              <a:endParaRPr lang="en-US"/>
            </a:p>
          </p:txBody>
        </p:sp>
        <p:sp>
          <p:nvSpPr>
            <p:cNvPr id="1242049" name="Freeform 961"/>
            <p:cNvSpPr>
              <a:spLocks/>
            </p:cNvSpPr>
            <p:nvPr/>
          </p:nvSpPr>
          <p:spPr bwMode="auto">
            <a:xfrm>
              <a:off x="2776" y="2166"/>
              <a:ext cx="145" cy="229"/>
            </a:xfrm>
            <a:custGeom>
              <a:avLst/>
              <a:gdLst/>
              <a:ahLst/>
              <a:cxnLst>
                <a:cxn ang="0">
                  <a:pos x="83" y="133"/>
                </a:cxn>
                <a:cxn ang="0">
                  <a:pos x="52" y="179"/>
                </a:cxn>
                <a:cxn ang="0">
                  <a:pos x="35" y="215"/>
                </a:cxn>
                <a:cxn ang="0">
                  <a:pos x="24" y="235"/>
                </a:cxn>
                <a:cxn ang="0">
                  <a:pos x="10" y="255"/>
                </a:cxn>
                <a:cxn ang="0">
                  <a:pos x="0" y="244"/>
                </a:cxn>
                <a:cxn ang="0">
                  <a:pos x="5" y="216"/>
                </a:cxn>
                <a:cxn ang="0">
                  <a:pos x="10" y="179"/>
                </a:cxn>
                <a:cxn ang="0">
                  <a:pos x="28" y="155"/>
                </a:cxn>
                <a:cxn ang="0">
                  <a:pos x="55" y="107"/>
                </a:cxn>
                <a:cxn ang="0">
                  <a:pos x="74" y="68"/>
                </a:cxn>
                <a:cxn ang="0">
                  <a:pos x="141" y="0"/>
                </a:cxn>
                <a:cxn ang="0">
                  <a:pos x="275" y="194"/>
                </a:cxn>
                <a:cxn ang="0">
                  <a:pos x="283" y="247"/>
                </a:cxn>
                <a:cxn ang="0">
                  <a:pos x="288" y="298"/>
                </a:cxn>
                <a:cxn ang="0">
                  <a:pos x="286" y="337"/>
                </a:cxn>
                <a:cxn ang="0">
                  <a:pos x="291" y="369"/>
                </a:cxn>
                <a:cxn ang="0">
                  <a:pos x="288" y="397"/>
                </a:cxn>
                <a:cxn ang="0">
                  <a:pos x="273" y="391"/>
                </a:cxn>
                <a:cxn ang="0">
                  <a:pos x="264" y="361"/>
                </a:cxn>
                <a:cxn ang="0">
                  <a:pos x="263" y="332"/>
                </a:cxn>
                <a:cxn ang="0">
                  <a:pos x="255" y="296"/>
                </a:cxn>
                <a:cxn ang="0">
                  <a:pos x="241" y="255"/>
                </a:cxn>
                <a:cxn ang="0">
                  <a:pos x="228" y="281"/>
                </a:cxn>
                <a:cxn ang="0">
                  <a:pos x="225" y="312"/>
                </a:cxn>
                <a:cxn ang="0">
                  <a:pos x="225" y="357"/>
                </a:cxn>
                <a:cxn ang="0">
                  <a:pos x="225" y="394"/>
                </a:cxn>
                <a:cxn ang="0">
                  <a:pos x="220" y="417"/>
                </a:cxn>
                <a:cxn ang="0">
                  <a:pos x="205" y="440"/>
                </a:cxn>
                <a:cxn ang="0">
                  <a:pos x="198" y="410"/>
                </a:cxn>
                <a:cxn ang="0">
                  <a:pos x="197" y="385"/>
                </a:cxn>
                <a:cxn ang="0">
                  <a:pos x="189" y="345"/>
                </a:cxn>
                <a:cxn ang="0">
                  <a:pos x="191" y="299"/>
                </a:cxn>
                <a:cxn ang="0">
                  <a:pos x="182" y="275"/>
                </a:cxn>
                <a:cxn ang="0">
                  <a:pos x="175" y="275"/>
                </a:cxn>
                <a:cxn ang="0">
                  <a:pos x="159" y="314"/>
                </a:cxn>
                <a:cxn ang="0">
                  <a:pos x="151" y="364"/>
                </a:cxn>
                <a:cxn ang="0">
                  <a:pos x="147" y="404"/>
                </a:cxn>
                <a:cxn ang="0">
                  <a:pos x="136" y="440"/>
                </a:cxn>
                <a:cxn ang="0">
                  <a:pos x="124" y="457"/>
                </a:cxn>
                <a:cxn ang="0">
                  <a:pos x="115" y="435"/>
                </a:cxn>
                <a:cxn ang="0">
                  <a:pos x="116" y="400"/>
                </a:cxn>
                <a:cxn ang="0">
                  <a:pos x="116" y="360"/>
                </a:cxn>
                <a:cxn ang="0">
                  <a:pos x="123" y="305"/>
                </a:cxn>
                <a:cxn ang="0">
                  <a:pos x="119" y="275"/>
                </a:cxn>
                <a:cxn ang="0">
                  <a:pos x="109" y="281"/>
                </a:cxn>
                <a:cxn ang="0">
                  <a:pos x="92" y="318"/>
                </a:cxn>
                <a:cxn ang="0">
                  <a:pos x="74" y="349"/>
                </a:cxn>
                <a:cxn ang="0">
                  <a:pos x="62" y="385"/>
                </a:cxn>
                <a:cxn ang="0">
                  <a:pos x="44" y="410"/>
                </a:cxn>
                <a:cxn ang="0">
                  <a:pos x="32" y="401"/>
                </a:cxn>
                <a:cxn ang="0">
                  <a:pos x="38" y="369"/>
                </a:cxn>
                <a:cxn ang="0">
                  <a:pos x="52" y="333"/>
                </a:cxn>
                <a:cxn ang="0">
                  <a:pos x="64" y="299"/>
                </a:cxn>
                <a:cxn ang="0">
                  <a:pos x="73" y="256"/>
                </a:cxn>
                <a:cxn ang="0">
                  <a:pos x="82" y="212"/>
                </a:cxn>
                <a:cxn ang="0">
                  <a:pos x="97" y="191"/>
                </a:cxn>
                <a:cxn ang="0">
                  <a:pos x="116" y="135"/>
                </a:cxn>
                <a:cxn ang="0">
                  <a:pos x="130" y="92"/>
                </a:cxn>
                <a:cxn ang="0">
                  <a:pos x="119" y="77"/>
                </a:cxn>
              </a:cxnLst>
              <a:rect l="0" t="0" r="r" b="b"/>
              <a:pathLst>
                <a:path w="291" h="457">
                  <a:moveTo>
                    <a:pt x="93" y="104"/>
                  </a:moveTo>
                  <a:lnTo>
                    <a:pt x="93" y="104"/>
                  </a:lnTo>
                  <a:lnTo>
                    <a:pt x="91" y="111"/>
                  </a:lnTo>
                  <a:lnTo>
                    <a:pt x="88" y="121"/>
                  </a:lnTo>
                  <a:lnTo>
                    <a:pt x="83" y="133"/>
                  </a:lnTo>
                  <a:lnTo>
                    <a:pt x="80" y="141"/>
                  </a:lnTo>
                  <a:lnTo>
                    <a:pt x="74" y="148"/>
                  </a:lnTo>
                  <a:lnTo>
                    <a:pt x="66" y="158"/>
                  </a:lnTo>
                  <a:lnTo>
                    <a:pt x="57" y="170"/>
                  </a:lnTo>
                  <a:lnTo>
                    <a:pt x="52" y="179"/>
                  </a:lnTo>
                  <a:lnTo>
                    <a:pt x="47" y="186"/>
                  </a:lnTo>
                  <a:lnTo>
                    <a:pt x="44" y="194"/>
                  </a:lnTo>
                  <a:lnTo>
                    <a:pt x="41" y="201"/>
                  </a:lnTo>
                  <a:lnTo>
                    <a:pt x="38" y="209"/>
                  </a:lnTo>
                  <a:lnTo>
                    <a:pt x="35" y="215"/>
                  </a:lnTo>
                  <a:lnTo>
                    <a:pt x="32" y="218"/>
                  </a:lnTo>
                  <a:lnTo>
                    <a:pt x="30" y="219"/>
                  </a:lnTo>
                  <a:lnTo>
                    <a:pt x="29" y="223"/>
                  </a:lnTo>
                  <a:lnTo>
                    <a:pt x="25" y="229"/>
                  </a:lnTo>
                  <a:lnTo>
                    <a:pt x="24" y="235"/>
                  </a:lnTo>
                  <a:lnTo>
                    <a:pt x="23" y="240"/>
                  </a:lnTo>
                  <a:lnTo>
                    <a:pt x="21" y="244"/>
                  </a:lnTo>
                  <a:lnTo>
                    <a:pt x="19" y="247"/>
                  </a:lnTo>
                  <a:lnTo>
                    <a:pt x="15" y="253"/>
                  </a:lnTo>
                  <a:lnTo>
                    <a:pt x="10" y="255"/>
                  </a:lnTo>
                  <a:lnTo>
                    <a:pt x="7" y="256"/>
                  </a:lnTo>
                  <a:lnTo>
                    <a:pt x="5" y="255"/>
                  </a:lnTo>
                  <a:lnTo>
                    <a:pt x="1" y="253"/>
                  </a:lnTo>
                  <a:lnTo>
                    <a:pt x="0" y="250"/>
                  </a:lnTo>
                  <a:lnTo>
                    <a:pt x="0" y="244"/>
                  </a:lnTo>
                  <a:lnTo>
                    <a:pt x="0" y="240"/>
                  </a:lnTo>
                  <a:lnTo>
                    <a:pt x="0" y="235"/>
                  </a:lnTo>
                  <a:lnTo>
                    <a:pt x="1" y="231"/>
                  </a:lnTo>
                  <a:lnTo>
                    <a:pt x="3" y="225"/>
                  </a:lnTo>
                  <a:lnTo>
                    <a:pt x="5" y="216"/>
                  </a:lnTo>
                  <a:lnTo>
                    <a:pt x="3" y="209"/>
                  </a:lnTo>
                  <a:lnTo>
                    <a:pt x="3" y="200"/>
                  </a:lnTo>
                  <a:lnTo>
                    <a:pt x="6" y="188"/>
                  </a:lnTo>
                  <a:lnTo>
                    <a:pt x="7" y="184"/>
                  </a:lnTo>
                  <a:lnTo>
                    <a:pt x="10" y="179"/>
                  </a:lnTo>
                  <a:lnTo>
                    <a:pt x="12" y="179"/>
                  </a:lnTo>
                  <a:lnTo>
                    <a:pt x="15" y="173"/>
                  </a:lnTo>
                  <a:lnTo>
                    <a:pt x="19" y="169"/>
                  </a:lnTo>
                  <a:lnTo>
                    <a:pt x="23" y="161"/>
                  </a:lnTo>
                  <a:lnTo>
                    <a:pt x="28" y="155"/>
                  </a:lnTo>
                  <a:lnTo>
                    <a:pt x="35" y="145"/>
                  </a:lnTo>
                  <a:lnTo>
                    <a:pt x="37" y="142"/>
                  </a:lnTo>
                  <a:lnTo>
                    <a:pt x="41" y="132"/>
                  </a:lnTo>
                  <a:lnTo>
                    <a:pt x="47" y="120"/>
                  </a:lnTo>
                  <a:lnTo>
                    <a:pt x="55" y="107"/>
                  </a:lnTo>
                  <a:lnTo>
                    <a:pt x="61" y="93"/>
                  </a:lnTo>
                  <a:lnTo>
                    <a:pt x="66" y="83"/>
                  </a:lnTo>
                  <a:lnTo>
                    <a:pt x="71" y="74"/>
                  </a:lnTo>
                  <a:lnTo>
                    <a:pt x="73" y="70"/>
                  </a:lnTo>
                  <a:lnTo>
                    <a:pt x="74" y="68"/>
                  </a:lnTo>
                  <a:lnTo>
                    <a:pt x="75" y="65"/>
                  </a:lnTo>
                  <a:lnTo>
                    <a:pt x="77" y="62"/>
                  </a:lnTo>
                  <a:lnTo>
                    <a:pt x="79" y="61"/>
                  </a:lnTo>
                  <a:lnTo>
                    <a:pt x="106" y="30"/>
                  </a:lnTo>
                  <a:lnTo>
                    <a:pt x="141" y="0"/>
                  </a:lnTo>
                  <a:lnTo>
                    <a:pt x="182" y="13"/>
                  </a:lnTo>
                  <a:lnTo>
                    <a:pt x="245" y="33"/>
                  </a:lnTo>
                  <a:lnTo>
                    <a:pt x="258" y="114"/>
                  </a:lnTo>
                  <a:lnTo>
                    <a:pt x="273" y="185"/>
                  </a:lnTo>
                  <a:lnTo>
                    <a:pt x="275" y="194"/>
                  </a:lnTo>
                  <a:lnTo>
                    <a:pt x="281" y="201"/>
                  </a:lnTo>
                  <a:lnTo>
                    <a:pt x="283" y="212"/>
                  </a:lnTo>
                  <a:lnTo>
                    <a:pt x="284" y="225"/>
                  </a:lnTo>
                  <a:lnTo>
                    <a:pt x="284" y="235"/>
                  </a:lnTo>
                  <a:lnTo>
                    <a:pt x="283" y="247"/>
                  </a:lnTo>
                  <a:lnTo>
                    <a:pt x="282" y="259"/>
                  </a:lnTo>
                  <a:lnTo>
                    <a:pt x="282" y="269"/>
                  </a:lnTo>
                  <a:lnTo>
                    <a:pt x="283" y="277"/>
                  </a:lnTo>
                  <a:lnTo>
                    <a:pt x="286" y="287"/>
                  </a:lnTo>
                  <a:lnTo>
                    <a:pt x="288" y="298"/>
                  </a:lnTo>
                  <a:lnTo>
                    <a:pt x="290" y="306"/>
                  </a:lnTo>
                  <a:lnTo>
                    <a:pt x="290" y="315"/>
                  </a:lnTo>
                  <a:lnTo>
                    <a:pt x="288" y="324"/>
                  </a:lnTo>
                  <a:lnTo>
                    <a:pt x="286" y="330"/>
                  </a:lnTo>
                  <a:lnTo>
                    <a:pt x="286" y="337"/>
                  </a:lnTo>
                  <a:lnTo>
                    <a:pt x="288" y="343"/>
                  </a:lnTo>
                  <a:lnTo>
                    <a:pt x="290" y="348"/>
                  </a:lnTo>
                  <a:lnTo>
                    <a:pt x="291" y="355"/>
                  </a:lnTo>
                  <a:lnTo>
                    <a:pt x="291" y="361"/>
                  </a:lnTo>
                  <a:lnTo>
                    <a:pt x="291" y="369"/>
                  </a:lnTo>
                  <a:lnTo>
                    <a:pt x="290" y="374"/>
                  </a:lnTo>
                  <a:lnTo>
                    <a:pt x="288" y="382"/>
                  </a:lnTo>
                  <a:lnTo>
                    <a:pt x="290" y="388"/>
                  </a:lnTo>
                  <a:lnTo>
                    <a:pt x="290" y="394"/>
                  </a:lnTo>
                  <a:lnTo>
                    <a:pt x="288" y="397"/>
                  </a:lnTo>
                  <a:lnTo>
                    <a:pt x="284" y="400"/>
                  </a:lnTo>
                  <a:lnTo>
                    <a:pt x="281" y="400"/>
                  </a:lnTo>
                  <a:lnTo>
                    <a:pt x="277" y="398"/>
                  </a:lnTo>
                  <a:lnTo>
                    <a:pt x="274" y="397"/>
                  </a:lnTo>
                  <a:lnTo>
                    <a:pt x="273" y="391"/>
                  </a:lnTo>
                  <a:lnTo>
                    <a:pt x="272" y="388"/>
                  </a:lnTo>
                  <a:lnTo>
                    <a:pt x="269" y="379"/>
                  </a:lnTo>
                  <a:lnTo>
                    <a:pt x="268" y="372"/>
                  </a:lnTo>
                  <a:lnTo>
                    <a:pt x="265" y="369"/>
                  </a:lnTo>
                  <a:lnTo>
                    <a:pt x="264" y="361"/>
                  </a:lnTo>
                  <a:lnTo>
                    <a:pt x="264" y="357"/>
                  </a:lnTo>
                  <a:lnTo>
                    <a:pt x="264" y="352"/>
                  </a:lnTo>
                  <a:lnTo>
                    <a:pt x="265" y="346"/>
                  </a:lnTo>
                  <a:lnTo>
                    <a:pt x="264" y="339"/>
                  </a:lnTo>
                  <a:lnTo>
                    <a:pt x="263" y="332"/>
                  </a:lnTo>
                  <a:lnTo>
                    <a:pt x="259" y="327"/>
                  </a:lnTo>
                  <a:lnTo>
                    <a:pt x="258" y="324"/>
                  </a:lnTo>
                  <a:lnTo>
                    <a:pt x="256" y="317"/>
                  </a:lnTo>
                  <a:lnTo>
                    <a:pt x="256" y="306"/>
                  </a:lnTo>
                  <a:lnTo>
                    <a:pt x="255" y="296"/>
                  </a:lnTo>
                  <a:lnTo>
                    <a:pt x="255" y="284"/>
                  </a:lnTo>
                  <a:lnTo>
                    <a:pt x="254" y="274"/>
                  </a:lnTo>
                  <a:lnTo>
                    <a:pt x="249" y="268"/>
                  </a:lnTo>
                  <a:lnTo>
                    <a:pt x="245" y="260"/>
                  </a:lnTo>
                  <a:lnTo>
                    <a:pt x="241" y="255"/>
                  </a:lnTo>
                  <a:lnTo>
                    <a:pt x="240" y="244"/>
                  </a:lnTo>
                  <a:lnTo>
                    <a:pt x="238" y="256"/>
                  </a:lnTo>
                  <a:lnTo>
                    <a:pt x="234" y="260"/>
                  </a:lnTo>
                  <a:lnTo>
                    <a:pt x="231" y="268"/>
                  </a:lnTo>
                  <a:lnTo>
                    <a:pt x="228" y="281"/>
                  </a:lnTo>
                  <a:lnTo>
                    <a:pt x="228" y="284"/>
                  </a:lnTo>
                  <a:lnTo>
                    <a:pt x="225" y="290"/>
                  </a:lnTo>
                  <a:lnTo>
                    <a:pt x="224" y="299"/>
                  </a:lnTo>
                  <a:lnTo>
                    <a:pt x="224" y="305"/>
                  </a:lnTo>
                  <a:lnTo>
                    <a:pt x="225" y="312"/>
                  </a:lnTo>
                  <a:lnTo>
                    <a:pt x="228" y="318"/>
                  </a:lnTo>
                  <a:lnTo>
                    <a:pt x="228" y="327"/>
                  </a:lnTo>
                  <a:lnTo>
                    <a:pt x="228" y="339"/>
                  </a:lnTo>
                  <a:lnTo>
                    <a:pt x="225" y="349"/>
                  </a:lnTo>
                  <a:lnTo>
                    <a:pt x="225" y="357"/>
                  </a:lnTo>
                  <a:lnTo>
                    <a:pt x="224" y="364"/>
                  </a:lnTo>
                  <a:lnTo>
                    <a:pt x="224" y="372"/>
                  </a:lnTo>
                  <a:lnTo>
                    <a:pt x="224" y="379"/>
                  </a:lnTo>
                  <a:lnTo>
                    <a:pt x="225" y="388"/>
                  </a:lnTo>
                  <a:lnTo>
                    <a:pt x="225" y="394"/>
                  </a:lnTo>
                  <a:lnTo>
                    <a:pt x="225" y="401"/>
                  </a:lnTo>
                  <a:lnTo>
                    <a:pt x="224" y="404"/>
                  </a:lnTo>
                  <a:lnTo>
                    <a:pt x="223" y="406"/>
                  </a:lnTo>
                  <a:lnTo>
                    <a:pt x="220" y="412"/>
                  </a:lnTo>
                  <a:lnTo>
                    <a:pt x="220" y="417"/>
                  </a:lnTo>
                  <a:lnTo>
                    <a:pt x="220" y="429"/>
                  </a:lnTo>
                  <a:lnTo>
                    <a:pt x="220" y="435"/>
                  </a:lnTo>
                  <a:lnTo>
                    <a:pt x="216" y="441"/>
                  </a:lnTo>
                  <a:lnTo>
                    <a:pt x="211" y="441"/>
                  </a:lnTo>
                  <a:lnTo>
                    <a:pt x="205" y="440"/>
                  </a:lnTo>
                  <a:lnTo>
                    <a:pt x="202" y="435"/>
                  </a:lnTo>
                  <a:lnTo>
                    <a:pt x="200" y="429"/>
                  </a:lnTo>
                  <a:lnTo>
                    <a:pt x="200" y="419"/>
                  </a:lnTo>
                  <a:lnTo>
                    <a:pt x="200" y="414"/>
                  </a:lnTo>
                  <a:lnTo>
                    <a:pt x="198" y="410"/>
                  </a:lnTo>
                  <a:lnTo>
                    <a:pt x="196" y="406"/>
                  </a:lnTo>
                  <a:lnTo>
                    <a:pt x="196" y="401"/>
                  </a:lnTo>
                  <a:lnTo>
                    <a:pt x="196" y="397"/>
                  </a:lnTo>
                  <a:lnTo>
                    <a:pt x="197" y="389"/>
                  </a:lnTo>
                  <a:lnTo>
                    <a:pt x="197" y="385"/>
                  </a:lnTo>
                  <a:lnTo>
                    <a:pt x="197" y="379"/>
                  </a:lnTo>
                  <a:lnTo>
                    <a:pt x="197" y="372"/>
                  </a:lnTo>
                  <a:lnTo>
                    <a:pt x="196" y="364"/>
                  </a:lnTo>
                  <a:lnTo>
                    <a:pt x="192" y="355"/>
                  </a:lnTo>
                  <a:lnTo>
                    <a:pt x="189" y="345"/>
                  </a:lnTo>
                  <a:lnTo>
                    <a:pt x="189" y="335"/>
                  </a:lnTo>
                  <a:lnTo>
                    <a:pt x="191" y="324"/>
                  </a:lnTo>
                  <a:lnTo>
                    <a:pt x="192" y="314"/>
                  </a:lnTo>
                  <a:lnTo>
                    <a:pt x="192" y="305"/>
                  </a:lnTo>
                  <a:lnTo>
                    <a:pt x="191" y="299"/>
                  </a:lnTo>
                  <a:lnTo>
                    <a:pt x="191" y="292"/>
                  </a:lnTo>
                  <a:lnTo>
                    <a:pt x="189" y="287"/>
                  </a:lnTo>
                  <a:lnTo>
                    <a:pt x="188" y="284"/>
                  </a:lnTo>
                  <a:lnTo>
                    <a:pt x="184" y="281"/>
                  </a:lnTo>
                  <a:lnTo>
                    <a:pt x="182" y="275"/>
                  </a:lnTo>
                  <a:lnTo>
                    <a:pt x="181" y="269"/>
                  </a:lnTo>
                  <a:lnTo>
                    <a:pt x="181" y="260"/>
                  </a:lnTo>
                  <a:lnTo>
                    <a:pt x="181" y="262"/>
                  </a:lnTo>
                  <a:lnTo>
                    <a:pt x="179" y="269"/>
                  </a:lnTo>
                  <a:lnTo>
                    <a:pt x="175" y="275"/>
                  </a:lnTo>
                  <a:lnTo>
                    <a:pt x="172" y="284"/>
                  </a:lnTo>
                  <a:lnTo>
                    <a:pt x="166" y="290"/>
                  </a:lnTo>
                  <a:lnTo>
                    <a:pt x="164" y="298"/>
                  </a:lnTo>
                  <a:lnTo>
                    <a:pt x="160" y="305"/>
                  </a:lnTo>
                  <a:lnTo>
                    <a:pt x="159" y="314"/>
                  </a:lnTo>
                  <a:lnTo>
                    <a:pt x="159" y="324"/>
                  </a:lnTo>
                  <a:lnTo>
                    <a:pt x="157" y="335"/>
                  </a:lnTo>
                  <a:lnTo>
                    <a:pt x="157" y="346"/>
                  </a:lnTo>
                  <a:lnTo>
                    <a:pt x="155" y="357"/>
                  </a:lnTo>
                  <a:lnTo>
                    <a:pt x="151" y="364"/>
                  </a:lnTo>
                  <a:lnTo>
                    <a:pt x="148" y="373"/>
                  </a:lnTo>
                  <a:lnTo>
                    <a:pt x="147" y="379"/>
                  </a:lnTo>
                  <a:lnTo>
                    <a:pt x="146" y="388"/>
                  </a:lnTo>
                  <a:lnTo>
                    <a:pt x="146" y="397"/>
                  </a:lnTo>
                  <a:lnTo>
                    <a:pt x="147" y="404"/>
                  </a:lnTo>
                  <a:lnTo>
                    <a:pt x="146" y="412"/>
                  </a:lnTo>
                  <a:lnTo>
                    <a:pt x="145" y="417"/>
                  </a:lnTo>
                  <a:lnTo>
                    <a:pt x="141" y="425"/>
                  </a:lnTo>
                  <a:lnTo>
                    <a:pt x="137" y="432"/>
                  </a:lnTo>
                  <a:lnTo>
                    <a:pt x="136" y="440"/>
                  </a:lnTo>
                  <a:lnTo>
                    <a:pt x="133" y="447"/>
                  </a:lnTo>
                  <a:lnTo>
                    <a:pt x="133" y="453"/>
                  </a:lnTo>
                  <a:lnTo>
                    <a:pt x="132" y="456"/>
                  </a:lnTo>
                  <a:lnTo>
                    <a:pt x="128" y="457"/>
                  </a:lnTo>
                  <a:lnTo>
                    <a:pt x="124" y="457"/>
                  </a:lnTo>
                  <a:lnTo>
                    <a:pt x="119" y="457"/>
                  </a:lnTo>
                  <a:lnTo>
                    <a:pt x="116" y="454"/>
                  </a:lnTo>
                  <a:lnTo>
                    <a:pt x="115" y="449"/>
                  </a:lnTo>
                  <a:lnTo>
                    <a:pt x="115" y="444"/>
                  </a:lnTo>
                  <a:lnTo>
                    <a:pt x="115" y="435"/>
                  </a:lnTo>
                  <a:lnTo>
                    <a:pt x="115" y="428"/>
                  </a:lnTo>
                  <a:lnTo>
                    <a:pt x="114" y="420"/>
                  </a:lnTo>
                  <a:lnTo>
                    <a:pt x="114" y="414"/>
                  </a:lnTo>
                  <a:lnTo>
                    <a:pt x="115" y="409"/>
                  </a:lnTo>
                  <a:lnTo>
                    <a:pt x="116" y="400"/>
                  </a:lnTo>
                  <a:lnTo>
                    <a:pt x="119" y="394"/>
                  </a:lnTo>
                  <a:lnTo>
                    <a:pt x="119" y="388"/>
                  </a:lnTo>
                  <a:lnTo>
                    <a:pt x="119" y="379"/>
                  </a:lnTo>
                  <a:lnTo>
                    <a:pt x="119" y="370"/>
                  </a:lnTo>
                  <a:lnTo>
                    <a:pt x="116" y="360"/>
                  </a:lnTo>
                  <a:lnTo>
                    <a:pt x="116" y="352"/>
                  </a:lnTo>
                  <a:lnTo>
                    <a:pt x="119" y="342"/>
                  </a:lnTo>
                  <a:lnTo>
                    <a:pt x="121" y="330"/>
                  </a:lnTo>
                  <a:lnTo>
                    <a:pt x="123" y="318"/>
                  </a:lnTo>
                  <a:lnTo>
                    <a:pt x="123" y="305"/>
                  </a:lnTo>
                  <a:lnTo>
                    <a:pt x="121" y="299"/>
                  </a:lnTo>
                  <a:lnTo>
                    <a:pt x="119" y="292"/>
                  </a:lnTo>
                  <a:lnTo>
                    <a:pt x="119" y="287"/>
                  </a:lnTo>
                  <a:lnTo>
                    <a:pt x="119" y="281"/>
                  </a:lnTo>
                  <a:lnTo>
                    <a:pt x="119" y="275"/>
                  </a:lnTo>
                  <a:lnTo>
                    <a:pt x="119" y="269"/>
                  </a:lnTo>
                  <a:lnTo>
                    <a:pt x="119" y="262"/>
                  </a:lnTo>
                  <a:lnTo>
                    <a:pt x="121" y="255"/>
                  </a:lnTo>
                  <a:lnTo>
                    <a:pt x="116" y="271"/>
                  </a:lnTo>
                  <a:lnTo>
                    <a:pt x="109" y="281"/>
                  </a:lnTo>
                  <a:lnTo>
                    <a:pt x="101" y="289"/>
                  </a:lnTo>
                  <a:lnTo>
                    <a:pt x="97" y="298"/>
                  </a:lnTo>
                  <a:lnTo>
                    <a:pt x="93" y="306"/>
                  </a:lnTo>
                  <a:lnTo>
                    <a:pt x="93" y="314"/>
                  </a:lnTo>
                  <a:lnTo>
                    <a:pt x="92" y="318"/>
                  </a:lnTo>
                  <a:lnTo>
                    <a:pt x="89" y="327"/>
                  </a:lnTo>
                  <a:lnTo>
                    <a:pt x="84" y="333"/>
                  </a:lnTo>
                  <a:lnTo>
                    <a:pt x="80" y="340"/>
                  </a:lnTo>
                  <a:lnTo>
                    <a:pt x="77" y="345"/>
                  </a:lnTo>
                  <a:lnTo>
                    <a:pt x="74" y="349"/>
                  </a:lnTo>
                  <a:lnTo>
                    <a:pt x="73" y="357"/>
                  </a:lnTo>
                  <a:lnTo>
                    <a:pt x="73" y="364"/>
                  </a:lnTo>
                  <a:lnTo>
                    <a:pt x="70" y="373"/>
                  </a:lnTo>
                  <a:lnTo>
                    <a:pt x="66" y="379"/>
                  </a:lnTo>
                  <a:lnTo>
                    <a:pt x="62" y="385"/>
                  </a:lnTo>
                  <a:lnTo>
                    <a:pt x="59" y="388"/>
                  </a:lnTo>
                  <a:lnTo>
                    <a:pt x="55" y="394"/>
                  </a:lnTo>
                  <a:lnTo>
                    <a:pt x="50" y="406"/>
                  </a:lnTo>
                  <a:lnTo>
                    <a:pt x="47" y="410"/>
                  </a:lnTo>
                  <a:lnTo>
                    <a:pt x="44" y="410"/>
                  </a:lnTo>
                  <a:lnTo>
                    <a:pt x="41" y="412"/>
                  </a:lnTo>
                  <a:lnTo>
                    <a:pt x="38" y="410"/>
                  </a:lnTo>
                  <a:lnTo>
                    <a:pt x="35" y="409"/>
                  </a:lnTo>
                  <a:lnTo>
                    <a:pt x="33" y="404"/>
                  </a:lnTo>
                  <a:lnTo>
                    <a:pt x="32" y="401"/>
                  </a:lnTo>
                  <a:lnTo>
                    <a:pt x="32" y="394"/>
                  </a:lnTo>
                  <a:lnTo>
                    <a:pt x="35" y="389"/>
                  </a:lnTo>
                  <a:lnTo>
                    <a:pt x="37" y="383"/>
                  </a:lnTo>
                  <a:lnTo>
                    <a:pt x="38" y="379"/>
                  </a:lnTo>
                  <a:lnTo>
                    <a:pt x="38" y="369"/>
                  </a:lnTo>
                  <a:lnTo>
                    <a:pt x="39" y="360"/>
                  </a:lnTo>
                  <a:lnTo>
                    <a:pt x="44" y="352"/>
                  </a:lnTo>
                  <a:lnTo>
                    <a:pt x="47" y="346"/>
                  </a:lnTo>
                  <a:lnTo>
                    <a:pt x="50" y="340"/>
                  </a:lnTo>
                  <a:lnTo>
                    <a:pt x="52" y="333"/>
                  </a:lnTo>
                  <a:lnTo>
                    <a:pt x="52" y="326"/>
                  </a:lnTo>
                  <a:lnTo>
                    <a:pt x="53" y="318"/>
                  </a:lnTo>
                  <a:lnTo>
                    <a:pt x="56" y="311"/>
                  </a:lnTo>
                  <a:lnTo>
                    <a:pt x="59" y="303"/>
                  </a:lnTo>
                  <a:lnTo>
                    <a:pt x="64" y="299"/>
                  </a:lnTo>
                  <a:lnTo>
                    <a:pt x="65" y="296"/>
                  </a:lnTo>
                  <a:lnTo>
                    <a:pt x="66" y="289"/>
                  </a:lnTo>
                  <a:lnTo>
                    <a:pt x="66" y="281"/>
                  </a:lnTo>
                  <a:lnTo>
                    <a:pt x="70" y="269"/>
                  </a:lnTo>
                  <a:lnTo>
                    <a:pt x="73" y="256"/>
                  </a:lnTo>
                  <a:lnTo>
                    <a:pt x="74" y="244"/>
                  </a:lnTo>
                  <a:lnTo>
                    <a:pt x="74" y="235"/>
                  </a:lnTo>
                  <a:lnTo>
                    <a:pt x="77" y="226"/>
                  </a:lnTo>
                  <a:lnTo>
                    <a:pt x="79" y="219"/>
                  </a:lnTo>
                  <a:lnTo>
                    <a:pt x="82" y="212"/>
                  </a:lnTo>
                  <a:lnTo>
                    <a:pt x="87" y="206"/>
                  </a:lnTo>
                  <a:lnTo>
                    <a:pt x="89" y="201"/>
                  </a:lnTo>
                  <a:lnTo>
                    <a:pt x="92" y="198"/>
                  </a:lnTo>
                  <a:lnTo>
                    <a:pt x="93" y="194"/>
                  </a:lnTo>
                  <a:lnTo>
                    <a:pt x="97" y="191"/>
                  </a:lnTo>
                  <a:lnTo>
                    <a:pt x="100" y="184"/>
                  </a:lnTo>
                  <a:lnTo>
                    <a:pt x="104" y="173"/>
                  </a:lnTo>
                  <a:lnTo>
                    <a:pt x="107" y="161"/>
                  </a:lnTo>
                  <a:lnTo>
                    <a:pt x="112" y="148"/>
                  </a:lnTo>
                  <a:lnTo>
                    <a:pt x="116" y="135"/>
                  </a:lnTo>
                  <a:lnTo>
                    <a:pt x="121" y="123"/>
                  </a:lnTo>
                  <a:lnTo>
                    <a:pt x="124" y="114"/>
                  </a:lnTo>
                  <a:lnTo>
                    <a:pt x="125" y="111"/>
                  </a:lnTo>
                  <a:lnTo>
                    <a:pt x="128" y="104"/>
                  </a:lnTo>
                  <a:lnTo>
                    <a:pt x="130" y="92"/>
                  </a:lnTo>
                  <a:lnTo>
                    <a:pt x="128" y="78"/>
                  </a:lnTo>
                  <a:lnTo>
                    <a:pt x="128" y="77"/>
                  </a:lnTo>
                  <a:lnTo>
                    <a:pt x="124" y="77"/>
                  </a:lnTo>
                  <a:lnTo>
                    <a:pt x="119" y="77"/>
                  </a:lnTo>
                  <a:lnTo>
                    <a:pt x="119" y="77"/>
                  </a:lnTo>
                  <a:lnTo>
                    <a:pt x="115" y="80"/>
                  </a:lnTo>
                  <a:lnTo>
                    <a:pt x="109" y="87"/>
                  </a:lnTo>
                  <a:lnTo>
                    <a:pt x="100" y="96"/>
                  </a:lnTo>
                  <a:lnTo>
                    <a:pt x="93" y="104"/>
                  </a:lnTo>
                  <a:close/>
                </a:path>
              </a:pathLst>
            </a:custGeom>
            <a:noFill/>
            <a:ln w="1588">
              <a:solidFill>
                <a:srgbClr val="000000"/>
              </a:solidFill>
              <a:prstDash val="solid"/>
              <a:round/>
              <a:headEnd/>
              <a:tailEnd/>
            </a:ln>
          </p:spPr>
          <p:txBody>
            <a:bodyPr/>
            <a:lstStyle/>
            <a:p>
              <a:endParaRPr lang="en-US"/>
            </a:p>
          </p:txBody>
        </p:sp>
        <p:sp>
          <p:nvSpPr>
            <p:cNvPr id="1242050" name="Freeform 962"/>
            <p:cNvSpPr>
              <a:spLocks/>
            </p:cNvSpPr>
            <p:nvPr/>
          </p:nvSpPr>
          <p:spPr bwMode="auto">
            <a:xfrm>
              <a:off x="2792" y="2165"/>
              <a:ext cx="57" cy="75"/>
            </a:xfrm>
            <a:custGeom>
              <a:avLst/>
              <a:gdLst/>
              <a:ahLst/>
              <a:cxnLst>
                <a:cxn ang="0">
                  <a:pos x="102" y="0"/>
                </a:cxn>
                <a:cxn ang="0">
                  <a:pos x="96" y="11"/>
                </a:cxn>
                <a:cxn ang="0">
                  <a:pos x="87" y="17"/>
                </a:cxn>
                <a:cxn ang="0">
                  <a:pos x="74" y="23"/>
                </a:cxn>
                <a:cxn ang="0">
                  <a:pos x="65" y="33"/>
                </a:cxn>
                <a:cxn ang="0">
                  <a:pos x="60" y="40"/>
                </a:cxn>
                <a:cxn ang="0">
                  <a:pos x="55" y="48"/>
                </a:cxn>
                <a:cxn ang="0">
                  <a:pos x="47" y="58"/>
                </a:cxn>
                <a:cxn ang="0">
                  <a:pos x="38" y="70"/>
                </a:cxn>
                <a:cxn ang="0">
                  <a:pos x="33" y="76"/>
                </a:cxn>
                <a:cxn ang="0">
                  <a:pos x="27" y="82"/>
                </a:cxn>
                <a:cxn ang="0">
                  <a:pos x="23" y="91"/>
                </a:cxn>
                <a:cxn ang="0">
                  <a:pos x="16" y="98"/>
                </a:cxn>
                <a:cxn ang="0">
                  <a:pos x="12" y="106"/>
                </a:cxn>
                <a:cxn ang="0">
                  <a:pos x="9" y="113"/>
                </a:cxn>
                <a:cxn ang="0">
                  <a:pos x="6" y="117"/>
                </a:cxn>
                <a:cxn ang="0">
                  <a:pos x="5" y="122"/>
                </a:cxn>
                <a:cxn ang="0">
                  <a:pos x="1" y="132"/>
                </a:cxn>
                <a:cxn ang="0">
                  <a:pos x="0" y="140"/>
                </a:cxn>
                <a:cxn ang="0">
                  <a:pos x="0" y="144"/>
                </a:cxn>
                <a:cxn ang="0">
                  <a:pos x="0" y="150"/>
                </a:cxn>
                <a:cxn ang="0">
                  <a:pos x="12" y="135"/>
                </a:cxn>
                <a:cxn ang="0">
                  <a:pos x="12" y="134"/>
                </a:cxn>
                <a:cxn ang="0">
                  <a:pos x="12" y="129"/>
                </a:cxn>
                <a:cxn ang="0">
                  <a:pos x="14" y="122"/>
                </a:cxn>
                <a:cxn ang="0">
                  <a:pos x="16" y="116"/>
                </a:cxn>
                <a:cxn ang="0">
                  <a:pos x="21" y="109"/>
                </a:cxn>
                <a:cxn ang="0">
                  <a:pos x="27" y="101"/>
                </a:cxn>
                <a:cxn ang="0">
                  <a:pos x="34" y="89"/>
                </a:cxn>
                <a:cxn ang="0">
                  <a:pos x="42" y="77"/>
                </a:cxn>
                <a:cxn ang="0">
                  <a:pos x="52" y="64"/>
                </a:cxn>
                <a:cxn ang="0">
                  <a:pos x="61" y="52"/>
                </a:cxn>
                <a:cxn ang="0">
                  <a:pos x="68" y="43"/>
                </a:cxn>
                <a:cxn ang="0">
                  <a:pos x="73" y="37"/>
                </a:cxn>
                <a:cxn ang="0">
                  <a:pos x="82" y="32"/>
                </a:cxn>
                <a:cxn ang="0">
                  <a:pos x="93" y="23"/>
                </a:cxn>
                <a:cxn ang="0">
                  <a:pos x="105" y="15"/>
                </a:cxn>
                <a:cxn ang="0">
                  <a:pos x="114" y="3"/>
                </a:cxn>
                <a:cxn ang="0">
                  <a:pos x="102" y="0"/>
                </a:cxn>
              </a:cxnLst>
              <a:rect l="0" t="0" r="r" b="b"/>
              <a:pathLst>
                <a:path w="114" h="150">
                  <a:moveTo>
                    <a:pt x="102" y="0"/>
                  </a:moveTo>
                  <a:lnTo>
                    <a:pt x="96" y="11"/>
                  </a:lnTo>
                  <a:lnTo>
                    <a:pt x="87" y="17"/>
                  </a:lnTo>
                  <a:lnTo>
                    <a:pt x="74" y="23"/>
                  </a:lnTo>
                  <a:lnTo>
                    <a:pt x="65" y="33"/>
                  </a:lnTo>
                  <a:lnTo>
                    <a:pt x="60" y="40"/>
                  </a:lnTo>
                  <a:lnTo>
                    <a:pt x="55" y="48"/>
                  </a:lnTo>
                  <a:lnTo>
                    <a:pt x="47" y="58"/>
                  </a:lnTo>
                  <a:lnTo>
                    <a:pt x="38" y="70"/>
                  </a:lnTo>
                  <a:lnTo>
                    <a:pt x="33" y="76"/>
                  </a:lnTo>
                  <a:lnTo>
                    <a:pt x="27" y="82"/>
                  </a:lnTo>
                  <a:lnTo>
                    <a:pt x="23" y="91"/>
                  </a:lnTo>
                  <a:lnTo>
                    <a:pt x="16" y="98"/>
                  </a:lnTo>
                  <a:lnTo>
                    <a:pt x="12" y="106"/>
                  </a:lnTo>
                  <a:lnTo>
                    <a:pt x="9" y="113"/>
                  </a:lnTo>
                  <a:lnTo>
                    <a:pt x="6" y="117"/>
                  </a:lnTo>
                  <a:lnTo>
                    <a:pt x="5" y="122"/>
                  </a:lnTo>
                  <a:lnTo>
                    <a:pt x="1" y="132"/>
                  </a:lnTo>
                  <a:lnTo>
                    <a:pt x="0" y="140"/>
                  </a:lnTo>
                  <a:lnTo>
                    <a:pt x="0" y="144"/>
                  </a:lnTo>
                  <a:lnTo>
                    <a:pt x="0" y="150"/>
                  </a:lnTo>
                  <a:lnTo>
                    <a:pt x="12" y="135"/>
                  </a:lnTo>
                  <a:lnTo>
                    <a:pt x="12" y="134"/>
                  </a:lnTo>
                  <a:lnTo>
                    <a:pt x="12" y="129"/>
                  </a:lnTo>
                  <a:lnTo>
                    <a:pt x="14" y="122"/>
                  </a:lnTo>
                  <a:lnTo>
                    <a:pt x="16" y="116"/>
                  </a:lnTo>
                  <a:lnTo>
                    <a:pt x="21" y="109"/>
                  </a:lnTo>
                  <a:lnTo>
                    <a:pt x="27" y="101"/>
                  </a:lnTo>
                  <a:lnTo>
                    <a:pt x="34" y="89"/>
                  </a:lnTo>
                  <a:lnTo>
                    <a:pt x="42" y="77"/>
                  </a:lnTo>
                  <a:lnTo>
                    <a:pt x="52" y="64"/>
                  </a:lnTo>
                  <a:lnTo>
                    <a:pt x="61" y="52"/>
                  </a:lnTo>
                  <a:lnTo>
                    <a:pt x="68" y="43"/>
                  </a:lnTo>
                  <a:lnTo>
                    <a:pt x="73" y="37"/>
                  </a:lnTo>
                  <a:lnTo>
                    <a:pt x="82" y="32"/>
                  </a:lnTo>
                  <a:lnTo>
                    <a:pt x="93" y="23"/>
                  </a:lnTo>
                  <a:lnTo>
                    <a:pt x="105" y="15"/>
                  </a:lnTo>
                  <a:lnTo>
                    <a:pt x="114" y="3"/>
                  </a:lnTo>
                  <a:lnTo>
                    <a:pt x="102" y="0"/>
                  </a:lnTo>
                  <a:close/>
                </a:path>
              </a:pathLst>
            </a:custGeom>
            <a:solidFill>
              <a:srgbClr val="FFFFFF"/>
            </a:solidFill>
            <a:ln w="9525">
              <a:noFill/>
              <a:round/>
              <a:headEnd/>
              <a:tailEnd/>
            </a:ln>
          </p:spPr>
          <p:txBody>
            <a:bodyPr/>
            <a:lstStyle/>
            <a:p>
              <a:endParaRPr lang="en-US"/>
            </a:p>
          </p:txBody>
        </p:sp>
        <p:sp>
          <p:nvSpPr>
            <p:cNvPr id="1242051" name="Freeform 963"/>
            <p:cNvSpPr>
              <a:spLocks/>
            </p:cNvSpPr>
            <p:nvPr/>
          </p:nvSpPr>
          <p:spPr bwMode="auto">
            <a:xfrm>
              <a:off x="2792" y="2165"/>
              <a:ext cx="57" cy="75"/>
            </a:xfrm>
            <a:custGeom>
              <a:avLst/>
              <a:gdLst/>
              <a:ahLst/>
              <a:cxnLst>
                <a:cxn ang="0">
                  <a:pos x="102" y="0"/>
                </a:cxn>
                <a:cxn ang="0">
                  <a:pos x="102" y="0"/>
                </a:cxn>
                <a:cxn ang="0">
                  <a:pos x="96" y="11"/>
                </a:cxn>
                <a:cxn ang="0">
                  <a:pos x="87" y="17"/>
                </a:cxn>
                <a:cxn ang="0">
                  <a:pos x="74" y="23"/>
                </a:cxn>
                <a:cxn ang="0">
                  <a:pos x="65" y="33"/>
                </a:cxn>
                <a:cxn ang="0">
                  <a:pos x="60" y="40"/>
                </a:cxn>
                <a:cxn ang="0">
                  <a:pos x="55" y="48"/>
                </a:cxn>
                <a:cxn ang="0">
                  <a:pos x="47" y="58"/>
                </a:cxn>
                <a:cxn ang="0">
                  <a:pos x="38" y="70"/>
                </a:cxn>
                <a:cxn ang="0">
                  <a:pos x="33" y="76"/>
                </a:cxn>
                <a:cxn ang="0">
                  <a:pos x="27" y="82"/>
                </a:cxn>
                <a:cxn ang="0">
                  <a:pos x="23" y="91"/>
                </a:cxn>
                <a:cxn ang="0">
                  <a:pos x="16" y="98"/>
                </a:cxn>
                <a:cxn ang="0">
                  <a:pos x="12" y="106"/>
                </a:cxn>
                <a:cxn ang="0">
                  <a:pos x="9" y="113"/>
                </a:cxn>
                <a:cxn ang="0">
                  <a:pos x="6" y="117"/>
                </a:cxn>
                <a:cxn ang="0">
                  <a:pos x="5" y="122"/>
                </a:cxn>
                <a:cxn ang="0">
                  <a:pos x="1" y="132"/>
                </a:cxn>
                <a:cxn ang="0">
                  <a:pos x="0" y="140"/>
                </a:cxn>
                <a:cxn ang="0">
                  <a:pos x="0" y="144"/>
                </a:cxn>
                <a:cxn ang="0">
                  <a:pos x="0" y="150"/>
                </a:cxn>
                <a:cxn ang="0">
                  <a:pos x="12" y="135"/>
                </a:cxn>
                <a:cxn ang="0">
                  <a:pos x="12" y="134"/>
                </a:cxn>
                <a:cxn ang="0">
                  <a:pos x="12" y="129"/>
                </a:cxn>
                <a:cxn ang="0">
                  <a:pos x="14" y="122"/>
                </a:cxn>
                <a:cxn ang="0">
                  <a:pos x="16" y="116"/>
                </a:cxn>
                <a:cxn ang="0">
                  <a:pos x="21" y="109"/>
                </a:cxn>
                <a:cxn ang="0">
                  <a:pos x="27" y="101"/>
                </a:cxn>
                <a:cxn ang="0">
                  <a:pos x="34" y="89"/>
                </a:cxn>
                <a:cxn ang="0">
                  <a:pos x="42" y="77"/>
                </a:cxn>
                <a:cxn ang="0">
                  <a:pos x="52" y="64"/>
                </a:cxn>
                <a:cxn ang="0">
                  <a:pos x="61" y="52"/>
                </a:cxn>
                <a:cxn ang="0">
                  <a:pos x="68" y="43"/>
                </a:cxn>
                <a:cxn ang="0">
                  <a:pos x="73" y="37"/>
                </a:cxn>
                <a:cxn ang="0">
                  <a:pos x="82" y="32"/>
                </a:cxn>
                <a:cxn ang="0">
                  <a:pos x="93" y="23"/>
                </a:cxn>
                <a:cxn ang="0">
                  <a:pos x="105" y="15"/>
                </a:cxn>
                <a:cxn ang="0">
                  <a:pos x="114" y="3"/>
                </a:cxn>
                <a:cxn ang="0">
                  <a:pos x="102" y="0"/>
                </a:cxn>
              </a:cxnLst>
              <a:rect l="0" t="0" r="r" b="b"/>
              <a:pathLst>
                <a:path w="114" h="150">
                  <a:moveTo>
                    <a:pt x="102" y="0"/>
                  </a:moveTo>
                  <a:lnTo>
                    <a:pt x="102" y="0"/>
                  </a:lnTo>
                  <a:lnTo>
                    <a:pt x="96" y="11"/>
                  </a:lnTo>
                  <a:lnTo>
                    <a:pt x="87" y="17"/>
                  </a:lnTo>
                  <a:lnTo>
                    <a:pt x="74" y="23"/>
                  </a:lnTo>
                  <a:lnTo>
                    <a:pt x="65" y="33"/>
                  </a:lnTo>
                  <a:lnTo>
                    <a:pt x="60" y="40"/>
                  </a:lnTo>
                  <a:lnTo>
                    <a:pt x="55" y="48"/>
                  </a:lnTo>
                  <a:lnTo>
                    <a:pt x="47" y="58"/>
                  </a:lnTo>
                  <a:lnTo>
                    <a:pt x="38" y="70"/>
                  </a:lnTo>
                  <a:lnTo>
                    <a:pt x="33" y="76"/>
                  </a:lnTo>
                  <a:lnTo>
                    <a:pt x="27" y="82"/>
                  </a:lnTo>
                  <a:lnTo>
                    <a:pt x="23" y="91"/>
                  </a:lnTo>
                  <a:lnTo>
                    <a:pt x="16" y="98"/>
                  </a:lnTo>
                  <a:lnTo>
                    <a:pt x="12" y="106"/>
                  </a:lnTo>
                  <a:lnTo>
                    <a:pt x="9" y="113"/>
                  </a:lnTo>
                  <a:lnTo>
                    <a:pt x="6" y="117"/>
                  </a:lnTo>
                  <a:lnTo>
                    <a:pt x="5" y="122"/>
                  </a:lnTo>
                  <a:lnTo>
                    <a:pt x="1" y="132"/>
                  </a:lnTo>
                  <a:lnTo>
                    <a:pt x="0" y="140"/>
                  </a:lnTo>
                  <a:lnTo>
                    <a:pt x="0" y="144"/>
                  </a:lnTo>
                  <a:lnTo>
                    <a:pt x="0" y="150"/>
                  </a:lnTo>
                  <a:lnTo>
                    <a:pt x="12" y="135"/>
                  </a:lnTo>
                  <a:lnTo>
                    <a:pt x="12" y="134"/>
                  </a:lnTo>
                  <a:lnTo>
                    <a:pt x="12" y="129"/>
                  </a:lnTo>
                  <a:lnTo>
                    <a:pt x="14" y="122"/>
                  </a:lnTo>
                  <a:lnTo>
                    <a:pt x="16" y="116"/>
                  </a:lnTo>
                  <a:lnTo>
                    <a:pt x="21" y="109"/>
                  </a:lnTo>
                  <a:lnTo>
                    <a:pt x="27" y="101"/>
                  </a:lnTo>
                  <a:lnTo>
                    <a:pt x="34" y="89"/>
                  </a:lnTo>
                  <a:lnTo>
                    <a:pt x="42" y="77"/>
                  </a:lnTo>
                  <a:lnTo>
                    <a:pt x="52" y="64"/>
                  </a:lnTo>
                  <a:lnTo>
                    <a:pt x="61" y="52"/>
                  </a:lnTo>
                  <a:lnTo>
                    <a:pt x="68" y="43"/>
                  </a:lnTo>
                  <a:lnTo>
                    <a:pt x="73" y="37"/>
                  </a:lnTo>
                  <a:lnTo>
                    <a:pt x="82" y="32"/>
                  </a:lnTo>
                  <a:lnTo>
                    <a:pt x="93" y="23"/>
                  </a:lnTo>
                  <a:lnTo>
                    <a:pt x="105" y="15"/>
                  </a:lnTo>
                  <a:lnTo>
                    <a:pt x="114" y="3"/>
                  </a:lnTo>
                  <a:lnTo>
                    <a:pt x="102" y="0"/>
                  </a:lnTo>
                  <a:close/>
                </a:path>
              </a:pathLst>
            </a:custGeom>
            <a:noFill/>
            <a:ln w="1588">
              <a:solidFill>
                <a:srgbClr val="000000"/>
              </a:solidFill>
              <a:prstDash val="solid"/>
              <a:round/>
              <a:headEnd/>
              <a:tailEnd/>
            </a:ln>
          </p:spPr>
          <p:txBody>
            <a:bodyPr/>
            <a:lstStyle/>
            <a:p>
              <a:endParaRPr lang="en-US"/>
            </a:p>
          </p:txBody>
        </p:sp>
        <p:sp>
          <p:nvSpPr>
            <p:cNvPr id="1242052" name="Freeform 964"/>
            <p:cNvSpPr>
              <a:spLocks/>
            </p:cNvSpPr>
            <p:nvPr/>
          </p:nvSpPr>
          <p:spPr bwMode="auto">
            <a:xfrm>
              <a:off x="2851" y="2127"/>
              <a:ext cx="15" cy="36"/>
            </a:xfrm>
            <a:custGeom>
              <a:avLst/>
              <a:gdLst/>
              <a:ahLst/>
              <a:cxnLst>
                <a:cxn ang="0">
                  <a:pos x="28" y="0"/>
                </a:cxn>
                <a:cxn ang="0">
                  <a:pos x="28" y="5"/>
                </a:cxn>
                <a:cxn ang="0">
                  <a:pos x="26" y="11"/>
                </a:cxn>
                <a:cxn ang="0">
                  <a:pos x="24" y="21"/>
                </a:cxn>
                <a:cxn ang="0">
                  <a:pos x="23" y="32"/>
                </a:cxn>
                <a:cxn ang="0">
                  <a:pos x="22" y="46"/>
                </a:cxn>
                <a:cxn ang="0">
                  <a:pos x="21" y="57"/>
                </a:cxn>
                <a:cxn ang="0">
                  <a:pos x="19" y="67"/>
                </a:cxn>
                <a:cxn ang="0">
                  <a:pos x="19" y="73"/>
                </a:cxn>
                <a:cxn ang="0">
                  <a:pos x="0" y="66"/>
                </a:cxn>
                <a:cxn ang="0">
                  <a:pos x="28" y="0"/>
                </a:cxn>
              </a:cxnLst>
              <a:rect l="0" t="0" r="r" b="b"/>
              <a:pathLst>
                <a:path w="28" h="73">
                  <a:moveTo>
                    <a:pt x="28" y="0"/>
                  </a:moveTo>
                  <a:lnTo>
                    <a:pt x="28" y="5"/>
                  </a:lnTo>
                  <a:lnTo>
                    <a:pt x="26" y="11"/>
                  </a:lnTo>
                  <a:lnTo>
                    <a:pt x="24" y="21"/>
                  </a:lnTo>
                  <a:lnTo>
                    <a:pt x="23" y="32"/>
                  </a:lnTo>
                  <a:lnTo>
                    <a:pt x="22" y="46"/>
                  </a:lnTo>
                  <a:lnTo>
                    <a:pt x="21" y="57"/>
                  </a:lnTo>
                  <a:lnTo>
                    <a:pt x="19" y="67"/>
                  </a:lnTo>
                  <a:lnTo>
                    <a:pt x="19" y="73"/>
                  </a:lnTo>
                  <a:lnTo>
                    <a:pt x="0" y="66"/>
                  </a:lnTo>
                  <a:lnTo>
                    <a:pt x="28" y="0"/>
                  </a:lnTo>
                  <a:close/>
                </a:path>
              </a:pathLst>
            </a:custGeom>
            <a:solidFill>
              <a:srgbClr val="FFFFFF"/>
            </a:solidFill>
            <a:ln w="9525">
              <a:noFill/>
              <a:round/>
              <a:headEnd/>
              <a:tailEnd/>
            </a:ln>
          </p:spPr>
          <p:txBody>
            <a:bodyPr/>
            <a:lstStyle/>
            <a:p>
              <a:endParaRPr lang="en-US"/>
            </a:p>
          </p:txBody>
        </p:sp>
        <p:sp>
          <p:nvSpPr>
            <p:cNvPr id="1242053" name="Freeform 965"/>
            <p:cNvSpPr>
              <a:spLocks/>
            </p:cNvSpPr>
            <p:nvPr/>
          </p:nvSpPr>
          <p:spPr bwMode="auto">
            <a:xfrm>
              <a:off x="2851" y="2127"/>
              <a:ext cx="15" cy="36"/>
            </a:xfrm>
            <a:custGeom>
              <a:avLst/>
              <a:gdLst/>
              <a:ahLst/>
              <a:cxnLst>
                <a:cxn ang="0">
                  <a:pos x="28" y="0"/>
                </a:cxn>
                <a:cxn ang="0">
                  <a:pos x="28" y="0"/>
                </a:cxn>
                <a:cxn ang="0">
                  <a:pos x="28" y="5"/>
                </a:cxn>
                <a:cxn ang="0">
                  <a:pos x="26" y="11"/>
                </a:cxn>
                <a:cxn ang="0">
                  <a:pos x="24" y="21"/>
                </a:cxn>
                <a:cxn ang="0">
                  <a:pos x="23" y="32"/>
                </a:cxn>
                <a:cxn ang="0">
                  <a:pos x="22" y="46"/>
                </a:cxn>
                <a:cxn ang="0">
                  <a:pos x="21" y="57"/>
                </a:cxn>
                <a:cxn ang="0">
                  <a:pos x="19" y="67"/>
                </a:cxn>
                <a:cxn ang="0">
                  <a:pos x="19" y="73"/>
                </a:cxn>
                <a:cxn ang="0">
                  <a:pos x="0" y="66"/>
                </a:cxn>
                <a:cxn ang="0">
                  <a:pos x="28" y="0"/>
                </a:cxn>
              </a:cxnLst>
              <a:rect l="0" t="0" r="r" b="b"/>
              <a:pathLst>
                <a:path w="28" h="73">
                  <a:moveTo>
                    <a:pt x="28" y="0"/>
                  </a:moveTo>
                  <a:lnTo>
                    <a:pt x="28" y="0"/>
                  </a:lnTo>
                  <a:lnTo>
                    <a:pt x="28" y="5"/>
                  </a:lnTo>
                  <a:lnTo>
                    <a:pt x="26" y="11"/>
                  </a:lnTo>
                  <a:lnTo>
                    <a:pt x="24" y="21"/>
                  </a:lnTo>
                  <a:lnTo>
                    <a:pt x="23" y="32"/>
                  </a:lnTo>
                  <a:lnTo>
                    <a:pt x="22" y="46"/>
                  </a:lnTo>
                  <a:lnTo>
                    <a:pt x="21" y="57"/>
                  </a:lnTo>
                  <a:lnTo>
                    <a:pt x="19" y="67"/>
                  </a:lnTo>
                  <a:lnTo>
                    <a:pt x="19" y="73"/>
                  </a:lnTo>
                  <a:lnTo>
                    <a:pt x="0" y="66"/>
                  </a:lnTo>
                  <a:lnTo>
                    <a:pt x="28" y="0"/>
                  </a:lnTo>
                  <a:close/>
                </a:path>
              </a:pathLst>
            </a:custGeom>
            <a:noFill/>
            <a:ln w="1588">
              <a:solidFill>
                <a:srgbClr val="000000"/>
              </a:solidFill>
              <a:prstDash val="solid"/>
              <a:round/>
              <a:headEnd/>
              <a:tailEnd/>
            </a:ln>
          </p:spPr>
          <p:txBody>
            <a:bodyPr/>
            <a:lstStyle/>
            <a:p>
              <a:endParaRPr lang="en-US"/>
            </a:p>
          </p:txBody>
        </p:sp>
        <p:sp>
          <p:nvSpPr>
            <p:cNvPr id="1242054" name="Freeform 966"/>
            <p:cNvSpPr>
              <a:spLocks/>
            </p:cNvSpPr>
            <p:nvPr/>
          </p:nvSpPr>
          <p:spPr bwMode="auto">
            <a:xfrm>
              <a:off x="2817" y="2197"/>
              <a:ext cx="33" cy="73"/>
            </a:xfrm>
            <a:custGeom>
              <a:avLst/>
              <a:gdLst/>
              <a:ahLst/>
              <a:cxnLst>
                <a:cxn ang="0">
                  <a:pos x="55" y="6"/>
                </a:cxn>
                <a:cxn ang="0">
                  <a:pos x="49" y="2"/>
                </a:cxn>
                <a:cxn ang="0">
                  <a:pos x="42" y="0"/>
                </a:cxn>
                <a:cxn ang="0">
                  <a:pos x="36" y="0"/>
                </a:cxn>
                <a:cxn ang="0">
                  <a:pos x="29" y="3"/>
                </a:cxn>
                <a:cxn ang="0">
                  <a:pos x="22" y="8"/>
                </a:cxn>
                <a:cxn ang="0">
                  <a:pos x="15" y="12"/>
                </a:cxn>
                <a:cxn ang="0">
                  <a:pos x="9" y="16"/>
                </a:cxn>
                <a:cxn ang="0">
                  <a:pos x="4" y="27"/>
                </a:cxn>
                <a:cxn ang="0">
                  <a:pos x="0" y="36"/>
                </a:cxn>
                <a:cxn ang="0">
                  <a:pos x="0" y="46"/>
                </a:cxn>
                <a:cxn ang="0">
                  <a:pos x="0" y="64"/>
                </a:cxn>
                <a:cxn ang="0">
                  <a:pos x="4" y="82"/>
                </a:cxn>
                <a:cxn ang="0">
                  <a:pos x="5" y="99"/>
                </a:cxn>
                <a:cxn ang="0">
                  <a:pos x="5" y="117"/>
                </a:cxn>
                <a:cxn ang="0">
                  <a:pos x="5" y="135"/>
                </a:cxn>
                <a:cxn ang="0">
                  <a:pos x="1" y="147"/>
                </a:cxn>
                <a:cxn ang="0">
                  <a:pos x="1" y="147"/>
                </a:cxn>
                <a:cxn ang="0">
                  <a:pos x="4" y="144"/>
                </a:cxn>
                <a:cxn ang="0">
                  <a:pos x="8" y="142"/>
                </a:cxn>
                <a:cxn ang="0">
                  <a:pos x="10" y="141"/>
                </a:cxn>
                <a:cxn ang="0">
                  <a:pos x="15" y="138"/>
                </a:cxn>
                <a:cxn ang="0">
                  <a:pos x="18" y="135"/>
                </a:cxn>
                <a:cxn ang="0">
                  <a:pos x="22" y="132"/>
                </a:cxn>
                <a:cxn ang="0">
                  <a:pos x="23" y="129"/>
                </a:cxn>
                <a:cxn ang="0">
                  <a:pos x="27" y="122"/>
                </a:cxn>
                <a:cxn ang="0">
                  <a:pos x="36" y="108"/>
                </a:cxn>
                <a:cxn ang="0">
                  <a:pos x="42" y="93"/>
                </a:cxn>
                <a:cxn ang="0">
                  <a:pos x="50" y="77"/>
                </a:cxn>
                <a:cxn ang="0">
                  <a:pos x="56" y="62"/>
                </a:cxn>
                <a:cxn ang="0">
                  <a:pos x="63" y="49"/>
                </a:cxn>
                <a:cxn ang="0">
                  <a:pos x="64" y="40"/>
                </a:cxn>
                <a:cxn ang="0">
                  <a:pos x="64" y="28"/>
                </a:cxn>
                <a:cxn ang="0">
                  <a:pos x="63" y="18"/>
                </a:cxn>
                <a:cxn ang="0">
                  <a:pos x="59" y="10"/>
                </a:cxn>
                <a:cxn ang="0">
                  <a:pos x="55" y="6"/>
                </a:cxn>
              </a:cxnLst>
              <a:rect l="0" t="0" r="r" b="b"/>
              <a:pathLst>
                <a:path w="64" h="147">
                  <a:moveTo>
                    <a:pt x="55" y="6"/>
                  </a:moveTo>
                  <a:lnTo>
                    <a:pt x="49" y="2"/>
                  </a:lnTo>
                  <a:lnTo>
                    <a:pt x="42" y="0"/>
                  </a:lnTo>
                  <a:lnTo>
                    <a:pt x="36" y="0"/>
                  </a:lnTo>
                  <a:lnTo>
                    <a:pt x="29" y="3"/>
                  </a:lnTo>
                  <a:lnTo>
                    <a:pt x="22" y="8"/>
                  </a:lnTo>
                  <a:lnTo>
                    <a:pt x="15" y="12"/>
                  </a:lnTo>
                  <a:lnTo>
                    <a:pt x="9" y="16"/>
                  </a:lnTo>
                  <a:lnTo>
                    <a:pt x="4" y="27"/>
                  </a:lnTo>
                  <a:lnTo>
                    <a:pt x="0" y="36"/>
                  </a:lnTo>
                  <a:lnTo>
                    <a:pt x="0" y="46"/>
                  </a:lnTo>
                  <a:lnTo>
                    <a:pt x="0" y="64"/>
                  </a:lnTo>
                  <a:lnTo>
                    <a:pt x="4" y="82"/>
                  </a:lnTo>
                  <a:lnTo>
                    <a:pt x="5" y="99"/>
                  </a:lnTo>
                  <a:lnTo>
                    <a:pt x="5" y="117"/>
                  </a:lnTo>
                  <a:lnTo>
                    <a:pt x="5" y="135"/>
                  </a:lnTo>
                  <a:lnTo>
                    <a:pt x="1" y="147"/>
                  </a:lnTo>
                  <a:lnTo>
                    <a:pt x="1" y="147"/>
                  </a:lnTo>
                  <a:lnTo>
                    <a:pt x="4" y="144"/>
                  </a:lnTo>
                  <a:lnTo>
                    <a:pt x="8" y="142"/>
                  </a:lnTo>
                  <a:lnTo>
                    <a:pt x="10" y="141"/>
                  </a:lnTo>
                  <a:lnTo>
                    <a:pt x="15" y="138"/>
                  </a:lnTo>
                  <a:lnTo>
                    <a:pt x="18" y="135"/>
                  </a:lnTo>
                  <a:lnTo>
                    <a:pt x="22" y="132"/>
                  </a:lnTo>
                  <a:lnTo>
                    <a:pt x="23" y="129"/>
                  </a:lnTo>
                  <a:lnTo>
                    <a:pt x="27" y="122"/>
                  </a:lnTo>
                  <a:lnTo>
                    <a:pt x="36" y="108"/>
                  </a:lnTo>
                  <a:lnTo>
                    <a:pt x="42" y="93"/>
                  </a:lnTo>
                  <a:lnTo>
                    <a:pt x="50" y="77"/>
                  </a:lnTo>
                  <a:lnTo>
                    <a:pt x="56" y="62"/>
                  </a:lnTo>
                  <a:lnTo>
                    <a:pt x="63" y="49"/>
                  </a:lnTo>
                  <a:lnTo>
                    <a:pt x="64" y="40"/>
                  </a:lnTo>
                  <a:lnTo>
                    <a:pt x="64" y="28"/>
                  </a:lnTo>
                  <a:lnTo>
                    <a:pt x="63" y="18"/>
                  </a:lnTo>
                  <a:lnTo>
                    <a:pt x="59" y="10"/>
                  </a:lnTo>
                  <a:lnTo>
                    <a:pt x="55" y="6"/>
                  </a:lnTo>
                  <a:close/>
                </a:path>
              </a:pathLst>
            </a:custGeom>
            <a:solidFill>
              <a:srgbClr val="FFFFFF"/>
            </a:solidFill>
            <a:ln w="9525">
              <a:noFill/>
              <a:round/>
              <a:headEnd/>
              <a:tailEnd/>
            </a:ln>
          </p:spPr>
          <p:txBody>
            <a:bodyPr/>
            <a:lstStyle/>
            <a:p>
              <a:endParaRPr lang="en-US"/>
            </a:p>
          </p:txBody>
        </p:sp>
        <p:sp>
          <p:nvSpPr>
            <p:cNvPr id="1242055" name="Freeform 967"/>
            <p:cNvSpPr>
              <a:spLocks/>
            </p:cNvSpPr>
            <p:nvPr/>
          </p:nvSpPr>
          <p:spPr bwMode="auto">
            <a:xfrm>
              <a:off x="2817" y="2197"/>
              <a:ext cx="33" cy="73"/>
            </a:xfrm>
            <a:custGeom>
              <a:avLst/>
              <a:gdLst/>
              <a:ahLst/>
              <a:cxnLst>
                <a:cxn ang="0">
                  <a:pos x="55" y="6"/>
                </a:cxn>
                <a:cxn ang="0">
                  <a:pos x="55" y="6"/>
                </a:cxn>
                <a:cxn ang="0">
                  <a:pos x="49" y="2"/>
                </a:cxn>
                <a:cxn ang="0">
                  <a:pos x="42" y="0"/>
                </a:cxn>
                <a:cxn ang="0">
                  <a:pos x="36" y="0"/>
                </a:cxn>
                <a:cxn ang="0">
                  <a:pos x="29" y="3"/>
                </a:cxn>
                <a:cxn ang="0">
                  <a:pos x="22" y="8"/>
                </a:cxn>
                <a:cxn ang="0">
                  <a:pos x="15" y="12"/>
                </a:cxn>
                <a:cxn ang="0">
                  <a:pos x="9" y="16"/>
                </a:cxn>
                <a:cxn ang="0">
                  <a:pos x="4" y="27"/>
                </a:cxn>
                <a:cxn ang="0">
                  <a:pos x="0" y="36"/>
                </a:cxn>
                <a:cxn ang="0">
                  <a:pos x="0" y="46"/>
                </a:cxn>
                <a:cxn ang="0">
                  <a:pos x="0" y="64"/>
                </a:cxn>
                <a:cxn ang="0">
                  <a:pos x="4" y="82"/>
                </a:cxn>
                <a:cxn ang="0">
                  <a:pos x="5" y="99"/>
                </a:cxn>
                <a:cxn ang="0">
                  <a:pos x="5" y="117"/>
                </a:cxn>
                <a:cxn ang="0">
                  <a:pos x="5" y="135"/>
                </a:cxn>
                <a:cxn ang="0">
                  <a:pos x="1" y="147"/>
                </a:cxn>
                <a:cxn ang="0">
                  <a:pos x="1" y="147"/>
                </a:cxn>
                <a:cxn ang="0">
                  <a:pos x="4" y="144"/>
                </a:cxn>
                <a:cxn ang="0">
                  <a:pos x="8" y="142"/>
                </a:cxn>
                <a:cxn ang="0">
                  <a:pos x="10" y="141"/>
                </a:cxn>
                <a:cxn ang="0">
                  <a:pos x="15" y="138"/>
                </a:cxn>
                <a:cxn ang="0">
                  <a:pos x="18" y="135"/>
                </a:cxn>
                <a:cxn ang="0">
                  <a:pos x="22" y="132"/>
                </a:cxn>
                <a:cxn ang="0">
                  <a:pos x="23" y="129"/>
                </a:cxn>
                <a:cxn ang="0">
                  <a:pos x="27" y="122"/>
                </a:cxn>
                <a:cxn ang="0">
                  <a:pos x="36" y="108"/>
                </a:cxn>
                <a:cxn ang="0">
                  <a:pos x="42" y="93"/>
                </a:cxn>
                <a:cxn ang="0">
                  <a:pos x="50" y="77"/>
                </a:cxn>
                <a:cxn ang="0">
                  <a:pos x="56" y="62"/>
                </a:cxn>
                <a:cxn ang="0">
                  <a:pos x="63" y="49"/>
                </a:cxn>
                <a:cxn ang="0">
                  <a:pos x="64" y="40"/>
                </a:cxn>
                <a:cxn ang="0">
                  <a:pos x="64" y="28"/>
                </a:cxn>
                <a:cxn ang="0">
                  <a:pos x="63" y="18"/>
                </a:cxn>
                <a:cxn ang="0">
                  <a:pos x="59" y="10"/>
                </a:cxn>
                <a:cxn ang="0">
                  <a:pos x="55" y="6"/>
                </a:cxn>
              </a:cxnLst>
              <a:rect l="0" t="0" r="r" b="b"/>
              <a:pathLst>
                <a:path w="64" h="147">
                  <a:moveTo>
                    <a:pt x="55" y="6"/>
                  </a:moveTo>
                  <a:lnTo>
                    <a:pt x="55" y="6"/>
                  </a:lnTo>
                  <a:lnTo>
                    <a:pt x="49" y="2"/>
                  </a:lnTo>
                  <a:lnTo>
                    <a:pt x="42" y="0"/>
                  </a:lnTo>
                  <a:lnTo>
                    <a:pt x="36" y="0"/>
                  </a:lnTo>
                  <a:lnTo>
                    <a:pt x="29" y="3"/>
                  </a:lnTo>
                  <a:lnTo>
                    <a:pt x="22" y="8"/>
                  </a:lnTo>
                  <a:lnTo>
                    <a:pt x="15" y="12"/>
                  </a:lnTo>
                  <a:lnTo>
                    <a:pt x="9" y="16"/>
                  </a:lnTo>
                  <a:lnTo>
                    <a:pt x="4" y="27"/>
                  </a:lnTo>
                  <a:lnTo>
                    <a:pt x="0" y="36"/>
                  </a:lnTo>
                  <a:lnTo>
                    <a:pt x="0" y="46"/>
                  </a:lnTo>
                  <a:lnTo>
                    <a:pt x="0" y="64"/>
                  </a:lnTo>
                  <a:lnTo>
                    <a:pt x="4" y="82"/>
                  </a:lnTo>
                  <a:lnTo>
                    <a:pt x="5" y="99"/>
                  </a:lnTo>
                  <a:lnTo>
                    <a:pt x="5" y="117"/>
                  </a:lnTo>
                  <a:lnTo>
                    <a:pt x="5" y="135"/>
                  </a:lnTo>
                  <a:lnTo>
                    <a:pt x="1" y="147"/>
                  </a:lnTo>
                  <a:lnTo>
                    <a:pt x="1" y="147"/>
                  </a:lnTo>
                  <a:lnTo>
                    <a:pt x="4" y="144"/>
                  </a:lnTo>
                  <a:lnTo>
                    <a:pt x="8" y="142"/>
                  </a:lnTo>
                  <a:lnTo>
                    <a:pt x="10" y="141"/>
                  </a:lnTo>
                  <a:lnTo>
                    <a:pt x="15" y="138"/>
                  </a:lnTo>
                  <a:lnTo>
                    <a:pt x="18" y="135"/>
                  </a:lnTo>
                  <a:lnTo>
                    <a:pt x="22" y="132"/>
                  </a:lnTo>
                  <a:lnTo>
                    <a:pt x="23" y="129"/>
                  </a:lnTo>
                  <a:lnTo>
                    <a:pt x="27" y="122"/>
                  </a:lnTo>
                  <a:lnTo>
                    <a:pt x="36" y="108"/>
                  </a:lnTo>
                  <a:lnTo>
                    <a:pt x="42" y="93"/>
                  </a:lnTo>
                  <a:lnTo>
                    <a:pt x="50" y="77"/>
                  </a:lnTo>
                  <a:lnTo>
                    <a:pt x="56" y="62"/>
                  </a:lnTo>
                  <a:lnTo>
                    <a:pt x="63" y="49"/>
                  </a:lnTo>
                  <a:lnTo>
                    <a:pt x="64" y="40"/>
                  </a:lnTo>
                  <a:lnTo>
                    <a:pt x="64" y="28"/>
                  </a:lnTo>
                  <a:lnTo>
                    <a:pt x="63" y="18"/>
                  </a:lnTo>
                  <a:lnTo>
                    <a:pt x="59" y="10"/>
                  </a:lnTo>
                  <a:lnTo>
                    <a:pt x="55" y="6"/>
                  </a:lnTo>
                  <a:close/>
                </a:path>
              </a:pathLst>
            </a:custGeom>
            <a:noFill/>
            <a:ln w="1588">
              <a:solidFill>
                <a:srgbClr val="000000"/>
              </a:solidFill>
              <a:prstDash val="solid"/>
              <a:round/>
              <a:headEnd/>
              <a:tailEnd/>
            </a:ln>
          </p:spPr>
          <p:txBody>
            <a:bodyPr/>
            <a:lstStyle/>
            <a:p>
              <a:endParaRPr lang="en-US"/>
            </a:p>
          </p:txBody>
        </p:sp>
        <p:sp>
          <p:nvSpPr>
            <p:cNvPr id="1242056" name="Freeform 968"/>
            <p:cNvSpPr>
              <a:spLocks/>
            </p:cNvSpPr>
            <p:nvPr/>
          </p:nvSpPr>
          <p:spPr bwMode="auto">
            <a:xfrm>
              <a:off x="2834" y="2203"/>
              <a:ext cx="27" cy="79"/>
            </a:xfrm>
            <a:custGeom>
              <a:avLst/>
              <a:gdLst/>
              <a:ahLst/>
              <a:cxnLst>
                <a:cxn ang="0">
                  <a:pos x="0" y="120"/>
                </a:cxn>
                <a:cxn ang="0">
                  <a:pos x="0" y="127"/>
                </a:cxn>
                <a:cxn ang="0">
                  <a:pos x="0" y="135"/>
                </a:cxn>
                <a:cxn ang="0">
                  <a:pos x="0" y="141"/>
                </a:cxn>
                <a:cxn ang="0">
                  <a:pos x="3" y="147"/>
                </a:cxn>
                <a:cxn ang="0">
                  <a:pos x="3" y="151"/>
                </a:cxn>
                <a:cxn ang="0">
                  <a:pos x="5" y="152"/>
                </a:cxn>
                <a:cxn ang="0">
                  <a:pos x="7" y="154"/>
                </a:cxn>
                <a:cxn ang="0">
                  <a:pos x="7" y="158"/>
                </a:cxn>
                <a:cxn ang="0">
                  <a:pos x="8" y="154"/>
                </a:cxn>
                <a:cxn ang="0">
                  <a:pos x="14" y="139"/>
                </a:cxn>
                <a:cxn ang="0">
                  <a:pos x="22" y="117"/>
                </a:cxn>
                <a:cxn ang="0">
                  <a:pos x="31" y="93"/>
                </a:cxn>
                <a:cxn ang="0">
                  <a:pos x="40" y="68"/>
                </a:cxn>
                <a:cxn ang="0">
                  <a:pos x="48" y="46"/>
                </a:cxn>
                <a:cxn ang="0">
                  <a:pos x="52" y="30"/>
                </a:cxn>
                <a:cxn ang="0">
                  <a:pos x="54" y="22"/>
                </a:cxn>
                <a:cxn ang="0">
                  <a:pos x="54" y="13"/>
                </a:cxn>
                <a:cxn ang="0">
                  <a:pos x="52" y="3"/>
                </a:cxn>
                <a:cxn ang="0">
                  <a:pos x="47" y="0"/>
                </a:cxn>
                <a:cxn ang="0">
                  <a:pos x="38" y="6"/>
                </a:cxn>
                <a:cxn ang="0">
                  <a:pos x="35" y="12"/>
                </a:cxn>
                <a:cxn ang="0">
                  <a:pos x="31" y="24"/>
                </a:cxn>
                <a:cxn ang="0">
                  <a:pos x="25" y="41"/>
                </a:cxn>
                <a:cxn ang="0">
                  <a:pos x="18" y="61"/>
                </a:cxn>
                <a:cxn ang="0">
                  <a:pos x="12" y="81"/>
                </a:cxn>
                <a:cxn ang="0">
                  <a:pos x="5" y="99"/>
                </a:cxn>
                <a:cxn ang="0">
                  <a:pos x="3" y="114"/>
                </a:cxn>
                <a:cxn ang="0">
                  <a:pos x="0" y="120"/>
                </a:cxn>
              </a:cxnLst>
              <a:rect l="0" t="0" r="r" b="b"/>
              <a:pathLst>
                <a:path w="54" h="158">
                  <a:moveTo>
                    <a:pt x="0" y="120"/>
                  </a:moveTo>
                  <a:lnTo>
                    <a:pt x="0" y="127"/>
                  </a:lnTo>
                  <a:lnTo>
                    <a:pt x="0" y="135"/>
                  </a:lnTo>
                  <a:lnTo>
                    <a:pt x="0" y="141"/>
                  </a:lnTo>
                  <a:lnTo>
                    <a:pt x="3" y="147"/>
                  </a:lnTo>
                  <a:lnTo>
                    <a:pt x="3" y="151"/>
                  </a:lnTo>
                  <a:lnTo>
                    <a:pt x="5" y="152"/>
                  </a:lnTo>
                  <a:lnTo>
                    <a:pt x="7" y="154"/>
                  </a:lnTo>
                  <a:lnTo>
                    <a:pt x="7" y="158"/>
                  </a:lnTo>
                  <a:lnTo>
                    <a:pt x="8" y="154"/>
                  </a:lnTo>
                  <a:lnTo>
                    <a:pt x="14" y="139"/>
                  </a:lnTo>
                  <a:lnTo>
                    <a:pt x="22" y="117"/>
                  </a:lnTo>
                  <a:lnTo>
                    <a:pt x="31" y="93"/>
                  </a:lnTo>
                  <a:lnTo>
                    <a:pt x="40" y="68"/>
                  </a:lnTo>
                  <a:lnTo>
                    <a:pt x="48" y="46"/>
                  </a:lnTo>
                  <a:lnTo>
                    <a:pt x="52" y="30"/>
                  </a:lnTo>
                  <a:lnTo>
                    <a:pt x="54" y="22"/>
                  </a:lnTo>
                  <a:lnTo>
                    <a:pt x="54" y="13"/>
                  </a:lnTo>
                  <a:lnTo>
                    <a:pt x="52" y="3"/>
                  </a:lnTo>
                  <a:lnTo>
                    <a:pt x="47" y="0"/>
                  </a:lnTo>
                  <a:lnTo>
                    <a:pt x="38" y="6"/>
                  </a:lnTo>
                  <a:lnTo>
                    <a:pt x="35" y="12"/>
                  </a:lnTo>
                  <a:lnTo>
                    <a:pt x="31" y="24"/>
                  </a:lnTo>
                  <a:lnTo>
                    <a:pt x="25" y="41"/>
                  </a:lnTo>
                  <a:lnTo>
                    <a:pt x="18" y="61"/>
                  </a:lnTo>
                  <a:lnTo>
                    <a:pt x="12" y="81"/>
                  </a:lnTo>
                  <a:lnTo>
                    <a:pt x="5" y="99"/>
                  </a:lnTo>
                  <a:lnTo>
                    <a:pt x="3" y="114"/>
                  </a:lnTo>
                  <a:lnTo>
                    <a:pt x="0" y="120"/>
                  </a:lnTo>
                  <a:close/>
                </a:path>
              </a:pathLst>
            </a:custGeom>
            <a:solidFill>
              <a:srgbClr val="FFFFFF"/>
            </a:solidFill>
            <a:ln w="9525">
              <a:noFill/>
              <a:round/>
              <a:headEnd/>
              <a:tailEnd/>
            </a:ln>
          </p:spPr>
          <p:txBody>
            <a:bodyPr/>
            <a:lstStyle/>
            <a:p>
              <a:endParaRPr lang="en-US"/>
            </a:p>
          </p:txBody>
        </p:sp>
        <p:sp>
          <p:nvSpPr>
            <p:cNvPr id="1242057" name="Freeform 969"/>
            <p:cNvSpPr>
              <a:spLocks/>
            </p:cNvSpPr>
            <p:nvPr/>
          </p:nvSpPr>
          <p:spPr bwMode="auto">
            <a:xfrm>
              <a:off x="2834" y="2203"/>
              <a:ext cx="27" cy="79"/>
            </a:xfrm>
            <a:custGeom>
              <a:avLst/>
              <a:gdLst/>
              <a:ahLst/>
              <a:cxnLst>
                <a:cxn ang="0">
                  <a:pos x="0" y="120"/>
                </a:cxn>
                <a:cxn ang="0">
                  <a:pos x="0" y="120"/>
                </a:cxn>
                <a:cxn ang="0">
                  <a:pos x="0" y="127"/>
                </a:cxn>
                <a:cxn ang="0">
                  <a:pos x="0" y="135"/>
                </a:cxn>
                <a:cxn ang="0">
                  <a:pos x="0" y="141"/>
                </a:cxn>
                <a:cxn ang="0">
                  <a:pos x="3" y="147"/>
                </a:cxn>
                <a:cxn ang="0">
                  <a:pos x="3" y="151"/>
                </a:cxn>
                <a:cxn ang="0">
                  <a:pos x="5" y="152"/>
                </a:cxn>
                <a:cxn ang="0">
                  <a:pos x="7" y="154"/>
                </a:cxn>
                <a:cxn ang="0">
                  <a:pos x="7" y="158"/>
                </a:cxn>
                <a:cxn ang="0">
                  <a:pos x="8" y="154"/>
                </a:cxn>
                <a:cxn ang="0">
                  <a:pos x="14" y="139"/>
                </a:cxn>
                <a:cxn ang="0">
                  <a:pos x="22" y="117"/>
                </a:cxn>
                <a:cxn ang="0">
                  <a:pos x="31" y="93"/>
                </a:cxn>
                <a:cxn ang="0">
                  <a:pos x="40" y="68"/>
                </a:cxn>
                <a:cxn ang="0">
                  <a:pos x="48" y="46"/>
                </a:cxn>
                <a:cxn ang="0">
                  <a:pos x="52" y="30"/>
                </a:cxn>
                <a:cxn ang="0">
                  <a:pos x="54" y="22"/>
                </a:cxn>
                <a:cxn ang="0">
                  <a:pos x="54" y="13"/>
                </a:cxn>
                <a:cxn ang="0">
                  <a:pos x="52" y="3"/>
                </a:cxn>
                <a:cxn ang="0">
                  <a:pos x="47" y="0"/>
                </a:cxn>
                <a:cxn ang="0">
                  <a:pos x="38" y="6"/>
                </a:cxn>
                <a:cxn ang="0">
                  <a:pos x="35" y="12"/>
                </a:cxn>
                <a:cxn ang="0">
                  <a:pos x="31" y="24"/>
                </a:cxn>
                <a:cxn ang="0">
                  <a:pos x="25" y="41"/>
                </a:cxn>
                <a:cxn ang="0">
                  <a:pos x="18" y="61"/>
                </a:cxn>
                <a:cxn ang="0">
                  <a:pos x="12" y="81"/>
                </a:cxn>
                <a:cxn ang="0">
                  <a:pos x="5" y="99"/>
                </a:cxn>
                <a:cxn ang="0">
                  <a:pos x="3" y="114"/>
                </a:cxn>
                <a:cxn ang="0">
                  <a:pos x="0" y="120"/>
                </a:cxn>
              </a:cxnLst>
              <a:rect l="0" t="0" r="r" b="b"/>
              <a:pathLst>
                <a:path w="54" h="158">
                  <a:moveTo>
                    <a:pt x="0" y="120"/>
                  </a:moveTo>
                  <a:lnTo>
                    <a:pt x="0" y="120"/>
                  </a:lnTo>
                  <a:lnTo>
                    <a:pt x="0" y="127"/>
                  </a:lnTo>
                  <a:lnTo>
                    <a:pt x="0" y="135"/>
                  </a:lnTo>
                  <a:lnTo>
                    <a:pt x="0" y="141"/>
                  </a:lnTo>
                  <a:lnTo>
                    <a:pt x="3" y="147"/>
                  </a:lnTo>
                  <a:lnTo>
                    <a:pt x="3" y="151"/>
                  </a:lnTo>
                  <a:lnTo>
                    <a:pt x="5" y="152"/>
                  </a:lnTo>
                  <a:lnTo>
                    <a:pt x="7" y="154"/>
                  </a:lnTo>
                  <a:lnTo>
                    <a:pt x="7" y="158"/>
                  </a:lnTo>
                  <a:lnTo>
                    <a:pt x="8" y="154"/>
                  </a:lnTo>
                  <a:lnTo>
                    <a:pt x="14" y="139"/>
                  </a:lnTo>
                  <a:lnTo>
                    <a:pt x="22" y="117"/>
                  </a:lnTo>
                  <a:lnTo>
                    <a:pt x="31" y="93"/>
                  </a:lnTo>
                  <a:lnTo>
                    <a:pt x="40" y="68"/>
                  </a:lnTo>
                  <a:lnTo>
                    <a:pt x="48" y="46"/>
                  </a:lnTo>
                  <a:lnTo>
                    <a:pt x="52" y="30"/>
                  </a:lnTo>
                  <a:lnTo>
                    <a:pt x="54" y="22"/>
                  </a:lnTo>
                  <a:lnTo>
                    <a:pt x="54" y="13"/>
                  </a:lnTo>
                  <a:lnTo>
                    <a:pt x="52" y="3"/>
                  </a:lnTo>
                  <a:lnTo>
                    <a:pt x="47" y="0"/>
                  </a:lnTo>
                  <a:lnTo>
                    <a:pt x="38" y="6"/>
                  </a:lnTo>
                  <a:lnTo>
                    <a:pt x="35" y="12"/>
                  </a:lnTo>
                  <a:lnTo>
                    <a:pt x="31" y="24"/>
                  </a:lnTo>
                  <a:lnTo>
                    <a:pt x="25" y="41"/>
                  </a:lnTo>
                  <a:lnTo>
                    <a:pt x="18" y="61"/>
                  </a:lnTo>
                  <a:lnTo>
                    <a:pt x="12" y="81"/>
                  </a:lnTo>
                  <a:lnTo>
                    <a:pt x="5" y="99"/>
                  </a:lnTo>
                  <a:lnTo>
                    <a:pt x="3" y="114"/>
                  </a:lnTo>
                  <a:lnTo>
                    <a:pt x="0" y="120"/>
                  </a:lnTo>
                  <a:close/>
                </a:path>
              </a:pathLst>
            </a:custGeom>
            <a:noFill/>
            <a:ln w="1588">
              <a:solidFill>
                <a:srgbClr val="000000"/>
              </a:solidFill>
              <a:prstDash val="solid"/>
              <a:round/>
              <a:headEnd/>
              <a:tailEnd/>
            </a:ln>
          </p:spPr>
          <p:txBody>
            <a:bodyPr/>
            <a:lstStyle/>
            <a:p>
              <a:endParaRPr lang="en-US"/>
            </a:p>
          </p:txBody>
        </p:sp>
        <p:sp>
          <p:nvSpPr>
            <p:cNvPr id="1242058" name="Freeform 970"/>
            <p:cNvSpPr>
              <a:spLocks/>
            </p:cNvSpPr>
            <p:nvPr/>
          </p:nvSpPr>
          <p:spPr bwMode="auto">
            <a:xfrm>
              <a:off x="2841" y="2210"/>
              <a:ext cx="27" cy="78"/>
            </a:xfrm>
            <a:custGeom>
              <a:avLst/>
              <a:gdLst/>
              <a:ahLst/>
              <a:cxnLst>
                <a:cxn ang="0">
                  <a:pos x="40" y="7"/>
                </a:cxn>
                <a:cxn ang="0">
                  <a:pos x="38" y="12"/>
                </a:cxn>
                <a:cxn ang="0">
                  <a:pos x="34" y="26"/>
                </a:cxn>
                <a:cxn ang="0">
                  <a:pos x="27" y="46"/>
                </a:cxn>
                <a:cxn ang="0">
                  <a:pos x="20" y="71"/>
                </a:cxn>
                <a:cxn ang="0">
                  <a:pos x="12" y="96"/>
                </a:cxn>
                <a:cxn ang="0">
                  <a:pos x="7" y="120"/>
                </a:cxn>
                <a:cxn ang="0">
                  <a:pos x="2" y="140"/>
                </a:cxn>
                <a:cxn ang="0">
                  <a:pos x="0" y="155"/>
                </a:cxn>
                <a:cxn ang="0">
                  <a:pos x="2" y="154"/>
                </a:cxn>
                <a:cxn ang="0">
                  <a:pos x="3" y="152"/>
                </a:cxn>
                <a:cxn ang="0">
                  <a:pos x="7" y="149"/>
                </a:cxn>
                <a:cxn ang="0">
                  <a:pos x="11" y="143"/>
                </a:cxn>
                <a:cxn ang="0">
                  <a:pos x="16" y="136"/>
                </a:cxn>
                <a:cxn ang="0">
                  <a:pos x="20" y="130"/>
                </a:cxn>
                <a:cxn ang="0">
                  <a:pos x="25" y="130"/>
                </a:cxn>
                <a:cxn ang="0">
                  <a:pos x="26" y="126"/>
                </a:cxn>
                <a:cxn ang="0">
                  <a:pos x="27" y="112"/>
                </a:cxn>
                <a:cxn ang="0">
                  <a:pos x="33" y="96"/>
                </a:cxn>
                <a:cxn ang="0">
                  <a:pos x="36" y="74"/>
                </a:cxn>
                <a:cxn ang="0">
                  <a:pos x="42" y="53"/>
                </a:cxn>
                <a:cxn ang="0">
                  <a:pos x="45" y="32"/>
                </a:cxn>
                <a:cxn ang="0">
                  <a:pos x="49" y="20"/>
                </a:cxn>
                <a:cxn ang="0">
                  <a:pos x="52" y="12"/>
                </a:cxn>
                <a:cxn ang="0">
                  <a:pos x="53" y="4"/>
                </a:cxn>
                <a:cxn ang="0">
                  <a:pos x="52" y="1"/>
                </a:cxn>
                <a:cxn ang="0">
                  <a:pos x="47" y="0"/>
                </a:cxn>
                <a:cxn ang="0">
                  <a:pos x="40" y="7"/>
                </a:cxn>
              </a:cxnLst>
              <a:rect l="0" t="0" r="r" b="b"/>
              <a:pathLst>
                <a:path w="53" h="155">
                  <a:moveTo>
                    <a:pt x="40" y="7"/>
                  </a:moveTo>
                  <a:lnTo>
                    <a:pt x="38" y="12"/>
                  </a:lnTo>
                  <a:lnTo>
                    <a:pt x="34" y="26"/>
                  </a:lnTo>
                  <a:lnTo>
                    <a:pt x="27" y="46"/>
                  </a:lnTo>
                  <a:lnTo>
                    <a:pt x="20" y="71"/>
                  </a:lnTo>
                  <a:lnTo>
                    <a:pt x="12" y="96"/>
                  </a:lnTo>
                  <a:lnTo>
                    <a:pt x="7" y="120"/>
                  </a:lnTo>
                  <a:lnTo>
                    <a:pt x="2" y="140"/>
                  </a:lnTo>
                  <a:lnTo>
                    <a:pt x="0" y="155"/>
                  </a:lnTo>
                  <a:lnTo>
                    <a:pt x="2" y="154"/>
                  </a:lnTo>
                  <a:lnTo>
                    <a:pt x="3" y="152"/>
                  </a:lnTo>
                  <a:lnTo>
                    <a:pt x="7" y="149"/>
                  </a:lnTo>
                  <a:lnTo>
                    <a:pt x="11" y="143"/>
                  </a:lnTo>
                  <a:lnTo>
                    <a:pt x="16" y="136"/>
                  </a:lnTo>
                  <a:lnTo>
                    <a:pt x="20" y="130"/>
                  </a:lnTo>
                  <a:lnTo>
                    <a:pt x="25" y="130"/>
                  </a:lnTo>
                  <a:lnTo>
                    <a:pt x="26" y="126"/>
                  </a:lnTo>
                  <a:lnTo>
                    <a:pt x="27" y="112"/>
                  </a:lnTo>
                  <a:lnTo>
                    <a:pt x="33" y="96"/>
                  </a:lnTo>
                  <a:lnTo>
                    <a:pt x="36" y="74"/>
                  </a:lnTo>
                  <a:lnTo>
                    <a:pt x="42" y="53"/>
                  </a:lnTo>
                  <a:lnTo>
                    <a:pt x="45" y="32"/>
                  </a:lnTo>
                  <a:lnTo>
                    <a:pt x="49" y="20"/>
                  </a:lnTo>
                  <a:lnTo>
                    <a:pt x="52" y="12"/>
                  </a:lnTo>
                  <a:lnTo>
                    <a:pt x="53" y="4"/>
                  </a:lnTo>
                  <a:lnTo>
                    <a:pt x="52" y="1"/>
                  </a:lnTo>
                  <a:lnTo>
                    <a:pt x="47" y="0"/>
                  </a:lnTo>
                  <a:lnTo>
                    <a:pt x="40" y="7"/>
                  </a:lnTo>
                  <a:close/>
                </a:path>
              </a:pathLst>
            </a:custGeom>
            <a:solidFill>
              <a:srgbClr val="FFFFFF"/>
            </a:solidFill>
            <a:ln w="9525">
              <a:noFill/>
              <a:round/>
              <a:headEnd/>
              <a:tailEnd/>
            </a:ln>
          </p:spPr>
          <p:txBody>
            <a:bodyPr/>
            <a:lstStyle/>
            <a:p>
              <a:endParaRPr lang="en-US"/>
            </a:p>
          </p:txBody>
        </p:sp>
        <p:sp>
          <p:nvSpPr>
            <p:cNvPr id="1242059" name="Freeform 971"/>
            <p:cNvSpPr>
              <a:spLocks/>
            </p:cNvSpPr>
            <p:nvPr/>
          </p:nvSpPr>
          <p:spPr bwMode="auto">
            <a:xfrm>
              <a:off x="2841" y="2210"/>
              <a:ext cx="27" cy="78"/>
            </a:xfrm>
            <a:custGeom>
              <a:avLst/>
              <a:gdLst/>
              <a:ahLst/>
              <a:cxnLst>
                <a:cxn ang="0">
                  <a:pos x="40" y="7"/>
                </a:cxn>
                <a:cxn ang="0">
                  <a:pos x="40" y="7"/>
                </a:cxn>
                <a:cxn ang="0">
                  <a:pos x="38" y="12"/>
                </a:cxn>
                <a:cxn ang="0">
                  <a:pos x="34" y="26"/>
                </a:cxn>
                <a:cxn ang="0">
                  <a:pos x="27" y="46"/>
                </a:cxn>
                <a:cxn ang="0">
                  <a:pos x="20" y="71"/>
                </a:cxn>
                <a:cxn ang="0">
                  <a:pos x="12" y="96"/>
                </a:cxn>
                <a:cxn ang="0">
                  <a:pos x="7" y="120"/>
                </a:cxn>
                <a:cxn ang="0">
                  <a:pos x="2" y="140"/>
                </a:cxn>
                <a:cxn ang="0">
                  <a:pos x="0" y="155"/>
                </a:cxn>
                <a:cxn ang="0">
                  <a:pos x="2" y="154"/>
                </a:cxn>
                <a:cxn ang="0">
                  <a:pos x="3" y="152"/>
                </a:cxn>
                <a:cxn ang="0">
                  <a:pos x="7" y="149"/>
                </a:cxn>
                <a:cxn ang="0">
                  <a:pos x="11" y="143"/>
                </a:cxn>
                <a:cxn ang="0">
                  <a:pos x="16" y="136"/>
                </a:cxn>
                <a:cxn ang="0">
                  <a:pos x="20" y="130"/>
                </a:cxn>
                <a:cxn ang="0">
                  <a:pos x="25" y="130"/>
                </a:cxn>
                <a:cxn ang="0">
                  <a:pos x="26" y="126"/>
                </a:cxn>
                <a:cxn ang="0">
                  <a:pos x="27" y="112"/>
                </a:cxn>
                <a:cxn ang="0">
                  <a:pos x="33" y="96"/>
                </a:cxn>
                <a:cxn ang="0">
                  <a:pos x="36" y="74"/>
                </a:cxn>
                <a:cxn ang="0">
                  <a:pos x="42" y="53"/>
                </a:cxn>
                <a:cxn ang="0">
                  <a:pos x="45" y="32"/>
                </a:cxn>
                <a:cxn ang="0">
                  <a:pos x="49" y="20"/>
                </a:cxn>
                <a:cxn ang="0">
                  <a:pos x="52" y="12"/>
                </a:cxn>
                <a:cxn ang="0">
                  <a:pos x="53" y="4"/>
                </a:cxn>
                <a:cxn ang="0">
                  <a:pos x="52" y="1"/>
                </a:cxn>
                <a:cxn ang="0">
                  <a:pos x="47" y="0"/>
                </a:cxn>
                <a:cxn ang="0">
                  <a:pos x="40" y="7"/>
                </a:cxn>
              </a:cxnLst>
              <a:rect l="0" t="0" r="r" b="b"/>
              <a:pathLst>
                <a:path w="53" h="155">
                  <a:moveTo>
                    <a:pt x="40" y="7"/>
                  </a:moveTo>
                  <a:lnTo>
                    <a:pt x="40" y="7"/>
                  </a:lnTo>
                  <a:lnTo>
                    <a:pt x="38" y="12"/>
                  </a:lnTo>
                  <a:lnTo>
                    <a:pt x="34" y="26"/>
                  </a:lnTo>
                  <a:lnTo>
                    <a:pt x="27" y="46"/>
                  </a:lnTo>
                  <a:lnTo>
                    <a:pt x="20" y="71"/>
                  </a:lnTo>
                  <a:lnTo>
                    <a:pt x="12" y="96"/>
                  </a:lnTo>
                  <a:lnTo>
                    <a:pt x="7" y="120"/>
                  </a:lnTo>
                  <a:lnTo>
                    <a:pt x="2" y="140"/>
                  </a:lnTo>
                  <a:lnTo>
                    <a:pt x="0" y="155"/>
                  </a:lnTo>
                  <a:lnTo>
                    <a:pt x="2" y="154"/>
                  </a:lnTo>
                  <a:lnTo>
                    <a:pt x="3" y="152"/>
                  </a:lnTo>
                  <a:lnTo>
                    <a:pt x="7" y="149"/>
                  </a:lnTo>
                  <a:lnTo>
                    <a:pt x="11" y="143"/>
                  </a:lnTo>
                  <a:lnTo>
                    <a:pt x="16" y="136"/>
                  </a:lnTo>
                  <a:lnTo>
                    <a:pt x="20" y="130"/>
                  </a:lnTo>
                  <a:lnTo>
                    <a:pt x="25" y="130"/>
                  </a:lnTo>
                  <a:lnTo>
                    <a:pt x="26" y="126"/>
                  </a:lnTo>
                  <a:lnTo>
                    <a:pt x="27" y="112"/>
                  </a:lnTo>
                  <a:lnTo>
                    <a:pt x="33" y="96"/>
                  </a:lnTo>
                  <a:lnTo>
                    <a:pt x="36" y="74"/>
                  </a:lnTo>
                  <a:lnTo>
                    <a:pt x="42" y="53"/>
                  </a:lnTo>
                  <a:lnTo>
                    <a:pt x="45" y="32"/>
                  </a:lnTo>
                  <a:lnTo>
                    <a:pt x="49" y="20"/>
                  </a:lnTo>
                  <a:lnTo>
                    <a:pt x="52" y="12"/>
                  </a:lnTo>
                  <a:lnTo>
                    <a:pt x="53" y="4"/>
                  </a:lnTo>
                  <a:lnTo>
                    <a:pt x="52" y="1"/>
                  </a:lnTo>
                  <a:lnTo>
                    <a:pt x="47" y="0"/>
                  </a:lnTo>
                  <a:lnTo>
                    <a:pt x="40" y="7"/>
                  </a:lnTo>
                  <a:close/>
                </a:path>
              </a:pathLst>
            </a:custGeom>
            <a:noFill/>
            <a:ln w="1588">
              <a:solidFill>
                <a:srgbClr val="000000"/>
              </a:solidFill>
              <a:prstDash val="solid"/>
              <a:round/>
              <a:headEnd/>
              <a:tailEnd/>
            </a:ln>
          </p:spPr>
          <p:txBody>
            <a:bodyPr/>
            <a:lstStyle/>
            <a:p>
              <a:endParaRPr lang="en-US"/>
            </a:p>
          </p:txBody>
        </p:sp>
        <p:sp>
          <p:nvSpPr>
            <p:cNvPr id="1242060" name="Freeform 972"/>
            <p:cNvSpPr>
              <a:spLocks/>
            </p:cNvSpPr>
            <p:nvPr/>
          </p:nvSpPr>
          <p:spPr bwMode="auto">
            <a:xfrm>
              <a:off x="2856" y="2213"/>
              <a:ext cx="19" cy="81"/>
            </a:xfrm>
            <a:custGeom>
              <a:avLst/>
              <a:gdLst/>
              <a:ahLst/>
              <a:cxnLst>
                <a:cxn ang="0">
                  <a:pos x="37" y="12"/>
                </a:cxn>
                <a:cxn ang="0">
                  <a:pos x="37" y="18"/>
                </a:cxn>
                <a:cxn ang="0">
                  <a:pos x="36" y="33"/>
                </a:cxn>
                <a:cxn ang="0">
                  <a:pos x="32" y="54"/>
                </a:cxn>
                <a:cxn ang="0">
                  <a:pos x="29" y="79"/>
                </a:cxn>
                <a:cxn ang="0">
                  <a:pos x="26" y="105"/>
                </a:cxn>
                <a:cxn ang="0">
                  <a:pos x="22" y="128"/>
                </a:cxn>
                <a:cxn ang="0">
                  <a:pos x="17" y="150"/>
                </a:cxn>
                <a:cxn ang="0">
                  <a:pos x="13" y="163"/>
                </a:cxn>
                <a:cxn ang="0">
                  <a:pos x="12" y="162"/>
                </a:cxn>
                <a:cxn ang="0">
                  <a:pos x="10" y="160"/>
                </a:cxn>
                <a:cxn ang="0">
                  <a:pos x="8" y="154"/>
                </a:cxn>
                <a:cxn ang="0">
                  <a:pos x="8" y="148"/>
                </a:cxn>
                <a:cxn ang="0">
                  <a:pos x="6" y="139"/>
                </a:cxn>
                <a:cxn ang="0">
                  <a:pos x="5" y="133"/>
                </a:cxn>
                <a:cxn ang="0">
                  <a:pos x="0" y="130"/>
                </a:cxn>
                <a:cxn ang="0">
                  <a:pos x="3" y="125"/>
                </a:cxn>
                <a:cxn ang="0">
                  <a:pos x="4" y="113"/>
                </a:cxn>
                <a:cxn ang="0">
                  <a:pos x="8" y="95"/>
                </a:cxn>
                <a:cxn ang="0">
                  <a:pos x="13" y="74"/>
                </a:cxn>
                <a:cxn ang="0">
                  <a:pos x="15" y="52"/>
                </a:cxn>
                <a:cxn ang="0">
                  <a:pos x="21" y="34"/>
                </a:cxn>
                <a:cxn ang="0">
                  <a:pos x="22" y="19"/>
                </a:cxn>
                <a:cxn ang="0">
                  <a:pos x="23" y="11"/>
                </a:cxn>
                <a:cxn ang="0">
                  <a:pos x="24" y="5"/>
                </a:cxn>
                <a:cxn ang="0">
                  <a:pos x="29" y="0"/>
                </a:cxn>
                <a:cxn ang="0">
                  <a:pos x="33" y="3"/>
                </a:cxn>
                <a:cxn ang="0">
                  <a:pos x="37" y="12"/>
                </a:cxn>
              </a:cxnLst>
              <a:rect l="0" t="0" r="r" b="b"/>
              <a:pathLst>
                <a:path w="37" h="163">
                  <a:moveTo>
                    <a:pt x="37" y="12"/>
                  </a:moveTo>
                  <a:lnTo>
                    <a:pt x="37" y="18"/>
                  </a:lnTo>
                  <a:lnTo>
                    <a:pt x="36" y="33"/>
                  </a:lnTo>
                  <a:lnTo>
                    <a:pt x="32" y="54"/>
                  </a:lnTo>
                  <a:lnTo>
                    <a:pt x="29" y="79"/>
                  </a:lnTo>
                  <a:lnTo>
                    <a:pt x="26" y="105"/>
                  </a:lnTo>
                  <a:lnTo>
                    <a:pt x="22" y="128"/>
                  </a:lnTo>
                  <a:lnTo>
                    <a:pt x="17" y="150"/>
                  </a:lnTo>
                  <a:lnTo>
                    <a:pt x="13" y="163"/>
                  </a:lnTo>
                  <a:lnTo>
                    <a:pt x="12" y="162"/>
                  </a:lnTo>
                  <a:lnTo>
                    <a:pt x="10" y="160"/>
                  </a:lnTo>
                  <a:lnTo>
                    <a:pt x="8" y="154"/>
                  </a:lnTo>
                  <a:lnTo>
                    <a:pt x="8" y="148"/>
                  </a:lnTo>
                  <a:lnTo>
                    <a:pt x="6" y="139"/>
                  </a:lnTo>
                  <a:lnTo>
                    <a:pt x="5" y="133"/>
                  </a:lnTo>
                  <a:lnTo>
                    <a:pt x="0" y="130"/>
                  </a:lnTo>
                  <a:lnTo>
                    <a:pt x="3" y="125"/>
                  </a:lnTo>
                  <a:lnTo>
                    <a:pt x="4" y="113"/>
                  </a:lnTo>
                  <a:lnTo>
                    <a:pt x="8" y="95"/>
                  </a:lnTo>
                  <a:lnTo>
                    <a:pt x="13" y="74"/>
                  </a:lnTo>
                  <a:lnTo>
                    <a:pt x="15" y="52"/>
                  </a:lnTo>
                  <a:lnTo>
                    <a:pt x="21" y="34"/>
                  </a:lnTo>
                  <a:lnTo>
                    <a:pt x="22" y="19"/>
                  </a:lnTo>
                  <a:lnTo>
                    <a:pt x="23" y="11"/>
                  </a:lnTo>
                  <a:lnTo>
                    <a:pt x="24" y="5"/>
                  </a:lnTo>
                  <a:lnTo>
                    <a:pt x="29" y="0"/>
                  </a:lnTo>
                  <a:lnTo>
                    <a:pt x="33" y="3"/>
                  </a:lnTo>
                  <a:lnTo>
                    <a:pt x="37" y="12"/>
                  </a:lnTo>
                  <a:close/>
                </a:path>
              </a:pathLst>
            </a:custGeom>
            <a:solidFill>
              <a:srgbClr val="FFFFFF"/>
            </a:solidFill>
            <a:ln w="9525">
              <a:noFill/>
              <a:round/>
              <a:headEnd/>
              <a:tailEnd/>
            </a:ln>
          </p:spPr>
          <p:txBody>
            <a:bodyPr/>
            <a:lstStyle/>
            <a:p>
              <a:endParaRPr lang="en-US"/>
            </a:p>
          </p:txBody>
        </p:sp>
        <p:sp>
          <p:nvSpPr>
            <p:cNvPr id="1242061" name="Freeform 973"/>
            <p:cNvSpPr>
              <a:spLocks/>
            </p:cNvSpPr>
            <p:nvPr/>
          </p:nvSpPr>
          <p:spPr bwMode="auto">
            <a:xfrm>
              <a:off x="2856" y="2213"/>
              <a:ext cx="19" cy="81"/>
            </a:xfrm>
            <a:custGeom>
              <a:avLst/>
              <a:gdLst/>
              <a:ahLst/>
              <a:cxnLst>
                <a:cxn ang="0">
                  <a:pos x="37" y="12"/>
                </a:cxn>
                <a:cxn ang="0">
                  <a:pos x="37" y="12"/>
                </a:cxn>
                <a:cxn ang="0">
                  <a:pos x="37" y="18"/>
                </a:cxn>
                <a:cxn ang="0">
                  <a:pos x="36" y="33"/>
                </a:cxn>
                <a:cxn ang="0">
                  <a:pos x="32" y="54"/>
                </a:cxn>
                <a:cxn ang="0">
                  <a:pos x="29" y="79"/>
                </a:cxn>
                <a:cxn ang="0">
                  <a:pos x="26" y="105"/>
                </a:cxn>
                <a:cxn ang="0">
                  <a:pos x="22" y="128"/>
                </a:cxn>
                <a:cxn ang="0">
                  <a:pos x="17" y="150"/>
                </a:cxn>
                <a:cxn ang="0">
                  <a:pos x="13" y="163"/>
                </a:cxn>
                <a:cxn ang="0">
                  <a:pos x="12" y="162"/>
                </a:cxn>
                <a:cxn ang="0">
                  <a:pos x="10" y="160"/>
                </a:cxn>
                <a:cxn ang="0">
                  <a:pos x="8" y="154"/>
                </a:cxn>
                <a:cxn ang="0">
                  <a:pos x="8" y="148"/>
                </a:cxn>
                <a:cxn ang="0">
                  <a:pos x="6" y="139"/>
                </a:cxn>
                <a:cxn ang="0">
                  <a:pos x="5" y="133"/>
                </a:cxn>
                <a:cxn ang="0">
                  <a:pos x="0" y="130"/>
                </a:cxn>
                <a:cxn ang="0">
                  <a:pos x="3" y="125"/>
                </a:cxn>
                <a:cxn ang="0">
                  <a:pos x="4" y="113"/>
                </a:cxn>
                <a:cxn ang="0">
                  <a:pos x="8" y="95"/>
                </a:cxn>
                <a:cxn ang="0">
                  <a:pos x="13" y="74"/>
                </a:cxn>
                <a:cxn ang="0">
                  <a:pos x="15" y="52"/>
                </a:cxn>
                <a:cxn ang="0">
                  <a:pos x="21" y="34"/>
                </a:cxn>
                <a:cxn ang="0">
                  <a:pos x="22" y="19"/>
                </a:cxn>
                <a:cxn ang="0">
                  <a:pos x="23" y="11"/>
                </a:cxn>
                <a:cxn ang="0">
                  <a:pos x="24" y="5"/>
                </a:cxn>
                <a:cxn ang="0">
                  <a:pos x="29" y="0"/>
                </a:cxn>
                <a:cxn ang="0">
                  <a:pos x="33" y="3"/>
                </a:cxn>
                <a:cxn ang="0">
                  <a:pos x="37" y="12"/>
                </a:cxn>
              </a:cxnLst>
              <a:rect l="0" t="0" r="r" b="b"/>
              <a:pathLst>
                <a:path w="37" h="163">
                  <a:moveTo>
                    <a:pt x="37" y="12"/>
                  </a:moveTo>
                  <a:lnTo>
                    <a:pt x="37" y="12"/>
                  </a:lnTo>
                  <a:lnTo>
                    <a:pt x="37" y="18"/>
                  </a:lnTo>
                  <a:lnTo>
                    <a:pt x="36" y="33"/>
                  </a:lnTo>
                  <a:lnTo>
                    <a:pt x="32" y="54"/>
                  </a:lnTo>
                  <a:lnTo>
                    <a:pt x="29" y="79"/>
                  </a:lnTo>
                  <a:lnTo>
                    <a:pt x="26" y="105"/>
                  </a:lnTo>
                  <a:lnTo>
                    <a:pt x="22" y="128"/>
                  </a:lnTo>
                  <a:lnTo>
                    <a:pt x="17" y="150"/>
                  </a:lnTo>
                  <a:lnTo>
                    <a:pt x="13" y="163"/>
                  </a:lnTo>
                  <a:lnTo>
                    <a:pt x="12" y="162"/>
                  </a:lnTo>
                  <a:lnTo>
                    <a:pt x="10" y="160"/>
                  </a:lnTo>
                  <a:lnTo>
                    <a:pt x="8" y="154"/>
                  </a:lnTo>
                  <a:lnTo>
                    <a:pt x="8" y="148"/>
                  </a:lnTo>
                  <a:lnTo>
                    <a:pt x="6" y="139"/>
                  </a:lnTo>
                  <a:lnTo>
                    <a:pt x="5" y="133"/>
                  </a:lnTo>
                  <a:lnTo>
                    <a:pt x="0" y="130"/>
                  </a:lnTo>
                  <a:lnTo>
                    <a:pt x="3" y="125"/>
                  </a:lnTo>
                  <a:lnTo>
                    <a:pt x="4" y="113"/>
                  </a:lnTo>
                  <a:lnTo>
                    <a:pt x="8" y="95"/>
                  </a:lnTo>
                  <a:lnTo>
                    <a:pt x="13" y="74"/>
                  </a:lnTo>
                  <a:lnTo>
                    <a:pt x="15" y="52"/>
                  </a:lnTo>
                  <a:lnTo>
                    <a:pt x="21" y="34"/>
                  </a:lnTo>
                  <a:lnTo>
                    <a:pt x="22" y="19"/>
                  </a:lnTo>
                  <a:lnTo>
                    <a:pt x="23" y="11"/>
                  </a:lnTo>
                  <a:lnTo>
                    <a:pt x="24" y="5"/>
                  </a:lnTo>
                  <a:lnTo>
                    <a:pt x="29" y="0"/>
                  </a:lnTo>
                  <a:lnTo>
                    <a:pt x="33" y="3"/>
                  </a:lnTo>
                  <a:lnTo>
                    <a:pt x="37" y="12"/>
                  </a:lnTo>
                  <a:close/>
                </a:path>
              </a:pathLst>
            </a:custGeom>
            <a:noFill/>
            <a:ln w="1588">
              <a:solidFill>
                <a:srgbClr val="000000"/>
              </a:solidFill>
              <a:prstDash val="solid"/>
              <a:round/>
              <a:headEnd/>
              <a:tailEnd/>
            </a:ln>
          </p:spPr>
          <p:txBody>
            <a:bodyPr/>
            <a:lstStyle/>
            <a:p>
              <a:endParaRPr lang="en-US"/>
            </a:p>
          </p:txBody>
        </p:sp>
        <p:sp>
          <p:nvSpPr>
            <p:cNvPr id="1242062" name="Freeform 974"/>
            <p:cNvSpPr>
              <a:spLocks/>
            </p:cNvSpPr>
            <p:nvPr/>
          </p:nvSpPr>
          <p:spPr bwMode="auto">
            <a:xfrm>
              <a:off x="2869" y="2217"/>
              <a:ext cx="11" cy="76"/>
            </a:xfrm>
            <a:custGeom>
              <a:avLst/>
              <a:gdLst/>
              <a:ahLst/>
              <a:cxnLst>
                <a:cxn ang="0">
                  <a:pos x="19" y="121"/>
                </a:cxn>
                <a:cxn ang="0">
                  <a:pos x="16" y="126"/>
                </a:cxn>
                <a:cxn ang="0">
                  <a:pos x="14" y="130"/>
                </a:cxn>
                <a:cxn ang="0">
                  <a:pos x="12" y="138"/>
                </a:cxn>
                <a:cxn ang="0">
                  <a:pos x="7" y="142"/>
                </a:cxn>
                <a:cxn ang="0">
                  <a:pos x="7" y="144"/>
                </a:cxn>
                <a:cxn ang="0">
                  <a:pos x="3" y="145"/>
                </a:cxn>
                <a:cxn ang="0">
                  <a:pos x="2" y="147"/>
                </a:cxn>
                <a:cxn ang="0">
                  <a:pos x="0" y="151"/>
                </a:cxn>
                <a:cxn ang="0">
                  <a:pos x="0" y="145"/>
                </a:cxn>
                <a:cxn ang="0">
                  <a:pos x="2" y="129"/>
                </a:cxn>
                <a:cxn ang="0">
                  <a:pos x="2" y="107"/>
                </a:cxn>
                <a:cxn ang="0">
                  <a:pos x="3" y="83"/>
                </a:cxn>
                <a:cxn ang="0">
                  <a:pos x="5" y="58"/>
                </a:cxn>
                <a:cxn ang="0">
                  <a:pos x="7" y="36"/>
                </a:cxn>
                <a:cxn ang="0">
                  <a:pos x="7" y="19"/>
                </a:cxn>
                <a:cxn ang="0">
                  <a:pos x="10" y="12"/>
                </a:cxn>
                <a:cxn ang="0">
                  <a:pos x="12" y="5"/>
                </a:cxn>
                <a:cxn ang="0">
                  <a:pos x="14" y="0"/>
                </a:cxn>
                <a:cxn ang="0">
                  <a:pos x="16" y="2"/>
                </a:cxn>
                <a:cxn ang="0">
                  <a:pos x="20" y="13"/>
                </a:cxn>
                <a:cxn ang="0">
                  <a:pos x="20" y="18"/>
                </a:cxn>
                <a:cxn ang="0">
                  <a:pos x="20" y="30"/>
                </a:cxn>
                <a:cxn ang="0">
                  <a:pos x="21" y="46"/>
                </a:cxn>
                <a:cxn ang="0">
                  <a:pos x="21" y="65"/>
                </a:cxn>
                <a:cxn ang="0">
                  <a:pos x="21" y="84"/>
                </a:cxn>
                <a:cxn ang="0">
                  <a:pos x="21" y="101"/>
                </a:cxn>
                <a:cxn ang="0">
                  <a:pos x="20" y="114"/>
                </a:cxn>
                <a:cxn ang="0">
                  <a:pos x="19" y="121"/>
                </a:cxn>
              </a:cxnLst>
              <a:rect l="0" t="0" r="r" b="b"/>
              <a:pathLst>
                <a:path w="21" h="151">
                  <a:moveTo>
                    <a:pt x="19" y="121"/>
                  </a:moveTo>
                  <a:lnTo>
                    <a:pt x="16" y="126"/>
                  </a:lnTo>
                  <a:lnTo>
                    <a:pt x="14" y="130"/>
                  </a:lnTo>
                  <a:lnTo>
                    <a:pt x="12" y="138"/>
                  </a:lnTo>
                  <a:lnTo>
                    <a:pt x="7" y="142"/>
                  </a:lnTo>
                  <a:lnTo>
                    <a:pt x="7" y="144"/>
                  </a:lnTo>
                  <a:lnTo>
                    <a:pt x="3" y="145"/>
                  </a:lnTo>
                  <a:lnTo>
                    <a:pt x="2" y="147"/>
                  </a:lnTo>
                  <a:lnTo>
                    <a:pt x="0" y="151"/>
                  </a:lnTo>
                  <a:lnTo>
                    <a:pt x="0" y="145"/>
                  </a:lnTo>
                  <a:lnTo>
                    <a:pt x="2" y="129"/>
                  </a:lnTo>
                  <a:lnTo>
                    <a:pt x="2" y="107"/>
                  </a:lnTo>
                  <a:lnTo>
                    <a:pt x="3" y="83"/>
                  </a:lnTo>
                  <a:lnTo>
                    <a:pt x="5" y="58"/>
                  </a:lnTo>
                  <a:lnTo>
                    <a:pt x="7" y="36"/>
                  </a:lnTo>
                  <a:lnTo>
                    <a:pt x="7" y="19"/>
                  </a:lnTo>
                  <a:lnTo>
                    <a:pt x="10" y="12"/>
                  </a:lnTo>
                  <a:lnTo>
                    <a:pt x="12" y="5"/>
                  </a:lnTo>
                  <a:lnTo>
                    <a:pt x="14" y="0"/>
                  </a:lnTo>
                  <a:lnTo>
                    <a:pt x="16" y="2"/>
                  </a:lnTo>
                  <a:lnTo>
                    <a:pt x="20" y="13"/>
                  </a:lnTo>
                  <a:lnTo>
                    <a:pt x="20" y="18"/>
                  </a:lnTo>
                  <a:lnTo>
                    <a:pt x="20" y="30"/>
                  </a:lnTo>
                  <a:lnTo>
                    <a:pt x="21" y="46"/>
                  </a:lnTo>
                  <a:lnTo>
                    <a:pt x="21" y="65"/>
                  </a:lnTo>
                  <a:lnTo>
                    <a:pt x="21" y="84"/>
                  </a:lnTo>
                  <a:lnTo>
                    <a:pt x="21" y="101"/>
                  </a:lnTo>
                  <a:lnTo>
                    <a:pt x="20" y="114"/>
                  </a:lnTo>
                  <a:lnTo>
                    <a:pt x="19" y="121"/>
                  </a:lnTo>
                  <a:close/>
                </a:path>
              </a:pathLst>
            </a:custGeom>
            <a:solidFill>
              <a:srgbClr val="FFFFFF"/>
            </a:solidFill>
            <a:ln w="9525">
              <a:noFill/>
              <a:round/>
              <a:headEnd/>
              <a:tailEnd/>
            </a:ln>
          </p:spPr>
          <p:txBody>
            <a:bodyPr/>
            <a:lstStyle/>
            <a:p>
              <a:endParaRPr lang="en-US"/>
            </a:p>
          </p:txBody>
        </p:sp>
        <p:sp>
          <p:nvSpPr>
            <p:cNvPr id="1242063" name="Freeform 975"/>
            <p:cNvSpPr>
              <a:spLocks/>
            </p:cNvSpPr>
            <p:nvPr/>
          </p:nvSpPr>
          <p:spPr bwMode="auto">
            <a:xfrm>
              <a:off x="2869" y="2217"/>
              <a:ext cx="11" cy="76"/>
            </a:xfrm>
            <a:custGeom>
              <a:avLst/>
              <a:gdLst/>
              <a:ahLst/>
              <a:cxnLst>
                <a:cxn ang="0">
                  <a:pos x="19" y="121"/>
                </a:cxn>
                <a:cxn ang="0">
                  <a:pos x="19" y="121"/>
                </a:cxn>
                <a:cxn ang="0">
                  <a:pos x="16" y="126"/>
                </a:cxn>
                <a:cxn ang="0">
                  <a:pos x="14" y="130"/>
                </a:cxn>
                <a:cxn ang="0">
                  <a:pos x="12" y="138"/>
                </a:cxn>
                <a:cxn ang="0">
                  <a:pos x="7" y="142"/>
                </a:cxn>
                <a:cxn ang="0">
                  <a:pos x="7" y="144"/>
                </a:cxn>
                <a:cxn ang="0">
                  <a:pos x="3" y="145"/>
                </a:cxn>
                <a:cxn ang="0">
                  <a:pos x="2" y="147"/>
                </a:cxn>
                <a:cxn ang="0">
                  <a:pos x="0" y="151"/>
                </a:cxn>
                <a:cxn ang="0">
                  <a:pos x="0" y="145"/>
                </a:cxn>
                <a:cxn ang="0">
                  <a:pos x="2" y="129"/>
                </a:cxn>
                <a:cxn ang="0">
                  <a:pos x="2" y="107"/>
                </a:cxn>
                <a:cxn ang="0">
                  <a:pos x="3" y="83"/>
                </a:cxn>
                <a:cxn ang="0">
                  <a:pos x="5" y="58"/>
                </a:cxn>
                <a:cxn ang="0">
                  <a:pos x="7" y="36"/>
                </a:cxn>
                <a:cxn ang="0">
                  <a:pos x="7" y="19"/>
                </a:cxn>
                <a:cxn ang="0">
                  <a:pos x="10" y="12"/>
                </a:cxn>
                <a:cxn ang="0">
                  <a:pos x="12" y="5"/>
                </a:cxn>
                <a:cxn ang="0">
                  <a:pos x="14" y="0"/>
                </a:cxn>
                <a:cxn ang="0">
                  <a:pos x="16" y="2"/>
                </a:cxn>
                <a:cxn ang="0">
                  <a:pos x="20" y="13"/>
                </a:cxn>
                <a:cxn ang="0">
                  <a:pos x="20" y="18"/>
                </a:cxn>
                <a:cxn ang="0">
                  <a:pos x="20" y="30"/>
                </a:cxn>
                <a:cxn ang="0">
                  <a:pos x="21" y="46"/>
                </a:cxn>
                <a:cxn ang="0">
                  <a:pos x="21" y="65"/>
                </a:cxn>
                <a:cxn ang="0">
                  <a:pos x="21" y="84"/>
                </a:cxn>
                <a:cxn ang="0">
                  <a:pos x="21" y="101"/>
                </a:cxn>
                <a:cxn ang="0">
                  <a:pos x="20" y="114"/>
                </a:cxn>
                <a:cxn ang="0">
                  <a:pos x="19" y="121"/>
                </a:cxn>
              </a:cxnLst>
              <a:rect l="0" t="0" r="r" b="b"/>
              <a:pathLst>
                <a:path w="21" h="151">
                  <a:moveTo>
                    <a:pt x="19" y="121"/>
                  </a:moveTo>
                  <a:lnTo>
                    <a:pt x="19" y="121"/>
                  </a:lnTo>
                  <a:lnTo>
                    <a:pt x="16" y="126"/>
                  </a:lnTo>
                  <a:lnTo>
                    <a:pt x="14" y="130"/>
                  </a:lnTo>
                  <a:lnTo>
                    <a:pt x="12" y="138"/>
                  </a:lnTo>
                  <a:lnTo>
                    <a:pt x="7" y="142"/>
                  </a:lnTo>
                  <a:lnTo>
                    <a:pt x="7" y="144"/>
                  </a:lnTo>
                  <a:lnTo>
                    <a:pt x="3" y="145"/>
                  </a:lnTo>
                  <a:lnTo>
                    <a:pt x="2" y="147"/>
                  </a:lnTo>
                  <a:lnTo>
                    <a:pt x="0" y="151"/>
                  </a:lnTo>
                  <a:lnTo>
                    <a:pt x="0" y="145"/>
                  </a:lnTo>
                  <a:lnTo>
                    <a:pt x="2" y="129"/>
                  </a:lnTo>
                  <a:lnTo>
                    <a:pt x="2" y="107"/>
                  </a:lnTo>
                  <a:lnTo>
                    <a:pt x="3" y="83"/>
                  </a:lnTo>
                  <a:lnTo>
                    <a:pt x="5" y="58"/>
                  </a:lnTo>
                  <a:lnTo>
                    <a:pt x="7" y="36"/>
                  </a:lnTo>
                  <a:lnTo>
                    <a:pt x="7" y="19"/>
                  </a:lnTo>
                  <a:lnTo>
                    <a:pt x="10" y="12"/>
                  </a:lnTo>
                  <a:lnTo>
                    <a:pt x="12" y="5"/>
                  </a:lnTo>
                  <a:lnTo>
                    <a:pt x="14" y="0"/>
                  </a:lnTo>
                  <a:lnTo>
                    <a:pt x="16" y="2"/>
                  </a:lnTo>
                  <a:lnTo>
                    <a:pt x="20" y="13"/>
                  </a:lnTo>
                  <a:lnTo>
                    <a:pt x="20" y="18"/>
                  </a:lnTo>
                  <a:lnTo>
                    <a:pt x="20" y="30"/>
                  </a:lnTo>
                  <a:lnTo>
                    <a:pt x="21" y="46"/>
                  </a:lnTo>
                  <a:lnTo>
                    <a:pt x="21" y="65"/>
                  </a:lnTo>
                  <a:lnTo>
                    <a:pt x="21" y="84"/>
                  </a:lnTo>
                  <a:lnTo>
                    <a:pt x="21" y="101"/>
                  </a:lnTo>
                  <a:lnTo>
                    <a:pt x="20" y="114"/>
                  </a:lnTo>
                  <a:lnTo>
                    <a:pt x="19" y="121"/>
                  </a:lnTo>
                  <a:close/>
                </a:path>
              </a:pathLst>
            </a:custGeom>
            <a:noFill/>
            <a:ln w="1588">
              <a:solidFill>
                <a:srgbClr val="000000"/>
              </a:solidFill>
              <a:prstDash val="solid"/>
              <a:round/>
              <a:headEnd/>
              <a:tailEnd/>
            </a:ln>
          </p:spPr>
          <p:txBody>
            <a:bodyPr/>
            <a:lstStyle/>
            <a:p>
              <a:endParaRPr lang="en-US"/>
            </a:p>
          </p:txBody>
        </p:sp>
        <p:sp>
          <p:nvSpPr>
            <p:cNvPr id="1242064" name="Freeform 976"/>
            <p:cNvSpPr>
              <a:spLocks/>
            </p:cNvSpPr>
            <p:nvPr/>
          </p:nvSpPr>
          <p:spPr bwMode="auto">
            <a:xfrm>
              <a:off x="2880" y="2217"/>
              <a:ext cx="13" cy="74"/>
            </a:xfrm>
            <a:custGeom>
              <a:avLst/>
              <a:gdLst/>
              <a:ahLst/>
              <a:cxnLst>
                <a:cxn ang="0">
                  <a:pos x="15" y="9"/>
                </a:cxn>
                <a:cxn ang="0">
                  <a:pos x="15" y="13"/>
                </a:cxn>
                <a:cxn ang="0">
                  <a:pos x="16" y="27"/>
                </a:cxn>
                <a:cxn ang="0">
                  <a:pos x="19" y="46"/>
                </a:cxn>
                <a:cxn ang="0">
                  <a:pos x="22" y="70"/>
                </a:cxn>
                <a:cxn ang="0">
                  <a:pos x="23" y="92"/>
                </a:cxn>
                <a:cxn ang="0">
                  <a:pos x="23" y="116"/>
                </a:cxn>
                <a:cxn ang="0">
                  <a:pos x="24" y="133"/>
                </a:cxn>
                <a:cxn ang="0">
                  <a:pos x="23" y="148"/>
                </a:cxn>
                <a:cxn ang="0">
                  <a:pos x="22" y="145"/>
                </a:cxn>
                <a:cxn ang="0">
                  <a:pos x="19" y="144"/>
                </a:cxn>
                <a:cxn ang="0">
                  <a:pos x="15" y="141"/>
                </a:cxn>
                <a:cxn ang="0">
                  <a:pos x="14" y="133"/>
                </a:cxn>
                <a:cxn ang="0">
                  <a:pos x="13" y="127"/>
                </a:cxn>
                <a:cxn ang="0">
                  <a:pos x="9" y="123"/>
                </a:cxn>
                <a:cxn ang="0">
                  <a:pos x="4" y="123"/>
                </a:cxn>
                <a:cxn ang="0">
                  <a:pos x="4" y="117"/>
                </a:cxn>
                <a:cxn ang="0">
                  <a:pos x="4" y="107"/>
                </a:cxn>
                <a:cxn ang="0">
                  <a:pos x="4" y="89"/>
                </a:cxn>
                <a:cxn ang="0">
                  <a:pos x="2" y="71"/>
                </a:cxn>
                <a:cxn ang="0">
                  <a:pos x="2" y="52"/>
                </a:cxn>
                <a:cxn ang="0">
                  <a:pos x="2" y="33"/>
                </a:cxn>
                <a:cxn ang="0">
                  <a:pos x="0" y="19"/>
                </a:cxn>
                <a:cxn ang="0">
                  <a:pos x="0" y="12"/>
                </a:cxn>
                <a:cxn ang="0">
                  <a:pos x="0" y="5"/>
                </a:cxn>
                <a:cxn ang="0">
                  <a:pos x="5" y="0"/>
                </a:cxn>
                <a:cxn ang="0">
                  <a:pos x="9" y="0"/>
                </a:cxn>
                <a:cxn ang="0">
                  <a:pos x="15" y="9"/>
                </a:cxn>
              </a:cxnLst>
              <a:rect l="0" t="0" r="r" b="b"/>
              <a:pathLst>
                <a:path w="24" h="148">
                  <a:moveTo>
                    <a:pt x="15" y="9"/>
                  </a:moveTo>
                  <a:lnTo>
                    <a:pt x="15" y="13"/>
                  </a:lnTo>
                  <a:lnTo>
                    <a:pt x="16" y="27"/>
                  </a:lnTo>
                  <a:lnTo>
                    <a:pt x="19" y="46"/>
                  </a:lnTo>
                  <a:lnTo>
                    <a:pt x="22" y="70"/>
                  </a:lnTo>
                  <a:lnTo>
                    <a:pt x="23" y="92"/>
                  </a:lnTo>
                  <a:lnTo>
                    <a:pt x="23" y="116"/>
                  </a:lnTo>
                  <a:lnTo>
                    <a:pt x="24" y="133"/>
                  </a:lnTo>
                  <a:lnTo>
                    <a:pt x="23" y="148"/>
                  </a:lnTo>
                  <a:lnTo>
                    <a:pt x="22" y="145"/>
                  </a:lnTo>
                  <a:lnTo>
                    <a:pt x="19" y="144"/>
                  </a:lnTo>
                  <a:lnTo>
                    <a:pt x="15" y="141"/>
                  </a:lnTo>
                  <a:lnTo>
                    <a:pt x="14" y="133"/>
                  </a:lnTo>
                  <a:lnTo>
                    <a:pt x="13" y="127"/>
                  </a:lnTo>
                  <a:lnTo>
                    <a:pt x="9" y="123"/>
                  </a:lnTo>
                  <a:lnTo>
                    <a:pt x="4" y="123"/>
                  </a:lnTo>
                  <a:lnTo>
                    <a:pt x="4" y="117"/>
                  </a:lnTo>
                  <a:lnTo>
                    <a:pt x="4" y="107"/>
                  </a:lnTo>
                  <a:lnTo>
                    <a:pt x="4" y="89"/>
                  </a:lnTo>
                  <a:lnTo>
                    <a:pt x="2" y="71"/>
                  </a:lnTo>
                  <a:lnTo>
                    <a:pt x="2" y="52"/>
                  </a:lnTo>
                  <a:lnTo>
                    <a:pt x="2" y="33"/>
                  </a:lnTo>
                  <a:lnTo>
                    <a:pt x="0" y="19"/>
                  </a:lnTo>
                  <a:lnTo>
                    <a:pt x="0" y="12"/>
                  </a:lnTo>
                  <a:lnTo>
                    <a:pt x="0" y="5"/>
                  </a:lnTo>
                  <a:lnTo>
                    <a:pt x="5" y="0"/>
                  </a:lnTo>
                  <a:lnTo>
                    <a:pt x="9" y="0"/>
                  </a:lnTo>
                  <a:lnTo>
                    <a:pt x="15" y="9"/>
                  </a:lnTo>
                  <a:close/>
                </a:path>
              </a:pathLst>
            </a:custGeom>
            <a:solidFill>
              <a:srgbClr val="FFFFFF"/>
            </a:solidFill>
            <a:ln w="9525">
              <a:noFill/>
              <a:round/>
              <a:headEnd/>
              <a:tailEnd/>
            </a:ln>
          </p:spPr>
          <p:txBody>
            <a:bodyPr/>
            <a:lstStyle/>
            <a:p>
              <a:endParaRPr lang="en-US"/>
            </a:p>
          </p:txBody>
        </p:sp>
        <p:sp>
          <p:nvSpPr>
            <p:cNvPr id="1242065" name="Freeform 977"/>
            <p:cNvSpPr>
              <a:spLocks/>
            </p:cNvSpPr>
            <p:nvPr/>
          </p:nvSpPr>
          <p:spPr bwMode="auto">
            <a:xfrm>
              <a:off x="2880" y="2217"/>
              <a:ext cx="13" cy="74"/>
            </a:xfrm>
            <a:custGeom>
              <a:avLst/>
              <a:gdLst/>
              <a:ahLst/>
              <a:cxnLst>
                <a:cxn ang="0">
                  <a:pos x="15" y="9"/>
                </a:cxn>
                <a:cxn ang="0">
                  <a:pos x="15" y="9"/>
                </a:cxn>
                <a:cxn ang="0">
                  <a:pos x="15" y="13"/>
                </a:cxn>
                <a:cxn ang="0">
                  <a:pos x="16" y="27"/>
                </a:cxn>
                <a:cxn ang="0">
                  <a:pos x="19" y="46"/>
                </a:cxn>
                <a:cxn ang="0">
                  <a:pos x="22" y="70"/>
                </a:cxn>
                <a:cxn ang="0">
                  <a:pos x="23" y="92"/>
                </a:cxn>
                <a:cxn ang="0">
                  <a:pos x="23" y="116"/>
                </a:cxn>
                <a:cxn ang="0">
                  <a:pos x="24" y="133"/>
                </a:cxn>
                <a:cxn ang="0">
                  <a:pos x="23" y="148"/>
                </a:cxn>
                <a:cxn ang="0">
                  <a:pos x="22" y="145"/>
                </a:cxn>
                <a:cxn ang="0">
                  <a:pos x="19" y="144"/>
                </a:cxn>
                <a:cxn ang="0">
                  <a:pos x="15" y="141"/>
                </a:cxn>
                <a:cxn ang="0">
                  <a:pos x="14" y="133"/>
                </a:cxn>
                <a:cxn ang="0">
                  <a:pos x="13" y="127"/>
                </a:cxn>
                <a:cxn ang="0">
                  <a:pos x="9" y="123"/>
                </a:cxn>
                <a:cxn ang="0">
                  <a:pos x="4" y="123"/>
                </a:cxn>
                <a:cxn ang="0">
                  <a:pos x="4" y="117"/>
                </a:cxn>
                <a:cxn ang="0">
                  <a:pos x="4" y="107"/>
                </a:cxn>
                <a:cxn ang="0">
                  <a:pos x="4" y="89"/>
                </a:cxn>
                <a:cxn ang="0">
                  <a:pos x="2" y="71"/>
                </a:cxn>
                <a:cxn ang="0">
                  <a:pos x="2" y="52"/>
                </a:cxn>
                <a:cxn ang="0">
                  <a:pos x="2" y="33"/>
                </a:cxn>
                <a:cxn ang="0">
                  <a:pos x="0" y="19"/>
                </a:cxn>
                <a:cxn ang="0">
                  <a:pos x="0" y="12"/>
                </a:cxn>
                <a:cxn ang="0">
                  <a:pos x="0" y="5"/>
                </a:cxn>
                <a:cxn ang="0">
                  <a:pos x="5" y="0"/>
                </a:cxn>
                <a:cxn ang="0">
                  <a:pos x="9" y="0"/>
                </a:cxn>
                <a:cxn ang="0">
                  <a:pos x="15" y="9"/>
                </a:cxn>
              </a:cxnLst>
              <a:rect l="0" t="0" r="r" b="b"/>
              <a:pathLst>
                <a:path w="24" h="148">
                  <a:moveTo>
                    <a:pt x="15" y="9"/>
                  </a:moveTo>
                  <a:lnTo>
                    <a:pt x="15" y="9"/>
                  </a:lnTo>
                  <a:lnTo>
                    <a:pt x="15" y="13"/>
                  </a:lnTo>
                  <a:lnTo>
                    <a:pt x="16" y="27"/>
                  </a:lnTo>
                  <a:lnTo>
                    <a:pt x="19" y="46"/>
                  </a:lnTo>
                  <a:lnTo>
                    <a:pt x="22" y="70"/>
                  </a:lnTo>
                  <a:lnTo>
                    <a:pt x="23" y="92"/>
                  </a:lnTo>
                  <a:lnTo>
                    <a:pt x="23" y="116"/>
                  </a:lnTo>
                  <a:lnTo>
                    <a:pt x="24" y="133"/>
                  </a:lnTo>
                  <a:lnTo>
                    <a:pt x="23" y="148"/>
                  </a:lnTo>
                  <a:lnTo>
                    <a:pt x="22" y="145"/>
                  </a:lnTo>
                  <a:lnTo>
                    <a:pt x="19" y="144"/>
                  </a:lnTo>
                  <a:lnTo>
                    <a:pt x="15" y="141"/>
                  </a:lnTo>
                  <a:lnTo>
                    <a:pt x="14" y="133"/>
                  </a:lnTo>
                  <a:lnTo>
                    <a:pt x="13" y="127"/>
                  </a:lnTo>
                  <a:lnTo>
                    <a:pt x="9" y="123"/>
                  </a:lnTo>
                  <a:lnTo>
                    <a:pt x="4" y="123"/>
                  </a:lnTo>
                  <a:lnTo>
                    <a:pt x="4" y="117"/>
                  </a:lnTo>
                  <a:lnTo>
                    <a:pt x="4" y="107"/>
                  </a:lnTo>
                  <a:lnTo>
                    <a:pt x="4" y="89"/>
                  </a:lnTo>
                  <a:lnTo>
                    <a:pt x="2" y="71"/>
                  </a:lnTo>
                  <a:lnTo>
                    <a:pt x="2" y="52"/>
                  </a:lnTo>
                  <a:lnTo>
                    <a:pt x="2" y="33"/>
                  </a:lnTo>
                  <a:lnTo>
                    <a:pt x="0" y="19"/>
                  </a:lnTo>
                  <a:lnTo>
                    <a:pt x="0" y="12"/>
                  </a:lnTo>
                  <a:lnTo>
                    <a:pt x="0" y="5"/>
                  </a:lnTo>
                  <a:lnTo>
                    <a:pt x="5" y="0"/>
                  </a:lnTo>
                  <a:lnTo>
                    <a:pt x="9" y="0"/>
                  </a:lnTo>
                  <a:lnTo>
                    <a:pt x="15" y="9"/>
                  </a:lnTo>
                  <a:close/>
                </a:path>
              </a:pathLst>
            </a:custGeom>
            <a:noFill/>
            <a:ln w="1588">
              <a:solidFill>
                <a:srgbClr val="000000"/>
              </a:solidFill>
              <a:prstDash val="solid"/>
              <a:round/>
              <a:headEnd/>
              <a:tailEnd/>
            </a:ln>
          </p:spPr>
          <p:txBody>
            <a:bodyPr/>
            <a:lstStyle/>
            <a:p>
              <a:endParaRPr lang="en-US"/>
            </a:p>
          </p:txBody>
        </p:sp>
        <p:sp>
          <p:nvSpPr>
            <p:cNvPr id="1242066" name="Freeform 978"/>
            <p:cNvSpPr>
              <a:spLocks/>
            </p:cNvSpPr>
            <p:nvPr/>
          </p:nvSpPr>
          <p:spPr bwMode="auto">
            <a:xfrm>
              <a:off x="2894" y="2180"/>
              <a:ext cx="25" cy="94"/>
            </a:xfrm>
            <a:custGeom>
              <a:avLst/>
              <a:gdLst/>
              <a:ahLst/>
              <a:cxnLst>
                <a:cxn ang="0">
                  <a:pos x="35" y="2"/>
                </a:cxn>
                <a:cxn ang="0">
                  <a:pos x="36" y="10"/>
                </a:cxn>
                <a:cxn ang="0">
                  <a:pos x="37" y="18"/>
                </a:cxn>
                <a:cxn ang="0">
                  <a:pos x="38" y="27"/>
                </a:cxn>
                <a:cxn ang="0">
                  <a:pos x="40" y="36"/>
                </a:cxn>
                <a:cxn ang="0">
                  <a:pos x="42" y="46"/>
                </a:cxn>
                <a:cxn ang="0">
                  <a:pos x="45" y="56"/>
                </a:cxn>
                <a:cxn ang="0">
                  <a:pos x="46" y="68"/>
                </a:cxn>
                <a:cxn ang="0">
                  <a:pos x="47" y="80"/>
                </a:cxn>
                <a:cxn ang="0">
                  <a:pos x="49" y="96"/>
                </a:cxn>
                <a:cxn ang="0">
                  <a:pos x="49" y="110"/>
                </a:cxn>
                <a:cxn ang="0">
                  <a:pos x="47" y="126"/>
                </a:cxn>
                <a:cxn ang="0">
                  <a:pos x="47" y="141"/>
                </a:cxn>
                <a:cxn ang="0">
                  <a:pos x="46" y="156"/>
                </a:cxn>
                <a:cxn ang="0">
                  <a:pos x="45" y="169"/>
                </a:cxn>
                <a:cxn ang="0">
                  <a:pos x="45" y="178"/>
                </a:cxn>
                <a:cxn ang="0">
                  <a:pos x="45" y="188"/>
                </a:cxn>
                <a:cxn ang="0">
                  <a:pos x="45" y="187"/>
                </a:cxn>
                <a:cxn ang="0">
                  <a:pos x="45" y="181"/>
                </a:cxn>
                <a:cxn ang="0">
                  <a:pos x="40" y="176"/>
                </a:cxn>
                <a:cxn ang="0">
                  <a:pos x="31" y="173"/>
                </a:cxn>
                <a:cxn ang="0">
                  <a:pos x="26" y="170"/>
                </a:cxn>
                <a:cxn ang="0">
                  <a:pos x="19" y="161"/>
                </a:cxn>
                <a:cxn ang="0">
                  <a:pos x="14" y="151"/>
                </a:cxn>
                <a:cxn ang="0">
                  <a:pos x="12" y="136"/>
                </a:cxn>
                <a:cxn ang="0">
                  <a:pos x="9" y="124"/>
                </a:cxn>
                <a:cxn ang="0">
                  <a:pos x="8" y="110"/>
                </a:cxn>
                <a:cxn ang="0">
                  <a:pos x="5" y="101"/>
                </a:cxn>
                <a:cxn ang="0">
                  <a:pos x="4" y="93"/>
                </a:cxn>
                <a:cxn ang="0">
                  <a:pos x="3" y="87"/>
                </a:cxn>
                <a:cxn ang="0">
                  <a:pos x="3" y="76"/>
                </a:cxn>
                <a:cxn ang="0">
                  <a:pos x="1" y="62"/>
                </a:cxn>
                <a:cxn ang="0">
                  <a:pos x="0" y="46"/>
                </a:cxn>
                <a:cxn ang="0">
                  <a:pos x="0" y="31"/>
                </a:cxn>
                <a:cxn ang="0">
                  <a:pos x="0" y="18"/>
                </a:cxn>
                <a:cxn ang="0">
                  <a:pos x="0" y="6"/>
                </a:cxn>
                <a:cxn ang="0">
                  <a:pos x="0" y="2"/>
                </a:cxn>
                <a:cxn ang="0">
                  <a:pos x="5" y="0"/>
                </a:cxn>
                <a:cxn ang="0">
                  <a:pos x="18" y="0"/>
                </a:cxn>
                <a:cxn ang="0">
                  <a:pos x="29" y="2"/>
                </a:cxn>
                <a:cxn ang="0">
                  <a:pos x="35" y="2"/>
                </a:cxn>
              </a:cxnLst>
              <a:rect l="0" t="0" r="r" b="b"/>
              <a:pathLst>
                <a:path w="49" h="188">
                  <a:moveTo>
                    <a:pt x="35" y="2"/>
                  </a:moveTo>
                  <a:lnTo>
                    <a:pt x="36" y="10"/>
                  </a:lnTo>
                  <a:lnTo>
                    <a:pt x="37" y="18"/>
                  </a:lnTo>
                  <a:lnTo>
                    <a:pt x="38" y="27"/>
                  </a:lnTo>
                  <a:lnTo>
                    <a:pt x="40" y="36"/>
                  </a:lnTo>
                  <a:lnTo>
                    <a:pt x="42" y="46"/>
                  </a:lnTo>
                  <a:lnTo>
                    <a:pt x="45" y="56"/>
                  </a:lnTo>
                  <a:lnTo>
                    <a:pt x="46" y="68"/>
                  </a:lnTo>
                  <a:lnTo>
                    <a:pt x="47" y="80"/>
                  </a:lnTo>
                  <a:lnTo>
                    <a:pt x="49" y="96"/>
                  </a:lnTo>
                  <a:lnTo>
                    <a:pt x="49" y="110"/>
                  </a:lnTo>
                  <a:lnTo>
                    <a:pt x="47" y="126"/>
                  </a:lnTo>
                  <a:lnTo>
                    <a:pt x="47" y="141"/>
                  </a:lnTo>
                  <a:lnTo>
                    <a:pt x="46" y="156"/>
                  </a:lnTo>
                  <a:lnTo>
                    <a:pt x="45" y="169"/>
                  </a:lnTo>
                  <a:lnTo>
                    <a:pt x="45" y="178"/>
                  </a:lnTo>
                  <a:lnTo>
                    <a:pt x="45" y="188"/>
                  </a:lnTo>
                  <a:lnTo>
                    <a:pt x="45" y="187"/>
                  </a:lnTo>
                  <a:lnTo>
                    <a:pt x="45" y="181"/>
                  </a:lnTo>
                  <a:lnTo>
                    <a:pt x="40" y="176"/>
                  </a:lnTo>
                  <a:lnTo>
                    <a:pt x="31" y="173"/>
                  </a:lnTo>
                  <a:lnTo>
                    <a:pt x="26" y="170"/>
                  </a:lnTo>
                  <a:lnTo>
                    <a:pt x="19" y="161"/>
                  </a:lnTo>
                  <a:lnTo>
                    <a:pt x="14" y="151"/>
                  </a:lnTo>
                  <a:lnTo>
                    <a:pt x="12" y="136"/>
                  </a:lnTo>
                  <a:lnTo>
                    <a:pt x="9" y="124"/>
                  </a:lnTo>
                  <a:lnTo>
                    <a:pt x="8" y="110"/>
                  </a:lnTo>
                  <a:lnTo>
                    <a:pt x="5" y="101"/>
                  </a:lnTo>
                  <a:lnTo>
                    <a:pt x="4" y="93"/>
                  </a:lnTo>
                  <a:lnTo>
                    <a:pt x="3" y="87"/>
                  </a:lnTo>
                  <a:lnTo>
                    <a:pt x="3" y="76"/>
                  </a:lnTo>
                  <a:lnTo>
                    <a:pt x="1" y="62"/>
                  </a:lnTo>
                  <a:lnTo>
                    <a:pt x="0" y="46"/>
                  </a:lnTo>
                  <a:lnTo>
                    <a:pt x="0" y="31"/>
                  </a:lnTo>
                  <a:lnTo>
                    <a:pt x="0" y="18"/>
                  </a:lnTo>
                  <a:lnTo>
                    <a:pt x="0" y="6"/>
                  </a:lnTo>
                  <a:lnTo>
                    <a:pt x="0" y="2"/>
                  </a:lnTo>
                  <a:lnTo>
                    <a:pt x="5" y="0"/>
                  </a:lnTo>
                  <a:lnTo>
                    <a:pt x="18" y="0"/>
                  </a:lnTo>
                  <a:lnTo>
                    <a:pt x="29" y="2"/>
                  </a:lnTo>
                  <a:lnTo>
                    <a:pt x="35" y="2"/>
                  </a:lnTo>
                  <a:close/>
                </a:path>
              </a:pathLst>
            </a:custGeom>
            <a:solidFill>
              <a:srgbClr val="FFFFFF"/>
            </a:solidFill>
            <a:ln w="9525">
              <a:noFill/>
              <a:round/>
              <a:headEnd/>
              <a:tailEnd/>
            </a:ln>
          </p:spPr>
          <p:txBody>
            <a:bodyPr/>
            <a:lstStyle/>
            <a:p>
              <a:endParaRPr lang="en-US"/>
            </a:p>
          </p:txBody>
        </p:sp>
        <p:sp>
          <p:nvSpPr>
            <p:cNvPr id="1242067" name="Freeform 979"/>
            <p:cNvSpPr>
              <a:spLocks/>
            </p:cNvSpPr>
            <p:nvPr/>
          </p:nvSpPr>
          <p:spPr bwMode="auto">
            <a:xfrm>
              <a:off x="2894" y="2180"/>
              <a:ext cx="25" cy="94"/>
            </a:xfrm>
            <a:custGeom>
              <a:avLst/>
              <a:gdLst/>
              <a:ahLst/>
              <a:cxnLst>
                <a:cxn ang="0">
                  <a:pos x="35" y="2"/>
                </a:cxn>
                <a:cxn ang="0">
                  <a:pos x="35" y="2"/>
                </a:cxn>
                <a:cxn ang="0">
                  <a:pos x="36" y="10"/>
                </a:cxn>
                <a:cxn ang="0">
                  <a:pos x="37" y="18"/>
                </a:cxn>
                <a:cxn ang="0">
                  <a:pos x="38" y="27"/>
                </a:cxn>
                <a:cxn ang="0">
                  <a:pos x="40" y="36"/>
                </a:cxn>
                <a:cxn ang="0">
                  <a:pos x="42" y="46"/>
                </a:cxn>
                <a:cxn ang="0">
                  <a:pos x="45" y="56"/>
                </a:cxn>
                <a:cxn ang="0">
                  <a:pos x="46" y="68"/>
                </a:cxn>
                <a:cxn ang="0">
                  <a:pos x="47" y="80"/>
                </a:cxn>
                <a:cxn ang="0">
                  <a:pos x="49" y="96"/>
                </a:cxn>
                <a:cxn ang="0">
                  <a:pos x="49" y="110"/>
                </a:cxn>
                <a:cxn ang="0">
                  <a:pos x="47" y="126"/>
                </a:cxn>
                <a:cxn ang="0">
                  <a:pos x="47" y="141"/>
                </a:cxn>
                <a:cxn ang="0">
                  <a:pos x="46" y="156"/>
                </a:cxn>
                <a:cxn ang="0">
                  <a:pos x="45" y="169"/>
                </a:cxn>
                <a:cxn ang="0">
                  <a:pos x="45" y="178"/>
                </a:cxn>
                <a:cxn ang="0">
                  <a:pos x="45" y="188"/>
                </a:cxn>
                <a:cxn ang="0">
                  <a:pos x="45" y="187"/>
                </a:cxn>
                <a:cxn ang="0">
                  <a:pos x="45" y="181"/>
                </a:cxn>
                <a:cxn ang="0">
                  <a:pos x="40" y="176"/>
                </a:cxn>
                <a:cxn ang="0">
                  <a:pos x="31" y="173"/>
                </a:cxn>
                <a:cxn ang="0">
                  <a:pos x="26" y="170"/>
                </a:cxn>
                <a:cxn ang="0">
                  <a:pos x="19" y="161"/>
                </a:cxn>
                <a:cxn ang="0">
                  <a:pos x="14" y="151"/>
                </a:cxn>
                <a:cxn ang="0">
                  <a:pos x="12" y="136"/>
                </a:cxn>
                <a:cxn ang="0">
                  <a:pos x="9" y="124"/>
                </a:cxn>
                <a:cxn ang="0">
                  <a:pos x="8" y="110"/>
                </a:cxn>
                <a:cxn ang="0">
                  <a:pos x="5" y="101"/>
                </a:cxn>
                <a:cxn ang="0">
                  <a:pos x="4" y="93"/>
                </a:cxn>
                <a:cxn ang="0">
                  <a:pos x="3" y="87"/>
                </a:cxn>
                <a:cxn ang="0">
                  <a:pos x="3" y="76"/>
                </a:cxn>
                <a:cxn ang="0">
                  <a:pos x="1" y="62"/>
                </a:cxn>
                <a:cxn ang="0">
                  <a:pos x="0" y="46"/>
                </a:cxn>
                <a:cxn ang="0">
                  <a:pos x="0" y="31"/>
                </a:cxn>
                <a:cxn ang="0">
                  <a:pos x="0" y="18"/>
                </a:cxn>
                <a:cxn ang="0">
                  <a:pos x="0" y="6"/>
                </a:cxn>
                <a:cxn ang="0">
                  <a:pos x="0" y="2"/>
                </a:cxn>
                <a:cxn ang="0">
                  <a:pos x="5" y="0"/>
                </a:cxn>
                <a:cxn ang="0">
                  <a:pos x="18" y="0"/>
                </a:cxn>
                <a:cxn ang="0">
                  <a:pos x="29" y="2"/>
                </a:cxn>
                <a:cxn ang="0">
                  <a:pos x="35" y="2"/>
                </a:cxn>
              </a:cxnLst>
              <a:rect l="0" t="0" r="r" b="b"/>
              <a:pathLst>
                <a:path w="49" h="188">
                  <a:moveTo>
                    <a:pt x="35" y="2"/>
                  </a:moveTo>
                  <a:lnTo>
                    <a:pt x="35" y="2"/>
                  </a:lnTo>
                  <a:lnTo>
                    <a:pt x="36" y="10"/>
                  </a:lnTo>
                  <a:lnTo>
                    <a:pt x="37" y="18"/>
                  </a:lnTo>
                  <a:lnTo>
                    <a:pt x="38" y="27"/>
                  </a:lnTo>
                  <a:lnTo>
                    <a:pt x="40" y="36"/>
                  </a:lnTo>
                  <a:lnTo>
                    <a:pt x="42" y="46"/>
                  </a:lnTo>
                  <a:lnTo>
                    <a:pt x="45" y="56"/>
                  </a:lnTo>
                  <a:lnTo>
                    <a:pt x="46" y="68"/>
                  </a:lnTo>
                  <a:lnTo>
                    <a:pt x="47" y="80"/>
                  </a:lnTo>
                  <a:lnTo>
                    <a:pt x="49" y="96"/>
                  </a:lnTo>
                  <a:lnTo>
                    <a:pt x="49" y="110"/>
                  </a:lnTo>
                  <a:lnTo>
                    <a:pt x="47" y="126"/>
                  </a:lnTo>
                  <a:lnTo>
                    <a:pt x="47" y="141"/>
                  </a:lnTo>
                  <a:lnTo>
                    <a:pt x="46" y="156"/>
                  </a:lnTo>
                  <a:lnTo>
                    <a:pt x="45" y="169"/>
                  </a:lnTo>
                  <a:lnTo>
                    <a:pt x="45" y="178"/>
                  </a:lnTo>
                  <a:lnTo>
                    <a:pt x="45" y="188"/>
                  </a:lnTo>
                  <a:lnTo>
                    <a:pt x="45" y="187"/>
                  </a:lnTo>
                  <a:lnTo>
                    <a:pt x="45" y="181"/>
                  </a:lnTo>
                  <a:lnTo>
                    <a:pt x="40" y="176"/>
                  </a:lnTo>
                  <a:lnTo>
                    <a:pt x="31" y="173"/>
                  </a:lnTo>
                  <a:lnTo>
                    <a:pt x="26" y="170"/>
                  </a:lnTo>
                  <a:lnTo>
                    <a:pt x="19" y="161"/>
                  </a:lnTo>
                  <a:lnTo>
                    <a:pt x="14" y="151"/>
                  </a:lnTo>
                  <a:lnTo>
                    <a:pt x="12" y="136"/>
                  </a:lnTo>
                  <a:lnTo>
                    <a:pt x="9" y="124"/>
                  </a:lnTo>
                  <a:lnTo>
                    <a:pt x="8" y="110"/>
                  </a:lnTo>
                  <a:lnTo>
                    <a:pt x="5" y="101"/>
                  </a:lnTo>
                  <a:lnTo>
                    <a:pt x="4" y="93"/>
                  </a:lnTo>
                  <a:lnTo>
                    <a:pt x="3" y="87"/>
                  </a:lnTo>
                  <a:lnTo>
                    <a:pt x="3" y="76"/>
                  </a:lnTo>
                  <a:lnTo>
                    <a:pt x="1" y="62"/>
                  </a:lnTo>
                  <a:lnTo>
                    <a:pt x="0" y="46"/>
                  </a:lnTo>
                  <a:lnTo>
                    <a:pt x="0" y="31"/>
                  </a:lnTo>
                  <a:lnTo>
                    <a:pt x="0" y="18"/>
                  </a:lnTo>
                  <a:lnTo>
                    <a:pt x="0" y="6"/>
                  </a:lnTo>
                  <a:lnTo>
                    <a:pt x="0" y="2"/>
                  </a:lnTo>
                  <a:lnTo>
                    <a:pt x="5" y="0"/>
                  </a:lnTo>
                  <a:lnTo>
                    <a:pt x="18" y="0"/>
                  </a:lnTo>
                  <a:lnTo>
                    <a:pt x="29" y="2"/>
                  </a:lnTo>
                  <a:lnTo>
                    <a:pt x="35" y="2"/>
                  </a:lnTo>
                  <a:close/>
                </a:path>
              </a:pathLst>
            </a:custGeom>
            <a:noFill/>
            <a:ln w="1588">
              <a:solidFill>
                <a:srgbClr val="000000"/>
              </a:solidFill>
              <a:prstDash val="solid"/>
              <a:round/>
              <a:headEnd/>
              <a:tailEnd/>
            </a:ln>
          </p:spPr>
          <p:txBody>
            <a:bodyPr/>
            <a:lstStyle/>
            <a:p>
              <a:endParaRPr lang="en-US"/>
            </a:p>
          </p:txBody>
        </p:sp>
        <p:sp>
          <p:nvSpPr>
            <p:cNvPr id="1242068" name="Freeform 980"/>
            <p:cNvSpPr>
              <a:spLocks/>
            </p:cNvSpPr>
            <p:nvPr/>
          </p:nvSpPr>
          <p:spPr bwMode="auto">
            <a:xfrm>
              <a:off x="2889" y="2216"/>
              <a:ext cx="15" cy="66"/>
            </a:xfrm>
            <a:custGeom>
              <a:avLst/>
              <a:gdLst/>
              <a:ahLst/>
              <a:cxnLst>
                <a:cxn ang="0">
                  <a:pos x="31" y="102"/>
                </a:cxn>
                <a:cxn ang="0">
                  <a:pos x="30" y="103"/>
                </a:cxn>
                <a:cxn ang="0">
                  <a:pos x="26" y="108"/>
                </a:cxn>
                <a:cxn ang="0">
                  <a:pos x="24" y="114"/>
                </a:cxn>
                <a:cxn ang="0">
                  <a:pos x="22" y="120"/>
                </a:cxn>
                <a:cxn ang="0">
                  <a:pos x="22" y="127"/>
                </a:cxn>
                <a:cxn ang="0">
                  <a:pos x="21" y="130"/>
                </a:cxn>
                <a:cxn ang="0">
                  <a:pos x="18" y="131"/>
                </a:cxn>
                <a:cxn ang="0">
                  <a:pos x="17" y="128"/>
                </a:cxn>
                <a:cxn ang="0">
                  <a:pos x="16" y="118"/>
                </a:cxn>
                <a:cxn ang="0">
                  <a:pos x="13" y="105"/>
                </a:cxn>
                <a:cxn ang="0">
                  <a:pos x="8" y="87"/>
                </a:cxn>
                <a:cxn ang="0">
                  <a:pos x="6" y="68"/>
                </a:cxn>
                <a:cxn ang="0">
                  <a:pos x="3" y="46"/>
                </a:cxn>
                <a:cxn ang="0">
                  <a:pos x="3" y="25"/>
                </a:cxn>
                <a:cxn ang="0">
                  <a:pos x="3" y="4"/>
                </a:cxn>
                <a:cxn ang="0">
                  <a:pos x="3" y="3"/>
                </a:cxn>
                <a:cxn ang="0">
                  <a:pos x="0" y="1"/>
                </a:cxn>
                <a:cxn ang="0">
                  <a:pos x="3" y="0"/>
                </a:cxn>
                <a:cxn ang="0">
                  <a:pos x="7" y="0"/>
                </a:cxn>
                <a:cxn ang="0">
                  <a:pos x="8" y="3"/>
                </a:cxn>
                <a:cxn ang="0">
                  <a:pos x="12" y="7"/>
                </a:cxn>
                <a:cxn ang="0">
                  <a:pos x="13" y="14"/>
                </a:cxn>
                <a:cxn ang="0">
                  <a:pos x="16" y="25"/>
                </a:cxn>
                <a:cxn ang="0">
                  <a:pos x="18" y="32"/>
                </a:cxn>
                <a:cxn ang="0">
                  <a:pos x="21" y="41"/>
                </a:cxn>
                <a:cxn ang="0">
                  <a:pos x="22" y="48"/>
                </a:cxn>
                <a:cxn ang="0">
                  <a:pos x="22" y="54"/>
                </a:cxn>
                <a:cxn ang="0">
                  <a:pos x="24" y="63"/>
                </a:cxn>
                <a:cxn ang="0">
                  <a:pos x="29" y="78"/>
                </a:cxn>
                <a:cxn ang="0">
                  <a:pos x="31" y="93"/>
                </a:cxn>
                <a:cxn ang="0">
                  <a:pos x="31" y="102"/>
                </a:cxn>
              </a:cxnLst>
              <a:rect l="0" t="0" r="r" b="b"/>
              <a:pathLst>
                <a:path w="31" h="131">
                  <a:moveTo>
                    <a:pt x="31" y="102"/>
                  </a:moveTo>
                  <a:lnTo>
                    <a:pt x="30" y="103"/>
                  </a:lnTo>
                  <a:lnTo>
                    <a:pt x="26" y="108"/>
                  </a:lnTo>
                  <a:lnTo>
                    <a:pt x="24" y="114"/>
                  </a:lnTo>
                  <a:lnTo>
                    <a:pt x="22" y="120"/>
                  </a:lnTo>
                  <a:lnTo>
                    <a:pt x="22" y="127"/>
                  </a:lnTo>
                  <a:lnTo>
                    <a:pt x="21" y="130"/>
                  </a:lnTo>
                  <a:lnTo>
                    <a:pt x="18" y="131"/>
                  </a:lnTo>
                  <a:lnTo>
                    <a:pt x="17" y="128"/>
                  </a:lnTo>
                  <a:lnTo>
                    <a:pt x="16" y="118"/>
                  </a:lnTo>
                  <a:lnTo>
                    <a:pt x="13" y="105"/>
                  </a:lnTo>
                  <a:lnTo>
                    <a:pt x="8" y="87"/>
                  </a:lnTo>
                  <a:lnTo>
                    <a:pt x="6" y="68"/>
                  </a:lnTo>
                  <a:lnTo>
                    <a:pt x="3" y="46"/>
                  </a:lnTo>
                  <a:lnTo>
                    <a:pt x="3" y="25"/>
                  </a:lnTo>
                  <a:lnTo>
                    <a:pt x="3" y="4"/>
                  </a:lnTo>
                  <a:lnTo>
                    <a:pt x="3" y="3"/>
                  </a:lnTo>
                  <a:lnTo>
                    <a:pt x="0" y="1"/>
                  </a:lnTo>
                  <a:lnTo>
                    <a:pt x="3" y="0"/>
                  </a:lnTo>
                  <a:lnTo>
                    <a:pt x="7" y="0"/>
                  </a:lnTo>
                  <a:lnTo>
                    <a:pt x="8" y="3"/>
                  </a:lnTo>
                  <a:lnTo>
                    <a:pt x="12" y="7"/>
                  </a:lnTo>
                  <a:lnTo>
                    <a:pt x="13" y="14"/>
                  </a:lnTo>
                  <a:lnTo>
                    <a:pt x="16" y="25"/>
                  </a:lnTo>
                  <a:lnTo>
                    <a:pt x="18" y="32"/>
                  </a:lnTo>
                  <a:lnTo>
                    <a:pt x="21" y="41"/>
                  </a:lnTo>
                  <a:lnTo>
                    <a:pt x="22" y="48"/>
                  </a:lnTo>
                  <a:lnTo>
                    <a:pt x="22" y="54"/>
                  </a:lnTo>
                  <a:lnTo>
                    <a:pt x="24" y="63"/>
                  </a:lnTo>
                  <a:lnTo>
                    <a:pt x="29" y="78"/>
                  </a:lnTo>
                  <a:lnTo>
                    <a:pt x="31" y="93"/>
                  </a:lnTo>
                  <a:lnTo>
                    <a:pt x="31" y="102"/>
                  </a:lnTo>
                  <a:close/>
                </a:path>
              </a:pathLst>
            </a:custGeom>
            <a:solidFill>
              <a:srgbClr val="FFFFFF"/>
            </a:solidFill>
            <a:ln w="9525">
              <a:noFill/>
              <a:round/>
              <a:headEnd/>
              <a:tailEnd/>
            </a:ln>
          </p:spPr>
          <p:txBody>
            <a:bodyPr/>
            <a:lstStyle/>
            <a:p>
              <a:endParaRPr lang="en-US"/>
            </a:p>
          </p:txBody>
        </p:sp>
        <p:sp>
          <p:nvSpPr>
            <p:cNvPr id="1242069" name="Freeform 981"/>
            <p:cNvSpPr>
              <a:spLocks/>
            </p:cNvSpPr>
            <p:nvPr/>
          </p:nvSpPr>
          <p:spPr bwMode="auto">
            <a:xfrm>
              <a:off x="2889" y="2216"/>
              <a:ext cx="15" cy="66"/>
            </a:xfrm>
            <a:custGeom>
              <a:avLst/>
              <a:gdLst/>
              <a:ahLst/>
              <a:cxnLst>
                <a:cxn ang="0">
                  <a:pos x="31" y="102"/>
                </a:cxn>
                <a:cxn ang="0">
                  <a:pos x="31" y="102"/>
                </a:cxn>
                <a:cxn ang="0">
                  <a:pos x="30" y="103"/>
                </a:cxn>
                <a:cxn ang="0">
                  <a:pos x="26" y="108"/>
                </a:cxn>
                <a:cxn ang="0">
                  <a:pos x="24" y="114"/>
                </a:cxn>
                <a:cxn ang="0">
                  <a:pos x="22" y="120"/>
                </a:cxn>
                <a:cxn ang="0">
                  <a:pos x="22" y="127"/>
                </a:cxn>
                <a:cxn ang="0">
                  <a:pos x="21" y="130"/>
                </a:cxn>
                <a:cxn ang="0">
                  <a:pos x="18" y="131"/>
                </a:cxn>
                <a:cxn ang="0">
                  <a:pos x="17" y="128"/>
                </a:cxn>
                <a:cxn ang="0">
                  <a:pos x="16" y="118"/>
                </a:cxn>
                <a:cxn ang="0">
                  <a:pos x="13" y="105"/>
                </a:cxn>
                <a:cxn ang="0">
                  <a:pos x="8" y="87"/>
                </a:cxn>
                <a:cxn ang="0">
                  <a:pos x="6" y="68"/>
                </a:cxn>
                <a:cxn ang="0">
                  <a:pos x="3" y="46"/>
                </a:cxn>
                <a:cxn ang="0">
                  <a:pos x="3" y="25"/>
                </a:cxn>
                <a:cxn ang="0">
                  <a:pos x="3" y="4"/>
                </a:cxn>
                <a:cxn ang="0">
                  <a:pos x="3" y="3"/>
                </a:cxn>
                <a:cxn ang="0">
                  <a:pos x="0" y="1"/>
                </a:cxn>
                <a:cxn ang="0">
                  <a:pos x="3" y="0"/>
                </a:cxn>
                <a:cxn ang="0">
                  <a:pos x="7" y="0"/>
                </a:cxn>
                <a:cxn ang="0">
                  <a:pos x="8" y="3"/>
                </a:cxn>
                <a:cxn ang="0">
                  <a:pos x="12" y="7"/>
                </a:cxn>
                <a:cxn ang="0">
                  <a:pos x="13" y="14"/>
                </a:cxn>
                <a:cxn ang="0">
                  <a:pos x="16" y="25"/>
                </a:cxn>
                <a:cxn ang="0">
                  <a:pos x="18" y="32"/>
                </a:cxn>
                <a:cxn ang="0">
                  <a:pos x="21" y="41"/>
                </a:cxn>
                <a:cxn ang="0">
                  <a:pos x="22" y="48"/>
                </a:cxn>
                <a:cxn ang="0">
                  <a:pos x="22" y="54"/>
                </a:cxn>
                <a:cxn ang="0">
                  <a:pos x="24" y="63"/>
                </a:cxn>
                <a:cxn ang="0">
                  <a:pos x="29" y="78"/>
                </a:cxn>
                <a:cxn ang="0">
                  <a:pos x="31" y="93"/>
                </a:cxn>
                <a:cxn ang="0">
                  <a:pos x="31" y="102"/>
                </a:cxn>
              </a:cxnLst>
              <a:rect l="0" t="0" r="r" b="b"/>
              <a:pathLst>
                <a:path w="31" h="131">
                  <a:moveTo>
                    <a:pt x="31" y="102"/>
                  </a:moveTo>
                  <a:lnTo>
                    <a:pt x="31" y="102"/>
                  </a:lnTo>
                  <a:lnTo>
                    <a:pt x="30" y="103"/>
                  </a:lnTo>
                  <a:lnTo>
                    <a:pt x="26" y="108"/>
                  </a:lnTo>
                  <a:lnTo>
                    <a:pt x="24" y="114"/>
                  </a:lnTo>
                  <a:lnTo>
                    <a:pt x="22" y="120"/>
                  </a:lnTo>
                  <a:lnTo>
                    <a:pt x="22" y="127"/>
                  </a:lnTo>
                  <a:lnTo>
                    <a:pt x="21" y="130"/>
                  </a:lnTo>
                  <a:lnTo>
                    <a:pt x="18" y="131"/>
                  </a:lnTo>
                  <a:lnTo>
                    <a:pt x="17" y="128"/>
                  </a:lnTo>
                  <a:lnTo>
                    <a:pt x="16" y="118"/>
                  </a:lnTo>
                  <a:lnTo>
                    <a:pt x="13" y="105"/>
                  </a:lnTo>
                  <a:lnTo>
                    <a:pt x="8" y="87"/>
                  </a:lnTo>
                  <a:lnTo>
                    <a:pt x="6" y="68"/>
                  </a:lnTo>
                  <a:lnTo>
                    <a:pt x="3" y="46"/>
                  </a:lnTo>
                  <a:lnTo>
                    <a:pt x="3" y="25"/>
                  </a:lnTo>
                  <a:lnTo>
                    <a:pt x="3" y="4"/>
                  </a:lnTo>
                  <a:lnTo>
                    <a:pt x="3" y="3"/>
                  </a:lnTo>
                  <a:lnTo>
                    <a:pt x="0" y="1"/>
                  </a:lnTo>
                  <a:lnTo>
                    <a:pt x="3" y="0"/>
                  </a:lnTo>
                  <a:lnTo>
                    <a:pt x="7" y="0"/>
                  </a:lnTo>
                  <a:lnTo>
                    <a:pt x="8" y="3"/>
                  </a:lnTo>
                  <a:lnTo>
                    <a:pt x="12" y="7"/>
                  </a:lnTo>
                  <a:lnTo>
                    <a:pt x="13" y="14"/>
                  </a:lnTo>
                  <a:lnTo>
                    <a:pt x="16" y="25"/>
                  </a:lnTo>
                  <a:lnTo>
                    <a:pt x="18" y="32"/>
                  </a:lnTo>
                  <a:lnTo>
                    <a:pt x="21" y="41"/>
                  </a:lnTo>
                  <a:lnTo>
                    <a:pt x="22" y="48"/>
                  </a:lnTo>
                  <a:lnTo>
                    <a:pt x="22" y="54"/>
                  </a:lnTo>
                  <a:lnTo>
                    <a:pt x="24" y="63"/>
                  </a:lnTo>
                  <a:lnTo>
                    <a:pt x="29" y="78"/>
                  </a:lnTo>
                  <a:lnTo>
                    <a:pt x="31" y="93"/>
                  </a:lnTo>
                  <a:lnTo>
                    <a:pt x="31" y="102"/>
                  </a:lnTo>
                  <a:close/>
                </a:path>
              </a:pathLst>
            </a:custGeom>
            <a:noFill/>
            <a:ln w="1588">
              <a:solidFill>
                <a:srgbClr val="000000"/>
              </a:solidFill>
              <a:prstDash val="solid"/>
              <a:round/>
              <a:headEnd/>
              <a:tailEnd/>
            </a:ln>
          </p:spPr>
          <p:txBody>
            <a:bodyPr/>
            <a:lstStyle/>
            <a:p>
              <a:endParaRPr lang="en-US"/>
            </a:p>
          </p:txBody>
        </p:sp>
        <p:sp>
          <p:nvSpPr>
            <p:cNvPr id="1242070" name="Freeform 982"/>
            <p:cNvSpPr>
              <a:spLocks/>
            </p:cNvSpPr>
            <p:nvPr/>
          </p:nvSpPr>
          <p:spPr bwMode="auto">
            <a:xfrm>
              <a:off x="2882" y="2179"/>
              <a:ext cx="36" cy="147"/>
            </a:xfrm>
            <a:custGeom>
              <a:avLst/>
              <a:gdLst/>
              <a:ahLst/>
              <a:cxnLst>
                <a:cxn ang="0">
                  <a:pos x="52" y="293"/>
                </a:cxn>
                <a:cxn ang="0">
                  <a:pos x="54" y="276"/>
                </a:cxn>
                <a:cxn ang="0">
                  <a:pos x="66" y="273"/>
                </a:cxn>
                <a:cxn ang="0">
                  <a:pos x="72" y="285"/>
                </a:cxn>
                <a:cxn ang="0">
                  <a:pos x="72" y="288"/>
                </a:cxn>
                <a:cxn ang="0">
                  <a:pos x="70" y="268"/>
                </a:cxn>
                <a:cxn ang="0">
                  <a:pos x="63" y="253"/>
                </a:cxn>
                <a:cxn ang="0">
                  <a:pos x="62" y="228"/>
                </a:cxn>
                <a:cxn ang="0">
                  <a:pos x="61" y="201"/>
                </a:cxn>
                <a:cxn ang="0">
                  <a:pos x="58" y="186"/>
                </a:cxn>
                <a:cxn ang="0">
                  <a:pos x="57" y="174"/>
                </a:cxn>
                <a:cxn ang="0">
                  <a:pos x="54" y="164"/>
                </a:cxn>
                <a:cxn ang="0">
                  <a:pos x="49" y="149"/>
                </a:cxn>
                <a:cxn ang="0">
                  <a:pos x="43" y="122"/>
                </a:cxn>
                <a:cxn ang="0">
                  <a:pos x="34" y="94"/>
                </a:cxn>
                <a:cxn ang="0">
                  <a:pos x="26" y="72"/>
                </a:cxn>
                <a:cxn ang="0">
                  <a:pos x="21" y="57"/>
                </a:cxn>
                <a:cxn ang="0">
                  <a:pos x="18" y="38"/>
                </a:cxn>
                <a:cxn ang="0">
                  <a:pos x="17" y="17"/>
                </a:cxn>
                <a:cxn ang="0">
                  <a:pos x="14" y="4"/>
                </a:cxn>
                <a:cxn ang="0">
                  <a:pos x="0" y="0"/>
                </a:cxn>
                <a:cxn ang="0">
                  <a:pos x="0" y="7"/>
                </a:cxn>
                <a:cxn ang="0">
                  <a:pos x="3" y="26"/>
                </a:cxn>
                <a:cxn ang="0">
                  <a:pos x="5" y="48"/>
                </a:cxn>
                <a:cxn ang="0">
                  <a:pos x="12" y="71"/>
                </a:cxn>
                <a:cxn ang="0">
                  <a:pos x="20" y="88"/>
                </a:cxn>
                <a:cxn ang="0">
                  <a:pos x="29" y="117"/>
                </a:cxn>
                <a:cxn ang="0">
                  <a:pos x="38" y="145"/>
                </a:cxn>
                <a:cxn ang="0">
                  <a:pos x="43" y="162"/>
                </a:cxn>
                <a:cxn ang="0">
                  <a:pos x="47" y="186"/>
                </a:cxn>
                <a:cxn ang="0">
                  <a:pos x="52" y="211"/>
                </a:cxn>
                <a:cxn ang="0">
                  <a:pos x="54" y="235"/>
                </a:cxn>
                <a:cxn ang="0">
                  <a:pos x="55" y="256"/>
                </a:cxn>
                <a:cxn ang="0">
                  <a:pos x="49" y="265"/>
                </a:cxn>
                <a:cxn ang="0">
                  <a:pos x="52" y="291"/>
                </a:cxn>
              </a:cxnLst>
              <a:rect l="0" t="0" r="r" b="b"/>
              <a:pathLst>
                <a:path w="72" h="293">
                  <a:moveTo>
                    <a:pt x="52" y="291"/>
                  </a:moveTo>
                  <a:lnTo>
                    <a:pt x="52" y="293"/>
                  </a:lnTo>
                  <a:lnTo>
                    <a:pt x="52" y="287"/>
                  </a:lnTo>
                  <a:lnTo>
                    <a:pt x="54" y="276"/>
                  </a:lnTo>
                  <a:lnTo>
                    <a:pt x="61" y="272"/>
                  </a:lnTo>
                  <a:lnTo>
                    <a:pt x="66" y="273"/>
                  </a:lnTo>
                  <a:lnTo>
                    <a:pt x="70" y="278"/>
                  </a:lnTo>
                  <a:lnTo>
                    <a:pt x="72" y="285"/>
                  </a:lnTo>
                  <a:lnTo>
                    <a:pt x="72" y="291"/>
                  </a:lnTo>
                  <a:lnTo>
                    <a:pt x="72" y="288"/>
                  </a:lnTo>
                  <a:lnTo>
                    <a:pt x="72" y="278"/>
                  </a:lnTo>
                  <a:lnTo>
                    <a:pt x="70" y="268"/>
                  </a:lnTo>
                  <a:lnTo>
                    <a:pt x="63" y="256"/>
                  </a:lnTo>
                  <a:lnTo>
                    <a:pt x="63" y="253"/>
                  </a:lnTo>
                  <a:lnTo>
                    <a:pt x="62" y="242"/>
                  </a:lnTo>
                  <a:lnTo>
                    <a:pt x="62" y="228"/>
                  </a:lnTo>
                  <a:lnTo>
                    <a:pt x="61" y="208"/>
                  </a:lnTo>
                  <a:lnTo>
                    <a:pt x="61" y="201"/>
                  </a:lnTo>
                  <a:lnTo>
                    <a:pt x="58" y="192"/>
                  </a:lnTo>
                  <a:lnTo>
                    <a:pt x="58" y="186"/>
                  </a:lnTo>
                  <a:lnTo>
                    <a:pt x="57" y="182"/>
                  </a:lnTo>
                  <a:lnTo>
                    <a:pt x="57" y="174"/>
                  </a:lnTo>
                  <a:lnTo>
                    <a:pt x="55" y="170"/>
                  </a:lnTo>
                  <a:lnTo>
                    <a:pt x="54" y="164"/>
                  </a:lnTo>
                  <a:lnTo>
                    <a:pt x="53" y="158"/>
                  </a:lnTo>
                  <a:lnTo>
                    <a:pt x="49" y="149"/>
                  </a:lnTo>
                  <a:lnTo>
                    <a:pt x="47" y="137"/>
                  </a:lnTo>
                  <a:lnTo>
                    <a:pt x="43" y="122"/>
                  </a:lnTo>
                  <a:lnTo>
                    <a:pt x="38" y="108"/>
                  </a:lnTo>
                  <a:lnTo>
                    <a:pt x="34" y="94"/>
                  </a:lnTo>
                  <a:lnTo>
                    <a:pt x="29" y="82"/>
                  </a:lnTo>
                  <a:lnTo>
                    <a:pt x="26" y="72"/>
                  </a:lnTo>
                  <a:lnTo>
                    <a:pt x="22" y="65"/>
                  </a:lnTo>
                  <a:lnTo>
                    <a:pt x="21" y="57"/>
                  </a:lnTo>
                  <a:lnTo>
                    <a:pt x="20" y="48"/>
                  </a:lnTo>
                  <a:lnTo>
                    <a:pt x="18" y="38"/>
                  </a:lnTo>
                  <a:lnTo>
                    <a:pt x="17" y="28"/>
                  </a:lnTo>
                  <a:lnTo>
                    <a:pt x="17" y="17"/>
                  </a:lnTo>
                  <a:lnTo>
                    <a:pt x="14" y="11"/>
                  </a:lnTo>
                  <a:lnTo>
                    <a:pt x="14" y="4"/>
                  </a:lnTo>
                  <a:lnTo>
                    <a:pt x="14" y="3"/>
                  </a:lnTo>
                  <a:lnTo>
                    <a:pt x="0" y="0"/>
                  </a:lnTo>
                  <a:lnTo>
                    <a:pt x="0" y="1"/>
                  </a:lnTo>
                  <a:lnTo>
                    <a:pt x="0" y="7"/>
                  </a:lnTo>
                  <a:lnTo>
                    <a:pt x="0" y="16"/>
                  </a:lnTo>
                  <a:lnTo>
                    <a:pt x="3" y="26"/>
                  </a:lnTo>
                  <a:lnTo>
                    <a:pt x="4" y="37"/>
                  </a:lnTo>
                  <a:lnTo>
                    <a:pt x="5" y="48"/>
                  </a:lnTo>
                  <a:lnTo>
                    <a:pt x="9" y="60"/>
                  </a:lnTo>
                  <a:lnTo>
                    <a:pt x="12" y="71"/>
                  </a:lnTo>
                  <a:lnTo>
                    <a:pt x="14" y="78"/>
                  </a:lnTo>
                  <a:lnTo>
                    <a:pt x="20" y="88"/>
                  </a:lnTo>
                  <a:lnTo>
                    <a:pt x="23" y="103"/>
                  </a:lnTo>
                  <a:lnTo>
                    <a:pt x="29" y="117"/>
                  </a:lnTo>
                  <a:lnTo>
                    <a:pt x="34" y="131"/>
                  </a:lnTo>
                  <a:lnTo>
                    <a:pt x="38" y="145"/>
                  </a:lnTo>
                  <a:lnTo>
                    <a:pt x="40" y="157"/>
                  </a:lnTo>
                  <a:lnTo>
                    <a:pt x="43" y="162"/>
                  </a:lnTo>
                  <a:lnTo>
                    <a:pt x="45" y="174"/>
                  </a:lnTo>
                  <a:lnTo>
                    <a:pt x="47" y="186"/>
                  </a:lnTo>
                  <a:lnTo>
                    <a:pt x="49" y="199"/>
                  </a:lnTo>
                  <a:lnTo>
                    <a:pt x="52" y="211"/>
                  </a:lnTo>
                  <a:lnTo>
                    <a:pt x="53" y="222"/>
                  </a:lnTo>
                  <a:lnTo>
                    <a:pt x="54" y="235"/>
                  </a:lnTo>
                  <a:lnTo>
                    <a:pt x="55" y="247"/>
                  </a:lnTo>
                  <a:lnTo>
                    <a:pt x="55" y="256"/>
                  </a:lnTo>
                  <a:lnTo>
                    <a:pt x="53" y="260"/>
                  </a:lnTo>
                  <a:lnTo>
                    <a:pt x="49" y="265"/>
                  </a:lnTo>
                  <a:lnTo>
                    <a:pt x="48" y="275"/>
                  </a:lnTo>
                  <a:lnTo>
                    <a:pt x="52" y="291"/>
                  </a:lnTo>
                  <a:close/>
                </a:path>
              </a:pathLst>
            </a:custGeom>
            <a:solidFill>
              <a:srgbClr val="FFFFFF"/>
            </a:solidFill>
            <a:ln w="9525">
              <a:noFill/>
              <a:round/>
              <a:headEnd/>
              <a:tailEnd/>
            </a:ln>
          </p:spPr>
          <p:txBody>
            <a:bodyPr/>
            <a:lstStyle/>
            <a:p>
              <a:endParaRPr lang="en-US"/>
            </a:p>
          </p:txBody>
        </p:sp>
        <p:sp>
          <p:nvSpPr>
            <p:cNvPr id="1242071" name="Freeform 983"/>
            <p:cNvSpPr>
              <a:spLocks/>
            </p:cNvSpPr>
            <p:nvPr/>
          </p:nvSpPr>
          <p:spPr bwMode="auto">
            <a:xfrm>
              <a:off x="2904" y="2211"/>
              <a:ext cx="12" cy="48"/>
            </a:xfrm>
            <a:custGeom>
              <a:avLst/>
              <a:gdLst/>
              <a:ahLst/>
              <a:cxnLst>
                <a:cxn ang="0">
                  <a:pos x="0" y="0"/>
                </a:cxn>
                <a:cxn ang="0">
                  <a:pos x="0" y="0"/>
                </a:cxn>
                <a:cxn ang="0">
                  <a:pos x="2" y="9"/>
                </a:cxn>
                <a:cxn ang="0">
                  <a:pos x="3" y="17"/>
                </a:cxn>
                <a:cxn ang="0">
                  <a:pos x="7" y="28"/>
                </a:cxn>
                <a:cxn ang="0">
                  <a:pos x="10" y="42"/>
                </a:cxn>
                <a:cxn ang="0">
                  <a:pos x="16" y="55"/>
                </a:cxn>
                <a:cxn ang="0">
                  <a:pos x="18" y="68"/>
                </a:cxn>
                <a:cxn ang="0">
                  <a:pos x="21" y="83"/>
                </a:cxn>
                <a:cxn ang="0">
                  <a:pos x="23" y="96"/>
                </a:cxn>
              </a:cxnLst>
              <a:rect l="0" t="0" r="r" b="b"/>
              <a:pathLst>
                <a:path w="23" h="96">
                  <a:moveTo>
                    <a:pt x="0" y="0"/>
                  </a:moveTo>
                  <a:lnTo>
                    <a:pt x="0" y="0"/>
                  </a:lnTo>
                  <a:lnTo>
                    <a:pt x="2" y="9"/>
                  </a:lnTo>
                  <a:lnTo>
                    <a:pt x="3" y="17"/>
                  </a:lnTo>
                  <a:lnTo>
                    <a:pt x="7" y="28"/>
                  </a:lnTo>
                  <a:lnTo>
                    <a:pt x="10" y="42"/>
                  </a:lnTo>
                  <a:lnTo>
                    <a:pt x="16" y="55"/>
                  </a:lnTo>
                  <a:lnTo>
                    <a:pt x="18" y="68"/>
                  </a:lnTo>
                  <a:lnTo>
                    <a:pt x="21" y="83"/>
                  </a:lnTo>
                  <a:lnTo>
                    <a:pt x="23" y="96"/>
                  </a:lnTo>
                </a:path>
              </a:pathLst>
            </a:custGeom>
            <a:noFill/>
            <a:ln w="1588">
              <a:solidFill>
                <a:srgbClr val="000000"/>
              </a:solidFill>
              <a:prstDash val="solid"/>
              <a:round/>
              <a:headEnd/>
              <a:tailEnd/>
            </a:ln>
          </p:spPr>
          <p:txBody>
            <a:bodyPr/>
            <a:lstStyle/>
            <a:p>
              <a:endParaRPr lang="en-US"/>
            </a:p>
          </p:txBody>
        </p:sp>
        <p:sp>
          <p:nvSpPr>
            <p:cNvPr id="1242072" name="Freeform 984"/>
            <p:cNvSpPr>
              <a:spLocks/>
            </p:cNvSpPr>
            <p:nvPr/>
          </p:nvSpPr>
          <p:spPr bwMode="auto">
            <a:xfrm>
              <a:off x="2787" y="2253"/>
              <a:ext cx="13" cy="20"/>
            </a:xfrm>
            <a:custGeom>
              <a:avLst/>
              <a:gdLst/>
              <a:ahLst/>
              <a:cxnLst>
                <a:cxn ang="0">
                  <a:pos x="24" y="0"/>
                </a:cxn>
                <a:cxn ang="0">
                  <a:pos x="24" y="0"/>
                </a:cxn>
                <a:cxn ang="0">
                  <a:pos x="19" y="6"/>
                </a:cxn>
                <a:cxn ang="0">
                  <a:pos x="16" y="13"/>
                </a:cxn>
                <a:cxn ang="0">
                  <a:pos x="15" y="21"/>
                </a:cxn>
                <a:cxn ang="0">
                  <a:pos x="12" y="30"/>
                </a:cxn>
                <a:cxn ang="0">
                  <a:pos x="10" y="33"/>
                </a:cxn>
                <a:cxn ang="0">
                  <a:pos x="6" y="36"/>
                </a:cxn>
                <a:cxn ang="0">
                  <a:pos x="4" y="39"/>
                </a:cxn>
                <a:cxn ang="0">
                  <a:pos x="0" y="42"/>
                </a:cxn>
              </a:cxnLst>
              <a:rect l="0" t="0" r="r" b="b"/>
              <a:pathLst>
                <a:path w="24" h="42">
                  <a:moveTo>
                    <a:pt x="24" y="0"/>
                  </a:moveTo>
                  <a:lnTo>
                    <a:pt x="24" y="0"/>
                  </a:lnTo>
                  <a:lnTo>
                    <a:pt x="19" y="6"/>
                  </a:lnTo>
                  <a:lnTo>
                    <a:pt x="16" y="13"/>
                  </a:lnTo>
                  <a:lnTo>
                    <a:pt x="15" y="21"/>
                  </a:lnTo>
                  <a:lnTo>
                    <a:pt x="12" y="30"/>
                  </a:lnTo>
                  <a:lnTo>
                    <a:pt x="10" y="33"/>
                  </a:lnTo>
                  <a:lnTo>
                    <a:pt x="6" y="36"/>
                  </a:lnTo>
                  <a:lnTo>
                    <a:pt x="4" y="39"/>
                  </a:lnTo>
                  <a:lnTo>
                    <a:pt x="0" y="42"/>
                  </a:lnTo>
                </a:path>
              </a:pathLst>
            </a:custGeom>
            <a:noFill/>
            <a:ln w="1588">
              <a:solidFill>
                <a:srgbClr val="000000"/>
              </a:solidFill>
              <a:prstDash val="solid"/>
              <a:round/>
              <a:headEnd/>
              <a:tailEnd/>
            </a:ln>
          </p:spPr>
          <p:txBody>
            <a:bodyPr/>
            <a:lstStyle/>
            <a:p>
              <a:endParaRPr lang="en-US"/>
            </a:p>
          </p:txBody>
        </p:sp>
        <p:sp>
          <p:nvSpPr>
            <p:cNvPr id="1242073" name="Freeform 985"/>
            <p:cNvSpPr>
              <a:spLocks/>
            </p:cNvSpPr>
            <p:nvPr/>
          </p:nvSpPr>
          <p:spPr bwMode="auto">
            <a:xfrm>
              <a:off x="2821" y="2211"/>
              <a:ext cx="14" cy="40"/>
            </a:xfrm>
            <a:custGeom>
              <a:avLst/>
              <a:gdLst/>
              <a:ahLst/>
              <a:cxnLst>
                <a:cxn ang="0">
                  <a:pos x="28" y="0"/>
                </a:cxn>
                <a:cxn ang="0">
                  <a:pos x="28" y="0"/>
                </a:cxn>
                <a:cxn ang="0">
                  <a:pos x="24" y="8"/>
                </a:cxn>
                <a:cxn ang="0">
                  <a:pos x="19" y="14"/>
                </a:cxn>
                <a:cxn ang="0">
                  <a:pos x="16" y="22"/>
                </a:cxn>
                <a:cxn ang="0">
                  <a:pos x="13" y="31"/>
                </a:cxn>
                <a:cxn ang="0">
                  <a:pos x="7" y="43"/>
                </a:cxn>
                <a:cxn ang="0">
                  <a:pos x="5" y="55"/>
                </a:cxn>
                <a:cxn ang="0">
                  <a:pos x="1" y="68"/>
                </a:cxn>
                <a:cxn ang="0">
                  <a:pos x="0" y="80"/>
                </a:cxn>
              </a:cxnLst>
              <a:rect l="0" t="0" r="r" b="b"/>
              <a:pathLst>
                <a:path w="28" h="80">
                  <a:moveTo>
                    <a:pt x="28" y="0"/>
                  </a:moveTo>
                  <a:lnTo>
                    <a:pt x="28" y="0"/>
                  </a:lnTo>
                  <a:lnTo>
                    <a:pt x="24" y="8"/>
                  </a:lnTo>
                  <a:lnTo>
                    <a:pt x="19" y="14"/>
                  </a:lnTo>
                  <a:lnTo>
                    <a:pt x="16" y="22"/>
                  </a:lnTo>
                  <a:lnTo>
                    <a:pt x="13" y="31"/>
                  </a:lnTo>
                  <a:lnTo>
                    <a:pt x="7" y="43"/>
                  </a:lnTo>
                  <a:lnTo>
                    <a:pt x="5" y="55"/>
                  </a:lnTo>
                  <a:lnTo>
                    <a:pt x="1" y="68"/>
                  </a:lnTo>
                  <a:lnTo>
                    <a:pt x="0" y="80"/>
                  </a:lnTo>
                </a:path>
              </a:pathLst>
            </a:custGeom>
            <a:noFill/>
            <a:ln w="1588">
              <a:solidFill>
                <a:srgbClr val="000000"/>
              </a:solidFill>
              <a:prstDash val="solid"/>
              <a:round/>
              <a:headEnd/>
              <a:tailEnd/>
            </a:ln>
          </p:spPr>
          <p:txBody>
            <a:bodyPr/>
            <a:lstStyle/>
            <a:p>
              <a:endParaRPr lang="en-US"/>
            </a:p>
          </p:txBody>
        </p:sp>
        <p:sp>
          <p:nvSpPr>
            <p:cNvPr id="1242074" name="Freeform 986"/>
            <p:cNvSpPr>
              <a:spLocks/>
            </p:cNvSpPr>
            <p:nvPr/>
          </p:nvSpPr>
          <p:spPr bwMode="auto">
            <a:xfrm>
              <a:off x="2825" y="2206"/>
              <a:ext cx="1" cy="20"/>
            </a:xfrm>
            <a:custGeom>
              <a:avLst/>
              <a:gdLst/>
              <a:ahLst/>
              <a:cxnLst>
                <a:cxn ang="0">
                  <a:pos x="3" y="0"/>
                </a:cxn>
                <a:cxn ang="0">
                  <a:pos x="3" y="0"/>
                </a:cxn>
                <a:cxn ang="0">
                  <a:pos x="1" y="10"/>
                </a:cxn>
                <a:cxn ang="0">
                  <a:pos x="0" y="22"/>
                </a:cxn>
                <a:cxn ang="0">
                  <a:pos x="0" y="32"/>
                </a:cxn>
                <a:cxn ang="0">
                  <a:pos x="1" y="40"/>
                </a:cxn>
              </a:cxnLst>
              <a:rect l="0" t="0" r="r" b="b"/>
              <a:pathLst>
                <a:path w="3" h="40">
                  <a:moveTo>
                    <a:pt x="3" y="0"/>
                  </a:moveTo>
                  <a:lnTo>
                    <a:pt x="3" y="0"/>
                  </a:lnTo>
                  <a:lnTo>
                    <a:pt x="1" y="10"/>
                  </a:lnTo>
                  <a:lnTo>
                    <a:pt x="0" y="22"/>
                  </a:lnTo>
                  <a:lnTo>
                    <a:pt x="0" y="32"/>
                  </a:lnTo>
                  <a:lnTo>
                    <a:pt x="1" y="40"/>
                  </a:lnTo>
                </a:path>
              </a:pathLst>
            </a:custGeom>
            <a:noFill/>
            <a:ln w="1588">
              <a:solidFill>
                <a:srgbClr val="000000"/>
              </a:solidFill>
              <a:prstDash val="solid"/>
              <a:round/>
              <a:headEnd/>
              <a:tailEnd/>
            </a:ln>
          </p:spPr>
          <p:txBody>
            <a:bodyPr/>
            <a:lstStyle/>
            <a:p>
              <a:endParaRPr lang="en-US"/>
            </a:p>
          </p:txBody>
        </p:sp>
        <p:sp>
          <p:nvSpPr>
            <p:cNvPr id="1242075" name="Freeform 987"/>
            <p:cNvSpPr>
              <a:spLocks/>
            </p:cNvSpPr>
            <p:nvPr/>
          </p:nvSpPr>
          <p:spPr bwMode="auto">
            <a:xfrm>
              <a:off x="2892" y="2178"/>
              <a:ext cx="8" cy="21"/>
            </a:xfrm>
            <a:custGeom>
              <a:avLst/>
              <a:gdLst/>
              <a:ahLst/>
              <a:cxnLst>
                <a:cxn ang="0">
                  <a:pos x="17" y="4"/>
                </a:cxn>
                <a:cxn ang="0">
                  <a:pos x="17" y="6"/>
                </a:cxn>
                <a:cxn ang="0">
                  <a:pos x="15" y="11"/>
                </a:cxn>
                <a:cxn ang="0">
                  <a:pos x="15" y="23"/>
                </a:cxn>
                <a:cxn ang="0">
                  <a:pos x="17" y="41"/>
                </a:cxn>
                <a:cxn ang="0">
                  <a:pos x="15" y="41"/>
                </a:cxn>
                <a:cxn ang="0">
                  <a:pos x="14" y="41"/>
                </a:cxn>
                <a:cxn ang="0">
                  <a:pos x="11" y="38"/>
                </a:cxn>
                <a:cxn ang="0">
                  <a:pos x="10" y="38"/>
                </a:cxn>
                <a:cxn ang="0">
                  <a:pos x="2" y="41"/>
                </a:cxn>
                <a:cxn ang="0">
                  <a:pos x="2" y="38"/>
                </a:cxn>
                <a:cxn ang="0">
                  <a:pos x="1" y="29"/>
                </a:cxn>
                <a:cxn ang="0">
                  <a:pos x="0" y="16"/>
                </a:cxn>
                <a:cxn ang="0">
                  <a:pos x="1" y="0"/>
                </a:cxn>
                <a:cxn ang="0">
                  <a:pos x="5" y="0"/>
                </a:cxn>
                <a:cxn ang="0">
                  <a:pos x="9" y="0"/>
                </a:cxn>
                <a:cxn ang="0">
                  <a:pos x="14" y="3"/>
                </a:cxn>
                <a:cxn ang="0">
                  <a:pos x="17" y="4"/>
                </a:cxn>
              </a:cxnLst>
              <a:rect l="0" t="0" r="r" b="b"/>
              <a:pathLst>
                <a:path w="17" h="41">
                  <a:moveTo>
                    <a:pt x="17" y="4"/>
                  </a:moveTo>
                  <a:lnTo>
                    <a:pt x="17" y="6"/>
                  </a:lnTo>
                  <a:lnTo>
                    <a:pt x="15" y="11"/>
                  </a:lnTo>
                  <a:lnTo>
                    <a:pt x="15" y="23"/>
                  </a:lnTo>
                  <a:lnTo>
                    <a:pt x="17" y="41"/>
                  </a:lnTo>
                  <a:lnTo>
                    <a:pt x="15" y="41"/>
                  </a:lnTo>
                  <a:lnTo>
                    <a:pt x="14" y="41"/>
                  </a:lnTo>
                  <a:lnTo>
                    <a:pt x="11" y="38"/>
                  </a:lnTo>
                  <a:lnTo>
                    <a:pt x="10" y="38"/>
                  </a:lnTo>
                  <a:lnTo>
                    <a:pt x="2" y="41"/>
                  </a:lnTo>
                  <a:lnTo>
                    <a:pt x="2" y="38"/>
                  </a:lnTo>
                  <a:lnTo>
                    <a:pt x="1" y="29"/>
                  </a:lnTo>
                  <a:lnTo>
                    <a:pt x="0" y="16"/>
                  </a:lnTo>
                  <a:lnTo>
                    <a:pt x="1" y="0"/>
                  </a:lnTo>
                  <a:lnTo>
                    <a:pt x="5" y="0"/>
                  </a:lnTo>
                  <a:lnTo>
                    <a:pt x="9" y="0"/>
                  </a:lnTo>
                  <a:lnTo>
                    <a:pt x="14" y="3"/>
                  </a:lnTo>
                  <a:lnTo>
                    <a:pt x="17" y="4"/>
                  </a:lnTo>
                  <a:close/>
                </a:path>
              </a:pathLst>
            </a:custGeom>
            <a:solidFill>
              <a:srgbClr val="FFFFFF"/>
            </a:solidFill>
            <a:ln w="9525">
              <a:noFill/>
              <a:round/>
              <a:headEnd/>
              <a:tailEnd/>
            </a:ln>
          </p:spPr>
          <p:txBody>
            <a:bodyPr/>
            <a:lstStyle/>
            <a:p>
              <a:endParaRPr lang="en-US"/>
            </a:p>
          </p:txBody>
        </p:sp>
        <p:sp>
          <p:nvSpPr>
            <p:cNvPr id="1242076" name="Freeform 988"/>
            <p:cNvSpPr>
              <a:spLocks/>
            </p:cNvSpPr>
            <p:nvPr/>
          </p:nvSpPr>
          <p:spPr bwMode="auto">
            <a:xfrm>
              <a:off x="2892" y="2178"/>
              <a:ext cx="8" cy="21"/>
            </a:xfrm>
            <a:custGeom>
              <a:avLst/>
              <a:gdLst/>
              <a:ahLst/>
              <a:cxnLst>
                <a:cxn ang="0">
                  <a:pos x="17" y="4"/>
                </a:cxn>
                <a:cxn ang="0">
                  <a:pos x="17" y="4"/>
                </a:cxn>
                <a:cxn ang="0">
                  <a:pos x="17" y="6"/>
                </a:cxn>
                <a:cxn ang="0">
                  <a:pos x="15" y="11"/>
                </a:cxn>
                <a:cxn ang="0">
                  <a:pos x="15" y="23"/>
                </a:cxn>
                <a:cxn ang="0">
                  <a:pos x="17" y="41"/>
                </a:cxn>
                <a:cxn ang="0">
                  <a:pos x="15" y="41"/>
                </a:cxn>
                <a:cxn ang="0">
                  <a:pos x="14" y="41"/>
                </a:cxn>
                <a:cxn ang="0">
                  <a:pos x="11" y="38"/>
                </a:cxn>
                <a:cxn ang="0">
                  <a:pos x="10" y="38"/>
                </a:cxn>
                <a:cxn ang="0">
                  <a:pos x="2" y="41"/>
                </a:cxn>
                <a:cxn ang="0">
                  <a:pos x="2" y="38"/>
                </a:cxn>
                <a:cxn ang="0">
                  <a:pos x="1" y="29"/>
                </a:cxn>
                <a:cxn ang="0">
                  <a:pos x="0" y="16"/>
                </a:cxn>
                <a:cxn ang="0">
                  <a:pos x="1" y="0"/>
                </a:cxn>
                <a:cxn ang="0">
                  <a:pos x="5" y="0"/>
                </a:cxn>
                <a:cxn ang="0">
                  <a:pos x="9" y="0"/>
                </a:cxn>
                <a:cxn ang="0">
                  <a:pos x="14" y="3"/>
                </a:cxn>
                <a:cxn ang="0">
                  <a:pos x="17" y="4"/>
                </a:cxn>
              </a:cxnLst>
              <a:rect l="0" t="0" r="r" b="b"/>
              <a:pathLst>
                <a:path w="17" h="41">
                  <a:moveTo>
                    <a:pt x="17" y="4"/>
                  </a:moveTo>
                  <a:lnTo>
                    <a:pt x="17" y="4"/>
                  </a:lnTo>
                  <a:lnTo>
                    <a:pt x="17" y="6"/>
                  </a:lnTo>
                  <a:lnTo>
                    <a:pt x="15" y="11"/>
                  </a:lnTo>
                  <a:lnTo>
                    <a:pt x="15" y="23"/>
                  </a:lnTo>
                  <a:lnTo>
                    <a:pt x="17" y="41"/>
                  </a:lnTo>
                  <a:lnTo>
                    <a:pt x="15" y="41"/>
                  </a:lnTo>
                  <a:lnTo>
                    <a:pt x="14" y="41"/>
                  </a:lnTo>
                  <a:lnTo>
                    <a:pt x="11" y="38"/>
                  </a:lnTo>
                  <a:lnTo>
                    <a:pt x="10" y="38"/>
                  </a:lnTo>
                  <a:lnTo>
                    <a:pt x="2" y="41"/>
                  </a:lnTo>
                  <a:lnTo>
                    <a:pt x="2" y="38"/>
                  </a:lnTo>
                  <a:lnTo>
                    <a:pt x="1" y="29"/>
                  </a:lnTo>
                  <a:lnTo>
                    <a:pt x="0" y="16"/>
                  </a:lnTo>
                  <a:lnTo>
                    <a:pt x="1" y="0"/>
                  </a:lnTo>
                  <a:lnTo>
                    <a:pt x="5" y="0"/>
                  </a:lnTo>
                  <a:lnTo>
                    <a:pt x="9" y="0"/>
                  </a:lnTo>
                  <a:lnTo>
                    <a:pt x="14" y="3"/>
                  </a:lnTo>
                  <a:lnTo>
                    <a:pt x="17" y="4"/>
                  </a:lnTo>
                  <a:close/>
                </a:path>
              </a:pathLst>
            </a:custGeom>
            <a:noFill/>
            <a:ln w="1588">
              <a:solidFill>
                <a:srgbClr val="000000"/>
              </a:solidFill>
              <a:prstDash val="solid"/>
              <a:round/>
              <a:headEnd/>
              <a:tailEnd/>
            </a:ln>
          </p:spPr>
          <p:txBody>
            <a:bodyPr/>
            <a:lstStyle/>
            <a:p>
              <a:endParaRPr lang="en-US"/>
            </a:p>
          </p:txBody>
        </p:sp>
        <p:sp>
          <p:nvSpPr>
            <p:cNvPr id="1242077" name="Freeform 989"/>
            <p:cNvSpPr>
              <a:spLocks/>
            </p:cNvSpPr>
            <p:nvPr/>
          </p:nvSpPr>
          <p:spPr bwMode="auto">
            <a:xfrm>
              <a:off x="2854" y="2173"/>
              <a:ext cx="8" cy="26"/>
            </a:xfrm>
            <a:custGeom>
              <a:avLst/>
              <a:gdLst/>
              <a:ahLst/>
              <a:cxnLst>
                <a:cxn ang="0">
                  <a:pos x="12" y="3"/>
                </a:cxn>
                <a:cxn ang="0">
                  <a:pos x="12" y="6"/>
                </a:cxn>
                <a:cxn ang="0">
                  <a:pos x="12" y="14"/>
                </a:cxn>
                <a:cxn ang="0">
                  <a:pos x="12" y="25"/>
                </a:cxn>
                <a:cxn ang="0">
                  <a:pos x="16" y="34"/>
                </a:cxn>
                <a:cxn ang="0">
                  <a:pos x="3" y="52"/>
                </a:cxn>
                <a:cxn ang="0">
                  <a:pos x="3" y="51"/>
                </a:cxn>
                <a:cxn ang="0">
                  <a:pos x="3" y="46"/>
                </a:cxn>
                <a:cxn ang="0">
                  <a:pos x="1" y="40"/>
                </a:cxn>
                <a:cxn ang="0">
                  <a:pos x="1" y="31"/>
                </a:cxn>
                <a:cxn ang="0">
                  <a:pos x="0" y="21"/>
                </a:cxn>
                <a:cxn ang="0">
                  <a:pos x="0" y="14"/>
                </a:cxn>
                <a:cxn ang="0">
                  <a:pos x="0" y="5"/>
                </a:cxn>
                <a:cxn ang="0">
                  <a:pos x="1" y="0"/>
                </a:cxn>
                <a:cxn ang="0">
                  <a:pos x="12" y="3"/>
                </a:cxn>
              </a:cxnLst>
              <a:rect l="0" t="0" r="r" b="b"/>
              <a:pathLst>
                <a:path w="16" h="52">
                  <a:moveTo>
                    <a:pt x="12" y="3"/>
                  </a:moveTo>
                  <a:lnTo>
                    <a:pt x="12" y="6"/>
                  </a:lnTo>
                  <a:lnTo>
                    <a:pt x="12" y="14"/>
                  </a:lnTo>
                  <a:lnTo>
                    <a:pt x="12" y="25"/>
                  </a:lnTo>
                  <a:lnTo>
                    <a:pt x="16" y="34"/>
                  </a:lnTo>
                  <a:lnTo>
                    <a:pt x="3" y="52"/>
                  </a:lnTo>
                  <a:lnTo>
                    <a:pt x="3" y="51"/>
                  </a:lnTo>
                  <a:lnTo>
                    <a:pt x="3" y="46"/>
                  </a:lnTo>
                  <a:lnTo>
                    <a:pt x="1" y="40"/>
                  </a:lnTo>
                  <a:lnTo>
                    <a:pt x="1" y="31"/>
                  </a:lnTo>
                  <a:lnTo>
                    <a:pt x="0" y="21"/>
                  </a:lnTo>
                  <a:lnTo>
                    <a:pt x="0" y="14"/>
                  </a:lnTo>
                  <a:lnTo>
                    <a:pt x="0" y="5"/>
                  </a:lnTo>
                  <a:lnTo>
                    <a:pt x="1" y="0"/>
                  </a:lnTo>
                  <a:lnTo>
                    <a:pt x="12" y="3"/>
                  </a:lnTo>
                  <a:close/>
                </a:path>
              </a:pathLst>
            </a:custGeom>
            <a:solidFill>
              <a:srgbClr val="FFFFFF"/>
            </a:solidFill>
            <a:ln w="9525">
              <a:noFill/>
              <a:round/>
              <a:headEnd/>
              <a:tailEnd/>
            </a:ln>
          </p:spPr>
          <p:txBody>
            <a:bodyPr/>
            <a:lstStyle/>
            <a:p>
              <a:endParaRPr lang="en-US"/>
            </a:p>
          </p:txBody>
        </p:sp>
        <p:sp>
          <p:nvSpPr>
            <p:cNvPr id="1242078" name="Freeform 990"/>
            <p:cNvSpPr>
              <a:spLocks/>
            </p:cNvSpPr>
            <p:nvPr/>
          </p:nvSpPr>
          <p:spPr bwMode="auto">
            <a:xfrm>
              <a:off x="2854" y="2173"/>
              <a:ext cx="8" cy="26"/>
            </a:xfrm>
            <a:custGeom>
              <a:avLst/>
              <a:gdLst/>
              <a:ahLst/>
              <a:cxnLst>
                <a:cxn ang="0">
                  <a:pos x="12" y="3"/>
                </a:cxn>
                <a:cxn ang="0">
                  <a:pos x="12" y="3"/>
                </a:cxn>
                <a:cxn ang="0">
                  <a:pos x="12" y="6"/>
                </a:cxn>
                <a:cxn ang="0">
                  <a:pos x="12" y="14"/>
                </a:cxn>
                <a:cxn ang="0">
                  <a:pos x="12" y="25"/>
                </a:cxn>
                <a:cxn ang="0">
                  <a:pos x="16" y="34"/>
                </a:cxn>
                <a:cxn ang="0">
                  <a:pos x="3" y="52"/>
                </a:cxn>
                <a:cxn ang="0">
                  <a:pos x="3" y="51"/>
                </a:cxn>
                <a:cxn ang="0">
                  <a:pos x="3" y="46"/>
                </a:cxn>
                <a:cxn ang="0">
                  <a:pos x="1" y="40"/>
                </a:cxn>
                <a:cxn ang="0">
                  <a:pos x="1" y="31"/>
                </a:cxn>
                <a:cxn ang="0">
                  <a:pos x="0" y="21"/>
                </a:cxn>
                <a:cxn ang="0">
                  <a:pos x="0" y="14"/>
                </a:cxn>
                <a:cxn ang="0">
                  <a:pos x="0" y="5"/>
                </a:cxn>
                <a:cxn ang="0">
                  <a:pos x="1" y="0"/>
                </a:cxn>
                <a:cxn ang="0">
                  <a:pos x="12" y="3"/>
                </a:cxn>
              </a:cxnLst>
              <a:rect l="0" t="0" r="r" b="b"/>
              <a:pathLst>
                <a:path w="16" h="52">
                  <a:moveTo>
                    <a:pt x="12" y="3"/>
                  </a:moveTo>
                  <a:lnTo>
                    <a:pt x="12" y="3"/>
                  </a:lnTo>
                  <a:lnTo>
                    <a:pt x="12" y="6"/>
                  </a:lnTo>
                  <a:lnTo>
                    <a:pt x="12" y="14"/>
                  </a:lnTo>
                  <a:lnTo>
                    <a:pt x="12" y="25"/>
                  </a:lnTo>
                  <a:lnTo>
                    <a:pt x="16" y="34"/>
                  </a:lnTo>
                  <a:lnTo>
                    <a:pt x="3" y="52"/>
                  </a:lnTo>
                  <a:lnTo>
                    <a:pt x="3" y="51"/>
                  </a:lnTo>
                  <a:lnTo>
                    <a:pt x="3" y="46"/>
                  </a:lnTo>
                  <a:lnTo>
                    <a:pt x="1" y="40"/>
                  </a:lnTo>
                  <a:lnTo>
                    <a:pt x="1" y="31"/>
                  </a:lnTo>
                  <a:lnTo>
                    <a:pt x="0" y="21"/>
                  </a:lnTo>
                  <a:lnTo>
                    <a:pt x="0" y="14"/>
                  </a:lnTo>
                  <a:lnTo>
                    <a:pt x="0" y="5"/>
                  </a:lnTo>
                  <a:lnTo>
                    <a:pt x="1" y="0"/>
                  </a:lnTo>
                  <a:lnTo>
                    <a:pt x="12" y="3"/>
                  </a:lnTo>
                  <a:close/>
                </a:path>
              </a:pathLst>
            </a:custGeom>
            <a:noFill/>
            <a:ln w="1588">
              <a:solidFill>
                <a:srgbClr val="000000"/>
              </a:solidFill>
              <a:prstDash val="solid"/>
              <a:round/>
              <a:headEnd/>
              <a:tailEnd/>
            </a:ln>
          </p:spPr>
          <p:txBody>
            <a:bodyPr/>
            <a:lstStyle/>
            <a:p>
              <a:endParaRPr lang="en-US"/>
            </a:p>
          </p:txBody>
        </p:sp>
        <p:sp>
          <p:nvSpPr>
            <p:cNvPr id="1242079" name="Freeform 991"/>
            <p:cNvSpPr>
              <a:spLocks/>
            </p:cNvSpPr>
            <p:nvPr/>
          </p:nvSpPr>
          <p:spPr bwMode="auto">
            <a:xfrm>
              <a:off x="2841" y="2173"/>
              <a:ext cx="14" cy="21"/>
            </a:xfrm>
            <a:custGeom>
              <a:avLst/>
              <a:gdLst/>
              <a:ahLst/>
              <a:cxnLst>
                <a:cxn ang="0">
                  <a:pos x="29" y="0"/>
                </a:cxn>
                <a:cxn ang="0">
                  <a:pos x="26" y="4"/>
                </a:cxn>
                <a:cxn ang="0">
                  <a:pos x="21" y="15"/>
                </a:cxn>
                <a:cxn ang="0">
                  <a:pos x="17" y="28"/>
                </a:cxn>
                <a:cxn ang="0">
                  <a:pos x="16" y="41"/>
                </a:cxn>
                <a:cxn ang="0">
                  <a:pos x="15" y="40"/>
                </a:cxn>
                <a:cxn ang="0">
                  <a:pos x="11" y="35"/>
                </a:cxn>
                <a:cxn ang="0">
                  <a:pos x="6" y="35"/>
                </a:cxn>
                <a:cxn ang="0">
                  <a:pos x="0" y="35"/>
                </a:cxn>
                <a:cxn ang="0">
                  <a:pos x="15" y="6"/>
                </a:cxn>
                <a:cxn ang="0">
                  <a:pos x="29" y="0"/>
                </a:cxn>
              </a:cxnLst>
              <a:rect l="0" t="0" r="r" b="b"/>
              <a:pathLst>
                <a:path w="29" h="41">
                  <a:moveTo>
                    <a:pt x="29" y="0"/>
                  </a:moveTo>
                  <a:lnTo>
                    <a:pt x="26" y="4"/>
                  </a:lnTo>
                  <a:lnTo>
                    <a:pt x="21" y="15"/>
                  </a:lnTo>
                  <a:lnTo>
                    <a:pt x="17" y="28"/>
                  </a:lnTo>
                  <a:lnTo>
                    <a:pt x="16" y="41"/>
                  </a:lnTo>
                  <a:lnTo>
                    <a:pt x="15" y="40"/>
                  </a:lnTo>
                  <a:lnTo>
                    <a:pt x="11" y="35"/>
                  </a:lnTo>
                  <a:lnTo>
                    <a:pt x="6" y="35"/>
                  </a:lnTo>
                  <a:lnTo>
                    <a:pt x="0" y="35"/>
                  </a:lnTo>
                  <a:lnTo>
                    <a:pt x="15" y="6"/>
                  </a:lnTo>
                  <a:lnTo>
                    <a:pt x="29" y="0"/>
                  </a:lnTo>
                  <a:close/>
                </a:path>
              </a:pathLst>
            </a:custGeom>
            <a:solidFill>
              <a:srgbClr val="FFFFFF"/>
            </a:solidFill>
            <a:ln w="9525">
              <a:noFill/>
              <a:round/>
              <a:headEnd/>
              <a:tailEnd/>
            </a:ln>
          </p:spPr>
          <p:txBody>
            <a:bodyPr/>
            <a:lstStyle/>
            <a:p>
              <a:endParaRPr lang="en-US"/>
            </a:p>
          </p:txBody>
        </p:sp>
        <p:sp>
          <p:nvSpPr>
            <p:cNvPr id="1242080" name="Freeform 992"/>
            <p:cNvSpPr>
              <a:spLocks/>
            </p:cNvSpPr>
            <p:nvPr/>
          </p:nvSpPr>
          <p:spPr bwMode="auto">
            <a:xfrm>
              <a:off x="2841" y="2173"/>
              <a:ext cx="14" cy="21"/>
            </a:xfrm>
            <a:custGeom>
              <a:avLst/>
              <a:gdLst/>
              <a:ahLst/>
              <a:cxnLst>
                <a:cxn ang="0">
                  <a:pos x="29" y="0"/>
                </a:cxn>
                <a:cxn ang="0">
                  <a:pos x="29" y="0"/>
                </a:cxn>
                <a:cxn ang="0">
                  <a:pos x="26" y="4"/>
                </a:cxn>
                <a:cxn ang="0">
                  <a:pos x="21" y="15"/>
                </a:cxn>
                <a:cxn ang="0">
                  <a:pos x="17" y="28"/>
                </a:cxn>
                <a:cxn ang="0">
                  <a:pos x="16" y="41"/>
                </a:cxn>
                <a:cxn ang="0">
                  <a:pos x="15" y="40"/>
                </a:cxn>
                <a:cxn ang="0">
                  <a:pos x="11" y="35"/>
                </a:cxn>
                <a:cxn ang="0">
                  <a:pos x="6" y="35"/>
                </a:cxn>
                <a:cxn ang="0">
                  <a:pos x="0" y="35"/>
                </a:cxn>
                <a:cxn ang="0">
                  <a:pos x="15" y="6"/>
                </a:cxn>
                <a:cxn ang="0">
                  <a:pos x="29" y="0"/>
                </a:cxn>
              </a:cxnLst>
              <a:rect l="0" t="0" r="r" b="b"/>
              <a:pathLst>
                <a:path w="29" h="41">
                  <a:moveTo>
                    <a:pt x="29" y="0"/>
                  </a:moveTo>
                  <a:lnTo>
                    <a:pt x="29" y="0"/>
                  </a:lnTo>
                  <a:lnTo>
                    <a:pt x="26" y="4"/>
                  </a:lnTo>
                  <a:lnTo>
                    <a:pt x="21" y="15"/>
                  </a:lnTo>
                  <a:lnTo>
                    <a:pt x="17" y="28"/>
                  </a:lnTo>
                  <a:lnTo>
                    <a:pt x="16" y="41"/>
                  </a:lnTo>
                  <a:lnTo>
                    <a:pt x="15" y="40"/>
                  </a:lnTo>
                  <a:lnTo>
                    <a:pt x="11" y="35"/>
                  </a:lnTo>
                  <a:lnTo>
                    <a:pt x="6" y="35"/>
                  </a:lnTo>
                  <a:lnTo>
                    <a:pt x="0" y="35"/>
                  </a:lnTo>
                  <a:lnTo>
                    <a:pt x="15" y="6"/>
                  </a:lnTo>
                  <a:lnTo>
                    <a:pt x="29" y="0"/>
                  </a:lnTo>
                  <a:close/>
                </a:path>
              </a:pathLst>
            </a:custGeom>
            <a:noFill/>
            <a:ln w="1588">
              <a:solidFill>
                <a:srgbClr val="000000"/>
              </a:solidFill>
              <a:prstDash val="solid"/>
              <a:round/>
              <a:headEnd/>
              <a:tailEnd/>
            </a:ln>
          </p:spPr>
          <p:txBody>
            <a:bodyPr/>
            <a:lstStyle/>
            <a:p>
              <a:endParaRPr lang="en-US"/>
            </a:p>
          </p:txBody>
        </p:sp>
        <p:sp>
          <p:nvSpPr>
            <p:cNvPr id="1242081" name="Line 993"/>
            <p:cNvSpPr>
              <a:spLocks noChangeShapeType="1"/>
            </p:cNvSpPr>
            <p:nvPr/>
          </p:nvSpPr>
          <p:spPr bwMode="auto">
            <a:xfrm flipV="1">
              <a:off x="2841" y="2176"/>
              <a:ext cx="7" cy="14"/>
            </a:xfrm>
            <a:prstGeom prst="line">
              <a:avLst/>
            </a:prstGeom>
            <a:noFill/>
            <a:ln w="1588">
              <a:solidFill>
                <a:srgbClr val="000000"/>
              </a:solidFill>
              <a:round/>
              <a:headEnd/>
              <a:tailEnd/>
            </a:ln>
          </p:spPr>
          <p:txBody>
            <a:bodyPr/>
            <a:lstStyle/>
            <a:p>
              <a:endParaRPr lang="en-US"/>
            </a:p>
          </p:txBody>
        </p:sp>
        <p:sp>
          <p:nvSpPr>
            <p:cNvPr id="1242082" name="Freeform 994"/>
            <p:cNvSpPr>
              <a:spLocks/>
            </p:cNvSpPr>
            <p:nvPr/>
          </p:nvSpPr>
          <p:spPr bwMode="auto">
            <a:xfrm>
              <a:off x="2849" y="2173"/>
              <a:ext cx="6" cy="21"/>
            </a:xfrm>
            <a:custGeom>
              <a:avLst/>
              <a:gdLst/>
              <a:ahLst/>
              <a:cxnLst>
                <a:cxn ang="0">
                  <a:pos x="13" y="0"/>
                </a:cxn>
                <a:cxn ang="0">
                  <a:pos x="13" y="0"/>
                </a:cxn>
                <a:cxn ang="0">
                  <a:pos x="10" y="4"/>
                </a:cxn>
                <a:cxn ang="0">
                  <a:pos x="5" y="15"/>
                </a:cxn>
                <a:cxn ang="0">
                  <a:pos x="1" y="28"/>
                </a:cxn>
                <a:cxn ang="0">
                  <a:pos x="0" y="41"/>
                </a:cxn>
              </a:cxnLst>
              <a:rect l="0" t="0" r="r" b="b"/>
              <a:pathLst>
                <a:path w="13" h="41">
                  <a:moveTo>
                    <a:pt x="13" y="0"/>
                  </a:moveTo>
                  <a:lnTo>
                    <a:pt x="13" y="0"/>
                  </a:lnTo>
                  <a:lnTo>
                    <a:pt x="10" y="4"/>
                  </a:lnTo>
                  <a:lnTo>
                    <a:pt x="5" y="15"/>
                  </a:lnTo>
                  <a:lnTo>
                    <a:pt x="1" y="28"/>
                  </a:lnTo>
                  <a:lnTo>
                    <a:pt x="0" y="41"/>
                  </a:lnTo>
                </a:path>
              </a:pathLst>
            </a:custGeom>
            <a:noFill/>
            <a:ln w="1588">
              <a:solidFill>
                <a:srgbClr val="000000"/>
              </a:solidFill>
              <a:prstDash val="solid"/>
              <a:round/>
              <a:headEnd/>
              <a:tailEnd/>
            </a:ln>
          </p:spPr>
          <p:txBody>
            <a:bodyPr/>
            <a:lstStyle/>
            <a:p>
              <a:endParaRPr lang="en-US"/>
            </a:p>
          </p:txBody>
        </p:sp>
        <p:sp>
          <p:nvSpPr>
            <p:cNvPr id="1242083" name="Freeform 995"/>
            <p:cNvSpPr>
              <a:spLocks/>
            </p:cNvSpPr>
            <p:nvPr/>
          </p:nvSpPr>
          <p:spPr bwMode="auto">
            <a:xfrm>
              <a:off x="2805" y="2174"/>
              <a:ext cx="83" cy="170"/>
            </a:xfrm>
            <a:custGeom>
              <a:avLst/>
              <a:gdLst/>
              <a:ahLst/>
              <a:cxnLst>
                <a:cxn ang="0">
                  <a:pos x="115" y="19"/>
                </a:cxn>
                <a:cxn ang="0">
                  <a:pos x="98" y="54"/>
                </a:cxn>
                <a:cxn ang="0">
                  <a:pos x="82" y="85"/>
                </a:cxn>
                <a:cxn ang="0">
                  <a:pos x="66" y="128"/>
                </a:cxn>
                <a:cxn ang="0">
                  <a:pos x="52" y="160"/>
                </a:cxn>
                <a:cxn ang="0">
                  <a:pos x="35" y="202"/>
                </a:cxn>
                <a:cxn ang="0">
                  <a:pos x="25" y="239"/>
                </a:cxn>
                <a:cxn ang="0">
                  <a:pos x="14" y="274"/>
                </a:cxn>
                <a:cxn ang="0">
                  <a:pos x="2" y="298"/>
                </a:cxn>
                <a:cxn ang="0">
                  <a:pos x="9" y="292"/>
                </a:cxn>
                <a:cxn ang="0">
                  <a:pos x="22" y="307"/>
                </a:cxn>
                <a:cxn ang="0">
                  <a:pos x="26" y="299"/>
                </a:cxn>
                <a:cxn ang="0">
                  <a:pos x="31" y="255"/>
                </a:cxn>
                <a:cxn ang="0">
                  <a:pos x="43" y="215"/>
                </a:cxn>
                <a:cxn ang="0">
                  <a:pos x="58" y="178"/>
                </a:cxn>
                <a:cxn ang="0">
                  <a:pos x="91" y="98"/>
                </a:cxn>
                <a:cxn ang="0">
                  <a:pos x="107" y="62"/>
                </a:cxn>
                <a:cxn ang="0">
                  <a:pos x="122" y="37"/>
                </a:cxn>
                <a:cxn ang="0">
                  <a:pos x="122" y="54"/>
                </a:cxn>
                <a:cxn ang="0">
                  <a:pos x="115" y="110"/>
                </a:cxn>
                <a:cxn ang="0">
                  <a:pos x="102" y="169"/>
                </a:cxn>
                <a:cxn ang="0">
                  <a:pos x="90" y="224"/>
                </a:cxn>
                <a:cxn ang="0">
                  <a:pos x="85" y="255"/>
                </a:cxn>
                <a:cxn ang="0">
                  <a:pos x="81" y="287"/>
                </a:cxn>
                <a:cxn ang="0">
                  <a:pos x="66" y="317"/>
                </a:cxn>
                <a:cxn ang="0">
                  <a:pos x="75" y="314"/>
                </a:cxn>
                <a:cxn ang="0">
                  <a:pos x="90" y="330"/>
                </a:cxn>
                <a:cxn ang="0">
                  <a:pos x="94" y="310"/>
                </a:cxn>
                <a:cxn ang="0">
                  <a:pos x="93" y="282"/>
                </a:cxn>
                <a:cxn ang="0">
                  <a:pos x="98" y="244"/>
                </a:cxn>
                <a:cxn ang="0">
                  <a:pos x="108" y="196"/>
                </a:cxn>
                <a:cxn ang="0">
                  <a:pos x="124" y="133"/>
                </a:cxn>
                <a:cxn ang="0">
                  <a:pos x="129" y="86"/>
                </a:cxn>
                <a:cxn ang="0">
                  <a:pos x="139" y="28"/>
                </a:cxn>
                <a:cxn ang="0">
                  <a:pos x="143" y="49"/>
                </a:cxn>
                <a:cxn ang="0">
                  <a:pos x="145" y="119"/>
                </a:cxn>
                <a:cxn ang="0">
                  <a:pos x="145" y="163"/>
                </a:cxn>
                <a:cxn ang="0">
                  <a:pos x="148" y="219"/>
                </a:cxn>
                <a:cxn ang="0">
                  <a:pos x="148" y="246"/>
                </a:cxn>
                <a:cxn ang="0">
                  <a:pos x="148" y="280"/>
                </a:cxn>
                <a:cxn ang="0">
                  <a:pos x="136" y="316"/>
                </a:cxn>
                <a:cxn ang="0">
                  <a:pos x="145" y="314"/>
                </a:cxn>
                <a:cxn ang="0">
                  <a:pos x="165" y="324"/>
                </a:cxn>
                <a:cxn ang="0">
                  <a:pos x="165" y="302"/>
                </a:cxn>
                <a:cxn ang="0">
                  <a:pos x="158" y="270"/>
                </a:cxn>
                <a:cxn ang="0">
                  <a:pos x="159" y="231"/>
                </a:cxn>
                <a:cxn ang="0">
                  <a:pos x="159" y="184"/>
                </a:cxn>
                <a:cxn ang="0">
                  <a:pos x="158" y="122"/>
                </a:cxn>
                <a:cxn ang="0">
                  <a:pos x="154" y="80"/>
                </a:cxn>
                <a:cxn ang="0">
                  <a:pos x="157" y="19"/>
                </a:cxn>
              </a:cxnLst>
              <a:rect l="0" t="0" r="r" b="b"/>
              <a:pathLst>
                <a:path w="167" h="339">
                  <a:moveTo>
                    <a:pt x="125" y="0"/>
                  </a:moveTo>
                  <a:lnTo>
                    <a:pt x="122" y="5"/>
                  </a:lnTo>
                  <a:lnTo>
                    <a:pt x="118" y="14"/>
                  </a:lnTo>
                  <a:lnTo>
                    <a:pt x="115" y="19"/>
                  </a:lnTo>
                  <a:lnTo>
                    <a:pt x="109" y="28"/>
                  </a:lnTo>
                  <a:lnTo>
                    <a:pt x="106" y="39"/>
                  </a:lnTo>
                  <a:lnTo>
                    <a:pt x="100" y="45"/>
                  </a:lnTo>
                  <a:lnTo>
                    <a:pt x="98" y="54"/>
                  </a:lnTo>
                  <a:lnTo>
                    <a:pt x="94" y="58"/>
                  </a:lnTo>
                  <a:lnTo>
                    <a:pt x="91" y="64"/>
                  </a:lnTo>
                  <a:lnTo>
                    <a:pt x="88" y="73"/>
                  </a:lnTo>
                  <a:lnTo>
                    <a:pt x="82" y="85"/>
                  </a:lnTo>
                  <a:lnTo>
                    <a:pt x="80" y="96"/>
                  </a:lnTo>
                  <a:lnTo>
                    <a:pt x="75" y="107"/>
                  </a:lnTo>
                  <a:lnTo>
                    <a:pt x="71" y="119"/>
                  </a:lnTo>
                  <a:lnTo>
                    <a:pt x="66" y="128"/>
                  </a:lnTo>
                  <a:lnTo>
                    <a:pt x="62" y="136"/>
                  </a:lnTo>
                  <a:lnTo>
                    <a:pt x="59" y="142"/>
                  </a:lnTo>
                  <a:lnTo>
                    <a:pt x="57" y="151"/>
                  </a:lnTo>
                  <a:lnTo>
                    <a:pt x="52" y="160"/>
                  </a:lnTo>
                  <a:lnTo>
                    <a:pt x="48" y="172"/>
                  </a:lnTo>
                  <a:lnTo>
                    <a:pt x="43" y="182"/>
                  </a:lnTo>
                  <a:lnTo>
                    <a:pt x="39" y="193"/>
                  </a:lnTo>
                  <a:lnTo>
                    <a:pt x="35" y="202"/>
                  </a:lnTo>
                  <a:lnTo>
                    <a:pt x="32" y="210"/>
                  </a:lnTo>
                  <a:lnTo>
                    <a:pt x="30" y="219"/>
                  </a:lnTo>
                  <a:lnTo>
                    <a:pt x="27" y="227"/>
                  </a:lnTo>
                  <a:lnTo>
                    <a:pt x="25" y="239"/>
                  </a:lnTo>
                  <a:lnTo>
                    <a:pt x="22" y="247"/>
                  </a:lnTo>
                  <a:lnTo>
                    <a:pt x="18" y="258"/>
                  </a:lnTo>
                  <a:lnTo>
                    <a:pt x="16" y="268"/>
                  </a:lnTo>
                  <a:lnTo>
                    <a:pt x="14" y="274"/>
                  </a:lnTo>
                  <a:lnTo>
                    <a:pt x="11" y="280"/>
                  </a:lnTo>
                  <a:lnTo>
                    <a:pt x="8" y="284"/>
                  </a:lnTo>
                  <a:lnTo>
                    <a:pt x="5" y="289"/>
                  </a:lnTo>
                  <a:lnTo>
                    <a:pt x="2" y="298"/>
                  </a:lnTo>
                  <a:lnTo>
                    <a:pt x="0" y="307"/>
                  </a:lnTo>
                  <a:lnTo>
                    <a:pt x="2" y="302"/>
                  </a:lnTo>
                  <a:lnTo>
                    <a:pt x="5" y="298"/>
                  </a:lnTo>
                  <a:lnTo>
                    <a:pt x="9" y="292"/>
                  </a:lnTo>
                  <a:lnTo>
                    <a:pt x="14" y="292"/>
                  </a:lnTo>
                  <a:lnTo>
                    <a:pt x="18" y="296"/>
                  </a:lnTo>
                  <a:lnTo>
                    <a:pt x="20" y="299"/>
                  </a:lnTo>
                  <a:lnTo>
                    <a:pt x="22" y="307"/>
                  </a:lnTo>
                  <a:lnTo>
                    <a:pt x="20" y="316"/>
                  </a:lnTo>
                  <a:lnTo>
                    <a:pt x="22" y="314"/>
                  </a:lnTo>
                  <a:lnTo>
                    <a:pt x="25" y="307"/>
                  </a:lnTo>
                  <a:lnTo>
                    <a:pt x="26" y="299"/>
                  </a:lnTo>
                  <a:lnTo>
                    <a:pt x="26" y="286"/>
                  </a:lnTo>
                  <a:lnTo>
                    <a:pt x="26" y="279"/>
                  </a:lnTo>
                  <a:lnTo>
                    <a:pt x="27" y="267"/>
                  </a:lnTo>
                  <a:lnTo>
                    <a:pt x="31" y="255"/>
                  </a:lnTo>
                  <a:lnTo>
                    <a:pt x="34" y="242"/>
                  </a:lnTo>
                  <a:lnTo>
                    <a:pt x="39" y="231"/>
                  </a:lnTo>
                  <a:lnTo>
                    <a:pt x="41" y="222"/>
                  </a:lnTo>
                  <a:lnTo>
                    <a:pt x="43" y="215"/>
                  </a:lnTo>
                  <a:lnTo>
                    <a:pt x="44" y="213"/>
                  </a:lnTo>
                  <a:lnTo>
                    <a:pt x="45" y="209"/>
                  </a:lnTo>
                  <a:lnTo>
                    <a:pt x="52" y="197"/>
                  </a:lnTo>
                  <a:lnTo>
                    <a:pt x="58" y="178"/>
                  </a:lnTo>
                  <a:lnTo>
                    <a:pt x="67" y="157"/>
                  </a:lnTo>
                  <a:lnTo>
                    <a:pt x="76" y="133"/>
                  </a:lnTo>
                  <a:lnTo>
                    <a:pt x="85" y="114"/>
                  </a:lnTo>
                  <a:lnTo>
                    <a:pt x="91" y="98"/>
                  </a:lnTo>
                  <a:lnTo>
                    <a:pt x="97" y="88"/>
                  </a:lnTo>
                  <a:lnTo>
                    <a:pt x="99" y="80"/>
                  </a:lnTo>
                  <a:lnTo>
                    <a:pt x="103" y="71"/>
                  </a:lnTo>
                  <a:lnTo>
                    <a:pt x="107" y="62"/>
                  </a:lnTo>
                  <a:lnTo>
                    <a:pt x="113" y="55"/>
                  </a:lnTo>
                  <a:lnTo>
                    <a:pt x="116" y="46"/>
                  </a:lnTo>
                  <a:lnTo>
                    <a:pt x="120" y="40"/>
                  </a:lnTo>
                  <a:lnTo>
                    <a:pt x="122" y="37"/>
                  </a:lnTo>
                  <a:lnTo>
                    <a:pt x="124" y="34"/>
                  </a:lnTo>
                  <a:lnTo>
                    <a:pt x="124" y="37"/>
                  </a:lnTo>
                  <a:lnTo>
                    <a:pt x="124" y="43"/>
                  </a:lnTo>
                  <a:lnTo>
                    <a:pt x="122" y="54"/>
                  </a:lnTo>
                  <a:lnTo>
                    <a:pt x="120" y="67"/>
                  </a:lnTo>
                  <a:lnTo>
                    <a:pt x="118" y="80"/>
                  </a:lnTo>
                  <a:lnTo>
                    <a:pt x="117" y="95"/>
                  </a:lnTo>
                  <a:lnTo>
                    <a:pt x="115" y="110"/>
                  </a:lnTo>
                  <a:lnTo>
                    <a:pt x="111" y="122"/>
                  </a:lnTo>
                  <a:lnTo>
                    <a:pt x="108" y="136"/>
                  </a:lnTo>
                  <a:lnTo>
                    <a:pt x="106" y="151"/>
                  </a:lnTo>
                  <a:lnTo>
                    <a:pt x="102" y="169"/>
                  </a:lnTo>
                  <a:lnTo>
                    <a:pt x="98" y="184"/>
                  </a:lnTo>
                  <a:lnTo>
                    <a:pt x="94" y="200"/>
                  </a:lnTo>
                  <a:lnTo>
                    <a:pt x="91" y="213"/>
                  </a:lnTo>
                  <a:lnTo>
                    <a:pt x="90" y="224"/>
                  </a:lnTo>
                  <a:lnTo>
                    <a:pt x="89" y="231"/>
                  </a:lnTo>
                  <a:lnTo>
                    <a:pt x="89" y="239"/>
                  </a:lnTo>
                  <a:lnTo>
                    <a:pt x="88" y="244"/>
                  </a:lnTo>
                  <a:lnTo>
                    <a:pt x="85" y="255"/>
                  </a:lnTo>
                  <a:lnTo>
                    <a:pt x="85" y="265"/>
                  </a:lnTo>
                  <a:lnTo>
                    <a:pt x="84" y="273"/>
                  </a:lnTo>
                  <a:lnTo>
                    <a:pt x="82" y="282"/>
                  </a:lnTo>
                  <a:lnTo>
                    <a:pt x="81" y="287"/>
                  </a:lnTo>
                  <a:lnTo>
                    <a:pt x="80" y="292"/>
                  </a:lnTo>
                  <a:lnTo>
                    <a:pt x="75" y="299"/>
                  </a:lnTo>
                  <a:lnTo>
                    <a:pt x="71" y="307"/>
                  </a:lnTo>
                  <a:lnTo>
                    <a:pt x="66" y="317"/>
                  </a:lnTo>
                  <a:lnTo>
                    <a:pt x="66" y="332"/>
                  </a:lnTo>
                  <a:lnTo>
                    <a:pt x="67" y="329"/>
                  </a:lnTo>
                  <a:lnTo>
                    <a:pt x="71" y="321"/>
                  </a:lnTo>
                  <a:lnTo>
                    <a:pt x="75" y="314"/>
                  </a:lnTo>
                  <a:lnTo>
                    <a:pt x="81" y="313"/>
                  </a:lnTo>
                  <a:lnTo>
                    <a:pt x="88" y="316"/>
                  </a:lnTo>
                  <a:lnTo>
                    <a:pt x="90" y="323"/>
                  </a:lnTo>
                  <a:lnTo>
                    <a:pt x="90" y="330"/>
                  </a:lnTo>
                  <a:lnTo>
                    <a:pt x="90" y="339"/>
                  </a:lnTo>
                  <a:lnTo>
                    <a:pt x="91" y="333"/>
                  </a:lnTo>
                  <a:lnTo>
                    <a:pt x="93" y="324"/>
                  </a:lnTo>
                  <a:lnTo>
                    <a:pt x="94" y="310"/>
                  </a:lnTo>
                  <a:lnTo>
                    <a:pt x="91" y="295"/>
                  </a:lnTo>
                  <a:lnTo>
                    <a:pt x="91" y="292"/>
                  </a:lnTo>
                  <a:lnTo>
                    <a:pt x="93" y="287"/>
                  </a:lnTo>
                  <a:lnTo>
                    <a:pt x="93" y="282"/>
                  </a:lnTo>
                  <a:lnTo>
                    <a:pt x="94" y="273"/>
                  </a:lnTo>
                  <a:lnTo>
                    <a:pt x="97" y="265"/>
                  </a:lnTo>
                  <a:lnTo>
                    <a:pt x="97" y="255"/>
                  </a:lnTo>
                  <a:lnTo>
                    <a:pt x="98" y="244"/>
                  </a:lnTo>
                  <a:lnTo>
                    <a:pt x="99" y="234"/>
                  </a:lnTo>
                  <a:lnTo>
                    <a:pt x="102" y="225"/>
                  </a:lnTo>
                  <a:lnTo>
                    <a:pt x="106" y="212"/>
                  </a:lnTo>
                  <a:lnTo>
                    <a:pt x="108" y="196"/>
                  </a:lnTo>
                  <a:lnTo>
                    <a:pt x="113" y="178"/>
                  </a:lnTo>
                  <a:lnTo>
                    <a:pt x="117" y="163"/>
                  </a:lnTo>
                  <a:lnTo>
                    <a:pt x="120" y="147"/>
                  </a:lnTo>
                  <a:lnTo>
                    <a:pt x="124" y="133"/>
                  </a:lnTo>
                  <a:lnTo>
                    <a:pt x="125" y="125"/>
                  </a:lnTo>
                  <a:lnTo>
                    <a:pt x="126" y="114"/>
                  </a:lnTo>
                  <a:lnTo>
                    <a:pt x="127" y="101"/>
                  </a:lnTo>
                  <a:lnTo>
                    <a:pt x="129" y="86"/>
                  </a:lnTo>
                  <a:lnTo>
                    <a:pt x="132" y="71"/>
                  </a:lnTo>
                  <a:lnTo>
                    <a:pt x="135" y="55"/>
                  </a:lnTo>
                  <a:lnTo>
                    <a:pt x="136" y="42"/>
                  </a:lnTo>
                  <a:lnTo>
                    <a:pt x="139" y="28"/>
                  </a:lnTo>
                  <a:lnTo>
                    <a:pt x="140" y="19"/>
                  </a:lnTo>
                  <a:lnTo>
                    <a:pt x="140" y="24"/>
                  </a:lnTo>
                  <a:lnTo>
                    <a:pt x="141" y="34"/>
                  </a:lnTo>
                  <a:lnTo>
                    <a:pt x="143" y="49"/>
                  </a:lnTo>
                  <a:lnTo>
                    <a:pt x="143" y="68"/>
                  </a:lnTo>
                  <a:lnTo>
                    <a:pt x="145" y="86"/>
                  </a:lnTo>
                  <a:lnTo>
                    <a:pt x="145" y="104"/>
                  </a:lnTo>
                  <a:lnTo>
                    <a:pt x="145" y="119"/>
                  </a:lnTo>
                  <a:lnTo>
                    <a:pt x="145" y="129"/>
                  </a:lnTo>
                  <a:lnTo>
                    <a:pt x="145" y="138"/>
                  </a:lnTo>
                  <a:lnTo>
                    <a:pt x="145" y="151"/>
                  </a:lnTo>
                  <a:lnTo>
                    <a:pt x="145" y="163"/>
                  </a:lnTo>
                  <a:lnTo>
                    <a:pt x="148" y="178"/>
                  </a:lnTo>
                  <a:lnTo>
                    <a:pt x="148" y="193"/>
                  </a:lnTo>
                  <a:lnTo>
                    <a:pt x="148" y="209"/>
                  </a:lnTo>
                  <a:lnTo>
                    <a:pt x="148" y="219"/>
                  </a:lnTo>
                  <a:lnTo>
                    <a:pt x="148" y="225"/>
                  </a:lnTo>
                  <a:lnTo>
                    <a:pt x="148" y="230"/>
                  </a:lnTo>
                  <a:lnTo>
                    <a:pt x="148" y="239"/>
                  </a:lnTo>
                  <a:lnTo>
                    <a:pt x="148" y="246"/>
                  </a:lnTo>
                  <a:lnTo>
                    <a:pt x="148" y="255"/>
                  </a:lnTo>
                  <a:lnTo>
                    <a:pt x="148" y="265"/>
                  </a:lnTo>
                  <a:lnTo>
                    <a:pt x="148" y="273"/>
                  </a:lnTo>
                  <a:lnTo>
                    <a:pt x="148" y="280"/>
                  </a:lnTo>
                  <a:lnTo>
                    <a:pt x="145" y="284"/>
                  </a:lnTo>
                  <a:lnTo>
                    <a:pt x="143" y="292"/>
                  </a:lnTo>
                  <a:lnTo>
                    <a:pt x="139" y="302"/>
                  </a:lnTo>
                  <a:lnTo>
                    <a:pt x="136" y="316"/>
                  </a:lnTo>
                  <a:lnTo>
                    <a:pt x="140" y="330"/>
                  </a:lnTo>
                  <a:lnTo>
                    <a:pt x="140" y="327"/>
                  </a:lnTo>
                  <a:lnTo>
                    <a:pt x="141" y="321"/>
                  </a:lnTo>
                  <a:lnTo>
                    <a:pt x="145" y="314"/>
                  </a:lnTo>
                  <a:lnTo>
                    <a:pt x="152" y="311"/>
                  </a:lnTo>
                  <a:lnTo>
                    <a:pt x="158" y="313"/>
                  </a:lnTo>
                  <a:lnTo>
                    <a:pt x="163" y="317"/>
                  </a:lnTo>
                  <a:lnTo>
                    <a:pt x="165" y="324"/>
                  </a:lnTo>
                  <a:lnTo>
                    <a:pt x="165" y="329"/>
                  </a:lnTo>
                  <a:lnTo>
                    <a:pt x="166" y="326"/>
                  </a:lnTo>
                  <a:lnTo>
                    <a:pt x="167" y="316"/>
                  </a:lnTo>
                  <a:lnTo>
                    <a:pt x="165" y="302"/>
                  </a:lnTo>
                  <a:lnTo>
                    <a:pt x="157" y="284"/>
                  </a:lnTo>
                  <a:lnTo>
                    <a:pt x="157" y="283"/>
                  </a:lnTo>
                  <a:lnTo>
                    <a:pt x="157" y="279"/>
                  </a:lnTo>
                  <a:lnTo>
                    <a:pt x="158" y="270"/>
                  </a:lnTo>
                  <a:lnTo>
                    <a:pt x="158" y="261"/>
                  </a:lnTo>
                  <a:lnTo>
                    <a:pt x="158" y="252"/>
                  </a:lnTo>
                  <a:lnTo>
                    <a:pt x="159" y="240"/>
                  </a:lnTo>
                  <a:lnTo>
                    <a:pt x="159" y="231"/>
                  </a:lnTo>
                  <a:lnTo>
                    <a:pt x="159" y="224"/>
                  </a:lnTo>
                  <a:lnTo>
                    <a:pt x="159" y="213"/>
                  </a:lnTo>
                  <a:lnTo>
                    <a:pt x="159" y="200"/>
                  </a:lnTo>
                  <a:lnTo>
                    <a:pt x="159" y="184"/>
                  </a:lnTo>
                  <a:lnTo>
                    <a:pt x="159" y="166"/>
                  </a:lnTo>
                  <a:lnTo>
                    <a:pt x="159" y="148"/>
                  </a:lnTo>
                  <a:lnTo>
                    <a:pt x="158" y="133"/>
                  </a:lnTo>
                  <a:lnTo>
                    <a:pt x="158" y="122"/>
                  </a:lnTo>
                  <a:lnTo>
                    <a:pt x="157" y="113"/>
                  </a:lnTo>
                  <a:lnTo>
                    <a:pt x="154" y="105"/>
                  </a:lnTo>
                  <a:lnTo>
                    <a:pt x="154" y="95"/>
                  </a:lnTo>
                  <a:lnTo>
                    <a:pt x="154" y="80"/>
                  </a:lnTo>
                  <a:lnTo>
                    <a:pt x="154" y="64"/>
                  </a:lnTo>
                  <a:lnTo>
                    <a:pt x="154" y="48"/>
                  </a:lnTo>
                  <a:lnTo>
                    <a:pt x="154" y="34"/>
                  </a:lnTo>
                  <a:lnTo>
                    <a:pt x="157" y="19"/>
                  </a:lnTo>
                  <a:lnTo>
                    <a:pt x="157" y="11"/>
                  </a:lnTo>
                  <a:lnTo>
                    <a:pt x="125" y="0"/>
                  </a:lnTo>
                  <a:close/>
                </a:path>
              </a:pathLst>
            </a:custGeom>
            <a:solidFill>
              <a:srgbClr val="FFFFFF"/>
            </a:solidFill>
            <a:ln w="9525">
              <a:noFill/>
              <a:round/>
              <a:headEnd/>
              <a:tailEnd/>
            </a:ln>
          </p:spPr>
          <p:txBody>
            <a:bodyPr/>
            <a:lstStyle/>
            <a:p>
              <a:endParaRPr lang="en-US"/>
            </a:p>
          </p:txBody>
        </p:sp>
        <p:sp>
          <p:nvSpPr>
            <p:cNvPr id="1242084" name="Freeform 996"/>
            <p:cNvSpPr>
              <a:spLocks/>
            </p:cNvSpPr>
            <p:nvPr/>
          </p:nvSpPr>
          <p:spPr bwMode="auto">
            <a:xfrm>
              <a:off x="2778" y="2132"/>
              <a:ext cx="99" cy="138"/>
            </a:xfrm>
            <a:custGeom>
              <a:avLst/>
              <a:gdLst/>
              <a:ahLst/>
              <a:cxnLst>
                <a:cxn ang="0">
                  <a:pos x="192" y="29"/>
                </a:cxn>
                <a:cxn ang="0">
                  <a:pos x="186" y="44"/>
                </a:cxn>
                <a:cxn ang="0">
                  <a:pos x="179" y="62"/>
                </a:cxn>
                <a:cxn ang="0">
                  <a:pos x="174" y="72"/>
                </a:cxn>
                <a:cxn ang="0">
                  <a:pos x="167" y="80"/>
                </a:cxn>
                <a:cxn ang="0">
                  <a:pos x="152" y="87"/>
                </a:cxn>
                <a:cxn ang="0">
                  <a:pos x="136" y="98"/>
                </a:cxn>
                <a:cxn ang="0">
                  <a:pos x="118" y="111"/>
                </a:cxn>
                <a:cxn ang="0">
                  <a:pos x="101" y="129"/>
                </a:cxn>
                <a:cxn ang="0">
                  <a:pos x="74" y="163"/>
                </a:cxn>
                <a:cxn ang="0">
                  <a:pos x="43" y="201"/>
                </a:cxn>
                <a:cxn ang="0">
                  <a:pos x="23" y="238"/>
                </a:cxn>
                <a:cxn ang="0">
                  <a:pos x="16" y="253"/>
                </a:cxn>
                <a:cxn ang="0">
                  <a:pos x="14" y="265"/>
                </a:cxn>
                <a:cxn ang="0">
                  <a:pos x="10" y="271"/>
                </a:cxn>
                <a:cxn ang="0">
                  <a:pos x="7" y="277"/>
                </a:cxn>
                <a:cxn ang="0">
                  <a:pos x="0" y="269"/>
                </a:cxn>
                <a:cxn ang="0">
                  <a:pos x="5" y="250"/>
                </a:cxn>
                <a:cxn ang="0">
                  <a:pos x="14" y="231"/>
                </a:cxn>
                <a:cxn ang="0">
                  <a:pos x="33" y="200"/>
                </a:cxn>
                <a:cxn ang="0">
                  <a:pos x="60" y="164"/>
                </a:cxn>
                <a:cxn ang="0">
                  <a:pos x="88" y="127"/>
                </a:cxn>
                <a:cxn ang="0">
                  <a:pos x="111" y="103"/>
                </a:cxn>
                <a:cxn ang="0">
                  <a:pos x="129" y="92"/>
                </a:cxn>
                <a:cxn ang="0">
                  <a:pos x="149" y="80"/>
                </a:cxn>
                <a:cxn ang="0">
                  <a:pos x="161" y="69"/>
                </a:cxn>
                <a:cxn ang="0">
                  <a:pos x="168" y="62"/>
                </a:cxn>
                <a:cxn ang="0">
                  <a:pos x="178" y="41"/>
                </a:cxn>
                <a:cxn ang="0">
                  <a:pos x="188" y="18"/>
                </a:cxn>
                <a:cxn ang="0">
                  <a:pos x="197" y="3"/>
                </a:cxn>
                <a:cxn ang="0">
                  <a:pos x="197" y="3"/>
                </a:cxn>
                <a:cxn ang="0">
                  <a:pos x="195" y="21"/>
                </a:cxn>
              </a:cxnLst>
              <a:rect l="0" t="0" r="r" b="b"/>
              <a:pathLst>
                <a:path w="197" h="277">
                  <a:moveTo>
                    <a:pt x="195" y="24"/>
                  </a:moveTo>
                  <a:lnTo>
                    <a:pt x="192" y="29"/>
                  </a:lnTo>
                  <a:lnTo>
                    <a:pt x="188" y="38"/>
                  </a:lnTo>
                  <a:lnTo>
                    <a:pt x="186" y="44"/>
                  </a:lnTo>
                  <a:lnTo>
                    <a:pt x="183" y="53"/>
                  </a:lnTo>
                  <a:lnTo>
                    <a:pt x="179" y="62"/>
                  </a:lnTo>
                  <a:lnTo>
                    <a:pt x="176" y="68"/>
                  </a:lnTo>
                  <a:lnTo>
                    <a:pt x="174" y="72"/>
                  </a:lnTo>
                  <a:lnTo>
                    <a:pt x="170" y="77"/>
                  </a:lnTo>
                  <a:lnTo>
                    <a:pt x="167" y="80"/>
                  </a:lnTo>
                  <a:lnTo>
                    <a:pt x="160" y="83"/>
                  </a:lnTo>
                  <a:lnTo>
                    <a:pt x="152" y="87"/>
                  </a:lnTo>
                  <a:lnTo>
                    <a:pt x="143" y="92"/>
                  </a:lnTo>
                  <a:lnTo>
                    <a:pt x="136" y="98"/>
                  </a:lnTo>
                  <a:lnTo>
                    <a:pt x="127" y="103"/>
                  </a:lnTo>
                  <a:lnTo>
                    <a:pt x="118" y="111"/>
                  </a:lnTo>
                  <a:lnTo>
                    <a:pt x="110" y="118"/>
                  </a:lnTo>
                  <a:lnTo>
                    <a:pt x="101" y="129"/>
                  </a:lnTo>
                  <a:lnTo>
                    <a:pt x="87" y="143"/>
                  </a:lnTo>
                  <a:lnTo>
                    <a:pt x="74" y="163"/>
                  </a:lnTo>
                  <a:lnTo>
                    <a:pt x="59" y="182"/>
                  </a:lnTo>
                  <a:lnTo>
                    <a:pt x="43" y="201"/>
                  </a:lnTo>
                  <a:lnTo>
                    <a:pt x="32" y="220"/>
                  </a:lnTo>
                  <a:lnTo>
                    <a:pt x="23" y="238"/>
                  </a:lnTo>
                  <a:lnTo>
                    <a:pt x="16" y="252"/>
                  </a:lnTo>
                  <a:lnTo>
                    <a:pt x="16" y="253"/>
                  </a:lnTo>
                  <a:lnTo>
                    <a:pt x="16" y="257"/>
                  </a:lnTo>
                  <a:lnTo>
                    <a:pt x="14" y="265"/>
                  </a:lnTo>
                  <a:lnTo>
                    <a:pt x="10" y="269"/>
                  </a:lnTo>
                  <a:lnTo>
                    <a:pt x="10" y="271"/>
                  </a:lnTo>
                  <a:lnTo>
                    <a:pt x="9" y="274"/>
                  </a:lnTo>
                  <a:lnTo>
                    <a:pt x="7" y="277"/>
                  </a:lnTo>
                  <a:lnTo>
                    <a:pt x="2" y="277"/>
                  </a:lnTo>
                  <a:lnTo>
                    <a:pt x="0" y="269"/>
                  </a:lnTo>
                  <a:lnTo>
                    <a:pt x="1" y="259"/>
                  </a:lnTo>
                  <a:lnTo>
                    <a:pt x="5" y="250"/>
                  </a:lnTo>
                  <a:lnTo>
                    <a:pt x="7" y="241"/>
                  </a:lnTo>
                  <a:lnTo>
                    <a:pt x="14" y="231"/>
                  </a:lnTo>
                  <a:lnTo>
                    <a:pt x="22" y="216"/>
                  </a:lnTo>
                  <a:lnTo>
                    <a:pt x="33" y="200"/>
                  </a:lnTo>
                  <a:lnTo>
                    <a:pt x="46" y="182"/>
                  </a:lnTo>
                  <a:lnTo>
                    <a:pt x="60" y="164"/>
                  </a:lnTo>
                  <a:lnTo>
                    <a:pt x="75" y="143"/>
                  </a:lnTo>
                  <a:lnTo>
                    <a:pt x="88" y="127"/>
                  </a:lnTo>
                  <a:lnTo>
                    <a:pt x="102" y="112"/>
                  </a:lnTo>
                  <a:lnTo>
                    <a:pt x="111" y="103"/>
                  </a:lnTo>
                  <a:lnTo>
                    <a:pt x="120" y="98"/>
                  </a:lnTo>
                  <a:lnTo>
                    <a:pt x="129" y="92"/>
                  </a:lnTo>
                  <a:lnTo>
                    <a:pt x="140" y="84"/>
                  </a:lnTo>
                  <a:lnTo>
                    <a:pt x="149" y="80"/>
                  </a:lnTo>
                  <a:lnTo>
                    <a:pt x="156" y="74"/>
                  </a:lnTo>
                  <a:lnTo>
                    <a:pt x="161" y="69"/>
                  </a:lnTo>
                  <a:lnTo>
                    <a:pt x="165" y="66"/>
                  </a:lnTo>
                  <a:lnTo>
                    <a:pt x="168" y="62"/>
                  </a:lnTo>
                  <a:lnTo>
                    <a:pt x="174" y="53"/>
                  </a:lnTo>
                  <a:lnTo>
                    <a:pt x="178" y="41"/>
                  </a:lnTo>
                  <a:lnTo>
                    <a:pt x="184" y="29"/>
                  </a:lnTo>
                  <a:lnTo>
                    <a:pt x="188" y="18"/>
                  </a:lnTo>
                  <a:lnTo>
                    <a:pt x="193" y="10"/>
                  </a:lnTo>
                  <a:lnTo>
                    <a:pt x="197" y="3"/>
                  </a:lnTo>
                  <a:lnTo>
                    <a:pt x="197" y="0"/>
                  </a:lnTo>
                  <a:lnTo>
                    <a:pt x="197" y="3"/>
                  </a:lnTo>
                  <a:lnTo>
                    <a:pt x="197" y="12"/>
                  </a:lnTo>
                  <a:lnTo>
                    <a:pt x="195" y="21"/>
                  </a:lnTo>
                  <a:lnTo>
                    <a:pt x="195" y="24"/>
                  </a:lnTo>
                  <a:close/>
                </a:path>
              </a:pathLst>
            </a:custGeom>
            <a:solidFill>
              <a:srgbClr val="FFFFFF"/>
            </a:solidFill>
            <a:ln w="9525">
              <a:noFill/>
              <a:round/>
              <a:headEnd/>
              <a:tailEnd/>
            </a:ln>
          </p:spPr>
          <p:txBody>
            <a:bodyPr/>
            <a:lstStyle/>
            <a:p>
              <a:endParaRPr lang="en-US"/>
            </a:p>
          </p:txBody>
        </p:sp>
        <p:sp>
          <p:nvSpPr>
            <p:cNvPr id="1242085" name="Freeform 997"/>
            <p:cNvSpPr>
              <a:spLocks/>
            </p:cNvSpPr>
            <p:nvPr/>
          </p:nvSpPr>
          <p:spPr bwMode="auto">
            <a:xfrm>
              <a:off x="2780" y="2131"/>
              <a:ext cx="98" cy="128"/>
            </a:xfrm>
            <a:custGeom>
              <a:avLst/>
              <a:gdLst/>
              <a:ahLst/>
              <a:cxnLst>
                <a:cxn ang="0">
                  <a:pos x="0" y="256"/>
                </a:cxn>
                <a:cxn ang="0">
                  <a:pos x="0" y="256"/>
                </a:cxn>
                <a:cxn ang="0">
                  <a:pos x="3" y="254"/>
                </a:cxn>
                <a:cxn ang="0">
                  <a:pos x="3" y="249"/>
                </a:cxn>
                <a:cxn ang="0">
                  <a:pos x="5" y="246"/>
                </a:cxn>
                <a:cxn ang="0">
                  <a:pos x="7" y="243"/>
                </a:cxn>
                <a:cxn ang="0">
                  <a:pos x="12" y="231"/>
                </a:cxn>
                <a:cxn ang="0">
                  <a:pos x="21" y="217"/>
                </a:cxn>
                <a:cxn ang="0">
                  <a:pos x="31" y="200"/>
                </a:cxn>
                <a:cxn ang="0">
                  <a:pos x="44" y="182"/>
                </a:cxn>
                <a:cxn ang="0">
                  <a:pos x="58" y="163"/>
                </a:cxn>
                <a:cxn ang="0">
                  <a:pos x="73" y="145"/>
                </a:cxn>
                <a:cxn ang="0">
                  <a:pos x="86" y="129"/>
                </a:cxn>
                <a:cxn ang="0">
                  <a:pos x="100" y="114"/>
                </a:cxn>
                <a:cxn ang="0">
                  <a:pos x="109" y="105"/>
                </a:cxn>
                <a:cxn ang="0">
                  <a:pos x="118" y="98"/>
                </a:cxn>
                <a:cxn ang="0">
                  <a:pos x="129" y="91"/>
                </a:cxn>
                <a:cxn ang="0">
                  <a:pos x="138" y="86"/>
                </a:cxn>
                <a:cxn ang="0">
                  <a:pos x="147" y="79"/>
                </a:cxn>
                <a:cxn ang="0">
                  <a:pos x="153" y="76"/>
                </a:cxn>
                <a:cxn ang="0">
                  <a:pos x="159" y="71"/>
                </a:cxn>
                <a:cxn ang="0">
                  <a:pos x="165" y="68"/>
                </a:cxn>
                <a:cxn ang="0">
                  <a:pos x="167" y="64"/>
                </a:cxn>
                <a:cxn ang="0">
                  <a:pos x="172" y="54"/>
                </a:cxn>
                <a:cxn ang="0">
                  <a:pos x="176" y="43"/>
                </a:cxn>
                <a:cxn ang="0">
                  <a:pos x="182" y="31"/>
                </a:cxn>
                <a:cxn ang="0">
                  <a:pos x="189" y="20"/>
                </a:cxn>
                <a:cxn ang="0">
                  <a:pos x="193" y="11"/>
                </a:cxn>
                <a:cxn ang="0">
                  <a:pos x="195" y="3"/>
                </a:cxn>
                <a:cxn ang="0">
                  <a:pos x="198" y="0"/>
                </a:cxn>
              </a:cxnLst>
              <a:rect l="0" t="0" r="r" b="b"/>
              <a:pathLst>
                <a:path w="198" h="256">
                  <a:moveTo>
                    <a:pt x="0" y="256"/>
                  </a:moveTo>
                  <a:lnTo>
                    <a:pt x="0" y="256"/>
                  </a:lnTo>
                  <a:lnTo>
                    <a:pt x="3" y="254"/>
                  </a:lnTo>
                  <a:lnTo>
                    <a:pt x="3" y="249"/>
                  </a:lnTo>
                  <a:lnTo>
                    <a:pt x="5" y="246"/>
                  </a:lnTo>
                  <a:lnTo>
                    <a:pt x="7" y="243"/>
                  </a:lnTo>
                  <a:lnTo>
                    <a:pt x="12" y="231"/>
                  </a:lnTo>
                  <a:lnTo>
                    <a:pt x="21" y="217"/>
                  </a:lnTo>
                  <a:lnTo>
                    <a:pt x="31" y="200"/>
                  </a:lnTo>
                  <a:lnTo>
                    <a:pt x="44" y="182"/>
                  </a:lnTo>
                  <a:lnTo>
                    <a:pt x="58" y="163"/>
                  </a:lnTo>
                  <a:lnTo>
                    <a:pt x="73" y="145"/>
                  </a:lnTo>
                  <a:lnTo>
                    <a:pt x="86" y="129"/>
                  </a:lnTo>
                  <a:lnTo>
                    <a:pt x="100" y="114"/>
                  </a:lnTo>
                  <a:lnTo>
                    <a:pt x="109" y="105"/>
                  </a:lnTo>
                  <a:lnTo>
                    <a:pt x="118" y="98"/>
                  </a:lnTo>
                  <a:lnTo>
                    <a:pt x="129" y="91"/>
                  </a:lnTo>
                  <a:lnTo>
                    <a:pt x="138" y="86"/>
                  </a:lnTo>
                  <a:lnTo>
                    <a:pt x="147" y="79"/>
                  </a:lnTo>
                  <a:lnTo>
                    <a:pt x="153" y="76"/>
                  </a:lnTo>
                  <a:lnTo>
                    <a:pt x="159" y="71"/>
                  </a:lnTo>
                  <a:lnTo>
                    <a:pt x="165" y="68"/>
                  </a:lnTo>
                  <a:lnTo>
                    <a:pt x="167" y="64"/>
                  </a:lnTo>
                  <a:lnTo>
                    <a:pt x="172" y="54"/>
                  </a:lnTo>
                  <a:lnTo>
                    <a:pt x="176" y="43"/>
                  </a:lnTo>
                  <a:lnTo>
                    <a:pt x="182" y="31"/>
                  </a:lnTo>
                  <a:lnTo>
                    <a:pt x="189" y="20"/>
                  </a:lnTo>
                  <a:lnTo>
                    <a:pt x="193" y="11"/>
                  </a:lnTo>
                  <a:lnTo>
                    <a:pt x="195" y="3"/>
                  </a:lnTo>
                  <a:lnTo>
                    <a:pt x="198" y="0"/>
                  </a:lnTo>
                </a:path>
              </a:pathLst>
            </a:custGeom>
            <a:noFill/>
            <a:ln w="1588">
              <a:solidFill>
                <a:srgbClr val="000000"/>
              </a:solidFill>
              <a:prstDash val="solid"/>
              <a:round/>
              <a:headEnd/>
              <a:tailEnd/>
            </a:ln>
          </p:spPr>
          <p:txBody>
            <a:bodyPr/>
            <a:lstStyle/>
            <a:p>
              <a:endParaRPr lang="en-US"/>
            </a:p>
          </p:txBody>
        </p:sp>
        <p:sp>
          <p:nvSpPr>
            <p:cNvPr id="1242086" name="Freeform 998"/>
            <p:cNvSpPr>
              <a:spLocks/>
            </p:cNvSpPr>
            <p:nvPr/>
          </p:nvSpPr>
          <p:spPr bwMode="auto">
            <a:xfrm>
              <a:off x="2784" y="2142"/>
              <a:ext cx="93" cy="124"/>
            </a:xfrm>
            <a:custGeom>
              <a:avLst/>
              <a:gdLst/>
              <a:ahLst/>
              <a:cxnLst>
                <a:cxn ang="0">
                  <a:pos x="186" y="0"/>
                </a:cxn>
                <a:cxn ang="0">
                  <a:pos x="186" y="0"/>
                </a:cxn>
                <a:cxn ang="0">
                  <a:pos x="182" y="7"/>
                </a:cxn>
                <a:cxn ang="0">
                  <a:pos x="180" y="14"/>
                </a:cxn>
                <a:cxn ang="0">
                  <a:pos x="175" y="22"/>
                </a:cxn>
                <a:cxn ang="0">
                  <a:pos x="172" y="29"/>
                </a:cxn>
                <a:cxn ang="0">
                  <a:pos x="168" y="38"/>
                </a:cxn>
                <a:cxn ang="0">
                  <a:pos x="166" y="45"/>
                </a:cxn>
                <a:cxn ang="0">
                  <a:pos x="163" y="50"/>
                </a:cxn>
                <a:cxn ang="0">
                  <a:pos x="159" y="53"/>
                </a:cxn>
                <a:cxn ang="0">
                  <a:pos x="156" y="56"/>
                </a:cxn>
                <a:cxn ang="0">
                  <a:pos x="149" y="60"/>
                </a:cxn>
                <a:cxn ang="0">
                  <a:pos x="141" y="65"/>
                </a:cxn>
                <a:cxn ang="0">
                  <a:pos x="134" y="71"/>
                </a:cxn>
                <a:cxn ang="0">
                  <a:pos x="125" y="75"/>
                </a:cxn>
                <a:cxn ang="0">
                  <a:pos x="116" y="81"/>
                </a:cxn>
                <a:cxn ang="0">
                  <a:pos x="107" y="88"/>
                </a:cxn>
                <a:cxn ang="0">
                  <a:pos x="99" y="96"/>
                </a:cxn>
                <a:cxn ang="0">
                  <a:pos x="90" y="106"/>
                </a:cxn>
                <a:cxn ang="0">
                  <a:pos x="77" y="121"/>
                </a:cxn>
                <a:cxn ang="0">
                  <a:pos x="63" y="139"/>
                </a:cxn>
                <a:cxn ang="0">
                  <a:pos x="48" y="159"/>
                </a:cxn>
                <a:cxn ang="0">
                  <a:pos x="34" y="179"/>
                </a:cxn>
                <a:cxn ang="0">
                  <a:pos x="21" y="199"/>
                </a:cxn>
                <a:cxn ang="0">
                  <a:pos x="12" y="214"/>
                </a:cxn>
                <a:cxn ang="0">
                  <a:pos x="7" y="229"/>
                </a:cxn>
                <a:cxn ang="0">
                  <a:pos x="7" y="231"/>
                </a:cxn>
                <a:cxn ang="0">
                  <a:pos x="5" y="235"/>
                </a:cxn>
                <a:cxn ang="0">
                  <a:pos x="3" y="241"/>
                </a:cxn>
                <a:cxn ang="0">
                  <a:pos x="0" y="247"/>
                </a:cxn>
              </a:cxnLst>
              <a:rect l="0" t="0" r="r" b="b"/>
              <a:pathLst>
                <a:path w="186" h="247">
                  <a:moveTo>
                    <a:pt x="186" y="0"/>
                  </a:moveTo>
                  <a:lnTo>
                    <a:pt x="186" y="0"/>
                  </a:lnTo>
                  <a:lnTo>
                    <a:pt x="182" y="7"/>
                  </a:lnTo>
                  <a:lnTo>
                    <a:pt x="180" y="14"/>
                  </a:lnTo>
                  <a:lnTo>
                    <a:pt x="175" y="22"/>
                  </a:lnTo>
                  <a:lnTo>
                    <a:pt x="172" y="29"/>
                  </a:lnTo>
                  <a:lnTo>
                    <a:pt x="168" y="38"/>
                  </a:lnTo>
                  <a:lnTo>
                    <a:pt x="166" y="45"/>
                  </a:lnTo>
                  <a:lnTo>
                    <a:pt x="163" y="50"/>
                  </a:lnTo>
                  <a:lnTo>
                    <a:pt x="159" y="53"/>
                  </a:lnTo>
                  <a:lnTo>
                    <a:pt x="156" y="56"/>
                  </a:lnTo>
                  <a:lnTo>
                    <a:pt x="149" y="60"/>
                  </a:lnTo>
                  <a:lnTo>
                    <a:pt x="141" y="65"/>
                  </a:lnTo>
                  <a:lnTo>
                    <a:pt x="134" y="71"/>
                  </a:lnTo>
                  <a:lnTo>
                    <a:pt x="125" y="75"/>
                  </a:lnTo>
                  <a:lnTo>
                    <a:pt x="116" y="81"/>
                  </a:lnTo>
                  <a:lnTo>
                    <a:pt x="107" y="88"/>
                  </a:lnTo>
                  <a:lnTo>
                    <a:pt x="99" y="96"/>
                  </a:lnTo>
                  <a:lnTo>
                    <a:pt x="90" y="106"/>
                  </a:lnTo>
                  <a:lnTo>
                    <a:pt x="77" y="121"/>
                  </a:lnTo>
                  <a:lnTo>
                    <a:pt x="63" y="139"/>
                  </a:lnTo>
                  <a:lnTo>
                    <a:pt x="48" y="159"/>
                  </a:lnTo>
                  <a:lnTo>
                    <a:pt x="34" y="179"/>
                  </a:lnTo>
                  <a:lnTo>
                    <a:pt x="21" y="199"/>
                  </a:lnTo>
                  <a:lnTo>
                    <a:pt x="12" y="214"/>
                  </a:lnTo>
                  <a:lnTo>
                    <a:pt x="7" y="229"/>
                  </a:lnTo>
                  <a:lnTo>
                    <a:pt x="7" y="231"/>
                  </a:lnTo>
                  <a:lnTo>
                    <a:pt x="5" y="235"/>
                  </a:lnTo>
                  <a:lnTo>
                    <a:pt x="3" y="241"/>
                  </a:lnTo>
                  <a:lnTo>
                    <a:pt x="0" y="247"/>
                  </a:lnTo>
                </a:path>
              </a:pathLst>
            </a:custGeom>
            <a:noFill/>
            <a:ln w="1588">
              <a:solidFill>
                <a:srgbClr val="000000"/>
              </a:solidFill>
              <a:prstDash val="solid"/>
              <a:round/>
              <a:headEnd/>
              <a:tailEnd/>
            </a:ln>
          </p:spPr>
          <p:txBody>
            <a:bodyPr/>
            <a:lstStyle/>
            <a:p>
              <a:endParaRPr lang="en-US"/>
            </a:p>
          </p:txBody>
        </p:sp>
        <p:sp>
          <p:nvSpPr>
            <p:cNvPr id="1242087" name="Freeform 999"/>
            <p:cNvSpPr>
              <a:spLocks/>
            </p:cNvSpPr>
            <p:nvPr/>
          </p:nvSpPr>
          <p:spPr bwMode="auto">
            <a:xfrm>
              <a:off x="2889" y="2181"/>
              <a:ext cx="29" cy="144"/>
            </a:xfrm>
            <a:custGeom>
              <a:avLst/>
              <a:gdLst/>
              <a:ahLst/>
              <a:cxnLst>
                <a:cxn ang="0">
                  <a:pos x="58" y="288"/>
                </a:cxn>
                <a:cxn ang="0">
                  <a:pos x="58" y="288"/>
                </a:cxn>
                <a:cxn ang="0">
                  <a:pos x="58" y="285"/>
                </a:cxn>
                <a:cxn ang="0">
                  <a:pos x="58" y="275"/>
                </a:cxn>
                <a:cxn ang="0">
                  <a:pos x="56" y="263"/>
                </a:cxn>
                <a:cxn ang="0">
                  <a:pos x="49" y="253"/>
                </a:cxn>
                <a:cxn ang="0">
                  <a:pos x="49" y="248"/>
                </a:cxn>
                <a:cxn ang="0">
                  <a:pos x="48" y="239"/>
                </a:cxn>
                <a:cxn ang="0">
                  <a:pos x="48" y="225"/>
                </a:cxn>
                <a:cxn ang="0">
                  <a:pos x="47" y="205"/>
                </a:cxn>
                <a:cxn ang="0">
                  <a:pos x="47" y="198"/>
                </a:cxn>
                <a:cxn ang="0">
                  <a:pos x="45" y="189"/>
                </a:cxn>
                <a:cxn ang="0">
                  <a:pos x="45" y="183"/>
                </a:cxn>
                <a:cxn ang="0">
                  <a:pos x="43" y="179"/>
                </a:cxn>
                <a:cxn ang="0">
                  <a:pos x="43" y="171"/>
                </a:cxn>
                <a:cxn ang="0">
                  <a:pos x="41" y="167"/>
                </a:cxn>
                <a:cxn ang="0">
                  <a:pos x="40" y="161"/>
                </a:cxn>
                <a:cxn ang="0">
                  <a:pos x="39" y="155"/>
                </a:cxn>
                <a:cxn ang="0">
                  <a:pos x="35" y="146"/>
                </a:cxn>
                <a:cxn ang="0">
                  <a:pos x="33" y="134"/>
                </a:cxn>
                <a:cxn ang="0">
                  <a:pos x="29" y="119"/>
                </a:cxn>
                <a:cxn ang="0">
                  <a:pos x="24" y="105"/>
                </a:cxn>
                <a:cxn ang="0">
                  <a:pos x="20" y="91"/>
                </a:cxn>
                <a:cxn ang="0">
                  <a:pos x="15" y="78"/>
                </a:cxn>
                <a:cxn ang="0">
                  <a:pos x="12" y="69"/>
                </a:cxn>
                <a:cxn ang="0">
                  <a:pos x="8" y="62"/>
                </a:cxn>
                <a:cxn ang="0">
                  <a:pos x="7" y="54"/>
                </a:cxn>
                <a:cxn ang="0">
                  <a:pos x="6" y="45"/>
                </a:cxn>
                <a:cxn ang="0">
                  <a:pos x="4" y="35"/>
                </a:cxn>
                <a:cxn ang="0">
                  <a:pos x="3" y="25"/>
                </a:cxn>
                <a:cxn ang="0">
                  <a:pos x="3" y="14"/>
                </a:cxn>
                <a:cxn ang="0">
                  <a:pos x="0" y="8"/>
                </a:cxn>
                <a:cxn ang="0">
                  <a:pos x="0" y="1"/>
                </a:cxn>
                <a:cxn ang="0">
                  <a:pos x="0" y="0"/>
                </a:cxn>
              </a:cxnLst>
              <a:rect l="0" t="0" r="r" b="b"/>
              <a:pathLst>
                <a:path w="58" h="288">
                  <a:moveTo>
                    <a:pt x="58" y="288"/>
                  </a:moveTo>
                  <a:lnTo>
                    <a:pt x="58" y="288"/>
                  </a:lnTo>
                  <a:lnTo>
                    <a:pt x="58" y="285"/>
                  </a:lnTo>
                  <a:lnTo>
                    <a:pt x="58" y="275"/>
                  </a:lnTo>
                  <a:lnTo>
                    <a:pt x="56" y="263"/>
                  </a:lnTo>
                  <a:lnTo>
                    <a:pt x="49" y="253"/>
                  </a:lnTo>
                  <a:lnTo>
                    <a:pt x="49" y="248"/>
                  </a:lnTo>
                  <a:lnTo>
                    <a:pt x="48" y="239"/>
                  </a:lnTo>
                  <a:lnTo>
                    <a:pt x="48" y="225"/>
                  </a:lnTo>
                  <a:lnTo>
                    <a:pt x="47" y="205"/>
                  </a:lnTo>
                  <a:lnTo>
                    <a:pt x="47" y="198"/>
                  </a:lnTo>
                  <a:lnTo>
                    <a:pt x="45" y="189"/>
                  </a:lnTo>
                  <a:lnTo>
                    <a:pt x="45" y="183"/>
                  </a:lnTo>
                  <a:lnTo>
                    <a:pt x="43" y="179"/>
                  </a:lnTo>
                  <a:lnTo>
                    <a:pt x="43" y="171"/>
                  </a:lnTo>
                  <a:lnTo>
                    <a:pt x="41" y="167"/>
                  </a:lnTo>
                  <a:lnTo>
                    <a:pt x="40" y="161"/>
                  </a:lnTo>
                  <a:lnTo>
                    <a:pt x="39" y="155"/>
                  </a:lnTo>
                  <a:lnTo>
                    <a:pt x="35" y="146"/>
                  </a:lnTo>
                  <a:lnTo>
                    <a:pt x="33" y="134"/>
                  </a:lnTo>
                  <a:lnTo>
                    <a:pt x="29" y="119"/>
                  </a:lnTo>
                  <a:lnTo>
                    <a:pt x="24" y="105"/>
                  </a:lnTo>
                  <a:lnTo>
                    <a:pt x="20" y="91"/>
                  </a:lnTo>
                  <a:lnTo>
                    <a:pt x="15" y="78"/>
                  </a:lnTo>
                  <a:lnTo>
                    <a:pt x="12" y="69"/>
                  </a:lnTo>
                  <a:lnTo>
                    <a:pt x="8" y="62"/>
                  </a:lnTo>
                  <a:lnTo>
                    <a:pt x="7" y="54"/>
                  </a:lnTo>
                  <a:lnTo>
                    <a:pt x="6" y="45"/>
                  </a:lnTo>
                  <a:lnTo>
                    <a:pt x="4" y="35"/>
                  </a:lnTo>
                  <a:lnTo>
                    <a:pt x="3" y="25"/>
                  </a:lnTo>
                  <a:lnTo>
                    <a:pt x="3" y="14"/>
                  </a:lnTo>
                  <a:lnTo>
                    <a:pt x="0" y="8"/>
                  </a:lnTo>
                  <a:lnTo>
                    <a:pt x="0" y="1"/>
                  </a:lnTo>
                  <a:lnTo>
                    <a:pt x="0" y="0"/>
                  </a:lnTo>
                </a:path>
              </a:pathLst>
            </a:custGeom>
            <a:noFill/>
            <a:ln w="1588">
              <a:solidFill>
                <a:srgbClr val="000000"/>
              </a:solidFill>
              <a:prstDash val="solid"/>
              <a:round/>
              <a:headEnd/>
              <a:tailEnd/>
            </a:ln>
          </p:spPr>
          <p:txBody>
            <a:bodyPr/>
            <a:lstStyle/>
            <a:p>
              <a:endParaRPr lang="en-US"/>
            </a:p>
          </p:txBody>
        </p:sp>
        <p:sp>
          <p:nvSpPr>
            <p:cNvPr id="1242088" name="Freeform 1000"/>
            <p:cNvSpPr>
              <a:spLocks/>
            </p:cNvSpPr>
            <p:nvPr/>
          </p:nvSpPr>
          <p:spPr bwMode="auto">
            <a:xfrm>
              <a:off x="2882" y="2179"/>
              <a:ext cx="27" cy="146"/>
            </a:xfrm>
            <a:custGeom>
              <a:avLst/>
              <a:gdLst/>
              <a:ahLst/>
              <a:cxnLst>
                <a:cxn ang="0">
                  <a:pos x="0" y="0"/>
                </a:cxn>
                <a:cxn ang="0">
                  <a:pos x="0" y="0"/>
                </a:cxn>
                <a:cxn ang="0">
                  <a:pos x="0" y="1"/>
                </a:cxn>
                <a:cxn ang="0">
                  <a:pos x="0" y="7"/>
                </a:cxn>
                <a:cxn ang="0">
                  <a:pos x="0" y="16"/>
                </a:cxn>
                <a:cxn ang="0">
                  <a:pos x="3" y="26"/>
                </a:cxn>
                <a:cxn ang="0">
                  <a:pos x="4" y="38"/>
                </a:cxn>
                <a:cxn ang="0">
                  <a:pos x="5" y="48"/>
                </a:cxn>
                <a:cxn ang="0">
                  <a:pos x="9" y="60"/>
                </a:cxn>
                <a:cxn ang="0">
                  <a:pos x="12" y="71"/>
                </a:cxn>
                <a:cxn ang="0">
                  <a:pos x="14" y="78"/>
                </a:cxn>
                <a:cxn ang="0">
                  <a:pos x="20" y="88"/>
                </a:cxn>
                <a:cxn ang="0">
                  <a:pos x="23" y="103"/>
                </a:cxn>
                <a:cxn ang="0">
                  <a:pos x="29" y="117"/>
                </a:cxn>
                <a:cxn ang="0">
                  <a:pos x="32" y="131"/>
                </a:cxn>
                <a:cxn ang="0">
                  <a:pos x="38" y="145"/>
                </a:cxn>
                <a:cxn ang="0">
                  <a:pos x="40" y="157"/>
                </a:cxn>
                <a:cxn ang="0">
                  <a:pos x="43" y="162"/>
                </a:cxn>
                <a:cxn ang="0">
                  <a:pos x="45" y="174"/>
                </a:cxn>
                <a:cxn ang="0">
                  <a:pos x="47" y="186"/>
                </a:cxn>
                <a:cxn ang="0">
                  <a:pos x="49" y="199"/>
                </a:cxn>
                <a:cxn ang="0">
                  <a:pos x="52" y="211"/>
                </a:cxn>
                <a:cxn ang="0">
                  <a:pos x="53" y="222"/>
                </a:cxn>
                <a:cxn ang="0">
                  <a:pos x="54" y="235"/>
                </a:cxn>
                <a:cxn ang="0">
                  <a:pos x="55" y="247"/>
                </a:cxn>
                <a:cxn ang="0">
                  <a:pos x="55" y="256"/>
                </a:cxn>
                <a:cxn ang="0">
                  <a:pos x="53" y="260"/>
                </a:cxn>
                <a:cxn ang="0">
                  <a:pos x="49" y="265"/>
                </a:cxn>
                <a:cxn ang="0">
                  <a:pos x="48" y="275"/>
                </a:cxn>
                <a:cxn ang="0">
                  <a:pos x="52" y="291"/>
                </a:cxn>
              </a:cxnLst>
              <a:rect l="0" t="0" r="r" b="b"/>
              <a:pathLst>
                <a:path w="55" h="291">
                  <a:moveTo>
                    <a:pt x="0" y="0"/>
                  </a:moveTo>
                  <a:lnTo>
                    <a:pt x="0" y="0"/>
                  </a:lnTo>
                  <a:lnTo>
                    <a:pt x="0" y="1"/>
                  </a:lnTo>
                  <a:lnTo>
                    <a:pt x="0" y="7"/>
                  </a:lnTo>
                  <a:lnTo>
                    <a:pt x="0" y="16"/>
                  </a:lnTo>
                  <a:lnTo>
                    <a:pt x="3" y="26"/>
                  </a:lnTo>
                  <a:lnTo>
                    <a:pt x="4" y="38"/>
                  </a:lnTo>
                  <a:lnTo>
                    <a:pt x="5" y="48"/>
                  </a:lnTo>
                  <a:lnTo>
                    <a:pt x="9" y="60"/>
                  </a:lnTo>
                  <a:lnTo>
                    <a:pt x="12" y="71"/>
                  </a:lnTo>
                  <a:lnTo>
                    <a:pt x="14" y="78"/>
                  </a:lnTo>
                  <a:lnTo>
                    <a:pt x="20" y="88"/>
                  </a:lnTo>
                  <a:lnTo>
                    <a:pt x="23" y="103"/>
                  </a:lnTo>
                  <a:lnTo>
                    <a:pt x="29" y="117"/>
                  </a:lnTo>
                  <a:lnTo>
                    <a:pt x="32" y="131"/>
                  </a:lnTo>
                  <a:lnTo>
                    <a:pt x="38" y="145"/>
                  </a:lnTo>
                  <a:lnTo>
                    <a:pt x="40" y="157"/>
                  </a:lnTo>
                  <a:lnTo>
                    <a:pt x="43" y="162"/>
                  </a:lnTo>
                  <a:lnTo>
                    <a:pt x="45" y="174"/>
                  </a:lnTo>
                  <a:lnTo>
                    <a:pt x="47" y="186"/>
                  </a:lnTo>
                  <a:lnTo>
                    <a:pt x="49" y="199"/>
                  </a:lnTo>
                  <a:lnTo>
                    <a:pt x="52" y="211"/>
                  </a:lnTo>
                  <a:lnTo>
                    <a:pt x="53" y="222"/>
                  </a:lnTo>
                  <a:lnTo>
                    <a:pt x="54" y="235"/>
                  </a:lnTo>
                  <a:lnTo>
                    <a:pt x="55" y="247"/>
                  </a:lnTo>
                  <a:lnTo>
                    <a:pt x="55" y="256"/>
                  </a:lnTo>
                  <a:lnTo>
                    <a:pt x="53" y="260"/>
                  </a:lnTo>
                  <a:lnTo>
                    <a:pt x="49" y="265"/>
                  </a:lnTo>
                  <a:lnTo>
                    <a:pt x="48" y="275"/>
                  </a:lnTo>
                  <a:lnTo>
                    <a:pt x="52" y="291"/>
                  </a:lnTo>
                </a:path>
              </a:pathLst>
            </a:custGeom>
            <a:noFill/>
            <a:ln w="1588">
              <a:solidFill>
                <a:srgbClr val="000000"/>
              </a:solidFill>
              <a:prstDash val="solid"/>
              <a:round/>
              <a:headEnd/>
              <a:tailEnd/>
            </a:ln>
          </p:spPr>
          <p:txBody>
            <a:bodyPr/>
            <a:lstStyle/>
            <a:p>
              <a:endParaRPr lang="en-US"/>
            </a:p>
          </p:txBody>
        </p:sp>
        <p:sp>
          <p:nvSpPr>
            <p:cNvPr id="1242089" name="Freeform 1001"/>
            <p:cNvSpPr>
              <a:spLocks/>
            </p:cNvSpPr>
            <p:nvPr/>
          </p:nvSpPr>
          <p:spPr bwMode="auto">
            <a:xfrm>
              <a:off x="2814" y="2191"/>
              <a:ext cx="52" cy="149"/>
            </a:xfrm>
            <a:custGeom>
              <a:avLst/>
              <a:gdLst/>
              <a:ahLst/>
              <a:cxnLst>
                <a:cxn ang="0">
                  <a:pos x="0" y="282"/>
                </a:cxn>
                <a:cxn ang="0">
                  <a:pos x="0" y="282"/>
                </a:cxn>
                <a:cxn ang="0">
                  <a:pos x="2" y="280"/>
                </a:cxn>
                <a:cxn ang="0">
                  <a:pos x="5" y="273"/>
                </a:cxn>
                <a:cxn ang="0">
                  <a:pos x="6" y="265"/>
                </a:cxn>
                <a:cxn ang="0">
                  <a:pos x="6" y="252"/>
                </a:cxn>
                <a:cxn ang="0">
                  <a:pos x="6" y="245"/>
                </a:cxn>
                <a:cxn ang="0">
                  <a:pos x="7" y="233"/>
                </a:cxn>
                <a:cxn ang="0">
                  <a:pos x="11" y="221"/>
                </a:cxn>
                <a:cxn ang="0">
                  <a:pos x="14" y="208"/>
                </a:cxn>
                <a:cxn ang="0">
                  <a:pos x="19" y="197"/>
                </a:cxn>
                <a:cxn ang="0">
                  <a:pos x="21" y="188"/>
                </a:cxn>
                <a:cxn ang="0">
                  <a:pos x="23" y="181"/>
                </a:cxn>
                <a:cxn ang="0">
                  <a:pos x="24" y="179"/>
                </a:cxn>
                <a:cxn ang="0">
                  <a:pos x="25" y="175"/>
                </a:cxn>
                <a:cxn ang="0">
                  <a:pos x="33" y="163"/>
                </a:cxn>
                <a:cxn ang="0">
                  <a:pos x="38" y="144"/>
                </a:cxn>
                <a:cxn ang="0">
                  <a:pos x="47" y="123"/>
                </a:cxn>
                <a:cxn ang="0">
                  <a:pos x="56" y="99"/>
                </a:cxn>
                <a:cxn ang="0">
                  <a:pos x="65" y="80"/>
                </a:cxn>
                <a:cxn ang="0">
                  <a:pos x="71" y="64"/>
                </a:cxn>
                <a:cxn ang="0">
                  <a:pos x="77" y="54"/>
                </a:cxn>
                <a:cxn ang="0">
                  <a:pos x="79" y="46"/>
                </a:cxn>
                <a:cxn ang="0">
                  <a:pos x="83" y="37"/>
                </a:cxn>
                <a:cxn ang="0">
                  <a:pos x="87" y="30"/>
                </a:cxn>
                <a:cxn ang="0">
                  <a:pos x="93" y="21"/>
                </a:cxn>
                <a:cxn ang="0">
                  <a:pos x="96" y="12"/>
                </a:cxn>
                <a:cxn ang="0">
                  <a:pos x="100" y="6"/>
                </a:cxn>
                <a:cxn ang="0">
                  <a:pos x="102" y="3"/>
                </a:cxn>
                <a:cxn ang="0">
                  <a:pos x="104" y="0"/>
                </a:cxn>
                <a:cxn ang="0">
                  <a:pos x="104" y="3"/>
                </a:cxn>
                <a:cxn ang="0">
                  <a:pos x="104" y="9"/>
                </a:cxn>
                <a:cxn ang="0">
                  <a:pos x="102" y="20"/>
                </a:cxn>
                <a:cxn ang="0">
                  <a:pos x="100" y="33"/>
                </a:cxn>
                <a:cxn ang="0">
                  <a:pos x="98" y="46"/>
                </a:cxn>
                <a:cxn ang="0">
                  <a:pos x="97" y="61"/>
                </a:cxn>
                <a:cxn ang="0">
                  <a:pos x="95" y="76"/>
                </a:cxn>
                <a:cxn ang="0">
                  <a:pos x="91" y="89"/>
                </a:cxn>
                <a:cxn ang="0">
                  <a:pos x="88" y="102"/>
                </a:cxn>
                <a:cxn ang="0">
                  <a:pos x="86" y="117"/>
                </a:cxn>
                <a:cxn ang="0">
                  <a:pos x="82" y="135"/>
                </a:cxn>
                <a:cxn ang="0">
                  <a:pos x="78" y="150"/>
                </a:cxn>
                <a:cxn ang="0">
                  <a:pos x="74" y="166"/>
                </a:cxn>
                <a:cxn ang="0">
                  <a:pos x="71" y="179"/>
                </a:cxn>
                <a:cxn ang="0">
                  <a:pos x="70" y="190"/>
                </a:cxn>
                <a:cxn ang="0">
                  <a:pos x="69" y="197"/>
                </a:cxn>
                <a:cxn ang="0">
                  <a:pos x="69" y="205"/>
                </a:cxn>
                <a:cxn ang="0">
                  <a:pos x="68" y="210"/>
                </a:cxn>
                <a:cxn ang="0">
                  <a:pos x="65" y="221"/>
                </a:cxn>
                <a:cxn ang="0">
                  <a:pos x="65" y="231"/>
                </a:cxn>
                <a:cxn ang="0">
                  <a:pos x="64" y="239"/>
                </a:cxn>
                <a:cxn ang="0">
                  <a:pos x="62" y="248"/>
                </a:cxn>
                <a:cxn ang="0">
                  <a:pos x="61" y="253"/>
                </a:cxn>
                <a:cxn ang="0">
                  <a:pos x="60" y="258"/>
                </a:cxn>
                <a:cxn ang="0">
                  <a:pos x="55" y="265"/>
                </a:cxn>
                <a:cxn ang="0">
                  <a:pos x="51" y="273"/>
                </a:cxn>
                <a:cxn ang="0">
                  <a:pos x="46" y="283"/>
                </a:cxn>
                <a:cxn ang="0">
                  <a:pos x="46" y="298"/>
                </a:cxn>
              </a:cxnLst>
              <a:rect l="0" t="0" r="r" b="b"/>
              <a:pathLst>
                <a:path w="104" h="298">
                  <a:moveTo>
                    <a:pt x="0" y="282"/>
                  </a:moveTo>
                  <a:lnTo>
                    <a:pt x="0" y="282"/>
                  </a:lnTo>
                  <a:lnTo>
                    <a:pt x="2" y="280"/>
                  </a:lnTo>
                  <a:lnTo>
                    <a:pt x="5" y="273"/>
                  </a:lnTo>
                  <a:lnTo>
                    <a:pt x="6" y="265"/>
                  </a:lnTo>
                  <a:lnTo>
                    <a:pt x="6" y="252"/>
                  </a:lnTo>
                  <a:lnTo>
                    <a:pt x="6" y="245"/>
                  </a:lnTo>
                  <a:lnTo>
                    <a:pt x="7" y="233"/>
                  </a:lnTo>
                  <a:lnTo>
                    <a:pt x="11" y="221"/>
                  </a:lnTo>
                  <a:lnTo>
                    <a:pt x="14" y="208"/>
                  </a:lnTo>
                  <a:lnTo>
                    <a:pt x="19" y="197"/>
                  </a:lnTo>
                  <a:lnTo>
                    <a:pt x="21" y="188"/>
                  </a:lnTo>
                  <a:lnTo>
                    <a:pt x="23" y="181"/>
                  </a:lnTo>
                  <a:lnTo>
                    <a:pt x="24" y="179"/>
                  </a:lnTo>
                  <a:lnTo>
                    <a:pt x="25" y="175"/>
                  </a:lnTo>
                  <a:lnTo>
                    <a:pt x="33" y="163"/>
                  </a:lnTo>
                  <a:lnTo>
                    <a:pt x="38" y="144"/>
                  </a:lnTo>
                  <a:lnTo>
                    <a:pt x="47" y="123"/>
                  </a:lnTo>
                  <a:lnTo>
                    <a:pt x="56" y="99"/>
                  </a:lnTo>
                  <a:lnTo>
                    <a:pt x="65" y="80"/>
                  </a:lnTo>
                  <a:lnTo>
                    <a:pt x="71" y="64"/>
                  </a:lnTo>
                  <a:lnTo>
                    <a:pt x="77" y="54"/>
                  </a:lnTo>
                  <a:lnTo>
                    <a:pt x="79" y="46"/>
                  </a:lnTo>
                  <a:lnTo>
                    <a:pt x="83" y="37"/>
                  </a:lnTo>
                  <a:lnTo>
                    <a:pt x="87" y="30"/>
                  </a:lnTo>
                  <a:lnTo>
                    <a:pt x="93" y="21"/>
                  </a:lnTo>
                  <a:lnTo>
                    <a:pt x="96" y="12"/>
                  </a:lnTo>
                  <a:lnTo>
                    <a:pt x="100" y="6"/>
                  </a:lnTo>
                  <a:lnTo>
                    <a:pt x="102" y="3"/>
                  </a:lnTo>
                  <a:lnTo>
                    <a:pt x="104" y="0"/>
                  </a:lnTo>
                  <a:lnTo>
                    <a:pt x="104" y="3"/>
                  </a:lnTo>
                  <a:lnTo>
                    <a:pt x="104" y="9"/>
                  </a:lnTo>
                  <a:lnTo>
                    <a:pt x="102" y="20"/>
                  </a:lnTo>
                  <a:lnTo>
                    <a:pt x="100" y="33"/>
                  </a:lnTo>
                  <a:lnTo>
                    <a:pt x="98" y="46"/>
                  </a:lnTo>
                  <a:lnTo>
                    <a:pt x="97" y="61"/>
                  </a:lnTo>
                  <a:lnTo>
                    <a:pt x="95" y="76"/>
                  </a:lnTo>
                  <a:lnTo>
                    <a:pt x="91" y="89"/>
                  </a:lnTo>
                  <a:lnTo>
                    <a:pt x="88" y="102"/>
                  </a:lnTo>
                  <a:lnTo>
                    <a:pt x="86" y="117"/>
                  </a:lnTo>
                  <a:lnTo>
                    <a:pt x="82" y="135"/>
                  </a:lnTo>
                  <a:lnTo>
                    <a:pt x="78" y="150"/>
                  </a:lnTo>
                  <a:lnTo>
                    <a:pt x="74" y="166"/>
                  </a:lnTo>
                  <a:lnTo>
                    <a:pt x="71" y="179"/>
                  </a:lnTo>
                  <a:lnTo>
                    <a:pt x="70" y="190"/>
                  </a:lnTo>
                  <a:lnTo>
                    <a:pt x="69" y="197"/>
                  </a:lnTo>
                  <a:lnTo>
                    <a:pt x="69" y="205"/>
                  </a:lnTo>
                  <a:lnTo>
                    <a:pt x="68" y="210"/>
                  </a:lnTo>
                  <a:lnTo>
                    <a:pt x="65" y="221"/>
                  </a:lnTo>
                  <a:lnTo>
                    <a:pt x="65" y="231"/>
                  </a:lnTo>
                  <a:lnTo>
                    <a:pt x="64" y="239"/>
                  </a:lnTo>
                  <a:lnTo>
                    <a:pt x="62" y="248"/>
                  </a:lnTo>
                  <a:lnTo>
                    <a:pt x="61" y="253"/>
                  </a:lnTo>
                  <a:lnTo>
                    <a:pt x="60" y="258"/>
                  </a:lnTo>
                  <a:lnTo>
                    <a:pt x="55" y="265"/>
                  </a:lnTo>
                  <a:lnTo>
                    <a:pt x="51" y="273"/>
                  </a:lnTo>
                  <a:lnTo>
                    <a:pt x="46" y="283"/>
                  </a:lnTo>
                  <a:lnTo>
                    <a:pt x="46" y="298"/>
                  </a:lnTo>
                </a:path>
              </a:pathLst>
            </a:custGeom>
            <a:noFill/>
            <a:ln w="1588">
              <a:solidFill>
                <a:srgbClr val="000000"/>
              </a:solidFill>
              <a:prstDash val="solid"/>
              <a:round/>
              <a:headEnd/>
              <a:tailEnd/>
            </a:ln>
          </p:spPr>
          <p:txBody>
            <a:bodyPr/>
            <a:lstStyle/>
            <a:p>
              <a:endParaRPr lang="en-US"/>
            </a:p>
          </p:txBody>
        </p:sp>
        <p:sp>
          <p:nvSpPr>
            <p:cNvPr id="1242090" name="Freeform 1002"/>
            <p:cNvSpPr>
              <a:spLocks/>
            </p:cNvSpPr>
            <p:nvPr/>
          </p:nvSpPr>
          <p:spPr bwMode="auto">
            <a:xfrm>
              <a:off x="2850" y="2184"/>
              <a:ext cx="28" cy="160"/>
            </a:xfrm>
            <a:custGeom>
              <a:avLst/>
              <a:gdLst/>
              <a:ahLst/>
              <a:cxnLst>
                <a:cxn ang="0">
                  <a:pos x="0" y="320"/>
                </a:cxn>
                <a:cxn ang="0">
                  <a:pos x="0" y="320"/>
                </a:cxn>
                <a:cxn ang="0">
                  <a:pos x="1" y="314"/>
                </a:cxn>
                <a:cxn ang="0">
                  <a:pos x="3" y="305"/>
                </a:cxn>
                <a:cxn ang="0">
                  <a:pos x="4" y="291"/>
                </a:cxn>
                <a:cxn ang="0">
                  <a:pos x="1" y="276"/>
                </a:cxn>
                <a:cxn ang="0">
                  <a:pos x="1" y="274"/>
                </a:cxn>
                <a:cxn ang="0">
                  <a:pos x="3" y="268"/>
                </a:cxn>
                <a:cxn ang="0">
                  <a:pos x="3" y="263"/>
                </a:cxn>
                <a:cxn ang="0">
                  <a:pos x="4" y="254"/>
                </a:cxn>
                <a:cxn ang="0">
                  <a:pos x="7" y="246"/>
                </a:cxn>
                <a:cxn ang="0">
                  <a:pos x="7" y="236"/>
                </a:cxn>
                <a:cxn ang="0">
                  <a:pos x="8" y="225"/>
                </a:cxn>
                <a:cxn ang="0">
                  <a:pos x="9" y="215"/>
                </a:cxn>
                <a:cxn ang="0">
                  <a:pos x="12" y="206"/>
                </a:cxn>
                <a:cxn ang="0">
                  <a:pos x="16" y="193"/>
                </a:cxn>
                <a:cxn ang="0">
                  <a:pos x="18" y="177"/>
                </a:cxn>
                <a:cxn ang="0">
                  <a:pos x="23" y="159"/>
                </a:cxn>
                <a:cxn ang="0">
                  <a:pos x="27" y="144"/>
                </a:cxn>
                <a:cxn ang="0">
                  <a:pos x="30" y="128"/>
                </a:cxn>
                <a:cxn ang="0">
                  <a:pos x="34" y="114"/>
                </a:cxn>
                <a:cxn ang="0">
                  <a:pos x="35" y="106"/>
                </a:cxn>
                <a:cxn ang="0">
                  <a:pos x="36" y="95"/>
                </a:cxn>
                <a:cxn ang="0">
                  <a:pos x="37" y="82"/>
                </a:cxn>
                <a:cxn ang="0">
                  <a:pos x="40" y="67"/>
                </a:cxn>
                <a:cxn ang="0">
                  <a:pos x="42" y="52"/>
                </a:cxn>
                <a:cxn ang="0">
                  <a:pos x="46" y="36"/>
                </a:cxn>
                <a:cxn ang="0">
                  <a:pos x="46" y="23"/>
                </a:cxn>
                <a:cxn ang="0">
                  <a:pos x="49" y="9"/>
                </a:cxn>
                <a:cxn ang="0">
                  <a:pos x="50" y="0"/>
                </a:cxn>
                <a:cxn ang="0">
                  <a:pos x="50" y="5"/>
                </a:cxn>
                <a:cxn ang="0">
                  <a:pos x="51" y="15"/>
                </a:cxn>
                <a:cxn ang="0">
                  <a:pos x="53" y="30"/>
                </a:cxn>
                <a:cxn ang="0">
                  <a:pos x="53" y="49"/>
                </a:cxn>
                <a:cxn ang="0">
                  <a:pos x="55" y="67"/>
                </a:cxn>
                <a:cxn ang="0">
                  <a:pos x="55" y="85"/>
                </a:cxn>
                <a:cxn ang="0">
                  <a:pos x="55" y="100"/>
                </a:cxn>
                <a:cxn ang="0">
                  <a:pos x="55" y="110"/>
                </a:cxn>
                <a:cxn ang="0">
                  <a:pos x="55" y="119"/>
                </a:cxn>
                <a:cxn ang="0">
                  <a:pos x="55" y="132"/>
                </a:cxn>
                <a:cxn ang="0">
                  <a:pos x="55" y="144"/>
                </a:cxn>
                <a:cxn ang="0">
                  <a:pos x="58" y="159"/>
                </a:cxn>
                <a:cxn ang="0">
                  <a:pos x="58" y="174"/>
                </a:cxn>
                <a:cxn ang="0">
                  <a:pos x="58" y="190"/>
                </a:cxn>
                <a:cxn ang="0">
                  <a:pos x="58" y="199"/>
                </a:cxn>
                <a:cxn ang="0">
                  <a:pos x="58" y="206"/>
                </a:cxn>
                <a:cxn ang="0">
                  <a:pos x="58" y="211"/>
                </a:cxn>
                <a:cxn ang="0">
                  <a:pos x="58" y="220"/>
                </a:cxn>
                <a:cxn ang="0">
                  <a:pos x="58" y="227"/>
                </a:cxn>
                <a:cxn ang="0">
                  <a:pos x="58" y="236"/>
                </a:cxn>
                <a:cxn ang="0">
                  <a:pos x="58" y="246"/>
                </a:cxn>
                <a:cxn ang="0">
                  <a:pos x="58" y="254"/>
                </a:cxn>
                <a:cxn ang="0">
                  <a:pos x="58" y="261"/>
                </a:cxn>
                <a:cxn ang="0">
                  <a:pos x="55" y="265"/>
                </a:cxn>
                <a:cxn ang="0">
                  <a:pos x="53" y="274"/>
                </a:cxn>
                <a:cxn ang="0">
                  <a:pos x="49" y="283"/>
                </a:cxn>
                <a:cxn ang="0">
                  <a:pos x="46" y="297"/>
                </a:cxn>
                <a:cxn ang="0">
                  <a:pos x="50" y="311"/>
                </a:cxn>
              </a:cxnLst>
              <a:rect l="0" t="0" r="r" b="b"/>
              <a:pathLst>
                <a:path w="58" h="320">
                  <a:moveTo>
                    <a:pt x="0" y="320"/>
                  </a:moveTo>
                  <a:lnTo>
                    <a:pt x="0" y="320"/>
                  </a:lnTo>
                  <a:lnTo>
                    <a:pt x="1" y="314"/>
                  </a:lnTo>
                  <a:lnTo>
                    <a:pt x="3" y="305"/>
                  </a:lnTo>
                  <a:lnTo>
                    <a:pt x="4" y="291"/>
                  </a:lnTo>
                  <a:lnTo>
                    <a:pt x="1" y="276"/>
                  </a:lnTo>
                  <a:lnTo>
                    <a:pt x="1" y="274"/>
                  </a:lnTo>
                  <a:lnTo>
                    <a:pt x="3" y="268"/>
                  </a:lnTo>
                  <a:lnTo>
                    <a:pt x="3" y="263"/>
                  </a:lnTo>
                  <a:lnTo>
                    <a:pt x="4" y="254"/>
                  </a:lnTo>
                  <a:lnTo>
                    <a:pt x="7" y="246"/>
                  </a:lnTo>
                  <a:lnTo>
                    <a:pt x="7" y="236"/>
                  </a:lnTo>
                  <a:lnTo>
                    <a:pt x="8" y="225"/>
                  </a:lnTo>
                  <a:lnTo>
                    <a:pt x="9" y="215"/>
                  </a:lnTo>
                  <a:lnTo>
                    <a:pt x="12" y="206"/>
                  </a:lnTo>
                  <a:lnTo>
                    <a:pt x="16" y="193"/>
                  </a:lnTo>
                  <a:lnTo>
                    <a:pt x="18" y="177"/>
                  </a:lnTo>
                  <a:lnTo>
                    <a:pt x="23" y="159"/>
                  </a:lnTo>
                  <a:lnTo>
                    <a:pt x="27" y="144"/>
                  </a:lnTo>
                  <a:lnTo>
                    <a:pt x="30" y="128"/>
                  </a:lnTo>
                  <a:lnTo>
                    <a:pt x="34" y="114"/>
                  </a:lnTo>
                  <a:lnTo>
                    <a:pt x="35" y="106"/>
                  </a:lnTo>
                  <a:lnTo>
                    <a:pt x="36" y="95"/>
                  </a:lnTo>
                  <a:lnTo>
                    <a:pt x="37" y="82"/>
                  </a:lnTo>
                  <a:lnTo>
                    <a:pt x="40" y="67"/>
                  </a:lnTo>
                  <a:lnTo>
                    <a:pt x="42" y="52"/>
                  </a:lnTo>
                  <a:lnTo>
                    <a:pt x="46" y="36"/>
                  </a:lnTo>
                  <a:lnTo>
                    <a:pt x="46" y="23"/>
                  </a:lnTo>
                  <a:lnTo>
                    <a:pt x="49" y="9"/>
                  </a:lnTo>
                  <a:lnTo>
                    <a:pt x="50" y="0"/>
                  </a:lnTo>
                  <a:lnTo>
                    <a:pt x="50" y="5"/>
                  </a:lnTo>
                  <a:lnTo>
                    <a:pt x="51" y="15"/>
                  </a:lnTo>
                  <a:lnTo>
                    <a:pt x="53" y="30"/>
                  </a:lnTo>
                  <a:lnTo>
                    <a:pt x="53" y="49"/>
                  </a:lnTo>
                  <a:lnTo>
                    <a:pt x="55" y="67"/>
                  </a:lnTo>
                  <a:lnTo>
                    <a:pt x="55" y="85"/>
                  </a:lnTo>
                  <a:lnTo>
                    <a:pt x="55" y="100"/>
                  </a:lnTo>
                  <a:lnTo>
                    <a:pt x="55" y="110"/>
                  </a:lnTo>
                  <a:lnTo>
                    <a:pt x="55" y="119"/>
                  </a:lnTo>
                  <a:lnTo>
                    <a:pt x="55" y="132"/>
                  </a:lnTo>
                  <a:lnTo>
                    <a:pt x="55" y="144"/>
                  </a:lnTo>
                  <a:lnTo>
                    <a:pt x="58" y="159"/>
                  </a:lnTo>
                  <a:lnTo>
                    <a:pt x="58" y="174"/>
                  </a:lnTo>
                  <a:lnTo>
                    <a:pt x="58" y="190"/>
                  </a:lnTo>
                  <a:lnTo>
                    <a:pt x="58" y="199"/>
                  </a:lnTo>
                  <a:lnTo>
                    <a:pt x="58" y="206"/>
                  </a:lnTo>
                  <a:lnTo>
                    <a:pt x="58" y="211"/>
                  </a:lnTo>
                  <a:lnTo>
                    <a:pt x="58" y="220"/>
                  </a:lnTo>
                  <a:lnTo>
                    <a:pt x="58" y="227"/>
                  </a:lnTo>
                  <a:lnTo>
                    <a:pt x="58" y="236"/>
                  </a:lnTo>
                  <a:lnTo>
                    <a:pt x="58" y="246"/>
                  </a:lnTo>
                  <a:lnTo>
                    <a:pt x="58" y="254"/>
                  </a:lnTo>
                  <a:lnTo>
                    <a:pt x="58" y="261"/>
                  </a:lnTo>
                  <a:lnTo>
                    <a:pt x="55" y="265"/>
                  </a:lnTo>
                  <a:lnTo>
                    <a:pt x="53" y="274"/>
                  </a:lnTo>
                  <a:lnTo>
                    <a:pt x="49" y="283"/>
                  </a:lnTo>
                  <a:lnTo>
                    <a:pt x="46" y="297"/>
                  </a:lnTo>
                  <a:lnTo>
                    <a:pt x="50" y="311"/>
                  </a:lnTo>
                </a:path>
              </a:pathLst>
            </a:custGeom>
            <a:noFill/>
            <a:ln w="1588">
              <a:solidFill>
                <a:srgbClr val="000000"/>
              </a:solidFill>
              <a:prstDash val="solid"/>
              <a:round/>
              <a:headEnd/>
              <a:tailEnd/>
            </a:ln>
          </p:spPr>
          <p:txBody>
            <a:bodyPr/>
            <a:lstStyle/>
            <a:p>
              <a:endParaRPr lang="en-US"/>
            </a:p>
          </p:txBody>
        </p:sp>
        <p:sp>
          <p:nvSpPr>
            <p:cNvPr id="1242091" name="Freeform 1003"/>
            <p:cNvSpPr>
              <a:spLocks/>
            </p:cNvSpPr>
            <p:nvPr/>
          </p:nvSpPr>
          <p:spPr bwMode="auto">
            <a:xfrm>
              <a:off x="2882" y="2179"/>
              <a:ext cx="6" cy="159"/>
            </a:xfrm>
            <a:custGeom>
              <a:avLst/>
              <a:gdLst/>
              <a:ahLst/>
              <a:cxnLst>
                <a:cxn ang="0">
                  <a:pos x="11" y="318"/>
                </a:cxn>
                <a:cxn ang="0">
                  <a:pos x="11" y="318"/>
                </a:cxn>
                <a:cxn ang="0">
                  <a:pos x="12" y="315"/>
                </a:cxn>
                <a:cxn ang="0">
                  <a:pos x="13" y="305"/>
                </a:cxn>
                <a:cxn ang="0">
                  <a:pos x="11" y="291"/>
                </a:cxn>
                <a:cxn ang="0">
                  <a:pos x="3" y="273"/>
                </a:cxn>
                <a:cxn ang="0">
                  <a:pos x="3" y="272"/>
                </a:cxn>
                <a:cxn ang="0">
                  <a:pos x="3" y="268"/>
                </a:cxn>
                <a:cxn ang="0">
                  <a:pos x="4" y="259"/>
                </a:cxn>
                <a:cxn ang="0">
                  <a:pos x="4" y="250"/>
                </a:cxn>
                <a:cxn ang="0">
                  <a:pos x="4" y="241"/>
                </a:cxn>
                <a:cxn ang="0">
                  <a:pos x="5" y="229"/>
                </a:cxn>
                <a:cxn ang="0">
                  <a:pos x="5" y="220"/>
                </a:cxn>
                <a:cxn ang="0">
                  <a:pos x="5" y="213"/>
                </a:cxn>
                <a:cxn ang="0">
                  <a:pos x="5" y="202"/>
                </a:cxn>
                <a:cxn ang="0">
                  <a:pos x="5" y="189"/>
                </a:cxn>
                <a:cxn ang="0">
                  <a:pos x="5" y="173"/>
                </a:cxn>
                <a:cxn ang="0">
                  <a:pos x="5" y="155"/>
                </a:cxn>
                <a:cxn ang="0">
                  <a:pos x="5" y="137"/>
                </a:cxn>
                <a:cxn ang="0">
                  <a:pos x="4" y="122"/>
                </a:cxn>
                <a:cxn ang="0">
                  <a:pos x="4" y="111"/>
                </a:cxn>
                <a:cxn ang="0">
                  <a:pos x="3" y="102"/>
                </a:cxn>
                <a:cxn ang="0">
                  <a:pos x="0" y="94"/>
                </a:cxn>
                <a:cxn ang="0">
                  <a:pos x="0" y="84"/>
                </a:cxn>
                <a:cxn ang="0">
                  <a:pos x="0" y="69"/>
                </a:cxn>
                <a:cxn ang="0">
                  <a:pos x="0" y="53"/>
                </a:cxn>
                <a:cxn ang="0">
                  <a:pos x="0" y="38"/>
                </a:cxn>
                <a:cxn ang="0">
                  <a:pos x="0" y="22"/>
                </a:cxn>
                <a:cxn ang="0">
                  <a:pos x="3" y="8"/>
                </a:cxn>
                <a:cxn ang="0">
                  <a:pos x="3" y="0"/>
                </a:cxn>
              </a:cxnLst>
              <a:rect l="0" t="0" r="r" b="b"/>
              <a:pathLst>
                <a:path w="13" h="318">
                  <a:moveTo>
                    <a:pt x="11" y="318"/>
                  </a:moveTo>
                  <a:lnTo>
                    <a:pt x="11" y="318"/>
                  </a:lnTo>
                  <a:lnTo>
                    <a:pt x="12" y="315"/>
                  </a:lnTo>
                  <a:lnTo>
                    <a:pt x="13" y="305"/>
                  </a:lnTo>
                  <a:lnTo>
                    <a:pt x="11" y="291"/>
                  </a:lnTo>
                  <a:lnTo>
                    <a:pt x="3" y="273"/>
                  </a:lnTo>
                  <a:lnTo>
                    <a:pt x="3" y="272"/>
                  </a:lnTo>
                  <a:lnTo>
                    <a:pt x="3" y="268"/>
                  </a:lnTo>
                  <a:lnTo>
                    <a:pt x="4" y="259"/>
                  </a:lnTo>
                  <a:lnTo>
                    <a:pt x="4" y="250"/>
                  </a:lnTo>
                  <a:lnTo>
                    <a:pt x="4" y="241"/>
                  </a:lnTo>
                  <a:lnTo>
                    <a:pt x="5" y="229"/>
                  </a:lnTo>
                  <a:lnTo>
                    <a:pt x="5" y="220"/>
                  </a:lnTo>
                  <a:lnTo>
                    <a:pt x="5" y="213"/>
                  </a:lnTo>
                  <a:lnTo>
                    <a:pt x="5" y="202"/>
                  </a:lnTo>
                  <a:lnTo>
                    <a:pt x="5" y="189"/>
                  </a:lnTo>
                  <a:lnTo>
                    <a:pt x="5" y="173"/>
                  </a:lnTo>
                  <a:lnTo>
                    <a:pt x="5" y="155"/>
                  </a:lnTo>
                  <a:lnTo>
                    <a:pt x="5" y="137"/>
                  </a:lnTo>
                  <a:lnTo>
                    <a:pt x="4" y="122"/>
                  </a:lnTo>
                  <a:lnTo>
                    <a:pt x="4" y="111"/>
                  </a:lnTo>
                  <a:lnTo>
                    <a:pt x="3" y="102"/>
                  </a:lnTo>
                  <a:lnTo>
                    <a:pt x="0" y="94"/>
                  </a:lnTo>
                  <a:lnTo>
                    <a:pt x="0" y="84"/>
                  </a:lnTo>
                  <a:lnTo>
                    <a:pt x="0" y="69"/>
                  </a:lnTo>
                  <a:lnTo>
                    <a:pt x="0" y="53"/>
                  </a:lnTo>
                  <a:lnTo>
                    <a:pt x="0" y="38"/>
                  </a:lnTo>
                  <a:lnTo>
                    <a:pt x="0" y="22"/>
                  </a:lnTo>
                  <a:lnTo>
                    <a:pt x="3" y="8"/>
                  </a:lnTo>
                  <a:lnTo>
                    <a:pt x="3" y="0"/>
                  </a:lnTo>
                </a:path>
              </a:pathLst>
            </a:custGeom>
            <a:noFill/>
            <a:ln w="1588">
              <a:solidFill>
                <a:srgbClr val="000000"/>
              </a:solidFill>
              <a:prstDash val="solid"/>
              <a:round/>
              <a:headEnd/>
              <a:tailEnd/>
            </a:ln>
          </p:spPr>
          <p:txBody>
            <a:bodyPr/>
            <a:lstStyle/>
            <a:p>
              <a:endParaRPr lang="en-US"/>
            </a:p>
          </p:txBody>
        </p:sp>
        <p:sp>
          <p:nvSpPr>
            <p:cNvPr id="1242092" name="Freeform 1004"/>
            <p:cNvSpPr>
              <a:spLocks/>
            </p:cNvSpPr>
            <p:nvPr/>
          </p:nvSpPr>
          <p:spPr bwMode="auto">
            <a:xfrm>
              <a:off x="2805" y="2174"/>
              <a:ext cx="62" cy="153"/>
            </a:xfrm>
            <a:custGeom>
              <a:avLst/>
              <a:gdLst/>
              <a:ahLst/>
              <a:cxnLst>
                <a:cxn ang="0">
                  <a:pos x="125" y="0"/>
                </a:cxn>
                <a:cxn ang="0">
                  <a:pos x="125" y="0"/>
                </a:cxn>
                <a:cxn ang="0">
                  <a:pos x="122" y="5"/>
                </a:cxn>
                <a:cxn ang="0">
                  <a:pos x="118" y="14"/>
                </a:cxn>
                <a:cxn ang="0">
                  <a:pos x="115" y="19"/>
                </a:cxn>
                <a:cxn ang="0">
                  <a:pos x="109" y="28"/>
                </a:cxn>
                <a:cxn ang="0">
                  <a:pos x="106" y="39"/>
                </a:cxn>
                <a:cxn ang="0">
                  <a:pos x="100" y="45"/>
                </a:cxn>
                <a:cxn ang="0">
                  <a:pos x="98" y="54"/>
                </a:cxn>
                <a:cxn ang="0">
                  <a:pos x="94" y="58"/>
                </a:cxn>
                <a:cxn ang="0">
                  <a:pos x="91" y="64"/>
                </a:cxn>
                <a:cxn ang="0">
                  <a:pos x="88" y="73"/>
                </a:cxn>
                <a:cxn ang="0">
                  <a:pos x="82" y="85"/>
                </a:cxn>
                <a:cxn ang="0">
                  <a:pos x="80" y="96"/>
                </a:cxn>
                <a:cxn ang="0">
                  <a:pos x="75" y="107"/>
                </a:cxn>
                <a:cxn ang="0">
                  <a:pos x="71" y="119"/>
                </a:cxn>
                <a:cxn ang="0">
                  <a:pos x="66" y="128"/>
                </a:cxn>
                <a:cxn ang="0">
                  <a:pos x="62" y="136"/>
                </a:cxn>
                <a:cxn ang="0">
                  <a:pos x="59" y="142"/>
                </a:cxn>
                <a:cxn ang="0">
                  <a:pos x="57" y="151"/>
                </a:cxn>
                <a:cxn ang="0">
                  <a:pos x="53" y="160"/>
                </a:cxn>
                <a:cxn ang="0">
                  <a:pos x="48" y="172"/>
                </a:cxn>
                <a:cxn ang="0">
                  <a:pos x="43" y="182"/>
                </a:cxn>
                <a:cxn ang="0">
                  <a:pos x="39" y="193"/>
                </a:cxn>
                <a:cxn ang="0">
                  <a:pos x="35" y="202"/>
                </a:cxn>
                <a:cxn ang="0">
                  <a:pos x="32" y="210"/>
                </a:cxn>
                <a:cxn ang="0">
                  <a:pos x="30" y="218"/>
                </a:cxn>
                <a:cxn ang="0">
                  <a:pos x="27" y="227"/>
                </a:cxn>
                <a:cxn ang="0">
                  <a:pos x="25" y="239"/>
                </a:cxn>
                <a:cxn ang="0">
                  <a:pos x="22" y="247"/>
                </a:cxn>
                <a:cxn ang="0">
                  <a:pos x="18" y="258"/>
                </a:cxn>
                <a:cxn ang="0">
                  <a:pos x="16" y="268"/>
                </a:cxn>
                <a:cxn ang="0">
                  <a:pos x="14" y="274"/>
                </a:cxn>
                <a:cxn ang="0">
                  <a:pos x="11" y="280"/>
                </a:cxn>
                <a:cxn ang="0">
                  <a:pos x="8" y="284"/>
                </a:cxn>
                <a:cxn ang="0">
                  <a:pos x="5" y="289"/>
                </a:cxn>
                <a:cxn ang="0">
                  <a:pos x="2" y="298"/>
                </a:cxn>
                <a:cxn ang="0">
                  <a:pos x="0" y="307"/>
                </a:cxn>
              </a:cxnLst>
              <a:rect l="0" t="0" r="r" b="b"/>
              <a:pathLst>
                <a:path w="125" h="307">
                  <a:moveTo>
                    <a:pt x="125" y="0"/>
                  </a:moveTo>
                  <a:lnTo>
                    <a:pt x="125" y="0"/>
                  </a:lnTo>
                  <a:lnTo>
                    <a:pt x="122" y="5"/>
                  </a:lnTo>
                  <a:lnTo>
                    <a:pt x="118" y="14"/>
                  </a:lnTo>
                  <a:lnTo>
                    <a:pt x="115" y="19"/>
                  </a:lnTo>
                  <a:lnTo>
                    <a:pt x="109" y="28"/>
                  </a:lnTo>
                  <a:lnTo>
                    <a:pt x="106" y="39"/>
                  </a:lnTo>
                  <a:lnTo>
                    <a:pt x="100" y="45"/>
                  </a:lnTo>
                  <a:lnTo>
                    <a:pt x="98" y="54"/>
                  </a:lnTo>
                  <a:lnTo>
                    <a:pt x="94" y="58"/>
                  </a:lnTo>
                  <a:lnTo>
                    <a:pt x="91" y="64"/>
                  </a:lnTo>
                  <a:lnTo>
                    <a:pt x="88" y="73"/>
                  </a:lnTo>
                  <a:lnTo>
                    <a:pt x="82" y="85"/>
                  </a:lnTo>
                  <a:lnTo>
                    <a:pt x="80" y="96"/>
                  </a:lnTo>
                  <a:lnTo>
                    <a:pt x="75" y="107"/>
                  </a:lnTo>
                  <a:lnTo>
                    <a:pt x="71" y="119"/>
                  </a:lnTo>
                  <a:lnTo>
                    <a:pt x="66" y="128"/>
                  </a:lnTo>
                  <a:lnTo>
                    <a:pt x="62" y="136"/>
                  </a:lnTo>
                  <a:lnTo>
                    <a:pt x="59" y="142"/>
                  </a:lnTo>
                  <a:lnTo>
                    <a:pt x="57" y="151"/>
                  </a:lnTo>
                  <a:lnTo>
                    <a:pt x="53" y="160"/>
                  </a:lnTo>
                  <a:lnTo>
                    <a:pt x="48" y="172"/>
                  </a:lnTo>
                  <a:lnTo>
                    <a:pt x="43" y="182"/>
                  </a:lnTo>
                  <a:lnTo>
                    <a:pt x="39" y="193"/>
                  </a:lnTo>
                  <a:lnTo>
                    <a:pt x="35" y="202"/>
                  </a:lnTo>
                  <a:lnTo>
                    <a:pt x="32" y="210"/>
                  </a:lnTo>
                  <a:lnTo>
                    <a:pt x="30" y="218"/>
                  </a:lnTo>
                  <a:lnTo>
                    <a:pt x="27" y="227"/>
                  </a:lnTo>
                  <a:lnTo>
                    <a:pt x="25" y="239"/>
                  </a:lnTo>
                  <a:lnTo>
                    <a:pt x="22" y="247"/>
                  </a:lnTo>
                  <a:lnTo>
                    <a:pt x="18" y="258"/>
                  </a:lnTo>
                  <a:lnTo>
                    <a:pt x="16" y="268"/>
                  </a:lnTo>
                  <a:lnTo>
                    <a:pt x="14" y="274"/>
                  </a:lnTo>
                  <a:lnTo>
                    <a:pt x="11" y="280"/>
                  </a:lnTo>
                  <a:lnTo>
                    <a:pt x="8" y="284"/>
                  </a:lnTo>
                  <a:lnTo>
                    <a:pt x="5" y="289"/>
                  </a:lnTo>
                  <a:lnTo>
                    <a:pt x="2" y="298"/>
                  </a:lnTo>
                  <a:lnTo>
                    <a:pt x="0" y="307"/>
                  </a:lnTo>
                </a:path>
              </a:pathLst>
            </a:custGeom>
            <a:noFill/>
            <a:ln w="1588">
              <a:solidFill>
                <a:srgbClr val="000000"/>
              </a:solidFill>
              <a:prstDash val="solid"/>
              <a:round/>
              <a:headEnd/>
              <a:tailEnd/>
            </a:ln>
          </p:spPr>
          <p:txBody>
            <a:bodyPr/>
            <a:lstStyle/>
            <a:p>
              <a:endParaRPr lang="en-US"/>
            </a:p>
          </p:txBody>
        </p:sp>
        <p:sp>
          <p:nvSpPr>
            <p:cNvPr id="1242093" name="Freeform 1005"/>
            <p:cNvSpPr>
              <a:spLocks/>
            </p:cNvSpPr>
            <p:nvPr/>
          </p:nvSpPr>
          <p:spPr bwMode="auto">
            <a:xfrm>
              <a:off x="2900" y="1852"/>
              <a:ext cx="120" cy="315"/>
            </a:xfrm>
            <a:custGeom>
              <a:avLst/>
              <a:gdLst/>
              <a:ahLst/>
              <a:cxnLst>
                <a:cxn ang="0">
                  <a:pos x="236" y="0"/>
                </a:cxn>
                <a:cxn ang="0">
                  <a:pos x="238" y="2"/>
                </a:cxn>
                <a:cxn ang="0">
                  <a:pos x="238" y="9"/>
                </a:cxn>
                <a:cxn ang="0">
                  <a:pos x="238" y="19"/>
                </a:cxn>
                <a:cxn ang="0">
                  <a:pos x="238" y="34"/>
                </a:cxn>
                <a:cxn ang="0">
                  <a:pos x="238" y="49"/>
                </a:cxn>
                <a:cxn ang="0">
                  <a:pos x="238" y="65"/>
                </a:cxn>
                <a:cxn ang="0">
                  <a:pos x="238" y="82"/>
                </a:cxn>
                <a:cxn ang="0">
                  <a:pos x="238" y="93"/>
                </a:cxn>
                <a:cxn ang="0">
                  <a:pos x="236" y="108"/>
                </a:cxn>
                <a:cxn ang="0">
                  <a:pos x="234" y="128"/>
                </a:cxn>
                <a:cxn ang="0">
                  <a:pos x="229" y="148"/>
                </a:cxn>
                <a:cxn ang="0">
                  <a:pos x="225" y="172"/>
                </a:cxn>
                <a:cxn ang="0">
                  <a:pos x="218" y="199"/>
                </a:cxn>
                <a:cxn ang="0">
                  <a:pos x="210" y="222"/>
                </a:cxn>
                <a:cxn ang="0">
                  <a:pos x="200" y="249"/>
                </a:cxn>
                <a:cxn ang="0">
                  <a:pos x="189" y="274"/>
                </a:cxn>
                <a:cxn ang="0">
                  <a:pos x="184" y="281"/>
                </a:cxn>
                <a:cxn ang="0">
                  <a:pos x="174" y="304"/>
                </a:cxn>
                <a:cxn ang="0">
                  <a:pos x="157" y="338"/>
                </a:cxn>
                <a:cxn ang="0">
                  <a:pos x="139" y="375"/>
                </a:cxn>
                <a:cxn ang="0">
                  <a:pos x="118" y="416"/>
                </a:cxn>
                <a:cxn ang="0">
                  <a:pos x="100" y="458"/>
                </a:cxn>
                <a:cxn ang="0">
                  <a:pos x="83" y="493"/>
                </a:cxn>
                <a:cxn ang="0">
                  <a:pos x="71" y="521"/>
                </a:cxn>
                <a:cxn ang="0">
                  <a:pos x="69" y="526"/>
                </a:cxn>
                <a:cxn ang="0">
                  <a:pos x="66" y="535"/>
                </a:cxn>
                <a:cxn ang="0">
                  <a:pos x="62" y="548"/>
                </a:cxn>
                <a:cxn ang="0">
                  <a:pos x="55" y="563"/>
                </a:cxn>
                <a:cxn ang="0">
                  <a:pos x="48" y="581"/>
                </a:cxn>
                <a:cxn ang="0">
                  <a:pos x="39" y="598"/>
                </a:cxn>
                <a:cxn ang="0">
                  <a:pos x="32" y="615"/>
                </a:cxn>
                <a:cxn ang="0">
                  <a:pos x="24" y="626"/>
                </a:cxn>
                <a:cxn ang="0">
                  <a:pos x="0" y="629"/>
                </a:cxn>
                <a:cxn ang="0">
                  <a:pos x="1" y="625"/>
                </a:cxn>
                <a:cxn ang="0">
                  <a:pos x="7" y="610"/>
                </a:cxn>
                <a:cxn ang="0">
                  <a:pos x="15" y="588"/>
                </a:cxn>
                <a:cxn ang="0">
                  <a:pos x="24" y="560"/>
                </a:cxn>
                <a:cxn ang="0">
                  <a:pos x="34" y="530"/>
                </a:cxn>
                <a:cxn ang="0">
                  <a:pos x="46" y="501"/>
                </a:cxn>
                <a:cxn ang="0">
                  <a:pos x="52" y="470"/>
                </a:cxn>
                <a:cxn ang="0">
                  <a:pos x="60" y="443"/>
                </a:cxn>
                <a:cxn ang="0">
                  <a:pos x="66" y="413"/>
                </a:cxn>
                <a:cxn ang="0">
                  <a:pos x="75" y="373"/>
                </a:cxn>
                <a:cxn ang="0">
                  <a:pos x="84" y="330"/>
                </a:cxn>
                <a:cxn ang="0">
                  <a:pos x="93" y="287"/>
                </a:cxn>
                <a:cxn ang="0">
                  <a:pos x="102" y="246"/>
                </a:cxn>
                <a:cxn ang="0">
                  <a:pos x="110" y="213"/>
                </a:cxn>
                <a:cxn ang="0">
                  <a:pos x="115" y="190"/>
                </a:cxn>
                <a:cxn ang="0">
                  <a:pos x="116" y="182"/>
                </a:cxn>
                <a:cxn ang="0">
                  <a:pos x="119" y="175"/>
                </a:cxn>
                <a:cxn ang="0">
                  <a:pos x="128" y="157"/>
                </a:cxn>
                <a:cxn ang="0">
                  <a:pos x="142" y="130"/>
                </a:cxn>
                <a:cxn ang="0">
                  <a:pos x="159" y="101"/>
                </a:cxn>
                <a:cxn ang="0">
                  <a:pos x="177" y="70"/>
                </a:cxn>
                <a:cxn ang="0">
                  <a:pos x="198" y="40"/>
                </a:cxn>
                <a:cxn ang="0">
                  <a:pos x="218" y="15"/>
                </a:cxn>
                <a:cxn ang="0">
                  <a:pos x="236" y="0"/>
                </a:cxn>
              </a:cxnLst>
              <a:rect l="0" t="0" r="r" b="b"/>
              <a:pathLst>
                <a:path w="238" h="629">
                  <a:moveTo>
                    <a:pt x="236" y="0"/>
                  </a:moveTo>
                  <a:lnTo>
                    <a:pt x="238" y="2"/>
                  </a:lnTo>
                  <a:lnTo>
                    <a:pt x="238" y="9"/>
                  </a:lnTo>
                  <a:lnTo>
                    <a:pt x="238" y="19"/>
                  </a:lnTo>
                  <a:lnTo>
                    <a:pt x="238" y="34"/>
                  </a:lnTo>
                  <a:lnTo>
                    <a:pt x="238" y="49"/>
                  </a:lnTo>
                  <a:lnTo>
                    <a:pt x="238" y="65"/>
                  </a:lnTo>
                  <a:lnTo>
                    <a:pt x="238" y="82"/>
                  </a:lnTo>
                  <a:lnTo>
                    <a:pt x="238" y="93"/>
                  </a:lnTo>
                  <a:lnTo>
                    <a:pt x="236" y="108"/>
                  </a:lnTo>
                  <a:lnTo>
                    <a:pt x="234" y="128"/>
                  </a:lnTo>
                  <a:lnTo>
                    <a:pt x="229" y="148"/>
                  </a:lnTo>
                  <a:lnTo>
                    <a:pt x="225" y="172"/>
                  </a:lnTo>
                  <a:lnTo>
                    <a:pt x="218" y="199"/>
                  </a:lnTo>
                  <a:lnTo>
                    <a:pt x="210" y="222"/>
                  </a:lnTo>
                  <a:lnTo>
                    <a:pt x="200" y="249"/>
                  </a:lnTo>
                  <a:lnTo>
                    <a:pt x="189" y="274"/>
                  </a:lnTo>
                  <a:lnTo>
                    <a:pt x="184" y="281"/>
                  </a:lnTo>
                  <a:lnTo>
                    <a:pt x="174" y="304"/>
                  </a:lnTo>
                  <a:lnTo>
                    <a:pt x="157" y="338"/>
                  </a:lnTo>
                  <a:lnTo>
                    <a:pt x="139" y="375"/>
                  </a:lnTo>
                  <a:lnTo>
                    <a:pt x="118" y="416"/>
                  </a:lnTo>
                  <a:lnTo>
                    <a:pt x="100" y="458"/>
                  </a:lnTo>
                  <a:lnTo>
                    <a:pt x="83" y="493"/>
                  </a:lnTo>
                  <a:lnTo>
                    <a:pt x="71" y="521"/>
                  </a:lnTo>
                  <a:lnTo>
                    <a:pt x="69" y="526"/>
                  </a:lnTo>
                  <a:lnTo>
                    <a:pt x="66" y="535"/>
                  </a:lnTo>
                  <a:lnTo>
                    <a:pt x="62" y="548"/>
                  </a:lnTo>
                  <a:lnTo>
                    <a:pt x="55" y="563"/>
                  </a:lnTo>
                  <a:lnTo>
                    <a:pt x="48" y="581"/>
                  </a:lnTo>
                  <a:lnTo>
                    <a:pt x="39" y="598"/>
                  </a:lnTo>
                  <a:lnTo>
                    <a:pt x="32" y="615"/>
                  </a:lnTo>
                  <a:lnTo>
                    <a:pt x="24" y="626"/>
                  </a:lnTo>
                  <a:lnTo>
                    <a:pt x="0" y="629"/>
                  </a:lnTo>
                  <a:lnTo>
                    <a:pt x="1" y="625"/>
                  </a:lnTo>
                  <a:lnTo>
                    <a:pt x="7" y="610"/>
                  </a:lnTo>
                  <a:lnTo>
                    <a:pt x="15" y="588"/>
                  </a:lnTo>
                  <a:lnTo>
                    <a:pt x="24" y="560"/>
                  </a:lnTo>
                  <a:lnTo>
                    <a:pt x="34" y="530"/>
                  </a:lnTo>
                  <a:lnTo>
                    <a:pt x="46" y="501"/>
                  </a:lnTo>
                  <a:lnTo>
                    <a:pt x="52" y="470"/>
                  </a:lnTo>
                  <a:lnTo>
                    <a:pt x="60" y="443"/>
                  </a:lnTo>
                  <a:lnTo>
                    <a:pt x="66" y="413"/>
                  </a:lnTo>
                  <a:lnTo>
                    <a:pt x="75" y="373"/>
                  </a:lnTo>
                  <a:lnTo>
                    <a:pt x="84" y="330"/>
                  </a:lnTo>
                  <a:lnTo>
                    <a:pt x="93" y="287"/>
                  </a:lnTo>
                  <a:lnTo>
                    <a:pt x="102" y="246"/>
                  </a:lnTo>
                  <a:lnTo>
                    <a:pt x="110" y="213"/>
                  </a:lnTo>
                  <a:lnTo>
                    <a:pt x="115" y="190"/>
                  </a:lnTo>
                  <a:lnTo>
                    <a:pt x="116" y="182"/>
                  </a:lnTo>
                  <a:lnTo>
                    <a:pt x="119" y="175"/>
                  </a:lnTo>
                  <a:lnTo>
                    <a:pt x="128" y="157"/>
                  </a:lnTo>
                  <a:lnTo>
                    <a:pt x="142" y="130"/>
                  </a:lnTo>
                  <a:lnTo>
                    <a:pt x="159" y="101"/>
                  </a:lnTo>
                  <a:lnTo>
                    <a:pt x="177" y="70"/>
                  </a:lnTo>
                  <a:lnTo>
                    <a:pt x="198" y="40"/>
                  </a:lnTo>
                  <a:lnTo>
                    <a:pt x="218" y="15"/>
                  </a:lnTo>
                  <a:lnTo>
                    <a:pt x="236" y="0"/>
                  </a:lnTo>
                  <a:close/>
                </a:path>
              </a:pathLst>
            </a:custGeom>
            <a:solidFill>
              <a:srgbClr val="FFFFFF"/>
            </a:solidFill>
            <a:ln w="9525">
              <a:noFill/>
              <a:round/>
              <a:headEnd/>
              <a:tailEnd/>
            </a:ln>
          </p:spPr>
          <p:txBody>
            <a:bodyPr/>
            <a:lstStyle/>
            <a:p>
              <a:endParaRPr lang="en-US"/>
            </a:p>
          </p:txBody>
        </p:sp>
        <p:sp>
          <p:nvSpPr>
            <p:cNvPr id="1242094" name="Freeform 1006"/>
            <p:cNvSpPr>
              <a:spLocks/>
            </p:cNvSpPr>
            <p:nvPr/>
          </p:nvSpPr>
          <p:spPr bwMode="auto">
            <a:xfrm>
              <a:off x="2900" y="1852"/>
              <a:ext cx="120" cy="315"/>
            </a:xfrm>
            <a:custGeom>
              <a:avLst/>
              <a:gdLst/>
              <a:ahLst/>
              <a:cxnLst>
                <a:cxn ang="0">
                  <a:pos x="236" y="0"/>
                </a:cxn>
                <a:cxn ang="0">
                  <a:pos x="236" y="0"/>
                </a:cxn>
                <a:cxn ang="0">
                  <a:pos x="238" y="2"/>
                </a:cxn>
                <a:cxn ang="0">
                  <a:pos x="238" y="9"/>
                </a:cxn>
                <a:cxn ang="0">
                  <a:pos x="238" y="19"/>
                </a:cxn>
                <a:cxn ang="0">
                  <a:pos x="238" y="34"/>
                </a:cxn>
                <a:cxn ang="0">
                  <a:pos x="238" y="49"/>
                </a:cxn>
                <a:cxn ang="0">
                  <a:pos x="238" y="65"/>
                </a:cxn>
                <a:cxn ang="0">
                  <a:pos x="238" y="82"/>
                </a:cxn>
                <a:cxn ang="0">
                  <a:pos x="238" y="93"/>
                </a:cxn>
                <a:cxn ang="0">
                  <a:pos x="236" y="108"/>
                </a:cxn>
                <a:cxn ang="0">
                  <a:pos x="234" y="128"/>
                </a:cxn>
                <a:cxn ang="0">
                  <a:pos x="229" y="148"/>
                </a:cxn>
                <a:cxn ang="0">
                  <a:pos x="225" y="172"/>
                </a:cxn>
                <a:cxn ang="0">
                  <a:pos x="218" y="199"/>
                </a:cxn>
                <a:cxn ang="0">
                  <a:pos x="210" y="222"/>
                </a:cxn>
                <a:cxn ang="0">
                  <a:pos x="200" y="249"/>
                </a:cxn>
                <a:cxn ang="0">
                  <a:pos x="189" y="274"/>
                </a:cxn>
                <a:cxn ang="0">
                  <a:pos x="184" y="281"/>
                </a:cxn>
                <a:cxn ang="0">
                  <a:pos x="174" y="304"/>
                </a:cxn>
                <a:cxn ang="0">
                  <a:pos x="157" y="338"/>
                </a:cxn>
                <a:cxn ang="0">
                  <a:pos x="139" y="375"/>
                </a:cxn>
                <a:cxn ang="0">
                  <a:pos x="118" y="416"/>
                </a:cxn>
                <a:cxn ang="0">
                  <a:pos x="100" y="458"/>
                </a:cxn>
                <a:cxn ang="0">
                  <a:pos x="83" y="493"/>
                </a:cxn>
                <a:cxn ang="0">
                  <a:pos x="71" y="521"/>
                </a:cxn>
                <a:cxn ang="0">
                  <a:pos x="69" y="526"/>
                </a:cxn>
                <a:cxn ang="0">
                  <a:pos x="66" y="535"/>
                </a:cxn>
                <a:cxn ang="0">
                  <a:pos x="62" y="548"/>
                </a:cxn>
                <a:cxn ang="0">
                  <a:pos x="55" y="563"/>
                </a:cxn>
                <a:cxn ang="0">
                  <a:pos x="48" y="581"/>
                </a:cxn>
                <a:cxn ang="0">
                  <a:pos x="39" y="598"/>
                </a:cxn>
                <a:cxn ang="0">
                  <a:pos x="32" y="615"/>
                </a:cxn>
                <a:cxn ang="0">
                  <a:pos x="24" y="626"/>
                </a:cxn>
                <a:cxn ang="0">
                  <a:pos x="0" y="629"/>
                </a:cxn>
                <a:cxn ang="0">
                  <a:pos x="1" y="625"/>
                </a:cxn>
                <a:cxn ang="0">
                  <a:pos x="7" y="610"/>
                </a:cxn>
                <a:cxn ang="0">
                  <a:pos x="15" y="588"/>
                </a:cxn>
                <a:cxn ang="0">
                  <a:pos x="24" y="560"/>
                </a:cxn>
                <a:cxn ang="0">
                  <a:pos x="34" y="530"/>
                </a:cxn>
                <a:cxn ang="0">
                  <a:pos x="46" y="501"/>
                </a:cxn>
                <a:cxn ang="0">
                  <a:pos x="52" y="470"/>
                </a:cxn>
                <a:cxn ang="0">
                  <a:pos x="60" y="443"/>
                </a:cxn>
                <a:cxn ang="0">
                  <a:pos x="66" y="413"/>
                </a:cxn>
                <a:cxn ang="0">
                  <a:pos x="75" y="373"/>
                </a:cxn>
                <a:cxn ang="0">
                  <a:pos x="84" y="330"/>
                </a:cxn>
                <a:cxn ang="0">
                  <a:pos x="93" y="287"/>
                </a:cxn>
                <a:cxn ang="0">
                  <a:pos x="102" y="246"/>
                </a:cxn>
                <a:cxn ang="0">
                  <a:pos x="110" y="213"/>
                </a:cxn>
                <a:cxn ang="0">
                  <a:pos x="115" y="190"/>
                </a:cxn>
                <a:cxn ang="0">
                  <a:pos x="116" y="182"/>
                </a:cxn>
                <a:cxn ang="0">
                  <a:pos x="119" y="175"/>
                </a:cxn>
                <a:cxn ang="0">
                  <a:pos x="128" y="157"/>
                </a:cxn>
                <a:cxn ang="0">
                  <a:pos x="142" y="130"/>
                </a:cxn>
                <a:cxn ang="0">
                  <a:pos x="159" y="101"/>
                </a:cxn>
                <a:cxn ang="0">
                  <a:pos x="177" y="70"/>
                </a:cxn>
                <a:cxn ang="0">
                  <a:pos x="198" y="40"/>
                </a:cxn>
                <a:cxn ang="0">
                  <a:pos x="218" y="15"/>
                </a:cxn>
                <a:cxn ang="0">
                  <a:pos x="236" y="0"/>
                </a:cxn>
              </a:cxnLst>
              <a:rect l="0" t="0" r="r" b="b"/>
              <a:pathLst>
                <a:path w="238" h="629">
                  <a:moveTo>
                    <a:pt x="236" y="0"/>
                  </a:moveTo>
                  <a:lnTo>
                    <a:pt x="236" y="0"/>
                  </a:lnTo>
                  <a:lnTo>
                    <a:pt x="238" y="2"/>
                  </a:lnTo>
                  <a:lnTo>
                    <a:pt x="238" y="9"/>
                  </a:lnTo>
                  <a:lnTo>
                    <a:pt x="238" y="19"/>
                  </a:lnTo>
                  <a:lnTo>
                    <a:pt x="238" y="34"/>
                  </a:lnTo>
                  <a:lnTo>
                    <a:pt x="238" y="49"/>
                  </a:lnTo>
                  <a:lnTo>
                    <a:pt x="238" y="65"/>
                  </a:lnTo>
                  <a:lnTo>
                    <a:pt x="238" y="82"/>
                  </a:lnTo>
                  <a:lnTo>
                    <a:pt x="238" y="93"/>
                  </a:lnTo>
                  <a:lnTo>
                    <a:pt x="236" y="108"/>
                  </a:lnTo>
                  <a:lnTo>
                    <a:pt x="234" y="128"/>
                  </a:lnTo>
                  <a:lnTo>
                    <a:pt x="229" y="148"/>
                  </a:lnTo>
                  <a:lnTo>
                    <a:pt x="225" y="172"/>
                  </a:lnTo>
                  <a:lnTo>
                    <a:pt x="218" y="199"/>
                  </a:lnTo>
                  <a:lnTo>
                    <a:pt x="210" y="222"/>
                  </a:lnTo>
                  <a:lnTo>
                    <a:pt x="200" y="249"/>
                  </a:lnTo>
                  <a:lnTo>
                    <a:pt x="189" y="274"/>
                  </a:lnTo>
                  <a:lnTo>
                    <a:pt x="184" y="281"/>
                  </a:lnTo>
                  <a:lnTo>
                    <a:pt x="174" y="304"/>
                  </a:lnTo>
                  <a:lnTo>
                    <a:pt x="157" y="338"/>
                  </a:lnTo>
                  <a:lnTo>
                    <a:pt x="139" y="375"/>
                  </a:lnTo>
                  <a:lnTo>
                    <a:pt x="118" y="416"/>
                  </a:lnTo>
                  <a:lnTo>
                    <a:pt x="100" y="458"/>
                  </a:lnTo>
                  <a:lnTo>
                    <a:pt x="83" y="493"/>
                  </a:lnTo>
                  <a:lnTo>
                    <a:pt x="71" y="521"/>
                  </a:lnTo>
                  <a:lnTo>
                    <a:pt x="69" y="526"/>
                  </a:lnTo>
                  <a:lnTo>
                    <a:pt x="66" y="535"/>
                  </a:lnTo>
                  <a:lnTo>
                    <a:pt x="62" y="548"/>
                  </a:lnTo>
                  <a:lnTo>
                    <a:pt x="55" y="563"/>
                  </a:lnTo>
                  <a:lnTo>
                    <a:pt x="48" y="581"/>
                  </a:lnTo>
                  <a:lnTo>
                    <a:pt x="39" y="598"/>
                  </a:lnTo>
                  <a:lnTo>
                    <a:pt x="32" y="615"/>
                  </a:lnTo>
                  <a:lnTo>
                    <a:pt x="24" y="626"/>
                  </a:lnTo>
                  <a:lnTo>
                    <a:pt x="0" y="629"/>
                  </a:lnTo>
                  <a:lnTo>
                    <a:pt x="1" y="625"/>
                  </a:lnTo>
                  <a:lnTo>
                    <a:pt x="7" y="610"/>
                  </a:lnTo>
                  <a:lnTo>
                    <a:pt x="15" y="588"/>
                  </a:lnTo>
                  <a:lnTo>
                    <a:pt x="24" y="560"/>
                  </a:lnTo>
                  <a:lnTo>
                    <a:pt x="34" y="530"/>
                  </a:lnTo>
                  <a:lnTo>
                    <a:pt x="46" y="501"/>
                  </a:lnTo>
                  <a:lnTo>
                    <a:pt x="52" y="470"/>
                  </a:lnTo>
                  <a:lnTo>
                    <a:pt x="60" y="443"/>
                  </a:lnTo>
                  <a:lnTo>
                    <a:pt x="66" y="413"/>
                  </a:lnTo>
                  <a:lnTo>
                    <a:pt x="75" y="373"/>
                  </a:lnTo>
                  <a:lnTo>
                    <a:pt x="84" y="330"/>
                  </a:lnTo>
                  <a:lnTo>
                    <a:pt x="93" y="287"/>
                  </a:lnTo>
                  <a:lnTo>
                    <a:pt x="102" y="246"/>
                  </a:lnTo>
                  <a:lnTo>
                    <a:pt x="110" y="213"/>
                  </a:lnTo>
                  <a:lnTo>
                    <a:pt x="115" y="190"/>
                  </a:lnTo>
                  <a:lnTo>
                    <a:pt x="116" y="182"/>
                  </a:lnTo>
                  <a:lnTo>
                    <a:pt x="119" y="175"/>
                  </a:lnTo>
                  <a:lnTo>
                    <a:pt x="128" y="157"/>
                  </a:lnTo>
                  <a:lnTo>
                    <a:pt x="142" y="130"/>
                  </a:lnTo>
                  <a:lnTo>
                    <a:pt x="159" y="101"/>
                  </a:lnTo>
                  <a:lnTo>
                    <a:pt x="177" y="70"/>
                  </a:lnTo>
                  <a:lnTo>
                    <a:pt x="198" y="40"/>
                  </a:lnTo>
                  <a:lnTo>
                    <a:pt x="218" y="15"/>
                  </a:lnTo>
                  <a:lnTo>
                    <a:pt x="236" y="0"/>
                  </a:lnTo>
                  <a:close/>
                </a:path>
              </a:pathLst>
            </a:custGeom>
            <a:noFill/>
            <a:ln w="1588">
              <a:solidFill>
                <a:srgbClr val="000000"/>
              </a:solidFill>
              <a:prstDash val="solid"/>
              <a:round/>
              <a:headEnd/>
              <a:tailEnd/>
            </a:ln>
          </p:spPr>
          <p:txBody>
            <a:bodyPr/>
            <a:lstStyle/>
            <a:p>
              <a:endParaRPr lang="en-US"/>
            </a:p>
          </p:txBody>
        </p:sp>
        <p:sp>
          <p:nvSpPr>
            <p:cNvPr id="1242095" name="Freeform 1007"/>
            <p:cNvSpPr>
              <a:spLocks/>
            </p:cNvSpPr>
            <p:nvPr/>
          </p:nvSpPr>
          <p:spPr bwMode="auto">
            <a:xfrm>
              <a:off x="2987" y="1934"/>
              <a:ext cx="6" cy="60"/>
            </a:xfrm>
            <a:custGeom>
              <a:avLst/>
              <a:gdLst/>
              <a:ahLst/>
              <a:cxnLst>
                <a:cxn ang="0">
                  <a:pos x="0" y="0"/>
                </a:cxn>
                <a:cxn ang="0">
                  <a:pos x="0" y="0"/>
                </a:cxn>
                <a:cxn ang="0">
                  <a:pos x="1" y="12"/>
                </a:cxn>
                <a:cxn ang="0">
                  <a:pos x="2" y="18"/>
                </a:cxn>
                <a:cxn ang="0">
                  <a:pos x="5" y="27"/>
                </a:cxn>
                <a:cxn ang="0">
                  <a:pos x="9" y="39"/>
                </a:cxn>
                <a:cxn ang="0">
                  <a:pos x="11" y="52"/>
                </a:cxn>
                <a:cxn ang="0">
                  <a:pos x="11" y="65"/>
                </a:cxn>
                <a:cxn ang="0">
                  <a:pos x="13" y="77"/>
                </a:cxn>
                <a:cxn ang="0">
                  <a:pos x="11" y="87"/>
                </a:cxn>
                <a:cxn ang="0">
                  <a:pos x="11" y="98"/>
                </a:cxn>
                <a:cxn ang="0">
                  <a:pos x="10" y="108"/>
                </a:cxn>
                <a:cxn ang="0">
                  <a:pos x="7" y="114"/>
                </a:cxn>
                <a:cxn ang="0">
                  <a:pos x="5" y="121"/>
                </a:cxn>
              </a:cxnLst>
              <a:rect l="0" t="0" r="r" b="b"/>
              <a:pathLst>
                <a:path w="13" h="121">
                  <a:moveTo>
                    <a:pt x="0" y="0"/>
                  </a:moveTo>
                  <a:lnTo>
                    <a:pt x="0" y="0"/>
                  </a:lnTo>
                  <a:lnTo>
                    <a:pt x="1" y="12"/>
                  </a:lnTo>
                  <a:lnTo>
                    <a:pt x="2" y="18"/>
                  </a:lnTo>
                  <a:lnTo>
                    <a:pt x="5" y="27"/>
                  </a:lnTo>
                  <a:lnTo>
                    <a:pt x="9" y="39"/>
                  </a:lnTo>
                  <a:lnTo>
                    <a:pt x="11" y="52"/>
                  </a:lnTo>
                  <a:lnTo>
                    <a:pt x="11" y="65"/>
                  </a:lnTo>
                  <a:lnTo>
                    <a:pt x="13" y="77"/>
                  </a:lnTo>
                  <a:lnTo>
                    <a:pt x="11" y="87"/>
                  </a:lnTo>
                  <a:lnTo>
                    <a:pt x="11" y="98"/>
                  </a:lnTo>
                  <a:lnTo>
                    <a:pt x="10" y="108"/>
                  </a:lnTo>
                  <a:lnTo>
                    <a:pt x="7" y="114"/>
                  </a:lnTo>
                  <a:lnTo>
                    <a:pt x="5" y="121"/>
                  </a:lnTo>
                </a:path>
              </a:pathLst>
            </a:custGeom>
            <a:noFill/>
            <a:ln w="1588">
              <a:solidFill>
                <a:srgbClr val="000000"/>
              </a:solidFill>
              <a:prstDash val="solid"/>
              <a:round/>
              <a:headEnd/>
              <a:tailEnd/>
            </a:ln>
          </p:spPr>
          <p:txBody>
            <a:bodyPr/>
            <a:lstStyle/>
            <a:p>
              <a:endParaRPr lang="en-US"/>
            </a:p>
          </p:txBody>
        </p:sp>
        <p:sp>
          <p:nvSpPr>
            <p:cNvPr id="1242096" name="Freeform 1008"/>
            <p:cNvSpPr>
              <a:spLocks/>
            </p:cNvSpPr>
            <p:nvPr/>
          </p:nvSpPr>
          <p:spPr bwMode="auto">
            <a:xfrm>
              <a:off x="3002" y="1935"/>
              <a:ext cx="2" cy="22"/>
            </a:xfrm>
            <a:custGeom>
              <a:avLst/>
              <a:gdLst/>
              <a:ahLst/>
              <a:cxnLst>
                <a:cxn ang="0">
                  <a:pos x="2" y="0"/>
                </a:cxn>
                <a:cxn ang="0">
                  <a:pos x="2" y="0"/>
                </a:cxn>
                <a:cxn ang="0">
                  <a:pos x="4" y="12"/>
                </a:cxn>
                <a:cxn ang="0">
                  <a:pos x="4" y="22"/>
                </a:cxn>
                <a:cxn ang="0">
                  <a:pos x="2" y="34"/>
                </a:cxn>
                <a:cxn ang="0">
                  <a:pos x="0" y="44"/>
                </a:cxn>
              </a:cxnLst>
              <a:rect l="0" t="0" r="r" b="b"/>
              <a:pathLst>
                <a:path w="4" h="44">
                  <a:moveTo>
                    <a:pt x="2" y="0"/>
                  </a:moveTo>
                  <a:lnTo>
                    <a:pt x="2" y="0"/>
                  </a:lnTo>
                  <a:lnTo>
                    <a:pt x="4" y="12"/>
                  </a:lnTo>
                  <a:lnTo>
                    <a:pt x="4" y="22"/>
                  </a:lnTo>
                  <a:lnTo>
                    <a:pt x="2" y="34"/>
                  </a:lnTo>
                  <a:lnTo>
                    <a:pt x="0" y="44"/>
                  </a:lnTo>
                </a:path>
              </a:pathLst>
            </a:custGeom>
            <a:noFill/>
            <a:ln w="1588">
              <a:solidFill>
                <a:srgbClr val="000000"/>
              </a:solidFill>
              <a:prstDash val="solid"/>
              <a:round/>
              <a:headEnd/>
              <a:tailEnd/>
            </a:ln>
          </p:spPr>
          <p:txBody>
            <a:bodyPr/>
            <a:lstStyle/>
            <a:p>
              <a:endParaRPr lang="en-US"/>
            </a:p>
          </p:txBody>
        </p:sp>
        <p:sp>
          <p:nvSpPr>
            <p:cNvPr id="1242097" name="Freeform 1009"/>
            <p:cNvSpPr>
              <a:spLocks/>
            </p:cNvSpPr>
            <p:nvPr/>
          </p:nvSpPr>
          <p:spPr bwMode="auto">
            <a:xfrm>
              <a:off x="2975" y="1965"/>
              <a:ext cx="10" cy="58"/>
            </a:xfrm>
            <a:custGeom>
              <a:avLst/>
              <a:gdLst/>
              <a:ahLst/>
              <a:cxnLst>
                <a:cxn ang="0">
                  <a:pos x="11" y="0"/>
                </a:cxn>
                <a:cxn ang="0">
                  <a:pos x="11" y="0"/>
                </a:cxn>
                <a:cxn ang="0">
                  <a:pos x="18" y="18"/>
                </a:cxn>
                <a:cxn ang="0">
                  <a:pos x="19" y="34"/>
                </a:cxn>
                <a:cxn ang="0">
                  <a:pos x="18" y="52"/>
                </a:cxn>
                <a:cxn ang="0">
                  <a:pos x="15" y="68"/>
                </a:cxn>
                <a:cxn ang="0">
                  <a:pos x="10" y="83"/>
                </a:cxn>
                <a:cxn ang="0">
                  <a:pos x="5" y="98"/>
                </a:cxn>
                <a:cxn ang="0">
                  <a:pos x="2" y="108"/>
                </a:cxn>
                <a:cxn ang="0">
                  <a:pos x="0" y="117"/>
                </a:cxn>
              </a:cxnLst>
              <a:rect l="0" t="0" r="r" b="b"/>
              <a:pathLst>
                <a:path w="19" h="117">
                  <a:moveTo>
                    <a:pt x="11" y="0"/>
                  </a:moveTo>
                  <a:lnTo>
                    <a:pt x="11" y="0"/>
                  </a:lnTo>
                  <a:lnTo>
                    <a:pt x="18" y="18"/>
                  </a:lnTo>
                  <a:lnTo>
                    <a:pt x="19" y="34"/>
                  </a:lnTo>
                  <a:lnTo>
                    <a:pt x="18" y="52"/>
                  </a:lnTo>
                  <a:lnTo>
                    <a:pt x="15" y="68"/>
                  </a:lnTo>
                  <a:lnTo>
                    <a:pt x="10" y="83"/>
                  </a:lnTo>
                  <a:lnTo>
                    <a:pt x="5" y="98"/>
                  </a:lnTo>
                  <a:lnTo>
                    <a:pt x="2" y="108"/>
                  </a:lnTo>
                  <a:lnTo>
                    <a:pt x="0" y="117"/>
                  </a:lnTo>
                </a:path>
              </a:pathLst>
            </a:custGeom>
            <a:noFill/>
            <a:ln w="1588">
              <a:solidFill>
                <a:srgbClr val="000000"/>
              </a:solidFill>
              <a:prstDash val="solid"/>
              <a:round/>
              <a:headEnd/>
              <a:tailEnd/>
            </a:ln>
          </p:spPr>
          <p:txBody>
            <a:bodyPr/>
            <a:lstStyle/>
            <a:p>
              <a:endParaRPr lang="en-US"/>
            </a:p>
          </p:txBody>
        </p:sp>
        <p:sp>
          <p:nvSpPr>
            <p:cNvPr id="1242098" name="Freeform 1010"/>
            <p:cNvSpPr>
              <a:spLocks/>
            </p:cNvSpPr>
            <p:nvPr/>
          </p:nvSpPr>
          <p:spPr bwMode="auto">
            <a:xfrm>
              <a:off x="2958" y="2016"/>
              <a:ext cx="9" cy="41"/>
            </a:xfrm>
            <a:custGeom>
              <a:avLst/>
              <a:gdLst/>
              <a:ahLst/>
              <a:cxnLst>
                <a:cxn ang="0">
                  <a:pos x="18" y="0"/>
                </a:cxn>
                <a:cxn ang="0">
                  <a:pos x="18" y="0"/>
                </a:cxn>
                <a:cxn ang="0">
                  <a:pos x="18" y="11"/>
                </a:cxn>
                <a:cxn ang="0">
                  <a:pos x="18" y="20"/>
                </a:cxn>
                <a:cxn ang="0">
                  <a:pos x="17" y="31"/>
                </a:cxn>
                <a:cxn ang="0">
                  <a:pos x="13" y="43"/>
                </a:cxn>
                <a:cxn ang="0">
                  <a:pos x="12" y="55"/>
                </a:cxn>
                <a:cxn ang="0">
                  <a:pos x="8" y="66"/>
                </a:cxn>
                <a:cxn ang="0">
                  <a:pos x="4" y="76"/>
                </a:cxn>
                <a:cxn ang="0">
                  <a:pos x="0" y="83"/>
                </a:cxn>
              </a:cxnLst>
              <a:rect l="0" t="0" r="r" b="b"/>
              <a:pathLst>
                <a:path w="18" h="83">
                  <a:moveTo>
                    <a:pt x="18" y="0"/>
                  </a:moveTo>
                  <a:lnTo>
                    <a:pt x="18" y="0"/>
                  </a:lnTo>
                  <a:lnTo>
                    <a:pt x="18" y="11"/>
                  </a:lnTo>
                  <a:lnTo>
                    <a:pt x="18" y="20"/>
                  </a:lnTo>
                  <a:lnTo>
                    <a:pt x="17" y="31"/>
                  </a:lnTo>
                  <a:lnTo>
                    <a:pt x="13" y="43"/>
                  </a:lnTo>
                  <a:lnTo>
                    <a:pt x="12" y="55"/>
                  </a:lnTo>
                  <a:lnTo>
                    <a:pt x="8" y="66"/>
                  </a:lnTo>
                  <a:lnTo>
                    <a:pt x="4" y="76"/>
                  </a:lnTo>
                  <a:lnTo>
                    <a:pt x="0" y="83"/>
                  </a:lnTo>
                </a:path>
              </a:pathLst>
            </a:custGeom>
            <a:noFill/>
            <a:ln w="1588">
              <a:solidFill>
                <a:srgbClr val="000000"/>
              </a:solidFill>
              <a:prstDash val="solid"/>
              <a:round/>
              <a:headEnd/>
              <a:tailEnd/>
            </a:ln>
          </p:spPr>
          <p:txBody>
            <a:bodyPr/>
            <a:lstStyle/>
            <a:p>
              <a:endParaRPr lang="en-US"/>
            </a:p>
          </p:txBody>
        </p:sp>
        <p:sp>
          <p:nvSpPr>
            <p:cNvPr id="1242099" name="Freeform 1011"/>
            <p:cNvSpPr>
              <a:spLocks/>
            </p:cNvSpPr>
            <p:nvPr/>
          </p:nvSpPr>
          <p:spPr bwMode="auto">
            <a:xfrm>
              <a:off x="2928" y="2057"/>
              <a:ext cx="21" cy="72"/>
            </a:xfrm>
            <a:custGeom>
              <a:avLst/>
              <a:gdLst/>
              <a:ahLst/>
              <a:cxnLst>
                <a:cxn ang="0">
                  <a:pos x="42" y="0"/>
                </a:cxn>
                <a:cxn ang="0">
                  <a:pos x="42" y="0"/>
                </a:cxn>
                <a:cxn ang="0">
                  <a:pos x="39" y="21"/>
                </a:cxn>
                <a:cxn ang="0">
                  <a:pos x="36" y="42"/>
                </a:cxn>
                <a:cxn ang="0">
                  <a:pos x="28" y="64"/>
                </a:cxn>
                <a:cxn ang="0">
                  <a:pos x="22" y="86"/>
                </a:cxn>
                <a:cxn ang="0">
                  <a:pos x="14" y="105"/>
                </a:cxn>
                <a:cxn ang="0">
                  <a:pos x="9" y="122"/>
                </a:cxn>
                <a:cxn ang="0">
                  <a:pos x="2" y="135"/>
                </a:cxn>
                <a:cxn ang="0">
                  <a:pos x="0" y="144"/>
                </a:cxn>
              </a:cxnLst>
              <a:rect l="0" t="0" r="r" b="b"/>
              <a:pathLst>
                <a:path w="42" h="144">
                  <a:moveTo>
                    <a:pt x="42" y="0"/>
                  </a:moveTo>
                  <a:lnTo>
                    <a:pt x="42" y="0"/>
                  </a:lnTo>
                  <a:lnTo>
                    <a:pt x="39" y="21"/>
                  </a:lnTo>
                  <a:lnTo>
                    <a:pt x="36" y="42"/>
                  </a:lnTo>
                  <a:lnTo>
                    <a:pt x="28" y="64"/>
                  </a:lnTo>
                  <a:lnTo>
                    <a:pt x="22" y="86"/>
                  </a:lnTo>
                  <a:lnTo>
                    <a:pt x="14" y="105"/>
                  </a:lnTo>
                  <a:lnTo>
                    <a:pt x="9" y="122"/>
                  </a:lnTo>
                  <a:lnTo>
                    <a:pt x="2" y="135"/>
                  </a:lnTo>
                  <a:lnTo>
                    <a:pt x="0" y="144"/>
                  </a:lnTo>
                </a:path>
              </a:pathLst>
            </a:custGeom>
            <a:noFill/>
            <a:ln w="1588">
              <a:solidFill>
                <a:srgbClr val="000000"/>
              </a:solidFill>
              <a:prstDash val="solid"/>
              <a:round/>
              <a:headEnd/>
              <a:tailEnd/>
            </a:ln>
          </p:spPr>
          <p:txBody>
            <a:bodyPr/>
            <a:lstStyle/>
            <a:p>
              <a:endParaRPr lang="en-US"/>
            </a:p>
          </p:txBody>
        </p:sp>
        <p:sp>
          <p:nvSpPr>
            <p:cNvPr id="1242100" name="Freeform 1012"/>
            <p:cNvSpPr>
              <a:spLocks/>
            </p:cNvSpPr>
            <p:nvPr/>
          </p:nvSpPr>
          <p:spPr bwMode="auto">
            <a:xfrm>
              <a:off x="2875" y="1884"/>
              <a:ext cx="46" cy="176"/>
            </a:xfrm>
            <a:custGeom>
              <a:avLst/>
              <a:gdLst/>
              <a:ahLst/>
              <a:cxnLst>
                <a:cxn ang="0">
                  <a:pos x="93" y="0"/>
                </a:cxn>
                <a:cxn ang="0">
                  <a:pos x="91" y="7"/>
                </a:cxn>
                <a:cxn ang="0">
                  <a:pos x="87" y="21"/>
                </a:cxn>
                <a:cxn ang="0">
                  <a:pos x="84" y="38"/>
                </a:cxn>
                <a:cxn ang="0">
                  <a:pos x="78" y="59"/>
                </a:cxn>
                <a:cxn ang="0">
                  <a:pos x="72" y="86"/>
                </a:cxn>
                <a:cxn ang="0">
                  <a:pos x="67" y="114"/>
                </a:cxn>
                <a:cxn ang="0">
                  <a:pos x="59" y="143"/>
                </a:cxn>
                <a:cxn ang="0">
                  <a:pos x="53" y="176"/>
                </a:cxn>
                <a:cxn ang="0">
                  <a:pos x="48" y="206"/>
                </a:cxn>
                <a:cxn ang="0">
                  <a:pos x="40" y="235"/>
                </a:cxn>
                <a:cxn ang="0">
                  <a:pos x="35" y="263"/>
                </a:cxn>
                <a:cxn ang="0">
                  <a:pos x="28" y="287"/>
                </a:cxn>
                <a:cxn ang="0">
                  <a:pos x="25" y="308"/>
                </a:cxn>
                <a:cxn ang="0">
                  <a:pos x="22" y="324"/>
                </a:cxn>
                <a:cxn ang="0">
                  <a:pos x="19" y="334"/>
                </a:cxn>
                <a:cxn ang="0">
                  <a:pos x="18" y="337"/>
                </a:cxn>
                <a:cxn ang="0">
                  <a:pos x="14" y="340"/>
                </a:cxn>
                <a:cxn ang="0">
                  <a:pos x="8" y="349"/>
                </a:cxn>
                <a:cxn ang="0">
                  <a:pos x="1" y="352"/>
                </a:cxn>
                <a:cxn ang="0">
                  <a:pos x="0" y="346"/>
                </a:cxn>
                <a:cxn ang="0">
                  <a:pos x="3" y="329"/>
                </a:cxn>
                <a:cxn ang="0">
                  <a:pos x="8" y="309"/>
                </a:cxn>
                <a:cxn ang="0">
                  <a:pos x="10" y="286"/>
                </a:cxn>
                <a:cxn ang="0">
                  <a:pos x="14" y="259"/>
                </a:cxn>
                <a:cxn ang="0">
                  <a:pos x="14" y="232"/>
                </a:cxn>
                <a:cxn ang="0">
                  <a:pos x="18" y="203"/>
                </a:cxn>
                <a:cxn ang="0">
                  <a:pos x="19" y="173"/>
                </a:cxn>
                <a:cxn ang="0">
                  <a:pos x="22" y="146"/>
                </a:cxn>
                <a:cxn ang="0">
                  <a:pos x="23" y="126"/>
                </a:cxn>
                <a:cxn ang="0">
                  <a:pos x="26" y="109"/>
                </a:cxn>
                <a:cxn ang="0">
                  <a:pos x="27" y="96"/>
                </a:cxn>
                <a:cxn ang="0">
                  <a:pos x="31" y="84"/>
                </a:cxn>
                <a:cxn ang="0">
                  <a:pos x="34" y="77"/>
                </a:cxn>
                <a:cxn ang="0">
                  <a:pos x="36" y="68"/>
                </a:cxn>
                <a:cxn ang="0">
                  <a:pos x="40" y="62"/>
                </a:cxn>
                <a:cxn ang="0">
                  <a:pos x="43" y="55"/>
                </a:cxn>
                <a:cxn ang="0">
                  <a:pos x="48" y="47"/>
                </a:cxn>
                <a:cxn ang="0">
                  <a:pos x="54" y="40"/>
                </a:cxn>
                <a:cxn ang="0">
                  <a:pos x="62" y="29"/>
                </a:cxn>
                <a:cxn ang="0">
                  <a:pos x="71" y="22"/>
                </a:cxn>
                <a:cxn ang="0">
                  <a:pos x="78" y="13"/>
                </a:cxn>
                <a:cxn ang="0">
                  <a:pos x="86" y="7"/>
                </a:cxn>
                <a:cxn ang="0">
                  <a:pos x="91" y="1"/>
                </a:cxn>
                <a:cxn ang="0">
                  <a:pos x="93" y="0"/>
                </a:cxn>
              </a:cxnLst>
              <a:rect l="0" t="0" r="r" b="b"/>
              <a:pathLst>
                <a:path w="93" h="352">
                  <a:moveTo>
                    <a:pt x="93" y="0"/>
                  </a:moveTo>
                  <a:lnTo>
                    <a:pt x="91" y="7"/>
                  </a:lnTo>
                  <a:lnTo>
                    <a:pt x="87" y="21"/>
                  </a:lnTo>
                  <a:lnTo>
                    <a:pt x="84" y="38"/>
                  </a:lnTo>
                  <a:lnTo>
                    <a:pt x="78" y="59"/>
                  </a:lnTo>
                  <a:lnTo>
                    <a:pt x="72" y="86"/>
                  </a:lnTo>
                  <a:lnTo>
                    <a:pt x="67" y="114"/>
                  </a:lnTo>
                  <a:lnTo>
                    <a:pt x="59" y="143"/>
                  </a:lnTo>
                  <a:lnTo>
                    <a:pt x="53" y="176"/>
                  </a:lnTo>
                  <a:lnTo>
                    <a:pt x="48" y="206"/>
                  </a:lnTo>
                  <a:lnTo>
                    <a:pt x="40" y="235"/>
                  </a:lnTo>
                  <a:lnTo>
                    <a:pt x="35" y="263"/>
                  </a:lnTo>
                  <a:lnTo>
                    <a:pt x="28" y="287"/>
                  </a:lnTo>
                  <a:lnTo>
                    <a:pt x="25" y="308"/>
                  </a:lnTo>
                  <a:lnTo>
                    <a:pt x="22" y="324"/>
                  </a:lnTo>
                  <a:lnTo>
                    <a:pt x="19" y="334"/>
                  </a:lnTo>
                  <a:lnTo>
                    <a:pt x="18" y="337"/>
                  </a:lnTo>
                  <a:lnTo>
                    <a:pt x="14" y="340"/>
                  </a:lnTo>
                  <a:lnTo>
                    <a:pt x="8" y="349"/>
                  </a:lnTo>
                  <a:lnTo>
                    <a:pt x="1" y="352"/>
                  </a:lnTo>
                  <a:lnTo>
                    <a:pt x="0" y="346"/>
                  </a:lnTo>
                  <a:lnTo>
                    <a:pt x="3" y="329"/>
                  </a:lnTo>
                  <a:lnTo>
                    <a:pt x="8" y="309"/>
                  </a:lnTo>
                  <a:lnTo>
                    <a:pt x="10" y="286"/>
                  </a:lnTo>
                  <a:lnTo>
                    <a:pt x="14" y="259"/>
                  </a:lnTo>
                  <a:lnTo>
                    <a:pt x="14" y="232"/>
                  </a:lnTo>
                  <a:lnTo>
                    <a:pt x="18" y="203"/>
                  </a:lnTo>
                  <a:lnTo>
                    <a:pt x="19" y="173"/>
                  </a:lnTo>
                  <a:lnTo>
                    <a:pt x="22" y="146"/>
                  </a:lnTo>
                  <a:lnTo>
                    <a:pt x="23" y="126"/>
                  </a:lnTo>
                  <a:lnTo>
                    <a:pt x="26" y="109"/>
                  </a:lnTo>
                  <a:lnTo>
                    <a:pt x="27" y="96"/>
                  </a:lnTo>
                  <a:lnTo>
                    <a:pt x="31" y="84"/>
                  </a:lnTo>
                  <a:lnTo>
                    <a:pt x="34" y="77"/>
                  </a:lnTo>
                  <a:lnTo>
                    <a:pt x="36" y="68"/>
                  </a:lnTo>
                  <a:lnTo>
                    <a:pt x="40" y="62"/>
                  </a:lnTo>
                  <a:lnTo>
                    <a:pt x="43" y="55"/>
                  </a:lnTo>
                  <a:lnTo>
                    <a:pt x="48" y="47"/>
                  </a:lnTo>
                  <a:lnTo>
                    <a:pt x="54" y="40"/>
                  </a:lnTo>
                  <a:lnTo>
                    <a:pt x="62" y="29"/>
                  </a:lnTo>
                  <a:lnTo>
                    <a:pt x="71" y="22"/>
                  </a:lnTo>
                  <a:lnTo>
                    <a:pt x="78" y="13"/>
                  </a:lnTo>
                  <a:lnTo>
                    <a:pt x="86" y="7"/>
                  </a:lnTo>
                  <a:lnTo>
                    <a:pt x="91" y="1"/>
                  </a:lnTo>
                  <a:lnTo>
                    <a:pt x="93" y="0"/>
                  </a:lnTo>
                  <a:close/>
                </a:path>
              </a:pathLst>
            </a:custGeom>
            <a:solidFill>
              <a:srgbClr val="FFFFFF"/>
            </a:solidFill>
            <a:ln w="9525">
              <a:noFill/>
              <a:round/>
              <a:headEnd/>
              <a:tailEnd/>
            </a:ln>
          </p:spPr>
          <p:txBody>
            <a:bodyPr/>
            <a:lstStyle/>
            <a:p>
              <a:endParaRPr lang="en-US"/>
            </a:p>
          </p:txBody>
        </p:sp>
        <p:sp>
          <p:nvSpPr>
            <p:cNvPr id="1242101" name="Freeform 1013"/>
            <p:cNvSpPr>
              <a:spLocks/>
            </p:cNvSpPr>
            <p:nvPr/>
          </p:nvSpPr>
          <p:spPr bwMode="auto">
            <a:xfrm>
              <a:off x="2875" y="1884"/>
              <a:ext cx="46" cy="176"/>
            </a:xfrm>
            <a:custGeom>
              <a:avLst/>
              <a:gdLst/>
              <a:ahLst/>
              <a:cxnLst>
                <a:cxn ang="0">
                  <a:pos x="93" y="0"/>
                </a:cxn>
                <a:cxn ang="0">
                  <a:pos x="93" y="0"/>
                </a:cxn>
                <a:cxn ang="0">
                  <a:pos x="91" y="7"/>
                </a:cxn>
                <a:cxn ang="0">
                  <a:pos x="87" y="21"/>
                </a:cxn>
                <a:cxn ang="0">
                  <a:pos x="84" y="38"/>
                </a:cxn>
                <a:cxn ang="0">
                  <a:pos x="78" y="59"/>
                </a:cxn>
                <a:cxn ang="0">
                  <a:pos x="72" y="86"/>
                </a:cxn>
                <a:cxn ang="0">
                  <a:pos x="67" y="114"/>
                </a:cxn>
                <a:cxn ang="0">
                  <a:pos x="59" y="143"/>
                </a:cxn>
                <a:cxn ang="0">
                  <a:pos x="53" y="176"/>
                </a:cxn>
                <a:cxn ang="0">
                  <a:pos x="48" y="206"/>
                </a:cxn>
                <a:cxn ang="0">
                  <a:pos x="40" y="235"/>
                </a:cxn>
                <a:cxn ang="0">
                  <a:pos x="35" y="263"/>
                </a:cxn>
                <a:cxn ang="0">
                  <a:pos x="28" y="287"/>
                </a:cxn>
                <a:cxn ang="0">
                  <a:pos x="25" y="308"/>
                </a:cxn>
                <a:cxn ang="0">
                  <a:pos x="22" y="324"/>
                </a:cxn>
                <a:cxn ang="0">
                  <a:pos x="19" y="334"/>
                </a:cxn>
                <a:cxn ang="0">
                  <a:pos x="18" y="337"/>
                </a:cxn>
                <a:cxn ang="0">
                  <a:pos x="14" y="340"/>
                </a:cxn>
                <a:cxn ang="0">
                  <a:pos x="8" y="349"/>
                </a:cxn>
                <a:cxn ang="0">
                  <a:pos x="1" y="352"/>
                </a:cxn>
                <a:cxn ang="0">
                  <a:pos x="0" y="346"/>
                </a:cxn>
                <a:cxn ang="0">
                  <a:pos x="3" y="329"/>
                </a:cxn>
                <a:cxn ang="0">
                  <a:pos x="8" y="309"/>
                </a:cxn>
                <a:cxn ang="0">
                  <a:pos x="10" y="286"/>
                </a:cxn>
                <a:cxn ang="0">
                  <a:pos x="14" y="259"/>
                </a:cxn>
                <a:cxn ang="0">
                  <a:pos x="14" y="232"/>
                </a:cxn>
                <a:cxn ang="0">
                  <a:pos x="18" y="203"/>
                </a:cxn>
                <a:cxn ang="0">
                  <a:pos x="19" y="173"/>
                </a:cxn>
                <a:cxn ang="0">
                  <a:pos x="22" y="146"/>
                </a:cxn>
                <a:cxn ang="0">
                  <a:pos x="23" y="126"/>
                </a:cxn>
                <a:cxn ang="0">
                  <a:pos x="26" y="109"/>
                </a:cxn>
                <a:cxn ang="0">
                  <a:pos x="27" y="96"/>
                </a:cxn>
                <a:cxn ang="0">
                  <a:pos x="31" y="84"/>
                </a:cxn>
                <a:cxn ang="0">
                  <a:pos x="34" y="77"/>
                </a:cxn>
                <a:cxn ang="0">
                  <a:pos x="36" y="68"/>
                </a:cxn>
                <a:cxn ang="0">
                  <a:pos x="40" y="62"/>
                </a:cxn>
                <a:cxn ang="0">
                  <a:pos x="43" y="55"/>
                </a:cxn>
                <a:cxn ang="0">
                  <a:pos x="48" y="47"/>
                </a:cxn>
                <a:cxn ang="0">
                  <a:pos x="54" y="40"/>
                </a:cxn>
                <a:cxn ang="0">
                  <a:pos x="62" y="29"/>
                </a:cxn>
                <a:cxn ang="0">
                  <a:pos x="71" y="22"/>
                </a:cxn>
                <a:cxn ang="0">
                  <a:pos x="78" y="13"/>
                </a:cxn>
                <a:cxn ang="0">
                  <a:pos x="86" y="7"/>
                </a:cxn>
                <a:cxn ang="0">
                  <a:pos x="91" y="1"/>
                </a:cxn>
                <a:cxn ang="0">
                  <a:pos x="93" y="0"/>
                </a:cxn>
              </a:cxnLst>
              <a:rect l="0" t="0" r="r" b="b"/>
              <a:pathLst>
                <a:path w="93" h="352">
                  <a:moveTo>
                    <a:pt x="93" y="0"/>
                  </a:moveTo>
                  <a:lnTo>
                    <a:pt x="93" y="0"/>
                  </a:lnTo>
                  <a:lnTo>
                    <a:pt x="91" y="7"/>
                  </a:lnTo>
                  <a:lnTo>
                    <a:pt x="87" y="21"/>
                  </a:lnTo>
                  <a:lnTo>
                    <a:pt x="84" y="38"/>
                  </a:lnTo>
                  <a:lnTo>
                    <a:pt x="78" y="59"/>
                  </a:lnTo>
                  <a:lnTo>
                    <a:pt x="72" y="86"/>
                  </a:lnTo>
                  <a:lnTo>
                    <a:pt x="67" y="114"/>
                  </a:lnTo>
                  <a:lnTo>
                    <a:pt x="59" y="143"/>
                  </a:lnTo>
                  <a:lnTo>
                    <a:pt x="53" y="176"/>
                  </a:lnTo>
                  <a:lnTo>
                    <a:pt x="48" y="206"/>
                  </a:lnTo>
                  <a:lnTo>
                    <a:pt x="40" y="235"/>
                  </a:lnTo>
                  <a:lnTo>
                    <a:pt x="35" y="263"/>
                  </a:lnTo>
                  <a:lnTo>
                    <a:pt x="28" y="287"/>
                  </a:lnTo>
                  <a:lnTo>
                    <a:pt x="25" y="308"/>
                  </a:lnTo>
                  <a:lnTo>
                    <a:pt x="22" y="324"/>
                  </a:lnTo>
                  <a:lnTo>
                    <a:pt x="19" y="334"/>
                  </a:lnTo>
                  <a:lnTo>
                    <a:pt x="18" y="337"/>
                  </a:lnTo>
                  <a:lnTo>
                    <a:pt x="14" y="340"/>
                  </a:lnTo>
                  <a:lnTo>
                    <a:pt x="8" y="349"/>
                  </a:lnTo>
                  <a:lnTo>
                    <a:pt x="1" y="352"/>
                  </a:lnTo>
                  <a:lnTo>
                    <a:pt x="0" y="346"/>
                  </a:lnTo>
                  <a:lnTo>
                    <a:pt x="3" y="329"/>
                  </a:lnTo>
                  <a:lnTo>
                    <a:pt x="8" y="309"/>
                  </a:lnTo>
                  <a:lnTo>
                    <a:pt x="10" y="286"/>
                  </a:lnTo>
                  <a:lnTo>
                    <a:pt x="14" y="259"/>
                  </a:lnTo>
                  <a:lnTo>
                    <a:pt x="14" y="232"/>
                  </a:lnTo>
                  <a:lnTo>
                    <a:pt x="18" y="203"/>
                  </a:lnTo>
                  <a:lnTo>
                    <a:pt x="19" y="173"/>
                  </a:lnTo>
                  <a:lnTo>
                    <a:pt x="22" y="146"/>
                  </a:lnTo>
                  <a:lnTo>
                    <a:pt x="23" y="126"/>
                  </a:lnTo>
                  <a:lnTo>
                    <a:pt x="26" y="109"/>
                  </a:lnTo>
                  <a:lnTo>
                    <a:pt x="27" y="96"/>
                  </a:lnTo>
                  <a:lnTo>
                    <a:pt x="31" y="84"/>
                  </a:lnTo>
                  <a:lnTo>
                    <a:pt x="34" y="77"/>
                  </a:lnTo>
                  <a:lnTo>
                    <a:pt x="36" y="68"/>
                  </a:lnTo>
                  <a:lnTo>
                    <a:pt x="40" y="62"/>
                  </a:lnTo>
                  <a:lnTo>
                    <a:pt x="43" y="55"/>
                  </a:lnTo>
                  <a:lnTo>
                    <a:pt x="48" y="47"/>
                  </a:lnTo>
                  <a:lnTo>
                    <a:pt x="54" y="40"/>
                  </a:lnTo>
                  <a:lnTo>
                    <a:pt x="62" y="29"/>
                  </a:lnTo>
                  <a:lnTo>
                    <a:pt x="71" y="22"/>
                  </a:lnTo>
                  <a:lnTo>
                    <a:pt x="78" y="13"/>
                  </a:lnTo>
                  <a:lnTo>
                    <a:pt x="86" y="7"/>
                  </a:lnTo>
                  <a:lnTo>
                    <a:pt x="91" y="1"/>
                  </a:lnTo>
                  <a:lnTo>
                    <a:pt x="93" y="0"/>
                  </a:lnTo>
                  <a:close/>
                </a:path>
              </a:pathLst>
            </a:custGeom>
            <a:noFill/>
            <a:ln w="1588">
              <a:solidFill>
                <a:srgbClr val="000000"/>
              </a:solidFill>
              <a:prstDash val="solid"/>
              <a:round/>
              <a:headEnd/>
              <a:tailEnd/>
            </a:ln>
          </p:spPr>
          <p:txBody>
            <a:bodyPr/>
            <a:lstStyle/>
            <a:p>
              <a:endParaRPr lang="en-US"/>
            </a:p>
          </p:txBody>
        </p:sp>
        <p:sp>
          <p:nvSpPr>
            <p:cNvPr id="1242102" name="Freeform 1014"/>
            <p:cNvSpPr>
              <a:spLocks/>
            </p:cNvSpPr>
            <p:nvPr/>
          </p:nvSpPr>
          <p:spPr bwMode="auto">
            <a:xfrm>
              <a:off x="2888" y="1922"/>
              <a:ext cx="8" cy="38"/>
            </a:xfrm>
            <a:custGeom>
              <a:avLst/>
              <a:gdLst/>
              <a:ahLst/>
              <a:cxnLst>
                <a:cxn ang="0">
                  <a:pos x="17" y="0"/>
                </a:cxn>
                <a:cxn ang="0">
                  <a:pos x="17" y="0"/>
                </a:cxn>
                <a:cxn ang="0">
                  <a:pos x="14" y="7"/>
                </a:cxn>
                <a:cxn ang="0">
                  <a:pos x="10" y="16"/>
                </a:cxn>
                <a:cxn ang="0">
                  <a:pos x="8" y="24"/>
                </a:cxn>
                <a:cxn ang="0">
                  <a:pos x="7" y="34"/>
                </a:cxn>
                <a:cxn ang="0">
                  <a:pos x="5" y="46"/>
                </a:cxn>
                <a:cxn ang="0">
                  <a:pos x="4" y="55"/>
                </a:cxn>
                <a:cxn ang="0">
                  <a:pos x="1" y="65"/>
                </a:cxn>
                <a:cxn ang="0">
                  <a:pos x="0" y="75"/>
                </a:cxn>
              </a:cxnLst>
              <a:rect l="0" t="0" r="r" b="b"/>
              <a:pathLst>
                <a:path w="17" h="75">
                  <a:moveTo>
                    <a:pt x="17" y="0"/>
                  </a:moveTo>
                  <a:lnTo>
                    <a:pt x="17" y="0"/>
                  </a:lnTo>
                  <a:lnTo>
                    <a:pt x="14" y="7"/>
                  </a:lnTo>
                  <a:lnTo>
                    <a:pt x="10" y="16"/>
                  </a:lnTo>
                  <a:lnTo>
                    <a:pt x="8" y="24"/>
                  </a:lnTo>
                  <a:lnTo>
                    <a:pt x="7" y="34"/>
                  </a:lnTo>
                  <a:lnTo>
                    <a:pt x="5" y="46"/>
                  </a:lnTo>
                  <a:lnTo>
                    <a:pt x="4" y="55"/>
                  </a:lnTo>
                  <a:lnTo>
                    <a:pt x="1" y="65"/>
                  </a:lnTo>
                  <a:lnTo>
                    <a:pt x="0" y="75"/>
                  </a:lnTo>
                </a:path>
              </a:pathLst>
            </a:custGeom>
            <a:noFill/>
            <a:ln w="1588">
              <a:solidFill>
                <a:srgbClr val="000000"/>
              </a:solidFill>
              <a:prstDash val="solid"/>
              <a:round/>
              <a:headEnd/>
              <a:tailEnd/>
            </a:ln>
          </p:spPr>
          <p:txBody>
            <a:bodyPr/>
            <a:lstStyle/>
            <a:p>
              <a:endParaRPr lang="en-US"/>
            </a:p>
          </p:txBody>
        </p:sp>
        <p:sp>
          <p:nvSpPr>
            <p:cNvPr id="1242103" name="Freeform 1015"/>
            <p:cNvSpPr>
              <a:spLocks/>
            </p:cNvSpPr>
            <p:nvPr/>
          </p:nvSpPr>
          <p:spPr bwMode="auto">
            <a:xfrm>
              <a:off x="2848" y="2030"/>
              <a:ext cx="37" cy="123"/>
            </a:xfrm>
            <a:custGeom>
              <a:avLst/>
              <a:gdLst/>
              <a:ahLst/>
              <a:cxnLst>
                <a:cxn ang="0">
                  <a:pos x="73" y="0"/>
                </a:cxn>
                <a:cxn ang="0">
                  <a:pos x="70" y="7"/>
                </a:cxn>
                <a:cxn ang="0">
                  <a:pos x="66" y="17"/>
                </a:cxn>
                <a:cxn ang="0">
                  <a:pos x="60" y="29"/>
                </a:cxn>
                <a:cxn ang="0">
                  <a:pos x="53" y="44"/>
                </a:cxn>
                <a:cxn ang="0">
                  <a:pos x="47" y="57"/>
                </a:cxn>
                <a:cxn ang="0">
                  <a:pos x="42" y="69"/>
                </a:cxn>
                <a:cxn ang="0">
                  <a:pos x="37" y="84"/>
                </a:cxn>
                <a:cxn ang="0">
                  <a:pos x="32" y="93"/>
                </a:cxn>
                <a:cxn ang="0">
                  <a:pos x="29" y="102"/>
                </a:cxn>
                <a:cxn ang="0">
                  <a:pos x="27" y="108"/>
                </a:cxn>
                <a:cxn ang="0">
                  <a:pos x="25" y="115"/>
                </a:cxn>
                <a:cxn ang="0">
                  <a:pos x="23" y="121"/>
                </a:cxn>
                <a:cxn ang="0">
                  <a:pos x="21" y="127"/>
                </a:cxn>
                <a:cxn ang="0">
                  <a:pos x="20" y="133"/>
                </a:cxn>
                <a:cxn ang="0">
                  <a:pos x="19" y="140"/>
                </a:cxn>
                <a:cxn ang="0">
                  <a:pos x="18" y="146"/>
                </a:cxn>
                <a:cxn ang="0">
                  <a:pos x="14" y="156"/>
                </a:cxn>
                <a:cxn ang="0">
                  <a:pos x="11" y="167"/>
                </a:cxn>
                <a:cxn ang="0">
                  <a:pos x="10" y="180"/>
                </a:cxn>
                <a:cxn ang="0">
                  <a:pos x="6" y="193"/>
                </a:cxn>
                <a:cxn ang="0">
                  <a:pos x="3" y="208"/>
                </a:cxn>
                <a:cxn ang="0">
                  <a:pos x="2" y="220"/>
                </a:cxn>
                <a:cxn ang="0">
                  <a:pos x="1" y="232"/>
                </a:cxn>
                <a:cxn ang="0">
                  <a:pos x="0" y="242"/>
                </a:cxn>
                <a:cxn ang="0">
                  <a:pos x="10" y="247"/>
                </a:cxn>
                <a:cxn ang="0">
                  <a:pos x="29" y="177"/>
                </a:cxn>
                <a:cxn ang="0">
                  <a:pos x="71" y="146"/>
                </a:cxn>
                <a:cxn ang="0">
                  <a:pos x="73" y="0"/>
                </a:cxn>
              </a:cxnLst>
              <a:rect l="0" t="0" r="r" b="b"/>
              <a:pathLst>
                <a:path w="73" h="247">
                  <a:moveTo>
                    <a:pt x="73" y="0"/>
                  </a:moveTo>
                  <a:lnTo>
                    <a:pt x="70" y="7"/>
                  </a:lnTo>
                  <a:lnTo>
                    <a:pt x="66" y="17"/>
                  </a:lnTo>
                  <a:lnTo>
                    <a:pt x="60" y="29"/>
                  </a:lnTo>
                  <a:lnTo>
                    <a:pt x="53" y="44"/>
                  </a:lnTo>
                  <a:lnTo>
                    <a:pt x="47" y="57"/>
                  </a:lnTo>
                  <a:lnTo>
                    <a:pt x="42" y="69"/>
                  </a:lnTo>
                  <a:lnTo>
                    <a:pt x="37" y="84"/>
                  </a:lnTo>
                  <a:lnTo>
                    <a:pt x="32" y="93"/>
                  </a:lnTo>
                  <a:lnTo>
                    <a:pt x="29" y="102"/>
                  </a:lnTo>
                  <a:lnTo>
                    <a:pt x="27" y="108"/>
                  </a:lnTo>
                  <a:lnTo>
                    <a:pt x="25" y="115"/>
                  </a:lnTo>
                  <a:lnTo>
                    <a:pt x="23" y="121"/>
                  </a:lnTo>
                  <a:lnTo>
                    <a:pt x="21" y="127"/>
                  </a:lnTo>
                  <a:lnTo>
                    <a:pt x="20" y="133"/>
                  </a:lnTo>
                  <a:lnTo>
                    <a:pt x="19" y="140"/>
                  </a:lnTo>
                  <a:lnTo>
                    <a:pt x="18" y="146"/>
                  </a:lnTo>
                  <a:lnTo>
                    <a:pt x="14" y="156"/>
                  </a:lnTo>
                  <a:lnTo>
                    <a:pt x="11" y="167"/>
                  </a:lnTo>
                  <a:lnTo>
                    <a:pt x="10" y="180"/>
                  </a:lnTo>
                  <a:lnTo>
                    <a:pt x="6" y="193"/>
                  </a:lnTo>
                  <a:lnTo>
                    <a:pt x="3" y="208"/>
                  </a:lnTo>
                  <a:lnTo>
                    <a:pt x="2" y="220"/>
                  </a:lnTo>
                  <a:lnTo>
                    <a:pt x="1" y="232"/>
                  </a:lnTo>
                  <a:lnTo>
                    <a:pt x="0" y="242"/>
                  </a:lnTo>
                  <a:lnTo>
                    <a:pt x="10" y="247"/>
                  </a:lnTo>
                  <a:lnTo>
                    <a:pt x="29" y="177"/>
                  </a:lnTo>
                  <a:lnTo>
                    <a:pt x="71" y="146"/>
                  </a:lnTo>
                  <a:lnTo>
                    <a:pt x="73" y="0"/>
                  </a:lnTo>
                  <a:close/>
                </a:path>
              </a:pathLst>
            </a:custGeom>
            <a:solidFill>
              <a:srgbClr val="FFFFFF"/>
            </a:solidFill>
            <a:ln w="9525">
              <a:noFill/>
              <a:round/>
              <a:headEnd/>
              <a:tailEnd/>
            </a:ln>
          </p:spPr>
          <p:txBody>
            <a:bodyPr/>
            <a:lstStyle/>
            <a:p>
              <a:endParaRPr lang="en-US"/>
            </a:p>
          </p:txBody>
        </p:sp>
        <p:sp>
          <p:nvSpPr>
            <p:cNvPr id="1242104" name="Freeform 1016"/>
            <p:cNvSpPr>
              <a:spLocks/>
            </p:cNvSpPr>
            <p:nvPr/>
          </p:nvSpPr>
          <p:spPr bwMode="auto">
            <a:xfrm>
              <a:off x="2848" y="2030"/>
              <a:ext cx="37" cy="123"/>
            </a:xfrm>
            <a:custGeom>
              <a:avLst/>
              <a:gdLst/>
              <a:ahLst/>
              <a:cxnLst>
                <a:cxn ang="0">
                  <a:pos x="73" y="0"/>
                </a:cxn>
                <a:cxn ang="0">
                  <a:pos x="73" y="0"/>
                </a:cxn>
                <a:cxn ang="0">
                  <a:pos x="70" y="7"/>
                </a:cxn>
                <a:cxn ang="0">
                  <a:pos x="66" y="17"/>
                </a:cxn>
                <a:cxn ang="0">
                  <a:pos x="60" y="29"/>
                </a:cxn>
                <a:cxn ang="0">
                  <a:pos x="53" y="44"/>
                </a:cxn>
                <a:cxn ang="0">
                  <a:pos x="47" y="57"/>
                </a:cxn>
                <a:cxn ang="0">
                  <a:pos x="42" y="69"/>
                </a:cxn>
                <a:cxn ang="0">
                  <a:pos x="37" y="84"/>
                </a:cxn>
                <a:cxn ang="0">
                  <a:pos x="32" y="93"/>
                </a:cxn>
                <a:cxn ang="0">
                  <a:pos x="29" y="102"/>
                </a:cxn>
                <a:cxn ang="0">
                  <a:pos x="27" y="108"/>
                </a:cxn>
                <a:cxn ang="0">
                  <a:pos x="25" y="115"/>
                </a:cxn>
                <a:cxn ang="0">
                  <a:pos x="23" y="121"/>
                </a:cxn>
                <a:cxn ang="0">
                  <a:pos x="21" y="127"/>
                </a:cxn>
                <a:cxn ang="0">
                  <a:pos x="20" y="133"/>
                </a:cxn>
                <a:cxn ang="0">
                  <a:pos x="19" y="140"/>
                </a:cxn>
                <a:cxn ang="0">
                  <a:pos x="18" y="146"/>
                </a:cxn>
                <a:cxn ang="0">
                  <a:pos x="14" y="156"/>
                </a:cxn>
                <a:cxn ang="0">
                  <a:pos x="11" y="167"/>
                </a:cxn>
                <a:cxn ang="0">
                  <a:pos x="10" y="180"/>
                </a:cxn>
                <a:cxn ang="0">
                  <a:pos x="6" y="193"/>
                </a:cxn>
                <a:cxn ang="0">
                  <a:pos x="3" y="208"/>
                </a:cxn>
                <a:cxn ang="0">
                  <a:pos x="2" y="220"/>
                </a:cxn>
                <a:cxn ang="0">
                  <a:pos x="1" y="232"/>
                </a:cxn>
                <a:cxn ang="0">
                  <a:pos x="0" y="242"/>
                </a:cxn>
                <a:cxn ang="0">
                  <a:pos x="10" y="247"/>
                </a:cxn>
                <a:cxn ang="0">
                  <a:pos x="29" y="177"/>
                </a:cxn>
                <a:cxn ang="0">
                  <a:pos x="71" y="146"/>
                </a:cxn>
                <a:cxn ang="0">
                  <a:pos x="73" y="0"/>
                </a:cxn>
              </a:cxnLst>
              <a:rect l="0" t="0" r="r" b="b"/>
              <a:pathLst>
                <a:path w="73" h="247">
                  <a:moveTo>
                    <a:pt x="73" y="0"/>
                  </a:moveTo>
                  <a:lnTo>
                    <a:pt x="73" y="0"/>
                  </a:lnTo>
                  <a:lnTo>
                    <a:pt x="70" y="7"/>
                  </a:lnTo>
                  <a:lnTo>
                    <a:pt x="66" y="17"/>
                  </a:lnTo>
                  <a:lnTo>
                    <a:pt x="60" y="29"/>
                  </a:lnTo>
                  <a:lnTo>
                    <a:pt x="53" y="44"/>
                  </a:lnTo>
                  <a:lnTo>
                    <a:pt x="47" y="57"/>
                  </a:lnTo>
                  <a:lnTo>
                    <a:pt x="42" y="69"/>
                  </a:lnTo>
                  <a:lnTo>
                    <a:pt x="37" y="84"/>
                  </a:lnTo>
                  <a:lnTo>
                    <a:pt x="32" y="93"/>
                  </a:lnTo>
                  <a:lnTo>
                    <a:pt x="29" y="102"/>
                  </a:lnTo>
                  <a:lnTo>
                    <a:pt x="27" y="108"/>
                  </a:lnTo>
                  <a:lnTo>
                    <a:pt x="25" y="115"/>
                  </a:lnTo>
                  <a:lnTo>
                    <a:pt x="23" y="121"/>
                  </a:lnTo>
                  <a:lnTo>
                    <a:pt x="21" y="127"/>
                  </a:lnTo>
                  <a:lnTo>
                    <a:pt x="20" y="133"/>
                  </a:lnTo>
                  <a:lnTo>
                    <a:pt x="19" y="140"/>
                  </a:lnTo>
                  <a:lnTo>
                    <a:pt x="18" y="146"/>
                  </a:lnTo>
                  <a:lnTo>
                    <a:pt x="14" y="156"/>
                  </a:lnTo>
                  <a:lnTo>
                    <a:pt x="11" y="167"/>
                  </a:lnTo>
                  <a:lnTo>
                    <a:pt x="10" y="180"/>
                  </a:lnTo>
                  <a:lnTo>
                    <a:pt x="6" y="193"/>
                  </a:lnTo>
                  <a:lnTo>
                    <a:pt x="3" y="208"/>
                  </a:lnTo>
                  <a:lnTo>
                    <a:pt x="2" y="220"/>
                  </a:lnTo>
                  <a:lnTo>
                    <a:pt x="1" y="232"/>
                  </a:lnTo>
                  <a:lnTo>
                    <a:pt x="0" y="242"/>
                  </a:lnTo>
                  <a:lnTo>
                    <a:pt x="10" y="247"/>
                  </a:lnTo>
                  <a:lnTo>
                    <a:pt x="29" y="177"/>
                  </a:lnTo>
                  <a:lnTo>
                    <a:pt x="71" y="146"/>
                  </a:lnTo>
                  <a:lnTo>
                    <a:pt x="73" y="0"/>
                  </a:lnTo>
                  <a:close/>
                </a:path>
              </a:pathLst>
            </a:custGeom>
            <a:noFill/>
            <a:ln w="1588">
              <a:solidFill>
                <a:srgbClr val="000000"/>
              </a:solidFill>
              <a:prstDash val="solid"/>
              <a:round/>
              <a:headEnd/>
              <a:tailEnd/>
            </a:ln>
          </p:spPr>
          <p:txBody>
            <a:bodyPr/>
            <a:lstStyle/>
            <a:p>
              <a:endParaRPr lang="en-US"/>
            </a:p>
          </p:txBody>
        </p:sp>
        <p:sp>
          <p:nvSpPr>
            <p:cNvPr id="1242105" name="Freeform 1017"/>
            <p:cNvSpPr>
              <a:spLocks/>
            </p:cNvSpPr>
            <p:nvPr/>
          </p:nvSpPr>
          <p:spPr bwMode="auto">
            <a:xfrm>
              <a:off x="2850" y="2083"/>
              <a:ext cx="33" cy="74"/>
            </a:xfrm>
            <a:custGeom>
              <a:avLst/>
              <a:gdLst/>
              <a:ahLst/>
              <a:cxnLst>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 ang="0">
                  <a:pos x="2" y="144"/>
                </a:cxn>
                <a:cxn ang="0">
                  <a:pos x="7" y="145"/>
                </a:cxn>
                <a:cxn ang="0">
                  <a:pos x="11" y="148"/>
                </a:cxn>
                <a:cxn ang="0">
                  <a:pos x="13" y="148"/>
                </a:cxn>
                <a:cxn ang="0">
                  <a:pos x="13" y="139"/>
                </a:cxn>
                <a:cxn ang="0">
                  <a:pos x="15" y="130"/>
                </a:cxn>
                <a:cxn ang="0">
                  <a:pos x="17" y="123"/>
                </a:cxn>
                <a:cxn ang="0">
                  <a:pos x="20" y="114"/>
                </a:cxn>
                <a:cxn ang="0">
                  <a:pos x="24" y="108"/>
                </a:cxn>
                <a:cxn ang="0">
                  <a:pos x="27" y="101"/>
                </a:cxn>
                <a:cxn ang="0">
                  <a:pos x="31" y="96"/>
                </a:cxn>
                <a:cxn ang="0">
                  <a:pos x="34" y="92"/>
                </a:cxn>
                <a:cxn ang="0">
                  <a:pos x="40" y="83"/>
                </a:cxn>
                <a:cxn ang="0">
                  <a:pos x="48" y="74"/>
                </a:cxn>
                <a:cxn ang="0">
                  <a:pos x="54" y="70"/>
                </a:cxn>
                <a:cxn ang="0">
                  <a:pos x="61" y="67"/>
                </a:cxn>
                <a:cxn ang="0">
                  <a:pos x="66" y="0"/>
                </a:cxn>
              </a:cxnLst>
              <a:rect l="0" t="0" r="r" b="b"/>
              <a:pathLst>
                <a:path w="66" h="148">
                  <a:moveTo>
                    <a:pt x="66" y="0"/>
                  </a:move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lnTo>
                    <a:pt x="2" y="144"/>
                  </a:lnTo>
                  <a:lnTo>
                    <a:pt x="7" y="145"/>
                  </a:lnTo>
                  <a:lnTo>
                    <a:pt x="11" y="148"/>
                  </a:lnTo>
                  <a:lnTo>
                    <a:pt x="13" y="148"/>
                  </a:lnTo>
                  <a:lnTo>
                    <a:pt x="13" y="139"/>
                  </a:lnTo>
                  <a:lnTo>
                    <a:pt x="15" y="130"/>
                  </a:lnTo>
                  <a:lnTo>
                    <a:pt x="17" y="123"/>
                  </a:lnTo>
                  <a:lnTo>
                    <a:pt x="20" y="114"/>
                  </a:lnTo>
                  <a:lnTo>
                    <a:pt x="24" y="108"/>
                  </a:lnTo>
                  <a:lnTo>
                    <a:pt x="27" y="101"/>
                  </a:lnTo>
                  <a:lnTo>
                    <a:pt x="31" y="96"/>
                  </a:lnTo>
                  <a:lnTo>
                    <a:pt x="34" y="92"/>
                  </a:lnTo>
                  <a:lnTo>
                    <a:pt x="40" y="83"/>
                  </a:lnTo>
                  <a:lnTo>
                    <a:pt x="48" y="74"/>
                  </a:lnTo>
                  <a:lnTo>
                    <a:pt x="54" y="70"/>
                  </a:lnTo>
                  <a:lnTo>
                    <a:pt x="61" y="67"/>
                  </a:lnTo>
                  <a:lnTo>
                    <a:pt x="66" y="0"/>
                  </a:lnTo>
                  <a:close/>
                </a:path>
              </a:pathLst>
            </a:custGeom>
            <a:solidFill>
              <a:srgbClr val="FFFFFF"/>
            </a:solidFill>
            <a:ln w="9525">
              <a:noFill/>
              <a:round/>
              <a:headEnd/>
              <a:tailEnd/>
            </a:ln>
          </p:spPr>
          <p:txBody>
            <a:bodyPr/>
            <a:lstStyle/>
            <a:p>
              <a:endParaRPr lang="en-US"/>
            </a:p>
          </p:txBody>
        </p:sp>
        <p:sp>
          <p:nvSpPr>
            <p:cNvPr id="1242106" name="Freeform 1018"/>
            <p:cNvSpPr>
              <a:spLocks/>
            </p:cNvSpPr>
            <p:nvPr/>
          </p:nvSpPr>
          <p:spPr bwMode="auto">
            <a:xfrm>
              <a:off x="2850" y="2083"/>
              <a:ext cx="33" cy="74"/>
            </a:xfrm>
            <a:custGeom>
              <a:avLst/>
              <a:gdLst/>
              <a:ahLst/>
              <a:cxnLst>
                <a:cxn ang="0">
                  <a:pos x="66" y="0"/>
                </a:cxn>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 ang="0">
                  <a:pos x="2" y="144"/>
                </a:cxn>
                <a:cxn ang="0">
                  <a:pos x="7" y="145"/>
                </a:cxn>
                <a:cxn ang="0">
                  <a:pos x="11" y="148"/>
                </a:cxn>
                <a:cxn ang="0">
                  <a:pos x="13" y="148"/>
                </a:cxn>
                <a:cxn ang="0">
                  <a:pos x="13" y="139"/>
                </a:cxn>
                <a:cxn ang="0">
                  <a:pos x="15" y="130"/>
                </a:cxn>
                <a:cxn ang="0">
                  <a:pos x="17" y="123"/>
                </a:cxn>
                <a:cxn ang="0">
                  <a:pos x="20" y="114"/>
                </a:cxn>
                <a:cxn ang="0">
                  <a:pos x="24" y="108"/>
                </a:cxn>
                <a:cxn ang="0">
                  <a:pos x="27" y="101"/>
                </a:cxn>
                <a:cxn ang="0">
                  <a:pos x="31" y="96"/>
                </a:cxn>
                <a:cxn ang="0">
                  <a:pos x="34" y="92"/>
                </a:cxn>
                <a:cxn ang="0">
                  <a:pos x="40" y="83"/>
                </a:cxn>
                <a:cxn ang="0">
                  <a:pos x="48" y="74"/>
                </a:cxn>
                <a:cxn ang="0">
                  <a:pos x="54" y="70"/>
                </a:cxn>
                <a:cxn ang="0">
                  <a:pos x="61" y="67"/>
                </a:cxn>
                <a:cxn ang="0">
                  <a:pos x="66" y="0"/>
                </a:cxn>
              </a:cxnLst>
              <a:rect l="0" t="0" r="r" b="b"/>
              <a:pathLst>
                <a:path w="66" h="148">
                  <a:moveTo>
                    <a:pt x="66" y="0"/>
                  </a:moveTo>
                  <a:lnTo>
                    <a:pt x="66" y="0"/>
                  </a:ln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lnTo>
                    <a:pt x="2" y="144"/>
                  </a:lnTo>
                  <a:lnTo>
                    <a:pt x="7" y="145"/>
                  </a:lnTo>
                  <a:lnTo>
                    <a:pt x="11" y="148"/>
                  </a:lnTo>
                  <a:lnTo>
                    <a:pt x="13" y="148"/>
                  </a:lnTo>
                  <a:lnTo>
                    <a:pt x="13" y="139"/>
                  </a:lnTo>
                  <a:lnTo>
                    <a:pt x="15" y="130"/>
                  </a:lnTo>
                  <a:lnTo>
                    <a:pt x="17" y="123"/>
                  </a:lnTo>
                  <a:lnTo>
                    <a:pt x="20" y="114"/>
                  </a:lnTo>
                  <a:lnTo>
                    <a:pt x="24" y="108"/>
                  </a:lnTo>
                  <a:lnTo>
                    <a:pt x="27" y="101"/>
                  </a:lnTo>
                  <a:lnTo>
                    <a:pt x="31" y="96"/>
                  </a:lnTo>
                  <a:lnTo>
                    <a:pt x="34" y="92"/>
                  </a:lnTo>
                  <a:lnTo>
                    <a:pt x="40" y="83"/>
                  </a:lnTo>
                  <a:lnTo>
                    <a:pt x="48" y="74"/>
                  </a:lnTo>
                  <a:lnTo>
                    <a:pt x="54" y="70"/>
                  </a:lnTo>
                  <a:lnTo>
                    <a:pt x="61" y="67"/>
                  </a:lnTo>
                  <a:lnTo>
                    <a:pt x="66" y="0"/>
                  </a:lnTo>
                  <a:close/>
                </a:path>
              </a:pathLst>
            </a:custGeom>
            <a:noFill/>
            <a:ln w="1588">
              <a:solidFill>
                <a:srgbClr val="000000"/>
              </a:solidFill>
              <a:prstDash val="solid"/>
              <a:round/>
              <a:headEnd/>
              <a:tailEnd/>
            </a:ln>
          </p:spPr>
          <p:txBody>
            <a:bodyPr/>
            <a:lstStyle/>
            <a:p>
              <a:endParaRPr lang="en-US"/>
            </a:p>
          </p:txBody>
        </p:sp>
        <p:sp>
          <p:nvSpPr>
            <p:cNvPr id="1242107" name="Freeform 1019"/>
            <p:cNvSpPr>
              <a:spLocks/>
            </p:cNvSpPr>
            <p:nvPr/>
          </p:nvSpPr>
          <p:spPr bwMode="auto">
            <a:xfrm>
              <a:off x="2850" y="2125"/>
              <a:ext cx="12" cy="32"/>
            </a:xfrm>
            <a:custGeom>
              <a:avLst/>
              <a:gdLst/>
              <a:ahLst/>
              <a:cxnLst>
                <a:cxn ang="0">
                  <a:pos x="22" y="28"/>
                </a:cxn>
                <a:cxn ang="0">
                  <a:pos x="17" y="37"/>
                </a:cxn>
                <a:cxn ang="0">
                  <a:pos x="16" y="44"/>
                </a:cxn>
                <a:cxn ang="0">
                  <a:pos x="13" y="54"/>
                </a:cxn>
                <a:cxn ang="0">
                  <a:pos x="13" y="63"/>
                </a:cxn>
                <a:cxn ang="0">
                  <a:pos x="11" y="63"/>
                </a:cxn>
                <a:cxn ang="0">
                  <a:pos x="7" y="60"/>
                </a:cxn>
                <a:cxn ang="0">
                  <a:pos x="2" y="59"/>
                </a:cxn>
                <a:cxn ang="0">
                  <a:pos x="0" y="57"/>
                </a:cxn>
                <a:cxn ang="0">
                  <a:pos x="3" y="44"/>
                </a:cxn>
                <a:cxn ang="0">
                  <a:pos x="6" y="31"/>
                </a:cxn>
                <a:cxn ang="0">
                  <a:pos x="8" y="20"/>
                </a:cxn>
                <a:cxn ang="0">
                  <a:pos x="11" y="10"/>
                </a:cxn>
                <a:cxn ang="0">
                  <a:pos x="11" y="8"/>
                </a:cxn>
                <a:cxn ang="0">
                  <a:pos x="13" y="7"/>
                </a:cxn>
                <a:cxn ang="0">
                  <a:pos x="15" y="2"/>
                </a:cxn>
                <a:cxn ang="0">
                  <a:pos x="16" y="1"/>
                </a:cxn>
                <a:cxn ang="0">
                  <a:pos x="17" y="0"/>
                </a:cxn>
                <a:cxn ang="0">
                  <a:pos x="17" y="2"/>
                </a:cxn>
                <a:cxn ang="0">
                  <a:pos x="16" y="4"/>
                </a:cxn>
                <a:cxn ang="0">
                  <a:pos x="17" y="8"/>
                </a:cxn>
                <a:cxn ang="0">
                  <a:pos x="18" y="8"/>
                </a:cxn>
                <a:cxn ang="0">
                  <a:pos x="18" y="7"/>
                </a:cxn>
                <a:cxn ang="0">
                  <a:pos x="20" y="7"/>
                </a:cxn>
                <a:cxn ang="0">
                  <a:pos x="20" y="8"/>
                </a:cxn>
                <a:cxn ang="0">
                  <a:pos x="20" y="11"/>
                </a:cxn>
                <a:cxn ang="0">
                  <a:pos x="22" y="11"/>
                </a:cxn>
                <a:cxn ang="0">
                  <a:pos x="24" y="11"/>
                </a:cxn>
                <a:cxn ang="0">
                  <a:pos x="24" y="13"/>
                </a:cxn>
                <a:cxn ang="0">
                  <a:pos x="22" y="16"/>
                </a:cxn>
                <a:cxn ang="0">
                  <a:pos x="22" y="20"/>
                </a:cxn>
                <a:cxn ang="0">
                  <a:pos x="22" y="22"/>
                </a:cxn>
                <a:cxn ang="0">
                  <a:pos x="22" y="23"/>
                </a:cxn>
                <a:cxn ang="0">
                  <a:pos x="22" y="26"/>
                </a:cxn>
                <a:cxn ang="0">
                  <a:pos x="22" y="28"/>
                </a:cxn>
              </a:cxnLst>
              <a:rect l="0" t="0" r="r" b="b"/>
              <a:pathLst>
                <a:path w="24" h="63">
                  <a:moveTo>
                    <a:pt x="22" y="28"/>
                  </a:moveTo>
                  <a:lnTo>
                    <a:pt x="17" y="37"/>
                  </a:lnTo>
                  <a:lnTo>
                    <a:pt x="16" y="44"/>
                  </a:lnTo>
                  <a:lnTo>
                    <a:pt x="13" y="54"/>
                  </a:lnTo>
                  <a:lnTo>
                    <a:pt x="13" y="63"/>
                  </a:lnTo>
                  <a:lnTo>
                    <a:pt x="11" y="63"/>
                  </a:lnTo>
                  <a:lnTo>
                    <a:pt x="7" y="60"/>
                  </a:lnTo>
                  <a:lnTo>
                    <a:pt x="2" y="59"/>
                  </a:lnTo>
                  <a:lnTo>
                    <a:pt x="0" y="57"/>
                  </a:lnTo>
                  <a:lnTo>
                    <a:pt x="3" y="44"/>
                  </a:lnTo>
                  <a:lnTo>
                    <a:pt x="6" y="31"/>
                  </a:lnTo>
                  <a:lnTo>
                    <a:pt x="8" y="20"/>
                  </a:lnTo>
                  <a:lnTo>
                    <a:pt x="11" y="10"/>
                  </a:lnTo>
                  <a:lnTo>
                    <a:pt x="11" y="8"/>
                  </a:lnTo>
                  <a:lnTo>
                    <a:pt x="13" y="7"/>
                  </a:lnTo>
                  <a:lnTo>
                    <a:pt x="15" y="2"/>
                  </a:lnTo>
                  <a:lnTo>
                    <a:pt x="16" y="1"/>
                  </a:lnTo>
                  <a:lnTo>
                    <a:pt x="17" y="0"/>
                  </a:lnTo>
                  <a:lnTo>
                    <a:pt x="17" y="2"/>
                  </a:lnTo>
                  <a:lnTo>
                    <a:pt x="16" y="4"/>
                  </a:lnTo>
                  <a:lnTo>
                    <a:pt x="17" y="8"/>
                  </a:lnTo>
                  <a:lnTo>
                    <a:pt x="18" y="8"/>
                  </a:lnTo>
                  <a:lnTo>
                    <a:pt x="18" y="7"/>
                  </a:lnTo>
                  <a:lnTo>
                    <a:pt x="20" y="7"/>
                  </a:lnTo>
                  <a:lnTo>
                    <a:pt x="20" y="8"/>
                  </a:lnTo>
                  <a:lnTo>
                    <a:pt x="20" y="11"/>
                  </a:lnTo>
                  <a:lnTo>
                    <a:pt x="22" y="11"/>
                  </a:lnTo>
                  <a:lnTo>
                    <a:pt x="24" y="11"/>
                  </a:lnTo>
                  <a:lnTo>
                    <a:pt x="24" y="13"/>
                  </a:lnTo>
                  <a:lnTo>
                    <a:pt x="22" y="16"/>
                  </a:lnTo>
                  <a:lnTo>
                    <a:pt x="22" y="20"/>
                  </a:lnTo>
                  <a:lnTo>
                    <a:pt x="22" y="22"/>
                  </a:lnTo>
                  <a:lnTo>
                    <a:pt x="22" y="23"/>
                  </a:lnTo>
                  <a:lnTo>
                    <a:pt x="22" y="26"/>
                  </a:lnTo>
                  <a:lnTo>
                    <a:pt x="22" y="28"/>
                  </a:lnTo>
                  <a:close/>
                </a:path>
              </a:pathLst>
            </a:custGeom>
            <a:solidFill>
              <a:srgbClr val="FFFFFF"/>
            </a:solidFill>
            <a:ln w="9525">
              <a:noFill/>
              <a:round/>
              <a:headEnd/>
              <a:tailEnd/>
            </a:ln>
          </p:spPr>
          <p:txBody>
            <a:bodyPr/>
            <a:lstStyle/>
            <a:p>
              <a:endParaRPr lang="en-US"/>
            </a:p>
          </p:txBody>
        </p:sp>
        <p:sp>
          <p:nvSpPr>
            <p:cNvPr id="1242108" name="Freeform 1020"/>
            <p:cNvSpPr>
              <a:spLocks/>
            </p:cNvSpPr>
            <p:nvPr/>
          </p:nvSpPr>
          <p:spPr bwMode="auto">
            <a:xfrm>
              <a:off x="2850" y="2125"/>
              <a:ext cx="12" cy="32"/>
            </a:xfrm>
            <a:custGeom>
              <a:avLst/>
              <a:gdLst/>
              <a:ahLst/>
              <a:cxnLst>
                <a:cxn ang="0">
                  <a:pos x="22" y="28"/>
                </a:cxn>
                <a:cxn ang="0">
                  <a:pos x="22" y="28"/>
                </a:cxn>
                <a:cxn ang="0">
                  <a:pos x="17" y="37"/>
                </a:cxn>
                <a:cxn ang="0">
                  <a:pos x="16" y="44"/>
                </a:cxn>
                <a:cxn ang="0">
                  <a:pos x="13" y="54"/>
                </a:cxn>
                <a:cxn ang="0">
                  <a:pos x="13" y="63"/>
                </a:cxn>
                <a:cxn ang="0">
                  <a:pos x="11" y="63"/>
                </a:cxn>
                <a:cxn ang="0">
                  <a:pos x="7" y="60"/>
                </a:cxn>
                <a:cxn ang="0">
                  <a:pos x="2" y="59"/>
                </a:cxn>
                <a:cxn ang="0">
                  <a:pos x="0" y="57"/>
                </a:cxn>
                <a:cxn ang="0">
                  <a:pos x="3" y="44"/>
                </a:cxn>
                <a:cxn ang="0">
                  <a:pos x="6" y="31"/>
                </a:cxn>
                <a:cxn ang="0">
                  <a:pos x="8" y="20"/>
                </a:cxn>
                <a:cxn ang="0">
                  <a:pos x="11" y="10"/>
                </a:cxn>
                <a:cxn ang="0">
                  <a:pos x="11" y="8"/>
                </a:cxn>
                <a:cxn ang="0">
                  <a:pos x="13" y="7"/>
                </a:cxn>
                <a:cxn ang="0">
                  <a:pos x="15" y="2"/>
                </a:cxn>
                <a:cxn ang="0">
                  <a:pos x="16" y="1"/>
                </a:cxn>
                <a:cxn ang="0">
                  <a:pos x="17" y="0"/>
                </a:cxn>
                <a:cxn ang="0">
                  <a:pos x="17" y="2"/>
                </a:cxn>
                <a:cxn ang="0">
                  <a:pos x="16" y="4"/>
                </a:cxn>
                <a:cxn ang="0">
                  <a:pos x="17" y="8"/>
                </a:cxn>
                <a:cxn ang="0">
                  <a:pos x="18" y="8"/>
                </a:cxn>
                <a:cxn ang="0">
                  <a:pos x="18" y="7"/>
                </a:cxn>
                <a:cxn ang="0">
                  <a:pos x="20" y="7"/>
                </a:cxn>
                <a:cxn ang="0">
                  <a:pos x="20" y="8"/>
                </a:cxn>
                <a:cxn ang="0">
                  <a:pos x="20" y="11"/>
                </a:cxn>
                <a:cxn ang="0">
                  <a:pos x="22" y="11"/>
                </a:cxn>
                <a:cxn ang="0">
                  <a:pos x="24" y="11"/>
                </a:cxn>
                <a:cxn ang="0">
                  <a:pos x="24" y="13"/>
                </a:cxn>
                <a:cxn ang="0">
                  <a:pos x="22" y="16"/>
                </a:cxn>
                <a:cxn ang="0">
                  <a:pos x="22" y="20"/>
                </a:cxn>
                <a:cxn ang="0">
                  <a:pos x="22" y="22"/>
                </a:cxn>
                <a:cxn ang="0">
                  <a:pos x="22" y="23"/>
                </a:cxn>
                <a:cxn ang="0">
                  <a:pos x="22" y="26"/>
                </a:cxn>
                <a:cxn ang="0">
                  <a:pos x="22" y="28"/>
                </a:cxn>
              </a:cxnLst>
              <a:rect l="0" t="0" r="r" b="b"/>
              <a:pathLst>
                <a:path w="24" h="63">
                  <a:moveTo>
                    <a:pt x="22" y="28"/>
                  </a:moveTo>
                  <a:lnTo>
                    <a:pt x="22" y="28"/>
                  </a:lnTo>
                  <a:lnTo>
                    <a:pt x="17" y="37"/>
                  </a:lnTo>
                  <a:lnTo>
                    <a:pt x="16" y="44"/>
                  </a:lnTo>
                  <a:lnTo>
                    <a:pt x="13" y="54"/>
                  </a:lnTo>
                  <a:lnTo>
                    <a:pt x="13" y="63"/>
                  </a:lnTo>
                  <a:lnTo>
                    <a:pt x="11" y="63"/>
                  </a:lnTo>
                  <a:lnTo>
                    <a:pt x="7" y="60"/>
                  </a:lnTo>
                  <a:lnTo>
                    <a:pt x="2" y="59"/>
                  </a:lnTo>
                  <a:lnTo>
                    <a:pt x="0" y="57"/>
                  </a:lnTo>
                  <a:lnTo>
                    <a:pt x="3" y="44"/>
                  </a:lnTo>
                  <a:lnTo>
                    <a:pt x="6" y="31"/>
                  </a:lnTo>
                  <a:lnTo>
                    <a:pt x="8" y="20"/>
                  </a:lnTo>
                  <a:lnTo>
                    <a:pt x="11" y="10"/>
                  </a:lnTo>
                  <a:lnTo>
                    <a:pt x="11" y="8"/>
                  </a:lnTo>
                  <a:lnTo>
                    <a:pt x="13" y="7"/>
                  </a:lnTo>
                  <a:lnTo>
                    <a:pt x="15" y="2"/>
                  </a:lnTo>
                  <a:lnTo>
                    <a:pt x="16" y="1"/>
                  </a:lnTo>
                  <a:lnTo>
                    <a:pt x="17" y="0"/>
                  </a:lnTo>
                  <a:lnTo>
                    <a:pt x="17" y="2"/>
                  </a:lnTo>
                  <a:lnTo>
                    <a:pt x="16" y="4"/>
                  </a:lnTo>
                  <a:lnTo>
                    <a:pt x="17" y="8"/>
                  </a:lnTo>
                  <a:lnTo>
                    <a:pt x="18" y="8"/>
                  </a:lnTo>
                  <a:lnTo>
                    <a:pt x="18" y="7"/>
                  </a:lnTo>
                  <a:lnTo>
                    <a:pt x="20" y="7"/>
                  </a:lnTo>
                  <a:lnTo>
                    <a:pt x="20" y="8"/>
                  </a:lnTo>
                  <a:lnTo>
                    <a:pt x="20" y="11"/>
                  </a:lnTo>
                  <a:lnTo>
                    <a:pt x="22" y="11"/>
                  </a:lnTo>
                  <a:lnTo>
                    <a:pt x="24" y="11"/>
                  </a:lnTo>
                  <a:lnTo>
                    <a:pt x="24" y="13"/>
                  </a:lnTo>
                  <a:lnTo>
                    <a:pt x="22" y="16"/>
                  </a:lnTo>
                  <a:lnTo>
                    <a:pt x="22" y="20"/>
                  </a:lnTo>
                  <a:lnTo>
                    <a:pt x="22" y="22"/>
                  </a:lnTo>
                  <a:lnTo>
                    <a:pt x="22" y="23"/>
                  </a:lnTo>
                  <a:lnTo>
                    <a:pt x="22" y="26"/>
                  </a:lnTo>
                  <a:lnTo>
                    <a:pt x="22" y="28"/>
                  </a:lnTo>
                  <a:close/>
                </a:path>
              </a:pathLst>
            </a:custGeom>
            <a:noFill/>
            <a:ln w="1588">
              <a:solidFill>
                <a:srgbClr val="000000"/>
              </a:solidFill>
              <a:prstDash val="solid"/>
              <a:round/>
              <a:headEnd/>
              <a:tailEnd/>
            </a:ln>
          </p:spPr>
          <p:txBody>
            <a:bodyPr/>
            <a:lstStyle/>
            <a:p>
              <a:endParaRPr lang="en-US"/>
            </a:p>
          </p:txBody>
        </p:sp>
        <p:sp>
          <p:nvSpPr>
            <p:cNvPr id="1242109" name="Freeform 1021"/>
            <p:cNvSpPr>
              <a:spLocks/>
            </p:cNvSpPr>
            <p:nvPr/>
          </p:nvSpPr>
          <p:spPr bwMode="auto">
            <a:xfrm>
              <a:off x="2856" y="2116"/>
              <a:ext cx="24" cy="41"/>
            </a:xfrm>
            <a:custGeom>
              <a:avLst/>
              <a:gdLst/>
              <a:ahLst/>
              <a:cxnLst>
                <a:cxn ang="0">
                  <a:pos x="0" y="81"/>
                </a:cxn>
                <a:cxn ang="0">
                  <a:pos x="0" y="81"/>
                </a:cxn>
                <a:cxn ang="0">
                  <a:pos x="0" y="72"/>
                </a:cxn>
                <a:cxn ang="0">
                  <a:pos x="3" y="63"/>
                </a:cxn>
                <a:cxn ang="0">
                  <a:pos x="5" y="56"/>
                </a:cxn>
                <a:cxn ang="0">
                  <a:pos x="8" y="47"/>
                </a:cxn>
                <a:cxn ang="0">
                  <a:pos x="12" y="41"/>
                </a:cxn>
                <a:cxn ang="0">
                  <a:pos x="15" y="34"/>
                </a:cxn>
                <a:cxn ang="0">
                  <a:pos x="19" y="29"/>
                </a:cxn>
                <a:cxn ang="0">
                  <a:pos x="22" y="25"/>
                </a:cxn>
                <a:cxn ang="0">
                  <a:pos x="28" y="16"/>
                </a:cxn>
                <a:cxn ang="0">
                  <a:pos x="36" y="9"/>
                </a:cxn>
                <a:cxn ang="0">
                  <a:pos x="42" y="3"/>
                </a:cxn>
                <a:cxn ang="0">
                  <a:pos x="49" y="0"/>
                </a:cxn>
              </a:cxnLst>
              <a:rect l="0" t="0" r="r" b="b"/>
              <a:pathLst>
                <a:path w="49" h="81">
                  <a:moveTo>
                    <a:pt x="0" y="81"/>
                  </a:moveTo>
                  <a:lnTo>
                    <a:pt x="0" y="81"/>
                  </a:lnTo>
                  <a:lnTo>
                    <a:pt x="0" y="72"/>
                  </a:lnTo>
                  <a:lnTo>
                    <a:pt x="3" y="63"/>
                  </a:lnTo>
                  <a:lnTo>
                    <a:pt x="5" y="56"/>
                  </a:lnTo>
                  <a:lnTo>
                    <a:pt x="8" y="47"/>
                  </a:lnTo>
                  <a:lnTo>
                    <a:pt x="12" y="41"/>
                  </a:lnTo>
                  <a:lnTo>
                    <a:pt x="15" y="34"/>
                  </a:lnTo>
                  <a:lnTo>
                    <a:pt x="19" y="29"/>
                  </a:lnTo>
                  <a:lnTo>
                    <a:pt x="22" y="25"/>
                  </a:lnTo>
                  <a:lnTo>
                    <a:pt x="28" y="16"/>
                  </a:lnTo>
                  <a:lnTo>
                    <a:pt x="36" y="9"/>
                  </a:lnTo>
                  <a:lnTo>
                    <a:pt x="42" y="3"/>
                  </a:lnTo>
                  <a:lnTo>
                    <a:pt x="49" y="0"/>
                  </a:lnTo>
                </a:path>
              </a:pathLst>
            </a:custGeom>
            <a:noFill/>
            <a:ln w="1588">
              <a:solidFill>
                <a:srgbClr val="000000"/>
              </a:solidFill>
              <a:prstDash val="solid"/>
              <a:round/>
              <a:headEnd/>
              <a:tailEnd/>
            </a:ln>
          </p:spPr>
          <p:txBody>
            <a:bodyPr/>
            <a:lstStyle/>
            <a:p>
              <a:endParaRPr lang="en-US"/>
            </a:p>
          </p:txBody>
        </p:sp>
        <p:sp>
          <p:nvSpPr>
            <p:cNvPr id="1242110" name="Freeform 1022"/>
            <p:cNvSpPr>
              <a:spLocks/>
            </p:cNvSpPr>
            <p:nvPr/>
          </p:nvSpPr>
          <p:spPr bwMode="auto">
            <a:xfrm>
              <a:off x="2850" y="2083"/>
              <a:ext cx="33" cy="71"/>
            </a:xfrm>
            <a:custGeom>
              <a:avLst/>
              <a:gdLst/>
              <a:ahLst/>
              <a:cxnLst>
                <a:cxn ang="0">
                  <a:pos x="66" y="0"/>
                </a:cxn>
                <a:cxn ang="0">
                  <a:pos x="66" y="0"/>
                </a:cxn>
                <a:cxn ang="0">
                  <a:pos x="54" y="10"/>
                </a:cxn>
                <a:cxn ang="0">
                  <a:pos x="45" y="22"/>
                </a:cxn>
                <a:cxn ang="0">
                  <a:pos x="39" y="34"/>
                </a:cxn>
                <a:cxn ang="0">
                  <a:pos x="31" y="45"/>
                </a:cxn>
                <a:cxn ang="0">
                  <a:pos x="27" y="50"/>
                </a:cxn>
                <a:cxn ang="0">
                  <a:pos x="25" y="56"/>
                </a:cxn>
                <a:cxn ang="0">
                  <a:pos x="20" y="65"/>
                </a:cxn>
                <a:cxn ang="0">
                  <a:pos x="16" y="74"/>
                </a:cxn>
                <a:cxn ang="0">
                  <a:pos x="13" y="87"/>
                </a:cxn>
                <a:cxn ang="0">
                  <a:pos x="8" y="102"/>
                </a:cxn>
                <a:cxn ang="0">
                  <a:pos x="3" y="122"/>
                </a:cxn>
                <a:cxn ang="0">
                  <a:pos x="0" y="142"/>
                </a:cxn>
              </a:cxnLst>
              <a:rect l="0" t="0" r="r" b="b"/>
              <a:pathLst>
                <a:path w="66" h="142">
                  <a:moveTo>
                    <a:pt x="66" y="0"/>
                  </a:moveTo>
                  <a:lnTo>
                    <a:pt x="66" y="0"/>
                  </a:lnTo>
                  <a:lnTo>
                    <a:pt x="54" y="10"/>
                  </a:lnTo>
                  <a:lnTo>
                    <a:pt x="45" y="22"/>
                  </a:lnTo>
                  <a:lnTo>
                    <a:pt x="39" y="34"/>
                  </a:lnTo>
                  <a:lnTo>
                    <a:pt x="31" y="45"/>
                  </a:lnTo>
                  <a:lnTo>
                    <a:pt x="27" y="50"/>
                  </a:lnTo>
                  <a:lnTo>
                    <a:pt x="25" y="56"/>
                  </a:lnTo>
                  <a:lnTo>
                    <a:pt x="20" y="65"/>
                  </a:lnTo>
                  <a:lnTo>
                    <a:pt x="16" y="74"/>
                  </a:lnTo>
                  <a:lnTo>
                    <a:pt x="13" y="87"/>
                  </a:lnTo>
                  <a:lnTo>
                    <a:pt x="8" y="102"/>
                  </a:lnTo>
                  <a:lnTo>
                    <a:pt x="3" y="122"/>
                  </a:lnTo>
                  <a:lnTo>
                    <a:pt x="0" y="142"/>
                  </a:lnTo>
                </a:path>
              </a:pathLst>
            </a:custGeom>
            <a:noFill/>
            <a:ln w="1588">
              <a:solidFill>
                <a:srgbClr val="000000"/>
              </a:solidFill>
              <a:prstDash val="solid"/>
              <a:round/>
              <a:headEnd/>
              <a:tailEnd/>
            </a:ln>
          </p:spPr>
          <p:txBody>
            <a:bodyPr/>
            <a:lstStyle/>
            <a:p>
              <a:endParaRPr lang="en-US"/>
            </a:p>
          </p:txBody>
        </p:sp>
        <p:sp>
          <p:nvSpPr>
            <p:cNvPr id="1242111" name="Freeform 1023"/>
            <p:cNvSpPr>
              <a:spLocks/>
            </p:cNvSpPr>
            <p:nvPr/>
          </p:nvSpPr>
          <p:spPr bwMode="auto">
            <a:xfrm>
              <a:off x="2883" y="1840"/>
              <a:ext cx="80" cy="327"/>
            </a:xfrm>
            <a:custGeom>
              <a:avLst/>
              <a:gdLst/>
              <a:ahLst/>
              <a:cxnLst>
                <a:cxn ang="0">
                  <a:pos x="103" y="471"/>
                </a:cxn>
                <a:cxn ang="0">
                  <a:pos x="99" y="487"/>
                </a:cxn>
                <a:cxn ang="0">
                  <a:pos x="91" y="511"/>
                </a:cxn>
                <a:cxn ang="0">
                  <a:pos x="81" y="537"/>
                </a:cxn>
                <a:cxn ang="0">
                  <a:pos x="72" y="566"/>
                </a:cxn>
                <a:cxn ang="0">
                  <a:pos x="61" y="594"/>
                </a:cxn>
                <a:cxn ang="0">
                  <a:pos x="52" y="617"/>
                </a:cxn>
                <a:cxn ang="0">
                  <a:pos x="45" y="638"/>
                </a:cxn>
                <a:cxn ang="0">
                  <a:pos x="40" y="651"/>
                </a:cxn>
                <a:cxn ang="0">
                  <a:pos x="32" y="654"/>
                </a:cxn>
                <a:cxn ang="0">
                  <a:pos x="18" y="653"/>
                </a:cxn>
                <a:cxn ang="0">
                  <a:pos x="6" y="650"/>
                </a:cxn>
                <a:cxn ang="0">
                  <a:pos x="0" y="647"/>
                </a:cxn>
                <a:cxn ang="0">
                  <a:pos x="2" y="638"/>
                </a:cxn>
                <a:cxn ang="0">
                  <a:pos x="9" y="613"/>
                </a:cxn>
                <a:cxn ang="0">
                  <a:pos x="17" y="574"/>
                </a:cxn>
                <a:cxn ang="0">
                  <a:pos x="27" y="533"/>
                </a:cxn>
                <a:cxn ang="0">
                  <a:pos x="37" y="492"/>
                </a:cxn>
                <a:cxn ang="0">
                  <a:pos x="46" y="450"/>
                </a:cxn>
                <a:cxn ang="0">
                  <a:pos x="54" y="422"/>
                </a:cxn>
                <a:cxn ang="0">
                  <a:pos x="59" y="407"/>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4" y="121"/>
                </a:cxn>
                <a:cxn ang="0">
                  <a:pos x="121" y="89"/>
                </a:cxn>
                <a:cxn ang="0">
                  <a:pos x="128" y="56"/>
                </a:cxn>
                <a:cxn ang="0">
                  <a:pos x="135" y="28"/>
                </a:cxn>
                <a:cxn ang="0">
                  <a:pos x="140" y="9"/>
                </a:cxn>
                <a:cxn ang="0">
                  <a:pos x="141" y="0"/>
                </a:cxn>
                <a:cxn ang="0">
                  <a:pos x="155" y="33"/>
                </a:cxn>
                <a:cxn ang="0">
                  <a:pos x="160" y="175"/>
                </a:cxn>
                <a:cxn ang="0">
                  <a:pos x="160" y="181"/>
                </a:cxn>
                <a:cxn ang="0">
                  <a:pos x="159" y="195"/>
                </a:cxn>
                <a:cxn ang="0">
                  <a:pos x="155" y="216"/>
                </a:cxn>
                <a:cxn ang="0">
                  <a:pos x="153" y="243"/>
                </a:cxn>
                <a:cxn ang="0">
                  <a:pos x="150" y="269"/>
                </a:cxn>
                <a:cxn ang="0">
                  <a:pos x="149" y="295"/>
                </a:cxn>
                <a:cxn ang="0">
                  <a:pos x="145" y="314"/>
                </a:cxn>
                <a:cxn ang="0">
                  <a:pos x="144" y="327"/>
                </a:cxn>
                <a:cxn ang="0">
                  <a:pos x="141" y="345"/>
                </a:cxn>
                <a:cxn ang="0">
                  <a:pos x="136" y="369"/>
                </a:cxn>
                <a:cxn ang="0">
                  <a:pos x="128" y="392"/>
                </a:cxn>
                <a:cxn ang="0">
                  <a:pos x="121" y="416"/>
                </a:cxn>
                <a:cxn ang="0">
                  <a:pos x="115" y="438"/>
                </a:cxn>
                <a:cxn ang="0">
                  <a:pos x="109" y="455"/>
                </a:cxn>
                <a:cxn ang="0">
                  <a:pos x="104" y="466"/>
                </a:cxn>
                <a:cxn ang="0">
                  <a:pos x="103" y="471"/>
                </a:cxn>
              </a:cxnLst>
              <a:rect l="0" t="0" r="r" b="b"/>
              <a:pathLst>
                <a:path w="160" h="654">
                  <a:moveTo>
                    <a:pt x="103" y="471"/>
                  </a:moveTo>
                  <a:lnTo>
                    <a:pt x="99" y="487"/>
                  </a:lnTo>
                  <a:lnTo>
                    <a:pt x="91" y="511"/>
                  </a:lnTo>
                  <a:lnTo>
                    <a:pt x="81" y="537"/>
                  </a:lnTo>
                  <a:lnTo>
                    <a:pt x="72" y="566"/>
                  </a:lnTo>
                  <a:lnTo>
                    <a:pt x="61" y="594"/>
                  </a:lnTo>
                  <a:lnTo>
                    <a:pt x="52" y="617"/>
                  </a:lnTo>
                  <a:lnTo>
                    <a:pt x="45" y="638"/>
                  </a:lnTo>
                  <a:lnTo>
                    <a:pt x="40" y="651"/>
                  </a:lnTo>
                  <a:lnTo>
                    <a:pt x="32" y="654"/>
                  </a:lnTo>
                  <a:lnTo>
                    <a:pt x="18" y="653"/>
                  </a:lnTo>
                  <a:lnTo>
                    <a:pt x="6" y="650"/>
                  </a:lnTo>
                  <a:lnTo>
                    <a:pt x="0" y="647"/>
                  </a:lnTo>
                  <a:lnTo>
                    <a:pt x="2" y="638"/>
                  </a:lnTo>
                  <a:lnTo>
                    <a:pt x="9" y="613"/>
                  </a:lnTo>
                  <a:lnTo>
                    <a:pt x="17" y="574"/>
                  </a:lnTo>
                  <a:lnTo>
                    <a:pt x="27" y="533"/>
                  </a:lnTo>
                  <a:lnTo>
                    <a:pt x="37" y="492"/>
                  </a:lnTo>
                  <a:lnTo>
                    <a:pt x="46" y="450"/>
                  </a:lnTo>
                  <a:lnTo>
                    <a:pt x="54" y="422"/>
                  </a:lnTo>
                  <a:lnTo>
                    <a:pt x="59" y="407"/>
                  </a:lnTo>
                  <a:lnTo>
                    <a:pt x="63" y="392"/>
                  </a:lnTo>
                  <a:lnTo>
                    <a:pt x="69" y="363"/>
                  </a:lnTo>
                  <a:lnTo>
                    <a:pt x="76" y="327"/>
                  </a:lnTo>
                  <a:lnTo>
                    <a:pt x="83" y="286"/>
                  </a:lnTo>
                  <a:lnTo>
                    <a:pt x="91" y="246"/>
                  </a:lnTo>
                  <a:lnTo>
                    <a:pt x="97" y="212"/>
                  </a:lnTo>
                  <a:lnTo>
                    <a:pt x="100" y="188"/>
                  </a:lnTo>
                  <a:lnTo>
                    <a:pt x="101" y="178"/>
                  </a:lnTo>
                  <a:lnTo>
                    <a:pt x="103" y="170"/>
                  </a:lnTo>
                  <a:lnTo>
                    <a:pt x="108" y="151"/>
                  </a:lnTo>
                  <a:lnTo>
                    <a:pt x="114" y="121"/>
                  </a:lnTo>
                  <a:lnTo>
                    <a:pt x="121" y="89"/>
                  </a:lnTo>
                  <a:lnTo>
                    <a:pt x="128" y="56"/>
                  </a:lnTo>
                  <a:lnTo>
                    <a:pt x="135" y="28"/>
                  </a:lnTo>
                  <a:lnTo>
                    <a:pt x="140" y="9"/>
                  </a:lnTo>
                  <a:lnTo>
                    <a:pt x="141" y="0"/>
                  </a:lnTo>
                  <a:lnTo>
                    <a:pt x="155" y="33"/>
                  </a:lnTo>
                  <a:lnTo>
                    <a:pt x="160" y="175"/>
                  </a:lnTo>
                  <a:lnTo>
                    <a:pt x="160" y="181"/>
                  </a:lnTo>
                  <a:lnTo>
                    <a:pt x="159" y="195"/>
                  </a:lnTo>
                  <a:lnTo>
                    <a:pt x="155" y="216"/>
                  </a:lnTo>
                  <a:lnTo>
                    <a:pt x="153" y="243"/>
                  </a:lnTo>
                  <a:lnTo>
                    <a:pt x="150" y="269"/>
                  </a:lnTo>
                  <a:lnTo>
                    <a:pt x="149" y="295"/>
                  </a:lnTo>
                  <a:lnTo>
                    <a:pt x="145" y="314"/>
                  </a:lnTo>
                  <a:lnTo>
                    <a:pt x="144" y="327"/>
                  </a:lnTo>
                  <a:lnTo>
                    <a:pt x="141" y="345"/>
                  </a:lnTo>
                  <a:lnTo>
                    <a:pt x="136" y="369"/>
                  </a:lnTo>
                  <a:lnTo>
                    <a:pt x="128" y="392"/>
                  </a:lnTo>
                  <a:lnTo>
                    <a:pt x="121" y="416"/>
                  </a:lnTo>
                  <a:lnTo>
                    <a:pt x="115" y="438"/>
                  </a:lnTo>
                  <a:lnTo>
                    <a:pt x="109" y="455"/>
                  </a:lnTo>
                  <a:lnTo>
                    <a:pt x="104" y="466"/>
                  </a:lnTo>
                  <a:lnTo>
                    <a:pt x="103" y="471"/>
                  </a:lnTo>
                  <a:close/>
                </a:path>
              </a:pathLst>
            </a:custGeom>
            <a:solidFill>
              <a:srgbClr val="FFFFFF"/>
            </a:solidFill>
            <a:ln w="9525">
              <a:noFill/>
              <a:round/>
              <a:headEnd/>
              <a:tailEnd/>
            </a:ln>
          </p:spPr>
          <p:txBody>
            <a:bodyPr/>
            <a:lstStyle/>
            <a:p>
              <a:endParaRPr lang="en-US"/>
            </a:p>
          </p:txBody>
        </p:sp>
        <p:sp>
          <p:nvSpPr>
            <p:cNvPr id="1242112" name="Freeform 1024"/>
            <p:cNvSpPr>
              <a:spLocks/>
            </p:cNvSpPr>
            <p:nvPr/>
          </p:nvSpPr>
          <p:spPr bwMode="auto">
            <a:xfrm>
              <a:off x="2883" y="1840"/>
              <a:ext cx="80" cy="327"/>
            </a:xfrm>
            <a:custGeom>
              <a:avLst/>
              <a:gdLst/>
              <a:ahLst/>
              <a:cxnLst>
                <a:cxn ang="0">
                  <a:pos x="103" y="471"/>
                </a:cxn>
                <a:cxn ang="0">
                  <a:pos x="103" y="471"/>
                </a:cxn>
                <a:cxn ang="0">
                  <a:pos x="99" y="487"/>
                </a:cxn>
                <a:cxn ang="0">
                  <a:pos x="91" y="511"/>
                </a:cxn>
                <a:cxn ang="0">
                  <a:pos x="81" y="537"/>
                </a:cxn>
                <a:cxn ang="0">
                  <a:pos x="72" y="566"/>
                </a:cxn>
                <a:cxn ang="0">
                  <a:pos x="61" y="594"/>
                </a:cxn>
                <a:cxn ang="0">
                  <a:pos x="52" y="617"/>
                </a:cxn>
                <a:cxn ang="0">
                  <a:pos x="45" y="638"/>
                </a:cxn>
                <a:cxn ang="0">
                  <a:pos x="40" y="651"/>
                </a:cxn>
                <a:cxn ang="0">
                  <a:pos x="32" y="654"/>
                </a:cxn>
                <a:cxn ang="0">
                  <a:pos x="18" y="653"/>
                </a:cxn>
                <a:cxn ang="0">
                  <a:pos x="6" y="650"/>
                </a:cxn>
                <a:cxn ang="0">
                  <a:pos x="0" y="647"/>
                </a:cxn>
                <a:cxn ang="0">
                  <a:pos x="2" y="638"/>
                </a:cxn>
                <a:cxn ang="0">
                  <a:pos x="9" y="613"/>
                </a:cxn>
                <a:cxn ang="0">
                  <a:pos x="17" y="574"/>
                </a:cxn>
                <a:cxn ang="0">
                  <a:pos x="27" y="533"/>
                </a:cxn>
                <a:cxn ang="0">
                  <a:pos x="37" y="492"/>
                </a:cxn>
                <a:cxn ang="0">
                  <a:pos x="46" y="450"/>
                </a:cxn>
                <a:cxn ang="0">
                  <a:pos x="54" y="422"/>
                </a:cxn>
                <a:cxn ang="0">
                  <a:pos x="59" y="407"/>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4" y="121"/>
                </a:cxn>
                <a:cxn ang="0">
                  <a:pos x="121" y="89"/>
                </a:cxn>
                <a:cxn ang="0">
                  <a:pos x="128" y="56"/>
                </a:cxn>
                <a:cxn ang="0">
                  <a:pos x="135" y="28"/>
                </a:cxn>
                <a:cxn ang="0">
                  <a:pos x="140" y="9"/>
                </a:cxn>
                <a:cxn ang="0">
                  <a:pos x="141" y="0"/>
                </a:cxn>
                <a:cxn ang="0">
                  <a:pos x="155" y="33"/>
                </a:cxn>
                <a:cxn ang="0">
                  <a:pos x="160" y="175"/>
                </a:cxn>
                <a:cxn ang="0">
                  <a:pos x="160" y="181"/>
                </a:cxn>
                <a:cxn ang="0">
                  <a:pos x="159" y="195"/>
                </a:cxn>
                <a:cxn ang="0">
                  <a:pos x="155" y="216"/>
                </a:cxn>
                <a:cxn ang="0">
                  <a:pos x="153" y="243"/>
                </a:cxn>
                <a:cxn ang="0">
                  <a:pos x="150" y="269"/>
                </a:cxn>
                <a:cxn ang="0">
                  <a:pos x="149" y="295"/>
                </a:cxn>
                <a:cxn ang="0">
                  <a:pos x="145" y="314"/>
                </a:cxn>
                <a:cxn ang="0">
                  <a:pos x="144" y="327"/>
                </a:cxn>
                <a:cxn ang="0">
                  <a:pos x="141" y="345"/>
                </a:cxn>
                <a:cxn ang="0">
                  <a:pos x="136" y="369"/>
                </a:cxn>
                <a:cxn ang="0">
                  <a:pos x="128" y="392"/>
                </a:cxn>
                <a:cxn ang="0">
                  <a:pos x="121" y="416"/>
                </a:cxn>
                <a:cxn ang="0">
                  <a:pos x="115" y="438"/>
                </a:cxn>
                <a:cxn ang="0">
                  <a:pos x="109" y="455"/>
                </a:cxn>
                <a:cxn ang="0">
                  <a:pos x="104" y="466"/>
                </a:cxn>
                <a:cxn ang="0">
                  <a:pos x="103" y="471"/>
                </a:cxn>
              </a:cxnLst>
              <a:rect l="0" t="0" r="r" b="b"/>
              <a:pathLst>
                <a:path w="160" h="654">
                  <a:moveTo>
                    <a:pt x="103" y="471"/>
                  </a:moveTo>
                  <a:lnTo>
                    <a:pt x="103" y="471"/>
                  </a:lnTo>
                  <a:lnTo>
                    <a:pt x="99" y="487"/>
                  </a:lnTo>
                  <a:lnTo>
                    <a:pt x="91" y="511"/>
                  </a:lnTo>
                  <a:lnTo>
                    <a:pt x="81" y="537"/>
                  </a:lnTo>
                  <a:lnTo>
                    <a:pt x="72" y="566"/>
                  </a:lnTo>
                  <a:lnTo>
                    <a:pt x="61" y="594"/>
                  </a:lnTo>
                  <a:lnTo>
                    <a:pt x="52" y="617"/>
                  </a:lnTo>
                  <a:lnTo>
                    <a:pt x="45" y="638"/>
                  </a:lnTo>
                  <a:lnTo>
                    <a:pt x="40" y="651"/>
                  </a:lnTo>
                  <a:lnTo>
                    <a:pt x="32" y="654"/>
                  </a:lnTo>
                  <a:lnTo>
                    <a:pt x="18" y="653"/>
                  </a:lnTo>
                  <a:lnTo>
                    <a:pt x="6" y="650"/>
                  </a:lnTo>
                  <a:lnTo>
                    <a:pt x="0" y="647"/>
                  </a:lnTo>
                  <a:lnTo>
                    <a:pt x="2" y="638"/>
                  </a:lnTo>
                  <a:lnTo>
                    <a:pt x="9" y="613"/>
                  </a:lnTo>
                  <a:lnTo>
                    <a:pt x="17" y="574"/>
                  </a:lnTo>
                  <a:lnTo>
                    <a:pt x="27" y="533"/>
                  </a:lnTo>
                  <a:lnTo>
                    <a:pt x="37" y="492"/>
                  </a:lnTo>
                  <a:lnTo>
                    <a:pt x="46" y="450"/>
                  </a:lnTo>
                  <a:lnTo>
                    <a:pt x="54" y="422"/>
                  </a:lnTo>
                  <a:lnTo>
                    <a:pt x="59" y="407"/>
                  </a:lnTo>
                  <a:lnTo>
                    <a:pt x="63" y="392"/>
                  </a:lnTo>
                  <a:lnTo>
                    <a:pt x="69" y="363"/>
                  </a:lnTo>
                  <a:lnTo>
                    <a:pt x="76" y="327"/>
                  </a:lnTo>
                  <a:lnTo>
                    <a:pt x="83" y="286"/>
                  </a:lnTo>
                  <a:lnTo>
                    <a:pt x="91" y="246"/>
                  </a:lnTo>
                  <a:lnTo>
                    <a:pt x="97" y="212"/>
                  </a:lnTo>
                  <a:lnTo>
                    <a:pt x="100" y="188"/>
                  </a:lnTo>
                  <a:lnTo>
                    <a:pt x="101" y="178"/>
                  </a:lnTo>
                  <a:lnTo>
                    <a:pt x="103" y="170"/>
                  </a:lnTo>
                  <a:lnTo>
                    <a:pt x="108" y="151"/>
                  </a:lnTo>
                  <a:lnTo>
                    <a:pt x="114" y="121"/>
                  </a:lnTo>
                  <a:lnTo>
                    <a:pt x="121" y="89"/>
                  </a:lnTo>
                  <a:lnTo>
                    <a:pt x="128" y="56"/>
                  </a:lnTo>
                  <a:lnTo>
                    <a:pt x="135" y="28"/>
                  </a:lnTo>
                  <a:lnTo>
                    <a:pt x="140" y="9"/>
                  </a:lnTo>
                  <a:lnTo>
                    <a:pt x="141" y="0"/>
                  </a:lnTo>
                  <a:lnTo>
                    <a:pt x="155" y="33"/>
                  </a:lnTo>
                  <a:lnTo>
                    <a:pt x="160" y="175"/>
                  </a:lnTo>
                  <a:lnTo>
                    <a:pt x="160" y="181"/>
                  </a:lnTo>
                  <a:lnTo>
                    <a:pt x="159" y="195"/>
                  </a:lnTo>
                  <a:lnTo>
                    <a:pt x="155" y="216"/>
                  </a:lnTo>
                  <a:lnTo>
                    <a:pt x="153" y="243"/>
                  </a:lnTo>
                  <a:lnTo>
                    <a:pt x="150" y="269"/>
                  </a:lnTo>
                  <a:lnTo>
                    <a:pt x="149" y="295"/>
                  </a:lnTo>
                  <a:lnTo>
                    <a:pt x="145" y="314"/>
                  </a:lnTo>
                  <a:lnTo>
                    <a:pt x="144" y="327"/>
                  </a:lnTo>
                  <a:lnTo>
                    <a:pt x="141" y="345"/>
                  </a:lnTo>
                  <a:lnTo>
                    <a:pt x="136" y="369"/>
                  </a:lnTo>
                  <a:lnTo>
                    <a:pt x="128" y="392"/>
                  </a:lnTo>
                  <a:lnTo>
                    <a:pt x="121" y="416"/>
                  </a:lnTo>
                  <a:lnTo>
                    <a:pt x="115" y="438"/>
                  </a:lnTo>
                  <a:lnTo>
                    <a:pt x="109" y="455"/>
                  </a:lnTo>
                  <a:lnTo>
                    <a:pt x="104" y="466"/>
                  </a:lnTo>
                  <a:lnTo>
                    <a:pt x="103" y="471"/>
                  </a:lnTo>
                  <a:close/>
                </a:path>
              </a:pathLst>
            </a:custGeom>
            <a:noFill/>
            <a:ln w="1588">
              <a:solidFill>
                <a:srgbClr val="000000"/>
              </a:solidFill>
              <a:prstDash val="solid"/>
              <a:round/>
              <a:headEnd/>
              <a:tailEnd/>
            </a:ln>
          </p:spPr>
          <p:txBody>
            <a:bodyPr/>
            <a:lstStyle/>
            <a:p>
              <a:endParaRPr lang="en-US"/>
            </a:p>
          </p:txBody>
        </p:sp>
        <p:sp>
          <p:nvSpPr>
            <p:cNvPr id="1242113" name="Freeform 1025"/>
            <p:cNvSpPr>
              <a:spLocks/>
            </p:cNvSpPr>
            <p:nvPr/>
          </p:nvSpPr>
          <p:spPr bwMode="auto">
            <a:xfrm>
              <a:off x="2883" y="2070"/>
              <a:ext cx="34" cy="96"/>
            </a:xfrm>
            <a:custGeom>
              <a:avLst/>
              <a:gdLst/>
              <a:ahLst/>
              <a:cxnLst>
                <a:cxn ang="0">
                  <a:pos x="18" y="193"/>
                </a:cxn>
                <a:cxn ang="0">
                  <a:pos x="11" y="191"/>
                </a:cxn>
                <a:cxn ang="0">
                  <a:pos x="6" y="190"/>
                </a:cxn>
                <a:cxn ang="0">
                  <a:pos x="1" y="187"/>
                </a:cxn>
                <a:cxn ang="0">
                  <a:pos x="0" y="187"/>
                </a:cxn>
                <a:cxn ang="0">
                  <a:pos x="1" y="184"/>
                </a:cxn>
                <a:cxn ang="0">
                  <a:pos x="2" y="175"/>
                </a:cxn>
                <a:cxn ang="0">
                  <a:pos x="6" y="160"/>
                </a:cxn>
                <a:cxn ang="0">
                  <a:pos x="10" y="140"/>
                </a:cxn>
                <a:cxn ang="0">
                  <a:pos x="17" y="119"/>
                </a:cxn>
                <a:cxn ang="0">
                  <a:pos x="23" y="94"/>
                </a:cxn>
                <a:cxn ang="0">
                  <a:pos x="28" y="69"/>
                </a:cxn>
                <a:cxn ang="0">
                  <a:pos x="35" y="43"/>
                </a:cxn>
                <a:cxn ang="0">
                  <a:pos x="33" y="43"/>
                </a:cxn>
                <a:cxn ang="0">
                  <a:pos x="40" y="36"/>
                </a:cxn>
                <a:cxn ang="0">
                  <a:pos x="42" y="29"/>
                </a:cxn>
                <a:cxn ang="0">
                  <a:pos x="45" y="21"/>
                </a:cxn>
                <a:cxn ang="0">
                  <a:pos x="50" y="11"/>
                </a:cxn>
                <a:cxn ang="0">
                  <a:pos x="50" y="12"/>
                </a:cxn>
                <a:cxn ang="0">
                  <a:pos x="52" y="12"/>
                </a:cxn>
                <a:cxn ang="0">
                  <a:pos x="54" y="12"/>
                </a:cxn>
                <a:cxn ang="0">
                  <a:pos x="55" y="14"/>
                </a:cxn>
                <a:cxn ang="0">
                  <a:pos x="58" y="11"/>
                </a:cxn>
                <a:cxn ang="0">
                  <a:pos x="59" y="8"/>
                </a:cxn>
                <a:cxn ang="0">
                  <a:pos x="60" y="5"/>
                </a:cxn>
                <a:cxn ang="0">
                  <a:pos x="61" y="0"/>
                </a:cxn>
                <a:cxn ang="0">
                  <a:pos x="61" y="5"/>
                </a:cxn>
                <a:cxn ang="0">
                  <a:pos x="63" y="6"/>
                </a:cxn>
                <a:cxn ang="0">
                  <a:pos x="63" y="8"/>
                </a:cxn>
                <a:cxn ang="0">
                  <a:pos x="63" y="11"/>
                </a:cxn>
                <a:cxn ang="0">
                  <a:pos x="67" y="11"/>
                </a:cxn>
                <a:cxn ang="0">
                  <a:pos x="67" y="12"/>
                </a:cxn>
                <a:cxn ang="0">
                  <a:pos x="67" y="11"/>
                </a:cxn>
                <a:cxn ang="0">
                  <a:pos x="67" y="9"/>
                </a:cxn>
                <a:cxn ang="0">
                  <a:pos x="68" y="17"/>
                </a:cxn>
                <a:cxn ang="0">
                  <a:pos x="67" y="21"/>
                </a:cxn>
                <a:cxn ang="0">
                  <a:pos x="65" y="27"/>
                </a:cxn>
                <a:cxn ang="0">
                  <a:pos x="65" y="35"/>
                </a:cxn>
                <a:cxn ang="0">
                  <a:pos x="63" y="37"/>
                </a:cxn>
                <a:cxn ang="0">
                  <a:pos x="60" y="49"/>
                </a:cxn>
                <a:cxn ang="0">
                  <a:pos x="59" y="61"/>
                </a:cxn>
                <a:cxn ang="0">
                  <a:pos x="55" y="70"/>
                </a:cxn>
                <a:cxn ang="0">
                  <a:pos x="52" y="79"/>
                </a:cxn>
                <a:cxn ang="0">
                  <a:pos x="46" y="97"/>
                </a:cxn>
                <a:cxn ang="0">
                  <a:pos x="42" y="113"/>
                </a:cxn>
                <a:cxn ang="0">
                  <a:pos x="37" y="128"/>
                </a:cxn>
                <a:cxn ang="0">
                  <a:pos x="35" y="141"/>
                </a:cxn>
                <a:cxn ang="0">
                  <a:pos x="29" y="154"/>
                </a:cxn>
                <a:cxn ang="0">
                  <a:pos x="27" y="168"/>
                </a:cxn>
                <a:cxn ang="0">
                  <a:pos x="23" y="180"/>
                </a:cxn>
                <a:cxn ang="0">
                  <a:pos x="19" y="193"/>
                </a:cxn>
                <a:cxn ang="0">
                  <a:pos x="18" y="193"/>
                </a:cxn>
              </a:cxnLst>
              <a:rect l="0" t="0" r="r" b="b"/>
              <a:pathLst>
                <a:path w="68" h="193">
                  <a:moveTo>
                    <a:pt x="18" y="193"/>
                  </a:moveTo>
                  <a:lnTo>
                    <a:pt x="11" y="191"/>
                  </a:lnTo>
                  <a:lnTo>
                    <a:pt x="6" y="190"/>
                  </a:lnTo>
                  <a:lnTo>
                    <a:pt x="1" y="187"/>
                  </a:lnTo>
                  <a:lnTo>
                    <a:pt x="0" y="187"/>
                  </a:lnTo>
                  <a:lnTo>
                    <a:pt x="1" y="184"/>
                  </a:lnTo>
                  <a:lnTo>
                    <a:pt x="2" y="175"/>
                  </a:lnTo>
                  <a:lnTo>
                    <a:pt x="6" y="160"/>
                  </a:lnTo>
                  <a:lnTo>
                    <a:pt x="10" y="140"/>
                  </a:lnTo>
                  <a:lnTo>
                    <a:pt x="17" y="119"/>
                  </a:lnTo>
                  <a:lnTo>
                    <a:pt x="23" y="94"/>
                  </a:lnTo>
                  <a:lnTo>
                    <a:pt x="28" y="69"/>
                  </a:lnTo>
                  <a:lnTo>
                    <a:pt x="35" y="43"/>
                  </a:lnTo>
                  <a:lnTo>
                    <a:pt x="33" y="43"/>
                  </a:lnTo>
                  <a:lnTo>
                    <a:pt x="40" y="36"/>
                  </a:lnTo>
                  <a:lnTo>
                    <a:pt x="42" y="29"/>
                  </a:lnTo>
                  <a:lnTo>
                    <a:pt x="45" y="21"/>
                  </a:lnTo>
                  <a:lnTo>
                    <a:pt x="50" y="11"/>
                  </a:lnTo>
                  <a:lnTo>
                    <a:pt x="50" y="12"/>
                  </a:lnTo>
                  <a:lnTo>
                    <a:pt x="52" y="12"/>
                  </a:lnTo>
                  <a:lnTo>
                    <a:pt x="54" y="12"/>
                  </a:lnTo>
                  <a:lnTo>
                    <a:pt x="55" y="14"/>
                  </a:lnTo>
                  <a:lnTo>
                    <a:pt x="58" y="11"/>
                  </a:lnTo>
                  <a:lnTo>
                    <a:pt x="59" y="8"/>
                  </a:lnTo>
                  <a:lnTo>
                    <a:pt x="60" y="5"/>
                  </a:lnTo>
                  <a:lnTo>
                    <a:pt x="61" y="0"/>
                  </a:lnTo>
                  <a:lnTo>
                    <a:pt x="61" y="5"/>
                  </a:lnTo>
                  <a:lnTo>
                    <a:pt x="63" y="6"/>
                  </a:lnTo>
                  <a:lnTo>
                    <a:pt x="63" y="8"/>
                  </a:lnTo>
                  <a:lnTo>
                    <a:pt x="63" y="11"/>
                  </a:lnTo>
                  <a:lnTo>
                    <a:pt x="67" y="11"/>
                  </a:lnTo>
                  <a:lnTo>
                    <a:pt x="67" y="12"/>
                  </a:lnTo>
                  <a:lnTo>
                    <a:pt x="67" y="11"/>
                  </a:lnTo>
                  <a:lnTo>
                    <a:pt x="67" y="9"/>
                  </a:lnTo>
                  <a:lnTo>
                    <a:pt x="68" y="17"/>
                  </a:lnTo>
                  <a:lnTo>
                    <a:pt x="67" y="21"/>
                  </a:lnTo>
                  <a:lnTo>
                    <a:pt x="65" y="27"/>
                  </a:lnTo>
                  <a:lnTo>
                    <a:pt x="65" y="35"/>
                  </a:lnTo>
                  <a:lnTo>
                    <a:pt x="63" y="37"/>
                  </a:lnTo>
                  <a:lnTo>
                    <a:pt x="60" y="49"/>
                  </a:lnTo>
                  <a:lnTo>
                    <a:pt x="59" y="61"/>
                  </a:lnTo>
                  <a:lnTo>
                    <a:pt x="55" y="70"/>
                  </a:lnTo>
                  <a:lnTo>
                    <a:pt x="52" y="79"/>
                  </a:lnTo>
                  <a:lnTo>
                    <a:pt x="46" y="97"/>
                  </a:lnTo>
                  <a:lnTo>
                    <a:pt x="42" y="113"/>
                  </a:lnTo>
                  <a:lnTo>
                    <a:pt x="37" y="128"/>
                  </a:lnTo>
                  <a:lnTo>
                    <a:pt x="35" y="141"/>
                  </a:lnTo>
                  <a:lnTo>
                    <a:pt x="29" y="154"/>
                  </a:lnTo>
                  <a:lnTo>
                    <a:pt x="27" y="168"/>
                  </a:lnTo>
                  <a:lnTo>
                    <a:pt x="23" y="180"/>
                  </a:lnTo>
                  <a:lnTo>
                    <a:pt x="19" y="193"/>
                  </a:lnTo>
                  <a:lnTo>
                    <a:pt x="18" y="193"/>
                  </a:lnTo>
                  <a:close/>
                </a:path>
              </a:pathLst>
            </a:custGeom>
            <a:solidFill>
              <a:srgbClr val="FFFFFF"/>
            </a:solidFill>
            <a:ln w="9525">
              <a:noFill/>
              <a:round/>
              <a:headEnd/>
              <a:tailEnd/>
            </a:ln>
          </p:spPr>
          <p:txBody>
            <a:bodyPr/>
            <a:lstStyle/>
            <a:p>
              <a:endParaRPr lang="en-US"/>
            </a:p>
          </p:txBody>
        </p:sp>
        <p:sp>
          <p:nvSpPr>
            <p:cNvPr id="1242114" name="Freeform 1026"/>
            <p:cNvSpPr>
              <a:spLocks/>
            </p:cNvSpPr>
            <p:nvPr/>
          </p:nvSpPr>
          <p:spPr bwMode="auto">
            <a:xfrm>
              <a:off x="2883" y="2070"/>
              <a:ext cx="34" cy="96"/>
            </a:xfrm>
            <a:custGeom>
              <a:avLst/>
              <a:gdLst/>
              <a:ahLst/>
              <a:cxnLst>
                <a:cxn ang="0">
                  <a:pos x="18" y="193"/>
                </a:cxn>
                <a:cxn ang="0">
                  <a:pos x="18" y="193"/>
                </a:cxn>
                <a:cxn ang="0">
                  <a:pos x="11" y="191"/>
                </a:cxn>
                <a:cxn ang="0">
                  <a:pos x="6" y="190"/>
                </a:cxn>
                <a:cxn ang="0">
                  <a:pos x="1" y="187"/>
                </a:cxn>
                <a:cxn ang="0">
                  <a:pos x="0" y="187"/>
                </a:cxn>
                <a:cxn ang="0">
                  <a:pos x="1" y="184"/>
                </a:cxn>
                <a:cxn ang="0">
                  <a:pos x="2" y="175"/>
                </a:cxn>
                <a:cxn ang="0">
                  <a:pos x="6" y="160"/>
                </a:cxn>
                <a:cxn ang="0">
                  <a:pos x="10" y="140"/>
                </a:cxn>
                <a:cxn ang="0">
                  <a:pos x="17" y="119"/>
                </a:cxn>
                <a:cxn ang="0">
                  <a:pos x="23" y="94"/>
                </a:cxn>
                <a:cxn ang="0">
                  <a:pos x="28" y="69"/>
                </a:cxn>
                <a:cxn ang="0">
                  <a:pos x="35" y="43"/>
                </a:cxn>
                <a:cxn ang="0">
                  <a:pos x="33" y="43"/>
                </a:cxn>
                <a:cxn ang="0">
                  <a:pos x="40" y="36"/>
                </a:cxn>
                <a:cxn ang="0">
                  <a:pos x="42" y="29"/>
                </a:cxn>
                <a:cxn ang="0">
                  <a:pos x="45" y="21"/>
                </a:cxn>
                <a:cxn ang="0">
                  <a:pos x="50" y="11"/>
                </a:cxn>
                <a:cxn ang="0">
                  <a:pos x="50" y="12"/>
                </a:cxn>
                <a:cxn ang="0">
                  <a:pos x="52" y="12"/>
                </a:cxn>
                <a:cxn ang="0">
                  <a:pos x="54" y="12"/>
                </a:cxn>
                <a:cxn ang="0">
                  <a:pos x="55" y="14"/>
                </a:cxn>
                <a:cxn ang="0">
                  <a:pos x="58" y="11"/>
                </a:cxn>
                <a:cxn ang="0">
                  <a:pos x="59" y="8"/>
                </a:cxn>
                <a:cxn ang="0">
                  <a:pos x="60" y="5"/>
                </a:cxn>
                <a:cxn ang="0">
                  <a:pos x="61" y="0"/>
                </a:cxn>
                <a:cxn ang="0">
                  <a:pos x="61" y="5"/>
                </a:cxn>
                <a:cxn ang="0">
                  <a:pos x="63" y="6"/>
                </a:cxn>
                <a:cxn ang="0">
                  <a:pos x="63" y="8"/>
                </a:cxn>
                <a:cxn ang="0">
                  <a:pos x="63" y="11"/>
                </a:cxn>
                <a:cxn ang="0">
                  <a:pos x="67" y="11"/>
                </a:cxn>
                <a:cxn ang="0">
                  <a:pos x="67" y="12"/>
                </a:cxn>
                <a:cxn ang="0">
                  <a:pos x="67" y="11"/>
                </a:cxn>
                <a:cxn ang="0">
                  <a:pos x="67" y="9"/>
                </a:cxn>
                <a:cxn ang="0">
                  <a:pos x="68" y="17"/>
                </a:cxn>
                <a:cxn ang="0">
                  <a:pos x="67" y="21"/>
                </a:cxn>
                <a:cxn ang="0">
                  <a:pos x="65" y="27"/>
                </a:cxn>
                <a:cxn ang="0">
                  <a:pos x="65" y="35"/>
                </a:cxn>
                <a:cxn ang="0">
                  <a:pos x="63" y="37"/>
                </a:cxn>
                <a:cxn ang="0">
                  <a:pos x="60" y="49"/>
                </a:cxn>
                <a:cxn ang="0">
                  <a:pos x="59" y="61"/>
                </a:cxn>
                <a:cxn ang="0">
                  <a:pos x="55" y="70"/>
                </a:cxn>
                <a:cxn ang="0">
                  <a:pos x="52" y="79"/>
                </a:cxn>
                <a:cxn ang="0">
                  <a:pos x="46" y="97"/>
                </a:cxn>
                <a:cxn ang="0">
                  <a:pos x="42" y="113"/>
                </a:cxn>
                <a:cxn ang="0">
                  <a:pos x="37" y="128"/>
                </a:cxn>
                <a:cxn ang="0">
                  <a:pos x="35" y="141"/>
                </a:cxn>
                <a:cxn ang="0">
                  <a:pos x="29" y="154"/>
                </a:cxn>
                <a:cxn ang="0">
                  <a:pos x="27" y="168"/>
                </a:cxn>
                <a:cxn ang="0">
                  <a:pos x="23" y="180"/>
                </a:cxn>
                <a:cxn ang="0">
                  <a:pos x="19" y="193"/>
                </a:cxn>
                <a:cxn ang="0">
                  <a:pos x="18" y="193"/>
                </a:cxn>
              </a:cxnLst>
              <a:rect l="0" t="0" r="r" b="b"/>
              <a:pathLst>
                <a:path w="68" h="193">
                  <a:moveTo>
                    <a:pt x="18" y="193"/>
                  </a:moveTo>
                  <a:lnTo>
                    <a:pt x="18" y="193"/>
                  </a:lnTo>
                  <a:lnTo>
                    <a:pt x="11" y="191"/>
                  </a:lnTo>
                  <a:lnTo>
                    <a:pt x="6" y="190"/>
                  </a:lnTo>
                  <a:lnTo>
                    <a:pt x="1" y="187"/>
                  </a:lnTo>
                  <a:lnTo>
                    <a:pt x="0" y="187"/>
                  </a:lnTo>
                  <a:lnTo>
                    <a:pt x="1" y="184"/>
                  </a:lnTo>
                  <a:lnTo>
                    <a:pt x="2" y="175"/>
                  </a:lnTo>
                  <a:lnTo>
                    <a:pt x="6" y="160"/>
                  </a:lnTo>
                  <a:lnTo>
                    <a:pt x="10" y="140"/>
                  </a:lnTo>
                  <a:lnTo>
                    <a:pt x="17" y="119"/>
                  </a:lnTo>
                  <a:lnTo>
                    <a:pt x="23" y="94"/>
                  </a:lnTo>
                  <a:lnTo>
                    <a:pt x="28" y="69"/>
                  </a:lnTo>
                  <a:lnTo>
                    <a:pt x="35" y="43"/>
                  </a:lnTo>
                  <a:lnTo>
                    <a:pt x="33" y="43"/>
                  </a:lnTo>
                  <a:lnTo>
                    <a:pt x="40" y="36"/>
                  </a:lnTo>
                  <a:lnTo>
                    <a:pt x="42" y="29"/>
                  </a:lnTo>
                  <a:lnTo>
                    <a:pt x="45" y="21"/>
                  </a:lnTo>
                  <a:lnTo>
                    <a:pt x="50" y="11"/>
                  </a:lnTo>
                  <a:lnTo>
                    <a:pt x="50" y="12"/>
                  </a:lnTo>
                  <a:lnTo>
                    <a:pt x="52" y="12"/>
                  </a:lnTo>
                  <a:lnTo>
                    <a:pt x="54" y="12"/>
                  </a:lnTo>
                  <a:lnTo>
                    <a:pt x="55" y="14"/>
                  </a:lnTo>
                  <a:lnTo>
                    <a:pt x="58" y="11"/>
                  </a:lnTo>
                  <a:lnTo>
                    <a:pt x="59" y="8"/>
                  </a:lnTo>
                  <a:lnTo>
                    <a:pt x="60" y="5"/>
                  </a:lnTo>
                  <a:lnTo>
                    <a:pt x="61" y="0"/>
                  </a:lnTo>
                  <a:lnTo>
                    <a:pt x="61" y="5"/>
                  </a:lnTo>
                  <a:lnTo>
                    <a:pt x="63" y="6"/>
                  </a:lnTo>
                  <a:lnTo>
                    <a:pt x="63" y="8"/>
                  </a:lnTo>
                  <a:lnTo>
                    <a:pt x="63" y="11"/>
                  </a:lnTo>
                  <a:lnTo>
                    <a:pt x="67" y="11"/>
                  </a:lnTo>
                  <a:lnTo>
                    <a:pt x="67" y="12"/>
                  </a:lnTo>
                  <a:lnTo>
                    <a:pt x="67" y="11"/>
                  </a:lnTo>
                  <a:lnTo>
                    <a:pt x="67" y="9"/>
                  </a:lnTo>
                  <a:lnTo>
                    <a:pt x="68" y="17"/>
                  </a:lnTo>
                  <a:lnTo>
                    <a:pt x="67" y="21"/>
                  </a:lnTo>
                  <a:lnTo>
                    <a:pt x="65" y="27"/>
                  </a:lnTo>
                  <a:lnTo>
                    <a:pt x="65" y="35"/>
                  </a:lnTo>
                  <a:lnTo>
                    <a:pt x="63" y="37"/>
                  </a:lnTo>
                  <a:lnTo>
                    <a:pt x="60" y="49"/>
                  </a:lnTo>
                  <a:lnTo>
                    <a:pt x="59" y="61"/>
                  </a:lnTo>
                  <a:lnTo>
                    <a:pt x="55" y="70"/>
                  </a:lnTo>
                  <a:lnTo>
                    <a:pt x="52" y="79"/>
                  </a:lnTo>
                  <a:lnTo>
                    <a:pt x="46" y="97"/>
                  </a:lnTo>
                  <a:lnTo>
                    <a:pt x="42" y="113"/>
                  </a:lnTo>
                  <a:lnTo>
                    <a:pt x="37" y="128"/>
                  </a:lnTo>
                  <a:lnTo>
                    <a:pt x="35" y="141"/>
                  </a:lnTo>
                  <a:lnTo>
                    <a:pt x="29" y="154"/>
                  </a:lnTo>
                  <a:lnTo>
                    <a:pt x="27" y="168"/>
                  </a:lnTo>
                  <a:lnTo>
                    <a:pt x="23" y="180"/>
                  </a:lnTo>
                  <a:lnTo>
                    <a:pt x="19" y="193"/>
                  </a:lnTo>
                  <a:lnTo>
                    <a:pt x="18" y="193"/>
                  </a:lnTo>
                  <a:close/>
                </a:path>
              </a:pathLst>
            </a:custGeom>
            <a:noFill/>
            <a:ln w="1588">
              <a:solidFill>
                <a:srgbClr val="000000"/>
              </a:solidFill>
              <a:prstDash val="solid"/>
              <a:round/>
              <a:headEnd/>
              <a:tailEnd/>
            </a:ln>
          </p:spPr>
          <p:txBody>
            <a:bodyPr/>
            <a:lstStyle/>
            <a:p>
              <a:endParaRPr lang="en-US"/>
            </a:p>
          </p:txBody>
        </p:sp>
        <p:sp>
          <p:nvSpPr>
            <p:cNvPr id="1242115" name="Freeform 1027"/>
            <p:cNvSpPr>
              <a:spLocks/>
            </p:cNvSpPr>
            <p:nvPr/>
          </p:nvSpPr>
          <p:spPr bwMode="auto">
            <a:xfrm>
              <a:off x="2892" y="2008"/>
              <a:ext cx="54" cy="159"/>
            </a:xfrm>
            <a:custGeom>
              <a:avLst/>
              <a:gdLst/>
              <a:ahLst/>
              <a:cxnLst>
                <a:cxn ang="0">
                  <a:pos x="49" y="148"/>
                </a:cxn>
                <a:cxn ang="0">
                  <a:pos x="58" y="120"/>
                </a:cxn>
                <a:cxn ang="0">
                  <a:pos x="67" y="92"/>
                </a:cxn>
                <a:cxn ang="0">
                  <a:pos x="74" y="61"/>
                </a:cxn>
                <a:cxn ang="0">
                  <a:pos x="79" y="49"/>
                </a:cxn>
                <a:cxn ang="0">
                  <a:pos x="83" y="37"/>
                </a:cxn>
                <a:cxn ang="0">
                  <a:pos x="88" y="27"/>
                </a:cxn>
                <a:cxn ang="0">
                  <a:pos x="92" y="22"/>
                </a:cxn>
                <a:cxn ang="0">
                  <a:pos x="95" y="19"/>
                </a:cxn>
                <a:cxn ang="0">
                  <a:pos x="97" y="9"/>
                </a:cxn>
                <a:cxn ang="0">
                  <a:pos x="103" y="5"/>
                </a:cxn>
                <a:cxn ang="0">
                  <a:pos x="103" y="9"/>
                </a:cxn>
                <a:cxn ang="0">
                  <a:pos x="105" y="12"/>
                </a:cxn>
                <a:cxn ang="0">
                  <a:pos x="108" y="21"/>
                </a:cxn>
                <a:cxn ang="0">
                  <a:pos x="108" y="27"/>
                </a:cxn>
                <a:cxn ang="0">
                  <a:pos x="106" y="39"/>
                </a:cxn>
                <a:cxn ang="0">
                  <a:pos x="108" y="47"/>
                </a:cxn>
                <a:cxn ang="0">
                  <a:pos x="108" y="53"/>
                </a:cxn>
                <a:cxn ang="0">
                  <a:pos x="105" y="61"/>
                </a:cxn>
                <a:cxn ang="0">
                  <a:pos x="105" y="65"/>
                </a:cxn>
                <a:cxn ang="0">
                  <a:pos x="106" y="73"/>
                </a:cxn>
                <a:cxn ang="0">
                  <a:pos x="101" y="90"/>
                </a:cxn>
                <a:cxn ang="0">
                  <a:pos x="95" y="107"/>
                </a:cxn>
                <a:cxn ang="0">
                  <a:pos x="90" y="122"/>
                </a:cxn>
                <a:cxn ang="0">
                  <a:pos x="85" y="135"/>
                </a:cxn>
                <a:cxn ang="0">
                  <a:pos x="73" y="175"/>
                </a:cxn>
                <a:cxn ang="0">
                  <a:pos x="54" y="230"/>
                </a:cxn>
                <a:cxn ang="0">
                  <a:pos x="34" y="281"/>
                </a:cxn>
                <a:cxn ang="0">
                  <a:pos x="22" y="315"/>
                </a:cxn>
                <a:cxn ang="0">
                  <a:pos x="14" y="318"/>
                </a:cxn>
                <a:cxn ang="0">
                  <a:pos x="0" y="317"/>
                </a:cxn>
                <a:cxn ang="0">
                  <a:pos x="5" y="304"/>
                </a:cxn>
                <a:cxn ang="0">
                  <a:pos x="13" y="278"/>
                </a:cxn>
                <a:cxn ang="0">
                  <a:pos x="19" y="252"/>
                </a:cxn>
                <a:cxn ang="0">
                  <a:pos x="28" y="221"/>
                </a:cxn>
                <a:cxn ang="0">
                  <a:pos x="38" y="194"/>
                </a:cxn>
                <a:cxn ang="0">
                  <a:pos x="42" y="173"/>
                </a:cxn>
              </a:cxnLst>
              <a:rect l="0" t="0" r="r" b="b"/>
              <a:pathLst>
                <a:path w="109" h="318">
                  <a:moveTo>
                    <a:pt x="45" y="161"/>
                  </a:moveTo>
                  <a:lnTo>
                    <a:pt x="49" y="148"/>
                  </a:lnTo>
                  <a:lnTo>
                    <a:pt x="52" y="135"/>
                  </a:lnTo>
                  <a:lnTo>
                    <a:pt x="58" y="120"/>
                  </a:lnTo>
                  <a:lnTo>
                    <a:pt x="63" y="105"/>
                  </a:lnTo>
                  <a:lnTo>
                    <a:pt x="67" y="92"/>
                  </a:lnTo>
                  <a:lnTo>
                    <a:pt x="69" y="77"/>
                  </a:lnTo>
                  <a:lnTo>
                    <a:pt x="74" y="61"/>
                  </a:lnTo>
                  <a:lnTo>
                    <a:pt x="77" y="46"/>
                  </a:lnTo>
                  <a:lnTo>
                    <a:pt x="79" y="49"/>
                  </a:lnTo>
                  <a:lnTo>
                    <a:pt x="81" y="43"/>
                  </a:lnTo>
                  <a:lnTo>
                    <a:pt x="83" y="37"/>
                  </a:lnTo>
                  <a:lnTo>
                    <a:pt x="86" y="34"/>
                  </a:lnTo>
                  <a:lnTo>
                    <a:pt x="88" y="27"/>
                  </a:lnTo>
                  <a:lnTo>
                    <a:pt x="90" y="25"/>
                  </a:lnTo>
                  <a:lnTo>
                    <a:pt x="92" y="22"/>
                  </a:lnTo>
                  <a:lnTo>
                    <a:pt x="94" y="19"/>
                  </a:lnTo>
                  <a:lnTo>
                    <a:pt x="95" y="19"/>
                  </a:lnTo>
                  <a:lnTo>
                    <a:pt x="95" y="16"/>
                  </a:lnTo>
                  <a:lnTo>
                    <a:pt x="97" y="9"/>
                  </a:lnTo>
                  <a:lnTo>
                    <a:pt x="101" y="0"/>
                  </a:lnTo>
                  <a:lnTo>
                    <a:pt x="103" y="5"/>
                  </a:lnTo>
                  <a:lnTo>
                    <a:pt x="103" y="8"/>
                  </a:lnTo>
                  <a:lnTo>
                    <a:pt x="103" y="9"/>
                  </a:lnTo>
                  <a:lnTo>
                    <a:pt x="103" y="8"/>
                  </a:lnTo>
                  <a:lnTo>
                    <a:pt x="105" y="12"/>
                  </a:lnTo>
                  <a:lnTo>
                    <a:pt x="106" y="18"/>
                  </a:lnTo>
                  <a:lnTo>
                    <a:pt x="108" y="21"/>
                  </a:lnTo>
                  <a:lnTo>
                    <a:pt x="109" y="22"/>
                  </a:lnTo>
                  <a:lnTo>
                    <a:pt x="108" y="27"/>
                  </a:lnTo>
                  <a:lnTo>
                    <a:pt x="106" y="34"/>
                  </a:lnTo>
                  <a:lnTo>
                    <a:pt x="106" y="39"/>
                  </a:lnTo>
                  <a:lnTo>
                    <a:pt x="106" y="45"/>
                  </a:lnTo>
                  <a:lnTo>
                    <a:pt x="108" y="47"/>
                  </a:lnTo>
                  <a:lnTo>
                    <a:pt x="108" y="50"/>
                  </a:lnTo>
                  <a:lnTo>
                    <a:pt x="108" y="53"/>
                  </a:lnTo>
                  <a:lnTo>
                    <a:pt x="106" y="58"/>
                  </a:lnTo>
                  <a:lnTo>
                    <a:pt x="105" y="61"/>
                  </a:lnTo>
                  <a:lnTo>
                    <a:pt x="105" y="62"/>
                  </a:lnTo>
                  <a:lnTo>
                    <a:pt x="105" y="65"/>
                  </a:lnTo>
                  <a:lnTo>
                    <a:pt x="106" y="68"/>
                  </a:lnTo>
                  <a:lnTo>
                    <a:pt x="106" y="73"/>
                  </a:lnTo>
                  <a:lnTo>
                    <a:pt x="103" y="82"/>
                  </a:lnTo>
                  <a:lnTo>
                    <a:pt x="101" y="90"/>
                  </a:lnTo>
                  <a:lnTo>
                    <a:pt x="99" y="99"/>
                  </a:lnTo>
                  <a:lnTo>
                    <a:pt x="95" y="107"/>
                  </a:lnTo>
                  <a:lnTo>
                    <a:pt x="92" y="114"/>
                  </a:lnTo>
                  <a:lnTo>
                    <a:pt x="90" y="122"/>
                  </a:lnTo>
                  <a:lnTo>
                    <a:pt x="88" y="129"/>
                  </a:lnTo>
                  <a:lnTo>
                    <a:pt x="85" y="135"/>
                  </a:lnTo>
                  <a:lnTo>
                    <a:pt x="81" y="151"/>
                  </a:lnTo>
                  <a:lnTo>
                    <a:pt x="73" y="175"/>
                  </a:lnTo>
                  <a:lnTo>
                    <a:pt x="64" y="201"/>
                  </a:lnTo>
                  <a:lnTo>
                    <a:pt x="54" y="230"/>
                  </a:lnTo>
                  <a:lnTo>
                    <a:pt x="43" y="258"/>
                  </a:lnTo>
                  <a:lnTo>
                    <a:pt x="34" y="281"/>
                  </a:lnTo>
                  <a:lnTo>
                    <a:pt x="27" y="302"/>
                  </a:lnTo>
                  <a:lnTo>
                    <a:pt x="22" y="315"/>
                  </a:lnTo>
                  <a:lnTo>
                    <a:pt x="18" y="318"/>
                  </a:lnTo>
                  <a:lnTo>
                    <a:pt x="14" y="318"/>
                  </a:lnTo>
                  <a:lnTo>
                    <a:pt x="6" y="318"/>
                  </a:lnTo>
                  <a:lnTo>
                    <a:pt x="0" y="317"/>
                  </a:lnTo>
                  <a:lnTo>
                    <a:pt x="1" y="317"/>
                  </a:lnTo>
                  <a:lnTo>
                    <a:pt x="5" y="304"/>
                  </a:lnTo>
                  <a:lnTo>
                    <a:pt x="9" y="292"/>
                  </a:lnTo>
                  <a:lnTo>
                    <a:pt x="13" y="278"/>
                  </a:lnTo>
                  <a:lnTo>
                    <a:pt x="17" y="265"/>
                  </a:lnTo>
                  <a:lnTo>
                    <a:pt x="19" y="252"/>
                  </a:lnTo>
                  <a:lnTo>
                    <a:pt x="24" y="237"/>
                  </a:lnTo>
                  <a:lnTo>
                    <a:pt x="28" y="221"/>
                  </a:lnTo>
                  <a:lnTo>
                    <a:pt x="34" y="203"/>
                  </a:lnTo>
                  <a:lnTo>
                    <a:pt x="38" y="194"/>
                  </a:lnTo>
                  <a:lnTo>
                    <a:pt x="41" y="185"/>
                  </a:lnTo>
                  <a:lnTo>
                    <a:pt x="42" y="173"/>
                  </a:lnTo>
                  <a:lnTo>
                    <a:pt x="45" y="161"/>
                  </a:lnTo>
                  <a:close/>
                </a:path>
              </a:pathLst>
            </a:custGeom>
            <a:solidFill>
              <a:srgbClr val="FFFFFF"/>
            </a:solidFill>
            <a:ln w="9525">
              <a:noFill/>
              <a:round/>
              <a:headEnd/>
              <a:tailEnd/>
            </a:ln>
          </p:spPr>
          <p:txBody>
            <a:bodyPr/>
            <a:lstStyle/>
            <a:p>
              <a:endParaRPr lang="en-US"/>
            </a:p>
          </p:txBody>
        </p:sp>
        <p:sp>
          <p:nvSpPr>
            <p:cNvPr id="1242116" name="Freeform 1028"/>
            <p:cNvSpPr>
              <a:spLocks/>
            </p:cNvSpPr>
            <p:nvPr/>
          </p:nvSpPr>
          <p:spPr bwMode="auto">
            <a:xfrm>
              <a:off x="2892" y="2008"/>
              <a:ext cx="54" cy="159"/>
            </a:xfrm>
            <a:custGeom>
              <a:avLst/>
              <a:gdLst/>
              <a:ahLst/>
              <a:cxnLst>
                <a:cxn ang="0">
                  <a:pos x="45" y="161"/>
                </a:cxn>
                <a:cxn ang="0">
                  <a:pos x="52" y="135"/>
                </a:cxn>
                <a:cxn ang="0">
                  <a:pos x="63" y="105"/>
                </a:cxn>
                <a:cxn ang="0">
                  <a:pos x="69" y="77"/>
                </a:cxn>
                <a:cxn ang="0">
                  <a:pos x="77" y="46"/>
                </a:cxn>
                <a:cxn ang="0">
                  <a:pos x="81" y="43"/>
                </a:cxn>
                <a:cxn ang="0">
                  <a:pos x="86" y="34"/>
                </a:cxn>
                <a:cxn ang="0">
                  <a:pos x="90" y="25"/>
                </a:cxn>
                <a:cxn ang="0">
                  <a:pos x="94" y="19"/>
                </a:cxn>
                <a:cxn ang="0">
                  <a:pos x="95" y="16"/>
                </a:cxn>
                <a:cxn ang="0">
                  <a:pos x="101" y="0"/>
                </a:cxn>
                <a:cxn ang="0">
                  <a:pos x="103" y="8"/>
                </a:cxn>
                <a:cxn ang="0">
                  <a:pos x="103" y="8"/>
                </a:cxn>
                <a:cxn ang="0">
                  <a:pos x="106" y="18"/>
                </a:cxn>
                <a:cxn ang="0">
                  <a:pos x="109" y="22"/>
                </a:cxn>
                <a:cxn ang="0">
                  <a:pos x="106" y="34"/>
                </a:cxn>
                <a:cxn ang="0">
                  <a:pos x="106" y="45"/>
                </a:cxn>
                <a:cxn ang="0">
                  <a:pos x="108" y="50"/>
                </a:cxn>
                <a:cxn ang="0">
                  <a:pos x="106" y="58"/>
                </a:cxn>
                <a:cxn ang="0">
                  <a:pos x="105" y="62"/>
                </a:cxn>
                <a:cxn ang="0">
                  <a:pos x="106" y="68"/>
                </a:cxn>
                <a:cxn ang="0">
                  <a:pos x="103" y="82"/>
                </a:cxn>
                <a:cxn ang="0">
                  <a:pos x="99" y="99"/>
                </a:cxn>
                <a:cxn ang="0">
                  <a:pos x="92" y="114"/>
                </a:cxn>
                <a:cxn ang="0">
                  <a:pos x="88" y="129"/>
                </a:cxn>
                <a:cxn ang="0">
                  <a:pos x="81" y="151"/>
                </a:cxn>
                <a:cxn ang="0">
                  <a:pos x="64" y="201"/>
                </a:cxn>
                <a:cxn ang="0">
                  <a:pos x="43" y="258"/>
                </a:cxn>
                <a:cxn ang="0">
                  <a:pos x="27" y="302"/>
                </a:cxn>
                <a:cxn ang="0">
                  <a:pos x="18" y="318"/>
                </a:cxn>
                <a:cxn ang="0">
                  <a:pos x="6" y="318"/>
                </a:cxn>
                <a:cxn ang="0">
                  <a:pos x="1" y="317"/>
                </a:cxn>
                <a:cxn ang="0">
                  <a:pos x="9" y="292"/>
                </a:cxn>
                <a:cxn ang="0">
                  <a:pos x="17" y="265"/>
                </a:cxn>
                <a:cxn ang="0">
                  <a:pos x="24" y="237"/>
                </a:cxn>
                <a:cxn ang="0">
                  <a:pos x="34" y="203"/>
                </a:cxn>
                <a:cxn ang="0">
                  <a:pos x="41" y="185"/>
                </a:cxn>
                <a:cxn ang="0">
                  <a:pos x="45" y="161"/>
                </a:cxn>
              </a:cxnLst>
              <a:rect l="0" t="0" r="r" b="b"/>
              <a:pathLst>
                <a:path w="109" h="318">
                  <a:moveTo>
                    <a:pt x="45" y="161"/>
                  </a:moveTo>
                  <a:lnTo>
                    <a:pt x="45" y="161"/>
                  </a:lnTo>
                  <a:lnTo>
                    <a:pt x="49" y="148"/>
                  </a:lnTo>
                  <a:lnTo>
                    <a:pt x="52" y="135"/>
                  </a:lnTo>
                  <a:lnTo>
                    <a:pt x="58" y="120"/>
                  </a:lnTo>
                  <a:lnTo>
                    <a:pt x="63" y="105"/>
                  </a:lnTo>
                  <a:lnTo>
                    <a:pt x="67" y="92"/>
                  </a:lnTo>
                  <a:lnTo>
                    <a:pt x="69" y="77"/>
                  </a:lnTo>
                  <a:lnTo>
                    <a:pt x="74" y="61"/>
                  </a:lnTo>
                  <a:lnTo>
                    <a:pt x="77" y="46"/>
                  </a:lnTo>
                  <a:lnTo>
                    <a:pt x="79" y="49"/>
                  </a:lnTo>
                  <a:lnTo>
                    <a:pt x="81" y="43"/>
                  </a:lnTo>
                  <a:lnTo>
                    <a:pt x="83" y="37"/>
                  </a:lnTo>
                  <a:lnTo>
                    <a:pt x="86" y="34"/>
                  </a:lnTo>
                  <a:lnTo>
                    <a:pt x="88" y="27"/>
                  </a:lnTo>
                  <a:lnTo>
                    <a:pt x="90" y="25"/>
                  </a:lnTo>
                  <a:lnTo>
                    <a:pt x="92" y="22"/>
                  </a:lnTo>
                  <a:lnTo>
                    <a:pt x="94" y="19"/>
                  </a:lnTo>
                  <a:lnTo>
                    <a:pt x="95" y="19"/>
                  </a:lnTo>
                  <a:lnTo>
                    <a:pt x="95" y="16"/>
                  </a:lnTo>
                  <a:lnTo>
                    <a:pt x="97" y="9"/>
                  </a:lnTo>
                  <a:lnTo>
                    <a:pt x="101" y="0"/>
                  </a:lnTo>
                  <a:lnTo>
                    <a:pt x="103" y="5"/>
                  </a:lnTo>
                  <a:lnTo>
                    <a:pt x="103" y="8"/>
                  </a:lnTo>
                  <a:lnTo>
                    <a:pt x="103" y="9"/>
                  </a:lnTo>
                  <a:lnTo>
                    <a:pt x="103" y="8"/>
                  </a:lnTo>
                  <a:lnTo>
                    <a:pt x="105" y="12"/>
                  </a:lnTo>
                  <a:lnTo>
                    <a:pt x="106" y="18"/>
                  </a:lnTo>
                  <a:lnTo>
                    <a:pt x="108" y="21"/>
                  </a:lnTo>
                  <a:lnTo>
                    <a:pt x="109" y="22"/>
                  </a:lnTo>
                  <a:lnTo>
                    <a:pt x="108" y="27"/>
                  </a:lnTo>
                  <a:lnTo>
                    <a:pt x="106" y="34"/>
                  </a:lnTo>
                  <a:lnTo>
                    <a:pt x="106" y="39"/>
                  </a:lnTo>
                  <a:lnTo>
                    <a:pt x="106" y="45"/>
                  </a:lnTo>
                  <a:lnTo>
                    <a:pt x="108" y="47"/>
                  </a:lnTo>
                  <a:lnTo>
                    <a:pt x="108" y="50"/>
                  </a:lnTo>
                  <a:lnTo>
                    <a:pt x="108" y="53"/>
                  </a:lnTo>
                  <a:lnTo>
                    <a:pt x="106" y="58"/>
                  </a:lnTo>
                  <a:lnTo>
                    <a:pt x="105" y="61"/>
                  </a:lnTo>
                  <a:lnTo>
                    <a:pt x="105" y="62"/>
                  </a:lnTo>
                  <a:lnTo>
                    <a:pt x="105" y="65"/>
                  </a:lnTo>
                  <a:lnTo>
                    <a:pt x="106" y="68"/>
                  </a:lnTo>
                  <a:lnTo>
                    <a:pt x="106" y="73"/>
                  </a:lnTo>
                  <a:lnTo>
                    <a:pt x="103" y="82"/>
                  </a:lnTo>
                  <a:lnTo>
                    <a:pt x="101" y="90"/>
                  </a:lnTo>
                  <a:lnTo>
                    <a:pt x="99" y="99"/>
                  </a:lnTo>
                  <a:lnTo>
                    <a:pt x="95" y="107"/>
                  </a:lnTo>
                  <a:lnTo>
                    <a:pt x="92" y="114"/>
                  </a:lnTo>
                  <a:lnTo>
                    <a:pt x="90" y="122"/>
                  </a:lnTo>
                  <a:lnTo>
                    <a:pt x="88" y="129"/>
                  </a:lnTo>
                  <a:lnTo>
                    <a:pt x="85" y="135"/>
                  </a:lnTo>
                  <a:lnTo>
                    <a:pt x="81" y="151"/>
                  </a:lnTo>
                  <a:lnTo>
                    <a:pt x="73" y="175"/>
                  </a:lnTo>
                  <a:lnTo>
                    <a:pt x="64" y="201"/>
                  </a:lnTo>
                  <a:lnTo>
                    <a:pt x="54" y="230"/>
                  </a:lnTo>
                  <a:lnTo>
                    <a:pt x="43" y="258"/>
                  </a:lnTo>
                  <a:lnTo>
                    <a:pt x="34" y="281"/>
                  </a:lnTo>
                  <a:lnTo>
                    <a:pt x="27" y="302"/>
                  </a:lnTo>
                  <a:lnTo>
                    <a:pt x="22" y="315"/>
                  </a:lnTo>
                  <a:lnTo>
                    <a:pt x="18" y="318"/>
                  </a:lnTo>
                  <a:lnTo>
                    <a:pt x="14" y="318"/>
                  </a:lnTo>
                  <a:lnTo>
                    <a:pt x="6" y="318"/>
                  </a:lnTo>
                  <a:lnTo>
                    <a:pt x="0" y="317"/>
                  </a:lnTo>
                  <a:lnTo>
                    <a:pt x="1" y="317"/>
                  </a:lnTo>
                  <a:lnTo>
                    <a:pt x="5" y="304"/>
                  </a:lnTo>
                  <a:lnTo>
                    <a:pt x="9" y="292"/>
                  </a:lnTo>
                  <a:lnTo>
                    <a:pt x="13" y="278"/>
                  </a:lnTo>
                  <a:lnTo>
                    <a:pt x="17" y="265"/>
                  </a:lnTo>
                  <a:lnTo>
                    <a:pt x="19" y="252"/>
                  </a:lnTo>
                  <a:lnTo>
                    <a:pt x="24" y="237"/>
                  </a:lnTo>
                  <a:lnTo>
                    <a:pt x="28" y="221"/>
                  </a:lnTo>
                  <a:lnTo>
                    <a:pt x="34" y="203"/>
                  </a:lnTo>
                  <a:lnTo>
                    <a:pt x="38" y="194"/>
                  </a:lnTo>
                  <a:lnTo>
                    <a:pt x="41" y="185"/>
                  </a:lnTo>
                  <a:lnTo>
                    <a:pt x="42" y="173"/>
                  </a:lnTo>
                  <a:lnTo>
                    <a:pt x="45" y="161"/>
                  </a:lnTo>
                  <a:close/>
                </a:path>
              </a:pathLst>
            </a:custGeom>
            <a:noFill/>
            <a:ln w="1588">
              <a:solidFill>
                <a:srgbClr val="000000"/>
              </a:solidFill>
              <a:prstDash val="solid"/>
              <a:round/>
              <a:headEnd/>
              <a:tailEnd/>
            </a:ln>
          </p:spPr>
          <p:txBody>
            <a:bodyPr/>
            <a:lstStyle/>
            <a:p>
              <a:endParaRPr lang="en-US"/>
            </a:p>
          </p:txBody>
        </p:sp>
        <p:sp>
          <p:nvSpPr>
            <p:cNvPr id="1242117" name="Freeform 1029"/>
            <p:cNvSpPr>
              <a:spLocks/>
            </p:cNvSpPr>
            <p:nvPr/>
          </p:nvSpPr>
          <p:spPr bwMode="auto">
            <a:xfrm>
              <a:off x="2893" y="1996"/>
              <a:ext cx="44" cy="170"/>
            </a:xfrm>
            <a:custGeom>
              <a:avLst/>
              <a:gdLst/>
              <a:ahLst/>
              <a:cxnLst>
                <a:cxn ang="0">
                  <a:pos x="0" y="341"/>
                </a:cxn>
                <a:cxn ang="0">
                  <a:pos x="0" y="341"/>
                </a:cxn>
                <a:cxn ang="0">
                  <a:pos x="4" y="328"/>
                </a:cxn>
                <a:cxn ang="0">
                  <a:pos x="8" y="316"/>
                </a:cxn>
                <a:cxn ang="0">
                  <a:pos x="12" y="302"/>
                </a:cxn>
                <a:cxn ang="0">
                  <a:pos x="16" y="289"/>
                </a:cxn>
                <a:cxn ang="0">
                  <a:pos x="18" y="276"/>
                </a:cxn>
                <a:cxn ang="0">
                  <a:pos x="23" y="261"/>
                </a:cxn>
                <a:cxn ang="0">
                  <a:pos x="27" y="245"/>
                </a:cxn>
                <a:cxn ang="0">
                  <a:pos x="33" y="227"/>
                </a:cxn>
                <a:cxn ang="0">
                  <a:pos x="40" y="205"/>
                </a:cxn>
                <a:cxn ang="0">
                  <a:pos x="48" y="183"/>
                </a:cxn>
                <a:cxn ang="0">
                  <a:pos x="55" y="154"/>
                </a:cxn>
                <a:cxn ang="0">
                  <a:pos x="64" y="123"/>
                </a:cxn>
                <a:cxn ang="0">
                  <a:pos x="72" y="94"/>
                </a:cxn>
                <a:cxn ang="0">
                  <a:pos x="78" y="61"/>
                </a:cxn>
                <a:cxn ang="0">
                  <a:pos x="84" y="30"/>
                </a:cxn>
                <a:cxn ang="0">
                  <a:pos x="89" y="0"/>
                </a:cxn>
              </a:cxnLst>
              <a:rect l="0" t="0" r="r" b="b"/>
              <a:pathLst>
                <a:path w="89" h="341">
                  <a:moveTo>
                    <a:pt x="0" y="341"/>
                  </a:moveTo>
                  <a:lnTo>
                    <a:pt x="0" y="341"/>
                  </a:lnTo>
                  <a:lnTo>
                    <a:pt x="4" y="328"/>
                  </a:lnTo>
                  <a:lnTo>
                    <a:pt x="8" y="316"/>
                  </a:lnTo>
                  <a:lnTo>
                    <a:pt x="12" y="302"/>
                  </a:lnTo>
                  <a:lnTo>
                    <a:pt x="16" y="289"/>
                  </a:lnTo>
                  <a:lnTo>
                    <a:pt x="18" y="276"/>
                  </a:lnTo>
                  <a:lnTo>
                    <a:pt x="23" y="261"/>
                  </a:lnTo>
                  <a:lnTo>
                    <a:pt x="27" y="245"/>
                  </a:lnTo>
                  <a:lnTo>
                    <a:pt x="33" y="227"/>
                  </a:lnTo>
                  <a:lnTo>
                    <a:pt x="40" y="205"/>
                  </a:lnTo>
                  <a:lnTo>
                    <a:pt x="48" y="183"/>
                  </a:lnTo>
                  <a:lnTo>
                    <a:pt x="55" y="154"/>
                  </a:lnTo>
                  <a:lnTo>
                    <a:pt x="64" y="123"/>
                  </a:lnTo>
                  <a:lnTo>
                    <a:pt x="72" y="94"/>
                  </a:lnTo>
                  <a:lnTo>
                    <a:pt x="78" y="61"/>
                  </a:lnTo>
                  <a:lnTo>
                    <a:pt x="84" y="30"/>
                  </a:lnTo>
                  <a:lnTo>
                    <a:pt x="89" y="0"/>
                  </a:lnTo>
                </a:path>
              </a:pathLst>
            </a:custGeom>
            <a:noFill/>
            <a:ln w="1588">
              <a:solidFill>
                <a:srgbClr val="000000"/>
              </a:solidFill>
              <a:prstDash val="solid"/>
              <a:round/>
              <a:headEnd/>
              <a:tailEnd/>
            </a:ln>
          </p:spPr>
          <p:txBody>
            <a:bodyPr/>
            <a:lstStyle/>
            <a:p>
              <a:endParaRPr lang="en-US"/>
            </a:p>
          </p:txBody>
        </p:sp>
        <p:sp>
          <p:nvSpPr>
            <p:cNvPr id="1242118" name="Freeform 1030"/>
            <p:cNvSpPr>
              <a:spLocks/>
            </p:cNvSpPr>
            <p:nvPr/>
          </p:nvSpPr>
          <p:spPr bwMode="auto">
            <a:xfrm>
              <a:off x="2883" y="1840"/>
              <a:ext cx="71" cy="323"/>
            </a:xfrm>
            <a:custGeom>
              <a:avLst/>
              <a:gdLst/>
              <a:ahLst/>
              <a:cxnLst>
                <a:cxn ang="0">
                  <a:pos x="0" y="647"/>
                </a:cxn>
                <a:cxn ang="0">
                  <a:pos x="0" y="647"/>
                </a:cxn>
                <a:cxn ang="0">
                  <a:pos x="2" y="638"/>
                </a:cxn>
                <a:cxn ang="0">
                  <a:pos x="9" y="613"/>
                </a:cxn>
                <a:cxn ang="0">
                  <a:pos x="17" y="574"/>
                </a:cxn>
                <a:cxn ang="0">
                  <a:pos x="27" y="533"/>
                </a:cxn>
                <a:cxn ang="0">
                  <a:pos x="37" y="492"/>
                </a:cxn>
                <a:cxn ang="0">
                  <a:pos x="46" y="452"/>
                </a:cxn>
                <a:cxn ang="0">
                  <a:pos x="54" y="420"/>
                </a:cxn>
                <a:cxn ang="0">
                  <a:pos x="59" y="406"/>
                </a:cxn>
                <a:cxn ang="0">
                  <a:pos x="63" y="392"/>
                </a:cxn>
                <a:cxn ang="0">
                  <a:pos x="69" y="363"/>
                </a:cxn>
                <a:cxn ang="0">
                  <a:pos x="76" y="327"/>
                </a:cxn>
                <a:cxn ang="0">
                  <a:pos x="83" y="286"/>
                </a:cxn>
                <a:cxn ang="0">
                  <a:pos x="91" y="246"/>
                </a:cxn>
                <a:cxn ang="0">
                  <a:pos x="97" y="212"/>
                </a:cxn>
                <a:cxn ang="0">
                  <a:pos x="100" y="188"/>
                </a:cxn>
                <a:cxn ang="0">
                  <a:pos x="101" y="178"/>
                </a:cxn>
                <a:cxn ang="0">
                  <a:pos x="103" y="170"/>
                </a:cxn>
                <a:cxn ang="0">
                  <a:pos x="108" y="151"/>
                </a:cxn>
                <a:cxn ang="0">
                  <a:pos x="113" y="121"/>
                </a:cxn>
                <a:cxn ang="0">
                  <a:pos x="121" y="89"/>
                </a:cxn>
                <a:cxn ang="0">
                  <a:pos x="128" y="56"/>
                </a:cxn>
                <a:cxn ang="0">
                  <a:pos x="135" y="28"/>
                </a:cxn>
                <a:cxn ang="0">
                  <a:pos x="138" y="9"/>
                </a:cxn>
                <a:cxn ang="0">
                  <a:pos x="141" y="0"/>
                </a:cxn>
              </a:cxnLst>
              <a:rect l="0" t="0" r="r" b="b"/>
              <a:pathLst>
                <a:path w="141" h="647">
                  <a:moveTo>
                    <a:pt x="0" y="647"/>
                  </a:moveTo>
                  <a:lnTo>
                    <a:pt x="0" y="647"/>
                  </a:lnTo>
                  <a:lnTo>
                    <a:pt x="2" y="638"/>
                  </a:lnTo>
                  <a:lnTo>
                    <a:pt x="9" y="613"/>
                  </a:lnTo>
                  <a:lnTo>
                    <a:pt x="17" y="574"/>
                  </a:lnTo>
                  <a:lnTo>
                    <a:pt x="27" y="533"/>
                  </a:lnTo>
                  <a:lnTo>
                    <a:pt x="37" y="492"/>
                  </a:lnTo>
                  <a:lnTo>
                    <a:pt x="46" y="452"/>
                  </a:lnTo>
                  <a:lnTo>
                    <a:pt x="54" y="420"/>
                  </a:lnTo>
                  <a:lnTo>
                    <a:pt x="59" y="406"/>
                  </a:lnTo>
                  <a:lnTo>
                    <a:pt x="63" y="392"/>
                  </a:lnTo>
                  <a:lnTo>
                    <a:pt x="69" y="363"/>
                  </a:lnTo>
                  <a:lnTo>
                    <a:pt x="76" y="327"/>
                  </a:lnTo>
                  <a:lnTo>
                    <a:pt x="83" y="286"/>
                  </a:lnTo>
                  <a:lnTo>
                    <a:pt x="91" y="246"/>
                  </a:lnTo>
                  <a:lnTo>
                    <a:pt x="97" y="212"/>
                  </a:lnTo>
                  <a:lnTo>
                    <a:pt x="100" y="188"/>
                  </a:lnTo>
                  <a:lnTo>
                    <a:pt x="101" y="178"/>
                  </a:lnTo>
                  <a:lnTo>
                    <a:pt x="103" y="170"/>
                  </a:lnTo>
                  <a:lnTo>
                    <a:pt x="108" y="151"/>
                  </a:lnTo>
                  <a:lnTo>
                    <a:pt x="113" y="121"/>
                  </a:lnTo>
                  <a:lnTo>
                    <a:pt x="121" y="89"/>
                  </a:lnTo>
                  <a:lnTo>
                    <a:pt x="128" y="56"/>
                  </a:lnTo>
                  <a:lnTo>
                    <a:pt x="135" y="28"/>
                  </a:lnTo>
                  <a:lnTo>
                    <a:pt x="138" y="9"/>
                  </a:lnTo>
                  <a:lnTo>
                    <a:pt x="141" y="0"/>
                  </a:lnTo>
                </a:path>
              </a:pathLst>
            </a:custGeom>
            <a:noFill/>
            <a:ln w="1588">
              <a:solidFill>
                <a:srgbClr val="000000"/>
              </a:solidFill>
              <a:prstDash val="solid"/>
              <a:round/>
              <a:headEnd/>
              <a:tailEnd/>
            </a:ln>
          </p:spPr>
          <p:txBody>
            <a:bodyPr/>
            <a:lstStyle/>
            <a:p>
              <a:endParaRPr lang="en-US"/>
            </a:p>
          </p:txBody>
        </p:sp>
        <p:sp>
          <p:nvSpPr>
            <p:cNvPr id="1242119" name="Freeform 1031"/>
            <p:cNvSpPr>
              <a:spLocks/>
            </p:cNvSpPr>
            <p:nvPr/>
          </p:nvSpPr>
          <p:spPr bwMode="auto">
            <a:xfrm>
              <a:off x="2903" y="1927"/>
              <a:ext cx="60" cy="238"/>
            </a:xfrm>
            <a:custGeom>
              <a:avLst/>
              <a:gdLst/>
              <a:ahLst/>
              <a:cxnLst>
                <a:cxn ang="0">
                  <a:pos x="120" y="0"/>
                </a:cxn>
                <a:cxn ang="0">
                  <a:pos x="120" y="0"/>
                </a:cxn>
                <a:cxn ang="0">
                  <a:pos x="120" y="6"/>
                </a:cxn>
                <a:cxn ang="0">
                  <a:pos x="119" y="20"/>
                </a:cxn>
                <a:cxn ang="0">
                  <a:pos x="115" y="41"/>
                </a:cxn>
                <a:cxn ang="0">
                  <a:pos x="113" y="68"/>
                </a:cxn>
                <a:cxn ang="0">
                  <a:pos x="110" y="94"/>
                </a:cxn>
                <a:cxn ang="0">
                  <a:pos x="109" y="120"/>
                </a:cxn>
                <a:cxn ang="0">
                  <a:pos x="105" y="139"/>
                </a:cxn>
                <a:cxn ang="0">
                  <a:pos x="104" y="152"/>
                </a:cxn>
                <a:cxn ang="0">
                  <a:pos x="101" y="170"/>
                </a:cxn>
                <a:cxn ang="0">
                  <a:pos x="96" y="194"/>
                </a:cxn>
                <a:cxn ang="0">
                  <a:pos x="88" y="217"/>
                </a:cxn>
                <a:cxn ang="0">
                  <a:pos x="81" y="241"/>
                </a:cxn>
                <a:cxn ang="0">
                  <a:pos x="75" y="263"/>
                </a:cxn>
                <a:cxn ang="0">
                  <a:pos x="69" y="280"/>
                </a:cxn>
                <a:cxn ang="0">
                  <a:pos x="64" y="291"/>
                </a:cxn>
                <a:cxn ang="0">
                  <a:pos x="63" y="296"/>
                </a:cxn>
                <a:cxn ang="0">
                  <a:pos x="59" y="312"/>
                </a:cxn>
                <a:cxn ang="0">
                  <a:pos x="51" y="336"/>
                </a:cxn>
                <a:cxn ang="0">
                  <a:pos x="42" y="362"/>
                </a:cxn>
                <a:cxn ang="0">
                  <a:pos x="32" y="391"/>
                </a:cxn>
                <a:cxn ang="0">
                  <a:pos x="21" y="419"/>
                </a:cxn>
                <a:cxn ang="0">
                  <a:pos x="12" y="442"/>
                </a:cxn>
                <a:cxn ang="0">
                  <a:pos x="5" y="463"/>
                </a:cxn>
                <a:cxn ang="0">
                  <a:pos x="0" y="476"/>
                </a:cxn>
              </a:cxnLst>
              <a:rect l="0" t="0" r="r" b="b"/>
              <a:pathLst>
                <a:path w="120" h="476">
                  <a:moveTo>
                    <a:pt x="120" y="0"/>
                  </a:moveTo>
                  <a:lnTo>
                    <a:pt x="120" y="0"/>
                  </a:lnTo>
                  <a:lnTo>
                    <a:pt x="120" y="6"/>
                  </a:lnTo>
                  <a:lnTo>
                    <a:pt x="119" y="20"/>
                  </a:lnTo>
                  <a:lnTo>
                    <a:pt x="115" y="41"/>
                  </a:lnTo>
                  <a:lnTo>
                    <a:pt x="113" y="68"/>
                  </a:lnTo>
                  <a:lnTo>
                    <a:pt x="110" y="94"/>
                  </a:lnTo>
                  <a:lnTo>
                    <a:pt x="109" y="120"/>
                  </a:lnTo>
                  <a:lnTo>
                    <a:pt x="105" y="139"/>
                  </a:lnTo>
                  <a:lnTo>
                    <a:pt x="104" y="152"/>
                  </a:lnTo>
                  <a:lnTo>
                    <a:pt x="101" y="170"/>
                  </a:lnTo>
                  <a:lnTo>
                    <a:pt x="96" y="194"/>
                  </a:lnTo>
                  <a:lnTo>
                    <a:pt x="88" y="217"/>
                  </a:lnTo>
                  <a:lnTo>
                    <a:pt x="81" y="241"/>
                  </a:lnTo>
                  <a:lnTo>
                    <a:pt x="75" y="263"/>
                  </a:lnTo>
                  <a:lnTo>
                    <a:pt x="69" y="280"/>
                  </a:lnTo>
                  <a:lnTo>
                    <a:pt x="64" y="291"/>
                  </a:lnTo>
                  <a:lnTo>
                    <a:pt x="63" y="296"/>
                  </a:lnTo>
                  <a:lnTo>
                    <a:pt x="59" y="312"/>
                  </a:lnTo>
                  <a:lnTo>
                    <a:pt x="51" y="336"/>
                  </a:lnTo>
                  <a:lnTo>
                    <a:pt x="42" y="362"/>
                  </a:lnTo>
                  <a:lnTo>
                    <a:pt x="32" y="391"/>
                  </a:lnTo>
                  <a:lnTo>
                    <a:pt x="21" y="419"/>
                  </a:lnTo>
                  <a:lnTo>
                    <a:pt x="12" y="442"/>
                  </a:lnTo>
                  <a:lnTo>
                    <a:pt x="5" y="463"/>
                  </a:lnTo>
                  <a:lnTo>
                    <a:pt x="0" y="476"/>
                  </a:lnTo>
                </a:path>
              </a:pathLst>
            </a:custGeom>
            <a:noFill/>
            <a:ln w="1588">
              <a:solidFill>
                <a:srgbClr val="000000"/>
              </a:solidFill>
              <a:prstDash val="solid"/>
              <a:round/>
              <a:headEnd/>
              <a:tailEnd/>
            </a:ln>
          </p:spPr>
          <p:txBody>
            <a:bodyPr/>
            <a:lstStyle/>
            <a:p>
              <a:endParaRPr lang="en-US"/>
            </a:p>
          </p:txBody>
        </p:sp>
        <p:sp>
          <p:nvSpPr>
            <p:cNvPr id="1242120" name="Freeform 1032"/>
            <p:cNvSpPr>
              <a:spLocks/>
            </p:cNvSpPr>
            <p:nvPr/>
          </p:nvSpPr>
          <p:spPr bwMode="auto">
            <a:xfrm>
              <a:off x="2948" y="1974"/>
              <a:ext cx="7" cy="36"/>
            </a:xfrm>
            <a:custGeom>
              <a:avLst/>
              <a:gdLst/>
              <a:ahLst/>
              <a:cxnLst>
                <a:cxn ang="0">
                  <a:pos x="15" y="0"/>
                </a:cxn>
                <a:cxn ang="0">
                  <a:pos x="15" y="0"/>
                </a:cxn>
                <a:cxn ang="0">
                  <a:pos x="15" y="7"/>
                </a:cxn>
                <a:cxn ang="0">
                  <a:pos x="13" y="16"/>
                </a:cxn>
                <a:cxn ang="0">
                  <a:pos x="12" y="24"/>
                </a:cxn>
                <a:cxn ang="0">
                  <a:pos x="11" y="33"/>
                </a:cxn>
                <a:cxn ang="0">
                  <a:pos x="8" y="43"/>
                </a:cxn>
                <a:cxn ang="0">
                  <a:pos x="6" y="53"/>
                </a:cxn>
                <a:cxn ang="0">
                  <a:pos x="4" y="62"/>
                </a:cxn>
                <a:cxn ang="0">
                  <a:pos x="0" y="73"/>
                </a:cxn>
              </a:cxnLst>
              <a:rect l="0" t="0" r="r" b="b"/>
              <a:pathLst>
                <a:path w="15" h="73">
                  <a:moveTo>
                    <a:pt x="15" y="0"/>
                  </a:moveTo>
                  <a:lnTo>
                    <a:pt x="15" y="0"/>
                  </a:lnTo>
                  <a:lnTo>
                    <a:pt x="15" y="7"/>
                  </a:lnTo>
                  <a:lnTo>
                    <a:pt x="13" y="16"/>
                  </a:lnTo>
                  <a:lnTo>
                    <a:pt x="12" y="24"/>
                  </a:lnTo>
                  <a:lnTo>
                    <a:pt x="11" y="33"/>
                  </a:lnTo>
                  <a:lnTo>
                    <a:pt x="8" y="43"/>
                  </a:lnTo>
                  <a:lnTo>
                    <a:pt x="6" y="53"/>
                  </a:lnTo>
                  <a:lnTo>
                    <a:pt x="4" y="62"/>
                  </a:lnTo>
                  <a:lnTo>
                    <a:pt x="0" y="73"/>
                  </a:lnTo>
                </a:path>
              </a:pathLst>
            </a:custGeom>
            <a:noFill/>
            <a:ln w="1588">
              <a:solidFill>
                <a:srgbClr val="000000"/>
              </a:solidFill>
              <a:prstDash val="solid"/>
              <a:round/>
              <a:headEnd/>
              <a:tailEnd/>
            </a:ln>
          </p:spPr>
          <p:txBody>
            <a:bodyPr/>
            <a:lstStyle/>
            <a:p>
              <a:endParaRPr lang="en-US"/>
            </a:p>
          </p:txBody>
        </p:sp>
        <p:sp>
          <p:nvSpPr>
            <p:cNvPr id="1242121" name="Freeform 1033"/>
            <p:cNvSpPr>
              <a:spLocks/>
            </p:cNvSpPr>
            <p:nvPr/>
          </p:nvSpPr>
          <p:spPr bwMode="auto">
            <a:xfrm>
              <a:off x="2925" y="1976"/>
              <a:ext cx="10" cy="51"/>
            </a:xfrm>
            <a:custGeom>
              <a:avLst/>
              <a:gdLst/>
              <a:ahLst/>
              <a:cxnLst>
                <a:cxn ang="0">
                  <a:pos x="0" y="101"/>
                </a:cxn>
                <a:cxn ang="0">
                  <a:pos x="0" y="101"/>
                </a:cxn>
                <a:cxn ang="0">
                  <a:pos x="0" y="98"/>
                </a:cxn>
                <a:cxn ang="0">
                  <a:pos x="3" y="89"/>
                </a:cxn>
                <a:cxn ang="0">
                  <a:pos x="6" y="78"/>
                </a:cxn>
                <a:cxn ang="0">
                  <a:pos x="9" y="64"/>
                </a:cxn>
                <a:cxn ang="0">
                  <a:pos x="12" y="47"/>
                </a:cxn>
                <a:cxn ang="0">
                  <a:pos x="15" y="30"/>
                </a:cxn>
                <a:cxn ang="0">
                  <a:pos x="18" y="13"/>
                </a:cxn>
                <a:cxn ang="0">
                  <a:pos x="19" y="0"/>
                </a:cxn>
              </a:cxnLst>
              <a:rect l="0" t="0" r="r" b="b"/>
              <a:pathLst>
                <a:path w="19" h="101">
                  <a:moveTo>
                    <a:pt x="0" y="101"/>
                  </a:moveTo>
                  <a:lnTo>
                    <a:pt x="0" y="101"/>
                  </a:lnTo>
                  <a:lnTo>
                    <a:pt x="0" y="98"/>
                  </a:lnTo>
                  <a:lnTo>
                    <a:pt x="3" y="89"/>
                  </a:lnTo>
                  <a:lnTo>
                    <a:pt x="6" y="78"/>
                  </a:lnTo>
                  <a:lnTo>
                    <a:pt x="9" y="64"/>
                  </a:lnTo>
                  <a:lnTo>
                    <a:pt x="12" y="47"/>
                  </a:lnTo>
                  <a:lnTo>
                    <a:pt x="15" y="30"/>
                  </a:lnTo>
                  <a:lnTo>
                    <a:pt x="18" y="13"/>
                  </a:lnTo>
                  <a:lnTo>
                    <a:pt x="19" y="0"/>
                  </a:lnTo>
                </a:path>
              </a:pathLst>
            </a:custGeom>
            <a:noFill/>
            <a:ln w="1588">
              <a:solidFill>
                <a:srgbClr val="000000"/>
              </a:solidFill>
              <a:prstDash val="solid"/>
              <a:round/>
              <a:headEnd/>
              <a:tailEnd/>
            </a:ln>
          </p:spPr>
          <p:txBody>
            <a:bodyPr/>
            <a:lstStyle/>
            <a:p>
              <a:endParaRPr lang="en-US"/>
            </a:p>
          </p:txBody>
        </p:sp>
        <p:sp>
          <p:nvSpPr>
            <p:cNvPr id="1242122" name="Freeform 1034"/>
            <p:cNvSpPr>
              <a:spLocks/>
            </p:cNvSpPr>
            <p:nvPr/>
          </p:nvSpPr>
          <p:spPr bwMode="auto">
            <a:xfrm>
              <a:off x="2954" y="1822"/>
              <a:ext cx="35" cy="110"/>
            </a:xfrm>
            <a:custGeom>
              <a:avLst/>
              <a:gdLst/>
              <a:ahLst/>
              <a:cxnLst>
                <a:cxn ang="0">
                  <a:pos x="0" y="44"/>
                </a:cxn>
                <a:cxn ang="0">
                  <a:pos x="3" y="55"/>
                </a:cxn>
                <a:cxn ang="0">
                  <a:pos x="4" y="67"/>
                </a:cxn>
                <a:cxn ang="0">
                  <a:pos x="4" y="80"/>
                </a:cxn>
                <a:cxn ang="0">
                  <a:pos x="4" y="92"/>
                </a:cxn>
                <a:cxn ang="0">
                  <a:pos x="3" y="105"/>
                </a:cxn>
                <a:cxn ang="0">
                  <a:pos x="1" y="118"/>
                </a:cxn>
                <a:cxn ang="0">
                  <a:pos x="1" y="133"/>
                </a:cxn>
                <a:cxn ang="0">
                  <a:pos x="3" y="150"/>
                </a:cxn>
                <a:cxn ang="0">
                  <a:pos x="3" y="155"/>
                </a:cxn>
                <a:cxn ang="0">
                  <a:pos x="4" y="161"/>
                </a:cxn>
                <a:cxn ang="0">
                  <a:pos x="4" y="170"/>
                </a:cxn>
                <a:cxn ang="0">
                  <a:pos x="5" y="179"/>
                </a:cxn>
                <a:cxn ang="0">
                  <a:pos x="8" y="189"/>
                </a:cxn>
                <a:cxn ang="0">
                  <a:pos x="10" y="200"/>
                </a:cxn>
                <a:cxn ang="0">
                  <a:pos x="13" y="209"/>
                </a:cxn>
                <a:cxn ang="0">
                  <a:pos x="18" y="219"/>
                </a:cxn>
                <a:cxn ang="0">
                  <a:pos x="71" y="75"/>
                </a:cxn>
                <a:cxn ang="0">
                  <a:pos x="28" y="0"/>
                </a:cxn>
                <a:cxn ang="0">
                  <a:pos x="0" y="44"/>
                </a:cxn>
              </a:cxnLst>
              <a:rect l="0" t="0" r="r" b="b"/>
              <a:pathLst>
                <a:path w="71" h="219">
                  <a:moveTo>
                    <a:pt x="0" y="44"/>
                  </a:moveTo>
                  <a:lnTo>
                    <a:pt x="3" y="55"/>
                  </a:lnTo>
                  <a:lnTo>
                    <a:pt x="4" y="67"/>
                  </a:lnTo>
                  <a:lnTo>
                    <a:pt x="4" y="80"/>
                  </a:lnTo>
                  <a:lnTo>
                    <a:pt x="4" y="92"/>
                  </a:lnTo>
                  <a:lnTo>
                    <a:pt x="3" y="105"/>
                  </a:lnTo>
                  <a:lnTo>
                    <a:pt x="1" y="118"/>
                  </a:lnTo>
                  <a:lnTo>
                    <a:pt x="1" y="133"/>
                  </a:lnTo>
                  <a:lnTo>
                    <a:pt x="3" y="150"/>
                  </a:lnTo>
                  <a:lnTo>
                    <a:pt x="3" y="155"/>
                  </a:lnTo>
                  <a:lnTo>
                    <a:pt x="4" y="161"/>
                  </a:lnTo>
                  <a:lnTo>
                    <a:pt x="4" y="170"/>
                  </a:lnTo>
                  <a:lnTo>
                    <a:pt x="5" y="179"/>
                  </a:lnTo>
                  <a:lnTo>
                    <a:pt x="8" y="189"/>
                  </a:lnTo>
                  <a:lnTo>
                    <a:pt x="10" y="200"/>
                  </a:lnTo>
                  <a:lnTo>
                    <a:pt x="13" y="209"/>
                  </a:lnTo>
                  <a:lnTo>
                    <a:pt x="18" y="219"/>
                  </a:lnTo>
                  <a:lnTo>
                    <a:pt x="71" y="75"/>
                  </a:lnTo>
                  <a:lnTo>
                    <a:pt x="28" y="0"/>
                  </a:lnTo>
                  <a:lnTo>
                    <a:pt x="0" y="44"/>
                  </a:lnTo>
                  <a:close/>
                </a:path>
              </a:pathLst>
            </a:custGeom>
            <a:solidFill>
              <a:srgbClr val="FFFFFF"/>
            </a:solidFill>
            <a:ln w="9525">
              <a:noFill/>
              <a:round/>
              <a:headEnd/>
              <a:tailEnd/>
            </a:ln>
          </p:spPr>
          <p:txBody>
            <a:bodyPr/>
            <a:lstStyle/>
            <a:p>
              <a:endParaRPr lang="en-US"/>
            </a:p>
          </p:txBody>
        </p:sp>
        <p:sp>
          <p:nvSpPr>
            <p:cNvPr id="1242123" name="Freeform 1035"/>
            <p:cNvSpPr>
              <a:spLocks/>
            </p:cNvSpPr>
            <p:nvPr/>
          </p:nvSpPr>
          <p:spPr bwMode="auto">
            <a:xfrm>
              <a:off x="2954" y="1822"/>
              <a:ext cx="35" cy="110"/>
            </a:xfrm>
            <a:custGeom>
              <a:avLst/>
              <a:gdLst/>
              <a:ahLst/>
              <a:cxnLst>
                <a:cxn ang="0">
                  <a:pos x="0" y="44"/>
                </a:cxn>
                <a:cxn ang="0">
                  <a:pos x="0" y="44"/>
                </a:cxn>
                <a:cxn ang="0">
                  <a:pos x="3" y="55"/>
                </a:cxn>
                <a:cxn ang="0">
                  <a:pos x="4" y="67"/>
                </a:cxn>
                <a:cxn ang="0">
                  <a:pos x="4" y="80"/>
                </a:cxn>
                <a:cxn ang="0">
                  <a:pos x="4" y="92"/>
                </a:cxn>
                <a:cxn ang="0">
                  <a:pos x="3" y="105"/>
                </a:cxn>
                <a:cxn ang="0">
                  <a:pos x="1" y="118"/>
                </a:cxn>
                <a:cxn ang="0">
                  <a:pos x="1" y="133"/>
                </a:cxn>
                <a:cxn ang="0">
                  <a:pos x="3" y="150"/>
                </a:cxn>
                <a:cxn ang="0">
                  <a:pos x="3" y="155"/>
                </a:cxn>
                <a:cxn ang="0">
                  <a:pos x="4" y="161"/>
                </a:cxn>
                <a:cxn ang="0">
                  <a:pos x="4" y="170"/>
                </a:cxn>
                <a:cxn ang="0">
                  <a:pos x="5" y="179"/>
                </a:cxn>
                <a:cxn ang="0">
                  <a:pos x="8" y="189"/>
                </a:cxn>
                <a:cxn ang="0">
                  <a:pos x="10" y="200"/>
                </a:cxn>
                <a:cxn ang="0">
                  <a:pos x="13" y="209"/>
                </a:cxn>
                <a:cxn ang="0">
                  <a:pos x="18" y="219"/>
                </a:cxn>
                <a:cxn ang="0">
                  <a:pos x="71" y="75"/>
                </a:cxn>
                <a:cxn ang="0">
                  <a:pos x="28" y="0"/>
                </a:cxn>
                <a:cxn ang="0">
                  <a:pos x="0" y="44"/>
                </a:cxn>
              </a:cxnLst>
              <a:rect l="0" t="0" r="r" b="b"/>
              <a:pathLst>
                <a:path w="71" h="219">
                  <a:moveTo>
                    <a:pt x="0" y="44"/>
                  </a:moveTo>
                  <a:lnTo>
                    <a:pt x="0" y="44"/>
                  </a:lnTo>
                  <a:lnTo>
                    <a:pt x="3" y="55"/>
                  </a:lnTo>
                  <a:lnTo>
                    <a:pt x="4" y="67"/>
                  </a:lnTo>
                  <a:lnTo>
                    <a:pt x="4" y="80"/>
                  </a:lnTo>
                  <a:lnTo>
                    <a:pt x="4" y="92"/>
                  </a:lnTo>
                  <a:lnTo>
                    <a:pt x="3" y="105"/>
                  </a:lnTo>
                  <a:lnTo>
                    <a:pt x="1" y="118"/>
                  </a:lnTo>
                  <a:lnTo>
                    <a:pt x="1" y="133"/>
                  </a:lnTo>
                  <a:lnTo>
                    <a:pt x="3" y="150"/>
                  </a:lnTo>
                  <a:lnTo>
                    <a:pt x="3" y="155"/>
                  </a:lnTo>
                  <a:lnTo>
                    <a:pt x="4" y="161"/>
                  </a:lnTo>
                  <a:lnTo>
                    <a:pt x="4" y="170"/>
                  </a:lnTo>
                  <a:lnTo>
                    <a:pt x="5" y="179"/>
                  </a:lnTo>
                  <a:lnTo>
                    <a:pt x="8" y="189"/>
                  </a:lnTo>
                  <a:lnTo>
                    <a:pt x="10" y="200"/>
                  </a:lnTo>
                  <a:lnTo>
                    <a:pt x="13" y="209"/>
                  </a:lnTo>
                  <a:lnTo>
                    <a:pt x="18" y="219"/>
                  </a:lnTo>
                  <a:lnTo>
                    <a:pt x="71" y="75"/>
                  </a:lnTo>
                  <a:lnTo>
                    <a:pt x="28" y="0"/>
                  </a:lnTo>
                  <a:lnTo>
                    <a:pt x="0" y="44"/>
                  </a:lnTo>
                  <a:close/>
                </a:path>
              </a:pathLst>
            </a:custGeom>
            <a:noFill/>
            <a:ln w="1588">
              <a:solidFill>
                <a:srgbClr val="000000"/>
              </a:solidFill>
              <a:prstDash val="solid"/>
              <a:round/>
              <a:headEnd/>
              <a:tailEnd/>
            </a:ln>
          </p:spPr>
          <p:txBody>
            <a:bodyPr/>
            <a:lstStyle/>
            <a:p>
              <a:endParaRPr lang="en-US"/>
            </a:p>
          </p:txBody>
        </p:sp>
        <p:sp>
          <p:nvSpPr>
            <p:cNvPr id="1242124" name="Freeform 1036"/>
            <p:cNvSpPr>
              <a:spLocks/>
            </p:cNvSpPr>
            <p:nvPr/>
          </p:nvSpPr>
          <p:spPr bwMode="auto">
            <a:xfrm>
              <a:off x="2961" y="1878"/>
              <a:ext cx="5" cy="33"/>
            </a:xfrm>
            <a:custGeom>
              <a:avLst/>
              <a:gdLst/>
              <a:ahLst/>
              <a:cxnLst>
                <a:cxn ang="0">
                  <a:pos x="0" y="0"/>
                </a:cxn>
                <a:cxn ang="0">
                  <a:pos x="0" y="0"/>
                </a:cxn>
                <a:cxn ang="0">
                  <a:pos x="0" y="7"/>
                </a:cxn>
                <a:cxn ang="0">
                  <a:pos x="3" y="15"/>
                </a:cxn>
                <a:cxn ang="0">
                  <a:pos x="3" y="25"/>
                </a:cxn>
                <a:cxn ang="0">
                  <a:pos x="3" y="34"/>
                </a:cxn>
                <a:cxn ang="0">
                  <a:pos x="4" y="44"/>
                </a:cxn>
                <a:cxn ang="0">
                  <a:pos x="5" y="52"/>
                </a:cxn>
                <a:cxn ang="0">
                  <a:pos x="7" y="59"/>
                </a:cxn>
                <a:cxn ang="0">
                  <a:pos x="10" y="67"/>
                </a:cxn>
              </a:cxnLst>
              <a:rect l="0" t="0" r="r" b="b"/>
              <a:pathLst>
                <a:path w="10" h="67">
                  <a:moveTo>
                    <a:pt x="0" y="0"/>
                  </a:moveTo>
                  <a:lnTo>
                    <a:pt x="0" y="0"/>
                  </a:lnTo>
                  <a:lnTo>
                    <a:pt x="0" y="7"/>
                  </a:lnTo>
                  <a:lnTo>
                    <a:pt x="3" y="15"/>
                  </a:lnTo>
                  <a:lnTo>
                    <a:pt x="3" y="25"/>
                  </a:lnTo>
                  <a:lnTo>
                    <a:pt x="3" y="34"/>
                  </a:lnTo>
                  <a:lnTo>
                    <a:pt x="4" y="44"/>
                  </a:lnTo>
                  <a:lnTo>
                    <a:pt x="5" y="52"/>
                  </a:lnTo>
                  <a:lnTo>
                    <a:pt x="7" y="59"/>
                  </a:lnTo>
                  <a:lnTo>
                    <a:pt x="10" y="67"/>
                  </a:lnTo>
                </a:path>
              </a:pathLst>
            </a:custGeom>
            <a:noFill/>
            <a:ln w="1588">
              <a:solidFill>
                <a:srgbClr val="000000"/>
              </a:solidFill>
              <a:prstDash val="solid"/>
              <a:round/>
              <a:headEnd/>
              <a:tailEnd/>
            </a:ln>
          </p:spPr>
          <p:txBody>
            <a:bodyPr/>
            <a:lstStyle/>
            <a:p>
              <a:endParaRPr lang="en-US"/>
            </a:p>
          </p:txBody>
        </p:sp>
        <p:sp>
          <p:nvSpPr>
            <p:cNvPr id="1242125" name="Freeform 1037"/>
            <p:cNvSpPr>
              <a:spLocks/>
            </p:cNvSpPr>
            <p:nvPr/>
          </p:nvSpPr>
          <p:spPr bwMode="auto">
            <a:xfrm>
              <a:off x="2967" y="1869"/>
              <a:ext cx="4" cy="18"/>
            </a:xfrm>
            <a:custGeom>
              <a:avLst/>
              <a:gdLst/>
              <a:ahLst/>
              <a:cxnLst>
                <a:cxn ang="0">
                  <a:pos x="9" y="36"/>
                </a:cxn>
                <a:cxn ang="0">
                  <a:pos x="9" y="36"/>
                </a:cxn>
                <a:cxn ang="0">
                  <a:pos x="4" y="28"/>
                </a:cxn>
                <a:cxn ang="0">
                  <a:pos x="1" y="17"/>
                </a:cxn>
                <a:cxn ang="0">
                  <a:pos x="1" y="8"/>
                </a:cxn>
                <a:cxn ang="0">
                  <a:pos x="0" y="0"/>
                </a:cxn>
              </a:cxnLst>
              <a:rect l="0" t="0" r="r" b="b"/>
              <a:pathLst>
                <a:path w="9" h="36">
                  <a:moveTo>
                    <a:pt x="9" y="36"/>
                  </a:moveTo>
                  <a:lnTo>
                    <a:pt x="9" y="36"/>
                  </a:lnTo>
                  <a:lnTo>
                    <a:pt x="4" y="28"/>
                  </a:lnTo>
                  <a:lnTo>
                    <a:pt x="1" y="17"/>
                  </a:lnTo>
                  <a:lnTo>
                    <a:pt x="1" y="8"/>
                  </a:lnTo>
                  <a:lnTo>
                    <a:pt x="0" y="0"/>
                  </a:lnTo>
                </a:path>
              </a:pathLst>
            </a:custGeom>
            <a:noFill/>
            <a:ln w="1588">
              <a:solidFill>
                <a:srgbClr val="000000"/>
              </a:solidFill>
              <a:prstDash val="solid"/>
              <a:round/>
              <a:headEnd/>
              <a:tailEnd/>
            </a:ln>
          </p:spPr>
          <p:txBody>
            <a:bodyPr/>
            <a:lstStyle/>
            <a:p>
              <a:endParaRPr lang="en-US"/>
            </a:p>
          </p:txBody>
        </p:sp>
        <p:sp>
          <p:nvSpPr>
            <p:cNvPr id="1242126" name="Freeform 1038"/>
            <p:cNvSpPr>
              <a:spLocks/>
            </p:cNvSpPr>
            <p:nvPr/>
          </p:nvSpPr>
          <p:spPr bwMode="auto">
            <a:xfrm>
              <a:off x="2955" y="1820"/>
              <a:ext cx="33" cy="41"/>
            </a:xfrm>
            <a:custGeom>
              <a:avLst/>
              <a:gdLst/>
              <a:ahLst/>
              <a:cxnLst>
                <a:cxn ang="0">
                  <a:pos x="65" y="81"/>
                </a:cxn>
                <a:cxn ang="0">
                  <a:pos x="59" y="75"/>
                </a:cxn>
                <a:cxn ang="0">
                  <a:pos x="54" y="66"/>
                </a:cxn>
                <a:cxn ang="0">
                  <a:pos x="45" y="57"/>
                </a:cxn>
                <a:cxn ang="0">
                  <a:pos x="36" y="51"/>
                </a:cxn>
                <a:cxn ang="0">
                  <a:pos x="26" y="47"/>
                </a:cxn>
                <a:cxn ang="0">
                  <a:pos x="17" y="42"/>
                </a:cxn>
                <a:cxn ang="0">
                  <a:pos x="8" y="42"/>
                </a:cxn>
                <a:cxn ang="0">
                  <a:pos x="0" y="48"/>
                </a:cxn>
                <a:cxn ang="0">
                  <a:pos x="6" y="34"/>
                </a:cxn>
                <a:cxn ang="0">
                  <a:pos x="14" y="19"/>
                </a:cxn>
                <a:cxn ang="0">
                  <a:pos x="22" y="5"/>
                </a:cxn>
                <a:cxn ang="0">
                  <a:pos x="24" y="0"/>
                </a:cxn>
                <a:cxn ang="0">
                  <a:pos x="65" y="81"/>
                </a:cxn>
              </a:cxnLst>
              <a:rect l="0" t="0" r="r" b="b"/>
              <a:pathLst>
                <a:path w="65" h="81">
                  <a:moveTo>
                    <a:pt x="65" y="81"/>
                  </a:moveTo>
                  <a:lnTo>
                    <a:pt x="59" y="75"/>
                  </a:lnTo>
                  <a:lnTo>
                    <a:pt x="54" y="66"/>
                  </a:lnTo>
                  <a:lnTo>
                    <a:pt x="45" y="57"/>
                  </a:lnTo>
                  <a:lnTo>
                    <a:pt x="36" y="51"/>
                  </a:lnTo>
                  <a:lnTo>
                    <a:pt x="26" y="47"/>
                  </a:lnTo>
                  <a:lnTo>
                    <a:pt x="17" y="42"/>
                  </a:lnTo>
                  <a:lnTo>
                    <a:pt x="8" y="42"/>
                  </a:lnTo>
                  <a:lnTo>
                    <a:pt x="0" y="48"/>
                  </a:lnTo>
                  <a:lnTo>
                    <a:pt x="6" y="34"/>
                  </a:lnTo>
                  <a:lnTo>
                    <a:pt x="14" y="19"/>
                  </a:lnTo>
                  <a:lnTo>
                    <a:pt x="22" y="5"/>
                  </a:lnTo>
                  <a:lnTo>
                    <a:pt x="24" y="0"/>
                  </a:lnTo>
                  <a:lnTo>
                    <a:pt x="65" y="81"/>
                  </a:lnTo>
                  <a:close/>
                </a:path>
              </a:pathLst>
            </a:custGeom>
            <a:solidFill>
              <a:srgbClr val="FFFFFF"/>
            </a:solidFill>
            <a:ln w="9525">
              <a:noFill/>
              <a:round/>
              <a:headEnd/>
              <a:tailEnd/>
            </a:ln>
          </p:spPr>
          <p:txBody>
            <a:bodyPr/>
            <a:lstStyle/>
            <a:p>
              <a:endParaRPr lang="en-US"/>
            </a:p>
          </p:txBody>
        </p:sp>
        <p:sp>
          <p:nvSpPr>
            <p:cNvPr id="1242127" name="Freeform 1039"/>
            <p:cNvSpPr>
              <a:spLocks/>
            </p:cNvSpPr>
            <p:nvPr/>
          </p:nvSpPr>
          <p:spPr bwMode="auto">
            <a:xfrm>
              <a:off x="2955" y="1820"/>
              <a:ext cx="33" cy="41"/>
            </a:xfrm>
            <a:custGeom>
              <a:avLst/>
              <a:gdLst/>
              <a:ahLst/>
              <a:cxnLst>
                <a:cxn ang="0">
                  <a:pos x="65" y="81"/>
                </a:cxn>
                <a:cxn ang="0">
                  <a:pos x="65" y="81"/>
                </a:cxn>
                <a:cxn ang="0">
                  <a:pos x="59" y="75"/>
                </a:cxn>
                <a:cxn ang="0">
                  <a:pos x="54" y="66"/>
                </a:cxn>
                <a:cxn ang="0">
                  <a:pos x="45" y="57"/>
                </a:cxn>
                <a:cxn ang="0">
                  <a:pos x="36" y="51"/>
                </a:cxn>
                <a:cxn ang="0">
                  <a:pos x="26" y="47"/>
                </a:cxn>
                <a:cxn ang="0">
                  <a:pos x="17" y="42"/>
                </a:cxn>
                <a:cxn ang="0">
                  <a:pos x="8" y="42"/>
                </a:cxn>
                <a:cxn ang="0">
                  <a:pos x="0" y="48"/>
                </a:cxn>
                <a:cxn ang="0">
                  <a:pos x="6" y="34"/>
                </a:cxn>
                <a:cxn ang="0">
                  <a:pos x="14" y="19"/>
                </a:cxn>
                <a:cxn ang="0">
                  <a:pos x="22" y="5"/>
                </a:cxn>
                <a:cxn ang="0">
                  <a:pos x="24" y="0"/>
                </a:cxn>
                <a:cxn ang="0">
                  <a:pos x="65" y="81"/>
                </a:cxn>
              </a:cxnLst>
              <a:rect l="0" t="0" r="r" b="b"/>
              <a:pathLst>
                <a:path w="65" h="81">
                  <a:moveTo>
                    <a:pt x="65" y="81"/>
                  </a:moveTo>
                  <a:lnTo>
                    <a:pt x="65" y="81"/>
                  </a:lnTo>
                  <a:lnTo>
                    <a:pt x="59" y="75"/>
                  </a:lnTo>
                  <a:lnTo>
                    <a:pt x="54" y="66"/>
                  </a:lnTo>
                  <a:lnTo>
                    <a:pt x="45" y="57"/>
                  </a:lnTo>
                  <a:lnTo>
                    <a:pt x="36" y="51"/>
                  </a:lnTo>
                  <a:lnTo>
                    <a:pt x="26" y="47"/>
                  </a:lnTo>
                  <a:lnTo>
                    <a:pt x="17" y="42"/>
                  </a:lnTo>
                  <a:lnTo>
                    <a:pt x="8" y="42"/>
                  </a:lnTo>
                  <a:lnTo>
                    <a:pt x="0" y="48"/>
                  </a:lnTo>
                  <a:lnTo>
                    <a:pt x="6" y="34"/>
                  </a:lnTo>
                  <a:lnTo>
                    <a:pt x="14" y="19"/>
                  </a:lnTo>
                  <a:lnTo>
                    <a:pt x="22" y="5"/>
                  </a:lnTo>
                  <a:lnTo>
                    <a:pt x="24" y="0"/>
                  </a:lnTo>
                  <a:lnTo>
                    <a:pt x="65" y="81"/>
                  </a:lnTo>
                  <a:close/>
                </a:path>
              </a:pathLst>
            </a:custGeom>
            <a:noFill/>
            <a:ln w="1588">
              <a:solidFill>
                <a:srgbClr val="000000"/>
              </a:solidFill>
              <a:prstDash val="solid"/>
              <a:round/>
              <a:headEnd/>
              <a:tailEnd/>
            </a:ln>
          </p:spPr>
          <p:txBody>
            <a:bodyPr/>
            <a:lstStyle/>
            <a:p>
              <a:endParaRPr lang="en-US"/>
            </a:p>
          </p:txBody>
        </p:sp>
        <p:sp>
          <p:nvSpPr>
            <p:cNvPr id="1242128" name="Freeform 1040"/>
            <p:cNvSpPr>
              <a:spLocks/>
            </p:cNvSpPr>
            <p:nvPr/>
          </p:nvSpPr>
          <p:spPr bwMode="auto">
            <a:xfrm>
              <a:off x="2871" y="1848"/>
              <a:ext cx="81" cy="315"/>
            </a:xfrm>
            <a:custGeom>
              <a:avLst/>
              <a:gdLst/>
              <a:ahLst/>
              <a:cxnLst>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solidFill>
              <a:srgbClr val="FFFFFF"/>
            </a:solidFill>
            <a:ln w="9525">
              <a:noFill/>
              <a:round/>
              <a:headEnd/>
              <a:tailEnd/>
            </a:ln>
          </p:spPr>
          <p:txBody>
            <a:bodyPr/>
            <a:lstStyle/>
            <a:p>
              <a:endParaRPr lang="en-US"/>
            </a:p>
          </p:txBody>
        </p:sp>
        <p:sp>
          <p:nvSpPr>
            <p:cNvPr id="1242129" name="Freeform 1041"/>
            <p:cNvSpPr>
              <a:spLocks/>
            </p:cNvSpPr>
            <p:nvPr/>
          </p:nvSpPr>
          <p:spPr bwMode="auto">
            <a:xfrm>
              <a:off x="2871" y="1848"/>
              <a:ext cx="81" cy="315"/>
            </a:xfrm>
            <a:custGeom>
              <a:avLst/>
              <a:gdLst/>
              <a:ahLst/>
              <a:cxnLst>
                <a:cxn ang="0">
                  <a:pos x="110" y="52"/>
                </a:cxn>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10" y="52"/>
                  </a:ln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noFill/>
            <a:ln w="1588">
              <a:solidFill>
                <a:srgbClr val="000000"/>
              </a:solidFill>
              <a:prstDash val="solid"/>
              <a:round/>
              <a:headEnd/>
              <a:tailEnd/>
            </a:ln>
          </p:spPr>
          <p:txBody>
            <a:bodyPr/>
            <a:lstStyle/>
            <a:p>
              <a:endParaRPr lang="en-US"/>
            </a:p>
          </p:txBody>
        </p:sp>
        <p:sp>
          <p:nvSpPr>
            <p:cNvPr id="1242130" name="Freeform 1042"/>
            <p:cNvSpPr>
              <a:spLocks/>
            </p:cNvSpPr>
            <p:nvPr/>
          </p:nvSpPr>
          <p:spPr bwMode="auto">
            <a:xfrm>
              <a:off x="2871" y="2026"/>
              <a:ext cx="38" cy="137"/>
            </a:xfrm>
            <a:custGeom>
              <a:avLst/>
              <a:gdLst/>
              <a:ahLst/>
              <a:cxnLst>
                <a:cxn ang="0">
                  <a:pos x="71" y="95"/>
                </a:cxn>
                <a:cxn ang="0">
                  <a:pos x="66" y="119"/>
                </a:cxn>
                <a:cxn ang="0">
                  <a:pos x="60" y="138"/>
                </a:cxn>
                <a:cxn ang="0">
                  <a:pos x="56" y="153"/>
                </a:cxn>
                <a:cxn ang="0">
                  <a:pos x="52" y="166"/>
                </a:cxn>
                <a:cxn ang="0">
                  <a:pos x="44" y="200"/>
                </a:cxn>
                <a:cxn ang="0">
                  <a:pos x="36" y="241"/>
                </a:cxn>
                <a:cxn ang="0">
                  <a:pos x="33" y="270"/>
                </a:cxn>
                <a:cxn ang="0">
                  <a:pos x="0" y="274"/>
                </a:cxn>
                <a:cxn ang="0">
                  <a:pos x="11" y="225"/>
                </a:cxn>
                <a:cxn ang="0">
                  <a:pos x="18" y="170"/>
                </a:cxn>
                <a:cxn ang="0">
                  <a:pos x="22" y="111"/>
                </a:cxn>
                <a:cxn ang="0">
                  <a:pos x="27" y="45"/>
                </a:cxn>
                <a:cxn ang="0">
                  <a:pos x="27" y="36"/>
                </a:cxn>
                <a:cxn ang="0">
                  <a:pos x="27" y="25"/>
                </a:cxn>
                <a:cxn ang="0">
                  <a:pos x="33" y="9"/>
                </a:cxn>
                <a:cxn ang="0">
                  <a:pos x="42" y="9"/>
                </a:cxn>
                <a:cxn ang="0">
                  <a:pos x="48" y="5"/>
                </a:cxn>
                <a:cxn ang="0">
                  <a:pos x="52" y="0"/>
                </a:cxn>
                <a:cxn ang="0">
                  <a:pos x="56" y="6"/>
                </a:cxn>
                <a:cxn ang="0">
                  <a:pos x="58" y="10"/>
                </a:cxn>
                <a:cxn ang="0">
                  <a:pos x="62" y="12"/>
                </a:cxn>
                <a:cxn ang="0">
                  <a:pos x="66" y="15"/>
                </a:cxn>
                <a:cxn ang="0">
                  <a:pos x="67" y="22"/>
                </a:cxn>
                <a:cxn ang="0">
                  <a:pos x="69" y="30"/>
                </a:cxn>
                <a:cxn ang="0">
                  <a:pos x="69" y="33"/>
                </a:cxn>
                <a:cxn ang="0">
                  <a:pos x="70" y="39"/>
                </a:cxn>
                <a:cxn ang="0">
                  <a:pos x="71" y="43"/>
                </a:cxn>
                <a:cxn ang="0">
                  <a:pos x="75" y="47"/>
                </a:cxn>
                <a:cxn ang="0">
                  <a:pos x="77" y="47"/>
                </a:cxn>
                <a:cxn ang="0">
                  <a:pos x="76" y="62"/>
                </a:cxn>
                <a:cxn ang="0">
                  <a:pos x="74" y="79"/>
                </a:cxn>
              </a:cxnLst>
              <a:rect l="0" t="0" r="r" b="b"/>
              <a:pathLst>
                <a:path w="77" h="274">
                  <a:moveTo>
                    <a:pt x="75" y="80"/>
                  </a:moveTo>
                  <a:lnTo>
                    <a:pt x="71" y="95"/>
                  </a:lnTo>
                  <a:lnTo>
                    <a:pt x="69" y="107"/>
                  </a:lnTo>
                  <a:lnTo>
                    <a:pt x="66" y="119"/>
                  </a:lnTo>
                  <a:lnTo>
                    <a:pt x="62" y="127"/>
                  </a:lnTo>
                  <a:lnTo>
                    <a:pt x="60" y="138"/>
                  </a:lnTo>
                  <a:lnTo>
                    <a:pt x="58" y="145"/>
                  </a:lnTo>
                  <a:lnTo>
                    <a:pt x="56" y="153"/>
                  </a:lnTo>
                  <a:lnTo>
                    <a:pt x="53" y="157"/>
                  </a:lnTo>
                  <a:lnTo>
                    <a:pt x="52" y="166"/>
                  </a:lnTo>
                  <a:lnTo>
                    <a:pt x="49" y="181"/>
                  </a:lnTo>
                  <a:lnTo>
                    <a:pt x="44" y="200"/>
                  </a:lnTo>
                  <a:lnTo>
                    <a:pt x="42" y="221"/>
                  </a:lnTo>
                  <a:lnTo>
                    <a:pt x="36" y="241"/>
                  </a:lnTo>
                  <a:lnTo>
                    <a:pt x="34" y="258"/>
                  </a:lnTo>
                  <a:lnTo>
                    <a:pt x="33" y="270"/>
                  </a:lnTo>
                  <a:lnTo>
                    <a:pt x="31" y="274"/>
                  </a:lnTo>
                  <a:lnTo>
                    <a:pt x="0" y="274"/>
                  </a:lnTo>
                  <a:lnTo>
                    <a:pt x="7" y="250"/>
                  </a:lnTo>
                  <a:lnTo>
                    <a:pt x="11" y="225"/>
                  </a:lnTo>
                  <a:lnTo>
                    <a:pt x="16" y="199"/>
                  </a:lnTo>
                  <a:lnTo>
                    <a:pt x="18" y="170"/>
                  </a:lnTo>
                  <a:lnTo>
                    <a:pt x="22" y="142"/>
                  </a:lnTo>
                  <a:lnTo>
                    <a:pt x="22" y="111"/>
                  </a:lnTo>
                  <a:lnTo>
                    <a:pt x="26" y="80"/>
                  </a:lnTo>
                  <a:lnTo>
                    <a:pt x="27" y="45"/>
                  </a:lnTo>
                  <a:lnTo>
                    <a:pt x="27" y="40"/>
                  </a:lnTo>
                  <a:lnTo>
                    <a:pt x="27" y="36"/>
                  </a:lnTo>
                  <a:lnTo>
                    <a:pt x="27" y="30"/>
                  </a:lnTo>
                  <a:lnTo>
                    <a:pt x="27" y="25"/>
                  </a:lnTo>
                  <a:lnTo>
                    <a:pt x="29" y="15"/>
                  </a:lnTo>
                  <a:lnTo>
                    <a:pt x="33" y="9"/>
                  </a:lnTo>
                  <a:lnTo>
                    <a:pt x="36" y="8"/>
                  </a:lnTo>
                  <a:lnTo>
                    <a:pt x="42" y="9"/>
                  </a:lnTo>
                  <a:lnTo>
                    <a:pt x="44" y="8"/>
                  </a:lnTo>
                  <a:lnTo>
                    <a:pt x="48" y="5"/>
                  </a:lnTo>
                  <a:lnTo>
                    <a:pt x="51" y="2"/>
                  </a:lnTo>
                  <a:lnTo>
                    <a:pt x="52" y="0"/>
                  </a:lnTo>
                  <a:lnTo>
                    <a:pt x="52" y="2"/>
                  </a:lnTo>
                  <a:lnTo>
                    <a:pt x="56" y="6"/>
                  </a:lnTo>
                  <a:lnTo>
                    <a:pt x="57" y="9"/>
                  </a:lnTo>
                  <a:lnTo>
                    <a:pt x="58" y="10"/>
                  </a:lnTo>
                  <a:lnTo>
                    <a:pt x="60" y="10"/>
                  </a:lnTo>
                  <a:lnTo>
                    <a:pt x="62" y="12"/>
                  </a:lnTo>
                  <a:lnTo>
                    <a:pt x="65" y="13"/>
                  </a:lnTo>
                  <a:lnTo>
                    <a:pt x="66" y="15"/>
                  </a:lnTo>
                  <a:lnTo>
                    <a:pt x="66" y="16"/>
                  </a:lnTo>
                  <a:lnTo>
                    <a:pt x="67" y="22"/>
                  </a:lnTo>
                  <a:lnTo>
                    <a:pt x="69" y="27"/>
                  </a:lnTo>
                  <a:lnTo>
                    <a:pt x="69" y="30"/>
                  </a:lnTo>
                  <a:lnTo>
                    <a:pt x="67" y="33"/>
                  </a:lnTo>
                  <a:lnTo>
                    <a:pt x="69" y="33"/>
                  </a:lnTo>
                  <a:lnTo>
                    <a:pt x="70" y="37"/>
                  </a:lnTo>
                  <a:lnTo>
                    <a:pt x="70" y="39"/>
                  </a:lnTo>
                  <a:lnTo>
                    <a:pt x="70" y="42"/>
                  </a:lnTo>
                  <a:lnTo>
                    <a:pt x="71" y="43"/>
                  </a:lnTo>
                  <a:lnTo>
                    <a:pt x="74" y="47"/>
                  </a:lnTo>
                  <a:lnTo>
                    <a:pt x="75" y="47"/>
                  </a:lnTo>
                  <a:lnTo>
                    <a:pt x="76" y="47"/>
                  </a:lnTo>
                  <a:lnTo>
                    <a:pt x="77" y="47"/>
                  </a:lnTo>
                  <a:lnTo>
                    <a:pt x="77" y="53"/>
                  </a:lnTo>
                  <a:lnTo>
                    <a:pt x="76" y="62"/>
                  </a:lnTo>
                  <a:lnTo>
                    <a:pt x="75" y="71"/>
                  </a:lnTo>
                  <a:lnTo>
                    <a:pt x="74" y="79"/>
                  </a:lnTo>
                  <a:lnTo>
                    <a:pt x="75" y="80"/>
                  </a:lnTo>
                  <a:close/>
                </a:path>
              </a:pathLst>
            </a:custGeom>
            <a:solidFill>
              <a:srgbClr val="FFFFFF"/>
            </a:solidFill>
            <a:ln w="9525">
              <a:noFill/>
              <a:round/>
              <a:headEnd/>
              <a:tailEnd/>
            </a:ln>
          </p:spPr>
          <p:txBody>
            <a:bodyPr/>
            <a:lstStyle/>
            <a:p>
              <a:endParaRPr lang="en-US"/>
            </a:p>
          </p:txBody>
        </p:sp>
        <p:sp>
          <p:nvSpPr>
            <p:cNvPr id="1242131" name="Freeform 1043"/>
            <p:cNvSpPr>
              <a:spLocks/>
            </p:cNvSpPr>
            <p:nvPr/>
          </p:nvSpPr>
          <p:spPr bwMode="auto">
            <a:xfrm>
              <a:off x="2871" y="2026"/>
              <a:ext cx="38" cy="137"/>
            </a:xfrm>
            <a:custGeom>
              <a:avLst/>
              <a:gdLst/>
              <a:ahLst/>
              <a:cxnLst>
                <a:cxn ang="0">
                  <a:pos x="75" y="80"/>
                </a:cxn>
                <a:cxn ang="0">
                  <a:pos x="69" y="107"/>
                </a:cxn>
                <a:cxn ang="0">
                  <a:pos x="62" y="127"/>
                </a:cxn>
                <a:cxn ang="0">
                  <a:pos x="58" y="145"/>
                </a:cxn>
                <a:cxn ang="0">
                  <a:pos x="53" y="157"/>
                </a:cxn>
                <a:cxn ang="0">
                  <a:pos x="49" y="181"/>
                </a:cxn>
                <a:cxn ang="0">
                  <a:pos x="42" y="221"/>
                </a:cxn>
                <a:cxn ang="0">
                  <a:pos x="34" y="258"/>
                </a:cxn>
                <a:cxn ang="0">
                  <a:pos x="31" y="274"/>
                </a:cxn>
                <a:cxn ang="0">
                  <a:pos x="7" y="250"/>
                </a:cxn>
                <a:cxn ang="0">
                  <a:pos x="16" y="199"/>
                </a:cxn>
                <a:cxn ang="0">
                  <a:pos x="22" y="142"/>
                </a:cxn>
                <a:cxn ang="0">
                  <a:pos x="26" y="80"/>
                </a:cxn>
                <a:cxn ang="0">
                  <a:pos x="27" y="40"/>
                </a:cxn>
                <a:cxn ang="0">
                  <a:pos x="27" y="30"/>
                </a:cxn>
                <a:cxn ang="0">
                  <a:pos x="29" y="15"/>
                </a:cxn>
                <a:cxn ang="0">
                  <a:pos x="36" y="8"/>
                </a:cxn>
                <a:cxn ang="0">
                  <a:pos x="44" y="8"/>
                </a:cxn>
                <a:cxn ang="0">
                  <a:pos x="51" y="2"/>
                </a:cxn>
                <a:cxn ang="0">
                  <a:pos x="52" y="2"/>
                </a:cxn>
                <a:cxn ang="0">
                  <a:pos x="57" y="9"/>
                </a:cxn>
                <a:cxn ang="0">
                  <a:pos x="60" y="10"/>
                </a:cxn>
                <a:cxn ang="0">
                  <a:pos x="65" y="13"/>
                </a:cxn>
                <a:cxn ang="0">
                  <a:pos x="66" y="16"/>
                </a:cxn>
                <a:cxn ang="0">
                  <a:pos x="69" y="27"/>
                </a:cxn>
                <a:cxn ang="0">
                  <a:pos x="67" y="33"/>
                </a:cxn>
                <a:cxn ang="0">
                  <a:pos x="70" y="37"/>
                </a:cxn>
                <a:cxn ang="0">
                  <a:pos x="70" y="42"/>
                </a:cxn>
                <a:cxn ang="0">
                  <a:pos x="74" y="47"/>
                </a:cxn>
                <a:cxn ang="0">
                  <a:pos x="76" y="47"/>
                </a:cxn>
                <a:cxn ang="0">
                  <a:pos x="77" y="53"/>
                </a:cxn>
                <a:cxn ang="0">
                  <a:pos x="75" y="71"/>
                </a:cxn>
                <a:cxn ang="0">
                  <a:pos x="75" y="80"/>
                </a:cxn>
              </a:cxnLst>
              <a:rect l="0" t="0" r="r" b="b"/>
              <a:pathLst>
                <a:path w="77" h="274">
                  <a:moveTo>
                    <a:pt x="75" y="80"/>
                  </a:moveTo>
                  <a:lnTo>
                    <a:pt x="75" y="80"/>
                  </a:lnTo>
                  <a:lnTo>
                    <a:pt x="71" y="95"/>
                  </a:lnTo>
                  <a:lnTo>
                    <a:pt x="69" y="107"/>
                  </a:lnTo>
                  <a:lnTo>
                    <a:pt x="66" y="119"/>
                  </a:lnTo>
                  <a:lnTo>
                    <a:pt x="62" y="127"/>
                  </a:lnTo>
                  <a:lnTo>
                    <a:pt x="60" y="138"/>
                  </a:lnTo>
                  <a:lnTo>
                    <a:pt x="58" y="145"/>
                  </a:lnTo>
                  <a:lnTo>
                    <a:pt x="56" y="153"/>
                  </a:lnTo>
                  <a:lnTo>
                    <a:pt x="53" y="157"/>
                  </a:lnTo>
                  <a:lnTo>
                    <a:pt x="52" y="166"/>
                  </a:lnTo>
                  <a:lnTo>
                    <a:pt x="49" y="181"/>
                  </a:lnTo>
                  <a:lnTo>
                    <a:pt x="44" y="200"/>
                  </a:lnTo>
                  <a:lnTo>
                    <a:pt x="42" y="221"/>
                  </a:lnTo>
                  <a:lnTo>
                    <a:pt x="36" y="241"/>
                  </a:lnTo>
                  <a:lnTo>
                    <a:pt x="34" y="258"/>
                  </a:lnTo>
                  <a:lnTo>
                    <a:pt x="33" y="270"/>
                  </a:lnTo>
                  <a:lnTo>
                    <a:pt x="31" y="274"/>
                  </a:lnTo>
                  <a:lnTo>
                    <a:pt x="0" y="274"/>
                  </a:lnTo>
                  <a:lnTo>
                    <a:pt x="7" y="250"/>
                  </a:lnTo>
                  <a:lnTo>
                    <a:pt x="11" y="225"/>
                  </a:lnTo>
                  <a:lnTo>
                    <a:pt x="16" y="199"/>
                  </a:lnTo>
                  <a:lnTo>
                    <a:pt x="18" y="170"/>
                  </a:lnTo>
                  <a:lnTo>
                    <a:pt x="22" y="142"/>
                  </a:lnTo>
                  <a:lnTo>
                    <a:pt x="22" y="111"/>
                  </a:lnTo>
                  <a:lnTo>
                    <a:pt x="26" y="80"/>
                  </a:lnTo>
                  <a:lnTo>
                    <a:pt x="27" y="45"/>
                  </a:lnTo>
                  <a:lnTo>
                    <a:pt x="27" y="40"/>
                  </a:lnTo>
                  <a:lnTo>
                    <a:pt x="27" y="36"/>
                  </a:lnTo>
                  <a:lnTo>
                    <a:pt x="27" y="30"/>
                  </a:lnTo>
                  <a:lnTo>
                    <a:pt x="27" y="25"/>
                  </a:lnTo>
                  <a:lnTo>
                    <a:pt x="29" y="15"/>
                  </a:lnTo>
                  <a:lnTo>
                    <a:pt x="33" y="9"/>
                  </a:lnTo>
                  <a:lnTo>
                    <a:pt x="36" y="8"/>
                  </a:lnTo>
                  <a:lnTo>
                    <a:pt x="42" y="9"/>
                  </a:lnTo>
                  <a:lnTo>
                    <a:pt x="44" y="8"/>
                  </a:lnTo>
                  <a:lnTo>
                    <a:pt x="48" y="5"/>
                  </a:lnTo>
                  <a:lnTo>
                    <a:pt x="51" y="2"/>
                  </a:lnTo>
                  <a:lnTo>
                    <a:pt x="52" y="0"/>
                  </a:lnTo>
                  <a:lnTo>
                    <a:pt x="52" y="2"/>
                  </a:lnTo>
                  <a:lnTo>
                    <a:pt x="56" y="6"/>
                  </a:lnTo>
                  <a:lnTo>
                    <a:pt x="57" y="9"/>
                  </a:lnTo>
                  <a:lnTo>
                    <a:pt x="58" y="10"/>
                  </a:lnTo>
                  <a:lnTo>
                    <a:pt x="60" y="10"/>
                  </a:lnTo>
                  <a:lnTo>
                    <a:pt x="62" y="12"/>
                  </a:lnTo>
                  <a:lnTo>
                    <a:pt x="65" y="13"/>
                  </a:lnTo>
                  <a:lnTo>
                    <a:pt x="66" y="15"/>
                  </a:lnTo>
                  <a:lnTo>
                    <a:pt x="66" y="16"/>
                  </a:lnTo>
                  <a:lnTo>
                    <a:pt x="67" y="22"/>
                  </a:lnTo>
                  <a:lnTo>
                    <a:pt x="69" y="27"/>
                  </a:lnTo>
                  <a:lnTo>
                    <a:pt x="69" y="30"/>
                  </a:lnTo>
                  <a:lnTo>
                    <a:pt x="67" y="33"/>
                  </a:lnTo>
                  <a:lnTo>
                    <a:pt x="69" y="33"/>
                  </a:lnTo>
                  <a:lnTo>
                    <a:pt x="70" y="37"/>
                  </a:lnTo>
                  <a:lnTo>
                    <a:pt x="70" y="39"/>
                  </a:lnTo>
                  <a:lnTo>
                    <a:pt x="70" y="42"/>
                  </a:lnTo>
                  <a:lnTo>
                    <a:pt x="71" y="43"/>
                  </a:lnTo>
                  <a:lnTo>
                    <a:pt x="74" y="47"/>
                  </a:lnTo>
                  <a:lnTo>
                    <a:pt x="75" y="47"/>
                  </a:lnTo>
                  <a:lnTo>
                    <a:pt x="76" y="47"/>
                  </a:lnTo>
                  <a:lnTo>
                    <a:pt x="77" y="47"/>
                  </a:lnTo>
                  <a:lnTo>
                    <a:pt x="77" y="53"/>
                  </a:lnTo>
                  <a:lnTo>
                    <a:pt x="76" y="62"/>
                  </a:lnTo>
                  <a:lnTo>
                    <a:pt x="75" y="71"/>
                  </a:lnTo>
                  <a:lnTo>
                    <a:pt x="74" y="79"/>
                  </a:lnTo>
                  <a:lnTo>
                    <a:pt x="75" y="80"/>
                  </a:lnTo>
                  <a:close/>
                </a:path>
              </a:pathLst>
            </a:custGeom>
            <a:noFill/>
            <a:ln w="1588">
              <a:solidFill>
                <a:srgbClr val="000000"/>
              </a:solidFill>
              <a:prstDash val="solid"/>
              <a:round/>
              <a:headEnd/>
              <a:tailEnd/>
            </a:ln>
          </p:spPr>
          <p:txBody>
            <a:bodyPr/>
            <a:lstStyle/>
            <a:p>
              <a:endParaRPr lang="en-US"/>
            </a:p>
          </p:txBody>
        </p:sp>
        <p:sp>
          <p:nvSpPr>
            <p:cNvPr id="1242132" name="Freeform 1044"/>
            <p:cNvSpPr>
              <a:spLocks/>
            </p:cNvSpPr>
            <p:nvPr/>
          </p:nvSpPr>
          <p:spPr bwMode="auto">
            <a:xfrm>
              <a:off x="2871" y="1848"/>
              <a:ext cx="81" cy="315"/>
            </a:xfrm>
            <a:custGeom>
              <a:avLst/>
              <a:gdLst/>
              <a:ahLst/>
              <a:cxnLst>
                <a:cxn ang="0">
                  <a:pos x="110" y="52"/>
                </a:cxn>
                <a:cxn ang="0">
                  <a:pos x="110" y="52"/>
                </a:cxn>
                <a:cxn ang="0">
                  <a:pos x="108" y="55"/>
                </a:cxn>
                <a:cxn ang="0">
                  <a:pos x="106" y="65"/>
                </a:cxn>
                <a:cxn ang="0">
                  <a:pos x="99" y="80"/>
                </a:cxn>
                <a:cxn ang="0">
                  <a:pos x="92" y="98"/>
                </a:cxn>
                <a:cxn ang="0">
                  <a:pos x="84" y="118"/>
                </a:cxn>
                <a:cxn ang="0">
                  <a:pos x="76" y="142"/>
                </a:cxn>
                <a:cxn ang="0">
                  <a:pos x="69" y="166"/>
                </a:cxn>
                <a:cxn ang="0">
                  <a:pos x="61" y="191"/>
                </a:cxn>
                <a:cxn ang="0">
                  <a:pos x="56" y="213"/>
                </a:cxn>
                <a:cxn ang="0">
                  <a:pos x="49" y="237"/>
                </a:cxn>
                <a:cxn ang="0">
                  <a:pos x="44" y="259"/>
                </a:cxn>
                <a:cxn ang="0">
                  <a:pos x="40" y="284"/>
                </a:cxn>
                <a:cxn ang="0">
                  <a:pos x="35" y="309"/>
                </a:cxn>
                <a:cxn ang="0">
                  <a:pos x="33" y="337"/>
                </a:cxn>
                <a:cxn ang="0">
                  <a:pos x="30" y="367"/>
                </a:cxn>
                <a:cxn ang="0">
                  <a:pos x="27" y="400"/>
                </a:cxn>
                <a:cxn ang="0">
                  <a:pos x="26" y="435"/>
                </a:cxn>
                <a:cxn ang="0">
                  <a:pos x="22" y="466"/>
                </a:cxn>
                <a:cxn ang="0">
                  <a:pos x="22" y="497"/>
                </a:cxn>
                <a:cxn ang="0">
                  <a:pos x="18" y="525"/>
                </a:cxn>
                <a:cxn ang="0">
                  <a:pos x="16" y="554"/>
                </a:cxn>
                <a:cxn ang="0">
                  <a:pos x="11" y="580"/>
                </a:cxn>
                <a:cxn ang="0">
                  <a:pos x="7" y="605"/>
                </a:cxn>
                <a:cxn ang="0">
                  <a:pos x="0" y="629"/>
                </a:cxn>
                <a:cxn ang="0">
                  <a:pos x="31" y="629"/>
                </a:cxn>
                <a:cxn ang="0">
                  <a:pos x="33" y="625"/>
                </a:cxn>
                <a:cxn ang="0">
                  <a:pos x="34" y="613"/>
                </a:cxn>
                <a:cxn ang="0">
                  <a:pos x="36" y="596"/>
                </a:cxn>
                <a:cxn ang="0">
                  <a:pos x="42" y="576"/>
                </a:cxn>
                <a:cxn ang="0">
                  <a:pos x="44" y="555"/>
                </a:cxn>
                <a:cxn ang="0">
                  <a:pos x="49" y="536"/>
                </a:cxn>
                <a:cxn ang="0">
                  <a:pos x="52" y="521"/>
                </a:cxn>
                <a:cxn ang="0">
                  <a:pos x="53" y="512"/>
                </a:cxn>
                <a:cxn ang="0">
                  <a:pos x="57" y="506"/>
                </a:cxn>
                <a:cxn ang="0">
                  <a:pos x="58" y="497"/>
                </a:cxn>
                <a:cxn ang="0">
                  <a:pos x="61" y="490"/>
                </a:cxn>
                <a:cxn ang="0">
                  <a:pos x="65" y="478"/>
                </a:cxn>
                <a:cxn ang="0">
                  <a:pos x="67" y="466"/>
                </a:cxn>
                <a:cxn ang="0">
                  <a:pos x="70" y="451"/>
                </a:cxn>
                <a:cxn ang="0">
                  <a:pos x="74" y="435"/>
                </a:cxn>
                <a:cxn ang="0">
                  <a:pos x="77" y="417"/>
                </a:cxn>
                <a:cxn ang="0">
                  <a:pos x="83" y="397"/>
                </a:cxn>
                <a:cxn ang="0">
                  <a:pos x="86" y="373"/>
                </a:cxn>
                <a:cxn ang="0">
                  <a:pos x="93" y="349"/>
                </a:cxn>
                <a:cxn ang="0">
                  <a:pos x="99" y="323"/>
                </a:cxn>
                <a:cxn ang="0">
                  <a:pos x="106" y="296"/>
                </a:cxn>
                <a:cxn ang="0">
                  <a:pos x="113" y="268"/>
                </a:cxn>
                <a:cxn ang="0">
                  <a:pos x="119" y="240"/>
                </a:cxn>
                <a:cxn ang="0">
                  <a:pos x="126" y="210"/>
                </a:cxn>
                <a:cxn ang="0">
                  <a:pos x="131" y="185"/>
                </a:cxn>
                <a:cxn ang="0">
                  <a:pos x="135" y="160"/>
                </a:cxn>
                <a:cxn ang="0">
                  <a:pos x="140" y="136"/>
                </a:cxn>
                <a:cxn ang="0">
                  <a:pos x="143" y="109"/>
                </a:cxn>
                <a:cxn ang="0">
                  <a:pos x="146" y="84"/>
                </a:cxn>
                <a:cxn ang="0">
                  <a:pos x="151" y="56"/>
                </a:cxn>
                <a:cxn ang="0">
                  <a:pos x="157" y="28"/>
                </a:cxn>
                <a:cxn ang="0">
                  <a:pos x="162" y="0"/>
                </a:cxn>
                <a:cxn ang="0">
                  <a:pos x="110" y="52"/>
                </a:cxn>
              </a:cxnLst>
              <a:rect l="0" t="0" r="r" b="b"/>
              <a:pathLst>
                <a:path w="162" h="629">
                  <a:moveTo>
                    <a:pt x="110" y="52"/>
                  </a:moveTo>
                  <a:lnTo>
                    <a:pt x="110" y="52"/>
                  </a:lnTo>
                  <a:lnTo>
                    <a:pt x="108" y="55"/>
                  </a:lnTo>
                  <a:lnTo>
                    <a:pt x="106" y="65"/>
                  </a:lnTo>
                  <a:lnTo>
                    <a:pt x="99" y="80"/>
                  </a:lnTo>
                  <a:lnTo>
                    <a:pt x="92" y="98"/>
                  </a:lnTo>
                  <a:lnTo>
                    <a:pt x="84" y="118"/>
                  </a:lnTo>
                  <a:lnTo>
                    <a:pt x="76" y="142"/>
                  </a:lnTo>
                  <a:lnTo>
                    <a:pt x="69" y="166"/>
                  </a:lnTo>
                  <a:lnTo>
                    <a:pt x="61" y="191"/>
                  </a:lnTo>
                  <a:lnTo>
                    <a:pt x="56" y="213"/>
                  </a:lnTo>
                  <a:lnTo>
                    <a:pt x="49" y="237"/>
                  </a:lnTo>
                  <a:lnTo>
                    <a:pt x="44" y="259"/>
                  </a:lnTo>
                  <a:lnTo>
                    <a:pt x="40" y="284"/>
                  </a:lnTo>
                  <a:lnTo>
                    <a:pt x="35" y="309"/>
                  </a:lnTo>
                  <a:lnTo>
                    <a:pt x="33" y="337"/>
                  </a:lnTo>
                  <a:lnTo>
                    <a:pt x="30" y="367"/>
                  </a:lnTo>
                  <a:lnTo>
                    <a:pt x="27" y="400"/>
                  </a:lnTo>
                  <a:lnTo>
                    <a:pt x="26" y="435"/>
                  </a:lnTo>
                  <a:lnTo>
                    <a:pt x="22" y="466"/>
                  </a:lnTo>
                  <a:lnTo>
                    <a:pt x="22" y="497"/>
                  </a:lnTo>
                  <a:lnTo>
                    <a:pt x="18" y="525"/>
                  </a:lnTo>
                  <a:lnTo>
                    <a:pt x="16" y="554"/>
                  </a:lnTo>
                  <a:lnTo>
                    <a:pt x="11" y="580"/>
                  </a:lnTo>
                  <a:lnTo>
                    <a:pt x="7" y="605"/>
                  </a:lnTo>
                  <a:lnTo>
                    <a:pt x="0" y="629"/>
                  </a:lnTo>
                  <a:lnTo>
                    <a:pt x="31" y="629"/>
                  </a:lnTo>
                  <a:lnTo>
                    <a:pt x="33" y="625"/>
                  </a:lnTo>
                  <a:lnTo>
                    <a:pt x="34" y="613"/>
                  </a:lnTo>
                  <a:lnTo>
                    <a:pt x="36" y="596"/>
                  </a:lnTo>
                  <a:lnTo>
                    <a:pt x="42" y="576"/>
                  </a:lnTo>
                  <a:lnTo>
                    <a:pt x="44" y="555"/>
                  </a:lnTo>
                  <a:lnTo>
                    <a:pt x="49" y="536"/>
                  </a:lnTo>
                  <a:lnTo>
                    <a:pt x="52" y="521"/>
                  </a:lnTo>
                  <a:lnTo>
                    <a:pt x="53" y="512"/>
                  </a:lnTo>
                  <a:lnTo>
                    <a:pt x="57" y="506"/>
                  </a:lnTo>
                  <a:lnTo>
                    <a:pt x="58" y="497"/>
                  </a:lnTo>
                  <a:lnTo>
                    <a:pt x="61" y="490"/>
                  </a:lnTo>
                  <a:lnTo>
                    <a:pt x="65" y="478"/>
                  </a:lnTo>
                  <a:lnTo>
                    <a:pt x="67" y="466"/>
                  </a:lnTo>
                  <a:lnTo>
                    <a:pt x="70" y="451"/>
                  </a:lnTo>
                  <a:lnTo>
                    <a:pt x="74" y="435"/>
                  </a:lnTo>
                  <a:lnTo>
                    <a:pt x="77" y="417"/>
                  </a:lnTo>
                  <a:lnTo>
                    <a:pt x="83" y="397"/>
                  </a:lnTo>
                  <a:lnTo>
                    <a:pt x="86" y="373"/>
                  </a:lnTo>
                  <a:lnTo>
                    <a:pt x="93" y="349"/>
                  </a:lnTo>
                  <a:lnTo>
                    <a:pt x="99" y="323"/>
                  </a:lnTo>
                  <a:lnTo>
                    <a:pt x="106" y="296"/>
                  </a:lnTo>
                  <a:lnTo>
                    <a:pt x="113" y="268"/>
                  </a:lnTo>
                  <a:lnTo>
                    <a:pt x="119" y="240"/>
                  </a:lnTo>
                  <a:lnTo>
                    <a:pt x="126" y="210"/>
                  </a:lnTo>
                  <a:lnTo>
                    <a:pt x="131" y="185"/>
                  </a:lnTo>
                  <a:lnTo>
                    <a:pt x="135" y="160"/>
                  </a:lnTo>
                  <a:lnTo>
                    <a:pt x="140" y="136"/>
                  </a:lnTo>
                  <a:lnTo>
                    <a:pt x="143" y="109"/>
                  </a:lnTo>
                  <a:lnTo>
                    <a:pt x="146" y="84"/>
                  </a:lnTo>
                  <a:lnTo>
                    <a:pt x="151" y="56"/>
                  </a:lnTo>
                  <a:lnTo>
                    <a:pt x="157" y="28"/>
                  </a:lnTo>
                  <a:lnTo>
                    <a:pt x="162" y="0"/>
                  </a:lnTo>
                  <a:lnTo>
                    <a:pt x="110" y="52"/>
                  </a:lnTo>
                  <a:close/>
                </a:path>
              </a:pathLst>
            </a:custGeom>
            <a:noFill/>
            <a:ln w="1588">
              <a:solidFill>
                <a:srgbClr val="000000"/>
              </a:solidFill>
              <a:prstDash val="solid"/>
              <a:round/>
              <a:headEnd/>
              <a:tailEnd/>
            </a:ln>
          </p:spPr>
          <p:txBody>
            <a:bodyPr/>
            <a:lstStyle/>
            <a:p>
              <a:endParaRPr lang="en-US"/>
            </a:p>
          </p:txBody>
        </p:sp>
        <p:sp>
          <p:nvSpPr>
            <p:cNvPr id="1242133" name="Freeform 1045"/>
            <p:cNvSpPr>
              <a:spLocks/>
            </p:cNvSpPr>
            <p:nvPr/>
          </p:nvSpPr>
          <p:spPr bwMode="auto">
            <a:xfrm>
              <a:off x="2900" y="1945"/>
              <a:ext cx="13" cy="52"/>
            </a:xfrm>
            <a:custGeom>
              <a:avLst/>
              <a:gdLst/>
              <a:ahLst/>
              <a:cxnLst>
                <a:cxn ang="0">
                  <a:pos x="0" y="103"/>
                </a:cxn>
                <a:cxn ang="0">
                  <a:pos x="0" y="103"/>
                </a:cxn>
                <a:cxn ang="0">
                  <a:pos x="2" y="89"/>
                </a:cxn>
                <a:cxn ang="0">
                  <a:pos x="4" y="75"/>
                </a:cxn>
                <a:cxn ang="0">
                  <a:pos x="9" y="60"/>
                </a:cxn>
                <a:cxn ang="0">
                  <a:pos x="12" y="47"/>
                </a:cxn>
                <a:cxn ang="0">
                  <a:pos x="17" y="35"/>
                </a:cxn>
                <a:cxn ang="0">
                  <a:pos x="21" y="23"/>
                </a:cxn>
                <a:cxn ang="0">
                  <a:pos x="25" y="12"/>
                </a:cxn>
                <a:cxn ang="0">
                  <a:pos x="27" y="0"/>
                </a:cxn>
              </a:cxnLst>
              <a:rect l="0" t="0" r="r" b="b"/>
              <a:pathLst>
                <a:path w="27" h="103">
                  <a:moveTo>
                    <a:pt x="0" y="103"/>
                  </a:moveTo>
                  <a:lnTo>
                    <a:pt x="0" y="103"/>
                  </a:lnTo>
                  <a:lnTo>
                    <a:pt x="2" y="89"/>
                  </a:lnTo>
                  <a:lnTo>
                    <a:pt x="4" y="75"/>
                  </a:lnTo>
                  <a:lnTo>
                    <a:pt x="9" y="60"/>
                  </a:lnTo>
                  <a:lnTo>
                    <a:pt x="12" y="47"/>
                  </a:lnTo>
                  <a:lnTo>
                    <a:pt x="17" y="35"/>
                  </a:lnTo>
                  <a:lnTo>
                    <a:pt x="21" y="23"/>
                  </a:lnTo>
                  <a:lnTo>
                    <a:pt x="25" y="12"/>
                  </a:lnTo>
                  <a:lnTo>
                    <a:pt x="27" y="0"/>
                  </a:lnTo>
                </a:path>
              </a:pathLst>
            </a:custGeom>
            <a:noFill/>
            <a:ln w="1588">
              <a:solidFill>
                <a:srgbClr val="000000"/>
              </a:solidFill>
              <a:prstDash val="solid"/>
              <a:round/>
              <a:headEnd/>
              <a:tailEnd/>
            </a:ln>
          </p:spPr>
          <p:txBody>
            <a:bodyPr/>
            <a:lstStyle/>
            <a:p>
              <a:endParaRPr lang="en-US"/>
            </a:p>
          </p:txBody>
        </p:sp>
        <p:sp>
          <p:nvSpPr>
            <p:cNvPr id="1242134" name="Freeform 1046"/>
            <p:cNvSpPr>
              <a:spLocks/>
            </p:cNvSpPr>
            <p:nvPr/>
          </p:nvSpPr>
          <p:spPr bwMode="auto">
            <a:xfrm>
              <a:off x="2906" y="1972"/>
              <a:ext cx="15" cy="65"/>
            </a:xfrm>
            <a:custGeom>
              <a:avLst/>
              <a:gdLst/>
              <a:ahLst/>
              <a:cxnLst>
                <a:cxn ang="0">
                  <a:pos x="0" y="130"/>
                </a:cxn>
                <a:cxn ang="0">
                  <a:pos x="0" y="130"/>
                </a:cxn>
                <a:cxn ang="0">
                  <a:pos x="3" y="116"/>
                </a:cxn>
                <a:cxn ang="0">
                  <a:pos x="5" y="98"/>
                </a:cxn>
                <a:cxn ang="0">
                  <a:pos x="8" y="80"/>
                </a:cxn>
                <a:cxn ang="0">
                  <a:pos x="13" y="64"/>
                </a:cxn>
                <a:cxn ang="0">
                  <a:pos x="19" y="46"/>
                </a:cxn>
                <a:cxn ang="0">
                  <a:pos x="23" y="30"/>
                </a:cxn>
                <a:cxn ang="0">
                  <a:pos x="26" y="15"/>
                </a:cxn>
                <a:cxn ang="0">
                  <a:pos x="30" y="0"/>
                </a:cxn>
              </a:cxnLst>
              <a:rect l="0" t="0" r="r" b="b"/>
              <a:pathLst>
                <a:path w="30" h="130">
                  <a:moveTo>
                    <a:pt x="0" y="130"/>
                  </a:moveTo>
                  <a:lnTo>
                    <a:pt x="0" y="130"/>
                  </a:lnTo>
                  <a:lnTo>
                    <a:pt x="3" y="116"/>
                  </a:lnTo>
                  <a:lnTo>
                    <a:pt x="5" y="98"/>
                  </a:lnTo>
                  <a:lnTo>
                    <a:pt x="8" y="80"/>
                  </a:lnTo>
                  <a:lnTo>
                    <a:pt x="13" y="64"/>
                  </a:lnTo>
                  <a:lnTo>
                    <a:pt x="19" y="46"/>
                  </a:lnTo>
                  <a:lnTo>
                    <a:pt x="23" y="30"/>
                  </a:lnTo>
                  <a:lnTo>
                    <a:pt x="26" y="15"/>
                  </a:lnTo>
                  <a:lnTo>
                    <a:pt x="30" y="0"/>
                  </a:lnTo>
                </a:path>
              </a:pathLst>
            </a:custGeom>
            <a:noFill/>
            <a:ln w="1588">
              <a:solidFill>
                <a:srgbClr val="000000"/>
              </a:solidFill>
              <a:prstDash val="solid"/>
              <a:round/>
              <a:headEnd/>
              <a:tailEnd/>
            </a:ln>
          </p:spPr>
          <p:txBody>
            <a:bodyPr/>
            <a:lstStyle/>
            <a:p>
              <a:endParaRPr lang="en-US"/>
            </a:p>
          </p:txBody>
        </p:sp>
        <p:sp>
          <p:nvSpPr>
            <p:cNvPr id="1242135" name="Freeform 1047"/>
            <p:cNvSpPr>
              <a:spLocks/>
            </p:cNvSpPr>
            <p:nvPr/>
          </p:nvSpPr>
          <p:spPr bwMode="auto">
            <a:xfrm>
              <a:off x="2884" y="2087"/>
              <a:ext cx="3" cy="35"/>
            </a:xfrm>
            <a:custGeom>
              <a:avLst/>
              <a:gdLst/>
              <a:ahLst/>
              <a:cxnLst>
                <a:cxn ang="0">
                  <a:pos x="8" y="0"/>
                </a:cxn>
                <a:cxn ang="0">
                  <a:pos x="8" y="0"/>
                </a:cxn>
                <a:cxn ang="0">
                  <a:pos x="8" y="7"/>
                </a:cxn>
                <a:cxn ang="0">
                  <a:pos x="7" y="16"/>
                </a:cxn>
                <a:cxn ang="0">
                  <a:pos x="7" y="23"/>
                </a:cxn>
                <a:cxn ang="0">
                  <a:pos x="5" y="34"/>
                </a:cxn>
                <a:cxn ang="0">
                  <a:pos x="5" y="42"/>
                </a:cxn>
                <a:cxn ang="0">
                  <a:pos x="3" y="50"/>
                </a:cxn>
                <a:cxn ang="0">
                  <a:pos x="1" y="59"/>
                </a:cxn>
                <a:cxn ang="0">
                  <a:pos x="0" y="69"/>
                </a:cxn>
              </a:cxnLst>
              <a:rect l="0" t="0" r="r" b="b"/>
              <a:pathLst>
                <a:path w="8" h="69">
                  <a:moveTo>
                    <a:pt x="8" y="0"/>
                  </a:moveTo>
                  <a:lnTo>
                    <a:pt x="8" y="0"/>
                  </a:lnTo>
                  <a:lnTo>
                    <a:pt x="8" y="7"/>
                  </a:lnTo>
                  <a:lnTo>
                    <a:pt x="7" y="16"/>
                  </a:lnTo>
                  <a:lnTo>
                    <a:pt x="7" y="23"/>
                  </a:lnTo>
                  <a:lnTo>
                    <a:pt x="5" y="34"/>
                  </a:lnTo>
                  <a:lnTo>
                    <a:pt x="5" y="42"/>
                  </a:lnTo>
                  <a:lnTo>
                    <a:pt x="3" y="50"/>
                  </a:lnTo>
                  <a:lnTo>
                    <a:pt x="1" y="59"/>
                  </a:lnTo>
                  <a:lnTo>
                    <a:pt x="0" y="69"/>
                  </a:lnTo>
                </a:path>
              </a:pathLst>
            </a:custGeom>
            <a:noFill/>
            <a:ln w="1588">
              <a:solidFill>
                <a:srgbClr val="000000"/>
              </a:solidFill>
              <a:prstDash val="solid"/>
              <a:round/>
              <a:headEnd/>
              <a:tailEnd/>
            </a:ln>
          </p:spPr>
          <p:txBody>
            <a:bodyPr/>
            <a:lstStyle/>
            <a:p>
              <a:endParaRPr lang="en-US"/>
            </a:p>
          </p:txBody>
        </p:sp>
        <p:sp>
          <p:nvSpPr>
            <p:cNvPr id="1242136" name="Freeform 1048"/>
            <p:cNvSpPr>
              <a:spLocks/>
            </p:cNvSpPr>
            <p:nvPr/>
          </p:nvSpPr>
          <p:spPr bwMode="auto">
            <a:xfrm>
              <a:off x="2921" y="1746"/>
              <a:ext cx="41" cy="93"/>
            </a:xfrm>
            <a:custGeom>
              <a:avLst/>
              <a:gdLst/>
              <a:ahLst/>
              <a:cxnLst>
                <a:cxn ang="0">
                  <a:pos x="55" y="0"/>
                </a:cxn>
                <a:cxn ang="0">
                  <a:pos x="52" y="12"/>
                </a:cxn>
                <a:cxn ang="0">
                  <a:pos x="51" y="24"/>
                </a:cxn>
                <a:cxn ang="0">
                  <a:pos x="50" y="36"/>
                </a:cxn>
                <a:cxn ang="0">
                  <a:pos x="47" y="48"/>
                </a:cxn>
                <a:cxn ang="0">
                  <a:pos x="46" y="60"/>
                </a:cxn>
                <a:cxn ang="0">
                  <a:pos x="42" y="72"/>
                </a:cxn>
                <a:cxn ang="0">
                  <a:pos x="41" y="79"/>
                </a:cxn>
                <a:cxn ang="0">
                  <a:pos x="38" y="88"/>
                </a:cxn>
                <a:cxn ang="0">
                  <a:pos x="37" y="94"/>
                </a:cxn>
                <a:cxn ang="0">
                  <a:pos x="33" y="103"/>
                </a:cxn>
                <a:cxn ang="0">
                  <a:pos x="32" y="113"/>
                </a:cxn>
                <a:cxn ang="0">
                  <a:pos x="29" y="123"/>
                </a:cxn>
                <a:cxn ang="0">
                  <a:pos x="24" y="135"/>
                </a:cxn>
                <a:cxn ang="0">
                  <a:pos x="18" y="150"/>
                </a:cxn>
                <a:cxn ang="0">
                  <a:pos x="10" y="168"/>
                </a:cxn>
                <a:cxn ang="0">
                  <a:pos x="0" y="186"/>
                </a:cxn>
                <a:cxn ang="0">
                  <a:pos x="4" y="183"/>
                </a:cxn>
                <a:cxn ang="0">
                  <a:pos x="9" y="175"/>
                </a:cxn>
                <a:cxn ang="0">
                  <a:pos x="20" y="163"/>
                </a:cxn>
                <a:cxn ang="0">
                  <a:pos x="32" y="153"/>
                </a:cxn>
                <a:cxn ang="0">
                  <a:pos x="46" y="138"/>
                </a:cxn>
                <a:cxn ang="0">
                  <a:pos x="59" y="128"/>
                </a:cxn>
                <a:cxn ang="0">
                  <a:pos x="72" y="119"/>
                </a:cxn>
                <a:cxn ang="0">
                  <a:pos x="81" y="114"/>
                </a:cxn>
                <a:cxn ang="0">
                  <a:pos x="55" y="0"/>
                </a:cxn>
              </a:cxnLst>
              <a:rect l="0" t="0" r="r" b="b"/>
              <a:pathLst>
                <a:path w="81" h="186">
                  <a:moveTo>
                    <a:pt x="55" y="0"/>
                  </a:moveTo>
                  <a:lnTo>
                    <a:pt x="52" y="12"/>
                  </a:lnTo>
                  <a:lnTo>
                    <a:pt x="51" y="24"/>
                  </a:lnTo>
                  <a:lnTo>
                    <a:pt x="50" y="36"/>
                  </a:lnTo>
                  <a:lnTo>
                    <a:pt x="47" y="48"/>
                  </a:lnTo>
                  <a:lnTo>
                    <a:pt x="46" y="60"/>
                  </a:lnTo>
                  <a:lnTo>
                    <a:pt x="42" y="72"/>
                  </a:lnTo>
                  <a:lnTo>
                    <a:pt x="41" y="79"/>
                  </a:lnTo>
                  <a:lnTo>
                    <a:pt x="38" y="88"/>
                  </a:lnTo>
                  <a:lnTo>
                    <a:pt x="37" y="94"/>
                  </a:lnTo>
                  <a:lnTo>
                    <a:pt x="33" y="103"/>
                  </a:lnTo>
                  <a:lnTo>
                    <a:pt x="32" y="113"/>
                  </a:lnTo>
                  <a:lnTo>
                    <a:pt x="29" y="123"/>
                  </a:lnTo>
                  <a:lnTo>
                    <a:pt x="24" y="135"/>
                  </a:lnTo>
                  <a:lnTo>
                    <a:pt x="18" y="150"/>
                  </a:lnTo>
                  <a:lnTo>
                    <a:pt x="10" y="168"/>
                  </a:lnTo>
                  <a:lnTo>
                    <a:pt x="0" y="186"/>
                  </a:lnTo>
                  <a:lnTo>
                    <a:pt x="4" y="183"/>
                  </a:lnTo>
                  <a:lnTo>
                    <a:pt x="9" y="175"/>
                  </a:lnTo>
                  <a:lnTo>
                    <a:pt x="20" y="163"/>
                  </a:lnTo>
                  <a:lnTo>
                    <a:pt x="32" y="153"/>
                  </a:lnTo>
                  <a:lnTo>
                    <a:pt x="46" y="138"/>
                  </a:lnTo>
                  <a:lnTo>
                    <a:pt x="59" y="128"/>
                  </a:lnTo>
                  <a:lnTo>
                    <a:pt x="72" y="119"/>
                  </a:lnTo>
                  <a:lnTo>
                    <a:pt x="81" y="114"/>
                  </a:lnTo>
                  <a:lnTo>
                    <a:pt x="55" y="0"/>
                  </a:lnTo>
                  <a:close/>
                </a:path>
              </a:pathLst>
            </a:custGeom>
            <a:solidFill>
              <a:srgbClr val="FFFFFF"/>
            </a:solidFill>
            <a:ln w="9525">
              <a:noFill/>
              <a:round/>
              <a:headEnd/>
              <a:tailEnd/>
            </a:ln>
          </p:spPr>
          <p:txBody>
            <a:bodyPr/>
            <a:lstStyle/>
            <a:p>
              <a:endParaRPr lang="en-US"/>
            </a:p>
          </p:txBody>
        </p:sp>
        <p:sp>
          <p:nvSpPr>
            <p:cNvPr id="1242137" name="Freeform 1049"/>
            <p:cNvSpPr>
              <a:spLocks/>
            </p:cNvSpPr>
            <p:nvPr/>
          </p:nvSpPr>
          <p:spPr bwMode="auto">
            <a:xfrm>
              <a:off x="2921" y="1746"/>
              <a:ext cx="41" cy="93"/>
            </a:xfrm>
            <a:custGeom>
              <a:avLst/>
              <a:gdLst/>
              <a:ahLst/>
              <a:cxnLst>
                <a:cxn ang="0">
                  <a:pos x="55" y="0"/>
                </a:cxn>
                <a:cxn ang="0">
                  <a:pos x="55" y="0"/>
                </a:cxn>
                <a:cxn ang="0">
                  <a:pos x="52" y="12"/>
                </a:cxn>
                <a:cxn ang="0">
                  <a:pos x="51" y="24"/>
                </a:cxn>
                <a:cxn ang="0">
                  <a:pos x="50" y="36"/>
                </a:cxn>
                <a:cxn ang="0">
                  <a:pos x="47" y="48"/>
                </a:cxn>
                <a:cxn ang="0">
                  <a:pos x="46" y="60"/>
                </a:cxn>
                <a:cxn ang="0">
                  <a:pos x="42" y="72"/>
                </a:cxn>
                <a:cxn ang="0">
                  <a:pos x="41" y="79"/>
                </a:cxn>
                <a:cxn ang="0">
                  <a:pos x="38" y="88"/>
                </a:cxn>
                <a:cxn ang="0">
                  <a:pos x="37" y="94"/>
                </a:cxn>
                <a:cxn ang="0">
                  <a:pos x="33" y="103"/>
                </a:cxn>
                <a:cxn ang="0">
                  <a:pos x="32" y="113"/>
                </a:cxn>
                <a:cxn ang="0">
                  <a:pos x="29" y="123"/>
                </a:cxn>
                <a:cxn ang="0">
                  <a:pos x="24" y="135"/>
                </a:cxn>
                <a:cxn ang="0">
                  <a:pos x="18" y="150"/>
                </a:cxn>
                <a:cxn ang="0">
                  <a:pos x="10" y="168"/>
                </a:cxn>
                <a:cxn ang="0">
                  <a:pos x="0" y="186"/>
                </a:cxn>
                <a:cxn ang="0">
                  <a:pos x="4" y="183"/>
                </a:cxn>
                <a:cxn ang="0">
                  <a:pos x="9" y="175"/>
                </a:cxn>
                <a:cxn ang="0">
                  <a:pos x="20" y="163"/>
                </a:cxn>
                <a:cxn ang="0">
                  <a:pos x="32" y="153"/>
                </a:cxn>
                <a:cxn ang="0">
                  <a:pos x="46" y="138"/>
                </a:cxn>
                <a:cxn ang="0">
                  <a:pos x="59" y="128"/>
                </a:cxn>
                <a:cxn ang="0">
                  <a:pos x="72" y="119"/>
                </a:cxn>
                <a:cxn ang="0">
                  <a:pos x="81" y="114"/>
                </a:cxn>
                <a:cxn ang="0">
                  <a:pos x="55" y="0"/>
                </a:cxn>
              </a:cxnLst>
              <a:rect l="0" t="0" r="r" b="b"/>
              <a:pathLst>
                <a:path w="81" h="186">
                  <a:moveTo>
                    <a:pt x="55" y="0"/>
                  </a:moveTo>
                  <a:lnTo>
                    <a:pt x="55" y="0"/>
                  </a:lnTo>
                  <a:lnTo>
                    <a:pt x="52" y="12"/>
                  </a:lnTo>
                  <a:lnTo>
                    <a:pt x="51" y="24"/>
                  </a:lnTo>
                  <a:lnTo>
                    <a:pt x="50" y="36"/>
                  </a:lnTo>
                  <a:lnTo>
                    <a:pt x="47" y="48"/>
                  </a:lnTo>
                  <a:lnTo>
                    <a:pt x="46" y="60"/>
                  </a:lnTo>
                  <a:lnTo>
                    <a:pt x="42" y="72"/>
                  </a:lnTo>
                  <a:lnTo>
                    <a:pt x="41" y="79"/>
                  </a:lnTo>
                  <a:lnTo>
                    <a:pt x="38" y="88"/>
                  </a:lnTo>
                  <a:lnTo>
                    <a:pt x="37" y="94"/>
                  </a:lnTo>
                  <a:lnTo>
                    <a:pt x="33" y="103"/>
                  </a:lnTo>
                  <a:lnTo>
                    <a:pt x="32" y="113"/>
                  </a:lnTo>
                  <a:lnTo>
                    <a:pt x="29" y="123"/>
                  </a:lnTo>
                  <a:lnTo>
                    <a:pt x="24" y="135"/>
                  </a:lnTo>
                  <a:lnTo>
                    <a:pt x="18" y="150"/>
                  </a:lnTo>
                  <a:lnTo>
                    <a:pt x="10" y="168"/>
                  </a:lnTo>
                  <a:lnTo>
                    <a:pt x="0" y="186"/>
                  </a:lnTo>
                  <a:lnTo>
                    <a:pt x="4" y="183"/>
                  </a:lnTo>
                  <a:lnTo>
                    <a:pt x="9" y="175"/>
                  </a:lnTo>
                  <a:lnTo>
                    <a:pt x="20" y="163"/>
                  </a:lnTo>
                  <a:lnTo>
                    <a:pt x="32" y="153"/>
                  </a:lnTo>
                  <a:lnTo>
                    <a:pt x="46" y="138"/>
                  </a:lnTo>
                  <a:lnTo>
                    <a:pt x="59" y="128"/>
                  </a:lnTo>
                  <a:lnTo>
                    <a:pt x="72" y="119"/>
                  </a:lnTo>
                  <a:lnTo>
                    <a:pt x="81" y="114"/>
                  </a:lnTo>
                  <a:lnTo>
                    <a:pt x="55" y="0"/>
                  </a:lnTo>
                  <a:close/>
                </a:path>
              </a:pathLst>
            </a:custGeom>
            <a:noFill/>
            <a:ln w="1588">
              <a:solidFill>
                <a:srgbClr val="000000"/>
              </a:solidFill>
              <a:prstDash val="solid"/>
              <a:round/>
              <a:headEnd/>
              <a:tailEnd/>
            </a:ln>
          </p:spPr>
          <p:txBody>
            <a:bodyPr/>
            <a:lstStyle/>
            <a:p>
              <a:endParaRPr lang="en-US"/>
            </a:p>
          </p:txBody>
        </p:sp>
        <p:sp>
          <p:nvSpPr>
            <p:cNvPr id="1242138" name="Freeform 1050"/>
            <p:cNvSpPr>
              <a:spLocks/>
            </p:cNvSpPr>
            <p:nvPr/>
          </p:nvSpPr>
          <p:spPr bwMode="auto">
            <a:xfrm>
              <a:off x="2889" y="1794"/>
              <a:ext cx="80" cy="136"/>
            </a:xfrm>
            <a:custGeom>
              <a:avLst/>
              <a:gdLst/>
              <a:ahLst/>
              <a:cxnLst>
                <a:cxn ang="0">
                  <a:pos x="135" y="0"/>
                </a:cxn>
                <a:cxn ang="0">
                  <a:pos x="130" y="6"/>
                </a:cxn>
                <a:cxn ang="0">
                  <a:pos x="122" y="12"/>
                </a:cxn>
                <a:cxn ang="0">
                  <a:pos x="113" y="17"/>
                </a:cxn>
                <a:cxn ang="0">
                  <a:pos x="106" y="23"/>
                </a:cxn>
                <a:cxn ang="0">
                  <a:pos x="97" y="32"/>
                </a:cxn>
                <a:cxn ang="0">
                  <a:pos x="89" y="41"/>
                </a:cxn>
                <a:cxn ang="0">
                  <a:pos x="81" y="50"/>
                </a:cxn>
                <a:cxn ang="0">
                  <a:pos x="74" y="62"/>
                </a:cxn>
                <a:cxn ang="0">
                  <a:pos x="67" y="75"/>
                </a:cxn>
                <a:cxn ang="0">
                  <a:pos x="59" y="87"/>
                </a:cxn>
                <a:cxn ang="0">
                  <a:pos x="54" y="100"/>
                </a:cxn>
                <a:cxn ang="0">
                  <a:pos x="48" y="111"/>
                </a:cxn>
                <a:cxn ang="0">
                  <a:pos x="41" y="121"/>
                </a:cxn>
                <a:cxn ang="0">
                  <a:pos x="38" y="131"/>
                </a:cxn>
                <a:cxn ang="0">
                  <a:pos x="34" y="142"/>
                </a:cxn>
                <a:cxn ang="0">
                  <a:pos x="31" y="148"/>
                </a:cxn>
                <a:cxn ang="0">
                  <a:pos x="29" y="157"/>
                </a:cxn>
                <a:cxn ang="0">
                  <a:pos x="24" y="166"/>
                </a:cxn>
                <a:cxn ang="0">
                  <a:pos x="18" y="179"/>
                </a:cxn>
                <a:cxn ang="0">
                  <a:pos x="15" y="194"/>
                </a:cxn>
                <a:cxn ang="0">
                  <a:pos x="8" y="211"/>
                </a:cxn>
                <a:cxn ang="0">
                  <a:pos x="6" y="229"/>
                </a:cxn>
                <a:cxn ang="0">
                  <a:pos x="3" y="248"/>
                </a:cxn>
                <a:cxn ang="0">
                  <a:pos x="0" y="271"/>
                </a:cxn>
                <a:cxn ang="0">
                  <a:pos x="0" y="268"/>
                </a:cxn>
                <a:cxn ang="0">
                  <a:pos x="3" y="263"/>
                </a:cxn>
                <a:cxn ang="0">
                  <a:pos x="6" y="256"/>
                </a:cxn>
                <a:cxn ang="0">
                  <a:pos x="12" y="244"/>
                </a:cxn>
                <a:cxn ang="0">
                  <a:pos x="17" y="232"/>
                </a:cxn>
                <a:cxn ang="0">
                  <a:pos x="26" y="220"/>
                </a:cxn>
                <a:cxn ang="0">
                  <a:pos x="39" y="207"/>
                </a:cxn>
                <a:cxn ang="0">
                  <a:pos x="54" y="194"/>
                </a:cxn>
                <a:cxn ang="0">
                  <a:pos x="67" y="182"/>
                </a:cxn>
                <a:cxn ang="0">
                  <a:pos x="80" y="173"/>
                </a:cxn>
                <a:cxn ang="0">
                  <a:pos x="90" y="163"/>
                </a:cxn>
                <a:cxn ang="0">
                  <a:pos x="99" y="155"/>
                </a:cxn>
                <a:cxn ang="0">
                  <a:pos x="106" y="146"/>
                </a:cxn>
                <a:cxn ang="0">
                  <a:pos x="113" y="140"/>
                </a:cxn>
                <a:cxn ang="0">
                  <a:pos x="117" y="133"/>
                </a:cxn>
                <a:cxn ang="0">
                  <a:pos x="121" y="129"/>
                </a:cxn>
                <a:cxn ang="0">
                  <a:pos x="124" y="123"/>
                </a:cxn>
                <a:cxn ang="0">
                  <a:pos x="129" y="117"/>
                </a:cxn>
                <a:cxn ang="0">
                  <a:pos x="133" y="108"/>
                </a:cxn>
                <a:cxn ang="0">
                  <a:pos x="139" y="99"/>
                </a:cxn>
                <a:cxn ang="0">
                  <a:pos x="144" y="89"/>
                </a:cxn>
                <a:cxn ang="0">
                  <a:pos x="151" y="78"/>
                </a:cxn>
                <a:cxn ang="0">
                  <a:pos x="156" y="71"/>
                </a:cxn>
                <a:cxn ang="0">
                  <a:pos x="161" y="65"/>
                </a:cxn>
                <a:cxn ang="0">
                  <a:pos x="135" y="0"/>
                </a:cxn>
              </a:cxnLst>
              <a:rect l="0" t="0" r="r" b="b"/>
              <a:pathLst>
                <a:path w="161" h="271">
                  <a:moveTo>
                    <a:pt x="135" y="0"/>
                  </a:moveTo>
                  <a:lnTo>
                    <a:pt x="130" y="6"/>
                  </a:lnTo>
                  <a:lnTo>
                    <a:pt x="122" y="12"/>
                  </a:lnTo>
                  <a:lnTo>
                    <a:pt x="113" y="17"/>
                  </a:lnTo>
                  <a:lnTo>
                    <a:pt x="106" y="23"/>
                  </a:lnTo>
                  <a:lnTo>
                    <a:pt x="97" y="32"/>
                  </a:lnTo>
                  <a:lnTo>
                    <a:pt x="89" y="41"/>
                  </a:lnTo>
                  <a:lnTo>
                    <a:pt x="81" y="50"/>
                  </a:lnTo>
                  <a:lnTo>
                    <a:pt x="74" y="62"/>
                  </a:lnTo>
                  <a:lnTo>
                    <a:pt x="67" y="75"/>
                  </a:lnTo>
                  <a:lnTo>
                    <a:pt x="59" y="87"/>
                  </a:lnTo>
                  <a:lnTo>
                    <a:pt x="54" y="100"/>
                  </a:lnTo>
                  <a:lnTo>
                    <a:pt x="48" y="111"/>
                  </a:lnTo>
                  <a:lnTo>
                    <a:pt x="41" y="121"/>
                  </a:lnTo>
                  <a:lnTo>
                    <a:pt x="38" y="131"/>
                  </a:lnTo>
                  <a:lnTo>
                    <a:pt x="34" y="142"/>
                  </a:lnTo>
                  <a:lnTo>
                    <a:pt x="31" y="148"/>
                  </a:lnTo>
                  <a:lnTo>
                    <a:pt x="29" y="157"/>
                  </a:lnTo>
                  <a:lnTo>
                    <a:pt x="24" y="166"/>
                  </a:lnTo>
                  <a:lnTo>
                    <a:pt x="18" y="179"/>
                  </a:lnTo>
                  <a:lnTo>
                    <a:pt x="15" y="194"/>
                  </a:lnTo>
                  <a:lnTo>
                    <a:pt x="8" y="211"/>
                  </a:lnTo>
                  <a:lnTo>
                    <a:pt x="6" y="229"/>
                  </a:lnTo>
                  <a:lnTo>
                    <a:pt x="3" y="248"/>
                  </a:lnTo>
                  <a:lnTo>
                    <a:pt x="0" y="271"/>
                  </a:lnTo>
                  <a:lnTo>
                    <a:pt x="0" y="268"/>
                  </a:lnTo>
                  <a:lnTo>
                    <a:pt x="3" y="263"/>
                  </a:lnTo>
                  <a:lnTo>
                    <a:pt x="6" y="256"/>
                  </a:lnTo>
                  <a:lnTo>
                    <a:pt x="12" y="244"/>
                  </a:lnTo>
                  <a:lnTo>
                    <a:pt x="17" y="232"/>
                  </a:lnTo>
                  <a:lnTo>
                    <a:pt x="26" y="220"/>
                  </a:lnTo>
                  <a:lnTo>
                    <a:pt x="39" y="207"/>
                  </a:lnTo>
                  <a:lnTo>
                    <a:pt x="54" y="194"/>
                  </a:lnTo>
                  <a:lnTo>
                    <a:pt x="67" y="182"/>
                  </a:lnTo>
                  <a:lnTo>
                    <a:pt x="80" y="173"/>
                  </a:lnTo>
                  <a:lnTo>
                    <a:pt x="90" y="163"/>
                  </a:lnTo>
                  <a:lnTo>
                    <a:pt x="99" y="155"/>
                  </a:lnTo>
                  <a:lnTo>
                    <a:pt x="106" y="146"/>
                  </a:lnTo>
                  <a:lnTo>
                    <a:pt x="113" y="140"/>
                  </a:lnTo>
                  <a:lnTo>
                    <a:pt x="117" y="133"/>
                  </a:lnTo>
                  <a:lnTo>
                    <a:pt x="121" y="129"/>
                  </a:lnTo>
                  <a:lnTo>
                    <a:pt x="124" y="123"/>
                  </a:lnTo>
                  <a:lnTo>
                    <a:pt x="129" y="117"/>
                  </a:lnTo>
                  <a:lnTo>
                    <a:pt x="133" y="108"/>
                  </a:lnTo>
                  <a:lnTo>
                    <a:pt x="139" y="99"/>
                  </a:lnTo>
                  <a:lnTo>
                    <a:pt x="144" y="89"/>
                  </a:lnTo>
                  <a:lnTo>
                    <a:pt x="151" y="78"/>
                  </a:lnTo>
                  <a:lnTo>
                    <a:pt x="156" y="71"/>
                  </a:lnTo>
                  <a:lnTo>
                    <a:pt x="161" y="65"/>
                  </a:lnTo>
                  <a:lnTo>
                    <a:pt x="135" y="0"/>
                  </a:lnTo>
                  <a:close/>
                </a:path>
              </a:pathLst>
            </a:custGeom>
            <a:solidFill>
              <a:srgbClr val="FFFFFF"/>
            </a:solidFill>
            <a:ln w="9525">
              <a:noFill/>
              <a:round/>
              <a:headEnd/>
              <a:tailEnd/>
            </a:ln>
          </p:spPr>
          <p:txBody>
            <a:bodyPr/>
            <a:lstStyle/>
            <a:p>
              <a:endParaRPr lang="en-US"/>
            </a:p>
          </p:txBody>
        </p:sp>
        <p:sp>
          <p:nvSpPr>
            <p:cNvPr id="1242139" name="Freeform 1051"/>
            <p:cNvSpPr>
              <a:spLocks/>
            </p:cNvSpPr>
            <p:nvPr/>
          </p:nvSpPr>
          <p:spPr bwMode="auto">
            <a:xfrm>
              <a:off x="2889" y="1794"/>
              <a:ext cx="80" cy="136"/>
            </a:xfrm>
            <a:custGeom>
              <a:avLst/>
              <a:gdLst/>
              <a:ahLst/>
              <a:cxnLst>
                <a:cxn ang="0">
                  <a:pos x="135" y="0"/>
                </a:cxn>
                <a:cxn ang="0">
                  <a:pos x="135" y="0"/>
                </a:cxn>
                <a:cxn ang="0">
                  <a:pos x="130" y="6"/>
                </a:cxn>
                <a:cxn ang="0">
                  <a:pos x="122" y="12"/>
                </a:cxn>
                <a:cxn ang="0">
                  <a:pos x="113" y="17"/>
                </a:cxn>
                <a:cxn ang="0">
                  <a:pos x="106" y="23"/>
                </a:cxn>
                <a:cxn ang="0">
                  <a:pos x="97" y="32"/>
                </a:cxn>
                <a:cxn ang="0">
                  <a:pos x="89" y="41"/>
                </a:cxn>
                <a:cxn ang="0">
                  <a:pos x="81" y="50"/>
                </a:cxn>
                <a:cxn ang="0">
                  <a:pos x="74" y="62"/>
                </a:cxn>
                <a:cxn ang="0">
                  <a:pos x="67" y="75"/>
                </a:cxn>
                <a:cxn ang="0">
                  <a:pos x="59" y="87"/>
                </a:cxn>
                <a:cxn ang="0">
                  <a:pos x="54" y="100"/>
                </a:cxn>
                <a:cxn ang="0">
                  <a:pos x="48" y="111"/>
                </a:cxn>
                <a:cxn ang="0">
                  <a:pos x="41" y="121"/>
                </a:cxn>
                <a:cxn ang="0">
                  <a:pos x="38" y="131"/>
                </a:cxn>
                <a:cxn ang="0">
                  <a:pos x="34" y="142"/>
                </a:cxn>
                <a:cxn ang="0">
                  <a:pos x="31" y="148"/>
                </a:cxn>
                <a:cxn ang="0">
                  <a:pos x="29" y="157"/>
                </a:cxn>
                <a:cxn ang="0">
                  <a:pos x="24" y="166"/>
                </a:cxn>
                <a:cxn ang="0">
                  <a:pos x="18" y="179"/>
                </a:cxn>
                <a:cxn ang="0">
                  <a:pos x="15" y="194"/>
                </a:cxn>
                <a:cxn ang="0">
                  <a:pos x="8" y="211"/>
                </a:cxn>
                <a:cxn ang="0">
                  <a:pos x="6" y="229"/>
                </a:cxn>
                <a:cxn ang="0">
                  <a:pos x="3" y="248"/>
                </a:cxn>
                <a:cxn ang="0">
                  <a:pos x="0" y="271"/>
                </a:cxn>
                <a:cxn ang="0">
                  <a:pos x="0" y="268"/>
                </a:cxn>
                <a:cxn ang="0">
                  <a:pos x="3" y="263"/>
                </a:cxn>
                <a:cxn ang="0">
                  <a:pos x="6" y="256"/>
                </a:cxn>
                <a:cxn ang="0">
                  <a:pos x="12" y="244"/>
                </a:cxn>
                <a:cxn ang="0">
                  <a:pos x="17" y="232"/>
                </a:cxn>
                <a:cxn ang="0">
                  <a:pos x="26" y="220"/>
                </a:cxn>
                <a:cxn ang="0">
                  <a:pos x="39" y="207"/>
                </a:cxn>
                <a:cxn ang="0">
                  <a:pos x="54" y="194"/>
                </a:cxn>
                <a:cxn ang="0">
                  <a:pos x="67" y="182"/>
                </a:cxn>
                <a:cxn ang="0">
                  <a:pos x="80" y="173"/>
                </a:cxn>
                <a:cxn ang="0">
                  <a:pos x="90" y="163"/>
                </a:cxn>
                <a:cxn ang="0">
                  <a:pos x="99" y="155"/>
                </a:cxn>
                <a:cxn ang="0">
                  <a:pos x="106" y="146"/>
                </a:cxn>
                <a:cxn ang="0">
                  <a:pos x="113" y="140"/>
                </a:cxn>
                <a:cxn ang="0">
                  <a:pos x="117" y="133"/>
                </a:cxn>
                <a:cxn ang="0">
                  <a:pos x="121" y="129"/>
                </a:cxn>
                <a:cxn ang="0">
                  <a:pos x="124" y="123"/>
                </a:cxn>
                <a:cxn ang="0">
                  <a:pos x="129" y="117"/>
                </a:cxn>
                <a:cxn ang="0">
                  <a:pos x="133" y="108"/>
                </a:cxn>
                <a:cxn ang="0">
                  <a:pos x="139" y="99"/>
                </a:cxn>
                <a:cxn ang="0">
                  <a:pos x="144" y="89"/>
                </a:cxn>
                <a:cxn ang="0">
                  <a:pos x="151" y="78"/>
                </a:cxn>
                <a:cxn ang="0">
                  <a:pos x="156" y="71"/>
                </a:cxn>
                <a:cxn ang="0">
                  <a:pos x="161" y="65"/>
                </a:cxn>
                <a:cxn ang="0">
                  <a:pos x="135" y="0"/>
                </a:cxn>
              </a:cxnLst>
              <a:rect l="0" t="0" r="r" b="b"/>
              <a:pathLst>
                <a:path w="161" h="271">
                  <a:moveTo>
                    <a:pt x="135" y="0"/>
                  </a:moveTo>
                  <a:lnTo>
                    <a:pt x="135" y="0"/>
                  </a:lnTo>
                  <a:lnTo>
                    <a:pt x="130" y="6"/>
                  </a:lnTo>
                  <a:lnTo>
                    <a:pt x="122" y="12"/>
                  </a:lnTo>
                  <a:lnTo>
                    <a:pt x="113" y="17"/>
                  </a:lnTo>
                  <a:lnTo>
                    <a:pt x="106" y="23"/>
                  </a:lnTo>
                  <a:lnTo>
                    <a:pt x="97" y="32"/>
                  </a:lnTo>
                  <a:lnTo>
                    <a:pt x="89" y="41"/>
                  </a:lnTo>
                  <a:lnTo>
                    <a:pt x="81" y="50"/>
                  </a:lnTo>
                  <a:lnTo>
                    <a:pt x="74" y="62"/>
                  </a:lnTo>
                  <a:lnTo>
                    <a:pt x="67" y="75"/>
                  </a:lnTo>
                  <a:lnTo>
                    <a:pt x="59" y="87"/>
                  </a:lnTo>
                  <a:lnTo>
                    <a:pt x="54" y="100"/>
                  </a:lnTo>
                  <a:lnTo>
                    <a:pt x="48" y="111"/>
                  </a:lnTo>
                  <a:lnTo>
                    <a:pt x="41" y="121"/>
                  </a:lnTo>
                  <a:lnTo>
                    <a:pt x="38" y="131"/>
                  </a:lnTo>
                  <a:lnTo>
                    <a:pt x="34" y="142"/>
                  </a:lnTo>
                  <a:lnTo>
                    <a:pt x="31" y="148"/>
                  </a:lnTo>
                  <a:lnTo>
                    <a:pt x="29" y="157"/>
                  </a:lnTo>
                  <a:lnTo>
                    <a:pt x="24" y="166"/>
                  </a:lnTo>
                  <a:lnTo>
                    <a:pt x="18" y="179"/>
                  </a:lnTo>
                  <a:lnTo>
                    <a:pt x="15" y="194"/>
                  </a:lnTo>
                  <a:lnTo>
                    <a:pt x="8" y="211"/>
                  </a:lnTo>
                  <a:lnTo>
                    <a:pt x="6" y="229"/>
                  </a:lnTo>
                  <a:lnTo>
                    <a:pt x="3" y="248"/>
                  </a:lnTo>
                  <a:lnTo>
                    <a:pt x="0" y="271"/>
                  </a:lnTo>
                  <a:lnTo>
                    <a:pt x="0" y="268"/>
                  </a:lnTo>
                  <a:lnTo>
                    <a:pt x="3" y="263"/>
                  </a:lnTo>
                  <a:lnTo>
                    <a:pt x="6" y="256"/>
                  </a:lnTo>
                  <a:lnTo>
                    <a:pt x="12" y="244"/>
                  </a:lnTo>
                  <a:lnTo>
                    <a:pt x="17" y="232"/>
                  </a:lnTo>
                  <a:lnTo>
                    <a:pt x="26" y="220"/>
                  </a:lnTo>
                  <a:lnTo>
                    <a:pt x="39" y="207"/>
                  </a:lnTo>
                  <a:lnTo>
                    <a:pt x="54" y="194"/>
                  </a:lnTo>
                  <a:lnTo>
                    <a:pt x="67" y="182"/>
                  </a:lnTo>
                  <a:lnTo>
                    <a:pt x="80" y="173"/>
                  </a:lnTo>
                  <a:lnTo>
                    <a:pt x="90" y="163"/>
                  </a:lnTo>
                  <a:lnTo>
                    <a:pt x="99" y="155"/>
                  </a:lnTo>
                  <a:lnTo>
                    <a:pt x="106" y="146"/>
                  </a:lnTo>
                  <a:lnTo>
                    <a:pt x="113" y="140"/>
                  </a:lnTo>
                  <a:lnTo>
                    <a:pt x="117" y="133"/>
                  </a:lnTo>
                  <a:lnTo>
                    <a:pt x="121" y="129"/>
                  </a:lnTo>
                  <a:lnTo>
                    <a:pt x="124" y="123"/>
                  </a:lnTo>
                  <a:lnTo>
                    <a:pt x="129" y="117"/>
                  </a:lnTo>
                  <a:lnTo>
                    <a:pt x="133" y="108"/>
                  </a:lnTo>
                  <a:lnTo>
                    <a:pt x="139" y="99"/>
                  </a:lnTo>
                  <a:lnTo>
                    <a:pt x="144" y="89"/>
                  </a:lnTo>
                  <a:lnTo>
                    <a:pt x="151" y="78"/>
                  </a:lnTo>
                  <a:lnTo>
                    <a:pt x="156" y="71"/>
                  </a:lnTo>
                  <a:lnTo>
                    <a:pt x="161" y="65"/>
                  </a:lnTo>
                  <a:lnTo>
                    <a:pt x="135" y="0"/>
                  </a:lnTo>
                  <a:close/>
                </a:path>
              </a:pathLst>
            </a:custGeom>
            <a:noFill/>
            <a:ln w="1588">
              <a:solidFill>
                <a:srgbClr val="000000"/>
              </a:solidFill>
              <a:prstDash val="solid"/>
              <a:round/>
              <a:headEnd/>
              <a:tailEnd/>
            </a:ln>
          </p:spPr>
          <p:txBody>
            <a:bodyPr/>
            <a:lstStyle/>
            <a:p>
              <a:endParaRPr lang="en-US"/>
            </a:p>
          </p:txBody>
        </p:sp>
        <p:sp>
          <p:nvSpPr>
            <p:cNvPr id="1242140" name="Freeform 1052"/>
            <p:cNvSpPr>
              <a:spLocks/>
            </p:cNvSpPr>
            <p:nvPr/>
          </p:nvSpPr>
          <p:spPr bwMode="auto">
            <a:xfrm>
              <a:off x="2897" y="1875"/>
              <a:ext cx="20" cy="27"/>
            </a:xfrm>
            <a:custGeom>
              <a:avLst/>
              <a:gdLst/>
              <a:ahLst/>
              <a:cxnLst>
                <a:cxn ang="0">
                  <a:pos x="40" y="0"/>
                </a:cxn>
                <a:cxn ang="0">
                  <a:pos x="40" y="0"/>
                </a:cxn>
                <a:cxn ang="0">
                  <a:pos x="33" y="5"/>
                </a:cxn>
                <a:cxn ang="0">
                  <a:pos x="27" y="12"/>
                </a:cxn>
                <a:cxn ang="0">
                  <a:pos x="22" y="18"/>
                </a:cxn>
                <a:cxn ang="0">
                  <a:pos x="16" y="25"/>
                </a:cxn>
                <a:cxn ang="0">
                  <a:pos x="12" y="33"/>
                </a:cxn>
                <a:cxn ang="0">
                  <a:pos x="7" y="40"/>
                </a:cxn>
                <a:cxn ang="0">
                  <a:pos x="4" y="46"/>
                </a:cxn>
                <a:cxn ang="0">
                  <a:pos x="0" y="53"/>
                </a:cxn>
              </a:cxnLst>
              <a:rect l="0" t="0" r="r" b="b"/>
              <a:pathLst>
                <a:path w="40" h="53">
                  <a:moveTo>
                    <a:pt x="40" y="0"/>
                  </a:moveTo>
                  <a:lnTo>
                    <a:pt x="40" y="0"/>
                  </a:lnTo>
                  <a:lnTo>
                    <a:pt x="33" y="5"/>
                  </a:lnTo>
                  <a:lnTo>
                    <a:pt x="27" y="12"/>
                  </a:lnTo>
                  <a:lnTo>
                    <a:pt x="22" y="18"/>
                  </a:lnTo>
                  <a:lnTo>
                    <a:pt x="16" y="25"/>
                  </a:lnTo>
                  <a:lnTo>
                    <a:pt x="12" y="33"/>
                  </a:lnTo>
                  <a:lnTo>
                    <a:pt x="7" y="40"/>
                  </a:lnTo>
                  <a:lnTo>
                    <a:pt x="4" y="46"/>
                  </a:lnTo>
                  <a:lnTo>
                    <a:pt x="0" y="53"/>
                  </a:lnTo>
                </a:path>
              </a:pathLst>
            </a:custGeom>
            <a:noFill/>
            <a:ln w="1588">
              <a:solidFill>
                <a:srgbClr val="000000"/>
              </a:solidFill>
              <a:prstDash val="solid"/>
              <a:round/>
              <a:headEnd/>
              <a:tailEnd/>
            </a:ln>
          </p:spPr>
          <p:txBody>
            <a:bodyPr/>
            <a:lstStyle/>
            <a:p>
              <a:endParaRPr lang="en-US"/>
            </a:p>
          </p:txBody>
        </p:sp>
        <p:sp>
          <p:nvSpPr>
            <p:cNvPr id="1242141" name="Freeform 1053"/>
            <p:cNvSpPr>
              <a:spLocks/>
            </p:cNvSpPr>
            <p:nvPr/>
          </p:nvSpPr>
          <p:spPr bwMode="auto">
            <a:xfrm>
              <a:off x="2907" y="1839"/>
              <a:ext cx="14" cy="30"/>
            </a:xfrm>
            <a:custGeom>
              <a:avLst/>
              <a:gdLst/>
              <a:ahLst/>
              <a:cxnLst>
                <a:cxn ang="0">
                  <a:pos x="28" y="0"/>
                </a:cxn>
                <a:cxn ang="0">
                  <a:pos x="28" y="0"/>
                </a:cxn>
                <a:cxn ang="0">
                  <a:pos x="25" y="5"/>
                </a:cxn>
                <a:cxn ang="0">
                  <a:pos x="20" y="13"/>
                </a:cxn>
                <a:cxn ang="0">
                  <a:pos x="18" y="19"/>
                </a:cxn>
                <a:cxn ang="0">
                  <a:pos x="14" y="26"/>
                </a:cxn>
                <a:cxn ang="0">
                  <a:pos x="11" y="34"/>
                </a:cxn>
                <a:cxn ang="0">
                  <a:pos x="7" y="42"/>
                </a:cxn>
                <a:cxn ang="0">
                  <a:pos x="3" y="51"/>
                </a:cxn>
                <a:cxn ang="0">
                  <a:pos x="0" y="60"/>
                </a:cxn>
              </a:cxnLst>
              <a:rect l="0" t="0" r="r" b="b"/>
              <a:pathLst>
                <a:path w="28" h="60">
                  <a:moveTo>
                    <a:pt x="28" y="0"/>
                  </a:moveTo>
                  <a:lnTo>
                    <a:pt x="28" y="0"/>
                  </a:lnTo>
                  <a:lnTo>
                    <a:pt x="25" y="5"/>
                  </a:lnTo>
                  <a:lnTo>
                    <a:pt x="20" y="13"/>
                  </a:lnTo>
                  <a:lnTo>
                    <a:pt x="18" y="19"/>
                  </a:lnTo>
                  <a:lnTo>
                    <a:pt x="14" y="26"/>
                  </a:lnTo>
                  <a:lnTo>
                    <a:pt x="11" y="34"/>
                  </a:lnTo>
                  <a:lnTo>
                    <a:pt x="7" y="42"/>
                  </a:lnTo>
                  <a:lnTo>
                    <a:pt x="3" y="51"/>
                  </a:lnTo>
                  <a:lnTo>
                    <a:pt x="0" y="60"/>
                  </a:lnTo>
                </a:path>
              </a:pathLst>
            </a:custGeom>
            <a:noFill/>
            <a:ln w="1588">
              <a:solidFill>
                <a:srgbClr val="000000"/>
              </a:solidFill>
              <a:prstDash val="solid"/>
              <a:round/>
              <a:headEnd/>
              <a:tailEnd/>
            </a:ln>
          </p:spPr>
          <p:txBody>
            <a:bodyPr/>
            <a:lstStyle/>
            <a:p>
              <a:endParaRPr lang="en-US"/>
            </a:p>
          </p:txBody>
        </p:sp>
        <p:sp>
          <p:nvSpPr>
            <p:cNvPr id="1242142" name="Freeform 1054"/>
            <p:cNvSpPr>
              <a:spLocks/>
            </p:cNvSpPr>
            <p:nvPr/>
          </p:nvSpPr>
          <p:spPr bwMode="auto">
            <a:xfrm>
              <a:off x="2916" y="1831"/>
              <a:ext cx="18" cy="28"/>
            </a:xfrm>
            <a:custGeom>
              <a:avLst/>
              <a:gdLst/>
              <a:ahLst/>
              <a:cxnLst>
                <a:cxn ang="0">
                  <a:pos x="34" y="0"/>
                </a:cxn>
                <a:cxn ang="0">
                  <a:pos x="34" y="0"/>
                </a:cxn>
                <a:cxn ang="0">
                  <a:pos x="28" y="6"/>
                </a:cxn>
                <a:cxn ang="0">
                  <a:pos x="24" y="11"/>
                </a:cxn>
                <a:cxn ang="0">
                  <a:pos x="19" y="20"/>
                </a:cxn>
                <a:cxn ang="0">
                  <a:pos x="15" y="27"/>
                </a:cxn>
                <a:cxn ang="0">
                  <a:pos x="10" y="33"/>
                </a:cxn>
                <a:cxn ang="0">
                  <a:pos x="7" y="42"/>
                </a:cxn>
                <a:cxn ang="0">
                  <a:pos x="2" y="48"/>
                </a:cxn>
                <a:cxn ang="0">
                  <a:pos x="0" y="57"/>
                </a:cxn>
              </a:cxnLst>
              <a:rect l="0" t="0" r="r" b="b"/>
              <a:pathLst>
                <a:path w="34" h="57">
                  <a:moveTo>
                    <a:pt x="34" y="0"/>
                  </a:moveTo>
                  <a:lnTo>
                    <a:pt x="34" y="0"/>
                  </a:lnTo>
                  <a:lnTo>
                    <a:pt x="28" y="6"/>
                  </a:lnTo>
                  <a:lnTo>
                    <a:pt x="24" y="11"/>
                  </a:lnTo>
                  <a:lnTo>
                    <a:pt x="19" y="20"/>
                  </a:lnTo>
                  <a:lnTo>
                    <a:pt x="15" y="27"/>
                  </a:lnTo>
                  <a:lnTo>
                    <a:pt x="10" y="33"/>
                  </a:lnTo>
                  <a:lnTo>
                    <a:pt x="7" y="42"/>
                  </a:lnTo>
                  <a:lnTo>
                    <a:pt x="2" y="48"/>
                  </a:lnTo>
                  <a:lnTo>
                    <a:pt x="0" y="57"/>
                  </a:lnTo>
                </a:path>
              </a:pathLst>
            </a:custGeom>
            <a:noFill/>
            <a:ln w="1588">
              <a:solidFill>
                <a:srgbClr val="000000"/>
              </a:solidFill>
              <a:prstDash val="solid"/>
              <a:round/>
              <a:headEnd/>
              <a:tailEnd/>
            </a:ln>
          </p:spPr>
          <p:txBody>
            <a:bodyPr/>
            <a:lstStyle/>
            <a:p>
              <a:endParaRPr lang="en-US"/>
            </a:p>
          </p:txBody>
        </p:sp>
        <p:sp>
          <p:nvSpPr>
            <p:cNvPr id="1242143" name="Freeform 1055"/>
            <p:cNvSpPr>
              <a:spLocks/>
            </p:cNvSpPr>
            <p:nvPr/>
          </p:nvSpPr>
          <p:spPr bwMode="auto">
            <a:xfrm>
              <a:off x="2946" y="1530"/>
              <a:ext cx="112" cy="315"/>
            </a:xfrm>
            <a:custGeom>
              <a:avLst/>
              <a:gdLst/>
              <a:ahLst/>
              <a:cxnLst>
                <a:cxn ang="0">
                  <a:pos x="123" y="22"/>
                </a:cxn>
                <a:cxn ang="0">
                  <a:pos x="101" y="49"/>
                </a:cxn>
                <a:cxn ang="0">
                  <a:pos x="73" y="88"/>
                </a:cxn>
                <a:cxn ang="0">
                  <a:pos x="50" y="120"/>
                </a:cxn>
                <a:cxn ang="0">
                  <a:pos x="36" y="151"/>
                </a:cxn>
                <a:cxn ang="0">
                  <a:pos x="25" y="185"/>
                </a:cxn>
                <a:cxn ang="0">
                  <a:pos x="19" y="212"/>
                </a:cxn>
                <a:cxn ang="0">
                  <a:pos x="18" y="224"/>
                </a:cxn>
                <a:cxn ang="0">
                  <a:pos x="16" y="227"/>
                </a:cxn>
                <a:cxn ang="0">
                  <a:pos x="11" y="239"/>
                </a:cxn>
                <a:cxn ang="0">
                  <a:pos x="3" y="268"/>
                </a:cxn>
                <a:cxn ang="0">
                  <a:pos x="0" y="316"/>
                </a:cxn>
                <a:cxn ang="0">
                  <a:pos x="1" y="373"/>
                </a:cxn>
                <a:cxn ang="0">
                  <a:pos x="3" y="419"/>
                </a:cxn>
                <a:cxn ang="0">
                  <a:pos x="7" y="459"/>
                </a:cxn>
                <a:cxn ang="0">
                  <a:pos x="10" y="487"/>
                </a:cxn>
                <a:cxn ang="0">
                  <a:pos x="12" y="505"/>
                </a:cxn>
                <a:cxn ang="0">
                  <a:pos x="18" y="524"/>
                </a:cxn>
                <a:cxn ang="0">
                  <a:pos x="24" y="546"/>
                </a:cxn>
                <a:cxn ang="0">
                  <a:pos x="28" y="564"/>
                </a:cxn>
                <a:cxn ang="0">
                  <a:pos x="34" y="578"/>
                </a:cxn>
                <a:cxn ang="0">
                  <a:pos x="42" y="594"/>
                </a:cxn>
                <a:cxn ang="0">
                  <a:pos x="50" y="612"/>
                </a:cxn>
                <a:cxn ang="0">
                  <a:pos x="59" y="625"/>
                </a:cxn>
                <a:cxn ang="0">
                  <a:pos x="48" y="523"/>
                </a:cxn>
                <a:cxn ang="0">
                  <a:pos x="107" y="329"/>
                </a:cxn>
                <a:cxn ang="0">
                  <a:pos x="151" y="564"/>
                </a:cxn>
                <a:cxn ang="0">
                  <a:pos x="157" y="555"/>
                </a:cxn>
                <a:cxn ang="0">
                  <a:pos x="174" y="535"/>
                </a:cxn>
                <a:cxn ang="0">
                  <a:pos x="191" y="508"/>
                </a:cxn>
                <a:cxn ang="0">
                  <a:pos x="202" y="484"/>
                </a:cxn>
                <a:cxn ang="0">
                  <a:pos x="208" y="464"/>
                </a:cxn>
                <a:cxn ang="0">
                  <a:pos x="209" y="443"/>
                </a:cxn>
                <a:cxn ang="0">
                  <a:pos x="209" y="427"/>
                </a:cxn>
                <a:cxn ang="0">
                  <a:pos x="209" y="419"/>
                </a:cxn>
                <a:cxn ang="0">
                  <a:pos x="211" y="406"/>
                </a:cxn>
                <a:cxn ang="0">
                  <a:pos x="218" y="376"/>
                </a:cxn>
                <a:cxn ang="0">
                  <a:pos x="222" y="344"/>
                </a:cxn>
                <a:cxn ang="0">
                  <a:pos x="224" y="317"/>
                </a:cxn>
                <a:cxn ang="0">
                  <a:pos x="222" y="287"/>
                </a:cxn>
                <a:cxn ang="0">
                  <a:pos x="222" y="250"/>
                </a:cxn>
                <a:cxn ang="0">
                  <a:pos x="215" y="197"/>
                </a:cxn>
                <a:cxn ang="0">
                  <a:pos x="193" y="117"/>
                </a:cxn>
                <a:cxn ang="0">
                  <a:pos x="187" y="105"/>
                </a:cxn>
                <a:cxn ang="0">
                  <a:pos x="175" y="77"/>
                </a:cxn>
                <a:cxn ang="0">
                  <a:pos x="164" y="39"/>
                </a:cxn>
                <a:cxn ang="0">
                  <a:pos x="156" y="0"/>
                </a:cxn>
              </a:cxnLst>
              <a:rect l="0" t="0" r="r" b="b"/>
              <a:pathLst>
                <a:path w="224" h="629">
                  <a:moveTo>
                    <a:pt x="125" y="19"/>
                  </a:moveTo>
                  <a:lnTo>
                    <a:pt x="123" y="22"/>
                  </a:lnTo>
                  <a:lnTo>
                    <a:pt x="113" y="34"/>
                  </a:lnTo>
                  <a:lnTo>
                    <a:pt x="101" y="49"/>
                  </a:lnTo>
                  <a:lnTo>
                    <a:pt x="87" y="67"/>
                  </a:lnTo>
                  <a:lnTo>
                    <a:pt x="73" y="88"/>
                  </a:lnTo>
                  <a:lnTo>
                    <a:pt x="60" y="105"/>
                  </a:lnTo>
                  <a:lnTo>
                    <a:pt x="50" y="120"/>
                  </a:lnTo>
                  <a:lnTo>
                    <a:pt x="43" y="132"/>
                  </a:lnTo>
                  <a:lnTo>
                    <a:pt x="36" y="151"/>
                  </a:lnTo>
                  <a:lnTo>
                    <a:pt x="29" y="170"/>
                  </a:lnTo>
                  <a:lnTo>
                    <a:pt x="25" y="185"/>
                  </a:lnTo>
                  <a:lnTo>
                    <a:pt x="23" y="200"/>
                  </a:lnTo>
                  <a:lnTo>
                    <a:pt x="19" y="212"/>
                  </a:lnTo>
                  <a:lnTo>
                    <a:pt x="19" y="219"/>
                  </a:lnTo>
                  <a:lnTo>
                    <a:pt x="18" y="224"/>
                  </a:lnTo>
                  <a:lnTo>
                    <a:pt x="18" y="225"/>
                  </a:lnTo>
                  <a:lnTo>
                    <a:pt x="16" y="227"/>
                  </a:lnTo>
                  <a:lnTo>
                    <a:pt x="15" y="233"/>
                  </a:lnTo>
                  <a:lnTo>
                    <a:pt x="11" y="239"/>
                  </a:lnTo>
                  <a:lnTo>
                    <a:pt x="7" y="252"/>
                  </a:lnTo>
                  <a:lnTo>
                    <a:pt x="3" y="268"/>
                  </a:lnTo>
                  <a:lnTo>
                    <a:pt x="1" y="289"/>
                  </a:lnTo>
                  <a:lnTo>
                    <a:pt x="0" y="316"/>
                  </a:lnTo>
                  <a:lnTo>
                    <a:pt x="0" y="348"/>
                  </a:lnTo>
                  <a:lnTo>
                    <a:pt x="1" y="373"/>
                  </a:lnTo>
                  <a:lnTo>
                    <a:pt x="2" y="397"/>
                  </a:lnTo>
                  <a:lnTo>
                    <a:pt x="3" y="419"/>
                  </a:lnTo>
                  <a:lnTo>
                    <a:pt x="6" y="438"/>
                  </a:lnTo>
                  <a:lnTo>
                    <a:pt x="7" y="459"/>
                  </a:lnTo>
                  <a:lnTo>
                    <a:pt x="9" y="474"/>
                  </a:lnTo>
                  <a:lnTo>
                    <a:pt x="10" y="487"/>
                  </a:lnTo>
                  <a:lnTo>
                    <a:pt x="11" y="496"/>
                  </a:lnTo>
                  <a:lnTo>
                    <a:pt x="12" y="505"/>
                  </a:lnTo>
                  <a:lnTo>
                    <a:pt x="15" y="515"/>
                  </a:lnTo>
                  <a:lnTo>
                    <a:pt x="18" y="524"/>
                  </a:lnTo>
                  <a:lnTo>
                    <a:pt x="20" y="536"/>
                  </a:lnTo>
                  <a:lnTo>
                    <a:pt x="24" y="546"/>
                  </a:lnTo>
                  <a:lnTo>
                    <a:pt x="27" y="555"/>
                  </a:lnTo>
                  <a:lnTo>
                    <a:pt x="28" y="564"/>
                  </a:lnTo>
                  <a:lnTo>
                    <a:pt x="32" y="570"/>
                  </a:lnTo>
                  <a:lnTo>
                    <a:pt x="34" y="578"/>
                  </a:lnTo>
                  <a:lnTo>
                    <a:pt x="37" y="586"/>
                  </a:lnTo>
                  <a:lnTo>
                    <a:pt x="42" y="594"/>
                  </a:lnTo>
                  <a:lnTo>
                    <a:pt x="46" y="604"/>
                  </a:lnTo>
                  <a:lnTo>
                    <a:pt x="50" y="612"/>
                  </a:lnTo>
                  <a:lnTo>
                    <a:pt x="55" y="619"/>
                  </a:lnTo>
                  <a:lnTo>
                    <a:pt x="59" y="625"/>
                  </a:lnTo>
                  <a:lnTo>
                    <a:pt x="65" y="629"/>
                  </a:lnTo>
                  <a:lnTo>
                    <a:pt x="48" y="523"/>
                  </a:lnTo>
                  <a:lnTo>
                    <a:pt x="52" y="366"/>
                  </a:lnTo>
                  <a:lnTo>
                    <a:pt x="107" y="329"/>
                  </a:lnTo>
                  <a:lnTo>
                    <a:pt x="147" y="458"/>
                  </a:lnTo>
                  <a:lnTo>
                    <a:pt x="151" y="564"/>
                  </a:lnTo>
                  <a:lnTo>
                    <a:pt x="152" y="563"/>
                  </a:lnTo>
                  <a:lnTo>
                    <a:pt x="157" y="555"/>
                  </a:lnTo>
                  <a:lnTo>
                    <a:pt x="165" y="546"/>
                  </a:lnTo>
                  <a:lnTo>
                    <a:pt x="174" y="535"/>
                  </a:lnTo>
                  <a:lnTo>
                    <a:pt x="183" y="521"/>
                  </a:lnTo>
                  <a:lnTo>
                    <a:pt x="191" y="508"/>
                  </a:lnTo>
                  <a:lnTo>
                    <a:pt x="199" y="496"/>
                  </a:lnTo>
                  <a:lnTo>
                    <a:pt x="202" y="484"/>
                  </a:lnTo>
                  <a:lnTo>
                    <a:pt x="205" y="475"/>
                  </a:lnTo>
                  <a:lnTo>
                    <a:pt x="208" y="464"/>
                  </a:lnTo>
                  <a:lnTo>
                    <a:pt x="209" y="452"/>
                  </a:lnTo>
                  <a:lnTo>
                    <a:pt x="209" y="443"/>
                  </a:lnTo>
                  <a:lnTo>
                    <a:pt x="209" y="432"/>
                  </a:lnTo>
                  <a:lnTo>
                    <a:pt x="209" y="427"/>
                  </a:lnTo>
                  <a:lnTo>
                    <a:pt x="209" y="421"/>
                  </a:lnTo>
                  <a:lnTo>
                    <a:pt x="209" y="419"/>
                  </a:lnTo>
                  <a:lnTo>
                    <a:pt x="210" y="416"/>
                  </a:lnTo>
                  <a:lnTo>
                    <a:pt x="211" y="406"/>
                  </a:lnTo>
                  <a:lnTo>
                    <a:pt x="215" y="393"/>
                  </a:lnTo>
                  <a:lnTo>
                    <a:pt x="218" y="376"/>
                  </a:lnTo>
                  <a:lnTo>
                    <a:pt x="220" y="360"/>
                  </a:lnTo>
                  <a:lnTo>
                    <a:pt x="222" y="344"/>
                  </a:lnTo>
                  <a:lnTo>
                    <a:pt x="224" y="329"/>
                  </a:lnTo>
                  <a:lnTo>
                    <a:pt x="224" y="317"/>
                  </a:lnTo>
                  <a:lnTo>
                    <a:pt x="222" y="302"/>
                  </a:lnTo>
                  <a:lnTo>
                    <a:pt x="222" y="287"/>
                  </a:lnTo>
                  <a:lnTo>
                    <a:pt x="222" y="270"/>
                  </a:lnTo>
                  <a:lnTo>
                    <a:pt x="222" y="250"/>
                  </a:lnTo>
                  <a:lnTo>
                    <a:pt x="219" y="225"/>
                  </a:lnTo>
                  <a:lnTo>
                    <a:pt x="215" y="197"/>
                  </a:lnTo>
                  <a:lnTo>
                    <a:pt x="205" y="162"/>
                  </a:lnTo>
                  <a:lnTo>
                    <a:pt x="193" y="117"/>
                  </a:lnTo>
                  <a:lnTo>
                    <a:pt x="192" y="113"/>
                  </a:lnTo>
                  <a:lnTo>
                    <a:pt x="187" y="105"/>
                  </a:lnTo>
                  <a:lnTo>
                    <a:pt x="183" y="93"/>
                  </a:lnTo>
                  <a:lnTo>
                    <a:pt x="175" y="77"/>
                  </a:lnTo>
                  <a:lnTo>
                    <a:pt x="169" y="59"/>
                  </a:lnTo>
                  <a:lnTo>
                    <a:pt x="164" y="39"/>
                  </a:lnTo>
                  <a:lnTo>
                    <a:pt x="159" y="19"/>
                  </a:lnTo>
                  <a:lnTo>
                    <a:pt x="156" y="0"/>
                  </a:lnTo>
                  <a:lnTo>
                    <a:pt x="125" y="19"/>
                  </a:lnTo>
                  <a:close/>
                </a:path>
              </a:pathLst>
            </a:custGeom>
            <a:solidFill>
              <a:srgbClr val="FFFFFF"/>
            </a:solidFill>
            <a:ln w="9525">
              <a:noFill/>
              <a:round/>
              <a:headEnd/>
              <a:tailEnd/>
            </a:ln>
          </p:spPr>
          <p:txBody>
            <a:bodyPr/>
            <a:lstStyle/>
            <a:p>
              <a:endParaRPr lang="en-US"/>
            </a:p>
          </p:txBody>
        </p:sp>
        <p:sp>
          <p:nvSpPr>
            <p:cNvPr id="1242144" name="Freeform 1056"/>
            <p:cNvSpPr>
              <a:spLocks/>
            </p:cNvSpPr>
            <p:nvPr/>
          </p:nvSpPr>
          <p:spPr bwMode="auto">
            <a:xfrm>
              <a:off x="2946" y="1530"/>
              <a:ext cx="112" cy="315"/>
            </a:xfrm>
            <a:custGeom>
              <a:avLst/>
              <a:gdLst/>
              <a:ahLst/>
              <a:cxnLst>
                <a:cxn ang="0">
                  <a:pos x="125" y="19"/>
                </a:cxn>
                <a:cxn ang="0">
                  <a:pos x="113" y="34"/>
                </a:cxn>
                <a:cxn ang="0">
                  <a:pos x="87" y="67"/>
                </a:cxn>
                <a:cxn ang="0">
                  <a:pos x="60" y="105"/>
                </a:cxn>
                <a:cxn ang="0">
                  <a:pos x="43" y="132"/>
                </a:cxn>
                <a:cxn ang="0">
                  <a:pos x="29" y="170"/>
                </a:cxn>
                <a:cxn ang="0">
                  <a:pos x="23" y="200"/>
                </a:cxn>
                <a:cxn ang="0">
                  <a:pos x="19" y="219"/>
                </a:cxn>
                <a:cxn ang="0">
                  <a:pos x="18" y="225"/>
                </a:cxn>
                <a:cxn ang="0">
                  <a:pos x="15" y="233"/>
                </a:cxn>
                <a:cxn ang="0">
                  <a:pos x="7" y="252"/>
                </a:cxn>
                <a:cxn ang="0">
                  <a:pos x="1" y="289"/>
                </a:cxn>
                <a:cxn ang="0">
                  <a:pos x="0" y="348"/>
                </a:cxn>
                <a:cxn ang="0">
                  <a:pos x="2" y="397"/>
                </a:cxn>
                <a:cxn ang="0">
                  <a:pos x="6" y="438"/>
                </a:cxn>
                <a:cxn ang="0">
                  <a:pos x="9" y="474"/>
                </a:cxn>
                <a:cxn ang="0">
                  <a:pos x="11" y="496"/>
                </a:cxn>
                <a:cxn ang="0">
                  <a:pos x="15" y="515"/>
                </a:cxn>
                <a:cxn ang="0">
                  <a:pos x="20" y="536"/>
                </a:cxn>
                <a:cxn ang="0">
                  <a:pos x="27" y="555"/>
                </a:cxn>
                <a:cxn ang="0">
                  <a:pos x="32" y="570"/>
                </a:cxn>
                <a:cxn ang="0">
                  <a:pos x="37" y="586"/>
                </a:cxn>
                <a:cxn ang="0">
                  <a:pos x="46" y="604"/>
                </a:cxn>
                <a:cxn ang="0">
                  <a:pos x="55" y="619"/>
                </a:cxn>
                <a:cxn ang="0">
                  <a:pos x="65" y="629"/>
                </a:cxn>
                <a:cxn ang="0">
                  <a:pos x="52" y="366"/>
                </a:cxn>
                <a:cxn ang="0">
                  <a:pos x="147" y="458"/>
                </a:cxn>
                <a:cxn ang="0">
                  <a:pos x="152" y="563"/>
                </a:cxn>
                <a:cxn ang="0">
                  <a:pos x="165" y="546"/>
                </a:cxn>
                <a:cxn ang="0">
                  <a:pos x="183" y="521"/>
                </a:cxn>
                <a:cxn ang="0">
                  <a:pos x="199" y="496"/>
                </a:cxn>
                <a:cxn ang="0">
                  <a:pos x="205" y="475"/>
                </a:cxn>
                <a:cxn ang="0">
                  <a:pos x="209" y="452"/>
                </a:cxn>
                <a:cxn ang="0">
                  <a:pos x="209" y="432"/>
                </a:cxn>
                <a:cxn ang="0">
                  <a:pos x="209" y="421"/>
                </a:cxn>
                <a:cxn ang="0">
                  <a:pos x="210" y="416"/>
                </a:cxn>
                <a:cxn ang="0">
                  <a:pos x="215" y="393"/>
                </a:cxn>
                <a:cxn ang="0">
                  <a:pos x="220" y="360"/>
                </a:cxn>
                <a:cxn ang="0">
                  <a:pos x="224" y="329"/>
                </a:cxn>
                <a:cxn ang="0">
                  <a:pos x="222" y="302"/>
                </a:cxn>
                <a:cxn ang="0">
                  <a:pos x="222" y="270"/>
                </a:cxn>
                <a:cxn ang="0">
                  <a:pos x="219" y="225"/>
                </a:cxn>
                <a:cxn ang="0">
                  <a:pos x="205" y="162"/>
                </a:cxn>
                <a:cxn ang="0">
                  <a:pos x="192" y="113"/>
                </a:cxn>
                <a:cxn ang="0">
                  <a:pos x="183" y="93"/>
                </a:cxn>
                <a:cxn ang="0">
                  <a:pos x="169" y="59"/>
                </a:cxn>
                <a:cxn ang="0">
                  <a:pos x="159" y="19"/>
                </a:cxn>
                <a:cxn ang="0">
                  <a:pos x="125" y="19"/>
                </a:cxn>
              </a:cxnLst>
              <a:rect l="0" t="0" r="r" b="b"/>
              <a:pathLst>
                <a:path w="224" h="629">
                  <a:moveTo>
                    <a:pt x="125" y="19"/>
                  </a:moveTo>
                  <a:lnTo>
                    <a:pt x="125" y="19"/>
                  </a:lnTo>
                  <a:lnTo>
                    <a:pt x="123" y="22"/>
                  </a:lnTo>
                  <a:lnTo>
                    <a:pt x="113" y="34"/>
                  </a:lnTo>
                  <a:lnTo>
                    <a:pt x="101" y="49"/>
                  </a:lnTo>
                  <a:lnTo>
                    <a:pt x="87" y="67"/>
                  </a:lnTo>
                  <a:lnTo>
                    <a:pt x="73" y="88"/>
                  </a:lnTo>
                  <a:lnTo>
                    <a:pt x="60" y="105"/>
                  </a:lnTo>
                  <a:lnTo>
                    <a:pt x="50" y="120"/>
                  </a:lnTo>
                  <a:lnTo>
                    <a:pt x="43" y="132"/>
                  </a:lnTo>
                  <a:lnTo>
                    <a:pt x="36" y="151"/>
                  </a:lnTo>
                  <a:lnTo>
                    <a:pt x="29" y="170"/>
                  </a:lnTo>
                  <a:lnTo>
                    <a:pt x="25" y="185"/>
                  </a:lnTo>
                  <a:lnTo>
                    <a:pt x="23" y="200"/>
                  </a:lnTo>
                  <a:lnTo>
                    <a:pt x="19" y="212"/>
                  </a:lnTo>
                  <a:lnTo>
                    <a:pt x="19" y="219"/>
                  </a:lnTo>
                  <a:lnTo>
                    <a:pt x="18" y="224"/>
                  </a:lnTo>
                  <a:lnTo>
                    <a:pt x="18" y="225"/>
                  </a:lnTo>
                  <a:lnTo>
                    <a:pt x="16" y="227"/>
                  </a:lnTo>
                  <a:lnTo>
                    <a:pt x="15" y="233"/>
                  </a:lnTo>
                  <a:lnTo>
                    <a:pt x="11" y="239"/>
                  </a:lnTo>
                  <a:lnTo>
                    <a:pt x="7" y="252"/>
                  </a:lnTo>
                  <a:lnTo>
                    <a:pt x="3" y="268"/>
                  </a:lnTo>
                  <a:lnTo>
                    <a:pt x="1" y="289"/>
                  </a:lnTo>
                  <a:lnTo>
                    <a:pt x="0" y="316"/>
                  </a:lnTo>
                  <a:lnTo>
                    <a:pt x="0" y="348"/>
                  </a:lnTo>
                  <a:lnTo>
                    <a:pt x="1" y="373"/>
                  </a:lnTo>
                  <a:lnTo>
                    <a:pt x="2" y="397"/>
                  </a:lnTo>
                  <a:lnTo>
                    <a:pt x="3" y="419"/>
                  </a:lnTo>
                  <a:lnTo>
                    <a:pt x="6" y="438"/>
                  </a:lnTo>
                  <a:lnTo>
                    <a:pt x="7" y="459"/>
                  </a:lnTo>
                  <a:lnTo>
                    <a:pt x="9" y="474"/>
                  </a:lnTo>
                  <a:lnTo>
                    <a:pt x="10" y="487"/>
                  </a:lnTo>
                  <a:lnTo>
                    <a:pt x="11" y="496"/>
                  </a:lnTo>
                  <a:lnTo>
                    <a:pt x="12" y="505"/>
                  </a:lnTo>
                  <a:lnTo>
                    <a:pt x="15" y="515"/>
                  </a:lnTo>
                  <a:lnTo>
                    <a:pt x="18" y="524"/>
                  </a:lnTo>
                  <a:lnTo>
                    <a:pt x="20" y="536"/>
                  </a:lnTo>
                  <a:lnTo>
                    <a:pt x="24" y="546"/>
                  </a:lnTo>
                  <a:lnTo>
                    <a:pt x="27" y="555"/>
                  </a:lnTo>
                  <a:lnTo>
                    <a:pt x="28" y="564"/>
                  </a:lnTo>
                  <a:lnTo>
                    <a:pt x="32" y="570"/>
                  </a:lnTo>
                  <a:lnTo>
                    <a:pt x="34" y="578"/>
                  </a:lnTo>
                  <a:lnTo>
                    <a:pt x="37" y="586"/>
                  </a:lnTo>
                  <a:lnTo>
                    <a:pt x="42" y="594"/>
                  </a:lnTo>
                  <a:lnTo>
                    <a:pt x="46" y="604"/>
                  </a:lnTo>
                  <a:lnTo>
                    <a:pt x="50" y="612"/>
                  </a:lnTo>
                  <a:lnTo>
                    <a:pt x="55" y="619"/>
                  </a:lnTo>
                  <a:lnTo>
                    <a:pt x="59" y="625"/>
                  </a:lnTo>
                  <a:lnTo>
                    <a:pt x="65" y="629"/>
                  </a:lnTo>
                  <a:lnTo>
                    <a:pt x="48" y="523"/>
                  </a:lnTo>
                  <a:lnTo>
                    <a:pt x="52" y="366"/>
                  </a:lnTo>
                  <a:lnTo>
                    <a:pt x="107" y="329"/>
                  </a:lnTo>
                  <a:lnTo>
                    <a:pt x="147" y="458"/>
                  </a:lnTo>
                  <a:lnTo>
                    <a:pt x="151" y="564"/>
                  </a:lnTo>
                  <a:lnTo>
                    <a:pt x="152" y="563"/>
                  </a:lnTo>
                  <a:lnTo>
                    <a:pt x="157" y="555"/>
                  </a:lnTo>
                  <a:lnTo>
                    <a:pt x="165" y="546"/>
                  </a:lnTo>
                  <a:lnTo>
                    <a:pt x="174" y="535"/>
                  </a:lnTo>
                  <a:lnTo>
                    <a:pt x="183" y="521"/>
                  </a:lnTo>
                  <a:lnTo>
                    <a:pt x="191" y="508"/>
                  </a:lnTo>
                  <a:lnTo>
                    <a:pt x="199" y="496"/>
                  </a:lnTo>
                  <a:lnTo>
                    <a:pt x="202" y="484"/>
                  </a:lnTo>
                  <a:lnTo>
                    <a:pt x="205" y="475"/>
                  </a:lnTo>
                  <a:lnTo>
                    <a:pt x="208" y="464"/>
                  </a:lnTo>
                  <a:lnTo>
                    <a:pt x="209" y="452"/>
                  </a:lnTo>
                  <a:lnTo>
                    <a:pt x="209" y="443"/>
                  </a:lnTo>
                  <a:lnTo>
                    <a:pt x="209" y="432"/>
                  </a:lnTo>
                  <a:lnTo>
                    <a:pt x="209" y="427"/>
                  </a:lnTo>
                  <a:lnTo>
                    <a:pt x="209" y="421"/>
                  </a:lnTo>
                  <a:lnTo>
                    <a:pt x="209" y="419"/>
                  </a:lnTo>
                  <a:lnTo>
                    <a:pt x="210" y="416"/>
                  </a:lnTo>
                  <a:lnTo>
                    <a:pt x="211" y="406"/>
                  </a:lnTo>
                  <a:lnTo>
                    <a:pt x="215" y="393"/>
                  </a:lnTo>
                  <a:lnTo>
                    <a:pt x="218" y="376"/>
                  </a:lnTo>
                  <a:lnTo>
                    <a:pt x="220" y="360"/>
                  </a:lnTo>
                  <a:lnTo>
                    <a:pt x="222" y="344"/>
                  </a:lnTo>
                  <a:lnTo>
                    <a:pt x="224" y="329"/>
                  </a:lnTo>
                  <a:lnTo>
                    <a:pt x="224" y="317"/>
                  </a:lnTo>
                  <a:lnTo>
                    <a:pt x="222" y="302"/>
                  </a:lnTo>
                  <a:lnTo>
                    <a:pt x="222" y="287"/>
                  </a:lnTo>
                  <a:lnTo>
                    <a:pt x="222" y="270"/>
                  </a:lnTo>
                  <a:lnTo>
                    <a:pt x="222" y="250"/>
                  </a:lnTo>
                  <a:lnTo>
                    <a:pt x="219" y="225"/>
                  </a:lnTo>
                  <a:lnTo>
                    <a:pt x="215" y="197"/>
                  </a:lnTo>
                  <a:lnTo>
                    <a:pt x="205" y="162"/>
                  </a:lnTo>
                  <a:lnTo>
                    <a:pt x="193" y="117"/>
                  </a:lnTo>
                  <a:lnTo>
                    <a:pt x="192" y="113"/>
                  </a:lnTo>
                  <a:lnTo>
                    <a:pt x="187" y="105"/>
                  </a:lnTo>
                  <a:lnTo>
                    <a:pt x="183" y="93"/>
                  </a:lnTo>
                  <a:lnTo>
                    <a:pt x="175" y="77"/>
                  </a:lnTo>
                  <a:lnTo>
                    <a:pt x="169" y="59"/>
                  </a:lnTo>
                  <a:lnTo>
                    <a:pt x="164" y="39"/>
                  </a:lnTo>
                  <a:lnTo>
                    <a:pt x="159" y="19"/>
                  </a:lnTo>
                  <a:lnTo>
                    <a:pt x="156" y="0"/>
                  </a:lnTo>
                  <a:lnTo>
                    <a:pt x="125" y="19"/>
                  </a:lnTo>
                  <a:close/>
                </a:path>
              </a:pathLst>
            </a:custGeom>
            <a:noFill/>
            <a:ln w="1588">
              <a:solidFill>
                <a:srgbClr val="000000"/>
              </a:solidFill>
              <a:prstDash val="solid"/>
              <a:round/>
              <a:headEnd/>
              <a:tailEnd/>
            </a:ln>
          </p:spPr>
          <p:txBody>
            <a:bodyPr/>
            <a:lstStyle/>
            <a:p>
              <a:endParaRPr lang="en-US"/>
            </a:p>
          </p:txBody>
        </p:sp>
        <p:sp>
          <p:nvSpPr>
            <p:cNvPr id="1242145" name="Freeform 1057"/>
            <p:cNvSpPr>
              <a:spLocks/>
            </p:cNvSpPr>
            <p:nvPr/>
          </p:nvSpPr>
          <p:spPr bwMode="auto">
            <a:xfrm>
              <a:off x="2964" y="1677"/>
              <a:ext cx="67" cy="191"/>
            </a:xfrm>
            <a:custGeom>
              <a:avLst/>
              <a:gdLst/>
              <a:ahLst/>
              <a:cxnLst>
                <a:cxn ang="0">
                  <a:pos x="127" y="235"/>
                </a:cxn>
                <a:cxn ang="0">
                  <a:pos x="131" y="214"/>
                </a:cxn>
                <a:cxn ang="0">
                  <a:pos x="132" y="198"/>
                </a:cxn>
                <a:cxn ang="0">
                  <a:pos x="129" y="182"/>
                </a:cxn>
                <a:cxn ang="0">
                  <a:pos x="124" y="169"/>
                </a:cxn>
                <a:cxn ang="0">
                  <a:pos x="120" y="143"/>
                </a:cxn>
                <a:cxn ang="0">
                  <a:pos x="117" y="129"/>
                </a:cxn>
                <a:cxn ang="0">
                  <a:pos x="113" y="114"/>
                </a:cxn>
                <a:cxn ang="0">
                  <a:pos x="101" y="96"/>
                </a:cxn>
                <a:cxn ang="0">
                  <a:pos x="101" y="75"/>
                </a:cxn>
                <a:cxn ang="0">
                  <a:pos x="92" y="55"/>
                </a:cxn>
                <a:cxn ang="0">
                  <a:pos x="87" y="34"/>
                </a:cxn>
                <a:cxn ang="0">
                  <a:pos x="81" y="16"/>
                </a:cxn>
                <a:cxn ang="0">
                  <a:pos x="70" y="7"/>
                </a:cxn>
                <a:cxn ang="0">
                  <a:pos x="63" y="9"/>
                </a:cxn>
                <a:cxn ang="0">
                  <a:pos x="58" y="23"/>
                </a:cxn>
                <a:cxn ang="0">
                  <a:pos x="47" y="29"/>
                </a:cxn>
                <a:cxn ang="0">
                  <a:pos x="37" y="34"/>
                </a:cxn>
                <a:cxn ang="0">
                  <a:pos x="24" y="38"/>
                </a:cxn>
                <a:cxn ang="0">
                  <a:pos x="13" y="49"/>
                </a:cxn>
                <a:cxn ang="0">
                  <a:pos x="2" y="63"/>
                </a:cxn>
                <a:cxn ang="0">
                  <a:pos x="2" y="78"/>
                </a:cxn>
                <a:cxn ang="0">
                  <a:pos x="5" y="100"/>
                </a:cxn>
                <a:cxn ang="0">
                  <a:pos x="5" y="121"/>
                </a:cxn>
                <a:cxn ang="0">
                  <a:pos x="4" y="137"/>
                </a:cxn>
                <a:cxn ang="0">
                  <a:pos x="4" y="152"/>
                </a:cxn>
                <a:cxn ang="0">
                  <a:pos x="4" y="167"/>
                </a:cxn>
                <a:cxn ang="0">
                  <a:pos x="4" y="180"/>
                </a:cxn>
                <a:cxn ang="0">
                  <a:pos x="2" y="197"/>
                </a:cxn>
                <a:cxn ang="0">
                  <a:pos x="0" y="219"/>
                </a:cxn>
                <a:cxn ang="0">
                  <a:pos x="0" y="241"/>
                </a:cxn>
                <a:cxn ang="0">
                  <a:pos x="5" y="263"/>
                </a:cxn>
                <a:cxn ang="0">
                  <a:pos x="9" y="278"/>
                </a:cxn>
                <a:cxn ang="0">
                  <a:pos x="11" y="293"/>
                </a:cxn>
                <a:cxn ang="0">
                  <a:pos x="13" y="308"/>
                </a:cxn>
                <a:cxn ang="0">
                  <a:pos x="15" y="320"/>
                </a:cxn>
                <a:cxn ang="0">
                  <a:pos x="22" y="333"/>
                </a:cxn>
                <a:cxn ang="0">
                  <a:pos x="31" y="345"/>
                </a:cxn>
                <a:cxn ang="0">
                  <a:pos x="38" y="358"/>
                </a:cxn>
                <a:cxn ang="0">
                  <a:pos x="49" y="371"/>
                </a:cxn>
                <a:cxn ang="0">
                  <a:pos x="55" y="368"/>
                </a:cxn>
                <a:cxn ang="0">
                  <a:pos x="58" y="352"/>
                </a:cxn>
                <a:cxn ang="0">
                  <a:pos x="64" y="340"/>
                </a:cxn>
                <a:cxn ang="0">
                  <a:pos x="73" y="328"/>
                </a:cxn>
                <a:cxn ang="0">
                  <a:pos x="88" y="309"/>
                </a:cxn>
                <a:cxn ang="0">
                  <a:pos x="104" y="287"/>
                </a:cxn>
                <a:cxn ang="0">
                  <a:pos x="110" y="275"/>
                </a:cxn>
                <a:cxn ang="0">
                  <a:pos x="122" y="254"/>
                </a:cxn>
              </a:cxnLst>
              <a:rect l="0" t="0" r="r" b="b"/>
              <a:pathLst>
                <a:path w="132" h="380">
                  <a:moveTo>
                    <a:pt x="124" y="246"/>
                  </a:moveTo>
                  <a:lnTo>
                    <a:pt x="127" y="235"/>
                  </a:lnTo>
                  <a:lnTo>
                    <a:pt x="128" y="225"/>
                  </a:lnTo>
                  <a:lnTo>
                    <a:pt x="131" y="214"/>
                  </a:lnTo>
                  <a:lnTo>
                    <a:pt x="132" y="207"/>
                  </a:lnTo>
                  <a:lnTo>
                    <a:pt x="132" y="198"/>
                  </a:lnTo>
                  <a:lnTo>
                    <a:pt x="132" y="192"/>
                  </a:lnTo>
                  <a:lnTo>
                    <a:pt x="129" y="182"/>
                  </a:lnTo>
                  <a:lnTo>
                    <a:pt x="124" y="173"/>
                  </a:lnTo>
                  <a:lnTo>
                    <a:pt x="124" y="169"/>
                  </a:lnTo>
                  <a:lnTo>
                    <a:pt x="123" y="155"/>
                  </a:lnTo>
                  <a:lnTo>
                    <a:pt x="120" y="143"/>
                  </a:lnTo>
                  <a:lnTo>
                    <a:pt x="119" y="139"/>
                  </a:lnTo>
                  <a:lnTo>
                    <a:pt x="117" y="129"/>
                  </a:lnTo>
                  <a:lnTo>
                    <a:pt x="115" y="123"/>
                  </a:lnTo>
                  <a:lnTo>
                    <a:pt x="113" y="114"/>
                  </a:lnTo>
                  <a:lnTo>
                    <a:pt x="108" y="106"/>
                  </a:lnTo>
                  <a:lnTo>
                    <a:pt x="101" y="96"/>
                  </a:lnTo>
                  <a:lnTo>
                    <a:pt x="101" y="84"/>
                  </a:lnTo>
                  <a:lnTo>
                    <a:pt x="101" y="75"/>
                  </a:lnTo>
                  <a:lnTo>
                    <a:pt x="97" y="65"/>
                  </a:lnTo>
                  <a:lnTo>
                    <a:pt x="92" y="55"/>
                  </a:lnTo>
                  <a:lnTo>
                    <a:pt x="90" y="44"/>
                  </a:lnTo>
                  <a:lnTo>
                    <a:pt x="87" y="34"/>
                  </a:lnTo>
                  <a:lnTo>
                    <a:pt x="86" y="26"/>
                  </a:lnTo>
                  <a:lnTo>
                    <a:pt x="81" y="16"/>
                  </a:lnTo>
                  <a:lnTo>
                    <a:pt x="76" y="12"/>
                  </a:lnTo>
                  <a:lnTo>
                    <a:pt x="70" y="7"/>
                  </a:lnTo>
                  <a:lnTo>
                    <a:pt x="64" y="0"/>
                  </a:lnTo>
                  <a:lnTo>
                    <a:pt x="63" y="9"/>
                  </a:lnTo>
                  <a:lnTo>
                    <a:pt x="61" y="16"/>
                  </a:lnTo>
                  <a:lnTo>
                    <a:pt x="58" y="23"/>
                  </a:lnTo>
                  <a:lnTo>
                    <a:pt x="54" y="28"/>
                  </a:lnTo>
                  <a:lnTo>
                    <a:pt x="47" y="29"/>
                  </a:lnTo>
                  <a:lnTo>
                    <a:pt x="43" y="31"/>
                  </a:lnTo>
                  <a:lnTo>
                    <a:pt x="37" y="34"/>
                  </a:lnTo>
                  <a:lnTo>
                    <a:pt x="31" y="37"/>
                  </a:lnTo>
                  <a:lnTo>
                    <a:pt x="24" y="38"/>
                  </a:lnTo>
                  <a:lnTo>
                    <a:pt x="18" y="43"/>
                  </a:lnTo>
                  <a:lnTo>
                    <a:pt x="13" y="49"/>
                  </a:lnTo>
                  <a:lnTo>
                    <a:pt x="6" y="55"/>
                  </a:lnTo>
                  <a:lnTo>
                    <a:pt x="2" y="63"/>
                  </a:lnTo>
                  <a:lnTo>
                    <a:pt x="0" y="69"/>
                  </a:lnTo>
                  <a:lnTo>
                    <a:pt x="2" y="78"/>
                  </a:lnTo>
                  <a:lnTo>
                    <a:pt x="4" y="90"/>
                  </a:lnTo>
                  <a:lnTo>
                    <a:pt x="5" y="100"/>
                  </a:lnTo>
                  <a:lnTo>
                    <a:pt x="5" y="111"/>
                  </a:lnTo>
                  <a:lnTo>
                    <a:pt x="5" y="121"/>
                  </a:lnTo>
                  <a:lnTo>
                    <a:pt x="4" y="132"/>
                  </a:lnTo>
                  <a:lnTo>
                    <a:pt x="4" y="137"/>
                  </a:lnTo>
                  <a:lnTo>
                    <a:pt x="4" y="146"/>
                  </a:lnTo>
                  <a:lnTo>
                    <a:pt x="4" y="152"/>
                  </a:lnTo>
                  <a:lnTo>
                    <a:pt x="4" y="161"/>
                  </a:lnTo>
                  <a:lnTo>
                    <a:pt x="4" y="167"/>
                  </a:lnTo>
                  <a:lnTo>
                    <a:pt x="4" y="173"/>
                  </a:lnTo>
                  <a:lnTo>
                    <a:pt x="4" y="180"/>
                  </a:lnTo>
                  <a:lnTo>
                    <a:pt x="4" y="186"/>
                  </a:lnTo>
                  <a:lnTo>
                    <a:pt x="2" y="197"/>
                  </a:lnTo>
                  <a:lnTo>
                    <a:pt x="2" y="209"/>
                  </a:lnTo>
                  <a:lnTo>
                    <a:pt x="0" y="219"/>
                  </a:lnTo>
                  <a:lnTo>
                    <a:pt x="0" y="228"/>
                  </a:lnTo>
                  <a:lnTo>
                    <a:pt x="0" y="241"/>
                  </a:lnTo>
                  <a:lnTo>
                    <a:pt x="4" y="253"/>
                  </a:lnTo>
                  <a:lnTo>
                    <a:pt x="5" y="263"/>
                  </a:lnTo>
                  <a:lnTo>
                    <a:pt x="6" y="271"/>
                  </a:lnTo>
                  <a:lnTo>
                    <a:pt x="9" y="278"/>
                  </a:lnTo>
                  <a:lnTo>
                    <a:pt x="9" y="287"/>
                  </a:lnTo>
                  <a:lnTo>
                    <a:pt x="11" y="293"/>
                  </a:lnTo>
                  <a:lnTo>
                    <a:pt x="13" y="300"/>
                  </a:lnTo>
                  <a:lnTo>
                    <a:pt x="13" y="308"/>
                  </a:lnTo>
                  <a:lnTo>
                    <a:pt x="14" y="314"/>
                  </a:lnTo>
                  <a:lnTo>
                    <a:pt x="15" y="320"/>
                  </a:lnTo>
                  <a:lnTo>
                    <a:pt x="18" y="324"/>
                  </a:lnTo>
                  <a:lnTo>
                    <a:pt x="22" y="333"/>
                  </a:lnTo>
                  <a:lnTo>
                    <a:pt x="27" y="340"/>
                  </a:lnTo>
                  <a:lnTo>
                    <a:pt x="31" y="345"/>
                  </a:lnTo>
                  <a:lnTo>
                    <a:pt x="35" y="352"/>
                  </a:lnTo>
                  <a:lnTo>
                    <a:pt x="38" y="358"/>
                  </a:lnTo>
                  <a:lnTo>
                    <a:pt x="45" y="364"/>
                  </a:lnTo>
                  <a:lnTo>
                    <a:pt x="49" y="371"/>
                  </a:lnTo>
                  <a:lnTo>
                    <a:pt x="55" y="380"/>
                  </a:lnTo>
                  <a:lnTo>
                    <a:pt x="55" y="368"/>
                  </a:lnTo>
                  <a:lnTo>
                    <a:pt x="56" y="360"/>
                  </a:lnTo>
                  <a:lnTo>
                    <a:pt x="58" y="352"/>
                  </a:lnTo>
                  <a:lnTo>
                    <a:pt x="61" y="345"/>
                  </a:lnTo>
                  <a:lnTo>
                    <a:pt x="64" y="340"/>
                  </a:lnTo>
                  <a:lnTo>
                    <a:pt x="69" y="334"/>
                  </a:lnTo>
                  <a:lnTo>
                    <a:pt x="73" y="328"/>
                  </a:lnTo>
                  <a:lnTo>
                    <a:pt x="78" y="323"/>
                  </a:lnTo>
                  <a:lnTo>
                    <a:pt x="88" y="309"/>
                  </a:lnTo>
                  <a:lnTo>
                    <a:pt x="97" y="297"/>
                  </a:lnTo>
                  <a:lnTo>
                    <a:pt x="104" y="287"/>
                  </a:lnTo>
                  <a:lnTo>
                    <a:pt x="106" y="278"/>
                  </a:lnTo>
                  <a:lnTo>
                    <a:pt x="110" y="275"/>
                  </a:lnTo>
                  <a:lnTo>
                    <a:pt x="115" y="266"/>
                  </a:lnTo>
                  <a:lnTo>
                    <a:pt x="122" y="254"/>
                  </a:lnTo>
                  <a:lnTo>
                    <a:pt x="124" y="246"/>
                  </a:lnTo>
                  <a:close/>
                </a:path>
              </a:pathLst>
            </a:custGeom>
            <a:solidFill>
              <a:srgbClr val="FFFFFF"/>
            </a:solidFill>
            <a:ln w="9525">
              <a:noFill/>
              <a:round/>
              <a:headEnd/>
              <a:tailEnd/>
            </a:ln>
          </p:spPr>
          <p:txBody>
            <a:bodyPr/>
            <a:lstStyle/>
            <a:p>
              <a:endParaRPr lang="en-US"/>
            </a:p>
          </p:txBody>
        </p:sp>
        <p:sp>
          <p:nvSpPr>
            <p:cNvPr id="1242146" name="Freeform 1058"/>
            <p:cNvSpPr>
              <a:spLocks/>
            </p:cNvSpPr>
            <p:nvPr/>
          </p:nvSpPr>
          <p:spPr bwMode="auto">
            <a:xfrm>
              <a:off x="2964" y="1677"/>
              <a:ext cx="67" cy="191"/>
            </a:xfrm>
            <a:custGeom>
              <a:avLst/>
              <a:gdLst/>
              <a:ahLst/>
              <a:cxnLst>
                <a:cxn ang="0">
                  <a:pos x="124" y="246"/>
                </a:cxn>
                <a:cxn ang="0">
                  <a:pos x="128" y="225"/>
                </a:cxn>
                <a:cxn ang="0">
                  <a:pos x="132" y="207"/>
                </a:cxn>
                <a:cxn ang="0">
                  <a:pos x="132" y="192"/>
                </a:cxn>
                <a:cxn ang="0">
                  <a:pos x="124" y="173"/>
                </a:cxn>
                <a:cxn ang="0">
                  <a:pos x="123" y="155"/>
                </a:cxn>
                <a:cxn ang="0">
                  <a:pos x="119" y="139"/>
                </a:cxn>
                <a:cxn ang="0">
                  <a:pos x="115" y="123"/>
                </a:cxn>
                <a:cxn ang="0">
                  <a:pos x="108" y="106"/>
                </a:cxn>
                <a:cxn ang="0">
                  <a:pos x="101" y="84"/>
                </a:cxn>
                <a:cxn ang="0">
                  <a:pos x="97" y="65"/>
                </a:cxn>
                <a:cxn ang="0">
                  <a:pos x="90" y="44"/>
                </a:cxn>
                <a:cxn ang="0">
                  <a:pos x="86" y="26"/>
                </a:cxn>
                <a:cxn ang="0">
                  <a:pos x="76" y="12"/>
                </a:cxn>
                <a:cxn ang="0">
                  <a:pos x="64" y="0"/>
                </a:cxn>
                <a:cxn ang="0">
                  <a:pos x="61" y="16"/>
                </a:cxn>
                <a:cxn ang="0">
                  <a:pos x="54" y="28"/>
                </a:cxn>
                <a:cxn ang="0">
                  <a:pos x="43" y="31"/>
                </a:cxn>
                <a:cxn ang="0">
                  <a:pos x="31" y="37"/>
                </a:cxn>
                <a:cxn ang="0">
                  <a:pos x="18" y="43"/>
                </a:cxn>
                <a:cxn ang="0">
                  <a:pos x="6" y="55"/>
                </a:cxn>
                <a:cxn ang="0">
                  <a:pos x="0" y="69"/>
                </a:cxn>
                <a:cxn ang="0">
                  <a:pos x="4" y="90"/>
                </a:cxn>
                <a:cxn ang="0">
                  <a:pos x="5" y="111"/>
                </a:cxn>
                <a:cxn ang="0">
                  <a:pos x="4" y="132"/>
                </a:cxn>
                <a:cxn ang="0">
                  <a:pos x="4" y="146"/>
                </a:cxn>
                <a:cxn ang="0">
                  <a:pos x="4" y="161"/>
                </a:cxn>
                <a:cxn ang="0">
                  <a:pos x="4" y="173"/>
                </a:cxn>
                <a:cxn ang="0">
                  <a:pos x="4" y="186"/>
                </a:cxn>
                <a:cxn ang="0">
                  <a:pos x="2" y="209"/>
                </a:cxn>
                <a:cxn ang="0">
                  <a:pos x="0" y="228"/>
                </a:cxn>
                <a:cxn ang="0">
                  <a:pos x="4" y="253"/>
                </a:cxn>
                <a:cxn ang="0">
                  <a:pos x="6" y="271"/>
                </a:cxn>
                <a:cxn ang="0">
                  <a:pos x="9" y="287"/>
                </a:cxn>
                <a:cxn ang="0">
                  <a:pos x="13" y="300"/>
                </a:cxn>
                <a:cxn ang="0">
                  <a:pos x="14" y="314"/>
                </a:cxn>
                <a:cxn ang="0">
                  <a:pos x="18" y="324"/>
                </a:cxn>
                <a:cxn ang="0">
                  <a:pos x="27" y="340"/>
                </a:cxn>
                <a:cxn ang="0">
                  <a:pos x="35" y="352"/>
                </a:cxn>
                <a:cxn ang="0">
                  <a:pos x="45" y="364"/>
                </a:cxn>
                <a:cxn ang="0">
                  <a:pos x="55" y="380"/>
                </a:cxn>
                <a:cxn ang="0">
                  <a:pos x="56" y="360"/>
                </a:cxn>
                <a:cxn ang="0">
                  <a:pos x="61" y="345"/>
                </a:cxn>
                <a:cxn ang="0">
                  <a:pos x="69" y="334"/>
                </a:cxn>
                <a:cxn ang="0">
                  <a:pos x="78" y="323"/>
                </a:cxn>
                <a:cxn ang="0">
                  <a:pos x="97" y="297"/>
                </a:cxn>
                <a:cxn ang="0">
                  <a:pos x="106" y="278"/>
                </a:cxn>
                <a:cxn ang="0">
                  <a:pos x="115" y="266"/>
                </a:cxn>
                <a:cxn ang="0">
                  <a:pos x="124" y="246"/>
                </a:cxn>
              </a:cxnLst>
              <a:rect l="0" t="0" r="r" b="b"/>
              <a:pathLst>
                <a:path w="132" h="380">
                  <a:moveTo>
                    <a:pt x="124" y="246"/>
                  </a:moveTo>
                  <a:lnTo>
                    <a:pt x="124" y="246"/>
                  </a:lnTo>
                  <a:lnTo>
                    <a:pt x="127" y="235"/>
                  </a:lnTo>
                  <a:lnTo>
                    <a:pt x="128" y="225"/>
                  </a:lnTo>
                  <a:lnTo>
                    <a:pt x="131" y="214"/>
                  </a:lnTo>
                  <a:lnTo>
                    <a:pt x="132" y="207"/>
                  </a:lnTo>
                  <a:lnTo>
                    <a:pt x="132" y="198"/>
                  </a:lnTo>
                  <a:lnTo>
                    <a:pt x="132" y="192"/>
                  </a:lnTo>
                  <a:lnTo>
                    <a:pt x="129" y="182"/>
                  </a:lnTo>
                  <a:lnTo>
                    <a:pt x="124" y="173"/>
                  </a:lnTo>
                  <a:lnTo>
                    <a:pt x="124" y="169"/>
                  </a:lnTo>
                  <a:lnTo>
                    <a:pt x="123" y="155"/>
                  </a:lnTo>
                  <a:lnTo>
                    <a:pt x="120" y="143"/>
                  </a:lnTo>
                  <a:lnTo>
                    <a:pt x="119" y="139"/>
                  </a:lnTo>
                  <a:lnTo>
                    <a:pt x="117" y="129"/>
                  </a:lnTo>
                  <a:lnTo>
                    <a:pt x="115" y="123"/>
                  </a:lnTo>
                  <a:lnTo>
                    <a:pt x="113" y="114"/>
                  </a:lnTo>
                  <a:lnTo>
                    <a:pt x="108" y="106"/>
                  </a:lnTo>
                  <a:lnTo>
                    <a:pt x="101" y="96"/>
                  </a:lnTo>
                  <a:lnTo>
                    <a:pt x="101" y="84"/>
                  </a:lnTo>
                  <a:lnTo>
                    <a:pt x="101" y="75"/>
                  </a:lnTo>
                  <a:lnTo>
                    <a:pt x="97" y="65"/>
                  </a:lnTo>
                  <a:lnTo>
                    <a:pt x="92" y="55"/>
                  </a:lnTo>
                  <a:lnTo>
                    <a:pt x="90" y="44"/>
                  </a:lnTo>
                  <a:lnTo>
                    <a:pt x="87" y="34"/>
                  </a:lnTo>
                  <a:lnTo>
                    <a:pt x="86" y="26"/>
                  </a:lnTo>
                  <a:lnTo>
                    <a:pt x="81" y="16"/>
                  </a:lnTo>
                  <a:lnTo>
                    <a:pt x="76" y="12"/>
                  </a:lnTo>
                  <a:lnTo>
                    <a:pt x="70" y="7"/>
                  </a:lnTo>
                  <a:lnTo>
                    <a:pt x="64" y="0"/>
                  </a:lnTo>
                  <a:lnTo>
                    <a:pt x="63" y="9"/>
                  </a:lnTo>
                  <a:lnTo>
                    <a:pt x="61" y="16"/>
                  </a:lnTo>
                  <a:lnTo>
                    <a:pt x="58" y="23"/>
                  </a:lnTo>
                  <a:lnTo>
                    <a:pt x="54" y="28"/>
                  </a:lnTo>
                  <a:lnTo>
                    <a:pt x="47" y="29"/>
                  </a:lnTo>
                  <a:lnTo>
                    <a:pt x="43" y="31"/>
                  </a:lnTo>
                  <a:lnTo>
                    <a:pt x="37" y="34"/>
                  </a:lnTo>
                  <a:lnTo>
                    <a:pt x="31" y="37"/>
                  </a:lnTo>
                  <a:lnTo>
                    <a:pt x="24" y="38"/>
                  </a:lnTo>
                  <a:lnTo>
                    <a:pt x="18" y="43"/>
                  </a:lnTo>
                  <a:lnTo>
                    <a:pt x="13" y="49"/>
                  </a:lnTo>
                  <a:lnTo>
                    <a:pt x="6" y="55"/>
                  </a:lnTo>
                  <a:lnTo>
                    <a:pt x="2" y="63"/>
                  </a:lnTo>
                  <a:lnTo>
                    <a:pt x="0" y="69"/>
                  </a:lnTo>
                  <a:lnTo>
                    <a:pt x="2" y="78"/>
                  </a:lnTo>
                  <a:lnTo>
                    <a:pt x="4" y="90"/>
                  </a:lnTo>
                  <a:lnTo>
                    <a:pt x="5" y="100"/>
                  </a:lnTo>
                  <a:lnTo>
                    <a:pt x="5" y="111"/>
                  </a:lnTo>
                  <a:lnTo>
                    <a:pt x="5" y="121"/>
                  </a:lnTo>
                  <a:lnTo>
                    <a:pt x="4" y="132"/>
                  </a:lnTo>
                  <a:lnTo>
                    <a:pt x="4" y="137"/>
                  </a:lnTo>
                  <a:lnTo>
                    <a:pt x="4" y="146"/>
                  </a:lnTo>
                  <a:lnTo>
                    <a:pt x="4" y="152"/>
                  </a:lnTo>
                  <a:lnTo>
                    <a:pt x="4" y="161"/>
                  </a:lnTo>
                  <a:lnTo>
                    <a:pt x="4" y="167"/>
                  </a:lnTo>
                  <a:lnTo>
                    <a:pt x="4" y="173"/>
                  </a:lnTo>
                  <a:lnTo>
                    <a:pt x="4" y="180"/>
                  </a:lnTo>
                  <a:lnTo>
                    <a:pt x="4" y="186"/>
                  </a:lnTo>
                  <a:lnTo>
                    <a:pt x="2" y="197"/>
                  </a:lnTo>
                  <a:lnTo>
                    <a:pt x="2" y="209"/>
                  </a:lnTo>
                  <a:lnTo>
                    <a:pt x="0" y="219"/>
                  </a:lnTo>
                  <a:lnTo>
                    <a:pt x="0" y="228"/>
                  </a:lnTo>
                  <a:lnTo>
                    <a:pt x="0" y="241"/>
                  </a:lnTo>
                  <a:lnTo>
                    <a:pt x="4" y="253"/>
                  </a:lnTo>
                  <a:lnTo>
                    <a:pt x="5" y="263"/>
                  </a:lnTo>
                  <a:lnTo>
                    <a:pt x="6" y="271"/>
                  </a:lnTo>
                  <a:lnTo>
                    <a:pt x="9" y="278"/>
                  </a:lnTo>
                  <a:lnTo>
                    <a:pt x="9" y="287"/>
                  </a:lnTo>
                  <a:lnTo>
                    <a:pt x="11" y="293"/>
                  </a:lnTo>
                  <a:lnTo>
                    <a:pt x="13" y="300"/>
                  </a:lnTo>
                  <a:lnTo>
                    <a:pt x="13" y="308"/>
                  </a:lnTo>
                  <a:lnTo>
                    <a:pt x="14" y="314"/>
                  </a:lnTo>
                  <a:lnTo>
                    <a:pt x="15" y="320"/>
                  </a:lnTo>
                  <a:lnTo>
                    <a:pt x="18" y="324"/>
                  </a:lnTo>
                  <a:lnTo>
                    <a:pt x="22" y="333"/>
                  </a:lnTo>
                  <a:lnTo>
                    <a:pt x="27" y="340"/>
                  </a:lnTo>
                  <a:lnTo>
                    <a:pt x="31" y="345"/>
                  </a:lnTo>
                  <a:lnTo>
                    <a:pt x="35" y="352"/>
                  </a:lnTo>
                  <a:lnTo>
                    <a:pt x="38" y="358"/>
                  </a:lnTo>
                  <a:lnTo>
                    <a:pt x="45" y="364"/>
                  </a:lnTo>
                  <a:lnTo>
                    <a:pt x="49" y="371"/>
                  </a:lnTo>
                  <a:lnTo>
                    <a:pt x="55" y="380"/>
                  </a:lnTo>
                  <a:lnTo>
                    <a:pt x="55" y="368"/>
                  </a:lnTo>
                  <a:lnTo>
                    <a:pt x="56" y="360"/>
                  </a:lnTo>
                  <a:lnTo>
                    <a:pt x="58" y="352"/>
                  </a:lnTo>
                  <a:lnTo>
                    <a:pt x="61" y="345"/>
                  </a:lnTo>
                  <a:lnTo>
                    <a:pt x="64" y="340"/>
                  </a:lnTo>
                  <a:lnTo>
                    <a:pt x="69" y="334"/>
                  </a:lnTo>
                  <a:lnTo>
                    <a:pt x="73" y="328"/>
                  </a:lnTo>
                  <a:lnTo>
                    <a:pt x="78" y="323"/>
                  </a:lnTo>
                  <a:lnTo>
                    <a:pt x="88" y="309"/>
                  </a:lnTo>
                  <a:lnTo>
                    <a:pt x="97" y="297"/>
                  </a:lnTo>
                  <a:lnTo>
                    <a:pt x="104" y="287"/>
                  </a:lnTo>
                  <a:lnTo>
                    <a:pt x="106" y="278"/>
                  </a:lnTo>
                  <a:lnTo>
                    <a:pt x="110" y="275"/>
                  </a:lnTo>
                  <a:lnTo>
                    <a:pt x="115" y="266"/>
                  </a:lnTo>
                  <a:lnTo>
                    <a:pt x="122" y="254"/>
                  </a:lnTo>
                  <a:lnTo>
                    <a:pt x="124" y="246"/>
                  </a:lnTo>
                  <a:close/>
                </a:path>
              </a:pathLst>
            </a:custGeom>
            <a:noFill/>
            <a:ln w="1588">
              <a:solidFill>
                <a:srgbClr val="000000"/>
              </a:solidFill>
              <a:prstDash val="solid"/>
              <a:round/>
              <a:headEnd/>
              <a:tailEnd/>
            </a:ln>
          </p:spPr>
          <p:txBody>
            <a:bodyPr/>
            <a:lstStyle/>
            <a:p>
              <a:endParaRPr lang="en-US"/>
            </a:p>
          </p:txBody>
        </p:sp>
        <p:sp>
          <p:nvSpPr>
            <p:cNvPr id="1242147" name="Freeform 1059"/>
            <p:cNvSpPr>
              <a:spLocks/>
            </p:cNvSpPr>
            <p:nvPr/>
          </p:nvSpPr>
          <p:spPr bwMode="auto">
            <a:xfrm>
              <a:off x="2954" y="1653"/>
              <a:ext cx="8" cy="50"/>
            </a:xfrm>
            <a:custGeom>
              <a:avLst/>
              <a:gdLst/>
              <a:ahLst/>
              <a:cxnLst>
                <a:cxn ang="0">
                  <a:pos x="16" y="99"/>
                </a:cxn>
                <a:cxn ang="0">
                  <a:pos x="16" y="99"/>
                </a:cxn>
                <a:cxn ang="0">
                  <a:pos x="11" y="86"/>
                </a:cxn>
                <a:cxn ang="0">
                  <a:pos x="7" y="74"/>
                </a:cxn>
                <a:cxn ang="0">
                  <a:pos x="3" y="62"/>
                </a:cxn>
                <a:cxn ang="0">
                  <a:pos x="0" y="50"/>
                </a:cxn>
                <a:cxn ang="0">
                  <a:pos x="0" y="41"/>
                </a:cxn>
                <a:cxn ang="0">
                  <a:pos x="0" y="28"/>
                </a:cxn>
                <a:cxn ang="0">
                  <a:pos x="0" y="15"/>
                </a:cxn>
                <a:cxn ang="0">
                  <a:pos x="3" y="0"/>
                </a:cxn>
              </a:cxnLst>
              <a:rect l="0" t="0" r="r" b="b"/>
              <a:pathLst>
                <a:path w="16" h="99">
                  <a:moveTo>
                    <a:pt x="16" y="99"/>
                  </a:moveTo>
                  <a:lnTo>
                    <a:pt x="16" y="99"/>
                  </a:lnTo>
                  <a:lnTo>
                    <a:pt x="11" y="86"/>
                  </a:lnTo>
                  <a:lnTo>
                    <a:pt x="7" y="74"/>
                  </a:lnTo>
                  <a:lnTo>
                    <a:pt x="3" y="62"/>
                  </a:lnTo>
                  <a:lnTo>
                    <a:pt x="0" y="50"/>
                  </a:lnTo>
                  <a:lnTo>
                    <a:pt x="0" y="41"/>
                  </a:lnTo>
                  <a:lnTo>
                    <a:pt x="0" y="28"/>
                  </a:lnTo>
                  <a:lnTo>
                    <a:pt x="0" y="15"/>
                  </a:lnTo>
                  <a:lnTo>
                    <a:pt x="3" y="0"/>
                  </a:lnTo>
                </a:path>
              </a:pathLst>
            </a:custGeom>
            <a:noFill/>
            <a:ln w="1588">
              <a:solidFill>
                <a:srgbClr val="000000"/>
              </a:solidFill>
              <a:prstDash val="solid"/>
              <a:round/>
              <a:headEnd/>
              <a:tailEnd/>
            </a:ln>
          </p:spPr>
          <p:txBody>
            <a:bodyPr/>
            <a:lstStyle/>
            <a:p>
              <a:endParaRPr lang="en-US"/>
            </a:p>
          </p:txBody>
        </p:sp>
        <p:sp>
          <p:nvSpPr>
            <p:cNvPr id="1242148" name="Freeform 1060"/>
            <p:cNvSpPr>
              <a:spLocks/>
            </p:cNvSpPr>
            <p:nvPr/>
          </p:nvSpPr>
          <p:spPr bwMode="auto">
            <a:xfrm>
              <a:off x="2964" y="1674"/>
              <a:ext cx="6" cy="22"/>
            </a:xfrm>
            <a:custGeom>
              <a:avLst/>
              <a:gdLst/>
              <a:ahLst/>
              <a:cxnLst>
                <a:cxn ang="0">
                  <a:pos x="0" y="0"/>
                </a:cxn>
                <a:cxn ang="0">
                  <a:pos x="0" y="0"/>
                </a:cxn>
                <a:cxn ang="0">
                  <a:pos x="0" y="12"/>
                </a:cxn>
                <a:cxn ang="0">
                  <a:pos x="1" y="24"/>
                </a:cxn>
                <a:cxn ang="0">
                  <a:pos x="5" y="34"/>
                </a:cxn>
                <a:cxn ang="0">
                  <a:pos x="11" y="45"/>
                </a:cxn>
              </a:cxnLst>
              <a:rect l="0" t="0" r="r" b="b"/>
              <a:pathLst>
                <a:path w="11" h="45">
                  <a:moveTo>
                    <a:pt x="0" y="0"/>
                  </a:moveTo>
                  <a:lnTo>
                    <a:pt x="0" y="0"/>
                  </a:lnTo>
                  <a:lnTo>
                    <a:pt x="0" y="12"/>
                  </a:lnTo>
                  <a:lnTo>
                    <a:pt x="1" y="24"/>
                  </a:lnTo>
                  <a:lnTo>
                    <a:pt x="5" y="34"/>
                  </a:lnTo>
                  <a:lnTo>
                    <a:pt x="11" y="45"/>
                  </a:lnTo>
                </a:path>
              </a:pathLst>
            </a:custGeom>
            <a:noFill/>
            <a:ln w="1588">
              <a:solidFill>
                <a:srgbClr val="000000"/>
              </a:solidFill>
              <a:prstDash val="solid"/>
              <a:round/>
              <a:headEnd/>
              <a:tailEnd/>
            </a:ln>
          </p:spPr>
          <p:txBody>
            <a:bodyPr/>
            <a:lstStyle/>
            <a:p>
              <a:endParaRPr lang="en-US"/>
            </a:p>
          </p:txBody>
        </p:sp>
        <p:sp>
          <p:nvSpPr>
            <p:cNvPr id="1242149" name="Freeform 1061"/>
            <p:cNvSpPr>
              <a:spLocks/>
            </p:cNvSpPr>
            <p:nvPr/>
          </p:nvSpPr>
          <p:spPr bwMode="auto">
            <a:xfrm>
              <a:off x="2966" y="1633"/>
              <a:ext cx="3" cy="38"/>
            </a:xfrm>
            <a:custGeom>
              <a:avLst/>
              <a:gdLst/>
              <a:ahLst/>
              <a:cxnLst>
                <a:cxn ang="0">
                  <a:pos x="2" y="0"/>
                </a:cxn>
                <a:cxn ang="0">
                  <a:pos x="2" y="0"/>
                </a:cxn>
                <a:cxn ang="0">
                  <a:pos x="1" y="9"/>
                </a:cxn>
                <a:cxn ang="0">
                  <a:pos x="0" y="18"/>
                </a:cxn>
                <a:cxn ang="0">
                  <a:pos x="0" y="28"/>
                </a:cxn>
                <a:cxn ang="0">
                  <a:pos x="0" y="38"/>
                </a:cxn>
                <a:cxn ang="0">
                  <a:pos x="1" y="47"/>
                </a:cxn>
                <a:cxn ang="0">
                  <a:pos x="2" y="58"/>
                </a:cxn>
                <a:cxn ang="0">
                  <a:pos x="4" y="68"/>
                </a:cxn>
                <a:cxn ang="0">
                  <a:pos x="5" y="75"/>
                </a:cxn>
              </a:cxnLst>
              <a:rect l="0" t="0" r="r" b="b"/>
              <a:pathLst>
                <a:path w="5" h="75">
                  <a:moveTo>
                    <a:pt x="2" y="0"/>
                  </a:moveTo>
                  <a:lnTo>
                    <a:pt x="2" y="0"/>
                  </a:lnTo>
                  <a:lnTo>
                    <a:pt x="1" y="9"/>
                  </a:lnTo>
                  <a:lnTo>
                    <a:pt x="0" y="18"/>
                  </a:lnTo>
                  <a:lnTo>
                    <a:pt x="0" y="28"/>
                  </a:lnTo>
                  <a:lnTo>
                    <a:pt x="0" y="38"/>
                  </a:lnTo>
                  <a:lnTo>
                    <a:pt x="1" y="47"/>
                  </a:lnTo>
                  <a:lnTo>
                    <a:pt x="2" y="58"/>
                  </a:lnTo>
                  <a:lnTo>
                    <a:pt x="4" y="68"/>
                  </a:lnTo>
                  <a:lnTo>
                    <a:pt x="5" y="75"/>
                  </a:lnTo>
                </a:path>
              </a:pathLst>
            </a:custGeom>
            <a:noFill/>
            <a:ln w="1588">
              <a:solidFill>
                <a:srgbClr val="000000"/>
              </a:solidFill>
              <a:prstDash val="solid"/>
              <a:round/>
              <a:headEnd/>
              <a:tailEnd/>
            </a:ln>
          </p:spPr>
          <p:txBody>
            <a:bodyPr/>
            <a:lstStyle/>
            <a:p>
              <a:endParaRPr lang="en-US"/>
            </a:p>
          </p:txBody>
        </p:sp>
        <p:sp>
          <p:nvSpPr>
            <p:cNvPr id="1242150" name="Freeform 1062"/>
            <p:cNvSpPr>
              <a:spLocks/>
            </p:cNvSpPr>
            <p:nvPr/>
          </p:nvSpPr>
          <p:spPr bwMode="auto">
            <a:xfrm>
              <a:off x="2949" y="1741"/>
              <a:ext cx="14" cy="30"/>
            </a:xfrm>
            <a:custGeom>
              <a:avLst/>
              <a:gdLst/>
              <a:ahLst/>
              <a:cxnLst>
                <a:cxn ang="0">
                  <a:pos x="0" y="0"/>
                </a:cxn>
                <a:cxn ang="0">
                  <a:pos x="0" y="0"/>
                </a:cxn>
                <a:cxn ang="0">
                  <a:pos x="1" y="8"/>
                </a:cxn>
                <a:cxn ang="0">
                  <a:pos x="3" y="15"/>
                </a:cxn>
                <a:cxn ang="0">
                  <a:pos x="5" y="24"/>
                </a:cxn>
                <a:cxn ang="0">
                  <a:pos x="9" y="33"/>
                </a:cxn>
                <a:cxn ang="0">
                  <a:pos x="13" y="42"/>
                </a:cxn>
                <a:cxn ang="0">
                  <a:pos x="18" y="50"/>
                </a:cxn>
                <a:cxn ang="0">
                  <a:pos x="22" y="55"/>
                </a:cxn>
                <a:cxn ang="0">
                  <a:pos x="28" y="59"/>
                </a:cxn>
              </a:cxnLst>
              <a:rect l="0" t="0" r="r" b="b"/>
              <a:pathLst>
                <a:path w="28" h="59">
                  <a:moveTo>
                    <a:pt x="0" y="0"/>
                  </a:moveTo>
                  <a:lnTo>
                    <a:pt x="0" y="0"/>
                  </a:lnTo>
                  <a:lnTo>
                    <a:pt x="1" y="8"/>
                  </a:lnTo>
                  <a:lnTo>
                    <a:pt x="3" y="15"/>
                  </a:lnTo>
                  <a:lnTo>
                    <a:pt x="5" y="24"/>
                  </a:lnTo>
                  <a:lnTo>
                    <a:pt x="9" y="33"/>
                  </a:lnTo>
                  <a:lnTo>
                    <a:pt x="13" y="42"/>
                  </a:lnTo>
                  <a:lnTo>
                    <a:pt x="18" y="50"/>
                  </a:lnTo>
                  <a:lnTo>
                    <a:pt x="22" y="55"/>
                  </a:lnTo>
                  <a:lnTo>
                    <a:pt x="28" y="59"/>
                  </a:lnTo>
                </a:path>
              </a:pathLst>
            </a:custGeom>
            <a:noFill/>
            <a:ln w="1588">
              <a:solidFill>
                <a:srgbClr val="000000"/>
              </a:solidFill>
              <a:prstDash val="solid"/>
              <a:round/>
              <a:headEnd/>
              <a:tailEnd/>
            </a:ln>
          </p:spPr>
          <p:txBody>
            <a:bodyPr/>
            <a:lstStyle/>
            <a:p>
              <a:endParaRPr lang="en-US"/>
            </a:p>
          </p:txBody>
        </p:sp>
        <p:sp>
          <p:nvSpPr>
            <p:cNvPr id="1242151" name="Freeform 1063"/>
            <p:cNvSpPr>
              <a:spLocks/>
            </p:cNvSpPr>
            <p:nvPr/>
          </p:nvSpPr>
          <p:spPr bwMode="auto">
            <a:xfrm>
              <a:off x="2970" y="1817"/>
              <a:ext cx="48" cy="51"/>
            </a:xfrm>
            <a:custGeom>
              <a:avLst/>
              <a:gdLst/>
              <a:ahLst/>
              <a:cxnLst>
                <a:cxn ang="0">
                  <a:pos x="0" y="34"/>
                </a:cxn>
                <a:cxn ang="0">
                  <a:pos x="0" y="34"/>
                </a:cxn>
                <a:cxn ang="0">
                  <a:pos x="3" y="42"/>
                </a:cxn>
                <a:cxn ang="0">
                  <a:pos x="7" y="48"/>
                </a:cxn>
                <a:cxn ang="0">
                  <a:pos x="12" y="56"/>
                </a:cxn>
                <a:cxn ang="0">
                  <a:pos x="18" y="64"/>
                </a:cxn>
                <a:cxn ang="0">
                  <a:pos x="25" y="74"/>
                </a:cxn>
                <a:cxn ang="0">
                  <a:pos x="32" y="85"/>
                </a:cxn>
                <a:cxn ang="0">
                  <a:pos x="38" y="92"/>
                </a:cxn>
                <a:cxn ang="0">
                  <a:pos x="44" y="102"/>
                </a:cxn>
                <a:cxn ang="0">
                  <a:pos x="44" y="90"/>
                </a:cxn>
                <a:cxn ang="0">
                  <a:pos x="45" y="83"/>
                </a:cxn>
                <a:cxn ang="0">
                  <a:pos x="47" y="74"/>
                </a:cxn>
                <a:cxn ang="0">
                  <a:pos x="50" y="68"/>
                </a:cxn>
                <a:cxn ang="0">
                  <a:pos x="53" y="62"/>
                </a:cxn>
                <a:cxn ang="0">
                  <a:pos x="58" y="56"/>
                </a:cxn>
                <a:cxn ang="0">
                  <a:pos x="62" y="50"/>
                </a:cxn>
                <a:cxn ang="0">
                  <a:pos x="67" y="45"/>
                </a:cxn>
                <a:cxn ang="0">
                  <a:pos x="77" y="31"/>
                </a:cxn>
                <a:cxn ang="0">
                  <a:pos x="86" y="19"/>
                </a:cxn>
                <a:cxn ang="0">
                  <a:pos x="93" y="9"/>
                </a:cxn>
                <a:cxn ang="0">
                  <a:pos x="95" y="0"/>
                </a:cxn>
              </a:cxnLst>
              <a:rect l="0" t="0" r="r" b="b"/>
              <a:pathLst>
                <a:path w="95" h="102">
                  <a:moveTo>
                    <a:pt x="0" y="34"/>
                  </a:moveTo>
                  <a:lnTo>
                    <a:pt x="0" y="34"/>
                  </a:lnTo>
                  <a:lnTo>
                    <a:pt x="3" y="42"/>
                  </a:lnTo>
                  <a:lnTo>
                    <a:pt x="7" y="48"/>
                  </a:lnTo>
                  <a:lnTo>
                    <a:pt x="12" y="56"/>
                  </a:lnTo>
                  <a:lnTo>
                    <a:pt x="18" y="64"/>
                  </a:lnTo>
                  <a:lnTo>
                    <a:pt x="25" y="74"/>
                  </a:lnTo>
                  <a:lnTo>
                    <a:pt x="32" y="85"/>
                  </a:lnTo>
                  <a:lnTo>
                    <a:pt x="38" y="92"/>
                  </a:lnTo>
                  <a:lnTo>
                    <a:pt x="44" y="102"/>
                  </a:lnTo>
                  <a:lnTo>
                    <a:pt x="44" y="90"/>
                  </a:lnTo>
                  <a:lnTo>
                    <a:pt x="45" y="83"/>
                  </a:lnTo>
                  <a:lnTo>
                    <a:pt x="47" y="74"/>
                  </a:lnTo>
                  <a:lnTo>
                    <a:pt x="50" y="68"/>
                  </a:lnTo>
                  <a:lnTo>
                    <a:pt x="53" y="62"/>
                  </a:lnTo>
                  <a:lnTo>
                    <a:pt x="58" y="56"/>
                  </a:lnTo>
                  <a:lnTo>
                    <a:pt x="62" y="50"/>
                  </a:lnTo>
                  <a:lnTo>
                    <a:pt x="67" y="45"/>
                  </a:lnTo>
                  <a:lnTo>
                    <a:pt x="77" y="31"/>
                  </a:lnTo>
                  <a:lnTo>
                    <a:pt x="86" y="19"/>
                  </a:lnTo>
                  <a:lnTo>
                    <a:pt x="93" y="9"/>
                  </a:lnTo>
                  <a:lnTo>
                    <a:pt x="95" y="0"/>
                  </a:lnTo>
                </a:path>
              </a:pathLst>
            </a:custGeom>
            <a:noFill/>
            <a:ln w="1588">
              <a:solidFill>
                <a:srgbClr val="000000"/>
              </a:solidFill>
              <a:prstDash val="solid"/>
              <a:round/>
              <a:headEnd/>
              <a:tailEnd/>
            </a:ln>
          </p:spPr>
          <p:txBody>
            <a:bodyPr/>
            <a:lstStyle/>
            <a:p>
              <a:endParaRPr lang="en-US"/>
            </a:p>
          </p:txBody>
        </p:sp>
        <p:sp>
          <p:nvSpPr>
            <p:cNvPr id="1242152" name="Freeform 1064"/>
            <p:cNvSpPr>
              <a:spLocks/>
            </p:cNvSpPr>
            <p:nvPr/>
          </p:nvSpPr>
          <p:spPr bwMode="auto">
            <a:xfrm>
              <a:off x="2973" y="1702"/>
              <a:ext cx="7" cy="39"/>
            </a:xfrm>
            <a:custGeom>
              <a:avLst/>
              <a:gdLst/>
              <a:ahLst/>
              <a:cxnLst>
                <a:cxn ang="0">
                  <a:pos x="0" y="0"/>
                </a:cxn>
                <a:cxn ang="0">
                  <a:pos x="0" y="0"/>
                </a:cxn>
                <a:cxn ang="0">
                  <a:pos x="0" y="17"/>
                </a:cxn>
                <a:cxn ang="0">
                  <a:pos x="2" y="31"/>
                </a:cxn>
                <a:cxn ang="0">
                  <a:pos x="4" y="41"/>
                </a:cxn>
                <a:cxn ang="0">
                  <a:pos x="6" y="47"/>
                </a:cxn>
                <a:cxn ang="0">
                  <a:pos x="9" y="53"/>
                </a:cxn>
                <a:cxn ang="0">
                  <a:pos x="10" y="60"/>
                </a:cxn>
                <a:cxn ang="0">
                  <a:pos x="11" y="68"/>
                </a:cxn>
                <a:cxn ang="0">
                  <a:pos x="13" y="78"/>
                </a:cxn>
              </a:cxnLst>
              <a:rect l="0" t="0" r="r" b="b"/>
              <a:pathLst>
                <a:path w="13" h="78">
                  <a:moveTo>
                    <a:pt x="0" y="0"/>
                  </a:moveTo>
                  <a:lnTo>
                    <a:pt x="0" y="0"/>
                  </a:lnTo>
                  <a:lnTo>
                    <a:pt x="0" y="17"/>
                  </a:lnTo>
                  <a:lnTo>
                    <a:pt x="2" y="31"/>
                  </a:lnTo>
                  <a:lnTo>
                    <a:pt x="4" y="41"/>
                  </a:lnTo>
                  <a:lnTo>
                    <a:pt x="6" y="47"/>
                  </a:lnTo>
                  <a:lnTo>
                    <a:pt x="9" y="53"/>
                  </a:lnTo>
                  <a:lnTo>
                    <a:pt x="10" y="60"/>
                  </a:lnTo>
                  <a:lnTo>
                    <a:pt x="11" y="68"/>
                  </a:lnTo>
                  <a:lnTo>
                    <a:pt x="13" y="78"/>
                  </a:lnTo>
                </a:path>
              </a:pathLst>
            </a:custGeom>
            <a:noFill/>
            <a:ln w="1588">
              <a:solidFill>
                <a:srgbClr val="000000"/>
              </a:solidFill>
              <a:prstDash val="solid"/>
              <a:round/>
              <a:headEnd/>
              <a:tailEnd/>
            </a:ln>
          </p:spPr>
          <p:txBody>
            <a:bodyPr/>
            <a:lstStyle/>
            <a:p>
              <a:endParaRPr lang="en-US"/>
            </a:p>
          </p:txBody>
        </p:sp>
        <p:sp>
          <p:nvSpPr>
            <p:cNvPr id="1242153" name="Freeform 1065"/>
            <p:cNvSpPr>
              <a:spLocks/>
            </p:cNvSpPr>
            <p:nvPr/>
          </p:nvSpPr>
          <p:spPr bwMode="auto">
            <a:xfrm>
              <a:off x="2978" y="1800"/>
              <a:ext cx="10" cy="48"/>
            </a:xfrm>
            <a:custGeom>
              <a:avLst/>
              <a:gdLst/>
              <a:ahLst/>
              <a:cxnLst>
                <a:cxn ang="0">
                  <a:pos x="0" y="0"/>
                </a:cxn>
                <a:cxn ang="0">
                  <a:pos x="0" y="0"/>
                </a:cxn>
                <a:cxn ang="0">
                  <a:pos x="0" y="10"/>
                </a:cxn>
                <a:cxn ang="0">
                  <a:pos x="2" y="23"/>
                </a:cxn>
                <a:cxn ang="0">
                  <a:pos x="4" y="37"/>
                </a:cxn>
                <a:cxn ang="0">
                  <a:pos x="8" y="50"/>
                </a:cxn>
                <a:cxn ang="0">
                  <a:pos x="10" y="62"/>
                </a:cxn>
                <a:cxn ang="0">
                  <a:pos x="13" y="75"/>
                </a:cxn>
                <a:cxn ang="0">
                  <a:pos x="16" y="87"/>
                </a:cxn>
                <a:cxn ang="0">
                  <a:pos x="20" y="96"/>
                </a:cxn>
              </a:cxnLst>
              <a:rect l="0" t="0" r="r" b="b"/>
              <a:pathLst>
                <a:path w="20" h="96">
                  <a:moveTo>
                    <a:pt x="0" y="0"/>
                  </a:moveTo>
                  <a:lnTo>
                    <a:pt x="0" y="0"/>
                  </a:lnTo>
                  <a:lnTo>
                    <a:pt x="0" y="10"/>
                  </a:lnTo>
                  <a:lnTo>
                    <a:pt x="2" y="23"/>
                  </a:lnTo>
                  <a:lnTo>
                    <a:pt x="4" y="37"/>
                  </a:lnTo>
                  <a:lnTo>
                    <a:pt x="8" y="50"/>
                  </a:lnTo>
                  <a:lnTo>
                    <a:pt x="10" y="62"/>
                  </a:lnTo>
                  <a:lnTo>
                    <a:pt x="13" y="75"/>
                  </a:lnTo>
                  <a:lnTo>
                    <a:pt x="16" y="87"/>
                  </a:lnTo>
                  <a:lnTo>
                    <a:pt x="20" y="96"/>
                  </a:lnTo>
                </a:path>
              </a:pathLst>
            </a:custGeom>
            <a:noFill/>
            <a:ln w="1588">
              <a:solidFill>
                <a:srgbClr val="000000"/>
              </a:solidFill>
              <a:prstDash val="solid"/>
              <a:round/>
              <a:headEnd/>
              <a:tailEnd/>
            </a:ln>
          </p:spPr>
          <p:txBody>
            <a:bodyPr/>
            <a:lstStyle/>
            <a:p>
              <a:endParaRPr lang="en-US"/>
            </a:p>
          </p:txBody>
        </p:sp>
        <p:sp>
          <p:nvSpPr>
            <p:cNvPr id="1242154" name="Freeform 1066"/>
            <p:cNvSpPr>
              <a:spLocks/>
            </p:cNvSpPr>
            <p:nvPr/>
          </p:nvSpPr>
          <p:spPr bwMode="auto">
            <a:xfrm>
              <a:off x="3009" y="1797"/>
              <a:ext cx="2" cy="28"/>
            </a:xfrm>
            <a:custGeom>
              <a:avLst/>
              <a:gdLst/>
              <a:ahLst/>
              <a:cxnLst>
                <a:cxn ang="0">
                  <a:pos x="0" y="0"/>
                </a:cxn>
                <a:cxn ang="0">
                  <a:pos x="0" y="0"/>
                </a:cxn>
                <a:cxn ang="0">
                  <a:pos x="2" y="6"/>
                </a:cxn>
                <a:cxn ang="0">
                  <a:pos x="4" y="14"/>
                </a:cxn>
                <a:cxn ang="0">
                  <a:pos x="4" y="20"/>
                </a:cxn>
                <a:cxn ang="0">
                  <a:pos x="4" y="28"/>
                </a:cxn>
                <a:cxn ang="0">
                  <a:pos x="4" y="35"/>
                </a:cxn>
                <a:cxn ang="0">
                  <a:pos x="2" y="43"/>
                </a:cxn>
                <a:cxn ang="0">
                  <a:pos x="2" y="47"/>
                </a:cxn>
                <a:cxn ang="0">
                  <a:pos x="0" y="54"/>
                </a:cxn>
              </a:cxnLst>
              <a:rect l="0" t="0" r="r" b="b"/>
              <a:pathLst>
                <a:path w="4" h="54">
                  <a:moveTo>
                    <a:pt x="0" y="0"/>
                  </a:moveTo>
                  <a:lnTo>
                    <a:pt x="0" y="0"/>
                  </a:lnTo>
                  <a:lnTo>
                    <a:pt x="2" y="6"/>
                  </a:lnTo>
                  <a:lnTo>
                    <a:pt x="4" y="14"/>
                  </a:lnTo>
                  <a:lnTo>
                    <a:pt x="4" y="20"/>
                  </a:lnTo>
                  <a:lnTo>
                    <a:pt x="4" y="28"/>
                  </a:lnTo>
                  <a:lnTo>
                    <a:pt x="4" y="35"/>
                  </a:lnTo>
                  <a:lnTo>
                    <a:pt x="2" y="43"/>
                  </a:lnTo>
                  <a:lnTo>
                    <a:pt x="2" y="47"/>
                  </a:lnTo>
                  <a:lnTo>
                    <a:pt x="0" y="54"/>
                  </a:lnTo>
                </a:path>
              </a:pathLst>
            </a:custGeom>
            <a:noFill/>
            <a:ln w="1588">
              <a:solidFill>
                <a:srgbClr val="000000"/>
              </a:solidFill>
              <a:prstDash val="solid"/>
              <a:round/>
              <a:headEnd/>
              <a:tailEnd/>
            </a:ln>
          </p:spPr>
          <p:txBody>
            <a:bodyPr/>
            <a:lstStyle/>
            <a:p>
              <a:endParaRPr lang="en-US"/>
            </a:p>
          </p:txBody>
        </p:sp>
        <p:sp>
          <p:nvSpPr>
            <p:cNvPr id="1242155" name="Freeform 1067"/>
            <p:cNvSpPr>
              <a:spLocks/>
            </p:cNvSpPr>
            <p:nvPr/>
          </p:nvSpPr>
          <p:spPr bwMode="auto">
            <a:xfrm>
              <a:off x="3018" y="1812"/>
              <a:ext cx="4" cy="3"/>
            </a:xfrm>
            <a:custGeom>
              <a:avLst/>
              <a:gdLst/>
              <a:ahLst/>
              <a:cxnLst>
                <a:cxn ang="0">
                  <a:pos x="0" y="6"/>
                </a:cxn>
                <a:cxn ang="0">
                  <a:pos x="0" y="6"/>
                </a:cxn>
                <a:cxn ang="0">
                  <a:pos x="2" y="6"/>
                </a:cxn>
                <a:cxn ang="0">
                  <a:pos x="4" y="3"/>
                </a:cxn>
                <a:cxn ang="0">
                  <a:pos x="7" y="2"/>
                </a:cxn>
                <a:cxn ang="0">
                  <a:pos x="8" y="0"/>
                </a:cxn>
              </a:cxnLst>
              <a:rect l="0" t="0" r="r" b="b"/>
              <a:pathLst>
                <a:path w="8" h="6">
                  <a:moveTo>
                    <a:pt x="0" y="6"/>
                  </a:moveTo>
                  <a:lnTo>
                    <a:pt x="0" y="6"/>
                  </a:lnTo>
                  <a:lnTo>
                    <a:pt x="2" y="6"/>
                  </a:lnTo>
                  <a:lnTo>
                    <a:pt x="4" y="3"/>
                  </a:lnTo>
                  <a:lnTo>
                    <a:pt x="7" y="2"/>
                  </a:lnTo>
                  <a:lnTo>
                    <a:pt x="8" y="0"/>
                  </a:lnTo>
                </a:path>
              </a:pathLst>
            </a:custGeom>
            <a:noFill/>
            <a:ln w="1588">
              <a:solidFill>
                <a:srgbClr val="000000"/>
              </a:solidFill>
              <a:prstDash val="solid"/>
              <a:round/>
              <a:headEnd/>
              <a:tailEnd/>
            </a:ln>
          </p:spPr>
          <p:txBody>
            <a:bodyPr/>
            <a:lstStyle/>
            <a:p>
              <a:endParaRPr lang="en-US"/>
            </a:p>
          </p:txBody>
        </p:sp>
        <p:sp>
          <p:nvSpPr>
            <p:cNvPr id="1242156" name="Freeform 1068"/>
            <p:cNvSpPr>
              <a:spLocks/>
            </p:cNvSpPr>
            <p:nvPr/>
          </p:nvSpPr>
          <p:spPr bwMode="auto">
            <a:xfrm>
              <a:off x="2997" y="1580"/>
              <a:ext cx="17" cy="94"/>
            </a:xfrm>
            <a:custGeom>
              <a:avLst/>
              <a:gdLst/>
              <a:ahLst/>
              <a:cxnLst>
                <a:cxn ang="0">
                  <a:pos x="35" y="0"/>
                </a:cxn>
                <a:cxn ang="0">
                  <a:pos x="35" y="0"/>
                </a:cxn>
                <a:cxn ang="0">
                  <a:pos x="35" y="9"/>
                </a:cxn>
                <a:cxn ang="0">
                  <a:pos x="33" y="21"/>
                </a:cxn>
                <a:cxn ang="0">
                  <a:pos x="32" y="36"/>
                </a:cxn>
                <a:cxn ang="0">
                  <a:pos x="28" y="52"/>
                </a:cxn>
                <a:cxn ang="0">
                  <a:pos x="26" y="71"/>
                </a:cxn>
                <a:cxn ang="0">
                  <a:pos x="21" y="91"/>
                </a:cxn>
                <a:cxn ang="0">
                  <a:pos x="15" y="113"/>
                </a:cxn>
                <a:cxn ang="0">
                  <a:pos x="9" y="132"/>
                </a:cxn>
                <a:cxn ang="0">
                  <a:pos x="9" y="134"/>
                </a:cxn>
                <a:cxn ang="0">
                  <a:pos x="8" y="137"/>
                </a:cxn>
                <a:cxn ang="0">
                  <a:pos x="6" y="143"/>
                </a:cxn>
                <a:cxn ang="0">
                  <a:pos x="5" y="148"/>
                </a:cxn>
                <a:cxn ang="0">
                  <a:pos x="3" y="157"/>
                </a:cxn>
                <a:cxn ang="0">
                  <a:pos x="1" y="166"/>
                </a:cxn>
                <a:cxn ang="0">
                  <a:pos x="0" y="177"/>
                </a:cxn>
                <a:cxn ang="0">
                  <a:pos x="0" y="190"/>
                </a:cxn>
              </a:cxnLst>
              <a:rect l="0" t="0" r="r" b="b"/>
              <a:pathLst>
                <a:path w="35" h="190">
                  <a:moveTo>
                    <a:pt x="35" y="0"/>
                  </a:moveTo>
                  <a:lnTo>
                    <a:pt x="35" y="0"/>
                  </a:lnTo>
                  <a:lnTo>
                    <a:pt x="35" y="9"/>
                  </a:lnTo>
                  <a:lnTo>
                    <a:pt x="33" y="21"/>
                  </a:lnTo>
                  <a:lnTo>
                    <a:pt x="32" y="36"/>
                  </a:lnTo>
                  <a:lnTo>
                    <a:pt x="28" y="52"/>
                  </a:lnTo>
                  <a:lnTo>
                    <a:pt x="26" y="71"/>
                  </a:lnTo>
                  <a:lnTo>
                    <a:pt x="21" y="91"/>
                  </a:lnTo>
                  <a:lnTo>
                    <a:pt x="15" y="113"/>
                  </a:lnTo>
                  <a:lnTo>
                    <a:pt x="9" y="132"/>
                  </a:lnTo>
                  <a:lnTo>
                    <a:pt x="9" y="134"/>
                  </a:lnTo>
                  <a:lnTo>
                    <a:pt x="8" y="137"/>
                  </a:lnTo>
                  <a:lnTo>
                    <a:pt x="6" y="143"/>
                  </a:lnTo>
                  <a:lnTo>
                    <a:pt x="5" y="148"/>
                  </a:lnTo>
                  <a:lnTo>
                    <a:pt x="3" y="157"/>
                  </a:lnTo>
                  <a:lnTo>
                    <a:pt x="1" y="166"/>
                  </a:lnTo>
                  <a:lnTo>
                    <a:pt x="0" y="177"/>
                  </a:lnTo>
                  <a:lnTo>
                    <a:pt x="0" y="190"/>
                  </a:lnTo>
                </a:path>
              </a:pathLst>
            </a:custGeom>
            <a:noFill/>
            <a:ln w="1588">
              <a:solidFill>
                <a:srgbClr val="000000"/>
              </a:solidFill>
              <a:prstDash val="solid"/>
              <a:round/>
              <a:headEnd/>
              <a:tailEnd/>
            </a:ln>
          </p:spPr>
          <p:txBody>
            <a:bodyPr/>
            <a:lstStyle/>
            <a:p>
              <a:endParaRPr lang="en-US"/>
            </a:p>
          </p:txBody>
        </p:sp>
        <p:sp>
          <p:nvSpPr>
            <p:cNvPr id="1242157" name="Freeform 1069"/>
            <p:cNvSpPr>
              <a:spLocks/>
            </p:cNvSpPr>
            <p:nvPr/>
          </p:nvSpPr>
          <p:spPr bwMode="auto">
            <a:xfrm>
              <a:off x="3018" y="1649"/>
              <a:ext cx="25" cy="51"/>
            </a:xfrm>
            <a:custGeom>
              <a:avLst/>
              <a:gdLst/>
              <a:ahLst/>
              <a:cxnLst>
                <a:cxn ang="0">
                  <a:pos x="48" y="0"/>
                </a:cxn>
                <a:cxn ang="0">
                  <a:pos x="48" y="0"/>
                </a:cxn>
                <a:cxn ang="0">
                  <a:pos x="46" y="18"/>
                </a:cxn>
                <a:cxn ang="0">
                  <a:pos x="42" y="34"/>
                </a:cxn>
                <a:cxn ang="0">
                  <a:pos x="38" y="46"/>
                </a:cxn>
                <a:cxn ang="0">
                  <a:pos x="32" y="58"/>
                </a:cxn>
                <a:cxn ang="0">
                  <a:pos x="25" y="70"/>
                </a:cxn>
                <a:cxn ang="0">
                  <a:pos x="19" y="80"/>
                </a:cxn>
                <a:cxn ang="0">
                  <a:pos x="11" y="92"/>
                </a:cxn>
                <a:cxn ang="0">
                  <a:pos x="0" y="104"/>
                </a:cxn>
              </a:cxnLst>
              <a:rect l="0" t="0" r="r" b="b"/>
              <a:pathLst>
                <a:path w="48" h="104">
                  <a:moveTo>
                    <a:pt x="48" y="0"/>
                  </a:moveTo>
                  <a:lnTo>
                    <a:pt x="48" y="0"/>
                  </a:lnTo>
                  <a:lnTo>
                    <a:pt x="46" y="18"/>
                  </a:lnTo>
                  <a:lnTo>
                    <a:pt x="42" y="34"/>
                  </a:lnTo>
                  <a:lnTo>
                    <a:pt x="38" y="46"/>
                  </a:lnTo>
                  <a:lnTo>
                    <a:pt x="32" y="58"/>
                  </a:lnTo>
                  <a:lnTo>
                    <a:pt x="25" y="70"/>
                  </a:lnTo>
                  <a:lnTo>
                    <a:pt x="19" y="80"/>
                  </a:lnTo>
                  <a:lnTo>
                    <a:pt x="11" y="92"/>
                  </a:lnTo>
                  <a:lnTo>
                    <a:pt x="0" y="104"/>
                  </a:lnTo>
                </a:path>
              </a:pathLst>
            </a:custGeom>
            <a:noFill/>
            <a:ln w="1588">
              <a:solidFill>
                <a:srgbClr val="000000"/>
              </a:solidFill>
              <a:prstDash val="solid"/>
              <a:round/>
              <a:headEnd/>
              <a:tailEnd/>
            </a:ln>
          </p:spPr>
          <p:txBody>
            <a:bodyPr/>
            <a:lstStyle/>
            <a:p>
              <a:endParaRPr lang="en-US"/>
            </a:p>
          </p:txBody>
        </p:sp>
        <p:sp>
          <p:nvSpPr>
            <p:cNvPr id="1242158" name="Freeform 1070"/>
            <p:cNvSpPr>
              <a:spLocks/>
            </p:cNvSpPr>
            <p:nvPr/>
          </p:nvSpPr>
          <p:spPr bwMode="auto">
            <a:xfrm>
              <a:off x="3022" y="1691"/>
              <a:ext cx="21" cy="35"/>
            </a:xfrm>
            <a:custGeom>
              <a:avLst/>
              <a:gdLst/>
              <a:ahLst/>
              <a:cxnLst>
                <a:cxn ang="0">
                  <a:pos x="42" y="0"/>
                </a:cxn>
                <a:cxn ang="0">
                  <a:pos x="42" y="0"/>
                </a:cxn>
                <a:cxn ang="0">
                  <a:pos x="41" y="9"/>
                </a:cxn>
                <a:cxn ang="0">
                  <a:pos x="39" y="18"/>
                </a:cxn>
                <a:cxn ang="0">
                  <a:pos x="32" y="28"/>
                </a:cxn>
                <a:cxn ang="0">
                  <a:pos x="26" y="38"/>
                </a:cxn>
                <a:cxn ang="0">
                  <a:pos x="19" y="47"/>
                </a:cxn>
                <a:cxn ang="0">
                  <a:pos x="13" y="56"/>
                </a:cxn>
                <a:cxn ang="0">
                  <a:pos x="6" y="62"/>
                </a:cxn>
                <a:cxn ang="0">
                  <a:pos x="0" y="68"/>
                </a:cxn>
              </a:cxnLst>
              <a:rect l="0" t="0" r="r" b="b"/>
              <a:pathLst>
                <a:path w="42" h="68">
                  <a:moveTo>
                    <a:pt x="42" y="0"/>
                  </a:moveTo>
                  <a:lnTo>
                    <a:pt x="42" y="0"/>
                  </a:lnTo>
                  <a:lnTo>
                    <a:pt x="41" y="9"/>
                  </a:lnTo>
                  <a:lnTo>
                    <a:pt x="39" y="18"/>
                  </a:lnTo>
                  <a:lnTo>
                    <a:pt x="32" y="28"/>
                  </a:lnTo>
                  <a:lnTo>
                    <a:pt x="26" y="38"/>
                  </a:lnTo>
                  <a:lnTo>
                    <a:pt x="19" y="47"/>
                  </a:lnTo>
                  <a:lnTo>
                    <a:pt x="13" y="56"/>
                  </a:lnTo>
                  <a:lnTo>
                    <a:pt x="6" y="62"/>
                  </a:lnTo>
                  <a:lnTo>
                    <a:pt x="0" y="68"/>
                  </a:lnTo>
                </a:path>
              </a:pathLst>
            </a:custGeom>
            <a:noFill/>
            <a:ln w="1588">
              <a:solidFill>
                <a:srgbClr val="000000"/>
              </a:solidFill>
              <a:prstDash val="solid"/>
              <a:round/>
              <a:headEnd/>
              <a:tailEnd/>
            </a:ln>
          </p:spPr>
          <p:txBody>
            <a:bodyPr/>
            <a:lstStyle/>
            <a:p>
              <a:endParaRPr lang="en-US"/>
            </a:p>
          </p:txBody>
        </p:sp>
        <p:sp>
          <p:nvSpPr>
            <p:cNvPr id="1242159" name="Freeform 1071"/>
            <p:cNvSpPr>
              <a:spLocks/>
            </p:cNvSpPr>
            <p:nvPr/>
          </p:nvSpPr>
          <p:spPr bwMode="auto">
            <a:xfrm>
              <a:off x="2961" y="1803"/>
              <a:ext cx="66" cy="139"/>
            </a:xfrm>
            <a:custGeom>
              <a:avLst/>
              <a:gdLst/>
              <a:ahLst/>
              <a:cxnLst>
                <a:cxn ang="0">
                  <a:pos x="130" y="10"/>
                </a:cxn>
                <a:cxn ang="0">
                  <a:pos x="127" y="30"/>
                </a:cxn>
                <a:cxn ang="0">
                  <a:pos x="128" y="47"/>
                </a:cxn>
                <a:cxn ang="0">
                  <a:pos x="130" y="70"/>
                </a:cxn>
                <a:cxn ang="0">
                  <a:pos x="130" y="89"/>
                </a:cxn>
                <a:cxn ang="0">
                  <a:pos x="127" y="105"/>
                </a:cxn>
                <a:cxn ang="0">
                  <a:pos x="121" y="120"/>
                </a:cxn>
                <a:cxn ang="0">
                  <a:pos x="112" y="135"/>
                </a:cxn>
                <a:cxn ang="0">
                  <a:pos x="100" y="147"/>
                </a:cxn>
                <a:cxn ang="0">
                  <a:pos x="91" y="160"/>
                </a:cxn>
                <a:cxn ang="0">
                  <a:pos x="73" y="170"/>
                </a:cxn>
                <a:cxn ang="0">
                  <a:pos x="62" y="190"/>
                </a:cxn>
                <a:cxn ang="0">
                  <a:pos x="57" y="203"/>
                </a:cxn>
                <a:cxn ang="0">
                  <a:pos x="51" y="210"/>
                </a:cxn>
                <a:cxn ang="0">
                  <a:pos x="46" y="216"/>
                </a:cxn>
                <a:cxn ang="0">
                  <a:pos x="36" y="222"/>
                </a:cxn>
                <a:cxn ang="0">
                  <a:pos x="30" y="231"/>
                </a:cxn>
                <a:cxn ang="0">
                  <a:pos x="28" y="240"/>
                </a:cxn>
                <a:cxn ang="0">
                  <a:pos x="23" y="247"/>
                </a:cxn>
                <a:cxn ang="0">
                  <a:pos x="17" y="255"/>
                </a:cxn>
                <a:cxn ang="0">
                  <a:pos x="13" y="264"/>
                </a:cxn>
                <a:cxn ang="0">
                  <a:pos x="4" y="277"/>
                </a:cxn>
                <a:cxn ang="0">
                  <a:pos x="0" y="277"/>
                </a:cxn>
                <a:cxn ang="0">
                  <a:pos x="4" y="259"/>
                </a:cxn>
                <a:cxn ang="0">
                  <a:pos x="5" y="252"/>
                </a:cxn>
                <a:cxn ang="0">
                  <a:pos x="10" y="240"/>
                </a:cxn>
                <a:cxn ang="0">
                  <a:pos x="17" y="222"/>
                </a:cxn>
                <a:cxn ang="0">
                  <a:pos x="21" y="204"/>
                </a:cxn>
                <a:cxn ang="0">
                  <a:pos x="22" y="195"/>
                </a:cxn>
                <a:cxn ang="0">
                  <a:pos x="26" y="178"/>
                </a:cxn>
                <a:cxn ang="0">
                  <a:pos x="32" y="163"/>
                </a:cxn>
                <a:cxn ang="0">
                  <a:pos x="39" y="155"/>
                </a:cxn>
                <a:cxn ang="0">
                  <a:pos x="44" y="142"/>
                </a:cxn>
                <a:cxn ang="0">
                  <a:pos x="45" y="127"/>
                </a:cxn>
                <a:cxn ang="0">
                  <a:pos x="53" y="115"/>
                </a:cxn>
                <a:cxn ang="0">
                  <a:pos x="57" y="121"/>
                </a:cxn>
                <a:cxn ang="0">
                  <a:pos x="62" y="115"/>
                </a:cxn>
                <a:cxn ang="0">
                  <a:pos x="66" y="101"/>
                </a:cxn>
                <a:cxn ang="0">
                  <a:pos x="72" y="84"/>
                </a:cxn>
                <a:cxn ang="0">
                  <a:pos x="78" y="71"/>
                </a:cxn>
                <a:cxn ang="0">
                  <a:pos x="87" y="61"/>
                </a:cxn>
                <a:cxn ang="0">
                  <a:pos x="91" y="49"/>
                </a:cxn>
                <a:cxn ang="0">
                  <a:pos x="99" y="41"/>
                </a:cxn>
                <a:cxn ang="0">
                  <a:pos x="107" y="34"/>
                </a:cxn>
                <a:cxn ang="0">
                  <a:pos x="109" y="25"/>
                </a:cxn>
                <a:cxn ang="0">
                  <a:pos x="122" y="10"/>
                </a:cxn>
                <a:cxn ang="0">
                  <a:pos x="132" y="0"/>
                </a:cxn>
              </a:cxnLst>
              <a:rect l="0" t="0" r="r" b="b"/>
              <a:pathLst>
                <a:path w="132" h="280">
                  <a:moveTo>
                    <a:pt x="132" y="0"/>
                  </a:moveTo>
                  <a:lnTo>
                    <a:pt x="130" y="10"/>
                  </a:lnTo>
                  <a:lnTo>
                    <a:pt x="127" y="19"/>
                  </a:lnTo>
                  <a:lnTo>
                    <a:pt x="127" y="30"/>
                  </a:lnTo>
                  <a:lnTo>
                    <a:pt x="127" y="40"/>
                  </a:lnTo>
                  <a:lnTo>
                    <a:pt x="128" y="47"/>
                  </a:lnTo>
                  <a:lnTo>
                    <a:pt x="128" y="58"/>
                  </a:lnTo>
                  <a:lnTo>
                    <a:pt x="130" y="70"/>
                  </a:lnTo>
                  <a:lnTo>
                    <a:pt x="130" y="81"/>
                  </a:lnTo>
                  <a:lnTo>
                    <a:pt x="130" y="89"/>
                  </a:lnTo>
                  <a:lnTo>
                    <a:pt x="128" y="98"/>
                  </a:lnTo>
                  <a:lnTo>
                    <a:pt x="127" y="105"/>
                  </a:lnTo>
                  <a:lnTo>
                    <a:pt x="123" y="114"/>
                  </a:lnTo>
                  <a:lnTo>
                    <a:pt x="121" y="120"/>
                  </a:lnTo>
                  <a:lnTo>
                    <a:pt x="116" y="127"/>
                  </a:lnTo>
                  <a:lnTo>
                    <a:pt x="112" y="135"/>
                  </a:lnTo>
                  <a:lnTo>
                    <a:pt x="104" y="142"/>
                  </a:lnTo>
                  <a:lnTo>
                    <a:pt x="100" y="147"/>
                  </a:lnTo>
                  <a:lnTo>
                    <a:pt x="98" y="154"/>
                  </a:lnTo>
                  <a:lnTo>
                    <a:pt x="91" y="160"/>
                  </a:lnTo>
                  <a:lnTo>
                    <a:pt x="81" y="164"/>
                  </a:lnTo>
                  <a:lnTo>
                    <a:pt x="73" y="170"/>
                  </a:lnTo>
                  <a:lnTo>
                    <a:pt x="68" y="178"/>
                  </a:lnTo>
                  <a:lnTo>
                    <a:pt x="62" y="190"/>
                  </a:lnTo>
                  <a:lnTo>
                    <a:pt x="58" y="200"/>
                  </a:lnTo>
                  <a:lnTo>
                    <a:pt x="57" y="203"/>
                  </a:lnTo>
                  <a:lnTo>
                    <a:pt x="54" y="206"/>
                  </a:lnTo>
                  <a:lnTo>
                    <a:pt x="51" y="210"/>
                  </a:lnTo>
                  <a:lnTo>
                    <a:pt x="49" y="215"/>
                  </a:lnTo>
                  <a:lnTo>
                    <a:pt x="46" y="216"/>
                  </a:lnTo>
                  <a:lnTo>
                    <a:pt x="43" y="218"/>
                  </a:lnTo>
                  <a:lnTo>
                    <a:pt x="36" y="222"/>
                  </a:lnTo>
                  <a:lnTo>
                    <a:pt x="31" y="228"/>
                  </a:lnTo>
                  <a:lnTo>
                    <a:pt x="30" y="231"/>
                  </a:lnTo>
                  <a:lnTo>
                    <a:pt x="30" y="234"/>
                  </a:lnTo>
                  <a:lnTo>
                    <a:pt x="28" y="240"/>
                  </a:lnTo>
                  <a:lnTo>
                    <a:pt x="26" y="243"/>
                  </a:lnTo>
                  <a:lnTo>
                    <a:pt x="23" y="247"/>
                  </a:lnTo>
                  <a:lnTo>
                    <a:pt x="21" y="252"/>
                  </a:lnTo>
                  <a:lnTo>
                    <a:pt x="17" y="255"/>
                  </a:lnTo>
                  <a:lnTo>
                    <a:pt x="17" y="259"/>
                  </a:lnTo>
                  <a:lnTo>
                    <a:pt x="13" y="264"/>
                  </a:lnTo>
                  <a:lnTo>
                    <a:pt x="8" y="271"/>
                  </a:lnTo>
                  <a:lnTo>
                    <a:pt x="4" y="277"/>
                  </a:lnTo>
                  <a:lnTo>
                    <a:pt x="0" y="280"/>
                  </a:lnTo>
                  <a:lnTo>
                    <a:pt x="0" y="277"/>
                  </a:lnTo>
                  <a:lnTo>
                    <a:pt x="3" y="269"/>
                  </a:lnTo>
                  <a:lnTo>
                    <a:pt x="4" y="259"/>
                  </a:lnTo>
                  <a:lnTo>
                    <a:pt x="4" y="256"/>
                  </a:lnTo>
                  <a:lnTo>
                    <a:pt x="5" y="252"/>
                  </a:lnTo>
                  <a:lnTo>
                    <a:pt x="7" y="246"/>
                  </a:lnTo>
                  <a:lnTo>
                    <a:pt x="10" y="240"/>
                  </a:lnTo>
                  <a:lnTo>
                    <a:pt x="13" y="229"/>
                  </a:lnTo>
                  <a:lnTo>
                    <a:pt x="17" y="222"/>
                  </a:lnTo>
                  <a:lnTo>
                    <a:pt x="19" y="210"/>
                  </a:lnTo>
                  <a:lnTo>
                    <a:pt x="21" y="204"/>
                  </a:lnTo>
                  <a:lnTo>
                    <a:pt x="22" y="200"/>
                  </a:lnTo>
                  <a:lnTo>
                    <a:pt x="22" y="195"/>
                  </a:lnTo>
                  <a:lnTo>
                    <a:pt x="23" y="187"/>
                  </a:lnTo>
                  <a:lnTo>
                    <a:pt x="26" y="178"/>
                  </a:lnTo>
                  <a:lnTo>
                    <a:pt x="30" y="170"/>
                  </a:lnTo>
                  <a:lnTo>
                    <a:pt x="32" y="163"/>
                  </a:lnTo>
                  <a:lnTo>
                    <a:pt x="36" y="158"/>
                  </a:lnTo>
                  <a:lnTo>
                    <a:pt x="39" y="155"/>
                  </a:lnTo>
                  <a:lnTo>
                    <a:pt x="43" y="148"/>
                  </a:lnTo>
                  <a:lnTo>
                    <a:pt x="44" y="142"/>
                  </a:lnTo>
                  <a:lnTo>
                    <a:pt x="44" y="135"/>
                  </a:lnTo>
                  <a:lnTo>
                    <a:pt x="45" y="127"/>
                  </a:lnTo>
                  <a:lnTo>
                    <a:pt x="48" y="118"/>
                  </a:lnTo>
                  <a:lnTo>
                    <a:pt x="53" y="115"/>
                  </a:lnTo>
                  <a:lnTo>
                    <a:pt x="55" y="118"/>
                  </a:lnTo>
                  <a:lnTo>
                    <a:pt x="57" y="121"/>
                  </a:lnTo>
                  <a:lnTo>
                    <a:pt x="58" y="121"/>
                  </a:lnTo>
                  <a:lnTo>
                    <a:pt x="62" y="115"/>
                  </a:lnTo>
                  <a:lnTo>
                    <a:pt x="63" y="108"/>
                  </a:lnTo>
                  <a:lnTo>
                    <a:pt x="66" y="101"/>
                  </a:lnTo>
                  <a:lnTo>
                    <a:pt x="69" y="92"/>
                  </a:lnTo>
                  <a:lnTo>
                    <a:pt x="72" y="84"/>
                  </a:lnTo>
                  <a:lnTo>
                    <a:pt x="75" y="77"/>
                  </a:lnTo>
                  <a:lnTo>
                    <a:pt x="78" y="71"/>
                  </a:lnTo>
                  <a:lnTo>
                    <a:pt x="82" y="67"/>
                  </a:lnTo>
                  <a:lnTo>
                    <a:pt x="87" y="61"/>
                  </a:lnTo>
                  <a:lnTo>
                    <a:pt x="90" y="55"/>
                  </a:lnTo>
                  <a:lnTo>
                    <a:pt x="91" y="49"/>
                  </a:lnTo>
                  <a:lnTo>
                    <a:pt x="96" y="44"/>
                  </a:lnTo>
                  <a:lnTo>
                    <a:pt x="99" y="41"/>
                  </a:lnTo>
                  <a:lnTo>
                    <a:pt x="103" y="37"/>
                  </a:lnTo>
                  <a:lnTo>
                    <a:pt x="107" y="34"/>
                  </a:lnTo>
                  <a:lnTo>
                    <a:pt x="109" y="33"/>
                  </a:lnTo>
                  <a:lnTo>
                    <a:pt x="109" y="25"/>
                  </a:lnTo>
                  <a:lnTo>
                    <a:pt x="114" y="18"/>
                  </a:lnTo>
                  <a:lnTo>
                    <a:pt x="122" y="10"/>
                  </a:lnTo>
                  <a:lnTo>
                    <a:pt x="128" y="6"/>
                  </a:lnTo>
                  <a:lnTo>
                    <a:pt x="132" y="0"/>
                  </a:lnTo>
                  <a:close/>
                </a:path>
              </a:pathLst>
            </a:custGeom>
            <a:solidFill>
              <a:srgbClr val="FFFFFF"/>
            </a:solidFill>
            <a:ln w="9525">
              <a:noFill/>
              <a:round/>
              <a:headEnd/>
              <a:tailEnd/>
            </a:ln>
          </p:spPr>
          <p:txBody>
            <a:bodyPr/>
            <a:lstStyle/>
            <a:p>
              <a:endParaRPr lang="en-US"/>
            </a:p>
          </p:txBody>
        </p:sp>
        <p:sp>
          <p:nvSpPr>
            <p:cNvPr id="1242160" name="Freeform 1072"/>
            <p:cNvSpPr>
              <a:spLocks/>
            </p:cNvSpPr>
            <p:nvPr/>
          </p:nvSpPr>
          <p:spPr bwMode="auto">
            <a:xfrm>
              <a:off x="2961" y="1803"/>
              <a:ext cx="66" cy="139"/>
            </a:xfrm>
            <a:custGeom>
              <a:avLst/>
              <a:gdLst/>
              <a:ahLst/>
              <a:cxnLst>
                <a:cxn ang="0">
                  <a:pos x="132" y="0"/>
                </a:cxn>
                <a:cxn ang="0">
                  <a:pos x="127" y="19"/>
                </a:cxn>
                <a:cxn ang="0">
                  <a:pos x="127" y="40"/>
                </a:cxn>
                <a:cxn ang="0">
                  <a:pos x="128" y="58"/>
                </a:cxn>
                <a:cxn ang="0">
                  <a:pos x="130" y="81"/>
                </a:cxn>
                <a:cxn ang="0">
                  <a:pos x="128" y="98"/>
                </a:cxn>
                <a:cxn ang="0">
                  <a:pos x="123" y="114"/>
                </a:cxn>
                <a:cxn ang="0">
                  <a:pos x="116" y="127"/>
                </a:cxn>
                <a:cxn ang="0">
                  <a:pos x="104" y="142"/>
                </a:cxn>
                <a:cxn ang="0">
                  <a:pos x="98" y="154"/>
                </a:cxn>
                <a:cxn ang="0">
                  <a:pos x="81" y="164"/>
                </a:cxn>
                <a:cxn ang="0">
                  <a:pos x="68" y="178"/>
                </a:cxn>
                <a:cxn ang="0">
                  <a:pos x="58" y="200"/>
                </a:cxn>
                <a:cxn ang="0">
                  <a:pos x="54" y="206"/>
                </a:cxn>
                <a:cxn ang="0">
                  <a:pos x="49" y="215"/>
                </a:cxn>
                <a:cxn ang="0">
                  <a:pos x="43" y="218"/>
                </a:cxn>
                <a:cxn ang="0">
                  <a:pos x="31" y="228"/>
                </a:cxn>
                <a:cxn ang="0">
                  <a:pos x="30" y="234"/>
                </a:cxn>
                <a:cxn ang="0">
                  <a:pos x="26" y="243"/>
                </a:cxn>
                <a:cxn ang="0">
                  <a:pos x="21" y="252"/>
                </a:cxn>
                <a:cxn ang="0">
                  <a:pos x="17" y="259"/>
                </a:cxn>
                <a:cxn ang="0">
                  <a:pos x="8" y="271"/>
                </a:cxn>
                <a:cxn ang="0">
                  <a:pos x="0" y="280"/>
                </a:cxn>
                <a:cxn ang="0">
                  <a:pos x="3" y="269"/>
                </a:cxn>
                <a:cxn ang="0">
                  <a:pos x="4" y="256"/>
                </a:cxn>
                <a:cxn ang="0">
                  <a:pos x="7" y="246"/>
                </a:cxn>
                <a:cxn ang="0">
                  <a:pos x="13" y="229"/>
                </a:cxn>
                <a:cxn ang="0">
                  <a:pos x="19" y="210"/>
                </a:cxn>
                <a:cxn ang="0">
                  <a:pos x="22" y="200"/>
                </a:cxn>
                <a:cxn ang="0">
                  <a:pos x="23" y="187"/>
                </a:cxn>
                <a:cxn ang="0">
                  <a:pos x="30" y="170"/>
                </a:cxn>
                <a:cxn ang="0">
                  <a:pos x="36" y="158"/>
                </a:cxn>
                <a:cxn ang="0">
                  <a:pos x="43" y="148"/>
                </a:cxn>
                <a:cxn ang="0">
                  <a:pos x="44" y="135"/>
                </a:cxn>
                <a:cxn ang="0">
                  <a:pos x="48" y="118"/>
                </a:cxn>
                <a:cxn ang="0">
                  <a:pos x="55" y="118"/>
                </a:cxn>
                <a:cxn ang="0">
                  <a:pos x="58" y="121"/>
                </a:cxn>
                <a:cxn ang="0">
                  <a:pos x="63" y="108"/>
                </a:cxn>
                <a:cxn ang="0">
                  <a:pos x="69" y="92"/>
                </a:cxn>
                <a:cxn ang="0">
                  <a:pos x="75" y="77"/>
                </a:cxn>
                <a:cxn ang="0">
                  <a:pos x="82" y="67"/>
                </a:cxn>
                <a:cxn ang="0">
                  <a:pos x="90" y="55"/>
                </a:cxn>
                <a:cxn ang="0">
                  <a:pos x="96" y="44"/>
                </a:cxn>
                <a:cxn ang="0">
                  <a:pos x="103" y="37"/>
                </a:cxn>
                <a:cxn ang="0">
                  <a:pos x="109" y="33"/>
                </a:cxn>
                <a:cxn ang="0">
                  <a:pos x="114" y="18"/>
                </a:cxn>
                <a:cxn ang="0">
                  <a:pos x="128" y="6"/>
                </a:cxn>
              </a:cxnLst>
              <a:rect l="0" t="0" r="r" b="b"/>
              <a:pathLst>
                <a:path w="132" h="280">
                  <a:moveTo>
                    <a:pt x="132" y="0"/>
                  </a:moveTo>
                  <a:lnTo>
                    <a:pt x="132" y="0"/>
                  </a:lnTo>
                  <a:lnTo>
                    <a:pt x="130" y="10"/>
                  </a:lnTo>
                  <a:lnTo>
                    <a:pt x="127" y="19"/>
                  </a:lnTo>
                  <a:lnTo>
                    <a:pt x="127" y="30"/>
                  </a:lnTo>
                  <a:lnTo>
                    <a:pt x="127" y="40"/>
                  </a:lnTo>
                  <a:lnTo>
                    <a:pt x="128" y="47"/>
                  </a:lnTo>
                  <a:lnTo>
                    <a:pt x="128" y="58"/>
                  </a:lnTo>
                  <a:lnTo>
                    <a:pt x="130" y="70"/>
                  </a:lnTo>
                  <a:lnTo>
                    <a:pt x="130" y="81"/>
                  </a:lnTo>
                  <a:lnTo>
                    <a:pt x="130" y="89"/>
                  </a:lnTo>
                  <a:lnTo>
                    <a:pt x="128" y="98"/>
                  </a:lnTo>
                  <a:lnTo>
                    <a:pt x="127" y="105"/>
                  </a:lnTo>
                  <a:lnTo>
                    <a:pt x="123" y="114"/>
                  </a:lnTo>
                  <a:lnTo>
                    <a:pt x="121" y="120"/>
                  </a:lnTo>
                  <a:lnTo>
                    <a:pt x="116" y="127"/>
                  </a:lnTo>
                  <a:lnTo>
                    <a:pt x="112" y="135"/>
                  </a:lnTo>
                  <a:lnTo>
                    <a:pt x="104" y="142"/>
                  </a:lnTo>
                  <a:lnTo>
                    <a:pt x="100" y="147"/>
                  </a:lnTo>
                  <a:lnTo>
                    <a:pt x="98" y="154"/>
                  </a:lnTo>
                  <a:lnTo>
                    <a:pt x="91" y="160"/>
                  </a:lnTo>
                  <a:lnTo>
                    <a:pt x="81" y="164"/>
                  </a:lnTo>
                  <a:lnTo>
                    <a:pt x="73" y="170"/>
                  </a:lnTo>
                  <a:lnTo>
                    <a:pt x="68" y="178"/>
                  </a:lnTo>
                  <a:lnTo>
                    <a:pt x="62" y="190"/>
                  </a:lnTo>
                  <a:lnTo>
                    <a:pt x="58" y="200"/>
                  </a:lnTo>
                  <a:lnTo>
                    <a:pt x="57" y="203"/>
                  </a:lnTo>
                  <a:lnTo>
                    <a:pt x="54" y="206"/>
                  </a:lnTo>
                  <a:lnTo>
                    <a:pt x="51" y="210"/>
                  </a:lnTo>
                  <a:lnTo>
                    <a:pt x="49" y="215"/>
                  </a:lnTo>
                  <a:lnTo>
                    <a:pt x="46" y="216"/>
                  </a:lnTo>
                  <a:lnTo>
                    <a:pt x="43" y="218"/>
                  </a:lnTo>
                  <a:lnTo>
                    <a:pt x="36" y="222"/>
                  </a:lnTo>
                  <a:lnTo>
                    <a:pt x="31" y="228"/>
                  </a:lnTo>
                  <a:lnTo>
                    <a:pt x="30" y="231"/>
                  </a:lnTo>
                  <a:lnTo>
                    <a:pt x="30" y="234"/>
                  </a:lnTo>
                  <a:lnTo>
                    <a:pt x="28" y="240"/>
                  </a:lnTo>
                  <a:lnTo>
                    <a:pt x="26" y="243"/>
                  </a:lnTo>
                  <a:lnTo>
                    <a:pt x="23" y="247"/>
                  </a:lnTo>
                  <a:lnTo>
                    <a:pt x="21" y="252"/>
                  </a:lnTo>
                  <a:lnTo>
                    <a:pt x="17" y="255"/>
                  </a:lnTo>
                  <a:lnTo>
                    <a:pt x="17" y="259"/>
                  </a:lnTo>
                  <a:lnTo>
                    <a:pt x="13" y="264"/>
                  </a:lnTo>
                  <a:lnTo>
                    <a:pt x="8" y="271"/>
                  </a:lnTo>
                  <a:lnTo>
                    <a:pt x="4" y="277"/>
                  </a:lnTo>
                  <a:lnTo>
                    <a:pt x="0" y="280"/>
                  </a:lnTo>
                  <a:lnTo>
                    <a:pt x="0" y="277"/>
                  </a:lnTo>
                  <a:lnTo>
                    <a:pt x="3" y="269"/>
                  </a:lnTo>
                  <a:lnTo>
                    <a:pt x="4" y="259"/>
                  </a:lnTo>
                  <a:lnTo>
                    <a:pt x="4" y="256"/>
                  </a:lnTo>
                  <a:lnTo>
                    <a:pt x="5" y="252"/>
                  </a:lnTo>
                  <a:lnTo>
                    <a:pt x="7" y="246"/>
                  </a:lnTo>
                  <a:lnTo>
                    <a:pt x="10" y="240"/>
                  </a:lnTo>
                  <a:lnTo>
                    <a:pt x="13" y="229"/>
                  </a:lnTo>
                  <a:lnTo>
                    <a:pt x="17" y="222"/>
                  </a:lnTo>
                  <a:lnTo>
                    <a:pt x="19" y="210"/>
                  </a:lnTo>
                  <a:lnTo>
                    <a:pt x="21" y="204"/>
                  </a:lnTo>
                  <a:lnTo>
                    <a:pt x="22" y="200"/>
                  </a:lnTo>
                  <a:lnTo>
                    <a:pt x="22" y="195"/>
                  </a:lnTo>
                  <a:lnTo>
                    <a:pt x="23" y="187"/>
                  </a:lnTo>
                  <a:lnTo>
                    <a:pt x="26" y="178"/>
                  </a:lnTo>
                  <a:lnTo>
                    <a:pt x="30" y="170"/>
                  </a:lnTo>
                  <a:lnTo>
                    <a:pt x="32" y="163"/>
                  </a:lnTo>
                  <a:lnTo>
                    <a:pt x="36" y="158"/>
                  </a:lnTo>
                  <a:lnTo>
                    <a:pt x="39" y="155"/>
                  </a:lnTo>
                  <a:lnTo>
                    <a:pt x="43" y="148"/>
                  </a:lnTo>
                  <a:lnTo>
                    <a:pt x="44" y="142"/>
                  </a:lnTo>
                  <a:lnTo>
                    <a:pt x="44" y="135"/>
                  </a:lnTo>
                  <a:lnTo>
                    <a:pt x="45" y="127"/>
                  </a:lnTo>
                  <a:lnTo>
                    <a:pt x="48" y="118"/>
                  </a:lnTo>
                  <a:lnTo>
                    <a:pt x="53" y="115"/>
                  </a:lnTo>
                  <a:lnTo>
                    <a:pt x="55" y="118"/>
                  </a:lnTo>
                  <a:lnTo>
                    <a:pt x="57" y="121"/>
                  </a:lnTo>
                  <a:lnTo>
                    <a:pt x="58" y="121"/>
                  </a:lnTo>
                  <a:lnTo>
                    <a:pt x="62" y="115"/>
                  </a:lnTo>
                  <a:lnTo>
                    <a:pt x="63" y="108"/>
                  </a:lnTo>
                  <a:lnTo>
                    <a:pt x="66" y="101"/>
                  </a:lnTo>
                  <a:lnTo>
                    <a:pt x="69" y="92"/>
                  </a:lnTo>
                  <a:lnTo>
                    <a:pt x="72" y="84"/>
                  </a:lnTo>
                  <a:lnTo>
                    <a:pt x="75" y="77"/>
                  </a:lnTo>
                  <a:lnTo>
                    <a:pt x="78" y="71"/>
                  </a:lnTo>
                  <a:lnTo>
                    <a:pt x="82" y="67"/>
                  </a:lnTo>
                  <a:lnTo>
                    <a:pt x="87" y="61"/>
                  </a:lnTo>
                  <a:lnTo>
                    <a:pt x="90" y="55"/>
                  </a:lnTo>
                  <a:lnTo>
                    <a:pt x="91" y="49"/>
                  </a:lnTo>
                  <a:lnTo>
                    <a:pt x="96" y="44"/>
                  </a:lnTo>
                  <a:lnTo>
                    <a:pt x="99" y="41"/>
                  </a:lnTo>
                  <a:lnTo>
                    <a:pt x="103" y="37"/>
                  </a:lnTo>
                  <a:lnTo>
                    <a:pt x="107" y="34"/>
                  </a:lnTo>
                  <a:lnTo>
                    <a:pt x="109" y="33"/>
                  </a:lnTo>
                  <a:lnTo>
                    <a:pt x="109" y="25"/>
                  </a:lnTo>
                  <a:lnTo>
                    <a:pt x="114" y="18"/>
                  </a:lnTo>
                  <a:lnTo>
                    <a:pt x="122" y="10"/>
                  </a:lnTo>
                  <a:lnTo>
                    <a:pt x="128" y="6"/>
                  </a:lnTo>
                  <a:lnTo>
                    <a:pt x="132" y="0"/>
                  </a:lnTo>
                  <a:close/>
                </a:path>
              </a:pathLst>
            </a:custGeom>
            <a:noFill/>
            <a:ln w="1588">
              <a:solidFill>
                <a:srgbClr val="000000"/>
              </a:solidFill>
              <a:prstDash val="solid"/>
              <a:round/>
              <a:headEnd/>
              <a:tailEnd/>
            </a:ln>
          </p:spPr>
          <p:txBody>
            <a:bodyPr/>
            <a:lstStyle/>
            <a:p>
              <a:endParaRPr lang="en-US"/>
            </a:p>
          </p:txBody>
        </p:sp>
        <p:sp>
          <p:nvSpPr>
            <p:cNvPr id="1242161" name="Freeform 1073"/>
            <p:cNvSpPr>
              <a:spLocks/>
            </p:cNvSpPr>
            <p:nvPr/>
          </p:nvSpPr>
          <p:spPr bwMode="auto">
            <a:xfrm>
              <a:off x="3020" y="1803"/>
              <a:ext cx="7" cy="62"/>
            </a:xfrm>
            <a:custGeom>
              <a:avLst/>
              <a:gdLst/>
              <a:ahLst/>
              <a:cxnLst>
                <a:cxn ang="0">
                  <a:pos x="14" y="0"/>
                </a:cxn>
                <a:cxn ang="0">
                  <a:pos x="14" y="0"/>
                </a:cxn>
                <a:cxn ang="0">
                  <a:pos x="12" y="10"/>
                </a:cxn>
                <a:cxn ang="0">
                  <a:pos x="9" y="19"/>
                </a:cxn>
                <a:cxn ang="0">
                  <a:pos x="9" y="30"/>
                </a:cxn>
                <a:cxn ang="0">
                  <a:pos x="9" y="40"/>
                </a:cxn>
                <a:cxn ang="0">
                  <a:pos x="10" y="47"/>
                </a:cxn>
                <a:cxn ang="0">
                  <a:pos x="10" y="58"/>
                </a:cxn>
                <a:cxn ang="0">
                  <a:pos x="12" y="70"/>
                </a:cxn>
                <a:cxn ang="0">
                  <a:pos x="12" y="80"/>
                </a:cxn>
                <a:cxn ang="0">
                  <a:pos x="10" y="92"/>
                </a:cxn>
                <a:cxn ang="0">
                  <a:pos x="9" y="104"/>
                </a:cxn>
                <a:cxn ang="0">
                  <a:pos x="5" y="115"/>
                </a:cxn>
                <a:cxn ang="0">
                  <a:pos x="0" y="126"/>
                </a:cxn>
              </a:cxnLst>
              <a:rect l="0" t="0" r="r" b="b"/>
              <a:pathLst>
                <a:path w="14" h="126">
                  <a:moveTo>
                    <a:pt x="14" y="0"/>
                  </a:moveTo>
                  <a:lnTo>
                    <a:pt x="14" y="0"/>
                  </a:lnTo>
                  <a:lnTo>
                    <a:pt x="12" y="10"/>
                  </a:lnTo>
                  <a:lnTo>
                    <a:pt x="9" y="19"/>
                  </a:lnTo>
                  <a:lnTo>
                    <a:pt x="9" y="30"/>
                  </a:lnTo>
                  <a:lnTo>
                    <a:pt x="9" y="40"/>
                  </a:lnTo>
                  <a:lnTo>
                    <a:pt x="10" y="47"/>
                  </a:lnTo>
                  <a:lnTo>
                    <a:pt x="10" y="58"/>
                  </a:lnTo>
                  <a:lnTo>
                    <a:pt x="12" y="70"/>
                  </a:lnTo>
                  <a:lnTo>
                    <a:pt x="12" y="80"/>
                  </a:lnTo>
                  <a:lnTo>
                    <a:pt x="10" y="92"/>
                  </a:lnTo>
                  <a:lnTo>
                    <a:pt x="9" y="104"/>
                  </a:lnTo>
                  <a:lnTo>
                    <a:pt x="5" y="115"/>
                  </a:lnTo>
                  <a:lnTo>
                    <a:pt x="0" y="126"/>
                  </a:lnTo>
                </a:path>
              </a:pathLst>
            </a:custGeom>
            <a:noFill/>
            <a:ln w="1588">
              <a:solidFill>
                <a:srgbClr val="000000"/>
              </a:solidFill>
              <a:prstDash val="solid"/>
              <a:round/>
              <a:headEnd/>
              <a:tailEnd/>
            </a:ln>
          </p:spPr>
          <p:txBody>
            <a:bodyPr/>
            <a:lstStyle/>
            <a:p>
              <a:endParaRPr lang="en-US"/>
            </a:p>
          </p:txBody>
        </p:sp>
        <p:sp>
          <p:nvSpPr>
            <p:cNvPr id="1242162" name="Freeform 1074"/>
            <p:cNvSpPr>
              <a:spLocks/>
            </p:cNvSpPr>
            <p:nvPr/>
          </p:nvSpPr>
          <p:spPr bwMode="auto">
            <a:xfrm>
              <a:off x="3020" y="1780"/>
              <a:ext cx="7" cy="26"/>
            </a:xfrm>
            <a:custGeom>
              <a:avLst/>
              <a:gdLst/>
              <a:ahLst/>
              <a:cxnLst>
                <a:cxn ang="0">
                  <a:pos x="14" y="0"/>
                </a:cxn>
                <a:cxn ang="0">
                  <a:pos x="14" y="0"/>
                </a:cxn>
                <a:cxn ang="0">
                  <a:pos x="12" y="6"/>
                </a:cxn>
                <a:cxn ang="0">
                  <a:pos x="9" y="12"/>
                </a:cxn>
                <a:cxn ang="0">
                  <a:pos x="8" y="19"/>
                </a:cxn>
                <a:cxn ang="0">
                  <a:pos x="5" y="25"/>
                </a:cxn>
                <a:cxn ang="0">
                  <a:pos x="4" y="33"/>
                </a:cxn>
                <a:cxn ang="0">
                  <a:pos x="3" y="39"/>
                </a:cxn>
                <a:cxn ang="0">
                  <a:pos x="3" y="47"/>
                </a:cxn>
                <a:cxn ang="0">
                  <a:pos x="0" y="53"/>
                </a:cxn>
              </a:cxnLst>
              <a:rect l="0" t="0" r="r" b="b"/>
              <a:pathLst>
                <a:path w="14" h="53">
                  <a:moveTo>
                    <a:pt x="14" y="0"/>
                  </a:moveTo>
                  <a:lnTo>
                    <a:pt x="14" y="0"/>
                  </a:lnTo>
                  <a:lnTo>
                    <a:pt x="12" y="6"/>
                  </a:lnTo>
                  <a:lnTo>
                    <a:pt x="9" y="12"/>
                  </a:lnTo>
                  <a:lnTo>
                    <a:pt x="8" y="19"/>
                  </a:lnTo>
                  <a:lnTo>
                    <a:pt x="5" y="25"/>
                  </a:lnTo>
                  <a:lnTo>
                    <a:pt x="4" y="33"/>
                  </a:lnTo>
                  <a:lnTo>
                    <a:pt x="3" y="39"/>
                  </a:lnTo>
                  <a:lnTo>
                    <a:pt x="3" y="47"/>
                  </a:lnTo>
                  <a:lnTo>
                    <a:pt x="0" y="53"/>
                  </a:lnTo>
                </a:path>
              </a:pathLst>
            </a:custGeom>
            <a:noFill/>
            <a:ln w="1588">
              <a:solidFill>
                <a:srgbClr val="000000"/>
              </a:solidFill>
              <a:prstDash val="solid"/>
              <a:round/>
              <a:headEnd/>
              <a:tailEnd/>
            </a:ln>
          </p:spPr>
          <p:txBody>
            <a:bodyPr/>
            <a:lstStyle/>
            <a:p>
              <a:endParaRPr lang="en-US"/>
            </a:p>
          </p:txBody>
        </p:sp>
        <p:sp>
          <p:nvSpPr>
            <p:cNvPr id="1242163" name="Freeform 1075"/>
            <p:cNvSpPr>
              <a:spLocks/>
            </p:cNvSpPr>
            <p:nvPr/>
          </p:nvSpPr>
          <p:spPr bwMode="auto">
            <a:xfrm>
              <a:off x="2841" y="2144"/>
              <a:ext cx="77" cy="41"/>
            </a:xfrm>
            <a:custGeom>
              <a:avLst/>
              <a:gdLst/>
              <a:ahLst/>
              <a:cxnLst>
                <a:cxn ang="0">
                  <a:pos x="152" y="31"/>
                </a:cxn>
                <a:cxn ang="0">
                  <a:pos x="143" y="38"/>
                </a:cxn>
                <a:cxn ang="0">
                  <a:pos x="128" y="38"/>
                </a:cxn>
                <a:cxn ang="0">
                  <a:pos x="125" y="38"/>
                </a:cxn>
                <a:cxn ang="0">
                  <a:pos x="119" y="41"/>
                </a:cxn>
                <a:cxn ang="0">
                  <a:pos x="111" y="42"/>
                </a:cxn>
                <a:cxn ang="0">
                  <a:pos x="102" y="38"/>
                </a:cxn>
                <a:cxn ang="0">
                  <a:pos x="95" y="38"/>
                </a:cxn>
                <a:cxn ang="0">
                  <a:pos x="86" y="35"/>
                </a:cxn>
                <a:cxn ang="0">
                  <a:pos x="77" y="34"/>
                </a:cxn>
                <a:cxn ang="0">
                  <a:pos x="67" y="31"/>
                </a:cxn>
                <a:cxn ang="0">
                  <a:pos x="62" y="26"/>
                </a:cxn>
                <a:cxn ang="0">
                  <a:pos x="40" y="20"/>
                </a:cxn>
                <a:cxn ang="0">
                  <a:pos x="18" y="7"/>
                </a:cxn>
                <a:cxn ang="0">
                  <a:pos x="12" y="4"/>
                </a:cxn>
                <a:cxn ang="0">
                  <a:pos x="7" y="31"/>
                </a:cxn>
                <a:cxn ang="0">
                  <a:pos x="2" y="45"/>
                </a:cxn>
                <a:cxn ang="0">
                  <a:pos x="8" y="50"/>
                </a:cxn>
                <a:cxn ang="0">
                  <a:pos x="21" y="57"/>
                </a:cxn>
                <a:cxn ang="0">
                  <a:pos x="38" y="62"/>
                </a:cxn>
                <a:cxn ang="0">
                  <a:pos x="52" y="63"/>
                </a:cxn>
                <a:cxn ang="0">
                  <a:pos x="57" y="68"/>
                </a:cxn>
                <a:cxn ang="0">
                  <a:pos x="68" y="74"/>
                </a:cxn>
                <a:cxn ang="0">
                  <a:pos x="76" y="72"/>
                </a:cxn>
                <a:cxn ang="0">
                  <a:pos x="81" y="72"/>
                </a:cxn>
                <a:cxn ang="0">
                  <a:pos x="90" y="77"/>
                </a:cxn>
                <a:cxn ang="0">
                  <a:pos x="99" y="79"/>
                </a:cxn>
                <a:cxn ang="0">
                  <a:pos x="107" y="79"/>
                </a:cxn>
                <a:cxn ang="0">
                  <a:pos x="115" y="82"/>
                </a:cxn>
                <a:cxn ang="0">
                  <a:pos x="119" y="78"/>
                </a:cxn>
                <a:cxn ang="0">
                  <a:pos x="129" y="79"/>
                </a:cxn>
                <a:cxn ang="0">
                  <a:pos x="142" y="79"/>
                </a:cxn>
                <a:cxn ang="0">
                  <a:pos x="145" y="72"/>
                </a:cxn>
                <a:cxn ang="0">
                  <a:pos x="147" y="48"/>
                </a:cxn>
              </a:cxnLst>
              <a:rect l="0" t="0" r="r" b="b"/>
              <a:pathLst>
                <a:path w="153" h="82">
                  <a:moveTo>
                    <a:pt x="153" y="31"/>
                  </a:moveTo>
                  <a:lnTo>
                    <a:pt x="152" y="31"/>
                  </a:lnTo>
                  <a:lnTo>
                    <a:pt x="149" y="34"/>
                  </a:lnTo>
                  <a:lnTo>
                    <a:pt x="143" y="38"/>
                  </a:lnTo>
                  <a:lnTo>
                    <a:pt x="130" y="38"/>
                  </a:lnTo>
                  <a:lnTo>
                    <a:pt x="128" y="38"/>
                  </a:lnTo>
                  <a:lnTo>
                    <a:pt x="126" y="38"/>
                  </a:lnTo>
                  <a:lnTo>
                    <a:pt x="125" y="38"/>
                  </a:lnTo>
                  <a:lnTo>
                    <a:pt x="121" y="38"/>
                  </a:lnTo>
                  <a:lnTo>
                    <a:pt x="119" y="41"/>
                  </a:lnTo>
                  <a:lnTo>
                    <a:pt x="116" y="42"/>
                  </a:lnTo>
                  <a:lnTo>
                    <a:pt x="111" y="42"/>
                  </a:lnTo>
                  <a:lnTo>
                    <a:pt x="104" y="38"/>
                  </a:lnTo>
                  <a:lnTo>
                    <a:pt x="102" y="38"/>
                  </a:lnTo>
                  <a:lnTo>
                    <a:pt x="101" y="38"/>
                  </a:lnTo>
                  <a:lnTo>
                    <a:pt x="95" y="38"/>
                  </a:lnTo>
                  <a:lnTo>
                    <a:pt x="90" y="35"/>
                  </a:lnTo>
                  <a:lnTo>
                    <a:pt x="86" y="35"/>
                  </a:lnTo>
                  <a:lnTo>
                    <a:pt x="84" y="34"/>
                  </a:lnTo>
                  <a:lnTo>
                    <a:pt x="77" y="34"/>
                  </a:lnTo>
                  <a:lnTo>
                    <a:pt x="72" y="32"/>
                  </a:lnTo>
                  <a:lnTo>
                    <a:pt x="67" y="31"/>
                  </a:lnTo>
                  <a:lnTo>
                    <a:pt x="66" y="28"/>
                  </a:lnTo>
                  <a:lnTo>
                    <a:pt x="62" y="26"/>
                  </a:lnTo>
                  <a:lnTo>
                    <a:pt x="58" y="23"/>
                  </a:lnTo>
                  <a:lnTo>
                    <a:pt x="40" y="20"/>
                  </a:lnTo>
                  <a:lnTo>
                    <a:pt x="27" y="16"/>
                  </a:lnTo>
                  <a:lnTo>
                    <a:pt x="18" y="7"/>
                  </a:lnTo>
                  <a:lnTo>
                    <a:pt x="15" y="0"/>
                  </a:lnTo>
                  <a:lnTo>
                    <a:pt x="12" y="4"/>
                  </a:lnTo>
                  <a:lnTo>
                    <a:pt x="11" y="14"/>
                  </a:lnTo>
                  <a:lnTo>
                    <a:pt x="7" y="31"/>
                  </a:lnTo>
                  <a:lnTo>
                    <a:pt x="0" y="45"/>
                  </a:lnTo>
                  <a:lnTo>
                    <a:pt x="2" y="45"/>
                  </a:lnTo>
                  <a:lnTo>
                    <a:pt x="3" y="47"/>
                  </a:lnTo>
                  <a:lnTo>
                    <a:pt x="8" y="50"/>
                  </a:lnTo>
                  <a:lnTo>
                    <a:pt x="15" y="53"/>
                  </a:lnTo>
                  <a:lnTo>
                    <a:pt x="21" y="57"/>
                  </a:lnTo>
                  <a:lnTo>
                    <a:pt x="29" y="59"/>
                  </a:lnTo>
                  <a:lnTo>
                    <a:pt x="38" y="62"/>
                  </a:lnTo>
                  <a:lnTo>
                    <a:pt x="47" y="63"/>
                  </a:lnTo>
                  <a:lnTo>
                    <a:pt x="52" y="63"/>
                  </a:lnTo>
                  <a:lnTo>
                    <a:pt x="53" y="65"/>
                  </a:lnTo>
                  <a:lnTo>
                    <a:pt x="57" y="68"/>
                  </a:lnTo>
                  <a:lnTo>
                    <a:pt x="62" y="72"/>
                  </a:lnTo>
                  <a:lnTo>
                    <a:pt x="68" y="74"/>
                  </a:lnTo>
                  <a:lnTo>
                    <a:pt x="72" y="72"/>
                  </a:lnTo>
                  <a:lnTo>
                    <a:pt x="76" y="72"/>
                  </a:lnTo>
                  <a:lnTo>
                    <a:pt x="79" y="72"/>
                  </a:lnTo>
                  <a:lnTo>
                    <a:pt x="81" y="72"/>
                  </a:lnTo>
                  <a:lnTo>
                    <a:pt x="85" y="75"/>
                  </a:lnTo>
                  <a:lnTo>
                    <a:pt x="90" y="77"/>
                  </a:lnTo>
                  <a:lnTo>
                    <a:pt x="94" y="78"/>
                  </a:lnTo>
                  <a:lnTo>
                    <a:pt x="99" y="79"/>
                  </a:lnTo>
                  <a:lnTo>
                    <a:pt x="103" y="79"/>
                  </a:lnTo>
                  <a:lnTo>
                    <a:pt x="107" y="79"/>
                  </a:lnTo>
                  <a:lnTo>
                    <a:pt x="111" y="82"/>
                  </a:lnTo>
                  <a:lnTo>
                    <a:pt x="115" y="82"/>
                  </a:lnTo>
                  <a:lnTo>
                    <a:pt x="117" y="79"/>
                  </a:lnTo>
                  <a:lnTo>
                    <a:pt x="119" y="78"/>
                  </a:lnTo>
                  <a:lnTo>
                    <a:pt x="121" y="78"/>
                  </a:lnTo>
                  <a:lnTo>
                    <a:pt x="129" y="79"/>
                  </a:lnTo>
                  <a:lnTo>
                    <a:pt x="136" y="82"/>
                  </a:lnTo>
                  <a:lnTo>
                    <a:pt x="142" y="79"/>
                  </a:lnTo>
                  <a:lnTo>
                    <a:pt x="145" y="75"/>
                  </a:lnTo>
                  <a:lnTo>
                    <a:pt x="145" y="72"/>
                  </a:lnTo>
                  <a:lnTo>
                    <a:pt x="145" y="62"/>
                  </a:lnTo>
                  <a:lnTo>
                    <a:pt x="147" y="48"/>
                  </a:lnTo>
                  <a:lnTo>
                    <a:pt x="153" y="31"/>
                  </a:lnTo>
                  <a:close/>
                </a:path>
              </a:pathLst>
            </a:custGeom>
            <a:solidFill>
              <a:srgbClr val="FFFFFF"/>
            </a:solidFill>
            <a:ln w="9525">
              <a:noFill/>
              <a:round/>
              <a:headEnd/>
              <a:tailEnd/>
            </a:ln>
          </p:spPr>
          <p:txBody>
            <a:bodyPr/>
            <a:lstStyle/>
            <a:p>
              <a:endParaRPr lang="en-US"/>
            </a:p>
          </p:txBody>
        </p:sp>
        <p:sp>
          <p:nvSpPr>
            <p:cNvPr id="1242164" name="Freeform 1076"/>
            <p:cNvSpPr>
              <a:spLocks/>
            </p:cNvSpPr>
            <p:nvPr/>
          </p:nvSpPr>
          <p:spPr bwMode="auto">
            <a:xfrm>
              <a:off x="2841" y="2144"/>
              <a:ext cx="77" cy="41"/>
            </a:xfrm>
            <a:custGeom>
              <a:avLst/>
              <a:gdLst/>
              <a:ahLst/>
              <a:cxnLst>
                <a:cxn ang="0">
                  <a:pos x="153" y="31"/>
                </a:cxn>
                <a:cxn ang="0">
                  <a:pos x="149" y="34"/>
                </a:cxn>
                <a:cxn ang="0">
                  <a:pos x="130" y="38"/>
                </a:cxn>
                <a:cxn ang="0">
                  <a:pos x="126" y="38"/>
                </a:cxn>
                <a:cxn ang="0">
                  <a:pos x="121" y="38"/>
                </a:cxn>
                <a:cxn ang="0">
                  <a:pos x="116" y="42"/>
                </a:cxn>
                <a:cxn ang="0">
                  <a:pos x="104" y="38"/>
                </a:cxn>
                <a:cxn ang="0">
                  <a:pos x="101" y="38"/>
                </a:cxn>
                <a:cxn ang="0">
                  <a:pos x="90" y="35"/>
                </a:cxn>
                <a:cxn ang="0">
                  <a:pos x="84" y="34"/>
                </a:cxn>
                <a:cxn ang="0">
                  <a:pos x="72" y="32"/>
                </a:cxn>
                <a:cxn ang="0">
                  <a:pos x="66" y="28"/>
                </a:cxn>
                <a:cxn ang="0">
                  <a:pos x="58" y="23"/>
                </a:cxn>
                <a:cxn ang="0">
                  <a:pos x="27" y="16"/>
                </a:cxn>
                <a:cxn ang="0">
                  <a:pos x="15" y="0"/>
                </a:cxn>
                <a:cxn ang="0">
                  <a:pos x="11" y="14"/>
                </a:cxn>
                <a:cxn ang="0">
                  <a:pos x="0" y="45"/>
                </a:cxn>
                <a:cxn ang="0">
                  <a:pos x="3" y="47"/>
                </a:cxn>
                <a:cxn ang="0">
                  <a:pos x="15" y="53"/>
                </a:cxn>
                <a:cxn ang="0">
                  <a:pos x="29" y="59"/>
                </a:cxn>
                <a:cxn ang="0">
                  <a:pos x="47" y="63"/>
                </a:cxn>
                <a:cxn ang="0">
                  <a:pos x="53" y="65"/>
                </a:cxn>
                <a:cxn ang="0">
                  <a:pos x="62" y="72"/>
                </a:cxn>
                <a:cxn ang="0">
                  <a:pos x="72" y="72"/>
                </a:cxn>
                <a:cxn ang="0">
                  <a:pos x="79" y="72"/>
                </a:cxn>
                <a:cxn ang="0">
                  <a:pos x="85" y="75"/>
                </a:cxn>
                <a:cxn ang="0">
                  <a:pos x="94" y="78"/>
                </a:cxn>
                <a:cxn ang="0">
                  <a:pos x="103" y="79"/>
                </a:cxn>
                <a:cxn ang="0">
                  <a:pos x="111" y="82"/>
                </a:cxn>
                <a:cxn ang="0">
                  <a:pos x="117" y="79"/>
                </a:cxn>
                <a:cxn ang="0">
                  <a:pos x="121" y="78"/>
                </a:cxn>
                <a:cxn ang="0">
                  <a:pos x="136" y="82"/>
                </a:cxn>
                <a:cxn ang="0">
                  <a:pos x="145" y="75"/>
                </a:cxn>
                <a:cxn ang="0">
                  <a:pos x="145" y="62"/>
                </a:cxn>
                <a:cxn ang="0">
                  <a:pos x="153" y="31"/>
                </a:cxn>
              </a:cxnLst>
              <a:rect l="0" t="0" r="r" b="b"/>
              <a:pathLst>
                <a:path w="153" h="82">
                  <a:moveTo>
                    <a:pt x="153" y="31"/>
                  </a:moveTo>
                  <a:lnTo>
                    <a:pt x="153" y="31"/>
                  </a:lnTo>
                  <a:lnTo>
                    <a:pt x="152" y="31"/>
                  </a:lnTo>
                  <a:lnTo>
                    <a:pt x="149" y="34"/>
                  </a:lnTo>
                  <a:lnTo>
                    <a:pt x="143" y="38"/>
                  </a:lnTo>
                  <a:lnTo>
                    <a:pt x="130" y="38"/>
                  </a:lnTo>
                  <a:lnTo>
                    <a:pt x="128" y="38"/>
                  </a:lnTo>
                  <a:lnTo>
                    <a:pt x="126" y="38"/>
                  </a:lnTo>
                  <a:lnTo>
                    <a:pt x="125" y="38"/>
                  </a:lnTo>
                  <a:lnTo>
                    <a:pt x="121" y="38"/>
                  </a:lnTo>
                  <a:lnTo>
                    <a:pt x="119" y="41"/>
                  </a:lnTo>
                  <a:lnTo>
                    <a:pt x="116" y="42"/>
                  </a:lnTo>
                  <a:lnTo>
                    <a:pt x="111" y="42"/>
                  </a:lnTo>
                  <a:lnTo>
                    <a:pt x="104" y="38"/>
                  </a:lnTo>
                  <a:lnTo>
                    <a:pt x="102" y="38"/>
                  </a:lnTo>
                  <a:lnTo>
                    <a:pt x="101" y="38"/>
                  </a:lnTo>
                  <a:lnTo>
                    <a:pt x="95" y="38"/>
                  </a:lnTo>
                  <a:lnTo>
                    <a:pt x="90" y="35"/>
                  </a:lnTo>
                  <a:lnTo>
                    <a:pt x="86" y="35"/>
                  </a:lnTo>
                  <a:lnTo>
                    <a:pt x="84" y="34"/>
                  </a:lnTo>
                  <a:lnTo>
                    <a:pt x="77" y="34"/>
                  </a:lnTo>
                  <a:lnTo>
                    <a:pt x="72" y="32"/>
                  </a:lnTo>
                  <a:lnTo>
                    <a:pt x="67" y="31"/>
                  </a:lnTo>
                  <a:lnTo>
                    <a:pt x="66" y="28"/>
                  </a:lnTo>
                  <a:lnTo>
                    <a:pt x="62" y="26"/>
                  </a:lnTo>
                  <a:lnTo>
                    <a:pt x="58" y="23"/>
                  </a:lnTo>
                  <a:lnTo>
                    <a:pt x="40" y="20"/>
                  </a:lnTo>
                  <a:lnTo>
                    <a:pt x="27" y="16"/>
                  </a:lnTo>
                  <a:lnTo>
                    <a:pt x="18" y="7"/>
                  </a:lnTo>
                  <a:lnTo>
                    <a:pt x="15" y="0"/>
                  </a:lnTo>
                  <a:lnTo>
                    <a:pt x="12" y="4"/>
                  </a:lnTo>
                  <a:lnTo>
                    <a:pt x="11" y="14"/>
                  </a:lnTo>
                  <a:lnTo>
                    <a:pt x="7" y="31"/>
                  </a:lnTo>
                  <a:lnTo>
                    <a:pt x="0" y="45"/>
                  </a:lnTo>
                  <a:lnTo>
                    <a:pt x="2" y="45"/>
                  </a:lnTo>
                  <a:lnTo>
                    <a:pt x="3" y="47"/>
                  </a:lnTo>
                  <a:lnTo>
                    <a:pt x="8" y="50"/>
                  </a:lnTo>
                  <a:lnTo>
                    <a:pt x="15" y="53"/>
                  </a:lnTo>
                  <a:lnTo>
                    <a:pt x="21" y="57"/>
                  </a:lnTo>
                  <a:lnTo>
                    <a:pt x="29" y="59"/>
                  </a:lnTo>
                  <a:lnTo>
                    <a:pt x="38" y="62"/>
                  </a:lnTo>
                  <a:lnTo>
                    <a:pt x="47" y="63"/>
                  </a:lnTo>
                  <a:lnTo>
                    <a:pt x="52" y="63"/>
                  </a:lnTo>
                  <a:lnTo>
                    <a:pt x="53" y="65"/>
                  </a:lnTo>
                  <a:lnTo>
                    <a:pt x="57" y="68"/>
                  </a:lnTo>
                  <a:lnTo>
                    <a:pt x="62" y="72"/>
                  </a:lnTo>
                  <a:lnTo>
                    <a:pt x="68" y="74"/>
                  </a:lnTo>
                  <a:lnTo>
                    <a:pt x="72" y="72"/>
                  </a:lnTo>
                  <a:lnTo>
                    <a:pt x="76" y="72"/>
                  </a:lnTo>
                  <a:lnTo>
                    <a:pt x="79" y="72"/>
                  </a:lnTo>
                  <a:lnTo>
                    <a:pt x="81" y="72"/>
                  </a:lnTo>
                  <a:lnTo>
                    <a:pt x="85" y="75"/>
                  </a:lnTo>
                  <a:lnTo>
                    <a:pt x="90" y="77"/>
                  </a:lnTo>
                  <a:lnTo>
                    <a:pt x="94" y="78"/>
                  </a:lnTo>
                  <a:lnTo>
                    <a:pt x="99" y="79"/>
                  </a:lnTo>
                  <a:lnTo>
                    <a:pt x="103" y="79"/>
                  </a:lnTo>
                  <a:lnTo>
                    <a:pt x="107" y="79"/>
                  </a:lnTo>
                  <a:lnTo>
                    <a:pt x="111" y="82"/>
                  </a:lnTo>
                  <a:lnTo>
                    <a:pt x="115" y="82"/>
                  </a:lnTo>
                  <a:lnTo>
                    <a:pt x="117" y="79"/>
                  </a:lnTo>
                  <a:lnTo>
                    <a:pt x="119" y="78"/>
                  </a:lnTo>
                  <a:lnTo>
                    <a:pt x="121" y="78"/>
                  </a:lnTo>
                  <a:lnTo>
                    <a:pt x="129" y="79"/>
                  </a:lnTo>
                  <a:lnTo>
                    <a:pt x="136" y="82"/>
                  </a:lnTo>
                  <a:lnTo>
                    <a:pt x="142" y="79"/>
                  </a:lnTo>
                  <a:lnTo>
                    <a:pt x="145" y="75"/>
                  </a:lnTo>
                  <a:lnTo>
                    <a:pt x="145" y="72"/>
                  </a:lnTo>
                  <a:lnTo>
                    <a:pt x="145" y="62"/>
                  </a:lnTo>
                  <a:lnTo>
                    <a:pt x="147" y="48"/>
                  </a:lnTo>
                  <a:lnTo>
                    <a:pt x="153" y="31"/>
                  </a:lnTo>
                  <a:close/>
                </a:path>
              </a:pathLst>
            </a:custGeom>
            <a:noFill/>
            <a:ln w="1588">
              <a:solidFill>
                <a:srgbClr val="000000"/>
              </a:solidFill>
              <a:prstDash val="solid"/>
              <a:round/>
              <a:headEnd/>
              <a:tailEnd/>
            </a:ln>
          </p:spPr>
          <p:txBody>
            <a:bodyPr/>
            <a:lstStyle/>
            <a:p>
              <a:endParaRPr lang="en-US"/>
            </a:p>
          </p:txBody>
        </p:sp>
        <p:sp>
          <p:nvSpPr>
            <p:cNvPr id="1242165" name="Freeform 1077"/>
            <p:cNvSpPr>
              <a:spLocks/>
            </p:cNvSpPr>
            <p:nvPr/>
          </p:nvSpPr>
          <p:spPr bwMode="auto">
            <a:xfrm>
              <a:off x="2848" y="2144"/>
              <a:ext cx="70" cy="21"/>
            </a:xfrm>
            <a:custGeom>
              <a:avLst/>
              <a:gdLst/>
              <a:ahLst/>
              <a:cxnLst>
                <a:cxn ang="0">
                  <a:pos x="138" y="31"/>
                </a:cxn>
                <a:cxn ang="0">
                  <a:pos x="138" y="31"/>
                </a:cxn>
                <a:cxn ang="0">
                  <a:pos x="137" y="31"/>
                </a:cxn>
                <a:cxn ang="0">
                  <a:pos x="134" y="34"/>
                </a:cxn>
                <a:cxn ang="0">
                  <a:pos x="128" y="38"/>
                </a:cxn>
                <a:cxn ang="0">
                  <a:pos x="115" y="38"/>
                </a:cxn>
                <a:cxn ang="0">
                  <a:pos x="113" y="38"/>
                </a:cxn>
                <a:cxn ang="0">
                  <a:pos x="111" y="38"/>
                </a:cxn>
                <a:cxn ang="0">
                  <a:pos x="110" y="38"/>
                </a:cxn>
                <a:cxn ang="0">
                  <a:pos x="106" y="38"/>
                </a:cxn>
                <a:cxn ang="0">
                  <a:pos x="104" y="41"/>
                </a:cxn>
                <a:cxn ang="0">
                  <a:pos x="101" y="42"/>
                </a:cxn>
                <a:cxn ang="0">
                  <a:pos x="96" y="42"/>
                </a:cxn>
                <a:cxn ang="0">
                  <a:pos x="89" y="38"/>
                </a:cxn>
                <a:cxn ang="0">
                  <a:pos x="87" y="38"/>
                </a:cxn>
                <a:cxn ang="0">
                  <a:pos x="86" y="38"/>
                </a:cxn>
                <a:cxn ang="0">
                  <a:pos x="80" y="38"/>
                </a:cxn>
                <a:cxn ang="0">
                  <a:pos x="75" y="35"/>
                </a:cxn>
                <a:cxn ang="0">
                  <a:pos x="71" y="35"/>
                </a:cxn>
                <a:cxn ang="0">
                  <a:pos x="69" y="34"/>
                </a:cxn>
                <a:cxn ang="0">
                  <a:pos x="62" y="34"/>
                </a:cxn>
                <a:cxn ang="0">
                  <a:pos x="57" y="32"/>
                </a:cxn>
                <a:cxn ang="0">
                  <a:pos x="52" y="31"/>
                </a:cxn>
                <a:cxn ang="0">
                  <a:pos x="51" y="26"/>
                </a:cxn>
                <a:cxn ang="0">
                  <a:pos x="48" y="26"/>
                </a:cxn>
                <a:cxn ang="0">
                  <a:pos x="43" y="23"/>
                </a:cxn>
                <a:cxn ang="0">
                  <a:pos x="25" y="20"/>
                </a:cxn>
                <a:cxn ang="0">
                  <a:pos x="12" y="16"/>
                </a:cxn>
                <a:cxn ang="0">
                  <a:pos x="3" y="7"/>
                </a:cxn>
                <a:cxn ang="0">
                  <a:pos x="0" y="0"/>
                </a:cxn>
              </a:cxnLst>
              <a:rect l="0" t="0" r="r" b="b"/>
              <a:pathLst>
                <a:path w="138" h="42">
                  <a:moveTo>
                    <a:pt x="138" y="31"/>
                  </a:moveTo>
                  <a:lnTo>
                    <a:pt x="138" y="31"/>
                  </a:lnTo>
                  <a:lnTo>
                    <a:pt x="137" y="31"/>
                  </a:lnTo>
                  <a:lnTo>
                    <a:pt x="134" y="34"/>
                  </a:lnTo>
                  <a:lnTo>
                    <a:pt x="128" y="38"/>
                  </a:lnTo>
                  <a:lnTo>
                    <a:pt x="115" y="38"/>
                  </a:lnTo>
                  <a:lnTo>
                    <a:pt x="113" y="38"/>
                  </a:lnTo>
                  <a:lnTo>
                    <a:pt x="111" y="38"/>
                  </a:lnTo>
                  <a:lnTo>
                    <a:pt x="110" y="38"/>
                  </a:lnTo>
                  <a:lnTo>
                    <a:pt x="106" y="38"/>
                  </a:lnTo>
                  <a:lnTo>
                    <a:pt x="104" y="41"/>
                  </a:lnTo>
                  <a:lnTo>
                    <a:pt x="101" y="42"/>
                  </a:lnTo>
                  <a:lnTo>
                    <a:pt x="96" y="42"/>
                  </a:lnTo>
                  <a:lnTo>
                    <a:pt x="89" y="38"/>
                  </a:lnTo>
                  <a:lnTo>
                    <a:pt x="87" y="38"/>
                  </a:lnTo>
                  <a:lnTo>
                    <a:pt x="86" y="38"/>
                  </a:lnTo>
                  <a:lnTo>
                    <a:pt x="80" y="38"/>
                  </a:lnTo>
                  <a:lnTo>
                    <a:pt x="75" y="35"/>
                  </a:lnTo>
                  <a:lnTo>
                    <a:pt x="71" y="35"/>
                  </a:lnTo>
                  <a:lnTo>
                    <a:pt x="69" y="34"/>
                  </a:lnTo>
                  <a:lnTo>
                    <a:pt x="62" y="34"/>
                  </a:lnTo>
                  <a:lnTo>
                    <a:pt x="57" y="32"/>
                  </a:lnTo>
                  <a:lnTo>
                    <a:pt x="52" y="31"/>
                  </a:lnTo>
                  <a:lnTo>
                    <a:pt x="51" y="26"/>
                  </a:lnTo>
                  <a:lnTo>
                    <a:pt x="48" y="26"/>
                  </a:lnTo>
                  <a:lnTo>
                    <a:pt x="43" y="23"/>
                  </a:lnTo>
                  <a:lnTo>
                    <a:pt x="25" y="20"/>
                  </a:lnTo>
                  <a:lnTo>
                    <a:pt x="12" y="16"/>
                  </a:lnTo>
                  <a:lnTo>
                    <a:pt x="3" y="7"/>
                  </a:lnTo>
                  <a:lnTo>
                    <a:pt x="0" y="0"/>
                  </a:lnTo>
                </a:path>
              </a:pathLst>
            </a:custGeom>
            <a:noFill/>
            <a:ln w="1588">
              <a:solidFill>
                <a:srgbClr val="000000"/>
              </a:solidFill>
              <a:prstDash val="solid"/>
              <a:round/>
              <a:headEnd/>
              <a:tailEnd/>
            </a:ln>
          </p:spPr>
          <p:txBody>
            <a:bodyPr/>
            <a:lstStyle/>
            <a:p>
              <a:endParaRPr lang="en-US"/>
            </a:p>
          </p:txBody>
        </p:sp>
        <p:sp>
          <p:nvSpPr>
            <p:cNvPr id="1242166" name="Freeform 1078"/>
            <p:cNvSpPr>
              <a:spLocks/>
            </p:cNvSpPr>
            <p:nvPr/>
          </p:nvSpPr>
          <p:spPr bwMode="auto">
            <a:xfrm>
              <a:off x="2841" y="2167"/>
              <a:ext cx="73" cy="18"/>
            </a:xfrm>
            <a:custGeom>
              <a:avLst/>
              <a:gdLst/>
              <a:ahLst/>
              <a:cxnLst>
                <a:cxn ang="0">
                  <a:pos x="0" y="0"/>
                </a:cxn>
                <a:cxn ang="0">
                  <a:pos x="0" y="0"/>
                </a:cxn>
                <a:cxn ang="0">
                  <a:pos x="2" y="0"/>
                </a:cxn>
                <a:cxn ang="0">
                  <a:pos x="3" y="2"/>
                </a:cxn>
                <a:cxn ang="0">
                  <a:pos x="8" y="5"/>
                </a:cxn>
                <a:cxn ang="0">
                  <a:pos x="15" y="8"/>
                </a:cxn>
                <a:cxn ang="0">
                  <a:pos x="21" y="12"/>
                </a:cxn>
                <a:cxn ang="0">
                  <a:pos x="29" y="14"/>
                </a:cxn>
                <a:cxn ang="0">
                  <a:pos x="38" y="17"/>
                </a:cxn>
                <a:cxn ang="0">
                  <a:pos x="47" y="18"/>
                </a:cxn>
                <a:cxn ang="0">
                  <a:pos x="52" y="18"/>
                </a:cxn>
                <a:cxn ang="0">
                  <a:pos x="53" y="20"/>
                </a:cxn>
                <a:cxn ang="0">
                  <a:pos x="56" y="23"/>
                </a:cxn>
                <a:cxn ang="0">
                  <a:pos x="62" y="27"/>
                </a:cxn>
                <a:cxn ang="0">
                  <a:pos x="68" y="29"/>
                </a:cxn>
                <a:cxn ang="0">
                  <a:pos x="72" y="27"/>
                </a:cxn>
                <a:cxn ang="0">
                  <a:pos x="76" y="27"/>
                </a:cxn>
                <a:cxn ang="0">
                  <a:pos x="79" y="27"/>
                </a:cxn>
                <a:cxn ang="0">
                  <a:pos x="83" y="27"/>
                </a:cxn>
                <a:cxn ang="0">
                  <a:pos x="85" y="30"/>
                </a:cxn>
                <a:cxn ang="0">
                  <a:pos x="90" y="32"/>
                </a:cxn>
                <a:cxn ang="0">
                  <a:pos x="94" y="33"/>
                </a:cxn>
                <a:cxn ang="0">
                  <a:pos x="99" y="34"/>
                </a:cxn>
                <a:cxn ang="0">
                  <a:pos x="103" y="34"/>
                </a:cxn>
                <a:cxn ang="0">
                  <a:pos x="107" y="34"/>
                </a:cxn>
                <a:cxn ang="0">
                  <a:pos x="111" y="37"/>
                </a:cxn>
                <a:cxn ang="0">
                  <a:pos x="113" y="37"/>
                </a:cxn>
                <a:cxn ang="0">
                  <a:pos x="117" y="34"/>
                </a:cxn>
                <a:cxn ang="0">
                  <a:pos x="119" y="33"/>
                </a:cxn>
                <a:cxn ang="0">
                  <a:pos x="121" y="33"/>
                </a:cxn>
                <a:cxn ang="0">
                  <a:pos x="129" y="34"/>
                </a:cxn>
                <a:cxn ang="0">
                  <a:pos x="136" y="37"/>
                </a:cxn>
                <a:cxn ang="0">
                  <a:pos x="142" y="34"/>
                </a:cxn>
                <a:cxn ang="0">
                  <a:pos x="145" y="30"/>
                </a:cxn>
              </a:cxnLst>
              <a:rect l="0" t="0" r="r" b="b"/>
              <a:pathLst>
                <a:path w="145" h="37">
                  <a:moveTo>
                    <a:pt x="0" y="0"/>
                  </a:moveTo>
                  <a:lnTo>
                    <a:pt x="0" y="0"/>
                  </a:lnTo>
                  <a:lnTo>
                    <a:pt x="2" y="0"/>
                  </a:lnTo>
                  <a:lnTo>
                    <a:pt x="3" y="2"/>
                  </a:lnTo>
                  <a:lnTo>
                    <a:pt x="8" y="5"/>
                  </a:lnTo>
                  <a:lnTo>
                    <a:pt x="15" y="8"/>
                  </a:lnTo>
                  <a:lnTo>
                    <a:pt x="21" y="12"/>
                  </a:lnTo>
                  <a:lnTo>
                    <a:pt x="29" y="14"/>
                  </a:lnTo>
                  <a:lnTo>
                    <a:pt x="38" y="17"/>
                  </a:lnTo>
                  <a:lnTo>
                    <a:pt x="47" y="18"/>
                  </a:lnTo>
                  <a:lnTo>
                    <a:pt x="52" y="18"/>
                  </a:lnTo>
                  <a:lnTo>
                    <a:pt x="53" y="20"/>
                  </a:lnTo>
                  <a:lnTo>
                    <a:pt x="56" y="23"/>
                  </a:lnTo>
                  <a:lnTo>
                    <a:pt x="62" y="27"/>
                  </a:lnTo>
                  <a:lnTo>
                    <a:pt x="68" y="29"/>
                  </a:lnTo>
                  <a:lnTo>
                    <a:pt x="72" y="27"/>
                  </a:lnTo>
                  <a:lnTo>
                    <a:pt x="76" y="27"/>
                  </a:lnTo>
                  <a:lnTo>
                    <a:pt x="79" y="27"/>
                  </a:lnTo>
                  <a:lnTo>
                    <a:pt x="83" y="27"/>
                  </a:lnTo>
                  <a:lnTo>
                    <a:pt x="85" y="30"/>
                  </a:lnTo>
                  <a:lnTo>
                    <a:pt x="90" y="32"/>
                  </a:lnTo>
                  <a:lnTo>
                    <a:pt x="94" y="33"/>
                  </a:lnTo>
                  <a:lnTo>
                    <a:pt x="99" y="34"/>
                  </a:lnTo>
                  <a:lnTo>
                    <a:pt x="103" y="34"/>
                  </a:lnTo>
                  <a:lnTo>
                    <a:pt x="107" y="34"/>
                  </a:lnTo>
                  <a:lnTo>
                    <a:pt x="111" y="37"/>
                  </a:lnTo>
                  <a:lnTo>
                    <a:pt x="113" y="37"/>
                  </a:lnTo>
                  <a:lnTo>
                    <a:pt x="117" y="34"/>
                  </a:lnTo>
                  <a:lnTo>
                    <a:pt x="119" y="33"/>
                  </a:lnTo>
                  <a:lnTo>
                    <a:pt x="121" y="33"/>
                  </a:lnTo>
                  <a:lnTo>
                    <a:pt x="129" y="34"/>
                  </a:lnTo>
                  <a:lnTo>
                    <a:pt x="136" y="37"/>
                  </a:lnTo>
                  <a:lnTo>
                    <a:pt x="142" y="34"/>
                  </a:lnTo>
                  <a:lnTo>
                    <a:pt x="145" y="30"/>
                  </a:lnTo>
                </a:path>
              </a:pathLst>
            </a:custGeom>
            <a:noFill/>
            <a:ln w="1588">
              <a:solidFill>
                <a:srgbClr val="000000"/>
              </a:solidFill>
              <a:prstDash val="solid"/>
              <a:round/>
              <a:headEnd/>
              <a:tailEnd/>
            </a:ln>
          </p:spPr>
          <p:txBody>
            <a:bodyPr/>
            <a:lstStyle/>
            <a:p>
              <a:endParaRPr lang="en-US"/>
            </a:p>
          </p:txBody>
        </p:sp>
        <p:sp>
          <p:nvSpPr>
            <p:cNvPr id="1242167" name="Freeform 1079"/>
            <p:cNvSpPr>
              <a:spLocks/>
            </p:cNvSpPr>
            <p:nvPr/>
          </p:nvSpPr>
          <p:spPr bwMode="auto">
            <a:xfrm>
              <a:off x="3390" y="1917"/>
              <a:ext cx="19" cy="28"/>
            </a:xfrm>
            <a:custGeom>
              <a:avLst/>
              <a:gdLst/>
              <a:ahLst/>
              <a:cxnLst>
                <a:cxn ang="0">
                  <a:pos x="13" y="0"/>
                </a:cxn>
                <a:cxn ang="0">
                  <a:pos x="37" y="55"/>
                </a:cxn>
                <a:cxn ang="0">
                  <a:pos x="0" y="52"/>
                </a:cxn>
                <a:cxn ang="0">
                  <a:pos x="13" y="0"/>
                </a:cxn>
              </a:cxnLst>
              <a:rect l="0" t="0" r="r" b="b"/>
              <a:pathLst>
                <a:path w="37" h="55">
                  <a:moveTo>
                    <a:pt x="13" y="0"/>
                  </a:moveTo>
                  <a:lnTo>
                    <a:pt x="37" y="55"/>
                  </a:lnTo>
                  <a:lnTo>
                    <a:pt x="0" y="52"/>
                  </a:lnTo>
                  <a:lnTo>
                    <a:pt x="13" y="0"/>
                  </a:lnTo>
                  <a:close/>
                </a:path>
              </a:pathLst>
            </a:custGeom>
            <a:solidFill>
              <a:srgbClr val="FFFFFF"/>
            </a:solidFill>
            <a:ln w="9525">
              <a:noFill/>
              <a:round/>
              <a:headEnd/>
              <a:tailEnd/>
            </a:ln>
          </p:spPr>
          <p:txBody>
            <a:bodyPr/>
            <a:lstStyle/>
            <a:p>
              <a:endParaRPr lang="en-US"/>
            </a:p>
          </p:txBody>
        </p:sp>
        <p:sp>
          <p:nvSpPr>
            <p:cNvPr id="1242168" name="Freeform 1080"/>
            <p:cNvSpPr>
              <a:spLocks/>
            </p:cNvSpPr>
            <p:nvPr/>
          </p:nvSpPr>
          <p:spPr bwMode="auto">
            <a:xfrm>
              <a:off x="3390" y="1917"/>
              <a:ext cx="19" cy="28"/>
            </a:xfrm>
            <a:custGeom>
              <a:avLst/>
              <a:gdLst/>
              <a:ahLst/>
              <a:cxnLst>
                <a:cxn ang="0">
                  <a:pos x="13" y="0"/>
                </a:cxn>
                <a:cxn ang="0">
                  <a:pos x="37" y="55"/>
                </a:cxn>
                <a:cxn ang="0">
                  <a:pos x="0" y="52"/>
                </a:cxn>
                <a:cxn ang="0">
                  <a:pos x="13" y="0"/>
                </a:cxn>
              </a:cxnLst>
              <a:rect l="0" t="0" r="r" b="b"/>
              <a:pathLst>
                <a:path w="37" h="55">
                  <a:moveTo>
                    <a:pt x="13" y="0"/>
                  </a:moveTo>
                  <a:lnTo>
                    <a:pt x="37" y="55"/>
                  </a:lnTo>
                  <a:lnTo>
                    <a:pt x="0" y="52"/>
                  </a:lnTo>
                  <a:lnTo>
                    <a:pt x="13" y="0"/>
                  </a:lnTo>
                  <a:close/>
                </a:path>
              </a:pathLst>
            </a:custGeom>
            <a:noFill/>
            <a:ln w="1588">
              <a:solidFill>
                <a:srgbClr val="000000"/>
              </a:solidFill>
              <a:prstDash val="solid"/>
              <a:round/>
              <a:headEnd/>
              <a:tailEnd/>
            </a:ln>
          </p:spPr>
          <p:txBody>
            <a:bodyPr/>
            <a:lstStyle/>
            <a:p>
              <a:endParaRPr lang="en-US"/>
            </a:p>
          </p:txBody>
        </p:sp>
        <p:sp>
          <p:nvSpPr>
            <p:cNvPr id="1242169" name="Freeform 1081"/>
            <p:cNvSpPr>
              <a:spLocks/>
            </p:cNvSpPr>
            <p:nvPr/>
          </p:nvSpPr>
          <p:spPr bwMode="auto">
            <a:xfrm>
              <a:off x="3344" y="1946"/>
              <a:ext cx="145" cy="217"/>
            </a:xfrm>
            <a:custGeom>
              <a:avLst/>
              <a:gdLst/>
              <a:ahLst/>
              <a:cxnLst>
                <a:cxn ang="0">
                  <a:pos x="4" y="43"/>
                </a:cxn>
                <a:cxn ang="0">
                  <a:pos x="11" y="37"/>
                </a:cxn>
                <a:cxn ang="0">
                  <a:pos x="18" y="31"/>
                </a:cxn>
                <a:cxn ang="0">
                  <a:pos x="22" y="25"/>
                </a:cxn>
                <a:cxn ang="0">
                  <a:pos x="27" y="22"/>
                </a:cxn>
                <a:cxn ang="0">
                  <a:pos x="35" y="22"/>
                </a:cxn>
                <a:cxn ang="0">
                  <a:pos x="43" y="18"/>
                </a:cxn>
                <a:cxn ang="0">
                  <a:pos x="48" y="14"/>
                </a:cxn>
                <a:cxn ang="0">
                  <a:pos x="57" y="11"/>
                </a:cxn>
                <a:cxn ang="0">
                  <a:pos x="66" y="6"/>
                </a:cxn>
                <a:cxn ang="0">
                  <a:pos x="75" y="5"/>
                </a:cxn>
                <a:cxn ang="0">
                  <a:pos x="82" y="5"/>
                </a:cxn>
                <a:cxn ang="0">
                  <a:pos x="90" y="5"/>
                </a:cxn>
                <a:cxn ang="0">
                  <a:pos x="94" y="2"/>
                </a:cxn>
                <a:cxn ang="0">
                  <a:pos x="104" y="2"/>
                </a:cxn>
                <a:cxn ang="0">
                  <a:pos x="108" y="0"/>
                </a:cxn>
                <a:cxn ang="0">
                  <a:pos x="113" y="3"/>
                </a:cxn>
                <a:cxn ang="0">
                  <a:pos x="120" y="6"/>
                </a:cxn>
                <a:cxn ang="0">
                  <a:pos x="125" y="6"/>
                </a:cxn>
                <a:cxn ang="0">
                  <a:pos x="135" y="6"/>
                </a:cxn>
                <a:cxn ang="0">
                  <a:pos x="143" y="12"/>
                </a:cxn>
                <a:cxn ang="0">
                  <a:pos x="148" y="17"/>
                </a:cxn>
                <a:cxn ang="0">
                  <a:pos x="158" y="19"/>
                </a:cxn>
                <a:cxn ang="0">
                  <a:pos x="162" y="25"/>
                </a:cxn>
                <a:cxn ang="0">
                  <a:pos x="168" y="31"/>
                </a:cxn>
                <a:cxn ang="0">
                  <a:pos x="176" y="42"/>
                </a:cxn>
                <a:cxn ang="0">
                  <a:pos x="181" y="48"/>
                </a:cxn>
                <a:cxn ang="0">
                  <a:pos x="188" y="76"/>
                </a:cxn>
                <a:cxn ang="0">
                  <a:pos x="202" y="116"/>
                </a:cxn>
                <a:cxn ang="0">
                  <a:pos x="217" y="153"/>
                </a:cxn>
                <a:cxn ang="0">
                  <a:pos x="226" y="170"/>
                </a:cxn>
                <a:cxn ang="0">
                  <a:pos x="235" y="191"/>
                </a:cxn>
                <a:cxn ang="0">
                  <a:pos x="248" y="222"/>
                </a:cxn>
                <a:cxn ang="0">
                  <a:pos x="260" y="264"/>
                </a:cxn>
                <a:cxn ang="0">
                  <a:pos x="274" y="305"/>
                </a:cxn>
                <a:cxn ang="0">
                  <a:pos x="284" y="348"/>
                </a:cxn>
                <a:cxn ang="0">
                  <a:pos x="289" y="388"/>
                </a:cxn>
                <a:cxn ang="0">
                  <a:pos x="289" y="422"/>
                </a:cxn>
                <a:cxn ang="0">
                  <a:pos x="284" y="425"/>
                </a:cxn>
                <a:cxn ang="0">
                  <a:pos x="257" y="361"/>
                </a:cxn>
                <a:cxn ang="0">
                  <a:pos x="213" y="276"/>
                </a:cxn>
                <a:cxn ang="0">
                  <a:pos x="167" y="207"/>
                </a:cxn>
                <a:cxn ang="0">
                  <a:pos x="45" y="116"/>
                </a:cxn>
              </a:cxnLst>
              <a:rect l="0" t="0" r="r" b="b"/>
              <a:pathLst>
                <a:path w="292" h="434">
                  <a:moveTo>
                    <a:pt x="0" y="48"/>
                  </a:moveTo>
                  <a:lnTo>
                    <a:pt x="4" y="43"/>
                  </a:lnTo>
                  <a:lnTo>
                    <a:pt x="8" y="40"/>
                  </a:lnTo>
                  <a:lnTo>
                    <a:pt x="11" y="37"/>
                  </a:lnTo>
                  <a:lnTo>
                    <a:pt x="16" y="33"/>
                  </a:lnTo>
                  <a:lnTo>
                    <a:pt x="18" y="31"/>
                  </a:lnTo>
                  <a:lnTo>
                    <a:pt x="21" y="28"/>
                  </a:lnTo>
                  <a:lnTo>
                    <a:pt x="22" y="25"/>
                  </a:lnTo>
                  <a:lnTo>
                    <a:pt x="25" y="24"/>
                  </a:lnTo>
                  <a:lnTo>
                    <a:pt x="27" y="22"/>
                  </a:lnTo>
                  <a:lnTo>
                    <a:pt x="32" y="22"/>
                  </a:lnTo>
                  <a:lnTo>
                    <a:pt x="35" y="22"/>
                  </a:lnTo>
                  <a:lnTo>
                    <a:pt x="39" y="19"/>
                  </a:lnTo>
                  <a:lnTo>
                    <a:pt x="43" y="18"/>
                  </a:lnTo>
                  <a:lnTo>
                    <a:pt x="44" y="15"/>
                  </a:lnTo>
                  <a:lnTo>
                    <a:pt x="48" y="14"/>
                  </a:lnTo>
                  <a:lnTo>
                    <a:pt x="50" y="12"/>
                  </a:lnTo>
                  <a:lnTo>
                    <a:pt x="57" y="11"/>
                  </a:lnTo>
                  <a:lnTo>
                    <a:pt x="61" y="9"/>
                  </a:lnTo>
                  <a:lnTo>
                    <a:pt x="66" y="6"/>
                  </a:lnTo>
                  <a:lnTo>
                    <a:pt x="72" y="5"/>
                  </a:lnTo>
                  <a:lnTo>
                    <a:pt x="75" y="5"/>
                  </a:lnTo>
                  <a:lnTo>
                    <a:pt x="79" y="5"/>
                  </a:lnTo>
                  <a:lnTo>
                    <a:pt x="82" y="5"/>
                  </a:lnTo>
                  <a:lnTo>
                    <a:pt x="84" y="5"/>
                  </a:lnTo>
                  <a:lnTo>
                    <a:pt x="90" y="5"/>
                  </a:lnTo>
                  <a:lnTo>
                    <a:pt x="93" y="3"/>
                  </a:lnTo>
                  <a:lnTo>
                    <a:pt x="94" y="2"/>
                  </a:lnTo>
                  <a:lnTo>
                    <a:pt x="99" y="2"/>
                  </a:lnTo>
                  <a:lnTo>
                    <a:pt x="104" y="2"/>
                  </a:lnTo>
                  <a:lnTo>
                    <a:pt x="107" y="2"/>
                  </a:lnTo>
                  <a:lnTo>
                    <a:pt x="108" y="0"/>
                  </a:lnTo>
                  <a:lnTo>
                    <a:pt x="111" y="2"/>
                  </a:lnTo>
                  <a:lnTo>
                    <a:pt x="113" y="3"/>
                  </a:lnTo>
                  <a:lnTo>
                    <a:pt x="117" y="5"/>
                  </a:lnTo>
                  <a:lnTo>
                    <a:pt x="120" y="6"/>
                  </a:lnTo>
                  <a:lnTo>
                    <a:pt x="122" y="6"/>
                  </a:lnTo>
                  <a:lnTo>
                    <a:pt x="125" y="6"/>
                  </a:lnTo>
                  <a:lnTo>
                    <a:pt x="131" y="6"/>
                  </a:lnTo>
                  <a:lnTo>
                    <a:pt x="135" y="6"/>
                  </a:lnTo>
                  <a:lnTo>
                    <a:pt x="139" y="9"/>
                  </a:lnTo>
                  <a:lnTo>
                    <a:pt x="143" y="12"/>
                  </a:lnTo>
                  <a:lnTo>
                    <a:pt x="145" y="15"/>
                  </a:lnTo>
                  <a:lnTo>
                    <a:pt x="148" y="17"/>
                  </a:lnTo>
                  <a:lnTo>
                    <a:pt x="153" y="18"/>
                  </a:lnTo>
                  <a:lnTo>
                    <a:pt x="158" y="19"/>
                  </a:lnTo>
                  <a:lnTo>
                    <a:pt x="159" y="22"/>
                  </a:lnTo>
                  <a:lnTo>
                    <a:pt x="162" y="25"/>
                  </a:lnTo>
                  <a:lnTo>
                    <a:pt x="166" y="28"/>
                  </a:lnTo>
                  <a:lnTo>
                    <a:pt x="168" y="31"/>
                  </a:lnTo>
                  <a:lnTo>
                    <a:pt x="171" y="37"/>
                  </a:lnTo>
                  <a:lnTo>
                    <a:pt x="176" y="42"/>
                  </a:lnTo>
                  <a:lnTo>
                    <a:pt x="179" y="45"/>
                  </a:lnTo>
                  <a:lnTo>
                    <a:pt x="181" y="48"/>
                  </a:lnTo>
                  <a:lnTo>
                    <a:pt x="184" y="59"/>
                  </a:lnTo>
                  <a:lnTo>
                    <a:pt x="188" y="76"/>
                  </a:lnTo>
                  <a:lnTo>
                    <a:pt x="194" y="93"/>
                  </a:lnTo>
                  <a:lnTo>
                    <a:pt x="202" y="116"/>
                  </a:lnTo>
                  <a:lnTo>
                    <a:pt x="209" y="135"/>
                  </a:lnTo>
                  <a:lnTo>
                    <a:pt x="217" y="153"/>
                  </a:lnTo>
                  <a:lnTo>
                    <a:pt x="224" y="166"/>
                  </a:lnTo>
                  <a:lnTo>
                    <a:pt x="226" y="170"/>
                  </a:lnTo>
                  <a:lnTo>
                    <a:pt x="231" y="179"/>
                  </a:lnTo>
                  <a:lnTo>
                    <a:pt x="235" y="191"/>
                  </a:lnTo>
                  <a:lnTo>
                    <a:pt x="242" y="205"/>
                  </a:lnTo>
                  <a:lnTo>
                    <a:pt x="248" y="222"/>
                  </a:lnTo>
                  <a:lnTo>
                    <a:pt x="253" y="242"/>
                  </a:lnTo>
                  <a:lnTo>
                    <a:pt x="260" y="264"/>
                  </a:lnTo>
                  <a:lnTo>
                    <a:pt x="267" y="283"/>
                  </a:lnTo>
                  <a:lnTo>
                    <a:pt x="274" y="305"/>
                  </a:lnTo>
                  <a:lnTo>
                    <a:pt x="278" y="327"/>
                  </a:lnTo>
                  <a:lnTo>
                    <a:pt x="284" y="348"/>
                  </a:lnTo>
                  <a:lnTo>
                    <a:pt x="286" y="369"/>
                  </a:lnTo>
                  <a:lnTo>
                    <a:pt x="289" y="388"/>
                  </a:lnTo>
                  <a:lnTo>
                    <a:pt x="292" y="407"/>
                  </a:lnTo>
                  <a:lnTo>
                    <a:pt x="289" y="422"/>
                  </a:lnTo>
                  <a:lnTo>
                    <a:pt x="289" y="434"/>
                  </a:lnTo>
                  <a:lnTo>
                    <a:pt x="284" y="425"/>
                  </a:lnTo>
                  <a:lnTo>
                    <a:pt x="274" y="398"/>
                  </a:lnTo>
                  <a:lnTo>
                    <a:pt x="257" y="361"/>
                  </a:lnTo>
                  <a:lnTo>
                    <a:pt x="235" y="320"/>
                  </a:lnTo>
                  <a:lnTo>
                    <a:pt x="213" y="276"/>
                  </a:lnTo>
                  <a:lnTo>
                    <a:pt x="190" y="237"/>
                  </a:lnTo>
                  <a:lnTo>
                    <a:pt x="167" y="207"/>
                  </a:lnTo>
                  <a:lnTo>
                    <a:pt x="145" y="190"/>
                  </a:lnTo>
                  <a:lnTo>
                    <a:pt x="45" y="116"/>
                  </a:lnTo>
                  <a:lnTo>
                    <a:pt x="0" y="48"/>
                  </a:lnTo>
                  <a:close/>
                </a:path>
              </a:pathLst>
            </a:custGeom>
            <a:solidFill>
              <a:srgbClr val="FFFFFF"/>
            </a:solidFill>
            <a:ln w="9525">
              <a:noFill/>
              <a:round/>
              <a:headEnd/>
              <a:tailEnd/>
            </a:ln>
          </p:spPr>
          <p:txBody>
            <a:bodyPr/>
            <a:lstStyle/>
            <a:p>
              <a:endParaRPr lang="en-US"/>
            </a:p>
          </p:txBody>
        </p:sp>
        <p:sp>
          <p:nvSpPr>
            <p:cNvPr id="1242170" name="Freeform 1082"/>
            <p:cNvSpPr>
              <a:spLocks/>
            </p:cNvSpPr>
            <p:nvPr/>
          </p:nvSpPr>
          <p:spPr bwMode="auto">
            <a:xfrm>
              <a:off x="3344" y="1946"/>
              <a:ext cx="145" cy="217"/>
            </a:xfrm>
            <a:custGeom>
              <a:avLst/>
              <a:gdLst/>
              <a:ahLst/>
              <a:cxnLst>
                <a:cxn ang="0">
                  <a:pos x="0" y="48"/>
                </a:cxn>
                <a:cxn ang="0">
                  <a:pos x="8" y="40"/>
                </a:cxn>
                <a:cxn ang="0">
                  <a:pos x="16" y="33"/>
                </a:cxn>
                <a:cxn ang="0">
                  <a:pos x="21" y="28"/>
                </a:cxn>
                <a:cxn ang="0">
                  <a:pos x="25" y="24"/>
                </a:cxn>
                <a:cxn ang="0">
                  <a:pos x="32" y="22"/>
                </a:cxn>
                <a:cxn ang="0">
                  <a:pos x="39" y="19"/>
                </a:cxn>
                <a:cxn ang="0">
                  <a:pos x="44" y="15"/>
                </a:cxn>
                <a:cxn ang="0">
                  <a:pos x="50" y="12"/>
                </a:cxn>
                <a:cxn ang="0">
                  <a:pos x="61" y="9"/>
                </a:cxn>
                <a:cxn ang="0">
                  <a:pos x="72" y="5"/>
                </a:cxn>
                <a:cxn ang="0">
                  <a:pos x="79" y="5"/>
                </a:cxn>
                <a:cxn ang="0">
                  <a:pos x="84" y="5"/>
                </a:cxn>
                <a:cxn ang="0">
                  <a:pos x="93" y="3"/>
                </a:cxn>
                <a:cxn ang="0">
                  <a:pos x="99" y="2"/>
                </a:cxn>
                <a:cxn ang="0">
                  <a:pos x="107" y="2"/>
                </a:cxn>
                <a:cxn ang="0">
                  <a:pos x="111" y="2"/>
                </a:cxn>
                <a:cxn ang="0">
                  <a:pos x="117" y="5"/>
                </a:cxn>
                <a:cxn ang="0">
                  <a:pos x="122" y="6"/>
                </a:cxn>
                <a:cxn ang="0">
                  <a:pos x="131" y="6"/>
                </a:cxn>
                <a:cxn ang="0">
                  <a:pos x="139" y="9"/>
                </a:cxn>
                <a:cxn ang="0">
                  <a:pos x="145" y="15"/>
                </a:cxn>
                <a:cxn ang="0">
                  <a:pos x="153" y="18"/>
                </a:cxn>
                <a:cxn ang="0">
                  <a:pos x="159" y="22"/>
                </a:cxn>
                <a:cxn ang="0">
                  <a:pos x="166" y="28"/>
                </a:cxn>
                <a:cxn ang="0">
                  <a:pos x="171" y="37"/>
                </a:cxn>
                <a:cxn ang="0">
                  <a:pos x="179" y="45"/>
                </a:cxn>
                <a:cxn ang="0">
                  <a:pos x="184" y="59"/>
                </a:cxn>
                <a:cxn ang="0">
                  <a:pos x="194" y="93"/>
                </a:cxn>
                <a:cxn ang="0">
                  <a:pos x="209" y="135"/>
                </a:cxn>
                <a:cxn ang="0">
                  <a:pos x="224" y="166"/>
                </a:cxn>
                <a:cxn ang="0">
                  <a:pos x="231" y="179"/>
                </a:cxn>
                <a:cxn ang="0">
                  <a:pos x="242" y="205"/>
                </a:cxn>
                <a:cxn ang="0">
                  <a:pos x="253" y="242"/>
                </a:cxn>
                <a:cxn ang="0">
                  <a:pos x="267" y="283"/>
                </a:cxn>
                <a:cxn ang="0">
                  <a:pos x="278" y="327"/>
                </a:cxn>
                <a:cxn ang="0">
                  <a:pos x="286" y="369"/>
                </a:cxn>
                <a:cxn ang="0">
                  <a:pos x="292" y="407"/>
                </a:cxn>
                <a:cxn ang="0">
                  <a:pos x="289" y="434"/>
                </a:cxn>
                <a:cxn ang="0">
                  <a:pos x="274" y="398"/>
                </a:cxn>
                <a:cxn ang="0">
                  <a:pos x="235" y="320"/>
                </a:cxn>
                <a:cxn ang="0">
                  <a:pos x="190" y="237"/>
                </a:cxn>
                <a:cxn ang="0">
                  <a:pos x="145" y="190"/>
                </a:cxn>
                <a:cxn ang="0">
                  <a:pos x="0" y="48"/>
                </a:cxn>
              </a:cxnLst>
              <a:rect l="0" t="0" r="r" b="b"/>
              <a:pathLst>
                <a:path w="292" h="434">
                  <a:moveTo>
                    <a:pt x="0" y="48"/>
                  </a:moveTo>
                  <a:lnTo>
                    <a:pt x="0" y="48"/>
                  </a:lnTo>
                  <a:lnTo>
                    <a:pt x="4" y="43"/>
                  </a:lnTo>
                  <a:lnTo>
                    <a:pt x="8" y="40"/>
                  </a:lnTo>
                  <a:lnTo>
                    <a:pt x="11" y="37"/>
                  </a:lnTo>
                  <a:lnTo>
                    <a:pt x="16" y="33"/>
                  </a:lnTo>
                  <a:lnTo>
                    <a:pt x="18" y="31"/>
                  </a:lnTo>
                  <a:lnTo>
                    <a:pt x="21" y="28"/>
                  </a:lnTo>
                  <a:lnTo>
                    <a:pt x="22" y="25"/>
                  </a:lnTo>
                  <a:lnTo>
                    <a:pt x="25" y="24"/>
                  </a:lnTo>
                  <a:lnTo>
                    <a:pt x="27" y="22"/>
                  </a:lnTo>
                  <a:lnTo>
                    <a:pt x="32" y="22"/>
                  </a:lnTo>
                  <a:lnTo>
                    <a:pt x="35" y="22"/>
                  </a:lnTo>
                  <a:lnTo>
                    <a:pt x="39" y="19"/>
                  </a:lnTo>
                  <a:lnTo>
                    <a:pt x="43" y="18"/>
                  </a:lnTo>
                  <a:lnTo>
                    <a:pt x="44" y="15"/>
                  </a:lnTo>
                  <a:lnTo>
                    <a:pt x="48" y="14"/>
                  </a:lnTo>
                  <a:lnTo>
                    <a:pt x="50" y="12"/>
                  </a:lnTo>
                  <a:lnTo>
                    <a:pt x="57" y="11"/>
                  </a:lnTo>
                  <a:lnTo>
                    <a:pt x="61" y="9"/>
                  </a:lnTo>
                  <a:lnTo>
                    <a:pt x="66" y="6"/>
                  </a:lnTo>
                  <a:lnTo>
                    <a:pt x="72" y="5"/>
                  </a:lnTo>
                  <a:lnTo>
                    <a:pt x="75" y="5"/>
                  </a:lnTo>
                  <a:lnTo>
                    <a:pt x="79" y="5"/>
                  </a:lnTo>
                  <a:lnTo>
                    <a:pt x="82" y="5"/>
                  </a:lnTo>
                  <a:lnTo>
                    <a:pt x="84" y="5"/>
                  </a:lnTo>
                  <a:lnTo>
                    <a:pt x="90" y="5"/>
                  </a:lnTo>
                  <a:lnTo>
                    <a:pt x="93" y="3"/>
                  </a:lnTo>
                  <a:lnTo>
                    <a:pt x="94" y="2"/>
                  </a:lnTo>
                  <a:lnTo>
                    <a:pt x="99" y="2"/>
                  </a:lnTo>
                  <a:lnTo>
                    <a:pt x="104" y="2"/>
                  </a:lnTo>
                  <a:lnTo>
                    <a:pt x="107" y="2"/>
                  </a:lnTo>
                  <a:lnTo>
                    <a:pt x="108" y="0"/>
                  </a:lnTo>
                  <a:lnTo>
                    <a:pt x="111" y="2"/>
                  </a:lnTo>
                  <a:lnTo>
                    <a:pt x="113" y="3"/>
                  </a:lnTo>
                  <a:lnTo>
                    <a:pt x="117" y="5"/>
                  </a:lnTo>
                  <a:lnTo>
                    <a:pt x="120" y="6"/>
                  </a:lnTo>
                  <a:lnTo>
                    <a:pt x="122" y="6"/>
                  </a:lnTo>
                  <a:lnTo>
                    <a:pt x="125" y="6"/>
                  </a:lnTo>
                  <a:lnTo>
                    <a:pt x="131" y="6"/>
                  </a:lnTo>
                  <a:lnTo>
                    <a:pt x="135" y="6"/>
                  </a:lnTo>
                  <a:lnTo>
                    <a:pt x="139" y="9"/>
                  </a:lnTo>
                  <a:lnTo>
                    <a:pt x="143" y="12"/>
                  </a:lnTo>
                  <a:lnTo>
                    <a:pt x="145" y="15"/>
                  </a:lnTo>
                  <a:lnTo>
                    <a:pt x="148" y="17"/>
                  </a:lnTo>
                  <a:lnTo>
                    <a:pt x="153" y="18"/>
                  </a:lnTo>
                  <a:lnTo>
                    <a:pt x="158" y="19"/>
                  </a:lnTo>
                  <a:lnTo>
                    <a:pt x="159" y="22"/>
                  </a:lnTo>
                  <a:lnTo>
                    <a:pt x="162" y="25"/>
                  </a:lnTo>
                  <a:lnTo>
                    <a:pt x="166" y="28"/>
                  </a:lnTo>
                  <a:lnTo>
                    <a:pt x="168" y="31"/>
                  </a:lnTo>
                  <a:lnTo>
                    <a:pt x="171" y="37"/>
                  </a:lnTo>
                  <a:lnTo>
                    <a:pt x="176" y="42"/>
                  </a:lnTo>
                  <a:lnTo>
                    <a:pt x="179" y="45"/>
                  </a:lnTo>
                  <a:lnTo>
                    <a:pt x="181" y="48"/>
                  </a:lnTo>
                  <a:lnTo>
                    <a:pt x="184" y="59"/>
                  </a:lnTo>
                  <a:lnTo>
                    <a:pt x="188" y="76"/>
                  </a:lnTo>
                  <a:lnTo>
                    <a:pt x="194" y="93"/>
                  </a:lnTo>
                  <a:lnTo>
                    <a:pt x="202" y="116"/>
                  </a:lnTo>
                  <a:lnTo>
                    <a:pt x="209" y="135"/>
                  </a:lnTo>
                  <a:lnTo>
                    <a:pt x="217" y="153"/>
                  </a:lnTo>
                  <a:lnTo>
                    <a:pt x="224" y="166"/>
                  </a:lnTo>
                  <a:lnTo>
                    <a:pt x="226" y="170"/>
                  </a:lnTo>
                  <a:lnTo>
                    <a:pt x="231" y="179"/>
                  </a:lnTo>
                  <a:lnTo>
                    <a:pt x="235" y="191"/>
                  </a:lnTo>
                  <a:lnTo>
                    <a:pt x="242" y="205"/>
                  </a:lnTo>
                  <a:lnTo>
                    <a:pt x="248" y="222"/>
                  </a:lnTo>
                  <a:lnTo>
                    <a:pt x="253" y="242"/>
                  </a:lnTo>
                  <a:lnTo>
                    <a:pt x="260" y="264"/>
                  </a:lnTo>
                  <a:lnTo>
                    <a:pt x="267" y="283"/>
                  </a:lnTo>
                  <a:lnTo>
                    <a:pt x="274" y="305"/>
                  </a:lnTo>
                  <a:lnTo>
                    <a:pt x="278" y="327"/>
                  </a:lnTo>
                  <a:lnTo>
                    <a:pt x="284" y="348"/>
                  </a:lnTo>
                  <a:lnTo>
                    <a:pt x="286" y="369"/>
                  </a:lnTo>
                  <a:lnTo>
                    <a:pt x="289" y="388"/>
                  </a:lnTo>
                  <a:lnTo>
                    <a:pt x="292" y="407"/>
                  </a:lnTo>
                  <a:lnTo>
                    <a:pt x="289" y="422"/>
                  </a:lnTo>
                  <a:lnTo>
                    <a:pt x="289" y="434"/>
                  </a:lnTo>
                  <a:lnTo>
                    <a:pt x="284" y="425"/>
                  </a:lnTo>
                  <a:lnTo>
                    <a:pt x="274" y="398"/>
                  </a:lnTo>
                  <a:lnTo>
                    <a:pt x="257" y="361"/>
                  </a:lnTo>
                  <a:lnTo>
                    <a:pt x="235" y="320"/>
                  </a:lnTo>
                  <a:lnTo>
                    <a:pt x="213" y="276"/>
                  </a:lnTo>
                  <a:lnTo>
                    <a:pt x="190" y="237"/>
                  </a:lnTo>
                  <a:lnTo>
                    <a:pt x="167" y="207"/>
                  </a:lnTo>
                  <a:lnTo>
                    <a:pt x="145" y="190"/>
                  </a:lnTo>
                  <a:lnTo>
                    <a:pt x="45" y="116"/>
                  </a:lnTo>
                  <a:lnTo>
                    <a:pt x="0" y="48"/>
                  </a:lnTo>
                  <a:close/>
                </a:path>
              </a:pathLst>
            </a:custGeom>
            <a:noFill/>
            <a:ln w="1588">
              <a:solidFill>
                <a:srgbClr val="000000"/>
              </a:solidFill>
              <a:prstDash val="solid"/>
              <a:round/>
              <a:headEnd/>
              <a:tailEnd/>
            </a:ln>
          </p:spPr>
          <p:txBody>
            <a:bodyPr/>
            <a:lstStyle/>
            <a:p>
              <a:endParaRPr lang="en-US"/>
            </a:p>
          </p:txBody>
        </p:sp>
        <p:sp>
          <p:nvSpPr>
            <p:cNvPr id="1242171" name="Freeform 1083"/>
            <p:cNvSpPr>
              <a:spLocks/>
            </p:cNvSpPr>
            <p:nvPr/>
          </p:nvSpPr>
          <p:spPr bwMode="auto">
            <a:xfrm>
              <a:off x="3394" y="2002"/>
              <a:ext cx="41" cy="66"/>
            </a:xfrm>
            <a:custGeom>
              <a:avLst/>
              <a:gdLst/>
              <a:ahLst/>
              <a:cxnLst>
                <a:cxn ang="0">
                  <a:pos x="33" y="12"/>
                </a:cxn>
                <a:cxn ang="0">
                  <a:pos x="38" y="22"/>
                </a:cxn>
                <a:cxn ang="0">
                  <a:pos x="42" y="31"/>
                </a:cxn>
                <a:cxn ang="0">
                  <a:pos x="42" y="41"/>
                </a:cxn>
                <a:cxn ang="0">
                  <a:pos x="39" y="47"/>
                </a:cxn>
                <a:cxn ang="0">
                  <a:pos x="30" y="50"/>
                </a:cxn>
                <a:cxn ang="0">
                  <a:pos x="20" y="47"/>
                </a:cxn>
                <a:cxn ang="0">
                  <a:pos x="9" y="41"/>
                </a:cxn>
                <a:cxn ang="0">
                  <a:pos x="0" y="35"/>
                </a:cxn>
                <a:cxn ang="0">
                  <a:pos x="9" y="44"/>
                </a:cxn>
                <a:cxn ang="0">
                  <a:pos x="22" y="56"/>
                </a:cxn>
                <a:cxn ang="0">
                  <a:pos x="32" y="68"/>
                </a:cxn>
                <a:cxn ang="0">
                  <a:pos x="43" y="80"/>
                </a:cxn>
                <a:cxn ang="0">
                  <a:pos x="55" y="94"/>
                </a:cxn>
                <a:cxn ang="0">
                  <a:pos x="65" y="106"/>
                </a:cxn>
                <a:cxn ang="0">
                  <a:pos x="74" y="118"/>
                </a:cxn>
                <a:cxn ang="0">
                  <a:pos x="82" y="130"/>
                </a:cxn>
                <a:cxn ang="0">
                  <a:pos x="81" y="124"/>
                </a:cxn>
                <a:cxn ang="0">
                  <a:pos x="77" y="115"/>
                </a:cxn>
                <a:cxn ang="0">
                  <a:pos x="75" y="106"/>
                </a:cxn>
                <a:cxn ang="0">
                  <a:pos x="73" y="97"/>
                </a:cxn>
                <a:cxn ang="0">
                  <a:pos x="68" y="86"/>
                </a:cxn>
                <a:cxn ang="0">
                  <a:pos x="64" y="74"/>
                </a:cxn>
                <a:cxn ang="0">
                  <a:pos x="57" y="59"/>
                </a:cxn>
                <a:cxn ang="0">
                  <a:pos x="51" y="44"/>
                </a:cxn>
                <a:cxn ang="0">
                  <a:pos x="48" y="35"/>
                </a:cxn>
                <a:cxn ang="0">
                  <a:pos x="41" y="22"/>
                </a:cxn>
                <a:cxn ang="0">
                  <a:pos x="34" y="7"/>
                </a:cxn>
                <a:cxn ang="0">
                  <a:pos x="30" y="0"/>
                </a:cxn>
                <a:cxn ang="0">
                  <a:pos x="33" y="12"/>
                </a:cxn>
              </a:cxnLst>
              <a:rect l="0" t="0" r="r" b="b"/>
              <a:pathLst>
                <a:path w="82" h="130">
                  <a:moveTo>
                    <a:pt x="33" y="12"/>
                  </a:moveTo>
                  <a:lnTo>
                    <a:pt x="38" y="22"/>
                  </a:lnTo>
                  <a:lnTo>
                    <a:pt x="42" y="31"/>
                  </a:lnTo>
                  <a:lnTo>
                    <a:pt x="42" y="41"/>
                  </a:lnTo>
                  <a:lnTo>
                    <a:pt x="39" y="47"/>
                  </a:lnTo>
                  <a:lnTo>
                    <a:pt x="30" y="50"/>
                  </a:lnTo>
                  <a:lnTo>
                    <a:pt x="20" y="47"/>
                  </a:lnTo>
                  <a:lnTo>
                    <a:pt x="9" y="41"/>
                  </a:lnTo>
                  <a:lnTo>
                    <a:pt x="0" y="35"/>
                  </a:lnTo>
                  <a:lnTo>
                    <a:pt x="9" y="44"/>
                  </a:lnTo>
                  <a:lnTo>
                    <a:pt x="22" y="56"/>
                  </a:lnTo>
                  <a:lnTo>
                    <a:pt x="32" y="68"/>
                  </a:lnTo>
                  <a:lnTo>
                    <a:pt x="43" y="80"/>
                  </a:lnTo>
                  <a:lnTo>
                    <a:pt x="55" y="94"/>
                  </a:lnTo>
                  <a:lnTo>
                    <a:pt x="65" y="106"/>
                  </a:lnTo>
                  <a:lnTo>
                    <a:pt x="74" y="118"/>
                  </a:lnTo>
                  <a:lnTo>
                    <a:pt x="82" y="130"/>
                  </a:lnTo>
                  <a:lnTo>
                    <a:pt x="81" y="124"/>
                  </a:lnTo>
                  <a:lnTo>
                    <a:pt x="77" y="115"/>
                  </a:lnTo>
                  <a:lnTo>
                    <a:pt x="75" y="106"/>
                  </a:lnTo>
                  <a:lnTo>
                    <a:pt x="73" y="97"/>
                  </a:lnTo>
                  <a:lnTo>
                    <a:pt x="68" y="86"/>
                  </a:lnTo>
                  <a:lnTo>
                    <a:pt x="64" y="74"/>
                  </a:lnTo>
                  <a:lnTo>
                    <a:pt x="57" y="59"/>
                  </a:lnTo>
                  <a:lnTo>
                    <a:pt x="51" y="44"/>
                  </a:lnTo>
                  <a:lnTo>
                    <a:pt x="48" y="35"/>
                  </a:lnTo>
                  <a:lnTo>
                    <a:pt x="41" y="22"/>
                  </a:lnTo>
                  <a:lnTo>
                    <a:pt x="34" y="7"/>
                  </a:lnTo>
                  <a:lnTo>
                    <a:pt x="30" y="0"/>
                  </a:lnTo>
                  <a:lnTo>
                    <a:pt x="33" y="12"/>
                  </a:lnTo>
                  <a:close/>
                </a:path>
              </a:pathLst>
            </a:custGeom>
            <a:solidFill>
              <a:srgbClr val="FFFFFF"/>
            </a:solidFill>
            <a:ln w="9525">
              <a:noFill/>
              <a:round/>
              <a:headEnd/>
              <a:tailEnd/>
            </a:ln>
          </p:spPr>
          <p:txBody>
            <a:bodyPr/>
            <a:lstStyle/>
            <a:p>
              <a:endParaRPr lang="en-US"/>
            </a:p>
          </p:txBody>
        </p:sp>
        <p:sp>
          <p:nvSpPr>
            <p:cNvPr id="1242172" name="Freeform 1084"/>
            <p:cNvSpPr>
              <a:spLocks/>
            </p:cNvSpPr>
            <p:nvPr/>
          </p:nvSpPr>
          <p:spPr bwMode="auto">
            <a:xfrm>
              <a:off x="3394" y="2002"/>
              <a:ext cx="41" cy="66"/>
            </a:xfrm>
            <a:custGeom>
              <a:avLst/>
              <a:gdLst/>
              <a:ahLst/>
              <a:cxnLst>
                <a:cxn ang="0">
                  <a:pos x="33" y="12"/>
                </a:cxn>
                <a:cxn ang="0">
                  <a:pos x="33" y="12"/>
                </a:cxn>
                <a:cxn ang="0">
                  <a:pos x="38" y="22"/>
                </a:cxn>
                <a:cxn ang="0">
                  <a:pos x="42" y="31"/>
                </a:cxn>
                <a:cxn ang="0">
                  <a:pos x="42" y="41"/>
                </a:cxn>
                <a:cxn ang="0">
                  <a:pos x="39" y="47"/>
                </a:cxn>
                <a:cxn ang="0">
                  <a:pos x="30" y="50"/>
                </a:cxn>
                <a:cxn ang="0">
                  <a:pos x="20" y="47"/>
                </a:cxn>
                <a:cxn ang="0">
                  <a:pos x="9" y="41"/>
                </a:cxn>
                <a:cxn ang="0">
                  <a:pos x="0" y="35"/>
                </a:cxn>
                <a:cxn ang="0">
                  <a:pos x="9" y="44"/>
                </a:cxn>
                <a:cxn ang="0">
                  <a:pos x="22" y="56"/>
                </a:cxn>
                <a:cxn ang="0">
                  <a:pos x="32" y="68"/>
                </a:cxn>
                <a:cxn ang="0">
                  <a:pos x="43" y="80"/>
                </a:cxn>
                <a:cxn ang="0">
                  <a:pos x="55" y="94"/>
                </a:cxn>
                <a:cxn ang="0">
                  <a:pos x="65" y="106"/>
                </a:cxn>
                <a:cxn ang="0">
                  <a:pos x="74" y="118"/>
                </a:cxn>
                <a:cxn ang="0">
                  <a:pos x="82" y="130"/>
                </a:cxn>
                <a:cxn ang="0">
                  <a:pos x="81" y="124"/>
                </a:cxn>
                <a:cxn ang="0">
                  <a:pos x="77" y="115"/>
                </a:cxn>
                <a:cxn ang="0">
                  <a:pos x="75" y="106"/>
                </a:cxn>
                <a:cxn ang="0">
                  <a:pos x="73" y="97"/>
                </a:cxn>
                <a:cxn ang="0">
                  <a:pos x="68" y="86"/>
                </a:cxn>
                <a:cxn ang="0">
                  <a:pos x="64" y="74"/>
                </a:cxn>
                <a:cxn ang="0">
                  <a:pos x="57" y="59"/>
                </a:cxn>
                <a:cxn ang="0">
                  <a:pos x="51" y="44"/>
                </a:cxn>
                <a:cxn ang="0">
                  <a:pos x="48" y="35"/>
                </a:cxn>
                <a:cxn ang="0">
                  <a:pos x="41" y="22"/>
                </a:cxn>
                <a:cxn ang="0">
                  <a:pos x="34" y="7"/>
                </a:cxn>
                <a:cxn ang="0">
                  <a:pos x="30" y="0"/>
                </a:cxn>
                <a:cxn ang="0">
                  <a:pos x="33" y="12"/>
                </a:cxn>
              </a:cxnLst>
              <a:rect l="0" t="0" r="r" b="b"/>
              <a:pathLst>
                <a:path w="82" h="130">
                  <a:moveTo>
                    <a:pt x="33" y="12"/>
                  </a:moveTo>
                  <a:lnTo>
                    <a:pt x="33" y="12"/>
                  </a:lnTo>
                  <a:lnTo>
                    <a:pt x="38" y="22"/>
                  </a:lnTo>
                  <a:lnTo>
                    <a:pt x="42" y="31"/>
                  </a:lnTo>
                  <a:lnTo>
                    <a:pt x="42" y="41"/>
                  </a:lnTo>
                  <a:lnTo>
                    <a:pt x="39" y="47"/>
                  </a:lnTo>
                  <a:lnTo>
                    <a:pt x="30" y="50"/>
                  </a:lnTo>
                  <a:lnTo>
                    <a:pt x="20" y="47"/>
                  </a:lnTo>
                  <a:lnTo>
                    <a:pt x="9" y="41"/>
                  </a:lnTo>
                  <a:lnTo>
                    <a:pt x="0" y="35"/>
                  </a:lnTo>
                  <a:lnTo>
                    <a:pt x="9" y="44"/>
                  </a:lnTo>
                  <a:lnTo>
                    <a:pt x="22" y="56"/>
                  </a:lnTo>
                  <a:lnTo>
                    <a:pt x="32" y="68"/>
                  </a:lnTo>
                  <a:lnTo>
                    <a:pt x="43" y="80"/>
                  </a:lnTo>
                  <a:lnTo>
                    <a:pt x="55" y="94"/>
                  </a:lnTo>
                  <a:lnTo>
                    <a:pt x="65" y="106"/>
                  </a:lnTo>
                  <a:lnTo>
                    <a:pt x="74" y="118"/>
                  </a:lnTo>
                  <a:lnTo>
                    <a:pt x="82" y="130"/>
                  </a:lnTo>
                  <a:lnTo>
                    <a:pt x="81" y="124"/>
                  </a:lnTo>
                  <a:lnTo>
                    <a:pt x="77" y="115"/>
                  </a:lnTo>
                  <a:lnTo>
                    <a:pt x="75" y="106"/>
                  </a:lnTo>
                  <a:lnTo>
                    <a:pt x="73" y="97"/>
                  </a:lnTo>
                  <a:lnTo>
                    <a:pt x="68" y="86"/>
                  </a:lnTo>
                  <a:lnTo>
                    <a:pt x="64" y="74"/>
                  </a:lnTo>
                  <a:lnTo>
                    <a:pt x="57" y="59"/>
                  </a:lnTo>
                  <a:lnTo>
                    <a:pt x="51" y="44"/>
                  </a:lnTo>
                  <a:lnTo>
                    <a:pt x="48" y="35"/>
                  </a:lnTo>
                  <a:lnTo>
                    <a:pt x="41" y="22"/>
                  </a:lnTo>
                  <a:lnTo>
                    <a:pt x="34" y="7"/>
                  </a:lnTo>
                  <a:lnTo>
                    <a:pt x="30" y="0"/>
                  </a:lnTo>
                  <a:lnTo>
                    <a:pt x="33" y="12"/>
                  </a:lnTo>
                  <a:close/>
                </a:path>
              </a:pathLst>
            </a:custGeom>
            <a:noFill/>
            <a:ln w="1588">
              <a:solidFill>
                <a:srgbClr val="000000"/>
              </a:solidFill>
              <a:prstDash val="solid"/>
              <a:round/>
              <a:headEnd/>
              <a:tailEnd/>
            </a:ln>
          </p:spPr>
          <p:txBody>
            <a:bodyPr/>
            <a:lstStyle/>
            <a:p>
              <a:endParaRPr lang="en-US"/>
            </a:p>
          </p:txBody>
        </p:sp>
        <p:sp>
          <p:nvSpPr>
            <p:cNvPr id="1242173" name="Freeform 1085"/>
            <p:cNvSpPr>
              <a:spLocks/>
            </p:cNvSpPr>
            <p:nvPr/>
          </p:nvSpPr>
          <p:spPr bwMode="auto">
            <a:xfrm>
              <a:off x="3432" y="2025"/>
              <a:ext cx="3" cy="23"/>
            </a:xfrm>
            <a:custGeom>
              <a:avLst/>
              <a:gdLst/>
              <a:ahLst/>
              <a:cxnLst>
                <a:cxn ang="0">
                  <a:pos x="0" y="0"/>
                </a:cxn>
                <a:cxn ang="0">
                  <a:pos x="0" y="0"/>
                </a:cxn>
                <a:cxn ang="0">
                  <a:pos x="0" y="11"/>
                </a:cxn>
                <a:cxn ang="0">
                  <a:pos x="3" y="22"/>
                </a:cxn>
                <a:cxn ang="0">
                  <a:pos x="6" y="31"/>
                </a:cxn>
                <a:cxn ang="0">
                  <a:pos x="3" y="46"/>
                </a:cxn>
              </a:cxnLst>
              <a:rect l="0" t="0" r="r" b="b"/>
              <a:pathLst>
                <a:path w="6" h="46">
                  <a:moveTo>
                    <a:pt x="0" y="0"/>
                  </a:moveTo>
                  <a:lnTo>
                    <a:pt x="0" y="0"/>
                  </a:lnTo>
                  <a:lnTo>
                    <a:pt x="0" y="11"/>
                  </a:lnTo>
                  <a:lnTo>
                    <a:pt x="3" y="22"/>
                  </a:lnTo>
                  <a:lnTo>
                    <a:pt x="6" y="31"/>
                  </a:lnTo>
                  <a:lnTo>
                    <a:pt x="3" y="46"/>
                  </a:lnTo>
                </a:path>
              </a:pathLst>
            </a:custGeom>
            <a:noFill/>
            <a:ln w="1588">
              <a:solidFill>
                <a:srgbClr val="000000"/>
              </a:solidFill>
              <a:prstDash val="solid"/>
              <a:round/>
              <a:headEnd/>
              <a:tailEnd/>
            </a:ln>
          </p:spPr>
          <p:txBody>
            <a:bodyPr/>
            <a:lstStyle/>
            <a:p>
              <a:endParaRPr lang="en-US"/>
            </a:p>
          </p:txBody>
        </p:sp>
        <p:sp>
          <p:nvSpPr>
            <p:cNvPr id="1242174" name="Freeform 1086"/>
            <p:cNvSpPr>
              <a:spLocks/>
            </p:cNvSpPr>
            <p:nvPr/>
          </p:nvSpPr>
          <p:spPr bwMode="auto">
            <a:xfrm>
              <a:off x="3444" y="2033"/>
              <a:ext cx="2" cy="35"/>
            </a:xfrm>
            <a:custGeom>
              <a:avLst/>
              <a:gdLst/>
              <a:ahLst/>
              <a:cxnLst>
                <a:cxn ang="0">
                  <a:pos x="0" y="0"/>
                </a:cxn>
                <a:cxn ang="0">
                  <a:pos x="0" y="0"/>
                </a:cxn>
                <a:cxn ang="0">
                  <a:pos x="1" y="8"/>
                </a:cxn>
                <a:cxn ang="0">
                  <a:pos x="2" y="17"/>
                </a:cxn>
                <a:cxn ang="0">
                  <a:pos x="5" y="26"/>
                </a:cxn>
                <a:cxn ang="0">
                  <a:pos x="5" y="36"/>
                </a:cxn>
                <a:cxn ang="0">
                  <a:pos x="5" y="43"/>
                </a:cxn>
                <a:cxn ang="0">
                  <a:pos x="2" y="54"/>
                </a:cxn>
                <a:cxn ang="0">
                  <a:pos x="1" y="61"/>
                </a:cxn>
                <a:cxn ang="0">
                  <a:pos x="0" y="70"/>
                </a:cxn>
              </a:cxnLst>
              <a:rect l="0" t="0" r="r" b="b"/>
              <a:pathLst>
                <a:path w="5" h="70">
                  <a:moveTo>
                    <a:pt x="0" y="0"/>
                  </a:moveTo>
                  <a:lnTo>
                    <a:pt x="0" y="0"/>
                  </a:lnTo>
                  <a:lnTo>
                    <a:pt x="1" y="8"/>
                  </a:lnTo>
                  <a:lnTo>
                    <a:pt x="2" y="17"/>
                  </a:lnTo>
                  <a:lnTo>
                    <a:pt x="5" y="26"/>
                  </a:lnTo>
                  <a:lnTo>
                    <a:pt x="5" y="36"/>
                  </a:lnTo>
                  <a:lnTo>
                    <a:pt x="5" y="43"/>
                  </a:lnTo>
                  <a:lnTo>
                    <a:pt x="2" y="54"/>
                  </a:lnTo>
                  <a:lnTo>
                    <a:pt x="1" y="61"/>
                  </a:lnTo>
                  <a:lnTo>
                    <a:pt x="0" y="70"/>
                  </a:lnTo>
                </a:path>
              </a:pathLst>
            </a:custGeom>
            <a:noFill/>
            <a:ln w="1588">
              <a:solidFill>
                <a:srgbClr val="000000"/>
              </a:solidFill>
              <a:prstDash val="solid"/>
              <a:round/>
              <a:headEnd/>
              <a:tailEnd/>
            </a:ln>
          </p:spPr>
          <p:txBody>
            <a:bodyPr/>
            <a:lstStyle/>
            <a:p>
              <a:endParaRPr lang="en-US"/>
            </a:p>
          </p:txBody>
        </p:sp>
        <p:sp>
          <p:nvSpPr>
            <p:cNvPr id="1242175" name="Freeform 1087"/>
            <p:cNvSpPr>
              <a:spLocks/>
            </p:cNvSpPr>
            <p:nvPr/>
          </p:nvSpPr>
          <p:spPr bwMode="auto">
            <a:xfrm>
              <a:off x="3462" y="2067"/>
              <a:ext cx="2" cy="28"/>
            </a:xfrm>
            <a:custGeom>
              <a:avLst/>
              <a:gdLst/>
              <a:ahLst/>
              <a:cxnLst>
                <a:cxn ang="0">
                  <a:pos x="2" y="0"/>
                </a:cxn>
                <a:cxn ang="0">
                  <a:pos x="2" y="0"/>
                </a:cxn>
                <a:cxn ang="0">
                  <a:pos x="4" y="4"/>
                </a:cxn>
                <a:cxn ang="0">
                  <a:pos x="4" y="11"/>
                </a:cxn>
                <a:cxn ang="0">
                  <a:pos x="4" y="19"/>
                </a:cxn>
                <a:cxn ang="0">
                  <a:pos x="4" y="28"/>
                </a:cxn>
                <a:cxn ang="0">
                  <a:pos x="2" y="37"/>
                </a:cxn>
                <a:cxn ang="0">
                  <a:pos x="2" y="44"/>
                </a:cxn>
                <a:cxn ang="0">
                  <a:pos x="0" y="51"/>
                </a:cxn>
                <a:cxn ang="0">
                  <a:pos x="0" y="56"/>
                </a:cxn>
              </a:cxnLst>
              <a:rect l="0" t="0" r="r" b="b"/>
              <a:pathLst>
                <a:path w="4" h="56">
                  <a:moveTo>
                    <a:pt x="2" y="0"/>
                  </a:moveTo>
                  <a:lnTo>
                    <a:pt x="2" y="0"/>
                  </a:lnTo>
                  <a:lnTo>
                    <a:pt x="4" y="4"/>
                  </a:lnTo>
                  <a:lnTo>
                    <a:pt x="4" y="11"/>
                  </a:lnTo>
                  <a:lnTo>
                    <a:pt x="4" y="19"/>
                  </a:lnTo>
                  <a:lnTo>
                    <a:pt x="4" y="28"/>
                  </a:lnTo>
                  <a:lnTo>
                    <a:pt x="2" y="37"/>
                  </a:lnTo>
                  <a:lnTo>
                    <a:pt x="2" y="44"/>
                  </a:lnTo>
                  <a:lnTo>
                    <a:pt x="0" y="51"/>
                  </a:lnTo>
                  <a:lnTo>
                    <a:pt x="0" y="56"/>
                  </a:lnTo>
                </a:path>
              </a:pathLst>
            </a:custGeom>
            <a:noFill/>
            <a:ln w="1588">
              <a:solidFill>
                <a:srgbClr val="000000"/>
              </a:solidFill>
              <a:prstDash val="solid"/>
              <a:round/>
              <a:headEnd/>
              <a:tailEnd/>
            </a:ln>
          </p:spPr>
          <p:txBody>
            <a:bodyPr/>
            <a:lstStyle/>
            <a:p>
              <a:endParaRPr lang="en-US"/>
            </a:p>
          </p:txBody>
        </p:sp>
        <p:sp>
          <p:nvSpPr>
            <p:cNvPr id="1242176" name="Freeform 1088"/>
            <p:cNvSpPr>
              <a:spLocks/>
            </p:cNvSpPr>
            <p:nvPr/>
          </p:nvSpPr>
          <p:spPr bwMode="auto">
            <a:xfrm>
              <a:off x="3364" y="1979"/>
              <a:ext cx="9" cy="19"/>
            </a:xfrm>
            <a:custGeom>
              <a:avLst/>
              <a:gdLst/>
              <a:ahLst/>
              <a:cxnLst>
                <a:cxn ang="0">
                  <a:pos x="0" y="0"/>
                </a:cxn>
                <a:cxn ang="0">
                  <a:pos x="0" y="0"/>
                </a:cxn>
                <a:cxn ang="0">
                  <a:pos x="0" y="3"/>
                </a:cxn>
                <a:cxn ang="0">
                  <a:pos x="1" y="6"/>
                </a:cxn>
                <a:cxn ang="0">
                  <a:pos x="3" y="9"/>
                </a:cxn>
                <a:cxn ang="0">
                  <a:pos x="4" y="12"/>
                </a:cxn>
                <a:cxn ang="0">
                  <a:pos x="9" y="19"/>
                </a:cxn>
                <a:cxn ang="0">
                  <a:pos x="12" y="24"/>
                </a:cxn>
                <a:cxn ang="0">
                  <a:pos x="17" y="31"/>
                </a:cxn>
                <a:cxn ang="0">
                  <a:pos x="18" y="37"/>
                </a:cxn>
              </a:cxnLst>
              <a:rect l="0" t="0" r="r" b="b"/>
              <a:pathLst>
                <a:path w="18" h="37">
                  <a:moveTo>
                    <a:pt x="0" y="0"/>
                  </a:moveTo>
                  <a:lnTo>
                    <a:pt x="0" y="0"/>
                  </a:lnTo>
                  <a:lnTo>
                    <a:pt x="0" y="3"/>
                  </a:lnTo>
                  <a:lnTo>
                    <a:pt x="1" y="6"/>
                  </a:lnTo>
                  <a:lnTo>
                    <a:pt x="3" y="9"/>
                  </a:lnTo>
                  <a:lnTo>
                    <a:pt x="4" y="12"/>
                  </a:lnTo>
                  <a:lnTo>
                    <a:pt x="9" y="19"/>
                  </a:lnTo>
                  <a:lnTo>
                    <a:pt x="12" y="24"/>
                  </a:lnTo>
                  <a:lnTo>
                    <a:pt x="17" y="31"/>
                  </a:lnTo>
                  <a:lnTo>
                    <a:pt x="18" y="37"/>
                  </a:lnTo>
                </a:path>
              </a:pathLst>
            </a:custGeom>
            <a:noFill/>
            <a:ln w="1588">
              <a:solidFill>
                <a:srgbClr val="000000"/>
              </a:solidFill>
              <a:prstDash val="solid"/>
              <a:round/>
              <a:headEnd/>
              <a:tailEnd/>
            </a:ln>
          </p:spPr>
          <p:txBody>
            <a:bodyPr/>
            <a:lstStyle/>
            <a:p>
              <a:endParaRPr lang="en-US"/>
            </a:p>
          </p:txBody>
        </p:sp>
        <p:sp>
          <p:nvSpPr>
            <p:cNvPr id="1242177" name="Freeform 1089"/>
            <p:cNvSpPr>
              <a:spLocks/>
            </p:cNvSpPr>
            <p:nvPr/>
          </p:nvSpPr>
          <p:spPr bwMode="auto">
            <a:xfrm>
              <a:off x="3386" y="1963"/>
              <a:ext cx="49" cy="105"/>
            </a:xfrm>
            <a:custGeom>
              <a:avLst/>
              <a:gdLst/>
              <a:ahLst/>
              <a:cxnLst>
                <a:cxn ang="0">
                  <a:pos x="99" y="209"/>
                </a:cxn>
                <a:cxn ang="0">
                  <a:pos x="99" y="209"/>
                </a:cxn>
                <a:cxn ang="0">
                  <a:pos x="98" y="203"/>
                </a:cxn>
                <a:cxn ang="0">
                  <a:pos x="94" y="194"/>
                </a:cxn>
                <a:cxn ang="0">
                  <a:pos x="92" y="185"/>
                </a:cxn>
                <a:cxn ang="0">
                  <a:pos x="90" y="176"/>
                </a:cxn>
                <a:cxn ang="0">
                  <a:pos x="85" y="165"/>
                </a:cxn>
                <a:cxn ang="0">
                  <a:pos x="81" y="153"/>
                </a:cxn>
                <a:cxn ang="0">
                  <a:pos x="74" y="138"/>
                </a:cxn>
                <a:cxn ang="0">
                  <a:pos x="68" y="123"/>
                </a:cxn>
                <a:cxn ang="0">
                  <a:pos x="65" y="116"/>
                </a:cxn>
                <a:cxn ang="0">
                  <a:pos x="58" y="101"/>
                </a:cxn>
                <a:cxn ang="0">
                  <a:pos x="51" y="86"/>
                </a:cxn>
                <a:cxn ang="0">
                  <a:pos x="47" y="79"/>
                </a:cxn>
                <a:cxn ang="0">
                  <a:pos x="46" y="74"/>
                </a:cxn>
                <a:cxn ang="0">
                  <a:pos x="42" y="68"/>
                </a:cxn>
                <a:cxn ang="0">
                  <a:pos x="37" y="59"/>
                </a:cxn>
                <a:cxn ang="0">
                  <a:pos x="31" y="45"/>
                </a:cxn>
                <a:cxn ang="0">
                  <a:pos x="23" y="33"/>
                </a:cxn>
                <a:cxn ang="0">
                  <a:pos x="14" y="21"/>
                </a:cxn>
                <a:cxn ang="0">
                  <a:pos x="6" y="9"/>
                </a:cxn>
                <a:cxn ang="0">
                  <a:pos x="0" y="0"/>
                </a:cxn>
              </a:cxnLst>
              <a:rect l="0" t="0" r="r" b="b"/>
              <a:pathLst>
                <a:path w="99" h="209">
                  <a:moveTo>
                    <a:pt x="99" y="209"/>
                  </a:moveTo>
                  <a:lnTo>
                    <a:pt x="99" y="209"/>
                  </a:lnTo>
                  <a:lnTo>
                    <a:pt x="98" y="203"/>
                  </a:lnTo>
                  <a:lnTo>
                    <a:pt x="94" y="194"/>
                  </a:lnTo>
                  <a:lnTo>
                    <a:pt x="92" y="185"/>
                  </a:lnTo>
                  <a:lnTo>
                    <a:pt x="90" y="176"/>
                  </a:lnTo>
                  <a:lnTo>
                    <a:pt x="85" y="165"/>
                  </a:lnTo>
                  <a:lnTo>
                    <a:pt x="81" y="153"/>
                  </a:lnTo>
                  <a:lnTo>
                    <a:pt x="74" y="138"/>
                  </a:lnTo>
                  <a:lnTo>
                    <a:pt x="68" y="123"/>
                  </a:lnTo>
                  <a:lnTo>
                    <a:pt x="65" y="116"/>
                  </a:lnTo>
                  <a:lnTo>
                    <a:pt x="58" y="101"/>
                  </a:lnTo>
                  <a:lnTo>
                    <a:pt x="51" y="86"/>
                  </a:lnTo>
                  <a:lnTo>
                    <a:pt x="47" y="79"/>
                  </a:lnTo>
                  <a:lnTo>
                    <a:pt x="46" y="74"/>
                  </a:lnTo>
                  <a:lnTo>
                    <a:pt x="42" y="68"/>
                  </a:lnTo>
                  <a:lnTo>
                    <a:pt x="37" y="59"/>
                  </a:lnTo>
                  <a:lnTo>
                    <a:pt x="31" y="45"/>
                  </a:lnTo>
                  <a:lnTo>
                    <a:pt x="23" y="33"/>
                  </a:lnTo>
                  <a:lnTo>
                    <a:pt x="14" y="21"/>
                  </a:lnTo>
                  <a:lnTo>
                    <a:pt x="6" y="9"/>
                  </a:lnTo>
                  <a:lnTo>
                    <a:pt x="0" y="0"/>
                  </a:lnTo>
                </a:path>
              </a:pathLst>
            </a:custGeom>
            <a:noFill/>
            <a:ln w="1588">
              <a:solidFill>
                <a:srgbClr val="000000"/>
              </a:solidFill>
              <a:prstDash val="solid"/>
              <a:round/>
              <a:headEnd/>
              <a:tailEnd/>
            </a:ln>
          </p:spPr>
          <p:txBody>
            <a:bodyPr/>
            <a:lstStyle/>
            <a:p>
              <a:endParaRPr lang="en-US"/>
            </a:p>
          </p:txBody>
        </p:sp>
        <p:sp>
          <p:nvSpPr>
            <p:cNvPr id="1242178" name="Freeform 1090"/>
            <p:cNvSpPr>
              <a:spLocks/>
            </p:cNvSpPr>
            <p:nvPr/>
          </p:nvSpPr>
          <p:spPr bwMode="auto">
            <a:xfrm>
              <a:off x="3394" y="1806"/>
              <a:ext cx="57" cy="170"/>
            </a:xfrm>
            <a:custGeom>
              <a:avLst/>
              <a:gdLst/>
              <a:ahLst/>
              <a:cxnLst>
                <a:cxn ang="0">
                  <a:pos x="92" y="341"/>
                </a:cxn>
                <a:cxn ang="0">
                  <a:pos x="93" y="339"/>
                </a:cxn>
                <a:cxn ang="0">
                  <a:pos x="97" y="334"/>
                </a:cxn>
                <a:cxn ang="0">
                  <a:pos x="102" y="322"/>
                </a:cxn>
                <a:cxn ang="0">
                  <a:pos x="108" y="304"/>
                </a:cxn>
                <a:cxn ang="0">
                  <a:pos x="112" y="282"/>
                </a:cxn>
                <a:cxn ang="0">
                  <a:pos x="116" y="255"/>
                </a:cxn>
                <a:cxn ang="0">
                  <a:pos x="116" y="222"/>
                </a:cxn>
                <a:cxn ang="0">
                  <a:pos x="111" y="183"/>
                </a:cxn>
                <a:cxn ang="0">
                  <a:pos x="106" y="144"/>
                </a:cxn>
                <a:cxn ang="0">
                  <a:pos x="101" y="111"/>
                </a:cxn>
                <a:cxn ang="0">
                  <a:pos x="99" y="83"/>
                </a:cxn>
                <a:cxn ang="0">
                  <a:pos x="97" y="63"/>
                </a:cxn>
                <a:cxn ang="0">
                  <a:pos x="97" y="42"/>
                </a:cxn>
                <a:cxn ang="0">
                  <a:pos x="99" y="27"/>
                </a:cxn>
                <a:cxn ang="0">
                  <a:pos x="102" y="12"/>
                </a:cxn>
                <a:cxn ang="0">
                  <a:pos x="106" y="0"/>
                </a:cxn>
                <a:cxn ang="0">
                  <a:pos x="102" y="3"/>
                </a:cxn>
                <a:cxn ang="0">
                  <a:pos x="92" y="15"/>
                </a:cxn>
                <a:cxn ang="0">
                  <a:pos x="76" y="33"/>
                </a:cxn>
                <a:cxn ang="0">
                  <a:pos x="58" y="54"/>
                </a:cxn>
                <a:cxn ang="0">
                  <a:pos x="39" y="79"/>
                </a:cxn>
                <a:cxn ang="0">
                  <a:pos x="22" y="106"/>
                </a:cxn>
                <a:cxn ang="0">
                  <a:pos x="9" y="135"/>
                </a:cxn>
                <a:cxn ang="0">
                  <a:pos x="2" y="163"/>
                </a:cxn>
                <a:cxn ang="0">
                  <a:pos x="0" y="188"/>
                </a:cxn>
                <a:cxn ang="0">
                  <a:pos x="0" y="212"/>
                </a:cxn>
                <a:cxn ang="0">
                  <a:pos x="6" y="233"/>
                </a:cxn>
                <a:cxn ang="0">
                  <a:pos x="9" y="249"/>
                </a:cxn>
                <a:cxn ang="0">
                  <a:pos x="15" y="262"/>
                </a:cxn>
                <a:cxn ang="0">
                  <a:pos x="20" y="271"/>
                </a:cxn>
                <a:cxn ang="0">
                  <a:pos x="24" y="277"/>
                </a:cxn>
                <a:cxn ang="0">
                  <a:pos x="25" y="279"/>
                </a:cxn>
                <a:cxn ang="0">
                  <a:pos x="75" y="307"/>
                </a:cxn>
                <a:cxn ang="0">
                  <a:pos x="92" y="341"/>
                </a:cxn>
              </a:cxnLst>
              <a:rect l="0" t="0" r="r" b="b"/>
              <a:pathLst>
                <a:path w="116" h="341">
                  <a:moveTo>
                    <a:pt x="92" y="341"/>
                  </a:moveTo>
                  <a:lnTo>
                    <a:pt x="93" y="339"/>
                  </a:lnTo>
                  <a:lnTo>
                    <a:pt x="97" y="334"/>
                  </a:lnTo>
                  <a:lnTo>
                    <a:pt x="102" y="322"/>
                  </a:lnTo>
                  <a:lnTo>
                    <a:pt x="108" y="304"/>
                  </a:lnTo>
                  <a:lnTo>
                    <a:pt x="112" y="282"/>
                  </a:lnTo>
                  <a:lnTo>
                    <a:pt x="116" y="255"/>
                  </a:lnTo>
                  <a:lnTo>
                    <a:pt x="116" y="222"/>
                  </a:lnTo>
                  <a:lnTo>
                    <a:pt x="111" y="183"/>
                  </a:lnTo>
                  <a:lnTo>
                    <a:pt x="106" y="144"/>
                  </a:lnTo>
                  <a:lnTo>
                    <a:pt x="101" y="111"/>
                  </a:lnTo>
                  <a:lnTo>
                    <a:pt x="99" y="83"/>
                  </a:lnTo>
                  <a:lnTo>
                    <a:pt x="97" y="63"/>
                  </a:lnTo>
                  <a:lnTo>
                    <a:pt x="97" y="42"/>
                  </a:lnTo>
                  <a:lnTo>
                    <a:pt x="99" y="27"/>
                  </a:lnTo>
                  <a:lnTo>
                    <a:pt x="102" y="12"/>
                  </a:lnTo>
                  <a:lnTo>
                    <a:pt x="106" y="0"/>
                  </a:lnTo>
                  <a:lnTo>
                    <a:pt x="102" y="3"/>
                  </a:lnTo>
                  <a:lnTo>
                    <a:pt x="92" y="15"/>
                  </a:lnTo>
                  <a:lnTo>
                    <a:pt x="76" y="33"/>
                  </a:lnTo>
                  <a:lnTo>
                    <a:pt x="58" y="54"/>
                  </a:lnTo>
                  <a:lnTo>
                    <a:pt x="39" y="79"/>
                  </a:lnTo>
                  <a:lnTo>
                    <a:pt x="22" y="106"/>
                  </a:lnTo>
                  <a:lnTo>
                    <a:pt x="9" y="135"/>
                  </a:lnTo>
                  <a:lnTo>
                    <a:pt x="2" y="163"/>
                  </a:lnTo>
                  <a:lnTo>
                    <a:pt x="0" y="188"/>
                  </a:lnTo>
                  <a:lnTo>
                    <a:pt x="0" y="212"/>
                  </a:lnTo>
                  <a:lnTo>
                    <a:pt x="6" y="233"/>
                  </a:lnTo>
                  <a:lnTo>
                    <a:pt x="9" y="249"/>
                  </a:lnTo>
                  <a:lnTo>
                    <a:pt x="15" y="262"/>
                  </a:lnTo>
                  <a:lnTo>
                    <a:pt x="20" y="271"/>
                  </a:lnTo>
                  <a:lnTo>
                    <a:pt x="24" y="277"/>
                  </a:lnTo>
                  <a:lnTo>
                    <a:pt x="25" y="279"/>
                  </a:lnTo>
                  <a:lnTo>
                    <a:pt x="75" y="307"/>
                  </a:lnTo>
                  <a:lnTo>
                    <a:pt x="92" y="341"/>
                  </a:lnTo>
                  <a:close/>
                </a:path>
              </a:pathLst>
            </a:custGeom>
            <a:solidFill>
              <a:srgbClr val="FFFFFF"/>
            </a:solidFill>
            <a:ln w="9525">
              <a:noFill/>
              <a:round/>
              <a:headEnd/>
              <a:tailEnd/>
            </a:ln>
          </p:spPr>
          <p:txBody>
            <a:bodyPr/>
            <a:lstStyle/>
            <a:p>
              <a:endParaRPr lang="en-US"/>
            </a:p>
          </p:txBody>
        </p:sp>
        <p:sp>
          <p:nvSpPr>
            <p:cNvPr id="1242179" name="Freeform 1091"/>
            <p:cNvSpPr>
              <a:spLocks/>
            </p:cNvSpPr>
            <p:nvPr/>
          </p:nvSpPr>
          <p:spPr bwMode="auto">
            <a:xfrm>
              <a:off x="3394" y="1806"/>
              <a:ext cx="57" cy="170"/>
            </a:xfrm>
            <a:custGeom>
              <a:avLst/>
              <a:gdLst/>
              <a:ahLst/>
              <a:cxnLst>
                <a:cxn ang="0">
                  <a:pos x="92" y="341"/>
                </a:cxn>
                <a:cxn ang="0">
                  <a:pos x="92" y="341"/>
                </a:cxn>
                <a:cxn ang="0">
                  <a:pos x="93" y="339"/>
                </a:cxn>
                <a:cxn ang="0">
                  <a:pos x="97" y="334"/>
                </a:cxn>
                <a:cxn ang="0">
                  <a:pos x="102" y="322"/>
                </a:cxn>
                <a:cxn ang="0">
                  <a:pos x="108" y="304"/>
                </a:cxn>
                <a:cxn ang="0">
                  <a:pos x="112" y="282"/>
                </a:cxn>
                <a:cxn ang="0">
                  <a:pos x="116" y="255"/>
                </a:cxn>
                <a:cxn ang="0">
                  <a:pos x="116" y="222"/>
                </a:cxn>
                <a:cxn ang="0">
                  <a:pos x="111" y="183"/>
                </a:cxn>
                <a:cxn ang="0">
                  <a:pos x="106" y="144"/>
                </a:cxn>
                <a:cxn ang="0">
                  <a:pos x="101" y="111"/>
                </a:cxn>
                <a:cxn ang="0">
                  <a:pos x="99" y="83"/>
                </a:cxn>
                <a:cxn ang="0">
                  <a:pos x="97" y="63"/>
                </a:cxn>
                <a:cxn ang="0">
                  <a:pos x="97" y="42"/>
                </a:cxn>
                <a:cxn ang="0">
                  <a:pos x="99" y="27"/>
                </a:cxn>
                <a:cxn ang="0">
                  <a:pos x="102" y="12"/>
                </a:cxn>
                <a:cxn ang="0">
                  <a:pos x="106" y="0"/>
                </a:cxn>
                <a:cxn ang="0">
                  <a:pos x="102" y="3"/>
                </a:cxn>
                <a:cxn ang="0">
                  <a:pos x="92" y="15"/>
                </a:cxn>
                <a:cxn ang="0">
                  <a:pos x="76" y="33"/>
                </a:cxn>
                <a:cxn ang="0">
                  <a:pos x="58" y="54"/>
                </a:cxn>
                <a:cxn ang="0">
                  <a:pos x="39" y="79"/>
                </a:cxn>
                <a:cxn ang="0">
                  <a:pos x="22" y="106"/>
                </a:cxn>
                <a:cxn ang="0">
                  <a:pos x="9" y="135"/>
                </a:cxn>
                <a:cxn ang="0">
                  <a:pos x="2" y="163"/>
                </a:cxn>
                <a:cxn ang="0">
                  <a:pos x="0" y="188"/>
                </a:cxn>
                <a:cxn ang="0">
                  <a:pos x="0" y="212"/>
                </a:cxn>
                <a:cxn ang="0">
                  <a:pos x="6" y="233"/>
                </a:cxn>
                <a:cxn ang="0">
                  <a:pos x="9" y="249"/>
                </a:cxn>
                <a:cxn ang="0">
                  <a:pos x="15" y="262"/>
                </a:cxn>
                <a:cxn ang="0">
                  <a:pos x="20" y="271"/>
                </a:cxn>
                <a:cxn ang="0">
                  <a:pos x="24" y="277"/>
                </a:cxn>
                <a:cxn ang="0">
                  <a:pos x="25" y="279"/>
                </a:cxn>
                <a:cxn ang="0">
                  <a:pos x="75" y="307"/>
                </a:cxn>
                <a:cxn ang="0">
                  <a:pos x="92" y="341"/>
                </a:cxn>
              </a:cxnLst>
              <a:rect l="0" t="0" r="r" b="b"/>
              <a:pathLst>
                <a:path w="116" h="341">
                  <a:moveTo>
                    <a:pt x="92" y="341"/>
                  </a:moveTo>
                  <a:lnTo>
                    <a:pt x="92" y="341"/>
                  </a:lnTo>
                  <a:lnTo>
                    <a:pt x="93" y="339"/>
                  </a:lnTo>
                  <a:lnTo>
                    <a:pt x="97" y="334"/>
                  </a:lnTo>
                  <a:lnTo>
                    <a:pt x="102" y="322"/>
                  </a:lnTo>
                  <a:lnTo>
                    <a:pt x="108" y="304"/>
                  </a:lnTo>
                  <a:lnTo>
                    <a:pt x="112" y="282"/>
                  </a:lnTo>
                  <a:lnTo>
                    <a:pt x="116" y="255"/>
                  </a:lnTo>
                  <a:lnTo>
                    <a:pt x="116" y="222"/>
                  </a:lnTo>
                  <a:lnTo>
                    <a:pt x="111" y="183"/>
                  </a:lnTo>
                  <a:lnTo>
                    <a:pt x="106" y="144"/>
                  </a:lnTo>
                  <a:lnTo>
                    <a:pt x="101" y="111"/>
                  </a:lnTo>
                  <a:lnTo>
                    <a:pt x="99" y="83"/>
                  </a:lnTo>
                  <a:lnTo>
                    <a:pt x="97" y="63"/>
                  </a:lnTo>
                  <a:lnTo>
                    <a:pt x="97" y="42"/>
                  </a:lnTo>
                  <a:lnTo>
                    <a:pt x="99" y="27"/>
                  </a:lnTo>
                  <a:lnTo>
                    <a:pt x="102" y="12"/>
                  </a:lnTo>
                  <a:lnTo>
                    <a:pt x="106" y="0"/>
                  </a:lnTo>
                  <a:lnTo>
                    <a:pt x="102" y="3"/>
                  </a:lnTo>
                  <a:lnTo>
                    <a:pt x="92" y="15"/>
                  </a:lnTo>
                  <a:lnTo>
                    <a:pt x="76" y="33"/>
                  </a:lnTo>
                  <a:lnTo>
                    <a:pt x="58" y="54"/>
                  </a:lnTo>
                  <a:lnTo>
                    <a:pt x="39" y="79"/>
                  </a:lnTo>
                  <a:lnTo>
                    <a:pt x="22" y="106"/>
                  </a:lnTo>
                  <a:lnTo>
                    <a:pt x="9" y="135"/>
                  </a:lnTo>
                  <a:lnTo>
                    <a:pt x="2" y="163"/>
                  </a:lnTo>
                  <a:lnTo>
                    <a:pt x="0" y="188"/>
                  </a:lnTo>
                  <a:lnTo>
                    <a:pt x="0" y="212"/>
                  </a:lnTo>
                  <a:lnTo>
                    <a:pt x="6" y="233"/>
                  </a:lnTo>
                  <a:lnTo>
                    <a:pt x="9" y="249"/>
                  </a:lnTo>
                  <a:lnTo>
                    <a:pt x="15" y="262"/>
                  </a:lnTo>
                  <a:lnTo>
                    <a:pt x="20" y="271"/>
                  </a:lnTo>
                  <a:lnTo>
                    <a:pt x="24" y="277"/>
                  </a:lnTo>
                  <a:lnTo>
                    <a:pt x="25" y="279"/>
                  </a:lnTo>
                  <a:lnTo>
                    <a:pt x="75" y="307"/>
                  </a:lnTo>
                  <a:lnTo>
                    <a:pt x="92" y="341"/>
                  </a:lnTo>
                  <a:close/>
                </a:path>
              </a:pathLst>
            </a:custGeom>
            <a:noFill/>
            <a:ln w="1588">
              <a:solidFill>
                <a:srgbClr val="000000"/>
              </a:solidFill>
              <a:prstDash val="solid"/>
              <a:round/>
              <a:headEnd/>
              <a:tailEnd/>
            </a:ln>
          </p:spPr>
          <p:txBody>
            <a:bodyPr/>
            <a:lstStyle/>
            <a:p>
              <a:endParaRPr lang="en-US"/>
            </a:p>
          </p:txBody>
        </p:sp>
        <p:sp>
          <p:nvSpPr>
            <p:cNvPr id="1242180" name="Freeform 1092"/>
            <p:cNvSpPr>
              <a:spLocks/>
            </p:cNvSpPr>
            <p:nvPr/>
          </p:nvSpPr>
          <p:spPr bwMode="auto">
            <a:xfrm>
              <a:off x="3436" y="1866"/>
              <a:ext cx="8" cy="80"/>
            </a:xfrm>
            <a:custGeom>
              <a:avLst/>
              <a:gdLst/>
              <a:ahLst/>
              <a:cxnLst>
                <a:cxn ang="0">
                  <a:pos x="0" y="0"/>
                </a:cxn>
                <a:cxn ang="0">
                  <a:pos x="0" y="0"/>
                </a:cxn>
                <a:cxn ang="0">
                  <a:pos x="0" y="18"/>
                </a:cxn>
                <a:cxn ang="0">
                  <a:pos x="3" y="33"/>
                </a:cxn>
                <a:cxn ang="0">
                  <a:pos x="7" y="49"/>
                </a:cxn>
                <a:cxn ang="0">
                  <a:pos x="9" y="63"/>
                </a:cxn>
                <a:cxn ang="0">
                  <a:pos x="12" y="77"/>
                </a:cxn>
                <a:cxn ang="0">
                  <a:pos x="16" y="91"/>
                </a:cxn>
                <a:cxn ang="0">
                  <a:pos x="16" y="104"/>
                </a:cxn>
                <a:cxn ang="0">
                  <a:pos x="12" y="117"/>
                </a:cxn>
                <a:cxn ang="0">
                  <a:pos x="8" y="134"/>
                </a:cxn>
                <a:cxn ang="0">
                  <a:pos x="7" y="145"/>
                </a:cxn>
                <a:cxn ang="0">
                  <a:pos x="3" y="153"/>
                </a:cxn>
                <a:cxn ang="0">
                  <a:pos x="0" y="160"/>
                </a:cxn>
              </a:cxnLst>
              <a:rect l="0" t="0" r="r" b="b"/>
              <a:pathLst>
                <a:path w="16" h="160">
                  <a:moveTo>
                    <a:pt x="0" y="0"/>
                  </a:moveTo>
                  <a:lnTo>
                    <a:pt x="0" y="0"/>
                  </a:lnTo>
                  <a:lnTo>
                    <a:pt x="0" y="18"/>
                  </a:lnTo>
                  <a:lnTo>
                    <a:pt x="3" y="33"/>
                  </a:lnTo>
                  <a:lnTo>
                    <a:pt x="7" y="49"/>
                  </a:lnTo>
                  <a:lnTo>
                    <a:pt x="9" y="63"/>
                  </a:lnTo>
                  <a:lnTo>
                    <a:pt x="12" y="77"/>
                  </a:lnTo>
                  <a:lnTo>
                    <a:pt x="16" y="91"/>
                  </a:lnTo>
                  <a:lnTo>
                    <a:pt x="16" y="104"/>
                  </a:lnTo>
                  <a:lnTo>
                    <a:pt x="12" y="117"/>
                  </a:lnTo>
                  <a:lnTo>
                    <a:pt x="8" y="134"/>
                  </a:lnTo>
                  <a:lnTo>
                    <a:pt x="7" y="145"/>
                  </a:lnTo>
                  <a:lnTo>
                    <a:pt x="3" y="153"/>
                  </a:lnTo>
                  <a:lnTo>
                    <a:pt x="0" y="160"/>
                  </a:lnTo>
                </a:path>
              </a:pathLst>
            </a:custGeom>
            <a:noFill/>
            <a:ln w="1588">
              <a:solidFill>
                <a:srgbClr val="000000"/>
              </a:solidFill>
              <a:prstDash val="solid"/>
              <a:round/>
              <a:headEnd/>
              <a:tailEnd/>
            </a:ln>
          </p:spPr>
          <p:txBody>
            <a:bodyPr/>
            <a:lstStyle/>
            <a:p>
              <a:endParaRPr lang="en-US"/>
            </a:p>
          </p:txBody>
        </p:sp>
        <p:sp>
          <p:nvSpPr>
            <p:cNvPr id="1242181" name="Freeform 1093"/>
            <p:cNvSpPr>
              <a:spLocks/>
            </p:cNvSpPr>
            <p:nvPr/>
          </p:nvSpPr>
          <p:spPr bwMode="auto">
            <a:xfrm>
              <a:off x="3394" y="1939"/>
              <a:ext cx="50" cy="63"/>
            </a:xfrm>
            <a:custGeom>
              <a:avLst/>
              <a:gdLst/>
              <a:ahLst/>
              <a:cxnLst>
                <a:cxn ang="0">
                  <a:pos x="22" y="3"/>
                </a:cxn>
                <a:cxn ang="0">
                  <a:pos x="6" y="0"/>
                </a:cxn>
                <a:cxn ang="0">
                  <a:pos x="2" y="4"/>
                </a:cxn>
                <a:cxn ang="0">
                  <a:pos x="0" y="18"/>
                </a:cxn>
                <a:cxn ang="0">
                  <a:pos x="6" y="25"/>
                </a:cxn>
                <a:cxn ang="0">
                  <a:pos x="7" y="35"/>
                </a:cxn>
                <a:cxn ang="0">
                  <a:pos x="9" y="43"/>
                </a:cxn>
                <a:cxn ang="0">
                  <a:pos x="11" y="58"/>
                </a:cxn>
                <a:cxn ang="0">
                  <a:pos x="15" y="69"/>
                </a:cxn>
                <a:cxn ang="0">
                  <a:pos x="25" y="74"/>
                </a:cxn>
                <a:cxn ang="0">
                  <a:pos x="35" y="75"/>
                </a:cxn>
                <a:cxn ang="0">
                  <a:pos x="35" y="80"/>
                </a:cxn>
                <a:cxn ang="0">
                  <a:pos x="43" y="81"/>
                </a:cxn>
                <a:cxn ang="0">
                  <a:pos x="48" y="86"/>
                </a:cxn>
                <a:cxn ang="0">
                  <a:pos x="52" y="87"/>
                </a:cxn>
                <a:cxn ang="0">
                  <a:pos x="58" y="92"/>
                </a:cxn>
                <a:cxn ang="0">
                  <a:pos x="62" y="96"/>
                </a:cxn>
                <a:cxn ang="0">
                  <a:pos x="68" y="98"/>
                </a:cxn>
                <a:cxn ang="0">
                  <a:pos x="76" y="106"/>
                </a:cxn>
                <a:cxn ang="0">
                  <a:pos x="79" y="112"/>
                </a:cxn>
                <a:cxn ang="0">
                  <a:pos x="88" y="117"/>
                </a:cxn>
                <a:cxn ang="0">
                  <a:pos x="97" y="126"/>
                </a:cxn>
                <a:cxn ang="0">
                  <a:pos x="101" y="121"/>
                </a:cxn>
                <a:cxn ang="0">
                  <a:pos x="99" y="106"/>
                </a:cxn>
                <a:cxn ang="0">
                  <a:pos x="97" y="89"/>
                </a:cxn>
                <a:cxn ang="0">
                  <a:pos x="94" y="72"/>
                </a:cxn>
                <a:cxn ang="0">
                  <a:pos x="92" y="61"/>
                </a:cxn>
                <a:cxn ang="0">
                  <a:pos x="90" y="52"/>
                </a:cxn>
                <a:cxn ang="0">
                  <a:pos x="86" y="46"/>
                </a:cxn>
                <a:cxn ang="0">
                  <a:pos x="83" y="40"/>
                </a:cxn>
                <a:cxn ang="0">
                  <a:pos x="76" y="35"/>
                </a:cxn>
                <a:cxn ang="0">
                  <a:pos x="70" y="27"/>
                </a:cxn>
                <a:cxn ang="0">
                  <a:pos x="62" y="19"/>
                </a:cxn>
                <a:cxn ang="0">
                  <a:pos x="57" y="15"/>
                </a:cxn>
                <a:cxn ang="0">
                  <a:pos x="52" y="13"/>
                </a:cxn>
                <a:cxn ang="0">
                  <a:pos x="48" y="10"/>
                </a:cxn>
                <a:cxn ang="0">
                  <a:pos x="41" y="6"/>
                </a:cxn>
                <a:cxn ang="0">
                  <a:pos x="35" y="4"/>
                </a:cxn>
              </a:cxnLst>
              <a:rect l="0" t="0" r="r" b="b"/>
              <a:pathLst>
                <a:path w="101" h="126">
                  <a:moveTo>
                    <a:pt x="32" y="4"/>
                  </a:moveTo>
                  <a:lnTo>
                    <a:pt x="22" y="3"/>
                  </a:lnTo>
                  <a:lnTo>
                    <a:pt x="11" y="1"/>
                  </a:lnTo>
                  <a:lnTo>
                    <a:pt x="6" y="0"/>
                  </a:lnTo>
                  <a:lnTo>
                    <a:pt x="2" y="0"/>
                  </a:lnTo>
                  <a:lnTo>
                    <a:pt x="2" y="4"/>
                  </a:lnTo>
                  <a:lnTo>
                    <a:pt x="0" y="12"/>
                  </a:lnTo>
                  <a:lnTo>
                    <a:pt x="0" y="18"/>
                  </a:lnTo>
                  <a:lnTo>
                    <a:pt x="0" y="22"/>
                  </a:lnTo>
                  <a:lnTo>
                    <a:pt x="6" y="25"/>
                  </a:lnTo>
                  <a:lnTo>
                    <a:pt x="7" y="30"/>
                  </a:lnTo>
                  <a:lnTo>
                    <a:pt x="7" y="35"/>
                  </a:lnTo>
                  <a:lnTo>
                    <a:pt x="8" y="38"/>
                  </a:lnTo>
                  <a:lnTo>
                    <a:pt x="9" y="43"/>
                  </a:lnTo>
                  <a:lnTo>
                    <a:pt x="9" y="50"/>
                  </a:lnTo>
                  <a:lnTo>
                    <a:pt x="11" y="58"/>
                  </a:lnTo>
                  <a:lnTo>
                    <a:pt x="11" y="62"/>
                  </a:lnTo>
                  <a:lnTo>
                    <a:pt x="15" y="69"/>
                  </a:lnTo>
                  <a:lnTo>
                    <a:pt x="18" y="72"/>
                  </a:lnTo>
                  <a:lnTo>
                    <a:pt x="25" y="74"/>
                  </a:lnTo>
                  <a:lnTo>
                    <a:pt x="31" y="74"/>
                  </a:lnTo>
                  <a:lnTo>
                    <a:pt x="35" y="75"/>
                  </a:lnTo>
                  <a:lnTo>
                    <a:pt x="35" y="77"/>
                  </a:lnTo>
                  <a:lnTo>
                    <a:pt x="35" y="80"/>
                  </a:lnTo>
                  <a:lnTo>
                    <a:pt x="40" y="81"/>
                  </a:lnTo>
                  <a:lnTo>
                    <a:pt x="43" y="81"/>
                  </a:lnTo>
                  <a:lnTo>
                    <a:pt x="45" y="83"/>
                  </a:lnTo>
                  <a:lnTo>
                    <a:pt x="48" y="86"/>
                  </a:lnTo>
                  <a:lnTo>
                    <a:pt x="49" y="86"/>
                  </a:lnTo>
                  <a:lnTo>
                    <a:pt x="52" y="87"/>
                  </a:lnTo>
                  <a:lnTo>
                    <a:pt x="54" y="89"/>
                  </a:lnTo>
                  <a:lnTo>
                    <a:pt x="58" y="92"/>
                  </a:lnTo>
                  <a:lnTo>
                    <a:pt x="61" y="95"/>
                  </a:lnTo>
                  <a:lnTo>
                    <a:pt x="62" y="96"/>
                  </a:lnTo>
                  <a:lnTo>
                    <a:pt x="66" y="96"/>
                  </a:lnTo>
                  <a:lnTo>
                    <a:pt x="68" y="98"/>
                  </a:lnTo>
                  <a:lnTo>
                    <a:pt x="71" y="99"/>
                  </a:lnTo>
                  <a:lnTo>
                    <a:pt x="76" y="106"/>
                  </a:lnTo>
                  <a:lnTo>
                    <a:pt x="77" y="111"/>
                  </a:lnTo>
                  <a:lnTo>
                    <a:pt x="79" y="112"/>
                  </a:lnTo>
                  <a:lnTo>
                    <a:pt x="84" y="114"/>
                  </a:lnTo>
                  <a:lnTo>
                    <a:pt x="88" y="117"/>
                  </a:lnTo>
                  <a:lnTo>
                    <a:pt x="93" y="121"/>
                  </a:lnTo>
                  <a:lnTo>
                    <a:pt x="97" y="126"/>
                  </a:lnTo>
                  <a:lnTo>
                    <a:pt x="101" y="126"/>
                  </a:lnTo>
                  <a:lnTo>
                    <a:pt x="101" y="121"/>
                  </a:lnTo>
                  <a:lnTo>
                    <a:pt x="101" y="115"/>
                  </a:lnTo>
                  <a:lnTo>
                    <a:pt x="99" y="106"/>
                  </a:lnTo>
                  <a:lnTo>
                    <a:pt x="99" y="99"/>
                  </a:lnTo>
                  <a:lnTo>
                    <a:pt x="97" y="89"/>
                  </a:lnTo>
                  <a:lnTo>
                    <a:pt x="97" y="81"/>
                  </a:lnTo>
                  <a:lnTo>
                    <a:pt x="94" y="72"/>
                  </a:lnTo>
                  <a:lnTo>
                    <a:pt x="93" y="65"/>
                  </a:lnTo>
                  <a:lnTo>
                    <a:pt x="92" y="61"/>
                  </a:lnTo>
                  <a:lnTo>
                    <a:pt x="92" y="56"/>
                  </a:lnTo>
                  <a:lnTo>
                    <a:pt x="90" y="52"/>
                  </a:lnTo>
                  <a:lnTo>
                    <a:pt x="88" y="47"/>
                  </a:lnTo>
                  <a:lnTo>
                    <a:pt x="86" y="46"/>
                  </a:lnTo>
                  <a:lnTo>
                    <a:pt x="84" y="43"/>
                  </a:lnTo>
                  <a:lnTo>
                    <a:pt x="83" y="40"/>
                  </a:lnTo>
                  <a:lnTo>
                    <a:pt x="77" y="35"/>
                  </a:lnTo>
                  <a:lnTo>
                    <a:pt x="76" y="35"/>
                  </a:lnTo>
                  <a:lnTo>
                    <a:pt x="74" y="31"/>
                  </a:lnTo>
                  <a:lnTo>
                    <a:pt x="70" y="27"/>
                  </a:lnTo>
                  <a:lnTo>
                    <a:pt x="65" y="22"/>
                  </a:lnTo>
                  <a:lnTo>
                    <a:pt x="62" y="19"/>
                  </a:lnTo>
                  <a:lnTo>
                    <a:pt x="59" y="18"/>
                  </a:lnTo>
                  <a:lnTo>
                    <a:pt x="57" y="15"/>
                  </a:lnTo>
                  <a:lnTo>
                    <a:pt x="54" y="15"/>
                  </a:lnTo>
                  <a:lnTo>
                    <a:pt x="52" y="13"/>
                  </a:lnTo>
                  <a:lnTo>
                    <a:pt x="50" y="12"/>
                  </a:lnTo>
                  <a:lnTo>
                    <a:pt x="48" y="10"/>
                  </a:lnTo>
                  <a:lnTo>
                    <a:pt x="44" y="9"/>
                  </a:lnTo>
                  <a:lnTo>
                    <a:pt x="41" y="6"/>
                  </a:lnTo>
                  <a:lnTo>
                    <a:pt x="39" y="6"/>
                  </a:lnTo>
                  <a:lnTo>
                    <a:pt x="35" y="4"/>
                  </a:lnTo>
                  <a:lnTo>
                    <a:pt x="32" y="4"/>
                  </a:lnTo>
                  <a:close/>
                </a:path>
              </a:pathLst>
            </a:custGeom>
            <a:solidFill>
              <a:srgbClr val="FFFFFF"/>
            </a:solidFill>
            <a:ln w="9525">
              <a:noFill/>
              <a:round/>
              <a:headEnd/>
              <a:tailEnd/>
            </a:ln>
          </p:spPr>
          <p:txBody>
            <a:bodyPr/>
            <a:lstStyle/>
            <a:p>
              <a:endParaRPr lang="en-US"/>
            </a:p>
          </p:txBody>
        </p:sp>
        <p:sp>
          <p:nvSpPr>
            <p:cNvPr id="1242182" name="Freeform 1094"/>
            <p:cNvSpPr>
              <a:spLocks/>
            </p:cNvSpPr>
            <p:nvPr/>
          </p:nvSpPr>
          <p:spPr bwMode="auto">
            <a:xfrm>
              <a:off x="3394" y="1939"/>
              <a:ext cx="50" cy="63"/>
            </a:xfrm>
            <a:custGeom>
              <a:avLst/>
              <a:gdLst/>
              <a:ahLst/>
              <a:cxnLst>
                <a:cxn ang="0">
                  <a:pos x="32" y="4"/>
                </a:cxn>
                <a:cxn ang="0">
                  <a:pos x="11" y="1"/>
                </a:cxn>
                <a:cxn ang="0">
                  <a:pos x="2" y="0"/>
                </a:cxn>
                <a:cxn ang="0">
                  <a:pos x="0" y="12"/>
                </a:cxn>
                <a:cxn ang="0">
                  <a:pos x="0" y="22"/>
                </a:cxn>
                <a:cxn ang="0">
                  <a:pos x="7" y="30"/>
                </a:cxn>
                <a:cxn ang="0">
                  <a:pos x="8" y="38"/>
                </a:cxn>
                <a:cxn ang="0">
                  <a:pos x="9" y="50"/>
                </a:cxn>
                <a:cxn ang="0">
                  <a:pos x="11" y="62"/>
                </a:cxn>
                <a:cxn ang="0">
                  <a:pos x="18" y="72"/>
                </a:cxn>
                <a:cxn ang="0">
                  <a:pos x="31" y="74"/>
                </a:cxn>
                <a:cxn ang="0">
                  <a:pos x="35" y="77"/>
                </a:cxn>
                <a:cxn ang="0">
                  <a:pos x="40" y="81"/>
                </a:cxn>
                <a:cxn ang="0">
                  <a:pos x="45" y="83"/>
                </a:cxn>
                <a:cxn ang="0">
                  <a:pos x="49" y="86"/>
                </a:cxn>
                <a:cxn ang="0">
                  <a:pos x="54" y="89"/>
                </a:cxn>
                <a:cxn ang="0">
                  <a:pos x="61" y="95"/>
                </a:cxn>
                <a:cxn ang="0">
                  <a:pos x="66" y="96"/>
                </a:cxn>
                <a:cxn ang="0">
                  <a:pos x="71" y="99"/>
                </a:cxn>
                <a:cxn ang="0">
                  <a:pos x="77" y="111"/>
                </a:cxn>
                <a:cxn ang="0">
                  <a:pos x="84" y="114"/>
                </a:cxn>
                <a:cxn ang="0">
                  <a:pos x="93" y="121"/>
                </a:cxn>
                <a:cxn ang="0">
                  <a:pos x="101" y="126"/>
                </a:cxn>
                <a:cxn ang="0">
                  <a:pos x="101" y="115"/>
                </a:cxn>
                <a:cxn ang="0">
                  <a:pos x="99" y="99"/>
                </a:cxn>
                <a:cxn ang="0">
                  <a:pos x="97" y="81"/>
                </a:cxn>
                <a:cxn ang="0">
                  <a:pos x="93" y="65"/>
                </a:cxn>
                <a:cxn ang="0">
                  <a:pos x="92" y="56"/>
                </a:cxn>
                <a:cxn ang="0">
                  <a:pos x="88" y="47"/>
                </a:cxn>
                <a:cxn ang="0">
                  <a:pos x="84" y="43"/>
                </a:cxn>
                <a:cxn ang="0">
                  <a:pos x="77" y="35"/>
                </a:cxn>
                <a:cxn ang="0">
                  <a:pos x="74" y="31"/>
                </a:cxn>
                <a:cxn ang="0">
                  <a:pos x="65" y="22"/>
                </a:cxn>
                <a:cxn ang="0">
                  <a:pos x="59" y="18"/>
                </a:cxn>
                <a:cxn ang="0">
                  <a:pos x="54" y="15"/>
                </a:cxn>
                <a:cxn ang="0">
                  <a:pos x="50" y="12"/>
                </a:cxn>
                <a:cxn ang="0">
                  <a:pos x="44" y="9"/>
                </a:cxn>
                <a:cxn ang="0">
                  <a:pos x="39" y="6"/>
                </a:cxn>
                <a:cxn ang="0">
                  <a:pos x="32" y="4"/>
                </a:cxn>
              </a:cxnLst>
              <a:rect l="0" t="0" r="r" b="b"/>
              <a:pathLst>
                <a:path w="101" h="126">
                  <a:moveTo>
                    <a:pt x="32" y="4"/>
                  </a:moveTo>
                  <a:lnTo>
                    <a:pt x="32" y="4"/>
                  </a:lnTo>
                  <a:lnTo>
                    <a:pt x="22" y="3"/>
                  </a:lnTo>
                  <a:lnTo>
                    <a:pt x="11" y="1"/>
                  </a:lnTo>
                  <a:lnTo>
                    <a:pt x="6" y="0"/>
                  </a:lnTo>
                  <a:lnTo>
                    <a:pt x="2" y="0"/>
                  </a:lnTo>
                  <a:lnTo>
                    <a:pt x="2" y="4"/>
                  </a:lnTo>
                  <a:lnTo>
                    <a:pt x="0" y="12"/>
                  </a:lnTo>
                  <a:lnTo>
                    <a:pt x="0" y="18"/>
                  </a:lnTo>
                  <a:lnTo>
                    <a:pt x="0" y="22"/>
                  </a:lnTo>
                  <a:lnTo>
                    <a:pt x="6" y="25"/>
                  </a:lnTo>
                  <a:lnTo>
                    <a:pt x="7" y="30"/>
                  </a:lnTo>
                  <a:lnTo>
                    <a:pt x="7" y="35"/>
                  </a:lnTo>
                  <a:lnTo>
                    <a:pt x="8" y="38"/>
                  </a:lnTo>
                  <a:lnTo>
                    <a:pt x="9" y="43"/>
                  </a:lnTo>
                  <a:lnTo>
                    <a:pt x="9" y="50"/>
                  </a:lnTo>
                  <a:lnTo>
                    <a:pt x="11" y="58"/>
                  </a:lnTo>
                  <a:lnTo>
                    <a:pt x="11" y="62"/>
                  </a:lnTo>
                  <a:lnTo>
                    <a:pt x="15" y="69"/>
                  </a:lnTo>
                  <a:lnTo>
                    <a:pt x="18" y="72"/>
                  </a:lnTo>
                  <a:lnTo>
                    <a:pt x="25" y="74"/>
                  </a:lnTo>
                  <a:lnTo>
                    <a:pt x="31" y="74"/>
                  </a:lnTo>
                  <a:lnTo>
                    <a:pt x="35" y="75"/>
                  </a:lnTo>
                  <a:lnTo>
                    <a:pt x="35" y="77"/>
                  </a:lnTo>
                  <a:lnTo>
                    <a:pt x="35" y="80"/>
                  </a:lnTo>
                  <a:lnTo>
                    <a:pt x="40" y="81"/>
                  </a:lnTo>
                  <a:lnTo>
                    <a:pt x="43" y="81"/>
                  </a:lnTo>
                  <a:lnTo>
                    <a:pt x="45" y="83"/>
                  </a:lnTo>
                  <a:lnTo>
                    <a:pt x="48" y="86"/>
                  </a:lnTo>
                  <a:lnTo>
                    <a:pt x="49" y="86"/>
                  </a:lnTo>
                  <a:lnTo>
                    <a:pt x="52" y="87"/>
                  </a:lnTo>
                  <a:lnTo>
                    <a:pt x="54" y="89"/>
                  </a:lnTo>
                  <a:lnTo>
                    <a:pt x="58" y="92"/>
                  </a:lnTo>
                  <a:lnTo>
                    <a:pt x="61" y="95"/>
                  </a:lnTo>
                  <a:lnTo>
                    <a:pt x="62" y="96"/>
                  </a:lnTo>
                  <a:lnTo>
                    <a:pt x="66" y="96"/>
                  </a:lnTo>
                  <a:lnTo>
                    <a:pt x="68" y="98"/>
                  </a:lnTo>
                  <a:lnTo>
                    <a:pt x="71" y="99"/>
                  </a:lnTo>
                  <a:lnTo>
                    <a:pt x="76" y="106"/>
                  </a:lnTo>
                  <a:lnTo>
                    <a:pt x="77" y="111"/>
                  </a:lnTo>
                  <a:lnTo>
                    <a:pt x="79" y="112"/>
                  </a:lnTo>
                  <a:lnTo>
                    <a:pt x="84" y="114"/>
                  </a:lnTo>
                  <a:lnTo>
                    <a:pt x="88" y="117"/>
                  </a:lnTo>
                  <a:lnTo>
                    <a:pt x="93" y="121"/>
                  </a:lnTo>
                  <a:lnTo>
                    <a:pt x="97" y="126"/>
                  </a:lnTo>
                  <a:lnTo>
                    <a:pt x="101" y="126"/>
                  </a:lnTo>
                  <a:lnTo>
                    <a:pt x="101" y="121"/>
                  </a:lnTo>
                  <a:lnTo>
                    <a:pt x="101" y="115"/>
                  </a:lnTo>
                  <a:lnTo>
                    <a:pt x="99" y="106"/>
                  </a:lnTo>
                  <a:lnTo>
                    <a:pt x="99" y="99"/>
                  </a:lnTo>
                  <a:lnTo>
                    <a:pt x="97" y="89"/>
                  </a:lnTo>
                  <a:lnTo>
                    <a:pt x="97" y="81"/>
                  </a:lnTo>
                  <a:lnTo>
                    <a:pt x="94" y="72"/>
                  </a:lnTo>
                  <a:lnTo>
                    <a:pt x="93" y="65"/>
                  </a:lnTo>
                  <a:lnTo>
                    <a:pt x="92" y="61"/>
                  </a:lnTo>
                  <a:lnTo>
                    <a:pt x="92" y="56"/>
                  </a:lnTo>
                  <a:lnTo>
                    <a:pt x="90" y="52"/>
                  </a:lnTo>
                  <a:lnTo>
                    <a:pt x="88" y="47"/>
                  </a:lnTo>
                  <a:lnTo>
                    <a:pt x="86" y="46"/>
                  </a:lnTo>
                  <a:lnTo>
                    <a:pt x="84" y="43"/>
                  </a:lnTo>
                  <a:lnTo>
                    <a:pt x="83" y="40"/>
                  </a:lnTo>
                  <a:lnTo>
                    <a:pt x="77" y="35"/>
                  </a:lnTo>
                  <a:lnTo>
                    <a:pt x="76" y="35"/>
                  </a:lnTo>
                  <a:lnTo>
                    <a:pt x="74" y="31"/>
                  </a:lnTo>
                  <a:lnTo>
                    <a:pt x="70" y="27"/>
                  </a:lnTo>
                  <a:lnTo>
                    <a:pt x="65" y="22"/>
                  </a:lnTo>
                  <a:lnTo>
                    <a:pt x="62" y="19"/>
                  </a:lnTo>
                  <a:lnTo>
                    <a:pt x="59" y="18"/>
                  </a:lnTo>
                  <a:lnTo>
                    <a:pt x="57" y="15"/>
                  </a:lnTo>
                  <a:lnTo>
                    <a:pt x="54" y="15"/>
                  </a:lnTo>
                  <a:lnTo>
                    <a:pt x="52" y="13"/>
                  </a:lnTo>
                  <a:lnTo>
                    <a:pt x="50" y="12"/>
                  </a:lnTo>
                  <a:lnTo>
                    <a:pt x="48" y="10"/>
                  </a:lnTo>
                  <a:lnTo>
                    <a:pt x="44" y="9"/>
                  </a:lnTo>
                  <a:lnTo>
                    <a:pt x="41" y="6"/>
                  </a:lnTo>
                  <a:lnTo>
                    <a:pt x="39" y="6"/>
                  </a:lnTo>
                  <a:lnTo>
                    <a:pt x="35" y="4"/>
                  </a:lnTo>
                  <a:lnTo>
                    <a:pt x="32" y="4"/>
                  </a:lnTo>
                  <a:close/>
                </a:path>
              </a:pathLst>
            </a:custGeom>
            <a:noFill/>
            <a:ln w="1588">
              <a:solidFill>
                <a:srgbClr val="000000"/>
              </a:solidFill>
              <a:prstDash val="solid"/>
              <a:round/>
              <a:headEnd/>
              <a:tailEnd/>
            </a:ln>
          </p:spPr>
          <p:txBody>
            <a:bodyPr/>
            <a:lstStyle/>
            <a:p>
              <a:endParaRPr lang="en-US"/>
            </a:p>
          </p:txBody>
        </p:sp>
        <p:sp>
          <p:nvSpPr>
            <p:cNvPr id="1242183" name="Freeform 1095"/>
            <p:cNvSpPr>
              <a:spLocks/>
            </p:cNvSpPr>
            <p:nvPr/>
          </p:nvSpPr>
          <p:spPr bwMode="auto">
            <a:xfrm>
              <a:off x="3395" y="1939"/>
              <a:ext cx="8" cy="2"/>
            </a:xfrm>
            <a:custGeom>
              <a:avLst/>
              <a:gdLst/>
              <a:ahLst/>
              <a:cxnLst>
                <a:cxn ang="0">
                  <a:pos x="17" y="3"/>
                </a:cxn>
                <a:cxn ang="0">
                  <a:pos x="17" y="3"/>
                </a:cxn>
                <a:cxn ang="0">
                  <a:pos x="10" y="1"/>
                </a:cxn>
                <a:cxn ang="0">
                  <a:pos x="5" y="1"/>
                </a:cxn>
                <a:cxn ang="0">
                  <a:pos x="3" y="0"/>
                </a:cxn>
                <a:cxn ang="0">
                  <a:pos x="0" y="0"/>
                </a:cxn>
              </a:cxnLst>
              <a:rect l="0" t="0" r="r" b="b"/>
              <a:pathLst>
                <a:path w="17" h="3">
                  <a:moveTo>
                    <a:pt x="17" y="3"/>
                  </a:moveTo>
                  <a:lnTo>
                    <a:pt x="17" y="3"/>
                  </a:lnTo>
                  <a:lnTo>
                    <a:pt x="10" y="1"/>
                  </a:lnTo>
                  <a:lnTo>
                    <a:pt x="5" y="1"/>
                  </a:lnTo>
                  <a:lnTo>
                    <a:pt x="3" y="0"/>
                  </a:lnTo>
                  <a:lnTo>
                    <a:pt x="0" y="0"/>
                  </a:lnTo>
                </a:path>
              </a:pathLst>
            </a:custGeom>
            <a:noFill/>
            <a:ln w="1588">
              <a:solidFill>
                <a:srgbClr val="000000"/>
              </a:solidFill>
              <a:prstDash val="solid"/>
              <a:round/>
              <a:headEnd/>
              <a:tailEnd/>
            </a:ln>
          </p:spPr>
          <p:txBody>
            <a:bodyPr/>
            <a:lstStyle/>
            <a:p>
              <a:endParaRPr lang="en-US"/>
            </a:p>
          </p:txBody>
        </p:sp>
        <p:sp>
          <p:nvSpPr>
            <p:cNvPr id="1242184" name="Freeform 1096"/>
            <p:cNvSpPr>
              <a:spLocks/>
            </p:cNvSpPr>
            <p:nvPr/>
          </p:nvSpPr>
          <p:spPr bwMode="auto">
            <a:xfrm>
              <a:off x="3441" y="1974"/>
              <a:ext cx="3" cy="28"/>
            </a:xfrm>
            <a:custGeom>
              <a:avLst/>
              <a:gdLst/>
              <a:ahLst/>
              <a:cxnLst>
                <a:cxn ang="0">
                  <a:pos x="7" y="57"/>
                </a:cxn>
                <a:cxn ang="0">
                  <a:pos x="7" y="57"/>
                </a:cxn>
                <a:cxn ang="0">
                  <a:pos x="7" y="52"/>
                </a:cxn>
                <a:cxn ang="0">
                  <a:pos x="7" y="46"/>
                </a:cxn>
                <a:cxn ang="0">
                  <a:pos x="7" y="40"/>
                </a:cxn>
                <a:cxn ang="0">
                  <a:pos x="7" y="32"/>
                </a:cxn>
                <a:cxn ang="0">
                  <a:pos x="5" y="23"/>
                </a:cxn>
                <a:cxn ang="0">
                  <a:pos x="3" y="15"/>
                </a:cxn>
                <a:cxn ang="0">
                  <a:pos x="3" y="6"/>
                </a:cxn>
                <a:cxn ang="0">
                  <a:pos x="0" y="0"/>
                </a:cxn>
              </a:cxnLst>
              <a:rect l="0" t="0" r="r" b="b"/>
              <a:pathLst>
                <a:path w="7" h="57">
                  <a:moveTo>
                    <a:pt x="7" y="57"/>
                  </a:moveTo>
                  <a:lnTo>
                    <a:pt x="7" y="57"/>
                  </a:lnTo>
                  <a:lnTo>
                    <a:pt x="7" y="52"/>
                  </a:lnTo>
                  <a:lnTo>
                    <a:pt x="7" y="46"/>
                  </a:lnTo>
                  <a:lnTo>
                    <a:pt x="7" y="40"/>
                  </a:lnTo>
                  <a:lnTo>
                    <a:pt x="7" y="32"/>
                  </a:lnTo>
                  <a:lnTo>
                    <a:pt x="5" y="23"/>
                  </a:lnTo>
                  <a:lnTo>
                    <a:pt x="3" y="15"/>
                  </a:lnTo>
                  <a:lnTo>
                    <a:pt x="3" y="6"/>
                  </a:lnTo>
                  <a:lnTo>
                    <a:pt x="0" y="0"/>
                  </a:lnTo>
                </a:path>
              </a:pathLst>
            </a:custGeom>
            <a:noFill/>
            <a:ln w="1588">
              <a:solidFill>
                <a:srgbClr val="000000"/>
              </a:solidFill>
              <a:prstDash val="solid"/>
              <a:round/>
              <a:headEnd/>
              <a:tailEnd/>
            </a:ln>
          </p:spPr>
          <p:txBody>
            <a:bodyPr/>
            <a:lstStyle/>
            <a:p>
              <a:endParaRPr lang="en-US"/>
            </a:p>
          </p:txBody>
        </p:sp>
        <p:sp>
          <p:nvSpPr>
            <p:cNvPr id="1242185" name="Freeform 1097"/>
            <p:cNvSpPr>
              <a:spLocks/>
            </p:cNvSpPr>
            <p:nvPr/>
          </p:nvSpPr>
          <p:spPr bwMode="auto">
            <a:xfrm>
              <a:off x="3428" y="1959"/>
              <a:ext cx="5" cy="21"/>
            </a:xfrm>
            <a:custGeom>
              <a:avLst/>
              <a:gdLst/>
              <a:ahLst/>
              <a:cxnLst>
                <a:cxn ang="0">
                  <a:pos x="0" y="0"/>
                </a:cxn>
                <a:cxn ang="0">
                  <a:pos x="0" y="0"/>
                </a:cxn>
                <a:cxn ang="0">
                  <a:pos x="4" y="9"/>
                </a:cxn>
                <a:cxn ang="0">
                  <a:pos x="5" y="21"/>
                </a:cxn>
                <a:cxn ang="0">
                  <a:pos x="6" y="31"/>
                </a:cxn>
                <a:cxn ang="0">
                  <a:pos x="9" y="43"/>
                </a:cxn>
              </a:cxnLst>
              <a:rect l="0" t="0" r="r" b="b"/>
              <a:pathLst>
                <a:path w="9" h="43">
                  <a:moveTo>
                    <a:pt x="0" y="0"/>
                  </a:moveTo>
                  <a:lnTo>
                    <a:pt x="0" y="0"/>
                  </a:lnTo>
                  <a:lnTo>
                    <a:pt x="4" y="9"/>
                  </a:lnTo>
                  <a:lnTo>
                    <a:pt x="5" y="21"/>
                  </a:lnTo>
                  <a:lnTo>
                    <a:pt x="6" y="31"/>
                  </a:lnTo>
                  <a:lnTo>
                    <a:pt x="9" y="43"/>
                  </a:lnTo>
                </a:path>
              </a:pathLst>
            </a:custGeom>
            <a:noFill/>
            <a:ln w="1588">
              <a:solidFill>
                <a:srgbClr val="000000"/>
              </a:solidFill>
              <a:prstDash val="solid"/>
              <a:round/>
              <a:headEnd/>
              <a:tailEnd/>
            </a:ln>
          </p:spPr>
          <p:txBody>
            <a:bodyPr/>
            <a:lstStyle/>
            <a:p>
              <a:endParaRPr lang="en-US"/>
            </a:p>
          </p:txBody>
        </p:sp>
        <p:sp>
          <p:nvSpPr>
            <p:cNvPr id="1242186" name="Freeform 1098"/>
            <p:cNvSpPr>
              <a:spLocks/>
            </p:cNvSpPr>
            <p:nvPr/>
          </p:nvSpPr>
          <p:spPr bwMode="auto">
            <a:xfrm>
              <a:off x="3419" y="1952"/>
              <a:ext cx="1" cy="10"/>
            </a:xfrm>
            <a:custGeom>
              <a:avLst/>
              <a:gdLst/>
              <a:ahLst/>
              <a:cxnLst>
                <a:cxn ang="0">
                  <a:pos x="0" y="0"/>
                </a:cxn>
                <a:cxn ang="0">
                  <a:pos x="0" y="0"/>
                </a:cxn>
                <a:cxn ang="0">
                  <a:pos x="3" y="5"/>
                </a:cxn>
                <a:cxn ang="0">
                  <a:pos x="2" y="10"/>
                </a:cxn>
                <a:cxn ang="0">
                  <a:pos x="2" y="16"/>
                </a:cxn>
                <a:cxn ang="0">
                  <a:pos x="2" y="21"/>
                </a:cxn>
              </a:cxnLst>
              <a:rect l="0" t="0" r="r" b="b"/>
              <a:pathLst>
                <a:path w="3" h="21">
                  <a:moveTo>
                    <a:pt x="0" y="0"/>
                  </a:moveTo>
                  <a:lnTo>
                    <a:pt x="0" y="0"/>
                  </a:lnTo>
                  <a:lnTo>
                    <a:pt x="3" y="5"/>
                  </a:lnTo>
                  <a:lnTo>
                    <a:pt x="2" y="10"/>
                  </a:lnTo>
                  <a:lnTo>
                    <a:pt x="2" y="16"/>
                  </a:lnTo>
                  <a:lnTo>
                    <a:pt x="2" y="21"/>
                  </a:lnTo>
                </a:path>
              </a:pathLst>
            </a:custGeom>
            <a:noFill/>
            <a:ln w="1588">
              <a:solidFill>
                <a:srgbClr val="000000"/>
              </a:solidFill>
              <a:prstDash val="solid"/>
              <a:round/>
              <a:headEnd/>
              <a:tailEnd/>
            </a:ln>
          </p:spPr>
          <p:txBody>
            <a:bodyPr/>
            <a:lstStyle/>
            <a:p>
              <a:endParaRPr lang="en-US"/>
            </a:p>
          </p:txBody>
        </p:sp>
        <p:sp>
          <p:nvSpPr>
            <p:cNvPr id="1242187" name="Freeform 1099"/>
            <p:cNvSpPr>
              <a:spLocks/>
            </p:cNvSpPr>
            <p:nvPr/>
          </p:nvSpPr>
          <p:spPr bwMode="auto">
            <a:xfrm>
              <a:off x="3395" y="1927"/>
              <a:ext cx="3" cy="19"/>
            </a:xfrm>
            <a:custGeom>
              <a:avLst/>
              <a:gdLst/>
              <a:ahLst/>
              <a:cxnLst>
                <a:cxn ang="0">
                  <a:pos x="5" y="0"/>
                </a:cxn>
                <a:cxn ang="0">
                  <a:pos x="5" y="0"/>
                </a:cxn>
                <a:cxn ang="0">
                  <a:pos x="4" y="6"/>
                </a:cxn>
                <a:cxn ang="0">
                  <a:pos x="3" y="15"/>
                </a:cxn>
                <a:cxn ang="0">
                  <a:pos x="0" y="26"/>
                </a:cxn>
                <a:cxn ang="0">
                  <a:pos x="3" y="38"/>
                </a:cxn>
              </a:cxnLst>
              <a:rect l="0" t="0" r="r" b="b"/>
              <a:pathLst>
                <a:path w="5" h="38">
                  <a:moveTo>
                    <a:pt x="5" y="0"/>
                  </a:moveTo>
                  <a:lnTo>
                    <a:pt x="5" y="0"/>
                  </a:lnTo>
                  <a:lnTo>
                    <a:pt x="4" y="6"/>
                  </a:lnTo>
                  <a:lnTo>
                    <a:pt x="3" y="15"/>
                  </a:lnTo>
                  <a:lnTo>
                    <a:pt x="0" y="26"/>
                  </a:lnTo>
                  <a:lnTo>
                    <a:pt x="3" y="38"/>
                  </a:lnTo>
                </a:path>
              </a:pathLst>
            </a:custGeom>
            <a:noFill/>
            <a:ln w="1588">
              <a:solidFill>
                <a:srgbClr val="000000"/>
              </a:solidFill>
              <a:prstDash val="solid"/>
              <a:round/>
              <a:headEnd/>
              <a:tailEnd/>
            </a:ln>
          </p:spPr>
          <p:txBody>
            <a:bodyPr/>
            <a:lstStyle/>
            <a:p>
              <a:endParaRPr lang="en-US"/>
            </a:p>
          </p:txBody>
        </p:sp>
        <p:sp>
          <p:nvSpPr>
            <p:cNvPr id="1242188" name="Freeform 1100"/>
            <p:cNvSpPr>
              <a:spLocks/>
            </p:cNvSpPr>
            <p:nvPr/>
          </p:nvSpPr>
          <p:spPr bwMode="auto">
            <a:xfrm>
              <a:off x="3265" y="1970"/>
              <a:ext cx="228" cy="406"/>
            </a:xfrm>
            <a:custGeom>
              <a:avLst/>
              <a:gdLst/>
              <a:ahLst/>
              <a:cxnLst>
                <a:cxn ang="0">
                  <a:pos x="167" y="20"/>
                </a:cxn>
                <a:cxn ang="0">
                  <a:pos x="186" y="45"/>
                </a:cxn>
                <a:cxn ang="0">
                  <a:pos x="211" y="65"/>
                </a:cxn>
                <a:cxn ang="0">
                  <a:pos x="278" y="109"/>
                </a:cxn>
                <a:cxn ang="0">
                  <a:pos x="333" y="164"/>
                </a:cxn>
                <a:cxn ang="0">
                  <a:pos x="381" y="228"/>
                </a:cxn>
                <a:cxn ang="0">
                  <a:pos x="416" y="297"/>
                </a:cxn>
                <a:cxn ang="0">
                  <a:pos x="440" y="368"/>
                </a:cxn>
                <a:cxn ang="0">
                  <a:pos x="450" y="411"/>
                </a:cxn>
                <a:cxn ang="0">
                  <a:pos x="450" y="441"/>
                </a:cxn>
                <a:cxn ang="0">
                  <a:pos x="436" y="457"/>
                </a:cxn>
                <a:cxn ang="0">
                  <a:pos x="427" y="494"/>
                </a:cxn>
                <a:cxn ang="0">
                  <a:pos x="417" y="518"/>
                </a:cxn>
                <a:cxn ang="0">
                  <a:pos x="405" y="539"/>
                </a:cxn>
                <a:cxn ang="0">
                  <a:pos x="399" y="567"/>
                </a:cxn>
                <a:cxn ang="0">
                  <a:pos x="395" y="586"/>
                </a:cxn>
                <a:cxn ang="0">
                  <a:pos x="390" y="608"/>
                </a:cxn>
                <a:cxn ang="0">
                  <a:pos x="383" y="633"/>
                </a:cxn>
                <a:cxn ang="0">
                  <a:pos x="381" y="654"/>
                </a:cxn>
                <a:cxn ang="0">
                  <a:pos x="374" y="691"/>
                </a:cxn>
                <a:cxn ang="0">
                  <a:pos x="371" y="716"/>
                </a:cxn>
                <a:cxn ang="0">
                  <a:pos x="365" y="737"/>
                </a:cxn>
                <a:cxn ang="0">
                  <a:pos x="359" y="752"/>
                </a:cxn>
                <a:cxn ang="0">
                  <a:pos x="358" y="771"/>
                </a:cxn>
                <a:cxn ang="0">
                  <a:pos x="355" y="792"/>
                </a:cxn>
                <a:cxn ang="0">
                  <a:pos x="339" y="795"/>
                </a:cxn>
                <a:cxn ang="0">
                  <a:pos x="322" y="762"/>
                </a:cxn>
                <a:cxn ang="0">
                  <a:pos x="300" y="734"/>
                </a:cxn>
                <a:cxn ang="0">
                  <a:pos x="253" y="684"/>
                </a:cxn>
                <a:cxn ang="0">
                  <a:pos x="197" y="657"/>
                </a:cxn>
                <a:cxn ang="0">
                  <a:pos x="141" y="627"/>
                </a:cxn>
                <a:cxn ang="0">
                  <a:pos x="81" y="583"/>
                </a:cxn>
                <a:cxn ang="0">
                  <a:pos x="28" y="522"/>
                </a:cxn>
                <a:cxn ang="0">
                  <a:pos x="5" y="462"/>
                </a:cxn>
                <a:cxn ang="0">
                  <a:pos x="0" y="416"/>
                </a:cxn>
                <a:cxn ang="0">
                  <a:pos x="0" y="370"/>
                </a:cxn>
                <a:cxn ang="0">
                  <a:pos x="0" y="333"/>
                </a:cxn>
                <a:cxn ang="0">
                  <a:pos x="9" y="311"/>
                </a:cxn>
                <a:cxn ang="0">
                  <a:pos x="29" y="299"/>
                </a:cxn>
                <a:cxn ang="0">
                  <a:pos x="38" y="282"/>
                </a:cxn>
                <a:cxn ang="0">
                  <a:pos x="46" y="257"/>
                </a:cxn>
                <a:cxn ang="0">
                  <a:pos x="51" y="234"/>
                </a:cxn>
                <a:cxn ang="0">
                  <a:pos x="65" y="207"/>
                </a:cxn>
                <a:cxn ang="0">
                  <a:pos x="68" y="186"/>
                </a:cxn>
                <a:cxn ang="0">
                  <a:pos x="74" y="159"/>
                </a:cxn>
                <a:cxn ang="0">
                  <a:pos x="83" y="134"/>
                </a:cxn>
                <a:cxn ang="0">
                  <a:pos x="88" y="117"/>
                </a:cxn>
                <a:cxn ang="0">
                  <a:pos x="95" y="102"/>
                </a:cxn>
                <a:cxn ang="0">
                  <a:pos x="105" y="84"/>
                </a:cxn>
                <a:cxn ang="0">
                  <a:pos x="122" y="65"/>
                </a:cxn>
                <a:cxn ang="0">
                  <a:pos x="126" y="45"/>
                </a:cxn>
                <a:cxn ang="0">
                  <a:pos x="142" y="26"/>
                </a:cxn>
                <a:cxn ang="0">
                  <a:pos x="154" y="4"/>
                </a:cxn>
              </a:cxnLst>
              <a:rect l="0" t="0" r="r" b="b"/>
              <a:pathLst>
                <a:path w="454" h="812">
                  <a:moveTo>
                    <a:pt x="155" y="0"/>
                  </a:moveTo>
                  <a:lnTo>
                    <a:pt x="160" y="10"/>
                  </a:lnTo>
                  <a:lnTo>
                    <a:pt x="167" y="20"/>
                  </a:lnTo>
                  <a:lnTo>
                    <a:pt x="173" y="31"/>
                  </a:lnTo>
                  <a:lnTo>
                    <a:pt x="179" y="38"/>
                  </a:lnTo>
                  <a:lnTo>
                    <a:pt x="186" y="45"/>
                  </a:lnTo>
                  <a:lnTo>
                    <a:pt x="192" y="53"/>
                  </a:lnTo>
                  <a:lnTo>
                    <a:pt x="201" y="60"/>
                  </a:lnTo>
                  <a:lnTo>
                    <a:pt x="211" y="65"/>
                  </a:lnTo>
                  <a:lnTo>
                    <a:pt x="233" y="78"/>
                  </a:lnTo>
                  <a:lnTo>
                    <a:pt x="256" y="93"/>
                  </a:lnTo>
                  <a:lnTo>
                    <a:pt x="278" y="109"/>
                  </a:lnTo>
                  <a:lnTo>
                    <a:pt x="297" y="125"/>
                  </a:lnTo>
                  <a:lnTo>
                    <a:pt x="317" y="146"/>
                  </a:lnTo>
                  <a:lnTo>
                    <a:pt x="333" y="164"/>
                  </a:lnTo>
                  <a:lnTo>
                    <a:pt x="350" y="185"/>
                  </a:lnTo>
                  <a:lnTo>
                    <a:pt x="365" y="207"/>
                  </a:lnTo>
                  <a:lnTo>
                    <a:pt x="381" y="228"/>
                  </a:lnTo>
                  <a:lnTo>
                    <a:pt x="392" y="251"/>
                  </a:lnTo>
                  <a:lnTo>
                    <a:pt x="405" y="275"/>
                  </a:lnTo>
                  <a:lnTo>
                    <a:pt x="416" y="297"/>
                  </a:lnTo>
                  <a:lnTo>
                    <a:pt x="425" y="321"/>
                  </a:lnTo>
                  <a:lnTo>
                    <a:pt x="434" y="345"/>
                  </a:lnTo>
                  <a:lnTo>
                    <a:pt x="440" y="368"/>
                  </a:lnTo>
                  <a:lnTo>
                    <a:pt x="445" y="392"/>
                  </a:lnTo>
                  <a:lnTo>
                    <a:pt x="448" y="396"/>
                  </a:lnTo>
                  <a:lnTo>
                    <a:pt x="450" y="411"/>
                  </a:lnTo>
                  <a:lnTo>
                    <a:pt x="454" y="426"/>
                  </a:lnTo>
                  <a:lnTo>
                    <a:pt x="454" y="435"/>
                  </a:lnTo>
                  <a:lnTo>
                    <a:pt x="450" y="441"/>
                  </a:lnTo>
                  <a:lnTo>
                    <a:pt x="445" y="447"/>
                  </a:lnTo>
                  <a:lnTo>
                    <a:pt x="441" y="453"/>
                  </a:lnTo>
                  <a:lnTo>
                    <a:pt x="436" y="457"/>
                  </a:lnTo>
                  <a:lnTo>
                    <a:pt x="434" y="467"/>
                  </a:lnTo>
                  <a:lnTo>
                    <a:pt x="431" y="481"/>
                  </a:lnTo>
                  <a:lnTo>
                    <a:pt x="427" y="494"/>
                  </a:lnTo>
                  <a:lnTo>
                    <a:pt x="426" y="503"/>
                  </a:lnTo>
                  <a:lnTo>
                    <a:pt x="422" y="510"/>
                  </a:lnTo>
                  <a:lnTo>
                    <a:pt x="417" y="518"/>
                  </a:lnTo>
                  <a:lnTo>
                    <a:pt x="413" y="525"/>
                  </a:lnTo>
                  <a:lnTo>
                    <a:pt x="409" y="533"/>
                  </a:lnTo>
                  <a:lnTo>
                    <a:pt x="405" y="539"/>
                  </a:lnTo>
                  <a:lnTo>
                    <a:pt x="401" y="547"/>
                  </a:lnTo>
                  <a:lnTo>
                    <a:pt x="400" y="555"/>
                  </a:lnTo>
                  <a:lnTo>
                    <a:pt x="399" y="567"/>
                  </a:lnTo>
                  <a:lnTo>
                    <a:pt x="399" y="577"/>
                  </a:lnTo>
                  <a:lnTo>
                    <a:pt x="396" y="581"/>
                  </a:lnTo>
                  <a:lnTo>
                    <a:pt x="395" y="586"/>
                  </a:lnTo>
                  <a:lnTo>
                    <a:pt x="391" y="592"/>
                  </a:lnTo>
                  <a:lnTo>
                    <a:pt x="390" y="601"/>
                  </a:lnTo>
                  <a:lnTo>
                    <a:pt x="390" y="608"/>
                  </a:lnTo>
                  <a:lnTo>
                    <a:pt x="390" y="615"/>
                  </a:lnTo>
                  <a:lnTo>
                    <a:pt x="387" y="623"/>
                  </a:lnTo>
                  <a:lnTo>
                    <a:pt x="383" y="633"/>
                  </a:lnTo>
                  <a:lnTo>
                    <a:pt x="382" y="642"/>
                  </a:lnTo>
                  <a:lnTo>
                    <a:pt x="381" y="651"/>
                  </a:lnTo>
                  <a:lnTo>
                    <a:pt x="381" y="654"/>
                  </a:lnTo>
                  <a:lnTo>
                    <a:pt x="378" y="667"/>
                  </a:lnTo>
                  <a:lnTo>
                    <a:pt x="376" y="679"/>
                  </a:lnTo>
                  <a:lnTo>
                    <a:pt x="374" y="691"/>
                  </a:lnTo>
                  <a:lnTo>
                    <a:pt x="373" y="698"/>
                  </a:lnTo>
                  <a:lnTo>
                    <a:pt x="372" y="707"/>
                  </a:lnTo>
                  <a:lnTo>
                    <a:pt x="371" y="716"/>
                  </a:lnTo>
                  <a:lnTo>
                    <a:pt x="369" y="724"/>
                  </a:lnTo>
                  <a:lnTo>
                    <a:pt x="367" y="729"/>
                  </a:lnTo>
                  <a:lnTo>
                    <a:pt x="365" y="737"/>
                  </a:lnTo>
                  <a:lnTo>
                    <a:pt x="362" y="740"/>
                  </a:lnTo>
                  <a:lnTo>
                    <a:pt x="362" y="746"/>
                  </a:lnTo>
                  <a:lnTo>
                    <a:pt x="359" y="752"/>
                  </a:lnTo>
                  <a:lnTo>
                    <a:pt x="359" y="759"/>
                  </a:lnTo>
                  <a:lnTo>
                    <a:pt x="359" y="765"/>
                  </a:lnTo>
                  <a:lnTo>
                    <a:pt x="358" y="771"/>
                  </a:lnTo>
                  <a:lnTo>
                    <a:pt x="357" y="783"/>
                  </a:lnTo>
                  <a:lnTo>
                    <a:pt x="357" y="786"/>
                  </a:lnTo>
                  <a:lnTo>
                    <a:pt x="355" y="792"/>
                  </a:lnTo>
                  <a:lnTo>
                    <a:pt x="353" y="801"/>
                  </a:lnTo>
                  <a:lnTo>
                    <a:pt x="346" y="812"/>
                  </a:lnTo>
                  <a:lnTo>
                    <a:pt x="339" y="795"/>
                  </a:lnTo>
                  <a:lnTo>
                    <a:pt x="332" y="781"/>
                  </a:lnTo>
                  <a:lnTo>
                    <a:pt x="326" y="771"/>
                  </a:lnTo>
                  <a:lnTo>
                    <a:pt x="322" y="762"/>
                  </a:lnTo>
                  <a:lnTo>
                    <a:pt x="317" y="756"/>
                  </a:lnTo>
                  <a:lnTo>
                    <a:pt x="312" y="746"/>
                  </a:lnTo>
                  <a:lnTo>
                    <a:pt x="300" y="734"/>
                  </a:lnTo>
                  <a:lnTo>
                    <a:pt x="288" y="719"/>
                  </a:lnTo>
                  <a:lnTo>
                    <a:pt x="271" y="698"/>
                  </a:lnTo>
                  <a:lnTo>
                    <a:pt x="253" y="684"/>
                  </a:lnTo>
                  <a:lnTo>
                    <a:pt x="233" y="673"/>
                  </a:lnTo>
                  <a:lnTo>
                    <a:pt x="215" y="663"/>
                  </a:lnTo>
                  <a:lnTo>
                    <a:pt x="197" y="657"/>
                  </a:lnTo>
                  <a:lnTo>
                    <a:pt x="179" y="648"/>
                  </a:lnTo>
                  <a:lnTo>
                    <a:pt x="160" y="639"/>
                  </a:lnTo>
                  <a:lnTo>
                    <a:pt x="141" y="627"/>
                  </a:lnTo>
                  <a:lnTo>
                    <a:pt x="122" y="615"/>
                  </a:lnTo>
                  <a:lnTo>
                    <a:pt x="102" y="601"/>
                  </a:lnTo>
                  <a:lnTo>
                    <a:pt x="81" y="583"/>
                  </a:lnTo>
                  <a:lnTo>
                    <a:pt x="61" y="565"/>
                  </a:lnTo>
                  <a:lnTo>
                    <a:pt x="42" y="544"/>
                  </a:lnTo>
                  <a:lnTo>
                    <a:pt x="28" y="522"/>
                  </a:lnTo>
                  <a:lnTo>
                    <a:pt x="15" y="500"/>
                  </a:lnTo>
                  <a:lnTo>
                    <a:pt x="7" y="478"/>
                  </a:lnTo>
                  <a:lnTo>
                    <a:pt x="5" y="462"/>
                  </a:lnTo>
                  <a:lnTo>
                    <a:pt x="2" y="445"/>
                  </a:lnTo>
                  <a:lnTo>
                    <a:pt x="0" y="430"/>
                  </a:lnTo>
                  <a:lnTo>
                    <a:pt x="0" y="416"/>
                  </a:lnTo>
                  <a:lnTo>
                    <a:pt x="0" y="401"/>
                  </a:lnTo>
                  <a:lnTo>
                    <a:pt x="0" y="386"/>
                  </a:lnTo>
                  <a:lnTo>
                    <a:pt x="0" y="370"/>
                  </a:lnTo>
                  <a:lnTo>
                    <a:pt x="0" y="353"/>
                  </a:lnTo>
                  <a:lnTo>
                    <a:pt x="0" y="342"/>
                  </a:lnTo>
                  <a:lnTo>
                    <a:pt x="0" y="333"/>
                  </a:lnTo>
                  <a:lnTo>
                    <a:pt x="2" y="324"/>
                  </a:lnTo>
                  <a:lnTo>
                    <a:pt x="6" y="313"/>
                  </a:lnTo>
                  <a:lnTo>
                    <a:pt x="9" y="311"/>
                  </a:lnTo>
                  <a:lnTo>
                    <a:pt x="16" y="306"/>
                  </a:lnTo>
                  <a:lnTo>
                    <a:pt x="24" y="303"/>
                  </a:lnTo>
                  <a:lnTo>
                    <a:pt x="29" y="299"/>
                  </a:lnTo>
                  <a:lnTo>
                    <a:pt x="32" y="293"/>
                  </a:lnTo>
                  <a:lnTo>
                    <a:pt x="34" y="287"/>
                  </a:lnTo>
                  <a:lnTo>
                    <a:pt x="38" y="282"/>
                  </a:lnTo>
                  <a:lnTo>
                    <a:pt x="41" y="276"/>
                  </a:lnTo>
                  <a:lnTo>
                    <a:pt x="45" y="268"/>
                  </a:lnTo>
                  <a:lnTo>
                    <a:pt x="46" y="257"/>
                  </a:lnTo>
                  <a:lnTo>
                    <a:pt x="49" y="250"/>
                  </a:lnTo>
                  <a:lnTo>
                    <a:pt x="49" y="241"/>
                  </a:lnTo>
                  <a:lnTo>
                    <a:pt x="51" y="234"/>
                  </a:lnTo>
                  <a:lnTo>
                    <a:pt x="56" y="223"/>
                  </a:lnTo>
                  <a:lnTo>
                    <a:pt x="63" y="216"/>
                  </a:lnTo>
                  <a:lnTo>
                    <a:pt x="65" y="207"/>
                  </a:lnTo>
                  <a:lnTo>
                    <a:pt x="68" y="198"/>
                  </a:lnTo>
                  <a:lnTo>
                    <a:pt x="68" y="194"/>
                  </a:lnTo>
                  <a:lnTo>
                    <a:pt x="68" y="186"/>
                  </a:lnTo>
                  <a:lnTo>
                    <a:pt x="70" y="182"/>
                  </a:lnTo>
                  <a:lnTo>
                    <a:pt x="73" y="170"/>
                  </a:lnTo>
                  <a:lnTo>
                    <a:pt x="74" y="159"/>
                  </a:lnTo>
                  <a:lnTo>
                    <a:pt x="78" y="151"/>
                  </a:lnTo>
                  <a:lnTo>
                    <a:pt x="82" y="139"/>
                  </a:lnTo>
                  <a:lnTo>
                    <a:pt x="83" y="134"/>
                  </a:lnTo>
                  <a:lnTo>
                    <a:pt x="86" y="127"/>
                  </a:lnTo>
                  <a:lnTo>
                    <a:pt x="86" y="121"/>
                  </a:lnTo>
                  <a:lnTo>
                    <a:pt x="88" y="117"/>
                  </a:lnTo>
                  <a:lnTo>
                    <a:pt x="91" y="109"/>
                  </a:lnTo>
                  <a:lnTo>
                    <a:pt x="92" y="106"/>
                  </a:lnTo>
                  <a:lnTo>
                    <a:pt x="95" y="102"/>
                  </a:lnTo>
                  <a:lnTo>
                    <a:pt x="97" y="96"/>
                  </a:lnTo>
                  <a:lnTo>
                    <a:pt x="102" y="91"/>
                  </a:lnTo>
                  <a:lnTo>
                    <a:pt x="105" y="84"/>
                  </a:lnTo>
                  <a:lnTo>
                    <a:pt x="109" y="78"/>
                  </a:lnTo>
                  <a:lnTo>
                    <a:pt x="113" y="72"/>
                  </a:lnTo>
                  <a:lnTo>
                    <a:pt x="122" y="65"/>
                  </a:lnTo>
                  <a:lnTo>
                    <a:pt x="126" y="57"/>
                  </a:lnTo>
                  <a:lnTo>
                    <a:pt x="126" y="51"/>
                  </a:lnTo>
                  <a:lnTo>
                    <a:pt x="126" y="45"/>
                  </a:lnTo>
                  <a:lnTo>
                    <a:pt x="131" y="41"/>
                  </a:lnTo>
                  <a:lnTo>
                    <a:pt x="137" y="35"/>
                  </a:lnTo>
                  <a:lnTo>
                    <a:pt x="142" y="26"/>
                  </a:lnTo>
                  <a:lnTo>
                    <a:pt x="146" y="19"/>
                  </a:lnTo>
                  <a:lnTo>
                    <a:pt x="149" y="7"/>
                  </a:lnTo>
                  <a:lnTo>
                    <a:pt x="154" y="4"/>
                  </a:lnTo>
                  <a:lnTo>
                    <a:pt x="155" y="1"/>
                  </a:lnTo>
                  <a:lnTo>
                    <a:pt x="155" y="0"/>
                  </a:lnTo>
                  <a:close/>
                </a:path>
              </a:pathLst>
            </a:custGeom>
            <a:solidFill>
              <a:srgbClr val="FFFFFF"/>
            </a:solidFill>
            <a:ln w="9525">
              <a:noFill/>
              <a:round/>
              <a:headEnd/>
              <a:tailEnd/>
            </a:ln>
          </p:spPr>
          <p:txBody>
            <a:bodyPr/>
            <a:lstStyle/>
            <a:p>
              <a:endParaRPr lang="en-US"/>
            </a:p>
          </p:txBody>
        </p:sp>
        <p:sp>
          <p:nvSpPr>
            <p:cNvPr id="1242189" name="Freeform 1101"/>
            <p:cNvSpPr>
              <a:spLocks/>
            </p:cNvSpPr>
            <p:nvPr/>
          </p:nvSpPr>
          <p:spPr bwMode="auto">
            <a:xfrm>
              <a:off x="3265" y="1970"/>
              <a:ext cx="228" cy="406"/>
            </a:xfrm>
            <a:custGeom>
              <a:avLst/>
              <a:gdLst/>
              <a:ahLst/>
              <a:cxnLst>
                <a:cxn ang="0">
                  <a:pos x="160" y="10"/>
                </a:cxn>
                <a:cxn ang="0">
                  <a:pos x="179" y="38"/>
                </a:cxn>
                <a:cxn ang="0">
                  <a:pos x="201" y="60"/>
                </a:cxn>
                <a:cxn ang="0">
                  <a:pos x="256" y="93"/>
                </a:cxn>
                <a:cxn ang="0">
                  <a:pos x="317" y="146"/>
                </a:cxn>
                <a:cxn ang="0">
                  <a:pos x="365" y="207"/>
                </a:cxn>
                <a:cxn ang="0">
                  <a:pos x="405" y="275"/>
                </a:cxn>
                <a:cxn ang="0">
                  <a:pos x="434" y="345"/>
                </a:cxn>
                <a:cxn ang="0">
                  <a:pos x="448" y="396"/>
                </a:cxn>
                <a:cxn ang="0">
                  <a:pos x="454" y="435"/>
                </a:cxn>
                <a:cxn ang="0">
                  <a:pos x="441" y="453"/>
                </a:cxn>
                <a:cxn ang="0">
                  <a:pos x="431" y="481"/>
                </a:cxn>
                <a:cxn ang="0">
                  <a:pos x="422" y="510"/>
                </a:cxn>
                <a:cxn ang="0">
                  <a:pos x="409" y="533"/>
                </a:cxn>
                <a:cxn ang="0">
                  <a:pos x="400" y="555"/>
                </a:cxn>
                <a:cxn ang="0">
                  <a:pos x="396" y="581"/>
                </a:cxn>
                <a:cxn ang="0">
                  <a:pos x="390" y="601"/>
                </a:cxn>
                <a:cxn ang="0">
                  <a:pos x="387" y="623"/>
                </a:cxn>
                <a:cxn ang="0">
                  <a:pos x="381" y="651"/>
                </a:cxn>
                <a:cxn ang="0">
                  <a:pos x="376" y="679"/>
                </a:cxn>
                <a:cxn ang="0">
                  <a:pos x="372" y="707"/>
                </a:cxn>
                <a:cxn ang="0">
                  <a:pos x="367" y="729"/>
                </a:cxn>
                <a:cxn ang="0">
                  <a:pos x="362" y="746"/>
                </a:cxn>
                <a:cxn ang="0">
                  <a:pos x="359" y="765"/>
                </a:cxn>
                <a:cxn ang="0">
                  <a:pos x="357" y="786"/>
                </a:cxn>
                <a:cxn ang="0">
                  <a:pos x="346" y="812"/>
                </a:cxn>
                <a:cxn ang="0">
                  <a:pos x="326" y="771"/>
                </a:cxn>
                <a:cxn ang="0">
                  <a:pos x="312" y="746"/>
                </a:cxn>
                <a:cxn ang="0">
                  <a:pos x="271" y="698"/>
                </a:cxn>
                <a:cxn ang="0">
                  <a:pos x="215" y="663"/>
                </a:cxn>
                <a:cxn ang="0">
                  <a:pos x="160" y="639"/>
                </a:cxn>
                <a:cxn ang="0">
                  <a:pos x="102" y="601"/>
                </a:cxn>
                <a:cxn ang="0">
                  <a:pos x="42" y="544"/>
                </a:cxn>
                <a:cxn ang="0">
                  <a:pos x="7" y="478"/>
                </a:cxn>
                <a:cxn ang="0">
                  <a:pos x="0" y="430"/>
                </a:cxn>
                <a:cxn ang="0">
                  <a:pos x="0" y="386"/>
                </a:cxn>
                <a:cxn ang="0">
                  <a:pos x="0" y="342"/>
                </a:cxn>
                <a:cxn ang="0">
                  <a:pos x="6" y="313"/>
                </a:cxn>
                <a:cxn ang="0">
                  <a:pos x="24" y="303"/>
                </a:cxn>
                <a:cxn ang="0">
                  <a:pos x="34" y="287"/>
                </a:cxn>
                <a:cxn ang="0">
                  <a:pos x="45" y="268"/>
                </a:cxn>
                <a:cxn ang="0">
                  <a:pos x="49" y="241"/>
                </a:cxn>
                <a:cxn ang="0">
                  <a:pos x="63" y="216"/>
                </a:cxn>
                <a:cxn ang="0">
                  <a:pos x="68" y="194"/>
                </a:cxn>
                <a:cxn ang="0">
                  <a:pos x="73" y="170"/>
                </a:cxn>
                <a:cxn ang="0">
                  <a:pos x="82" y="139"/>
                </a:cxn>
                <a:cxn ang="0">
                  <a:pos x="86" y="121"/>
                </a:cxn>
                <a:cxn ang="0">
                  <a:pos x="92" y="106"/>
                </a:cxn>
                <a:cxn ang="0">
                  <a:pos x="102" y="91"/>
                </a:cxn>
                <a:cxn ang="0">
                  <a:pos x="113" y="72"/>
                </a:cxn>
                <a:cxn ang="0">
                  <a:pos x="126" y="51"/>
                </a:cxn>
                <a:cxn ang="0">
                  <a:pos x="137" y="35"/>
                </a:cxn>
                <a:cxn ang="0">
                  <a:pos x="149" y="7"/>
                </a:cxn>
                <a:cxn ang="0">
                  <a:pos x="155" y="0"/>
                </a:cxn>
              </a:cxnLst>
              <a:rect l="0" t="0" r="r" b="b"/>
              <a:pathLst>
                <a:path w="454" h="812">
                  <a:moveTo>
                    <a:pt x="155" y="0"/>
                  </a:moveTo>
                  <a:lnTo>
                    <a:pt x="155" y="0"/>
                  </a:lnTo>
                  <a:lnTo>
                    <a:pt x="160" y="10"/>
                  </a:lnTo>
                  <a:lnTo>
                    <a:pt x="167" y="20"/>
                  </a:lnTo>
                  <a:lnTo>
                    <a:pt x="173" y="31"/>
                  </a:lnTo>
                  <a:lnTo>
                    <a:pt x="179" y="38"/>
                  </a:lnTo>
                  <a:lnTo>
                    <a:pt x="186" y="45"/>
                  </a:lnTo>
                  <a:lnTo>
                    <a:pt x="192" y="53"/>
                  </a:lnTo>
                  <a:lnTo>
                    <a:pt x="201" y="60"/>
                  </a:lnTo>
                  <a:lnTo>
                    <a:pt x="211" y="65"/>
                  </a:lnTo>
                  <a:lnTo>
                    <a:pt x="233" y="78"/>
                  </a:lnTo>
                  <a:lnTo>
                    <a:pt x="256" y="93"/>
                  </a:lnTo>
                  <a:lnTo>
                    <a:pt x="278" y="109"/>
                  </a:lnTo>
                  <a:lnTo>
                    <a:pt x="297" y="125"/>
                  </a:lnTo>
                  <a:lnTo>
                    <a:pt x="317" y="146"/>
                  </a:lnTo>
                  <a:lnTo>
                    <a:pt x="333" y="164"/>
                  </a:lnTo>
                  <a:lnTo>
                    <a:pt x="350" y="185"/>
                  </a:lnTo>
                  <a:lnTo>
                    <a:pt x="365" y="207"/>
                  </a:lnTo>
                  <a:lnTo>
                    <a:pt x="381" y="228"/>
                  </a:lnTo>
                  <a:lnTo>
                    <a:pt x="392" y="251"/>
                  </a:lnTo>
                  <a:lnTo>
                    <a:pt x="405" y="275"/>
                  </a:lnTo>
                  <a:lnTo>
                    <a:pt x="416" y="297"/>
                  </a:lnTo>
                  <a:lnTo>
                    <a:pt x="425" y="321"/>
                  </a:lnTo>
                  <a:lnTo>
                    <a:pt x="434" y="345"/>
                  </a:lnTo>
                  <a:lnTo>
                    <a:pt x="440" y="368"/>
                  </a:lnTo>
                  <a:lnTo>
                    <a:pt x="445" y="392"/>
                  </a:lnTo>
                  <a:lnTo>
                    <a:pt x="448" y="396"/>
                  </a:lnTo>
                  <a:lnTo>
                    <a:pt x="450" y="411"/>
                  </a:lnTo>
                  <a:lnTo>
                    <a:pt x="454" y="426"/>
                  </a:lnTo>
                  <a:lnTo>
                    <a:pt x="454" y="435"/>
                  </a:lnTo>
                  <a:lnTo>
                    <a:pt x="450" y="441"/>
                  </a:lnTo>
                  <a:lnTo>
                    <a:pt x="445" y="447"/>
                  </a:lnTo>
                  <a:lnTo>
                    <a:pt x="441" y="453"/>
                  </a:lnTo>
                  <a:lnTo>
                    <a:pt x="436" y="457"/>
                  </a:lnTo>
                  <a:lnTo>
                    <a:pt x="434" y="467"/>
                  </a:lnTo>
                  <a:lnTo>
                    <a:pt x="431" y="481"/>
                  </a:lnTo>
                  <a:lnTo>
                    <a:pt x="427" y="494"/>
                  </a:lnTo>
                  <a:lnTo>
                    <a:pt x="426" y="503"/>
                  </a:lnTo>
                  <a:lnTo>
                    <a:pt x="422" y="510"/>
                  </a:lnTo>
                  <a:lnTo>
                    <a:pt x="417" y="518"/>
                  </a:lnTo>
                  <a:lnTo>
                    <a:pt x="413" y="525"/>
                  </a:lnTo>
                  <a:lnTo>
                    <a:pt x="409" y="533"/>
                  </a:lnTo>
                  <a:lnTo>
                    <a:pt x="405" y="539"/>
                  </a:lnTo>
                  <a:lnTo>
                    <a:pt x="401" y="547"/>
                  </a:lnTo>
                  <a:lnTo>
                    <a:pt x="400" y="555"/>
                  </a:lnTo>
                  <a:lnTo>
                    <a:pt x="399" y="567"/>
                  </a:lnTo>
                  <a:lnTo>
                    <a:pt x="399" y="577"/>
                  </a:lnTo>
                  <a:lnTo>
                    <a:pt x="396" y="581"/>
                  </a:lnTo>
                  <a:lnTo>
                    <a:pt x="395" y="586"/>
                  </a:lnTo>
                  <a:lnTo>
                    <a:pt x="391" y="592"/>
                  </a:lnTo>
                  <a:lnTo>
                    <a:pt x="390" y="601"/>
                  </a:lnTo>
                  <a:lnTo>
                    <a:pt x="390" y="608"/>
                  </a:lnTo>
                  <a:lnTo>
                    <a:pt x="390" y="615"/>
                  </a:lnTo>
                  <a:lnTo>
                    <a:pt x="387" y="623"/>
                  </a:lnTo>
                  <a:lnTo>
                    <a:pt x="383" y="633"/>
                  </a:lnTo>
                  <a:lnTo>
                    <a:pt x="382" y="642"/>
                  </a:lnTo>
                  <a:lnTo>
                    <a:pt x="381" y="651"/>
                  </a:lnTo>
                  <a:lnTo>
                    <a:pt x="381" y="654"/>
                  </a:lnTo>
                  <a:lnTo>
                    <a:pt x="378" y="667"/>
                  </a:lnTo>
                  <a:lnTo>
                    <a:pt x="376" y="679"/>
                  </a:lnTo>
                  <a:lnTo>
                    <a:pt x="374" y="691"/>
                  </a:lnTo>
                  <a:lnTo>
                    <a:pt x="373" y="698"/>
                  </a:lnTo>
                  <a:lnTo>
                    <a:pt x="372" y="707"/>
                  </a:lnTo>
                  <a:lnTo>
                    <a:pt x="371" y="716"/>
                  </a:lnTo>
                  <a:lnTo>
                    <a:pt x="369" y="724"/>
                  </a:lnTo>
                  <a:lnTo>
                    <a:pt x="367" y="729"/>
                  </a:lnTo>
                  <a:lnTo>
                    <a:pt x="365" y="737"/>
                  </a:lnTo>
                  <a:lnTo>
                    <a:pt x="362" y="740"/>
                  </a:lnTo>
                  <a:lnTo>
                    <a:pt x="362" y="746"/>
                  </a:lnTo>
                  <a:lnTo>
                    <a:pt x="359" y="752"/>
                  </a:lnTo>
                  <a:lnTo>
                    <a:pt x="359" y="759"/>
                  </a:lnTo>
                  <a:lnTo>
                    <a:pt x="359" y="765"/>
                  </a:lnTo>
                  <a:lnTo>
                    <a:pt x="358" y="771"/>
                  </a:lnTo>
                  <a:lnTo>
                    <a:pt x="357" y="783"/>
                  </a:lnTo>
                  <a:lnTo>
                    <a:pt x="357" y="786"/>
                  </a:lnTo>
                  <a:lnTo>
                    <a:pt x="355" y="792"/>
                  </a:lnTo>
                  <a:lnTo>
                    <a:pt x="353" y="801"/>
                  </a:lnTo>
                  <a:lnTo>
                    <a:pt x="346" y="812"/>
                  </a:lnTo>
                  <a:lnTo>
                    <a:pt x="339" y="795"/>
                  </a:lnTo>
                  <a:lnTo>
                    <a:pt x="332" y="781"/>
                  </a:lnTo>
                  <a:lnTo>
                    <a:pt x="326" y="771"/>
                  </a:lnTo>
                  <a:lnTo>
                    <a:pt x="322" y="762"/>
                  </a:lnTo>
                  <a:lnTo>
                    <a:pt x="317" y="756"/>
                  </a:lnTo>
                  <a:lnTo>
                    <a:pt x="312" y="746"/>
                  </a:lnTo>
                  <a:lnTo>
                    <a:pt x="300" y="734"/>
                  </a:lnTo>
                  <a:lnTo>
                    <a:pt x="288" y="719"/>
                  </a:lnTo>
                  <a:lnTo>
                    <a:pt x="271" y="698"/>
                  </a:lnTo>
                  <a:lnTo>
                    <a:pt x="253" y="684"/>
                  </a:lnTo>
                  <a:lnTo>
                    <a:pt x="233" y="673"/>
                  </a:lnTo>
                  <a:lnTo>
                    <a:pt x="215" y="663"/>
                  </a:lnTo>
                  <a:lnTo>
                    <a:pt x="197" y="657"/>
                  </a:lnTo>
                  <a:lnTo>
                    <a:pt x="179" y="648"/>
                  </a:lnTo>
                  <a:lnTo>
                    <a:pt x="160" y="639"/>
                  </a:lnTo>
                  <a:lnTo>
                    <a:pt x="141" y="627"/>
                  </a:lnTo>
                  <a:lnTo>
                    <a:pt x="122" y="615"/>
                  </a:lnTo>
                  <a:lnTo>
                    <a:pt x="102" y="601"/>
                  </a:lnTo>
                  <a:lnTo>
                    <a:pt x="81" y="583"/>
                  </a:lnTo>
                  <a:lnTo>
                    <a:pt x="61" y="565"/>
                  </a:lnTo>
                  <a:lnTo>
                    <a:pt x="42" y="544"/>
                  </a:lnTo>
                  <a:lnTo>
                    <a:pt x="28" y="522"/>
                  </a:lnTo>
                  <a:lnTo>
                    <a:pt x="15" y="500"/>
                  </a:lnTo>
                  <a:lnTo>
                    <a:pt x="7" y="478"/>
                  </a:lnTo>
                  <a:lnTo>
                    <a:pt x="5" y="462"/>
                  </a:lnTo>
                  <a:lnTo>
                    <a:pt x="2" y="445"/>
                  </a:lnTo>
                  <a:lnTo>
                    <a:pt x="0" y="430"/>
                  </a:lnTo>
                  <a:lnTo>
                    <a:pt x="0" y="416"/>
                  </a:lnTo>
                  <a:lnTo>
                    <a:pt x="0" y="401"/>
                  </a:lnTo>
                  <a:lnTo>
                    <a:pt x="0" y="386"/>
                  </a:lnTo>
                  <a:lnTo>
                    <a:pt x="0" y="370"/>
                  </a:lnTo>
                  <a:lnTo>
                    <a:pt x="0" y="353"/>
                  </a:lnTo>
                  <a:lnTo>
                    <a:pt x="0" y="342"/>
                  </a:lnTo>
                  <a:lnTo>
                    <a:pt x="0" y="333"/>
                  </a:lnTo>
                  <a:lnTo>
                    <a:pt x="2" y="324"/>
                  </a:lnTo>
                  <a:lnTo>
                    <a:pt x="6" y="313"/>
                  </a:lnTo>
                  <a:lnTo>
                    <a:pt x="9" y="311"/>
                  </a:lnTo>
                  <a:lnTo>
                    <a:pt x="16" y="306"/>
                  </a:lnTo>
                  <a:lnTo>
                    <a:pt x="24" y="303"/>
                  </a:lnTo>
                  <a:lnTo>
                    <a:pt x="29" y="299"/>
                  </a:lnTo>
                  <a:lnTo>
                    <a:pt x="32" y="293"/>
                  </a:lnTo>
                  <a:lnTo>
                    <a:pt x="34" y="287"/>
                  </a:lnTo>
                  <a:lnTo>
                    <a:pt x="38" y="282"/>
                  </a:lnTo>
                  <a:lnTo>
                    <a:pt x="41" y="276"/>
                  </a:lnTo>
                  <a:lnTo>
                    <a:pt x="45" y="268"/>
                  </a:lnTo>
                  <a:lnTo>
                    <a:pt x="46" y="257"/>
                  </a:lnTo>
                  <a:lnTo>
                    <a:pt x="49" y="250"/>
                  </a:lnTo>
                  <a:lnTo>
                    <a:pt x="49" y="241"/>
                  </a:lnTo>
                  <a:lnTo>
                    <a:pt x="51" y="234"/>
                  </a:lnTo>
                  <a:lnTo>
                    <a:pt x="56" y="223"/>
                  </a:lnTo>
                  <a:lnTo>
                    <a:pt x="63" y="216"/>
                  </a:lnTo>
                  <a:lnTo>
                    <a:pt x="65" y="207"/>
                  </a:lnTo>
                  <a:lnTo>
                    <a:pt x="68" y="198"/>
                  </a:lnTo>
                  <a:lnTo>
                    <a:pt x="68" y="194"/>
                  </a:lnTo>
                  <a:lnTo>
                    <a:pt x="68" y="186"/>
                  </a:lnTo>
                  <a:lnTo>
                    <a:pt x="70" y="182"/>
                  </a:lnTo>
                  <a:lnTo>
                    <a:pt x="73" y="170"/>
                  </a:lnTo>
                  <a:lnTo>
                    <a:pt x="74" y="159"/>
                  </a:lnTo>
                  <a:lnTo>
                    <a:pt x="78" y="151"/>
                  </a:lnTo>
                  <a:lnTo>
                    <a:pt x="82" y="139"/>
                  </a:lnTo>
                  <a:lnTo>
                    <a:pt x="83" y="134"/>
                  </a:lnTo>
                  <a:lnTo>
                    <a:pt x="86" y="127"/>
                  </a:lnTo>
                  <a:lnTo>
                    <a:pt x="86" y="121"/>
                  </a:lnTo>
                  <a:lnTo>
                    <a:pt x="88" y="117"/>
                  </a:lnTo>
                  <a:lnTo>
                    <a:pt x="91" y="109"/>
                  </a:lnTo>
                  <a:lnTo>
                    <a:pt x="92" y="106"/>
                  </a:lnTo>
                  <a:lnTo>
                    <a:pt x="95" y="102"/>
                  </a:lnTo>
                  <a:lnTo>
                    <a:pt x="97" y="96"/>
                  </a:lnTo>
                  <a:lnTo>
                    <a:pt x="102" y="91"/>
                  </a:lnTo>
                  <a:lnTo>
                    <a:pt x="105" y="84"/>
                  </a:lnTo>
                  <a:lnTo>
                    <a:pt x="109" y="78"/>
                  </a:lnTo>
                  <a:lnTo>
                    <a:pt x="113" y="72"/>
                  </a:lnTo>
                  <a:lnTo>
                    <a:pt x="122" y="65"/>
                  </a:lnTo>
                  <a:lnTo>
                    <a:pt x="126" y="57"/>
                  </a:lnTo>
                  <a:lnTo>
                    <a:pt x="126" y="51"/>
                  </a:lnTo>
                  <a:lnTo>
                    <a:pt x="126" y="45"/>
                  </a:lnTo>
                  <a:lnTo>
                    <a:pt x="131" y="41"/>
                  </a:lnTo>
                  <a:lnTo>
                    <a:pt x="137" y="35"/>
                  </a:lnTo>
                  <a:lnTo>
                    <a:pt x="142" y="26"/>
                  </a:lnTo>
                  <a:lnTo>
                    <a:pt x="146" y="19"/>
                  </a:lnTo>
                  <a:lnTo>
                    <a:pt x="149" y="7"/>
                  </a:lnTo>
                  <a:lnTo>
                    <a:pt x="154" y="4"/>
                  </a:lnTo>
                  <a:lnTo>
                    <a:pt x="155" y="1"/>
                  </a:lnTo>
                  <a:lnTo>
                    <a:pt x="155" y="0"/>
                  </a:lnTo>
                  <a:close/>
                </a:path>
              </a:pathLst>
            </a:custGeom>
            <a:noFill/>
            <a:ln w="1588">
              <a:solidFill>
                <a:srgbClr val="000000"/>
              </a:solidFill>
              <a:prstDash val="solid"/>
              <a:round/>
              <a:headEnd/>
              <a:tailEnd/>
            </a:ln>
          </p:spPr>
          <p:txBody>
            <a:bodyPr/>
            <a:lstStyle/>
            <a:p>
              <a:endParaRPr lang="en-US"/>
            </a:p>
          </p:txBody>
        </p:sp>
        <p:sp>
          <p:nvSpPr>
            <p:cNvPr id="1242190" name="Freeform 1102"/>
            <p:cNvSpPr>
              <a:spLocks/>
            </p:cNvSpPr>
            <p:nvPr/>
          </p:nvSpPr>
          <p:spPr bwMode="auto">
            <a:xfrm>
              <a:off x="3314" y="2181"/>
              <a:ext cx="91" cy="94"/>
            </a:xfrm>
            <a:custGeom>
              <a:avLst/>
              <a:gdLst/>
              <a:ahLst/>
              <a:cxnLst>
                <a:cxn ang="0">
                  <a:pos x="0" y="0"/>
                </a:cxn>
                <a:cxn ang="0">
                  <a:pos x="0" y="0"/>
                </a:cxn>
                <a:cxn ang="0">
                  <a:pos x="8" y="23"/>
                </a:cxn>
                <a:cxn ang="0">
                  <a:pos x="20" y="45"/>
                </a:cxn>
                <a:cxn ang="0">
                  <a:pos x="34" y="66"/>
                </a:cxn>
                <a:cxn ang="0">
                  <a:pos x="50" y="84"/>
                </a:cxn>
                <a:cxn ang="0">
                  <a:pos x="70" y="100"/>
                </a:cxn>
                <a:cxn ang="0">
                  <a:pos x="90" y="115"/>
                </a:cxn>
                <a:cxn ang="0">
                  <a:pos x="109" y="130"/>
                </a:cxn>
                <a:cxn ang="0">
                  <a:pos x="130" y="143"/>
                </a:cxn>
                <a:cxn ang="0">
                  <a:pos x="138" y="149"/>
                </a:cxn>
                <a:cxn ang="0">
                  <a:pos x="144" y="152"/>
                </a:cxn>
                <a:cxn ang="0">
                  <a:pos x="152" y="156"/>
                </a:cxn>
                <a:cxn ang="0">
                  <a:pos x="158" y="164"/>
                </a:cxn>
                <a:cxn ang="0">
                  <a:pos x="166" y="168"/>
                </a:cxn>
                <a:cxn ang="0">
                  <a:pos x="172" y="174"/>
                </a:cxn>
                <a:cxn ang="0">
                  <a:pos x="176" y="182"/>
                </a:cxn>
                <a:cxn ang="0">
                  <a:pos x="181" y="188"/>
                </a:cxn>
              </a:cxnLst>
              <a:rect l="0" t="0" r="r" b="b"/>
              <a:pathLst>
                <a:path w="181" h="188">
                  <a:moveTo>
                    <a:pt x="0" y="0"/>
                  </a:moveTo>
                  <a:lnTo>
                    <a:pt x="0" y="0"/>
                  </a:lnTo>
                  <a:lnTo>
                    <a:pt x="8" y="23"/>
                  </a:lnTo>
                  <a:lnTo>
                    <a:pt x="20" y="45"/>
                  </a:lnTo>
                  <a:lnTo>
                    <a:pt x="34" y="66"/>
                  </a:lnTo>
                  <a:lnTo>
                    <a:pt x="50" y="84"/>
                  </a:lnTo>
                  <a:lnTo>
                    <a:pt x="70" y="100"/>
                  </a:lnTo>
                  <a:lnTo>
                    <a:pt x="90" y="115"/>
                  </a:lnTo>
                  <a:lnTo>
                    <a:pt x="109" y="130"/>
                  </a:lnTo>
                  <a:lnTo>
                    <a:pt x="130" y="143"/>
                  </a:lnTo>
                  <a:lnTo>
                    <a:pt x="138" y="149"/>
                  </a:lnTo>
                  <a:lnTo>
                    <a:pt x="144" y="152"/>
                  </a:lnTo>
                  <a:lnTo>
                    <a:pt x="152" y="156"/>
                  </a:lnTo>
                  <a:lnTo>
                    <a:pt x="158" y="164"/>
                  </a:lnTo>
                  <a:lnTo>
                    <a:pt x="166" y="168"/>
                  </a:lnTo>
                  <a:lnTo>
                    <a:pt x="172" y="174"/>
                  </a:lnTo>
                  <a:lnTo>
                    <a:pt x="176" y="182"/>
                  </a:lnTo>
                  <a:lnTo>
                    <a:pt x="181" y="188"/>
                  </a:lnTo>
                </a:path>
              </a:pathLst>
            </a:custGeom>
            <a:noFill/>
            <a:ln w="1588">
              <a:solidFill>
                <a:srgbClr val="000000"/>
              </a:solidFill>
              <a:prstDash val="solid"/>
              <a:round/>
              <a:headEnd/>
              <a:tailEnd/>
            </a:ln>
          </p:spPr>
          <p:txBody>
            <a:bodyPr/>
            <a:lstStyle/>
            <a:p>
              <a:endParaRPr lang="en-US"/>
            </a:p>
          </p:txBody>
        </p:sp>
        <p:sp>
          <p:nvSpPr>
            <p:cNvPr id="1242191" name="Freeform 1103"/>
            <p:cNvSpPr>
              <a:spLocks/>
            </p:cNvSpPr>
            <p:nvPr/>
          </p:nvSpPr>
          <p:spPr bwMode="auto">
            <a:xfrm>
              <a:off x="3359" y="2230"/>
              <a:ext cx="74" cy="69"/>
            </a:xfrm>
            <a:custGeom>
              <a:avLst/>
              <a:gdLst/>
              <a:ahLst/>
              <a:cxnLst>
                <a:cxn ang="0">
                  <a:pos x="0" y="0"/>
                </a:cxn>
                <a:cxn ang="0">
                  <a:pos x="0" y="0"/>
                </a:cxn>
                <a:cxn ang="0">
                  <a:pos x="14" y="11"/>
                </a:cxn>
                <a:cxn ang="0">
                  <a:pos x="30" y="20"/>
                </a:cxn>
                <a:cxn ang="0">
                  <a:pos x="45" y="28"/>
                </a:cxn>
                <a:cxn ang="0">
                  <a:pos x="60" y="37"/>
                </a:cxn>
                <a:cxn ang="0">
                  <a:pos x="75" y="48"/>
                </a:cxn>
                <a:cxn ang="0">
                  <a:pos x="87" y="58"/>
                </a:cxn>
                <a:cxn ang="0">
                  <a:pos x="101" y="70"/>
                </a:cxn>
                <a:cxn ang="0">
                  <a:pos x="113" y="85"/>
                </a:cxn>
                <a:cxn ang="0">
                  <a:pos x="118" y="91"/>
                </a:cxn>
                <a:cxn ang="0">
                  <a:pos x="125" y="98"/>
                </a:cxn>
                <a:cxn ang="0">
                  <a:pos x="128" y="104"/>
                </a:cxn>
                <a:cxn ang="0">
                  <a:pos x="134" y="111"/>
                </a:cxn>
                <a:cxn ang="0">
                  <a:pos x="136" y="119"/>
                </a:cxn>
                <a:cxn ang="0">
                  <a:pos x="140" y="126"/>
                </a:cxn>
                <a:cxn ang="0">
                  <a:pos x="145" y="132"/>
                </a:cxn>
                <a:cxn ang="0">
                  <a:pos x="148" y="139"/>
                </a:cxn>
              </a:cxnLst>
              <a:rect l="0" t="0" r="r" b="b"/>
              <a:pathLst>
                <a:path w="148" h="139">
                  <a:moveTo>
                    <a:pt x="0" y="0"/>
                  </a:moveTo>
                  <a:lnTo>
                    <a:pt x="0" y="0"/>
                  </a:lnTo>
                  <a:lnTo>
                    <a:pt x="14" y="11"/>
                  </a:lnTo>
                  <a:lnTo>
                    <a:pt x="30" y="20"/>
                  </a:lnTo>
                  <a:lnTo>
                    <a:pt x="45" y="28"/>
                  </a:lnTo>
                  <a:lnTo>
                    <a:pt x="60" y="37"/>
                  </a:lnTo>
                  <a:lnTo>
                    <a:pt x="75" y="48"/>
                  </a:lnTo>
                  <a:lnTo>
                    <a:pt x="87" y="58"/>
                  </a:lnTo>
                  <a:lnTo>
                    <a:pt x="101" y="70"/>
                  </a:lnTo>
                  <a:lnTo>
                    <a:pt x="113" y="85"/>
                  </a:lnTo>
                  <a:lnTo>
                    <a:pt x="118" y="91"/>
                  </a:lnTo>
                  <a:lnTo>
                    <a:pt x="125" y="98"/>
                  </a:lnTo>
                  <a:lnTo>
                    <a:pt x="128" y="104"/>
                  </a:lnTo>
                  <a:lnTo>
                    <a:pt x="134" y="111"/>
                  </a:lnTo>
                  <a:lnTo>
                    <a:pt x="136" y="119"/>
                  </a:lnTo>
                  <a:lnTo>
                    <a:pt x="140" y="126"/>
                  </a:lnTo>
                  <a:lnTo>
                    <a:pt x="145" y="132"/>
                  </a:lnTo>
                  <a:lnTo>
                    <a:pt x="148" y="139"/>
                  </a:lnTo>
                </a:path>
              </a:pathLst>
            </a:custGeom>
            <a:noFill/>
            <a:ln w="1588">
              <a:solidFill>
                <a:srgbClr val="000000"/>
              </a:solidFill>
              <a:prstDash val="solid"/>
              <a:round/>
              <a:headEnd/>
              <a:tailEnd/>
            </a:ln>
          </p:spPr>
          <p:txBody>
            <a:bodyPr/>
            <a:lstStyle/>
            <a:p>
              <a:endParaRPr lang="en-US"/>
            </a:p>
          </p:txBody>
        </p:sp>
        <p:sp>
          <p:nvSpPr>
            <p:cNvPr id="1242192" name="Freeform 1104"/>
            <p:cNvSpPr>
              <a:spLocks/>
            </p:cNvSpPr>
            <p:nvPr/>
          </p:nvSpPr>
          <p:spPr bwMode="auto">
            <a:xfrm>
              <a:off x="3419" y="2068"/>
              <a:ext cx="43" cy="87"/>
            </a:xfrm>
            <a:custGeom>
              <a:avLst/>
              <a:gdLst/>
              <a:ahLst/>
              <a:cxnLst>
                <a:cxn ang="0">
                  <a:pos x="0" y="0"/>
                </a:cxn>
                <a:cxn ang="0">
                  <a:pos x="0" y="0"/>
                </a:cxn>
                <a:cxn ang="0">
                  <a:pos x="16" y="21"/>
                </a:cxn>
                <a:cxn ang="0">
                  <a:pos x="31" y="40"/>
                </a:cxn>
                <a:cxn ang="0">
                  <a:pos x="42" y="62"/>
                </a:cxn>
                <a:cxn ang="0">
                  <a:pos x="54" y="81"/>
                </a:cxn>
                <a:cxn ang="0">
                  <a:pos x="64" y="102"/>
                </a:cxn>
                <a:cxn ang="0">
                  <a:pos x="72" y="126"/>
                </a:cxn>
                <a:cxn ang="0">
                  <a:pos x="79" y="151"/>
                </a:cxn>
                <a:cxn ang="0">
                  <a:pos x="86" y="175"/>
                </a:cxn>
              </a:cxnLst>
              <a:rect l="0" t="0" r="r" b="b"/>
              <a:pathLst>
                <a:path w="86" h="175">
                  <a:moveTo>
                    <a:pt x="0" y="0"/>
                  </a:moveTo>
                  <a:lnTo>
                    <a:pt x="0" y="0"/>
                  </a:lnTo>
                  <a:lnTo>
                    <a:pt x="16" y="21"/>
                  </a:lnTo>
                  <a:lnTo>
                    <a:pt x="31" y="40"/>
                  </a:lnTo>
                  <a:lnTo>
                    <a:pt x="42" y="62"/>
                  </a:lnTo>
                  <a:lnTo>
                    <a:pt x="54" y="81"/>
                  </a:lnTo>
                  <a:lnTo>
                    <a:pt x="64" y="102"/>
                  </a:lnTo>
                  <a:lnTo>
                    <a:pt x="72" y="126"/>
                  </a:lnTo>
                  <a:lnTo>
                    <a:pt x="79" y="151"/>
                  </a:lnTo>
                  <a:lnTo>
                    <a:pt x="86" y="175"/>
                  </a:lnTo>
                </a:path>
              </a:pathLst>
            </a:custGeom>
            <a:noFill/>
            <a:ln w="1588">
              <a:solidFill>
                <a:srgbClr val="000000"/>
              </a:solidFill>
              <a:prstDash val="solid"/>
              <a:round/>
              <a:headEnd/>
              <a:tailEnd/>
            </a:ln>
          </p:spPr>
          <p:txBody>
            <a:bodyPr/>
            <a:lstStyle/>
            <a:p>
              <a:endParaRPr lang="en-US"/>
            </a:p>
          </p:txBody>
        </p:sp>
        <p:sp>
          <p:nvSpPr>
            <p:cNvPr id="1242193" name="Freeform 1105"/>
            <p:cNvSpPr>
              <a:spLocks/>
            </p:cNvSpPr>
            <p:nvPr/>
          </p:nvSpPr>
          <p:spPr bwMode="auto">
            <a:xfrm>
              <a:off x="3437" y="2122"/>
              <a:ext cx="36" cy="74"/>
            </a:xfrm>
            <a:custGeom>
              <a:avLst/>
              <a:gdLst/>
              <a:ahLst/>
              <a:cxnLst>
                <a:cxn ang="0">
                  <a:pos x="0" y="0"/>
                </a:cxn>
                <a:cxn ang="0">
                  <a:pos x="0" y="0"/>
                </a:cxn>
                <a:cxn ang="0">
                  <a:pos x="9" y="12"/>
                </a:cxn>
                <a:cxn ang="0">
                  <a:pos x="14" y="24"/>
                </a:cxn>
                <a:cxn ang="0">
                  <a:pos x="20" y="36"/>
                </a:cxn>
                <a:cxn ang="0">
                  <a:pos x="25" y="47"/>
                </a:cxn>
                <a:cxn ang="0">
                  <a:pos x="29" y="58"/>
                </a:cxn>
                <a:cxn ang="0">
                  <a:pos x="34" y="68"/>
                </a:cxn>
                <a:cxn ang="0">
                  <a:pos x="37" y="80"/>
                </a:cxn>
                <a:cxn ang="0">
                  <a:pos x="41" y="92"/>
                </a:cxn>
                <a:cxn ang="0">
                  <a:pos x="45" y="98"/>
                </a:cxn>
                <a:cxn ang="0">
                  <a:pos x="47" y="105"/>
                </a:cxn>
                <a:cxn ang="0">
                  <a:pos x="51" y="113"/>
                </a:cxn>
                <a:cxn ang="0">
                  <a:pos x="54" y="120"/>
                </a:cxn>
                <a:cxn ang="0">
                  <a:pos x="56" y="127"/>
                </a:cxn>
                <a:cxn ang="0">
                  <a:pos x="61" y="135"/>
                </a:cxn>
                <a:cxn ang="0">
                  <a:pos x="65" y="142"/>
                </a:cxn>
                <a:cxn ang="0">
                  <a:pos x="72" y="150"/>
                </a:cxn>
              </a:cxnLst>
              <a:rect l="0" t="0" r="r" b="b"/>
              <a:pathLst>
                <a:path w="72" h="150">
                  <a:moveTo>
                    <a:pt x="0" y="0"/>
                  </a:moveTo>
                  <a:lnTo>
                    <a:pt x="0" y="0"/>
                  </a:lnTo>
                  <a:lnTo>
                    <a:pt x="9" y="12"/>
                  </a:lnTo>
                  <a:lnTo>
                    <a:pt x="14" y="24"/>
                  </a:lnTo>
                  <a:lnTo>
                    <a:pt x="20" y="36"/>
                  </a:lnTo>
                  <a:lnTo>
                    <a:pt x="25" y="47"/>
                  </a:lnTo>
                  <a:lnTo>
                    <a:pt x="29" y="58"/>
                  </a:lnTo>
                  <a:lnTo>
                    <a:pt x="34" y="68"/>
                  </a:lnTo>
                  <a:lnTo>
                    <a:pt x="37" y="80"/>
                  </a:lnTo>
                  <a:lnTo>
                    <a:pt x="41" y="92"/>
                  </a:lnTo>
                  <a:lnTo>
                    <a:pt x="45" y="98"/>
                  </a:lnTo>
                  <a:lnTo>
                    <a:pt x="47" y="105"/>
                  </a:lnTo>
                  <a:lnTo>
                    <a:pt x="51" y="113"/>
                  </a:lnTo>
                  <a:lnTo>
                    <a:pt x="54" y="120"/>
                  </a:lnTo>
                  <a:lnTo>
                    <a:pt x="56" y="127"/>
                  </a:lnTo>
                  <a:lnTo>
                    <a:pt x="61" y="135"/>
                  </a:lnTo>
                  <a:lnTo>
                    <a:pt x="65" y="142"/>
                  </a:lnTo>
                  <a:lnTo>
                    <a:pt x="72" y="150"/>
                  </a:lnTo>
                </a:path>
              </a:pathLst>
            </a:custGeom>
            <a:noFill/>
            <a:ln w="1588">
              <a:solidFill>
                <a:srgbClr val="000000"/>
              </a:solidFill>
              <a:prstDash val="solid"/>
              <a:round/>
              <a:headEnd/>
              <a:tailEnd/>
            </a:ln>
          </p:spPr>
          <p:txBody>
            <a:bodyPr/>
            <a:lstStyle/>
            <a:p>
              <a:endParaRPr lang="en-US"/>
            </a:p>
          </p:txBody>
        </p:sp>
        <p:sp>
          <p:nvSpPr>
            <p:cNvPr id="1242194" name="Freeform 1106"/>
            <p:cNvSpPr>
              <a:spLocks/>
            </p:cNvSpPr>
            <p:nvPr/>
          </p:nvSpPr>
          <p:spPr bwMode="auto">
            <a:xfrm>
              <a:off x="3304" y="2109"/>
              <a:ext cx="50" cy="80"/>
            </a:xfrm>
            <a:custGeom>
              <a:avLst/>
              <a:gdLst/>
              <a:ahLst/>
              <a:cxnLst>
                <a:cxn ang="0">
                  <a:pos x="0" y="0"/>
                </a:cxn>
                <a:cxn ang="0">
                  <a:pos x="0" y="0"/>
                </a:cxn>
                <a:cxn ang="0">
                  <a:pos x="6" y="24"/>
                </a:cxn>
                <a:cxn ang="0">
                  <a:pos x="16" y="46"/>
                </a:cxn>
                <a:cxn ang="0">
                  <a:pos x="27" y="67"/>
                </a:cxn>
                <a:cxn ang="0">
                  <a:pos x="38" y="87"/>
                </a:cxn>
                <a:cxn ang="0">
                  <a:pos x="52" y="108"/>
                </a:cxn>
                <a:cxn ang="0">
                  <a:pos x="68" y="127"/>
                </a:cxn>
                <a:cxn ang="0">
                  <a:pos x="83" y="144"/>
                </a:cxn>
                <a:cxn ang="0">
                  <a:pos x="100" y="160"/>
                </a:cxn>
              </a:cxnLst>
              <a:rect l="0" t="0" r="r" b="b"/>
              <a:pathLst>
                <a:path w="100" h="160">
                  <a:moveTo>
                    <a:pt x="0" y="0"/>
                  </a:moveTo>
                  <a:lnTo>
                    <a:pt x="0" y="0"/>
                  </a:lnTo>
                  <a:lnTo>
                    <a:pt x="6" y="24"/>
                  </a:lnTo>
                  <a:lnTo>
                    <a:pt x="16" y="46"/>
                  </a:lnTo>
                  <a:lnTo>
                    <a:pt x="27" y="67"/>
                  </a:lnTo>
                  <a:lnTo>
                    <a:pt x="38" y="87"/>
                  </a:lnTo>
                  <a:lnTo>
                    <a:pt x="52" y="108"/>
                  </a:lnTo>
                  <a:lnTo>
                    <a:pt x="68" y="127"/>
                  </a:lnTo>
                  <a:lnTo>
                    <a:pt x="83" y="144"/>
                  </a:lnTo>
                  <a:lnTo>
                    <a:pt x="100" y="160"/>
                  </a:lnTo>
                </a:path>
              </a:pathLst>
            </a:custGeom>
            <a:noFill/>
            <a:ln w="1588">
              <a:solidFill>
                <a:srgbClr val="000000"/>
              </a:solidFill>
              <a:prstDash val="solid"/>
              <a:round/>
              <a:headEnd/>
              <a:tailEnd/>
            </a:ln>
          </p:spPr>
          <p:txBody>
            <a:bodyPr/>
            <a:lstStyle/>
            <a:p>
              <a:endParaRPr lang="en-US"/>
            </a:p>
          </p:txBody>
        </p:sp>
        <p:sp>
          <p:nvSpPr>
            <p:cNvPr id="1242195" name="Freeform 1107"/>
            <p:cNvSpPr>
              <a:spLocks/>
            </p:cNvSpPr>
            <p:nvPr/>
          </p:nvSpPr>
          <p:spPr bwMode="auto">
            <a:xfrm>
              <a:off x="3346" y="2163"/>
              <a:ext cx="71" cy="76"/>
            </a:xfrm>
            <a:custGeom>
              <a:avLst/>
              <a:gdLst/>
              <a:ahLst/>
              <a:cxnLst>
                <a:cxn ang="0">
                  <a:pos x="0" y="0"/>
                </a:cxn>
                <a:cxn ang="0">
                  <a:pos x="0" y="0"/>
                </a:cxn>
                <a:cxn ang="0">
                  <a:pos x="12" y="18"/>
                </a:cxn>
                <a:cxn ang="0">
                  <a:pos x="26" y="33"/>
                </a:cxn>
                <a:cxn ang="0">
                  <a:pos x="39" y="46"/>
                </a:cxn>
                <a:cxn ang="0">
                  <a:pos x="54" y="59"/>
                </a:cxn>
                <a:cxn ang="0">
                  <a:pos x="67" y="71"/>
                </a:cxn>
                <a:cxn ang="0">
                  <a:pos x="84" y="83"/>
                </a:cxn>
                <a:cxn ang="0">
                  <a:pos x="98" y="96"/>
                </a:cxn>
                <a:cxn ang="0">
                  <a:pos x="112" y="110"/>
                </a:cxn>
                <a:cxn ang="0">
                  <a:pos x="120" y="118"/>
                </a:cxn>
                <a:cxn ang="0">
                  <a:pos x="130" y="130"/>
                </a:cxn>
                <a:cxn ang="0">
                  <a:pos x="139" y="144"/>
                </a:cxn>
                <a:cxn ang="0">
                  <a:pos x="144" y="153"/>
                </a:cxn>
              </a:cxnLst>
              <a:rect l="0" t="0" r="r" b="b"/>
              <a:pathLst>
                <a:path w="144" h="153">
                  <a:moveTo>
                    <a:pt x="0" y="0"/>
                  </a:moveTo>
                  <a:lnTo>
                    <a:pt x="0" y="0"/>
                  </a:lnTo>
                  <a:lnTo>
                    <a:pt x="12" y="18"/>
                  </a:lnTo>
                  <a:lnTo>
                    <a:pt x="26" y="33"/>
                  </a:lnTo>
                  <a:lnTo>
                    <a:pt x="39" y="46"/>
                  </a:lnTo>
                  <a:lnTo>
                    <a:pt x="54" y="59"/>
                  </a:lnTo>
                  <a:lnTo>
                    <a:pt x="67" y="71"/>
                  </a:lnTo>
                  <a:lnTo>
                    <a:pt x="84" y="83"/>
                  </a:lnTo>
                  <a:lnTo>
                    <a:pt x="98" y="96"/>
                  </a:lnTo>
                  <a:lnTo>
                    <a:pt x="112" y="110"/>
                  </a:lnTo>
                  <a:lnTo>
                    <a:pt x="120" y="118"/>
                  </a:lnTo>
                  <a:lnTo>
                    <a:pt x="130" y="130"/>
                  </a:lnTo>
                  <a:lnTo>
                    <a:pt x="139" y="144"/>
                  </a:lnTo>
                  <a:lnTo>
                    <a:pt x="144" y="153"/>
                  </a:lnTo>
                </a:path>
              </a:pathLst>
            </a:custGeom>
            <a:noFill/>
            <a:ln w="1588">
              <a:solidFill>
                <a:srgbClr val="000000"/>
              </a:solidFill>
              <a:prstDash val="solid"/>
              <a:round/>
              <a:headEnd/>
              <a:tailEnd/>
            </a:ln>
          </p:spPr>
          <p:txBody>
            <a:bodyPr/>
            <a:lstStyle/>
            <a:p>
              <a:endParaRPr lang="en-US"/>
            </a:p>
          </p:txBody>
        </p:sp>
        <p:sp>
          <p:nvSpPr>
            <p:cNvPr id="1242196" name="Freeform 1108"/>
            <p:cNvSpPr>
              <a:spLocks/>
            </p:cNvSpPr>
            <p:nvPr/>
          </p:nvSpPr>
          <p:spPr bwMode="auto">
            <a:xfrm>
              <a:off x="3382" y="2165"/>
              <a:ext cx="51" cy="64"/>
            </a:xfrm>
            <a:custGeom>
              <a:avLst/>
              <a:gdLst/>
              <a:ahLst/>
              <a:cxnLst>
                <a:cxn ang="0">
                  <a:pos x="0" y="0"/>
                </a:cxn>
                <a:cxn ang="0">
                  <a:pos x="0" y="0"/>
                </a:cxn>
                <a:cxn ang="0">
                  <a:pos x="14" y="18"/>
                </a:cxn>
                <a:cxn ang="0">
                  <a:pos x="30" y="33"/>
                </a:cxn>
                <a:cxn ang="0">
                  <a:pos x="43" y="46"/>
                </a:cxn>
                <a:cxn ang="0">
                  <a:pos x="57" y="60"/>
                </a:cxn>
                <a:cxn ang="0">
                  <a:pos x="71" y="74"/>
                </a:cxn>
                <a:cxn ang="0">
                  <a:pos x="82" y="89"/>
                </a:cxn>
                <a:cxn ang="0">
                  <a:pos x="94" y="106"/>
                </a:cxn>
                <a:cxn ang="0">
                  <a:pos x="103" y="128"/>
                </a:cxn>
              </a:cxnLst>
              <a:rect l="0" t="0" r="r" b="b"/>
              <a:pathLst>
                <a:path w="103" h="128">
                  <a:moveTo>
                    <a:pt x="0" y="0"/>
                  </a:moveTo>
                  <a:lnTo>
                    <a:pt x="0" y="0"/>
                  </a:lnTo>
                  <a:lnTo>
                    <a:pt x="14" y="18"/>
                  </a:lnTo>
                  <a:lnTo>
                    <a:pt x="30" y="33"/>
                  </a:lnTo>
                  <a:lnTo>
                    <a:pt x="43" y="46"/>
                  </a:lnTo>
                  <a:lnTo>
                    <a:pt x="57" y="60"/>
                  </a:lnTo>
                  <a:lnTo>
                    <a:pt x="71" y="74"/>
                  </a:lnTo>
                  <a:lnTo>
                    <a:pt x="82" y="89"/>
                  </a:lnTo>
                  <a:lnTo>
                    <a:pt x="94" y="106"/>
                  </a:lnTo>
                  <a:lnTo>
                    <a:pt x="103" y="128"/>
                  </a:lnTo>
                </a:path>
              </a:pathLst>
            </a:custGeom>
            <a:noFill/>
            <a:ln w="1588">
              <a:solidFill>
                <a:srgbClr val="000000"/>
              </a:solidFill>
              <a:prstDash val="solid"/>
              <a:round/>
              <a:headEnd/>
              <a:tailEnd/>
            </a:ln>
          </p:spPr>
          <p:txBody>
            <a:bodyPr/>
            <a:lstStyle/>
            <a:p>
              <a:endParaRPr lang="en-US"/>
            </a:p>
          </p:txBody>
        </p:sp>
        <p:sp>
          <p:nvSpPr>
            <p:cNvPr id="1242197" name="Freeform 1109"/>
            <p:cNvSpPr>
              <a:spLocks/>
            </p:cNvSpPr>
            <p:nvPr/>
          </p:nvSpPr>
          <p:spPr bwMode="auto">
            <a:xfrm>
              <a:off x="3378" y="2059"/>
              <a:ext cx="49" cy="65"/>
            </a:xfrm>
            <a:custGeom>
              <a:avLst/>
              <a:gdLst/>
              <a:ahLst/>
              <a:cxnLst>
                <a:cxn ang="0">
                  <a:pos x="0" y="0"/>
                </a:cxn>
                <a:cxn ang="0">
                  <a:pos x="0" y="0"/>
                </a:cxn>
                <a:cxn ang="0">
                  <a:pos x="16" y="10"/>
                </a:cxn>
                <a:cxn ang="0">
                  <a:pos x="31" y="25"/>
                </a:cxn>
                <a:cxn ang="0">
                  <a:pos x="45" y="41"/>
                </a:cxn>
                <a:cxn ang="0">
                  <a:pos x="57" y="56"/>
                </a:cxn>
                <a:cxn ang="0">
                  <a:pos x="68" y="74"/>
                </a:cxn>
                <a:cxn ang="0">
                  <a:pos x="80" y="93"/>
                </a:cxn>
                <a:cxn ang="0">
                  <a:pos x="90" y="111"/>
                </a:cxn>
                <a:cxn ang="0">
                  <a:pos x="99" y="129"/>
                </a:cxn>
              </a:cxnLst>
              <a:rect l="0" t="0" r="r" b="b"/>
              <a:pathLst>
                <a:path w="99" h="129">
                  <a:moveTo>
                    <a:pt x="0" y="0"/>
                  </a:moveTo>
                  <a:lnTo>
                    <a:pt x="0" y="0"/>
                  </a:lnTo>
                  <a:lnTo>
                    <a:pt x="16" y="10"/>
                  </a:lnTo>
                  <a:lnTo>
                    <a:pt x="31" y="25"/>
                  </a:lnTo>
                  <a:lnTo>
                    <a:pt x="45" y="41"/>
                  </a:lnTo>
                  <a:lnTo>
                    <a:pt x="57" y="56"/>
                  </a:lnTo>
                  <a:lnTo>
                    <a:pt x="68" y="74"/>
                  </a:lnTo>
                  <a:lnTo>
                    <a:pt x="80" y="93"/>
                  </a:lnTo>
                  <a:lnTo>
                    <a:pt x="90" y="111"/>
                  </a:lnTo>
                  <a:lnTo>
                    <a:pt x="99" y="129"/>
                  </a:lnTo>
                </a:path>
              </a:pathLst>
            </a:custGeom>
            <a:noFill/>
            <a:ln w="1588">
              <a:solidFill>
                <a:srgbClr val="000000"/>
              </a:solidFill>
              <a:prstDash val="solid"/>
              <a:round/>
              <a:headEnd/>
              <a:tailEnd/>
            </a:ln>
          </p:spPr>
          <p:txBody>
            <a:bodyPr/>
            <a:lstStyle/>
            <a:p>
              <a:endParaRPr lang="en-US"/>
            </a:p>
          </p:txBody>
        </p:sp>
        <p:sp>
          <p:nvSpPr>
            <p:cNvPr id="1242198" name="Freeform 1110"/>
            <p:cNvSpPr>
              <a:spLocks/>
            </p:cNvSpPr>
            <p:nvPr/>
          </p:nvSpPr>
          <p:spPr bwMode="auto">
            <a:xfrm>
              <a:off x="3427" y="2193"/>
              <a:ext cx="33" cy="57"/>
            </a:xfrm>
            <a:custGeom>
              <a:avLst/>
              <a:gdLst/>
              <a:ahLst/>
              <a:cxnLst>
                <a:cxn ang="0">
                  <a:pos x="0" y="0"/>
                </a:cxn>
                <a:cxn ang="0">
                  <a:pos x="0" y="0"/>
                </a:cxn>
                <a:cxn ang="0">
                  <a:pos x="12" y="10"/>
                </a:cxn>
                <a:cxn ang="0">
                  <a:pos x="21" y="23"/>
                </a:cxn>
                <a:cxn ang="0">
                  <a:pos x="30" y="37"/>
                </a:cxn>
                <a:cxn ang="0">
                  <a:pos x="36" y="52"/>
                </a:cxn>
                <a:cxn ang="0">
                  <a:pos x="42" y="66"/>
                </a:cxn>
                <a:cxn ang="0">
                  <a:pos x="50" y="83"/>
                </a:cxn>
                <a:cxn ang="0">
                  <a:pos x="58" y="97"/>
                </a:cxn>
                <a:cxn ang="0">
                  <a:pos x="67" y="114"/>
                </a:cxn>
              </a:cxnLst>
              <a:rect l="0" t="0" r="r" b="b"/>
              <a:pathLst>
                <a:path w="67" h="114">
                  <a:moveTo>
                    <a:pt x="0" y="0"/>
                  </a:moveTo>
                  <a:lnTo>
                    <a:pt x="0" y="0"/>
                  </a:lnTo>
                  <a:lnTo>
                    <a:pt x="12" y="10"/>
                  </a:lnTo>
                  <a:lnTo>
                    <a:pt x="21" y="23"/>
                  </a:lnTo>
                  <a:lnTo>
                    <a:pt x="30" y="37"/>
                  </a:lnTo>
                  <a:lnTo>
                    <a:pt x="36" y="52"/>
                  </a:lnTo>
                  <a:lnTo>
                    <a:pt x="42" y="66"/>
                  </a:lnTo>
                  <a:lnTo>
                    <a:pt x="50" y="83"/>
                  </a:lnTo>
                  <a:lnTo>
                    <a:pt x="58" y="97"/>
                  </a:lnTo>
                  <a:lnTo>
                    <a:pt x="67" y="114"/>
                  </a:lnTo>
                </a:path>
              </a:pathLst>
            </a:custGeom>
            <a:noFill/>
            <a:ln w="1588">
              <a:solidFill>
                <a:srgbClr val="000000"/>
              </a:solidFill>
              <a:prstDash val="solid"/>
              <a:round/>
              <a:headEnd/>
              <a:tailEnd/>
            </a:ln>
          </p:spPr>
          <p:txBody>
            <a:bodyPr/>
            <a:lstStyle/>
            <a:p>
              <a:endParaRPr lang="en-US"/>
            </a:p>
          </p:txBody>
        </p:sp>
        <p:sp>
          <p:nvSpPr>
            <p:cNvPr id="1242199" name="Freeform 1111"/>
            <p:cNvSpPr>
              <a:spLocks/>
            </p:cNvSpPr>
            <p:nvPr/>
          </p:nvSpPr>
          <p:spPr bwMode="auto">
            <a:xfrm>
              <a:off x="3265" y="2147"/>
              <a:ext cx="174" cy="228"/>
            </a:xfrm>
            <a:custGeom>
              <a:avLst/>
              <a:gdLst/>
              <a:ahLst/>
              <a:cxnLst>
                <a:cxn ang="0">
                  <a:pos x="346" y="458"/>
                </a:cxn>
                <a:cxn ang="0">
                  <a:pos x="346" y="458"/>
                </a:cxn>
                <a:cxn ang="0">
                  <a:pos x="339" y="442"/>
                </a:cxn>
                <a:cxn ang="0">
                  <a:pos x="332" y="428"/>
                </a:cxn>
                <a:cxn ang="0">
                  <a:pos x="326" y="418"/>
                </a:cxn>
                <a:cxn ang="0">
                  <a:pos x="322" y="409"/>
                </a:cxn>
                <a:cxn ang="0">
                  <a:pos x="317" y="403"/>
                </a:cxn>
                <a:cxn ang="0">
                  <a:pos x="312" y="393"/>
                </a:cxn>
                <a:cxn ang="0">
                  <a:pos x="300" y="381"/>
                </a:cxn>
                <a:cxn ang="0">
                  <a:pos x="288" y="366"/>
                </a:cxn>
                <a:cxn ang="0">
                  <a:pos x="271" y="345"/>
                </a:cxn>
                <a:cxn ang="0">
                  <a:pos x="253" y="331"/>
                </a:cxn>
                <a:cxn ang="0">
                  <a:pos x="235" y="320"/>
                </a:cxn>
                <a:cxn ang="0">
                  <a:pos x="215" y="310"/>
                </a:cxn>
                <a:cxn ang="0">
                  <a:pos x="197" y="304"/>
                </a:cxn>
                <a:cxn ang="0">
                  <a:pos x="179" y="295"/>
                </a:cxn>
                <a:cxn ang="0">
                  <a:pos x="160" y="286"/>
                </a:cxn>
                <a:cxn ang="0">
                  <a:pos x="141" y="274"/>
                </a:cxn>
                <a:cxn ang="0">
                  <a:pos x="122" y="262"/>
                </a:cxn>
                <a:cxn ang="0">
                  <a:pos x="102" y="248"/>
                </a:cxn>
                <a:cxn ang="0">
                  <a:pos x="81" y="230"/>
                </a:cxn>
                <a:cxn ang="0">
                  <a:pos x="60" y="212"/>
                </a:cxn>
                <a:cxn ang="0">
                  <a:pos x="42" y="191"/>
                </a:cxn>
                <a:cxn ang="0">
                  <a:pos x="28" y="169"/>
                </a:cxn>
                <a:cxn ang="0">
                  <a:pos x="15" y="147"/>
                </a:cxn>
                <a:cxn ang="0">
                  <a:pos x="7" y="125"/>
                </a:cxn>
                <a:cxn ang="0">
                  <a:pos x="5" y="109"/>
                </a:cxn>
                <a:cxn ang="0">
                  <a:pos x="2" y="92"/>
                </a:cxn>
                <a:cxn ang="0">
                  <a:pos x="0" y="77"/>
                </a:cxn>
                <a:cxn ang="0">
                  <a:pos x="0" y="63"/>
                </a:cxn>
                <a:cxn ang="0">
                  <a:pos x="0" y="48"/>
                </a:cxn>
                <a:cxn ang="0">
                  <a:pos x="0" y="33"/>
                </a:cxn>
                <a:cxn ang="0">
                  <a:pos x="0" y="17"/>
                </a:cxn>
                <a:cxn ang="0">
                  <a:pos x="0" y="0"/>
                </a:cxn>
              </a:cxnLst>
              <a:rect l="0" t="0" r="r" b="b"/>
              <a:pathLst>
                <a:path w="346" h="458">
                  <a:moveTo>
                    <a:pt x="346" y="458"/>
                  </a:moveTo>
                  <a:lnTo>
                    <a:pt x="346" y="458"/>
                  </a:lnTo>
                  <a:lnTo>
                    <a:pt x="339" y="442"/>
                  </a:lnTo>
                  <a:lnTo>
                    <a:pt x="332" y="428"/>
                  </a:lnTo>
                  <a:lnTo>
                    <a:pt x="326" y="418"/>
                  </a:lnTo>
                  <a:lnTo>
                    <a:pt x="322" y="409"/>
                  </a:lnTo>
                  <a:lnTo>
                    <a:pt x="317" y="403"/>
                  </a:lnTo>
                  <a:lnTo>
                    <a:pt x="312" y="393"/>
                  </a:lnTo>
                  <a:lnTo>
                    <a:pt x="300" y="381"/>
                  </a:lnTo>
                  <a:lnTo>
                    <a:pt x="288" y="366"/>
                  </a:lnTo>
                  <a:lnTo>
                    <a:pt x="271" y="345"/>
                  </a:lnTo>
                  <a:lnTo>
                    <a:pt x="253" y="331"/>
                  </a:lnTo>
                  <a:lnTo>
                    <a:pt x="235" y="320"/>
                  </a:lnTo>
                  <a:lnTo>
                    <a:pt x="215" y="310"/>
                  </a:lnTo>
                  <a:lnTo>
                    <a:pt x="197" y="304"/>
                  </a:lnTo>
                  <a:lnTo>
                    <a:pt x="179" y="295"/>
                  </a:lnTo>
                  <a:lnTo>
                    <a:pt x="160" y="286"/>
                  </a:lnTo>
                  <a:lnTo>
                    <a:pt x="141" y="274"/>
                  </a:lnTo>
                  <a:lnTo>
                    <a:pt x="122" y="262"/>
                  </a:lnTo>
                  <a:lnTo>
                    <a:pt x="102" y="248"/>
                  </a:lnTo>
                  <a:lnTo>
                    <a:pt x="81" y="230"/>
                  </a:lnTo>
                  <a:lnTo>
                    <a:pt x="60" y="212"/>
                  </a:lnTo>
                  <a:lnTo>
                    <a:pt x="42" y="191"/>
                  </a:lnTo>
                  <a:lnTo>
                    <a:pt x="28" y="169"/>
                  </a:lnTo>
                  <a:lnTo>
                    <a:pt x="15" y="147"/>
                  </a:lnTo>
                  <a:lnTo>
                    <a:pt x="7" y="125"/>
                  </a:lnTo>
                  <a:lnTo>
                    <a:pt x="5" y="109"/>
                  </a:lnTo>
                  <a:lnTo>
                    <a:pt x="2" y="92"/>
                  </a:lnTo>
                  <a:lnTo>
                    <a:pt x="0" y="77"/>
                  </a:lnTo>
                  <a:lnTo>
                    <a:pt x="0" y="63"/>
                  </a:lnTo>
                  <a:lnTo>
                    <a:pt x="0" y="48"/>
                  </a:lnTo>
                  <a:lnTo>
                    <a:pt x="0" y="33"/>
                  </a:lnTo>
                  <a:lnTo>
                    <a:pt x="0" y="17"/>
                  </a:lnTo>
                  <a:lnTo>
                    <a:pt x="0" y="0"/>
                  </a:lnTo>
                </a:path>
              </a:pathLst>
            </a:custGeom>
            <a:noFill/>
            <a:ln w="1588">
              <a:solidFill>
                <a:srgbClr val="000000"/>
              </a:solidFill>
              <a:prstDash val="solid"/>
              <a:round/>
              <a:headEnd/>
              <a:tailEnd/>
            </a:ln>
          </p:spPr>
          <p:txBody>
            <a:bodyPr/>
            <a:lstStyle/>
            <a:p>
              <a:endParaRPr lang="en-US"/>
            </a:p>
          </p:txBody>
        </p:sp>
        <p:sp>
          <p:nvSpPr>
            <p:cNvPr id="1242200" name="Freeform 1112"/>
            <p:cNvSpPr>
              <a:spLocks/>
            </p:cNvSpPr>
            <p:nvPr/>
          </p:nvSpPr>
          <p:spPr bwMode="auto">
            <a:xfrm>
              <a:off x="3343" y="1970"/>
              <a:ext cx="150" cy="217"/>
            </a:xfrm>
            <a:custGeom>
              <a:avLst/>
              <a:gdLst/>
              <a:ahLst/>
              <a:cxnLst>
                <a:cxn ang="0">
                  <a:pos x="0" y="0"/>
                </a:cxn>
                <a:cxn ang="0">
                  <a:pos x="0" y="0"/>
                </a:cxn>
                <a:cxn ang="0">
                  <a:pos x="5" y="10"/>
                </a:cxn>
                <a:cxn ang="0">
                  <a:pos x="12" y="20"/>
                </a:cxn>
                <a:cxn ang="0">
                  <a:pos x="18" y="31"/>
                </a:cxn>
                <a:cxn ang="0">
                  <a:pos x="24" y="38"/>
                </a:cxn>
                <a:cxn ang="0">
                  <a:pos x="31" y="45"/>
                </a:cxn>
                <a:cxn ang="0">
                  <a:pos x="37" y="53"/>
                </a:cxn>
                <a:cxn ang="0">
                  <a:pos x="48" y="60"/>
                </a:cxn>
                <a:cxn ang="0">
                  <a:pos x="56" y="65"/>
                </a:cxn>
                <a:cxn ang="0">
                  <a:pos x="80" y="78"/>
                </a:cxn>
                <a:cxn ang="0">
                  <a:pos x="101" y="93"/>
                </a:cxn>
                <a:cxn ang="0">
                  <a:pos x="123" y="109"/>
                </a:cxn>
                <a:cxn ang="0">
                  <a:pos x="142" y="125"/>
                </a:cxn>
                <a:cxn ang="0">
                  <a:pos x="162" y="146"/>
                </a:cxn>
                <a:cxn ang="0">
                  <a:pos x="178" y="164"/>
                </a:cxn>
                <a:cxn ang="0">
                  <a:pos x="195" y="185"/>
                </a:cxn>
                <a:cxn ang="0">
                  <a:pos x="210" y="207"/>
                </a:cxn>
                <a:cxn ang="0">
                  <a:pos x="226" y="228"/>
                </a:cxn>
                <a:cxn ang="0">
                  <a:pos x="237" y="251"/>
                </a:cxn>
                <a:cxn ang="0">
                  <a:pos x="250" y="275"/>
                </a:cxn>
                <a:cxn ang="0">
                  <a:pos x="261" y="297"/>
                </a:cxn>
                <a:cxn ang="0">
                  <a:pos x="270" y="321"/>
                </a:cxn>
                <a:cxn ang="0">
                  <a:pos x="279" y="345"/>
                </a:cxn>
                <a:cxn ang="0">
                  <a:pos x="285" y="368"/>
                </a:cxn>
                <a:cxn ang="0">
                  <a:pos x="291" y="392"/>
                </a:cxn>
                <a:cxn ang="0">
                  <a:pos x="293" y="396"/>
                </a:cxn>
                <a:cxn ang="0">
                  <a:pos x="295" y="411"/>
                </a:cxn>
                <a:cxn ang="0">
                  <a:pos x="299" y="426"/>
                </a:cxn>
                <a:cxn ang="0">
                  <a:pos x="299" y="435"/>
                </a:cxn>
              </a:cxnLst>
              <a:rect l="0" t="0" r="r" b="b"/>
              <a:pathLst>
                <a:path w="299" h="435">
                  <a:moveTo>
                    <a:pt x="0" y="0"/>
                  </a:moveTo>
                  <a:lnTo>
                    <a:pt x="0" y="0"/>
                  </a:lnTo>
                  <a:lnTo>
                    <a:pt x="5" y="10"/>
                  </a:lnTo>
                  <a:lnTo>
                    <a:pt x="12" y="20"/>
                  </a:lnTo>
                  <a:lnTo>
                    <a:pt x="18" y="31"/>
                  </a:lnTo>
                  <a:lnTo>
                    <a:pt x="24" y="38"/>
                  </a:lnTo>
                  <a:lnTo>
                    <a:pt x="31" y="45"/>
                  </a:lnTo>
                  <a:lnTo>
                    <a:pt x="37" y="53"/>
                  </a:lnTo>
                  <a:lnTo>
                    <a:pt x="48" y="60"/>
                  </a:lnTo>
                  <a:lnTo>
                    <a:pt x="56" y="65"/>
                  </a:lnTo>
                  <a:lnTo>
                    <a:pt x="80" y="78"/>
                  </a:lnTo>
                  <a:lnTo>
                    <a:pt x="101" y="93"/>
                  </a:lnTo>
                  <a:lnTo>
                    <a:pt x="123" y="109"/>
                  </a:lnTo>
                  <a:lnTo>
                    <a:pt x="142" y="125"/>
                  </a:lnTo>
                  <a:lnTo>
                    <a:pt x="162" y="146"/>
                  </a:lnTo>
                  <a:lnTo>
                    <a:pt x="178" y="164"/>
                  </a:lnTo>
                  <a:lnTo>
                    <a:pt x="195" y="185"/>
                  </a:lnTo>
                  <a:lnTo>
                    <a:pt x="210" y="207"/>
                  </a:lnTo>
                  <a:lnTo>
                    <a:pt x="226" y="228"/>
                  </a:lnTo>
                  <a:lnTo>
                    <a:pt x="237" y="251"/>
                  </a:lnTo>
                  <a:lnTo>
                    <a:pt x="250" y="275"/>
                  </a:lnTo>
                  <a:lnTo>
                    <a:pt x="261" y="297"/>
                  </a:lnTo>
                  <a:lnTo>
                    <a:pt x="270" y="321"/>
                  </a:lnTo>
                  <a:lnTo>
                    <a:pt x="279" y="345"/>
                  </a:lnTo>
                  <a:lnTo>
                    <a:pt x="285" y="368"/>
                  </a:lnTo>
                  <a:lnTo>
                    <a:pt x="291" y="392"/>
                  </a:lnTo>
                  <a:lnTo>
                    <a:pt x="293" y="396"/>
                  </a:lnTo>
                  <a:lnTo>
                    <a:pt x="295" y="411"/>
                  </a:lnTo>
                  <a:lnTo>
                    <a:pt x="299" y="426"/>
                  </a:lnTo>
                  <a:lnTo>
                    <a:pt x="299" y="435"/>
                  </a:lnTo>
                </a:path>
              </a:pathLst>
            </a:custGeom>
            <a:noFill/>
            <a:ln w="1588">
              <a:solidFill>
                <a:srgbClr val="000000"/>
              </a:solidFill>
              <a:prstDash val="solid"/>
              <a:round/>
              <a:headEnd/>
              <a:tailEnd/>
            </a:ln>
          </p:spPr>
          <p:txBody>
            <a:bodyPr/>
            <a:lstStyle/>
            <a:p>
              <a:endParaRPr lang="en-US"/>
            </a:p>
          </p:txBody>
        </p:sp>
        <p:sp>
          <p:nvSpPr>
            <p:cNvPr id="1242201" name="Freeform 1113"/>
            <p:cNvSpPr>
              <a:spLocks/>
            </p:cNvSpPr>
            <p:nvPr/>
          </p:nvSpPr>
          <p:spPr bwMode="auto">
            <a:xfrm>
              <a:off x="3317" y="1470"/>
              <a:ext cx="70" cy="122"/>
            </a:xfrm>
            <a:custGeom>
              <a:avLst/>
              <a:gdLst/>
              <a:ahLst/>
              <a:cxnLst>
                <a:cxn ang="0">
                  <a:pos x="104" y="0"/>
                </a:cxn>
                <a:cxn ang="0">
                  <a:pos x="104" y="12"/>
                </a:cxn>
                <a:cxn ang="0">
                  <a:pos x="109" y="39"/>
                </a:cxn>
                <a:cxn ang="0">
                  <a:pos x="116" y="76"/>
                </a:cxn>
                <a:cxn ang="0">
                  <a:pos x="124" y="120"/>
                </a:cxn>
                <a:cxn ang="0">
                  <a:pos x="131" y="162"/>
                </a:cxn>
                <a:cxn ang="0">
                  <a:pos x="137" y="200"/>
                </a:cxn>
                <a:cxn ang="0">
                  <a:pos x="140" y="230"/>
                </a:cxn>
                <a:cxn ang="0">
                  <a:pos x="140" y="243"/>
                </a:cxn>
                <a:cxn ang="0">
                  <a:pos x="133" y="245"/>
                </a:cxn>
                <a:cxn ang="0">
                  <a:pos x="120" y="243"/>
                </a:cxn>
                <a:cxn ang="0">
                  <a:pos x="104" y="239"/>
                </a:cxn>
                <a:cxn ang="0">
                  <a:pos x="84" y="231"/>
                </a:cxn>
                <a:cxn ang="0">
                  <a:pos x="63" y="225"/>
                </a:cxn>
                <a:cxn ang="0">
                  <a:pos x="41" y="218"/>
                </a:cxn>
                <a:cxn ang="0">
                  <a:pos x="19" y="213"/>
                </a:cxn>
                <a:cxn ang="0">
                  <a:pos x="0" y="209"/>
                </a:cxn>
                <a:cxn ang="0">
                  <a:pos x="2" y="199"/>
                </a:cxn>
                <a:cxn ang="0">
                  <a:pos x="4" y="188"/>
                </a:cxn>
                <a:cxn ang="0">
                  <a:pos x="4" y="179"/>
                </a:cxn>
                <a:cxn ang="0">
                  <a:pos x="5" y="169"/>
                </a:cxn>
                <a:cxn ang="0">
                  <a:pos x="7" y="159"/>
                </a:cxn>
                <a:cxn ang="0">
                  <a:pos x="9" y="150"/>
                </a:cxn>
                <a:cxn ang="0">
                  <a:pos x="10" y="139"/>
                </a:cxn>
                <a:cxn ang="0">
                  <a:pos x="13" y="131"/>
                </a:cxn>
                <a:cxn ang="0">
                  <a:pos x="20" y="113"/>
                </a:cxn>
                <a:cxn ang="0">
                  <a:pos x="29" y="94"/>
                </a:cxn>
                <a:cxn ang="0">
                  <a:pos x="41" y="76"/>
                </a:cxn>
                <a:cxn ang="0">
                  <a:pos x="51" y="58"/>
                </a:cxn>
                <a:cxn ang="0">
                  <a:pos x="63" y="43"/>
                </a:cxn>
                <a:cxn ang="0">
                  <a:pos x="75" y="27"/>
                </a:cxn>
                <a:cxn ang="0">
                  <a:pos x="88" y="14"/>
                </a:cxn>
                <a:cxn ang="0">
                  <a:pos x="104" y="0"/>
                </a:cxn>
              </a:cxnLst>
              <a:rect l="0" t="0" r="r" b="b"/>
              <a:pathLst>
                <a:path w="140" h="245">
                  <a:moveTo>
                    <a:pt x="104" y="0"/>
                  </a:moveTo>
                  <a:lnTo>
                    <a:pt x="104" y="12"/>
                  </a:lnTo>
                  <a:lnTo>
                    <a:pt x="109" y="39"/>
                  </a:lnTo>
                  <a:lnTo>
                    <a:pt x="116" y="76"/>
                  </a:lnTo>
                  <a:lnTo>
                    <a:pt x="124" y="120"/>
                  </a:lnTo>
                  <a:lnTo>
                    <a:pt x="131" y="162"/>
                  </a:lnTo>
                  <a:lnTo>
                    <a:pt x="137" y="200"/>
                  </a:lnTo>
                  <a:lnTo>
                    <a:pt x="140" y="230"/>
                  </a:lnTo>
                  <a:lnTo>
                    <a:pt x="140" y="243"/>
                  </a:lnTo>
                  <a:lnTo>
                    <a:pt x="133" y="245"/>
                  </a:lnTo>
                  <a:lnTo>
                    <a:pt x="120" y="243"/>
                  </a:lnTo>
                  <a:lnTo>
                    <a:pt x="104" y="239"/>
                  </a:lnTo>
                  <a:lnTo>
                    <a:pt x="84" y="231"/>
                  </a:lnTo>
                  <a:lnTo>
                    <a:pt x="63" y="225"/>
                  </a:lnTo>
                  <a:lnTo>
                    <a:pt x="41" y="218"/>
                  </a:lnTo>
                  <a:lnTo>
                    <a:pt x="19" y="213"/>
                  </a:lnTo>
                  <a:lnTo>
                    <a:pt x="0" y="209"/>
                  </a:lnTo>
                  <a:lnTo>
                    <a:pt x="2" y="199"/>
                  </a:lnTo>
                  <a:lnTo>
                    <a:pt x="4" y="188"/>
                  </a:lnTo>
                  <a:lnTo>
                    <a:pt x="4" y="179"/>
                  </a:lnTo>
                  <a:lnTo>
                    <a:pt x="5" y="169"/>
                  </a:lnTo>
                  <a:lnTo>
                    <a:pt x="7" y="159"/>
                  </a:lnTo>
                  <a:lnTo>
                    <a:pt x="9" y="150"/>
                  </a:lnTo>
                  <a:lnTo>
                    <a:pt x="10" y="139"/>
                  </a:lnTo>
                  <a:lnTo>
                    <a:pt x="13" y="131"/>
                  </a:lnTo>
                  <a:lnTo>
                    <a:pt x="20" y="113"/>
                  </a:lnTo>
                  <a:lnTo>
                    <a:pt x="29" y="94"/>
                  </a:lnTo>
                  <a:lnTo>
                    <a:pt x="41" y="76"/>
                  </a:lnTo>
                  <a:lnTo>
                    <a:pt x="51" y="58"/>
                  </a:lnTo>
                  <a:lnTo>
                    <a:pt x="63" y="43"/>
                  </a:lnTo>
                  <a:lnTo>
                    <a:pt x="75" y="27"/>
                  </a:lnTo>
                  <a:lnTo>
                    <a:pt x="88" y="14"/>
                  </a:lnTo>
                  <a:lnTo>
                    <a:pt x="104" y="0"/>
                  </a:lnTo>
                  <a:close/>
                </a:path>
              </a:pathLst>
            </a:custGeom>
            <a:solidFill>
              <a:srgbClr val="FFFFFF"/>
            </a:solidFill>
            <a:ln w="9525">
              <a:noFill/>
              <a:round/>
              <a:headEnd/>
              <a:tailEnd/>
            </a:ln>
          </p:spPr>
          <p:txBody>
            <a:bodyPr/>
            <a:lstStyle/>
            <a:p>
              <a:endParaRPr lang="en-US"/>
            </a:p>
          </p:txBody>
        </p:sp>
        <p:sp>
          <p:nvSpPr>
            <p:cNvPr id="1242202" name="Freeform 1114"/>
            <p:cNvSpPr>
              <a:spLocks/>
            </p:cNvSpPr>
            <p:nvPr/>
          </p:nvSpPr>
          <p:spPr bwMode="auto">
            <a:xfrm>
              <a:off x="3317" y="1470"/>
              <a:ext cx="70" cy="122"/>
            </a:xfrm>
            <a:custGeom>
              <a:avLst/>
              <a:gdLst/>
              <a:ahLst/>
              <a:cxnLst>
                <a:cxn ang="0">
                  <a:pos x="104" y="0"/>
                </a:cxn>
                <a:cxn ang="0">
                  <a:pos x="104" y="0"/>
                </a:cxn>
                <a:cxn ang="0">
                  <a:pos x="104" y="12"/>
                </a:cxn>
                <a:cxn ang="0">
                  <a:pos x="109" y="39"/>
                </a:cxn>
                <a:cxn ang="0">
                  <a:pos x="116" y="76"/>
                </a:cxn>
                <a:cxn ang="0">
                  <a:pos x="124" y="120"/>
                </a:cxn>
                <a:cxn ang="0">
                  <a:pos x="131" y="162"/>
                </a:cxn>
                <a:cxn ang="0">
                  <a:pos x="137" y="200"/>
                </a:cxn>
                <a:cxn ang="0">
                  <a:pos x="140" y="230"/>
                </a:cxn>
                <a:cxn ang="0">
                  <a:pos x="140" y="243"/>
                </a:cxn>
                <a:cxn ang="0">
                  <a:pos x="133" y="245"/>
                </a:cxn>
                <a:cxn ang="0">
                  <a:pos x="120" y="243"/>
                </a:cxn>
                <a:cxn ang="0">
                  <a:pos x="104" y="239"/>
                </a:cxn>
                <a:cxn ang="0">
                  <a:pos x="84" y="231"/>
                </a:cxn>
                <a:cxn ang="0">
                  <a:pos x="63" y="225"/>
                </a:cxn>
                <a:cxn ang="0">
                  <a:pos x="41" y="218"/>
                </a:cxn>
                <a:cxn ang="0">
                  <a:pos x="19" y="213"/>
                </a:cxn>
                <a:cxn ang="0">
                  <a:pos x="0" y="209"/>
                </a:cxn>
                <a:cxn ang="0">
                  <a:pos x="2" y="199"/>
                </a:cxn>
                <a:cxn ang="0">
                  <a:pos x="4" y="188"/>
                </a:cxn>
                <a:cxn ang="0">
                  <a:pos x="4" y="179"/>
                </a:cxn>
                <a:cxn ang="0">
                  <a:pos x="5" y="169"/>
                </a:cxn>
                <a:cxn ang="0">
                  <a:pos x="7" y="159"/>
                </a:cxn>
                <a:cxn ang="0">
                  <a:pos x="9" y="150"/>
                </a:cxn>
                <a:cxn ang="0">
                  <a:pos x="10" y="139"/>
                </a:cxn>
                <a:cxn ang="0">
                  <a:pos x="13" y="131"/>
                </a:cxn>
                <a:cxn ang="0">
                  <a:pos x="20" y="113"/>
                </a:cxn>
                <a:cxn ang="0">
                  <a:pos x="29" y="94"/>
                </a:cxn>
                <a:cxn ang="0">
                  <a:pos x="41" y="76"/>
                </a:cxn>
                <a:cxn ang="0">
                  <a:pos x="51" y="58"/>
                </a:cxn>
                <a:cxn ang="0">
                  <a:pos x="63" y="43"/>
                </a:cxn>
                <a:cxn ang="0">
                  <a:pos x="75" y="27"/>
                </a:cxn>
                <a:cxn ang="0">
                  <a:pos x="88" y="14"/>
                </a:cxn>
                <a:cxn ang="0">
                  <a:pos x="104" y="0"/>
                </a:cxn>
              </a:cxnLst>
              <a:rect l="0" t="0" r="r" b="b"/>
              <a:pathLst>
                <a:path w="140" h="245">
                  <a:moveTo>
                    <a:pt x="104" y="0"/>
                  </a:moveTo>
                  <a:lnTo>
                    <a:pt x="104" y="0"/>
                  </a:lnTo>
                  <a:lnTo>
                    <a:pt x="104" y="12"/>
                  </a:lnTo>
                  <a:lnTo>
                    <a:pt x="109" y="39"/>
                  </a:lnTo>
                  <a:lnTo>
                    <a:pt x="116" y="76"/>
                  </a:lnTo>
                  <a:lnTo>
                    <a:pt x="124" y="120"/>
                  </a:lnTo>
                  <a:lnTo>
                    <a:pt x="131" y="162"/>
                  </a:lnTo>
                  <a:lnTo>
                    <a:pt x="137" y="200"/>
                  </a:lnTo>
                  <a:lnTo>
                    <a:pt x="140" y="230"/>
                  </a:lnTo>
                  <a:lnTo>
                    <a:pt x="140" y="243"/>
                  </a:lnTo>
                  <a:lnTo>
                    <a:pt x="133" y="245"/>
                  </a:lnTo>
                  <a:lnTo>
                    <a:pt x="120" y="243"/>
                  </a:lnTo>
                  <a:lnTo>
                    <a:pt x="104" y="239"/>
                  </a:lnTo>
                  <a:lnTo>
                    <a:pt x="84" y="231"/>
                  </a:lnTo>
                  <a:lnTo>
                    <a:pt x="63" y="225"/>
                  </a:lnTo>
                  <a:lnTo>
                    <a:pt x="41" y="218"/>
                  </a:lnTo>
                  <a:lnTo>
                    <a:pt x="19" y="213"/>
                  </a:lnTo>
                  <a:lnTo>
                    <a:pt x="0" y="209"/>
                  </a:lnTo>
                  <a:lnTo>
                    <a:pt x="2" y="199"/>
                  </a:lnTo>
                  <a:lnTo>
                    <a:pt x="4" y="188"/>
                  </a:lnTo>
                  <a:lnTo>
                    <a:pt x="4" y="179"/>
                  </a:lnTo>
                  <a:lnTo>
                    <a:pt x="5" y="169"/>
                  </a:lnTo>
                  <a:lnTo>
                    <a:pt x="7" y="159"/>
                  </a:lnTo>
                  <a:lnTo>
                    <a:pt x="9" y="150"/>
                  </a:lnTo>
                  <a:lnTo>
                    <a:pt x="10" y="139"/>
                  </a:lnTo>
                  <a:lnTo>
                    <a:pt x="13" y="131"/>
                  </a:lnTo>
                  <a:lnTo>
                    <a:pt x="20" y="113"/>
                  </a:lnTo>
                  <a:lnTo>
                    <a:pt x="29" y="94"/>
                  </a:lnTo>
                  <a:lnTo>
                    <a:pt x="41" y="76"/>
                  </a:lnTo>
                  <a:lnTo>
                    <a:pt x="51" y="58"/>
                  </a:lnTo>
                  <a:lnTo>
                    <a:pt x="63" y="43"/>
                  </a:lnTo>
                  <a:lnTo>
                    <a:pt x="75" y="27"/>
                  </a:lnTo>
                  <a:lnTo>
                    <a:pt x="88" y="14"/>
                  </a:lnTo>
                  <a:lnTo>
                    <a:pt x="104" y="0"/>
                  </a:lnTo>
                  <a:close/>
                </a:path>
              </a:pathLst>
            </a:custGeom>
            <a:noFill/>
            <a:ln w="1588">
              <a:solidFill>
                <a:srgbClr val="000000"/>
              </a:solidFill>
              <a:prstDash val="solid"/>
              <a:round/>
              <a:headEnd/>
              <a:tailEnd/>
            </a:ln>
          </p:spPr>
          <p:txBody>
            <a:bodyPr/>
            <a:lstStyle/>
            <a:p>
              <a:endParaRPr lang="en-US"/>
            </a:p>
          </p:txBody>
        </p:sp>
        <p:sp>
          <p:nvSpPr>
            <p:cNvPr id="1242203" name="Freeform 1115"/>
            <p:cNvSpPr>
              <a:spLocks/>
            </p:cNvSpPr>
            <p:nvPr/>
          </p:nvSpPr>
          <p:spPr bwMode="auto">
            <a:xfrm>
              <a:off x="3373" y="1438"/>
              <a:ext cx="103" cy="153"/>
            </a:xfrm>
            <a:custGeom>
              <a:avLst/>
              <a:gdLst/>
              <a:ahLst/>
              <a:cxnLst>
                <a:cxn ang="0">
                  <a:pos x="39" y="307"/>
                </a:cxn>
                <a:cxn ang="0">
                  <a:pos x="48" y="293"/>
                </a:cxn>
                <a:cxn ang="0">
                  <a:pos x="55" y="287"/>
                </a:cxn>
                <a:cxn ang="0">
                  <a:pos x="64" y="280"/>
                </a:cxn>
                <a:cxn ang="0">
                  <a:pos x="74" y="268"/>
                </a:cxn>
                <a:cxn ang="0">
                  <a:pos x="85" y="256"/>
                </a:cxn>
                <a:cxn ang="0">
                  <a:pos x="95" y="244"/>
                </a:cxn>
                <a:cxn ang="0">
                  <a:pos x="108" y="230"/>
                </a:cxn>
                <a:cxn ang="0">
                  <a:pos x="119" y="212"/>
                </a:cxn>
                <a:cxn ang="0">
                  <a:pos x="132" y="196"/>
                </a:cxn>
                <a:cxn ang="0">
                  <a:pos x="143" y="179"/>
                </a:cxn>
                <a:cxn ang="0">
                  <a:pos x="153" y="163"/>
                </a:cxn>
                <a:cxn ang="0">
                  <a:pos x="162" y="148"/>
                </a:cxn>
                <a:cxn ang="0">
                  <a:pos x="168" y="138"/>
                </a:cxn>
                <a:cxn ang="0">
                  <a:pos x="173" y="126"/>
                </a:cxn>
                <a:cxn ang="0">
                  <a:pos x="178" y="117"/>
                </a:cxn>
                <a:cxn ang="0">
                  <a:pos x="185" y="105"/>
                </a:cxn>
                <a:cxn ang="0">
                  <a:pos x="190" y="95"/>
                </a:cxn>
                <a:cxn ang="0">
                  <a:pos x="195" y="83"/>
                </a:cxn>
                <a:cxn ang="0">
                  <a:pos x="202" y="76"/>
                </a:cxn>
                <a:cxn ang="0">
                  <a:pos x="208" y="65"/>
                </a:cxn>
                <a:cxn ang="0">
                  <a:pos x="187" y="61"/>
                </a:cxn>
                <a:cxn ang="0">
                  <a:pos x="168" y="55"/>
                </a:cxn>
                <a:cxn ang="0">
                  <a:pos x="149" y="49"/>
                </a:cxn>
                <a:cxn ang="0">
                  <a:pos x="130" y="42"/>
                </a:cxn>
                <a:cxn ang="0">
                  <a:pos x="110" y="34"/>
                </a:cxn>
                <a:cxn ang="0">
                  <a:pos x="91" y="25"/>
                </a:cxn>
                <a:cxn ang="0">
                  <a:pos x="73" y="15"/>
                </a:cxn>
                <a:cxn ang="0">
                  <a:pos x="55" y="6"/>
                </a:cxn>
                <a:cxn ang="0">
                  <a:pos x="42" y="0"/>
                </a:cxn>
                <a:cxn ang="0">
                  <a:pos x="33" y="0"/>
                </a:cxn>
                <a:cxn ang="0">
                  <a:pos x="24" y="6"/>
                </a:cxn>
                <a:cxn ang="0">
                  <a:pos x="17" y="15"/>
                </a:cxn>
                <a:cxn ang="0">
                  <a:pos x="9" y="24"/>
                </a:cxn>
                <a:cxn ang="0">
                  <a:pos x="4" y="37"/>
                </a:cxn>
                <a:cxn ang="0">
                  <a:pos x="1" y="49"/>
                </a:cxn>
                <a:cxn ang="0">
                  <a:pos x="0" y="62"/>
                </a:cxn>
                <a:cxn ang="0">
                  <a:pos x="1" y="70"/>
                </a:cxn>
                <a:cxn ang="0">
                  <a:pos x="6" y="93"/>
                </a:cxn>
                <a:cxn ang="0">
                  <a:pos x="10" y="126"/>
                </a:cxn>
                <a:cxn ang="0">
                  <a:pos x="18" y="166"/>
                </a:cxn>
                <a:cxn ang="0">
                  <a:pos x="24" y="207"/>
                </a:cxn>
                <a:cxn ang="0">
                  <a:pos x="30" y="249"/>
                </a:cxn>
                <a:cxn ang="0">
                  <a:pos x="35" y="281"/>
                </a:cxn>
                <a:cxn ang="0">
                  <a:pos x="39" y="307"/>
                </a:cxn>
              </a:cxnLst>
              <a:rect l="0" t="0" r="r" b="b"/>
              <a:pathLst>
                <a:path w="208" h="307">
                  <a:moveTo>
                    <a:pt x="39" y="307"/>
                  </a:moveTo>
                  <a:lnTo>
                    <a:pt x="48" y="293"/>
                  </a:lnTo>
                  <a:lnTo>
                    <a:pt x="55" y="287"/>
                  </a:lnTo>
                  <a:lnTo>
                    <a:pt x="64" y="280"/>
                  </a:lnTo>
                  <a:lnTo>
                    <a:pt x="74" y="268"/>
                  </a:lnTo>
                  <a:lnTo>
                    <a:pt x="85" y="256"/>
                  </a:lnTo>
                  <a:lnTo>
                    <a:pt x="95" y="244"/>
                  </a:lnTo>
                  <a:lnTo>
                    <a:pt x="108" y="230"/>
                  </a:lnTo>
                  <a:lnTo>
                    <a:pt x="119" y="212"/>
                  </a:lnTo>
                  <a:lnTo>
                    <a:pt x="132" y="196"/>
                  </a:lnTo>
                  <a:lnTo>
                    <a:pt x="143" y="179"/>
                  </a:lnTo>
                  <a:lnTo>
                    <a:pt x="153" y="163"/>
                  </a:lnTo>
                  <a:lnTo>
                    <a:pt x="162" y="148"/>
                  </a:lnTo>
                  <a:lnTo>
                    <a:pt x="168" y="138"/>
                  </a:lnTo>
                  <a:lnTo>
                    <a:pt x="173" y="126"/>
                  </a:lnTo>
                  <a:lnTo>
                    <a:pt x="178" y="117"/>
                  </a:lnTo>
                  <a:lnTo>
                    <a:pt x="185" y="105"/>
                  </a:lnTo>
                  <a:lnTo>
                    <a:pt x="190" y="95"/>
                  </a:lnTo>
                  <a:lnTo>
                    <a:pt x="195" y="83"/>
                  </a:lnTo>
                  <a:lnTo>
                    <a:pt x="202" y="76"/>
                  </a:lnTo>
                  <a:lnTo>
                    <a:pt x="208" y="65"/>
                  </a:lnTo>
                  <a:lnTo>
                    <a:pt x="187" y="61"/>
                  </a:lnTo>
                  <a:lnTo>
                    <a:pt x="168" y="55"/>
                  </a:lnTo>
                  <a:lnTo>
                    <a:pt x="149" y="49"/>
                  </a:lnTo>
                  <a:lnTo>
                    <a:pt x="130" y="42"/>
                  </a:lnTo>
                  <a:lnTo>
                    <a:pt x="110" y="34"/>
                  </a:lnTo>
                  <a:lnTo>
                    <a:pt x="91" y="25"/>
                  </a:lnTo>
                  <a:lnTo>
                    <a:pt x="73" y="15"/>
                  </a:lnTo>
                  <a:lnTo>
                    <a:pt x="55" y="6"/>
                  </a:lnTo>
                  <a:lnTo>
                    <a:pt x="42" y="0"/>
                  </a:lnTo>
                  <a:lnTo>
                    <a:pt x="33" y="0"/>
                  </a:lnTo>
                  <a:lnTo>
                    <a:pt x="24" y="6"/>
                  </a:lnTo>
                  <a:lnTo>
                    <a:pt x="17" y="15"/>
                  </a:lnTo>
                  <a:lnTo>
                    <a:pt x="9" y="24"/>
                  </a:lnTo>
                  <a:lnTo>
                    <a:pt x="4" y="37"/>
                  </a:lnTo>
                  <a:lnTo>
                    <a:pt x="1" y="49"/>
                  </a:lnTo>
                  <a:lnTo>
                    <a:pt x="0" y="62"/>
                  </a:lnTo>
                  <a:lnTo>
                    <a:pt x="1" y="70"/>
                  </a:lnTo>
                  <a:lnTo>
                    <a:pt x="6" y="93"/>
                  </a:lnTo>
                  <a:lnTo>
                    <a:pt x="10" y="126"/>
                  </a:lnTo>
                  <a:lnTo>
                    <a:pt x="18" y="166"/>
                  </a:lnTo>
                  <a:lnTo>
                    <a:pt x="24" y="207"/>
                  </a:lnTo>
                  <a:lnTo>
                    <a:pt x="30" y="249"/>
                  </a:lnTo>
                  <a:lnTo>
                    <a:pt x="35" y="281"/>
                  </a:lnTo>
                  <a:lnTo>
                    <a:pt x="39" y="307"/>
                  </a:lnTo>
                  <a:close/>
                </a:path>
              </a:pathLst>
            </a:custGeom>
            <a:solidFill>
              <a:srgbClr val="FFFFFF"/>
            </a:solidFill>
            <a:ln w="9525">
              <a:noFill/>
              <a:round/>
              <a:headEnd/>
              <a:tailEnd/>
            </a:ln>
          </p:spPr>
          <p:txBody>
            <a:bodyPr/>
            <a:lstStyle/>
            <a:p>
              <a:endParaRPr lang="en-US"/>
            </a:p>
          </p:txBody>
        </p:sp>
        <p:sp>
          <p:nvSpPr>
            <p:cNvPr id="1242204" name="Freeform 1116"/>
            <p:cNvSpPr>
              <a:spLocks/>
            </p:cNvSpPr>
            <p:nvPr/>
          </p:nvSpPr>
          <p:spPr bwMode="auto">
            <a:xfrm>
              <a:off x="3373" y="1438"/>
              <a:ext cx="103" cy="153"/>
            </a:xfrm>
            <a:custGeom>
              <a:avLst/>
              <a:gdLst/>
              <a:ahLst/>
              <a:cxnLst>
                <a:cxn ang="0">
                  <a:pos x="39" y="307"/>
                </a:cxn>
                <a:cxn ang="0">
                  <a:pos x="39" y="307"/>
                </a:cxn>
                <a:cxn ang="0">
                  <a:pos x="48" y="293"/>
                </a:cxn>
                <a:cxn ang="0">
                  <a:pos x="55" y="287"/>
                </a:cxn>
                <a:cxn ang="0">
                  <a:pos x="64" y="280"/>
                </a:cxn>
                <a:cxn ang="0">
                  <a:pos x="74" y="268"/>
                </a:cxn>
                <a:cxn ang="0">
                  <a:pos x="85" y="256"/>
                </a:cxn>
                <a:cxn ang="0">
                  <a:pos x="95" y="244"/>
                </a:cxn>
                <a:cxn ang="0">
                  <a:pos x="108" y="230"/>
                </a:cxn>
                <a:cxn ang="0">
                  <a:pos x="119" y="212"/>
                </a:cxn>
                <a:cxn ang="0">
                  <a:pos x="132" y="196"/>
                </a:cxn>
                <a:cxn ang="0">
                  <a:pos x="143" y="179"/>
                </a:cxn>
                <a:cxn ang="0">
                  <a:pos x="153" y="163"/>
                </a:cxn>
                <a:cxn ang="0">
                  <a:pos x="162" y="148"/>
                </a:cxn>
                <a:cxn ang="0">
                  <a:pos x="168" y="138"/>
                </a:cxn>
                <a:cxn ang="0">
                  <a:pos x="173" y="126"/>
                </a:cxn>
                <a:cxn ang="0">
                  <a:pos x="178" y="117"/>
                </a:cxn>
                <a:cxn ang="0">
                  <a:pos x="185" y="105"/>
                </a:cxn>
                <a:cxn ang="0">
                  <a:pos x="190" y="95"/>
                </a:cxn>
                <a:cxn ang="0">
                  <a:pos x="195" y="83"/>
                </a:cxn>
                <a:cxn ang="0">
                  <a:pos x="202" y="76"/>
                </a:cxn>
                <a:cxn ang="0">
                  <a:pos x="208" y="65"/>
                </a:cxn>
                <a:cxn ang="0">
                  <a:pos x="187" y="61"/>
                </a:cxn>
                <a:cxn ang="0">
                  <a:pos x="168" y="55"/>
                </a:cxn>
                <a:cxn ang="0">
                  <a:pos x="149" y="49"/>
                </a:cxn>
                <a:cxn ang="0">
                  <a:pos x="130" y="42"/>
                </a:cxn>
                <a:cxn ang="0">
                  <a:pos x="110" y="34"/>
                </a:cxn>
                <a:cxn ang="0">
                  <a:pos x="91" y="25"/>
                </a:cxn>
                <a:cxn ang="0">
                  <a:pos x="73" y="15"/>
                </a:cxn>
                <a:cxn ang="0">
                  <a:pos x="55" y="6"/>
                </a:cxn>
                <a:cxn ang="0">
                  <a:pos x="42" y="0"/>
                </a:cxn>
                <a:cxn ang="0">
                  <a:pos x="33" y="0"/>
                </a:cxn>
                <a:cxn ang="0">
                  <a:pos x="24" y="6"/>
                </a:cxn>
                <a:cxn ang="0">
                  <a:pos x="17" y="15"/>
                </a:cxn>
                <a:cxn ang="0">
                  <a:pos x="9" y="24"/>
                </a:cxn>
                <a:cxn ang="0">
                  <a:pos x="4" y="37"/>
                </a:cxn>
                <a:cxn ang="0">
                  <a:pos x="1" y="49"/>
                </a:cxn>
                <a:cxn ang="0">
                  <a:pos x="0" y="62"/>
                </a:cxn>
                <a:cxn ang="0">
                  <a:pos x="1" y="70"/>
                </a:cxn>
                <a:cxn ang="0">
                  <a:pos x="6" y="93"/>
                </a:cxn>
                <a:cxn ang="0">
                  <a:pos x="10" y="126"/>
                </a:cxn>
                <a:cxn ang="0">
                  <a:pos x="18" y="166"/>
                </a:cxn>
                <a:cxn ang="0">
                  <a:pos x="24" y="207"/>
                </a:cxn>
                <a:cxn ang="0">
                  <a:pos x="30" y="249"/>
                </a:cxn>
                <a:cxn ang="0">
                  <a:pos x="35" y="281"/>
                </a:cxn>
                <a:cxn ang="0">
                  <a:pos x="39" y="307"/>
                </a:cxn>
              </a:cxnLst>
              <a:rect l="0" t="0" r="r" b="b"/>
              <a:pathLst>
                <a:path w="208" h="307">
                  <a:moveTo>
                    <a:pt x="39" y="307"/>
                  </a:moveTo>
                  <a:lnTo>
                    <a:pt x="39" y="307"/>
                  </a:lnTo>
                  <a:lnTo>
                    <a:pt x="48" y="293"/>
                  </a:lnTo>
                  <a:lnTo>
                    <a:pt x="55" y="287"/>
                  </a:lnTo>
                  <a:lnTo>
                    <a:pt x="64" y="280"/>
                  </a:lnTo>
                  <a:lnTo>
                    <a:pt x="74" y="268"/>
                  </a:lnTo>
                  <a:lnTo>
                    <a:pt x="85" y="256"/>
                  </a:lnTo>
                  <a:lnTo>
                    <a:pt x="95" y="244"/>
                  </a:lnTo>
                  <a:lnTo>
                    <a:pt x="108" y="230"/>
                  </a:lnTo>
                  <a:lnTo>
                    <a:pt x="119" y="212"/>
                  </a:lnTo>
                  <a:lnTo>
                    <a:pt x="132" y="196"/>
                  </a:lnTo>
                  <a:lnTo>
                    <a:pt x="143" y="179"/>
                  </a:lnTo>
                  <a:lnTo>
                    <a:pt x="153" y="163"/>
                  </a:lnTo>
                  <a:lnTo>
                    <a:pt x="162" y="148"/>
                  </a:lnTo>
                  <a:lnTo>
                    <a:pt x="168" y="138"/>
                  </a:lnTo>
                  <a:lnTo>
                    <a:pt x="173" y="126"/>
                  </a:lnTo>
                  <a:lnTo>
                    <a:pt x="178" y="117"/>
                  </a:lnTo>
                  <a:lnTo>
                    <a:pt x="185" y="105"/>
                  </a:lnTo>
                  <a:lnTo>
                    <a:pt x="190" y="95"/>
                  </a:lnTo>
                  <a:lnTo>
                    <a:pt x="195" y="83"/>
                  </a:lnTo>
                  <a:lnTo>
                    <a:pt x="202" y="76"/>
                  </a:lnTo>
                  <a:lnTo>
                    <a:pt x="208" y="65"/>
                  </a:lnTo>
                  <a:lnTo>
                    <a:pt x="187" y="61"/>
                  </a:lnTo>
                  <a:lnTo>
                    <a:pt x="168" y="55"/>
                  </a:lnTo>
                  <a:lnTo>
                    <a:pt x="149" y="49"/>
                  </a:lnTo>
                  <a:lnTo>
                    <a:pt x="130" y="42"/>
                  </a:lnTo>
                  <a:lnTo>
                    <a:pt x="110" y="34"/>
                  </a:lnTo>
                  <a:lnTo>
                    <a:pt x="91" y="25"/>
                  </a:lnTo>
                  <a:lnTo>
                    <a:pt x="73" y="15"/>
                  </a:lnTo>
                  <a:lnTo>
                    <a:pt x="55" y="6"/>
                  </a:lnTo>
                  <a:lnTo>
                    <a:pt x="42" y="0"/>
                  </a:lnTo>
                  <a:lnTo>
                    <a:pt x="33" y="0"/>
                  </a:lnTo>
                  <a:lnTo>
                    <a:pt x="24" y="6"/>
                  </a:lnTo>
                  <a:lnTo>
                    <a:pt x="17" y="15"/>
                  </a:lnTo>
                  <a:lnTo>
                    <a:pt x="9" y="24"/>
                  </a:lnTo>
                  <a:lnTo>
                    <a:pt x="4" y="37"/>
                  </a:lnTo>
                  <a:lnTo>
                    <a:pt x="1" y="49"/>
                  </a:lnTo>
                  <a:lnTo>
                    <a:pt x="0" y="62"/>
                  </a:lnTo>
                  <a:lnTo>
                    <a:pt x="1" y="70"/>
                  </a:lnTo>
                  <a:lnTo>
                    <a:pt x="6" y="93"/>
                  </a:lnTo>
                  <a:lnTo>
                    <a:pt x="10" y="126"/>
                  </a:lnTo>
                  <a:lnTo>
                    <a:pt x="18" y="166"/>
                  </a:lnTo>
                  <a:lnTo>
                    <a:pt x="24" y="207"/>
                  </a:lnTo>
                  <a:lnTo>
                    <a:pt x="30" y="249"/>
                  </a:lnTo>
                  <a:lnTo>
                    <a:pt x="35" y="281"/>
                  </a:lnTo>
                  <a:lnTo>
                    <a:pt x="39" y="307"/>
                  </a:lnTo>
                  <a:close/>
                </a:path>
              </a:pathLst>
            </a:custGeom>
            <a:noFill/>
            <a:ln w="1588">
              <a:solidFill>
                <a:srgbClr val="000000"/>
              </a:solidFill>
              <a:prstDash val="solid"/>
              <a:round/>
              <a:headEnd/>
              <a:tailEnd/>
            </a:ln>
          </p:spPr>
          <p:txBody>
            <a:bodyPr/>
            <a:lstStyle/>
            <a:p>
              <a:endParaRPr lang="en-US"/>
            </a:p>
          </p:txBody>
        </p:sp>
        <p:sp>
          <p:nvSpPr>
            <p:cNvPr id="1242205" name="Freeform 1117"/>
            <p:cNvSpPr>
              <a:spLocks/>
            </p:cNvSpPr>
            <p:nvPr/>
          </p:nvSpPr>
          <p:spPr bwMode="auto">
            <a:xfrm>
              <a:off x="3400" y="1483"/>
              <a:ext cx="116" cy="107"/>
            </a:xfrm>
            <a:custGeom>
              <a:avLst/>
              <a:gdLst/>
              <a:ahLst/>
              <a:cxnLst>
                <a:cxn ang="0">
                  <a:pos x="0" y="213"/>
                </a:cxn>
                <a:cxn ang="0">
                  <a:pos x="3" y="206"/>
                </a:cxn>
                <a:cxn ang="0">
                  <a:pos x="13" y="189"/>
                </a:cxn>
                <a:cxn ang="0">
                  <a:pos x="27" y="167"/>
                </a:cxn>
                <a:cxn ang="0">
                  <a:pos x="44" y="139"/>
                </a:cxn>
                <a:cxn ang="0">
                  <a:pos x="61" y="111"/>
                </a:cxn>
                <a:cxn ang="0">
                  <a:pos x="77" y="83"/>
                </a:cxn>
                <a:cxn ang="0">
                  <a:pos x="90" y="59"/>
                </a:cxn>
                <a:cxn ang="0">
                  <a:pos x="102" y="44"/>
                </a:cxn>
                <a:cxn ang="0">
                  <a:pos x="107" y="32"/>
                </a:cxn>
                <a:cxn ang="0">
                  <a:pos x="114" y="24"/>
                </a:cxn>
                <a:cxn ang="0">
                  <a:pos x="121" y="13"/>
                </a:cxn>
                <a:cxn ang="0">
                  <a:pos x="127" y="6"/>
                </a:cxn>
                <a:cxn ang="0">
                  <a:pos x="131" y="1"/>
                </a:cxn>
                <a:cxn ang="0">
                  <a:pos x="135" y="0"/>
                </a:cxn>
                <a:cxn ang="0">
                  <a:pos x="138" y="1"/>
                </a:cxn>
                <a:cxn ang="0">
                  <a:pos x="139" y="6"/>
                </a:cxn>
                <a:cxn ang="0">
                  <a:pos x="231" y="105"/>
                </a:cxn>
                <a:cxn ang="0">
                  <a:pos x="229" y="108"/>
                </a:cxn>
                <a:cxn ang="0">
                  <a:pos x="218" y="118"/>
                </a:cxn>
                <a:cxn ang="0">
                  <a:pos x="202" y="132"/>
                </a:cxn>
                <a:cxn ang="0">
                  <a:pos x="181" y="149"/>
                </a:cxn>
                <a:cxn ang="0">
                  <a:pos x="158" y="164"/>
                </a:cxn>
                <a:cxn ang="0">
                  <a:pos x="132" y="181"/>
                </a:cxn>
                <a:cxn ang="0">
                  <a:pos x="105" y="191"/>
                </a:cxn>
                <a:cxn ang="0">
                  <a:pos x="79" y="198"/>
                </a:cxn>
                <a:cxn ang="0">
                  <a:pos x="54" y="201"/>
                </a:cxn>
                <a:cxn ang="0">
                  <a:pos x="36" y="203"/>
                </a:cxn>
                <a:cxn ang="0">
                  <a:pos x="21" y="206"/>
                </a:cxn>
                <a:cxn ang="0">
                  <a:pos x="12" y="209"/>
                </a:cxn>
                <a:cxn ang="0">
                  <a:pos x="5" y="210"/>
                </a:cxn>
                <a:cxn ang="0">
                  <a:pos x="2" y="212"/>
                </a:cxn>
                <a:cxn ang="0">
                  <a:pos x="0" y="213"/>
                </a:cxn>
              </a:cxnLst>
              <a:rect l="0" t="0" r="r" b="b"/>
              <a:pathLst>
                <a:path w="231" h="213">
                  <a:moveTo>
                    <a:pt x="0" y="213"/>
                  </a:moveTo>
                  <a:lnTo>
                    <a:pt x="3" y="206"/>
                  </a:lnTo>
                  <a:lnTo>
                    <a:pt x="13" y="189"/>
                  </a:lnTo>
                  <a:lnTo>
                    <a:pt x="27" y="167"/>
                  </a:lnTo>
                  <a:lnTo>
                    <a:pt x="44" y="139"/>
                  </a:lnTo>
                  <a:lnTo>
                    <a:pt x="61" y="111"/>
                  </a:lnTo>
                  <a:lnTo>
                    <a:pt x="77" y="83"/>
                  </a:lnTo>
                  <a:lnTo>
                    <a:pt x="90" y="59"/>
                  </a:lnTo>
                  <a:lnTo>
                    <a:pt x="102" y="44"/>
                  </a:lnTo>
                  <a:lnTo>
                    <a:pt x="107" y="32"/>
                  </a:lnTo>
                  <a:lnTo>
                    <a:pt x="114" y="24"/>
                  </a:lnTo>
                  <a:lnTo>
                    <a:pt x="121" y="13"/>
                  </a:lnTo>
                  <a:lnTo>
                    <a:pt x="127" y="6"/>
                  </a:lnTo>
                  <a:lnTo>
                    <a:pt x="131" y="1"/>
                  </a:lnTo>
                  <a:lnTo>
                    <a:pt x="135" y="0"/>
                  </a:lnTo>
                  <a:lnTo>
                    <a:pt x="138" y="1"/>
                  </a:lnTo>
                  <a:lnTo>
                    <a:pt x="139" y="6"/>
                  </a:lnTo>
                  <a:lnTo>
                    <a:pt x="231" y="105"/>
                  </a:lnTo>
                  <a:lnTo>
                    <a:pt x="229" y="108"/>
                  </a:lnTo>
                  <a:lnTo>
                    <a:pt x="218" y="118"/>
                  </a:lnTo>
                  <a:lnTo>
                    <a:pt x="202" y="132"/>
                  </a:lnTo>
                  <a:lnTo>
                    <a:pt x="181" y="149"/>
                  </a:lnTo>
                  <a:lnTo>
                    <a:pt x="158" y="164"/>
                  </a:lnTo>
                  <a:lnTo>
                    <a:pt x="132" y="181"/>
                  </a:lnTo>
                  <a:lnTo>
                    <a:pt x="105" y="191"/>
                  </a:lnTo>
                  <a:lnTo>
                    <a:pt x="79" y="198"/>
                  </a:lnTo>
                  <a:lnTo>
                    <a:pt x="54" y="201"/>
                  </a:lnTo>
                  <a:lnTo>
                    <a:pt x="36" y="203"/>
                  </a:lnTo>
                  <a:lnTo>
                    <a:pt x="21" y="206"/>
                  </a:lnTo>
                  <a:lnTo>
                    <a:pt x="12" y="209"/>
                  </a:lnTo>
                  <a:lnTo>
                    <a:pt x="5" y="210"/>
                  </a:lnTo>
                  <a:lnTo>
                    <a:pt x="2" y="212"/>
                  </a:lnTo>
                  <a:lnTo>
                    <a:pt x="0" y="213"/>
                  </a:lnTo>
                  <a:close/>
                </a:path>
              </a:pathLst>
            </a:custGeom>
            <a:solidFill>
              <a:srgbClr val="FFFFFF"/>
            </a:solidFill>
            <a:ln w="9525">
              <a:noFill/>
              <a:round/>
              <a:headEnd/>
              <a:tailEnd/>
            </a:ln>
          </p:spPr>
          <p:txBody>
            <a:bodyPr/>
            <a:lstStyle/>
            <a:p>
              <a:endParaRPr lang="en-US"/>
            </a:p>
          </p:txBody>
        </p:sp>
        <p:sp>
          <p:nvSpPr>
            <p:cNvPr id="1242206" name="Freeform 1118"/>
            <p:cNvSpPr>
              <a:spLocks/>
            </p:cNvSpPr>
            <p:nvPr/>
          </p:nvSpPr>
          <p:spPr bwMode="auto">
            <a:xfrm>
              <a:off x="3400" y="1483"/>
              <a:ext cx="116" cy="107"/>
            </a:xfrm>
            <a:custGeom>
              <a:avLst/>
              <a:gdLst/>
              <a:ahLst/>
              <a:cxnLst>
                <a:cxn ang="0">
                  <a:pos x="0" y="213"/>
                </a:cxn>
                <a:cxn ang="0">
                  <a:pos x="0" y="213"/>
                </a:cxn>
                <a:cxn ang="0">
                  <a:pos x="3" y="206"/>
                </a:cxn>
                <a:cxn ang="0">
                  <a:pos x="13" y="189"/>
                </a:cxn>
                <a:cxn ang="0">
                  <a:pos x="27" y="167"/>
                </a:cxn>
                <a:cxn ang="0">
                  <a:pos x="44" y="139"/>
                </a:cxn>
                <a:cxn ang="0">
                  <a:pos x="61" y="111"/>
                </a:cxn>
                <a:cxn ang="0">
                  <a:pos x="77" y="83"/>
                </a:cxn>
                <a:cxn ang="0">
                  <a:pos x="90" y="59"/>
                </a:cxn>
                <a:cxn ang="0">
                  <a:pos x="102" y="44"/>
                </a:cxn>
                <a:cxn ang="0">
                  <a:pos x="107" y="32"/>
                </a:cxn>
                <a:cxn ang="0">
                  <a:pos x="114" y="24"/>
                </a:cxn>
                <a:cxn ang="0">
                  <a:pos x="121" y="13"/>
                </a:cxn>
                <a:cxn ang="0">
                  <a:pos x="127" y="6"/>
                </a:cxn>
                <a:cxn ang="0">
                  <a:pos x="131" y="1"/>
                </a:cxn>
                <a:cxn ang="0">
                  <a:pos x="135" y="0"/>
                </a:cxn>
                <a:cxn ang="0">
                  <a:pos x="138" y="1"/>
                </a:cxn>
                <a:cxn ang="0">
                  <a:pos x="139" y="6"/>
                </a:cxn>
                <a:cxn ang="0">
                  <a:pos x="231" y="105"/>
                </a:cxn>
                <a:cxn ang="0">
                  <a:pos x="229" y="108"/>
                </a:cxn>
                <a:cxn ang="0">
                  <a:pos x="218" y="118"/>
                </a:cxn>
                <a:cxn ang="0">
                  <a:pos x="202" y="132"/>
                </a:cxn>
                <a:cxn ang="0">
                  <a:pos x="181" y="149"/>
                </a:cxn>
                <a:cxn ang="0">
                  <a:pos x="158" y="164"/>
                </a:cxn>
                <a:cxn ang="0">
                  <a:pos x="132" y="181"/>
                </a:cxn>
                <a:cxn ang="0">
                  <a:pos x="105" y="191"/>
                </a:cxn>
                <a:cxn ang="0">
                  <a:pos x="79" y="198"/>
                </a:cxn>
                <a:cxn ang="0">
                  <a:pos x="54" y="201"/>
                </a:cxn>
                <a:cxn ang="0">
                  <a:pos x="36" y="203"/>
                </a:cxn>
                <a:cxn ang="0">
                  <a:pos x="21" y="206"/>
                </a:cxn>
                <a:cxn ang="0">
                  <a:pos x="12" y="209"/>
                </a:cxn>
                <a:cxn ang="0">
                  <a:pos x="5" y="210"/>
                </a:cxn>
                <a:cxn ang="0">
                  <a:pos x="2" y="212"/>
                </a:cxn>
                <a:cxn ang="0">
                  <a:pos x="0" y="213"/>
                </a:cxn>
              </a:cxnLst>
              <a:rect l="0" t="0" r="r" b="b"/>
              <a:pathLst>
                <a:path w="231" h="213">
                  <a:moveTo>
                    <a:pt x="0" y="213"/>
                  </a:moveTo>
                  <a:lnTo>
                    <a:pt x="0" y="213"/>
                  </a:lnTo>
                  <a:lnTo>
                    <a:pt x="3" y="206"/>
                  </a:lnTo>
                  <a:lnTo>
                    <a:pt x="13" y="189"/>
                  </a:lnTo>
                  <a:lnTo>
                    <a:pt x="27" y="167"/>
                  </a:lnTo>
                  <a:lnTo>
                    <a:pt x="44" y="139"/>
                  </a:lnTo>
                  <a:lnTo>
                    <a:pt x="61" y="111"/>
                  </a:lnTo>
                  <a:lnTo>
                    <a:pt x="77" y="83"/>
                  </a:lnTo>
                  <a:lnTo>
                    <a:pt x="90" y="59"/>
                  </a:lnTo>
                  <a:lnTo>
                    <a:pt x="102" y="44"/>
                  </a:lnTo>
                  <a:lnTo>
                    <a:pt x="107" y="32"/>
                  </a:lnTo>
                  <a:lnTo>
                    <a:pt x="114" y="24"/>
                  </a:lnTo>
                  <a:lnTo>
                    <a:pt x="121" y="13"/>
                  </a:lnTo>
                  <a:lnTo>
                    <a:pt x="127" y="6"/>
                  </a:lnTo>
                  <a:lnTo>
                    <a:pt x="131" y="1"/>
                  </a:lnTo>
                  <a:lnTo>
                    <a:pt x="135" y="0"/>
                  </a:lnTo>
                  <a:lnTo>
                    <a:pt x="138" y="1"/>
                  </a:lnTo>
                  <a:lnTo>
                    <a:pt x="139" y="6"/>
                  </a:lnTo>
                  <a:lnTo>
                    <a:pt x="231" y="105"/>
                  </a:lnTo>
                  <a:lnTo>
                    <a:pt x="229" y="108"/>
                  </a:lnTo>
                  <a:lnTo>
                    <a:pt x="218" y="118"/>
                  </a:lnTo>
                  <a:lnTo>
                    <a:pt x="202" y="132"/>
                  </a:lnTo>
                  <a:lnTo>
                    <a:pt x="181" y="149"/>
                  </a:lnTo>
                  <a:lnTo>
                    <a:pt x="158" y="164"/>
                  </a:lnTo>
                  <a:lnTo>
                    <a:pt x="132" y="181"/>
                  </a:lnTo>
                  <a:lnTo>
                    <a:pt x="105" y="191"/>
                  </a:lnTo>
                  <a:lnTo>
                    <a:pt x="79" y="198"/>
                  </a:lnTo>
                  <a:lnTo>
                    <a:pt x="54" y="201"/>
                  </a:lnTo>
                  <a:lnTo>
                    <a:pt x="36" y="203"/>
                  </a:lnTo>
                  <a:lnTo>
                    <a:pt x="21" y="206"/>
                  </a:lnTo>
                  <a:lnTo>
                    <a:pt x="12" y="209"/>
                  </a:lnTo>
                  <a:lnTo>
                    <a:pt x="5" y="210"/>
                  </a:lnTo>
                  <a:lnTo>
                    <a:pt x="2" y="212"/>
                  </a:lnTo>
                  <a:lnTo>
                    <a:pt x="0" y="213"/>
                  </a:lnTo>
                  <a:close/>
                </a:path>
              </a:pathLst>
            </a:custGeom>
            <a:noFill/>
            <a:ln w="1588">
              <a:solidFill>
                <a:srgbClr val="000000"/>
              </a:solidFill>
              <a:prstDash val="solid"/>
              <a:round/>
              <a:headEnd/>
              <a:tailEnd/>
            </a:ln>
          </p:spPr>
          <p:txBody>
            <a:bodyPr/>
            <a:lstStyle/>
            <a:p>
              <a:endParaRPr lang="en-US"/>
            </a:p>
          </p:txBody>
        </p:sp>
        <p:sp>
          <p:nvSpPr>
            <p:cNvPr id="1242207" name="Freeform 1119"/>
            <p:cNvSpPr>
              <a:spLocks/>
            </p:cNvSpPr>
            <p:nvPr/>
          </p:nvSpPr>
          <p:spPr bwMode="auto">
            <a:xfrm>
              <a:off x="3367" y="1468"/>
              <a:ext cx="27" cy="123"/>
            </a:xfrm>
            <a:custGeom>
              <a:avLst/>
              <a:gdLst/>
              <a:ahLst/>
              <a:cxnLst>
                <a:cxn ang="0">
                  <a:pos x="20" y="22"/>
                </a:cxn>
                <a:cxn ang="0">
                  <a:pos x="22" y="38"/>
                </a:cxn>
                <a:cxn ang="0">
                  <a:pos x="27" y="52"/>
                </a:cxn>
                <a:cxn ang="0">
                  <a:pos x="29" y="74"/>
                </a:cxn>
                <a:cxn ang="0">
                  <a:pos x="31" y="93"/>
                </a:cxn>
                <a:cxn ang="0">
                  <a:pos x="33" y="105"/>
                </a:cxn>
                <a:cxn ang="0">
                  <a:pos x="36" y="118"/>
                </a:cxn>
                <a:cxn ang="0">
                  <a:pos x="40" y="135"/>
                </a:cxn>
                <a:cxn ang="0">
                  <a:pos x="42" y="154"/>
                </a:cxn>
                <a:cxn ang="0">
                  <a:pos x="43" y="170"/>
                </a:cxn>
                <a:cxn ang="0">
                  <a:pos x="45" y="186"/>
                </a:cxn>
                <a:cxn ang="0">
                  <a:pos x="49" y="200"/>
                </a:cxn>
                <a:cxn ang="0">
                  <a:pos x="52" y="214"/>
                </a:cxn>
                <a:cxn ang="0">
                  <a:pos x="52" y="232"/>
                </a:cxn>
                <a:cxn ang="0">
                  <a:pos x="46" y="244"/>
                </a:cxn>
                <a:cxn ang="0">
                  <a:pos x="40" y="244"/>
                </a:cxn>
                <a:cxn ang="0">
                  <a:pos x="37" y="234"/>
                </a:cxn>
                <a:cxn ang="0">
                  <a:pos x="36" y="223"/>
                </a:cxn>
                <a:cxn ang="0">
                  <a:pos x="34" y="214"/>
                </a:cxn>
                <a:cxn ang="0">
                  <a:pos x="31" y="206"/>
                </a:cxn>
                <a:cxn ang="0">
                  <a:pos x="29" y="192"/>
                </a:cxn>
                <a:cxn ang="0">
                  <a:pos x="28" y="179"/>
                </a:cxn>
                <a:cxn ang="0">
                  <a:pos x="25" y="160"/>
                </a:cxn>
                <a:cxn ang="0">
                  <a:pos x="20" y="136"/>
                </a:cxn>
                <a:cxn ang="0">
                  <a:pos x="18" y="121"/>
                </a:cxn>
                <a:cxn ang="0">
                  <a:pos x="18" y="114"/>
                </a:cxn>
                <a:cxn ang="0">
                  <a:pos x="16" y="102"/>
                </a:cxn>
                <a:cxn ang="0">
                  <a:pos x="14" y="89"/>
                </a:cxn>
                <a:cxn ang="0">
                  <a:pos x="11" y="75"/>
                </a:cxn>
                <a:cxn ang="0">
                  <a:pos x="10" y="62"/>
                </a:cxn>
                <a:cxn ang="0">
                  <a:pos x="7" y="47"/>
                </a:cxn>
                <a:cxn ang="0">
                  <a:pos x="2" y="31"/>
                </a:cxn>
                <a:cxn ang="0">
                  <a:pos x="0" y="16"/>
                </a:cxn>
                <a:cxn ang="0">
                  <a:pos x="0" y="6"/>
                </a:cxn>
                <a:cxn ang="0">
                  <a:pos x="2" y="0"/>
                </a:cxn>
                <a:cxn ang="0">
                  <a:pos x="10" y="1"/>
                </a:cxn>
                <a:cxn ang="0">
                  <a:pos x="18" y="18"/>
                </a:cxn>
              </a:cxnLst>
              <a:rect l="0" t="0" r="r" b="b"/>
              <a:pathLst>
                <a:path w="52" h="246">
                  <a:moveTo>
                    <a:pt x="18" y="18"/>
                  </a:moveTo>
                  <a:lnTo>
                    <a:pt x="20" y="22"/>
                  </a:lnTo>
                  <a:lnTo>
                    <a:pt x="20" y="31"/>
                  </a:lnTo>
                  <a:lnTo>
                    <a:pt x="22" y="38"/>
                  </a:lnTo>
                  <a:lnTo>
                    <a:pt x="23" y="44"/>
                  </a:lnTo>
                  <a:lnTo>
                    <a:pt x="27" y="52"/>
                  </a:lnTo>
                  <a:lnTo>
                    <a:pt x="28" y="62"/>
                  </a:lnTo>
                  <a:lnTo>
                    <a:pt x="29" y="74"/>
                  </a:lnTo>
                  <a:lnTo>
                    <a:pt x="31" y="87"/>
                  </a:lnTo>
                  <a:lnTo>
                    <a:pt x="31" y="93"/>
                  </a:lnTo>
                  <a:lnTo>
                    <a:pt x="33" y="98"/>
                  </a:lnTo>
                  <a:lnTo>
                    <a:pt x="33" y="105"/>
                  </a:lnTo>
                  <a:lnTo>
                    <a:pt x="33" y="109"/>
                  </a:lnTo>
                  <a:lnTo>
                    <a:pt x="36" y="118"/>
                  </a:lnTo>
                  <a:lnTo>
                    <a:pt x="37" y="127"/>
                  </a:lnTo>
                  <a:lnTo>
                    <a:pt x="40" y="135"/>
                  </a:lnTo>
                  <a:lnTo>
                    <a:pt x="40" y="145"/>
                  </a:lnTo>
                  <a:lnTo>
                    <a:pt x="42" y="154"/>
                  </a:lnTo>
                  <a:lnTo>
                    <a:pt x="43" y="161"/>
                  </a:lnTo>
                  <a:lnTo>
                    <a:pt x="43" y="170"/>
                  </a:lnTo>
                  <a:lnTo>
                    <a:pt x="43" y="179"/>
                  </a:lnTo>
                  <a:lnTo>
                    <a:pt x="45" y="186"/>
                  </a:lnTo>
                  <a:lnTo>
                    <a:pt x="46" y="192"/>
                  </a:lnTo>
                  <a:lnTo>
                    <a:pt x="49" y="200"/>
                  </a:lnTo>
                  <a:lnTo>
                    <a:pt x="51" y="206"/>
                  </a:lnTo>
                  <a:lnTo>
                    <a:pt x="52" y="214"/>
                  </a:lnTo>
                  <a:lnTo>
                    <a:pt x="52" y="223"/>
                  </a:lnTo>
                  <a:lnTo>
                    <a:pt x="52" y="232"/>
                  </a:lnTo>
                  <a:lnTo>
                    <a:pt x="49" y="241"/>
                  </a:lnTo>
                  <a:lnTo>
                    <a:pt x="46" y="244"/>
                  </a:lnTo>
                  <a:lnTo>
                    <a:pt x="43" y="246"/>
                  </a:lnTo>
                  <a:lnTo>
                    <a:pt x="40" y="244"/>
                  </a:lnTo>
                  <a:lnTo>
                    <a:pt x="37" y="241"/>
                  </a:lnTo>
                  <a:lnTo>
                    <a:pt x="37" y="234"/>
                  </a:lnTo>
                  <a:lnTo>
                    <a:pt x="37" y="229"/>
                  </a:lnTo>
                  <a:lnTo>
                    <a:pt x="36" y="223"/>
                  </a:lnTo>
                  <a:lnTo>
                    <a:pt x="36" y="217"/>
                  </a:lnTo>
                  <a:lnTo>
                    <a:pt x="34" y="214"/>
                  </a:lnTo>
                  <a:lnTo>
                    <a:pt x="33" y="209"/>
                  </a:lnTo>
                  <a:lnTo>
                    <a:pt x="31" y="206"/>
                  </a:lnTo>
                  <a:lnTo>
                    <a:pt x="31" y="203"/>
                  </a:lnTo>
                  <a:lnTo>
                    <a:pt x="29" y="192"/>
                  </a:lnTo>
                  <a:lnTo>
                    <a:pt x="29" y="186"/>
                  </a:lnTo>
                  <a:lnTo>
                    <a:pt x="28" y="179"/>
                  </a:lnTo>
                  <a:lnTo>
                    <a:pt x="27" y="170"/>
                  </a:lnTo>
                  <a:lnTo>
                    <a:pt x="25" y="160"/>
                  </a:lnTo>
                  <a:lnTo>
                    <a:pt x="22" y="148"/>
                  </a:lnTo>
                  <a:lnTo>
                    <a:pt x="20" y="136"/>
                  </a:lnTo>
                  <a:lnTo>
                    <a:pt x="18" y="127"/>
                  </a:lnTo>
                  <a:lnTo>
                    <a:pt x="18" y="121"/>
                  </a:lnTo>
                  <a:lnTo>
                    <a:pt x="18" y="117"/>
                  </a:lnTo>
                  <a:lnTo>
                    <a:pt x="18" y="114"/>
                  </a:lnTo>
                  <a:lnTo>
                    <a:pt x="18" y="109"/>
                  </a:lnTo>
                  <a:lnTo>
                    <a:pt x="16" y="102"/>
                  </a:lnTo>
                  <a:lnTo>
                    <a:pt x="16" y="95"/>
                  </a:lnTo>
                  <a:lnTo>
                    <a:pt x="14" y="89"/>
                  </a:lnTo>
                  <a:lnTo>
                    <a:pt x="13" y="83"/>
                  </a:lnTo>
                  <a:lnTo>
                    <a:pt x="11" y="75"/>
                  </a:lnTo>
                  <a:lnTo>
                    <a:pt x="11" y="68"/>
                  </a:lnTo>
                  <a:lnTo>
                    <a:pt x="10" y="62"/>
                  </a:lnTo>
                  <a:lnTo>
                    <a:pt x="9" y="56"/>
                  </a:lnTo>
                  <a:lnTo>
                    <a:pt x="7" y="47"/>
                  </a:lnTo>
                  <a:lnTo>
                    <a:pt x="5" y="38"/>
                  </a:lnTo>
                  <a:lnTo>
                    <a:pt x="2" y="31"/>
                  </a:lnTo>
                  <a:lnTo>
                    <a:pt x="1" y="21"/>
                  </a:lnTo>
                  <a:lnTo>
                    <a:pt x="0" y="16"/>
                  </a:lnTo>
                  <a:lnTo>
                    <a:pt x="0" y="10"/>
                  </a:lnTo>
                  <a:lnTo>
                    <a:pt x="0" y="6"/>
                  </a:lnTo>
                  <a:lnTo>
                    <a:pt x="1" y="1"/>
                  </a:lnTo>
                  <a:lnTo>
                    <a:pt x="2" y="0"/>
                  </a:lnTo>
                  <a:lnTo>
                    <a:pt x="7" y="0"/>
                  </a:lnTo>
                  <a:lnTo>
                    <a:pt x="10" y="1"/>
                  </a:lnTo>
                  <a:lnTo>
                    <a:pt x="13" y="3"/>
                  </a:lnTo>
                  <a:lnTo>
                    <a:pt x="18" y="18"/>
                  </a:lnTo>
                  <a:close/>
                </a:path>
              </a:pathLst>
            </a:custGeom>
            <a:solidFill>
              <a:srgbClr val="FFFFFF"/>
            </a:solidFill>
            <a:ln w="9525">
              <a:noFill/>
              <a:round/>
              <a:headEnd/>
              <a:tailEnd/>
            </a:ln>
          </p:spPr>
          <p:txBody>
            <a:bodyPr/>
            <a:lstStyle/>
            <a:p>
              <a:endParaRPr lang="en-US"/>
            </a:p>
          </p:txBody>
        </p:sp>
        <p:sp>
          <p:nvSpPr>
            <p:cNvPr id="1242208" name="Freeform 1120"/>
            <p:cNvSpPr>
              <a:spLocks/>
            </p:cNvSpPr>
            <p:nvPr/>
          </p:nvSpPr>
          <p:spPr bwMode="auto">
            <a:xfrm>
              <a:off x="3367" y="1468"/>
              <a:ext cx="27" cy="123"/>
            </a:xfrm>
            <a:custGeom>
              <a:avLst/>
              <a:gdLst/>
              <a:ahLst/>
              <a:cxnLst>
                <a:cxn ang="0">
                  <a:pos x="18" y="18"/>
                </a:cxn>
                <a:cxn ang="0">
                  <a:pos x="20" y="31"/>
                </a:cxn>
                <a:cxn ang="0">
                  <a:pos x="23" y="44"/>
                </a:cxn>
                <a:cxn ang="0">
                  <a:pos x="28" y="62"/>
                </a:cxn>
                <a:cxn ang="0">
                  <a:pos x="31" y="87"/>
                </a:cxn>
                <a:cxn ang="0">
                  <a:pos x="33" y="98"/>
                </a:cxn>
                <a:cxn ang="0">
                  <a:pos x="33" y="109"/>
                </a:cxn>
                <a:cxn ang="0">
                  <a:pos x="37" y="127"/>
                </a:cxn>
                <a:cxn ang="0">
                  <a:pos x="40" y="145"/>
                </a:cxn>
                <a:cxn ang="0">
                  <a:pos x="43" y="161"/>
                </a:cxn>
                <a:cxn ang="0">
                  <a:pos x="43" y="179"/>
                </a:cxn>
                <a:cxn ang="0">
                  <a:pos x="46" y="192"/>
                </a:cxn>
                <a:cxn ang="0">
                  <a:pos x="51" y="206"/>
                </a:cxn>
                <a:cxn ang="0">
                  <a:pos x="52" y="223"/>
                </a:cxn>
                <a:cxn ang="0">
                  <a:pos x="49" y="241"/>
                </a:cxn>
                <a:cxn ang="0">
                  <a:pos x="43" y="246"/>
                </a:cxn>
                <a:cxn ang="0">
                  <a:pos x="37" y="241"/>
                </a:cxn>
                <a:cxn ang="0">
                  <a:pos x="37" y="229"/>
                </a:cxn>
                <a:cxn ang="0">
                  <a:pos x="36" y="217"/>
                </a:cxn>
                <a:cxn ang="0">
                  <a:pos x="33" y="209"/>
                </a:cxn>
                <a:cxn ang="0">
                  <a:pos x="31" y="203"/>
                </a:cxn>
                <a:cxn ang="0">
                  <a:pos x="29" y="186"/>
                </a:cxn>
                <a:cxn ang="0">
                  <a:pos x="27" y="170"/>
                </a:cxn>
                <a:cxn ang="0">
                  <a:pos x="22" y="148"/>
                </a:cxn>
                <a:cxn ang="0">
                  <a:pos x="18" y="127"/>
                </a:cxn>
                <a:cxn ang="0">
                  <a:pos x="18" y="117"/>
                </a:cxn>
                <a:cxn ang="0">
                  <a:pos x="18" y="109"/>
                </a:cxn>
                <a:cxn ang="0">
                  <a:pos x="16" y="95"/>
                </a:cxn>
                <a:cxn ang="0">
                  <a:pos x="13" y="83"/>
                </a:cxn>
                <a:cxn ang="0">
                  <a:pos x="11" y="68"/>
                </a:cxn>
                <a:cxn ang="0">
                  <a:pos x="9" y="56"/>
                </a:cxn>
                <a:cxn ang="0">
                  <a:pos x="5" y="38"/>
                </a:cxn>
                <a:cxn ang="0">
                  <a:pos x="1" y="21"/>
                </a:cxn>
                <a:cxn ang="0">
                  <a:pos x="0" y="10"/>
                </a:cxn>
                <a:cxn ang="0">
                  <a:pos x="1" y="1"/>
                </a:cxn>
                <a:cxn ang="0">
                  <a:pos x="7" y="0"/>
                </a:cxn>
                <a:cxn ang="0">
                  <a:pos x="13" y="3"/>
                </a:cxn>
              </a:cxnLst>
              <a:rect l="0" t="0" r="r" b="b"/>
              <a:pathLst>
                <a:path w="52" h="246">
                  <a:moveTo>
                    <a:pt x="18" y="18"/>
                  </a:moveTo>
                  <a:lnTo>
                    <a:pt x="18" y="18"/>
                  </a:lnTo>
                  <a:lnTo>
                    <a:pt x="20" y="22"/>
                  </a:lnTo>
                  <a:lnTo>
                    <a:pt x="20" y="31"/>
                  </a:lnTo>
                  <a:lnTo>
                    <a:pt x="22" y="38"/>
                  </a:lnTo>
                  <a:lnTo>
                    <a:pt x="23" y="44"/>
                  </a:lnTo>
                  <a:lnTo>
                    <a:pt x="27" y="52"/>
                  </a:lnTo>
                  <a:lnTo>
                    <a:pt x="28" y="62"/>
                  </a:lnTo>
                  <a:lnTo>
                    <a:pt x="29" y="74"/>
                  </a:lnTo>
                  <a:lnTo>
                    <a:pt x="31" y="87"/>
                  </a:lnTo>
                  <a:lnTo>
                    <a:pt x="31" y="93"/>
                  </a:lnTo>
                  <a:lnTo>
                    <a:pt x="33" y="98"/>
                  </a:lnTo>
                  <a:lnTo>
                    <a:pt x="33" y="105"/>
                  </a:lnTo>
                  <a:lnTo>
                    <a:pt x="33" y="109"/>
                  </a:lnTo>
                  <a:lnTo>
                    <a:pt x="36" y="118"/>
                  </a:lnTo>
                  <a:lnTo>
                    <a:pt x="37" y="127"/>
                  </a:lnTo>
                  <a:lnTo>
                    <a:pt x="40" y="135"/>
                  </a:lnTo>
                  <a:lnTo>
                    <a:pt x="40" y="145"/>
                  </a:lnTo>
                  <a:lnTo>
                    <a:pt x="42" y="154"/>
                  </a:lnTo>
                  <a:lnTo>
                    <a:pt x="43" y="161"/>
                  </a:lnTo>
                  <a:lnTo>
                    <a:pt x="43" y="170"/>
                  </a:lnTo>
                  <a:lnTo>
                    <a:pt x="43" y="179"/>
                  </a:lnTo>
                  <a:lnTo>
                    <a:pt x="45" y="186"/>
                  </a:lnTo>
                  <a:lnTo>
                    <a:pt x="46" y="192"/>
                  </a:lnTo>
                  <a:lnTo>
                    <a:pt x="49" y="200"/>
                  </a:lnTo>
                  <a:lnTo>
                    <a:pt x="51" y="206"/>
                  </a:lnTo>
                  <a:lnTo>
                    <a:pt x="52" y="214"/>
                  </a:lnTo>
                  <a:lnTo>
                    <a:pt x="52" y="223"/>
                  </a:lnTo>
                  <a:lnTo>
                    <a:pt x="52" y="232"/>
                  </a:lnTo>
                  <a:lnTo>
                    <a:pt x="49" y="241"/>
                  </a:lnTo>
                  <a:lnTo>
                    <a:pt x="46" y="244"/>
                  </a:lnTo>
                  <a:lnTo>
                    <a:pt x="43" y="246"/>
                  </a:lnTo>
                  <a:lnTo>
                    <a:pt x="40" y="244"/>
                  </a:lnTo>
                  <a:lnTo>
                    <a:pt x="37" y="241"/>
                  </a:lnTo>
                  <a:lnTo>
                    <a:pt x="37" y="234"/>
                  </a:lnTo>
                  <a:lnTo>
                    <a:pt x="37" y="229"/>
                  </a:lnTo>
                  <a:lnTo>
                    <a:pt x="36" y="223"/>
                  </a:lnTo>
                  <a:lnTo>
                    <a:pt x="36" y="217"/>
                  </a:lnTo>
                  <a:lnTo>
                    <a:pt x="34" y="214"/>
                  </a:lnTo>
                  <a:lnTo>
                    <a:pt x="33" y="209"/>
                  </a:lnTo>
                  <a:lnTo>
                    <a:pt x="31" y="206"/>
                  </a:lnTo>
                  <a:lnTo>
                    <a:pt x="31" y="203"/>
                  </a:lnTo>
                  <a:lnTo>
                    <a:pt x="29" y="192"/>
                  </a:lnTo>
                  <a:lnTo>
                    <a:pt x="29" y="186"/>
                  </a:lnTo>
                  <a:lnTo>
                    <a:pt x="28" y="179"/>
                  </a:lnTo>
                  <a:lnTo>
                    <a:pt x="27" y="170"/>
                  </a:lnTo>
                  <a:lnTo>
                    <a:pt x="25" y="160"/>
                  </a:lnTo>
                  <a:lnTo>
                    <a:pt x="22" y="148"/>
                  </a:lnTo>
                  <a:lnTo>
                    <a:pt x="20" y="136"/>
                  </a:lnTo>
                  <a:lnTo>
                    <a:pt x="18" y="127"/>
                  </a:lnTo>
                  <a:lnTo>
                    <a:pt x="18" y="121"/>
                  </a:lnTo>
                  <a:lnTo>
                    <a:pt x="18" y="117"/>
                  </a:lnTo>
                  <a:lnTo>
                    <a:pt x="18" y="114"/>
                  </a:lnTo>
                  <a:lnTo>
                    <a:pt x="18" y="109"/>
                  </a:lnTo>
                  <a:lnTo>
                    <a:pt x="16" y="102"/>
                  </a:lnTo>
                  <a:lnTo>
                    <a:pt x="16" y="95"/>
                  </a:lnTo>
                  <a:lnTo>
                    <a:pt x="14" y="89"/>
                  </a:lnTo>
                  <a:lnTo>
                    <a:pt x="13" y="83"/>
                  </a:lnTo>
                  <a:lnTo>
                    <a:pt x="11" y="75"/>
                  </a:lnTo>
                  <a:lnTo>
                    <a:pt x="11" y="68"/>
                  </a:lnTo>
                  <a:lnTo>
                    <a:pt x="10" y="62"/>
                  </a:lnTo>
                  <a:lnTo>
                    <a:pt x="9" y="56"/>
                  </a:lnTo>
                  <a:lnTo>
                    <a:pt x="7" y="47"/>
                  </a:lnTo>
                  <a:lnTo>
                    <a:pt x="5" y="38"/>
                  </a:lnTo>
                  <a:lnTo>
                    <a:pt x="2" y="31"/>
                  </a:lnTo>
                  <a:lnTo>
                    <a:pt x="1" y="21"/>
                  </a:lnTo>
                  <a:lnTo>
                    <a:pt x="0" y="16"/>
                  </a:lnTo>
                  <a:lnTo>
                    <a:pt x="0" y="10"/>
                  </a:lnTo>
                  <a:lnTo>
                    <a:pt x="0" y="6"/>
                  </a:lnTo>
                  <a:lnTo>
                    <a:pt x="1" y="1"/>
                  </a:lnTo>
                  <a:lnTo>
                    <a:pt x="2" y="0"/>
                  </a:lnTo>
                  <a:lnTo>
                    <a:pt x="7" y="0"/>
                  </a:lnTo>
                  <a:lnTo>
                    <a:pt x="10" y="1"/>
                  </a:lnTo>
                  <a:lnTo>
                    <a:pt x="13" y="3"/>
                  </a:lnTo>
                  <a:lnTo>
                    <a:pt x="18" y="18"/>
                  </a:lnTo>
                  <a:close/>
                </a:path>
              </a:pathLst>
            </a:custGeom>
            <a:noFill/>
            <a:ln w="1588">
              <a:solidFill>
                <a:srgbClr val="000000"/>
              </a:solidFill>
              <a:prstDash val="solid"/>
              <a:round/>
              <a:headEnd/>
              <a:tailEnd/>
            </a:ln>
          </p:spPr>
          <p:txBody>
            <a:bodyPr/>
            <a:lstStyle/>
            <a:p>
              <a:endParaRPr lang="en-US"/>
            </a:p>
          </p:txBody>
        </p:sp>
        <p:sp>
          <p:nvSpPr>
            <p:cNvPr id="1242209" name="Freeform 1121"/>
            <p:cNvSpPr>
              <a:spLocks/>
            </p:cNvSpPr>
            <p:nvPr/>
          </p:nvSpPr>
          <p:spPr bwMode="auto">
            <a:xfrm>
              <a:off x="3394" y="1566"/>
              <a:ext cx="19" cy="19"/>
            </a:xfrm>
            <a:custGeom>
              <a:avLst/>
              <a:gdLst/>
              <a:ahLst/>
              <a:cxnLst>
                <a:cxn ang="0">
                  <a:pos x="4" y="36"/>
                </a:cxn>
                <a:cxn ang="0">
                  <a:pos x="11" y="27"/>
                </a:cxn>
                <a:cxn ang="0">
                  <a:pos x="20" y="19"/>
                </a:cxn>
                <a:cxn ang="0">
                  <a:pos x="29" y="11"/>
                </a:cxn>
                <a:cxn ang="0">
                  <a:pos x="37" y="0"/>
                </a:cxn>
                <a:cxn ang="0">
                  <a:pos x="33" y="9"/>
                </a:cxn>
                <a:cxn ang="0">
                  <a:pos x="30" y="17"/>
                </a:cxn>
                <a:cxn ang="0">
                  <a:pos x="28" y="24"/>
                </a:cxn>
                <a:cxn ang="0">
                  <a:pos x="23" y="33"/>
                </a:cxn>
                <a:cxn ang="0">
                  <a:pos x="18" y="37"/>
                </a:cxn>
                <a:cxn ang="0">
                  <a:pos x="14" y="39"/>
                </a:cxn>
                <a:cxn ang="0">
                  <a:pos x="7" y="39"/>
                </a:cxn>
                <a:cxn ang="0">
                  <a:pos x="0" y="34"/>
                </a:cxn>
                <a:cxn ang="0">
                  <a:pos x="2" y="36"/>
                </a:cxn>
                <a:cxn ang="0">
                  <a:pos x="4" y="36"/>
                </a:cxn>
              </a:cxnLst>
              <a:rect l="0" t="0" r="r" b="b"/>
              <a:pathLst>
                <a:path w="37" h="39">
                  <a:moveTo>
                    <a:pt x="4" y="36"/>
                  </a:moveTo>
                  <a:lnTo>
                    <a:pt x="11" y="27"/>
                  </a:lnTo>
                  <a:lnTo>
                    <a:pt x="20" y="19"/>
                  </a:lnTo>
                  <a:lnTo>
                    <a:pt x="29" y="11"/>
                  </a:lnTo>
                  <a:lnTo>
                    <a:pt x="37" y="0"/>
                  </a:lnTo>
                  <a:lnTo>
                    <a:pt x="33" y="9"/>
                  </a:lnTo>
                  <a:lnTo>
                    <a:pt x="30" y="17"/>
                  </a:lnTo>
                  <a:lnTo>
                    <a:pt x="28" y="24"/>
                  </a:lnTo>
                  <a:lnTo>
                    <a:pt x="23" y="33"/>
                  </a:lnTo>
                  <a:lnTo>
                    <a:pt x="18" y="37"/>
                  </a:lnTo>
                  <a:lnTo>
                    <a:pt x="14" y="39"/>
                  </a:lnTo>
                  <a:lnTo>
                    <a:pt x="7" y="39"/>
                  </a:lnTo>
                  <a:lnTo>
                    <a:pt x="0" y="34"/>
                  </a:lnTo>
                  <a:lnTo>
                    <a:pt x="2" y="36"/>
                  </a:lnTo>
                  <a:lnTo>
                    <a:pt x="4" y="36"/>
                  </a:lnTo>
                  <a:close/>
                </a:path>
              </a:pathLst>
            </a:custGeom>
            <a:solidFill>
              <a:srgbClr val="FFFFFF"/>
            </a:solidFill>
            <a:ln w="9525">
              <a:noFill/>
              <a:round/>
              <a:headEnd/>
              <a:tailEnd/>
            </a:ln>
          </p:spPr>
          <p:txBody>
            <a:bodyPr/>
            <a:lstStyle/>
            <a:p>
              <a:endParaRPr lang="en-US"/>
            </a:p>
          </p:txBody>
        </p:sp>
        <p:sp>
          <p:nvSpPr>
            <p:cNvPr id="1242210" name="Freeform 1122"/>
            <p:cNvSpPr>
              <a:spLocks/>
            </p:cNvSpPr>
            <p:nvPr/>
          </p:nvSpPr>
          <p:spPr bwMode="auto">
            <a:xfrm>
              <a:off x="3394" y="1566"/>
              <a:ext cx="19" cy="19"/>
            </a:xfrm>
            <a:custGeom>
              <a:avLst/>
              <a:gdLst/>
              <a:ahLst/>
              <a:cxnLst>
                <a:cxn ang="0">
                  <a:pos x="4" y="36"/>
                </a:cxn>
                <a:cxn ang="0">
                  <a:pos x="4" y="36"/>
                </a:cxn>
                <a:cxn ang="0">
                  <a:pos x="11" y="27"/>
                </a:cxn>
                <a:cxn ang="0">
                  <a:pos x="20" y="19"/>
                </a:cxn>
                <a:cxn ang="0">
                  <a:pos x="29" y="11"/>
                </a:cxn>
                <a:cxn ang="0">
                  <a:pos x="37" y="0"/>
                </a:cxn>
                <a:cxn ang="0">
                  <a:pos x="33" y="9"/>
                </a:cxn>
                <a:cxn ang="0">
                  <a:pos x="30" y="17"/>
                </a:cxn>
                <a:cxn ang="0">
                  <a:pos x="28" y="24"/>
                </a:cxn>
                <a:cxn ang="0">
                  <a:pos x="23" y="33"/>
                </a:cxn>
                <a:cxn ang="0">
                  <a:pos x="18" y="37"/>
                </a:cxn>
                <a:cxn ang="0">
                  <a:pos x="14" y="39"/>
                </a:cxn>
                <a:cxn ang="0">
                  <a:pos x="7" y="39"/>
                </a:cxn>
                <a:cxn ang="0">
                  <a:pos x="0" y="34"/>
                </a:cxn>
                <a:cxn ang="0">
                  <a:pos x="2" y="36"/>
                </a:cxn>
                <a:cxn ang="0">
                  <a:pos x="4" y="36"/>
                </a:cxn>
              </a:cxnLst>
              <a:rect l="0" t="0" r="r" b="b"/>
              <a:pathLst>
                <a:path w="37" h="39">
                  <a:moveTo>
                    <a:pt x="4" y="36"/>
                  </a:moveTo>
                  <a:lnTo>
                    <a:pt x="4" y="36"/>
                  </a:lnTo>
                  <a:lnTo>
                    <a:pt x="11" y="27"/>
                  </a:lnTo>
                  <a:lnTo>
                    <a:pt x="20" y="19"/>
                  </a:lnTo>
                  <a:lnTo>
                    <a:pt x="29" y="11"/>
                  </a:lnTo>
                  <a:lnTo>
                    <a:pt x="37" y="0"/>
                  </a:lnTo>
                  <a:lnTo>
                    <a:pt x="33" y="9"/>
                  </a:lnTo>
                  <a:lnTo>
                    <a:pt x="30" y="17"/>
                  </a:lnTo>
                  <a:lnTo>
                    <a:pt x="28" y="24"/>
                  </a:lnTo>
                  <a:lnTo>
                    <a:pt x="23" y="33"/>
                  </a:lnTo>
                  <a:lnTo>
                    <a:pt x="18" y="37"/>
                  </a:lnTo>
                  <a:lnTo>
                    <a:pt x="14" y="39"/>
                  </a:lnTo>
                  <a:lnTo>
                    <a:pt x="7" y="39"/>
                  </a:lnTo>
                  <a:lnTo>
                    <a:pt x="0" y="34"/>
                  </a:lnTo>
                  <a:lnTo>
                    <a:pt x="2" y="36"/>
                  </a:lnTo>
                  <a:lnTo>
                    <a:pt x="4" y="36"/>
                  </a:lnTo>
                  <a:close/>
                </a:path>
              </a:pathLst>
            </a:custGeom>
            <a:noFill/>
            <a:ln w="1588">
              <a:solidFill>
                <a:srgbClr val="000000"/>
              </a:solidFill>
              <a:prstDash val="solid"/>
              <a:round/>
              <a:headEnd/>
              <a:tailEnd/>
            </a:ln>
          </p:spPr>
          <p:txBody>
            <a:bodyPr/>
            <a:lstStyle/>
            <a:p>
              <a:endParaRPr lang="en-US"/>
            </a:p>
          </p:txBody>
        </p:sp>
        <p:sp>
          <p:nvSpPr>
            <p:cNvPr id="1242211" name="Freeform 1123"/>
            <p:cNvSpPr>
              <a:spLocks/>
            </p:cNvSpPr>
            <p:nvPr/>
          </p:nvSpPr>
          <p:spPr bwMode="auto">
            <a:xfrm>
              <a:off x="3348" y="1549"/>
              <a:ext cx="25" cy="27"/>
            </a:xfrm>
            <a:custGeom>
              <a:avLst/>
              <a:gdLst/>
              <a:ahLst/>
              <a:cxnLst>
                <a:cxn ang="0">
                  <a:pos x="0" y="0"/>
                </a:cxn>
                <a:cxn ang="0">
                  <a:pos x="0" y="0"/>
                </a:cxn>
                <a:cxn ang="0">
                  <a:pos x="4" y="9"/>
                </a:cxn>
                <a:cxn ang="0">
                  <a:pos x="11" y="16"/>
                </a:cxn>
                <a:cxn ang="0">
                  <a:pos x="17" y="24"/>
                </a:cxn>
                <a:cxn ang="0">
                  <a:pos x="23" y="31"/>
                </a:cxn>
                <a:cxn ang="0">
                  <a:pos x="30" y="39"/>
                </a:cxn>
                <a:cxn ang="0">
                  <a:pos x="35" y="43"/>
                </a:cxn>
                <a:cxn ang="0">
                  <a:pos x="43" y="51"/>
                </a:cxn>
                <a:cxn ang="0">
                  <a:pos x="50" y="55"/>
                </a:cxn>
              </a:cxnLst>
              <a:rect l="0" t="0" r="r" b="b"/>
              <a:pathLst>
                <a:path w="50" h="55">
                  <a:moveTo>
                    <a:pt x="0" y="0"/>
                  </a:moveTo>
                  <a:lnTo>
                    <a:pt x="0" y="0"/>
                  </a:lnTo>
                  <a:lnTo>
                    <a:pt x="4" y="9"/>
                  </a:lnTo>
                  <a:lnTo>
                    <a:pt x="11" y="16"/>
                  </a:lnTo>
                  <a:lnTo>
                    <a:pt x="17" y="24"/>
                  </a:lnTo>
                  <a:lnTo>
                    <a:pt x="23" y="31"/>
                  </a:lnTo>
                  <a:lnTo>
                    <a:pt x="30" y="39"/>
                  </a:lnTo>
                  <a:lnTo>
                    <a:pt x="35" y="43"/>
                  </a:lnTo>
                  <a:lnTo>
                    <a:pt x="43" y="51"/>
                  </a:lnTo>
                  <a:lnTo>
                    <a:pt x="50" y="55"/>
                  </a:lnTo>
                </a:path>
              </a:pathLst>
            </a:custGeom>
            <a:noFill/>
            <a:ln w="1588">
              <a:solidFill>
                <a:srgbClr val="000000"/>
              </a:solidFill>
              <a:prstDash val="solid"/>
              <a:round/>
              <a:headEnd/>
              <a:tailEnd/>
            </a:ln>
          </p:spPr>
          <p:txBody>
            <a:bodyPr/>
            <a:lstStyle/>
            <a:p>
              <a:endParaRPr lang="en-US"/>
            </a:p>
          </p:txBody>
        </p:sp>
        <p:sp>
          <p:nvSpPr>
            <p:cNvPr id="1242212" name="Freeform 1124"/>
            <p:cNvSpPr>
              <a:spLocks/>
            </p:cNvSpPr>
            <p:nvPr/>
          </p:nvSpPr>
          <p:spPr bwMode="auto">
            <a:xfrm>
              <a:off x="3355" y="1525"/>
              <a:ext cx="18" cy="27"/>
            </a:xfrm>
            <a:custGeom>
              <a:avLst/>
              <a:gdLst/>
              <a:ahLst/>
              <a:cxnLst>
                <a:cxn ang="0">
                  <a:pos x="0" y="0"/>
                </a:cxn>
                <a:cxn ang="0">
                  <a:pos x="0" y="0"/>
                </a:cxn>
                <a:cxn ang="0">
                  <a:pos x="3" y="6"/>
                </a:cxn>
                <a:cxn ang="0">
                  <a:pos x="8" y="15"/>
                </a:cxn>
                <a:cxn ang="0">
                  <a:pos x="12" y="21"/>
                </a:cxn>
                <a:cxn ang="0">
                  <a:pos x="16" y="29"/>
                </a:cxn>
                <a:cxn ang="0">
                  <a:pos x="20" y="35"/>
                </a:cxn>
                <a:cxn ang="0">
                  <a:pos x="25" y="43"/>
                </a:cxn>
                <a:cxn ang="0">
                  <a:pos x="30" y="49"/>
                </a:cxn>
                <a:cxn ang="0">
                  <a:pos x="35" y="55"/>
                </a:cxn>
              </a:cxnLst>
              <a:rect l="0" t="0" r="r" b="b"/>
              <a:pathLst>
                <a:path w="35" h="55">
                  <a:moveTo>
                    <a:pt x="0" y="0"/>
                  </a:moveTo>
                  <a:lnTo>
                    <a:pt x="0" y="0"/>
                  </a:lnTo>
                  <a:lnTo>
                    <a:pt x="3" y="6"/>
                  </a:lnTo>
                  <a:lnTo>
                    <a:pt x="8" y="15"/>
                  </a:lnTo>
                  <a:lnTo>
                    <a:pt x="12" y="21"/>
                  </a:lnTo>
                  <a:lnTo>
                    <a:pt x="16" y="29"/>
                  </a:lnTo>
                  <a:lnTo>
                    <a:pt x="20" y="35"/>
                  </a:lnTo>
                  <a:lnTo>
                    <a:pt x="25" y="43"/>
                  </a:lnTo>
                  <a:lnTo>
                    <a:pt x="30" y="49"/>
                  </a:lnTo>
                  <a:lnTo>
                    <a:pt x="35" y="55"/>
                  </a:lnTo>
                </a:path>
              </a:pathLst>
            </a:custGeom>
            <a:noFill/>
            <a:ln w="1588">
              <a:solidFill>
                <a:srgbClr val="000000"/>
              </a:solidFill>
              <a:prstDash val="solid"/>
              <a:round/>
              <a:headEnd/>
              <a:tailEnd/>
            </a:ln>
          </p:spPr>
          <p:txBody>
            <a:bodyPr/>
            <a:lstStyle/>
            <a:p>
              <a:endParaRPr lang="en-US"/>
            </a:p>
          </p:txBody>
        </p:sp>
        <p:sp>
          <p:nvSpPr>
            <p:cNvPr id="1242213" name="Freeform 1125"/>
            <p:cNvSpPr>
              <a:spLocks/>
            </p:cNvSpPr>
            <p:nvPr/>
          </p:nvSpPr>
          <p:spPr bwMode="auto">
            <a:xfrm>
              <a:off x="3422" y="1490"/>
              <a:ext cx="31" cy="50"/>
            </a:xfrm>
            <a:custGeom>
              <a:avLst/>
              <a:gdLst/>
              <a:ahLst/>
              <a:cxnLst>
                <a:cxn ang="0">
                  <a:pos x="63" y="0"/>
                </a:cxn>
                <a:cxn ang="0">
                  <a:pos x="63" y="0"/>
                </a:cxn>
                <a:cxn ang="0">
                  <a:pos x="55" y="9"/>
                </a:cxn>
                <a:cxn ang="0">
                  <a:pos x="46" y="24"/>
                </a:cxn>
                <a:cxn ang="0">
                  <a:pos x="36" y="36"/>
                </a:cxn>
                <a:cxn ang="0">
                  <a:pos x="28" y="48"/>
                </a:cxn>
                <a:cxn ang="0">
                  <a:pos x="23" y="56"/>
                </a:cxn>
                <a:cxn ang="0">
                  <a:pos x="20" y="62"/>
                </a:cxn>
                <a:cxn ang="0">
                  <a:pos x="18" y="70"/>
                </a:cxn>
                <a:cxn ang="0">
                  <a:pos x="14" y="74"/>
                </a:cxn>
                <a:cxn ang="0">
                  <a:pos x="11" y="80"/>
                </a:cxn>
                <a:cxn ang="0">
                  <a:pos x="9" y="86"/>
                </a:cxn>
                <a:cxn ang="0">
                  <a:pos x="5" y="92"/>
                </a:cxn>
                <a:cxn ang="0">
                  <a:pos x="0" y="99"/>
                </a:cxn>
              </a:cxnLst>
              <a:rect l="0" t="0" r="r" b="b"/>
              <a:pathLst>
                <a:path w="63" h="99">
                  <a:moveTo>
                    <a:pt x="63" y="0"/>
                  </a:moveTo>
                  <a:lnTo>
                    <a:pt x="63" y="0"/>
                  </a:lnTo>
                  <a:lnTo>
                    <a:pt x="55" y="9"/>
                  </a:lnTo>
                  <a:lnTo>
                    <a:pt x="46" y="24"/>
                  </a:lnTo>
                  <a:lnTo>
                    <a:pt x="36" y="36"/>
                  </a:lnTo>
                  <a:lnTo>
                    <a:pt x="28" y="48"/>
                  </a:lnTo>
                  <a:lnTo>
                    <a:pt x="23" y="56"/>
                  </a:lnTo>
                  <a:lnTo>
                    <a:pt x="20" y="62"/>
                  </a:lnTo>
                  <a:lnTo>
                    <a:pt x="18" y="70"/>
                  </a:lnTo>
                  <a:lnTo>
                    <a:pt x="14" y="74"/>
                  </a:lnTo>
                  <a:lnTo>
                    <a:pt x="11" y="80"/>
                  </a:lnTo>
                  <a:lnTo>
                    <a:pt x="9" y="86"/>
                  </a:lnTo>
                  <a:lnTo>
                    <a:pt x="5" y="92"/>
                  </a:lnTo>
                  <a:lnTo>
                    <a:pt x="0" y="99"/>
                  </a:lnTo>
                </a:path>
              </a:pathLst>
            </a:custGeom>
            <a:noFill/>
            <a:ln w="1588">
              <a:solidFill>
                <a:srgbClr val="000000"/>
              </a:solidFill>
              <a:prstDash val="solid"/>
              <a:round/>
              <a:headEnd/>
              <a:tailEnd/>
            </a:ln>
          </p:spPr>
          <p:txBody>
            <a:bodyPr/>
            <a:lstStyle/>
            <a:p>
              <a:endParaRPr lang="en-US"/>
            </a:p>
          </p:txBody>
        </p:sp>
        <p:sp>
          <p:nvSpPr>
            <p:cNvPr id="1242214" name="Freeform 1126"/>
            <p:cNvSpPr>
              <a:spLocks/>
            </p:cNvSpPr>
            <p:nvPr/>
          </p:nvSpPr>
          <p:spPr bwMode="auto">
            <a:xfrm>
              <a:off x="3400" y="1509"/>
              <a:ext cx="20" cy="33"/>
            </a:xfrm>
            <a:custGeom>
              <a:avLst/>
              <a:gdLst/>
              <a:ahLst/>
              <a:cxnLst>
                <a:cxn ang="0">
                  <a:pos x="40" y="0"/>
                </a:cxn>
                <a:cxn ang="0">
                  <a:pos x="40" y="0"/>
                </a:cxn>
                <a:cxn ang="0">
                  <a:pos x="35" y="7"/>
                </a:cxn>
                <a:cxn ang="0">
                  <a:pos x="30" y="16"/>
                </a:cxn>
                <a:cxn ang="0">
                  <a:pos x="26" y="26"/>
                </a:cxn>
                <a:cxn ang="0">
                  <a:pos x="22" y="34"/>
                </a:cxn>
                <a:cxn ang="0">
                  <a:pos x="18" y="41"/>
                </a:cxn>
                <a:cxn ang="0">
                  <a:pos x="13" y="50"/>
                </a:cxn>
                <a:cxn ang="0">
                  <a:pos x="7" y="56"/>
                </a:cxn>
                <a:cxn ang="0">
                  <a:pos x="0" y="65"/>
                </a:cxn>
              </a:cxnLst>
              <a:rect l="0" t="0" r="r" b="b"/>
              <a:pathLst>
                <a:path w="40" h="65">
                  <a:moveTo>
                    <a:pt x="40" y="0"/>
                  </a:moveTo>
                  <a:lnTo>
                    <a:pt x="40" y="0"/>
                  </a:lnTo>
                  <a:lnTo>
                    <a:pt x="35" y="7"/>
                  </a:lnTo>
                  <a:lnTo>
                    <a:pt x="30" y="16"/>
                  </a:lnTo>
                  <a:lnTo>
                    <a:pt x="26" y="26"/>
                  </a:lnTo>
                  <a:lnTo>
                    <a:pt x="22" y="34"/>
                  </a:lnTo>
                  <a:lnTo>
                    <a:pt x="18" y="41"/>
                  </a:lnTo>
                  <a:lnTo>
                    <a:pt x="13" y="50"/>
                  </a:lnTo>
                  <a:lnTo>
                    <a:pt x="7" y="56"/>
                  </a:lnTo>
                  <a:lnTo>
                    <a:pt x="0" y="65"/>
                  </a:lnTo>
                </a:path>
              </a:pathLst>
            </a:custGeom>
            <a:noFill/>
            <a:ln w="1588">
              <a:solidFill>
                <a:srgbClr val="000000"/>
              </a:solidFill>
              <a:prstDash val="solid"/>
              <a:round/>
              <a:headEnd/>
              <a:tailEnd/>
            </a:ln>
          </p:spPr>
          <p:txBody>
            <a:bodyPr/>
            <a:lstStyle/>
            <a:p>
              <a:endParaRPr lang="en-US"/>
            </a:p>
          </p:txBody>
        </p:sp>
        <p:sp>
          <p:nvSpPr>
            <p:cNvPr id="1242215" name="Freeform 1127"/>
            <p:cNvSpPr>
              <a:spLocks/>
            </p:cNvSpPr>
            <p:nvPr/>
          </p:nvSpPr>
          <p:spPr bwMode="auto">
            <a:xfrm>
              <a:off x="3458" y="1535"/>
              <a:ext cx="38" cy="18"/>
            </a:xfrm>
            <a:custGeom>
              <a:avLst/>
              <a:gdLst/>
              <a:ahLst/>
              <a:cxnLst>
                <a:cxn ang="0">
                  <a:pos x="77" y="0"/>
                </a:cxn>
                <a:cxn ang="0">
                  <a:pos x="77" y="0"/>
                </a:cxn>
                <a:cxn ang="0">
                  <a:pos x="68" y="6"/>
                </a:cxn>
                <a:cxn ang="0">
                  <a:pos x="57" y="12"/>
                </a:cxn>
                <a:cxn ang="0">
                  <a:pos x="49" y="16"/>
                </a:cxn>
                <a:cxn ang="0">
                  <a:pos x="40" y="24"/>
                </a:cxn>
                <a:cxn ang="0">
                  <a:pos x="31" y="28"/>
                </a:cxn>
                <a:cxn ang="0">
                  <a:pos x="22" y="31"/>
                </a:cxn>
                <a:cxn ang="0">
                  <a:pos x="11" y="36"/>
                </a:cxn>
                <a:cxn ang="0">
                  <a:pos x="0" y="37"/>
                </a:cxn>
              </a:cxnLst>
              <a:rect l="0" t="0" r="r" b="b"/>
              <a:pathLst>
                <a:path w="77" h="37">
                  <a:moveTo>
                    <a:pt x="77" y="0"/>
                  </a:moveTo>
                  <a:lnTo>
                    <a:pt x="77" y="0"/>
                  </a:lnTo>
                  <a:lnTo>
                    <a:pt x="68" y="6"/>
                  </a:lnTo>
                  <a:lnTo>
                    <a:pt x="57" y="12"/>
                  </a:lnTo>
                  <a:lnTo>
                    <a:pt x="49" y="16"/>
                  </a:lnTo>
                  <a:lnTo>
                    <a:pt x="40" y="24"/>
                  </a:lnTo>
                  <a:lnTo>
                    <a:pt x="31" y="28"/>
                  </a:lnTo>
                  <a:lnTo>
                    <a:pt x="22" y="31"/>
                  </a:lnTo>
                  <a:lnTo>
                    <a:pt x="11" y="36"/>
                  </a:lnTo>
                  <a:lnTo>
                    <a:pt x="0" y="37"/>
                  </a:lnTo>
                </a:path>
              </a:pathLst>
            </a:custGeom>
            <a:noFill/>
            <a:ln w="1588">
              <a:solidFill>
                <a:srgbClr val="000000"/>
              </a:solidFill>
              <a:prstDash val="solid"/>
              <a:round/>
              <a:headEnd/>
              <a:tailEnd/>
            </a:ln>
          </p:spPr>
          <p:txBody>
            <a:bodyPr/>
            <a:lstStyle/>
            <a:p>
              <a:endParaRPr lang="en-US"/>
            </a:p>
          </p:txBody>
        </p:sp>
        <p:sp>
          <p:nvSpPr>
            <p:cNvPr id="1242216" name="Freeform 1128"/>
            <p:cNvSpPr>
              <a:spLocks/>
            </p:cNvSpPr>
            <p:nvPr/>
          </p:nvSpPr>
          <p:spPr bwMode="auto">
            <a:xfrm>
              <a:off x="3446" y="1542"/>
              <a:ext cx="25" cy="12"/>
            </a:xfrm>
            <a:custGeom>
              <a:avLst/>
              <a:gdLst/>
              <a:ahLst/>
              <a:cxnLst>
                <a:cxn ang="0">
                  <a:pos x="48" y="0"/>
                </a:cxn>
                <a:cxn ang="0">
                  <a:pos x="48" y="0"/>
                </a:cxn>
                <a:cxn ang="0">
                  <a:pos x="43" y="3"/>
                </a:cxn>
                <a:cxn ang="0">
                  <a:pos x="37" y="7"/>
                </a:cxn>
                <a:cxn ang="0">
                  <a:pos x="30" y="9"/>
                </a:cxn>
                <a:cxn ang="0">
                  <a:pos x="25" y="12"/>
                </a:cxn>
                <a:cxn ang="0">
                  <a:pos x="18" y="13"/>
                </a:cxn>
                <a:cxn ang="0">
                  <a:pos x="11" y="18"/>
                </a:cxn>
                <a:cxn ang="0">
                  <a:pos x="5" y="21"/>
                </a:cxn>
                <a:cxn ang="0">
                  <a:pos x="0" y="24"/>
                </a:cxn>
              </a:cxnLst>
              <a:rect l="0" t="0" r="r" b="b"/>
              <a:pathLst>
                <a:path w="48" h="24">
                  <a:moveTo>
                    <a:pt x="48" y="0"/>
                  </a:moveTo>
                  <a:lnTo>
                    <a:pt x="48" y="0"/>
                  </a:lnTo>
                  <a:lnTo>
                    <a:pt x="43" y="3"/>
                  </a:lnTo>
                  <a:lnTo>
                    <a:pt x="37" y="7"/>
                  </a:lnTo>
                  <a:lnTo>
                    <a:pt x="30" y="9"/>
                  </a:lnTo>
                  <a:lnTo>
                    <a:pt x="25" y="12"/>
                  </a:lnTo>
                  <a:lnTo>
                    <a:pt x="18" y="13"/>
                  </a:lnTo>
                  <a:lnTo>
                    <a:pt x="11" y="18"/>
                  </a:lnTo>
                  <a:lnTo>
                    <a:pt x="5" y="21"/>
                  </a:lnTo>
                  <a:lnTo>
                    <a:pt x="0" y="24"/>
                  </a:lnTo>
                </a:path>
              </a:pathLst>
            </a:custGeom>
            <a:noFill/>
            <a:ln w="1588">
              <a:solidFill>
                <a:srgbClr val="000000"/>
              </a:solidFill>
              <a:prstDash val="solid"/>
              <a:round/>
              <a:headEnd/>
              <a:tailEnd/>
            </a:ln>
          </p:spPr>
          <p:txBody>
            <a:bodyPr/>
            <a:lstStyle/>
            <a:p>
              <a:endParaRPr lang="en-US"/>
            </a:p>
          </p:txBody>
        </p:sp>
        <p:sp>
          <p:nvSpPr>
            <p:cNvPr id="1242217" name="Freeform 1129"/>
            <p:cNvSpPr>
              <a:spLocks/>
            </p:cNvSpPr>
            <p:nvPr/>
          </p:nvSpPr>
          <p:spPr bwMode="auto">
            <a:xfrm>
              <a:off x="3430" y="1540"/>
              <a:ext cx="21" cy="20"/>
            </a:xfrm>
            <a:custGeom>
              <a:avLst/>
              <a:gdLst/>
              <a:ahLst/>
              <a:cxnLst>
                <a:cxn ang="0">
                  <a:pos x="0" y="38"/>
                </a:cxn>
                <a:cxn ang="0">
                  <a:pos x="0" y="38"/>
                </a:cxn>
                <a:cxn ang="0">
                  <a:pos x="9" y="28"/>
                </a:cxn>
                <a:cxn ang="0">
                  <a:pos x="19" y="18"/>
                </a:cxn>
                <a:cxn ang="0">
                  <a:pos x="29" y="10"/>
                </a:cxn>
                <a:cxn ang="0">
                  <a:pos x="41" y="0"/>
                </a:cxn>
              </a:cxnLst>
              <a:rect l="0" t="0" r="r" b="b"/>
              <a:pathLst>
                <a:path w="41" h="38">
                  <a:moveTo>
                    <a:pt x="0" y="38"/>
                  </a:moveTo>
                  <a:lnTo>
                    <a:pt x="0" y="38"/>
                  </a:lnTo>
                  <a:lnTo>
                    <a:pt x="9" y="28"/>
                  </a:lnTo>
                  <a:lnTo>
                    <a:pt x="19" y="18"/>
                  </a:lnTo>
                  <a:lnTo>
                    <a:pt x="29" y="10"/>
                  </a:lnTo>
                  <a:lnTo>
                    <a:pt x="41" y="0"/>
                  </a:lnTo>
                </a:path>
              </a:pathLst>
            </a:custGeom>
            <a:noFill/>
            <a:ln w="1588">
              <a:solidFill>
                <a:srgbClr val="000000"/>
              </a:solidFill>
              <a:prstDash val="solid"/>
              <a:round/>
              <a:headEnd/>
              <a:tailEnd/>
            </a:ln>
          </p:spPr>
          <p:txBody>
            <a:bodyPr/>
            <a:lstStyle/>
            <a:p>
              <a:endParaRPr lang="en-US"/>
            </a:p>
          </p:txBody>
        </p:sp>
        <p:sp>
          <p:nvSpPr>
            <p:cNvPr id="1242218" name="Freeform 1130"/>
            <p:cNvSpPr>
              <a:spLocks/>
            </p:cNvSpPr>
            <p:nvPr/>
          </p:nvSpPr>
          <p:spPr bwMode="auto">
            <a:xfrm>
              <a:off x="3439" y="1536"/>
              <a:ext cx="77" cy="47"/>
            </a:xfrm>
            <a:custGeom>
              <a:avLst/>
              <a:gdLst/>
              <a:ahLst/>
              <a:cxnLst>
                <a:cxn ang="0">
                  <a:pos x="0" y="93"/>
                </a:cxn>
                <a:cxn ang="0">
                  <a:pos x="0" y="93"/>
                </a:cxn>
                <a:cxn ang="0">
                  <a:pos x="26" y="86"/>
                </a:cxn>
                <a:cxn ang="0">
                  <a:pos x="53" y="76"/>
                </a:cxn>
                <a:cxn ang="0">
                  <a:pos x="79" y="59"/>
                </a:cxn>
                <a:cxn ang="0">
                  <a:pos x="102" y="44"/>
                </a:cxn>
                <a:cxn ang="0">
                  <a:pos x="123" y="27"/>
                </a:cxn>
                <a:cxn ang="0">
                  <a:pos x="139" y="13"/>
                </a:cxn>
                <a:cxn ang="0">
                  <a:pos x="150" y="3"/>
                </a:cxn>
                <a:cxn ang="0">
                  <a:pos x="152" y="0"/>
                </a:cxn>
              </a:cxnLst>
              <a:rect l="0" t="0" r="r" b="b"/>
              <a:pathLst>
                <a:path w="152" h="93">
                  <a:moveTo>
                    <a:pt x="0" y="93"/>
                  </a:moveTo>
                  <a:lnTo>
                    <a:pt x="0" y="93"/>
                  </a:lnTo>
                  <a:lnTo>
                    <a:pt x="26" y="86"/>
                  </a:lnTo>
                  <a:lnTo>
                    <a:pt x="53" y="76"/>
                  </a:lnTo>
                  <a:lnTo>
                    <a:pt x="79" y="59"/>
                  </a:lnTo>
                  <a:lnTo>
                    <a:pt x="102" y="44"/>
                  </a:lnTo>
                  <a:lnTo>
                    <a:pt x="123" y="27"/>
                  </a:lnTo>
                  <a:lnTo>
                    <a:pt x="139" y="13"/>
                  </a:lnTo>
                  <a:lnTo>
                    <a:pt x="150" y="3"/>
                  </a:lnTo>
                  <a:lnTo>
                    <a:pt x="152" y="0"/>
                  </a:lnTo>
                </a:path>
              </a:pathLst>
            </a:custGeom>
            <a:noFill/>
            <a:ln w="1588">
              <a:solidFill>
                <a:srgbClr val="000000"/>
              </a:solidFill>
              <a:prstDash val="solid"/>
              <a:round/>
              <a:headEnd/>
              <a:tailEnd/>
            </a:ln>
          </p:spPr>
          <p:txBody>
            <a:bodyPr/>
            <a:lstStyle/>
            <a:p>
              <a:endParaRPr lang="en-US"/>
            </a:p>
          </p:txBody>
        </p:sp>
        <p:sp>
          <p:nvSpPr>
            <p:cNvPr id="1242219" name="Freeform 1131"/>
            <p:cNvSpPr>
              <a:spLocks/>
            </p:cNvSpPr>
            <p:nvPr/>
          </p:nvSpPr>
          <p:spPr bwMode="auto">
            <a:xfrm>
              <a:off x="3630" y="2096"/>
              <a:ext cx="51" cy="66"/>
            </a:xfrm>
            <a:custGeom>
              <a:avLst/>
              <a:gdLst/>
              <a:ahLst/>
              <a:cxnLst>
                <a:cxn ang="0">
                  <a:pos x="60" y="0"/>
                </a:cxn>
                <a:cxn ang="0">
                  <a:pos x="63" y="10"/>
                </a:cxn>
                <a:cxn ang="0">
                  <a:pos x="68" y="23"/>
                </a:cxn>
                <a:cxn ang="0">
                  <a:pos x="72" y="37"/>
                </a:cxn>
                <a:cxn ang="0">
                  <a:pos x="77" y="49"/>
                </a:cxn>
                <a:cxn ang="0">
                  <a:pos x="85" y="60"/>
                </a:cxn>
                <a:cxn ang="0">
                  <a:pos x="89" y="71"/>
                </a:cxn>
                <a:cxn ang="0">
                  <a:pos x="91" y="80"/>
                </a:cxn>
                <a:cxn ang="0">
                  <a:pos x="94" y="86"/>
                </a:cxn>
                <a:cxn ang="0">
                  <a:pos x="95" y="93"/>
                </a:cxn>
                <a:cxn ang="0">
                  <a:pos x="96" y="100"/>
                </a:cxn>
                <a:cxn ang="0">
                  <a:pos x="97" y="112"/>
                </a:cxn>
                <a:cxn ang="0">
                  <a:pos x="100" y="126"/>
                </a:cxn>
                <a:cxn ang="0">
                  <a:pos x="100" y="129"/>
                </a:cxn>
                <a:cxn ang="0">
                  <a:pos x="96" y="129"/>
                </a:cxn>
                <a:cxn ang="0">
                  <a:pos x="94" y="130"/>
                </a:cxn>
                <a:cxn ang="0">
                  <a:pos x="89" y="129"/>
                </a:cxn>
                <a:cxn ang="0">
                  <a:pos x="80" y="126"/>
                </a:cxn>
                <a:cxn ang="0">
                  <a:pos x="71" y="123"/>
                </a:cxn>
                <a:cxn ang="0">
                  <a:pos x="63" y="121"/>
                </a:cxn>
                <a:cxn ang="0">
                  <a:pos x="54" y="121"/>
                </a:cxn>
                <a:cxn ang="0">
                  <a:pos x="45" y="121"/>
                </a:cxn>
                <a:cxn ang="0">
                  <a:pos x="36" y="121"/>
                </a:cxn>
                <a:cxn ang="0">
                  <a:pos x="27" y="123"/>
                </a:cxn>
                <a:cxn ang="0">
                  <a:pos x="17" y="123"/>
                </a:cxn>
                <a:cxn ang="0">
                  <a:pos x="9" y="118"/>
                </a:cxn>
                <a:cxn ang="0">
                  <a:pos x="4" y="111"/>
                </a:cxn>
                <a:cxn ang="0">
                  <a:pos x="4" y="100"/>
                </a:cxn>
                <a:cxn ang="0">
                  <a:pos x="4" y="92"/>
                </a:cxn>
                <a:cxn ang="0">
                  <a:pos x="4" y="81"/>
                </a:cxn>
                <a:cxn ang="0">
                  <a:pos x="4" y="72"/>
                </a:cxn>
                <a:cxn ang="0">
                  <a:pos x="4" y="62"/>
                </a:cxn>
                <a:cxn ang="0">
                  <a:pos x="4" y="53"/>
                </a:cxn>
                <a:cxn ang="0">
                  <a:pos x="4" y="44"/>
                </a:cxn>
                <a:cxn ang="0">
                  <a:pos x="3" y="34"/>
                </a:cxn>
                <a:cxn ang="0">
                  <a:pos x="1" y="26"/>
                </a:cxn>
                <a:cxn ang="0">
                  <a:pos x="0" y="16"/>
                </a:cxn>
                <a:cxn ang="0">
                  <a:pos x="60" y="0"/>
                </a:cxn>
              </a:cxnLst>
              <a:rect l="0" t="0" r="r" b="b"/>
              <a:pathLst>
                <a:path w="100" h="130">
                  <a:moveTo>
                    <a:pt x="60" y="0"/>
                  </a:moveTo>
                  <a:lnTo>
                    <a:pt x="63" y="10"/>
                  </a:lnTo>
                  <a:lnTo>
                    <a:pt x="68" y="23"/>
                  </a:lnTo>
                  <a:lnTo>
                    <a:pt x="72" y="37"/>
                  </a:lnTo>
                  <a:lnTo>
                    <a:pt x="77" y="49"/>
                  </a:lnTo>
                  <a:lnTo>
                    <a:pt x="85" y="60"/>
                  </a:lnTo>
                  <a:lnTo>
                    <a:pt x="89" y="71"/>
                  </a:lnTo>
                  <a:lnTo>
                    <a:pt x="91" y="80"/>
                  </a:lnTo>
                  <a:lnTo>
                    <a:pt x="94" y="86"/>
                  </a:lnTo>
                  <a:lnTo>
                    <a:pt x="95" y="93"/>
                  </a:lnTo>
                  <a:lnTo>
                    <a:pt x="96" y="100"/>
                  </a:lnTo>
                  <a:lnTo>
                    <a:pt x="97" y="112"/>
                  </a:lnTo>
                  <a:lnTo>
                    <a:pt x="100" y="126"/>
                  </a:lnTo>
                  <a:lnTo>
                    <a:pt x="100" y="129"/>
                  </a:lnTo>
                  <a:lnTo>
                    <a:pt x="96" y="129"/>
                  </a:lnTo>
                  <a:lnTo>
                    <a:pt x="94" y="130"/>
                  </a:lnTo>
                  <a:lnTo>
                    <a:pt x="89" y="129"/>
                  </a:lnTo>
                  <a:lnTo>
                    <a:pt x="80" y="126"/>
                  </a:lnTo>
                  <a:lnTo>
                    <a:pt x="71" y="123"/>
                  </a:lnTo>
                  <a:lnTo>
                    <a:pt x="63" y="121"/>
                  </a:lnTo>
                  <a:lnTo>
                    <a:pt x="54" y="121"/>
                  </a:lnTo>
                  <a:lnTo>
                    <a:pt x="45" y="121"/>
                  </a:lnTo>
                  <a:lnTo>
                    <a:pt x="36" y="121"/>
                  </a:lnTo>
                  <a:lnTo>
                    <a:pt x="27" y="123"/>
                  </a:lnTo>
                  <a:lnTo>
                    <a:pt x="17" y="123"/>
                  </a:lnTo>
                  <a:lnTo>
                    <a:pt x="9" y="118"/>
                  </a:lnTo>
                  <a:lnTo>
                    <a:pt x="4" y="111"/>
                  </a:lnTo>
                  <a:lnTo>
                    <a:pt x="4" y="100"/>
                  </a:lnTo>
                  <a:lnTo>
                    <a:pt x="4" y="92"/>
                  </a:lnTo>
                  <a:lnTo>
                    <a:pt x="4" y="81"/>
                  </a:lnTo>
                  <a:lnTo>
                    <a:pt x="4" y="72"/>
                  </a:lnTo>
                  <a:lnTo>
                    <a:pt x="4" y="62"/>
                  </a:lnTo>
                  <a:lnTo>
                    <a:pt x="4" y="53"/>
                  </a:lnTo>
                  <a:lnTo>
                    <a:pt x="4" y="44"/>
                  </a:lnTo>
                  <a:lnTo>
                    <a:pt x="3" y="34"/>
                  </a:lnTo>
                  <a:lnTo>
                    <a:pt x="1" y="26"/>
                  </a:lnTo>
                  <a:lnTo>
                    <a:pt x="0" y="16"/>
                  </a:lnTo>
                  <a:lnTo>
                    <a:pt x="60" y="0"/>
                  </a:lnTo>
                  <a:close/>
                </a:path>
              </a:pathLst>
            </a:custGeom>
            <a:solidFill>
              <a:srgbClr val="FFFFFF"/>
            </a:solidFill>
            <a:ln w="9525">
              <a:noFill/>
              <a:round/>
              <a:headEnd/>
              <a:tailEnd/>
            </a:ln>
          </p:spPr>
          <p:txBody>
            <a:bodyPr/>
            <a:lstStyle/>
            <a:p>
              <a:endParaRPr lang="en-US"/>
            </a:p>
          </p:txBody>
        </p:sp>
        <p:sp>
          <p:nvSpPr>
            <p:cNvPr id="1242220" name="Freeform 1132"/>
            <p:cNvSpPr>
              <a:spLocks/>
            </p:cNvSpPr>
            <p:nvPr/>
          </p:nvSpPr>
          <p:spPr bwMode="auto">
            <a:xfrm>
              <a:off x="3630" y="2096"/>
              <a:ext cx="51" cy="66"/>
            </a:xfrm>
            <a:custGeom>
              <a:avLst/>
              <a:gdLst/>
              <a:ahLst/>
              <a:cxnLst>
                <a:cxn ang="0">
                  <a:pos x="60" y="0"/>
                </a:cxn>
                <a:cxn ang="0">
                  <a:pos x="60" y="0"/>
                </a:cxn>
                <a:cxn ang="0">
                  <a:pos x="63" y="10"/>
                </a:cxn>
                <a:cxn ang="0">
                  <a:pos x="68" y="23"/>
                </a:cxn>
                <a:cxn ang="0">
                  <a:pos x="72" y="37"/>
                </a:cxn>
                <a:cxn ang="0">
                  <a:pos x="77" y="49"/>
                </a:cxn>
                <a:cxn ang="0">
                  <a:pos x="85" y="60"/>
                </a:cxn>
                <a:cxn ang="0">
                  <a:pos x="89" y="71"/>
                </a:cxn>
                <a:cxn ang="0">
                  <a:pos x="91" y="80"/>
                </a:cxn>
                <a:cxn ang="0">
                  <a:pos x="94" y="86"/>
                </a:cxn>
                <a:cxn ang="0">
                  <a:pos x="95" y="93"/>
                </a:cxn>
                <a:cxn ang="0">
                  <a:pos x="96" y="100"/>
                </a:cxn>
                <a:cxn ang="0">
                  <a:pos x="97" y="112"/>
                </a:cxn>
                <a:cxn ang="0">
                  <a:pos x="100" y="126"/>
                </a:cxn>
                <a:cxn ang="0">
                  <a:pos x="100" y="129"/>
                </a:cxn>
                <a:cxn ang="0">
                  <a:pos x="96" y="129"/>
                </a:cxn>
                <a:cxn ang="0">
                  <a:pos x="94" y="130"/>
                </a:cxn>
                <a:cxn ang="0">
                  <a:pos x="89" y="129"/>
                </a:cxn>
                <a:cxn ang="0">
                  <a:pos x="80" y="126"/>
                </a:cxn>
                <a:cxn ang="0">
                  <a:pos x="71" y="123"/>
                </a:cxn>
                <a:cxn ang="0">
                  <a:pos x="63" y="121"/>
                </a:cxn>
                <a:cxn ang="0">
                  <a:pos x="54" y="121"/>
                </a:cxn>
                <a:cxn ang="0">
                  <a:pos x="45" y="121"/>
                </a:cxn>
                <a:cxn ang="0">
                  <a:pos x="36" y="121"/>
                </a:cxn>
                <a:cxn ang="0">
                  <a:pos x="27" y="123"/>
                </a:cxn>
                <a:cxn ang="0">
                  <a:pos x="17" y="123"/>
                </a:cxn>
                <a:cxn ang="0">
                  <a:pos x="9" y="118"/>
                </a:cxn>
                <a:cxn ang="0">
                  <a:pos x="4" y="111"/>
                </a:cxn>
                <a:cxn ang="0">
                  <a:pos x="4" y="100"/>
                </a:cxn>
                <a:cxn ang="0">
                  <a:pos x="4" y="92"/>
                </a:cxn>
                <a:cxn ang="0">
                  <a:pos x="4" y="81"/>
                </a:cxn>
                <a:cxn ang="0">
                  <a:pos x="4" y="72"/>
                </a:cxn>
                <a:cxn ang="0">
                  <a:pos x="4" y="62"/>
                </a:cxn>
                <a:cxn ang="0">
                  <a:pos x="4" y="53"/>
                </a:cxn>
                <a:cxn ang="0">
                  <a:pos x="4" y="44"/>
                </a:cxn>
                <a:cxn ang="0">
                  <a:pos x="3" y="34"/>
                </a:cxn>
                <a:cxn ang="0">
                  <a:pos x="1" y="26"/>
                </a:cxn>
                <a:cxn ang="0">
                  <a:pos x="0" y="16"/>
                </a:cxn>
                <a:cxn ang="0">
                  <a:pos x="60" y="0"/>
                </a:cxn>
              </a:cxnLst>
              <a:rect l="0" t="0" r="r" b="b"/>
              <a:pathLst>
                <a:path w="100" h="130">
                  <a:moveTo>
                    <a:pt x="60" y="0"/>
                  </a:moveTo>
                  <a:lnTo>
                    <a:pt x="60" y="0"/>
                  </a:lnTo>
                  <a:lnTo>
                    <a:pt x="63" y="10"/>
                  </a:lnTo>
                  <a:lnTo>
                    <a:pt x="68" y="23"/>
                  </a:lnTo>
                  <a:lnTo>
                    <a:pt x="72" y="37"/>
                  </a:lnTo>
                  <a:lnTo>
                    <a:pt x="77" y="49"/>
                  </a:lnTo>
                  <a:lnTo>
                    <a:pt x="85" y="60"/>
                  </a:lnTo>
                  <a:lnTo>
                    <a:pt x="89" y="71"/>
                  </a:lnTo>
                  <a:lnTo>
                    <a:pt x="91" y="80"/>
                  </a:lnTo>
                  <a:lnTo>
                    <a:pt x="94" y="86"/>
                  </a:lnTo>
                  <a:lnTo>
                    <a:pt x="95" y="93"/>
                  </a:lnTo>
                  <a:lnTo>
                    <a:pt x="96" y="100"/>
                  </a:lnTo>
                  <a:lnTo>
                    <a:pt x="97" y="112"/>
                  </a:lnTo>
                  <a:lnTo>
                    <a:pt x="100" y="126"/>
                  </a:lnTo>
                  <a:lnTo>
                    <a:pt x="100" y="129"/>
                  </a:lnTo>
                  <a:lnTo>
                    <a:pt x="96" y="129"/>
                  </a:lnTo>
                  <a:lnTo>
                    <a:pt x="94" y="130"/>
                  </a:lnTo>
                  <a:lnTo>
                    <a:pt x="89" y="129"/>
                  </a:lnTo>
                  <a:lnTo>
                    <a:pt x="80" y="126"/>
                  </a:lnTo>
                  <a:lnTo>
                    <a:pt x="71" y="123"/>
                  </a:lnTo>
                  <a:lnTo>
                    <a:pt x="63" y="121"/>
                  </a:lnTo>
                  <a:lnTo>
                    <a:pt x="54" y="121"/>
                  </a:lnTo>
                  <a:lnTo>
                    <a:pt x="45" y="121"/>
                  </a:lnTo>
                  <a:lnTo>
                    <a:pt x="36" y="121"/>
                  </a:lnTo>
                  <a:lnTo>
                    <a:pt x="27" y="123"/>
                  </a:lnTo>
                  <a:lnTo>
                    <a:pt x="17" y="123"/>
                  </a:lnTo>
                  <a:lnTo>
                    <a:pt x="9" y="118"/>
                  </a:lnTo>
                  <a:lnTo>
                    <a:pt x="4" y="111"/>
                  </a:lnTo>
                  <a:lnTo>
                    <a:pt x="4" y="100"/>
                  </a:lnTo>
                  <a:lnTo>
                    <a:pt x="4" y="92"/>
                  </a:lnTo>
                  <a:lnTo>
                    <a:pt x="4" y="81"/>
                  </a:lnTo>
                  <a:lnTo>
                    <a:pt x="4" y="72"/>
                  </a:lnTo>
                  <a:lnTo>
                    <a:pt x="4" y="62"/>
                  </a:lnTo>
                  <a:lnTo>
                    <a:pt x="4" y="53"/>
                  </a:lnTo>
                  <a:lnTo>
                    <a:pt x="4" y="44"/>
                  </a:lnTo>
                  <a:lnTo>
                    <a:pt x="3" y="34"/>
                  </a:lnTo>
                  <a:lnTo>
                    <a:pt x="1" y="26"/>
                  </a:lnTo>
                  <a:lnTo>
                    <a:pt x="0" y="16"/>
                  </a:lnTo>
                  <a:lnTo>
                    <a:pt x="60" y="0"/>
                  </a:lnTo>
                  <a:close/>
                </a:path>
              </a:pathLst>
            </a:custGeom>
            <a:noFill/>
            <a:ln w="1588">
              <a:solidFill>
                <a:srgbClr val="000000"/>
              </a:solidFill>
              <a:prstDash val="solid"/>
              <a:round/>
              <a:headEnd/>
              <a:tailEnd/>
            </a:ln>
          </p:spPr>
          <p:txBody>
            <a:bodyPr/>
            <a:lstStyle/>
            <a:p>
              <a:endParaRPr lang="en-US"/>
            </a:p>
          </p:txBody>
        </p:sp>
        <p:sp>
          <p:nvSpPr>
            <p:cNvPr id="1242221" name="Freeform 1133"/>
            <p:cNvSpPr>
              <a:spLocks/>
            </p:cNvSpPr>
            <p:nvPr/>
          </p:nvSpPr>
          <p:spPr bwMode="auto">
            <a:xfrm>
              <a:off x="3608" y="2166"/>
              <a:ext cx="146" cy="229"/>
            </a:xfrm>
            <a:custGeom>
              <a:avLst/>
              <a:gdLst/>
              <a:ahLst/>
              <a:cxnLst>
                <a:cxn ang="0">
                  <a:pos x="213" y="141"/>
                </a:cxn>
                <a:cxn ang="0">
                  <a:pos x="245" y="186"/>
                </a:cxn>
                <a:cxn ang="0">
                  <a:pos x="259" y="218"/>
                </a:cxn>
                <a:cxn ang="0">
                  <a:pos x="271" y="240"/>
                </a:cxn>
                <a:cxn ang="0">
                  <a:pos x="285" y="256"/>
                </a:cxn>
                <a:cxn ang="0">
                  <a:pos x="293" y="241"/>
                </a:cxn>
                <a:cxn ang="0">
                  <a:pos x="289" y="209"/>
                </a:cxn>
                <a:cxn ang="0">
                  <a:pos x="281" y="179"/>
                </a:cxn>
                <a:cxn ang="0">
                  <a:pos x="258" y="147"/>
                </a:cxn>
                <a:cxn ang="0">
                  <a:pos x="232" y="96"/>
                </a:cxn>
                <a:cxn ang="0">
                  <a:pos x="217" y="65"/>
                </a:cxn>
                <a:cxn ang="0">
                  <a:pos x="110" y="15"/>
                </a:cxn>
                <a:cxn ang="0">
                  <a:pos x="12" y="201"/>
                </a:cxn>
                <a:cxn ang="0">
                  <a:pos x="12" y="260"/>
                </a:cxn>
                <a:cxn ang="0">
                  <a:pos x="4" y="306"/>
                </a:cxn>
                <a:cxn ang="0">
                  <a:pos x="5" y="343"/>
                </a:cxn>
                <a:cxn ang="0">
                  <a:pos x="4" y="374"/>
                </a:cxn>
                <a:cxn ang="0">
                  <a:pos x="6" y="400"/>
                </a:cxn>
                <a:cxn ang="0">
                  <a:pos x="22" y="388"/>
                </a:cxn>
                <a:cxn ang="0">
                  <a:pos x="27" y="357"/>
                </a:cxn>
                <a:cxn ang="0">
                  <a:pos x="32" y="329"/>
                </a:cxn>
                <a:cxn ang="0">
                  <a:pos x="39" y="284"/>
                </a:cxn>
                <a:cxn ang="0">
                  <a:pos x="54" y="244"/>
                </a:cxn>
                <a:cxn ang="0">
                  <a:pos x="65" y="284"/>
                </a:cxn>
                <a:cxn ang="0">
                  <a:pos x="65" y="318"/>
                </a:cxn>
                <a:cxn ang="0">
                  <a:pos x="69" y="364"/>
                </a:cxn>
                <a:cxn ang="0">
                  <a:pos x="67" y="401"/>
                </a:cxn>
                <a:cxn ang="0">
                  <a:pos x="73" y="429"/>
                </a:cxn>
                <a:cxn ang="0">
                  <a:pos x="91" y="435"/>
                </a:cxn>
                <a:cxn ang="0">
                  <a:pos x="96" y="409"/>
                </a:cxn>
                <a:cxn ang="0">
                  <a:pos x="94" y="379"/>
                </a:cxn>
                <a:cxn ang="0">
                  <a:pos x="104" y="337"/>
                </a:cxn>
                <a:cxn ang="0">
                  <a:pos x="100" y="293"/>
                </a:cxn>
                <a:cxn ang="0">
                  <a:pos x="113" y="269"/>
                </a:cxn>
                <a:cxn ang="0">
                  <a:pos x="122" y="284"/>
                </a:cxn>
                <a:cxn ang="0">
                  <a:pos x="134" y="323"/>
                </a:cxn>
                <a:cxn ang="0">
                  <a:pos x="145" y="374"/>
                </a:cxn>
                <a:cxn ang="0">
                  <a:pos x="148" y="412"/>
                </a:cxn>
                <a:cxn ang="0">
                  <a:pos x="158" y="447"/>
                </a:cxn>
                <a:cxn ang="0">
                  <a:pos x="173" y="457"/>
                </a:cxn>
                <a:cxn ang="0">
                  <a:pos x="178" y="428"/>
                </a:cxn>
                <a:cxn ang="0">
                  <a:pos x="175" y="394"/>
                </a:cxn>
                <a:cxn ang="0">
                  <a:pos x="176" y="352"/>
                </a:cxn>
                <a:cxn ang="0">
                  <a:pos x="172" y="299"/>
                </a:cxn>
                <a:cxn ang="0">
                  <a:pos x="173" y="269"/>
                </a:cxn>
                <a:cxn ang="0">
                  <a:pos x="190" y="289"/>
                </a:cxn>
                <a:cxn ang="0">
                  <a:pos x="204" y="327"/>
                </a:cxn>
                <a:cxn ang="0">
                  <a:pos x="219" y="357"/>
                </a:cxn>
                <a:cxn ang="0">
                  <a:pos x="234" y="389"/>
                </a:cxn>
                <a:cxn ang="0">
                  <a:pos x="252" y="412"/>
                </a:cxn>
                <a:cxn ang="0">
                  <a:pos x="259" y="394"/>
                </a:cxn>
                <a:cxn ang="0">
                  <a:pos x="252" y="360"/>
                </a:cxn>
                <a:cxn ang="0">
                  <a:pos x="240" y="326"/>
                </a:cxn>
                <a:cxn ang="0">
                  <a:pos x="226" y="296"/>
                </a:cxn>
                <a:cxn ang="0">
                  <a:pos x="219" y="246"/>
                </a:cxn>
                <a:cxn ang="0">
                  <a:pos x="207" y="209"/>
                </a:cxn>
                <a:cxn ang="0">
                  <a:pos x="193" y="185"/>
                </a:cxn>
                <a:cxn ang="0">
                  <a:pos x="171" y="126"/>
                </a:cxn>
                <a:cxn ang="0">
                  <a:pos x="163" y="78"/>
                </a:cxn>
                <a:cxn ang="0">
                  <a:pos x="176" y="83"/>
                </a:cxn>
              </a:cxnLst>
              <a:rect l="0" t="0" r="r" b="b"/>
              <a:pathLst>
                <a:path w="293" h="459">
                  <a:moveTo>
                    <a:pt x="199" y="104"/>
                  </a:moveTo>
                  <a:lnTo>
                    <a:pt x="202" y="111"/>
                  </a:lnTo>
                  <a:lnTo>
                    <a:pt x="207" y="121"/>
                  </a:lnTo>
                  <a:lnTo>
                    <a:pt x="211" y="133"/>
                  </a:lnTo>
                  <a:lnTo>
                    <a:pt x="213" y="141"/>
                  </a:lnTo>
                  <a:lnTo>
                    <a:pt x="219" y="148"/>
                  </a:lnTo>
                  <a:lnTo>
                    <a:pt x="226" y="160"/>
                  </a:lnTo>
                  <a:lnTo>
                    <a:pt x="235" y="170"/>
                  </a:lnTo>
                  <a:lnTo>
                    <a:pt x="241" y="179"/>
                  </a:lnTo>
                  <a:lnTo>
                    <a:pt x="245" y="186"/>
                  </a:lnTo>
                  <a:lnTo>
                    <a:pt x="248" y="194"/>
                  </a:lnTo>
                  <a:lnTo>
                    <a:pt x="250" y="201"/>
                  </a:lnTo>
                  <a:lnTo>
                    <a:pt x="254" y="209"/>
                  </a:lnTo>
                  <a:lnTo>
                    <a:pt x="257" y="216"/>
                  </a:lnTo>
                  <a:lnTo>
                    <a:pt x="259" y="218"/>
                  </a:lnTo>
                  <a:lnTo>
                    <a:pt x="261" y="219"/>
                  </a:lnTo>
                  <a:lnTo>
                    <a:pt x="264" y="223"/>
                  </a:lnTo>
                  <a:lnTo>
                    <a:pt x="267" y="229"/>
                  </a:lnTo>
                  <a:lnTo>
                    <a:pt x="268" y="234"/>
                  </a:lnTo>
                  <a:lnTo>
                    <a:pt x="271" y="240"/>
                  </a:lnTo>
                  <a:lnTo>
                    <a:pt x="272" y="244"/>
                  </a:lnTo>
                  <a:lnTo>
                    <a:pt x="275" y="250"/>
                  </a:lnTo>
                  <a:lnTo>
                    <a:pt x="277" y="253"/>
                  </a:lnTo>
                  <a:lnTo>
                    <a:pt x="282" y="255"/>
                  </a:lnTo>
                  <a:lnTo>
                    <a:pt x="285" y="256"/>
                  </a:lnTo>
                  <a:lnTo>
                    <a:pt x="289" y="255"/>
                  </a:lnTo>
                  <a:lnTo>
                    <a:pt x="290" y="253"/>
                  </a:lnTo>
                  <a:lnTo>
                    <a:pt x="291" y="250"/>
                  </a:lnTo>
                  <a:lnTo>
                    <a:pt x="293" y="246"/>
                  </a:lnTo>
                  <a:lnTo>
                    <a:pt x="293" y="241"/>
                  </a:lnTo>
                  <a:lnTo>
                    <a:pt x="293" y="235"/>
                  </a:lnTo>
                  <a:lnTo>
                    <a:pt x="291" y="231"/>
                  </a:lnTo>
                  <a:lnTo>
                    <a:pt x="290" y="225"/>
                  </a:lnTo>
                  <a:lnTo>
                    <a:pt x="289" y="218"/>
                  </a:lnTo>
                  <a:lnTo>
                    <a:pt x="289" y="209"/>
                  </a:lnTo>
                  <a:lnTo>
                    <a:pt x="290" y="201"/>
                  </a:lnTo>
                  <a:lnTo>
                    <a:pt x="286" y="189"/>
                  </a:lnTo>
                  <a:lnTo>
                    <a:pt x="285" y="185"/>
                  </a:lnTo>
                  <a:lnTo>
                    <a:pt x="282" y="182"/>
                  </a:lnTo>
                  <a:lnTo>
                    <a:pt x="281" y="179"/>
                  </a:lnTo>
                  <a:lnTo>
                    <a:pt x="277" y="173"/>
                  </a:lnTo>
                  <a:lnTo>
                    <a:pt x="275" y="167"/>
                  </a:lnTo>
                  <a:lnTo>
                    <a:pt x="271" y="163"/>
                  </a:lnTo>
                  <a:lnTo>
                    <a:pt x="266" y="157"/>
                  </a:lnTo>
                  <a:lnTo>
                    <a:pt x="258" y="147"/>
                  </a:lnTo>
                  <a:lnTo>
                    <a:pt x="257" y="144"/>
                  </a:lnTo>
                  <a:lnTo>
                    <a:pt x="252" y="133"/>
                  </a:lnTo>
                  <a:lnTo>
                    <a:pt x="246" y="121"/>
                  </a:lnTo>
                  <a:lnTo>
                    <a:pt x="239" y="108"/>
                  </a:lnTo>
                  <a:lnTo>
                    <a:pt x="232" y="96"/>
                  </a:lnTo>
                  <a:lnTo>
                    <a:pt x="226" y="84"/>
                  </a:lnTo>
                  <a:lnTo>
                    <a:pt x="222" y="74"/>
                  </a:lnTo>
                  <a:lnTo>
                    <a:pt x="219" y="71"/>
                  </a:lnTo>
                  <a:lnTo>
                    <a:pt x="217" y="68"/>
                  </a:lnTo>
                  <a:lnTo>
                    <a:pt x="217" y="65"/>
                  </a:lnTo>
                  <a:lnTo>
                    <a:pt x="216" y="62"/>
                  </a:lnTo>
                  <a:lnTo>
                    <a:pt x="214" y="61"/>
                  </a:lnTo>
                  <a:lnTo>
                    <a:pt x="187" y="30"/>
                  </a:lnTo>
                  <a:lnTo>
                    <a:pt x="153" y="0"/>
                  </a:lnTo>
                  <a:lnTo>
                    <a:pt x="110" y="15"/>
                  </a:lnTo>
                  <a:lnTo>
                    <a:pt x="48" y="33"/>
                  </a:lnTo>
                  <a:lnTo>
                    <a:pt x="33" y="115"/>
                  </a:lnTo>
                  <a:lnTo>
                    <a:pt x="18" y="185"/>
                  </a:lnTo>
                  <a:lnTo>
                    <a:pt x="15" y="194"/>
                  </a:lnTo>
                  <a:lnTo>
                    <a:pt x="12" y="201"/>
                  </a:lnTo>
                  <a:lnTo>
                    <a:pt x="8" y="212"/>
                  </a:lnTo>
                  <a:lnTo>
                    <a:pt x="6" y="225"/>
                  </a:lnTo>
                  <a:lnTo>
                    <a:pt x="6" y="235"/>
                  </a:lnTo>
                  <a:lnTo>
                    <a:pt x="9" y="250"/>
                  </a:lnTo>
                  <a:lnTo>
                    <a:pt x="12" y="260"/>
                  </a:lnTo>
                  <a:lnTo>
                    <a:pt x="12" y="269"/>
                  </a:lnTo>
                  <a:lnTo>
                    <a:pt x="9" y="277"/>
                  </a:lnTo>
                  <a:lnTo>
                    <a:pt x="8" y="287"/>
                  </a:lnTo>
                  <a:lnTo>
                    <a:pt x="5" y="298"/>
                  </a:lnTo>
                  <a:lnTo>
                    <a:pt x="4" y="306"/>
                  </a:lnTo>
                  <a:lnTo>
                    <a:pt x="4" y="315"/>
                  </a:lnTo>
                  <a:lnTo>
                    <a:pt x="5" y="323"/>
                  </a:lnTo>
                  <a:lnTo>
                    <a:pt x="5" y="330"/>
                  </a:lnTo>
                  <a:lnTo>
                    <a:pt x="5" y="337"/>
                  </a:lnTo>
                  <a:lnTo>
                    <a:pt x="5" y="343"/>
                  </a:lnTo>
                  <a:lnTo>
                    <a:pt x="4" y="348"/>
                  </a:lnTo>
                  <a:lnTo>
                    <a:pt x="0" y="355"/>
                  </a:lnTo>
                  <a:lnTo>
                    <a:pt x="0" y="361"/>
                  </a:lnTo>
                  <a:lnTo>
                    <a:pt x="1" y="369"/>
                  </a:lnTo>
                  <a:lnTo>
                    <a:pt x="4" y="374"/>
                  </a:lnTo>
                  <a:lnTo>
                    <a:pt x="4" y="382"/>
                  </a:lnTo>
                  <a:lnTo>
                    <a:pt x="4" y="388"/>
                  </a:lnTo>
                  <a:lnTo>
                    <a:pt x="1" y="394"/>
                  </a:lnTo>
                  <a:lnTo>
                    <a:pt x="4" y="397"/>
                  </a:lnTo>
                  <a:lnTo>
                    <a:pt x="6" y="400"/>
                  </a:lnTo>
                  <a:lnTo>
                    <a:pt x="12" y="400"/>
                  </a:lnTo>
                  <a:lnTo>
                    <a:pt x="15" y="398"/>
                  </a:lnTo>
                  <a:lnTo>
                    <a:pt x="18" y="397"/>
                  </a:lnTo>
                  <a:lnTo>
                    <a:pt x="21" y="391"/>
                  </a:lnTo>
                  <a:lnTo>
                    <a:pt x="22" y="388"/>
                  </a:lnTo>
                  <a:lnTo>
                    <a:pt x="22" y="379"/>
                  </a:lnTo>
                  <a:lnTo>
                    <a:pt x="23" y="373"/>
                  </a:lnTo>
                  <a:lnTo>
                    <a:pt x="27" y="369"/>
                  </a:lnTo>
                  <a:lnTo>
                    <a:pt x="27" y="364"/>
                  </a:lnTo>
                  <a:lnTo>
                    <a:pt x="27" y="357"/>
                  </a:lnTo>
                  <a:lnTo>
                    <a:pt x="27" y="352"/>
                  </a:lnTo>
                  <a:lnTo>
                    <a:pt x="27" y="348"/>
                  </a:lnTo>
                  <a:lnTo>
                    <a:pt x="27" y="340"/>
                  </a:lnTo>
                  <a:lnTo>
                    <a:pt x="31" y="332"/>
                  </a:lnTo>
                  <a:lnTo>
                    <a:pt x="32" y="329"/>
                  </a:lnTo>
                  <a:lnTo>
                    <a:pt x="36" y="323"/>
                  </a:lnTo>
                  <a:lnTo>
                    <a:pt x="37" y="317"/>
                  </a:lnTo>
                  <a:lnTo>
                    <a:pt x="37" y="306"/>
                  </a:lnTo>
                  <a:lnTo>
                    <a:pt x="37" y="296"/>
                  </a:lnTo>
                  <a:lnTo>
                    <a:pt x="39" y="284"/>
                  </a:lnTo>
                  <a:lnTo>
                    <a:pt x="40" y="275"/>
                  </a:lnTo>
                  <a:lnTo>
                    <a:pt x="44" y="268"/>
                  </a:lnTo>
                  <a:lnTo>
                    <a:pt x="48" y="262"/>
                  </a:lnTo>
                  <a:lnTo>
                    <a:pt x="53" y="255"/>
                  </a:lnTo>
                  <a:lnTo>
                    <a:pt x="54" y="244"/>
                  </a:lnTo>
                  <a:lnTo>
                    <a:pt x="55" y="256"/>
                  </a:lnTo>
                  <a:lnTo>
                    <a:pt x="58" y="260"/>
                  </a:lnTo>
                  <a:lnTo>
                    <a:pt x="63" y="268"/>
                  </a:lnTo>
                  <a:lnTo>
                    <a:pt x="65" y="281"/>
                  </a:lnTo>
                  <a:lnTo>
                    <a:pt x="65" y="284"/>
                  </a:lnTo>
                  <a:lnTo>
                    <a:pt x="67" y="290"/>
                  </a:lnTo>
                  <a:lnTo>
                    <a:pt x="69" y="299"/>
                  </a:lnTo>
                  <a:lnTo>
                    <a:pt x="69" y="305"/>
                  </a:lnTo>
                  <a:lnTo>
                    <a:pt x="67" y="312"/>
                  </a:lnTo>
                  <a:lnTo>
                    <a:pt x="65" y="318"/>
                  </a:lnTo>
                  <a:lnTo>
                    <a:pt x="64" y="327"/>
                  </a:lnTo>
                  <a:lnTo>
                    <a:pt x="64" y="337"/>
                  </a:lnTo>
                  <a:lnTo>
                    <a:pt x="65" y="349"/>
                  </a:lnTo>
                  <a:lnTo>
                    <a:pt x="67" y="357"/>
                  </a:lnTo>
                  <a:lnTo>
                    <a:pt x="69" y="364"/>
                  </a:lnTo>
                  <a:lnTo>
                    <a:pt x="69" y="372"/>
                  </a:lnTo>
                  <a:lnTo>
                    <a:pt x="69" y="379"/>
                  </a:lnTo>
                  <a:lnTo>
                    <a:pt x="67" y="388"/>
                  </a:lnTo>
                  <a:lnTo>
                    <a:pt x="65" y="394"/>
                  </a:lnTo>
                  <a:lnTo>
                    <a:pt x="67" y="401"/>
                  </a:lnTo>
                  <a:lnTo>
                    <a:pt x="69" y="406"/>
                  </a:lnTo>
                  <a:lnTo>
                    <a:pt x="71" y="409"/>
                  </a:lnTo>
                  <a:lnTo>
                    <a:pt x="72" y="412"/>
                  </a:lnTo>
                  <a:lnTo>
                    <a:pt x="72" y="417"/>
                  </a:lnTo>
                  <a:lnTo>
                    <a:pt x="73" y="429"/>
                  </a:lnTo>
                  <a:lnTo>
                    <a:pt x="73" y="435"/>
                  </a:lnTo>
                  <a:lnTo>
                    <a:pt x="76" y="441"/>
                  </a:lnTo>
                  <a:lnTo>
                    <a:pt x="82" y="443"/>
                  </a:lnTo>
                  <a:lnTo>
                    <a:pt x="89" y="441"/>
                  </a:lnTo>
                  <a:lnTo>
                    <a:pt x="91" y="435"/>
                  </a:lnTo>
                  <a:lnTo>
                    <a:pt x="92" y="429"/>
                  </a:lnTo>
                  <a:lnTo>
                    <a:pt x="92" y="419"/>
                  </a:lnTo>
                  <a:lnTo>
                    <a:pt x="92" y="414"/>
                  </a:lnTo>
                  <a:lnTo>
                    <a:pt x="94" y="412"/>
                  </a:lnTo>
                  <a:lnTo>
                    <a:pt x="96" y="409"/>
                  </a:lnTo>
                  <a:lnTo>
                    <a:pt x="96" y="403"/>
                  </a:lnTo>
                  <a:lnTo>
                    <a:pt x="96" y="397"/>
                  </a:lnTo>
                  <a:lnTo>
                    <a:pt x="96" y="391"/>
                  </a:lnTo>
                  <a:lnTo>
                    <a:pt x="94" y="385"/>
                  </a:lnTo>
                  <a:lnTo>
                    <a:pt x="94" y="379"/>
                  </a:lnTo>
                  <a:lnTo>
                    <a:pt x="96" y="372"/>
                  </a:lnTo>
                  <a:lnTo>
                    <a:pt x="96" y="364"/>
                  </a:lnTo>
                  <a:lnTo>
                    <a:pt x="99" y="355"/>
                  </a:lnTo>
                  <a:lnTo>
                    <a:pt x="101" y="345"/>
                  </a:lnTo>
                  <a:lnTo>
                    <a:pt x="104" y="337"/>
                  </a:lnTo>
                  <a:lnTo>
                    <a:pt x="101" y="326"/>
                  </a:lnTo>
                  <a:lnTo>
                    <a:pt x="99" y="315"/>
                  </a:lnTo>
                  <a:lnTo>
                    <a:pt x="99" y="306"/>
                  </a:lnTo>
                  <a:lnTo>
                    <a:pt x="100" y="300"/>
                  </a:lnTo>
                  <a:lnTo>
                    <a:pt x="100" y="293"/>
                  </a:lnTo>
                  <a:lnTo>
                    <a:pt x="101" y="287"/>
                  </a:lnTo>
                  <a:lnTo>
                    <a:pt x="105" y="284"/>
                  </a:lnTo>
                  <a:lnTo>
                    <a:pt x="108" y="281"/>
                  </a:lnTo>
                  <a:lnTo>
                    <a:pt x="110" y="275"/>
                  </a:lnTo>
                  <a:lnTo>
                    <a:pt x="113" y="269"/>
                  </a:lnTo>
                  <a:lnTo>
                    <a:pt x="113" y="260"/>
                  </a:lnTo>
                  <a:lnTo>
                    <a:pt x="113" y="262"/>
                  </a:lnTo>
                  <a:lnTo>
                    <a:pt x="114" y="269"/>
                  </a:lnTo>
                  <a:lnTo>
                    <a:pt x="117" y="275"/>
                  </a:lnTo>
                  <a:lnTo>
                    <a:pt x="122" y="284"/>
                  </a:lnTo>
                  <a:lnTo>
                    <a:pt x="126" y="290"/>
                  </a:lnTo>
                  <a:lnTo>
                    <a:pt x="130" y="299"/>
                  </a:lnTo>
                  <a:lnTo>
                    <a:pt x="132" y="306"/>
                  </a:lnTo>
                  <a:lnTo>
                    <a:pt x="134" y="315"/>
                  </a:lnTo>
                  <a:lnTo>
                    <a:pt x="134" y="323"/>
                  </a:lnTo>
                  <a:lnTo>
                    <a:pt x="136" y="335"/>
                  </a:lnTo>
                  <a:lnTo>
                    <a:pt x="136" y="346"/>
                  </a:lnTo>
                  <a:lnTo>
                    <a:pt x="139" y="358"/>
                  </a:lnTo>
                  <a:lnTo>
                    <a:pt x="141" y="367"/>
                  </a:lnTo>
                  <a:lnTo>
                    <a:pt x="145" y="374"/>
                  </a:lnTo>
                  <a:lnTo>
                    <a:pt x="145" y="382"/>
                  </a:lnTo>
                  <a:lnTo>
                    <a:pt x="148" y="389"/>
                  </a:lnTo>
                  <a:lnTo>
                    <a:pt x="148" y="398"/>
                  </a:lnTo>
                  <a:lnTo>
                    <a:pt x="145" y="406"/>
                  </a:lnTo>
                  <a:lnTo>
                    <a:pt x="148" y="412"/>
                  </a:lnTo>
                  <a:lnTo>
                    <a:pt x="149" y="417"/>
                  </a:lnTo>
                  <a:lnTo>
                    <a:pt x="153" y="425"/>
                  </a:lnTo>
                  <a:lnTo>
                    <a:pt x="155" y="432"/>
                  </a:lnTo>
                  <a:lnTo>
                    <a:pt x="157" y="440"/>
                  </a:lnTo>
                  <a:lnTo>
                    <a:pt x="158" y="447"/>
                  </a:lnTo>
                  <a:lnTo>
                    <a:pt x="158" y="453"/>
                  </a:lnTo>
                  <a:lnTo>
                    <a:pt x="162" y="456"/>
                  </a:lnTo>
                  <a:lnTo>
                    <a:pt x="164" y="457"/>
                  </a:lnTo>
                  <a:lnTo>
                    <a:pt x="168" y="459"/>
                  </a:lnTo>
                  <a:lnTo>
                    <a:pt x="173" y="457"/>
                  </a:lnTo>
                  <a:lnTo>
                    <a:pt x="175" y="454"/>
                  </a:lnTo>
                  <a:lnTo>
                    <a:pt x="176" y="451"/>
                  </a:lnTo>
                  <a:lnTo>
                    <a:pt x="176" y="446"/>
                  </a:lnTo>
                  <a:lnTo>
                    <a:pt x="176" y="435"/>
                  </a:lnTo>
                  <a:lnTo>
                    <a:pt x="178" y="428"/>
                  </a:lnTo>
                  <a:lnTo>
                    <a:pt x="180" y="420"/>
                  </a:lnTo>
                  <a:lnTo>
                    <a:pt x="180" y="414"/>
                  </a:lnTo>
                  <a:lnTo>
                    <a:pt x="178" y="409"/>
                  </a:lnTo>
                  <a:lnTo>
                    <a:pt x="176" y="401"/>
                  </a:lnTo>
                  <a:lnTo>
                    <a:pt x="175" y="394"/>
                  </a:lnTo>
                  <a:lnTo>
                    <a:pt x="173" y="388"/>
                  </a:lnTo>
                  <a:lnTo>
                    <a:pt x="173" y="382"/>
                  </a:lnTo>
                  <a:lnTo>
                    <a:pt x="175" y="372"/>
                  </a:lnTo>
                  <a:lnTo>
                    <a:pt x="176" y="361"/>
                  </a:lnTo>
                  <a:lnTo>
                    <a:pt x="176" y="352"/>
                  </a:lnTo>
                  <a:lnTo>
                    <a:pt x="175" y="342"/>
                  </a:lnTo>
                  <a:lnTo>
                    <a:pt x="172" y="330"/>
                  </a:lnTo>
                  <a:lnTo>
                    <a:pt x="168" y="318"/>
                  </a:lnTo>
                  <a:lnTo>
                    <a:pt x="171" y="305"/>
                  </a:lnTo>
                  <a:lnTo>
                    <a:pt x="172" y="299"/>
                  </a:lnTo>
                  <a:lnTo>
                    <a:pt x="173" y="292"/>
                  </a:lnTo>
                  <a:lnTo>
                    <a:pt x="173" y="287"/>
                  </a:lnTo>
                  <a:lnTo>
                    <a:pt x="173" y="283"/>
                  </a:lnTo>
                  <a:lnTo>
                    <a:pt x="173" y="275"/>
                  </a:lnTo>
                  <a:lnTo>
                    <a:pt x="173" y="269"/>
                  </a:lnTo>
                  <a:lnTo>
                    <a:pt x="173" y="262"/>
                  </a:lnTo>
                  <a:lnTo>
                    <a:pt x="172" y="255"/>
                  </a:lnTo>
                  <a:lnTo>
                    <a:pt x="176" y="271"/>
                  </a:lnTo>
                  <a:lnTo>
                    <a:pt x="184" y="281"/>
                  </a:lnTo>
                  <a:lnTo>
                    <a:pt x="190" y="289"/>
                  </a:lnTo>
                  <a:lnTo>
                    <a:pt x="194" y="298"/>
                  </a:lnTo>
                  <a:lnTo>
                    <a:pt x="198" y="306"/>
                  </a:lnTo>
                  <a:lnTo>
                    <a:pt x="199" y="314"/>
                  </a:lnTo>
                  <a:lnTo>
                    <a:pt x="200" y="318"/>
                  </a:lnTo>
                  <a:lnTo>
                    <a:pt x="204" y="327"/>
                  </a:lnTo>
                  <a:lnTo>
                    <a:pt x="208" y="335"/>
                  </a:lnTo>
                  <a:lnTo>
                    <a:pt x="213" y="340"/>
                  </a:lnTo>
                  <a:lnTo>
                    <a:pt x="216" y="345"/>
                  </a:lnTo>
                  <a:lnTo>
                    <a:pt x="217" y="349"/>
                  </a:lnTo>
                  <a:lnTo>
                    <a:pt x="219" y="357"/>
                  </a:lnTo>
                  <a:lnTo>
                    <a:pt x="219" y="364"/>
                  </a:lnTo>
                  <a:lnTo>
                    <a:pt x="223" y="374"/>
                  </a:lnTo>
                  <a:lnTo>
                    <a:pt x="226" y="382"/>
                  </a:lnTo>
                  <a:lnTo>
                    <a:pt x="231" y="386"/>
                  </a:lnTo>
                  <a:lnTo>
                    <a:pt x="234" y="389"/>
                  </a:lnTo>
                  <a:lnTo>
                    <a:pt x="239" y="397"/>
                  </a:lnTo>
                  <a:lnTo>
                    <a:pt x="243" y="406"/>
                  </a:lnTo>
                  <a:lnTo>
                    <a:pt x="245" y="410"/>
                  </a:lnTo>
                  <a:lnTo>
                    <a:pt x="248" y="412"/>
                  </a:lnTo>
                  <a:lnTo>
                    <a:pt x="252" y="412"/>
                  </a:lnTo>
                  <a:lnTo>
                    <a:pt x="255" y="412"/>
                  </a:lnTo>
                  <a:lnTo>
                    <a:pt x="258" y="410"/>
                  </a:lnTo>
                  <a:lnTo>
                    <a:pt x="259" y="406"/>
                  </a:lnTo>
                  <a:lnTo>
                    <a:pt x="259" y="401"/>
                  </a:lnTo>
                  <a:lnTo>
                    <a:pt x="259" y="394"/>
                  </a:lnTo>
                  <a:lnTo>
                    <a:pt x="258" y="389"/>
                  </a:lnTo>
                  <a:lnTo>
                    <a:pt x="257" y="383"/>
                  </a:lnTo>
                  <a:lnTo>
                    <a:pt x="254" y="379"/>
                  </a:lnTo>
                  <a:lnTo>
                    <a:pt x="254" y="369"/>
                  </a:lnTo>
                  <a:lnTo>
                    <a:pt x="252" y="360"/>
                  </a:lnTo>
                  <a:lnTo>
                    <a:pt x="249" y="354"/>
                  </a:lnTo>
                  <a:lnTo>
                    <a:pt x="245" y="346"/>
                  </a:lnTo>
                  <a:lnTo>
                    <a:pt x="241" y="340"/>
                  </a:lnTo>
                  <a:lnTo>
                    <a:pt x="240" y="333"/>
                  </a:lnTo>
                  <a:lnTo>
                    <a:pt x="240" y="326"/>
                  </a:lnTo>
                  <a:lnTo>
                    <a:pt x="239" y="318"/>
                  </a:lnTo>
                  <a:lnTo>
                    <a:pt x="237" y="311"/>
                  </a:lnTo>
                  <a:lnTo>
                    <a:pt x="234" y="303"/>
                  </a:lnTo>
                  <a:lnTo>
                    <a:pt x="228" y="300"/>
                  </a:lnTo>
                  <a:lnTo>
                    <a:pt x="226" y="296"/>
                  </a:lnTo>
                  <a:lnTo>
                    <a:pt x="226" y="290"/>
                  </a:lnTo>
                  <a:lnTo>
                    <a:pt x="225" y="281"/>
                  </a:lnTo>
                  <a:lnTo>
                    <a:pt x="223" y="269"/>
                  </a:lnTo>
                  <a:lnTo>
                    <a:pt x="219" y="258"/>
                  </a:lnTo>
                  <a:lnTo>
                    <a:pt x="219" y="246"/>
                  </a:lnTo>
                  <a:lnTo>
                    <a:pt x="217" y="235"/>
                  </a:lnTo>
                  <a:lnTo>
                    <a:pt x="216" y="228"/>
                  </a:lnTo>
                  <a:lnTo>
                    <a:pt x="213" y="219"/>
                  </a:lnTo>
                  <a:lnTo>
                    <a:pt x="211" y="213"/>
                  </a:lnTo>
                  <a:lnTo>
                    <a:pt x="207" y="209"/>
                  </a:lnTo>
                  <a:lnTo>
                    <a:pt x="204" y="203"/>
                  </a:lnTo>
                  <a:lnTo>
                    <a:pt x="200" y="198"/>
                  </a:lnTo>
                  <a:lnTo>
                    <a:pt x="199" y="197"/>
                  </a:lnTo>
                  <a:lnTo>
                    <a:pt x="196" y="194"/>
                  </a:lnTo>
                  <a:lnTo>
                    <a:pt x="193" y="185"/>
                  </a:lnTo>
                  <a:lnTo>
                    <a:pt x="189" y="175"/>
                  </a:lnTo>
                  <a:lnTo>
                    <a:pt x="184" y="161"/>
                  </a:lnTo>
                  <a:lnTo>
                    <a:pt x="180" y="148"/>
                  </a:lnTo>
                  <a:lnTo>
                    <a:pt x="175" y="138"/>
                  </a:lnTo>
                  <a:lnTo>
                    <a:pt x="171" y="126"/>
                  </a:lnTo>
                  <a:lnTo>
                    <a:pt x="167" y="115"/>
                  </a:lnTo>
                  <a:lnTo>
                    <a:pt x="166" y="112"/>
                  </a:lnTo>
                  <a:lnTo>
                    <a:pt x="163" y="104"/>
                  </a:lnTo>
                  <a:lnTo>
                    <a:pt x="162" y="95"/>
                  </a:lnTo>
                  <a:lnTo>
                    <a:pt x="163" y="78"/>
                  </a:lnTo>
                  <a:lnTo>
                    <a:pt x="166" y="77"/>
                  </a:lnTo>
                  <a:lnTo>
                    <a:pt x="168" y="77"/>
                  </a:lnTo>
                  <a:lnTo>
                    <a:pt x="172" y="78"/>
                  </a:lnTo>
                  <a:lnTo>
                    <a:pt x="173" y="78"/>
                  </a:lnTo>
                  <a:lnTo>
                    <a:pt x="176" y="83"/>
                  </a:lnTo>
                  <a:lnTo>
                    <a:pt x="184" y="89"/>
                  </a:lnTo>
                  <a:lnTo>
                    <a:pt x="193" y="98"/>
                  </a:lnTo>
                  <a:lnTo>
                    <a:pt x="199" y="104"/>
                  </a:lnTo>
                  <a:close/>
                </a:path>
              </a:pathLst>
            </a:custGeom>
            <a:solidFill>
              <a:srgbClr val="FFFFFF"/>
            </a:solidFill>
            <a:ln w="9525">
              <a:noFill/>
              <a:round/>
              <a:headEnd/>
              <a:tailEnd/>
            </a:ln>
          </p:spPr>
          <p:txBody>
            <a:bodyPr/>
            <a:lstStyle/>
            <a:p>
              <a:endParaRPr lang="en-US"/>
            </a:p>
          </p:txBody>
        </p:sp>
        <p:sp>
          <p:nvSpPr>
            <p:cNvPr id="1242222" name="Freeform 1134"/>
            <p:cNvSpPr>
              <a:spLocks/>
            </p:cNvSpPr>
            <p:nvPr/>
          </p:nvSpPr>
          <p:spPr bwMode="auto">
            <a:xfrm>
              <a:off x="3608" y="2166"/>
              <a:ext cx="146" cy="229"/>
            </a:xfrm>
            <a:custGeom>
              <a:avLst/>
              <a:gdLst/>
              <a:ahLst/>
              <a:cxnLst>
                <a:cxn ang="0">
                  <a:pos x="211" y="133"/>
                </a:cxn>
                <a:cxn ang="0">
                  <a:pos x="241" y="179"/>
                </a:cxn>
                <a:cxn ang="0">
                  <a:pos x="257" y="216"/>
                </a:cxn>
                <a:cxn ang="0">
                  <a:pos x="268" y="234"/>
                </a:cxn>
                <a:cxn ang="0">
                  <a:pos x="282" y="255"/>
                </a:cxn>
                <a:cxn ang="0">
                  <a:pos x="293" y="246"/>
                </a:cxn>
                <a:cxn ang="0">
                  <a:pos x="289" y="218"/>
                </a:cxn>
                <a:cxn ang="0">
                  <a:pos x="282" y="182"/>
                </a:cxn>
                <a:cxn ang="0">
                  <a:pos x="266" y="157"/>
                </a:cxn>
                <a:cxn ang="0">
                  <a:pos x="239" y="108"/>
                </a:cxn>
                <a:cxn ang="0">
                  <a:pos x="217" y="68"/>
                </a:cxn>
                <a:cxn ang="0">
                  <a:pos x="153" y="0"/>
                </a:cxn>
                <a:cxn ang="0">
                  <a:pos x="15" y="194"/>
                </a:cxn>
                <a:cxn ang="0">
                  <a:pos x="9" y="250"/>
                </a:cxn>
                <a:cxn ang="0">
                  <a:pos x="5" y="298"/>
                </a:cxn>
                <a:cxn ang="0">
                  <a:pos x="5" y="337"/>
                </a:cxn>
                <a:cxn ang="0">
                  <a:pos x="1" y="369"/>
                </a:cxn>
                <a:cxn ang="0">
                  <a:pos x="4" y="397"/>
                </a:cxn>
                <a:cxn ang="0">
                  <a:pos x="21" y="391"/>
                </a:cxn>
                <a:cxn ang="0">
                  <a:pos x="27" y="364"/>
                </a:cxn>
                <a:cxn ang="0">
                  <a:pos x="31" y="332"/>
                </a:cxn>
                <a:cxn ang="0">
                  <a:pos x="37" y="296"/>
                </a:cxn>
                <a:cxn ang="0">
                  <a:pos x="53" y="255"/>
                </a:cxn>
                <a:cxn ang="0">
                  <a:pos x="65" y="281"/>
                </a:cxn>
                <a:cxn ang="0">
                  <a:pos x="67" y="312"/>
                </a:cxn>
                <a:cxn ang="0">
                  <a:pos x="67" y="357"/>
                </a:cxn>
                <a:cxn ang="0">
                  <a:pos x="65" y="394"/>
                </a:cxn>
                <a:cxn ang="0">
                  <a:pos x="72" y="417"/>
                </a:cxn>
                <a:cxn ang="0">
                  <a:pos x="89" y="441"/>
                </a:cxn>
                <a:cxn ang="0">
                  <a:pos x="94" y="412"/>
                </a:cxn>
                <a:cxn ang="0">
                  <a:pos x="94" y="385"/>
                </a:cxn>
                <a:cxn ang="0">
                  <a:pos x="101" y="345"/>
                </a:cxn>
                <a:cxn ang="0">
                  <a:pos x="100" y="300"/>
                </a:cxn>
                <a:cxn ang="0">
                  <a:pos x="110" y="275"/>
                </a:cxn>
                <a:cxn ang="0">
                  <a:pos x="117" y="275"/>
                </a:cxn>
                <a:cxn ang="0">
                  <a:pos x="134" y="315"/>
                </a:cxn>
                <a:cxn ang="0">
                  <a:pos x="141" y="367"/>
                </a:cxn>
                <a:cxn ang="0">
                  <a:pos x="145" y="406"/>
                </a:cxn>
                <a:cxn ang="0">
                  <a:pos x="157" y="440"/>
                </a:cxn>
                <a:cxn ang="0">
                  <a:pos x="168" y="459"/>
                </a:cxn>
                <a:cxn ang="0">
                  <a:pos x="176" y="435"/>
                </a:cxn>
                <a:cxn ang="0">
                  <a:pos x="176" y="401"/>
                </a:cxn>
                <a:cxn ang="0">
                  <a:pos x="176" y="361"/>
                </a:cxn>
                <a:cxn ang="0">
                  <a:pos x="171" y="305"/>
                </a:cxn>
                <a:cxn ang="0">
                  <a:pos x="173" y="275"/>
                </a:cxn>
                <a:cxn ang="0">
                  <a:pos x="184" y="281"/>
                </a:cxn>
                <a:cxn ang="0">
                  <a:pos x="200" y="318"/>
                </a:cxn>
                <a:cxn ang="0">
                  <a:pos x="217" y="349"/>
                </a:cxn>
                <a:cxn ang="0">
                  <a:pos x="231" y="386"/>
                </a:cxn>
                <a:cxn ang="0">
                  <a:pos x="248" y="412"/>
                </a:cxn>
                <a:cxn ang="0">
                  <a:pos x="259" y="401"/>
                </a:cxn>
                <a:cxn ang="0">
                  <a:pos x="254" y="369"/>
                </a:cxn>
                <a:cxn ang="0">
                  <a:pos x="240" y="333"/>
                </a:cxn>
                <a:cxn ang="0">
                  <a:pos x="228" y="300"/>
                </a:cxn>
                <a:cxn ang="0">
                  <a:pos x="219" y="258"/>
                </a:cxn>
                <a:cxn ang="0">
                  <a:pos x="211" y="213"/>
                </a:cxn>
                <a:cxn ang="0">
                  <a:pos x="196" y="194"/>
                </a:cxn>
                <a:cxn ang="0">
                  <a:pos x="175" y="138"/>
                </a:cxn>
                <a:cxn ang="0">
                  <a:pos x="162" y="95"/>
                </a:cxn>
                <a:cxn ang="0">
                  <a:pos x="173" y="78"/>
                </a:cxn>
              </a:cxnLst>
              <a:rect l="0" t="0" r="r" b="b"/>
              <a:pathLst>
                <a:path w="293" h="459">
                  <a:moveTo>
                    <a:pt x="199" y="104"/>
                  </a:moveTo>
                  <a:lnTo>
                    <a:pt x="199" y="104"/>
                  </a:lnTo>
                  <a:lnTo>
                    <a:pt x="202" y="111"/>
                  </a:lnTo>
                  <a:lnTo>
                    <a:pt x="207" y="121"/>
                  </a:lnTo>
                  <a:lnTo>
                    <a:pt x="211" y="133"/>
                  </a:lnTo>
                  <a:lnTo>
                    <a:pt x="213" y="141"/>
                  </a:lnTo>
                  <a:lnTo>
                    <a:pt x="219" y="148"/>
                  </a:lnTo>
                  <a:lnTo>
                    <a:pt x="226" y="160"/>
                  </a:lnTo>
                  <a:lnTo>
                    <a:pt x="235" y="170"/>
                  </a:lnTo>
                  <a:lnTo>
                    <a:pt x="241" y="179"/>
                  </a:lnTo>
                  <a:lnTo>
                    <a:pt x="245" y="186"/>
                  </a:lnTo>
                  <a:lnTo>
                    <a:pt x="248" y="194"/>
                  </a:lnTo>
                  <a:lnTo>
                    <a:pt x="250" y="201"/>
                  </a:lnTo>
                  <a:lnTo>
                    <a:pt x="254" y="209"/>
                  </a:lnTo>
                  <a:lnTo>
                    <a:pt x="257" y="216"/>
                  </a:lnTo>
                  <a:lnTo>
                    <a:pt x="259" y="218"/>
                  </a:lnTo>
                  <a:lnTo>
                    <a:pt x="261" y="219"/>
                  </a:lnTo>
                  <a:lnTo>
                    <a:pt x="264" y="223"/>
                  </a:lnTo>
                  <a:lnTo>
                    <a:pt x="267" y="229"/>
                  </a:lnTo>
                  <a:lnTo>
                    <a:pt x="268" y="234"/>
                  </a:lnTo>
                  <a:lnTo>
                    <a:pt x="271" y="240"/>
                  </a:lnTo>
                  <a:lnTo>
                    <a:pt x="272" y="244"/>
                  </a:lnTo>
                  <a:lnTo>
                    <a:pt x="275" y="250"/>
                  </a:lnTo>
                  <a:lnTo>
                    <a:pt x="277" y="253"/>
                  </a:lnTo>
                  <a:lnTo>
                    <a:pt x="282" y="255"/>
                  </a:lnTo>
                  <a:lnTo>
                    <a:pt x="285" y="256"/>
                  </a:lnTo>
                  <a:lnTo>
                    <a:pt x="289" y="255"/>
                  </a:lnTo>
                  <a:lnTo>
                    <a:pt x="290" y="253"/>
                  </a:lnTo>
                  <a:lnTo>
                    <a:pt x="291" y="250"/>
                  </a:lnTo>
                  <a:lnTo>
                    <a:pt x="293" y="246"/>
                  </a:lnTo>
                  <a:lnTo>
                    <a:pt x="293" y="241"/>
                  </a:lnTo>
                  <a:lnTo>
                    <a:pt x="293" y="235"/>
                  </a:lnTo>
                  <a:lnTo>
                    <a:pt x="291" y="231"/>
                  </a:lnTo>
                  <a:lnTo>
                    <a:pt x="290" y="225"/>
                  </a:lnTo>
                  <a:lnTo>
                    <a:pt x="289" y="218"/>
                  </a:lnTo>
                  <a:lnTo>
                    <a:pt x="289" y="209"/>
                  </a:lnTo>
                  <a:lnTo>
                    <a:pt x="290" y="201"/>
                  </a:lnTo>
                  <a:lnTo>
                    <a:pt x="286" y="189"/>
                  </a:lnTo>
                  <a:lnTo>
                    <a:pt x="285" y="185"/>
                  </a:lnTo>
                  <a:lnTo>
                    <a:pt x="282" y="182"/>
                  </a:lnTo>
                  <a:lnTo>
                    <a:pt x="281" y="179"/>
                  </a:lnTo>
                  <a:lnTo>
                    <a:pt x="277" y="173"/>
                  </a:lnTo>
                  <a:lnTo>
                    <a:pt x="275" y="167"/>
                  </a:lnTo>
                  <a:lnTo>
                    <a:pt x="271" y="163"/>
                  </a:lnTo>
                  <a:lnTo>
                    <a:pt x="266" y="157"/>
                  </a:lnTo>
                  <a:lnTo>
                    <a:pt x="258" y="147"/>
                  </a:lnTo>
                  <a:lnTo>
                    <a:pt x="257" y="144"/>
                  </a:lnTo>
                  <a:lnTo>
                    <a:pt x="252" y="133"/>
                  </a:lnTo>
                  <a:lnTo>
                    <a:pt x="246" y="121"/>
                  </a:lnTo>
                  <a:lnTo>
                    <a:pt x="239" y="108"/>
                  </a:lnTo>
                  <a:lnTo>
                    <a:pt x="232" y="96"/>
                  </a:lnTo>
                  <a:lnTo>
                    <a:pt x="226" y="84"/>
                  </a:lnTo>
                  <a:lnTo>
                    <a:pt x="222" y="74"/>
                  </a:lnTo>
                  <a:lnTo>
                    <a:pt x="219" y="71"/>
                  </a:lnTo>
                  <a:lnTo>
                    <a:pt x="217" y="68"/>
                  </a:lnTo>
                  <a:lnTo>
                    <a:pt x="217" y="65"/>
                  </a:lnTo>
                  <a:lnTo>
                    <a:pt x="216" y="62"/>
                  </a:lnTo>
                  <a:lnTo>
                    <a:pt x="214" y="61"/>
                  </a:lnTo>
                  <a:lnTo>
                    <a:pt x="187" y="30"/>
                  </a:lnTo>
                  <a:lnTo>
                    <a:pt x="153" y="0"/>
                  </a:lnTo>
                  <a:lnTo>
                    <a:pt x="110" y="15"/>
                  </a:lnTo>
                  <a:lnTo>
                    <a:pt x="48" y="33"/>
                  </a:lnTo>
                  <a:lnTo>
                    <a:pt x="33" y="115"/>
                  </a:lnTo>
                  <a:lnTo>
                    <a:pt x="18" y="185"/>
                  </a:lnTo>
                  <a:lnTo>
                    <a:pt x="15" y="194"/>
                  </a:lnTo>
                  <a:lnTo>
                    <a:pt x="12" y="201"/>
                  </a:lnTo>
                  <a:lnTo>
                    <a:pt x="8" y="212"/>
                  </a:lnTo>
                  <a:lnTo>
                    <a:pt x="6" y="225"/>
                  </a:lnTo>
                  <a:lnTo>
                    <a:pt x="6" y="235"/>
                  </a:lnTo>
                  <a:lnTo>
                    <a:pt x="9" y="250"/>
                  </a:lnTo>
                  <a:lnTo>
                    <a:pt x="12" y="260"/>
                  </a:lnTo>
                  <a:lnTo>
                    <a:pt x="12" y="269"/>
                  </a:lnTo>
                  <a:lnTo>
                    <a:pt x="9" y="277"/>
                  </a:lnTo>
                  <a:lnTo>
                    <a:pt x="8" y="287"/>
                  </a:lnTo>
                  <a:lnTo>
                    <a:pt x="5" y="298"/>
                  </a:lnTo>
                  <a:lnTo>
                    <a:pt x="4" y="306"/>
                  </a:lnTo>
                  <a:lnTo>
                    <a:pt x="4" y="315"/>
                  </a:lnTo>
                  <a:lnTo>
                    <a:pt x="5" y="323"/>
                  </a:lnTo>
                  <a:lnTo>
                    <a:pt x="5" y="330"/>
                  </a:lnTo>
                  <a:lnTo>
                    <a:pt x="5" y="337"/>
                  </a:lnTo>
                  <a:lnTo>
                    <a:pt x="5" y="343"/>
                  </a:lnTo>
                  <a:lnTo>
                    <a:pt x="4" y="348"/>
                  </a:lnTo>
                  <a:lnTo>
                    <a:pt x="0" y="355"/>
                  </a:lnTo>
                  <a:lnTo>
                    <a:pt x="0" y="361"/>
                  </a:lnTo>
                  <a:lnTo>
                    <a:pt x="1" y="369"/>
                  </a:lnTo>
                  <a:lnTo>
                    <a:pt x="4" y="374"/>
                  </a:lnTo>
                  <a:lnTo>
                    <a:pt x="4" y="382"/>
                  </a:lnTo>
                  <a:lnTo>
                    <a:pt x="4" y="388"/>
                  </a:lnTo>
                  <a:lnTo>
                    <a:pt x="1" y="394"/>
                  </a:lnTo>
                  <a:lnTo>
                    <a:pt x="4" y="397"/>
                  </a:lnTo>
                  <a:lnTo>
                    <a:pt x="6" y="400"/>
                  </a:lnTo>
                  <a:lnTo>
                    <a:pt x="12" y="400"/>
                  </a:lnTo>
                  <a:lnTo>
                    <a:pt x="15" y="398"/>
                  </a:lnTo>
                  <a:lnTo>
                    <a:pt x="18" y="397"/>
                  </a:lnTo>
                  <a:lnTo>
                    <a:pt x="21" y="391"/>
                  </a:lnTo>
                  <a:lnTo>
                    <a:pt x="22" y="388"/>
                  </a:lnTo>
                  <a:lnTo>
                    <a:pt x="22" y="379"/>
                  </a:lnTo>
                  <a:lnTo>
                    <a:pt x="23" y="373"/>
                  </a:lnTo>
                  <a:lnTo>
                    <a:pt x="27" y="369"/>
                  </a:lnTo>
                  <a:lnTo>
                    <a:pt x="27" y="364"/>
                  </a:lnTo>
                  <a:lnTo>
                    <a:pt x="27" y="357"/>
                  </a:lnTo>
                  <a:lnTo>
                    <a:pt x="27" y="352"/>
                  </a:lnTo>
                  <a:lnTo>
                    <a:pt x="27" y="348"/>
                  </a:lnTo>
                  <a:lnTo>
                    <a:pt x="27" y="340"/>
                  </a:lnTo>
                  <a:lnTo>
                    <a:pt x="31" y="332"/>
                  </a:lnTo>
                  <a:lnTo>
                    <a:pt x="32" y="329"/>
                  </a:lnTo>
                  <a:lnTo>
                    <a:pt x="36" y="323"/>
                  </a:lnTo>
                  <a:lnTo>
                    <a:pt x="37" y="317"/>
                  </a:lnTo>
                  <a:lnTo>
                    <a:pt x="37" y="306"/>
                  </a:lnTo>
                  <a:lnTo>
                    <a:pt x="37" y="296"/>
                  </a:lnTo>
                  <a:lnTo>
                    <a:pt x="39" y="284"/>
                  </a:lnTo>
                  <a:lnTo>
                    <a:pt x="40" y="275"/>
                  </a:lnTo>
                  <a:lnTo>
                    <a:pt x="44" y="268"/>
                  </a:lnTo>
                  <a:lnTo>
                    <a:pt x="48" y="262"/>
                  </a:lnTo>
                  <a:lnTo>
                    <a:pt x="53" y="255"/>
                  </a:lnTo>
                  <a:lnTo>
                    <a:pt x="54" y="244"/>
                  </a:lnTo>
                  <a:lnTo>
                    <a:pt x="55" y="256"/>
                  </a:lnTo>
                  <a:lnTo>
                    <a:pt x="58" y="260"/>
                  </a:lnTo>
                  <a:lnTo>
                    <a:pt x="63" y="268"/>
                  </a:lnTo>
                  <a:lnTo>
                    <a:pt x="65" y="281"/>
                  </a:lnTo>
                  <a:lnTo>
                    <a:pt x="65" y="284"/>
                  </a:lnTo>
                  <a:lnTo>
                    <a:pt x="67" y="290"/>
                  </a:lnTo>
                  <a:lnTo>
                    <a:pt x="69" y="299"/>
                  </a:lnTo>
                  <a:lnTo>
                    <a:pt x="69" y="305"/>
                  </a:lnTo>
                  <a:lnTo>
                    <a:pt x="67" y="312"/>
                  </a:lnTo>
                  <a:lnTo>
                    <a:pt x="65" y="318"/>
                  </a:lnTo>
                  <a:lnTo>
                    <a:pt x="64" y="327"/>
                  </a:lnTo>
                  <a:lnTo>
                    <a:pt x="64" y="337"/>
                  </a:lnTo>
                  <a:lnTo>
                    <a:pt x="65" y="349"/>
                  </a:lnTo>
                  <a:lnTo>
                    <a:pt x="67" y="357"/>
                  </a:lnTo>
                  <a:lnTo>
                    <a:pt x="69" y="364"/>
                  </a:lnTo>
                  <a:lnTo>
                    <a:pt x="69" y="372"/>
                  </a:lnTo>
                  <a:lnTo>
                    <a:pt x="69" y="379"/>
                  </a:lnTo>
                  <a:lnTo>
                    <a:pt x="67" y="388"/>
                  </a:lnTo>
                  <a:lnTo>
                    <a:pt x="65" y="394"/>
                  </a:lnTo>
                  <a:lnTo>
                    <a:pt x="67" y="401"/>
                  </a:lnTo>
                  <a:lnTo>
                    <a:pt x="69" y="406"/>
                  </a:lnTo>
                  <a:lnTo>
                    <a:pt x="71" y="409"/>
                  </a:lnTo>
                  <a:lnTo>
                    <a:pt x="72" y="412"/>
                  </a:lnTo>
                  <a:lnTo>
                    <a:pt x="72" y="417"/>
                  </a:lnTo>
                  <a:lnTo>
                    <a:pt x="73" y="429"/>
                  </a:lnTo>
                  <a:lnTo>
                    <a:pt x="73" y="435"/>
                  </a:lnTo>
                  <a:lnTo>
                    <a:pt x="76" y="441"/>
                  </a:lnTo>
                  <a:lnTo>
                    <a:pt x="82" y="443"/>
                  </a:lnTo>
                  <a:lnTo>
                    <a:pt x="89" y="441"/>
                  </a:lnTo>
                  <a:lnTo>
                    <a:pt x="91" y="435"/>
                  </a:lnTo>
                  <a:lnTo>
                    <a:pt x="92" y="429"/>
                  </a:lnTo>
                  <a:lnTo>
                    <a:pt x="92" y="419"/>
                  </a:lnTo>
                  <a:lnTo>
                    <a:pt x="92" y="414"/>
                  </a:lnTo>
                  <a:lnTo>
                    <a:pt x="94" y="412"/>
                  </a:lnTo>
                  <a:lnTo>
                    <a:pt x="96" y="409"/>
                  </a:lnTo>
                  <a:lnTo>
                    <a:pt x="96" y="403"/>
                  </a:lnTo>
                  <a:lnTo>
                    <a:pt x="96" y="397"/>
                  </a:lnTo>
                  <a:lnTo>
                    <a:pt x="96" y="391"/>
                  </a:lnTo>
                  <a:lnTo>
                    <a:pt x="94" y="385"/>
                  </a:lnTo>
                  <a:lnTo>
                    <a:pt x="94" y="379"/>
                  </a:lnTo>
                  <a:lnTo>
                    <a:pt x="96" y="372"/>
                  </a:lnTo>
                  <a:lnTo>
                    <a:pt x="96" y="364"/>
                  </a:lnTo>
                  <a:lnTo>
                    <a:pt x="99" y="355"/>
                  </a:lnTo>
                  <a:lnTo>
                    <a:pt x="101" y="345"/>
                  </a:lnTo>
                  <a:lnTo>
                    <a:pt x="104" y="337"/>
                  </a:lnTo>
                  <a:lnTo>
                    <a:pt x="101" y="326"/>
                  </a:lnTo>
                  <a:lnTo>
                    <a:pt x="99" y="315"/>
                  </a:lnTo>
                  <a:lnTo>
                    <a:pt x="99" y="306"/>
                  </a:lnTo>
                  <a:lnTo>
                    <a:pt x="100" y="300"/>
                  </a:lnTo>
                  <a:lnTo>
                    <a:pt x="100" y="293"/>
                  </a:lnTo>
                  <a:lnTo>
                    <a:pt x="101" y="287"/>
                  </a:lnTo>
                  <a:lnTo>
                    <a:pt x="105" y="284"/>
                  </a:lnTo>
                  <a:lnTo>
                    <a:pt x="108" y="281"/>
                  </a:lnTo>
                  <a:lnTo>
                    <a:pt x="110" y="275"/>
                  </a:lnTo>
                  <a:lnTo>
                    <a:pt x="113" y="269"/>
                  </a:lnTo>
                  <a:lnTo>
                    <a:pt x="113" y="260"/>
                  </a:lnTo>
                  <a:lnTo>
                    <a:pt x="113" y="262"/>
                  </a:lnTo>
                  <a:lnTo>
                    <a:pt x="114" y="269"/>
                  </a:lnTo>
                  <a:lnTo>
                    <a:pt x="117" y="275"/>
                  </a:lnTo>
                  <a:lnTo>
                    <a:pt x="122" y="284"/>
                  </a:lnTo>
                  <a:lnTo>
                    <a:pt x="126" y="290"/>
                  </a:lnTo>
                  <a:lnTo>
                    <a:pt x="130" y="299"/>
                  </a:lnTo>
                  <a:lnTo>
                    <a:pt x="132" y="306"/>
                  </a:lnTo>
                  <a:lnTo>
                    <a:pt x="134" y="315"/>
                  </a:lnTo>
                  <a:lnTo>
                    <a:pt x="134" y="323"/>
                  </a:lnTo>
                  <a:lnTo>
                    <a:pt x="136" y="335"/>
                  </a:lnTo>
                  <a:lnTo>
                    <a:pt x="136" y="346"/>
                  </a:lnTo>
                  <a:lnTo>
                    <a:pt x="139" y="358"/>
                  </a:lnTo>
                  <a:lnTo>
                    <a:pt x="141" y="367"/>
                  </a:lnTo>
                  <a:lnTo>
                    <a:pt x="145" y="374"/>
                  </a:lnTo>
                  <a:lnTo>
                    <a:pt x="145" y="382"/>
                  </a:lnTo>
                  <a:lnTo>
                    <a:pt x="148" y="389"/>
                  </a:lnTo>
                  <a:lnTo>
                    <a:pt x="148" y="398"/>
                  </a:lnTo>
                  <a:lnTo>
                    <a:pt x="145" y="406"/>
                  </a:lnTo>
                  <a:lnTo>
                    <a:pt x="148" y="412"/>
                  </a:lnTo>
                  <a:lnTo>
                    <a:pt x="149" y="417"/>
                  </a:lnTo>
                  <a:lnTo>
                    <a:pt x="153" y="425"/>
                  </a:lnTo>
                  <a:lnTo>
                    <a:pt x="155" y="432"/>
                  </a:lnTo>
                  <a:lnTo>
                    <a:pt x="157" y="440"/>
                  </a:lnTo>
                  <a:lnTo>
                    <a:pt x="158" y="447"/>
                  </a:lnTo>
                  <a:lnTo>
                    <a:pt x="158" y="453"/>
                  </a:lnTo>
                  <a:lnTo>
                    <a:pt x="162" y="456"/>
                  </a:lnTo>
                  <a:lnTo>
                    <a:pt x="164" y="457"/>
                  </a:lnTo>
                  <a:lnTo>
                    <a:pt x="168" y="459"/>
                  </a:lnTo>
                  <a:lnTo>
                    <a:pt x="173" y="457"/>
                  </a:lnTo>
                  <a:lnTo>
                    <a:pt x="175" y="454"/>
                  </a:lnTo>
                  <a:lnTo>
                    <a:pt x="176" y="451"/>
                  </a:lnTo>
                  <a:lnTo>
                    <a:pt x="176" y="446"/>
                  </a:lnTo>
                  <a:lnTo>
                    <a:pt x="176" y="435"/>
                  </a:lnTo>
                  <a:lnTo>
                    <a:pt x="178" y="428"/>
                  </a:lnTo>
                  <a:lnTo>
                    <a:pt x="180" y="420"/>
                  </a:lnTo>
                  <a:lnTo>
                    <a:pt x="180" y="414"/>
                  </a:lnTo>
                  <a:lnTo>
                    <a:pt x="178" y="409"/>
                  </a:lnTo>
                  <a:lnTo>
                    <a:pt x="176" y="401"/>
                  </a:lnTo>
                  <a:lnTo>
                    <a:pt x="175" y="394"/>
                  </a:lnTo>
                  <a:lnTo>
                    <a:pt x="173" y="388"/>
                  </a:lnTo>
                  <a:lnTo>
                    <a:pt x="173" y="382"/>
                  </a:lnTo>
                  <a:lnTo>
                    <a:pt x="175" y="372"/>
                  </a:lnTo>
                  <a:lnTo>
                    <a:pt x="176" y="361"/>
                  </a:lnTo>
                  <a:lnTo>
                    <a:pt x="176" y="352"/>
                  </a:lnTo>
                  <a:lnTo>
                    <a:pt x="175" y="342"/>
                  </a:lnTo>
                  <a:lnTo>
                    <a:pt x="172" y="330"/>
                  </a:lnTo>
                  <a:lnTo>
                    <a:pt x="168" y="318"/>
                  </a:lnTo>
                  <a:lnTo>
                    <a:pt x="171" y="305"/>
                  </a:lnTo>
                  <a:lnTo>
                    <a:pt x="172" y="299"/>
                  </a:lnTo>
                  <a:lnTo>
                    <a:pt x="173" y="292"/>
                  </a:lnTo>
                  <a:lnTo>
                    <a:pt x="173" y="287"/>
                  </a:lnTo>
                  <a:lnTo>
                    <a:pt x="173" y="283"/>
                  </a:lnTo>
                  <a:lnTo>
                    <a:pt x="173" y="275"/>
                  </a:lnTo>
                  <a:lnTo>
                    <a:pt x="173" y="269"/>
                  </a:lnTo>
                  <a:lnTo>
                    <a:pt x="173" y="262"/>
                  </a:lnTo>
                  <a:lnTo>
                    <a:pt x="172" y="255"/>
                  </a:lnTo>
                  <a:lnTo>
                    <a:pt x="176" y="271"/>
                  </a:lnTo>
                  <a:lnTo>
                    <a:pt x="184" y="281"/>
                  </a:lnTo>
                  <a:lnTo>
                    <a:pt x="190" y="289"/>
                  </a:lnTo>
                  <a:lnTo>
                    <a:pt x="194" y="298"/>
                  </a:lnTo>
                  <a:lnTo>
                    <a:pt x="198" y="306"/>
                  </a:lnTo>
                  <a:lnTo>
                    <a:pt x="199" y="314"/>
                  </a:lnTo>
                  <a:lnTo>
                    <a:pt x="200" y="318"/>
                  </a:lnTo>
                  <a:lnTo>
                    <a:pt x="204" y="327"/>
                  </a:lnTo>
                  <a:lnTo>
                    <a:pt x="208" y="335"/>
                  </a:lnTo>
                  <a:lnTo>
                    <a:pt x="213" y="340"/>
                  </a:lnTo>
                  <a:lnTo>
                    <a:pt x="216" y="345"/>
                  </a:lnTo>
                  <a:lnTo>
                    <a:pt x="217" y="349"/>
                  </a:lnTo>
                  <a:lnTo>
                    <a:pt x="219" y="357"/>
                  </a:lnTo>
                  <a:lnTo>
                    <a:pt x="219" y="364"/>
                  </a:lnTo>
                  <a:lnTo>
                    <a:pt x="223" y="374"/>
                  </a:lnTo>
                  <a:lnTo>
                    <a:pt x="226" y="382"/>
                  </a:lnTo>
                  <a:lnTo>
                    <a:pt x="231" y="386"/>
                  </a:lnTo>
                  <a:lnTo>
                    <a:pt x="234" y="389"/>
                  </a:lnTo>
                  <a:lnTo>
                    <a:pt x="239" y="397"/>
                  </a:lnTo>
                  <a:lnTo>
                    <a:pt x="243" y="406"/>
                  </a:lnTo>
                  <a:lnTo>
                    <a:pt x="245" y="410"/>
                  </a:lnTo>
                  <a:lnTo>
                    <a:pt x="248" y="412"/>
                  </a:lnTo>
                  <a:lnTo>
                    <a:pt x="252" y="412"/>
                  </a:lnTo>
                  <a:lnTo>
                    <a:pt x="255" y="412"/>
                  </a:lnTo>
                  <a:lnTo>
                    <a:pt x="258" y="410"/>
                  </a:lnTo>
                  <a:lnTo>
                    <a:pt x="259" y="406"/>
                  </a:lnTo>
                  <a:lnTo>
                    <a:pt x="259" y="401"/>
                  </a:lnTo>
                  <a:lnTo>
                    <a:pt x="259" y="394"/>
                  </a:lnTo>
                  <a:lnTo>
                    <a:pt x="258" y="389"/>
                  </a:lnTo>
                  <a:lnTo>
                    <a:pt x="257" y="383"/>
                  </a:lnTo>
                  <a:lnTo>
                    <a:pt x="254" y="379"/>
                  </a:lnTo>
                  <a:lnTo>
                    <a:pt x="254" y="369"/>
                  </a:lnTo>
                  <a:lnTo>
                    <a:pt x="252" y="360"/>
                  </a:lnTo>
                  <a:lnTo>
                    <a:pt x="249" y="354"/>
                  </a:lnTo>
                  <a:lnTo>
                    <a:pt x="245" y="346"/>
                  </a:lnTo>
                  <a:lnTo>
                    <a:pt x="241" y="340"/>
                  </a:lnTo>
                  <a:lnTo>
                    <a:pt x="240" y="333"/>
                  </a:lnTo>
                  <a:lnTo>
                    <a:pt x="240" y="326"/>
                  </a:lnTo>
                  <a:lnTo>
                    <a:pt x="239" y="318"/>
                  </a:lnTo>
                  <a:lnTo>
                    <a:pt x="237" y="311"/>
                  </a:lnTo>
                  <a:lnTo>
                    <a:pt x="234" y="303"/>
                  </a:lnTo>
                  <a:lnTo>
                    <a:pt x="228" y="300"/>
                  </a:lnTo>
                  <a:lnTo>
                    <a:pt x="226" y="296"/>
                  </a:lnTo>
                  <a:lnTo>
                    <a:pt x="226" y="290"/>
                  </a:lnTo>
                  <a:lnTo>
                    <a:pt x="225" y="281"/>
                  </a:lnTo>
                  <a:lnTo>
                    <a:pt x="223" y="269"/>
                  </a:lnTo>
                  <a:lnTo>
                    <a:pt x="219" y="258"/>
                  </a:lnTo>
                  <a:lnTo>
                    <a:pt x="219" y="246"/>
                  </a:lnTo>
                  <a:lnTo>
                    <a:pt x="217" y="235"/>
                  </a:lnTo>
                  <a:lnTo>
                    <a:pt x="216" y="228"/>
                  </a:lnTo>
                  <a:lnTo>
                    <a:pt x="213" y="219"/>
                  </a:lnTo>
                  <a:lnTo>
                    <a:pt x="211" y="213"/>
                  </a:lnTo>
                  <a:lnTo>
                    <a:pt x="207" y="209"/>
                  </a:lnTo>
                  <a:lnTo>
                    <a:pt x="204" y="203"/>
                  </a:lnTo>
                  <a:lnTo>
                    <a:pt x="200" y="198"/>
                  </a:lnTo>
                  <a:lnTo>
                    <a:pt x="199" y="197"/>
                  </a:lnTo>
                  <a:lnTo>
                    <a:pt x="196" y="194"/>
                  </a:lnTo>
                  <a:lnTo>
                    <a:pt x="193" y="185"/>
                  </a:lnTo>
                  <a:lnTo>
                    <a:pt x="189" y="175"/>
                  </a:lnTo>
                  <a:lnTo>
                    <a:pt x="184" y="161"/>
                  </a:lnTo>
                  <a:lnTo>
                    <a:pt x="180" y="148"/>
                  </a:lnTo>
                  <a:lnTo>
                    <a:pt x="175" y="138"/>
                  </a:lnTo>
                  <a:lnTo>
                    <a:pt x="171" y="126"/>
                  </a:lnTo>
                  <a:lnTo>
                    <a:pt x="167" y="115"/>
                  </a:lnTo>
                  <a:lnTo>
                    <a:pt x="166" y="112"/>
                  </a:lnTo>
                  <a:lnTo>
                    <a:pt x="163" y="104"/>
                  </a:lnTo>
                  <a:lnTo>
                    <a:pt x="162" y="95"/>
                  </a:lnTo>
                  <a:lnTo>
                    <a:pt x="163" y="78"/>
                  </a:lnTo>
                  <a:lnTo>
                    <a:pt x="166" y="77"/>
                  </a:lnTo>
                  <a:lnTo>
                    <a:pt x="168" y="77"/>
                  </a:lnTo>
                  <a:lnTo>
                    <a:pt x="172" y="78"/>
                  </a:lnTo>
                  <a:lnTo>
                    <a:pt x="173" y="78"/>
                  </a:lnTo>
                  <a:lnTo>
                    <a:pt x="176" y="83"/>
                  </a:lnTo>
                  <a:lnTo>
                    <a:pt x="184" y="89"/>
                  </a:lnTo>
                  <a:lnTo>
                    <a:pt x="193" y="98"/>
                  </a:lnTo>
                  <a:lnTo>
                    <a:pt x="199" y="104"/>
                  </a:lnTo>
                  <a:close/>
                </a:path>
              </a:pathLst>
            </a:custGeom>
            <a:noFill/>
            <a:ln w="1588">
              <a:solidFill>
                <a:srgbClr val="000000"/>
              </a:solidFill>
              <a:prstDash val="solid"/>
              <a:round/>
              <a:headEnd/>
              <a:tailEnd/>
            </a:ln>
          </p:spPr>
          <p:txBody>
            <a:bodyPr/>
            <a:lstStyle/>
            <a:p>
              <a:endParaRPr lang="en-US"/>
            </a:p>
          </p:txBody>
        </p:sp>
        <p:sp>
          <p:nvSpPr>
            <p:cNvPr id="1242223" name="Freeform 1135"/>
            <p:cNvSpPr>
              <a:spLocks/>
            </p:cNvSpPr>
            <p:nvPr/>
          </p:nvSpPr>
          <p:spPr bwMode="auto">
            <a:xfrm>
              <a:off x="3682" y="2166"/>
              <a:ext cx="57" cy="74"/>
            </a:xfrm>
            <a:custGeom>
              <a:avLst/>
              <a:gdLst/>
              <a:ahLst/>
              <a:cxnLst>
                <a:cxn ang="0">
                  <a:pos x="10" y="0"/>
                </a:cxn>
                <a:cxn ang="0">
                  <a:pos x="18" y="9"/>
                </a:cxn>
                <a:cxn ang="0">
                  <a:pos x="27" y="15"/>
                </a:cxn>
                <a:cxn ang="0">
                  <a:pos x="39" y="21"/>
                </a:cxn>
                <a:cxn ang="0">
                  <a:pos x="48" y="31"/>
                </a:cxn>
                <a:cxn ang="0">
                  <a:pos x="52" y="38"/>
                </a:cxn>
                <a:cxn ang="0">
                  <a:pos x="59" y="46"/>
                </a:cxn>
                <a:cxn ang="0">
                  <a:pos x="66" y="56"/>
                </a:cxn>
                <a:cxn ang="0">
                  <a:pos x="75" y="68"/>
                </a:cxn>
                <a:cxn ang="0">
                  <a:pos x="80" y="74"/>
                </a:cxn>
                <a:cxn ang="0">
                  <a:pos x="86" y="83"/>
                </a:cxn>
                <a:cxn ang="0">
                  <a:pos x="91" y="89"/>
                </a:cxn>
                <a:cxn ang="0">
                  <a:pos x="95" y="98"/>
                </a:cxn>
                <a:cxn ang="0">
                  <a:pos x="100" y="104"/>
                </a:cxn>
                <a:cxn ang="0">
                  <a:pos x="104" y="111"/>
                </a:cxn>
                <a:cxn ang="0">
                  <a:pos x="107" y="117"/>
                </a:cxn>
                <a:cxn ang="0">
                  <a:pos x="109" y="120"/>
                </a:cxn>
                <a:cxn ang="0">
                  <a:pos x="111" y="130"/>
                </a:cxn>
                <a:cxn ang="0">
                  <a:pos x="114" y="138"/>
                </a:cxn>
                <a:cxn ang="0">
                  <a:pos x="111" y="142"/>
                </a:cxn>
                <a:cxn ang="0">
                  <a:pos x="111" y="148"/>
                </a:cxn>
                <a:cxn ang="0">
                  <a:pos x="101" y="135"/>
                </a:cxn>
                <a:cxn ang="0">
                  <a:pos x="101" y="133"/>
                </a:cxn>
                <a:cxn ang="0">
                  <a:pos x="101" y="127"/>
                </a:cxn>
                <a:cxn ang="0">
                  <a:pos x="100" y="120"/>
                </a:cxn>
                <a:cxn ang="0">
                  <a:pos x="97" y="114"/>
                </a:cxn>
                <a:cxn ang="0">
                  <a:pos x="92" y="107"/>
                </a:cxn>
                <a:cxn ang="0">
                  <a:pos x="86" y="99"/>
                </a:cxn>
                <a:cxn ang="0">
                  <a:pos x="78" y="87"/>
                </a:cxn>
                <a:cxn ang="0">
                  <a:pos x="69" y="75"/>
                </a:cxn>
                <a:cxn ang="0">
                  <a:pos x="60" y="62"/>
                </a:cxn>
                <a:cxn ang="0">
                  <a:pos x="51" y="50"/>
                </a:cxn>
                <a:cxn ang="0">
                  <a:pos x="45" y="41"/>
                </a:cxn>
                <a:cxn ang="0">
                  <a:pos x="41" y="35"/>
                </a:cxn>
                <a:cxn ang="0">
                  <a:pos x="32" y="30"/>
                </a:cxn>
                <a:cxn ang="0">
                  <a:pos x="19" y="24"/>
                </a:cxn>
                <a:cxn ang="0">
                  <a:pos x="7" y="15"/>
                </a:cxn>
                <a:cxn ang="0">
                  <a:pos x="0" y="3"/>
                </a:cxn>
                <a:cxn ang="0">
                  <a:pos x="10" y="0"/>
                </a:cxn>
              </a:cxnLst>
              <a:rect l="0" t="0" r="r" b="b"/>
              <a:pathLst>
                <a:path w="114" h="148">
                  <a:moveTo>
                    <a:pt x="10" y="0"/>
                  </a:moveTo>
                  <a:lnTo>
                    <a:pt x="18" y="9"/>
                  </a:lnTo>
                  <a:lnTo>
                    <a:pt x="27" y="15"/>
                  </a:lnTo>
                  <a:lnTo>
                    <a:pt x="39" y="21"/>
                  </a:lnTo>
                  <a:lnTo>
                    <a:pt x="48" y="31"/>
                  </a:lnTo>
                  <a:lnTo>
                    <a:pt x="52" y="38"/>
                  </a:lnTo>
                  <a:lnTo>
                    <a:pt x="59" y="46"/>
                  </a:lnTo>
                  <a:lnTo>
                    <a:pt x="66" y="56"/>
                  </a:lnTo>
                  <a:lnTo>
                    <a:pt x="75" y="68"/>
                  </a:lnTo>
                  <a:lnTo>
                    <a:pt x="80" y="74"/>
                  </a:lnTo>
                  <a:lnTo>
                    <a:pt x="86" y="83"/>
                  </a:lnTo>
                  <a:lnTo>
                    <a:pt x="91" y="89"/>
                  </a:lnTo>
                  <a:lnTo>
                    <a:pt x="95" y="98"/>
                  </a:lnTo>
                  <a:lnTo>
                    <a:pt x="100" y="104"/>
                  </a:lnTo>
                  <a:lnTo>
                    <a:pt x="104" y="111"/>
                  </a:lnTo>
                  <a:lnTo>
                    <a:pt x="107" y="117"/>
                  </a:lnTo>
                  <a:lnTo>
                    <a:pt x="109" y="120"/>
                  </a:lnTo>
                  <a:lnTo>
                    <a:pt x="111" y="130"/>
                  </a:lnTo>
                  <a:lnTo>
                    <a:pt x="114" y="138"/>
                  </a:lnTo>
                  <a:lnTo>
                    <a:pt x="111" y="142"/>
                  </a:lnTo>
                  <a:lnTo>
                    <a:pt x="111" y="148"/>
                  </a:lnTo>
                  <a:lnTo>
                    <a:pt x="101" y="135"/>
                  </a:lnTo>
                  <a:lnTo>
                    <a:pt x="101" y="133"/>
                  </a:lnTo>
                  <a:lnTo>
                    <a:pt x="101" y="127"/>
                  </a:lnTo>
                  <a:lnTo>
                    <a:pt x="100" y="120"/>
                  </a:lnTo>
                  <a:lnTo>
                    <a:pt x="97" y="114"/>
                  </a:lnTo>
                  <a:lnTo>
                    <a:pt x="92" y="107"/>
                  </a:lnTo>
                  <a:lnTo>
                    <a:pt x="86" y="99"/>
                  </a:lnTo>
                  <a:lnTo>
                    <a:pt x="78" y="87"/>
                  </a:lnTo>
                  <a:lnTo>
                    <a:pt x="69" y="75"/>
                  </a:lnTo>
                  <a:lnTo>
                    <a:pt x="60" y="62"/>
                  </a:lnTo>
                  <a:lnTo>
                    <a:pt x="51" y="50"/>
                  </a:lnTo>
                  <a:lnTo>
                    <a:pt x="45" y="41"/>
                  </a:lnTo>
                  <a:lnTo>
                    <a:pt x="41" y="35"/>
                  </a:lnTo>
                  <a:lnTo>
                    <a:pt x="32" y="30"/>
                  </a:lnTo>
                  <a:lnTo>
                    <a:pt x="19" y="24"/>
                  </a:lnTo>
                  <a:lnTo>
                    <a:pt x="7" y="15"/>
                  </a:lnTo>
                  <a:lnTo>
                    <a:pt x="0" y="3"/>
                  </a:lnTo>
                  <a:lnTo>
                    <a:pt x="10" y="0"/>
                  </a:lnTo>
                  <a:close/>
                </a:path>
              </a:pathLst>
            </a:custGeom>
            <a:solidFill>
              <a:srgbClr val="FFFFFF"/>
            </a:solidFill>
            <a:ln w="9525">
              <a:noFill/>
              <a:round/>
              <a:headEnd/>
              <a:tailEnd/>
            </a:ln>
          </p:spPr>
          <p:txBody>
            <a:bodyPr/>
            <a:lstStyle/>
            <a:p>
              <a:endParaRPr lang="en-US"/>
            </a:p>
          </p:txBody>
        </p:sp>
        <p:sp>
          <p:nvSpPr>
            <p:cNvPr id="1242224" name="Freeform 1136"/>
            <p:cNvSpPr>
              <a:spLocks/>
            </p:cNvSpPr>
            <p:nvPr/>
          </p:nvSpPr>
          <p:spPr bwMode="auto">
            <a:xfrm>
              <a:off x="3682" y="2166"/>
              <a:ext cx="57" cy="74"/>
            </a:xfrm>
            <a:custGeom>
              <a:avLst/>
              <a:gdLst/>
              <a:ahLst/>
              <a:cxnLst>
                <a:cxn ang="0">
                  <a:pos x="10" y="0"/>
                </a:cxn>
                <a:cxn ang="0">
                  <a:pos x="10" y="0"/>
                </a:cxn>
                <a:cxn ang="0">
                  <a:pos x="18" y="9"/>
                </a:cxn>
                <a:cxn ang="0">
                  <a:pos x="27" y="15"/>
                </a:cxn>
                <a:cxn ang="0">
                  <a:pos x="39" y="21"/>
                </a:cxn>
                <a:cxn ang="0">
                  <a:pos x="48" y="31"/>
                </a:cxn>
                <a:cxn ang="0">
                  <a:pos x="52" y="38"/>
                </a:cxn>
                <a:cxn ang="0">
                  <a:pos x="59" y="46"/>
                </a:cxn>
                <a:cxn ang="0">
                  <a:pos x="66" y="56"/>
                </a:cxn>
                <a:cxn ang="0">
                  <a:pos x="75" y="68"/>
                </a:cxn>
                <a:cxn ang="0">
                  <a:pos x="80" y="74"/>
                </a:cxn>
                <a:cxn ang="0">
                  <a:pos x="86" y="83"/>
                </a:cxn>
                <a:cxn ang="0">
                  <a:pos x="91" y="89"/>
                </a:cxn>
                <a:cxn ang="0">
                  <a:pos x="95" y="98"/>
                </a:cxn>
                <a:cxn ang="0">
                  <a:pos x="100" y="104"/>
                </a:cxn>
                <a:cxn ang="0">
                  <a:pos x="104" y="111"/>
                </a:cxn>
                <a:cxn ang="0">
                  <a:pos x="107" y="117"/>
                </a:cxn>
                <a:cxn ang="0">
                  <a:pos x="109" y="120"/>
                </a:cxn>
                <a:cxn ang="0">
                  <a:pos x="111" y="130"/>
                </a:cxn>
                <a:cxn ang="0">
                  <a:pos x="114" y="138"/>
                </a:cxn>
                <a:cxn ang="0">
                  <a:pos x="111" y="142"/>
                </a:cxn>
                <a:cxn ang="0">
                  <a:pos x="111" y="148"/>
                </a:cxn>
                <a:cxn ang="0">
                  <a:pos x="101" y="135"/>
                </a:cxn>
                <a:cxn ang="0">
                  <a:pos x="101" y="133"/>
                </a:cxn>
                <a:cxn ang="0">
                  <a:pos x="101" y="127"/>
                </a:cxn>
                <a:cxn ang="0">
                  <a:pos x="100" y="120"/>
                </a:cxn>
                <a:cxn ang="0">
                  <a:pos x="97" y="114"/>
                </a:cxn>
                <a:cxn ang="0">
                  <a:pos x="92" y="107"/>
                </a:cxn>
                <a:cxn ang="0">
                  <a:pos x="86" y="99"/>
                </a:cxn>
                <a:cxn ang="0">
                  <a:pos x="78" y="87"/>
                </a:cxn>
                <a:cxn ang="0">
                  <a:pos x="69" y="75"/>
                </a:cxn>
                <a:cxn ang="0">
                  <a:pos x="60" y="62"/>
                </a:cxn>
                <a:cxn ang="0">
                  <a:pos x="51" y="50"/>
                </a:cxn>
                <a:cxn ang="0">
                  <a:pos x="45" y="41"/>
                </a:cxn>
                <a:cxn ang="0">
                  <a:pos x="41" y="35"/>
                </a:cxn>
                <a:cxn ang="0">
                  <a:pos x="32" y="30"/>
                </a:cxn>
                <a:cxn ang="0">
                  <a:pos x="19" y="24"/>
                </a:cxn>
                <a:cxn ang="0">
                  <a:pos x="7" y="15"/>
                </a:cxn>
                <a:cxn ang="0">
                  <a:pos x="0" y="3"/>
                </a:cxn>
                <a:cxn ang="0">
                  <a:pos x="10" y="0"/>
                </a:cxn>
              </a:cxnLst>
              <a:rect l="0" t="0" r="r" b="b"/>
              <a:pathLst>
                <a:path w="114" h="148">
                  <a:moveTo>
                    <a:pt x="10" y="0"/>
                  </a:moveTo>
                  <a:lnTo>
                    <a:pt x="10" y="0"/>
                  </a:lnTo>
                  <a:lnTo>
                    <a:pt x="18" y="9"/>
                  </a:lnTo>
                  <a:lnTo>
                    <a:pt x="27" y="15"/>
                  </a:lnTo>
                  <a:lnTo>
                    <a:pt x="39" y="21"/>
                  </a:lnTo>
                  <a:lnTo>
                    <a:pt x="48" y="31"/>
                  </a:lnTo>
                  <a:lnTo>
                    <a:pt x="52" y="38"/>
                  </a:lnTo>
                  <a:lnTo>
                    <a:pt x="59" y="46"/>
                  </a:lnTo>
                  <a:lnTo>
                    <a:pt x="66" y="56"/>
                  </a:lnTo>
                  <a:lnTo>
                    <a:pt x="75" y="68"/>
                  </a:lnTo>
                  <a:lnTo>
                    <a:pt x="80" y="74"/>
                  </a:lnTo>
                  <a:lnTo>
                    <a:pt x="86" y="83"/>
                  </a:lnTo>
                  <a:lnTo>
                    <a:pt x="91" y="89"/>
                  </a:lnTo>
                  <a:lnTo>
                    <a:pt x="95" y="98"/>
                  </a:lnTo>
                  <a:lnTo>
                    <a:pt x="100" y="104"/>
                  </a:lnTo>
                  <a:lnTo>
                    <a:pt x="104" y="111"/>
                  </a:lnTo>
                  <a:lnTo>
                    <a:pt x="107" y="117"/>
                  </a:lnTo>
                  <a:lnTo>
                    <a:pt x="109" y="120"/>
                  </a:lnTo>
                  <a:lnTo>
                    <a:pt x="111" y="130"/>
                  </a:lnTo>
                  <a:lnTo>
                    <a:pt x="114" y="138"/>
                  </a:lnTo>
                  <a:lnTo>
                    <a:pt x="111" y="142"/>
                  </a:lnTo>
                  <a:lnTo>
                    <a:pt x="111" y="148"/>
                  </a:lnTo>
                  <a:lnTo>
                    <a:pt x="101" y="135"/>
                  </a:lnTo>
                  <a:lnTo>
                    <a:pt x="101" y="133"/>
                  </a:lnTo>
                  <a:lnTo>
                    <a:pt x="101" y="127"/>
                  </a:lnTo>
                  <a:lnTo>
                    <a:pt x="100" y="120"/>
                  </a:lnTo>
                  <a:lnTo>
                    <a:pt x="97" y="114"/>
                  </a:lnTo>
                  <a:lnTo>
                    <a:pt x="92" y="107"/>
                  </a:lnTo>
                  <a:lnTo>
                    <a:pt x="86" y="99"/>
                  </a:lnTo>
                  <a:lnTo>
                    <a:pt x="78" y="87"/>
                  </a:lnTo>
                  <a:lnTo>
                    <a:pt x="69" y="75"/>
                  </a:lnTo>
                  <a:lnTo>
                    <a:pt x="60" y="62"/>
                  </a:lnTo>
                  <a:lnTo>
                    <a:pt x="51" y="50"/>
                  </a:lnTo>
                  <a:lnTo>
                    <a:pt x="45" y="41"/>
                  </a:lnTo>
                  <a:lnTo>
                    <a:pt x="41" y="35"/>
                  </a:lnTo>
                  <a:lnTo>
                    <a:pt x="32" y="30"/>
                  </a:lnTo>
                  <a:lnTo>
                    <a:pt x="19" y="24"/>
                  </a:lnTo>
                  <a:lnTo>
                    <a:pt x="7" y="15"/>
                  </a:lnTo>
                  <a:lnTo>
                    <a:pt x="0" y="3"/>
                  </a:lnTo>
                  <a:lnTo>
                    <a:pt x="10" y="0"/>
                  </a:lnTo>
                  <a:close/>
                </a:path>
              </a:pathLst>
            </a:custGeom>
            <a:noFill/>
            <a:ln w="1588">
              <a:solidFill>
                <a:srgbClr val="000000"/>
              </a:solidFill>
              <a:prstDash val="solid"/>
              <a:round/>
              <a:headEnd/>
              <a:tailEnd/>
            </a:ln>
          </p:spPr>
          <p:txBody>
            <a:bodyPr/>
            <a:lstStyle/>
            <a:p>
              <a:endParaRPr lang="en-US"/>
            </a:p>
          </p:txBody>
        </p:sp>
        <p:sp>
          <p:nvSpPr>
            <p:cNvPr id="1242225" name="Freeform 1137"/>
            <p:cNvSpPr>
              <a:spLocks/>
            </p:cNvSpPr>
            <p:nvPr/>
          </p:nvSpPr>
          <p:spPr bwMode="auto">
            <a:xfrm>
              <a:off x="3665" y="2127"/>
              <a:ext cx="14" cy="37"/>
            </a:xfrm>
            <a:custGeom>
              <a:avLst/>
              <a:gdLst/>
              <a:ahLst/>
              <a:cxnLst>
                <a:cxn ang="0">
                  <a:pos x="0" y="0"/>
                </a:cxn>
                <a:cxn ang="0">
                  <a:pos x="0" y="5"/>
                </a:cxn>
                <a:cxn ang="0">
                  <a:pos x="2" y="11"/>
                </a:cxn>
                <a:cxn ang="0">
                  <a:pos x="3" y="21"/>
                </a:cxn>
                <a:cxn ang="0">
                  <a:pos x="4" y="33"/>
                </a:cxn>
                <a:cxn ang="0">
                  <a:pos x="4" y="46"/>
                </a:cxn>
                <a:cxn ang="0">
                  <a:pos x="7" y="58"/>
                </a:cxn>
                <a:cxn ang="0">
                  <a:pos x="8" y="69"/>
                </a:cxn>
                <a:cxn ang="0">
                  <a:pos x="8" y="76"/>
                </a:cxn>
                <a:cxn ang="0">
                  <a:pos x="27" y="66"/>
                </a:cxn>
                <a:cxn ang="0">
                  <a:pos x="0" y="0"/>
                </a:cxn>
              </a:cxnLst>
              <a:rect l="0" t="0" r="r" b="b"/>
              <a:pathLst>
                <a:path w="27" h="76">
                  <a:moveTo>
                    <a:pt x="0" y="0"/>
                  </a:moveTo>
                  <a:lnTo>
                    <a:pt x="0" y="5"/>
                  </a:lnTo>
                  <a:lnTo>
                    <a:pt x="2" y="11"/>
                  </a:lnTo>
                  <a:lnTo>
                    <a:pt x="3" y="21"/>
                  </a:lnTo>
                  <a:lnTo>
                    <a:pt x="4" y="33"/>
                  </a:lnTo>
                  <a:lnTo>
                    <a:pt x="4" y="46"/>
                  </a:lnTo>
                  <a:lnTo>
                    <a:pt x="7" y="58"/>
                  </a:lnTo>
                  <a:lnTo>
                    <a:pt x="8" y="69"/>
                  </a:lnTo>
                  <a:lnTo>
                    <a:pt x="8" y="76"/>
                  </a:lnTo>
                  <a:lnTo>
                    <a:pt x="27" y="66"/>
                  </a:lnTo>
                  <a:lnTo>
                    <a:pt x="0" y="0"/>
                  </a:lnTo>
                  <a:close/>
                </a:path>
              </a:pathLst>
            </a:custGeom>
            <a:solidFill>
              <a:srgbClr val="FFFFFF"/>
            </a:solidFill>
            <a:ln w="9525">
              <a:noFill/>
              <a:round/>
              <a:headEnd/>
              <a:tailEnd/>
            </a:ln>
          </p:spPr>
          <p:txBody>
            <a:bodyPr/>
            <a:lstStyle/>
            <a:p>
              <a:endParaRPr lang="en-US"/>
            </a:p>
          </p:txBody>
        </p:sp>
        <p:sp>
          <p:nvSpPr>
            <p:cNvPr id="1242226" name="Freeform 1138"/>
            <p:cNvSpPr>
              <a:spLocks/>
            </p:cNvSpPr>
            <p:nvPr/>
          </p:nvSpPr>
          <p:spPr bwMode="auto">
            <a:xfrm>
              <a:off x="3665" y="2127"/>
              <a:ext cx="14" cy="37"/>
            </a:xfrm>
            <a:custGeom>
              <a:avLst/>
              <a:gdLst/>
              <a:ahLst/>
              <a:cxnLst>
                <a:cxn ang="0">
                  <a:pos x="0" y="0"/>
                </a:cxn>
                <a:cxn ang="0">
                  <a:pos x="0" y="0"/>
                </a:cxn>
                <a:cxn ang="0">
                  <a:pos x="0" y="5"/>
                </a:cxn>
                <a:cxn ang="0">
                  <a:pos x="2" y="11"/>
                </a:cxn>
                <a:cxn ang="0">
                  <a:pos x="3" y="21"/>
                </a:cxn>
                <a:cxn ang="0">
                  <a:pos x="4" y="33"/>
                </a:cxn>
                <a:cxn ang="0">
                  <a:pos x="4" y="46"/>
                </a:cxn>
                <a:cxn ang="0">
                  <a:pos x="7" y="58"/>
                </a:cxn>
                <a:cxn ang="0">
                  <a:pos x="8" y="69"/>
                </a:cxn>
                <a:cxn ang="0">
                  <a:pos x="8" y="76"/>
                </a:cxn>
                <a:cxn ang="0">
                  <a:pos x="27" y="66"/>
                </a:cxn>
                <a:cxn ang="0">
                  <a:pos x="0" y="0"/>
                </a:cxn>
              </a:cxnLst>
              <a:rect l="0" t="0" r="r" b="b"/>
              <a:pathLst>
                <a:path w="27" h="76">
                  <a:moveTo>
                    <a:pt x="0" y="0"/>
                  </a:moveTo>
                  <a:lnTo>
                    <a:pt x="0" y="0"/>
                  </a:lnTo>
                  <a:lnTo>
                    <a:pt x="0" y="5"/>
                  </a:lnTo>
                  <a:lnTo>
                    <a:pt x="2" y="11"/>
                  </a:lnTo>
                  <a:lnTo>
                    <a:pt x="3" y="21"/>
                  </a:lnTo>
                  <a:lnTo>
                    <a:pt x="4" y="33"/>
                  </a:lnTo>
                  <a:lnTo>
                    <a:pt x="4" y="46"/>
                  </a:lnTo>
                  <a:lnTo>
                    <a:pt x="7" y="58"/>
                  </a:lnTo>
                  <a:lnTo>
                    <a:pt x="8" y="69"/>
                  </a:lnTo>
                  <a:lnTo>
                    <a:pt x="8" y="76"/>
                  </a:lnTo>
                  <a:lnTo>
                    <a:pt x="27" y="66"/>
                  </a:lnTo>
                  <a:lnTo>
                    <a:pt x="0" y="0"/>
                  </a:lnTo>
                  <a:close/>
                </a:path>
              </a:pathLst>
            </a:custGeom>
            <a:noFill/>
            <a:ln w="1588">
              <a:solidFill>
                <a:srgbClr val="000000"/>
              </a:solidFill>
              <a:prstDash val="solid"/>
              <a:round/>
              <a:headEnd/>
              <a:tailEnd/>
            </a:ln>
          </p:spPr>
          <p:txBody>
            <a:bodyPr/>
            <a:lstStyle/>
            <a:p>
              <a:endParaRPr lang="en-US"/>
            </a:p>
          </p:txBody>
        </p:sp>
        <p:sp>
          <p:nvSpPr>
            <p:cNvPr id="1242227" name="Freeform 1139"/>
            <p:cNvSpPr>
              <a:spLocks/>
            </p:cNvSpPr>
            <p:nvPr/>
          </p:nvSpPr>
          <p:spPr bwMode="auto">
            <a:xfrm>
              <a:off x="3681" y="2198"/>
              <a:ext cx="32" cy="74"/>
            </a:xfrm>
            <a:custGeom>
              <a:avLst/>
              <a:gdLst/>
              <a:ahLst/>
              <a:cxnLst>
                <a:cxn ang="0">
                  <a:pos x="9" y="4"/>
                </a:cxn>
                <a:cxn ang="0">
                  <a:pos x="14" y="0"/>
                </a:cxn>
                <a:cxn ang="0">
                  <a:pos x="21" y="0"/>
                </a:cxn>
                <a:cxn ang="0">
                  <a:pos x="28" y="0"/>
                </a:cxn>
                <a:cxn ang="0">
                  <a:pos x="36" y="4"/>
                </a:cxn>
                <a:cxn ang="0">
                  <a:pos x="44" y="7"/>
                </a:cxn>
                <a:cxn ang="0">
                  <a:pos x="49" y="10"/>
                </a:cxn>
                <a:cxn ang="0">
                  <a:pos x="55" y="16"/>
                </a:cxn>
                <a:cxn ang="0">
                  <a:pos x="62" y="25"/>
                </a:cxn>
                <a:cxn ang="0">
                  <a:pos x="63" y="34"/>
                </a:cxn>
                <a:cxn ang="0">
                  <a:pos x="66" y="44"/>
                </a:cxn>
                <a:cxn ang="0">
                  <a:pos x="63" y="62"/>
                </a:cxn>
                <a:cxn ang="0">
                  <a:pos x="62" y="80"/>
                </a:cxn>
                <a:cxn ang="0">
                  <a:pos x="60" y="99"/>
                </a:cxn>
                <a:cxn ang="0">
                  <a:pos x="60" y="118"/>
                </a:cxn>
                <a:cxn ang="0">
                  <a:pos x="60" y="134"/>
                </a:cxn>
                <a:cxn ang="0">
                  <a:pos x="63" y="148"/>
                </a:cxn>
                <a:cxn ang="0">
                  <a:pos x="63" y="145"/>
                </a:cxn>
                <a:cxn ang="0">
                  <a:pos x="62" y="142"/>
                </a:cxn>
                <a:cxn ang="0">
                  <a:pos x="57" y="140"/>
                </a:cxn>
                <a:cxn ang="0">
                  <a:pos x="54" y="139"/>
                </a:cxn>
                <a:cxn ang="0">
                  <a:pos x="51" y="136"/>
                </a:cxn>
                <a:cxn ang="0">
                  <a:pos x="46" y="134"/>
                </a:cxn>
                <a:cxn ang="0">
                  <a:pos x="44" y="133"/>
                </a:cxn>
                <a:cxn ang="0">
                  <a:pos x="42" y="130"/>
                </a:cxn>
                <a:cxn ang="0">
                  <a:pos x="37" y="120"/>
                </a:cxn>
                <a:cxn ang="0">
                  <a:pos x="30" y="108"/>
                </a:cxn>
                <a:cxn ang="0">
                  <a:pos x="22" y="91"/>
                </a:cxn>
                <a:cxn ang="0">
                  <a:pos x="14" y="75"/>
                </a:cxn>
                <a:cxn ang="0">
                  <a:pos x="9" y="59"/>
                </a:cxn>
                <a:cxn ang="0">
                  <a:pos x="3" y="47"/>
                </a:cxn>
                <a:cxn ang="0">
                  <a:pos x="0" y="38"/>
                </a:cxn>
                <a:cxn ang="0">
                  <a:pos x="0" y="26"/>
                </a:cxn>
                <a:cxn ang="0">
                  <a:pos x="3" y="16"/>
                </a:cxn>
                <a:cxn ang="0">
                  <a:pos x="4" y="8"/>
                </a:cxn>
                <a:cxn ang="0">
                  <a:pos x="9" y="4"/>
                </a:cxn>
              </a:cxnLst>
              <a:rect l="0" t="0" r="r" b="b"/>
              <a:pathLst>
                <a:path w="66" h="148">
                  <a:moveTo>
                    <a:pt x="9" y="4"/>
                  </a:moveTo>
                  <a:lnTo>
                    <a:pt x="14" y="0"/>
                  </a:lnTo>
                  <a:lnTo>
                    <a:pt x="21" y="0"/>
                  </a:lnTo>
                  <a:lnTo>
                    <a:pt x="28" y="0"/>
                  </a:lnTo>
                  <a:lnTo>
                    <a:pt x="36" y="4"/>
                  </a:lnTo>
                  <a:lnTo>
                    <a:pt x="44" y="7"/>
                  </a:lnTo>
                  <a:lnTo>
                    <a:pt x="49" y="10"/>
                  </a:lnTo>
                  <a:lnTo>
                    <a:pt x="55" y="16"/>
                  </a:lnTo>
                  <a:lnTo>
                    <a:pt x="62" y="25"/>
                  </a:lnTo>
                  <a:lnTo>
                    <a:pt x="63" y="34"/>
                  </a:lnTo>
                  <a:lnTo>
                    <a:pt x="66" y="44"/>
                  </a:lnTo>
                  <a:lnTo>
                    <a:pt x="63" y="62"/>
                  </a:lnTo>
                  <a:lnTo>
                    <a:pt x="62" y="80"/>
                  </a:lnTo>
                  <a:lnTo>
                    <a:pt x="60" y="99"/>
                  </a:lnTo>
                  <a:lnTo>
                    <a:pt x="60" y="118"/>
                  </a:lnTo>
                  <a:lnTo>
                    <a:pt x="60" y="134"/>
                  </a:lnTo>
                  <a:lnTo>
                    <a:pt x="63" y="148"/>
                  </a:lnTo>
                  <a:lnTo>
                    <a:pt x="63" y="145"/>
                  </a:lnTo>
                  <a:lnTo>
                    <a:pt x="62" y="142"/>
                  </a:lnTo>
                  <a:lnTo>
                    <a:pt x="57" y="140"/>
                  </a:lnTo>
                  <a:lnTo>
                    <a:pt x="54" y="139"/>
                  </a:lnTo>
                  <a:lnTo>
                    <a:pt x="51" y="136"/>
                  </a:lnTo>
                  <a:lnTo>
                    <a:pt x="46" y="134"/>
                  </a:lnTo>
                  <a:lnTo>
                    <a:pt x="44" y="133"/>
                  </a:lnTo>
                  <a:lnTo>
                    <a:pt x="42" y="130"/>
                  </a:lnTo>
                  <a:lnTo>
                    <a:pt x="37" y="120"/>
                  </a:lnTo>
                  <a:lnTo>
                    <a:pt x="30" y="108"/>
                  </a:lnTo>
                  <a:lnTo>
                    <a:pt x="22" y="91"/>
                  </a:lnTo>
                  <a:lnTo>
                    <a:pt x="14" y="75"/>
                  </a:lnTo>
                  <a:lnTo>
                    <a:pt x="9" y="59"/>
                  </a:lnTo>
                  <a:lnTo>
                    <a:pt x="3" y="47"/>
                  </a:lnTo>
                  <a:lnTo>
                    <a:pt x="0" y="38"/>
                  </a:lnTo>
                  <a:lnTo>
                    <a:pt x="0" y="26"/>
                  </a:lnTo>
                  <a:lnTo>
                    <a:pt x="3" y="16"/>
                  </a:lnTo>
                  <a:lnTo>
                    <a:pt x="4" y="8"/>
                  </a:lnTo>
                  <a:lnTo>
                    <a:pt x="9" y="4"/>
                  </a:lnTo>
                  <a:close/>
                </a:path>
              </a:pathLst>
            </a:custGeom>
            <a:solidFill>
              <a:srgbClr val="FFFFFF"/>
            </a:solidFill>
            <a:ln w="9525">
              <a:noFill/>
              <a:round/>
              <a:headEnd/>
              <a:tailEnd/>
            </a:ln>
          </p:spPr>
          <p:txBody>
            <a:bodyPr/>
            <a:lstStyle/>
            <a:p>
              <a:endParaRPr lang="en-US"/>
            </a:p>
          </p:txBody>
        </p:sp>
        <p:sp>
          <p:nvSpPr>
            <p:cNvPr id="1242228" name="Freeform 1140"/>
            <p:cNvSpPr>
              <a:spLocks/>
            </p:cNvSpPr>
            <p:nvPr/>
          </p:nvSpPr>
          <p:spPr bwMode="auto">
            <a:xfrm>
              <a:off x="3681" y="2198"/>
              <a:ext cx="32" cy="74"/>
            </a:xfrm>
            <a:custGeom>
              <a:avLst/>
              <a:gdLst/>
              <a:ahLst/>
              <a:cxnLst>
                <a:cxn ang="0">
                  <a:pos x="9" y="4"/>
                </a:cxn>
                <a:cxn ang="0">
                  <a:pos x="9" y="4"/>
                </a:cxn>
                <a:cxn ang="0">
                  <a:pos x="14" y="0"/>
                </a:cxn>
                <a:cxn ang="0">
                  <a:pos x="21" y="0"/>
                </a:cxn>
                <a:cxn ang="0">
                  <a:pos x="28" y="0"/>
                </a:cxn>
                <a:cxn ang="0">
                  <a:pos x="36" y="4"/>
                </a:cxn>
                <a:cxn ang="0">
                  <a:pos x="44" y="7"/>
                </a:cxn>
                <a:cxn ang="0">
                  <a:pos x="49" y="10"/>
                </a:cxn>
                <a:cxn ang="0">
                  <a:pos x="55" y="16"/>
                </a:cxn>
                <a:cxn ang="0">
                  <a:pos x="62" y="25"/>
                </a:cxn>
                <a:cxn ang="0">
                  <a:pos x="63" y="34"/>
                </a:cxn>
                <a:cxn ang="0">
                  <a:pos x="66" y="44"/>
                </a:cxn>
                <a:cxn ang="0">
                  <a:pos x="63" y="62"/>
                </a:cxn>
                <a:cxn ang="0">
                  <a:pos x="62" y="80"/>
                </a:cxn>
                <a:cxn ang="0">
                  <a:pos x="60" y="99"/>
                </a:cxn>
                <a:cxn ang="0">
                  <a:pos x="60" y="118"/>
                </a:cxn>
                <a:cxn ang="0">
                  <a:pos x="60" y="134"/>
                </a:cxn>
                <a:cxn ang="0">
                  <a:pos x="63" y="148"/>
                </a:cxn>
                <a:cxn ang="0">
                  <a:pos x="63" y="145"/>
                </a:cxn>
                <a:cxn ang="0">
                  <a:pos x="62" y="142"/>
                </a:cxn>
                <a:cxn ang="0">
                  <a:pos x="57" y="140"/>
                </a:cxn>
                <a:cxn ang="0">
                  <a:pos x="54" y="139"/>
                </a:cxn>
                <a:cxn ang="0">
                  <a:pos x="51" y="136"/>
                </a:cxn>
                <a:cxn ang="0">
                  <a:pos x="46" y="134"/>
                </a:cxn>
                <a:cxn ang="0">
                  <a:pos x="44" y="133"/>
                </a:cxn>
                <a:cxn ang="0">
                  <a:pos x="42" y="130"/>
                </a:cxn>
                <a:cxn ang="0">
                  <a:pos x="37" y="120"/>
                </a:cxn>
                <a:cxn ang="0">
                  <a:pos x="30" y="108"/>
                </a:cxn>
                <a:cxn ang="0">
                  <a:pos x="22" y="91"/>
                </a:cxn>
                <a:cxn ang="0">
                  <a:pos x="14" y="75"/>
                </a:cxn>
                <a:cxn ang="0">
                  <a:pos x="9" y="59"/>
                </a:cxn>
                <a:cxn ang="0">
                  <a:pos x="3" y="47"/>
                </a:cxn>
                <a:cxn ang="0">
                  <a:pos x="0" y="38"/>
                </a:cxn>
                <a:cxn ang="0">
                  <a:pos x="0" y="26"/>
                </a:cxn>
                <a:cxn ang="0">
                  <a:pos x="3" y="16"/>
                </a:cxn>
                <a:cxn ang="0">
                  <a:pos x="4" y="8"/>
                </a:cxn>
                <a:cxn ang="0">
                  <a:pos x="9" y="4"/>
                </a:cxn>
              </a:cxnLst>
              <a:rect l="0" t="0" r="r" b="b"/>
              <a:pathLst>
                <a:path w="66" h="148">
                  <a:moveTo>
                    <a:pt x="9" y="4"/>
                  </a:moveTo>
                  <a:lnTo>
                    <a:pt x="9" y="4"/>
                  </a:lnTo>
                  <a:lnTo>
                    <a:pt x="14" y="0"/>
                  </a:lnTo>
                  <a:lnTo>
                    <a:pt x="21" y="0"/>
                  </a:lnTo>
                  <a:lnTo>
                    <a:pt x="28" y="0"/>
                  </a:lnTo>
                  <a:lnTo>
                    <a:pt x="36" y="4"/>
                  </a:lnTo>
                  <a:lnTo>
                    <a:pt x="44" y="7"/>
                  </a:lnTo>
                  <a:lnTo>
                    <a:pt x="49" y="10"/>
                  </a:lnTo>
                  <a:lnTo>
                    <a:pt x="55" y="16"/>
                  </a:lnTo>
                  <a:lnTo>
                    <a:pt x="62" y="25"/>
                  </a:lnTo>
                  <a:lnTo>
                    <a:pt x="63" y="34"/>
                  </a:lnTo>
                  <a:lnTo>
                    <a:pt x="66" y="44"/>
                  </a:lnTo>
                  <a:lnTo>
                    <a:pt x="63" y="62"/>
                  </a:lnTo>
                  <a:lnTo>
                    <a:pt x="62" y="80"/>
                  </a:lnTo>
                  <a:lnTo>
                    <a:pt x="60" y="99"/>
                  </a:lnTo>
                  <a:lnTo>
                    <a:pt x="60" y="118"/>
                  </a:lnTo>
                  <a:lnTo>
                    <a:pt x="60" y="134"/>
                  </a:lnTo>
                  <a:lnTo>
                    <a:pt x="63" y="148"/>
                  </a:lnTo>
                  <a:lnTo>
                    <a:pt x="63" y="145"/>
                  </a:lnTo>
                  <a:lnTo>
                    <a:pt x="62" y="142"/>
                  </a:lnTo>
                  <a:lnTo>
                    <a:pt x="57" y="140"/>
                  </a:lnTo>
                  <a:lnTo>
                    <a:pt x="54" y="139"/>
                  </a:lnTo>
                  <a:lnTo>
                    <a:pt x="51" y="136"/>
                  </a:lnTo>
                  <a:lnTo>
                    <a:pt x="46" y="134"/>
                  </a:lnTo>
                  <a:lnTo>
                    <a:pt x="44" y="133"/>
                  </a:lnTo>
                  <a:lnTo>
                    <a:pt x="42" y="130"/>
                  </a:lnTo>
                  <a:lnTo>
                    <a:pt x="37" y="120"/>
                  </a:lnTo>
                  <a:lnTo>
                    <a:pt x="30" y="108"/>
                  </a:lnTo>
                  <a:lnTo>
                    <a:pt x="22" y="91"/>
                  </a:lnTo>
                  <a:lnTo>
                    <a:pt x="14" y="75"/>
                  </a:lnTo>
                  <a:lnTo>
                    <a:pt x="9" y="59"/>
                  </a:lnTo>
                  <a:lnTo>
                    <a:pt x="3" y="47"/>
                  </a:lnTo>
                  <a:lnTo>
                    <a:pt x="0" y="38"/>
                  </a:lnTo>
                  <a:lnTo>
                    <a:pt x="0" y="26"/>
                  </a:lnTo>
                  <a:lnTo>
                    <a:pt x="3" y="16"/>
                  </a:lnTo>
                  <a:lnTo>
                    <a:pt x="4" y="8"/>
                  </a:lnTo>
                  <a:lnTo>
                    <a:pt x="9" y="4"/>
                  </a:lnTo>
                  <a:close/>
                </a:path>
              </a:pathLst>
            </a:custGeom>
            <a:noFill/>
            <a:ln w="1588">
              <a:solidFill>
                <a:srgbClr val="000000"/>
              </a:solidFill>
              <a:prstDash val="solid"/>
              <a:round/>
              <a:headEnd/>
              <a:tailEnd/>
            </a:ln>
          </p:spPr>
          <p:txBody>
            <a:bodyPr/>
            <a:lstStyle/>
            <a:p>
              <a:endParaRPr lang="en-US"/>
            </a:p>
          </p:txBody>
        </p:sp>
        <p:sp>
          <p:nvSpPr>
            <p:cNvPr id="1242229" name="Freeform 1141"/>
            <p:cNvSpPr>
              <a:spLocks/>
            </p:cNvSpPr>
            <p:nvPr/>
          </p:nvSpPr>
          <p:spPr bwMode="auto">
            <a:xfrm>
              <a:off x="3669" y="2203"/>
              <a:ext cx="27" cy="80"/>
            </a:xfrm>
            <a:custGeom>
              <a:avLst/>
              <a:gdLst/>
              <a:ahLst/>
              <a:cxnLst>
                <a:cxn ang="0">
                  <a:pos x="54" y="120"/>
                </a:cxn>
                <a:cxn ang="0">
                  <a:pos x="54" y="127"/>
                </a:cxn>
                <a:cxn ang="0">
                  <a:pos x="54" y="135"/>
                </a:cxn>
                <a:cxn ang="0">
                  <a:pos x="54" y="141"/>
                </a:cxn>
                <a:cxn ang="0">
                  <a:pos x="53" y="149"/>
                </a:cxn>
                <a:cxn ang="0">
                  <a:pos x="51" y="152"/>
                </a:cxn>
                <a:cxn ang="0">
                  <a:pos x="50" y="152"/>
                </a:cxn>
                <a:cxn ang="0">
                  <a:pos x="49" y="155"/>
                </a:cxn>
                <a:cxn ang="0">
                  <a:pos x="49" y="160"/>
                </a:cxn>
                <a:cxn ang="0">
                  <a:pos x="46" y="155"/>
                </a:cxn>
                <a:cxn ang="0">
                  <a:pos x="41" y="141"/>
                </a:cxn>
                <a:cxn ang="0">
                  <a:pos x="33" y="120"/>
                </a:cxn>
                <a:cxn ang="0">
                  <a:pos x="24" y="95"/>
                </a:cxn>
                <a:cxn ang="0">
                  <a:pos x="14" y="70"/>
                </a:cxn>
                <a:cxn ang="0">
                  <a:pos x="8" y="46"/>
                </a:cxn>
                <a:cxn ang="0">
                  <a:pos x="1" y="30"/>
                </a:cxn>
                <a:cxn ang="0">
                  <a:pos x="0" y="22"/>
                </a:cxn>
                <a:cxn ang="0">
                  <a:pos x="1" y="13"/>
                </a:cxn>
                <a:cxn ang="0">
                  <a:pos x="3" y="3"/>
                </a:cxn>
                <a:cxn ang="0">
                  <a:pos x="9" y="0"/>
                </a:cxn>
                <a:cxn ang="0">
                  <a:pos x="18" y="6"/>
                </a:cxn>
                <a:cxn ang="0">
                  <a:pos x="19" y="12"/>
                </a:cxn>
                <a:cxn ang="0">
                  <a:pos x="24" y="24"/>
                </a:cxn>
                <a:cxn ang="0">
                  <a:pos x="31" y="41"/>
                </a:cxn>
                <a:cxn ang="0">
                  <a:pos x="36" y="61"/>
                </a:cxn>
                <a:cxn ang="0">
                  <a:pos x="44" y="81"/>
                </a:cxn>
                <a:cxn ang="0">
                  <a:pos x="50" y="99"/>
                </a:cxn>
                <a:cxn ang="0">
                  <a:pos x="53" y="114"/>
                </a:cxn>
                <a:cxn ang="0">
                  <a:pos x="54" y="120"/>
                </a:cxn>
              </a:cxnLst>
              <a:rect l="0" t="0" r="r" b="b"/>
              <a:pathLst>
                <a:path w="54" h="160">
                  <a:moveTo>
                    <a:pt x="54" y="120"/>
                  </a:moveTo>
                  <a:lnTo>
                    <a:pt x="54" y="127"/>
                  </a:lnTo>
                  <a:lnTo>
                    <a:pt x="54" y="135"/>
                  </a:lnTo>
                  <a:lnTo>
                    <a:pt x="54" y="141"/>
                  </a:lnTo>
                  <a:lnTo>
                    <a:pt x="53" y="149"/>
                  </a:lnTo>
                  <a:lnTo>
                    <a:pt x="51" y="152"/>
                  </a:lnTo>
                  <a:lnTo>
                    <a:pt x="50" y="152"/>
                  </a:lnTo>
                  <a:lnTo>
                    <a:pt x="49" y="155"/>
                  </a:lnTo>
                  <a:lnTo>
                    <a:pt x="49" y="160"/>
                  </a:lnTo>
                  <a:lnTo>
                    <a:pt x="46" y="155"/>
                  </a:lnTo>
                  <a:lnTo>
                    <a:pt x="41" y="141"/>
                  </a:lnTo>
                  <a:lnTo>
                    <a:pt x="33" y="120"/>
                  </a:lnTo>
                  <a:lnTo>
                    <a:pt x="24" y="95"/>
                  </a:lnTo>
                  <a:lnTo>
                    <a:pt x="14" y="70"/>
                  </a:lnTo>
                  <a:lnTo>
                    <a:pt x="8" y="46"/>
                  </a:lnTo>
                  <a:lnTo>
                    <a:pt x="1" y="30"/>
                  </a:lnTo>
                  <a:lnTo>
                    <a:pt x="0" y="22"/>
                  </a:lnTo>
                  <a:lnTo>
                    <a:pt x="1" y="13"/>
                  </a:lnTo>
                  <a:lnTo>
                    <a:pt x="3" y="3"/>
                  </a:lnTo>
                  <a:lnTo>
                    <a:pt x="9" y="0"/>
                  </a:lnTo>
                  <a:lnTo>
                    <a:pt x="18" y="6"/>
                  </a:lnTo>
                  <a:lnTo>
                    <a:pt x="19" y="12"/>
                  </a:lnTo>
                  <a:lnTo>
                    <a:pt x="24" y="24"/>
                  </a:lnTo>
                  <a:lnTo>
                    <a:pt x="31" y="41"/>
                  </a:lnTo>
                  <a:lnTo>
                    <a:pt x="36" y="61"/>
                  </a:lnTo>
                  <a:lnTo>
                    <a:pt x="44" y="81"/>
                  </a:lnTo>
                  <a:lnTo>
                    <a:pt x="50" y="99"/>
                  </a:lnTo>
                  <a:lnTo>
                    <a:pt x="53" y="114"/>
                  </a:lnTo>
                  <a:lnTo>
                    <a:pt x="54" y="120"/>
                  </a:lnTo>
                  <a:close/>
                </a:path>
              </a:pathLst>
            </a:custGeom>
            <a:solidFill>
              <a:srgbClr val="FFFFFF"/>
            </a:solidFill>
            <a:ln w="9525">
              <a:noFill/>
              <a:round/>
              <a:headEnd/>
              <a:tailEnd/>
            </a:ln>
          </p:spPr>
          <p:txBody>
            <a:bodyPr/>
            <a:lstStyle/>
            <a:p>
              <a:endParaRPr lang="en-US"/>
            </a:p>
          </p:txBody>
        </p:sp>
        <p:sp>
          <p:nvSpPr>
            <p:cNvPr id="1242230" name="Freeform 1142"/>
            <p:cNvSpPr>
              <a:spLocks/>
            </p:cNvSpPr>
            <p:nvPr/>
          </p:nvSpPr>
          <p:spPr bwMode="auto">
            <a:xfrm>
              <a:off x="3669" y="2203"/>
              <a:ext cx="27" cy="80"/>
            </a:xfrm>
            <a:custGeom>
              <a:avLst/>
              <a:gdLst/>
              <a:ahLst/>
              <a:cxnLst>
                <a:cxn ang="0">
                  <a:pos x="54" y="120"/>
                </a:cxn>
                <a:cxn ang="0">
                  <a:pos x="54" y="120"/>
                </a:cxn>
                <a:cxn ang="0">
                  <a:pos x="54" y="127"/>
                </a:cxn>
                <a:cxn ang="0">
                  <a:pos x="54" y="135"/>
                </a:cxn>
                <a:cxn ang="0">
                  <a:pos x="54" y="141"/>
                </a:cxn>
                <a:cxn ang="0">
                  <a:pos x="53" y="149"/>
                </a:cxn>
                <a:cxn ang="0">
                  <a:pos x="51" y="152"/>
                </a:cxn>
                <a:cxn ang="0">
                  <a:pos x="50" y="152"/>
                </a:cxn>
                <a:cxn ang="0">
                  <a:pos x="49" y="155"/>
                </a:cxn>
                <a:cxn ang="0">
                  <a:pos x="49" y="160"/>
                </a:cxn>
                <a:cxn ang="0">
                  <a:pos x="46" y="155"/>
                </a:cxn>
                <a:cxn ang="0">
                  <a:pos x="41" y="141"/>
                </a:cxn>
                <a:cxn ang="0">
                  <a:pos x="33" y="120"/>
                </a:cxn>
                <a:cxn ang="0">
                  <a:pos x="24" y="95"/>
                </a:cxn>
                <a:cxn ang="0">
                  <a:pos x="14" y="70"/>
                </a:cxn>
                <a:cxn ang="0">
                  <a:pos x="8" y="46"/>
                </a:cxn>
                <a:cxn ang="0">
                  <a:pos x="1" y="30"/>
                </a:cxn>
                <a:cxn ang="0">
                  <a:pos x="0" y="22"/>
                </a:cxn>
                <a:cxn ang="0">
                  <a:pos x="1" y="13"/>
                </a:cxn>
                <a:cxn ang="0">
                  <a:pos x="3" y="3"/>
                </a:cxn>
                <a:cxn ang="0">
                  <a:pos x="9" y="0"/>
                </a:cxn>
                <a:cxn ang="0">
                  <a:pos x="18" y="6"/>
                </a:cxn>
                <a:cxn ang="0">
                  <a:pos x="19" y="12"/>
                </a:cxn>
                <a:cxn ang="0">
                  <a:pos x="24" y="24"/>
                </a:cxn>
                <a:cxn ang="0">
                  <a:pos x="31" y="41"/>
                </a:cxn>
                <a:cxn ang="0">
                  <a:pos x="36" y="61"/>
                </a:cxn>
                <a:cxn ang="0">
                  <a:pos x="44" y="81"/>
                </a:cxn>
                <a:cxn ang="0">
                  <a:pos x="50" y="99"/>
                </a:cxn>
                <a:cxn ang="0">
                  <a:pos x="53" y="114"/>
                </a:cxn>
                <a:cxn ang="0">
                  <a:pos x="54" y="120"/>
                </a:cxn>
              </a:cxnLst>
              <a:rect l="0" t="0" r="r" b="b"/>
              <a:pathLst>
                <a:path w="54" h="160">
                  <a:moveTo>
                    <a:pt x="54" y="120"/>
                  </a:moveTo>
                  <a:lnTo>
                    <a:pt x="54" y="120"/>
                  </a:lnTo>
                  <a:lnTo>
                    <a:pt x="54" y="127"/>
                  </a:lnTo>
                  <a:lnTo>
                    <a:pt x="54" y="135"/>
                  </a:lnTo>
                  <a:lnTo>
                    <a:pt x="54" y="141"/>
                  </a:lnTo>
                  <a:lnTo>
                    <a:pt x="53" y="149"/>
                  </a:lnTo>
                  <a:lnTo>
                    <a:pt x="51" y="152"/>
                  </a:lnTo>
                  <a:lnTo>
                    <a:pt x="50" y="152"/>
                  </a:lnTo>
                  <a:lnTo>
                    <a:pt x="49" y="155"/>
                  </a:lnTo>
                  <a:lnTo>
                    <a:pt x="49" y="160"/>
                  </a:lnTo>
                  <a:lnTo>
                    <a:pt x="46" y="155"/>
                  </a:lnTo>
                  <a:lnTo>
                    <a:pt x="41" y="141"/>
                  </a:lnTo>
                  <a:lnTo>
                    <a:pt x="33" y="120"/>
                  </a:lnTo>
                  <a:lnTo>
                    <a:pt x="24" y="95"/>
                  </a:lnTo>
                  <a:lnTo>
                    <a:pt x="14" y="70"/>
                  </a:lnTo>
                  <a:lnTo>
                    <a:pt x="8" y="46"/>
                  </a:lnTo>
                  <a:lnTo>
                    <a:pt x="1" y="30"/>
                  </a:lnTo>
                  <a:lnTo>
                    <a:pt x="0" y="22"/>
                  </a:lnTo>
                  <a:lnTo>
                    <a:pt x="1" y="13"/>
                  </a:lnTo>
                  <a:lnTo>
                    <a:pt x="3" y="3"/>
                  </a:lnTo>
                  <a:lnTo>
                    <a:pt x="9" y="0"/>
                  </a:lnTo>
                  <a:lnTo>
                    <a:pt x="18" y="6"/>
                  </a:lnTo>
                  <a:lnTo>
                    <a:pt x="19" y="12"/>
                  </a:lnTo>
                  <a:lnTo>
                    <a:pt x="24" y="24"/>
                  </a:lnTo>
                  <a:lnTo>
                    <a:pt x="31" y="41"/>
                  </a:lnTo>
                  <a:lnTo>
                    <a:pt x="36" y="61"/>
                  </a:lnTo>
                  <a:lnTo>
                    <a:pt x="44" y="81"/>
                  </a:lnTo>
                  <a:lnTo>
                    <a:pt x="50" y="99"/>
                  </a:lnTo>
                  <a:lnTo>
                    <a:pt x="53" y="114"/>
                  </a:lnTo>
                  <a:lnTo>
                    <a:pt x="54" y="120"/>
                  </a:lnTo>
                  <a:close/>
                </a:path>
              </a:pathLst>
            </a:custGeom>
            <a:noFill/>
            <a:ln w="1588">
              <a:solidFill>
                <a:srgbClr val="000000"/>
              </a:solidFill>
              <a:prstDash val="solid"/>
              <a:round/>
              <a:headEnd/>
              <a:tailEnd/>
            </a:ln>
          </p:spPr>
          <p:txBody>
            <a:bodyPr/>
            <a:lstStyle/>
            <a:p>
              <a:endParaRPr lang="en-US"/>
            </a:p>
          </p:txBody>
        </p:sp>
        <p:sp>
          <p:nvSpPr>
            <p:cNvPr id="1242231" name="Freeform 1143"/>
            <p:cNvSpPr>
              <a:spLocks/>
            </p:cNvSpPr>
            <p:nvPr/>
          </p:nvSpPr>
          <p:spPr bwMode="auto">
            <a:xfrm>
              <a:off x="3663" y="2211"/>
              <a:ext cx="27" cy="78"/>
            </a:xfrm>
            <a:custGeom>
              <a:avLst/>
              <a:gdLst/>
              <a:ahLst/>
              <a:cxnLst>
                <a:cxn ang="0">
                  <a:pos x="13" y="6"/>
                </a:cxn>
                <a:cxn ang="0">
                  <a:pos x="14" y="11"/>
                </a:cxn>
                <a:cxn ang="0">
                  <a:pos x="18" y="25"/>
                </a:cxn>
                <a:cxn ang="0">
                  <a:pos x="27" y="45"/>
                </a:cxn>
                <a:cxn ang="0">
                  <a:pos x="33" y="70"/>
                </a:cxn>
                <a:cxn ang="0">
                  <a:pos x="40" y="95"/>
                </a:cxn>
                <a:cxn ang="0">
                  <a:pos x="48" y="119"/>
                </a:cxn>
                <a:cxn ang="0">
                  <a:pos x="53" y="141"/>
                </a:cxn>
                <a:cxn ang="0">
                  <a:pos x="54" y="156"/>
                </a:cxn>
                <a:cxn ang="0">
                  <a:pos x="53" y="154"/>
                </a:cxn>
                <a:cxn ang="0">
                  <a:pos x="50" y="151"/>
                </a:cxn>
                <a:cxn ang="0">
                  <a:pos x="48" y="148"/>
                </a:cxn>
                <a:cxn ang="0">
                  <a:pos x="44" y="142"/>
                </a:cxn>
                <a:cxn ang="0">
                  <a:pos x="39" y="135"/>
                </a:cxn>
                <a:cxn ang="0">
                  <a:pos x="33" y="129"/>
                </a:cxn>
                <a:cxn ang="0">
                  <a:pos x="30" y="131"/>
                </a:cxn>
                <a:cxn ang="0">
                  <a:pos x="27" y="126"/>
                </a:cxn>
                <a:cxn ang="0">
                  <a:pos x="25" y="113"/>
                </a:cxn>
                <a:cxn ang="0">
                  <a:pos x="22" y="96"/>
                </a:cxn>
                <a:cxn ang="0">
                  <a:pos x="18" y="74"/>
                </a:cxn>
                <a:cxn ang="0">
                  <a:pos x="10" y="54"/>
                </a:cxn>
                <a:cxn ang="0">
                  <a:pos x="7" y="33"/>
                </a:cxn>
                <a:cxn ang="0">
                  <a:pos x="4" y="21"/>
                </a:cxn>
                <a:cxn ang="0">
                  <a:pos x="0" y="12"/>
                </a:cxn>
                <a:cxn ang="0">
                  <a:pos x="0" y="6"/>
                </a:cxn>
                <a:cxn ang="0">
                  <a:pos x="1" y="0"/>
                </a:cxn>
                <a:cxn ang="0">
                  <a:pos x="7" y="0"/>
                </a:cxn>
                <a:cxn ang="0">
                  <a:pos x="13" y="6"/>
                </a:cxn>
              </a:cxnLst>
              <a:rect l="0" t="0" r="r" b="b"/>
              <a:pathLst>
                <a:path w="54" h="156">
                  <a:moveTo>
                    <a:pt x="13" y="6"/>
                  </a:moveTo>
                  <a:lnTo>
                    <a:pt x="14" y="11"/>
                  </a:lnTo>
                  <a:lnTo>
                    <a:pt x="18" y="25"/>
                  </a:lnTo>
                  <a:lnTo>
                    <a:pt x="27" y="45"/>
                  </a:lnTo>
                  <a:lnTo>
                    <a:pt x="33" y="70"/>
                  </a:lnTo>
                  <a:lnTo>
                    <a:pt x="40" y="95"/>
                  </a:lnTo>
                  <a:lnTo>
                    <a:pt x="48" y="119"/>
                  </a:lnTo>
                  <a:lnTo>
                    <a:pt x="53" y="141"/>
                  </a:lnTo>
                  <a:lnTo>
                    <a:pt x="54" y="156"/>
                  </a:lnTo>
                  <a:lnTo>
                    <a:pt x="53" y="154"/>
                  </a:lnTo>
                  <a:lnTo>
                    <a:pt x="50" y="151"/>
                  </a:lnTo>
                  <a:lnTo>
                    <a:pt x="48" y="148"/>
                  </a:lnTo>
                  <a:lnTo>
                    <a:pt x="44" y="142"/>
                  </a:lnTo>
                  <a:lnTo>
                    <a:pt x="39" y="135"/>
                  </a:lnTo>
                  <a:lnTo>
                    <a:pt x="33" y="129"/>
                  </a:lnTo>
                  <a:lnTo>
                    <a:pt x="30" y="131"/>
                  </a:lnTo>
                  <a:lnTo>
                    <a:pt x="27" y="126"/>
                  </a:lnTo>
                  <a:lnTo>
                    <a:pt x="25" y="113"/>
                  </a:lnTo>
                  <a:lnTo>
                    <a:pt x="22" y="96"/>
                  </a:lnTo>
                  <a:lnTo>
                    <a:pt x="18" y="74"/>
                  </a:lnTo>
                  <a:lnTo>
                    <a:pt x="10" y="54"/>
                  </a:lnTo>
                  <a:lnTo>
                    <a:pt x="7" y="33"/>
                  </a:lnTo>
                  <a:lnTo>
                    <a:pt x="4" y="21"/>
                  </a:lnTo>
                  <a:lnTo>
                    <a:pt x="0" y="12"/>
                  </a:lnTo>
                  <a:lnTo>
                    <a:pt x="0" y="6"/>
                  </a:lnTo>
                  <a:lnTo>
                    <a:pt x="1" y="0"/>
                  </a:lnTo>
                  <a:lnTo>
                    <a:pt x="7" y="0"/>
                  </a:lnTo>
                  <a:lnTo>
                    <a:pt x="13" y="6"/>
                  </a:lnTo>
                  <a:close/>
                </a:path>
              </a:pathLst>
            </a:custGeom>
            <a:solidFill>
              <a:srgbClr val="FFFFFF"/>
            </a:solidFill>
            <a:ln w="9525">
              <a:noFill/>
              <a:round/>
              <a:headEnd/>
              <a:tailEnd/>
            </a:ln>
          </p:spPr>
          <p:txBody>
            <a:bodyPr/>
            <a:lstStyle/>
            <a:p>
              <a:endParaRPr lang="en-US"/>
            </a:p>
          </p:txBody>
        </p:sp>
        <p:sp>
          <p:nvSpPr>
            <p:cNvPr id="1242232" name="Freeform 1144"/>
            <p:cNvSpPr>
              <a:spLocks/>
            </p:cNvSpPr>
            <p:nvPr/>
          </p:nvSpPr>
          <p:spPr bwMode="auto">
            <a:xfrm>
              <a:off x="3663" y="2211"/>
              <a:ext cx="27" cy="78"/>
            </a:xfrm>
            <a:custGeom>
              <a:avLst/>
              <a:gdLst/>
              <a:ahLst/>
              <a:cxnLst>
                <a:cxn ang="0">
                  <a:pos x="13" y="6"/>
                </a:cxn>
                <a:cxn ang="0">
                  <a:pos x="13" y="6"/>
                </a:cxn>
                <a:cxn ang="0">
                  <a:pos x="14" y="11"/>
                </a:cxn>
                <a:cxn ang="0">
                  <a:pos x="18" y="25"/>
                </a:cxn>
                <a:cxn ang="0">
                  <a:pos x="27" y="45"/>
                </a:cxn>
                <a:cxn ang="0">
                  <a:pos x="33" y="70"/>
                </a:cxn>
                <a:cxn ang="0">
                  <a:pos x="40" y="95"/>
                </a:cxn>
                <a:cxn ang="0">
                  <a:pos x="48" y="119"/>
                </a:cxn>
                <a:cxn ang="0">
                  <a:pos x="53" y="141"/>
                </a:cxn>
                <a:cxn ang="0">
                  <a:pos x="54" y="156"/>
                </a:cxn>
                <a:cxn ang="0">
                  <a:pos x="53" y="154"/>
                </a:cxn>
                <a:cxn ang="0">
                  <a:pos x="50" y="151"/>
                </a:cxn>
                <a:cxn ang="0">
                  <a:pos x="48" y="148"/>
                </a:cxn>
                <a:cxn ang="0">
                  <a:pos x="44" y="142"/>
                </a:cxn>
                <a:cxn ang="0">
                  <a:pos x="39" y="135"/>
                </a:cxn>
                <a:cxn ang="0">
                  <a:pos x="33" y="129"/>
                </a:cxn>
                <a:cxn ang="0">
                  <a:pos x="30" y="131"/>
                </a:cxn>
                <a:cxn ang="0">
                  <a:pos x="27" y="126"/>
                </a:cxn>
                <a:cxn ang="0">
                  <a:pos x="25" y="113"/>
                </a:cxn>
                <a:cxn ang="0">
                  <a:pos x="22" y="96"/>
                </a:cxn>
                <a:cxn ang="0">
                  <a:pos x="18" y="74"/>
                </a:cxn>
                <a:cxn ang="0">
                  <a:pos x="10" y="54"/>
                </a:cxn>
                <a:cxn ang="0">
                  <a:pos x="7" y="33"/>
                </a:cxn>
                <a:cxn ang="0">
                  <a:pos x="4" y="21"/>
                </a:cxn>
                <a:cxn ang="0">
                  <a:pos x="0" y="12"/>
                </a:cxn>
                <a:cxn ang="0">
                  <a:pos x="0" y="6"/>
                </a:cxn>
                <a:cxn ang="0">
                  <a:pos x="1" y="0"/>
                </a:cxn>
                <a:cxn ang="0">
                  <a:pos x="7" y="0"/>
                </a:cxn>
                <a:cxn ang="0">
                  <a:pos x="13" y="6"/>
                </a:cxn>
              </a:cxnLst>
              <a:rect l="0" t="0" r="r" b="b"/>
              <a:pathLst>
                <a:path w="54" h="156">
                  <a:moveTo>
                    <a:pt x="13" y="6"/>
                  </a:moveTo>
                  <a:lnTo>
                    <a:pt x="13" y="6"/>
                  </a:lnTo>
                  <a:lnTo>
                    <a:pt x="14" y="11"/>
                  </a:lnTo>
                  <a:lnTo>
                    <a:pt x="18" y="25"/>
                  </a:lnTo>
                  <a:lnTo>
                    <a:pt x="27" y="45"/>
                  </a:lnTo>
                  <a:lnTo>
                    <a:pt x="33" y="70"/>
                  </a:lnTo>
                  <a:lnTo>
                    <a:pt x="40" y="95"/>
                  </a:lnTo>
                  <a:lnTo>
                    <a:pt x="48" y="119"/>
                  </a:lnTo>
                  <a:lnTo>
                    <a:pt x="53" y="141"/>
                  </a:lnTo>
                  <a:lnTo>
                    <a:pt x="54" y="156"/>
                  </a:lnTo>
                  <a:lnTo>
                    <a:pt x="53" y="154"/>
                  </a:lnTo>
                  <a:lnTo>
                    <a:pt x="50" y="151"/>
                  </a:lnTo>
                  <a:lnTo>
                    <a:pt x="48" y="148"/>
                  </a:lnTo>
                  <a:lnTo>
                    <a:pt x="44" y="142"/>
                  </a:lnTo>
                  <a:lnTo>
                    <a:pt x="39" y="135"/>
                  </a:lnTo>
                  <a:lnTo>
                    <a:pt x="33" y="129"/>
                  </a:lnTo>
                  <a:lnTo>
                    <a:pt x="30" y="131"/>
                  </a:lnTo>
                  <a:lnTo>
                    <a:pt x="27" y="126"/>
                  </a:lnTo>
                  <a:lnTo>
                    <a:pt x="25" y="113"/>
                  </a:lnTo>
                  <a:lnTo>
                    <a:pt x="22" y="96"/>
                  </a:lnTo>
                  <a:lnTo>
                    <a:pt x="18" y="74"/>
                  </a:lnTo>
                  <a:lnTo>
                    <a:pt x="10" y="54"/>
                  </a:lnTo>
                  <a:lnTo>
                    <a:pt x="7" y="33"/>
                  </a:lnTo>
                  <a:lnTo>
                    <a:pt x="4" y="21"/>
                  </a:lnTo>
                  <a:lnTo>
                    <a:pt x="0" y="12"/>
                  </a:lnTo>
                  <a:lnTo>
                    <a:pt x="0" y="6"/>
                  </a:lnTo>
                  <a:lnTo>
                    <a:pt x="1" y="0"/>
                  </a:lnTo>
                  <a:lnTo>
                    <a:pt x="7" y="0"/>
                  </a:lnTo>
                  <a:lnTo>
                    <a:pt x="13" y="6"/>
                  </a:lnTo>
                  <a:close/>
                </a:path>
              </a:pathLst>
            </a:custGeom>
            <a:noFill/>
            <a:ln w="1588">
              <a:solidFill>
                <a:srgbClr val="000000"/>
              </a:solidFill>
              <a:prstDash val="solid"/>
              <a:round/>
              <a:headEnd/>
              <a:tailEnd/>
            </a:ln>
          </p:spPr>
          <p:txBody>
            <a:bodyPr/>
            <a:lstStyle/>
            <a:p>
              <a:endParaRPr lang="en-US"/>
            </a:p>
          </p:txBody>
        </p:sp>
        <p:sp>
          <p:nvSpPr>
            <p:cNvPr id="1242233" name="Freeform 1145"/>
            <p:cNvSpPr>
              <a:spLocks/>
            </p:cNvSpPr>
            <p:nvPr/>
          </p:nvSpPr>
          <p:spPr bwMode="auto">
            <a:xfrm>
              <a:off x="3656" y="2214"/>
              <a:ext cx="18" cy="81"/>
            </a:xfrm>
            <a:custGeom>
              <a:avLst/>
              <a:gdLst/>
              <a:ahLst/>
              <a:cxnLst>
                <a:cxn ang="0">
                  <a:pos x="0" y="9"/>
                </a:cxn>
                <a:cxn ang="0">
                  <a:pos x="0" y="15"/>
                </a:cxn>
                <a:cxn ang="0">
                  <a:pos x="2" y="30"/>
                </a:cxn>
                <a:cxn ang="0">
                  <a:pos x="4" y="51"/>
                </a:cxn>
                <a:cxn ang="0">
                  <a:pos x="8" y="76"/>
                </a:cxn>
                <a:cxn ang="0">
                  <a:pos x="11" y="102"/>
                </a:cxn>
                <a:cxn ang="0">
                  <a:pos x="13" y="127"/>
                </a:cxn>
                <a:cxn ang="0">
                  <a:pos x="18" y="147"/>
                </a:cxn>
                <a:cxn ang="0">
                  <a:pos x="22" y="162"/>
                </a:cxn>
                <a:cxn ang="0">
                  <a:pos x="23" y="159"/>
                </a:cxn>
                <a:cxn ang="0">
                  <a:pos x="26" y="157"/>
                </a:cxn>
                <a:cxn ang="0">
                  <a:pos x="27" y="151"/>
                </a:cxn>
                <a:cxn ang="0">
                  <a:pos x="29" y="145"/>
                </a:cxn>
                <a:cxn ang="0">
                  <a:pos x="31" y="136"/>
                </a:cxn>
                <a:cxn ang="0">
                  <a:pos x="31" y="130"/>
                </a:cxn>
                <a:cxn ang="0">
                  <a:pos x="36" y="129"/>
                </a:cxn>
                <a:cxn ang="0">
                  <a:pos x="35" y="123"/>
                </a:cxn>
                <a:cxn ang="0">
                  <a:pos x="34" y="113"/>
                </a:cxn>
                <a:cxn ang="0">
                  <a:pos x="29" y="93"/>
                </a:cxn>
                <a:cxn ang="0">
                  <a:pos x="26" y="71"/>
                </a:cxn>
                <a:cxn ang="0">
                  <a:pos x="21" y="51"/>
                </a:cxn>
                <a:cxn ang="0">
                  <a:pos x="17" y="33"/>
                </a:cxn>
                <a:cxn ang="0">
                  <a:pos x="14" y="18"/>
                </a:cxn>
                <a:cxn ang="0">
                  <a:pos x="13" y="9"/>
                </a:cxn>
                <a:cxn ang="0">
                  <a:pos x="12" y="3"/>
                </a:cxn>
                <a:cxn ang="0">
                  <a:pos x="8" y="0"/>
                </a:cxn>
                <a:cxn ang="0">
                  <a:pos x="3" y="2"/>
                </a:cxn>
                <a:cxn ang="0">
                  <a:pos x="0" y="9"/>
                </a:cxn>
              </a:cxnLst>
              <a:rect l="0" t="0" r="r" b="b"/>
              <a:pathLst>
                <a:path w="36" h="162">
                  <a:moveTo>
                    <a:pt x="0" y="9"/>
                  </a:moveTo>
                  <a:lnTo>
                    <a:pt x="0" y="15"/>
                  </a:lnTo>
                  <a:lnTo>
                    <a:pt x="2" y="30"/>
                  </a:lnTo>
                  <a:lnTo>
                    <a:pt x="4" y="51"/>
                  </a:lnTo>
                  <a:lnTo>
                    <a:pt x="8" y="76"/>
                  </a:lnTo>
                  <a:lnTo>
                    <a:pt x="11" y="102"/>
                  </a:lnTo>
                  <a:lnTo>
                    <a:pt x="13" y="127"/>
                  </a:lnTo>
                  <a:lnTo>
                    <a:pt x="18" y="147"/>
                  </a:lnTo>
                  <a:lnTo>
                    <a:pt x="22" y="162"/>
                  </a:lnTo>
                  <a:lnTo>
                    <a:pt x="23" y="159"/>
                  </a:lnTo>
                  <a:lnTo>
                    <a:pt x="26" y="157"/>
                  </a:lnTo>
                  <a:lnTo>
                    <a:pt x="27" y="151"/>
                  </a:lnTo>
                  <a:lnTo>
                    <a:pt x="29" y="145"/>
                  </a:lnTo>
                  <a:lnTo>
                    <a:pt x="31" y="136"/>
                  </a:lnTo>
                  <a:lnTo>
                    <a:pt x="31" y="130"/>
                  </a:lnTo>
                  <a:lnTo>
                    <a:pt x="36" y="129"/>
                  </a:lnTo>
                  <a:lnTo>
                    <a:pt x="35" y="123"/>
                  </a:lnTo>
                  <a:lnTo>
                    <a:pt x="34" y="113"/>
                  </a:lnTo>
                  <a:lnTo>
                    <a:pt x="29" y="93"/>
                  </a:lnTo>
                  <a:lnTo>
                    <a:pt x="26" y="71"/>
                  </a:lnTo>
                  <a:lnTo>
                    <a:pt x="21" y="51"/>
                  </a:lnTo>
                  <a:lnTo>
                    <a:pt x="17" y="33"/>
                  </a:lnTo>
                  <a:lnTo>
                    <a:pt x="14" y="18"/>
                  </a:lnTo>
                  <a:lnTo>
                    <a:pt x="13" y="9"/>
                  </a:lnTo>
                  <a:lnTo>
                    <a:pt x="12" y="3"/>
                  </a:lnTo>
                  <a:lnTo>
                    <a:pt x="8" y="0"/>
                  </a:lnTo>
                  <a:lnTo>
                    <a:pt x="3" y="2"/>
                  </a:lnTo>
                  <a:lnTo>
                    <a:pt x="0" y="9"/>
                  </a:lnTo>
                  <a:close/>
                </a:path>
              </a:pathLst>
            </a:custGeom>
            <a:solidFill>
              <a:srgbClr val="FFFFFF"/>
            </a:solidFill>
            <a:ln w="9525">
              <a:noFill/>
              <a:round/>
              <a:headEnd/>
              <a:tailEnd/>
            </a:ln>
          </p:spPr>
          <p:txBody>
            <a:bodyPr/>
            <a:lstStyle/>
            <a:p>
              <a:endParaRPr lang="en-US"/>
            </a:p>
          </p:txBody>
        </p:sp>
        <p:sp>
          <p:nvSpPr>
            <p:cNvPr id="1242234" name="Freeform 1146"/>
            <p:cNvSpPr>
              <a:spLocks/>
            </p:cNvSpPr>
            <p:nvPr/>
          </p:nvSpPr>
          <p:spPr bwMode="auto">
            <a:xfrm>
              <a:off x="3656" y="2214"/>
              <a:ext cx="18" cy="81"/>
            </a:xfrm>
            <a:custGeom>
              <a:avLst/>
              <a:gdLst/>
              <a:ahLst/>
              <a:cxnLst>
                <a:cxn ang="0">
                  <a:pos x="0" y="9"/>
                </a:cxn>
                <a:cxn ang="0">
                  <a:pos x="0" y="9"/>
                </a:cxn>
                <a:cxn ang="0">
                  <a:pos x="0" y="15"/>
                </a:cxn>
                <a:cxn ang="0">
                  <a:pos x="2" y="30"/>
                </a:cxn>
                <a:cxn ang="0">
                  <a:pos x="4" y="51"/>
                </a:cxn>
                <a:cxn ang="0">
                  <a:pos x="8" y="76"/>
                </a:cxn>
                <a:cxn ang="0">
                  <a:pos x="11" y="102"/>
                </a:cxn>
                <a:cxn ang="0">
                  <a:pos x="13" y="127"/>
                </a:cxn>
                <a:cxn ang="0">
                  <a:pos x="18" y="147"/>
                </a:cxn>
                <a:cxn ang="0">
                  <a:pos x="22" y="162"/>
                </a:cxn>
                <a:cxn ang="0">
                  <a:pos x="23" y="159"/>
                </a:cxn>
                <a:cxn ang="0">
                  <a:pos x="26" y="157"/>
                </a:cxn>
                <a:cxn ang="0">
                  <a:pos x="27" y="151"/>
                </a:cxn>
                <a:cxn ang="0">
                  <a:pos x="29" y="145"/>
                </a:cxn>
                <a:cxn ang="0">
                  <a:pos x="31" y="136"/>
                </a:cxn>
                <a:cxn ang="0">
                  <a:pos x="31" y="130"/>
                </a:cxn>
                <a:cxn ang="0">
                  <a:pos x="36" y="129"/>
                </a:cxn>
                <a:cxn ang="0">
                  <a:pos x="35" y="123"/>
                </a:cxn>
                <a:cxn ang="0">
                  <a:pos x="34" y="113"/>
                </a:cxn>
                <a:cxn ang="0">
                  <a:pos x="29" y="93"/>
                </a:cxn>
                <a:cxn ang="0">
                  <a:pos x="26" y="71"/>
                </a:cxn>
                <a:cxn ang="0">
                  <a:pos x="21" y="51"/>
                </a:cxn>
                <a:cxn ang="0">
                  <a:pos x="17" y="33"/>
                </a:cxn>
                <a:cxn ang="0">
                  <a:pos x="14" y="18"/>
                </a:cxn>
                <a:cxn ang="0">
                  <a:pos x="13" y="9"/>
                </a:cxn>
                <a:cxn ang="0">
                  <a:pos x="12" y="3"/>
                </a:cxn>
                <a:cxn ang="0">
                  <a:pos x="8" y="0"/>
                </a:cxn>
                <a:cxn ang="0">
                  <a:pos x="3" y="2"/>
                </a:cxn>
                <a:cxn ang="0">
                  <a:pos x="0" y="9"/>
                </a:cxn>
              </a:cxnLst>
              <a:rect l="0" t="0" r="r" b="b"/>
              <a:pathLst>
                <a:path w="36" h="162">
                  <a:moveTo>
                    <a:pt x="0" y="9"/>
                  </a:moveTo>
                  <a:lnTo>
                    <a:pt x="0" y="9"/>
                  </a:lnTo>
                  <a:lnTo>
                    <a:pt x="0" y="15"/>
                  </a:lnTo>
                  <a:lnTo>
                    <a:pt x="2" y="30"/>
                  </a:lnTo>
                  <a:lnTo>
                    <a:pt x="4" y="51"/>
                  </a:lnTo>
                  <a:lnTo>
                    <a:pt x="8" y="76"/>
                  </a:lnTo>
                  <a:lnTo>
                    <a:pt x="11" y="102"/>
                  </a:lnTo>
                  <a:lnTo>
                    <a:pt x="13" y="127"/>
                  </a:lnTo>
                  <a:lnTo>
                    <a:pt x="18" y="147"/>
                  </a:lnTo>
                  <a:lnTo>
                    <a:pt x="22" y="162"/>
                  </a:lnTo>
                  <a:lnTo>
                    <a:pt x="23" y="159"/>
                  </a:lnTo>
                  <a:lnTo>
                    <a:pt x="26" y="157"/>
                  </a:lnTo>
                  <a:lnTo>
                    <a:pt x="27" y="151"/>
                  </a:lnTo>
                  <a:lnTo>
                    <a:pt x="29" y="145"/>
                  </a:lnTo>
                  <a:lnTo>
                    <a:pt x="31" y="136"/>
                  </a:lnTo>
                  <a:lnTo>
                    <a:pt x="31" y="130"/>
                  </a:lnTo>
                  <a:lnTo>
                    <a:pt x="36" y="129"/>
                  </a:lnTo>
                  <a:lnTo>
                    <a:pt x="35" y="123"/>
                  </a:lnTo>
                  <a:lnTo>
                    <a:pt x="34" y="113"/>
                  </a:lnTo>
                  <a:lnTo>
                    <a:pt x="29" y="93"/>
                  </a:lnTo>
                  <a:lnTo>
                    <a:pt x="26" y="71"/>
                  </a:lnTo>
                  <a:lnTo>
                    <a:pt x="21" y="51"/>
                  </a:lnTo>
                  <a:lnTo>
                    <a:pt x="17" y="33"/>
                  </a:lnTo>
                  <a:lnTo>
                    <a:pt x="14" y="18"/>
                  </a:lnTo>
                  <a:lnTo>
                    <a:pt x="13" y="9"/>
                  </a:lnTo>
                  <a:lnTo>
                    <a:pt x="12" y="3"/>
                  </a:lnTo>
                  <a:lnTo>
                    <a:pt x="8" y="0"/>
                  </a:lnTo>
                  <a:lnTo>
                    <a:pt x="3" y="2"/>
                  </a:lnTo>
                  <a:lnTo>
                    <a:pt x="0" y="9"/>
                  </a:lnTo>
                  <a:close/>
                </a:path>
              </a:pathLst>
            </a:custGeom>
            <a:noFill/>
            <a:ln w="1588">
              <a:solidFill>
                <a:srgbClr val="000000"/>
              </a:solidFill>
              <a:prstDash val="solid"/>
              <a:round/>
              <a:headEnd/>
              <a:tailEnd/>
            </a:ln>
          </p:spPr>
          <p:txBody>
            <a:bodyPr/>
            <a:lstStyle/>
            <a:p>
              <a:endParaRPr lang="en-US"/>
            </a:p>
          </p:txBody>
        </p:sp>
        <p:sp>
          <p:nvSpPr>
            <p:cNvPr id="1242235" name="Freeform 1147"/>
            <p:cNvSpPr>
              <a:spLocks/>
            </p:cNvSpPr>
            <p:nvPr/>
          </p:nvSpPr>
          <p:spPr bwMode="auto">
            <a:xfrm>
              <a:off x="3650" y="2217"/>
              <a:ext cx="11" cy="76"/>
            </a:xfrm>
            <a:custGeom>
              <a:avLst/>
              <a:gdLst/>
              <a:ahLst/>
              <a:cxnLst>
                <a:cxn ang="0">
                  <a:pos x="4" y="123"/>
                </a:cxn>
                <a:cxn ang="0">
                  <a:pos x="7" y="127"/>
                </a:cxn>
                <a:cxn ang="0">
                  <a:pos x="8" y="133"/>
                </a:cxn>
                <a:cxn ang="0">
                  <a:pos x="9" y="138"/>
                </a:cxn>
                <a:cxn ang="0">
                  <a:pos x="15" y="144"/>
                </a:cxn>
                <a:cxn ang="0">
                  <a:pos x="17" y="145"/>
                </a:cxn>
                <a:cxn ang="0">
                  <a:pos x="21" y="145"/>
                </a:cxn>
                <a:cxn ang="0">
                  <a:pos x="22" y="147"/>
                </a:cxn>
                <a:cxn ang="0">
                  <a:pos x="24" y="153"/>
                </a:cxn>
                <a:cxn ang="0">
                  <a:pos x="24" y="147"/>
                </a:cxn>
                <a:cxn ang="0">
                  <a:pos x="22" y="130"/>
                </a:cxn>
                <a:cxn ang="0">
                  <a:pos x="22" y="110"/>
                </a:cxn>
                <a:cxn ang="0">
                  <a:pos x="21" y="84"/>
                </a:cxn>
                <a:cxn ang="0">
                  <a:pos x="18" y="59"/>
                </a:cxn>
                <a:cxn ang="0">
                  <a:pos x="16" y="36"/>
                </a:cxn>
                <a:cxn ang="0">
                  <a:pos x="15" y="19"/>
                </a:cxn>
                <a:cxn ang="0">
                  <a:pos x="13" y="12"/>
                </a:cxn>
                <a:cxn ang="0">
                  <a:pos x="9" y="5"/>
                </a:cxn>
                <a:cxn ang="0">
                  <a:pos x="9" y="0"/>
                </a:cxn>
                <a:cxn ang="0">
                  <a:pos x="7" y="2"/>
                </a:cxn>
                <a:cxn ang="0">
                  <a:pos x="2" y="13"/>
                </a:cxn>
                <a:cxn ang="0">
                  <a:pos x="2" y="18"/>
                </a:cxn>
                <a:cxn ang="0">
                  <a:pos x="2" y="30"/>
                </a:cxn>
                <a:cxn ang="0">
                  <a:pos x="2" y="46"/>
                </a:cxn>
                <a:cxn ang="0">
                  <a:pos x="0" y="65"/>
                </a:cxn>
                <a:cxn ang="0">
                  <a:pos x="0" y="84"/>
                </a:cxn>
                <a:cxn ang="0">
                  <a:pos x="2" y="102"/>
                </a:cxn>
                <a:cxn ang="0">
                  <a:pos x="2" y="116"/>
                </a:cxn>
                <a:cxn ang="0">
                  <a:pos x="4" y="123"/>
                </a:cxn>
              </a:cxnLst>
              <a:rect l="0" t="0" r="r" b="b"/>
              <a:pathLst>
                <a:path w="24" h="153">
                  <a:moveTo>
                    <a:pt x="4" y="123"/>
                  </a:moveTo>
                  <a:lnTo>
                    <a:pt x="7" y="127"/>
                  </a:lnTo>
                  <a:lnTo>
                    <a:pt x="8" y="133"/>
                  </a:lnTo>
                  <a:lnTo>
                    <a:pt x="9" y="138"/>
                  </a:lnTo>
                  <a:lnTo>
                    <a:pt x="15" y="144"/>
                  </a:lnTo>
                  <a:lnTo>
                    <a:pt x="17" y="145"/>
                  </a:lnTo>
                  <a:lnTo>
                    <a:pt x="21" y="145"/>
                  </a:lnTo>
                  <a:lnTo>
                    <a:pt x="22" y="147"/>
                  </a:lnTo>
                  <a:lnTo>
                    <a:pt x="24" y="153"/>
                  </a:lnTo>
                  <a:lnTo>
                    <a:pt x="24" y="147"/>
                  </a:lnTo>
                  <a:lnTo>
                    <a:pt x="22" y="130"/>
                  </a:lnTo>
                  <a:lnTo>
                    <a:pt x="22" y="110"/>
                  </a:lnTo>
                  <a:lnTo>
                    <a:pt x="21" y="84"/>
                  </a:lnTo>
                  <a:lnTo>
                    <a:pt x="18" y="59"/>
                  </a:lnTo>
                  <a:lnTo>
                    <a:pt x="16" y="36"/>
                  </a:lnTo>
                  <a:lnTo>
                    <a:pt x="15" y="19"/>
                  </a:lnTo>
                  <a:lnTo>
                    <a:pt x="13" y="12"/>
                  </a:lnTo>
                  <a:lnTo>
                    <a:pt x="9" y="5"/>
                  </a:lnTo>
                  <a:lnTo>
                    <a:pt x="9" y="0"/>
                  </a:lnTo>
                  <a:lnTo>
                    <a:pt x="7" y="2"/>
                  </a:lnTo>
                  <a:lnTo>
                    <a:pt x="2" y="13"/>
                  </a:lnTo>
                  <a:lnTo>
                    <a:pt x="2" y="18"/>
                  </a:lnTo>
                  <a:lnTo>
                    <a:pt x="2" y="30"/>
                  </a:lnTo>
                  <a:lnTo>
                    <a:pt x="2" y="46"/>
                  </a:lnTo>
                  <a:lnTo>
                    <a:pt x="0" y="65"/>
                  </a:lnTo>
                  <a:lnTo>
                    <a:pt x="0" y="84"/>
                  </a:lnTo>
                  <a:lnTo>
                    <a:pt x="2" y="102"/>
                  </a:lnTo>
                  <a:lnTo>
                    <a:pt x="2" y="116"/>
                  </a:lnTo>
                  <a:lnTo>
                    <a:pt x="4" y="123"/>
                  </a:lnTo>
                  <a:close/>
                </a:path>
              </a:pathLst>
            </a:custGeom>
            <a:solidFill>
              <a:srgbClr val="FFFFFF"/>
            </a:solidFill>
            <a:ln w="9525">
              <a:noFill/>
              <a:round/>
              <a:headEnd/>
              <a:tailEnd/>
            </a:ln>
          </p:spPr>
          <p:txBody>
            <a:bodyPr/>
            <a:lstStyle/>
            <a:p>
              <a:endParaRPr lang="en-US"/>
            </a:p>
          </p:txBody>
        </p:sp>
        <p:sp>
          <p:nvSpPr>
            <p:cNvPr id="1242236" name="Freeform 1148"/>
            <p:cNvSpPr>
              <a:spLocks/>
            </p:cNvSpPr>
            <p:nvPr/>
          </p:nvSpPr>
          <p:spPr bwMode="auto">
            <a:xfrm>
              <a:off x="3650" y="2217"/>
              <a:ext cx="11" cy="76"/>
            </a:xfrm>
            <a:custGeom>
              <a:avLst/>
              <a:gdLst/>
              <a:ahLst/>
              <a:cxnLst>
                <a:cxn ang="0">
                  <a:pos x="4" y="123"/>
                </a:cxn>
                <a:cxn ang="0">
                  <a:pos x="4" y="123"/>
                </a:cxn>
                <a:cxn ang="0">
                  <a:pos x="7" y="127"/>
                </a:cxn>
                <a:cxn ang="0">
                  <a:pos x="8" y="133"/>
                </a:cxn>
                <a:cxn ang="0">
                  <a:pos x="9" y="138"/>
                </a:cxn>
                <a:cxn ang="0">
                  <a:pos x="15" y="144"/>
                </a:cxn>
                <a:cxn ang="0">
                  <a:pos x="17" y="145"/>
                </a:cxn>
                <a:cxn ang="0">
                  <a:pos x="21" y="145"/>
                </a:cxn>
                <a:cxn ang="0">
                  <a:pos x="22" y="147"/>
                </a:cxn>
                <a:cxn ang="0">
                  <a:pos x="24" y="153"/>
                </a:cxn>
                <a:cxn ang="0">
                  <a:pos x="24" y="147"/>
                </a:cxn>
                <a:cxn ang="0">
                  <a:pos x="22" y="130"/>
                </a:cxn>
                <a:cxn ang="0">
                  <a:pos x="22" y="110"/>
                </a:cxn>
                <a:cxn ang="0">
                  <a:pos x="21" y="84"/>
                </a:cxn>
                <a:cxn ang="0">
                  <a:pos x="18" y="59"/>
                </a:cxn>
                <a:cxn ang="0">
                  <a:pos x="16" y="36"/>
                </a:cxn>
                <a:cxn ang="0">
                  <a:pos x="15" y="19"/>
                </a:cxn>
                <a:cxn ang="0">
                  <a:pos x="13" y="12"/>
                </a:cxn>
                <a:cxn ang="0">
                  <a:pos x="9" y="5"/>
                </a:cxn>
                <a:cxn ang="0">
                  <a:pos x="9" y="0"/>
                </a:cxn>
                <a:cxn ang="0">
                  <a:pos x="7" y="2"/>
                </a:cxn>
                <a:cxn ang="0">
                  <a:pos x="2" y="13"/>
                </a:cxn>
                <a:cxn ang="0">
                  <a:pos x="2" y="18"/>
                </a:cxn>
                <a:cxn ang="0">
                  <a:pos x="2" y="30"/>
                </a:cxn>
                <a:cxn ang="0">
                  <a:pos x="2" y="46"/>
                </a:cxn>
                <a:cxn ang="0">
                  <a:pos x="0" y="65"/>
                </a:cxn>
                <a:cxn ang="0">
                  <a:pos x="0" y="84"/>
                </a:cxn>
                <a:cxn ang="0">
                  <a:pos x="2" y="102"/>
                </a:cxn>
                <a:cxn ang="0">
                  <a:pos x="2" y="116"/>
                </a:cxn>
                <a:cxn ang="0">
                  <a:pos x="4" y="123"/>
                </a:cxn>
              </a:cxnLst>
              <a:rect l="0" t="0" r="r" b="b"/>
              <a:pathLst>
                <a:path w="24" h="153">
                  <a:moveTo>
                    <a:pt x="4" y="123"/>
                  </a:moveTo>
                  <a:lnTo>
                    <a:pt x="4" y="123"/>
                  </a:lnTo>
                  <a:lnTo>
                    <a:pt x="7" y="127"/>
                  </a:lnTo>
                  <a:lnTo>
                    <a:pt x="8" y="133"/>
                  </a:lnTo>
                  <a:lnTo>
                    <a:pt x="9" y="138"/>
                  </a:lnTo>
                  <a:lnTo>
                    <a:pt x="15" y="144"/>
                  </a:lnTo>
                  <a:lnTo>
                    <a:pt x="17" y="145"/>
                  </a:lnTo>
                  <a:lnTo>
                    <a:pt x="21" y="145"/>
                  </a:lnTo>
                  <a:lnTo>
                    <a:pt x="22" y="147"/>
                  </a:lnTo>
                  <a:lnTo>
                    <a:pt x="24" y="153"/>
                  </a:lnTo>
                  <a:lnTo>
                    <a:pt x="24" y="147"/>
                  </a:lnTo>
                  <a:lnTo>
                    <a:pt x="22" y="130"/>
                  </a:lnTo>
                  <a:lnTo>
                    <a:pt x="22" y="110"/>
                  </a:lnTo>
                  <a:lnTo>
                    <a:pt x="21" y="84"/>
                  </a:lnTo>
                  <a:lnTo>
                    <a:pt x="18" y="59"/>
                  </a:lnTo>
                  <a:lnTo>
                    <a:pt x="16" y="36"/>
                  </a:lnTo>
                  <a:lnTo>
                    <a:pt x="15" y="19"/>
                  </a:lnTo>
                  <a:lnTo>
                    <a:pt x="13" y="12"/>
                  </a:lnTo>
                  <a:lnTo>
                    <a:pt x="9" y="5"/>
                  </a:lnTo>
                  <a:lnTo>
                    <a:pt x="9" y="0"/>
                  </a:lnTo>
                  <a:lnTo>
                    <a:pt x="7" y="2"/>
                  </a:lnTo>
                  <a:lnTo>
                    <a:pt x="2" y="13"/>
                  </a:lnTo>
                  <a:lnTo>
                    <a:pt x="2" y="18"/>
                  </a:lnTo>
                  <a:lnTo>
                    <a:pt x="2" y="30"/>
                  </a:lnTo>
                  <a:lnTo>
                    <a:pt x="2" y="46"/>
                  </a:lnTo>
                  <a:lnTo>
                    <a:pt x="0" y="65"/>
                  </a:lnTo>
                  <a:lnTo>
                    <a:pt x="0" y="84"/>
                  </a:lnTo>
                  <a:lnTo>
                    <a:pt x="2" y="102"/>
                  </a:lnTo>
                  <a:lnTo>
                    <a:pt x="2" y="116"/>
                  </a:lnTo>
                  <a:lnTo>
                    <a:pt x="4" y="123"/>
                  </a:lnTo>
                  <a:close/>
                </a:path>
              </a:pathLst>
            </a:custGeom>
            <a:noFill/>
            <a:ln w="1588">
              <a:solidFill>
                <a:srgbClr val="000000"/>
              </a:solidFill>
              <a:prstDash val="solid"/>
              <a:round/>
              <a:headEnd/>
              <a:tailEnd/>
            </a:ln>
          </p:spPr>
          <p:txBody>
            <a:bodyPr/>
            <a:lstStyle/>
            <a:p>
              <a:endParaRPr lang="en-US"/>
            </a:p>
          </p:txBody>
        </p:sp>
        <p:sp>
          <p:nvSpPr>
            <p:cNvPr id="1242237" name="Freeform 1149"/>
            <p:cNvSpPr>
              <a:spLocks/>
            </p:cNvSpPr>
            <p:nvPr/>
          </p:nvSpPr>
          <p:spPr bwMode="auto">
            <a:xfrm>
              <a:off x="3638" y="2217"/>
              <a:ext cx="12" cy="74"/>
            </a:xfrm>
            <a:custGeom>
              <a:avLst/>
              <a:gdLst/>
              <a:ahLst/>
              <a:cxnLst>
                <a:cxn ang="0">
                  <a:pos x="9" y="9"/>
                </a:cxn>
                <a:cxn ang="0">
                  <a:pos x="9" y="13"/>
                </a:cxn>
                <a:cxn ang="0">
                  <a:pos x="8" y="27"/>
                </a:cxn>
                <a:cxn ang="0">
                  <a:pos x="5" y="46"/>
                </a:cxn>
                <a:cxn ang="0">
                  <a:pos x="4" y="70"/>
                </a:cxn>
                <a:cxn ang="0">
                  <a:pos x="3" y="95"/>
                </a:cxn>
                <a:cxn ang="0">
                  <a:pos x="0" y="116"/>
                </a:cxn>
                <a:cxn ang="0">
                  <a:pos x="0" y="136"/>
                </a:cxn>
                <a:cxn ang="0">
                  <a:pos x="3" y="148"/>
                </a:cxn>
                <a:cxn ang="0">
                  <a:pos x="4" y="145"/>
                </a:cxn>
                <a:cxn ang="0">
                  <a:pos x="5" y="144"/>
                </a:cxn>
                <a:cxn ang="0">
                  <a:pos x="8" y="141"/>
                </a:cxn>
                <a:cxn ang="0">
                  <a:pos x="12" y="133"/>
                </a:cxn>
                <a:cxn ang="0">
                  <a:pos x="13" y="129"/>
                </a:cxn>
                <a:cxn ang="0">
                  <a:pos x="15" y="124"/>
                </a:cxn>
                <a:cxn ang="0">
                  <a:pos x="22" y="124"/>
                </a:cxn>
                <a:cxn ang="0">
                  <a:pos x="22" y="119"/>
                </a:cxn>
                <a:cxn ang="0">
                  <a:pos x="22" y="107"/>
                </a:cxn>
                <a:cxn ang="0">
                  <a:pos x="22" y="92"/>
                </a:cxn>
                <a:cxn ang="0">
                  <a:pos x="22" y="71"/>
                </a:cxn>
                <a:cxn ang="0">
                  <a:pos x="22" y="52"/>
                </a:cxn>
                <a:cxn ang="0">
                  <a:pos x="23" y="33"/>
                </a:cxn>
                <a:cxn ang="0">
                  <a:pos x="23" y="19"/>
                </a:cxn>
                <a:cxn ang="0">
                  <a:pos x="24" y="12"/>
                </a:cxn>
                <a:cxn ang="0">
                  <a:pos x="23" y="5"/>
                </a:cxn>
                <a:cxn ang="0">
                  <a:pos x="21" y="0"/>
                </a:cxn>
                <a:cxn ang="0">
                  <a:pos x="14" y="0"/>
                </a:cxn>
                <a:cxn ang="0">
                  <a:pos x="9" y="9"/>
                </a:cxn>
              </a:cxnLst>
              <a:rect l="0" t="0" r="r" b="b"/>
              <a:pathLst>
                <a:path w="24" h="148">
                  <a:moveTo>
                    <a:pt x="9" y="9"/>
                  </a:moveTo>
                  <a:lnTo>
                    <a:pt x="9" y="13"/>
                  </a:lnTo>
                  <a:lnTo>
                    <a:pt x="8" y="27"/>
                  </a:lnTo>
                  <a:lnTo>
                    <a:pt x="5" y="46"/>
                  </a:lnTo>
                  <a:lnTo>
                    <a:pt x="4" y="70"/>
                  </a:lnTo>
                  <a:lnTo>
                    <a:pt x="3" y="95"/>
                  </a:lnTo>
                  <a:lnTo>
                    <a:pt x="0" y="116"/>
                  </a:lnTo>
                  <a:lnTo>
                    <a:pt x="0" y="136"/>
                  </a:lnTo>
                  <a:lnTo>
                    <a:pt x="3" y="148"/>
                  </a:lnTo>
                  <a:lnTo>
                    <a:pt x="4" y="145"/>
                  </a:lnTo>
                  <a:lnTo>
                    <a:pt x="5" y="144"/>
                  </a:lnTo>
                  <a:lnTo>
                    <a:pt x="8" y="141"/>
                  </a:lnTo>
                  <a:lnTo>
                    <a:pt x="12" y="133"/>
                  </a:lnTo>
                  <a:lnTo>
                    <a:pt x="13" y="129"/>
                  </a:lnTo>
                  <a:lnTo>
                    <a:pt x="15" y="124"/>
                  </a:lnTo>
                  <a:lnTo>
                    <a:pt x="22" y="124"/>
                  </a:lnTo>
                  <a:lnTo>
                    <a:pt x="22" y="119"/>
                  </a:lnTo>
                  <a:lnTo>
                    <a:pt x="22" y="107"/>
                  </a:lnTo>
                  <a:lnTo>
                    <a:pt x="22" y="92"/>
                  </a:lnTo>
                  <a:lnTo>
                    <a:pt x="22" y="71"/>
                  </a:lnTo>
                  <a:lnTo>
                    <a:pt x="22" y="52"/>
                  </a:lnTo>
                  <a:lnTo>
                    <a:pt x="23" y="33"/>
                  </a:lnTo>
                  <a:lnTo>
                    <a:pt x="23" y="19"/>
                  </a:lnTo>
                  <a:lnTo>
                    <a:pt x="24" y="12"/>
                  </a:lnTo>
                  <a:lnTo>
                    <a:pt x="23" y="5"/>
                  </a:lnTo>
                  <a:lnTo>
                    <a:pt x="21" y="0"/>
                  </a:lnTo>
                  <a:lnTo>
                    <a:pt x="14" y="0"/>
                  </a:lnTo>
                  <a:lnTo>
                    <a:pt x="9" y="9"/>
                  </a:lnTo>
                  <a:close/>
                </a:path>
              </a:pathLst>
            </a:custGeom>
            <a:solidFill>
              <a:srgbClr val="FFFFFF"/>
            </a:solidFill>
            <a:ln w="9525">
              <a:noFill/>
              <a:round/>
              <a:headEnd/>
              <a:tailEnd/>
            </a:ln>
          </p:spPr>
          <p:txBody>
            <a:bodyPr/>
            <a:lstStyle/>
            <a:p>
              <a:endParaRPr lang="en-US"/>
            </a:p>
          </p:txBody>
        </p:sp>
        <p:sp>
          <p:nvSpPr>
            <p:cNvPr id="1242238" name="Freeform 1150"/>
            <p:cNvSpPr>
              <a:spLocks/>
            </p:cNvSpPr>
            <p:nvPr/>
          </p:nvSpPr>
          <p:spPr bwMode="auto">
            <a:xfrm>
              <a:off x="3638" y="2217"/>
              <a:ext cx="12" cy="74"/>
            </a:xfrm>
            <a:custGeom>
              <a:avLst/>
              <a:gdLst/>
              <a:ahLst/>
              <a:cxnLst>
                <a:cxn ang="0">
                  <a:pos x="9" y="9"/>
                </a:cxn>
                <a:cxn ang="0">
                  <a:pos x="9" y="9"/>
                </a:cxn>
                <a:cxn ang="0">
                  <a:pos x="9" y="13"/>
                </a:cxn>
                <a:cxn ang="0">
                  <a:pos x="8" y="27"/>
                </a:cxn>
                <a:cxn ang="0">
                  <a:pos x="5" y="46"/>
                </a:cxn>
                <a:cxn ang="0">
                  <a:pos x="4" y="70"/>
                </a:cxn>
                <a:cxn ang="0">
                  <a:pos x="3" y="95"/>
                </a:cxn>
                <a:cxn ang="0">
                  <a:pos x="0" y="116"/>
                </a:cxn>
                <a:cxn ang="0">
                  <a:pos x="0" y="136"/>
                </a:cxn>
                <a:cxn ang="0">
                  <a:pos x="3" y="148"/>
                </a:cxn>
                <a:cxn ang="0">
                  <a:pos x="4" y="145"/>
                </a:cxn>
                <a:cxn ang="0">
                  <a:pos x="5" y="144"/>
                </a:cxn>
                <a:cxn ang="0">
                  <a:pos x="8" y="141"/>
                </a:cxn>
                <a:cxn ang="0">
                  <a:pos x="12" y="133"/>
                </a:cxn>
                <a:cxn ang="0">
                  <a:pos x="13" y="129"/>
                </a:cxn>
                <a:cxn ang="0">
                  <a:pos x="15" y="124"/>
                </a:cxn>
                <a:cxn ang="0">
                  <a:pos x="22" y="124"/>
                </a:cxn>
                <a:cxn ang="0">
                  <a:pos x="22" y="119"/>
                </a:cxn>
                <a:cxn ang="0">
                  <a:pos x="22" y="107"/>
                </a:cxn>
                <a:cxn ang="0">
                  <a:pos x="22" y="92"/>
                </a:cxn>
                <a:cxn ang="0">
                  <a:pos x="22" y="71"/>
                </a:cxn>
                <a:cxn ang="0">
                  <a:pos x="22" y="52"/>
                </a:cxn>
                <a:cxn ang="0">
                  <a:pos x="23" y="33"/>
                </a:cxn>
                <a:cxn ang="0">
                  <a:pos x="23" y="19"/>
                </a:cxn>
                <a:cxn ang="0">
                  <a:pos x="24" y="12"/>
                </a:cxn>
                <a:cxn ang="0">
                  <a:pos x="23" y="5"/>
                </a:cxn>
                <a:cxn ang="0">
                  <a:pos x="21" y="0"/>
                </a:cxn>
                <a:cxn ang="0">
                  <a:pos x="14" y="0"/>
                </a:cxn>
                <a:cxn ang="0">
                  <a:pos x="9" y="9"/>
                </a:cxn>
              </a:cxnLst>
              <a:rect l="0" t="0" r="r" b="b"/>
              <a:pathLst>
                <a:path w="24" h="148">
                  <a:moveTo>
                    <a:pt x="9" y="9"/>
                  </a:moveTo>
                  <a:lnTo>
                    <a:pt x="9" y="9"/>
                  </a:lnTo>
                  <a:lnTo>
                    <a:pt x="9" y="13"/>
                  </a:lnTo>
                  <a:lnTo>
                    <a:pt x="8" y="27"/>
                  </a:lnTo>
                  <a:lnTo>
                    <a:pt x="5" y="46"/>
                  </a:lnTo>
                  <a:lnTo>
                    <a:pt x="4" y="70"/>
                  </a:lnTo>
                  <a:lnTo>
                    <a:pt x="3" y="95"/>
                  </a:lnTo>
                  <a:lnTo>
                    <a:pt x="0" y="116"/>
                  </a:lnTo>
                  <a:lnTo>
                    <a:pt x="0" y="136"/>
                  </a:lnTo>
                  <a:lnTo>
                    <a:pt x="3" y="148"/>
                  </a:lnTo>
                  <a:lnTo>
                    <a:pt x="4" y="145"/>
                  </a:lnTo>
                  <a:lnTo>
                    <a:pt x="5" y="144"/>
                  </a:lnTo>
                  <a:lnTo>
                    <a:pt x="8" y="141"/>
                  </a:lnTo>
                  <a:lnTo>
                    <a:pt x="12" y="133"/>
                  </a:lnTo>
                  <a:lnTo>
                    <a:pt x="13" y="129"/>
                  </a:lnTo>
                  <a:lnTo>
                    <a:pt x="15" y="124"/>
                  </a:lnTo>
                  <a:lnTo>
                    <a:pt x="22" y="124"/>
                  </a:lnTo>
                  <a:lnTo>
                    <a:pt x="22" y="119"/>
                  </a:lnTo>
                  <a:lnTo>
                    <a:pt x="22" y="107"/>
                  </a:lnTo>
                  <a:lnTo>
                    <a:pt x="22" y="92"/>
                  </a:lnTo>
                  <a:lnTo>
                    <a:pt x="22" y="71"/>
                  </a:lnTo>
                  <a:lnTo>
                    <a:pt x="22" y="52"/>
                  </a:lnTo>
                  <a:lnTo>
                    <a:pt x="23" y="33"/>
                  </a:lnTo>
                  <a:lnTo>
                    <a:pt x="23" y="19"/>
                  </a:lnTo>
                  <a:lnTo>
                    <a:pt x="24" y="12"/>
                  </a:lnTo>
                  <a:lnTo>
                    <a:pt x="23" y="5"/>
                  </a:lnTo>
                  <a:lnTo>
                    <a:pt x="21" y="0"/>
                  </a:lnTo>
                  <a:lnTo>
                    <a:pt x="14" y="0"/>
                  </a:lnTo>
                  <a:lnTo>
                    <a:pt x="9" y="9"/>
                  </a:lnTo>
                  <a:close/>
                </a:path>
              </a:pathLst>
            </a:custGeom>
            <a:noFill/>
            <a:ln w="1588">
              <a:solidFill>
                <a:srgbClr val="000000"/>
              </a:solidFill>
              <a:prstDash val="solid"/>
              <a:round/>
              <a:headEnd/>
              <a:tailEnd/>
            </a:ln>
          </p:spPr>
          <p:txBody>
            <a:bodyPr/>
            <a:lstStyle/>
            <a:p>
              <a:endParaRPr lang="en-US"/>
            </a:p>
          </p:txBody>
        </p:sp>
        <p:sp>
          <p:nvSpPr>
            <p:cNvPr id="1242239" name="Freeform 1151"/>
            <p:cNvSpPr>
              <a:spLocks/>
            </p:cNvSpPr>
            <p:nvPr/>
          </p:nvSpPr>
          <p:spPr bwMode="auto">
            <a:xfrm>
              <a:off x="3611" y="2180"/>
              <a:ext cx="25" cy="94"/>
            </a:xfrm>
            <a:custGeom>
              <a:avLst/>
              <a:gdLst/>
              <a:ahLst/>
              <a:cxnLst>
                <a:cxn ang="0">
                  <a:pos x="15" y="3"/>
                </a:cxn>
                <a:cxn ang="0">
                  <a:pos x="12" y="12"/>
                </a:cxn>
                <a:cxn ang="0">
                  <a:pos x="12" y="18"/>
                </a:cxn>
                <a:cxn ang="0">
                  <a:pos x="11" y="27"/>
                </a:cxn>
                <a:cxn ang="0">
                  <a:pos x="8" y="36"/>
                </a:cxn>
                <a:cxn ang="0">
                  <a:pos x="7" y="46"/>
                </a:cxn>
                <a:cxn ang="0">
                  <a:pos x="4" y="56"/>
                </a:cxn>
                <a:cxn ang="0">
                  <a:pos x="2" y="70"/>
                </a:cxn>
                <a:cxn ang="0">
                  <a:pos x="0" y="83"/>
                </a:cxn>
                <a:cxn ang="0">
                  <a:pos x="0" y="98"/>
                </a:cxn>
                <a:cxn ang="0">
                  <a:pos x="0" y="113"/>
                </a:cxn>
                <a:cxn ang="0">
                  <a:pos x="0" y="127"/>
                </a:cxn>
                <a:cxn ang="0">
                  <a:pos x="2" y="142"/>
                </a:cxn>
                <a:cxn ang="0">
                  <a:pos x="3" y="156"/>
                </a:cxn>
                <a:cxn ang="0">
                  <a:pos x="3" y="169"/>
                </a:cxn>
                <a:cxn ang="0">
                  <a:pos x="4" y="181"/>
                </a:cxn>
                <a:cxn ang="0">
                  <a:pos x="4" y="188"/>
                </a:cxn>
                <a:cxn ang="0">
                  <a:pos x="4" y="187"/>
                </a:cxn>
                <a:cxn ang="0">
                  <a:pos x="4" y="184"/>
                </a:cxn>
                <a:cxn ang="0">
                  <a:pos x="9" y="178"/>
                </a:cxn>
                <a:cxn ang="0">
                  <a:pos x="18" y="175"/>
                </a:cxn>
                <a:cxn ang="0">
                  <a:pos x="25" y="170"/>
                </a:cxn>
                <a:cxn ang="0">
                  <a:pos x="30" y="161"/>
                </a:cxn>
                <a:cxn ang="0">
                  <a:pos x="34" y="151"/>
                </a:cxn>
                <a:cxn ang="0">
                  <a:pos x="36" y="136"/>
                </a:cxn>
                <a:cxn ang="0">
                  <a:pos x="40" y="124"/>
                </a:cxn>
                <a:cxn ang="0">
                  <a:pos x="43" y="113"/>
                </a:cxn>
                <a:cxn ang="0">
                  <a:pos x="44" y="102"/>
                </a:cxn>
                <a:cxn ang="0">
                  <a:pos x="47" y="96"/>
                </a:cxn>
                <a:cxn ang="0">
                  <a:pos x="48" y="89"/>
                </a:cxn>
                <a:cxn ang="0">
                  <a:pos x="48" y="77"/>
                </a:cxn>
                <a:cxn ang="0">
                  <a:pos x="49" y="62"/>
                </a:cxn>
                <a:cxn ang="0">
                  <a:pos x="51" y="47"/>
                </a:cxn>
                <a:cxn ang="0">
                  <a:pos x="51" y="33"/>
                </a:cxn>
                <a:cxn ang="0">
                  <a:pos x="51" y="18"/>
                </a:cxn>
                <a:cxn ang="0">
                  <a:pos x="51" y="7"/>
                </a:cxn>
                <a:cxn ang="0">
                  <a:pos x="51" y="3"/>
                </a:cxn>
                <a:cxn ang="0">
                  <a:pos x="44" y="0"/>
                </a:cxn>
                <a:cxn ang="0">
                  <a:pos x="33" y="0"/>
                </a:cxn>
                <a:cxn ang="0">
                  <a:pos x="21" y="2"/>
                </a:cxn>
                <a:cxn ang="0">
                  <a:pos x="15" y="3"/>
                </a:cxn>
              </a:cxnLst>
              <a:rect l="0" t="0" r="r" b="b"/>
              <a:pathLst>
                <a:path w="51" h="188">
                  <a:moveTo>
                    <a:pt x="15" y="3"/>
                  </a:moveTo>
                  <a:lnTo>
                    <a:pt x="12" y="12"/>
                  </a:lnTo>
                  <a:lnTo>
                    <a:pt x="12" y="18"/>
                  </a:lnTo>
                  <a:lnTo>
                    <a:pt x="11" y="27"/>
                  </a:lnTo>
                  <a:lnTo>
                    <a:pt x="8" y="36"/>
                  </a:lnTo>
                  <a:lnTo>
                    <a:pt x="7" y="46"/>
                  </a:lnTo>
                  <a:lnTo>
                    <a:pt x="4" y="56"/>
                  </a:lnTo>
                  <a:lnTo>
                    <a:pt x="2" y="70"/>
                  </a:lnTo>
                  <a:lnTo>
                    <a:pt x="0" y="83"/>
                  </a:lnTo>
                  <a:lnTo>
                    <a:pt x="0" y="98"/>
                  </a:lnTo>
                  <a:lnTo>
                    <a:pt x="0" y="113"/>
                  </a:lnTo>
                  <a:lnTo>
                    <a:pt x="0" y="127"/>
                  </a:lnTo>
                  <a:lnTo>
                    <a:pt x="2" y="142"/>
                  </a:lnTo>
                  <a:lnTo>
                    <a:pt x="3" y="156"/>
                  </a:lnTo>
                  <a:lnTo>
                    <a:pt x="3" y="169"/>
                  </a:lnTo>
                  <a:lnTo>
                    <a:pt x="4" y="181"/>
                  </a:lnTo>
                  <a:lnTo>
                    <a:pt x="4" y="188"/>
                  </a:lnTo>
                  <a:lnTo>
                    <a:pt x="4" y="187"/>
                  </a:lnTo>
                  <a:lnTo>
                    <a:pt x="4" y="184"/>
                  </a:lnTo>
                  <a:lnTo>
                    <a:pt x="9" y="178"/>
                  </a:lnTo>
                  <a:lnTo>
                    <a:pt x="18" y="175"/>
                  </a:lnTo>
                  <a:lnTo>
                    <a:pt x="25" y="170"/>
                  </a:lnTo>
                  <a:lnTo>
                    <a:pt x="30" y="161"/>
                  </a:lnTo>
                  <a:lnTo>
                    <a:pt x="34" y="151"/>
                  </a:lnTo>
                  <a:lnTo>
                    <a:pt x="36" y="136"/>
                  </a:lnTo>
                  <a:lnTo>
                    <a:pt x="40" y="124"/>
                  </a:lnTo>
                  <a:lnTo>
                    <a:pt x="43" y="113"/>
                  </a:lnTo>
                  <a:lnTo>
                    <a:pt x="44" y="102"/>
                  </a:lnTo>
                  <a:lnTo>
                    <a:pt x="47" y="96"/>
                  </a:lnTo>
                  <a:lnTo>
                    <a:pt x="48" y="89"/>
                  </a:lnTo>
                  <a:lnTo>
                    <a:pt x="48" y="77"/>
                  </a:lnTo>
                  <a:lnTo>
                    <a:pt x="49" y="62"/>
                  </a:lnTo>
                  <a:lnTo>
                    <a:pt x="51" y="47"/>
                  </a:lnTo>
                  <a:lnTo>
                    <a:pt x="51" y="33"/>
                  </a:lnTo>
                  <a:lnTo>
                    <a:pt x="51" y="18"/>
                  </a:lnTo>
                  <a:lnTo>
                    <a:pt x="51" y="7"/>
                  </a:lnTo>
                  <a:lnTo>
                    <a:pt x="51" y="3"/>
                  </a:lnTo>
                  <a:lnTo>
                    <a:pt x="44" y="0"/>
                  </a:lnTo>
                  <a:lnTo>
                    <a:pt x="33" y="0"/>
                  </a:lnTo>
                  <a:lnTo>
                    <a:pt x="21" y="2"/>
                  </a:lnTo>
                  <a:lnTo>
                    <a:pt x="15" y="3"/>
                  </a:lnTo>
                  <a:close/>
                </a:path>
              </a:pathLst>
            </a:custGeom>
            <a:solidFill>
              <a:srgbClr val="FFFFFF"/>
            </a:solidFill>
            <a:ln w="9525">
              <a:noFill/>
              <a:round/>
              <a:headEnd/>
              <a:tailEnd/>
            </a:ln>
          </p:spPr>
          <p:txBody>
            <a:bodyPr/>
            <a:lstStyle/>
            <a:p>
              <a:endParaRPr lang="en-US"/>
            </a:p>
          </p:txBody>
        </p:sp>
        <p:sp>
          <p:nvSpPr>
            <p:cNvPr id="1242240" name="Freeform 1152"/>
            <p:cNvSpPr>
              <a:spLocks/>
            </p:cNvSpPr>
            <p:nvPr/>
          </p:nvSpPr>
          <p:spPr bwMode="auto">
            <a:xfrm>
              <a:off x="3611" y="2180"/>
              <a:ext cx="25" cy="94"/>
            </a:xfrm>
            <a:custGeom>
              <a:avLst/>
              <a:gdLst/>
              <a:ahLst/>
              <a:cxnLst>
                <a:cxn ang="0">
                  <a:pos x="15" y="3"/>
                </a:cxn>
                <a:cxn ang="0">
                  <a:pos x="15" y="3"/>
                </a:cxn>
                <a:cxn ang="0">
                  <a:pos x="12" y="12"/>
                </a:cxn>
                <a:cxn ang="0">
                  <a:pos x="12" y="18"/>
                </a:cxn>
                <a:cxn ang="0">
                  <a:pos x="11" y="27"/>
                </a:cxn>
                <a:cxn ang="0">
                  <a:pos x="8" y="36"/>
                </a:cxn>
                <a:cxn ang="0">
                  <a:pos x="7" y="46"/>
                </a:cxn>
                <a:cxn ang="0">
                  <a:pos x="4" y="56"/>
                </a:cxn>
                <a:cxn ang="0">
                  <a:pos x="2" y="70"/>
                </a:cxn>
                <a:cxn ang="0">
                  <a:pos x="0" y="83"/>
                </a:cxn>
                <a:cxn ang="0">
                  <a:pos x="0" y="98"/>
                </a:cxn>
                <a:cxn ang="0">
                  <a:pos x="0" y="113"/>
                </a:cxn>
                <a:cxn ang="0">
                  <a:pos x="0" y="127"/>
                </a:cxn>
                <a:cxn ang="0">
                  <a:pos x="2" y="142"/>
                </a:cxn>
                <a:cxn ang="0">
                  <a:pos x="3" y="156"/>
                </a:cxn>
                <a:cxn ang="0">
                  <a:pos x="3" y="169"/>
                </a:cxn>
                <a:cxn ang="0">
                  <a:pos x="4" y="181"/>
                </a:cxn>
                <a:cxn ang="0">
                  <a:pos x="4" y="188"/>
                </a:cxn>
                <a:cxn ang="0">
                  <a:pos x="4" y="187"/>
                </a:cxn>
                <a:cxn ang="0">
                  <a:pos x="4" y="184"/>
                </a:cxn>
                <a:cxn ang="0">
                  <a:pos x="9" y="178"/>
                </a:cxn>
                <a:cxn ang="0">
                  <a:pos x="18" y="175"/>
                </a:cxn>
                <a:cxn ang="0">
                  <a:pos x="25" y="170"/>
                </a:cxn>
                <a:cxn ang="0">
                  <a:pos x="30" y="161"/>
                </a:cxn>
                <a:cxn ang="0">
                  <a:pos x="34" y="151"/>
                </a:cxn>
                <a:cxn ang="0">
                  <a:pos x="36" y="136"/>
                </a:cxn>
                <a:cxn ang="0">
                  <a:pos x="40" y="124"/>
                </a:cxn>
                <a:cxn ang="0">
                  <a:pos x="43" y="113"/>
                </a:cxn>
                <a:cxn ang="0">
                  <a:pos x="44" y="102"/>
                </a:cxn>
                <a:cxn ang="0">
                  <a:pos x="47" y="96"/>
                </a:cxn>
                <a:cxn ang="0">
                  <a:pos x="48" y="89"/>
                </a:cxn>
                <a:cxn ang="0">
                  <a:pos x="48" y="77"/>
                </a:cxn>
                <a:cxn ang="0">
                  <a:pos x="49" y="62"/>
                </a:cxn>
                <a:cxn ang="0">
                  <a:pos x="51" y="47"/>
                </a:cxn>
                <a:cxn ang="0">
                  <a:pos x="51" y="33"/>
                </a:cxn>
                <a:cxn ang="0">
                  <a:pos x="51" y="18"/>
                </a:cxn>
                <a:cxn ang="0">
                  <a:pos x="51" y="7"/>
                </a:cxn>
                <a:cxn ang="0">
                  <a:pos x="51" y="3"/>
                </a:cxn>
                <a:cxn ang="0">
                  <a:pos x="44" y="0"/>
                </a:cxn>
                <a:cxn ang="0">
                  <a:pos x="33" y="0"/>
                </a:cxn>
                <a:cxn ang="0">
                  <a:pos x="21" y="2"/>
                </a:cxn>
                <a:cxn ang="0">
                  <a:pos x="15" y="3"/>
                </a:cxn>
              </a:cxnLst>
              <a:rect l="0" t="0" r="r" b="b"/>
              <a:pathLst>
                <a:path w="51" h="188">
                  <a:moveTo>
                    <a:pt x="15" y="3"/>
                  </a:moveTo>
                  <a:lnTo>
                    <a:pt x="15" y="3"/>
                  </a:lnTo>
                  <a:lnTo>
                    <a:pt x="12" y="12"/>
                  </a:lnTo>
                  <a:lnTo>
                    <a:pt x="12" y="18"/>
                  </a:lnTo>
                  <a:lnTo>
                    <a:pt x="11" y="27"/>
                  </a:lnTo>
                  <a:lnTo>
                    <a:pt x="8" y="36"/>
                  </a:lnTo>
                  <a:lnTo>
                    <a:pt x="7" y="46"/>
                  </a:lnTo>
                  <a:lnTo>
                    <a:pt x="4" y="56"/>
                  </a:lnTo>
                  <a:lnTo>
                    <a:pt x="2" y="70"/>
                  </a:lnTo>
                  <a:lnTo>
                    <a:pt x="0" y="83"/>
                  </a:lnTo>
                  <a:lnTo>
                    <a:pt x="0" y="98"/>
                  </a:lnTo>
                  <a:lnTo>
                    <a:pt x="0" y="113"/>
                  </a:lnTo>
                  <a:lnTo>
                    <a:pt x="0" y="127"/>
                  </a:lnTo>
                  <a:lnTo>
                    <a:pt x="2" y="142"/>
                  </a:lnTo>
                  <a:lnTo>
                    <a:pt x="3" y="156"/>
                  </a:lnTo>
                  <a:lnTo>
                    <a:pt x="3" y="169"/>
                  </a:lnTo>
                  <a:lnTo>
                    <a:pt x="4" y="181"/>
                  </a:lnTo>
                  <a:lnTo>
                    <a:pt x="4" y="188"/>
                  </a:lnTo>
                  <a:lnTo>
                    <a:pt x="4" y="187"/>
                  </a:lnTo>
                  <a:lnTo>
                    <a:pt x="4" y="184"/>
                  </a:lnTo>
                  <a:lnTo>
                    <a:pt x="9" y="178"/>
                  </a:lnTo>
                  <a:lnTo>
                    <a:pt x="18" y="175"/>
                  </a:lnTo>
                  <a:lnTo>
                    <a:pt x="25" y="170"/>
                  </a:lnTo>
                  <a:lnTo>
                    <a:pt x="30" y="161"/>
                  </a:lnTo>
                  <a:lnTo>
                    <a:pt x="34" y="151"/>
                  </a:lnTo>
                  <a:lnTo>
                    <a:pt x="36" y="136"/>
                  </a:lnTo>
                  <a:lnTo>
                    <a:pt x="40" y="124"/>
                  </a:lnTo>
                  <a:lnTo>
                    <a:pt x="43" y="113"/>
                  </a:lnTo>
                  <a:lnTo>
                    <a:pt x="44" y="102"/>
                  </a:lnTo>
                  <a:lnTo>
                    <a:pt x="47" y="96"/>
                  </a:lnTo>
                  <a:lnTo>
                    <a:pt x="48" y="89"/>
                  </a:lnTo>
                  <a:lnTo>
                    <a:pt x="48" y="77"/>
                  </a:lnTo>
                  <a:lnTo>
                    <a:pt x="49" y="62"/>
                  </a:lnTo>
                  <a:lnTo>
                    <a:pt x="51" y="47"/>
                  </a:lnTo>
                  <a:lnTo>
                    <a:pt x="51" y="33"/>
                  </a:lnTo>
                  <a:lnTo>
                    <a:pt x="51" y="18"/>
                  </a:lnTo>
                  <a:lnTo>
                    <a:pt x="51" y="7"/>
                  </a:lnTo>
                  <a:lnTo>
                    <a:pt x="51" y="3"/>
                  </a:lnTo>
                  <a:lnTo>
                    <a:pt x="44" y="0"/>
                  </a:lnTo>
                  <a:lnTo>
                    <a:pt x="33" y="0"/>
                  </a:lnTo>
                  <a:lnTo>
                    <a:pt x="21" y="2"/>
                  </a:lnTo>
                  <a:lnTo>
                    <a:pt x="15" y="3"/>
                  </a:lnTo>
                  <a:close/>
                </a:path>
              </a:pathLst>
            </a:custGeom>
            <a:noFill/>
            <a:ln w="1588">
              <a:solidFill>
                <a:srgbClr val="000000"/>
              </a:solidFill>
              <a:prstDash val="solid"/>
              <a:round/>
              <a:headEnd/>
              <a:tailEnd/>
            </a:ln>
          </p:spPr>
          <p:txBody>
            <a:bodyPr/>
            <a:lstStyle/>
            <a:p>
              <a:endParaRPr lang="en-US"/>
            </a:p>
          </p:txBody>
        </p:sp>
        <p:sp>
          <p:nvSpPr>
            <p:cNvPr id="1242241" name="Freeform 1153"/>
            <p:cNvSpPr>
              <a:spLocks/>
            </p:cNvSpPr>
            <p:nvPr/>
          </p:nvSpPr>
          <p:spPr bwMode="auto">
            <a:xfrm>
              <a:off x="3626" y="2216"/>
              <a:ext cx="15" cy="66"/>
            </a:xfrm>
            <a:custGeom>
              <a:avLst/>
              <a:gdLst/>
              <a:ahLst/>
              <a:cxnLst>
                <a:cxn ang="0">
                  <a:pos x="0" y="102"/>
                </a:cxn>
                <a:cxn ang="0">
                  <a:pos x="3" y="103"/>
                </a:cxn>
                <a:cxn ang="0">
                  <a:pos x="5" y="108"/>
                </a:cxn>
                <a:cxn ang="0">
                  <a:pos x="9" y="114"/>
                </a:cxn>
                <a:cxn ang="0">
                  <a:pos x="10" y="120"/>
                </a:cxn>
                <a:cxn ang="0">
                  <a:pos x="10" y="127"/>
                </a:cxn>
                <a:cxn ang="0">
                  <a:pos x="12" y="130"/>
                </a:cxn>
                <a:cxn ang="0">
                  <a:pos x="13" y="131"/>
                </a:cxn>
                <a:cxn ang="0">
                  <a:pos x="14" y="128"/>
                </a:cxn>
                <a:cxn ang="0">
                  <a:pos x="17" y="118"/>
                </a:cxn>
                <a:cxn ang="0">
                  <a:pos x="19" y="105"/>
                </a:cxn>
                <a:cxn ang="0">
                  <a:pos x="23" y="87"/>
                </a:cxn>
                <a:cxn ang="0">
                  <a:pos x="27" y="68"/>
                </a:cxn>
                <a:cxn ang="0">
                  <a:pos x="28" y="47"/>
                </a:cxn>
                <a:cxn ang="0">
                  <a:pos x="29" y="25"/>
                </a:cxn>
                <a:cxn ang="0">
                  <a:pos x="28" y="4"/>
                </a:cxn>
                <a:cxn ang="0">
                  <a:pos x="29" y="3"/>
                </a:cxn>
                <a:cxn ang="0">
                  <a:pos x="29" y="1"/>
                </a:cxn>
                <a:cxn ang="0">
                  <a:pos x="29" y="0"/>
                </a:cxn>
                <a:cxn ang="0">
                  <a:pos x="26" y="1"/>
                </a:cxn>
                <a:cxn ang="0">
                  <a:pos x="22" y="3"/>
                </a:cxn>
                <a:cxn ang="0">
                  <a:pos x="21" y="7"/>
                </a:cxn>
                <a:cxn ang="0">
                  <a:pos x="18" y="16"/>
                </a:cxn>
                <a:cxn ang="0">
                  <a:pos x="14" y="25"/>
                </a:cxn>
                <a:cxn ang="0">
                  <a:pos x="12" y="32"/>
                </a:cxn>
                <a:cxn ang="0">
                  <a:pos x="10" y="41"/>
                </a:cxn>
                <a:cxn ang="0">
                  <a:pos x="9" y="48"/>
                </a:cxn>
                <a:cxn ang="0">
                  <a:pos x="9" y="54"/>
                </a:cxn>
                <a:cxn ang="0">
                  <a:pos x="8" y="66"/>
                </a:cxn>
                <a:cxn ang="0">
                  <a:pos x="4" y="78"/>
                </a:cxn>
                <a:cxn ang="0">
                  <a:pos x="0" y="93"/>
                </a:cxn>
                <a:cxn ang="0">
                  <a:pos x="0" y="102"/>
                </a:cxn>
              </a:cxnLst>
              <a:rect l="0" t="0" r="r" b="b"/>
              <a:pathLst>
                <a:path w="29" h="131">
                  <a:moveTo>
                    <a:pt x="0" y="102"/>
                  </a:moveTo>
                  <a:lnTo>
                    <a:pt x="3" y="103"/>
                  </a:lnTo>
                  <a:lnTo>
                    <a:pt x="5" y="108"/>
                  </a:lnTo>
                  <a:lnTo>
                    <a:pt x="9" y="114"/>
                  </a:lnTo>
                  <a:lnTo>
                    <a:pt x="10" y="120"/>
                  </a:lnTo>
                  <a:lnTo>
                    <a:pt x="10" y="127"/>
                  </a:lnTo>
                  <a:lnTo>
                    <a:pt x="12" y="130"/>
                  </a:lnTo>
                  <a:lnTo>
                    <a:pt x="13" y="131"/>
                  </a:lnTo>
                  <a:lnTo>
                    <a:pt x="14" y="128"/>
                  </a:lnTo>
                  <a:lnTo>
                    <a:pt x="17" y="118"/>
                  </a:lnTo>
                  <a:lnTo>
                    <a:pt x="19" y="105"/>
                  </a:lnTo>
                  <a:lnTo>
                    <a:pt x="23" y="87"/>
                  </a:lnTo>
                  <a:lnTo>
                    <a:pt x="27" y="68"/>
                  </a:lnTo>
                  <a:lnTo>
                    <a:pt x="28" y="47"/>
                  </a:lnTo>
                  <a:lnTo>
                    <a:pt x="29" y="25"/>
                  </a:lnTo>
                  <a:lnTo>
                    <a:pt x="28" y="4"/>
                  </a:lnTo>
                  <a:lnTo>
                    <a:pt x="29" y="3"/>
                  </a:lnTo>
                  <a:lnTo>
                    <a:pt x="29" y="1"/>
                  </a:lnTo>
                  <a:lnTo>
                    <a:pt x="29" y="0"/>
                  </a:lnTo>
                  <a:lnTo>
                    <a:pt x="26" y="1"/>
                  </a:lnTo>
                  <a:lnTo>
                    <a:pt x="22" y="3"/>
                  </a:lnTo>
                  <a:lnTo>
                    <a:pt x="21" y="7"/>
                  </a:lnTo>
                  <a:lnTo>
                    <a:pt x="18" y="16"/>
                  </a:lnTo>
                  <a:lnTo>
                    <a:pt x="14" y="25"/>
                  </a:lnTo>
                  <a:lnTo>
                    <a:pt x="12" y="32"/>
                  </a:lnTo>
                  <a:lnTo>
                    <a:pt x="10" y="41"/>
                  </a:lnTo>
                  <a:lnTo>
                    <a:pt x="9" y="48"/>
                  </a:lnTo>
                  <a:lnTo>
                    <a:pt x="9" y="54"/>
                  </a:lnTo>
                  <a:lnTo>
                    <a:pt x="8" y="66"/>
                  </a:lnTo>
                  <a:lnTo>
                    <a:pt x="4" y="78"/>
                  </a:lnTo>
                  <a:lnTo>
                    <a:pt x="0" y="93"/>
                  </a:lnTo>
                  <a:lnTo>
                    <a:pt x="0" y="102"/>
                  </a:lnTo>
                  <a:close/>
                </a:path>
              </a:pathLst>
            </a:custGeom>
            <a:solidFill>
              <a:srgbClr val="FFFFFF"/>
            </a:solidFill>
            <a:ln w="9525">
              <a:noFill/>
              <a:round/>
              <a:headEnd/>
              <a:tailEnd/>
            </a:ln>
          </p:spPr>
          <p:txBody>
            <a:bodyPr/>
            <a:lstStyle/>
            <a:p>
              <a:endParaRPr lang="en-US"/>
            </a:p>
          </p:txBody>
        </p:sp>
        <p:sp>
          <p:nvSpPr>
            <p:cNvPr id="1242242" name="Freeform 1154"/>
            <p:cNvSpPr>
              <a:spLocks/>
            </p:cNvSpPr>
            <p:nvPr/>
          </p:nvSpPr>
          <p:spPr bwMode="auto">
            <a:xfrm>
              <a:off x="3626" y="2216"/>
              <a:ext cx="15" cy="66"/>
            </a:xfrm>
            <a:custGeom>
              <a:avLst/>
              <a:gdLst/>
              <a:ahLst/>
              <a:cxnLst>
                <a:cxn ang="0">
                  <a:pos x="0" y="102"/>
                </a:cxn>
                <a:cxn ang="0">
                  <a:pos x="0" y="102"/>
                </a:cxn>
                <a:cxn ang="0">
                  <a:pos x="3" y="103"/>
                </a:cxn>
                <a:cxn ang="0">
                  <a:pos x="5" y="108"/>
                </a:cxn>
                <a:cxn ang="0">
                  <a:pos x="9" y="114"/>
                </a:cxn>
                <a:cxn ang="0">
                  <a:pos x="10" y="120"/>
                </a:cxn>
                <a:cxn ang="0">
                  <a:pos x="10" y="127"/>
                </a:cxn>
                <a:cxn ang="0">
                  <a:pos x="12" y="130"/>
                </a:cxn>
                <a:cxn ang="0">
                  <a:pos x="13" y="131"/>
                </a:cxn>
                <a:cxn ang="0">
                  <a:pos x="14" y="128"/>
                </a:cxn>
                <a:cxn ang="0">
                  <a:pos x="17" y="118"/>
                </a:cxn>
                <a:cxn ang="0">
                  <a:pos x="19" y="105"/>
                </a:cxn>
                <a:cxn ang="0">
                  <a:pos x="23" y="87"/>
                </a:cxn>
                <a:cxn ang="0">
                  <a:pos x="27" y="68"/>
                </a:cxn>
                <a:cxn ang="0">
                  <a:pos x="28" y="47"/>
                </a:cxn>
                <a:cxn ang="0">
                  <a:pos x="29" y="25"/>
                </a:cxn>
                <a:cxn ang="0">
                  <a:pos x="28" y="4"/>
                </a:cxn>
                <a:cxn ang="0">
                  <a:pos x="29" y="3"/>
                </a:cxn>
                <a:cxn ang="0">
                  <a:pos x="29" y="1"/>
                </a:cxn>
                <a:cxn ang="0">
                  <a:pos x="29" y="0"/>
                </a:cxn>
                <a:cxn ang="0">
                  <a:pos x="26" y="1"/>
                </a:cxn>
                <a:cxn ang="0">
                  <a:pos x="22" y="3"/>
                </a:cxn>
                <a:cxn ang="0">
                  <a:pos x="21" y="7"/>
                </a:cxn>
                <a:cxn ang="0">
                  <a:pos x="18" y="16"/>
                </a:cxn>
                <a:cxn ang="0">
                  <a:pos x="14" y="25"/>
                </a:cxn>
                <a:cxn ang="0">
                  <a:pos x="12" y="32"/>
                </a:cxn>
                <a:cxn ang="0">
                  <a:pos x="10" y="41"/>
                </a:cxn>
                <a:cxn ang="0">
                  <a:pos x="9" y="48"/>
                </a:cxn>
                <a:cxn ang="0">
                  <a:pos x="9" y="54"/>
                </a:cxn>
                <a:cxn ang="0">
                  <a:pos x="8" y="66"/>
                </a:cxn>
                <a:cxn ang="0">
                  <a:pos x="4" y="78"/>
                </a:cxn>
                <a:cxn ang="0">
                  <a:pos x="0" y="93"/>
                </a:cxn>
                <a:cxn ang="0">
                  <a:pos x="0" y="102"/>
                </a:cxn>
              </a:cxnLst>
              <a:rect l="0" t="0" r="r" b="b"/>
              <a:pathLst>
                <a:path w="29" h="131">
                  <a:moveTo>
                    <a:pt x="0" y="102"/>
                  </a:moveTo>
                  <a:lnTo>
                    <a:pt x="0" y="102"/>
                  </a:lnTo>
                  <a:lnTo>
                    <a:pt x="3" y="103"/>
                  </a:lnTo>
                  <a:lnTo>
                    <a:pt x="5" y="108"/>
                  </a:lnTo>
                  <a:lnTo>
                    <a:pt x="9" y="114"/>
                  </a:lnTo>
                  <a:lnTo>
                    <a:pt x="10" y="120"/>
                  </a:lnTo>
                  <a:lnTo>
                    <a:pt x="10" y="127"/>
                  </a:lnTo>
                  <a:lnTo>
                    <a:pt x="12" y="130"/>
                  </a:lnTo>
                  <a:lnTo>
                    <a:pt x="13" y="131"/>
                  </a:lnTo>
                  <a:lnTo>
                    <a:pt x="14" y="128"/>
                  </a:lnTo>
                  <a:lnTo>
                    <a:pt x="17" y="118"/>
                  </a:lnTo>
                  <a:lnTo>
                    <a:pt x="19" y="105"/>
                  </a:lnTo>
                  <a:lnTo>
                    <a:pt x="23" y="87"/>
                  </a:lnTo>
                  <a:lnTo>
                    <a:pt x="27" y="68"/>
                  </a:lnTo>
                  <a:lnTo>
                    <a:pt x="28" y="47"/>
                  </a:lnTo>
                  <a:lnTo>
                    <a:pt x="29" y="25"/>
                  </a:lnTo>
                  <a:lnTo>
                    <a:pt x="28" y="4"/>
                  </a:lnTo>
                  <a:lnTo>
                    <a:pt x="29" y="3"/>
                  </a:lnTo>
                  <a:lnTo>
                    <a:pt x="29" y="1"/>
                  </a:lnTo>
                  <a:lnTo>
                    <a:pt x="29" y="0"/>
                  </a:lnTo>
                  <a:lnTo>
                    <a:pt x="26" y="1"/>
                  </a:lnTo>
                  <a:lnTo>
                    <a:pt x="22" y="3"/>
                  </a:lnTo>
                  <a:lnTo>
                    <a:pt x="21" y="7"/>
                  </a:lnTo>
                  <a:lnTo>
                    <a:pt x="18" y="16"/>
                  </a:lnTo>
                  <a:lnTo>
                    <a:pt x="14" y="25"/>
                  </a:lnTo>
                  <a:lnTo>
                    <a:pt x="12" y="32"/>
                  </a:lnTo>
                  <a:lnTo>
                    <a:pt x="10" y="41"/>
                  </a:lnTo>
                  <a:lnTo>
                    <a:pt x="9" y="48"/>
                  </a:lnTo>
                  <a:lnTo>
                    <a:pt x="9" y="54"/>
                  </a:lnTo>
                  <a:lnTo>
                    <a:pt x="8" y="66"/>
                  </a:lnTo>
                  <a:lnTo>
                    <a:pt x="4" y="78"/>
                  </a:lnTo>
                  <a:lnTo>
                    <a:pt x="0" y="93"/>
                  </a:lnTo>
                  <a:lnTo>
                    <a:pt x="0" y="102"/>
                  </a:lnTo>
                  <a:close/>
                </a:path>
              </a:pathLst>
            </a:custGeom>
            <a:noFill/>
            <a:ln w="1588">
              <a:solidFill>
                <a:srgbClr val="000000"/>
              </a:solidFill>
              <a:prstDash val="solid"/>
              <a:round/>
              <a:headEnd/>
              <a:tailEnd/>
            </a:ln>
          </p:spPr>
          <p:txBody>
            <a:bodyPr/>
            <a:lstStyle/>
            <a:p>
              <a:endParaRPr lang="en-US"/>
            </a:p>
          </p:txBody>
        </p:sp>
        <p:sp>
          <p:nvSpPr>
            <p:cNvPr id="1242243" name="Freeform 1155"/>
            <p:cNvSpPr>
              <a:spLocks/>
            </p:cNvSpPr>
            <p:nvPr/>
          </p:nvSpPr>
          <p:spPr bwMode="auto">
            <a:xfrm>
              <a:off x="3612" y="2180"/>
              <a:ext cx="36" cy="146"/>
            </a:xfrm>
            <a:custGeom>
              <a:avLst/>
              <a:gdLst/>
              <a:ahLst/>
              <a:cxnLst>
                <a:cxn ang="0">
                  <a:pos x="23" y="292"/>
                </a:cxn>
                <a:cxn ang="0">
                  <a:pos x="19" y="277"/>
                </a:cxn>
                <a:cxn ang="0">
                  <a:pos x="7" y="274"/>
                </a:cxn>
                <a:cxn ang="0">
                  <a:pos x="1" y="284"/>
                </a:cxn>
                <a:cxn ang="0">
                  <a:pos x="0" y="287"/>
                </a:cxn>
                <a:cxn ang="0">
                  <a:pos x="5" y="265"/>
                </a:cxn>
                <a:cxn ang="0">
                  <a:pos x="10" y="252"/>
                </a:cxn>
                <a:cxn ang="0">
                  <a:pos x="13" y="227"/>
                </a:cxn>
                <a:cxn ang="0">
                  <a:pos x="14" y="200"/>
                </a:cxn>
                <a:cxn ang="0">
                  <a:pos x="15" y="185"/>
                </a:cxn>
                <a:cxn ang="0">
                  <a:pos x="16" y="175"/>
                </a:cxn>
                <a:cxn ang="0">
                  <a:pos x="19" y="163"/>
                </a:cxn>
                <a:cxn ang="0">
                  <a:pos x="24" y="148"/>
                </a:cxn>
                <a:cxn ang="0">
                  <a:pos x="32" y="121"/>
                </a:cxn>
                <a:cxn ang="0">
                  <a:pos x="41" y="93"/>
                </a:cxn>
                <a:cxn ang="0">
                  <a:pos x="49" y="73"/>
                </a:cxn>
                <a:cxn ang="0">
                  <a:pos x="54" y="58"/>
                </a:cxn>
                <a:cxn ang="0">
                  <a:pos x="56" y="37"/>
                </a:cxn>
                <a:cxn ang="0">
                  <a:pos x="57" y="18"/>
                </a:cxn>
                <a:cxn ang="0">
                  <a:pos x="57" y="5"/>
                </a:cxn>
                <a:cxn ang="0">
                  <a:pos x="72" y="0"/>
                </a:cxn>
                <a:cxn ang="0">
                  <a:pos x="72" y="7"/>
                </a:cxn>
                <a:cxn ang="0">
                  <a:pos x="72" y="27"/>
                </a:cxn>
                <a:cxn ang="0">
                  <a:pos x="68" y="49"/>
                </a:cxn>
                <a:cxn ang="0">
                  <a:pos x="63" y="70"/>
                </a:cxn>
                <a:cxn ang="0">
                  <a:pos x="55" y="87"/>
                </a:cxn>
                <a:cxn ang="0">
                  <a:pos x="46" y="116"/>
                </a:cxn>
                <a:cxn ang="0">
                  <a:pos x="37" y="144"/>
                </a:cxn>
                <a:cxn ang="0">
                  <a:pos x="32" y="161"/>
                </a:cxn>
                <a:cxn ang="0">
                  <a:pos x="25" y="185"/>
                </a:cxn>
                <a:cxn ang="0">
                  <a:pos x="23" y="210"/>
                </a:cxn>
                <a:cxn ang="0">
                  <a:pos x="19" y="234"/>
                </a:cxn>
                <a:cxn ang="0">
                  <a:pos x="19" y="255"/>
                </a:cxn>
                <a:cxn ang="0">
                  <a:pos x="23" y="264"/>
                </a:cxn>
                <a:cxn ang="0">
                  <a:pos x="23" y="290"/>
                </a:cxn>
              </a:cxnLst>
              <a:rect l="0" t="0" r="r" b="b"/>
              <a:pathLst>
                <a:path w="72" h="292">
                  <a:moveTo>
                    <a:pt x="23" y="290"/>
                  </a:moveTo>
                  <a:lnTo>
                    <a:pt x="23" y="292"/>
                  </a:lnTo>
                  <a:lnTo>
                    <a:pt x="23" y="286"/>
                  </a:lnTo>
                  <a:lnTo>
                    <a:pt x="19" y="277"/>
                  </a:lnTo>
                  <a:lnTo>
                    <a:pt x="13" y="272"/>
                  </a:lnTo>
                  <a:lnTo>
                    <a:pt x="7" y="274"/>
                  </a:lnTo>
                  <a:lnTo>
                    <a:pt x="5" y="278"/>
                  </a:lnTo>
                  <a:lnTo>
                    <a:pt x="1" y="284"/>
                  </a:lnTo>
                  <a:lnTo>
                    <a:pt x="0" y="290"/>
                  </a:lnTo>
                  <a:lnTo>
                    <a:pt x="0" y="287"/>
                  </a:lnTo>
                  <a:lnTo>
                    <a:pt x="1" y="277"/>
                  </a:lnTo>
                  <a:lnTo>
                    <a:pt x="5" y="265"/>
                  </a:lnTo>
                  <a:lnTo>
                    <a:pt x="10" y="255"/>
                  </a:lnTo>
                  <a:lnTo>
                    <a:pt x="10" y="252"/>
                  </a:lnTo>
                  <a:lnTo>
                    <a:pt x="13" y="241"/>
                  </a:lnTo>
                  <a:lnTo>
                    <a:pt x="13" y="227"/>
                  </a:lnTo>
                  <a:lnTo>
                    <a:pt x="14" y="207"/>
                  </a:lnTo>
                  <a:lnTo>
                    <a:pt x="14" y="200"/>
                  </a:lnTo>
                  <a:lnTo>
                    <a:pt x="15" y="191"/>
                  </a:lnTo>
                  <a:lnTo>
                    <a:pt x="15" y="185"/>
                  </a:lnTo>
                  <a:lnTo>
                    <a:pt x="16" y="181"/>
                  </a:lnTo>
                  <a:lnTo>
                    <a:pt x="16" y="175"/>
                  </a:lnTo>
                  <a:lnTo>
                    <a:pt x="19" y="169"/>
                  </a:lnTo>
                  <a:lnTo>
                    <a:pt x="19" y="163"/>
                  </a:lnTo>
                  <a:lnTo>
                    <a:pt x="22" y="157"/>
                  </a:lnTo>
                  <a:lnTo>
                    <a:pt x="24" y="148"/>
                  </a:lnTo>
                  <a:lnTo>
                    <a:pt x="28" y="136"/>
                  </a:lnTo>
                  <a:lnTo>
                    <a:pt x="32" y="121"/>
                  </a:lnTo>
                  <a:lnTo>
                    <a:pt x="37" y="110"/>
                  </a:lnTo>
                  <a:lnTo>
                    <a:pt x="41" y="93"/>
                  </a:lnTo>
                  <a:lnTo>
                    <a:pt x="46" y="83"/>
                  </a:lnTo>
                  <a:lnTo>
                    <a:pt x="49" y="73"/>
                  </a:lnTo>
                  <a:lnTo>
                    <a:pt x="50" y="65"/>
                  </a:lnTo>
                  <a:lnTo>
                    <a:pt x="54" y="58"/>
                  </a:lnTo>
                  <a:lnTo>
                    <a:pt x="55" y="47"/>
                  </a:lnTo>
                  <a:lnTo>
                    <a:pt x="56" y="37"/>
                  </a:lnTo>
                  <a:lnTo>
                    <a:pt x="56" y="28"/>
                  </a:lnTo>
                  <a:lnTo>
                    <a:pt x="57" y="18"/>
                  </a:lnTo>
                  <a:lnTo>
                    <a:pt x="57" y="10"/>
                  </a:lnTo>
                  <a:lnTo>
                    <a:pt x="57" y="5"/>
                  </a:lnTo>
                  <a:lnTo>
                    <a:pt x="57" y="3"/>
                  </a:lnTo>
                  <a:lnTo>
                    <a:pt x="72" y="0"/>
                  </a:lnTo>
                  <a:lnTo>
                    <a:pt x="72" y="2"/>
                  </a:lnTo>
                  <a:lnTo>
                    <a:pt x="72" y="7"/>
                  </a:lnTo>
                  <a:lnTo>
                    <a:pt x="72" y="16"/>
                  </a:lnTo>
                  <a:lnTo>
                    <a:pt x="72" y="27"/>
                  </a:lnTo>
                  <a:lnTo>
                    <a:pt x="70" y="37"/>
                  </a:lnTo>
                  <a:lnTo>
                    <a:pt x="68" y="49"/>
                  </a:lnTo>
                  <a:lnTo>
                    <a:pt x="65" y="59"/>
                  </a:lnTo>
                  <a:lnTo>
                    <a:pt x="63" y="70"/>
                  </a:lnTo>
                  <a:lnTo>
                    <a:pt x="59" y="77"/>
                  </a:lnTo>
                  <a:lnTo>
                    <a:pt x="55" y="87"/>
                  </a:lnTo>
                  <a:lnTo>
                    <a:pt x="50" y="102"/>
                  </a:lnTo>
                  <a:lnTo>
                    <a:pt x="46" y="116"/>
                  </a:lnTo>
                  <a:lnTo>
                    <a:pt x="41" y="130"/>
                  </a:lnTo>
                  <a:lnTo>
                    <a:pt x="37" y="144"/>
                  </a:lnTo>
                  <a:lnTo>
                    <a:pt x="33" y="156"/>
                  </a:lnTo>
                  <a:lnTo>
                    <a:pt x="32" y="161"/>
                  </a:lnTo>
                  <a:lnTo>
                    <a:pt x="28" y="173"/>
                  </a:lnTo>
                  <a:lnTo>
                    <a:pt x="25" y="185"/>
                  </a:lnTo>
                  <a:lnTo>
                    <a:pt x="24" y="198"/>
                  </a:lnTo>
                  <a:lnTo>
                    <a:pt x="23" y="210"/>
                  </a:lnTo>
                  <a:lnTo>
                    <a:pt x="22" y="222"/>
                  </a:lnTo>
                  <a:lnTo>
                    <a:pt x="19" y="234"/>
                  </a:lnTo>
                  <a:lnTo>
                    <a:pt x="19" y="246"/>
                  </a:lnTo>
                  <a:lnTo>
                    <a:pt x="19" y="255"/>
                  </a:lnTo>
                  <a:lnTo>
                    <a:pt x="19" y="259"/>
                  </a:lnTo>
                  <a:lnTo>
                    <a:pt x="23" y="264"/>
                  </a:lnTo>
                  <a:lnTo>
                    <a:pt x="24" y="274"/>
                  </a:lnTo>
                  <a:lnTo>
                    <a:pt x="23" y="290"/>
                  </a:lnTo>
                  <a:close/>
                </a:path>
              </a:pathLst>
            </a:custGeom>
            <a:solidFill>
              <a:srgbClr val="FFFFFF"/>
            </a:solidFill>
            <a:ln w="9525">
              <a:noFill/>
              <a:round/>
              <a:headEnd/>
              <a:tailEnd/>
            </a:ln>
          </p:spPr>
          <p:txBody>
            <a:bodyPr/>
            <a:lstStyle/>
            <a:p>
              <a:endParaRPr lang="en-US"/>
            </a:p>
          </p:txBody>
        </p:sp>
        <p:sp>
          <p:nvSpPr>
            <p:cNvPr id="1242244" name="Freeform 1156"/>
            <p:cNvSpPr>
              <a:spLocks/>
            </p:cNvSpPr>
            <p:nvPr/>
          </p:nvSpPr>
          <p:spPr bwMode="auto">
            <a:xfrm>
              <a:off x="3614" y="2211"/>
              <a:ext cx="12" cy="49"/>
            </a:xfrm>
            <a:custGeom>
              <a:avLst/>
              <a:gdLst/>
              <a:ahLst/>
              <a:cxnLst>
                <a:cxn ang="0">
                  <a:pos x="23" y="0"/>
                </a:cxn>
                <a:cxn ang="0">
                  <a:pos x="23" y="0"/>
                </a:cxn>
                <a:cxn ang="0">
                  <a:pos x="23" y="9"/>
                </a:cxn>
                <a:cxn ang="0">
                  <a:pos x="20" y="19"/>
                </a:cxn>
                <a:cxn ang="0">
                  <a:pos x="17" y="30"/>
                </a:cxn>
                <a:cxn ang="0">
                  <a:pos x="11" y="42"/>
                </a:cxn>
                <a:cxn ang="0">
                  <a:pos x="9" y="57"/>
                </a:cxn>
                <a:cxn ang="0">
                  <a:pos x="4" y="70"/>
                </a:cxn>
                <a:cxn ang="0">
                  <a:pos x="1" y="85"/>
                </a:cxn>
                <a:cxn ang="0">
                  <a:pos x="0" y="98"/>
                </a:cxn>
              </a:cxnLst>
              <a:rect l="0" t="0" r="r" b="b"/>
              <a:pathLst>
                <a:path w="23" h="98">
                  <a:moveTo>
                    <a:pt x="23" y="0"/>
                  </a:moveTo>
                  <a:lnTo>
                    <a:pt x="23" y="0"/>
                  </a:lnTo>
                  <a:lnTo>
                    <a:pt x="23" y="9"/>
                  </a:lnTo>
                  <a:lnTo>
                    <a:pt x="20" y="19"/>
                  </a:lnTo>
                  <a:lnTo>
                    <a:pt x="17" y="30"/>
                  </a:lnTo>
                  <a:lnTo>
                    <a:pt x="11" y="42"/>
                  </a:lnTo>
                  <a:lnTo>
                    <a:pt x="9" y="57"/>
                  </a:lnTo>
                  <a:lnTo>
                    <a:pt x="4" y="70"/>
                  </a:lnTo>
                  <a:lnTo>
                    <a:pt x="1" y="85"/>
                  </a:lnTo>
                  <a:lnTo>
                    <a:pt x="0" y="98"/>
                  </a:lnTo>
                </a:path>
              </a:pathLst>
            </a:custGeom>
            <a:noFill/>
            <a:ln w="1588">
              <a:solidFill>
                <a:srgbClr val="000000"/>
              </a:solidFill>
              <a:prstDash val="solid"/>
              <a:round/>
              <a:headEnd/>
              <a:tailEnd/>
            </a:ln>
          </p:spPr>
          <p:txBody>
            <a:bodyPr/>
            <a:lstStyle/>
            <a:p>
              <a:endParaRPr lang="en-US"/>
            </a:p>
          </p:txBody>
        </p:sp>
        <p:sp>
          <p:nvSpPr>
            <p:cNvPr id="1242245" name="Freeform 1157"/>
            <p:cNvSpPr>
              <a:spLocks/>
            </p:cNvSpPr>
            <p:nvPr/>
          </p:nvSpPr>
          <p:spPr bwMode="auto">
            <a:xfrm>
              <a:off x="3731" y="2253"/>
              <a:ext cx="12" cy="20"/>
            </a:xfrm>
            <a:custGeom>
              <a:avLst/>
              <a:gdLst/>
              <a:ahLst/>
              <a:cxnLst>
                <a:cxn ang="0">
                  <a:pos x="0" y="0"/>
                </a:cxn>
                <a:cxn ang="0">
                  <a:pos x="0" y="0"/>
                </a:cxn>
                <a:cxn ang="0">
                  <a:pos x="4" y="6"/>
                </a:cxn>
                <a:cxn ang="0">
                  <a:pos x="7" y="15"/>
                </a:cxn>
                <a:cxn ang="0">
                  <a:pos x="9" y="21"/>
                </a:cxn>
                <a:cxn ang="0">
                  <a:pos x="12" y="30"/>
                </a:cxn>
                <a:cxn ang="0">
                  <a:pos x="14" y="33"/>
                </a:cxn>
                <a:cxn ang="0">
                  <a:pos x="18" y="36"/>
                </a:cxn>
                <a:cxn ang="0">
                  <a:pos x="22" y="40"/>
                </a:cxn>
                <a:cxn ang="0">
                  <a:pos x="26" y="42"/>
                </a:cxn>
              </a:cxnLst>
              <a:rect l="0" t="0" r="r" b="b"/>
              <a:pathLst>
                <a:path w="26" h="42">
                  <a:moveTo>
                    <a:pt x="0" y="0"/>
                  </a:moveTo>
                  <a:lnTo>
                    <a:pt x="0" y="0"/>
                  </a:lnTo>
                  <a:lnTo>
                    <a:pt x="4" y="6"/>
                  </a:lnTo>
                  <a:lnTo>
                    <a:pt x="7" y="15"/>
                  </a:lnTo>
                  <a:lnTo>
                    <a:pt x="9" y="21"/>
                  </a:lnTo>
                  <a:lnTo>
                    <a:pt x="12" y="30"/>
                  </a:lnTo>
                  <a:lnTo>
                    <a:pt x="14" y="33"/>
                  </a:lnTo>
                  <a:lnTo>
                    <a:pt x="18" y="36"/>
                  </a:lnTo>
                  <a:lnTo>
                    <a:pt x="22" y="40"/>
                  </a:lnTo>
                  <a:lnTo>
                    <a:pt x="26" y="42"/>
                  </a:lnTo>
                </a:path>
              </a:pathLst>
            </a:custGeom>
            <a:noFill/>
            <a:ln w="1588">
              <a:solidFill>
                <a:srgbClr val="000000"/>
              </a:solidFill>
              <a:prstDash val="solid"/>
              <a:round/>
              <a:headEnd/>
              <a:tailEnd/>
            </a:ln>
          </p:spPr>
          <p:txBody>
            <a:bodyPr/>
            <a:lstStyle/>
            <a:p>
              <a:endParaRPr lang="en-US"/>
            </a:p>
          </p:txBody>
        </p:sp>
        <p:sp>
          <p:nvSpPr>
            <p:cNvPr id="1242246" name="Freeform 1158"/>
            <p:cNvSpPr>
              <a:spLocks/>
            </p:cNvSpPr>
            <p:nvPr/>
          </p:nvSpPr>
          <p:spPr bwMode="auto">
            <a:xfrm>
              <a:off x="3695" y="2212"/>
              <a:ext cx="14" cy="40"/>
            </a:xfrm>
            <a:custGeom>
              <a:avLst/>
              <a:gdLst/>
              <a:ahLst/>
              <a:cxnLst>
                <a:cxn ang="0">
                  <a:pos x="0" y="0"/>
                </a:cxn>
                <a:cxn ang="0">
                  <a:pos x="0" y="0"/>
                </a:cxn>
                <a:cxn ang="0">
                  <a:pos x="3" y="6"/>
                </a:cxn>
                <a:cxn ang="0">
                  <a:pos x="6" y="12"/>
                </a:cxn>
                <a:cxn ang="0">
                  <a:pos x="10" y="22"/>
                </a:cxn>
                <a:cxn ang="0">
                  <a:pos x="14" y="31"/>
                </a:cxn>
                <a:cxn ang="0">
                  <a:pos x="18" y="41"/>
                </a:cxn>
                <a:cxn ang="0">
                  <a:pos x="21" y="55"/>
                </a:cxn>
                <a:cxn ang="0">
                  <a:pos x="25" y="66"/>
                </a:cxn>
                <a:cxn ang="0">
                  <a:pos x="27" y="80"/>
                </a:cxn>
              </a:cxnLst>
              <a:rect l="0" t="0" r="r" b="b"/>
              <a:pathLst>
                <a:path w="27" h="80">
                  <a:moveTo>
                    <a:pt x="0" y="0"/>
                  </a:moveTo>
                  <a:lnTo>
                    <a:pt x="0" y="0"/>
                  </a:lnTo>
                  <a:lnTo>
                    <a:pt x="3" y="6"/>
                  </a:lnTo>
                  <a:lnTo>
                    <a:pt x="6" y="12"/>
                  </a:lnTo>
                  <a:lnTo>
                    <a:pt x="10" y="22"/>
                  </a:lnTo>
                  <a:lnTo>
                    <a:pt x="14" y="31"/>
                  </a:lnTo>
                  <a:lnTo>
                    <a:pt x="18" y="41"/>
                  </a:lnTo>
                  <a:lnTo>
                    <a:pt x="21" y="55"/>
                  </a:lnTo>
                  <a:lnTo>
                    <a:pt x="25" y="66"/>
                  </a:lnTo>
                  <a:lnTo>
                    <a:pt x="27" y="80"/>
                  </a:lnTo>
                </a:path>
              </a:pathLst>
            </a:custGeom>
            <a:noFill/>
            <a:ln w="1588">
              <a:solidFill>
                <a:srgbClr val="000000"/>
              </a:solidFill>
              <a:prstDash val="solid"/>
              <a:round/>
              <a:headEnd/>
              <a:tailEnd/>
            </a:ln>
          </p:spPr>
          <p:txBody>
            <a:bodyPr/>
            <a:lstStyle/>
            <a:p>
              <a:endParaRPr lang="en-US"/>
            </a:p>
          </p:txBody>
        </p:sp>
        <p:sp>
          <p:nvSpPr>
            <p:cNvPr id="1242247" name="Freeform 1159"/>
            <p:cNvSpPr>
              <a:spLocks/>
            </p:cNvSpPr>
            <p:nvPr/>
          </p:nvSpPr>
          <p:spPr bwMode="auto">
            <a:xfrm>
              <a:off x="3704" y="2207"/>
              <a:ext cx="1" cy="20"/>
            </a:xfrm>
            <a:custGeom>
              <a:avLst/>
              <a:gdLst/>
              <a:ahLst/>
              <a:cxnLst>
                <a:cxn ang="0">
                  <a:pos x="0" y="0"/>
                </a:cxn>
                <a:cxn ang="0">
                  <a:pos x="0" y="0"/>
                </a:cxn>
                <a:cxn ang="0">
                  <a:pos x="1" y="9"/>
                </a:cxn>
                <a:cxn ang="0">
                  <a:pos x="1" y="19"/>
                </a:cxn>
                <a:cxn ang="0">
                  <a:pos x="1" y="29"/>
                </a:cxn>
                <a:cxn ang="0">
                  <a:pos x="0" y="38"/>
                </a:cxn>
              </a:cxnLst>
              <a:rect l="0" t="0" r="r" b="b"/>
              <a:pathLst>
                <a:path w="1" h="38">
                  <a:moveTo>
                    <a:pt x="0" y="0"/>
                  </a:moveTo>
                  <a:lnTo>
                    <a:pt x="0" y="0"/>
                  </a:lnTo>
                  <a:lnTo>
                    <a:pt x="1" y="9"/>
                  </a:lnTo>
                  <a:lnTo>
                    <a:pt x="1" y="19"/>
                  </a:lnTo>
                  <a:lnTo>
                    <a:pt x="1" y="29"/>
                  </a:lnTo>
                  <a:lnTo>
                    <a:pt x="0" y="38"/>
                  </a:lnTo>
                </a:path>
              </a:pathLst>
            </a:custGeom>
            <a:noFill/>
            <a:ln w="1588">
              <a:solidFill>
                <a:srgbClr val="000000"/>
              </a:solidFill>
              <a:prstDash val="solid"/>
              <a:round/>
              <a:headEnd/>
              <a:tailEnd/>
            </a:ln>
          </p:spPr>
          <p:txBody>
            <a:bodyPr/>
            <a:lstStyle/>
            <a:p>
              <a:endParaRPr lang="en-US"/>
            </a:p>
          </p:txBody>
        </p:sp>
        <p:sp>
          <p:nvSpPr>
            <p:cNvPr id="1242248" name="Freeform 1160"/>
            <p:cNvSpPr>
              <a:spLocks/>
            </p:cNvSpPr>
            <p:nvPr/>
          </p:nvSpPr>
          <p:spPr bwMode="auto">
            <a:xfrm>
              <a:off x="3629" y="2178"/>
              <a:ext cx="9" cy="22"/>
            </a:xfrm>
            <a:custGeom>
              <a:avLst/>
              <a:gdLst/>
              <a:ahLst/>
              <a:cxnLst>
                <a:cxn ang="0">
                  <a:pos x="3" y="6"/>
                </a:cxn>
                <a:cxn ang="0">
                  <a:pos x="3" y="7"/>
                </a:cxn>
                <a:cxn ang="0">
                  <a:pos x="4" y="11"/>
                </a:cxn>
                <a:cxn ang="0">
                  <a:pos x="3" y="23"/>
                </a:cxn>
                <a:cxn ang="0">
                  <a:pos x="0" y="44"/>
                </a:cxn>
                <a:cxn ang="0">
                  <a:pos x="3" y="44"/>
                </a:cxn>
                <a:cxn ang="0">
                  <a:pos x="4" y="40"/>
                </a:cxn>
                <a:cxn ang="0">
                  <a:pos x="6" y="38"/>
                </a:cxn>
                <a:cxn ang="0">
                  <a:pos x="7" y="38"/>
                </a:cxn>
                <a:cxn ang="0">
                  <a:pos x="16" y="41"/>
                </a:cxn>
                <a:cxn ang="0">
                  <a:pos x="16" y="38"/>
                </a:cxn>
                <a:cxn ang="0">
                  <a:pos x="17" y="29"/>
                </a:cxn>
                <a:cxn ang="0">
                  <a:pos x="17" y="16"/>
                </a:cxn>
                <a:cxn ang="0">
                  <a:pos x="17" y="0"/>
                </a:cxn>
                <a:cxn ang="0">
                  <a:pos x="15" y="0"/>
                </a:cxn>
                <a:cxn ang="0">
                  <a:pos x="11" y="0"/>
                </a:cxn>
                <a:cxn ang="0">
                  <a:pos x="6" y="4"/>
                </a:cxn>
                <a:cxn ang="0">
                  <a:pos x="3" y="6"/>
                </a:cxn>
              </a:cxnLst>
              <a:rect l="0" t="0" r="r" b="b"/>
              <a:pathLst>
                <a:path w="17" h="44">
                  <a:moveTo>
                    <a:pt x="3" y="6"/>
                  </a:moveTo>
                  <a:lnTo>
                    <a:pt x="3" y="7"/>
                  </a:lnTo>
                  <a:lnTo>
                    <a:pt x="4" y="11"/>
                  </a:lnTo>
                  <a:lnTo>
                    <a:pt x="3" y="23"/>
                  </a:lnTo>
                  <a:lnTo>
                    <a:pt x="0" y="44"/>
                  </a:lnTo>
                  <a:lnTo>
                    <a:pt x="3" y="44"/>
                  </a:lnTo>
                  <a:lnTo>
                    <a:pt x="4" y="40"/>
                  </a:lnTo>
                  <a:lnTo>
                    <a:pt x="6" y="38"/>
                  </a:lnTo>
                  <a:lnTo>
                    <a:pt x="7" y="38"/>
                  </a:lnTo>
                  <a:lnTo>
                    <a:pt x="16" y="41"/>
                  </a:lnTo>
                  <a:lnTo>
                    <a:pt x="16" y="38"/>
                  </a:lnTo>
                  <a:lnTo>
                    <a:pt x="17" y="29"/>
                  </a:lnTo>
                  <a:lnTo>
                    <a:pt x="17" y="16"/>
                  </a:lnTo>
                  <a:lnTo>
                    <a:pt x="17" y="0"/>
                  </a:lnTo>
                  <a:lnTo>
                    <a:pt x="15" y="0"/>
                  </a:lnTo>
                  <a:lnTo>
                    <a:pt x="11" y="0"/>
                  </a:lnTo>
                  <a:lnTo>
                    <a:pt x="6" y="4"/>
                  </a:lnTo>
                  <a:lnTo>
                    <a:pt x="3" y="6"/>
                  </a:lnTo>
                  <a:close/>
                </a:path>
              </a:pathLst>
            </a:custGeom>
            <a:solidFill>
              <a:srgbClr val="FFFFFF"/>
            </a:solidFill>
            <a:ln w="9525">
              <a:noFill/>
              <a:round/>
              <a:headEnd/>
              <a:tailEnd/>
            </a:ln>
          </p:spPr>
          <p:txBody>
            <a:bodyPr/>
            <a:lstStyle/>
            <a:p>
              <a:endParaRPr lang="en-US"/>
            </a:p>
          </p:txBody>
        </p:sp>
        <p:sp>
          <p:nvSpPr>
            <p:cNvPr id="1242249" name="Freeform 1161"/>
            <p:cNvSpPr>
              <a:spLocks/>
            </p:cNvSpPr>
            <p:nvPr/>
          </p:nvSpPr>
          <p:spPr bwMode="auto">
            <a:xfrm>
              <a:off x="3629" y="2178"/>
              <a:ext cx="9" cy="22"/>
            </a:xfrm>
            <a:custGeom>
              <a:avLst/>
              <a:gdLst/>
              <a:ahLst/>
              <a:cxnLst>
                <a:cxn ang="0">
                  <a:pos x="3" y="6"/>
                </a:cxn>
                <a:cxn ang="0">
                  <a:pos x="3" y="6"/>
                </a:cxn>
                <a:cxn ang="0">
                  <a:pos x="3" y="7"/>
                </a:cxn>
                <a:cxn ang="0">
                  <a:pos x="4" y="11"/>
                </a:cxn>
                <a:cxn ang="0">
                  <a:pos x="3" y="23"/>
                </a:cxn>
                <a:cxn ang="0">
                  <a:pos x="0" y="44"/>
                </a:cxn>
                <a:cxn ang="0">
                  <a:pos x="3" y="44"/>
                </a:cxn>
                <a:cxn ang="0">
                  <a:pos x="4" y="40"/>
                </a:cxn>
                <a:cxn ang="0">
                  <a:pos x="6" y="38"/>
                </a:cxn>
                <a:cxn ang="0">
                  <a:pos x="7" y="38"/>
                </a:cxn>
                <a:cxn ang="0">
                  <a:pos x="16" y="41"/>
                </a:cxn>
                <a:cxn ang="0">
                  <a:pos x="16" y="38"/>
                </a:cxn>
                <a:cxn ang="0">
                  <a:pos x="17" y="29"/>
                </a:cxn>
                <a:cxn ang="0">
                  <a:pos x="17" y="16"/>
                </a:cxn>
                <a:cxn ang="0">
                  <a:pos x="17" y="0"/>
                </a:cxn>
                <a:cxn ang="0">
                  <a:pos x="15" y="0"/>
                </a:cxn>
                <a:cxn ang="0">
                  <a:pos x="11" y="0"/>
                </a:cxn>
                <a:cxn ang="0">
                  <a:pos x="6" y="4"/>
                </a:cxn>
                <a:cxn ang="0">
                  <a:pos x="3" y="6"/>
                </a:cxn>
              </a:cxnLst>
              <a:rect l="0" t="0" r="r" b="b"/>
              <a:pathLst>
                <a:path w="17" h="44">
                  <a:moveTo>
                    <a:pt x="3" y="6"/>
                  </a:moveTo>
                  <a:lnTo>
                    <a:pt x="3" y="6"/>
                  </a:lnTo>
                  <a:lnTo>
                    <a:pt x="3" y="7"/>
                  </a:lnTo>
                  <a:lnTo>
                    <a:pt x="4" y="11"/>
                  </a:lnTo>
                  <a:lnTo>
                    <a:pt x="3" y="23"/>
                  </a:lnTo>
                  <a:lnTo>
                    <a:pt x="0" y="44"/>
                  </a:lnTo>
                  <a:lnTo>
                    <a:pt x="3" y="44"/>
                  </a:lnTo>
                  <a:lnTo>
                    <a:pt x="4" y="40"/>
                  </a:lnTo>
                  <a:lnTo>
                    <a:pt x="6" y="38"/>
                  </a:lnTo>
                  <a:lnTo>
                    <a:pt x="7" y="38"/>
                  </a:lnTo>
                  <a:lnTo>
                    <a:pt x="16" y="41"/>
                  </a:lnTo>
                  <a:lnTo>
                    <a:pt x="16" y="38"/>
                  </a:lnTo>
                  <a:lnTo>
                    <a:pt x="17" y="29"/>
                  </a:lnTo>
                  <a:lnTo>
                    <a:pt x="17" y="16"/>
                  </a:lnTo>
                  <a:lnTo>
                    <a:pt x="17" y="0"/>
                  </a:lnTo>
                  <a:lnTo>
                    <a:pt x="15" y="0"/>
                  </a:lnTo>
                  <a:lnTo>
                    <a:pt x="11" y="0"/>
                  </a:lnTo>
                  <a:lnTo>
                    <a:pt x="6" y="4"/>
                  </a:lnTo>
                  <a:lnTo>
                    <a:pt x="3" y="6"/>
                  </a:lnTo>
                  <a:close/>
                </a:path>
              </a:pathLst>
            </a:custGeom>
            <a:noFill/>
            <a:ln w="1588">
              <a:solidFill>
                <a:srgbClr val="000000"/>
              </a:solidFill>
              <a:prstDash val="solid"/>
              <a:round/>
              <a:headEnd/>
              <a:tailEnd/>
            </a:ln>
          </p:spPr>
          <p:txBody>
            <a:bodyPr/>
            <a:lstStyle/>
            <a:p>
              <a:endParaRPr lang="en-US"/>
            </a:p>
          </p:txBody>
        </p:sp>
        <p:sp>
          <p:nvSpPr>
            <p:cNvPr id="1242250" name="Freeform 1162"/>
            <p:cNvSpPr>
              <a:spLocks/>
            </p:cNvSpPr>
            <p:nvPr/>
          </p:nvSpPr>
          <p:spPr bwMode="auto">
            <a:xfrm>
              <a:off x="3669" y="2173"/>
              <a:ext cx="7" cy="26"/>
            </a:xfrm>
            <a:custGeom>
              <a:avLst/>
              <a:gdLst/>
              <a:ahLst/>
              <a:cxnLst>
                <a:cxn ang="0">
                  <a:pos x="1" y="3"/>
                </a:cxn>
                <a:cxn ang="0">
                  <a:pos x="1" y="6"/>
                </a:cxn>
                <a:cxn ang="0">
                  <a:pos x="3" y="15"/>
                </a:cxn>
                <a:cxn ang="0">
                  <a:pos x="1" y="25"/>
                </a:cxn>
                <a:cxn ang="0">
                  <a:pos x="0" y="37"/>
                </a:cxn>
                <a:cxn ang="0">
                  <a:pos x="12" y="52"/>
                </a:cxn>
                <a:cxn ang="0">
                  <a:pos x="12" y="51"/>
                </a:cxn>
                <a:cxn ang="0">
                  <a:pos x="12" y="46"/>
                </a:cxn>
                <a:cxn ang="0">
                  <a:pos x="14" y="40"/>
                </a:cxn>
                <a:cxn ang="0">
                  <a:pos x="14" y="31"/>
                </a:cxn>
                <a:cxn ang="0">
                  <a:pos x="14" y="21"/>
                </a:cxn>
                <a:cxn ang="0">
                  <a:pos x="14" y="14"/>
                </a:cxn>
                <a:cxn ang="0">
                  <a:pos x="14" y="5"/>
                </a:cxn>
                <a:cxn ang="0">
                  <a:pos x="12" y="0"/>
                </a:cxn>
                <a:cxn ang="0">
                  <a:pos x="1" y="3"/>
                </a:cxn>
              </a:cxnLst>
              <a:rect l="0" t="0" r="r" b="b"/>
              <a:pathLst>
                <a:path w="14" h="52">
                  <a:moveTo>
                    <a:pt x="1" y="3"/>
                  </a:moveTo>
                  <a:lnTo>
                    <a:pt x="1" y="6"/>
                  </a:lnTo>
                  <a:lnTo>
                    <a:pt x="3" y="15"/>
                  </a:lnTo>
                  <a:lnTo>
                    <a:pt x="1" y="25"/>
                  </a:lnTo>
                  <a:lnTo>
                    <a:pt x="0" y="37"/>
                  </a:lnTo>
                  <a:lnTo>
                    <a:pt x="12" y="52"/>
                  </a:lnTo>
                  <a:lnTo>
                    <a:pt x="12" y="51"/>
                  </a:lnTo>
                  <a:lnTo>
                    <a:pt x="12" y="46"/>
                  </a:lnTo>
                  <a:lnTo>
                    <a:pt x="14" y="40"/>
                  </a:lnTo>
                  <a:lnTo>
                    <a:pt x="14" y="31"/>
                  </a:lnTo>
                  <a:lnTo>
                    <a:pt x="14" y="21"/>
                  </a:lnTo>
                  <a:lnTo>
                    <a:pt x="14" y="14"/>
                  </a:lnTo>
                  <a:lnTo>
                    <a:pt x="14" y="5"/>
                  </a:lnTo>
                  <a:lnTo>
                    <a:pt x="12" y="0"/>
                  </a:lnTo>
                  <a:lnTo>
                    <a:pt x="1" y="3"/>
                  </a:lnTo>
                  <a:close/>
                </a:path>
              </a:pathLst>
            </a:custGeom>
            <a:solidFill>
              <a:srgbClr val="FFFFFF"/>
            </a:solidFill>
            <a:ln w="9525">
              <a:noFill/>
              <a:round/>
              <a:headEnd/>
              <a:tailEnd/>
            </a:ln>
          </p:spPr>
          <p:txBody>
            <a:bodyPr/>
            <a:lstStyle/>
            <a:p>
              <a:endParaRPr lang="en-US"/>
            </a:p>
          </p:txBody>
        </p:sp>
        <p:sp>
          <p:nvSpPr>
            <p:cNvPr id="1242251" name="Freeform 1163"/>
            <p:cNvSpPr>
              <a:spLocks/>
            </p:cNvSpPr>
            <p:nvPr/>
          </p:nvSpPr>
          <p:spPr bwMode="auto">
            <a:xfrm>
              <a:off x="3669" y="2173"/>
              <a:ext cx="7" cy="26"/>
            </a:xfrm>
            <a:custGeom>
              <a:avLst/>
              <a:gdLst/>
              <a:ahLst/>
              <a:cxnLst>
                <a:cxn ang="0">
                  <a:pos x="1" y="3"/>
                </a:cxn>
                <a:cxn ang="0">
                  <a:pos x="1" y="3"/>
                </a:cxn>
                <a:cxn ang="0">
                  <a:pos x="1" y="6"/>
                </a:cxn>
                <a:cxn ang="0">
                  <a:pos x="3" y="15"/>
                </a:cxn>
                <a:cxn ang="0">
                  <a:pos x="1" y="25"/>
                </a:cxn>
                <a:cxn ang="0">
                  <a:pos x="0" y="37"/>
                </a:cxn>
                <a:cxn ang="0">
                  <a:pos x="12" y="52"/>
                </a:cxn>
                <a:cxn ang="0">
                  <a:pos x="12" y="51"/>
                </a:cxn>
                <a:cxn ang="0">
                  <a:pos x="12" y="46"/>
                </a:cxn>
                <a:cxn ang="0">
                  <a:pos x="14" y="40"/>
                </a:cxn>
                <a:cxn ang="0">
                  <a:pos x="14" y="31"/>
                </a:cxn>
                <a:cxn ang="0">
                  <a:pos x="14" y="21"/>
                </a:cxn>
                <a:cxn ang="0">
                  <a:pos x="14" y="14"/>
                </a:cxn>
                <a:cxn ang="0">
                  <a:pos x="14" y="5"/>
                </a:cxn>
                <a:cxn ang="0">
                  <a:pos x="12" y="0"/>
                </a:cxn>
                <a:cxn ang="0">
                  <a:pos x="1" y="3"/>
                </a:cxn>
              </a:cxnLst>
              <a:rect l="0" t="0" r="r" b="b"/>
              <a:pathLst>
                <a:path w="14" h="52">
                  <a:moveTo>
                    <a:pt x="1" y="3"/>
                  </a:moveTo>
                  <a:lnTo>
                    <a:pt x="1" y="3"/>
                  </a:lnTo>
                  <a:lnTo>
                    <a:pt x="1" y="6"/>
                  </a:lnTo>
                  <a:lnTo>
                    <a:pt x="3" y="15"/>
                  </a:lnTo>
                  <a:lnTo>
                    <a:pt x="1" y="25"/>
                  </a:lnTo>
                  <a:lnTo>
                    <a:pt x="0" y="37"/>
                  </a:lnTo>
                  <a:lnTo>
                    <a:pt x="12" y="52"/>
                  </a:lnTo>
                  <a:lnTo>
                    <a:pt x="12" y="51"/>
                  </a:lnTo>
                  <a:lnTo>
                    <a:pt x="12" y="46"/>
                  </a:lnTo>
                  <a:lnTo>
                    <a:pt x="14" y="40"/>
                  </a:lnTo>
                  <a:lnTo>
                    <a:pt x="14" y="31"/>
                  </a:lnTo>
                  <a:lnTo>
                    <a:pt x="14" y="21"/>
                  </a:lnTo>
                  <a:lnTo>
                    <a:pt x="14" y="14"/>
                  </a:lnTo>
                  <a:lnTo>
                    <a:pt x="14" y="5"/>
                  </a:lnTo>
                  <a:lnTo>
                    <a:pt x="12" y="0"/>
                  </a:lnTo>
                  <a:lnTo>
                    <a:pt x="1" y="3"/>
                  </a:lnTo>
                  <a:close/>
                </a:path>
              </a:pathLst>
            </a:custGeom>
            <a:noFill/>
            <a:ln w="1588">
              <a:solidFill>
                <a:srgbClr val="000000"/>
              </a:solidFill>
              <a:prstDash val="solid"/>
              <a:round/>
              <a:headEnd/>
              <a:tailEnd/>
            </a:ln>
          </p:spPr>
          <p:txBody>
            <a:bodyPr/>
            <a:lstStyle/>
            <a:p>
              <a:endParaRPr lang="en-US"/>
            </a:p>
          </p:txBody>
        </p:sp>
        <p:sp>
          <p:nvSpPr>
            <p:cNvPr id="1242252" name="Freeform 1164"/>
            <p:cNvSpPr>
              <a:spLocks/>
            </p:cNvSpPr>
            <p:nvPr/>
          </p:nvSpPr>
          <p:spPr bwMode="auto">
            <a:xfrm>
              <a:off x="3675" y="2173"/>
              <a:ext cx="14" cy="21"/>
            </a:xfrm>
            <a:custGeom>
              <a:avLst/>
              <a:gdLst/>
              <a:ahLst/>
              <a:cxnLst>
                <a:cxn ang="0">
                  <a:pos x="0" y="0"/>
                </a:cxn>
                <a:cxn ang="0">
                  <a:pos x="2" y="4"/>
                </a:cxn>
                <a:cxn ang="0">
                  <a:pos x="7" y="15"/>
                </a:cxn>
                <a:cxn ang="0">
                  <a:pos x="12" y="28"/>
                </a:cxn>
                <a:cxn ang="0">
                  <a:pos x="14" y="41"/>
                </a:cxn>
                <a:cxn ang="0">
                  <a:pos x="15" y="40"/>
                </a:cxn>
                <a:cxn ang="0">
                  <a:pos x="19" y="38"/>
                </a:cxn>
                <a:cxn ang="0">
                  <a:pos x="23" y="35"/>
                </a:cxn>
                <a:cxn ang="0">
                  <a:pos x="28" y="35"/>
                </a:cxn>
                <a:cxn ang="0">
                  <a:pos x="15" y="6"/>
                </a:cxn>
                <a:cxn ang="0">
                  <a:pos x="0" y="0"/>
                </a:cxn>
              </a:cxnLst>
              <a:rect l="0" t="0" r="r" b="b"/>
              <a:pathLst>
                <a:path w="28" h="41">
                  <a:moveTo>
                    <a:pt x="0" y="0"/>
                  </a:moveTo>
                  <a:lnTo>
                    <a:pt x="2" y="4"/>
                  </a:lnTo>
                  <a:lnTo>
                    <a:pt x="7" y="15"/>
                  </a:lnTo>
                  <a:lnTo>
                    <a:pt x="12" y="28"/>
                  </a:lnTo>
                  <a:lnTo>
                    <a:pt x="14" y="41"/>
                  </a:lnTo>
                  <a:lnTo>
                    <a:pt x="15" y="40"/>
                  </a:lnTo>
                  <a:lnTo>
                    <a:pt x="19" y="38"/>
                  </a:lnTo>
                  <a:lnTo>
                    <a:pt x="23" y="35"/>
                  </a:lnTo>
                  <a:lnTo>
                    <a:pt x="28" y="35"/>
                  </a:lnTo>
                  <a:lnTo>
                    <a:pt x="15" y="6"/>
                  </a:lnTo>
                  <a:lnTo>
                    <a:pt x="0" y="0"/>
                  </a:lnTo>
                  <a:close/>
                </a:path>
              </a:pathLst>
            </a:custGeom>
            <a:solidFill>
              <a:srgbClr val="FFFFFF"/>
            </a:solidFill>
            <a:ln w="9525">
              <a:noFill/>
              <a:round/>
              <a:headEnd/>
              <a:tailEnd/>
            </a:ln>
          </p:spPr>
          <p:txBody>
            <a:bodyPr/>
            <a:lstStyle/>
            <a:p>
              <a:endParaRPr lang="en-US"/>
            </a:p>
          </p:txBody>
        </p:sp>
        <p:sp>
          <p:nvSpPr>
            <p:cNvPr id="1242253" name="Freeform 1165"/>
            <p:cNvSpPr>
              <a:spLocks/>
            </p:cNvSpPr>
            <p:nvPr/>
          </p:nvSpPr>
          <p:spPr bwMode="auto">
            <a:xfrm>
              <a:off x="3675" y="2173"/>
              <a:ext cx="14" cy="21"/>
            </a:xfrm>
            <a:custGeom>
              <a:avLst/>
              <a:gdLst/>
              <a:ahLst/>
              <a:cxnLst>
                <a:cxn ang="0">
                  <a:pos x="0" y="0"/>
                </a:cxn>
                <a:cxn ang="0">
                  <a:pos x="0" y="0"/>
                </a:cxn>
                <a:cxn ang="0">
                  <a:pos x="2" y="4"/>
                </a:cxn>
                <a:cxn ang="0">
                  <a:pos x="7" y="15"/>
                </a:cxn>
                <a:cxn ang="0">
                  <a:pos x="12" y="28"/>
                </a:cxn>
                <a:cxn ang="0">
                  <a:pos x="14" y="41"/>
                </a:cxn>
                <a:cxn ang="0">
                  <a:pos x="15" y="40"/>
                </a:cxn>
                <a:cxn ang="0">
                  <a:pos x="19" y="38"/>
                </a:cxn>
                <a:cxn ang="0">
                  <a:pos x="23" y="35"/>
                </a:cxn>
                <a:cxn ang="0">
                  <a:pos x="28" y="35"/>
                </a:cxn>
                <a:cxn ang="0">
                  <a:pos x="15" y="6"/>
                </a:cxn>
                <a:cxn ang="0">
                  <a:pos x="0" y="0"/>
                </a:cxn>
              </a:cxnLst>
              <a:rect l="0" t="0" r="r" b="b"/>
              <a:pathLst>
                <a:path w="28" h="41">
                  <a:moveTo>
                    <a:pt x="0" y="0"/>
                  </a:moveTo>
                  <a:lnTo>
                    <a:pt x="0" y="0"/>
                  </a:lnTo>
                  <a:lnTo>
                    <a:pt x="2" y="4"/>
                  </a:lnTo>
                  <a:lnTo>
                    <a:pt x="7" y="15"/>
                  </a:lnTo>
                  <a:lnTo>
                    <a:pt x="12" y="28"/>
                  </a:lnTo>
                  <a:lnTo>
                    <a:pt x="14" y="41"/>
                  </a:lnTo>
                  <a:lnTo>
                    <a:pt x="15" y="40"/>
                  </a:lnTo>
                  <a:lnTo>
                    <a:pt x="19" y="38"/>
                  </a:lnTo>
                  <a:lnTo>
                    <a:pt x="23" y="35"/>
                  </a:lnTo>
                  <a:lnTo>
                    <a:pt x="28" y="35"/>
                  </a:lnTo>
                  <a:lnTo>
                    <a:pt x="15" y="6"/>
                  </a:lnTo>
                  <a:lnTo>
                    <a:pt x="0" y="0"/>
                  </a:lnTo>
                  <a:close/>
                </a:path>
              </a:pathLst>
            </a:custGeom>
            <a:noFill/>
            <a:ln w="1588">
              <a:solidFill>
                <a:srgbClr val="000000"/>
              </a:solidFill>
              <a:prstDash val="solid"/>
              <a:round/>
              <a:headEnd/>
              <a:tailEnd/>
            </a:ln>
          </p:spPr>
          <p:txBody>
            <a:bodyPr/>
            <a:lstStyle/>
            <a:p>
              <a:endParaRPr lang="en-US"/>
            </a:p>
          </p:txBody>
        </p:sp>
        <p:sp>
          <p:nvSpPr>
            <p:cNvPr id="1242254" name="Line 1166"/>
            <p:cNvSpPr>
              <a:spLocks noChangeShapeType="1"/>
            </p:cNvSpPr>
            <p:nvPr/>
          </p:nvSpPr>
          <p:spPr bwMode="auto">
            <a:xfrm flipH="1" flipV="1">
              <a:off x="3682" y="2176"/>
              <a:ext cx="7" cy="14"/>
            </a:xfrm>
            <a:prstGeom prst="line">
              <a:avLst/>
            </a:prstGeom>
            <a:noFill/>
            <a:ln w="1588">
              <a:solidFill>
                <a:srgbClr val="000000"/>
              </a:solidFill>
              <a:round/>
              <a:headEnd/>
              <a:tailEnd/>
            </a:ln>
          </p:spPr>
          <p:txBody>
            <a:bodyPr/>
            <a:lstStyle/>
            <a:p>
              <a:endParaRPr lang="en-US"/>
            </a:p>
          </p:txBody>
        </p:sp>
        <p:sp>
          <p:nvSpPr>
            <p:cNvPr id="1242255" name="Freeform 1167"/>
            <p:cNvSpPr>
              <a:spLocks/>
            </p:cNvSpPr>
            <p:nvPr/>
          </p:nvSpPr>
          <p:spPr bwMode="auto">
            <a:xfrm>
              <a:off x="3675" y="2173"/>
              <a:ext cx="7" cy="21"/>
            </a:xfrm>
            <a:custGeom>
              <a:avLst/>
              <a:gdLst/>
              <a:ahLst/>
              <a:cxnLst>
                <a:cxn ang="0">
                  <a:pos x="0" y="0"/>
                </a:cxn>
                <a:cxn ang="0">
                  <a:pos x="0" y="0"/>
                </a:cxn>
                <a:cxn ang="0">
                  <a:pos x="2" y="4"/>
                </a:cxn>
                <a:cxn ang="0">
                  <a:pos x="7" y="15"/>
                </a:cxn>
                <a:cxn ang="0">
                  <a:pos x="11" y="28"/>
                </a:cxn>
                <a:cxn ang="0">
                  <a:pos x="14" y="41"/>
                </a:cxn>
              </a:cxnLst>
              <a:rect l="0" t="0" r="r" b="b"/>
              <a:pathLst>
                <a:path w="14" h="41">
                  <a:moveTo>
                    <a:pt x="0" y="0"/>
                  </a:moveTo>
                  <a:lnTo>
                    <a:pt x="0" y="0"/>
                  </a:lnTo>
                  <a:lnTo>
                    <a:pt x="2" y="4"/>
                  </a:lnTo>
                  <a:lnTo>
                    <a:pt x="7" y="15"/>
                  </a:lnTo>
                  <a:lnTo>
                    <a:pt x="11" y="28"/>
                  </a:lnTo>
                  <a:lnTo>
                    <a:pt x="14" y="41"/>
                  </a:lnTo>
                </a:path>
              </a:pathLst>
            </a:custGeom>
            <a:noFill/>
            <a:ln w="1588">
              <a:solidFill>
                <a:srgbClr val="000000"/>
              </a:solidFill>
              <a:prstDash val="solid"/>
              <a:round/>
              <a:headEnd/>
              <a:tailEnd/>
            </a:ln>
          </p:spPr>
          <p:txBody>
            <a:bodyPr/>
            <a:lstStyle/>
            <a:p>
              <a:endParaRPr lang="en-US"/>
            </a:p>
          </p:txBody>
        </p:sp>
        <p:sp>
          <p:nvSpPr>
            <p:cNvPr id="1242256" name="Freeform 1168"/>
            <p:cNvSpPr>
              <a:spLocks/>
            </p:cNvSpPr>
            <p:nvPr/>
          </p:nvSpPr>
          <p:spPr bwMode="auto">
            <a:xfrm>
              <a:off x="3642" y="2174"/>
              <a:ext cx="83" cy="170"/>
            </a:xfrm>
            <a:custGeom>
              <a:avLst/>
              <a:gdLst/>
              <a:ahLst/>
              <a:cxnLst>
                <a:cxn ang="0">
                  <a:pos x="51" y="22"/>
                </a:cxn>
                <a:cxn ang="0">
                  <a:pos x="71" y="54"/>
                </a:cxn>
                <a:cxn ang="0">
                  <a:pos x="83" y="85"/>
                </a:cxn>
                <a:cxn ang="0">
                  <a:pos x="100" y="128"/>
                </a:cxn>
                <a:cxn ang="0">
                  <a:pos x="116" y="160"/>
                </a:cxn>
                <a:cxn ang="0">
                  <a:pos x="132" y="203"/>
                </a:cxn>
                <a:cxn ang="0">
                  <a:pos x="143" y="239"/>
                </a:cxn>
                <a:cxn ang="0">
                  <a:pos x="154" y="274"/>
                </a:cxn>
                <a:cxn ang="0">
                  <a:pos x="164" y="298"/>
                </a:cxn>
                <a:cxn ang="0">
                  <a:pos x="157" y="295"/>
                </a:cxn>
                <a:cxn ang="0">
                  <a:pos x="146" y="308"/>
                </a:cxn>
                <a:cxn ang="0">
                  <a:pos x="140" y="299"/>
                </a:cxn>
                <a:cxn ang="0">
                  <a:pos x="137" y="255"/>
                </a:cxn>
                <a:cxn ang="0">
                  <a:pos x="125" y="215"/>
                </a:cxn>
                <a:cxn ang="0">
                  <a:pos x="108" y="178"/>
                </a:cxn>
                <a:cxn ang="0">
                  <a:pos x="77" y="98"/>
                </a:cxn>
                <a:cxn ang="0">
                  <a:pos x="59" y="64"/>
                </a:cxn>
                <a:cxn ang="0">
                  <a:pos x="46" y="39"/>
                </a:cxn>
                <a:cxn ang="0">
                  <a:pos x="46" y="55"/>
                </a:cxn>
                <a:cxn ang="0">
                  <a:pos x="51" y="110"/>
                </a:cxn>
                <a:cxn ang="0">
                  <a:pos x="66" y="169"/>
                </a:cxn>
                <a:cxn ang="0">
                  <a:pos x="77" y="225"/>
                </a:cxn>
                <a:cxn ang="0">
                  <a:pos x="81" y="255"/>
                </a:cxn>
                <a:cxn ang="0">
                  <a:pos x="87" y="287"/>
                </a:cxn>
                <a:cxn ang="0">
                  <a:pos x="100" y="317"/>
                </a:cxn>
                <a:cxn ang="0">
                  <a:pos x="94" y="314"/>
                </a:cxn>
                <a:cxn ang="0">
                  <a:pos x="77" y="330"/>
                </a:cxn>
                <a:cxn ang="0">
                  <a:pos x="73" y="310"/>
                </a:cxn>
                <a:cxn ang="0">
                  <a:pos x="74" y="282"/>
                </a:cxn>
                <a:cxn ang="0">
                  <a:pos x="68" y="244"/>
                </a:cxn>
                <a:cxn ang="0">
                  <a:pos x="59" y="196"/>
                </a:cxn>
                <a:cxn ang="0">
                  <a:pos x="45" y="133"/>
                </a:cxn>
                <a:cxn ang="0">
                  <a:pos x="37" y="86"/>
                </a:cxn>
                <a:cxn ang="0">
                  <a:pos x="28" y="28"/>
                </a:cxn>
                <a:cxn ang="0">
                  <a:pos x="24" y="49"/>
                </a:cxn>
                <a:cxn ang="0">
                  <a:pos x="21" y="122"/>
                </a:cxn>
                <a:cxn ang="0">
                  <a:pos x="21" y="166"/>
                </a:cxn>
                <a:cxn ang="0">
                  <a:pos x="21" y="219"/>
                </a:cxn>
                <a:cxn ang="0">
                  <a:pos x="21" y="249"/>
                </a:cxn>
                <a:cxn ang="0">
                  <a:pos x="21" y="280"/>
                </a:cxn>
                <a:cxn ang="0">
                  <a:pos x="31" y="316"/>
                </a:cxn>
                <a:cxn ang="0">
                  <a:pos x="23" y="314"/>
                </a:cxn>
                <a:cxn ang="0">
                  <a:pos x="3" y="324"/>
                </a:cxn>
                <a:cxn ang="0">
                  <a:pos x="3" y="304"/>
                </a:cxn>
                <a:cxn ang="0">
                  <a:pos x="10" y="271"/>
                </a:cxn>
                <a:cxn ang="0">
                  <a:pos x="8" y="231"/>
                </a:cxn>
                <a:cxn ang="0">
                  <a:pos x="8" y="184"/>
                </a:cxn>
                <a:cxn ang="0">
                  <a:pos x="10" y="122"/>
                </a:cxn>
                <a:cxn ang="0">
                  <a:pos x="12" y="80"/>
                </a:cxn>
                <a:cxn ang="0">
                  <a:pos x="12" y="19"/>
                </a:cxn>
              </a:cxnLst>
              <a:rect l="0" t="0" r="r" b="b"/>
              <a:pathLst>
                <a:path w="167" h="341">
                  <a:moveTo>
                    <a:pt x="41" y="0"/>
                  </a:moveTo>
                  <a:lnTo>
                    <a:pt x="45" y="8"/>
                  </a:lnTo>
                  <a:lnTo>
                    <a:pt x="48" y="14"/>
                  </a:lnTo>
                  <a:lnTo>
                    <a:pt x="51" y="22"/>
                  </a:lnTo>
                  <a:lnTo>
                    <a:pt x="57" y="30"/>
                  </a:lnTo>
                  <a:lnTo>
                    <a:pt x="62" y="39"/>
                  </a:lnTo>
                  <a:lnTo>
                    <a:pt x="66" y="46"/>
                  </a:lnTo>
                  <a:lnTo>
                    <a:pt x="71" y="54"/>
                  </a:lnTo>
                  <a:lnTo>
                    <a:pt x="73" y="59"/>
                  </a:lnTo>
                  <a:lnTo>
                    <a:pt x="77" y="67"/>
                  </a:lnTo>
                  <a:lnTo>
                    <a:pt x="81" y="74"/>
                  </a:lnTo>
                  <a:lnTo>
                    <a:pt x="83" y="85"/>
                  </a:lnTo>
                  <a:lnTo>
                    <a:pt x="89" y="96"/>
                  </a:lnTo>
                  <a:lnTo>
                    <a:pt x="94" y="108"/>
                  </a:lnTo>
                  <a:lnTo>
                    <a:pt x="98" y="119"/>
                  </a:lnTo>
                  <a:lnTo>
                    <a:pt x="100" y="128"/>
                  </a:lnTo>
                  <a:lnTo>
                    <a:pt x="104" y="136"/>
                  </a:lnTo>
                  <a:lnTo>
                    <a:pt x="107" y="142"/>
                  </a:lnTo>
                  <a:lnTo>
                    <a:pt x="112" y="151"/>
                  </a:lnTo>
                  <a:lnTo>
                    <a:pt x="116" y="160"/>
                  </a:lnTo>
                  <a:lnTo>
                    <a:pt x="121" y="172"/>
                  </a:lnTo>
                  <a:lnTo>
                    <a:pt x="125" y="184"/>
                  </a:lnTo>
                  <a:lnTo>
                    <a:pt x="130" y="193"/>
                  </a:lnTo>
                  <a:lnTo>
                    <a:pt x="132" y="203"/>
                  </a:lnTo>
                  <a:lnTo>
                    <a:pt x="135" y="212"/>
                  </a:lnTo>
                  <a:lnTo>
                    <a:pt x="139" y="219"/>
                  </a:lnTo>
                  <a:lnTo>
                    <a:pt x="140" y="228"/>
                  </a:lnTo>
                  <a:lnTo>
                    <a:pt x="143" y="239"/>
                  </a:lnTo>
                  <a:lnTo>
                    <a:pt x="146" y="250"/>
                  </a:lnTo>
                  <a:lnTo>
                    <a:pt x="149" y="259"/>
                  </a:lnTo>
                  <a:lnTo>
                    <a:pt x="151" y="268"/>
                  </a:lnTo>
                  <a:lnTo>
                    <a:pt x="154" y="274"/>
                  </a:lnTo>
                  <a:lnTo>
                    <a:pt x="155" y="280"/>
                  </a:lnTo>
                  <a:lnTo>
                    <a:pt x="160" y="284"/>
                  </a:lnTo>
                  <a:lnTo>
                    <a:pt x="163" y="289"/>
                  </a:lnTo>
                  <a:lnTo>
                    <a:pt x="164" y="298"/>
                  </a:lnTo>
                  <a:lnTo>
                    <a:pt x="167" y="307"/>
                  </a:lnTo>
                  <a:lnTo>
                    <a:pt x="166" y="304"/>
                  </a:lnTo>
                  <a:lnTo>
                    <a:pt x="160" y="299"/>
                  </a:lnTo>
                  <a:lnTo>
                    <a:pt x="157" y="295"/>
                  </a:lnTo>
                  <a:lnTo>
                    <a:pt x="151" y="293"/>
                  </a:lnTo>
                  <a:lnTo>
                    <a:pt x="149" y="296"/>
                  </a:lnTo>
                  <a:lnTo>
                    <a:pt x="146" y="301"/>
                  </a:lnTo>
                  <a:lnTo>
                    <a:pt x="146" y="308"/>
                  </a:lnTo>
                  <a:lnTo>
                    <a:pt x="148" y="317"/>
                  </a:lnTo>
                  <a:lnTo>
                    <a:pt x="146" y="316"/>
                  </a:lnTo>
                  <a:lnTo>
                    <a:pt x="143" y="310"/>
                  </a:lnTo>
                  <a:lnTo>
                    <a:pt x="140" y="299"/>
                  </a:lnTo>
                  <a:lnTo>
                    <a:pt x="141" y="286"/>
                  </a:lnTo>
                  <a:lnTo>
                    <a:pt x="141" y="279"/>
                  </a:lnTo>
                  <a:lnTo>
                    <a:pt x="140" y="267"/>
                  </a:lnTo>
                  <a:lnTo>
                    <a:pt x="137" y="255"/>
                  </a:lnTo>
                  <a:lnTo>
                    <a:pt x="134" y="243"/>
                  </a:lnTo>
                  <a:lnTo>
                    <a:pt x="130" y="231"/>
                  </a:lnTo>
                  <a:lnTo>
                    <a:pt x="126" y="222"/>
                  </a:lnTo>
                  <a:lnTo>
                    <a:pt x="125" y="215"/>
                  </a:lnTo>
                  <a:lnTo>
                    <a:pt x="123" y="213"/>
                  </a:lnTo>
                  <a:lnTo>
                    <a:pt x="122" y="209"/>
                  </a:lnTo>
                  <a:lnTo>
                    <a:pt x="116" y="197"/>
                  </a:lnTo>
                  <a:lnTo>
                    <a:pt x="108" y="178"/>
                  </a:lnTo>
                  <a:lnTo>
                    <a:pt x="100" y="157"/>
                  </a:lnTo>
                  <a:lnTo>
                    <a:pt x="91" y="133"/>
                  </a:lnTo>
                  <a:lnTo>
                    <a:pt x="82" y="114"/>
                  </a:lnTo>
                  <a:lnTo>
                    <a:pt x="77" y="98"/>
                  </a:lnTo>
                  <a:lnTo>
                    <a:pt x="72" y="88"/>
                  </a:lnTo>
                  <a:lnTo>
                    <a:pt x="68" y="82"/>
                  </a:lnTo>
                  <a:lnTo>
                    <a:pt x="64" y="73"/>
                  </a:lnTo>
                  <a:lnTo>
                    <a:pt x="59" y="64"/>
                  </a:lnTo>
                  <a:lnTo>
                    <a:pt x="55" y="55"/>
                  </a:lnTo>
                  <a:lnTo>
                    <a:pt x="50" y="49"/>
                  </a:lnTo>
                  <a:lnTo>
                    <a:pt x="48" y="42"/>
                  </a:lnTo>
                  <a:lnTo>
                    <a:pt x="46" y="39"/>
                  </a:lnTo>
                  <a:lnTo>
                    <a:pt x="45" y="37"/>
                  </a:lnTo>
                  <a:lnTo>
                    <a:pt x="45" y="39"/>
                  </a:lnTo>
                  <a:lnTo>
                    <a:pt x="45" y="45"/>
                  </a:lnTo>
                  <a:lnTo>
                    <a:pt x="46" y="55"/>
                  </a:lnTo>
                  <a:lnTo>
                    <a:pt x="48" y="67"/>
                  </a:lnTo>
                  <a:lnTo>
                    <a:pt x="49" y="80"/>
                  </a:lnTo>
                  <a:lnTo>
                    <a:pt x="50" y="95"/>
                  </a:lnTo>
                  <a:lnTo>
                    <a:pt x="51" y="110"/>
                  </a:lnTo>
                  <a:lnTo>
                    <a:pt x="55" y="123"/>
                  </a:lnTo>
                  <a:lnTo>
                    <a:pt x="59" y="138"/>
                  </a:lnTo>
                  <a:lnTo>
                    <a:pt x="63" y="153"/>
                  </a:lnTo>
                  <a:lnTo>
                    <a:pt x="66" y="169"/>
                  </a:lnTo>
                  <a:lnTo>
                    <a:pt x="68" y="185"/>
                  </a:lnTo>
                  <a:lnTo>
                    <a:pt x="72" y="200"/>
                  </a:lnTo>
                  <a:lnTo>
                    <a:pt x="74" y="213"/>
                  </a:lnTo>
                  <a:lnTo>
                    <a:pt x="77" y="225"/>
                  </a:lnTo>
                  <a:lnTo>
                    <a:pt x="77" y="231"/>
                  </a:lnTo>
                  <a:lnTo>
                    <a:pt x="80" y="239"/>
                  </a:lnTo>
                  <a:lnTo>
                    <a:pt x="81" y="244"/>
                  </a:lnTo>
                  <a:lnTo>
                    <a:pt x="81" y="255"/>
                  </a:lnTo>
                  <a:lnTo>
                    <a:pt x="82" y="265"/>
                  </a:lnTo>
                  <a:lnTo>
                    <a:pt x="83" y="273"/>
                  </a:lnTo>
                  <a:lnTo>
                    <a:pt x="86" y="282"/>
                  </a:lnTo>
                  <a:lnTo>
                    <a:pt x="87" y="287"/>
                  </a:lnTo>
                  <a:lnTo>
                    <a:pt x="89" y="293"/>
                  </a:lnTo>
                  <a:lnTo>
                    <a:pt x="94" y="299"/>
                  </a:lnTo>
                  <a:lnTo>
                    <a:pt x="98" y="307"/>
                  </a:lnTo>
                  <a:lnTo>
                    <a:pt x="100" y="317"/>
                  </a:lnTo>
                  <a:lnTo>
                    <a:pt x="100" y="333"/>
                  </a:lnTo>
                  <a:lnTo>
                    <a:pt x="99" y="330"/>
                  </a:lnTo>
                  <a:lnTo>
                    <a:pt x="98" y="323"/>
                  </a:lnTo>
                  <a:lnTo>
                    <a:pt x="94" y="314"/>
                  </a:lnTo>
                  <a:lnTo>
                    <a:pt x="86" y="313"/>
                  </a:lnTo>
                  <a:lnTo>
                    <a:pt x="81" y="316"/>
                  </a:lnTo>
                  <a:lnTo>
                    <a:pt x="77" y="323"/>
                  </a:lnTo>
                  <a:lnTo>
                    <a:pt x="77" y="330"/>
                  </a:lnTo>
                  <a:lnTo>
                    <a:pt x="77" y="341"/>
                  </a:lnTo>
                  <a:lnTo>
                    <a:pt x="74" y="336"/>
                  </a:lnTo>
                  <a:lnTo>
                    <a:pt x="74" y="324"/>
                  </a:lnTo>
                  <a:lnTo>
                    <a:pt x="73" y="310"/>
                  </a:lnTo>
                  <a:lnTo>
                    <a:pt x="77" y="295"/>
                  </a:lnTo>
                  <a:lnTo>
                    <a:pt x="77" y="293"/>
                  </a:lnTo>
                  <a:lnTo>
                    <a:pt x="74" y="287"/>
                  </a:lnTo>
                  <a:lnTo>
                    <a:pt x="74" y="282"/>
                  </a:lnTo>
                  <a:lnTo>
                    <a:pt x="73" y="273"/>
                  </a:lnTo>
                  <a:lnTo>
                    <a:pt x="72" y="265"/>
                  </a:lnTo>
                  <a:lnTo>
                    <a:pt x="71" y="255"/>
                  </a:lnTo>
                  <a:lnTo>
                    <a:pt x="68" y="244"/>
                  </a:lnTo>
                  <a:lnTo>
                    <a:pt x="68" y="234"/>
                  </a:lnTo>
                  <a:lnTo>
                    <a:pt x="66" y="225"/>
                  </a:lnTo>
                  <a:lnTo>
                    <a:pt x="63" y="212"/>
                  </a:lnTo>
                  <a:lnTo>
                    <a:pt x="59" y="196"/>
                  </a:lnTo>
                  <a:lnTo>
                    <a:pt x="55" y="178"/>
                  </a:lnTo>
                  <a:lnTo>
                    <a:pt x="50" y="163"/>
                  </a:lnTo>
                  <a:lnTo>
                    <a:pt x="48" y="147"/>
                  </a:lnTo>
                  <a:lnTo>
                    <a:pt x="45" y="133"/>
                  </a:lnTo>
                  <a:lnTo>
                    <a:pt x="42" y="125"/>
                  </a:lnTo>
                  <a:lnTo>
                    <a:pt x="41" y="114"/>
                  </a:lnTo>
                  <a:lnTo>
                    <a:pt x="40" y="101"/>
                  </a:lnTo>
                  <a:lnTo>
                    <a:pt x="37" y="86"/>
                  </a:lnTo>
                  <a:lnTo>
                    <a:pt x="36" y="71"/>
                  </a:lnTo>
                  <a:lnTo>
                    <a:pt x="32" y="55"/>
                  </a:lnTo>
                  <a:lnTo>
                    <a:pt x="30" y="42"/>
                  </a:lnTo>
                  <a:lnTo>
                    <a:pt x="28" y="28"/>
                  </a:lnTo>
                  <a:lnTo>
                    <a:pt x="26" y="19"/>
                  </a:lnTo>
                  <a:lnTo>
                    <a:pt x="26" y="24"/>
                  </a:lnTo>
                  <a:lnTo>
                    <a:pt x="24" y="34"/>
                  </a:lnTo>
                  <a:lnTo>
                    <a:pt x="24" y="49"/>
                  </a:lnTo>
                  <a:lnTo>
                    <a:pt x="23" y="68"/>
                  </a:lnTo>
                  <a:lnTo>
                    <a:pt x="22" y="88"/>
                  </a:lnTo>
                  <a:lnTo>
                    <a:pt x="22" y="104"/>
                  </a:lnTo>
                  <a:lnTo>
                    <a:pt x="21" y="122"/>
                  </a:lnTo>
                  <a:lnTo>
                    <a:pt x="21" y="131"/>
                  </a:lnTo>
                  <a:lnTo>
                    <a:pt x="21" y="139"/>
                  </a:lnTo>
                  <a:lnTo>
                    <a:pt x="21" y="153"/>
                  </a:lnTo>
                  <a:lnTo>
                    <a:pt x="21" y="166"/>
                  </a:lnTo>
                  <a:lnTo>
                    <a:pt x="21" y="181"/>
                  </a:lnTo>
                  <a:lnTo>
                    <a:pt x="21" y="196"/>
                  </a:lnTo>
                  <a:lnTo>
                    <a:pt x="21" y="209"/>
                  </a:lnTo>
                  <a:lnTo>
                    <a:pt x="21" y="219"/>
                  </a:lnTo>
                  <a:lnTo>
                    <a:pt x="21" y="227"/>
                  </a:lnTo>
                  <a:lnTo>
                    <a:pt x="21" y="231"/>
                  </a:lnTo>
                  <a:lnTo>
                    <a:pt x="21" y="240"/>
                  </a:lnTo>
                  <a:lnTo>
                    <a:pt x="21" y="249"/>
                  </a:lnTo>
                  <a:lnTo>
                    <a:pt x="21" y="256"/>
                  </a:lnTo>
                  <a:lnTo>
                    <a:pt x="21" y="267"/>
                  </a:lnTo>
                  <a:lnTo>
                    <a:pt x="21" y="273"/>
                  </a:lnTo>
                  <a:lnTo>
                    <a:pt x="21" y="280"/>
                  </a:lnTo>
                  <a:lnTo>
                    <a:pt x="21" y="284"/>
                  </a:lnTo>
                  <a:lnTo>
                    <a:pt x="23" y="293"/>
                  </a:lnTo>
                  <a:lnTo>
                    <a:pt x="28" y="302"/>
                  </a:lnTo>
                  <a:lnTo>
                    <a:pt x="31" y="316"/>
                  </a:lnTo>
                  <a:lnTo>
                    <a:pt x="28" y="332"/>
                  </a:lnTo>
                  <a:lnTo>
                    <a:pt x="28" y="329"/>
                  </a:lnTo>
                  <a:lnTo>
                    <a:pt x="26" y="321"/>
                  </a:lnTo>
                  <a:lnTo>
                    <a:pt x="23" y="314"/>
                  </a:lnTo>
                  <a:lnTo>
                    <a:pt x="15" y="311"/>
                  </a:lnTo>
                  <a:lnTo>
                    <a:pt x="8" y="313"/>
                  </a:lnTo>
                  <a:lnTo>
                    <a:pt x="5" y="317"/>
                  </a:lnTo>
                  <a:lnTo>
                    <a:pt x="3" y="324"/>
                  </a:lnTo>
                  <a:lnTo>
                    <a:pt x="3" y="330"/>
                  </a:lnTo>
                  <a:lnTo>
                    <a:pt x="0" y="327"/>
                  </a:lnTo>
                  <a:lnTo>
                    <a:pt x="0" y="317"/>
                  </a:lnTo>
                  <a:lnTo>
                    <a:pt x="3" y="304"/>
                  </a:lnTo>
                  <a:lnTo>
                    <a:pt x="12" y="286"/>
                  </a:lnTo>
                  <a:lnTo>
                    <a:pt x="12" y="284"/>
                  </a:lnTo>
                  <a:lnTo>
                    <a:pt x="12" y="280"/>
                  </a:lnTo>
                  <a:lnTo>
                    <a:pt x="10" y="271"/>
                  </a:lnTo>
                  <a:lnTo>
                    <a:pt x="10" y="261"/>
                  </a:lnTo>
                  <a:lnTo>
                    <a:pt x="10" y="252"/>
                  </a:lnTo>
                  <a:lnTo>
                    <a:pt x="8" y="242"/>
                  </a:lnTo>
                  <a:lnTo>
                    <a:pt x="8" y="231"/>
                  </a:lnTo>
                  <a:lnTo>
                    <a:pt x="8" y="224"/>
                  </a:lnTo>
                  <a:lnTo>
                    <a:pt x="8" y="213"/>
                  </a:lnTo>
                  <a:lnTo>
                    <a:pt x="8" y="200"/>
                  </a:lnTo>
                  <a:lnTo>
                    <a:pt x="8" y="184"/>
                  </a:lnTo>
                  <a:lnTo>
                    <a:pt x="8" y="166"/>
                  </a:lnTo>
                  <a:lnTo>
                    <a:pt x="8" y="148"/>
                  </a:lnTo>
                  <a:lnTo>
                    <a:pt x="10" y="133"/>
                  </a:lnTo>
                  <a:lnTo>
                    <a:pt x="10" y="122"/>
                  </a:lnTo>
                  <a:lnTo>
                    <a:pt x="12" y="113"/>
                  </a:lnTo>
                  <a:lnTo>
                    <a:pt x="12" y="105"/>
                  </a:lnTo>
                  <a:lnTo>
                    <a:pt x="12" y="95"/>
                  </a:lnTo>
                  <a:lnTo>
                    <a:pt x="12" y="80"/>
                  </a:lnTo>
                  <a:lnTo>
                    <a:pt x="12" y="64"/>
                  </a:lnTo>
                  <a:lnTo>
                    <a:pt x="12" y="49"/>
                  </a:lnTo>
                  <a:lnTo>
                    <a:pt x="12" y="34"/>
                  </a:lnTo>
                  <a:lnTo>
                    <a:pt x="12" y="19"/>
                  </a:lnTo>
                  <a:lnTo>
                    <a:pt x="12" y="11"/>
                  </a:lnTo>
                  <a:lnTo>
                    <a:pt x="41" y="0"/>
                  </a:lnTo>
                  <a:close/>
                </a:path>
              </a:pathLst>
            </a:custGeom>
            <a:solidFill>
              <a:srgbClr val="FFFFFF"/>
            </a:solidFill>
            <a:ln w="9525">
              <a:noFill/>
              <a:round/>
              <a:headEnd/>
              <a:tailEnd/>
            </a:ln>
          </p:spPr>
          <p:txBody>
            <a:bodyPr/>
            <a:lstStyle/>
            <a:p>
              <a:endParaRPr lang="en-US"/>
            </a:p>
          </p:txBody>
        </p:sp>
        <p:sp>
          <p:nvSpPr>
            <p:cNvPr id="1242257" name="Freeform 1169"/>
            <p:cNvSpPr>
              <a:spLocks/>
            </p:cNvSpPr>
            <p:nvPr/>
          </p:nvSpPr>
          <p:spPr bwMode="auto">
            <a:xfrm>
              <a:off x="3652" y="2133"/>
              <a:ext cx="99" cy="137"/>
            </a:xfrm>
            <a:custGeom>
              <a:avLst/>
              <a:gdLst/>
              <a:ahLst/>
              <a:cxnLst>
                <a:cxn ang="0">
                  <a:pos x="5" y="30"/>
                </a:cxn>
                <a:cxn ang="0">
                  <a:pos x="12" y="45"/>
                </a:cxn>
                <a:cxn ang="0">
                  <a:pos x="19" y="61"/>
                </a:cxn>
                <a:cxn ang="0">
                  <a:pos x="25" y="71"/>
                </a:cxn>
                <a:cxn ang="0">
                  <a:pos x="33" y="79"/>
                </a:cxn>
                <a:cxn ang="0">
                  <a:pos x="47" y="86"/>
                </a:cxn>
                <a:cxn ang="0">
                  <a:pos x="64" y="97"/>
                </a:cxn>
                <a:cxn ang="0">
                  <a:pos x="82" y="110"/>
                </a:cxn>
                <a:cxn ang="0">
                  <a:pos x="98" y="128"/>
                </a:cxn>
                <a:cxn ang="0">
                  <a:pos x="125" y="160"/>
                </a:cxn>
                <a:cxn ang="0">
                  <a:pos x="154" y="200"/>
                </a:cxn>
                <a:cxn ang="0">
                  <a:pos x="177" y="237"/>
                </a:cxn>
                <a:cxn ang="0">
                  <a:pos x="182" y="252"/>
                </a:cxn>
                <a:cxn ang="0">
                  <a:pos x="184" y="264"/>
                </a:cxn>
                <a:cxn ang="0">
                  <a:pos x="188" y="270"/>
                </a:cxn>
                <a:cxn ang="0">
                  <a:pos x="191" y="276"/>
                </a:cxn>
                <a:cxn ang="0">
                  <a:pos x="197" y="270"/>
                </a:cxn>
                <a:cxn ang="0">
                  <a:pos x="195" y="251"/>
                </a:cxn>
                <a:cxn ang="0">
                  <a:pos x="186" y="230"/>
                </a:cxn>
                <a:cxn ang="0">
                  <a:pos x="166" y="200"/>
                </a:cxn>
                <a:cxn ang="0">
                  <a:pos x="139" y="163"/>
                </a:cxn>
                <a:cxn ang="0">
                  <a:pos x="110" y="128"/>
                </a:cxn>
                <a:cxn ang="0">
                  <a:pos x="87" y="105"/>
                </a:cxn>
                <a:cxn ang="0">
                  <a:pos x="69" y="91"/>
                </a:cxn>
                <a:cxn ang="0">
                  <a:pos x="51" y="79"/>
                </a:cxn>
                <a:cxn ang="0">
                  <a:pos x="37" y="70"/>
                </a:cxn>
                <a:cxn ang="0">
                  <a:pos x="29" y="61"/>
                </a:cxn>
                <a:cxn ang="0">
                  <a:pos x="20" y="42"/>
                </a:cxn>
                <a:cxn ang="0">
                  <a:pos x="9" y="20"/>
                </a:cxn>
                <a:cxn ang="0">
                  <a:pos x="1" y="3"/>
                </a:cxn>
                <a:cxn ang="0">
                  <a:pos x="0" y="3"/>
                </a:cxn>
                <a:cxn ang="0">
                  <a:pos x="2" y="21"/>
                </a:cxn>
              </a:cxnLst>
              <a:rect l="0" t="0" r="r" b="b"/>
              <a:pathLst>
                <a:path w="197" h="276">
                  <a:moveTo>
                    <a:pt x="2" y="24"/>
                  </a:moveTo>
                  <a:lnTo>
                    <a:pt x="5" y="30"/>
                  </a:lnTo>
                  <a:lnTo>
                    <a:pt x="9" y="37"/>
                  </a:lnTo>
                  <a:lnTo>
                    <a:pt x="12" y="45"/>
                  </a:lnTo>
                  <a:lnTo>
                    <a:pt x="16" y="52"/>
                  </a:lnTo>
                  <a:lnTo>
                    <a:pt x="19" y="61"/>
                  </a:lnTo>
                  <a:lnTo>
                    <a:pt x="21" y="67"/>
                  </a:lnTo>
                  <a:lnTo>
                    <a:pt x="25" y="71"/>
                  </a:lnTo>
                  <a:lnTo>
                    <a:pt x="28" y="76"/>
                  </a:lnTo>
                  <a:lnTo>
                    <a:pt x="33" y="79"/>
                  </a:lnTo>
                  <a:lnTo>
                    <a:pt x="38" y="82"/>
                  </a:lnTo>
                  <a:lnTo>
                    <a:pt x="47" y="86"/>
                  </a:lnTo>
                  <a:lnTo>
                    <a:pt x="56" y="91"/>
                  </a:lnTo>
                  <a:lnTo>
                    <a:pt x="64" y="97"/>
                  </a:lnTo>
                  <a:lnTo>
                    <a:pt x="73" y="102"/>
                  </a:lnTo>
                  <a:lnTo>
                    <a:pt x="82" y="110"/>
                  </a:lnTo>
                  <a:lnTo>
                    <a:pt x="88" y="117"/>
                  </a:lnTo>
                  <a:lnTo>
                    <a:pt x="98" y="128"/>
                  </a:lnTo>
                  <a:lnTo>
                    <a:pt x="110" y="142"/>
                  </a:lnTo>
                  <a:lnTo>
                    <a:pt x="125" y="160"/>
                  </a:lnTo>
                  <a:lnTo>
                    <a:pt x="141" y="181"/>
                  </a:lnTo>
                  <a:lnTo>
                    <a:pt x="154" y="200"/>
                  </a:lnTo>
                  <a:lnTo>
                    <a:pt x="168" y="219"/>
                  </a:lnTo>
                  <a:lnTo>
                    <a:pt x="177" y="237"/>
                  </a:lnTo>
                  <a:lnTo>
                    <a:pt x="182" y="251"/>
                  </a:lnTo>
                  <a:lnTo>
                    <a:pt x="182" y="252"/>
                  </a:lnTo>
                  <a:lnTo>
                    <a:pt x="183" y="256"/>
                  </a:lnTo>
                  <a:lnTo>
                    <a:pt x="184" y="264"/>
                  </a:lnTo>
                  <a:lnTo>
                    <a:pt x="187" y="268"/>
                  </a:lnTo>
                  <a:lnTo>
                    <a:pt x="188" y="270"/>
                  </a:lnTo>
                  <a:lnTo>
                    <a:pt x="188" y="273"/>
                  </a:lnTo>
                  <a:lnTo>
                    <a:pt x="191" y="276"/>
                  </a:lnTo>
                  <a:lnTo>
                    <a:pt x="195" y="276"/>
                  </a:lnTo>
                  <a:lnTo>
                    <a:pt x="197" y="270"/>
                  </a:lnTo>
                  <a:lnTo>
                    <a:pt x="197" y="261"/>
                  </a:lnTo>
                  <a:lnTo>
                    <a:pt x="195" y="251"/>
                  </a:lnTo>
                  <a:lnTo>
                    <a:pt x="192" y="242"/>
                  </a:lnTo>
                  <a:lnTo>
                    <a:pt x="186" y="230"/>
                  </a:lnTo>
                  <a:lnTo>
                    <a:pt x="177" y="216"/>
                  </a:lnTo>
                  <a:lnTo>
                    <a:pt x="166" y="200"/>
                  </a:lnTo>
                  <a:lnTo>
                    <a:pt x="152" y="182"/>
                  </a:lnTo>
                  <a:lnTo>
                    <a:pt x="139" y="163"/>
                  </a:lnTo>
                  <a:lnTo>
                    <a:pt x="124" y="144"/>
                  </a:lnTo>
                  <a:lnTo>
                    <a:pt x="110" y="128"/>
                  </a:lnTo>
                  <a:lnTo>
                    <a:pt x="96" y="113"/>
                  </a:lnTo>
                  <a:lnTo>
                    <a:pt x="87" y="105"/>
                  </a:lnTo>
                  <a:lnTo>
                    <a:pt x="78" y="97"/>
                  </a:lnTo>
                  <a:lnTo>
                    <a:pt x="69" y="91"/>
                  </a:lnTo>
                  <a:lnTo>
                    <a:pt x="60" y="85"/>
                  </a:lnTo>
                  <a:lnTo>
                    <a:pt x="51" y="79"/>
                  </a:lnTo>
                  <a:lnTo>
                    <a:pt x="43" y="76"/>
                  </a:lnTo>
                  <a:lnTo>
                    <a:pt x="37" y="70"/>
                  </a:lnTo>
                  <a:lnTo>
                    <a:pt x="33" y="67"/>
                  </a:lnTo>
                  <a:lnTo>
                    <a:pt x="29" y="61"/>
                  </a:lnTo>
                  <a:lnTo>
                    <a:pt x="25" y="54"/>
                  </a:lnTo>
                  <a:lnTo>
                    <a:pt x="20" y="42"/>
                  </a:lnTo>
                  <a:lnTo>
                    <a:pt x="15" y="30"/>
                  </a:lnTo>
                  <a:lnTo>
                    <a:pt x="9" y="20"/>
                  </a:lnTo>
                  <a:lnTo>
                    <a:pt x="3" y="11"/>
                  </a:lnTo>
                  <a:lnTo>
                    <a:pt x="1" y="3"/>
                  </a:lnTo>
                  <a:lnTo>
                    <a:pt x="0" y="0"/>
                  </a:lnTo>
                  <a:lnTo>
                    <a:pt x="0" y="3"/>
                  </a:lnTo>
                  <a:lnTo>
                    <a:pt x="1" y="12"/>
                  </a:lnTo>
                  <a:lnTo>
                    <a:pt x="2" y="21"/>
                  </a:lnTo>
                  <a:lnTo>
                    <a:pt x="2" y="24"/>
                  </a:lnTo>
                  <a:close/>
                </a:path>
              </a:pathLst>
            </a:custGeom>
            <a:solidFill>
              <a:srgbClr val="FFFFFF"/>
            </a:solidFill>
            <a:ln w="9525">
              <a:noFill/>
              <a:round/>
              <a:headEnd/>
              <a:tailEnd/>
            </a:ln>
          </p:spPr>
          <p:txBody>
            <a:bodyPr/>
            <a:lstStyle/>
            <a:p>
              <a:endParaRPr lang="en-US"/>
            </a:p>
          </p:txBody>
        </p:sp>
        <p:sp>
          <p:nvSpPr>
            <p:cNvPr id="1242258" name="Freeform 1170"/>
            <p:cNvSpPr>
              <a:spLocks/>
            </p:cNvSpPr>
            <p:nvPr/>
          </p:nvSpPr>
          <p:spPr bwMode="auto">
            <a:xfrm>
              <a:off x="3652" y="2132"/>
              <a:ext cx="98" cy="127"/>
            </a:xfrm>
            <a:custGeom>
              <a:avLst/>
              <a:gdLst/>
              <a:ahLst/>
              <a:cxnLst>
                <a:cxn ang="0">
                  <a:pos x="195" y="254"/>
                </a:cxn>
                <a:cxn ang="0">
                  <a:pos x="195" y="254"/>
                </a:cxn>
                <a:cxn ang="0">
                  <a:pos x="193" y="252"/>
                </a:cxn>
                <a:cxn ang="0">
                  <a:pos x="193" y="247"/>
                </a:cxn>
                <a:cxn ang="0">
                  <a:pos x="192" y="244"/>
                </a:cxn>
                <a:cxn ang="0">
                  <a:pos x="191" y="241"/>
                </a:cxn>
                <a:cxn ang="0">
                  <a:pos x="184" y="231"/>
                </a:cxn>
                <a:cxn ang="0">
                  <a:pos x="177" y="216"/>
                </a:cxn>
                <a:cxn ang="0">
                  <a:pos x="165" y="200"/>
                </a:cxn>
                <a:cxn ang="0">
                  <a:pos x="152" y="182"/>
                </a:cxn>
                <a:cxn ang="0">
                  <a:pos x="137" y="164"/>
                </a:cxn>
                <a:cxn ang="0">
                  <a:pos x="124" y="143"/>
                </a:cxn>
                <a:cxn ang="0">
                  <a:pos x="109" y="127"/>
                </a:cxn>
                <a:cxn ang="0">
                  <a:pos x="96" y="112"/>
                </a:cxn>
                <a:cxn ang="0">
                  <a:pos x="87" y="103"/>
                </a:cxn>
                <a:cxn ang="0">
                  <a:pos x="78" y="96"/>
                </a:cxn>
                <a:cxn ang="0">
                  <a:pos x="69" y="89"/>
                </a:cxn>
                <a:cxn ang="0">
                  <a:pos x="59" y="84"/>
                </a:cxn>
                <a:cxn ang="0">
                  <a:pos x="50" y="77"/>
                </a:cxn>
                <a:cxn ang="0">
                  <a:pos x="42" y="74"/>
                </a:cxn>
                <a:cxn ang="0">
                  <a:pos x="36" y="69"/>
                </a:cxn>
                <a:cxn ang="0">
                  <a:pos x="33" y="66"/>
                </a:cxn>
                <a:cxn ang="0">
                  <a:pos x="29" y="62"/>
                </a:cxn>
                <a:cxn ang="0">
                  <a:pos x="24" y="53"/>
                </a:cxn>
                <a:cxn ang="0">
                  <a:pos x="19" y="41"/>
                </a:cxn>
                <a:cxn ang="0">
                  <a:pos x="12" y="29"/>
                </a:cxn>
                <a:cxn ang="0">
                  <a:pos x="9" y="18"/>
                </a:cxn>
                <a:cxn ang="0">
                  <a:pos x="3" y="10"/>
                </a:cxn>
                <a:cxn ang="0">
                  <a:pos x="1" y="3"/>
                </a:cxn>
                <a:cxn ang="0">
                  <a:pos x="0" y="0"/>
                </a:cxn>
              </a:cxnLst>
              <a:rect l="0" t="0" r="r" b="b"/>
              <a:pathLst>
                <a:path w="195" h="254">
                  <a:moveTo>
                    <a:pt x="195" y="254"/>
                  </a:moveTo>
                  <a:lnTo>
                    <a:pt x="195" y="254"/>
                  </a:lnTo>
                  <a:lnTo>
                    <a:pt x="193" y="252"/>
                  </a:lnTo>
                  <a:lnTo>
                    <a:pt x="193" y="247"/>
                  </a:lnTo>
                  <a:lnTo>
                    <a:pt x="192" y="244"/>
                  </a:lnTo>
                  <a:lnTo>
                    <a:pt x="191" y="241"/>
                  </a:lnTo>
                  <a:lnTo>
                    <a:pt x="184" y="231"/>
                  </a:lnTo>
                  <a:lnTo>
                    <a:pt x="177" y="216"/>
                  </a:lnTo>
                  <a:lnTo>
                    <a:pt x="165" y="200"/>
                  </a:lnTo>
                  <a:lnTo>
                    <a:pt x="152" y="182"/>
                  </a:lnTo>
                  <a:lnTo>
                    <a:pt x="137" y="164"/>
                  </a:lnTo>
                  <a:lnTo>
                    <a:pt x="124" y="143"/>
                  </a:lnTo>
                  <a:lnTo>
                    <a:pt x="109" y="127"/>
                  </a:lnTo>
                  <a:lnTo>
                    <a:pt x="96" y="112"/>
                  </a:lnTo>
                  <a:lnTo>
                    <a:pt x="87" y="103"/>
                  </a:lnTo>
                  <a:lnTo>
                    <a:pt x="78" y="96"/>
                  </a:lnTo>
                  <a:lnTo>
                    <a:pt x="69" y="89"/>
                  </a:lnTo>
                  <a:lnTo>
                    <a:pt x="59" y="84"/>
                  </a:lnTo>
                  <a:lnTo>
                    <a:pt x="50" y="77"/>
                  </a:lnTo>
                  <a:lnTo>
                    <a:pt x="42" y="74"/>
                  </a:lnTo>
                  <a:lnTo>
                    <a:pt x="36" y="69"/>
                  </a:lnTo>
                  <a:lnTo>
                    <a:pt x="33" y="66"/>
                  </a:lnTo>
                  <a:lnTo>
                    <a:pt x="29" y="62"/>
                  </a:lnTo>
                  <a:lnTo>
                    <a:pt x="24" y="53"/>
                  </a:lnTo>
                  <a:lnTo>
                    <a:pt x="19" y="41"/>
                  </a:lnTo>
                  <a:lnTo>
                    <a:pt x="12" y="29"/>
                  </a:lnTo>
                  <a:lnTo>
                    <a:pt x="9" y="18"/>
                  </a:lnTo>
                  <a:lnTo>
                    <a:pt x="3" y="10"/>
                  </a:lnTo>
                  <a:lnTo>
                    <a:pt x="1" y="3"/>
                  </a:lnTo>
                  <a:lnTo>
                    <a:pt x="0" y="0"/>
                  </a:lnTo>
                </a:path>
              </a:pathLst>
            </a:custGeom>
            <a:noFill/>
            <a:ln w="1588">
              <a:solidFill>
                <a:srgbClr val="000000"/>
              </a:solidFill>
              <a:prstDash val="solid"/>
              <a:round/>
              <a:headEnd/>
              <a:tailEnd/>
            </a:ln>
          </p:spPr>
          <p:txBody>
            <a:bodyPr/>
            <a:lstStyle/>
            <a:p>
              <a:endParaRPr lang="en-US"/>
            </a:p>
          </p:txBody>
        </p:sp>
        <p:sp>
          <p:nvSpPr>
            <p:cNvPr id="1242259" name="Freeform 1171"/>
            <p:cNvSpPr>
              <a:spLocks/>
            </p:cNvSpPr>
            <p:nvPr/>
          </p:nvSpPr>
          <p:spPr bwMode="auto">
            <a:xfrm>
              <a:off x="3654" y="2144"/>
              <a:ext cx="92" cy="122"/>
            </a:xfrm>
            <a:custGeom>
              <a:avLst/>
              <a:gdLst/>
              <a:ahLst/>
              <a:cxnLst>
                <a:cxn ang="0">
                  <a:pos x="0" y="0"/>
                </a:cxn>
                <a:cxn ang="0">
                  <a:pos x="0" y="0"/>
                </a:cxn>
                <a:cxn ang="0">
                  <a:pos x="4" y="5"/>
                </a:cxn>
                <a:cxn ang="0">
                  <a:pos x="7" y="13"/>
                </a:cxn>
                <a:cxn ang="0">
                  <a:pos x="9" y="20"/>
                </a:cxn>
                <a:cxn ang="0">
                  <a:pos x="13" y="29"/>
                </a:cxn>
                <a:cxn ang="0">
                  <a:pos x="16" y="35"/>
                </a:cxn>
                <a:cxn ang="0">
                  <a:pos x="19" y="42"/>
                </a:cxn>
                <a:cxn ang="0">
                  <a:pos x="22" y="47"/>
                </a:cxn>
                <a:cxn ang="0">
                  <a:pos x="25" y="50"/>
                </a:cxn>
                <a:cxn ang="0">
                  <a:pos x="28" y="53"/>
                </a:cxn>
                <a:cxn ang="0">
                  <a:pos x="35" y="57"/>
                </a:cxn>
                <a:cxn ang="0">
                  <a:pos x="43" y="62"/>
                </a:cxn>
                <a:cxn ang="0">
                  <a:pos x="51" y="68"/>
                </a:cxn>
                <a:cxn ang="0">
                  <a:pos x="59" y="72"/>
                </a:cxn>
                <a:cxn ang="0">
                  <a:pos x="68" y="78"/>
                </a:cxn>
                <a:cxn ang="0">
                  <a:pos x="77" y="85"/>
                </a:cxn>
                <a:cxn ang="0">
                  <a:pos x="85" y="94"/>
                </a:cxn>
                <a:cxn ang="0">
                  <a:pos x="94" y="105"/>
                </a:cxn>
                <a:cxn ang="0">
                  <a:pos x="108" y="119"/>
                </a:cxn>
                <a:cxn ang="0">
                  <a:pos x="122" y="137"/>
                </a:cxn>
                <a:cxn ang="0">
                  <a:pos x="137" y="158"/>
                </a:cxn>
                <a:cxn ang="0">
                  <a:pos x="152" y="177"/>
                </a:cxn>
                <a:cxn ang="0">
                  <a:pos x="164" y="196"/>
                </a:cxn>
                <a:cxn ang="0">
                  <a:pos x="173" y="214"/>
                </a:cxn>
                <a:cxn ang="0">
                  <a:pos x="180" y="228"/>
                </a:cxn>
                <a:cxn ang="0">
                  <a:pos x="180" y="229"/>
                </a:cxn>
                <a:cxn ang="0">
                  <a:pos x="181" y="233"/>
                </a:cxn>
                <a:cxn ang="0">
                  <a:pos x="182" y="238"/>
                </a:cxn>
                <a:cxn ang="0">
                  <a:pos x="185" y="244"/>
                </a:cxn>
              </a:cxnLst>
              <a:rect l="0" t="0" r="r" b="b"/>
              <a:pathLst>
                <a:path w="185" h="244">
                  <a:moveTo>
                    <a:pt x="0" y="0"/>
                  </a:moveTo>
                  <a:lnTo>
                    <a:pt x="0" y="0"/>
                  </a:lnTo>
                  <a:lnTo>
                    <a:pt x="4" y="5"/>
                  </a:lnTo>
                  <a:lnTo>
                    <a:pt x="7" y="13"/>
                  </a:lnTo>
                  <a:lnTo>
                    <a:pt x="9" y="20"/>
                  </a:lnTo>
                  <a:lnTo>
                    <a:pt x="13" y="29"/>
                  </a:lnTo>
                  <a:lnTo>
                    <a:pt x="16" y="35"/>
                  </a:lnTo>
                  <a:lnTo>
                    <a:pt x="19" y="42"/>
                  </a:lnTo>
                  <a:lnTo>
                    <a:pt x="22" y="47"/>
                  </a:lnTo>
                  <a:lnTo>
                    <a:pt x="25" y="50"/>
                  </a:lnTo>
                  <a:lnTo>
                    <a:pt x="28" y="53"/>
                  </a:lnTo>
                  <a:lnTo>
                    <a:pt x="35" y="57"/>
                  </a:lnTo>
                  <a:lnTo>
                    <a:pt x="43" y="62"/>
                  </a:lnTo>
                  <a:lnTo>
                    <a:pt x="51" y="68"/>
                  </a:lnTo>
                  <a:lnTo>
                    <a:pt x="59" y="72"/>
                  </a:lnTo>
                  <a:lnTo>
                    <a:pt x="68" y="78"/>
                  </a:lnTo>
                  <a:lnTo>
                    <a:pt x="77" y="85"/>
                  </a:lnTo>
                  <a:lnTo>
                    <a:pt x="85" y="94"/>
                  </a:lnTo>
                  <a:lnTo>
                    <a:pt x="94" y="105"/>
                  </a:lnTo>
                  <a:lnTo>
                    <a:pt x="108" y="119"/>
                  </a:lnTo>
                  <a:lnTo>
                    <a:pt x="122" y="137"/>
                  </a:lnTo>
                  <a:lnTo>
                    <a:pt x="137" y="158"/>
                  </a:lnTo>
                  <a:lnTo>
                    <a:pt x="152" y="177"/>
                  </a:lnTo>
                  <a:lnTo>
                    <a:pt x="164" y="196"/>
                  </a:lnTo>
                  <a:lnTo>
                    <a:pt x="173" y="214"/>
                  </a:lnTo>
                  <a:lnTo>
                    <a:pt x="180" y="228"/>
                  </a:lnTo>
                  <a:lnTo>
                    <a:pt x="180" y="229"/>
                  </a:lnTo>
                  <a:lnTo>
                    <a:pt x="181" y="233"/>
                  </a:lnTo>
                  <a:lnTo>
                    <a:pt x="182" y="238"/>
                  </a:lnTo>
                  <a:lnTo>
                    <a:pt x="185" y="244"/>
                  </a:lnTo>
                </a:path>
              </a:pathLst>
            </a:custGeom>
            <a:noFill/>
            <a:ln w="1588">
              <a:solidFill>
                <a:srgbClr val="000000"/>
              </a:solidFill>
              <a:prstDash val="solid"/>
              <a:round/>
              <a:headEnd/>
              <a:tailEnd/>
            </a:ln>
          </p:spPr>
          <p:txBody>
            <a:bodyPr/>
            <a:lstStyle/>
            <a:p>
              <a:endParaRPr lang="en-US"/>
            </a:p>
          </p:txBody>
        </p:sp>
        <p:sp>
          <p:nvSpPr>
            <p:cNvPr id="1242260" name="Freeform 1172"/>
            <p:cNvSpPr>
              <a:spLocks/>
            </p:cNvSpPr>
            <p:nvPr/>
          </p:nvSpPr>
          <p:spPr bwMode="auto">
            <a:xfrm>
              <a:off x="3612" y="2182"/>
              <a:ext cx="29" cy="143"/>
            </a:xfrm>
            <a:custGeom>
              <a:avLst/>
              <a:gdLst/>
              <a:ahLst/>
              <a:cxnLst>
                <a:cxn ang="0">
                  <a:pos x="0" y="287"/>
                </a:cxn>
                <a:cxn ang="0">
                  <a:pos x="0" y="287"/>
                </a:cxn>
                <a:cxn ang="0">
                  <a:pos x="0" y="284"/>
                </a:cxn>
                <a:cxn ang="0">
                  <a:pos x="1" y="274"/>
                </a:cxn>
                <a:cxn ang="0">
                  <a:pos x="5" y="262"/>
                </a:cxn>
                <a:cxn ang="0">
                  <a:pos x="10" y="252"/>
                </a:cxn>
                <a:cxn ang="0">
                  <a:pos x="10" y="247"/>
                </a:cxn>
                <a:cxn ang="0">
                  <a:pos x="13" y="238"/>
                </a:cxn>
                <a:cxn ang="0">
                  <a:pos x="13" y="224"/>
                </a:cxn>
                <a:cxn ang="0">
                  <a:pos x="14" y="204"/>
                </a:cxn>
                <a:cxn ang="0">
                  <a:pos x="14" y="197"/>
                </a:cxn>
                <a:cxn ang="0">
                  <a:pos x="15" y="188"/>
                </a:cxn>
                <a:cxn ang="0">
                  <a:pos x="15" y="182"/>
                </a:cxn>
                <a:cxn ang="0">
                  <a:pos x="16" y="178"/>
                </a:cxn>
                <a:cxn ang="0">
                  <a:pos x="16" y="172"/>
                </a:cxn>
                <a:cxn ang="0">
                  <a:pos x="19" y="166"/>
                </a:cxn>
                <a:cxn ang="0">
                  <a:pos x="19" y="160"/>
                </a:cxn>
                <a:cxn ang="0">
                  <a:pos x="22" y="154"/>
                </a:cxn>
                <a:cxn ang="0">
                  <a:pos x="24" y="145"/>
                </a:cxn>
                <a:cxn ang="0">
                  <a:pos x="28" y="133"/>
                </a:cxn>
                <a:cxn ang="0">
                  <a:pos x="32" y="118"/>
                </a:cxn>
                <a:cxn ang="0">
                  <a:pos x="37" y="107"/>
                </a:cxn>
                <a:cxn ang="0">
                  <a:pos x="41" y="90"/>
                </a:cxn>
                <a:cxn ang="0">
                  <a:pos x="46" y="80"/>
                </a:cxn>
                <a:cxn ang="0">
                  <a:pos x="49" y="70"/>
                </a:cxn>
                <a:cxn ang="0">
                  <a:pos x="50" y="62"/>
                </a:cxn>
                <a:cxn ang="0">
                  <a:pos x="54" y="55"/>
                </a:cxn>
                <a:cxn ang="0">
                  <a:pos x="55" y="44"/>
                </a:cxn>
                <a:cxn ang="0">
                  <a:pos x="56" y="34"/>
                </a:cxn>
                <a:cxn ang="0">
                  <a:pos x="56" y="25"/>
                </a:cxn>
                <a:cxn ang="0">
                  <a:pos x="57" y="15"/>
                </a:cxn>
                <a:cxn ang="0">
                  <a:pos x="57" y="7"/>
                </a:cxn>
                <a:cxn ang="0">
                  <a:pos x="57" y="2"/>
                </a:cxn>
                <a:cxn ang="0">
                  <a:pos x="57" y="0"/>
                </a:cxn>
              </a:cxnLst>
              <a:rect l="0" t="0" r="r" b="b"/>
              <a:pathLst>
                <a:path w="57" h="287">
                  <a:moveTo>
                    <a:pt x="0" y="287"/>
                  </a:moveTo>
                  <a:lnTo>
                    <a:pt x="0" y="287"/>
                  </a:lnTo>
                  <a:lnTo>
                    <a:pt x="0" y="284"/>
                  </a:lnTo>
                  <a:lnTo>
                    <a:pt x="1" y="274"/>
                  </a:lnTo>
                  <a:lnTo>
                    <a:pt x="5" y="262"/>
                  </a:lnTo>
                  <a:lnTo>
                    <a:pt x="10" y="252"/>
                  </a:lnTo>
                  <a:lnTo>
                    <a:pt x="10" y="247"/>
                  </a:lnTo>
                  <a:lnTo>
                    <a:pt x="13" y="238"/>
                  </a:lnTo>
                  <a:lnTo>
                    <a:pt x="13" y="224"/>
                  </a:lnTo>
                  <a:lnTo>
                    <a:pt x="14" y="204"/>
                  </a:lnTo>
                  <a:lnTo>
                    <a:pt x="14" y="197"/>
                  </a:lnTo>
                  <a:lnTo>
                    <a:pt x="15" y="188"/>
                  </a:lnTo>
                  <a:lnTo>
                    <a:pt x="15" y="182"/>
                  </a:lnTo>
                  <a:lnTo>
                    <a:pt x="16" y="178"/>
                  </a:lnTo>
                  <a:lnTo>
                    <a:pt x="16" y="172"/>
                  </a:lnTo>
                  <a:lnTo>
                    <a:pt x="19" y="166"/>
                  </a:lnTo>
                  <a:lnTo>
                    <a:pt x="19" y="160"/>
                  </a:lnTo>
                  <a:lnTo>
                    <a:pt x="22" y="154"/>
                  </a:lnTo>
                  <a:lnTo>
                    <a:pt x="24" y="145"/>
                  </a:lnTo>
                  <a:lnTo>
                    <a:pt x="28" y="133"/>
                  </a:lnTo>
                  <a:lnTo>
                    <a:pt x="32" y="118"/>
                  </a:lnTo>
                  <a:lnTo>
                    <a:pt x="37" y="107"/>
                  </a:lnTo>
                  <a:lnTo>
                    <a:pt x="41" y="90"/>
                  </a:lnTo>
                  <a:lnTo>
                    <a:pt x="46" y="80"/>
                  </a:lnTo>
                  <a:lnTo>
                    <a:pt x="49" y="70"/>
                  </a:lnTo>
                  <a:lnTo>
                    <a:pt x="50" y="62"/>
                  </a:lnTo>
                  <a:lnTo>
                    <a:pt x="54" y="55"/>
                  </a:lnTo>
                  <a:lnTo>
                    <a:pt x="55" y="44"/>
                  </a:lnTo>
                  <a:lnTo>
                    <a:pt x="56" y="34"/>
                  </a:lnTo>
                  <a:lnTo>
                    <a:pt x="56" y="25"/>
                  </a:lnTo>
                  <a:lnTo>
                    <a:pt x="57" y="15"/>
                  </a:lnTo>
                  <a:lnTo>
                    <a:pt x="57" y="7"/>
                  </a:lnTo>
                  <a:lnTo>
                    <a:pt x="57" y="2"/>
                  </a:lnTo>
                  <a:lnTo>
                    <a:pt x="57" y="0"/>
                  </a:lnTo>
                </a:path>
              </a:pathLst>
            </a:custGeom>
            <a:noFill/>
            <a:ln w="1588">
              <a:solidFill>
                <a:srgbClr val="000000"/>
              </a:solidFill>
              <a:prstDash val="solid"/>
              <a:round/>
              <a:headEnd/>
              <a:tailEnd/>
            </a:ln>
          </p:spPr>
          <p:txBody>
            <a:bodyPr/>
            <a:lstStyle/>
            <a:p>
              <a:endParaRPr lang="en-US"/>
            </a:p>
          </p:txBody>
        </p:sp>
        <p:sp>
          <p:nvSpPr>
            <p:cNvPr id="1242261" name="Freeform 1173"/>
            <p:cNvSpPr>
              <a:spLocks/>
            </p:cNvSpPr>
            <p:nvPr/>
          </p:nvSpPr>
          <p:spPr bwMode="auto">
            <a:xfrm>
              <a:off x="3621" y="2180"/>
              <a:ext cx="27" cy="145"/>
            </a:xfrm>
            <a:custGeom>
              <a:avLst/>
              <a:gdLst/>
              <a:ahLst/>
              <a:cxnLst>
                <a:cxn ang="0">
                  <a:pos x="53" y="0"/>
                </a:cxn>
                <a:cxn ang="0">
                  <a:pos x="53" y="0"/>
                </a:cxn>
                <a:cxn ang="0">
                  <a:pos x="53" y="2"/>
                </a:cxn>
                <a:cxn ang="0">
                  <a:pos x="53" y="7"/>
                </a:cxn>
                <a:cxn ang="0">
                  <a:pos x="53" y="16"/>
                </a:cxn>
                <a:cxn ang="0">
                  <a:pos x="53" y="27"/>
                </a:cxn>
                <a:cxn ang="0">
                  <a:pos x="51" y="37"/>
                </a:cxn>
                <a:cxn ang="0">
                  <a:pos x="49" y="49"/>
                </a:cxn>
                <a:cxn ang="0">
                  <a:pos x="46" y="59"/>
                </a:cxn>
                <a:cxn ang="0">
                  <a:pos x="44" y="70"/>
                </a:cxn>
                <a:cxn ang="0">
                  <a:pos x="40" y="77"/>
                </a:cxn>
                <a:cxn ang="0">
                  <a:pos x="36" y="87"/>
                </a:cxn>
                <a:cxn ang="0">
                  <a:pos x="31" y="102"/>
                </a:cxn>
                <a:cxn ang="0">
                  <a:pos x="27" y="116"/>
                </a:cxn>
                <a:cxn ang="0">
                  <a:pos x="22" y="130"/>
                </a:cxn>
                <a:cxn ang="0">
                  <a:pos x="18" y="144"/>
                </a:cxn>
                <a:cxn ang="0">
                  <a:pos x="14" y="156"/>
                </a:cxn>
                <a:cxn ang="0">
                  <a:pos x="13" y="161"/>
                </a:cxn>
                <a:cxn ang="0">
                  <a:pos x="9" y="173"/>
                </a:cxn>
                <a:cxn ang="0">
                  <a:pos x="6" y="185"/>
                </a:cxn>
                <a:cxn ang="0">
                  <a:pos x="5" y="198"/>
                </a:cxn>
                <a:cxn ang="0">
                  <a:pos x="4" y="210"/>
                </a:cxn>
                <a:cxn ang="0">
                  <a:pos x="3" y="222"/>
                </a:cxn>
                <a:cxn ang="0">
                  <a:pos x="0" y="234"/>
                </a:cxn>
                <a:cxn ang="0">
                  <a:pos x="0" y="246"/>
                </a:cxn>
                <a:cxn ang="0">
                  <a:pos x="0" y="255"/>
                </a:cxn>
                <a:cxn ang="0">
                  <a:pos x="0" y="259"/>
                </a:cxn>
                <a:cxn ang="0">
                  <a:pos x="4" y="264"/>
                </a:cxn>
                <a:cxn ang="0">
                  <a:pos x="5" y="274"/>
                </a:cxn>
                <a:cxn ang="0">
                  <a:pos x="4" y="290"/>
                </a:cxn>
              </a:cxnLst>
              <a:rect l="0" t="0" r="r" b="b"/>
              <a:pathLst>
                <a:path w="53" h="290">
                  <a:moveTo>
                    <a:pt x="53" y="0"/>
                  </a:moveTo>
                  <a:lnTo>
                    <a:pt x="53" y="0"/>
                  </a:lnTo>
                  <a:lnTo>
                    <a:pt x="53" y="2"/>
                  </a:lnTo>
                  <a:lnTo>
                    <a:pt x="53" y="7"/>
                  </a:lnTo>
                  <a:lnTo>
                    <a:pt x="53" y="16"/>
                  </a:lnTo>
                  <a:lnTo>
                    <a:pt x="53" y="27"/>
                  </a:lnTo>
                  <a:lnTo>
                    <a:pt x="51" y="37"/>
                  </a:lnTo>
                  <a:lnTo>
                    <a:pt x="49" y="49"/>
                  </a:lnTo>
                  <a:lnTo>
                    <a:pt x="46" y="59"/>
                  </a:lnTo>
                  <a:lnTo>
                    <a:pt x="44" y="70"/>
                  </a:lnTo>
                  <a:lnTo>
                    <a:pt x="40" y="77"/>
                  </a:lnTo>
                  <a:lnTo>
                    <a:pt x="36" y="87"/>
                  </a:lnTo>
                  <a:lnTo>
                    <a:pt x="31" y="102"/>
                  </a:lnTo>
                  <a:lnTo>
                    <a:pt x="27" y="116"/>
                  </a:lnTo>
                  <a:lnTo>
                    <a:pt x="22" y="130"/>
                  </a:lnTo>
                  <a:lnTo>
                    <a:pt x="18" y="144"/>
                  </a:lnTo>
                  <a:lnTo>
                    <a:pt x="14" y="156"/>
                  </a:lnTo>
                  <a:lnTo>
                    <a:pt x="13" y="161"/>
                  </a:lnTo>
                  <a:lnTo>
                    <a:pt x="9" y="173"/>
                  </a:lnTo>
                  <a:lnTo>
                    <a:pt x="6" y="185"/>
                  </a:lnTo>
                  <a:lnTo>
                    <a:pt x="5" y="198"/>
                  </a:lnTo>
                  <a:lnTo>
                    <a:pt x="4" y="210"/>
                  </a:lnTo>
                  <a:lnTo>
                    <a:pt x="3" y="222"/>
                  </a:lnTo>
                  <a:lnTo>
                    <a:pt x="0" y="234"/>
                  </a:lnTo>
                  <a:lnTo>
                    <a:pt x="0" y="246"/>
                  </a:lnTo>
                  <a:lnTo>
                    <a:pt x="0" y="255"/>
                  </a:lnTo>
                  <a:lnTo>
                    <a:pt x="0" y="259"/>
                  </a:lnTo>
                  <a:lnTo>
                    <a:pt x="4" y="264"/>
                  </a:lnTo>
                  <a:lnTo>
                    <a:pt x="5" y="274"/>
                  </a:lnTo>
                  <a:lnTo>
                    <a:pt x="4" y="290"/>
                  </a:lnTo>
                </a:path>
              </a:pathLst>
            </a:custGeom>
            <a:noFill/>
            <a:ln w="1588">
              <a:solidFill>
                <a:srgbClr val="000000"/>
              </a:solidFill>
              <a:prstDash val="solid"/>
              <a:round/>
              <a:headEnd/>
              <a:tailEnd/>
            </a:ln>
          </p:spPr>
          <p:txBody>
            <a:bodyPr/>
            <a:lstStyle/>
            <a:p>
              <a:endParaRPr lang="en-US"/>
            </a:p>
          </p:txBody>
        </p:sp>
        <p:sp>
          <p:nvSpPr>
            <p:cNvPr id="1242262" name="Freeform 1174"/>
            <p:cNvSpPr>
              <a:spLocks/>
            </p:cNvSpPr>
            <p:nvPr/>
          </p:nvSpPr>
          <p:spPr bwMode="auto">
            <a:xfrm>
              <a:off x="3664" y="2193"/>
              <a:ext cx="52" cy="148"/>
            </a:xfrm>
            <a:custGeom>
              <a:avLst/>
              <a:gdLst/>
              <a:ahLst/>
              <a:cxnLst>
                <a:cxn ang="0">
                  <a:pos x="103" y="280"/>
                </a:cxn>
                <a:cxn ang="0">
                  <a:pos x="103" y="280"/>
                </a:cxn>
                <a:cxn ang="0">
                  <a:pos x="101" y="279"/>
                </a:cxn>
                <a:cxn ang="0">
                  <a:pos x="98" y="273"/>
                </a:cxn>
                <a:cxn ang="0">
                  <a:pos x="95" y="262"/>
                </a:cxn>
                <a:cxn ang="0">
                  <a:pos x="98" y="249"/>
                </a:cxn>
                <a:cxn ang="0">
                  <a:pos x="98" y="240"/>
                </a:cxn>
                <a:cxn ang="0">
                  <a:pos x="95" y="230"/>
                </a:cxn>
                <a:cxn ang="0">
                  <a:pos x="92" y="218"/>
                </a:cxn>
                <a:cxn ang="0">
                  <a:pos x="89" y="206"/>
                </a:cxn>
                <a:cxn ang="0">
                  <a:pos x="85" y="194"/>
                </a:cxn>
                <a:cxn ang="0">
                  <a:pos x="81" y="185"/>
                </a:cxn>
                <a:cxn ang="0">
                  <a:pos x="80" y="178"/>
                </a:cxn>
                <a:cxn ang="0">
                  <a:pos x="78" y="176"/>
                </a:cxn>
                <a:cxn ang="0">
                  <a:pos x="77" y="172"/>
                </a:cxn>
                <a:cxn ang="0">
                  <a:pos x="71" y="160"/>
                </a:cxn>
                <a:cxn ang="0">
                  <a:pos x="63" y="141"/>
                </a:cxn>
                <a:cxn ang="0">
                  <a:pos x="55" y="120"/>
                </a:cxn>
                <a:cxn ang="0">
                  <a:pos x="46" y="96"/>
                </a:cxn>
                <a:cxn ang="0">
                  <a:pos x="37" y="77"/>
                </a:cxn>
                <a:cxn ang="0">
                  <a:pos x="32" y="61"/>
                </a:cxn>
                <a:cxn ang="0">
                  <a:pos x="27" y="51"/>
                </a:cxn>
                <a:cxn ang="0">
                  <a:pos x="23" y="45"/>
                </a:cxn>
                <a:cxn ang="0">
                  <a:pos x="19" y="36"/>
                </a:cxn>
                <a:cxn ang="0">
                  <a:pos x="14" y="27"/>
                </a:cxn>
                <a:cxn ang="0">
                  <a:pos x="10" y="18"/>
                </a:cxn>
                <a:cxn ang="0">
                  <a:pos x="5" y="12"/>
                </a:cxn>
                <a:cxn ang="0">
                  <a:pos x="3" y="5"/>
                </a:cxn>
                <a:cxn ang="0">
                  <a:pos x="1" y="2"/>
                </a:cxn>
                <a:cxn ang="0">
                  <a:pos x="0" y="0"/>
                </a:cxn>
                <a:cxn ang="0">
                  <a:pos x="0" y="2"/>
                </a:cxn>
                <a:cxn ang="0">
                  <a:pos x="0" y="8"/>
                </a:cxn>
                <a:cxn ang="0">
                  <a:pos x="1" y="18"/>
                </a:cxn>
                <a:cxn ang="0">
                  <a:pos x="3" y="30"/>
                </a:cxn>
                <a:cxn ang="0">
                  <a:pos x="4" y="43"/>
                </a:cxn>
                <a:cxn ang="0">
                  <a:pos x="5" y="58"/>
                </a:cxn>
                <a:cxn ang="0">
                  <a:pos x="6" y="73"/>
                </a:cxn>
                <a:cxn ang="0">
                  <a:pos x="10" y="86"/>
                </a:cxn>
                <a:cxn ang="0">
                  <a:pos x="13" y="99"/>
                </a:cxn>
                <a:cxn ang="0">
                  <a:pos x="18" y="114"/>
                </a:cxn>
                <a:cxn ang="0">
                  <a:pos x="21" y="132"/>
                </a:cxn>
                <a:cxn ang="0">
                  <a:pos x="23" y="148"/>
                </a:cxn>
                <a:cxn ang="0">
                  <a:pos x="27" y="163"/>
                </a:cxn>
                <a:cxn ang="0">
                  <a:pos x="29" y="176"/>
                </a:cxn>
                <a:cxn ang="0">
                  <a:pos x="32" y="188"/>
                </a:cxn>
                <a:cxn ang="0">
                  <a:pos x="33" y="194"/>
                </a:cxn>
                <a:cxn ang="0">
                  <a:pos x="35" y="202"/>
                </a:cxn>
                <a:cxn ang="0">
                  <a:pos x="36" y="207"/>
                </a:cxn>
                <a:cxn ang="0">
                  <a:pos x="36" y="218"/>
                </a:cxn>
                <a:cxn ang="0">
                  <a:pos x="37" y="228"/>
                </a:cxn>
                <a:cxn ang="0">
                  <a:pos x="40" y="236"/>
                </a:cxn>
                <a:cxn ang="0">
                  <a:pos x="41" y="245"/>
                </a:cxn>
                <a:cxn ang="0">
                  <a:pos x="42" y="250"/>
                </a:cxn>
                <a:cxn ang="0">
                  <a:pos x="44" y="255"/>
                </a:cxn>
                <a:cxn ang="0">
                  <a:pos x="49" y="262"/>
                </a:cxn>
                <a:cxn ang="0">
                  <a:pos x="53" y="270"/>
                </a:cxn>
                <a:cxn ang="0">
                  <a:pos x="55" y="280"/>
                </a:cxn>
                <a:cxn ang="0">
                  <a:pos x="55" y="296"/>
                </a:cxn>
              </a:cxnLst>
              <a:rect l="0" t="0" r="r" b="b"/>
              <a:pathLst>
                <a:path w="103" h="296">
                  <a:moveTo>
                    <a:pt x="103" y="280"/>
                  </a:moveTo>
                  <a:lnTo>
                    <a:pt x="103" y="280"/>
                  </a:lnTo>
                  <a:lnTo>
                    <a:pt x="101" y="279"/>
                  </a:lnTo>
                  <a:lnTo>
                    <a:pt x="98" y="273"/>
                  </a:lnTo>
                  <a:lnTo>
                    <a:pt x="95" y="262"/>
                  </a:lnTo>
                  <a:lnTo>
                    <a:pt x="98" y="249"/>
                  </a:lnTo>
                  <a:lnTo>
                    <a:pt x="98" y="240"/>
                  </a:lnTo>
                  <a:lnTo>
                    <a:pt x="95" y="230"/>
                  </a:lnTo>
                  <a:lnTo>
                    <a:pt x="92" y="218"/>
                  </a:lnTo>
                  <a:lnTo>
                    <a:pt x="89" y="206"/>
                  </a:lnTo>
                  <a:lnTo>
                    <a:pt x="85" y="194"/>
                  </a:lnTo>
                  <a:lnTo>
                    <a:pt x="81" y="185"/>
                  </a:lnTo>
                  <a:lnTo>
                    <a:pt x="80" y="178"/>
                  </a:lnTo>
                  <a:lnTo>
                    <a:pt x="78" y="176"/>
                  </a:lnTo>
                  <a:lnTo>
                    <a:pt x="77" y="172"/>
                  </a:lnTo>
                  <a:lnTo>
                    <a:pt x="71" y="160"/>
                  </a:lnTo>
                  <a:lnTo>
                    <a:pt x="63" y="141"/>
                  </a:lnTo>
                  <a:lnTo>
                    <a:pt x="55" y="120"/>
                  </a:lnTo>
                  <a:lnTo>
                    <a:pt x="46" y="96"/>
                  </a:lnTo>
                  <a:lnTo>
                    <a:pt x="37" y="77"/>
                  </a:lnTo>
                  <a:lnTo>
                    <a:pt x="32" y="61"/>
                  </a:lnTo>
                  <a:lnTo>
                    <a:pt x="27" y="51"/>
                  </a:lnTo>
                  <a:lnTo>
                    <a:pt x="23" y="45"/>
                  </a:lnTo>
                  <a:lnTo>
                    <a:pt x="19" y="36"/>
                  </a:lnTo>
                  <a:lnTo>
                    <a:pt x="14" y="27"/>
                  </a:lnTo>
                  <a:lnTo>
                    <a:pt x="10" y="18"/>
                  </a:lnTo>
                  <a:lnTo>
                    <a:pt x="5" y="12"/>
                  </a:lnTo>
                  <a:lnTo>
                    <a:pt x="3" y="5"/>
                  </a:lnTo>
                  <a:lnTo>
                    <a:pt x="1" y="2"/>
                  </a:lnTo>
                  <a:lnTo>
                    <a:pt x="0" y="0"/>
                  </a:lnTo>
                  <a:lnTo>
                    <a:pt x="0" y="2"/>
                  </a:lnTo>
                  <a:lnTo>
                    <a:pt x="0" y="8"/>
                  </a:lnTo>
                  <a:lnTo>
                    <a:pt x="1" y="18"/>
                  </a:lnTo>
                  <a:lnTo>
                    <a:pt x="3" y="30"/>
                  </a:lnTo>
                  <a:lnTo>
                    <a:pt x="4" y="43"/>
                  </a:lnTo>
                  <a:lnTo>
                    <a:pt x="5" y="58"/>
                  </a:lnTo>
                  <a:lnTo>
                    <a:pt x="6" y="73"/>
                  </a:lnTo>
                  <a:lnTo>
                    <a:pt x="10" y="86"/>
                  </a:lnTo>
                  <a:lnTo>
                    <a:pt x="13" y="99"/>
                  </a:lnTo>
                  <a:lnTo>
                    <a:pt x="18" y="114"/>
                  </a:lnTo>
                  <a:lnTo>
                    <a:pt x="21" y="132"/>
                  </a:lnTo>
                  <a:lnTo>
                    <a:pt x="23" y="148"/>
                  </a:lnTo>
                  <a:lnTo>
                    <a:pt x="27" y="163"/>
                  </a:lnTo>
                  <a:lnTo>
                    <a:pt x="29" y="176"/>
                  </a:lnTo>
                  <a:lnTo>
                    <a:pt x="32" y="188"/>
                  </a:lnTo>
                  <a:lnTo>
                    <a:pt x="33" y="194"/>
                  </a:lnTo>
                  <a:lnTo>
                    <a:pt x="35" y="202"/>
                  </a:lnTo>
                  <a:lnTo>
                    <a:pt x="36" y="207"/>
                  </a:lnTo>
                  <a:lnTo>
                    <a:pt x="36" y="218"/>
                  </a:lnTo>
                  <a:lnTo>
                    <a:pt x="37" y="228"/>
                  </a:lnTo>
                  <a:lnTo>
                    <a:pt x="40" y="236"/>
                  </a:lnTo>
                  <a:lnTo>
                    <a:pt x="41" y="245"/>
                  </a:lnTo>
                  <a:lnTo>
                    <a:pt x="42" y="250"/>
                  </a:lnTo>
                  <a:lnTo>
                    <a:pt x="44" y="255"/>
                  </a:lnTo>
                  <a:lnTo>
                    <a:pt x="49" y="262"/>
                  </a:lnTo>
                  <a:lnTo>
                    <a:pt x="53" y="270"/>
                  </a:lnTo>
                  <a:lnTo>
                    <a:pt x="55" y="280"/>
                  </a:lnTo>
                  <a:lnTo>
                    <a:pt x="55" y="296"/>
                  </a:lnTo>
                </a:path>
              </a:pathLst>
            </a:custGeom>
            <a:noFill/>
            <a:ln w="1588">
              <a:solidFill>
                <a:srgbClr val="000000"/>
              </a:solidFill>
              <a:prstDash val="solid"/>
              <a:round/>
              <a:headEnd/>
              <a:tailEnd/>
            </a:ln>
          </p:spPr>
          <p:txBody>
            <a:bodyPr/>
            <a:lstStyle/>
            <a:p>
              <a:endParaRPr lang="en-US"/>
            </a:p>
          </p:txBody>
        </p:sp>
        <p:sp>
          <p:nvSpPr>
            <p:cNvPr id="1242263" name="Freeform 1175"/>
            <p:cNvSpPr>
              <a:spLocks/>
            </p:cNvSpPr>
            <p:nvPr/>
          </p:nvSpPr>
          <p:spPr bwMode="auto">
            <a:xfrm>
              <a:off x="3652" y="2184"/>
              <a:ext cx="29" cy="160"/>
            </a:xfrm>
            <a:custGeom>
              <a:avLst/>
              <a:gdLst/>
              <a:ahLst/>
              <a:cxnLst>
                <a:cxn ang="0">
                  <a:pos x="56" y="322"/>
                </a:cxn>
                <a:cxn ang="0">
                  <a:pos x="56" y="322"/>
                </a:cxn>
                <a:cxn ang="0">
                  <a:pos x="53" y="317"/>
                </a:cxn>
                <a:cxn ang="0">
                  <a:pos x="53" y="305"/>
                </a:cxn>
                <a:cxn ang="0">
                  <a:pos x="52" y="291"/>
                </a:cxn>
                <a:cxn ang="0">
                  <a:pos x="56" y="276"/>
                </a:cxn>
                <a:cxn ang="0">
                  <a:pos x="56" y="273"/>
                </a:cxn>
                <a:cxn ang="0">
                  <a:pos x="53" y="268"/>
                </a:cxn>
                <a:cxn ang="0">
                  <a:pos x="53" y="263"/>
                </a:cxn>
                <a:cxn ang="0">
                  <a:pos x="52" y="254"/>
                </a:cxn>
                <a:cxn ang="0">
                  <a:pos x="51" y="246"/>
                </a:cxn>
                <a:cxn ang="0">
                  <a:pos x="50" y="236"/>
                </a:cxn>
                <a:cxn ang="0">
                  <a:pos x="47" y="225"/>
                </a:cxn>
                <a:cxn ang="0">
                  <a:pos x="47" y="215"/>
                </a:cxn>
                <a:cxn ang="0">
                  <a:pos x="45" y="206"/>
                </a:cxn>
                <a:cxn ang="0">
                  <a:pos x="42" y="193"/>
                </a:cxn>
                <a:cxn ang="0">
                  <a:pos x="38" y="177"/>
                </a:cxn>
                <a:cxn ang="0">
                  <a:pos x="34" y="159"/>
                </a:cxn>
                <a:cxn ang="0">
                  <a:pos x="29" y="144"/>
                </a:cxn>
                <a:cxn ang="0">
                  <a:pos x="27" y="128"/>
                </a:cxn>
                <a:cxn ang="0">
                  <a:pos x="24" y="114"/>
                </a:cxn>
                <a:cxn ang="0">
                  <a:pos x="21" y="106"/>
                </a:cxn>
                <a:cxn ang="0">
                  <a:pos x="20" y="95"/>
                </a:cxn>
                <a:cxn ang="0">
                  <a:pos x="19" y="82"/>
                </a:cxn>
                <a:cxn ang="0">
                  <a:pos x="16" y="67"/>
                </a:cxn>
                <a:cxn ang="0">
                  <a:pos x="15" y="52"/>
                </a:cxn>
                <a:cxn ang="0">
                  <a:pos x="11" y="36"/>
                </a:cxn>
                <a:cxn ang="0">
                  <a:pos x="9" y="23"/>
                </a:cxn>
                <a:cxn ang="0">
                  <a:pos x="7" y="9"/>
                </a:cxn>
                <a:cxn ang="0">
                  <a:pos x="5" y="0"/>
                </a:cxn>
                <a:cxn ang="0">
                  <a:pos x="5" y="5"/>
                </a:cxn>
                <a:cxn ang="0">
                  <a:pos x="3" y="15"/>
                </a:cxn>
                <a:cxn ang="0">
                  <a:pos x="3" y="30"/>
                </a:cxn>
                <a:cxn ang="0">
                  <a:pos x="2" y="49"/>
                </a:cxn>
                <a:cxn ang="0">
                  <a:pos x="1" y="69"/>
                </a:cxn>
                <a:cxn ang="0">
                  <a:pos x="1" y="85"/>
                </a:cxn>
                <a:cxn ang="0">
                  <a:pos x="0" y="103"/>
                </a:cxn>
                <a:cxn ang="0">
                  <a:pos x="0" y="112"/>
                </a:cxn>
                <a:cxn ang="0">
                  <a:pos x="0" y="120"/>
                </a:cxn>
                <a:cxn ang="0">
                  <a:pos x="0" y="134"/>
                </a:cxn>
                <a:cxn ang="0">
                  <a:pos x="0" y="147"/>
                </a:cxn>
                <a:cxn ang="0">
                  <a:pos x="0" y="162"/>
                </a:cxn>
                <a:cxn ang="0">
                  <a:pos x="0" y="177"/>
                </a:cxn>
                <a:cxn ang="0">
                  <a:pos x="0" y="190"/>
                </a:cxn>
                <a:cxn ang="0">
                  <a:pos x="0" y="200"/>
                </a:cxn>
                <a:cxn ang="0">
                  <a:pos x="0" y="208"/>
                </a:cxn>
                <a:cxn ang="0">
                  <a:pos x="0" y="212"/>
                </a:cxn>
                <a:cxn ang="0">
                  <a:pos x="0" y="221"/>
                </a:cxn>
                <a:cxn ang="0">
                  <a:pos x="0" y="228"/>
                </a:cxn>
                <a:cxn ang="0">
                  <a:pos x="0" y="237"/>
                </a:cxn>
                <a:cxn ang="0">
                  <a:pos x="0" y="248"/>
                </a:cxn>
                <a:cxn ang="0">
                  <a:pos x="0" y="254"/>
                </a:cxn>
                <a:cxn ang="0">
                  <a:pos x="0" y="261"/>
                </a:cxn>
                <a:cxn ang="0">
                  <a:pos x="0" y="265"/>
                </a:cxn>
                <a:cxn ang="0">
                  <a:pos x="2" y="273"/>
                </a:cxn>
                <a:cxn ang="0">
                  <a:pos x="7" y="283"/>
                </a:cxn>
                <a:cxn ang="0">
                  <a:pos x="10" y="297"/>
                </a:cxn>
                <a:cxn ang="0">
                  <a:pos x="7" y="313"/>
                </a:cxn>
              </a:cxnLst>
              <a:rect l="0" t="0" r="r" b="b"/>
              <a:pathLst>
                <a:path w="56" h="322">
                  <a:moveTo>
                    <a:pt x="56" y="322"/>
                  </a:moveTo>
                  <a:lnTo>
                    <a:pt x="56" y="322"/>
                  </a:lnTo>
                  <a:lnTo>
                    <a:pt x="53" y="317"/>
                  </a:lnTo>
                  <a:lnTo>
                    <a:pt x="53" y="305"/>
                  </a:lnTo>
                  <a:lnTo>
                    <a:pt x="52" y="291"/>
                  </a:lnTo>
                  <a:lnTo>
                    <a:pt x="56" y="276"/>
                  </a:lnTo>
                  <a:lnTo>
                    <a:pt x="56" y="273"/>
                  </a:lnTo>
                  <a:lnTo>
                    <a:pt x="53" y="268"/>
                  </a:lnTo>
                  <a:lnTo>
                    <a:pt x="53" y="263"/>
                  </a:lnTo>
                  <a:lnTo>
                    <a:pt x="52" y="254"/>
                  </a:lnTo>
                  <a:lnTo>
                    <a:pt x="51" y="246"/>
                  </a:lnTo>
                  <a:lnTo>
                    <a:pt x="50" y="236"/>
                  </a:lnTo>
                  <a:lnTo>
                    <a:pt x="47" y="225"/>
                  </a:lnTo>
                  <a:lnTo>
                    <a:pt x="47" y="215"/>
                  </a:lnTo>
                  <a:lnTo>
                    <a:pt x="45" y="206"/>
                  </a:lnTo>
                  <a:lnTo>
                    <a:pt x="42" y="193"/>
                  </a:lnTo>
                  <a:lnTo>
                    <a:pt x="38" y="177"/>
                  </a:lnTo>
                  <a:lnTo>
                    <a:pt x="34" y="159"/>
                  </a:lnTo>
                  <a:lnTo>
                    <a:pt x="29" y="144"/>
                  </a:lnTo>
                  <a:lnTo>
                    <a:pt x="27" y="128"/>
                  </a:lnTo>
                  <a:lnTo>
                    <a:pt x="24" y="114"/>
                  </a:lnTo>
                  <a:lnTo>
                    <a:pt x="21" y="106"/>
                  </a:lnTo>
                  <a:lnTo>
                    <a:pt x="20" y="95"/>
                  </a:lnTo>
                  <a:lnTo>
                    <a:pt x="19" y="82"/>
                  </a:lnTo>
                  <a:lnTo>
                    <a:pt x="16" y="67"/>
                  </a:lnTo>
                  <a:lnTo>
                    <a:pt x="15" y="52"/>
                  </a:lnTo>
                  <a:lnTo>
                    <a:pt x="11" y="36"/>
                  </a:lnTo>
                  <a:lnTo>
                    <a:pt x="9" y="23"/>
                  </a:lnTo>
                  <a:lnTo>
                    <a:pt x="7" y="9"/>
                  </a:lnTo>
                  <a:lnTo>
                    <a:pt x="5" y="0"/>
                  </a:lnTo>
                  <a:lnTo>
                    <a:pt x="5" y="5"/>
                  </a:lnTo>
                  <a:lnTo>
                    <a:pt x="3" y="15"/>
                  </a:lnTo>
                  <a:lnTo>
                    <a:pt x="3" y="30"/>
                  </a:lnTo>
                  <a:lnTo>
                    <a:pt x="2" y="49"/>
                  </a:lnTo>
                  <a:lnTo>
                    <a:pt x="1" y="69"/>
                  </a:lnTo>
                  <a:lnTo>
                    <a:pt x="1" y="85"/>
                  </a:lnTo>
                  <a:lnTo>
                    <a:pt x="0" y="103"/>
                  </a:lnTo>
                  <a:lnTo>
                    <a:pt x="0" y="112"/>
                  </a:lnTo>
                  <a:lnTo>
                    <a:pt x="0" y="120"/>
                  </a:lnTo>
                  <a:lnTo>
                    <a:pt x="0" y="134"/>
                  </a:lnTo>
                  <a:lnTo>
                    <a:pt x="0" y="147"/>
                  </a:lnTo>
                  <a:lnTo>
                    <a:pt x="0" y="162"/>
                  </a:lnTo>
                  <a:lnTo>
                    <a:pt x="0" y="177"/>
                  </a:lnTo>
                  <a:lnTo>
                    <a:pt x="0" y="190"/>
                  </a:lnTo>
                  <a:lnTo>
                    <a:pt x="0" y="200"/>
                  </a:lnTo>
                  <a:lnTo>
                    <a:pt x="0" y="208"/>
                  </a:lnTo>
                  <a:lnTo>
                    <a:pt x="0" y="212"/>
                  </a:lnTo>
                  <a:lnTo>
                    <a:pt x="0" y="221"/>
                  </a:lnTo>
                  <a:lnTo>
                    <a:pt x="0" y="228"/>
                  </a:lnTo>
                  <a:lnTo>
                    <a:pt x="0" y="237"/>
                  </a:lnTo>
                  <a:lnTo>
                    <a:pt x="0" y="248"/>
                  </a:lnTo>
                  <a:lnTo>
                    <a:pt x="0" y="254"/>
                  </a:lnTo>
                  <a:lnTo>
                    <a:pt x="0" y="261"/>
                  </a:lnTo>
                  <a:lnTo>
                    <a:pt x="0" y="265"/>
                  </a:lnTo>
                  <a:lnTo>
                    <a:pt x="2" y="273"/>
                  </a:lnTo>
                  <a:lnTo>
                    <a:pt x="7" y="283"/>
                  </a:lnTo>
                  <a:lnTo>
                    <a:pt x="10" y="297"/>
                  </a:lnTo>
                  <a:lnTo>
                    <a:pt x="7" y="313"/>
                  </a:lnTo>
                </a:path>
              </a:pathLst>
            </a:custGeom>
            <a:noFill/>
            <a:ln w="1588">
              <a:solidFill>
                <a:srgbClr val="000000"/>
              </a:solidFill>
              <a:prstDash val="solid"/>
              <a:round/>
              <a:headEnd/>
              <a:tailEnd/>
            </a:ln>
          </p:spPr>
          <p:txBody>
            <a:bodyPr/>
            <a:lstStyle/>
            <a:p>
              <a:endParaRPr lang="en-US"/>
            </a:p>
          </p:txBody>
        </p:sp>
        <p:sp>
          <p:nvSpPr>
            <p:cNvPr id="1242264" name="Freeform 1176"/>
            <p:cNvSpPr>
              <a:spLocks/>
            </p:cNvSpPr>
            <p:nvPr/>
          </p:nvSpPr>
          <p:spPr bwMode="auto">
            <a:xfrm>
              <a:off x="3642" y="2179"/>
              <a:ext cx="6" cy="160"/>
            </a:xfrm>
            <a:custGeom>
              <a:avLst/>
              <a:gdLst/>
              <a:ahLst/>
              <a:cxnLst>
                <a:cxn ang="0">
                  <a:pos x="3" y="319"/>
                </a:cxn>
                <a:cxn ang="0">
                  <a:pos x="3" y="319"/>
                </a:cxn>
                <a:cxn ang="0">
                  <a:pos x="0" y="316"/>
                </a:cxn>
                <a:cxn ang="0">
                  <a:pos x="0" y="306"/>
                </a:cxn>
                <a:cxn ang="0">
                  <a:pos x="3" y="293"/>
                </a:cxn>
                <a:cxn ang="0">
                  <a:pos x="12" y="275"/>
                </a:cxn>
                <a:cxn ang="0">
                  <a:pos x="12" y="273"/>
                </a:cxn>
                <a:cxn ang="0">
                  <a:pos x="12" y="269"/>
                </a:cxn>
                <a:cxn ang="0">
                  <a:pos x="10" y="260"/>
                </a:cxn>
                <a:cxn ang="0">
                  <a:pos x="10" y="250"/>
                </a:cxn>
                <a:cxn ang="0">
                  <a:pos x="10" y="241"/>
                </a:cxn>
                <a:cxn ang="0">
                  <a:pos x="8" y="231"/>
                </a:cxn>
                <a:cxn ang="0">
                  <a:pos x="8" y="220"/>
                </a:cxn>
                <a:cxn ang="0">
                  <a:pos x="8" y="213"/>
                </a:cxn>
                <a:cxn ang="0">
                  <a:pos x="8" y="202"/>
                </a:cxn>
                <a:cxn ang="0">
                  <a:pos x="8" y="189"/>
                </a:cxn>
                <a:cxn ang="0">
                  <a:pos x="8" y="173"/>
                </a:cxn>
                <a:cxn ang="0">
                  <a:pos x="8" y="155"/>
                </a:cxn>
                <a:cxn ang="0">
                  <a:pos x="8" y="137"/>
                </a:cxn>
                <a:cxn ang="0">
                  <a:pos x="10" y="122"/>
                </a:cxn>
                <a:cxn ang="0">
                  <a:pos x="10" y="111"/>
                </a:cxn>
                <a:cxn ang="0">
                  <a:pos x="12" y="102"/>
                </a:cxn>
                <a:cxn ang="0">
                  <a:pos x="12" y="94"/>
                </a:cxn>
                <a:cxn ang="0">
                  <a:pos x="12" y="84"/>
                </a:cxn>
                <a:cxn ang="0">
                  <a:pos x="12" y="69"/>
                </a:cxn>
                <a:cxn ang="0">
                  <a:pos x="12" y="53"/>
                </a:cxn>
                <a:cxn ang="0">
                  <a:pos x="12" y="37"/>
                </a:cxn>
                <a:cxn ang="0">
                  <a:pos x="12" y="23"/>
                </a:cxn>
                <a:cxn ang="0">
                  <a:pos x="12" y="8"/>
                </a:cxn>
                <a:cxn ang="0">
                  <a:pos x="12" y="0"/>
                </a:cxn>
              </a:cxnLst>
              <a:rect l="0" t="0" r="r" b="b"/>
              <a:pathLst>
                <a:path w="12" h="319">
                  <a:moveTo>
                    <a:pt x="3" y="319"/>
                  </a:moveTo>
                  <a:lnTo>
                    <a:pt x="3" y="319"/>
                  </a:lnTo>
                  <a:lnTo>
                    <a:pt x="0" y="316"/>
                  </a:lnTo>
                  <a:lnTo>
                    <a:pt x="0" y="306"/>
                  </a:lnTo>
                  <a:lnTo>
                    <a:pt x="3" y="293"/>
                  </a:lnTo>
                  <a:lnTo>
                    <a:pt x="12" y="275"/>
                  </a:lnTo>
                  <a:lnTo>
                    <a:pt x="12" y="273"/>
                  </a:lnTo>
                  <a:lnTo>
                    <a:pt x="12" y="269"/>
                  </a:lnTo>
                  <a:lnTo>
                    <a:pt x="10" y="260"/>
                  </a:lnTo>
                  <a:lnTo>
                    <a:pt x="10" y="250"/>
                  </a:lnTo>
                  <a:lnTo>
                    <a:pt x="10" y="241"/>
                  </a:lnTo>
                  <a:lnTo>
                    <a:pt x="8" y="231"/>
                  </a:lnTo>
                  <a:lnTo>
                    <a:pt x="8" y="220"/>
                  </a:lnTo>
                  <a:lnTo>
                    <a:pt x="8" y="213"/>
                  </a:lnTo>
                  <a:lnTo>
                    <a:pt x="8" y="202"/>
                  </a:lnTo>
                  <a:lnTo>
                    <a:pt x="8" y="189"/>
                  </a:lnTo>
                  <a:lnTo>
                    <a:pt x="8" y="173"/>
                  </a:lnTo>
                  <a:lnTo>
                    <a:pt x="8" y="155"/>
                  </a:lnTo>
                  <a:lnTo>
                    <a:pt x="8" y="137"/>
                  </a:lnTo>
                  <a:lnTo>
                    <a:pt x="10" y="122"/>
                  </a:lnTo>
                  <a:lnTo>
                    <a:pt x="10" y="111"/>
                  </a:lnTo>
                  <a:lnTo>
                    <a:pt x="12" y="102"/>
                  </a:lnTo>
                  <a:lnTo>
                    <a:pt x="12" y="94"/>
                  </a:lnTo>
                  <a:lnTo>
                    <a:pt x="12" y="84"/>
                  </a:lnTo>
                  <a:lnTo>
                    <a:pt x="12" y="69"/>
                  </a:lnTo>
                  <a:lnTo>
                    <a:pt x="12" y="53"/>
                  </a:lnTo>
                  <a:lnTo>
                    <a:pt x="12" y="37"/>
                  </a:lnTo>
                  <a:lnTo>
                    <a:pt x="12" y="23"/>
                  </a:lnTo>
                  <a:lnTo>
                    <a:pt x="12" y="8"/>
                  </a:lnTo>
                  <a:lnTo>
                    <a:pt x="12" y="0"/>
                  </a:lnTo>
                </a:path>
              </a:pathLst>
            </a:custGeom>
            <a:noFill/>
            <a:ln w="1588">
              <a:solidFill>
                <a:srgbClr val="000000"/>
              </a:solidFill>
              <a:prstDash val="solid"/>
              <a:round/>
              <a:headEnd/>
              <a:tailEnd/>
            </a:ln>
          </p:spPr>
          <p:txBody>
            <a:bodyPr/>
            <a:lstStyle/>
            <a:p>
              <a:endParaRPr lang="en-US"/>
            </a:p>
          </p:txBody>
        </p:sp>
        <p:sp>
          <p:nvSpPr>
            <p:cNvPr id="1242265" name="Freeform 1177"/>
            <p:cNvSpPr>
              <a:spLocks/>
            </p:cNvSpPr>
            <p:nvPr/>
          </p:nvSpPr>
          <p:spPr bwMode="auto">
            <a:xfrm>
              <a:off x="3663" y="2174"/>
              <a:ext cx="63" cy="153"/>
            </a:xfrm>
            <a:custGeom>
              <a:avLst/>
              <a:gdLst/>
              <a:ahLst/>
              <a:cxnLst>
                <a:cxn ang="0">
                  <a:pos x="0" y="0"/>
                </a:cxn>
                <a:cxn ang="0">
                  <a:pos x="0" y="0"/>
                </a:cxn>
                <a:cxn ang="0">
                  <a:pos x="4" y="8"/>
                </a:cxn>
                <a:cxn ang="0">
                  <a:pos x="7" y="14"/>
                </a:cxn>
                <a:cxn ang="0">
                  <a:pos x="12" y="22"/>
                </a:cxn>
                <a:cxn ang="0">
                  <a:pos x="16" y="30"/>
                </a:cxn>
                <a:cxn ang="0">
                  <a:pos x="21" y="39"/>
                </a:cxn>
                <a:cxn ang="0">
                  <a:pos x="25" y="46"/>
                </a:cxn>
                <a:cxn ang="0">
                  <a:pos x="30" y="54"/>
                </a:cxn>
                <a:cxn ang="0">
                  <a:pos x="32" y="59"/>
                </a:cxn>
                <a:cxn ang="0">
                  <a:pos x="36" y="67"/>
                </a:cxn>
                <a:cxn ang="0">
                  <a:pos x="40" y="74"/>
                </a:cxn>
                <a:cxn ang="0">
                  <a:pos x="42" y="85"/>
                </a:cxn>
                <a:cxn ang="0">
                  <a:pos x="48" y="96"/>
                </a:cxn>
                <a:cxn ang="0">
                  <a:pos x="53" y="107"/>
                </a:cxn>
                <a:cxn ang="0">
                  <a:pos x="57" y="119"/>
                </a:cxn>
                <a:cxn ang="0">
                  <a:pos x="59" y="128"/>
                </a:cxn>
                <a:cxn ang="0">
                  <a:pos x="63" y="136"/>
                </a:cxn>
                <a:cxn ang="0">
                  <a:pos x="66" y="142"/>
                </a:cxn>
                <a:cxn ang="0">
                  <a:pos x="71" y="151"/>
                </a:cxn>
                <a:cxn ang="0">
                  <a:pos x="75" y="160"/>
                </a:cxn>
                <a:cxn ang="0">
                  <a:pos x="80" y="172"/>
                </a:cxn>
                <a:cxn ang="0">
                  <a:pos x="84" y="184"/>
                </a:cxn>
                <a:cxn ang="0">
                  <a:pos x="89" y="193"/>
                </a:cxn>
                <a:cxn ang="0">
                  <a:pos x="91" y="203"/>
                </a:cxn>
                <a:cxn ang="0">
                  <a:pos x="94" y="212"/>
                </a:cxn>
                <a:cxn ang="0">
                  <a:pos x="98" y="219"/>
                </a:cxn>
                <a:cxn ang="0">
                  <a:pos x="99" y="228"/>
                </a:cxn>
                <a:cxn ang="0">
                  <a:pos x="102" y="239"/>
                </a:cxn>
                <a:cxn ang="0">
                  <a:pos x="105" y="250"/>
                </a:cxn>
                <a:cxn ang="0">
                  <a:pos x="108" y="259"/>
                </a:cxn>
                <a:cxn ang="0">
                  <a:pos x="110" y="268"/>
                </a:cxn>
                <a:cxn ang="0">
                  <a:pos x="113" y="274"/>
                </a:cxn>
                <a:cxn ang="0">
                  <a:pos x="114" y="280"/>
                </a:cxn>
                <a:cxn ang="0">
                  <a:pos x="119" y="284"/>
                </a:cxn>
                <a:cxn ang="0">
                  <a:pos x="122" y="289"/>
                </a:cxn>
                <a:cxn ang="0">
                  <a:pos x="123" y="298"/>
                </a:cxn>
                <a:cxn ang="0">
                  <a:pos x="127" y="307"/>
                </a:cxn>
              </a:cxnLst>
              <a:rect l="0" t="0" r="r" b="b"/>
              <a:pathLst>
                <a:path w="127" h="307">
                  <a:moveTo>
                    <a:pt x="0" y="0"/>
                  </a:moveTo>
                  <a:lnTo>
                    <a:pt x="0" y="0"/>
                  </a:lnTo>
                  <a:lnTo>
                    <a:pt x="4" y="8"/>
                  </a:lnTo>
                  <a:lnTo>
                    <a:pt x="7" y="14"/>
                  </a:lnTo>
                  <a:lnTo>
                    <a:pt x="12" y="22"/>
                  </a:lnTo>
                  <a:lnTo>
                    <a:pt x="16" y="30"/>
                  </a:lnTo>
                  <a:lnTo>
                    <a:pt x="21" y="39"/>
                  </a:lnTo>
                  <a:lnTo>
                    <a:pt x="25" y="46"/>
                  </a:lnTo>
                  <a:lnTo>
                    <a:pt x="30" y="54"/>
                  </a:lnTo>
                  <a:lnTo>
                    <a:pt x="32" y="59"/>
                  </a:lnTo>
                  <a:lnTo>
                    <a:pt x="36" y="67"/>
                  </a:lnTo>
                  <a:lnTo>
                    <a:pt x="40" y="74"/>
                  </a:lnTo>
                  <a:lnTo>
                    <a:pt x="42" y="85"/>
                  </a:lnTo>
                  <a:lnTo>
                    <a:pt x="48" y="96"/>
                  </a:lnTo>
                  <a:lnTo>
                    <a:pt x="53" y="107"/>
                  </a:lnTo>
                  <a:lnTo>
                    <a:pt x="57" y="119"/>
                  </a:lnTo>
                  <a:lnTo>
                    <a:pt x="59" y="128"/>
                  </a:lnTo>
                  <a:lnTo>
                    <a:pt x="63" y="136"/>
                  </a:lnTo>
                  <a:lnTo>
                    <a:pt x="66" y="142"/>
                  </a:lnTo>
                  <a:lnTo>
                    <a:pt x="71" y="151"/>
                  </a:lnTo>
                  <a:lnTo>
                    <a:pt x="75" y="160"/>
                  </a:lnTo>
                  <a:lnTo>
                    <a:pt x="80" y="172"/>
                  </a:lnTo>
                  <a:lnTo>
                    <a:pt x="84" y="184"/>
                  </a:lnTo>
                  <a:lnTo>
                    <a:pt x="89" y="193"/>
                  </a:lnTo>
                  <a:lnTo>
                    <a:pt x="91" y="203"/>
                  </a:lnTo>
                  <a:lnTo>
                    <a:pt x="94" y="212"/>
                  </a:lnTo>
                  <a:lnTo>
                    <a:pt x="98" y="219"/>
                  </a:lnTo>
                  <a:lnTo>
                    <a:pt x="99" y="228"/>
                  </a:lnTo>
                  <a:lnTo>
                    <a:pt x="102" y="239"/>
                  </a:lnTo>
                  <a:lnTo>
                    <a:pt x="105" y="250"/>
                  </a:lnTo>
                  <a:lnTo>
                    <a:pt x="108" y="259"/>
                  </a:lnTo>
                  <a:lnTo>
                    <a:pt x="110" y="268"/>
                  </a:lnTo>
                  <a:lnTo>
                    <a:pt x="113" y="274"/>
                  </a:lnTo>
                  <a:lnTo>
                    <a:pt x="114" y="280"/>
                  </a:lnTo>
                  <a:lnTo>
                    <a:pt x="119" y="284"/>
                  </a:lnTo>
                  <a:lnTo>
                    <a:pt x="122" y="289"/>
                  </a:lnTo>
                  <a:lnTo>
                    <a:pt x="123" y="298"/>
                  </a:lnTo>
                  <a:lnTo>
                    <a:pt x="127" y="307"/>
                  </a:lnTo>
                </a:path>
              </a:pathLst>
            </a:custGeom>
            <a:noFill/>
            <a:ln w="1588">
              <a:solidFill>
                <a:srgbClr val="000000"/>
              </a:solidFill>
              <a:prstDash val="solid"/>
              <a:round/>
              <a:headEnd/>
              <a:tailEnd/>
            </a:ln>
          </p:spPr>
          <p:txBody>
            <a:bodyPr/>
            <a:lstStyle/>
            <a:p>
              <a:endParaRPr lang="en-US"/>
            </a:p>
          </p:txBody>
        </p:sp>
        <p:sp>
          <p:nvSpPr>
            <p:cNvPr id="1242266" name="Freeform 1178"/>
            <p:cNvSpPr>
              <a:spLocks/>
            </p:cNvSpPr>
            <p:nvPr/>
          </p:nvSpPr>
          <p:spPr bwMode="auto">
            <a:xfrm>
              <a:off x="3510" y="1852"/>
              <a:ext cx="119" cy="315"/>
            </a:xfrm>
            <a:custGeom>
              <a:avLst/>
              <a:gdLst/>
              <a:ahLst/>
              <a:cxnLst>
                <a:cxn ang="0">
                  <a:pos x="2" y="0"/>
                </a:cxn>
                <a:cxn ang="0">
                  <a:pos x="1" y="2"/>
                </a:cxn>
                <a:cxn ang="0">
                  <a:pos x="0" y="9"/>
                </a:cxn>
                <a:cxn ang="0">
                  <a:pos x="0" y="19"/>
                </a:cxn>
                <a:cxn ang="0">
                  <a:pos x="0" y="34"/>
                </a:cxn>
                <a:cxn ang="0">
                  <a:pos x="0" y="49"/>
                </a:cxn>
                <a:cxn ang="0">
                  <a:pos x="1" y="65"/>
                </a:cxn>
                <a:cxn ang="0">
                  <a:pos x="1" y="82"/>
                </a:cxn>
                <a:cxn ang="0">
                  <a:pos x="2" y="93"/>
                </a:cxn>
                <a:cxn ang="0">
                  <a:pos x="4" y="108"/>
                </a:cxn>
                <a:cxn ang="0">
                  <a:pos x="5" y="128"/>
                </a:cxn>
                <a:cxn ang="0">
                  <a:pos x="10" y="148"/>
                </a:cxn>
                <a:cxn ang="0">
                  <a:pos x="14" y="173"/>
                </a:cxn>
                <a:cxn ang="0">
                  <a:pos x="20" y="199"/>
                </a:cxn>
                <a:cxn ang="0">
                  <a:pos x="28" y="225"/>
                </a:cxn>
                <a:cxn ang="0">
                  <a:pos x="38" y="250"/>
                </a:cxn>
                <a:cxn ang="0">
                  <a:pos x="50" y="276"/>
                </a:cxn>
                <a:cxn ang="0">
                  <a:pos x="54" y="284"/>
                </a:cxn>
                <a:cxn ang="0">
                  <a:pos x="65" y="305"/>
                </a:cxn>
                <a:cxn ang="0">
                  <a:pos x="82" y="338"/>
                </a:cxn>
                <a:cxn ang="0">
                  <a:pos x="101" y="376"/>
                </a:cxn>
                <a:cxn ang="0">
                  <a:pos x="120" y="418"/>
                </a:cxn>
                <a:cxn ang="0">
                  <a:pos x="140" y="458"/>
                </a:cxn>
                <a:cxn ang="0">
                  <a:pos x="158" y="493"/>
                </a:cxn>
                <a:cxn ang="0">
                  <a:pos x="169" y="521"/>
                </a:cxn>
                <a:cxn ang="0">
                  <a:pos x="170" y="526"/>
                </a:cxn>
                <a:cxn ang="0">
                  <a:pos x="174" y="535"/>
                </a:cxn>
                <a:cxn ang="0">
                  <a:pos x="178" y="548"/>
                </a:cxn>
                <a:cxn ang="0">
                  <a:pos x="186" y="564"/>
                </a:cxn>
                <a:cxn ang="0">
                  <a:pos x="192" y="581"/>
                </a:cxn>
                <a:cxn ang="0">
                  <a:pos x="200" y="600"/>
                </a:cxn>
                <a:cxn ang="0">
                  <a:pos x="208" y="615"/>
                </a:cxn>
                <a:cxn ang="0">
                  <a:pos x="214" y="628"/>
                </a:cxn>
                <a:cxn ang="0">
                  <a:pos x="238" y="629"/>
                </a:cxn>
                <a:cxn ang="0">
                  <a:pos x="237" y="625"/>
                </a:cxn>
                <a:cxn ang="0">
                  <a:pos x="232" y="610"/>
                </a:cxn>
                <a:cxn ang="0">
                  <a:pos x="223" y="588"/>
                </a:cxn>
                <a:cxn ang="0">
                  <a:pos x="214" y="560"/>
                </a:cxn>
                <a:cxn ang="0">
                  <a:pos x="205" y="530"/>
                </a:cxn>
                <a:cxn ang="0">
                  <a:pos x="195" y="501"/>
                </a:cxn>
                <a:cxn ang="0">
                  <a:pos x="187" y="470"/>
                </a:cxn>
                <a:cxn ang="0">
                  <a:pos x="179" y="443"/>
                </a:cxn>
                <a:cxn ang="0">
                  <a:pos x="172" y="413"/>
                </a:cxn>
                <a:cxn ang="0">
                  <a:pos x="165" y="373"/>
                </a:cxn>
                <a:cxn ang="0">
                  <a:pos x="156" y="330"/>
                </a:cxn>
                <a:cxn ang="0">
                  <a:pos x="145" y="287"/>
                </a:cxn>
                <a:cxn ang="0">
                  <a:pos x="136" y="246"/>
                </a:cxn>
                <a:cxn ang="0">
                  <a:pos x="131" y="213"/>
                </a:cxn>
                <a:cxn ang="0">
                  <a:pos x="123" y="190"/>
                </a:cxn>
                <a:cxn ang="0">
                  <a:pos x="122" y="182"/>
                </a:cxn>
                <a:cxn ang="0">
                  <a:pos x="119" y="175"/>
                </a:cxn>
                <a:cxn ang="0">
                  <a:pos x="110" y="157"/>
                </a:cxn>
                <a:cxn ang="0">
                  <a:pos x="96" y="130"/>
                </a:cxn>
                <a:cxn ang="0">
                  <a:pos x="79" y="101"/>
                </a:cxn>
                <a:cxn ang="0">
                  <a:pos x="61" y="70"/>
                </a:cxn>
                <a:cxn ang="0">
                  <a:pos x="39" y="40"/>
                </a:cxn>
                <a:cxn ang="0">
                  <a:pos x="20" y="15"/>
                </a:cxn>
                <a:cxn ang="0">
                  <a:pos x="2" y="0"/>
                </a:cxn>
              </a:cxnLst>
              <a:rect l="0" t="0" r="r" b="b"/>
              <a:pathLst>
                <a:path w="238" h="629">
                  <a:moveTo>
                    <a:pt x="2" y="0"/>
                  </a:moveTo>
                  <a:lnTo>
                    <a:pt x="1" y="2"/>
                  </a:lnTo>
                  <a:lnTo>
                    <a:pt x="0" y="9"/>
                  </a:lnTo>
                  <a:lnTo>
                    <a:pt x="0" y="19"/>
                  </a:lnTo>
                  <a:lnTo>
                    <a:pt x="0" y="34"/>
                  </a:lnTo>
                  <a:lnTo>
                    <a:pt x="0" y="49"/>
                  </a:lnTo>
                  <a:lnTo>
                    <a:pt x="1" y="65"/>
                  </a:lnTo>
                  <a:lnTo>
                    <a:pt x="1" y="82"/>
                  </a:lnTo>
                  <a:lnTo>
                    <a:pt x="2" y="93"/>
                  </a:lnTo>
                  <a:lnTo>
                    <a:pt x="4" y="108"/>
                  </a:lnTo>
                  <a:lnTo>
                    <a:pt x="5" y="128"/>
                  </a:lnTo>
                  <a:lnTo>
                    <a:pt x="10" y="148"/>
                  </a:lnTo>
                  <a:lnTo>
                    <a:pt x="14" y="173"/>
                  </a:lnTo>
                  <a:lnTo>
                    <a:pt x="20" y="199"/>
                  </a:lnTo>
                  <a:lnTo>
                    <a:pt x="28" y="225"/>
                  </a:lnTo>
                  <a:lnTo>
                    <a:pt x="38" y="250"/>
                  </a:lnTo>
                  <a:lnTo>
                    <a:pt x="50" y="276"/>
                  </a:lnTo>
                  <a:lnTo>
                    <a:pt x="54" y="284"/>
                  </a:lnTo>
                  <a:lnTo>
                    <a:pt x="65" y="305"/>
                  </a:lnTo>
                  <a:lnTo>
                    <a:pt x="82" y="338"/>
                  </a:lnTo>
                  <a:lnTo>
                    <a:pt x="101" y="376"/>
                  </a:lnTo>
                  <a:lnTo>
                    <a:pt x="120" y="418"/>
                  </a:lnTo>
                  <a:lnTo>
                    <a:pt x="140" y="458"/>
                  </a:lnTo>
                  <a:lnTo>
                    <a:pt x="158" y="493"/>
                  </a:lnTo>
                  <a:lnTo>
                    <a:pt x="169" y="521"/>
                  </a:lnTo>
                  <a:lnTo>
                    <a:pt x="170" y="526"/>
                  </a:lnTo>
                  <a:lnTo>
                    <a:pt x="174" y="535"/>
                  </a:lnTo>
                  <a:lnTo>
                    <a:pt x="178" y="548"/>
                  </a:lnTo>
                  <a:lnTo>
                    <a:pt x="186" y="564"/>
                  </a:lnTo>
                  <a:lnTo>
                    <a:pt x="192" y="581"/>
                  </a:lnTo>
                  <a:lnTo>
                    <a:pt x="200" y="600"/>
                  </a:lnTo>
                  <a:lnTo>
                    <a:pt x="208" y="615"/>
                  </a:lnTo>
                  <a:lnTo>
                    <a:pt x="214" y="628"/>
                  </a:lnTo>
                  <a:lnTo>
                    <a:pt x="238" y="629"/>
                  </a:lnTo>
                  <a:lnTo>
                    <a:pt x="237" y="625"/>
                  </a:lnTo>
                  <a:lnTo>
                    <a:pt x="232" y="610"/>
                  </a:lnTo>
                  <a:lnTo>
                    <a:pt x="223" y="588"/>
                  </a:lnTo>
                  <a:lnTo>
                    <a:pt x="214" y="560"/>
                  </a:lnTo>
                  <a:lnTo>
                    <a:pt x="205" y="530"/>
                  </a:lnTo>
                  <a:lnTo>
                    <a:pt x="195" y="501"/>
                  </a:lnTo>
                  <a:lnTo>
                    <a:pt x="187" y="470"/>
                  </a:lnTo>
                  <a:lnTo>
                    <a:pt x="179" y="443"/>
                  </a:lnTo>
                  <a:lnTo>
                    <a:pt x="172" y="413"/>
                  </a:lnTo>
                  <a:lnTo>
                    <a:pt x="165" y="373"/>
                  </a:lnTo>
                  <a:lnTo>
                    <a:pt x="156" y="330"/>
                  </a:lnTo>
                  <a:lnTo>
                    <a:pt x="145" y="287"/>
                  </a:lnTo>
                  <a:lnTo>
                    <a:pt x="136" y="246"/>
                  </a:lnTo>
                  <a:lnTo>
                    <a:pt x="131" y="213"/>
                  </a:lnTo>
                  <a:lnTo>
                    <a:pt x="123" y="190"/>
                  </a:lnTo>
                  <a:lnTo>
                    <a:pt x="122" y="182"/>
                  </a:lnTo>
                  <a:lnTo>
                    <a:pt x="119" y="175"/>
                  </a:lnTo>
                  <a:lnTo>
                    <a:pt x="110" y="157"/>
                  </a:lnTo>
                  <a:lnTo>
                    <a:pt x="96" y="130"/>
                  </a:lnTo>
                  <a:lnTo>
                    <a:pt x="79" y="101"/>
                  </a:lnTo>
                  <a:lnTo>
                    <a:pt x="61" y="70"/>
                  </a:lnTo>
                  <a:lnTo>
                    <a:pt x="39" y="40"/>
                  </a:lnTo>
                  <a:lnTo>
                    <a:pt x="20" y="15"/>
                  </a:lnTo>
                  <a:lnTo>
                    <a:pt x="2" y="0"/>
                  </a:lnTo>
                  <a:close/>
                </a:path>
              </a:pathLst>
            </a:custGeom>
            <a:solidFill>
              <a:srgbClr val="FFFFFF"/>
            </a:solidFill>
            <a:ln w="9525">
              <a:noFill/>
              <a:round/>
              <a:headEnd/>
              <a:tailEnd/>
            </a:ln>
          </p:spPr>
          <p:txBody>
            <a:bodyPr/>
            <a:lstStyle/>
            <a:p>
              <a:endParaRPr lang="en-US"/>
            </a:p>
          </p:txBody>
        </p:sp>
        <p:sp>
          <p:nvSpPr>
            <p:cNvPr id="1242267" name="Freeform 1179"/>
            <p:cNvSpPr>
              <a:spLocks/>
            </p:cNvSpPr>
            <p:nvPr/>
          </p:nvSpPr>
          <p:spPr bwMode="auto">
            <a:xfrm>
              <a:off x="3510" y="1852"/>
              <a:ext cx="119" cy="315"/>
            </a:xfrm>
            <a:custGeom>
              <a:avLst/>
              <a:gdLst/>
              <a:ahLst/>
              <a:cxnLst>
                <a:cxn ang="0">
                  <a:pos x="2" y="0"/>
                </a:cxn>
                <a:cxn ang="0">
                  <a:pos x="2" y="0"/>
                </a:cxn>
                <a:cxn ang="0">
                  <a:pos x="1" y="2"/>
                </a:cxn>
                <a:cxn ang="0">
                  <a:pos x="0" y="9"/>
                </a:cxn>
                <a:cxn ang="0">
                  <a:pos x="0" y="19"/>
                </a:cxn>
                <a:cxn ang="0">
                  <a:pos x="0" y="34"/>
                </a:cxn>
                <a:cxn ang="0">
                  <a:pos x="0" y="49"/>
                </a:cxn>
                <a:cxn ang="0">
                  <a:pos x="1" y="65"/>
                </a:cxn>
                <a:cxn ang="0">
                  <a:pos x="1" y="82"/>
                </a:cxn>
                <a:cxn ang="0">
                  <a:pos x="2" y="93"/>
                </a:cxn>
                <a:cxn ang="0">
                  <a:pos x="4" y="108"/>
                </a:cxn>
                <a:cxn ang="0">
                  <a:pos x="5" y="128"/>
                </a:cxn>
                <a:cxn ang="0">
                  <a:pos x="10" y="148"/>
                </a:cxn>
                <a:cxn ang="0">
                  <a:pos x="14" y="173"/>
                </a:cxn>
                <a:cxn ang="0">
                  <a:pos x="20" y="199"/>
                </a:cxn>
                <a:cxn ang="0">
                  <a:pos x="28" y="225"/>
                </a:cxn>
                <a:cxn ang="0">
                  <a:pos x="38" y="250"/>
                </a:cxn>
                <a:cxn ang="0">
                  <a:pos x="50" y="276"/>
                </a:cxn>
                <a:cxn ang="0">
                  <a:pos x="54" y="284"/>
                </a:cxn>
                <a:cxn ang="0">
                  <a:pos x="65" y="305"/>
                </a:cxn>
                <a:cxn ang="0">
                  <a:pos x="82" y="338"/>
                </a:cxn>
                <a:cxn ang="0">
                  <a:pos x="101" y="376"/>
                </a:cxn>
                <a:cxn ang="0">
                  <a:pos x="120" y="418"/>
                </a:cxn>
                <a:cxn ang="0">
                  <a:pos x="140" y="458"/>
                </a:cxn>
                <a:cxn ang="0">
                  <a:pos x="158" y="493"/>
                </a:cxn>
                <a:cxn ang="0">
                  <a:pos x="169" y="521"/>
                </a:cxn>
                <a:cxn ang="0">
                  <a:pos x="170" y="526"/>
                </a:cxn>
                <a:cxn ang="0">
                  <a:pos x="174" y="535"/>
                </a:cxn>
                <a:cxn ang="0">
                  <a:pos x="178" y="548"/>
                </a:cxn>
                <a:cxn ang="0">
                  <a:pos x="186" y="564"/>
                </a:cxn>
                <a:cxn ang="0">
                  <a:pos x="192" y="581"/>
                </a:cxn>
                <a:cxn ang="0">
                  <a:pos x="200" y="600"/>
                </a:cxn>
                <a:cxn ang="0">
                  <a:pos x="208" y="615"/>
                </a:cxn>
                <a:cxn ang="0">
                  <a:pos x="214" y="628"/>
                </a:cxn>
                <a:cxn ang="0">
                  <a:pos x="238" y="629"/>
                </a:cxn>
                <a:cxn ang="0">
                  <a:pos x="237" y="625"/>
                </a:cxn>
                <a:cxn ang="0">
                  <a:pos x="232" y="610"/>
                </a:cxn>
                <a:cxn ang="0">
                  <a:pos x="223" y="588"/>
                </a:cxn>
                <a:cxn ang="0">
                  <a:pos x="214" y="560"/>
                </a:cxn>
                <a:cxn ang="0">
                  <a:pos x="205" y="530"/>
                </a:cxn>
                <a:cxn ang="0">
                  <a:pos x="195" y="501"/>
                </a:cxn>
                <a:cxn ang="0">
                  <a:pos x="187" y="470"/>
                </a:cxn>
                <a:cxn ang="0">
                  <a:pos x="179" y="443"/>
                </a:cxn>
                <a:cxn ang="0">
                  <a:pos x="172" y="413"/>
                </a:cxn>
                <a:cxn ang="0">
                  <a:pos x="165" y="373"/>
                </a:cxn>
                <a:cxn ang="0">
                  <a:pos x="156" y="330"/>
                </a:cxn>
                <a:cxn ang="0">
                  <a:pos x="145" y="287"/>
                </a:cxn>
                <a:cxn ang="0">
                  <a:pos x="136" y="246"/>
                </a:cxn>
                <a:cxn ang="0">
                  <a:pos x="131" y="213"/>
                </a:cxn>
                <a:cxn ang="0">
                  <a:pos x="123" y="190"/>
                </a:cxn>
                <a:cxn ang="0">
                  <a:pos x="122" y="182"/>
                </a:cxn>
                <a:cxn ang="0">
                  <a:pos x="119" y="175"/>
                </a:cxn>
                <a:cxn ang="0">
                  <a:pos x="110" y="157"/>
                </a:cxn>
                <a:cxn ang="0">
                  <a:pos x="96" y="130"/>
                </a:cxn>
                <a:cxn ang="0">
                  <a:pos x="79" y="101"/>
                </a:cxn>
                <a:cxn ang="0">
                  <a:pos x="61" y="70"/>
                </a:cxn>
                <a:cxn ang="0">
                  <a:pos x="39" y="40"/>
                </a:cxn>
                <a:cxn ang="0">
                  <a:pos x="20" y="15"/>
                </a:cxn>
                <a:cxn ang="0">
                  <a:pos x="2" y="0"/>
                </a:cxn>
              </a:cxnLst>
              <a:rect l="0" t="0" r="r" b="b"/>
              <a:pathLst>
                <a:path w="238" h="629">
                  <a:moveTo>
                    <a:pt x="2" y="0"/>
                  </a:moveTo>
                  <a:lnTo>
                    <a:pt x="2" y="0"/>
                  </a:lnTo>
                  <a:lnTo>
                    <a:pt x="1" y="2"/>
                  </a:lnTo>
                  <a:lnTo>
                    <a:pt x="0" y="9"/>
                  </a:lnTo>
                  <a:lnTo>
                    <a:pt x="0" y="19"/>
                  </a:lnTo>
                  <a:lnTo>
                    <a:pt x="0" y="34"/>
                  </a:lnTo>
                  <a:lnTo>
                    <a:pt x="0" y="49"/>
                  </a:lnTo>
                  <a:lnTo>
                    <a:pt x="1" y="65"/>
                  </a:lnTo>
                  <a:lnTo>
                    <a:pt x="1" y="82"/>
                  </a:lnTo>
                  <a:lnTo>
                    <a:pt x="2" y="93"/>
                  </a:lnTo>
                  <a:lnTo>
                    <a:pt x="4" y="108"/>
                  </a:lnTo>
                  <a:lnTo>
                    <a:pt x="5" y="128"/>
                  </a:lnTo>
                  <a:lnTo>
                    <a:pt x="10" y="148"/>
                  </a:lnTo>
                  <a:lnTo>
                    <a:pt x="14" y="173"/>
                  </a:lnTo>
                  <a:lnTo>
                    <a:pt x="20" y="199"/>
                  </a:lnTo>
                  <a:lnTo>
                    <a:pt x="28" y="225"/>
                  </a:lnTo>
                  <a:lnTo>
                    <a:pt x="38" y="250"/>
                  </a:lnTo>
                  <a:lnTo>
                    <a:pt x="50" y="276"/>
                  </a:lnTo>
                  <a:lnTo>
                    <a:pt x="54" y="284"/>
                  </a:lnTo>
                  <a:lnTo>
                    <a:pt x="65" y="305"/>
                  </a:lnTo>
                  <a:lnTo>
                    <a:pt x="82" y="338"/>
                  </a:lnTo>
                  <a:lnTo>
                    <a:pt x="101" y="376"/>
                  </a:lnTo>
                  <a:lnTo>
                    <a:pt x="120" y="418"/>
                  </a:lnTo>
                  <a:lnTo>
                    <a:pt x="140" y="458"/>
                  </a:lnTo>
                  <a:lnTo>
                    <a:pt x="158" y="493"/>
                  </a:lnTo>
                  <a:lnTo>
                    <a:pt x="169" y="521"/>
                  </a:lnTo>
                  <a:lnTo>
                    <a:pt x="170" y="526"/>
                  </a:lnTo>
                  <a:lnTo>
                    <a:pt x="174" y="535"/>
                  </a:lnTo>
                  <a:lnTo>
                    <a:pt x="178" y="548"/>
                  </a:lnTo>
                  <a:lnTo>
                    <a:pt x="186" y="564"/>
                  </a:lnTo>
                  <a:lnTo>
                    <a:pt x="192" y="581"/>
                  </a:lnTo>
                  <a:lnTo>
                    <a:pt x="200" y="600"/>
                  </a:lnTo>
                  <a:lnTo>
                    <a:pt x="208" y="615"/>
                  </a:lnTo>
                  <a:lnTo>
                    <a:pt x="214" y="628"/>
                  </a:lnTo>
                  <a:lnTo>
                    <a:pt x="238" y="629"/>
                  </a:lnTo>
                  <a:lnTo>
                    <a:pt x="237" y="625"/>
                  </a:lnTo>
                  <a:lnTo>
                    <a:pt x="232" y="610"/>
                  </a:lnTo>
                  <a:lnTo>
                    <a:pt x="223" y="588"/>
                  </a:lnTo>
                  <a:lnTo>
                    <a:pt x="214" y="560"/>
                  </a:lnTo>
                  <a:lnTo>
                    <a:pt x="205" y="530"/>
                  </a:lnTo>
                  <a:lnTo>
                    <a:pt x="195" y="501"/>
                  </a:lnTo>
                  <a:lnTo>
                    <a:pt x="187" y="470"/>
                  </a:lnTo>
                  <a:lnTo>
                    <a:pt x="179" y="443"/>
                  </a:lnTo>
                  <a:lnTo>
                    <a:pt x="172" y="413"/>
                  </a:lnTo>
                  <a:lnTo>
                    <a:pt x="165" y="373"/>
                  </a:lnTo>
                  <a:lnTo>
                    <a:pt x="156" y="330"/>
                  </a:lnTo>
                  <a:lnTo>
                    <a:pt x="145" y="287"/>
                  </a:lnTo>
                  <a:lnTo>
                    <a:pt x="136" y="246"/>
                  </a:lnTo>
                  <a:lnTo>
                    <a:pt x="131" y="213"/>
                  </a:lnTo>
                  <a:lnTo>
                    <a:pt x="123" y="190"/>
                  </a:lnTo>
                  <a:lnTo>
                    <a:pt x="122" y="182"/>
                  </a:lnTo>
                  <a:lnTo>
                    <a:pt x="119" y="175"/>
                  </a:lnTo>
                  <a:lnTo>
                    <a:pt x="110" y="157"/>
                  </a:lnTo>
                  <a:lnTo>
                    <a:pt x="96" y="130"/>
                  </a:lnTo>
                  <a:lnTo>
                    <a:pt x="79" y="101"/>
                  </a:lnTo>
                  <a:lnTo>
                    <a:pt x="61" y="70"/>
                  </a:lnTo>
                  <a:lnTo>
                    <a:pt x="39" y="40"/>
                  </a:lnTo>
                  <a:lnTo>
                    <a:pt x="20" y="15"/>
                  </a:lnTo>
                  <a:lnTo>
                    <a:pt x="2" y="0"/>
                  </a:lnTo>
                  <a:close/>
                </a:path>
              </a:pathLst>
            </a:custGeom>
            <a:noFill/>
            <a:ln w="1588">
              <a:solidFill>
                <a:srgbClr val="000000"/>
              </a:solidFill>
              <a:prstDash val="solid"/>
              <a:round/>
              <a:headEnd/>
              <a:tailEnd/>
            </a:ln>
          </p:spPr>
          <p:txBody>
            <a:bodyPr/>
            <a:lstStyle/>
            <a:p>
              <a:endParaRPr lang="en-US"/>
            </a:p>
          </p:txBody>
        </p:sp>
        <p:sp>
          <p:nvSpPr>
            <p:cNvPr id="1242268" name="Freeform 1180"/>
            <p:cNvSpPr>
              <a:spLocks/>
            </p:cNvSpPr>
            <p:nvPr/>
          </p:nvSpPr>
          <p:spPr bwMode="auto">
            <a:xfrm>
              <a:off x="3537" y="1934"/>
              <a:ext cx="7" cy="60"/>
            </a:xfrm>
            <a:custGeom>
              <a:avLst/>
              <a:gdLst/>
              <a:ahLst/>
              <a:cxnLst>
                <a:cxn ang="0">
                  <a:pos x="14" y="0"/>
                </a:cxn>
                <a:cxn ang="0">
                  <a:pos x="14" y="0"/>
                </a:cxn>
                <a:cxn ang="0">
                  <a:pos x="11" y="12"/>
                </a:cxn>
                <a:cxn ang="0">
                  <a:pos x="9" y="18"/>
                </a:cxn>
                <a:cxn ang="0">
                  <a:pos x="6" y="27"/>
                </a:cxn>
                <a:cxn ang="0">
                  <a:pos x="3" y="39"/>
                </a:cxn>
                <a:cxn ang="0">
                  <a:pos x="2" y="53"/>
                </a:cxn>
                <a:cxn ang="0">
                  <a:pos x="0" y="67"/>
                </a:cxn>
                <a:cxn ang="0">
                  <a:pos x="0" y="77"/>
                </a:cxn>
                <a:cxn ang="0">
                  <a:pos x="0" y="89"/>
                </a:cxn>
                <a:cxn ang="0">
                  <a:pos x="2" y="99"/>
                </a:cxn>
                <a:cxn ang="0">
                  <a:pos x="3" y="108"/>
                </a:cxn>
                <a:cxn ang="0">
                  <a:pos x="6" y="114"/>
                </a:cxn>
                <a:cxn ang="0">
                  <a:pos x="7" y="121"/>
                </a:cxn>
              </a:cxnLst>
              <a:rect l="0" t="0" r="r" b="b"/>
              <a:pathLst>
                <a:path w="14" h="121">
                  <a:moveTo>
                    <a:pt x="14" y="0"/>
                  </a:moveTo>
                  <a:lnTo>
                    <a:pt x="14" y="0"/>
                  </a:lnTo>
                  <a:lnTo>
                    <a:pt x="11" y="12"/>
                  </a:lnTo>
                  <a:lnTo>
                    <a:pt x="9" y="18"/>
                  </a:lnTo>
                  <a:lnTo>
                    <a:pt x="6" y="27"/>
                  </a:lnTo>
                  <a:lnTo>
                    <a:pt x="3" y="39"/>
                  </a:lnTo>
                  <a:lnTo>
                    <a:pt x="2" y="53"/>
                  </a:lnTo>
                  <a:lnTo>
                    <a:pt x="0" y="67"/>
                  </a:lnTo>
                  <a:lnTo>
                    <a:pt x="0" y="77"/>
                  </a:lnTo>
                  <a:lnTo>
                    <a:pt x="0" y="89"/>
                  </a:lnTo>
                  <a:lnTo>
                    <a:pt x="2" y="99"/>
                  </a:lnTo>
                  <a:lnTo>
                    <a:pt x="3" y="108"/>
                  </a:lnTo>
                  <a:lnTo>
                    <a:pt x="6" y="114"/>
                  </a:lnTo>
                  <a:lnTo>
                    <a:pt x="7" y="121"/>
                  </a:lnTo>
                </a:path>
              </a:pathLst>
            </a:custGeom>
            <a:noFill/>
            <a:ln w="1588">
              <a:solidFill>
                <a:srgbClr val="000000"/>
              </a:solidFill>
              <a:prstDash val="solid"/>
              <a:round/>
              <a:headEnd/>
              <a:tailEnd/>
            </a:ln>
          </p:spPr>
          <p:txBody>
            <a:bodyPr/>
            <a:lstStyle/>
            <a:p>
              <a:endParaRPr lang="en-US"/>
            </a:p>
          </p:txBody>
        </p:sp>
        <p:sp>
          <p:nvSpPr>
            <p:cNvPr id="1242269" name="Freeform 1181"/>
            <p:cNvSpPr>
              <a:spLocks/>
            </p:cNvSpPr>
            <p:nvPr/>
          </p:nvSpPr>
          <p:spPr bwMode="auto">
            <a:xfrm>
              <a:off x="3527" y="1935"/>
              <a:ext cx="1" cy="24"/>
            </a:xfrm>
            <a:custGeom>
              <a:avLst/>
              <a:gdLst/>
              <a:ahLst/>
              <a:cxnLst>
                <a:cxn ang="0">
                  <a:pos x="2" y="0"/>
                </a:cxn>
                <a:cxn ang="0">
                  <a:pos x="2" y="0"/>
                </a:cxn>
                <a:cxn ang="0">
                  <a:pos x="0" y="12"/>
                </a:cxn>
                <a:cxn ang="0">
                  <a:pos x="0" y="24"/>
                </a:cxn>
                <a:cxn ang="0">
                  <a:pos x="2" y="36"/>
                </a:cxn>
                <a:cxn ang="0">
                  <a:pos x="3" y="47"/>
                </a:cxn>
              </a:cxnLst>
              <a:rect l="0" t="0" r="r" b="b"/>
              <a:pathLst>
                <a:path w="3" h="47">
                  <a:moveTo>
                    <a:pt x="2" y="0"/>
                  </a:moveTo>
                  <a:lnTo>
                    <a:pt x="2" y="0"/>
                  </a:lnTo>
                  <a:lnTo>
                    <a:pt x="0" y="12"/>
                  </a:lnTo>
                  <a:lnTo>
                    <a:pt x="0" y="24"/>
                  </a:lnTo>
                  <a:lnTo>
                    <a:pt x="2" y="36"/>
                  </a:lnTo>
                  <a:lnTo>
                    <a:pt x="3" y="47"/>
                  </a:lnTo>
                </a:path>
              </a:pathLst>
            </a:custGeom>
            <a:noFill/>
            <a:ln w="1588">
              <a:solidFill>
                <a:srgbClr val="000000"/>
              </a:solidFill>
              <a:prstDash val="solid"/>
              <a:round/>
              <a:headEnd/>
              <a:tailEnd/>
            </a:ln>
          </p:spPr>
          <p:txBody>
            <a:bodyPr/>
            <a:lstStyle/>
            <a:p>
              <a:endParaRPr lang="en-US"/>
            </a:p>
          </p:txBody>
        </p:sp>
        <p:sp>
          <p:nvSpPr>
            <p:cNvPr id="1242270" name="Freeform 1182"/>
            <p:cNvSpPr>
              <a:spLocks/>
            </p:cNvSpPr>
            <p:nvPr/>
          </p:nvSpPr>
          <p:spPr bwMode="auto">
            <a:xfrm>
              <a:off x="3545" y="1965"/>
              <a:ext cx="10" cy="58"/>
            </a:xfrm>
            <a:custGeom>
              <a:avLst/>
              <a:gdLst/>
              <a:ahLst/>
              <a:cxnLst>
                <a:cxn ang="0">
                  <a:pos x="7" y="0"/>
                </a:cxn>
                <a:cxn ang="0">
                  <a:pos x="7" y="0"/>
                </a:cxn>
                <a:cxn ang="0">
                  <a:pos x="3" y="18"/>
                </a:cxn>
                <a:cxn ang="0">
                  <a:pos x="0" y="34"/>
                </a:cxn>
                <a:cxn ang="0">
                  <a:pos x="0" y="52"/>
                </a:cxn>
                <a:cxn ang="0">
                  <a:pos x="5" y="68"/>
                </a:cxn>
                <a:cxn ang="0">
                  <a:pos x="8" y="83"/>
                </a:cxn>
                <a:cxn ang="0">
                  <a:pos x="14" y="98"/>
                </a:cxn>
                <a:cxn ang="0">
                  <a:pos x="17" y="108"/>
                </a:cxn>
                <a:cxn ang="0">
                  <a:pos x="21" y="117"/>
                </a:cxn>
              </a:cxnLst>
              <a:rect l="0" t="0" r="r" b="b"/>
              <a:pathLst>
                <a:path w="21" h="117">
                  <a:moveTo>
                    <a:pt x="7" y="0"/>
                  </a:moveTo>
                  <a:lnTo>
                    <a:pt x="7" y="0"/>
                  </a:lnTo>
                  <a:lnTo>
                    <a:pt x="3" y="18"/>
                  </a:lnTo>
                  <a:lnTo>
                    <a:pt x="0" y="34"/>
                  </a:lnTo>
                  <a:lnTo>
                    <a:pt x="0" y="52"/>
                  </a:lnTo>
                  <a:lnTo>
                    <a:pt x="5" y="68"/>
                  </a:lnTo>
                  <a:lnTo>
                    <a:pt x="8" y="83"/>
                  </a:lnTo>
                  <a:lnTo>
                    <a:pt x="14" y="98"/>
                  </a:lnTo>
                  <a:lnTo>
                    <a:pt x="17" y="108"/>
                  </a:lnTo>
                  <a:lnTo>
                    <a:pt x="21" y="117"/>
                  </a:lnTo>
                </a:path>
              </a:pathLst>
            </a:custGeom>
            <a:noFill/>
            <a:ln w="1588">
              <a:solidFill>
                <a:srgbClr val="000000"/>
              </a:solidFill>
              <a:prstDash val="solid"/>
              <a:round/>
              <a:headEnd/>
              <a:tailEnd/>
            </a:ln>
          </p:spPr>
          <p:txBody>
            <a:bodyPr/>
            <a:lstStyle/>
            <a:p>
              <a:endParaRPr lang="en-US"/>
            </a:p>
          </p:txBody>
        </p:sp>
        <p:sp>
          <p:nvSpPr>
            <p:cNvPr id="1242271" name="Freeform 1183"/>
            <p:cNvSpPr>
              <a:spLocks/>
            </p:cNvSpPr>
            <p:nvPr/>
          </p:nvSpPr>
          <p:spPr bwMode="auto">
            <a:xfrm>
              <a:off x="3562" y="2016"/>
              <a:ext cx="11" cy="43"/>
            </a:xfrm>
            <a:custGeom>
              <a:avLst/>
              <a:gdLst/>
              <a:ahLst/>
              <a:cxnLst>
                <a:cxn ang="0">
                  <a:pos x="0" y="0"/>
                </a:cxn>
                <a:cxn ang="0">
                  <a:pos x="0" y="0"/>
                </a:cxn>
                <a:cxn ang="0">
                  <a:pos x="0" y="11"/>
                </a:cxn>
                <a:cxn ang="0">
                  <a:pos x="2" y="20"/>
                </a:cxn>
                <a:cxn ang="0">
                  <a:pos x="4" y="31"/>
                </a:cxn>
                <a:cxn ang="0">
                  <a:pos x="6" y="43"/>
                </a:cxn>
                <a:cxn ang="0">
                  <a:pos x="8" y="54"/>
                </a:cxn>
                <a:cxn ang="0">
                  <a:pos x="13" y="66"/>
                </a:cxn>
                <a:cxn ang="0">
                  <a:pos x="15" y="76"/>
                </a:cxn>
                <a:cxn ang="0">
                  <a:pos x="20" y="86"/>
                </a:cxn>
              </a:cxnLst>
              <a:rect l="0" t="0" r="r" b="b"/>
              <a:pathLst>
                <a:path w="20" h="86">
                  <a:moveTo>
                    <a:pt x="0" y="0"/>
                  </a:moveTo>
                  <a:lnTo>
                    <a:pt x="0" y="0"/>
                  </a:lnTo>
                  <a:lnTo>
                    <a:pt x="0" y="11"/>
                  </a:lnTo>
                  <a:lnTo>
                    <a:pt x="2" y="20"/>
                  </a:lnTo>
                  <a:lnTo>
                    <a:pt x="4" y="31"/>
                  </a:lnTo>
                  <a:lnTo>
                    <a:pt x="6" y="43"/>
                  </a:lnTo>
                  <a:lnTo>
                    <a:pt x="8" y="54"/>
                  </a:lnTo>
                  <a:lnTo>
                    <a:pt x="13" y="66"/>
                  </a:lnTo>
                  <a:lnTo>
                    <a:pt x="15" y="76"/>
                  </a:lnTo>
                  <a:lnTo>
                    <a:pt x="20" y="86"/>
                  </a:lnTo>
                </a:path>
              </a:pathLst>
            </a:custGeom>
            <a:noFill/>
            <a:ln w="1588">
              <a:solidFill>
                <a:srgbClr val="000000"/>
              </a:solidFill>
              <a:prstDash val="solid"/>
              <a:round/>
              <a:headEnd/>
              <a:tailEnd/>
            </a:ln>
          </p:spPr>
          <p:txBody>
            <a:bodyPr/>
            <a:lstStyle/>
            <a:p>
              <a:endParaRPr lang="en-US"/>
            </a:p>
          </p:txBody>
        </p:sp>
        <p:sp>
          <p:nvSpPr>
            <p:cNvPr id="1242272" name="Freeform 1184"/>
            <p:cNvSpPr>
              <a:spLocks/>
            </p:cNvSpPr>
            <p:nvPr/>
          </p:nvSpPr>
          <p:spPr bwMode="auto">
            <a:xfrm>
              <a:off x="3581" y="2057"/>
              <a:ext cx="22" cy="72"/>
            </a:xfrm>
            <a:custGeom>
              <a:avLst/>
              <a:gdLst/>
              <a:ahLst/>
              <a:cxnLst>
                <a:cxn ang="0">
                  <a:pos x="0" y="0"/>
                </a:cxn>
                <a:cxn ang="0">
                  <a:pos x="0" y="0"/>
                </a:cxn>
                <a:cxn ang="0">
                  <a:pos x="3" y="21"/>
                </a:cxn>
                <a:cxn ang="0">
                  <a:pos x="7" y="42"/>
                </a:cxn>
                <a:cxn ang="0">
                  <a:pos x="13" y="64"/>
                </a:cxn>
                <a:cxn ang="0">
                  <a:pos x="21" y="86"/>
                </a:cxn>
                <a:cxn ang="0">
                  <a:pos x="28" y="105"/>
                </a:cxn>
                <a:cxn ang="0">
                  <a:pos x="35" y="122"/>
                </a:cxn>
                <a:cxn ang="0">
                  <a:pos x="41" y="135"/>
                </a:cxn>
                <a:cxn ang="0">
                  <a:pos x="44" y="144"/>
                </a:cxn>
              </a:cxnLst>
              <a:rect l="0" t="0" r="r" b="b"/>
              <a:pathLst>
                <a:path w="44" h="144">
                  <a:moveTo>
                    <a:pt x="0" y="0"/>
                  </a:moveTo>
                  <a:lnTo>
                    <a:pt x="0" y="0"/>
                  </a:lnTo>
                  <a:lnTo>
                    <a:pt x="3" y="21"/>
                  </a:lnTo>
                  <a:lnTo>
                    <a:pt x="7" y="42"/>
                  </a:lnTo>
                  <a:lnTo>
                    <a:pt x="13" y="64"/>
                  </a:lnTo>
                  <a:lnTo>
                    <a:pt x="21" y="86"/>
                  </a:lnTo>
                  <a:lnTo>
                    <a:pt x="28" y="105"/>
                  </a:lnTo>
                  <a:lnTo>
                    <a:pt x="35" y="122"/>
                  </a:lnTo>
                  <a:lnTo>
                    <a:pt x="41" y="135"/>
                  </a:lnTo>
                  <a:lnTo>
                    <a:pt x="44" y="144"/>
                  </a:lnTo>
                </a:path>
              </a:pathLst>
            </a:custGeom>
            <a:noFill/>
            <a:ln w="1588">
              <a:solidFill>
                <a:srgbClr val="000000"/>
              </a:solidFill>
              <a:prstDash val="solid"/>
              <a:round/>
              <a:headEnd/>
              <a:tailEnd/>
            </a:ln>
          </p:spPr>
          <p:txBody>
            <a:bodyPr/>
            <a:lstStyle/>
            <a:p>
              <a:endParaRPr lang="en-US"/>
            </a:p>
          </p:txBody>
        </p:sp>
        <p:sp>
          <p:nvSpPr>
            <p:cNvPr id="1242273" name="Freeform 1185"/>
            <p:cNvSpPr>
              <a:spLocks/>
            </p:cNvSpPr>
            <p:nvPr/>
          </p:nvSpPr>
          <p:spPr bwMode="auto">
            <a:xfrm>
              <a:off x="3610" y="1884"/>
              <a:ext cx="45" cy="176"/>
            </a:xfrm>
            <a:custGeom>
              <a:avLst/>
              <a:gdLst/>
              <a:ahLst/>
              <a:cxnLst>
                <a:cxn ang="0">
                  <a:pos x="0" y="0"/>
                </a:cxn>
                <a:cxn ang="0">
                  <a:pos x="1" y="7"/>
                </a:cxn>
                <a:cxn ang="0">
                  <a:pos x="4" y="21"/>
                </a:cxn>
                <a:cxn ang="0">
                  <a:pos x="9" y="38"/>
                </a:cxn>
                <a:cxn ang="0">
                  <a:pos x="14" y="62"/>
                </a:cxn>
                <a:cxn ang="0">
                  <a:pos x="19" y="86"/>
                </a:cxn>
                <a:cxn ang="0">
                  <a:pos x="26" y="115"/>
                </a:cxn>
                <a:cxn ang="0">
                  <a:pos x="32" y="146"/>
                </a:cxn>
                <a:cxn ang="0">
                  <a:pos x="40" y="178"/>
                </a:cxn>
                <a:cxn ang="0">
                  <a:pos x="45" y="207"/>
                </a:cxn>
                <a:cxn ang="0">
                  <a:pos x="53" y="237"/>
                </a:cxn>
                <a:cxn ang="0">
                  <a:pos x="58" y="265"/>
                </a:cxn>
                <a:cxn ang="0">
                  <a:pos x="63" y="290"/>
                </a:cxn>
                <a:cxn ang="0">
                  <a:pos x="68" y="309"/>
                </a:cxn>
                <a:cxn ang="0">
                  <a:pos x="70" y="326"/>
                </a:cxn>
                <a:cxn ang="0">
                  <a:pos x="72" y="336"/>
                </a:cxn>
                <a:cxn ang="0">
                  <a:pos x="74" y="339"/>
                </a:cxn>
                <a:cxn ang="0">
                  <a:pos x="77" y="342"/>
                </a:cxn>
                <a:cxn ang="0">
                  <a:pos x="85" y="349"/>
                </a:cxn>
                <a:cxn ang="0">
                  <a:pos x="90" y="352"/>
                </a:cxn>
                <a:cxn ang="0">
                  <a:pos x="90" y="346"/>
                </a:cxn>
                <a:cxn ang="0">
                  <a:pos x="87" y="329"/>
                </a:cxn>
                <a:cxn ang="0">
                  <a:pos x="85" y="309"/>
                </a:cxn>
                <a:cxn ang="0">
                  <a:pos x="81" y="286"/>
                </a:cxn>
                <a:cxn ang="0">
                  <a:pos x="78" y="259"/>
                </a:cxn>
                <a:cxn ang="0">
                  <a:pos x="77" y="232"/>
                </a:cxn>
                <a:cxn ang="0">
                  <a:pos x="74" y="203"/>
                </a:cxn>
                <a:cxn ang="0">
                  <a:pos x="72" y="176"/>
                </a:cxn>
                <a:cxn ang="0">
                  <a:pos x="69" y="146"/>
                </a:cxn>
                <a:cxn ang="0">
                  <a:pos x="68" y="127"/>
                </a:cxn>
                <a:cxn ang="0">
                  <a:pos x="67" y="109"/>
                </a:cxn>
                <a:cxn ang="0">
                  <a:pos x="64" y="96"/>
                </a:cxn>
                <a:cxn ang="0">
                  <a:pos x="61" y="84"/>
                </a:cxn>
                <a:cxn ang="0">
                  <a:pos x="59" y="77"/>
                </a:cxn>
                <a:cxn ang="0">
                  <a:pos x="55" y="68"/>
                </a:cxn>
                <a:cxn ang="0">
                  <a:pos x="53" y="62"/>
                </a:cxn>
                <a:cxn ang="0">
                  <a:pos x="49" y="55"/>
                </a:cxn>
                <a:cxn ang="0">
                  <a:pos x="44" y="47"/>
                </a:cxn>
                <a:cxn ang="0">
                  <a:pos x="36" y="40"/>
                </a:cxn>
                <a:cxn ang="0">
                  <a:pos x="28" y="29"/>
                </a:cxn>
                <a:cxn ang="0">
                  <a:pos x="20" y="22"/>
                </a:cxn>
                <a:cxn ang="0">
                  <a:pos x="14" y="13"/>
                </a:cxn>
                <a:cxn ang="0">
                  <a:pos x="5" y="7"/>
                </a:cxn>
                <a:cxn ang="0">
                  <a:pos x="1" y="1"/>
                </a:cxn>
                <a:cxn ang="0">
                  <a:pos x="0" y="0"/>
                </a:cxn>
              </a:cxnLst>
              <a:rect l="0" t="0" r="r" b="b"/>
              <a:pathLst>
                <a:path w="90" h="352">
                  <a:moveTo>
                    <a:pt x="0" y="0"/>
                  </a:moveTo>
                  <a:lnTo>
                    <a:pt x="1" y="7"/>
                  </a:lnTo>
                  <a:lnTo>
                    <a:pt x="4" y="21"/>
                  </a:lnTo>
                  <a:lnTo>
                    <a:pt x="9" y="38"/>
                  </a:lnTo>
                  <a:lnTo>
                    <a:pt x="14" y="62"/>
                  </a:lnTo>
                  <a:lnTo>
                    <a:pt x="19" y="86"/>
                  </a:lnTo>
                  <a:lnTo>
                    <a:pt x="26" y="115"/>
                  </a:lnTo>
                  <a:lnTo>
                    <a:pt x="32" y="146"/>
                  </a:lnTo>
                  <a:lnTo>
                    <a:pt x="40" y="178"/>
                  </a:lnTo>
                  <a:lnTo>
                    <a:pt x="45" y="207"/>
                  </a:lnTo>
                  <a:lnTo>
                    <a:pt x="53" y="237"/>
                  </a:lnTo>
                  <a:lnTo>
                    <a:pt x="58" y="265"/>
                  </a:lnTo>
                  <a:lnTo>
                    <a:pt x="63" y="290"/>
                  </a:lnTo>
                  <a:lnTo>
                    <a:pt x="68" y="309"/>
                  </a:lnTo>
                  <a:lnTo>
                    <a:pt x="70" y="326"/>
                  </a:lnTo>
                  <a:lnTo>
                    <a:pt x="72" y="336"/>
                  </a:lnTo>
                  <a:lnTo>
                    <a:pt x="74" y="339"/>
                  </a:lnTo>
                  <a:lnTo>
                    <a:pt x="77" y="342"/>
                  </a:lnTo>
                  <a:lnTo>
                    <a:pt x="85" y="349"/>
                  </a:lnTo>
                  <a:lnTo>
                    <a:pt x="90" y="352"/>
                  </a:lnTo>
                  <a:lnTo>
                    <a:pt x="90" y="346"/>
                  </a:lnTo>
                  <a:lnTo>
                    <a:pt x="87" y="329"/>
                  </a:lnTo>
                  <a:lnTo>
                    <a:pt x="85" y="309"/>
                  </a:lnTo>
                  <a:lnTo>
                    <a:pt x="81" y="286"/>
                  </a:lnTo>
                  <a:lnTo>
                    <a:pt x="78" y="259"/>
                  </a:lnTo>
                  <a:lnTo>
                    <a:pt x="77" y="232"/>
                  </a:lnTo>
                  <a:lnTo>
                    <a:pt x="74" y="203"/>
                  </a:lnTo>
                  <a:lnTo>
                    <a:pt x="72" y="176"/>
                  </a:lnTo>
                  <a:lnTo>
                    <a:pt x="69" y="146"/>
                  </a:lnTo>
                  <a:lnTo>
                    <a:pt x="68" y="127"/>
                  </a:lnTo>
                  <a:lnTo>
                    <a:pt x="67" y="109"/>
                  </a:lnTo>
                  <a:lnTo>
                    <a:pt x="64" y="96"/>
                  </a:lnTo>
                  <a:lnTo>
                    <a:pt x="61" y="84"/>
                  </a:lnTo>
                  <a:lnTo>
                    <a:pt x="59" y="77"/>
                  </a:lnTo>
                  <a:lnTo>
                    <a:pt x="55" y="68"/>
                  </a:lnTo>
                  <a:lnTo>
                    <a:pt x="53" y="62"/>
                  </a:lnTo>
                  <a:lnTo>
                    <a:pt x="49" y="55"/>
                  </a:lnTo>
                  <a:lnTo>
                    <a:pt x="44" y="47"/>
                  </a:lnTo>
                  <a:lnTo>
                    <a:pt x="36" y="40"/>
                  </a:lnTo>
                  <a:lnTo>
                    <a:pt x="28" y="29"/>
                  </a:lnTo>
                  <a:lnTo>
                    <a:pt x="20" y="22"/>
                  </a:lnTo>
                  <a:lnTo>
                    <a:pt x="14" y="13"/>
                  </a:lnTo>
                  <a:lnTo>
                    <a:pt x="5" y="7"/>
                  </a:lnTo>
                  <a:lnTo>
                    <a:pt x="1" y="1"/>
                  </a:lnTo>
                  <a:lnTo>
                    <a:pt x="0" y="0"/>
                  </a:lnTo>
                  <a:close/>
                </a:path>
              </a:pathLst>
            </a:custGeom>
            <a:solidFill>
              <a:srgbClr val="FFFFFF"/>
            </a:solidFill>
            <a:ln w="9525">
              <a:noFill/>
              <a:round/>
              <a:headEnd/>
              <a:tailEnd/>
            </a:ln>
          </p:spPr>
          <p:txBody>
            <a:bodyPr/>
            <a:lstStyle/>
            <a:p>
              <a:endParaRPr lang="en-US"/>
            </a:p>
          </p:txBody>
        </p:sp>
        <p:sp>
          <p:nvSpPr>
            <p:cNvPr id="1242274" name="Freeform 1186"/>
            <p:cNvSpPr>
              <a:spLocks/>
            </p:cNvSpPr>
            <p:nvPr/>
          </p:nvSpPr>
          <p:spPr bwMode="auto">
            <a:xfrm>
              <a:off x="3610" y="1884"/>
              <a:ext cx="45" cy="176"/>
            </a:xfrm>
            <a:custGeom>
              <a:avLst/>
              <a:gdLst/>
              <a:ahLst/>
              <a:cxnLst>
                <a:cxn ang="0">
                  <a:pos x="0" y="0"/>
                </a:cxn>
                <a:cxn ang="0">
                  <a:pos x="0" y="0"/>
                </a:cxn>
                <a:cxn ang="0">
                  <a:pos x="1" y="7"/>
                </a:cxn>
                <a:cxn ang="0">
                  <a:pos x="4" y="21"/>
                </a:cxn>
                <a:cxn ang="0">
                  <a:pos x="9" y="38"/>
                </a:cxn>
                <a:cxn ang="0">
                  <a:pos x="14" y="62"/>
                </a:cxn>
                <a:cxn ang="0">
                  <a:pos x="19" y="86"/>
                </a:cxn>
                <a:cxn ang="0">
                  <a:pos x="26" y="115"/>
                </a:cxn>
                <a:cxn ang="0">
                  <a:pos x="32" y="146"/>
                </a:cxn>
                <a:cxn ang="0">
                  <a:pos x="40" y="178"/>
                </a:cxn>
                <a:cxn ang="0">
                  <a:pos x="45" y="207"/>
                </a:cxn>
                <a:cxn ang="0">
                  <a:pos x="53" y="237"/>
                </a:cxn>
                <a:cxn ang="0">
                  <a:pos x="58" y="265"/>
                </a:cxn>
                <a:cxn ang="0">
                  <a:pos x="63" y="290"/>
                </a:cxn>
                <a:cxn ang="0">
                  <a:pos x="68" y="309"/>
                </a:cxn>
                <a:cxn ang="0">
                  <a:pos x="70" y="326"/>
                </a:cxn>
                <a:cxn ang="0">
                  <a:pos x="72" y="336"/>
                </a:cxn>
                <a:cxn ang="0">
                  <a:pos x="74" y="339"/>
                </a:cxn>
                <a:cxn ang="0">
                  <a:pos x="77" y="342"/>
                </a:cxn>
                <a:cxn ang="0">
                  <a:pos x="85" y="349"/>
                </a:cxn>
                <a:cxn ang="0">
                  <a:pos x="90" y="352"/>
                </a:cxn>
                <a:cxn ang="0">
                  <a:pos x="90" y="346"/>
                </a:cxn>
                <a:cxn ang="0">
                  <a:pos x="87" y="329"/>
                </a:cxn>
                <a:cxn ang="0">
                  <a:pos x="85" y="309"/>
                </a:cxn>
                <a:cxn ang="0">
                  <a:pos x="81" y="286"/>
                </a:cxn>
                <a:cxn ang="0">
                  <a:pos x="78" y="259"/>
                </a:cxn>
                <a:cxn ang="0">
                  <a:pos x="77" y="232"/>
                </a:cxn>
                <a:cxn ang="0">
                  <a:pos x="74" y="203"/>
                </a:cxn>
                <a:cxn ang="0">
                  <a:pos x="72" y="176"/>
                </a:cxn>
                <a:cxn ang="0">
                  <a:pos x="69" y="146"/>
                </a:cxn>
                <a:cxn ang="0">
                  <a:pos x="68" y="127"/>
                </a:cxn>
                <a:cxn ang="0">
                  <a:pos x="67" y="109"/>
                </a:cxn>
                <a:cxn ang="0">
                  <a:pos x="64" y="96"/>
                </a:cxn>
                <a:cxn ang="0">
                  <a:pos x="61" y="84"/>
                </a:cxn>
                <a:cxn ang="0">
                  <a:pos x="59" y="77"/>
                </a:cxn>
                <a:cxn ang="0">
                  <a:pos x="55" y="68"/>
                </a:cxn>
                <a:cxn ang="0">
                  <a:pos x="53" y="62"/>
                </a:cxn>
                <a:cxn ang="0">
                  <a:pos x="49" y="55"/>
                </a:cxn>
                <a:cxn ang="0">
                  <a:pos x="44" y="47"/>
                </a:cxn>
                <a:cxn ang="0">
                  <a:pos x="36" y="40"/>
                </a:cxn>
                <a:cxn ang="0">
                  <a:pos x="28" y="29"/>
                </a:cxn>
                <a:cxn ang="0">
                  <a:pos x="20" y="22"/>
                </a:cxn>
                <a:cxn ang="0">
                  <a:pos x="14" y="13"/>
                </a:cxn>
                <a:cxn ang="0">
                  <a:pos x="5" y="7"/>
                </a:cxn>
                <a:cxn ang="0">
                  <a:pos x="1" y="1"/>
                </a:cxn>
                <a:cxn ang="0">
                  <a:pos x="0" y="0"/>
                </a:cxn>
              </a:cxnLst>
              <a:rect l="0" t="0" r="r" b="b"/>
              <a:pathLst>
                <a:path w="90" h="352">
                  <a:moveTo>
                    <a:pt x="0" y="0"/>
                  </a:moveTo>
                  <a:lnTo>
                    <a:pt x="0" y="0"/>
                  </a:lnTo>
                  <a:lnTo>
                    <a:pt x="1" y="7"/>
                  </a:lnTo>
                  <a:lnTo>
                    <a:pt x="4" y="21"/>
                  </a:lnTo>
                  <a:lnTo>
                    <a:pt x="9" y="38"/>
                  </a:lnTo>
                  <a:lnTo>
                    <a:pt x="14" y="62"/>
                  </a:lnTo>
                  <a:lnTo>
                    <a:pt x="19" y="86"/>
                  </a:lnTo>
                  <a:lnTo>
                    <a:pt x="26" y="115"/>
                  </a:lnTo>
                  <a:lnTo>
                    <a:pt x="32" y="146"/>
                  </a:lnTo>
                  <a:lnTo>
                    <a:pt x="40" y="178"/>
                  </a:lnTo>
                  <a:lnTo>
                    <a:pt x="45" y="207"/>
                  </a:lnTo>
                  <a:lnTo>
                    <a:pt x="53" y="237"/>
                  </a:lnTo>
                  <a:lnTo>
                    <a:pt x="58" y="265"/>
                  </a:lnTo>
                  <a:lnTo>
                    <a:pt x="63" y="290"/>
                  </a:lnTo>
                  <a:lnTo>
                    <a:pt x="68" y="309"/>
                  </a:lnTo>
                  <a:lnTo>
                    <a:pt x="70" y="326"/>
                  </a:lnTo>
                  <a:lnTo>
                    <a:pt x="72" y="336"/>
                  </a:lnTo>
                  <a:lnTo>
                    <a:pt x="74" y="339"/>
                  </a:lnTo>
                  <a:lnTo>
                    <a:pt x="77" y="342"/>
                  </a:lnTo>
                  <a:lnTo>
                    <a:pt x="85" y="349"/>
                  </a:lnTo>
                  <a:lnTo>
                    <a:pt x="90" y="352"/>
                  </a:lnTo>
                  <a:lnTo>
                    <a:pt x="90" y="346"/>
                  </a:lnTo>
                  <a:lnTo>
                    <a:pt x="87" y="329"/>
                  </a:lnTo>
                  <a:lnTo>
                    <a:pt x="85" y="309"/>
                  </a:lnTo>
                  <a:lnTo>
                    <a:pt x="81" y="286"/>
                  </a:lnTo>
                  <a:lnTo>
                    <a:pt x="78" y="259"/>
                  </a:lnTo>
                  <a:lnTo>
                    <a:pt x="77" y="232"/>
                  </a:lnTo>
                  <a:lnTo>
                    <a:pt x="74" y="203"/>
                  </a:lnTo>
                  <a:lnTo>
                    <a:pt x="72" y="176"/>
                  </a:lnTo>
                  <a:lnTo>
                    <a:pt x="69" y="146"/>
                  </a:lnTo>
                  <a:lnTo>
                    <a:pt x="68" y="127"/>
                  </a:lnTo>
                  <a:lnTo>
                    <a:pt x="67" y="109"/>
                  </a:lnTo>
                  <a:lnTo>
                    <a:pt x="64" y="96"/>
                  </a:lnTo>
                  <a:lnTo>
                    <a:pt x="61" y="84"/>
                  </a:lnTo>
                  <a:lnTo>
                    <a:pt x="59" y="77"/>
                  </a:lnTo>
                  <a:lnTo>
                    <a:pt x="55" y="68"/>
                  </a:lnTo>
                  <a:lnTo>
                    <a:pt x="53" y="62"/>
                  </a:lnTo>
                  <a:lnTo>
                    <a:pt x="49" y="55"/>
                  </a:lnTo>
                  <a:lnTo>
                    <a:pt x="44" y="47"/>
                  </a:lnTo>
                  <a:lnTo>
                    <a:pt x="36" y="40"/>
                  </a:lnTo>
                  <a:lnTo>
                    <a:pt x="28" y="29"/>
                  </a:lnTo>
                  <a:lnTo>
                    <a:pt x="20" y="22"/>
                  </a:lnTo>
                  <a:lnTo>
                    <a:pt x="14" y="13"/>
                  </a:lnTo>
                  <a:lnTo>
                    <a:pt x="5" y="7"/>
                  </a:lnTo>
                  <a:lnTo>
                    <a:pt x="1" y="1"/>
                  </a:lnTo>
                  <a:lnTo>
                    <a:pt x="0" y="0"/>
                  </a:lnTo>
                  <a:close/>
                </a:path>
              </a:pathLst>
            </a:custGeom>
            <a:noFill/>
            <a:ln w="1588">
              <a:solidFill>
                <a:srgbClr val="000000"/>
              </a:solidFill>
              <a:prstDash val="solid"/>
              <a:round/>
              <a:headEnd/>
              <a:tailEnd/>
            </a:ln>
          </p:spPr>
          <p:txBody>
            <a:bodyPr/>
            <a:lstStyle/>
            <a:p>
              <a:endParaRPr lang="en-US"/>
            </a:p>
          </p:txBody>
        </p:sp>
        <p:sp>
          <p:nvSpPr>
            <p:cNvPr id="1242275" name="Freeform 1187"/>
            <p:cNvSpPr>
              <a:spLocks/>
            </p:cNvSpPr>
            <p:nvPr/>
          </p:nvSpPr>
          <p:spPr bwMode="auto">
            <a:xfrm>
              <a:off x="3634" y="1923"/>
              <a:ext cx="7" cy="37"/>
            </a:xfrm>
            <a:custGeom>
              <a:avLst/>
              <a:gdLst/>
              <a:ahLst/>
              <a:cxnLst>
                <a:cxn ang="0">
                  <a:pos x="0" y="0"/>
                </a:cxn>
                <a:cxn ang="0">
                  <a:pos x="0" y="0"/>
                </a:cxn>
                <a:cxn ang="0">
                  <a:pos x="2" y="6"/>
                </a:cxn>
                <a:cxn ang="0">
                  <a:pos x="5" y="15"/>
                </a:cxn>
                <a:cxn ang="0">
                  <a:pos x="6" y="25"/>
                </a:cxn>
                <a:cxn ang="0">
                  <a:pos x="10" y="34"/>
                </a:cxn>
                <a:cxn ang="0">
                  <a:pos x="11" y="45"/>
                </a:cxn>
                <a:cxn ang="0">
                  <a:pos x="11" y="54"/>
                </a:cxn>
                <a:cxn ang="0">
                  <a:pos x="12" y="64"/>
                </a:cxn>
                <a:cxn ang="0">
                  <a:pos x="14" y="74"/>
                </a:cxn>
              </a:cxnLst>
              <a:rect l="0" t="0" r="r" b="b"/>
              <a:pathLst>
                <a:path w="14" h="74">
                  <a:moveTo>
                    <a:pt x="0" y="0"/>
                  </a:moveTo>
                  <a:lnTo>
                    <a:pt x="0" y="0"/>
                  </a:lnTo>
                  <a:lnTo>
                    <a:pt x="2" y="6"/>
                  </a:lnTo>
                  <a:lnTo>
                    <a:pt x="5" y="15"/>
                  </a:lnTo>
                  <a:lnTo>
                    <a:pt x="6" y="25"/>
                  </a:lnTo>
                  <a:lnTo>
                    <a:pt x="10" y="34"/>
                  </a:lnTo>
                  <a:lnTo>
                    <a:pt x="11" y="45"/>
                  </a:lnTo>
                  <a:lnTo>
                    <a:pt x="11" y="54"/>
                  </a:lnTo>
                  <a:lnTo>
                    <a:pt x="12" y="64"/>
                  </a:lnTo>
                  <a:lnTo>
                    <a:pt x="14" y="74"/>
                  </a:lnTo>
                </a:path>
              </a:pathLst>
            </a:custGeom>
            <a:noFill/>
            <a:ln w="1588">
              <a:solidFill>
                <a:srgbClr val="000000"/>
              </a:solidFill>
              <a:prstDash val="solid"/>
              <a:round/>
              <a:headEnd/>
              <a:tailEnd/>
            </a:ln>
          </p:spPr>
          <p:txBody>
            <a:bodyPr/>
            <a:lstStyle/>
            <a:p>
              <a:endParaRPr lang="en-US"/>
            </a:p>
          </p:txBody>
        </p:sp>
        <p:sp>
          <p:nvSpPr>
            <p:cNvPr id="1242276" name="Freeform 1188"/>
            <p:cNvSpPr>
              <a:spLocks/>
            </p:cNvSpPr>
            <p:nvPr/>
          </p:nvSpPr>
          <p:spPr bwMode="auto">
            <a:xfrm>
              <a:off x="3645" y="2031"/>
              <a:ext cx="37" cy="122"/>
            </a:xfrm>
            <a:custGeom>
              <a:avLst/>
              <a:gdLst/>
              <a:ahLst/>
              <a:cxnLst>
                <a:cxn ang="0">
                  <a:pos x="0" y="0"/>
                </a:cxn>
                <a:cxn ang="0">
                  <a:pos x="3" y="7"/>
                </a:cxn>
                <a:cxn ang="0">
                  <a:pos x="8" y="18"/>
                </a:cxn>
                <a:cxn ang="0">
                  <a:pos x="14" y="30"/>
                </a:cxn>
                <a:cxn ang="0">
                  <a:pos x="19" y="43"/>
                </a:cxn>
                <a:cxn ang="0">
                  <a:pos x="26" y="56"/>
                </a:cxn>
                <a:cxn ang="0">
                  <a:pos x="32" y="68"/>
                </a:cxn>
                <a:cxn ang="0">
                  <a:pos x="36" y="83"/>
                </a:cxn>
                <a:cxn ang="0">
                  <a:pos x="41" y="92"/>
                </a:cxn>
                <a:cxn ang="0">
                  <a:pos x="44" y="101"/>
                </a:cxn>
                <a:cxn ang="0">
                  <a:pos x="48" y="107"/>
                </a:cxn>
                <a:cxn ang="0">
                  <a:pos x="49" y="114"/>
                </a:cxn>
                <a:cxn ang="0">
                  <a:pos x="50" y="120"/>
                </a:cxn>
                <a:cxn ang="0">
                  <a:pos x="52" y="126"/>
                </a:cxn>
                <a:cxn ang="0">
                  <a:pos x="53" y="132"/>
                </a:cxn>
                <a:cxn ang="0">
                  <a:pos x="57" y="139"/>
                </a:cxn>
                <a:cxn ang="0">
                  <a:pos x="58" y="145"/>
                </a:cxn>
                <a:cxn ang="0">
                  <a:pos x="61" y="155"/>
                </a:cxn>
                <a:cxn ang="0">
                  <a:pos x="63" y="169"/>
                </a:cxn>
                <a:cxn ang="0">
                  <a:pos x="66" y="182"/>
                </a:cxn>
                <a:cxn ang="0">
                  <a:pos x="68" y="194"/>
                </a:cxn>
                <a:cxn ang="0">
                  <a:pos x="69" y="207"/>
                </a:cxn>
                <a:cxn ang="0">
                  <a:pos x="73" y="221"/>
                </a:cxn>
                <a:cxn ang="0">
                  <a:pos x="75" y="232"/>
                </a:cxn>
                <a:cxn ang="0">
                  <a:pos x="76" y="243"/>
                </a:cxn>
                <a:cxn ang="0">
                  <a:pos x="63" y="246"/>
                </a:cxn>
                <a:cxn ang="0">
                  <a:pos x="44" y="178"/>
                </a:cxn>
                <a:cxn ang="0">
                  <a:pos x="3" y="145"/>
                </a:cxn>
                <a:cxn ang="0">
                  <a:pos x="0" y="0"/>
                </a:cxn>
              </a:cxnLst>
              <a:rect l="0" t="0" r="r" b="b"/>
              <a:pathLst>
                <a:path w="76" h="246">
                  <a:moveTo>
                    <a:pt x="0" y="0"/>
                  </a:moveTo>
                  <a:lnTo>
                    <a:pt x="3" y="7"/>
                  </a:lnTo>
                  <a:lnTo>
                    <a:pt x="8" y="18"/>
                  </a:lnTo>
                  <a:lnTo>
                    <a:pt x="14" y="30"/>
                  </a:lnTo>
                  <a:lnTo>
                    <a:pt x="19" y="43"/>
                  </a:lnTo>
                  <a:lnTo>
                    <a:pt x="26" y="56"/>
                  </a:lnTo>
                  <a:lnTo>
                    <a:pt x="32" y="68"/>
                  </a:lnTo>
                  <a:lnTo>
                    <a:pt x="36" y="83"/>
                  </a:lnTo>
                  <a:lnTo>
                    <a:pt x="41" y="92"/>
                  </a:lnTo>
                  <a:lnTo>
                    <a:pt x="44" y="101"/>
                  </a:lnTo>
                  <a:lnTo>
                    <a:pt x="48" y="107"/>
                  </a:lnTo>
                  <a:lnTo>
                    <a:pt x="49" y="114"/>
                  </a:lnTo>
                  <a:lnTo>
                    <a:pt x="50" y="120"/>
                  </a:lnTo>
                  <a:lnTo>
                    <a:pt x="52" y="126"/>
                  </a:lnTo>
                  <a:lnTo>
                    <a:pt x="53" y="132"/>
                  </a:lnTo>
                  <a:lnTo>
                    <a:pt x="57" y="139"/>
                  </a:lnTo>
                  <a:lnTo>
                    <a:pt x="58" y="145"/>
                  </a:lnTo>
                  <a:lnTo>
                    <a:pt x="61" y="155"/>
                  </a:lnTo>
                  <a:lnTo>
                    <a:pt x="63" y="169"/>
                  </a:lnTo>
                  <a:lnTo>
                    <a:pt x="66" y="182"/>
                  </a:lnTo>
                  <a:lnTo>
                    <a:pt x="68" y="194"/>
                  </a:lnTo>
                  <a:lnTo>
                    <a:pt x="69" y="207"/>
                  </a:lnTo>
                  <a:lnTo>
                    <a:pt x="73" y="221"/>
                  </a:lnTo>
                  <a:lnTo>
                    <a:pt x="75" y="232"/>
                  </a:lnTo>
                  <a:lnTo>
                    <a:pt x="76" y="243"/>
                  </a:lnTo>
                  <a:lnTo>
                    <a:pt x="63" y="246"/>
                  </a:lnTo>
                  <a:lnTo>
                    <a:pt x="44" y="178"/>
                  </a:lnTo>
                  <a:lnTo>
                    <a:pt x="3" y="145"/>
                  </a:lnTo>
                  <a:lnTo>
                    <a:pt x="0" y="0"/>
                  </a:lnTo>
                  <a:close/>
                </a:path>
              </a:pathLst>
            </a:custGeom>
            <a:solidFill>
              <a:srgbClr val="FFFFFF"/>
            </a:solidFill>
            <a:ln w="9525">
              <a:noFill/>
              <a:round/>
              <a:headEnd/>
              <a:tailEnd/>
            </a:ln>
          </p:spPr>
          <p:txBody>
            <a:bodyPr/>
            <a:lstStyle/>
            <a:p>
              <a:endParaRPr lang="en-US"/>
            </a:p>
          </p:txBody>
        </p:sp>
        <p:sp>
          <p:nvSpPr>
            <p:cNvPr id="1242277" name="Freeform 1189"/>
            <p:cNvSpPr>
              <a:spLocks/>
            </p:cNvSpPr>
            <p:nvPr/>
          </p:nvSpPr>
          <p:spPr bwMode="auto">
            <a:xfrm>
              <a:off x="3645" y="2031"/>
              <a:ext cx="37" cy="122"/>
            </a:xfrm>
            <a:custGeom>
              <a:avLst/>
              <a:gdLst/>
              <a:ahLst/>
              <a:cxnLst>
                <a:cxn ang="0">
                  <a:pos x="0" y="0"/>
                </a:cxn>
                <a:cxn ang="0">
                  <a:pos x="0" y="0"/>
                </a:cxn>
                <a:cxn ang="0">
                  <a:pos x="3" y="7"/>
                </a:cxn>
                <a:cxn ang="0">
                  <a:pos x="8" y="18"/>
                </a:cxn>
                <a:cxn ang="0">
                  <a:pos x="14" y="30"/>
                </a:cxn>
                <a:cxn ang="0">
                  <a:pos x="19" y="43"/>
                </a:cxn>
                <a:cxn ang="0">
                  <a:pos x="26" y="56"/>
                </a:cxn>
                <a:cxn ang="0">
                  <a:pos x="32" y="68"/>
                </a:cxn>
                <a:cxn ang="0">
                  <a:pos x="36" y="83"/>
                </a:cxn>
                <a:cxn ang="0">
                  <a:pos x="41" y="92"/>
                </a:cxn>
                <a:cxn ang="0">
                  <a:pos x="44" y="101"/>
                </a:cxn>
                <a:cxn ang="0">
                  <a:pos x="48" y="107"/>
                </a:cxn>
                <a:cxn ang="0">
                  <a:pos x="49" y="114"/>
                </a:cxn>
                <a:cxn ang="0">
                  <a:pos x="50" y="120"/>
                </a:cxn>
                <a:cxn ang="0">
                  <a:pos x="52" y="126"/>
                </a:cxn>
                <a:cxn ang="0">
                  <a:pos x="53" y="132"/>
                </a:cxn>
                <a:cxn ang="0">
                  <a:pos x="57" y="139"/>
                </a:cxn>
                <a:cxn ang="0">
                  <a:pos x="58" y="145"/>
                </a:cxn>
                <a:cxn ang="0">
                  <a:pos x="61" y="155"/>
                </a:cxn>
                <a:cxn ang="0">
                  <a:pos x="63" y="169"/>
                </a:cxn>
                <a:cxn ang="0">
                  <a:pos x="66" y="182"/>
                </a:cxn>
                <a:cxn ang="0">
                  <a:pos x="68" y="194"/>
                </a:cxn>
                <a:cxn ang="0">
                  <a:pos x="69" y="207"/>
                </a:cxn>
                <a:cxn ang="0">
                  <a:pos x="73" y="221"/>
                </a:cxn>
                <a:cxn ang="0">
                  <a:pos x="75" y="232"/>
                </a:cxn>
                <a:cxn ang="0">
                  <a:pos x="76" y="243"/>
                </a:cxn>
                <a:cxn ang="0">
                  <a:pos x="63" y="246"/>
                </a:cxn>
                <a:cxn ang="0">
                  <a:pos x="44" y="178"/>
                </a:cxn>
                <a:cxn ang="0">
                  <a:pos x="3" y="145"/>
                </a:cxn>
                <a:cxn ang="0">
                  <a:pos x="0" y="0"/>
                </a:cxn>
              </a:cxnLst>
              <a:rect l="0" t="0" r="r" b="b"/>
              <a:pathLst>
                <a:path w="76" h="246">
                  <a:moveTo>
                    <a:pt x="0" y="0"/>
                  </a:moveTo>
                  <a:lnTo>
                    <a:pt x="0" y="0"/>
                  </a:lnTo>
                  <a:lnTo>
                    <a:pt x="3" y="7"/>
                  </a:lnTo>
                  <a:lnTo>
                    <a:pt x="8" y="18"/>
                  </a:lnTo>
                  <a:lnTo>
                    <a:pt x="14" y="30"/>
                  </a:lnTo>
                  <a:lnTo>
                    <a:pt x="19" y="43"/>
                  </a:lnTo>
                  <a:lnTo>
                    <a:pt x="26" y="56"/>
                  </a:lnTo>
                  <a:lnTo>
                    <a:pt x="32" y="68"/>
                  </a:lnTo>
                  <a:lnTo>
                    <a:pt x="36" y="83"/>
                  </a:lnTo>
                  <a:lnTo>
                    <a:pt x="41" y="92"/>
                  </a:lnTo>
                  <a:lnTo>
                    <a:pt x="44" y="101"/>
                  </a:lnTo>
                  <a:lnTo>
                    <a:pt x="48" y="107"/>
                  </a:lnTo>
                  <a:lnTo>
                    <a:pt x="49" y="114"/>
                  </a:lnTo>
                  <a:lnTo>
                    <a:pt x="50" y="120"/>
                  </a:lnTo>
                  <a:lnTo>
                    <a:pt x="52" y="126"/>
                  </a:lnTo>
                  <a:lnTo>
                    <a:pt x="53" y="132"/>
                  </a:lnTo>
                  <a:lnTo>
                    <a:pt x="57" y="139"/>
                  </a:lnTo>
                  <a:lnTo>
                    <a:pt x="58" y="145"/>
                  </a:lnTo>
                  <a:lnTo>
                    <a:pt x="61" y="155"/>
                  </a:lnTo>
                  <a:lnTo>
                    <a:pt x="63" y="169"/>
                  </a:lnTo>
                  <a:lnTo>
                    <a:pt x="66" y="182"/>
                  </a:lnTo>
                  <a:lnTo>
                    <a:pt x="68" y="194"/>
                  </a:lnTo>
                  <a:lnTo>
                    <a:pt x="69" y="207"/>
                  </a:lnTo>
                  <a:lnTo>
                    <a:pt x="73" y="221"/>
                  </a:lnTo>
                  <a:lnTo>
                    <a:pt x="75" y="232"/>
                  </a:lnTo>
                  <a:lnTo>
                    <a:pt x="76" y="243"/>
                  </a:lnTo>
                  <a:lnTo>
                    <a:pt x="63" y="246"/>
                  </a:lnTo>
                  <a:lnTo>
                    <a:pt x="44" y="178"/>
                  </a:lnTo>
                  <a:lnTo>
                    <a:pt x="3" y="145"/>
                  </a:lnTo>
                  <a:lnTo>
                    <a:pt x="0" y="0"/>
                  </a:lnTo>
                  <a:close/>
                </a:path>
              </a:pathLst>
            </a:custGeom>
            <a:noFill/>
            <a:ln w="1588">
              <a:solidFill>
                <a:srgbClr val="000000"/>
              </a:solidFill>
              <a:prstDash val="solid"/>
              <a:round/>
              <a:headEnd/>
              <a:tailEnd/>
            </a:ln>
          </p:spPr>
          <p:txBody>
            <a:bodyPr/>
            <a:lstStyle/>
            <a:p>
              <a:endParaRPr lang="en-US"/>
            </a:p>
          </p:txBody>
        </p:sp>
        <p:sp>
          <p:nvSpPr>
            <p:cNvPr id="1242278" name="Freeform 1190"/>
            <p:cNvSpPr>
              <a:spLocks/>
            </p:cNvSpPr>
            <p:nvPr/>
          </p:nvSpPr>
          <p:spPr bwMode="auto">
            <a:xfrm>
              <a:off x="3648" y="2084"/>
              <a:ext cx="33" cy="73"/>
            </a:xfrm>
            <a:custGeom>
              <a:avLst/>
              <a:gdLst/>
              <a:ahLst/>
              <a:cxnLst>
                <a:cxn ang="0">
                  <a:pos x="0" y="0"/>
                </a:cxn>
                <a:cxn ang="0">
                  <a:pos x="10" y="10"/>
                </a:cxn>
                <a:cxn ang="0">
                  <a:pos x="19" y="20"/>
                </a:cxn>
                <a:cxn ang="0">
                  <a:pos x="27" y="32"/>
                </a:cxn>
                <a:cxn ang="0">
                  <a:pos x="34" y="44"/>
                </a:cxn>
                <a:cxn ang="0">
                  <a:pos x="37" y="48"/>
                </a:cxn>
                <a:cxn ang="0">
                  <a:pos x="41" y="54"/>
                </a:cxn>
                <a:cxn ang="0">
                  <a:pos x="43" y="63"/>
                </a:cxn>
                <a:cxn ang="0">
                  <a:pos x="47" y="75"/>
                </a:cxn>
                <a:cxn ang="0">
                  <a:pos x="52" y="88"/>
                </a:cxn>
                <a:cxn ang="0">
                  <a:pos x="56" y="102"/>
                </a:cxn>
                <a:cxn ang="0">
                  <a:pos x="60" y="121"/>
                </a:cxn>
                <a:cxn ang="0">
                  <a:pos x="65" y="142"/>
                </a:cxn>
                <a:cxn ang="0">
                  <a:pos x="62" y="143"/>
                </a:cxn>
                <a:cxn ang="0">
                  <a:pos x="59" y="146"/>
                </a:cxn>
                <a:cxn ang="0">
                  <a:pos x="54" y="146"/>
                </a:cxn>
                <a:cxn ang="0">
                  <a:pos x="52" y="146"/>
                </a:cxn>
                <a:cxn ang="0">
                  <a:pos x="52" y="137"/>
                </a:cxn>
                <a:cxn ang="0">
                  <a:pos x="51" y="128"/>
                </a:cxn>
                <a:cxn ang="0">
                  <a:pos x="47" y="121"/>
                </a:cxn>
                <a:cxn ang="0">
                  <a:pos x="45" y="114"/>
                </a:cxn>
                <a:cxn ang="0">
                  <a:pos x="42" y="106"/>
                </a:cxn>
                <a:cxn ang="0">
                  <a:pos x="37" y="99"/>
                </a:cxn>
                <a:cxn ang="0">
                  <a:pos x="34" y="94"/>
                </a:cxn>
                <a:cxn ang="0">
                  <a:pos x="30" y="90"/>
                </a:cxn>
                <a:cxn ang="0">
                  <a:pos x="25" y="81"/>
                </a:cxn>
                <a:cxn ang="0">
                  <a:pos x="16" y="75"/>
                </a:cxn>
                <a:cxn ang="0">
                  <a:pos x="9" y="68"/>
                </a:cxn>
                <a:cxn ang="0">
                  <a:pos x="3" y="65"/>
                </a:cxn>
                <a:cxn ang="0">
                  <a:pos x="0" y="0"/>
                </a:cxn>
              </a:cxnLst>
              <a:rect l="0" t="0" r="r" b="b"/>
              <a:pathLst>
                <a:path w="65" h="146">
                  <a:moveTo>
                    <a:pt x="0" y="0"/>
                  </a:moveTo>
                  <a:lnTo>
                    <a:pt x="10" y="10"/>
                  </a:lnTo>
                  <a:lnTo>
                    <a:pt x="19" y="20"/>
                  </a:lnTo>
                  <a:lnTo>
                    <a:pt x="27" y="32"/>
                  </a:lnTo>
                  <a:lnTo>
                    <a:pt x="34" y="44"/>
                  </a:lnTo>
                  <a:lnTo>
                    <a:pt x="37" y="48"/>
                  </a:lnTo>
                  <a:lnTo>
                    <a:pt x="41" y="54"/>
                  </a:lnTo>
                  <a:lnTo>
                    <a:pt x="43" y="63"/>
                  </a:lnTo>
                  <a:lnTo>
                    <a:pt x="47" y="75"/>
                  </a:lnTo>
                  <a:lnTo>
                    <a:pt x="52" y="88"/>
                  </a:lnTo>
                  <a:lnTo>
                    <a:pt x="56" y="102"/>
                  </a:lnTo>
                  <a:lnTo>
                    <a:pt x="60" y="121"/>
                  </a:lnTo>
                  <a:lnTo>
                    <a:pt x="65" y="142"/>
                  </a:lnTo>
                  <a:lnTo>
                    <a:pt x="62" y="143"/>
                  </a:lnTo>
                  <a:lnTo>
                    <a:pt x="59" y="146"/>
                  </a:lnTo>
                  <a:lnTo>
                    <a:pt x="54" y="146"/>
                  </a:lnTo>
                  <a:lnTo>
                    <a:pt x="52" y="146"/>
                  </a:lnTo>
                  <a:lnTo>
                    <a:pt x="52" y="137"/>
                  </a:lnTo>
                  <a:lnTo>
                    <a:pt x="51" y="128"/>
                  </a:lnTo>
                  <a:lnTo>
                    <a:pt x="47" y="121"/>
                  </a:lnTo>
                  <a:lnTo>
                    <a:pt x="45" y="114"/>
                  </a:lnTo>
                  <a:lnTo>
                    <a:pt x="42" y="106"/>
                  </a:lnTo>
                  <a:lnTo>
                    <a:pt x="37" y="99"/>
                  </a:lnTo>
                  <a:lnTo>
                    <a:pt x="34" y="94"/>
                  </a:lnTo>
                  <a:lnTo>
                    <a:pt x="30" y="90"/>
                  </a:lnTo>
                  <a:lnTo>
                    <a:pt x="25" y="81"/>
                  </a:lnTo>
                  <a:lnTo>
                    <a:pt x="16" y="75"/>
                  </a:lnTo>
                  <a:lnTo>
                    <a:pt x="9" y="68"/>
                  </a:lnTo>
                  <a:lnTo>
                    <a:pt x="3" y="65"/>
                  </a:lnTo>
                  <a:lnTo>
                    <a:pt x="0" y="0"/>
                  </a:lnTo>
                  <a:close/>
                </a:path>
              </a:pathLst>
            </a:custGeom>
            <a:solidFill>
              <a:srgbClr val="FFFFFF"/>
            </a:solidFill>
            <a:ln w="9525">
              <a:noFill/>
              <a:round/>
              <a:headEnd/>
              <a:tailEnd/>
            </a:ln>
          </p:spPr>
          <p:txBody>
            <a:bodyPr/>
            <a:lstStyle/>
            <a:p>
              <a:endParaRPr lang="en-US"/>
            </a:p>
          </p:txBody>
        </p:sp>
        <p:sp>
          <p:nvSpPr>
            <p:cNvPr id="1242279" name="Freeform 1191"/>
            <p:cNvSpPr>
              <a:spLocks/>
            </p:cNvSpPr>
            <p:nvPr/>
          </p:nvSpPr>
          <p:spPr bwMode="auto">
            <a:xfrm>
              <a:off x="3648" y="2084"/>
              <a:ext cx="33" cy="73"/>
            </a:xfrm>
            <a:custGeom>
              <a:avLst/>
              <a:gdLst/>
              <a:ahLst/>
              <a:cxnLst>
                <a:cxn ang="0">
                  <a:pos x="0" y="0"/>
                </a:cxn>
                <a:cxn ang="0">
                  <a:pos x="0" y="0"/>
                </a:cxn>
                <a:cxn ang="0">
                  <a:pos x="10" y="10"/>
                </a:cxn>
                <a:cxn ang="0">
                  <a:pos x="19" y="20"/>
                </a:cxn>
                <a:cxn ang="0">
                  <a:pos x="27" y="32"/>
                </a:cxn>
                <a:cxn ang="0">
                  <a:pos x="34" y="44"/>
                </a:cxn>
                <a:cxn ang="0">
                  <a:pos x="37" y="48"/>
                </a:cxn>
                <a:cxn ang="0">
                  <a:pos x="41" y="54"/>
                </a:cxn>
                <a:cxn ang="0">
                  <a:pos x="43" y="63"/>
                </a:cxn>
                <a:cxn ang="0">
                  <a:pos x="47" y="75"/>
                </a:cxn>
                <a:cxn ang="0">
                  <a:pos x="52" y="88"/>
                </a:cxn>
                <a:cxn ang="0">
                  <a:pos x="56" y="102"/>
                </a:cxn>
                <a:cxn ang="0">
                  <a:pos x="60" y="121"/>
                </a:cxn>
                <a:cxn ang="0">
                  <a:pos x="65" y="142"/>
                </a:cxn>
                <a:cxn ang="0">
                  <a:pos x="62" y="143"/>
                </a:cxn>
                <a:cxn ang="0">
                  <a:pos x="59" y="146"/>
                </a:cxn>
                <a:cxn ang="0">
                  <a:pos x="54" y="146"/>
                </a:cxn>
                <a:cxn ang="0">
                  <a:pos x="52" y="146"/>
                </a:cxn>
                <a:cxn ang="0">
                  <a:pos x="52" y="137"/>
                </a:cxn>
                <a:cxn ang="0">
                  <a:pos x="51" y="128"/>
                </a:cxn>
                <a:cxn ang="0">
                  <a:pos x="47" y="121"/>
                </a:cxn>
                <a:cxn ang="0">
                  <a:pos x="45" y="114"/>
                </a:cxn>
                <a:cxn ang="0">
                  <a:pos x="42" y="106"/>
                </a:cxn>
                <a:cxn ang="0">
                  <a:pos x="37" y="99"/>
                </a:cxn>
                <a:cxn ang="0">
                  <a:pos x="34" y="94"/>
                </a:cxn>
                <a:cxn ang="0">
                  <a:pos x="30" y="90"/>
                </a:cxn>
                <a:cxn ang="0">
                  <a:pos x="25" y="81"/>
                </a:cxn>
                <a:cxn ang="0">
                  <a:pos x="16" y="75"/>
                </a:cxn>
                <a:cxn ang="0">
                  <a:pos x="9" y="68"/>
                </a:cxn>
                <a:cxn ang="0">
                  <a:pos x="3" y="65"/>
                </a:cxn>
                <a:cxn ang="0">
                  <a:pos x="0" y="0"/>
                </a:cxn>
              </a:cxnLst>
              <a:rect l="0" t="0" r="r" b="b"/>
              <a:pathLst>
                <a:path w="65" h="146">
                  <a:moveTo>
                    <a:pt x="0" y="0"/>
                  </a:moveTo>
                  <a:lnTo>
                    <a:pt x="0" y="0"/>
                  </a:lnTo>
                  <a:lnTo>
                    <a:pt x="10" y="10"/>
                  </a:lnTo>
                  <a:lnTo>
                    <a:pt x="19" y="20"/>
                  </a:lnTo>
                  <a:lnTo>
                    <a:pt x="27" y="32"/>
                  </a:lnTo>
                  <a:lnTo>
                    <a:pt x="34" y="44"/>
                  </a:lnTo>
                  <a:lnTo>
                    <a:pt x="37" y="48"/>
                  </a:lnTo>
                  <a:lnTo>
                    <a:pt x="41" y="54"/>
                  </a:lnTo>
                  <a:lnTo>
                    <a:pt x="43" y="63"/>
                  </a:lnTo>
                  <a:lnTo>
                    <a:pt x="47" y="75"/>
                  </a:lnTo>
                  <a:lnTo>
                    <a:pt x="52" y="88"/>
                  </a:lnTo>
                  <a:lnTo>
                    <a:pt x="56" y="102"/>
                  </a:lnTo>
                  <a:lnTo>
                    <a:pt x="60" y="121"/>
                  </a:lnTo>
                  <a:lnTo>
                    <a:pt x="65" y="142"/>
                  </a:lnTo>
                  <a:lnTo>
                    <a:pt x="62" y="143"/>
                  </a:lnTo>
                  <a:lnTo>
                    <a:pt x="59" y="146"/>
                  </a:lnTo>
                  <a:lnTo>
                    <a:pt x="54" y="146"/>
                  </a:lnTo>
                  <a:lnTo>
                    <a:pt x="52" y="146"/>
                  </a:lnTo>
                  <a:lnTo>
                    <a:pt x="52" y="137"/>
                  </a:lnTo>
                  <a:lnTo>
                    <a:pt x="51" y="128"/>
                  </a:lnTo>
                  <a:lnTo>
                    <a:pt x="47" y="121"/>
                  </a:lnTo>
                  <a:lnTo>
                    <a:pt x="45" y="114"/>
                  </a:lnTo>
                  <a:lnTo>
                    <a:pt x="42" y="106"/>
                  </a:lnTo>
                  <a:lnTo>
                    <a:pt x="37" y="99"/>
                  </a:lnTo>
                  <a:lnTo>
                    <a:pt x="34" y="94"/>
                  </a:lnTo>
                  <a:lnTo>
                    <a:pt x="30" y="90"/>
                  </a:lnTo>
                  <a:lnTo>
                    <a:pt x="25" y="81"/>
                  </a:lnTo>
                  <a:lnTo>
                    <a:pt x="16" y="75"/>
                  </a:lnTo>
                  <a:lnTo>
                    <a:pt x="9" y="68"/>
                  </a:lnTo>
                  <a:lnTo>
                    <a:pt x="3" y="65"/>
                  </a:lnTo>
                  <a:lnTo>
                    <a:pt x="0" y="0"/>
                  </a:lnTo>
                  <a:close/>
                </a:path>
              </a:pathLst>
            </a:custGeom>
            <a:noFill/>
            <a:ln w="1588">
              <a:solidFill>
                <a:srgbClr val="000000"/>
              </a:solidFill>
              <a:prstDash val="solid"/>
              <a:round/>
              <a:headEnd/>
              <a:tailEnd/>
            </a:ln>
          </p:spPr>
          <p:txBody>
            <a:bodyPr/>
            <a:lstStyle/>
            <a:p>
              <a:endParaRPr lang="en-US"/>
            </a:p>
          </p:txBody>
        </p:sp>
        <p:sp>
          <p:nvSpPr>
            <p:cNvPr id="1242280" name="Freeform 1192"/>
            <p:cNvSpPr>
              <a:spLocks/>
            </p:cNvSpPr>
            <p:nvPr/>
          </p:nvSpPr>
          <p:spPr bwMode="auto">
            <a:xfrm>
              <a:off x="3669" y="2125"/>
              <a:ext cx="12" cy="33"/>
            </a:xfrm>
            <a:custGeom>
              <a:avLst/>
              <a:gdLst/>
              <a:ahLst/>
              <a:cxnLst>
                <a:cxn ang="0">
                  <a:pos x="1" y="28"/>
                </a:cxn>
                <a:cxn ang="0">
                  <a:pos x="5" y="37"/>
                </a:cxn>
                <a:cxn ang="0">
                  <a:pos x="8" y="44"/>
                </a:cxn>
                <a:cxn ang="0">
                  <a:pos x="9" y="54"/>
                </a:cxn>
                <a:cxn ang="0">
                  <a:pos x="10" y="63"/>
                </a:cxn>
                <a:cxn ang="0">
                  <a:pos x="12" y="65"/>
                </a:cxn>
                <a:cxn ang="0">
                  <a:pos x="17" y="63"/>
                </a:cxn>
                <a:cxn ang="0">
                  <a:pos x="20" y="60"/>
                </a:cxn>
                <a:cxn ang="0">
                  <a:pos x="23" y="59"/>
                </a:cxn>
                <a:cxn ang="0">
                  <a:pos x="20" y="53"/>
                </a:cxn>
                <a:cxn ang="0">
                  <a:pos x="19" y="44"/>
                </a:cxn>
                <a:cxn ang="0">
                  <a:pos x="18" y="38"/>
                </a:cxn>
                <a:cxn ang="0">
                  <a:pos x="18" y="31"/>
                </a:cxn>
                <a:cxn ang="0">
                  <a:pos x="17" y="26"/>
                </a:cxn>
                <a:cxn ang="0">
                  <a:pos x="14" y="19"/>
                </a:cxn>
                <a:cxn ang="0">
                  <a:pos x="14" y="14"/>
                </a:cxn>
                <a:cxn ang="0">
                  <a:pos x="12" y="10"/>
                </a:cxn>
                <a:cxn ang="0">
                  <a:pos x="12" y="8"/>
                </a:cxn>
                <a:cxn ang="0">
                  <a:pos x="10" y="7"/>
                </a:cxn>
                <a:cxn ang="0">
                  <a:pos x="8" y="2"/>
                </a:cxn>
                <a:cxn ang="0">
                  <a:pos x="5" y="1"/>
                </a:cxn>
                <a:cxn ang="0">
                  <a:pos x="5" y="0"/>
                </a:cxn>
                <a:cxn ang="0">
                  <a:pos x="5" y="2"/>
                </a:cxn>
                <a:cxn ang="0">
                  <a:pos x="5" y="5"/>
                </a:cxn>
                <a:cxn ang="0">
                  <a:pos x="8" y="7"/>
                </a:cxn>
                <a:cxn ang="0">
                  <a:pos x="5" y="8"/>
                </a:cxn>
                <a:cxn ang="0">
                  <a:pos x="5" y="8"/>
                </a:cxn>
                <a:cxn ang="0">
                  <a:pos x="5" y="7"/>
                </a:cxn>
                <a:cxn ang="0">
                  <a:pos x="3" y="7"/>
                </a:cxn>
                <a:cxn ang="0">
                  <a:pos x="1" y="7"/>
                </a:cxn>
                <a:cxn ang="0">
                  <a:pos x="3" y="8"/>
                </a:cxn>
                <a:cxn ang="0">
                  <a:pos x="3" y="11"/>
                </a:cxn>
                <a:cxn ang="0">
                  <a:pos x="1" y="13"/>
                </a:cxn>
                <a:cxn ang="0">
                  <a:pos x="0" y="13"/>
                </a:cxn>
                <a:cxn ang="0">
                  <a:pos x="0" y="14"/>
                </a:cxn>
                <a:cxn ang="0">
                  <a:pos x="1" y="16"/>
                </a:cxn>
                <a:cxn ang="0">
                  <a:pos x="1" y="19"/>
                </a:cxn>
                <a:cxn ang="0">
                  <a:pos x="1" y="22"/>
                </a:cxn>
                <a:cxn ang="0">
                  <a:pos x="1" y="25"/>
                </a:cxn>
                <a:cxn ang="0">
                  <a:pos x="1" y="26"/>
                </a:cxn>
                <a:cxn ang="0">
                  <a:pos x="0" y="29"/>
                </a:cxn>
                <a:cxn ang="0">
                  <a:pos x="1" y="28"/>
                </a:cxn>
              </a:cxnLst>
              <a:rect l="0" t="0" r="r" b="b"/>
              <a:pathLst>
                <a:path w="23" h="65">
                  <a:moveTo>
                    <a:pt x="1" y="28"/>
                  </a:moveTo>
                  <a:lnTo>
                    <a:pt x="5" y="37"/>
                  </a:lnTo>
                  <a:lnTo>
                    <a:pt x="8" y="44"/>
                  </a:lnTo>
                  <a:lnTo>
                    <a:pt x="9" y="54"/>
                  </a:lnTo>
                  <a:lnTo>
                    <a:pt x="10" y="63"/>
                  </a:lnTo>
                  <a:lnTo>
                    <a:pt x="12" y="65"/>
                  </a:lnTo>
                  <a:lnTo>
                    <a:pt x="17" y="63"/>
                  </a:lnTo>
                  <a:lnTo>
                    <a:pt x="20" y="60"/>
                  </a:lnTo>
                  <a:lnTo>
                    <a:pt x="23" y="59"/>
                  </a:lnTo>
                  <a:lnTo>
                    <a:pt x="20" y="53"/>
                  </a:lnTo>
                  <a:lnTo>
                    <a:pt x="19" y="44"/>
                  </a:lnTo>
                  <a:lnTo>
                    <a:pt x="18" y="38"/>
                  </a:lnTo>
                  <a:lnTo>
                    <a:pt x="18" y="31"/>
                  </a:lnTo>
                  <a:lnTo>
                    <a:pt x="17" y="26"/>
                  </a:lnTo>
                  <a:lnTo>
                    <a:pt x="14" y="19"/>
                  </a:lnTo>
                  <a:lnTo>
                    <a:pt x="14" y="14"/>
                  </a:lnTo>
                  <a:lnTo>
                    <a:pt x="12" y="10"/>
                  </a:lnTo>
                  <a:lnTo>
                    <a:pt x="12" y="8"/>
                  </a:lnTo>
                  <a:lnTo>
                    <a:pt x="10" y="7"/>
                  </a:lnTo>
                  <a:lnTo>
                    <a:pt x="8" y="2"/>
                  </a:lnTo>
                  <a:lnTo>
                    <a:pt x="5" y="1"/>
                  </a:lnTo>
                  <a:lnTo>
                    <a:pt x="5" y="0"/>
                  </a:lnTo>
                  <a:lnTo>
                    <a:pt x="5" y="2"/>
                  </a:lnTo>
                  <a:lnTo>
                    <a:pt x="5" y="5"/>
                  </a:lnTo>
                  <a:lnTo>
                    <a:pt x="8" y="7"/>
                  </a:lnTo>
                  <a:lnTo>
                    <a:pt x="5" y="8"/>
                  </a:lnTo>
                  <a:lnTo>
                    <a:pt x="5" y="8"/>
                  </a:lnTo>
                  <a:lnTo>
                    <a:pt x="5" y="7"/>
                  </a:lnTo>
                  <a:lnTo>
                    <a:pt x="3" y="7"/>
                  </a:lnTo>
                  <a:lnTo>
                    <a:pt x="1" y="7"/>
                  </a:lnTo>
                  <a:lnTo>
                    <a:pt x="3" y="8"/>
                  </a:lnTo>
                  <a:lnTo>
                    <a:pt x="3" y="11"/>
                  </a:lnTo>
                  <a:lnTo>
                    <a:pt x="1" y="13"/>
                  </a:lnTo>
                  <a:lnTo>
                    <a:pt x="0" y="13"/>
                  </a:lnTo>
                  <a:lnTo>
                    <a:pt x="0" y="14"/>
                  </a:lnTo>
                  <a:lnTo>
                    <a:pt x="1" y="16"/>
                  </a:lnTo>
                  <a:lnTo>
                    <a:pt x="1" y="19"/>
                  </a:lnTo>
                  <a:lnTo>
                    <a:pt x="1" y="22"/>
                  </a:lnTo>
                  <a:lnTo>
                    <a:pt x="1" y="25"/>
                  </a:lnTo>
                  <a:lnTo>
                    <a:pt x="1" y="26"/>
                  </a:lnTo>
                  <a:lnTo>
                    <a:pt x="0" y="29"/>
                  </a:lnTo>
                  <a:lnTo>
                    <a:pt x="1" y="28"/>
                  </a:lnTo>
                  <a:close/>
                </a:path>
              </a:pathLst>
            </a:custGeom>
            <a:solidFill>
              <a:srgbClr val="FFFFFF"/>
            </a:solidFill>
            <a:ln w="9525">
              <a:noFill/>
              <a:round/>
              <a:headEnd/>
              <a:tailEnd/>
            </a:ln>
          </p:spPr>
          <p:txBody>
            <a:bodyPr/>
            <a:lstStyle/>
            <a:p>
              <a:endParaRPr lang="en-US"/>
            </a:p>
          </p:txBody>
        </p:sp>
        <p:sp>
          <p:nvSpPr>
            <p:cNvPr id="1242281" name="Freeform 1193"/>
            <p:cNvSpPr>
              <a:spLocks/>
            </p:cNvSpPr>
            <p:nvPr/>
          </p:nvSpPr>
          <p:spPr bwMode="auto">
            <a:xfrm>
              <a:off x="3669" y="2125"/>
              <a:ext cx="12" cy="33"/>
            </a:xfrm>
            <a:custGeom>
              <a:avLst/>
              <a:gdLst/>
              <a:ahLst/>
              <a:cxnLst>
                <a:cxn ang="0">
                  <a:pos x="1" y="28"/>
                </a:cxn>
                <a:cxn ang="0">
                  <a:pos x="1" y="28"/>
                </a:cxn>
                <a:cxn ang="0">
                  <a:pos x="5" y="37"/>
                </a:cxn>
                <a:cxn ang="0">
                  <a:pos x="8" y="44"/>
                </a:cxn>
                <a:cxn ang="0">
                  <a:pos x="9" y="54"/>
                </a:cxn>
                <a:cxn ang="0">
                  <a:pos x="10" y="63"/>
                </a:cxn>
                <a:cxn ang="0">
                  <a:pos x="12" y="65"/>
                </a:cxn>
                <a:cxn ang="0">
                  <a:pos x="17" y="63"/>
                </a:cxn>
                <a:cxn ang="0">
                  <a:pos x="20" y="60"/>
                </a:cxn>
                <a:cxn ang="0">
                  <a:pos x="23" y="59"/>
                </a:cxn>
                <a:cxn ang="0">
                  <a:pos x="20" y="53"/>
                </a:cxn>
                <a:cxn ang="0">
                  <a:pos x="19" y="44"/>
                </a:cxn>
                <a:cxn ang="0">
                  <a:pos x="18" y="38"/>
                </a:cxn>
                <a:cxn ang="0">
                  <a:pos x="18" y="31"/>
                </a:cxn>
                <a:cxn ang="0">
                  <a:pos x="17" y="26"/>
                </a:cxn>
                <a:cxn ang="0">
                  <a:pos x="14" y="19"/>
                </a:cxn>
                <a:cxn ang="0">
                  <a:pos x="14" y="14"/>
                </a:cxn>
                <a:cxn ang="0">
                  <a:pos x="12" y="10"/>
                </a:cxn>
                <a:cxn ang="0">
                  <a:pos x="12" y="8"/>
                </a:cxn>
                <a:cxn ang="0">
                  <a:pos x="10" y="7"/>
                </a:cxn>
                <a:cxn ang="0">
                  <a:pos x="8" y="2"/>
                </a:cxn>
                <a:cxn ang="0">
                  <a:pos x="5" y="1"/>
                </a:cxn>
                <a:cxn ang="0">
                  <a:pos x="5" y="0"/>
                </a:cxn>
                <a:cxn ang="0">
                  <a:pos x="5" y="2"/>
                </a:cxn>
                <a:cxn ang="0">
                  <a:pos x="5" y="5"/>
                </a:cxn>
                <a:cxn ang="0">
                  <a:pos x="8" y="7"/>
                </a:cxn>
                <a:cxn ang="0">
                  <a:pos x="5" y="8"/>
                </a:cxn>
                <a:cxn ang="0">
                  <a:pos x="5" y="8"/>
                </a:cxn>
                <a:cxn ang="0">
                  <a:pos x="5" y="7"/>
                </a:cxn>
                <a:cxn ang="0">
                  <a:pos x="3" y="7"/>
                </a:cxn>
                <a:cxn ang="0">
                  <a:pos x="1" y="7"/>
                </a:cxn>
                <a:cxn ang="0">
                  <a:pos x="3" y="8"/>
                </a:cxn>
                <a:cxn ang="0">
                  <a:pos x="3" y="11"/>
                </a:cxn>
                <a:cxn ang="0">
                  <a:pos x="1" y="13"/>
                </a:cxn>
                <a:cxn ang="0">
                  <a:pos x="0" y="13"/>
                </a:cxn>
                <a:cxn ang="0">
                  <a:pos x="0" y="14"/>
                </a:cxn>
                <a:cxn ang="0">
                  <a:pos x="1" y="16"/>
                </a:cxn>
                <a:cxn ang="0">
                  <a:pos x="1" y="19"/>
                </a:cxn>
                <a:cxn ang="0">
                  <a:pos x="1" y="22"/>
                </a:cxn>
                <a:cxn ang="0">
                  <a:pos x="1" y="25"/>
                </a:cxn>
                <a:cxn ang="0">
                  <a:pos x="1" y="26"/>
                </a:cxn>
                <a:cxn ang="0">
                  <a:pos x="0" y="29"/>
                </a:cxn>
                <a:cxn ang="0">
                  <a:pos x="1" y="28"/>
                </a:cxn>
              </a:cxnLst>
              <a:rect l="0" t="0" r="r" b="b"/>
              <a:pathLst>
                <a:path w="23" h="65">
                  <a:moveTo>
                    <a:pt x="1" y="28"/>
                  </a:moveTo>
                  <a:lnTo>
                    <a:pt x="1" y="28"/>
                  </a:lnTo>
                  <a:lnTo>
                    <a:pt x="5" y="37"/>
                  </a:lnTo>
                  <a:lnTo>
                    <a:pt x="8" y="44"/>
                  </a:lnTo>
                  <a:lnTo>
                    <a:pt x="9" y="54"/>
                  </a:lnTo>
                  <a:lnTo>
                    <a:pt x="10" y="63"/>
                  </a:lnTo>
                  <a:lnTo>
                    <a:pt x="12" y="65"/>
                  </a:lnTo>
                  <a:lnTo>
                    <a:pt x="17" y="63"/>
                  </a:lnTo>
                  <a:lnTo>
                    <a:pt x="20" y="60"/>
                  </a:lnTo>
                  <a:lnTo>
                    <a:pt x="23" y="59"/>
                  </a:lnTo>
                  <a:lnTo>
                    <a:pt x="20" y="53"/>
                  </a:lnTo>
                  <a:lnTo>
                    <a:pt x="19" y="44"/>
                  </a:lnTo>
                  <a:lnTo>
                    <a:pt x="18" y="38"/>
                  </a:lnTo>
                  <a:lnTo>
                    <a:pt x="18" y="31"/>
                  </a:lnTo>
                  <a:lnTo>
                    <a:pt x="17" y="26"/>
                  </a:lnTo>
                  <a:lnTo>
                    <a:pt x="14" y="19"/>
                  </a:lnTo>
                  <a:lnTo>
                    <a:pt x="14" y="14"/>
                  </a:lnTo>
                  <a:lnTo>
                    <a:pt x="12" y="10"/>
                  </a:lnTo>
                  <a:lnTo>
                    <a:pt x="12" y="8"/>
                  </a:lnTo>
                  <a:lnTo>
                    <a:pt x="10" y="7"/>
                  </a:lnTo>
                  <a:lnTo>
                    <a:pt x="8" y="2"/>
                  </a:lnTo>
                  <a:lnTo>
                    <a:pt x="5" y="1"/>
                  </a:lnTo>
                  <a:lnTo>
                    <a:pt x="5" y="0"/>
                  </a:lnTo>
                  <a:lnTo>
                    <a:pt x="5" y="2"/>
                  </a:lnTo>
                  <a:lnTo>
                    <a:pt x="5" y="5"/>
                  </a:lnTo>
                  <a:lnTo>
                    <a:pt x="8" y="7"/>
                  </a:lnTo>
                  <a:lnTo>
                    <a:pt x="5" y="8"/>
                  </a:lnTo>
                  <a:lnTo>
                    <a:pt x="5" y="8"/>
                  </a:lnTo>
                  <a:lnTo>
                    <a:pt x="5" y="7"/>
                  </a:lnTo>
                  <a:lnTo>
                    <a:pt x="3" y="7"/>
                  </a:lnTo>
                  <a:lnTo>
                    <a:pt x="1" y="7"/>
                  </a:lnTo>
                  <a:lnTo>
                    <a:pt x="3" y="8"/>
                  </a:lnTo>
                  <a:lnTo>
                    <a:pt x="3" y="11"/>
                  </a:lnTo>
                  <a:lnTo>
                    <a:pt x="1" y="13"/>
                  </a:lnTo>
                  <a:lnTo>
                    <a:pt x="0" y="13"/>
                  </a:lnTo>
                  <a:lnTo>
                    <a:pt x="0" y="14"/>
                  </a:lnTo>
                  <a:lnTo>
                    <a:pt x="1" y="16"/>
                  </a:lnTo>
                  <a:lnTo>
                    <a:pt x="1" y="19"/>
                  </a:lnTo>
                  <a:lnTo>
                    <a:pt x="1" y="22"/>
                  </a:lnTo>
                  <a:lnTo>
                    <a:pt x="1" y="25"/>
                  </a:lnTo>
                  <a:lnTo>
                    <a:pt x="1" y="26"/>
                  </a:lnTo>
                  <a:lnTo>
                    <a:pt x="0" y="29"/>
                  </a:lnTo>
                  <a:lnTo>
                    <a:pt x="1" y="28"/>
                  </a:lnTo>
                  <a:close/>
                </a:path>
              </a:pathLst>
            </a:custGeom>
            <a:noFill/>
            <a:ln w="1588">
              <a:solidFill>
                <a:srgbClr val="000000"/>
              </a:solidFill>
              <a:prstDash val="solid"/>
              <a:round/>
              <a:headEnd/>
              <a:tailEnd/>
            </a:ln>
          </p:spPr>
          <p:txBody>
            <a:bodyPr/>
            <a:lstStyle/>
            <a:p>
              <a:endParaRPr lang="en-US"/>
            </a:p>
          </p:txBody>
        </p:sp>
        <p:sp>
          <p:nvSpPr>
            <p:cNvPr id="1242282" name="Freeform 1194"/>
            <p:cNvSpPr>
              <a:spLocks/>
            </p:cNvSpPr>
            <p:nvPr/>
          </p:nvSpPr>
          <p:spPr bwMode="auto">
            <a:xfrm>
              <a:off x="3650" y="2116"/>
              <a:ext cx="24" cy="41"/>
            </a:xfrm>
            <a:custGeom>
              <a:avLst/>
              <a:gdLst/>
              <a:ahLst/>
              <a:cxnLst>
                <a:cxn ang="0">
                  <a:pos x="49" y="81"/>
                </a:cxn>
                <a:cxn ang="0">
                  <a:pos x="49" y="81"/>
                </a:cxn>
                <a:cxn ang="0">
                  <a:pos x="49" y="72"/>
                </a:cxn>
                <a:cxn ang="0">
                  <a:pos x="48" y="63"/>
                </a:cxn>
                <a:cxn ang="0">
                  <a:pos x="44" y="56"/>
                </a:cxn>
                <a:cxn ang="0">
                  <a:pos x="42" y="49"/>
                </a:cxn>
                <a:cxn ang="0">
                  <a:pos x="39" y="41"/>
                </a:cxn>
                <a:cxn ang="0">
                  <a:pos x="34" y="34"/>
                </a:cxn>
                <a:cxn ang="0">
                  <a:pos x="31" y="29"/>
                </a:cxn>
                <a:cxn ang="0">
                  <a:pos x="27" y="25"/>
                </a:cxn>
                <a:cxn ang="0">
                  <a:pos x="22" y="16"/>
                </a:cxn>
                <a:cxn ang="0">
                  <a:pos x="13" y="10"/>
                </a:cxn>
                <a:cxn ang="0">
                  <a:pos x="6" y="3"/>
                </a:cxn>
                <a:cxn ang="0">
                  <a:pos x="0" y="0"/>
                </a:cxn>
              </a:cxnLst>
              <a:rect l="0" t="0" r="r" b="b"/>
              <a:pathLst>
                <a:path w="49" h="81">
                  <a:moveTo>
                    <a:pt x="49" y="81"/>
                  </a:moveTo>
                  <a:lnTo>
                    <a:pt x="49" y="81"/>
                  </a:lnTo>
                  <a:lnTo>
                    <a:pt x="49" y="72"/>
                  </a:lnTo>
                  <a:lnTo>
                    <a:pt x="48" y="63"/>
                  </a:lnTo>
                  <a:lnTo>
                    <a:pt x="44" y="56"/>
                  </a:lnTo>
                  <a:lnTo>
                    <a:pt x="42" y="49"/>
                  </a:lnTo>
                  <a:lnTo>
                    <a:pt x="39" y="41"/>
                  </a:lnTo>
                  <a:lnTo>
                    <a:pt x="34" y="34"/>
                  </a:lnTo>
                  <a:lnTo>
                    <a:pt x="31" y="29"/>
                  </a:lnTo>
                  <a:lnTo>
                    <a:pt x="27" y="25"/>
                  </a:lnTo>
                  <a:lnTo>
                    <a:pt x="22" y="16"/>
                  </a:lnTo>
                  <a:lnTo>
                    <a:pt x="13" y="10"/>
                  </a:lnTo>
                  <a:lnTo>
                    <a:pt x="6" y="3"/>
                  </a:lnTo>
                  <a:lnTo>
                    <a:pt x="0" y="0"/>
                  </a:lnTo>
                </a:path>
              </a:pathLst>
            </a:custGeom>
            <a:noFill/>
            <a:ln w="1588">
              <a:solidFill>
                <a:srgbClr val="000000"/>
              </a:solidFill>
              <a:prstDash val="solid"/>
              <a:round/>
              <a:headEnd/>
              <a:tailEnd/>
            </a:ln>
          </p:spPr>
          <p:txBody>
            <a:bodyPr/>
            <a:lstStyle/>
            <a:p>
              <a:endParaRPr lang="en-US"/>
            </a:p>
          </p:txBody>
        </p:sp>
        <p:sp>
          <p:nvSpPr>
            <p:cNvPr id="1242283" name="Freeform 1195"/>
            <p:cNvSpPr>
              <a:spLocks/>
            </p:cNvSpPr>
            <p:nvPr/>
          </p:nvSpPr>
          <p:spPr bwMode="auto">
            <a:xfrm>
              <a:off x="3648" y="2084"/>
              <a:ext cx="33" cy="71"/>
            </a:xfrm>
            <a:custGeom>
              <a:avLst/>
              <a:gdLst/>
              <a:ahLst/>
              <a:cxnLst>
                <a:cxn ang="0">
                  <a:pos x="0" y="0"/>
                </a:cxn>
                <a:cxn ang="0">
                  <a:pos x="0" y="0"/>
                </a:cxn>
                <a:cxn ang="0">
                  <a:pos x="10" y="10"/>
                </a:cxn>
                <a:cxn ang="0">
                  <a:pos x="19" y="20"/>
                </a:cxn>
                <a:cxn ang="0">
                  <a:pos x="27" y="32"/>
                </a:cxn>
                <a:cxn ang="0">
                  <a:pos x="34" y="44"/>
                </a:cxn>
                <a:cxn ang="0">
                  <a:pos x="37" y="48"/>
                </a:cxn>
                <a:cxn ang="0">
                  <a:pos x="41" y="54"/>
                </a:cxn>
                <a:cxn ang="0">
                  <a:pos x="43" y="63"/>
                </a:cxn>
                <a:cxn ang="0">
                  <a:pos x="47" y="75"/>
                </a:cxn>
                <a:cxn ang="0">
                  <a:pos x="52" y="87"/>
                </a:cxn>
                <a:cxn ang="0">
                  <a:pos x="56" y="102"/>
                </a:cxn>
                <a:cxn ang="0">
                  <a:pos x="60" y="121"/>
                </a:cxn>
                <a:cxn ang="0">
                  <a:pos x="65" y="142"/>
                </a:cxn>
              </a:cxnLst>
              <a:rect l="0" t="0" r="r" b="b"/>
              <a:pathLst>
                <a:path w="65" h="142">
                  <a:moveTo>
                    <a:pt x="0" y="0"/>
                  </a:moveTo>
                  <a:lnTo>
                    <a:pt x="0" y="0"/>
                  </a:lnTo>
                  <a:lnTo>
                    <a:pt x="10" y="10"/>
                  </a:lnTo>
                  <a:lnTo>
                    <a:pt x="19" y="20"/>
                  </a:lnTo>
                  <a:lnTo>
                    <a:pt x="27" y="32"/>
                  </a:lnTo>
                  <a:lnTo>
                    <a:pt x="34" y="44"/>
                  </a:lnTo>
                  <a:lnTo>
                    <a:pt x="37" y="48"/>
                  </a:lnTo>
                  <a:lnTo>
                    <a:pt x="41" y="54"/>
                  </a:lnTo>
                  <a:lnTo>
                    <a:pt x="43" y="63"/>
                  </a:lnTo>
                  <a:lnTo>
                    <a:pt x="47" y="75"/>
                  </a:lnTo>
                  <a:lnTo>
                    <a:pt x="52" y="87"/>
                  </a:lnTo>
                  <a:lnTo>
                    <a:pt x="56" y="102"/>
                  </a:lnTo>
                  <a:lnTo>
                    <a:pt x="60" y="121"/>
                  </a:lnTo>
                  <a:lnTo>
                    <a:pt x="65" y="142"/>
                  </a:lnTo>
                </a:path>
              </a:pathLst>
            </a:custGeom>
            <a:noFill/>
            <a:ln w="1588">
              <a:solidFill>
                <a:srgbClr val="000000"/>
              </a:solidFill>
              <a:prstDash val="solid"/>
              <a:round/>
              <a:headEnd/>
              <a:tailEnd/>
            </a:ln>
          </p:spPr>
          <p:txBody>
            <a:bodyPr/>
            <a:lstStyle/>
            <a:p>
              <a:endParaRPr lang="en-US"/>
            </a:p>
          </p:txBody>
        </p:sp>
        <p:sp>
          <p:nvSpPr>
            <p:cNvPr id="1242284" name="Freeform 1196"/>
            <p:cNvSpPr>
              <a:spLocks/>
            </p:cNvSpPr>
            <p:nvPr/>
          </p:nvSpPr>
          <p:spPr bwMode="auto">
            <a:xfrm>
              <a:off x="3566" y="1840"/>
              <a:ext cx="82" cy="327"/>
            </a:xfrm>
            <a:custGeom>
              <a:avLst/>
              <a:gdLst/>
              <a:ahLst/>
              <a:cxnLst>
                <a:cxn ang="0">
                  <a:pos x="57" y="471"/>
                </a:cxn>
                <a:cxn ang="0">
                  <a:pos x="64" y="487"/>
                </a:cxn>
                <a:cxn ang="0">
                  <a:pos x="71" y="511"/>
                </a:cxn>
                <a:cxn ang="0">
                  <a:pos x="80" y="539"/>
                </a:cxn>
                <a:cxn ang="0">
                  <a:pos x="89" y="567"/>
                </a:cxn>
                <a:cxn ang="0">
                  <a:pos x="101" y="595"/>
                </a:cxn>
                <a:cxn ang="0">
                  <a:pos x="110" y="620"/>
                </a:cxn>
                <a:cxn ang="0">
                  <a:pos x="116" y="640"/>
                </a:cxn>
                <a:cxn ang="0">
                  <a:pos x="123" y="653"/>
                </a:cxn>
                <a:cxn ang="0">
                  <a:pos x="131" y="656"/>
                </a:cxn>
                <a:cxn ang="0">
                  <a:pos x="145" y="653"/>
                </a:cxn>
                <a:cxn ang="0">
                  <a:pos x="156" y="650"/>
                </a:cxn>
                <a:cxn ang="0">
                  <a:pos x="163" y="647"/>
                </a:cxn>
                <a:cxn ang="0">
                  <a:pos x="159" y="638"/>
                </a:cxn>
                <a:cxn ang="0">
                  <a:pos x="154" y="613"/>
                </a:cxn>
                <a:cxn ang="0">
                  <a:pos x="146" y="574"/>
                </a:cxn>
                <a:cxn ang="0">
                  <a:pos x="136" y="533"/>
                </a:cxn>
                <a:cxn ang="0">
                  <a:pos x="124" y="492"/>
                </a:cxn>
                <a:cxn ang="0">
                  <a:pos x="114" y="452"/>
                </a:cxn>
                <a:cxn ang="0">
                  <a:pos x="106" y="420"/>
                </a:cxn>
                <a:cxn ang="0">
                  <a:pos x="101" y="407"/>
                </a:cxn>
                <a:cxn ang="0">
                  <a:pos x="98" y="392"/>
                </a:cxn>
                <a:cxn ang="0">
                  <a:pos x="92" y="363"/>
                </a:cxn>
                <a:cxn ang="0">
                  <a:pos x="84" y="327"/>
                </a:cxn>
                <a:cxn ang="0">
                  <a:pos x="78" y="286"/>
                </a:cxn>
                <a:cxn ang="0">
                  <a:pos x="70" y="246"/>
                </a:cxn>
                <a:cxn ang="0">
                  <a:pos x="64" y="212"/>
                </a:cxn>
                <a:cxn ang="0">
                  <a:pos x="61" y="188"/>
                </a:cxn>
                <a:cxn ang="0">
                  <a:pos x="59" y="178"/>
                </a:cxn>
                <a:cxn ang="0">
                  <a:pos x="57" y="170"/>
                </a:cxn>
                <a:cxn ang="0">
                  <a:pos x="55" y="151"/>
                </a:cxn>
                <a:cxn ang="0">
                  <a:pos x="48" y="121"/>
                </a:cxn>
                <a:cxn ang="0">
                  <a:pos x="41" y="89"/>
                </a:cxn>
                <a:cxn ang="0">
                  <a:pos x="33" y="56"/>
                </a:cxn>
                <a:cxn ang="0">
                  <a:pos x="27" y="28"/>
                </a:cxn>
                <a:cxn ang="0">
                  <a:pos x="23" y="9"/>
                </a:cxn>
                <a:cxn ang="0">
                  <a:pos x="21" y="0"/>
                </a:cxn>
                <a:cxn ang="0">
                  <a:pos x="6" y="33"/>
                </a:cxn>
                <a:cxn ang="0">
                  <a:pos x="0" y="175"/>
                </a:cxn>
                <a:cxn ang="0">
                  <a:pos x="0" y="181"/>
                </a:cxn>
                <a:cxn ang="0">
                  <a:pos x="3" y="197"/>
                </a:cxn>
                <a:cxn ang="0">
                  <a:pos x="5" y="218"/>
                </a:cxn>
                <a:cxn ang="0">
                  <a:pos x="7" y="243"/>
                </a:cxn>
                <a:cxn ang="0">
                  <a:pos x="10" y="269"/>
                </a:cxn>
                <a:cxn ang="0">
                  <a:pos x="14" y="295"/>
                </a:cxn>
                <a:cxn ang="0">
                  <a:pos x="15" y="314"/>
                </a:cxn>
                <a:cxn ang="0">
                  <a:pos x="16" y="327"/>
                </a:cxn>
                <a:cxn ang="0">
                  <a:pos x="20" y="348"/>
                </a:cxn>
                <a:cxn ang="0">
                  <a:pos x="27" y="369"/>
                </a:cxn>
                <a:cxn ang="0">
                  <a:pos x="32" y="394"/>
                </a:cxn>
                <a:cxn ang="0">
                  <a:pos x="39" y="416"/>
                </a:cxn>
                <a:cxn ang="0">
                  <a:pos x="47" y="438"/>
                </a:cxn>
                <a:cxn ang="0">
                  <a:pos x="52" y="455"/>
                </a:cxn>
                <a:cxn ang="0">
                  <a:pos x="56" y="466"/>
                </a:cxn>
                <a:cxn ang="0">
                  <a:pos x="57" y="471"/>
                </a:cxn>
              </a:cxnLst>
              <a:rect l="0" t="0" r="r" b="b"/>
              <a:pathLst>
                <a:path w="163" h="656">
                  <a:moveTo>
                    <a:pt x="57" y="471"/>
                  </a:moveTo>
                  <a:lnTo>
                    <a:pt x="64" y="487"/>
                  </a:lnTo>
                  <a:lnTo>
                    <a:pt x="71" y="511"/>
                  </a:lnTo>
                  <a:lnTo>
                    <a:pt x="80" y="539"/>
                  </a:lnTo>
                  <a:lnTo>
                    <a:pt x="89" y="567"/>
                  </a:lnTo>
                  <a:lnTo>
                    <a:pt x="101" y="595"/>
                  </a:lnTo>
                  <a:lnTo>
                    <a:pt x="110" y="620"/>
                  </a:lnTo>
                  <a:lnTo>
                    <a:pt x="116" y="640"/>
                  </a:lnTo>
                  <a:lnTo>
                    <a:pt x="123" y="653"/>
                  </a:lnTo>
                  <a:lnTo>
                    <a:pt x="131" y="656"/>
                  </a:lnTo>
                  <a:lnTo>
                    <a:pt x="145" y="653"/>
                  </a:lnTo>
                  <a:lnTo>
                    <a:pt x="156" y="650"/>
                  </a:lnTo>
                  <a:lnTo>
                    <a:pt x="163" y="647"/>
                  </a:lnTo>
                  <a:lnTo>
                    <a:pt x="159" y="638"/>
                  </a:lnTo>
                  <a:lnTo>
                    <a:pt x="154" y="613"/>
                  </a:lnTo>
                  <a:lnTo>
                    <a:pt x="146" y="574"/>
                  </a:lnTo>
                  <a:lnTo>
                    <a:pt x="136" y="533"/>
                  </a:lnTo>
                  <a:lnTo>
                    <a:pt x="124" y="492"/>
                  </a:lnTo>
                  <a:lnTo>
                    <a:pt x="114" y="452"/>
                  </a:lnTo>
                  <a:lnTo>
                    <a:pt x="106" y="420"/>
                  </a:lnTo>
                  <a:lnTo>
                    <a:pt x="101" y="407"/>
                  </a:lnTo>
                  <a:lnTo>
                    <a:pt x="98" y="392"/>
                  </a:lnTo>
                  <a:lnTo>
                    <a:pt x="92" y="363"/>
                  </a:lnTo>
                  <a:lnTo>
                    <a:pt x="84" y="327"/>
                  </a:lnTo>
                  <a:lnTo>
                    <a:pt x="78" y="286"/>
                  </a:lnTo>
                  <a:lnTo>
                    <a:pt x="70" y="246"/>
                  </a:lnTo>
                  <a:lnTo>
                    <a:pt x="64" y="212"/>
                  </a:lnTo>
                  <a:lnTo>
                    <a:pt x="61" y="188"/>
                  </a:lnTo>
                  <a:lnTo>
                    <a:pt x="59" y="178"/>
                  </a:lnTo>
                  <a:lnTo>
                    <a:pt x="57" y="170"/>
                  </a:lnTo>
                  <a:lnTo>
                    <a:pt x="55" y="151"/>
                  </a:lnTo>
                  <a:lnTo>
                    <a:pt x="48" y="121"/>
                  </a:lnTo>
                  <a:lnTo>
                    <a:pt x="41" y="89"/>
                  </a:lnTo>
                  <a:lnTo>
                    <a:pt x="33" y="56"/>
                  </a:lnTo>
                  <a:lnTo>
                    <a:pt x="27" y="28"/>
                  </a:lnTo>
                  <a:lnTo>
                    <a:pt x="23" y="9"/>
                  </a:lnTo>
                  <a:lnTo>
                    <a:pt x="21" y="0"/>
                  </a:lnTo>
                  <a:lnTo>
                    <a:pt x="6" y="33"/>
                  </a:lnTo>
                  <a:lnTo>
                    <a:pt x="0" y="175"/>
                  </a:lnTo>
                  <a:lnTo>
                    <a:pt x="0" y="181"/>
                  </a:lnTo>
                  <a:lnTo>
                    <a:pt x="3" y="197"/>
                  </a:lnTo>
                  <a:lnTo>
                    <a:pt x="5" y="218"/>
                  </a:lnTo>
                  <a:lnTo>
                    <a:pt x="7" y="243"/>
                  </a:lnTo>
                  <a:lnTo>
                    <a:pt x="10" y="269"/>
                  </a:lnTo>
                  <a:lnTo>
                    <a:pt x="14" y="295"/>
                  </a:lnTo>
                  <a:lnTo>
                    <a:pt x="15" y="314"/>
                  </a:lnTo>
                  <a:lnTo>
                    <a:pt x="16" y="327"/>
                  </a:lnTo>
                  <a:lnTo>
                    <a:pt x="20" y="348"/>
                  </a:lnTo>
                  <a:lnTo>
                    <a:pt x="27" y="369"/>
                  </a:lnTo>
                  <a:lnTo>
                    <a:pt x="32" y="394"/>
                  </a:lnTo>
                  <a:lnTo>
                    <a:pt x="39" y="416"/>
                  </a:lnTo>
                  <a:lnTo>
                    <a:pt x="47" y="438"/>
                  </a:lnTo>
                  <a:lnTo>
                    <a:pt x="52" y="455"/>
                  </a:lnTo>
                  <a:lnTo>
                    <a:pt x="56" y="466"/>
                  </a:lnTo>
                  <a:lnTo>
                    <a:pt x="57" y="471"/>
                  </a:lnTo>
                  <a:close/>
                </a:path>
              </a:pathLst>
            </a:custGeom>
            <a:solidFill>
              <a:srgbClr val="FFFFFF"/>
            </a:solidFill>
            <a:ln w="9525">
              <a:noFill/>
              <a:round/>
              <a:headEnd/>
              <a:tailEnd/>
            </a:ln>
          </p:spPr>
          <p:txBody>
            <a:bodyPr/>
            <a:lstStyle/>
            <a:p>
              <a:endParaRPr lang="en-US"/>
            </a:p>
          </p:txBody>
        </p:sp>
        <p:sp>
          <p:nvSpPr>
            <p:cNvPr id="1242285" name="Freeform 1197"/>
            <p:cNvSpPr>
              <a:spLocks/>
            </p:cNvSpPr>
            <p:nvPr/>
          </p:nvSpPr>
          <p:spPr bwMode="auto">
            <a:xfrm>
              <a:off x="3566" y="1840"/>
              <a:ext cx="82" cy="327"/>
            </a:xfrm>
            <a:custGeom>
              <a:avLst/>
              <a:gdLst/>
              <a:ahLst/>
              <a:cxnLst>
                <a:cxn ang="0">
                  <a:pos x="57" y="471"/>
                </a:cxn>
                <a:cxn ang="0">
                  <a:pos x="57" y="471"/>
                </a:cxn>
                <a:cxn ang="0">
                  <a:pos x="64" y="487"/>
                </a:cxn>
                <a:cxn ang="0">
                  <a:pos x="71" y="511"/>
                </a:cxn>
                <a:cxn ang="0">
                  <a:pos x="80" y="539"/>
                </a:cxn>
                <a:cxn ang="0">
                  <a:pos x="89" y="567"/>
                </a:cxn>
                <a:cxn ang="0">
                  <a:pos x="101" y="595"/>
                </a:cxn>
                <a:cxn ang="0">
                  <a:pos x="110" y="620"/>
                </a:cxn>
                <a:cxn ang="0">
                  <a:pos x="116" y="640"/>
                </a:cxn>
                <a:cxn ang="0">
                  <a:pos x="123" y="653"/>
                </a:cxn>
                <a:cxn ang="0">
                  <a:pos x="131" y="656"/>
                </a:cxn>
                <a:cxn ang="0">
                  <a:pos x="145" y="653"/>
                </a:cxn>
                <a:cxn ang="0">
                  <a:pos x="156" y="650"/>
                </a:cxn>
                <a:cxn ang="0">
                  <a:pos x="163" y="647"/>
                </a:cxn>
                <a:cxn ang="0">
                  <a:pos x="159" y="638"/>
                </a:cxn>
                <a:cxn ang="0">
                  <a:pos x="154" y="613"/>
                </a:cxn>
                <a:cxn ang="0">
                  <a:pos x="146" y="574"/>
                </a:cxn>
                <a:cxn ang="0">
                  <a:pos x="136" y="533"/>
                </a:cxn>
                <a:cxn ang="0">
                  <a:pos x="124" y="492"/>
                </a:cxn>
                <a:cxn ang="0">
                  <a:pos x="114" y="452"/>
                </a:cxn>
                <a:cxn ang="0">
                  <a:pos x="106" y="420"/>
                </a:cxn>
                <a:cxn ang="0">
                  <a:pos x="101" y="407"/>
                </a:cxn>
                <a:cxn ang="0">
                  <a:pos x="98" y="392"/>
                </a:cxn>
                <a:cxn ang="0">
                  <a:pos x="92" y="363"/>
                </a:cxn>
                <a:cxn ang="0">
                  <a:pos x="84" y="327"/>
                </a:cxn>
                <a:cxn ang="0">
                  <a:pos x="78" y="286"/>
                </a:cxn>
                <a:cxn ang="0">
                  <a:pos x="70" y="246"/>
                </a:cxn>
                <a:cxn ang="0">
                  <a:pos x="64" y="212"/>
                </a:cxn>
                <a:cxn ang="0">
                  <a:pos x="61" y="188"/>
                </a:cxn>
                <a:cxn ang="0">
                  <a:pos x="59" y="178"/>
                </a:cxn>
                <a:cxn ang="0">
                  <a:pos x="57" y="170"/>
                </a:cxn>
                <a:cxn ang="0">
                  <a:pos x="55" y="151"/>
                </a:cxn>
                <a:cxn ang="0">
                  <a:pos x="48" y="121"/>
                </a:cxn>
                <a:cxn ang="0">
                  <a:pos x="41" y="89"/>
                </a:cxn>
                <a:cxn ang="0">
                  <a:pos x="33" y="56"/>
                </a:cxn>
                <a:cxn ang="0">
                  <a:pos x="27" y="28"/>
                </a:cxn>
                <a:cxn ang="0">
                  <a:pos x="23" y="9"/>
                </a:cxn>
                <a:cxn ang="0">
                  <a:pos x="21" y="0"/>
                </a:cxn>
                <a:cxn ang="0">
                  <a:pos x="6" y="33"/>
                </a:cxn>
                <a:cxn ang="0">
                  <a:pos x="0" y="175"/>
                </a:cxn>
                <a:cxn ang="0">
                  <a:pos x="0" y="181"/>
                </a:cxn>
                <a:cxn ang="0">
                  <a:pos x="3" y="197"/>
                </a:cxn>
                <a:cxn ang="0">
                  <a:pos x="5" y="218"/>
                </a:cxn>
                <a:cxn ang="0">
                  <a:pos x="7" y="243"/>
                </a:cxn>
                <a:cxn ang="0">
                  <a:pos x="10" y="269"/>
                </a:cxn>
                <a:cxn ang="0">
                  <a:pos x="14" y="295"/>
                </a:cxn>
                <a:cxn ang="0">
                  <a:pos x="15" y="314"/>
                </a:cxn>
                <a:cxn ang="0">
                  <a:pos x="16" y="327"/>
                </a:cxn>
                <a:cxn ang="0">
                  <a:pos x="20" y="348"/>
                </a:cxn>
                <a:cxn ang="0">
                  <a:pos x="27" y="369"/>
                </a:cxn>
                <a:cxn ang="0">
                  <a:pos x="32" y="394"/>
                </a:cxn>
                <a:cxn ang="0">
                  <a:pos x="39" y="416"/>
                </a:cxn>
                <a:cxn ang="0">
                  <a:pos x="47" y="438"/>
                </a:cxn>
                <a:cxn ang="0">
                  <a:pos x="52" y="455"/>
                </a:cxn>
                <a:cxn ang="0">
                  <a:pos x="56" y="466"/>
                </a:cxn>
                <a:cxn ang="0">
                  <a:pos x="57" y="471"/>
                </a:cxn>
              </a:cxnLst>
              <a:rect l="0" t="0" r="r" b="b"/>
              <a:pathLst>
                <a:path w="163" h="656">
                  <a:moveTo>
                    <a:pt x="57" y="471"/>
                  </a:moveTo>
                  <a:lnTo>
                    <a:pt x="57" y="471"/>
                  </a:lnTo>
                  <a:lnTo>
                    <a:pt x="64" y="487"/>
                  </a:lnTo>
                  <a:lnTo>
                    <a:pt x="71" y="511"/>
                  </a:lnTo>
                  <a:lnTo>
                    <a:pt x="80" y="539"/>
                  </a:lnTo>
                  <a:lnTo>
                    <a:pt x="89" y="567"/>
                  </a:lnTo>
                  <a:lnTo>
                    <a:pt x="101" y="595"/>
                  </a:lnTo>
                  <a:lnTo>
                    <a:pt x="110" y="620"/>
                  </a:lnTo>
                  <a:lnTo>
                    <a:pt x="116" y="640"/>
                  </a:lnTo>
                  <a:lnTo>
                    <a:pt x="123" y="653"/>
                  </a:lnTo>
                  <a:lnTo>
                    <a:pt x="131" y="656"/>
                  </a:lnTo>
                  <a:lnTo>
                    <a:pt x="145" y="653"/>
                  </a:lnTo>
                  <a:lnTo>
                    <a:pt x="156" y="650"/>
                  </a:lnTo>
                  <a:lnTo>
                    <a:pt x="163" y="647"/>
                  </a:lnTo>
                  <a:lnTo>
                    <a:pt x="159" y="638"/>
                  </a:lnTo>
                  <a:lnTo>
                    <a:pt x="154" y="613"/>
                  </a:lnTo>
                  <a:lnTo>
                    <a:pt x="146" y="574"/>
                  </a:lnTo>
                  <a:lnTo>
                    <a:pt x="136" y="533"/>
                  </a:lnTo>
                  <a:lnTo>
                    <a:pt x="124" y="492"/>
                  </a:lnTo>
                  <a:lnTo>
                    <a:pt x="114" y="452"/>
                  </a:lnTo>
                  <a:lnTo>
                    <a:pt x="106" y="420"/>
                  </a:lnTo>
                  <a:lnTo>
                    <a:pt x="101" y="407"/>
                  </a:lnTo>
                  <a:lnTo>
                    <a:pt x="98" y="392"/>
                  </a:lnTo>
                  <a:lnTo>
                    <a:pt x="92" y="363"/>
                  </a:lnTo>
                  <a:lnTo>
                    <a:pt x="84" y="327"/>
                  </a:lnTo>
                  <a:lnTo>
                    <a:pt x="78" y="286"/>
                  </a:lnTo>
                  <a:lnTo>
                    <a:pt x="70" y="246"/>
                  </a:lnTo>
                  <a:lnTo>
                    <a:pt x="64" y="212"/>
                  </a:lnTo>
                  <a:lnTo>
                    <a:pt x="61" y="188"/>
                  </a:lnTo>
                  <a:lnTo>
                    <a:pt x="59" y="178"/>
                  </a:lnTo>
                  <a:lnTo>
                    <a:pt x="57" y="170"/>
                  </a:lnTo>
                  <a:lnTo>
                    <a:pt x="55" y="151"/>
                  </a:lnTo>
                  <a:lnTo>
                    <a:pt x="48" y="121"/>
                  </a:lnTo>
                  <a:lnTo>
                    <a:pt x="41" y="89"/>
                  </a:lnTo>
                  <a:lnTo>
                    <a:pt x="33" y="56"/>
                  </a:lnTo>
                  <a:lnTo>
                    <a:pt x="27" y="28"/>
                  </a:lnTo>
                  <a:lnTo>
                    <a:pt x="23" y="9"/>
                  </a:lnTo>
                  <a:lnTo>
                    <a:pt x="21" y="0"/>
                  </a:lnTo>
                  <a:lnTo>
                    <a:pt x="6" y="33"/>
                  </a:lnTo>
                  <a:lnTo>
                    <a:pt x="0" y="175"/>
                  </a:lnTo>
                  <a:lnTo>
                    <a:pt x="0" y="181"/>
                  </a:lnTo>
                  <a:lnTo>
                    <a:pt x="3" y="197"/>
                  </a:lnTo>
                  <a:lnTo>
                    <a:pt x="5" y="218"/>
                  </a:lnTo>
                  <a:lnTo>
                    <a:pt x="7" y="243"/>
                  </a:lnTo>
                  <a:lnTo>
                    <a:pt x="10" y="269"/>
                  </a:lnTo>
                  <a:lnTo>
                    <a:pt x="14" y="295"/>
                  </a:lnTo>
                  <a:lnTo>
                    <a:pt x="15" y="314"/>
                  </a:lnTo>
                  <a:lnTo>
                    <a:pt x="16" y="327"/>
                  </a:lnTo>
                  <a:lnTo>
                    <a:pt x="20" y="348"/>
                  </a:lnTo>
                  <a:lnTo>
                    <a:pt x="27" y="369"/>
                  </a:lnTo>
                  <a:lnTo>
                    <a:pt x="32" y="394"/>
                  </a:lnTo>
                  <a:lnTo>
                    <a:pt x="39" y="416"/>
                  </a:lnTo>
                  <a:lnTo>
                    <a:pt x="47" y="438"/>
                  </a:lnTo>
                  <a:lnTo>
                    <a:pt x="52" y="455"/>
                  </a:lnTo>
                  <a:lnTo>
                    <a:pt x="56" y="466"/>
                  </a:lnTo>
                  <a:lnTo>
                    <a:pt x="57" y="471"/>
                  </a:lnTo>
                  <a:close/>
                </a:path>
              </a:pathLst>
            </a:custGeom>
            <a:noFill/>
            <a:ln w="1588">
              <a:solidFill>
                <a:srgbClr val="000000"/>
              </a:solidFill>
              <a:prstDash val="solid"/>
              <a:round/>
              <a:headEnd/>
              <a:tailEnd/>
            </a:ln>
          </p:spPr>
          <p:txBody>
            <a:bodyPr/>
            <a:lstStyle/>
            <a:p>
              <a:endParaRPr lang="en-US"/>
            </a:p>
          </p:txBody>
        </p:sp>
        <p:sp>
          <p:nvSpPr>
            <p:cNvPr id="1242286" name="Freeform 1198"/>
            <p:cNvSpPr>
              <a:spLocks/>
            </p:cNvSpPr>
            <p:nvPr/>
          </p:nvSpPr>
          <p:spPr bwMode="auto">
            <a:xfrm>
              <a:off x="3613" y="2070"/>
              <a:ext cx="35" cy="97"/>
            </a:xfrm>
            <a:custGeom>
              <a:avLst/>
              <a:gdLst/>
              <a:ahLst/>
              <a:cxnLst>
                <a:cxn ang="0">
                  <a:pos x="52" y="192"/>
                </a:cxn>
                <a:cxn ang="0">
                  <a:pos x="57" y="191"/>
                </a:cxn>
                <a:cxn ang="0">
                  <a:pos x="63" y="188"/>
                </a:cxn>
                <a:cxn ang="0">
                  <a:pos x="68" y="185"/>
                </a:cxn>
                <a:cxn ang="0">
                  <a:pos x="70" y="185"/>
                </a:cxn>
                <a:cxn ang="0">
                  <a:pos x="68" y="182"/>
                </a:cxn>
                <a:cxn ang="0">
                  <a:pos x="66" y="173"/>
                </a:cxn>
                <a:cxn ang="0">
                  <a:pos x="63" y="158"/>
                </a:cxn>
                <a:cxn ang="0">
                  <a:pos x="58" y="139"/>
                </a:cxn>
                <a:cxn ang="0">
                  <a:pos x="53" y="118"/>
                </a:cxn>
                <a:cxn ang="0">
                  <a:pos x="47" y="93"/>
                </a:cxn>
                <a:cxn ang="0">
                  <a:pos x="40" y="68"/>
                </a:cxn>
                <a:cxn ang="0">
                  <a:pos x="35" y="41"/>
                </a:cxn>
                <a:cxn ang="0">
                  <a:pos x="36" y="41"/>
                </a:cxn>
                <a:cxn ang="0">
                  <a:pos x="30" y="35"/>
                </a:cxn>
                <a:cxn ang="0">
                  <a:pos x="27" y="27"/>
                </a:cxn>
                <a:cxn ang="0">
                  <a:pos x="22" y="19"/>
                </a:cxn>
                <a:cxn ang="0">
                  <a:pos x="17" y="10"/>
                </a:cxn>
                <a:cxn ang="0">
                  <a:pos x="17" y="10"/>
                </a:cxn>
                <a:cxn ang="0">
                  <a:pos x="14" y="10"/>
                </a:cxn>
                <a:cxn ang="0">
                  <a:pos x="13" y="12"/>
                </a:cxn>
                <a:cxn ang="0">
                  <a:pos x="12" y="9"/>
                </a:cxn>
                <a:cxn ang="0">
                  <a:pos x="11" y="6"/>
                </a:cxn>
                <a:cxn ang="0">
                  <a:pos x="8" y="4"/>
                </a:cxn>
                <a:cxn ang="0">
                  <a:pos x="7" y="0"/>
                </a:cxn>
                <a:cxn ang="0">
                  <a:pos x="7" y="4"/>
                </a:cxn>
                <a:cxn ang="0">
                  <a:pos x="7" y="6"/>
                </a:cxn>
                <a:cxn ang="0">
                  <a:pos x="5" y="7"/>
                </a:cxn>
                <a:cxn ang="0">
                  <a:pos x="5" y="10"/>
                </a:cxn>
                <a:cxn ang="0">
                  <a:pos x="3" y="10"/>
                </a:cxn>
                <a:cxn ang="0">
                  <a:pos x="0" y="10"/>
                </a:cxn>
                <a:cxn ang="0">
                  <a:pos x="0" y="9"/>
                </a:cxn>
                <a:cxn ang="0">
                  <a:pos x="0" y="15"/>
                </a:cxn>
                <a:cxn ang="0">
                  <a:pos x="3" y="21"/>
                </a:cxn>
                <a:cxn ang="0">
                  <a:pos x="4" y="25"/>
                </a:cxn>
                <a:cxn ang="0">
                  <a:pos x="4" y="33"/>
                </a:cxn>
                <a:cxn ang="0">
                  <a:pos x="4" y="35"/>
                </a:cxn>
                <a:cxn ang="0">
                  <a:pos x="7" y="47"/>
                </a:cxn>
                <a:cxn ang="0">
                  <a:pos x="11" y="59"/>
                </a:cxn>
                <a:cxn ang="0">
                  <a:pos x="13" y="68"/>
                </a:cxn>
                <a:cxn ang="0">
                  <a:pos x="17" y="78"/>
                </a:cxn>
                <a:cxn ang="0">
                  <a:pos x="22" y="96"/>
                </a:cxn>
                <a:cxn ang="0">
                  <a:pos x="27" y="111"/>
                </a:cxn>
                <a:cxn ang="0">
                  <a:pos x="31" y="126"/>
                </a:cxn>
                <a:cxn ang="0">
                  <a:pos x="35" y="139"/>
                </a:cxn>
                <a:cxn ang="0">
                  <a:pos x="39" y="152"/>
                </a:cxn>
                <a:cxn ang="0">
                  <a:pos x="43" y="166"/>
                </a:cxn>
                <a:cxn ang="0">
                  <a:pos x="45" y="178"/>
                </a:cxn>
                <a:cxn ang="0">
                  <a:pos x="49" y="191"/>
                </a:cxn>
                <a:cxn ang="0">
                  <a:pos x="52" y="192"/>
                </a:cxn>
              </a:cxnLst>
              <a:rect l="0" t="0" r="r" b="b"/>
              <a:pathLst>
                <a:path w="70" h="192">
                  <a:moveTo>
                    <a:pt x="52" y="192"/>
                  </a:moveTo>
                  <a:lnTo>
                    <a:pt x="57" y="191"/>
                  </a:lnTo>
                  <a:lnTo>
                    <a:pt x="63" y="188"/>
                  </a:lnTo>
                  <a:lnTo>
                    <a:pt x="68" y="185"/>
                  </a:lnTo>
                  <a:lnTo>
                    <a:pt x="70" y="185"/>
                  </a:lnTo>
                  <a:lnTo>
                    <a:pt x="68" y="182"/>
                  </a:lnTo>
                  <a:lnTo>
                    <a:pt x="66" y="173"/>
                  </a:lnTo>
                  <a:lnTo>
                    <a:pt x="63" y="158"/>
                  </a:lnTo>
                  <a:lnTo>
                    <a:pt x="58" y="139"/>
                  </a:lnTo>
                  <a:lnTo>
                    <a:pt x="53" y="118"/>
                  </a:lnTo>
                  <a:lnTo>
                    <a:pt x="47" y="93"/>
                  </a:lnTo>
                  <a:lnTo>
                    <a:pt x="40" y="68"/>
                  </a:lnTo>
                  <a:lnTo>
                    <a:pt x="35" y="41"/>
                  </a:lnTo>
                  <a:lnTo>
                    <a:pt x="36" y="41"/>
                  </a:lnTo>
                  <a:lnTo>
                    <a:pt x="30" y="35"/>
                  </a:lnTo>
                  <a:lnTo>
                    <a:pt x="27" y="27"/>
                  </a:lnTo>
                  <a:lnTo>
                    <a:pt x="22" y="19"/>
                  </a:lnTo>
                  <a:lnTo>
                    <a:pt x="17" y="10"/>
                  </a:lnTo>
                  <a:lnTo>
                    <a:pt x="17" y="10"/>
                  </a:lnTo>
                  <a:lnTo>
                    <a:pt x="14" y="10"/>
                  </a:lnTo>
                  <a:lnTo>
                    <a:pt x="13" y="12"/>
                  </a:lnTo>
                  <a:lnTo>
                    <a:pt x="12" y="9"/>
                  </a:lnTo>
                  <a:lnTo>
                    <a:pt x="11" y="6"/>
                  </a:lnTo>
                  <a:lnTo>
                    <a:pt x="8" y="4"/>
                  </a:lnTo>
                  <a:lnTo>
                    <a:pt x="7" y="0"/>
                  </a:lnTo>
                  <a:lnTo>
                    <a:pt x="7" y="4"/>
                  </a:lnTo>
                  <a:lnTo>
                    <a:pt x="7" y="6"/>
                  </a:lnTo>
                  <a:lnTo>
                    <a:pt x="5" y="7"/>
                  </a:lnTo>
                  <a:lnTo>
                    <a:pt x="5" y="10"/>
                  </a:lnTo>
                  <a:lnTo>
                    <a:pt x="3" y="10"/>
                  </a:lnTo>
                  <a:lnTo>
                    <a:pt x="0" y="10"/>
                  </a:lnTo>
                  <a:lnTo>
                    <a:pt x="0" y="9"/>
                  </a:lnTo>
                  <a:lnTo>
                    <a:pt x="0" y="15"/>
                  </a:lnTo>
                  <a:lnTo>
                    <a:pt x="3" y="21"/>
                  </a:lnTo>
                  <a:lnTo>
                    <a:pt x="4" y="25"/>
                  </a:lnTo>
                  <a:lnTo>
                    <a:pt x="4" y="33"/>
                  </a:lnTo>
                  <a:lnTo>
                    <a:pt x="4" y="35"/>
                  </a:lnTo>
                  <a:lnTo>
                    <a:pt x="7" y="47"/>
                  </a:lnTo>
                  <a:lnTo>
                    <a:pt x="11" y="59"/>
                  </a:lnTo>
                  <a:lnTo>
                    <a:pt x="13" y="68"/>
                  </a:lnTo>
                  <a:lnTo>
                    <a:pt x="17" y="78"/>
                  </a:lnTo>
                  <a:lnTo>
                    <a:pt x="22" y="96"/>
                  </a:lnTo>
                  <a:lnTo>
                    <a:pt x="27" y="111"/>
                  </a:lnTo>
                  <a:lnTo>
                    <a:pt x="31" y="126"/>
                  </a:lnTo>
                  <a:lnTo>
                    <a:pt x="35" y="139"/>
                  </a:lnTo>
                  <a:lnTo>
                    <a:pt x="39" y="152"/>
                  </a:lnTo>
                  <a:lnTo>
                    <a:pt x="43" y="166"/>
                  </a:lnTo>
                  <a:lnTo>
                    <a:pt x="45" y="178"/>
                  </a:lnTo>
                  <a:lnTo>
                    <a:pt x="49" y="191"/>
                  </a:lnTo>
                  <a:lnTo>
                    <a:pt x="52" y="192"/>
                  </a:lnTo>
                  <a:close/>
                </a:path>
              </a:pathLst>
            </a:custGeom>
            <a:solidFill>
              <a:srgbClr val="FFFFFF"/>
            </a:solidFill>
            <a:ln w="9525">
              <a:noFill/>
              <a:round/>
              <a:headEnd/>
              <a:tailEnd/>
            </a:ln>
          </p:spPr>
          <p:txBody>
            <a:bodyPr/>
            <a:lstStyle/>
            <a:p>
              <a:endParaRPr lang="en-US"/>
            </a:p>
          </p:txBody>
        </p:sp>
        <p:sp>
          <p:nvSpPr>
            <p:cNvPr id="1242287" name="Freeform 1199"/>
            <p:cNvSpPr>
              <a:spLocks/>
            </p:cNvSpPr>
            <p:nvPr/>
          </p:nvSpPr>
          <p:spPr bwMode="auto">
            <a:xfrm>
              <a:off x="3613" y="2070"/>
              <a:ext cx="35" cy="97"/>
            </a:xfrm>
            <a:custGeom>
              <a:avLst/>
              <a:gdLst/>
              <a:ahLst/>
              <a:cxnLst>
                <a:cxn ang="0">
                  <a:pos x="52" y="192"/>
                </a:cxn>
                <a:cxn ang="0">
                  <a:pos x="52" y="192"/>
                </a:cxn>
                <a:cxn ang="0">
                  <a:pos x="57" y="191"/>
                </a:cxn>
                <a:cxn ang="0">
                  <a:pos x="63" y="188"/>
                </a:cxn>
                <a:cxn ang="0">
                  <a:pos x="68" y="185"/>
                </a:cxn>
                <a:cxn ang="0">
                  <a:pos x="70" y="185"/>
                </a:cxn>
                <a:cxn ang="0">
                  <a:pos x="68" y="182"/>
                </a:cxn>
                <a:cxn ang="0">
                  <a:pos x="66" y="173"/>
                </a:cxn>
                <a:cxn ang="0">
                  <a:pos x="63" y="158"/>
                </a:cxn>
                <a:cxn ang="0">
                  <a:pos x="58" y="139"/>
                </a:cxn>
                <a:cxn ang="0">
                  <a:pos x="53" y="118"/>
                </a:cxn>
                <a:cxn ang="0">
                  <a:pos x="47" y="93"/>
                </a:cxn>
                <a:cxn ang="0">
                  <a:pos x="40" y="68"/>
                </a:cxn>
                <a:cxn ang="0">
                  <a:pos x="35" y="41"/>
                </a:cxn>
                <a:cxn ang="0">
                  <a:pos x="36" y="41"/>
                </a:cxn>
                <a:cxn ang="0">
                  <a:pos x="30" y="35"/>
                </a:cxn>
                <a:cxn ang="0">
                  <a:pos x="27" y="27"/>
                </a:cxn>
                <a:cxn ang="0">
                  <a:pos x="22" y="19"/>
                </a:cxn>
                <a:cxn ang="0">
                  <a:pos x="17" y="10"/>
                </a:cxn>
                <a:cxn ang="0">
                  <a:pos x="17" y="10"/>
                </a:cxn>
                <a:cxn ang="0">
                  <a:pos x="14" y="10"/>
                </a:cxn>
                <a:cxn ang="0">
                  <a:pos x="13" y="12"/>
                </a:cxn>
                <a:cxn ang="0">
                  <a:pos x="12" y="9"/>
                </a:cxn>
                <a:cxn ang="0">
                  <a:pos x="11" y="6"/>
                </a:cxn>
                <a:cxn ang="0">
                  <a:pos x="8" y="4"/>
                </a:cxn>
                <a:cxn ang="0">
                  <a:pos x="7" y="0"/>
                </a:cxn>
                <a:cxn ang="0">
                  <a:pos x="7" y="4"/>
                </a:cxn>
                <a:cxn ang="0">
                  <a:pos x="7" y="6"/>
                </a:cxn>
                <a:cxn ang="0">
                  <a:pos x="5" y="7"/>
                </a:cxn>
                <a:cxn ang="0">
                  <a:pos x="5" y="10"/>
                </a:cxn>
                <a:cxn ang="0">
                  <a:pos x="3" y="10"/>
                </a:cxn>
                <a:cxn ang="0">
                  <a:pos x="0" y="10"/>
                </a:cxn>
                <a:cxn ang="0">
                  <a:pos x="0" y="9"/>
                </a:cxn>
                <a:cxn ang="0">
                  <a:pos x="0" y="15"/>
                </a:cxn>
                <a:cxn ang="0">
                  <a:pos x="3" y="21"/>
                </a:cxn>
                <a:cxn ang="0">
                  <a:pos x="4" y="25"/>
                </a:cxn>
                <a:cxn ang="0">
                  <a:pos x="4" y="33"/>
                </a:cxn>
                <a:cxn ang="0">
                  <a:pos x="4" y="35"/>
                </a:cxn>
                <a:cxn ang="0">
                  <a:pos x="7" y="47"/>
                </a:cxn>
                <a:cxn ang="0">
                  <a:pos x="11" y="59"/>
                </a:cxn>
                <a:cxn ang="0">
                  <a:pos x="13" y="68"/>
                </a:cxn>
                <a:cxn ang="0">
                  <a:pos x="17" y="78"/>
                </a:cxn>
                <a:cxn ang="0">
                  <a:pos x="22" y="96"/>
                </a:cxn>
                <a:cxn ang="0">
                  <a:pos x="27" y="111"/>
                </a:cxn>
                <a:cxn ang="0">
                  <a:pos x="31" y="126"/>
                </a:cxn>
                <a:cxn ang="0">
                  <a:pos x="35" y="139"/>
                </a:cxn>
                <a:cxn ang="0">
                  <a:pos x="39" y="152"/>
                </a:cxn>
                <a:cxn ang="0">
                  <a:pos x="43" y="166"/>
                </a:cxn>
                <a:cxn ang="0">
                  <a:pos x="45" y="178"/>
                </a:cxn>
                <a:cxn ang="0">
                  <a:pos x="49" y="191"/>
                </a:cxn>
                <a:cxn ang="0">
                  <a:pos x="52" y="192"/>
                </a:cxn>
              </a:cxnLst>
              <a:rect l="0" t="0" r="r" b="b"/>
              <a:pathLst>
                <a:path w="70" h="192">
                  <a:moveTo>
                    <a:pt x="52" y="192"/>
                  </a:moveTo>
                  <a:lnTo>
                    <a:pt x="52" y="192"/>
                  </a:lnTo>
                  <a:lnTo>
                    <a:pt x="57" y="191"/>
                  </a:lnTo>
                  <a:lnTo>
                    <a:pt x="63" y="188"/>
                  </a:lnTo>
                  <a:lnTo>
                    <a:pt x="68" y="185"/>
                  </a:lnTo>
                  <a:lnTo>
                    <a:pt x="70" y="185"/>
                  </a:lnTo>
                  <a:lnTo>
                    <a:pt x="68" y="182"/>
                  </a:lnTo>
                  <a:lnTo>
                    <a:pt x="66" y="173"/>
                  </a:lnTo>
                  <a:lnTo>
                    <a:pt x="63" y="158"/>
                  </a:lnTo>
                  <a:lnTo>
                    <a:pt x="58" y="139"/>
                  </a:lnTo>
                  <a:lnTo>
                    <a:pt x="53" y="118"/>
                  </a:lnTo>
                  <a:lnTo>
                    <a:pt x="47" y="93"/>
                  </a:lnTo>
                  <a:lnTo>
                    <a:pt x="40" y="68"/>
                  </a:lnTo>
                  <a:lnTo>
                    <a:pt x="35" y="41"/>
                  </a:lnTo>
                  <a:lnTo>
                    <a:pt x="36" y="41"/>
                  </a:lnTo>
                  <a:lnTo>
                    <a:pt x="30" y="35"/>
                  </a:lnTo>
                  <a:lnTo>
                    <a:pt x="27" y="27"/>
                  </a:lnTo>
                  <a:lnTo>
                    <a:pt x="22" y="19"/>
                  </a:lnTo>
                  <a:lnTo>
                    <a:pt x="17" y="10"/>
                  </a:lnTo>
                  <a:lnTo>
                    <a:pt x="17" y="10"/>
                  </a:lnTo>
                  <a:lnTo>
                    <a:pt x="14" y="10"/>
                  </a:lnTo>
                  <a:lnTo>
                    <a:pt x="13" y="12"/>
                  </a:lnTo>
                  <a:lnTo>
                    <a:pt x="12" y="9"/>
                  </a:lnTo>
                  <a:lnTo>
                    <a:pt x="11" y="6"/>
                  </a:lnTo>
                  <a:lnTo>
                    <a:pt x="8" y="4"/>
                  </a:lnTo>
                  <a:lnTo>
                    <a:pt x="7" y="0"/>
                  </a:lnTo>
                  <a:lnTo>
                    <a:pt x="7" y="4"/>
                  </a:lnTo>
                  <a:lnTo>
                    <a:pt x="7" y="6"/>
                  </a:lnTo>
                  <a:lnTo>
                    <a:pt x="5" y="7"/>
                  </a:lnTo>
                  <a:lnTo>
                    <a:pt x="5" y="10"/>
                  </a:lnTo>
                  <a:lnTo>
                    <a:pt x="3" y="10"/>
                  </a:lnTo>
                  <a:lnTo>
                    <a:pt x="0" y="10"/>
                  </a:lnTo>
                  <a:lnTo>
                    <a:pt x="0" y="9"/>
                  </a:lnTo>
                  <a:lnTo>
                    <a:pt x="0" y="15"/>
                  </a:lnTo>
                  <a:lnTo>
                    <a:pt x="3" y="21"/>
                  </a:lnTo>
                  <a:lnTo>
                    <a:pt x="4" y="25"/>
                  </a:lnTo>
                  <a:lnTo>
                    <a:pt x="4" y="33"/>
                  </a:lnTo>
                  <a:lnTo>
                    <a:pt x="4" y="35"/>
                  </a:lnTo>
                  <a:lnTo>
                    <a:pt x="7" y="47"/>
                  </a:lnTo>
                  <a:lnTo>
                    <a:pt x="11" y="59"/>
                  </a:lnTo>
                  <a:lnTo>
                    <a:pt x="13" y="68"/>
                  </a:lnTo>
                  <a:lnTo>
                    <a:pt x="17" y="78"/>
                  </a:lnTo>
                  <a:lnTo>
                    <a:pt x="22" y="96"/>
                  </a:lnTo>
                  <a:lnTo>
                    <a:pt x="27" y="111"/>
                  </a:lnTo>
                  <a:lnTo>
                    <a:pt x="31" y="126"/>
                  </a:lnTo>
                  <a:lnTo>
                    <a:pt x="35" y="139"/>
                  </a:lnTo>
                  <a:lnTo>
                    <a:pt x="39" y="152"/>
                  </a:lnTo>
                  <a:lnTo>
                    <a:pt x="43" y="166"/>
                  </a:lnTo>
                  <a:lnTo>
                    <a:pt x="45" y="178"/>
                  </a:lnTo>
                  <a:lnTo>
                    <a:pt x="49" y="191"/>
                  </a:lnTo>
                  <a:lnTo>
                    <a:pt x="52" y="192"/>
                  </a:lnTo>
                  <a:close/>
                </a:path>
              </a:pathLst>
            </a:custGeom>
            <a:noFill/>
            <a:ln w="1588">
              <a:solidFill>
                <a:srgbClr val="000000"/>
              </a:solidFill>
              <a:prstDash val="solid"/>
              <a:round/>
              <a:headEnd/>
              <a:tailEnd/>
            </a:ln>
          </p:spPr>
          <p:txBody>
            <a:bodyPr/>
            <a:lstStyle/>
            <a:p>
              <a:endParaRPr lang="en-US"/>
            </a:p>
          </p:txBody>
        </p:sp>
        <p:sp>
          <p:nvSpPr>
            <p:cNvPr id="1242288" name="Freeform 1200"/>
            <p:cNvSpPr>
              <a:spLocks/>
            </p:cNvSpPr>
            <p:nvPr/>
          </p:nvSpPr>
          <p:spPr bwMode="auto">
            <a:xfrm>
              <a:off x="3584" y="2008"/>
              <a:ext cx="55" cy="159"/>
            </a:xfrm>
            <a:custGeom>
              <a:avLst/>
              <a:gdLst/>
              <a:ahLst/>
              <a:cxnLst>
                <a:cxn ang="0">
                  <a:pos x="59" y="148"/>
                </a:cxn>
                <a:cxn ang="0">
                  <a:pos x="51" y="122"/>
                </a:cxn>
                <a:cxn ang="0">
                  <a:pos x="42" y="92"/>
                </a:cxn>
                <a:cxn ang="0">
                  <a:pos x="34" y="61"/>
                </a:cxn>
                <a:cxn ang="0">
                  <a:pos x="29" y="49"/>
                </a:cxn>
                <a:cxn ang="0">
                  <a:pos x="23" y="37"/>
                </a:cxn>
                <a:cxn ang="0">
                  <a:pos x="20" y="27"/>
                </a:cxn>
                <a:cxn ang="0">
                  <a:pos x="16" y="22"/>
                </a:cxn>
                <a:cxn ang="0">
                  <a:pos x="12" y="19"/>
                </a:cxn>
                <a:cxn ang="0">
                  <a:pos x="11" y="9"/>
                </a:cxn>
                <a:cxn ang="0">
                  <a:pos x="5" y="5"/>
                </a:cxn>
                <a:cxn ang="0">
                  <a:pos x="3" y="10"/>
                </a:cxn>
                <a:cxn ang="0">
                  <a:pos x="2" y="15"/>
                </a:cxn>
                <a:cxn ang="0">
                  <a:pos x="0" y="22"/>
                </a:cxn>
                <a:cxn ang="0">
                  <a:pos x="0" y="30"/>
                </a:cxn>
                <a:cxn ang="0">
                  <a:pos x="2" y="39"/>
                </a:cxn>
                <a:cxn ang="0">
                  <a:pos x="0" y="49"/>
                </a:cxn>
                <a:cxn ang="0">
                  <a:pos x="0" y="53"/>
                </a:cxn>
                <a:cxn ang="0">
                  <a:pos x="2" y="61"/>
                </a:cxn>
                <a:cxn ang="0">
                  <a:pos x="2" y="65"/>
                </a:cxn>
                <a:cxn ang="0">
                  <a:pos x="2" y="74"/>
                </a:cxn>
                <a:cxn ang="0">
                  <a:pos x="7" y="92"/>
                </a:cxn>
                <a:cxn ang="0">
                  <a:pos x="12" y="108"/>
                </a:cxn>
                <a:cxn ang="0">
                  <a:pos x="18" y="123"/>
                </a:cxn>
                <a:cxn ang="0">
                  <a:pos x="21" y="135"/>
                </a:cxn>
                <a:cxn ang="0">
                  <a:pos x="35" y="175"/>
                </a:cxn>
                <a:cxn ang="0">
                  <a:pos x="53" y="231"/>
                </a:cxn>
                <a:cxn ang="0">
                  <a:pos x="74" y="284"/>
                </a:cxn>
                <a:cxn ang="0">
                  <a:pos x="87" y="317"/>
                </a:cxn>
                <a:cxn ang="0">
                  <a:pos x="95" y="320"/>
                </a:cxn>
                <a:cxn ang="0">
                  <a:pos x="109" y="318"/>
                </a:cxn>
                <a:cxn ang="0">
                  <a:pos x="102" y="304"/>
                </a:cxn>
                <a:cxn ang="0">
                  <a:pos x="96" y="278"/>
                </a:cxn>
                <a:cxn ang="0">
                  <a:pos x="88" y="252"/>
                </a:cxn>
                <a:cxn ang="0">
                  <a:pos x="79" y="222"/>
                </a:cxn>
                <a:cxn ang="0">
                  <a:pos x="70" y="194"/>
                </a:cxn>
                <a:cxn ang="0">
                  <a:pos x="64" y="173"/>
                </a:cxn>
              </a:cxnLst>
              <a:rect l="0" t="0" r="r" b="b"/>
              <a:pathLst>
                <a:path w="109" h="320">
                  <a:moveTo>
                    <a:pt x="61" y="161"/>
                  </a:moveTo>
                  <a:lnTo>
                    <a:pt x="59" y="148"/>
                  </a:lnTo>
                  <a:lnTo>
                    <a:pt x="53" y="135"/>
                  </a:lnTo>
                  <a:lnTo>
                    <a:pt x="51" y="122"/>
                  </a:lnTo>
                  <a:lnTo>
                    <a:pt x="46" y="107"/>
                  </a:lnTo>
                  <a:lnTo>
                    <a:pt x="42" y="92"/>
                  </a:lnTo>
                  <a:lnTo>
                    <a:pt x="37" y="77"/>
                  </a:lnTo>
                  <a:lnTo>
                    <a:pt x="34" y="61"/>
                  </a:lnTo>
                  <a:lnTo>
                    <a:pt x="30" y="46"/>
                  </a:lnTo>
                  <a:lnTo>
                    <a:pt x="29" y="49"/>
                  </a:lnTo>
                  <a:lnTo>
                    <a:pt x="27" y="43"/>
                  </a:lnTo>
                  <a:lnTo>
                    <a:pt x="23" y="37"/>
                  </a:lnTo>
                  <a:lnTo>
                    <a:pt x="21" y="34"/>
                  </a:lnTo>
                  <a:lnTo>
                    <a:pt x="20" y="27"/>
                  </a:lnTo>
                  <a:lnTo>
                    <a:pt x="18" y="27"/>
                  </a:lnTo>
                  <a:lnTo>
                    <a:pt x="16" y="22"/>
                  </a:lnTo>
                  <a:lnTo>
                    <a:pt x="14" y="19"/>
                  </a:lnTo>
                  <a:lnTo>
                    <a:pt x="12" y="19"/>
                  </a:lnTo>
                  <a:lnTo>
                    <a:pt x="12" y="16"/>
                  </a:lnTo>
                  <a:lnTo>
                    <a:pt x="11" y="9"/>
                  </a:lnTo>
                  <a:lnTo>
                    <a:pt x="7" y="0"/>
                  </a:lnTo>
                  <a:lnTo>
                    <a:pt x="5" y="5"/>
                  </a:lnTo>
                  <a:lnTo>
                    <a:pt x="5" y="9"/>
                  </a:lnTo>
                  <a:lnTo>
                    <a:pt x="3" y="10"/>
                  </a:lnTo>
                  <a:lnTo>
                    <a:pt x="3" y="9"/>
                  </a:lnTo>
                  <a:lnTo>
                    <a:pt x="2" y="15"/>
                  </a:lnTo>
                  <a:lnTo>
                    <a:pt x="2" y="19"/>
                  </a:lnTo>
                  <a:lnTo>
                    <a:pt x="0" y="22"/>
                  </a:lnTo>
                  <a:lnTo>
                    <a:pt x="0" y="24"/>
                  </a:lnTo>
                  <a:lnTo>
                    <a:pt x="0" y="30"/>
                  </a:lnTo>
                  <a:lnTo>
                    <a:pt x="2" y="34"/>
                  </a:lnTo>
                  <a:lnTo>
                    <a:pt x="2" y="39"/>
                  </a:lnTo>
                  <a:lnTo>
                    <a:pt x="2" y="45"/>
                  </a:lnTo>
                  <a:lnTo>
                    <a:pt x="0" y="49"/>
                  </a:lnTo>
                  <a:lnTo>
                    <a:pt x="0" y="50"/>
                  </a:lnTo>
                  <a:lnTo>
                    <a:pt x="0" y="53"/>
                  </a:lnTo>
                  <a:lnTo>
                    <a:pt x="0" y="58"/>
                  </a:lnTo>
                  <a:lnTo>
                    <a:pt x="2" y="61"/>
                  </a:lnTo>
                  <a:lnTo>
                    <a:pt x="2" y="64"/>
                  </a:lnTo>
                  <a:lnTo>
                    <a:pt x="2" y="65"/>
                  </a:lnTo>
                  <a:lnTo>
                    <a:pt x="2" y="68"/>
                  </a:lnTo>
                  <a:lnTo>
                    <a:pt x="2" y="74"/>
                  </a:lnTo>
                  <a:lnTo>
                    <a:pt x="3" y="84"/>
                  </a:lnTo>
                  <a:lnTo>
                    <a:pt x="7" y="92"/>
                  </a:lnTo>
                  <a:lnTo>
                    <a:pt x="10" y="99"/>
                  </a:lnTo>
                  <a:lnTo>
                    <a:pt x="12" y="108"/>
                  </a:lnTo>
                  <a:lnTo>
                    <a:pt x="14" y="116"/>
                  </a:lnTo>
                  <a:lnTo>
                    <a:pt x="18" y="123"/>
                  </a:lnTo>
                  <a:lnTo>
                    <a:pt x="20" y="129"/>
                  </a:lnTo>
                  <a:lnTo>
                    <a:pt x="21" y="135"/>
                  </a:lnTo>
                  <a:lnTo>
                    <a:pt x="28" y="151"/>
                  </a:lnTo>
                  <a:lnTo>
                    <a:pt x="35" y="175"/>
                  </a:lnTo>
                  <a:lnTo>
                    <a:pt x="44" y="203"/>
                  </a:lnTo>
                  <a:lnTo>
                    <a:pt x="53" y="231"/>
                  </a:lnTo>
                  <a:lnTo>
                    <a:pt x="64" y="259"/>
                  </a:lnTo>
                  <a:lnTo>
                    <a:pt x="74" y="284"/>
                  </a:lnTo>
                  <a:lnTo>
                    <a:pt x="80" y="304"/>
                  </a:lnTo>
                  <a:lnTo>
                    <a:pt x="87" y="317"/>
                  </a:lnTo>
                  <a:lnTo>
                    <a:pt x="89" y="320"/>
                  </a:lnTo>
                  <a:lnTo>
                    <a:pt x="95" y="320"/>
                  </a:lnTo>
                  <a:lnTo>
                    <a:pt x="101" y="320"/>
                  </a:lnTo>
                  <a:lnTo>
                    <a:pt x="109" y="318"/>
                  </a:lnTo>
                  <a:lnTo>
                    <a:pt x="106" y="317"/>
                  </a:lnTo>
                  <a:lnTo>
                    <a:pt x="102" y="304"/>
                  </a:lnTo>
                  <a:lnTo>
                    <a:pt x="100" y="292"/>
                  </a:lnTo>
                  <a:lnTo>
                    <a:pt x="96" y="278"/>
                  </a:lnTo>
                  <a:lnTo>
                    <a:pt x="92" y="265"/>
                  </a:lnTo>
                  <a:lnTo>
                    <a:pt x="88" y="252"/>
                  </a:lnTo>
                  <a:lnTo>
                    <a:pt x="84" y="237"/>
                  </a:lnTo>
                  <a:lnTo>
                    <a:pt x="79" y="222"/>
                  </a:lnTo>
                  <a:lnTo>
                    <a:pt x="74" y="204"/>
                  </a:lnTo>
                  <a:lnTo>
                    <a:pt x="70" y="194"/>
                  </a:lnTo>
                  <a:lnTo>
                    <a:pt x="68" y="185"/>
                  </a:lnTo>
                  <a:lnTo>
                    <a:pt x="64" y="173"/>
                  </a:lnTo>
                  <a:lnTo>
                    <a:pt x="61" y="161"/>
                  </a:lnTo>
                  <a:close/>
                </a:path>
              </a:pathLst>
            </a:custGeom>
            <a:solidFill>
              <a:srgbClr val="FFFFFF"/>
            </a:solidFill>
            <a:ln w="9525">
              <a:noFill/>
              <a:round/>
              <a:headEnd/>
              <a:tailEnd/>
            </a:ln>
          </p:spPr>
          <p:txBody>
            <a:bodyPr/>
            <a:lstStyle/>
            <a:p>
              <a:endParaRPr lang="en-US"/>
            </a:p>
          </p:txBody>
        </p:sp>
        <p:sp>
          <p:nvSpPr>
            <p:cNvPr id="1242289" name="Freeform 1201"/>
            <p:cNvSpPr>
              <a:spLocks/>
            </p:cNvSpPr>
            <p:nvPr/>
          </p:nvSpPr>
          <p:spPr bwMode="auto">
            <a:xfrm>
              <a:off x="3584" y="2008"/>
              <a:ext cx="55" cy="159"/>
            </a:xfrm>
            <a:custGeom>
              <a:avLst/>
              <a:gdLst/>
              <a:ahLst/>
              <a:cxnLst>
                <a:cxn ang="0">
                  <a:pos x="61" y="161"/>
                </a:cxn>
                <a:cxn ang="0">
                  <a:pos x="53" y="135"/>
                </a:cxn>
                <a:cxn ang="0">
                  <a:pos x="46" y="107"/>
                </a:cxn>
                <a:cxn ang="0">
                  <a:pos x="37" y="77"/>
                </a:cxn>
                <a:cxn ang="0">
                  <a:pos x="30" y="46"/>
                </a:cxn>
                <a:cxn ang="0">
                  <a:pos x="27" y="43"/>
                </a:cxn>
                <a:cxn ang="0">
                  <a:pos x="21" y="34"/>
                </a:cxn>
                <a:cxn ang="0">
                  <a:pos x="18" y="27"/>
                </a:cxn>
                <a:cxn ang="0">
                  <a:pos x="14" y="19"/>
                </a:cxn>
                <a:cxn ang="0">
                  <a:pos x="12" y="16"/>
                </a:cxn>
                <a:cxn ang="0">
                  <a:pos x="7" y="0"/>
                </a:cxn>
                <a:cxn ang="0">
                  <a:pos x="5" y="9"/>
                </a:cxn>
                <a:cxn ang="0">
                  <a:pos x="3" y="9"/>
                </a:cxn>
                <a:cxn ang="0">
                  <a:pos x="2" y="19"/>
                </a:cxn>
                <a:cxn ang="0">
                  <a:pos x="0" y="24"/>
                </a:cxn>
                <a:cxn ang="0">
                  <a:pos x="2" y="34"/>
                </a:cxn>
                <a:cxn ang="0">
                  <a:pos x="2" y="45"/>
                </a:cxn>
                <a:cxn ang="0">
                  <a:pos x="0" y="50"/>
                </a:cxn>
                <a:cxn ang="0">
                  <a:pos x="0" y="58"/>
                </a:cxn>
                <a:cxn ang="0">
                  <a:pos x="2" y="64"/>
                </a:cxn>
                <a:cxn ang="0">
                  <a:pos x="2" y="68"/>
                </a:cxn>
                <a:cxn ang="0">
                  <a:pos x="3" y="84"/>
                </a:cxn>
                <a:cxn ang="0">
                  <a:pos x="10" y="99"/>
                </a:cxn>
                <a:cxn ang="0">
                  <a:pos x="14" y="116"/>
                </a:cxn>
                <a:cxn ang="0">
                  <a:pos x="20" y="129"/>
                </a:cxn>
                <a:cxn ang="0">
                  <a:pos x="28" y="151"/>
                </a:cxn>
                <a:cxn ang="0">
                  <a:pos x="44" y="203"/>
                </a:cxn>
                <a:cxn ang="0">
                  <a:pos x="64" y="259"/>
                </a:cxn>
                <a:cxn ang="0">
                  <a:pos x="80" y="304"/>
                </a:cxn>
                <a:cxn ang="0">
                  <a:pos x="89" y="320"/>
                </a:cxn>
                <a:cxn ang="0">
                  <a:pos x="101" y="320"/>
                </a:cxn>
                <a:cxn ang="0">
                  <a:pos x="106" y="317"/>
                </a:cxn>
                <a:cxn ang="0">
                  <a:pos x="100" y="292"/>
                </a:cxn>
                <a:cxn ang="0">
                  <a:pos x="92" y="265"/>
                </a:cxn>
                <a:cxn ang="0">
                  <a:pos x="84" y="237"/>
                </a:cxn>
                <a:cxn ang="0">
                  <a:pos x="74" y="204"/>
                </a:cxn>
                <a:cxn ang="0">
                  <a:pos x="68" y="185"/>
                </a:cxn>
                <a:cxn ang="0">
                  <a:pos x="61" y="161"/>
                </a:cxn>
              </a:cxnLst>
              <a:rect l="0" t="0" r="r" b="b"/>
              <a:pathLst>
                <a:path w="109" h="320">
                  <a:moveTo>
                    <a:pt x="61" y="161"/>
                  </a:moveTo>
                  <a:lnTo>
                    <a:pt x="61" y="161"/>
                  </a:lnTo>
                  <a:lnTo>
                    <a:pt x="59" y="148"/>
                  </a:lnTo>
                  <a:lnTo>
                    <a:pt x="53" y="135"/>
                  </a:lnTo>
                  <a:lnTo>
                    <a:pt x="51" y="122"/>
                  </a:lnTo>
                  <a:lnTo>
                    <a:pt x="46" y="107"/>
                  </a:lnTo>
                  <a:lnTo>
                    <a:pt x="42" y="92"/>
                  </a:lnTo>
                  <a:lnTo>
                    <a:pt x="37" y="77"/>
                  </a:lnTo>
                  <a:lnTo>
                    <a:pt x="34" y="61"/>
                  </a:lnTo>
                  <a:lnTo>
                    <a:pt x="30" y="46"/>
                  </a:lnTo>
                  <a:lnTo>
                    <a:pt x="29" y="49"/>
                  </a:lnTo>
                  <a:lnTo>
                    <a:pt x="27" y="43"/>
                  </a:lnTo>
                  <a:lnTo>
                    <a:pt x="23" y="37"/>
                  </a:lnTo>
                  <a:lnTo>
                    <a:pt x="21" y="34"/>
                  </a:lnTo>
                  <a:lnTo>
                    <a:pt x="20" y="27"/>
                  </a:lnTo>
                  <a:lnTo>
                    <a:pt x="18" y="27"/>
                  </a:lnTo>
                  <a:lnTo>
                    <a:pt x="16" y="22"/>
                  </a:lnTo>
                  <a:lnTo>
                    <a:pt x="14" y="19"/>
                  </a:lnTo>
                  <a:lnTo>
                    <a:pt x="12" y="19"/>
                  </a:lnTo>
                  <a:lnTo>
                    <a:pt x="12" y="16"/>
                  </a:lnTo>
                  <a:lnTo>
                    <a:pt x="11" y="9"/>
                  </a:lnTo>
                  <a:lnTo>
                    <a:pt x="7" y="0"/>
                  </a:lnTo>
                  <a:lnTo>
                    <a:pt x="5" y="5"/>
                  </a:lnTo>
                  <a:lnTo>
                    <a:pt x="5" y="9"/>
                  </a:lnTo>
                  <a:lnTo>
                    <a:pt x="3" y="10"/>
                  </a:lnTo>
                  <a:lnTo>
                    <a:pt x="3" y="9"/>
                  </a:lnTo>
                  <a:lnTo>
                    <a:pt x="2" y="15"/>
                  </a:lnTo>
                  <a:lnTo>
                    <a:pt x="2" y="19"/>
                  </a:lnTo>
                  <a:lnTo>
                    <a:pt x="0" y="22"/>
                  </a:lnTo>
                  <a:lnTo>
                    <a:pt x="0" y="24"/>
                  </a:lnTo>
                  <a:lnTo>
                    <a:pt x="0" y="30"/>
                  </a:lnTo>
                  <a:lnTo>
                    <a:pt x="2" y="34"/>
                  </a:lnTo>
                  <a:lnTo>
                    <a:pt x="2" y="39"/>
                  </a:lnTo>
                  <a:lnTo>
                    <a:pt x="2" y="45"/>
                  </a:lnTo>
                  <a:lnTo>
                    <a:pt x="0" y="49"/>
                  </a:lnTo>
                  <a:lnTo>
                    <a:pt x="0" y="50"/>
                  </a:lnTo>
                  <a:lnTo>
                    <a:pt x="0" y="53"/>
                  </a:lnTo>
                  <a:lnTo>
                    <a:pt x="0" y="58"/>
                  </a:lnTo>
                  <a:lnTo>
                    <a:pt x="2" y="61"/>
                  </a:lnTo>
                  <a:lnTo>
                    <a:pt x="2" y="64"/>
                  </a:lnTo>
                  <a:lnTo>
                    <a:pt x="2" y="65"/>
                  </a:lnTo>
                  <a:lnTo>
                    <a:pt x="2" y="68"/>
                  </a:lnTo>
                  <a:lnTo>
                    <a:pt x="2" y="74"/>
                  </a:lnTo>
                  <a:lnTo>
                    <a:pt x="3" y="84"/>
                  </a:lnTo>
                  <a:lnTo>
                    <a:pt x="7" y="92"/>
                  </a:lnTo>
                  <a:lnTo>
                    <a:pt x="10" y="99"/>
                  </a:lnTo>
                  <a:lnTo>
                    <a:pt x="12" y="108"/>
                  </a:lnTo>
                  <a:lnTo>
                    <a:pt x="14" y="116"/>
                  </a:lnTo>
                  <a:lnTo>
                    <a:pt x="18" y="123"/>
                  </a:lnTo>
                  <a:lnTo>
                    <a:pt x="20" y="129"/>
                  </a:lnTo>
                  <a:lnTo>
                    <a:pt x="21" y="135"/>
                  </a:lnTo>
                  <a:lnTo>
                    <a:pt x="28" y="151"/>
                  </a:lnTo>
                  <a:lnTo>
                    <a:pt x="35" y="175"/>
                  </a:lnTo>
                  <a:lnTo>
                    <a:pt x="44" y="203"/>
                  </a:lnTo>
                  <a:lnTo>
                    <a:pt x="53" y="231"/>
                  </a:lnTo>
                  <a:lnTo>
                    <a:pt x="64" y="259"/>
                  </a:lnTo>
                  <a:lnTo>
                    <a:pt x="74" y="284"/>
                  </a:lnTo>
                  <a:lnTo>
                    <a:pt x="80" y="304"/>
                  </a:lnTo>
                  <a:lnTo>
                    <a:pt x="87" y="317"/>
                  </a:lnTo>
                  <a:lnTo>
                    <a:pt x="89" y="320"/>
                  </a:lnTo>
                  <a:lnTo>
                    <a:pt x="95" y="320"/>
                  </a:lnTo>
                  <a:lnTo>
                    <a:pt x="101" y="320"/>
                  </a:lnTo>
                  <a:lnTo>
                    <a:pt x="109" y="318"/>
                  </a:lnTo>
                  <a:lnTo>
                    <a:pt x="106" y="317"/>
                  </a:lnTo>
                  <a:lnTo>
                    <a:pt x="102" y="304"/>
                  </a:lnTo>
                  <a:lnTo>
                    <a:pt x="100" y="292"/>
                  </a:lnTo>
                  <a:lnTo>
                    <a:pt x="96" y="278"/>
                  </a:lnTo>
                  <a:lnTo>
                    <a:pt x="92" y="265"/>
                  </a:lnTo>
                  <a:lnTo>
                    <a:pt x="88" y="252"/>
                  </a:lnTo>
                  <a:lnTo>
                    <a:pt x="84" y="237"/>
                  </a:lnTo>
                  <a:lnTo>
                    <a:pt x="79" y="222"/>
                  </a:lnTo>
                  <a:lnTo>
                    <a:pt x="74" y="204"/>
                  </a:lnTo>
                  <a:lnTo>
                    <a:pt x="70" y="194"/>
                  </a:lnTo>
                  <a:lnTo>
                    <a:pt x="68" y="185"/>
                  </a:lnTo>
                  <a:lnTo>
                    <a:pt x="64" y="173"/>
                  </a:lnTo>
                  <a:lnTo>
                    <a:pt x="61" y="161"/>
                  </a:lnTo>
                  <a:close/>
                </a:path>
              </a:pathLst>
            </a:custGeom>
            <a:noFill/>
            <a:ln w="1588">
              <a:solidFill>
                <a:srgbClr val="000000"/>
              </a:solidFill>
              <a:prstDash val="solid"/>
              <a:round/>
              <a:headEnd/>
              <a:tailEnd/>
            </a:ln>
          </p:spPr>
          <p:txBody>
            <a:bodyPr/>
            <a:lstStyle/>
            <a:p>
              <a:endParaRPr lang="en-US"/>
            </a:p>
          </p:txBody>
        </p:sp>
        <p:sp>
          <p:nvSpPr>
            <p:cNvPr id="1242290" name="Freeform 1202"/>
            <p:cNvSpPr>
              <a:spLocks/>
            </p:cNvSpPr>
            <p:nvPr/>
          </p:nvSpPr>
          <p:spPr bwMode="auto">
            <a:xfrm>
              <a:off x="3594" y="1996"/>
              <a:ext cx="44" cy="170"/>
            </a:xfrm>
            <a:custGeom>
              <a:avLst/>
              <a:gdLst/>
              <a:ahLst/>
              <a:cxnLst>
                <a:cxn ang="0">
                  <a:pos x="87" y="339"/>
                </a:cxn>
                <a:cxn ang="0">
                  <a:pos x="87" y="339"/>
                </a:cxn>
                <a:cxn ang="0">
                  <a:pos x="83" y="326"/>
                </a:cxn>
                <a:cxn ang="0">
                  <a:pos x="81" y="314"/>
                </a:cxn>
                <a:cxn ang="0">
                  <a:pos x="77" y="300"/>
                </a:cxn>
                <a:cxn ang="0">
                  <a:pos x="73" y="287"/>
                </a:cxn>
                <a:cxn ang="0">
                  <a:pos x="69" y="274"/>
                </a:cxn>
                <a:cxn ang="0">
                  <a:pos x="65" y="259"/>
                </a:cxn>
                <a:cxn ang="0">
                  <a:pos x="60" y="244"/>
                </a:cxn>
                <a:cxn ang="0">
                  <a:pos x="55" y="226"/>
                </a:cxn>
                <a:cxn ang="0">
                  <a:pos x="49" y="204"/>
                </a:cxn>
                <a:cxn ang="0">
                  <a:pos x="41" y="181"/>
                </a:cxn>
                <a:cxn ang="0">
                  <a:pos x="33" y="152"/>
                </a:cxn>
                <a:cxn ang="0">
                  <a:pos x="25" y="121"/>
                </a:cxn>
                <a:cxn ang="0">
                  <a:pos x="16" y="93"/>
                </a:cxn>
                <a:cxn ang="0">
                  <a:pos x="10" y="61"/>
                </a:cxn>
                <a:cxn ang="0">
                  <a:pos x="4" y="30"/>
                </a:cxn>
                <a:cxn ang="0">
                  <a:pos x="0" y="0"/>
                </a:cxn>
              </a:cxnLst>
              <a:rect l="0" t="0" r="r" b="b"/>
              <a:pathLst>
                <a:path w="87" h="339">
                  <a:moveTo>
                    <a:pt x="87" y="339"/>
                  </a:moveTo>
                  <a:lnTo>
                    <a:pt x="87" y="339"/>
                  </a:lnTo>
                  <a:lnTo>
                    <a:pt x="83" y="326"/>
                  </a:lnTo>
                  <a:lnTo>
                    <a:pt x="81" y="314"/>
                  </a:lnTo>
                  <a:lnTo>
                    <a:pt x="77" y="300"/>
                  </a:lnTo>
                  <a:lnTo>
                    <a:pt x="73" y="287"/>
                  </a:lnTo>
                  <a:lnTo>
                    <a:pt x="69" y="274"/>
                  </a:lnTo>
                  <a:lnTo>
                    <a:pt x="65" y="259"/>
                  </a:lnTo>
                  <a:lnTo>
                    <a:pt x="60" y="244"/>
                  </a:lnTo>
                  <a:lnTo>
                    <a:pt x="55" y="226"/>
                  </a:lnTo>
                  <a:lnTo>
                    <a:pt x="49" y="204"/>
                  </a:lnTo>
                  <a:lnTo>
                    <a:pt x="41" y="181"/>
                  </a:lnTo>
                  <a:lnTo>
                    <a:pt x="33" y="152"/>
                  </a:lnTo>
                  <a:lnTo>
                    <a:pt x="25" y="121"/>
                  </a:lnTo>
                  <a:lnTo>
                    <a:pt x="16" y="93"/>
                  </a:lnTo>
                  <a:lnTo>
                    <a:pt x="10" y="61"/>
                  </a:lnTo>
                  <a:lnTo>
                    <a:pt x="4" y="30"/>
                  </a:lnTo>
                  <a:lnTo>
                    <a:pt x="0" y="0"/>
                  </a:lnTo>
                </a:path>
              </a:pathLst>
            </a:custGeom>
            <a:noFill/>
            <a:ln w="1588">
              <a:solidFill>
                <a:srgbClr val="000000"/>
              </a:solidFill>
              <a:prstDash val="solid"/>
              <a:round/>
              <a:headEnd/>
              <a:tailEnd/>
            </a:ln>
          </p:spPr>
          <p:txBody>
            <a:bodyPr/>
            <a:lstStyle/>
            <a:p>
              <a:endParaRPr lang="en-US"/>
            </a:p>
          </p:txBody>
        </p:sp>
        <p:sp>
          <p:nvSpPr>
            <p:cNvPr id="1242291" name="Freeform 1203"/>
            <p:cNvSpPr>
              <a:spLocks/>
            </p:cNvSpPr>
            <p:nvPr/>
          </p:nvSpPr>
          <p:spPr bwMode="auto">
            <a:xfrm>
              <a:off x="3577" y="1840"/>
              <a:ext cx="71" cy="323"/>
            </a:xfrm>
            <a:custGeom>
              <a:avLst/>
              <a:gdLst/>
              <a:ahLst/>
              <a:cxnLst>
                <a:cxn ang="0">
                  <a:pos x="142" y="647"/>
                </a:cxn>
                <a:cxn ang="0">
                  <a:pos x="142" y="647"/>
                </a:cxn>
                <a:cxn ang="0">
                  <a:pos x="138" y="638"/>
                </a:cxn>
                <a:cxn ang="0">
                  <a:pos x="133" y="613"/>
                </a:cxn>
                <a:cxn ang="0">
                  <a:pos x="125" y="574"/>
                </a:cxn>
                <a:cxn ang="0">
                  <a:pos x="115" y="533"/>
                </a:cxn>
                <a:cxn ang="0">
                  <a:pos x="103" y="492"/>
                </a:cxn>
                <a:cxn ang="0">
                  <a:pos x="93" y="452"/>
                </a:cxn>
                <a:cxn ang="0">
                  <a:pos x="85" y="420"/>
                </a:cxn>
                <a:cxn ang="0">
                  <a:pos x="80" y="406"/>
                </a:cxn>
                <a:cxn ang="0">
                  <a:pos x="77" y="392"/>
                </a:cxn>
                <a:cxn ang="0">
                  <a:pos x="71" y="363"/>
                </a:cxn>
                <a:cxn ang="0">
                  <a:pos x="63" y="327"/>
                </a:cxn>
                <a:cxn ang="0">
                  <a:pos x="57" y="286"/>
                </a:cxn>
                <a:cxn ang="0">
                  <a:pos x="49" y="246"/>
                </a:cxn>
                <a:cxn ang="0">
                  <a:pos x="43" y="212"/>
                </a:cxn>
                <a:cxn ang="0">
                  <a:pos x="40" y="188"/>
                </a:cxn>
                <a:cxn ang="0">
                  <a:pos x="38" y="178"/>
                </a:cxn>
                <a:cxn ang="0">
                  <a:pos x="36" y="170"/>
                </a:cxn>
                <a:cxn ang="0">
                  <a:pos x="34" y="151"/>
                </a:cxn>
                <a:cxn ang="0">
                  <a:pos x="27" y="121"/>
                </a:cxn>
                <a:cxn ang="0">
                  <a:pos x="20" y="89"/>
                </a:cxn>
                <a:cxn ang="0">
                  <a:pos x="12" y="56"/>
                </a:cxn>
                <a:cxn ang="0">
                  <a:pos x="6" y="28"/>
                </a:cxn>
                <a:cxn ang="0">
                  <a:pos x="2" y="9"/>
                </a:cxn>
                <a:cxn ang="0">
                  <a:pos x="0" y="0"/>
                </a:cxn>
              </a:cxnLst>
              <a:rect l="0" t="0" r="r" b="b"/>
              <a:pathLst>
                <a:path w="142" h="647">
                  <a:moveTo>
                    <a:pt x="142" y="647"/>
                  </a:moveTo>
                  <a:lnTo>
                    <a:pt x="142" y="647"/>
                  </a:lnTo>
                  <a:lnTo>
                    <a:pt x="138" y="638"/>
                  </a:lnTo>
                  <a:lnTo>
                    <a:pt x="133" y="613"/>
                  </a:lnTo>
                  <a:lnTo>
                    <a:pt x="125" y="574"/>
                  </a:lnTo>
                  <a:lnTo>
                    <a:pt x="115" y="533"/>
                  </a:lnTo>
                  <a:lnTo>
                    <a:pt x="103" y="492"/>
                  </a:lnTo>
                  <a:lnTo>
                    <a:pt x="93" y="452"/>
                  </a:lnTo>
                  <a:lnTo>
                    <a:pt x="85" y="420"/>
                  </a:lnTo>
                  <a:lnTo>
                    <a:pt x="80" y="406"/>
                  </a:lnTo>
                  <a:lnTo>
                    <a:pt x="77" y="392"/>
                  </a:lnTo>
                  <a:lnTo>
                    <a:pt x="71" y="363"/>
                  </a:lnTo>
                  <a:lnTo>
                    <a:pt x="63" y="327"/>
                  </a:lnTo>
                  <a:lnTo>
                    <a:pt x="57" y="286"/>
                  </a:lnTo>
                  <a:lnTo>
                    <a:pt x="49" y="246"/>
                  </a:lnTo>
                  <a:lnTo>
                    <a:pt x="43" y="212"/>
                  </a:lnTo>
                  <a:lnTo>
                    <a:pt x="40" y="188"/>
                  </a:lnTo>
                  <a:lnTo>
                    <a:pt x="38" y="178"/>
                  </a:lnTo>
                  <a:lnTo>
                    <a:pt x="36" y="170"/>
                  </a:lnTo>
                  <a:lnTo>
                    <a:pt x="34" y="151"/>
                  </a:lnTo>
                  <a:lnTo>
                    <a:pt x="27" y="121"/>
                  </a:lnTo>
                  <a:lnTo>
                    <a:pt x="20" y="89"/>
                  </a:lnTo>
                  <a:lnTo>
                    <a:pt x="12" y="56"/>
                  </a:lnTo>
                  <a:lnTo>
                    <a:pt x="6" y="28"/>
                  </a:lnTo>
                  <a:lnTo>
                    <a:pt x="2" y="9"/>
                  </a:lnTo>
                  <a:lnTo>
                    <a:pt x="0" y="0"/>
                  </a:lnTo>
                </a:path>
              </a:pathLst>
            </a:custGeom>
            <a:noFill/>
            <a:ln w="1588">
              <a:solidFill>
                <a:srgbClr val="000000"/>
              </a:solidFill>
              <a:prstDash val="solid"/>
              <a:round/>
              <a:headEnd/>
              <a:tailEnd/>
            </a:ln>
          </p:spPr>
          <p:txBody>
            <a:bodyPr/>
            <a:lstStyle/>
            <a:p>
              <a:endParaRPr lang="en-US"/>
            </a:p>
          </p:txBody>
        </p:sp>
        <p:sp>
          <p:nvSpPr>
            <p:cNvPr id="1242292" name="Freeform 1204"/>
            <p:cNvSpPr>
              <a:spLocks/>
            </p:cNvSpPr>
            <p:nvPr/>
          </p:nvSpPr>
          <p:spPr bwMode="auto">
            <a:xfrm>
              <a:off x="3593" y="1962"/>
              <a:ext cx="61" cy="239"/>
            </a:xfrm>
            <a:custGeom>
              <a:avLst/>
              <a:gdLst/>
              <a:ahLst/>
              <a:cxnLst>
                <a:cxn ang="0">
                  <a:pos x="0" y="0"/>
                </a:cxn>
                <a:cxn ang="0">
                  <a:pos x="0" y="0"/>
                </a:cxn>
                <a:cxn ang="0">
                  <a:pos x="0" y="4"/>
                </a:cxn>
                <a:cxn ang="0">
                  <a:pos x="3" y="22"/>
                </a:cxn>
                <a:cxn ang="0">
                  <a:pos x="5" y="43"/>
                </a:cxn>
                <a:cxn ang="0">
                  <a:pos x="8" y="68"/>
                </a:cxn>
                <a:cxn ang="0">
                  <a:pos x="11" y="95"/>
                </a:cxn>
                <a:cxn ang="0">
                  <a:pos x="14" y="120"/>
                </a:cxn>
                <a:cxn ang="0">
                  <a:pos x="16" y="139"/>
                </a:cxn>
                <a:cxn ang="0">
                  <a:pos x="17" y="152"/>
                </a:cxn>
                <a:cxn ang="0">
                  <a:pos x="19" y="172"/>
                </a:cxn>
                <a:cxn ang="0">
                  <a:pos x="26" y="194"/>
                </a:cxn>
                <a:cxn ang="0">
                  <a:pos x="32" y="219"/>
                </a:cxn>
                <a:cxn ang="0">
                  <a:pos x="40" y="241"/>
                </a:cxn>
                <a:cxn ang="0">
                  <a:pos x="48" y="263"/>
                </a:cxn>
                <a:cxn ang="0">
                  <a:pos x="52" y="280"/>
                </a:cxn>
                <a:cxn ang="0">
                  <a:pos x="57" y="291"/>
                </a:cxn>
                <a:cxn ang="0">
                  <a:pos x="58" y="296"/>
                </a:cxn>
                <a:cxn ang="0">
                  <a:pos x="64" y="312"/>
                </a:cxn>
                <a:cxn ang="0">
                  <a:pos x="72" y="336"/>
                </a:cxn>
                <a:cxn ang="0">
                  <a:pos x="81" y="364"/>
                </a:cxn>
                <a:cxn ang="0">
                  <a:pos x="90" y="392"/>
                </a:cxn>
                <a:cxn ang="0">
                  <a:pos x="100" y="419"/>
                </a:cxn>
                <a:cxn ang="0">
                  <a:pos x="109" y="445"/>
                </a:cxn>
                <a:cxn ang="0">
                  <a:pos x="117" y="465"/>
                </a:cxn>
                <a:cxn ang="0">
                  <a:pos x="123" y="478"/>
                </a:cxn>
              </a:cxnLst>
              <a:rect l="0" t="0" r="r" b="b"/>
              <a:pathLst>
                <a:path w="123" h="478">
                  <a:moveTo>
                    <a:pt x="0" y="0"/>
                  </a:moveTo>
                  <a:lnTo>
                    <a:pt x="0" y="0"/>
                  </a:lnTo>
                  <a:lnTo>
                    <a:pt x="0" y="4"/>
                  </a:lnTo>
                  <a:lnTo>
                    <a:pt x="3" y="22"/>
                  </a:lnTo>
                  <a:lnTo>
                    <a:pt x="5" y="43"/>
                  </a:lnTo>
                  <a:lnTo>
                    <a:pt x="8" y="68"/>
                  </a:lnTo>
                  <a:lnTo>
                    <a:pt x="11" y="95"/>
                  </a:lnTo>
                  <a:lnTo>
                    <a:pt x="14" y="120"/>
                  </a:lnTo>
                  <a:lnTo>
                    <a:pt x="16" y="139"/>
                  </a:lnTo>
                  <a:lnTo>
                    <a:pt x="17" y="152"/>
                  </a:lnTo>
                  <a:lnTo>
                    <a:pt x="19" y="172"/>
                  </a:lnTo>
                  <a:lnTo>
                    <a:pt x="26" y="194"/>
                  </a:lnTo>
                  <a:lnTo>
                    <a:pt x="32" y="219"/>
                  </a:lnTo>
                  <a:lnTo>
                    <a:pt x="40" y="241"/>
                  </a:lnTo>
                  <a:lnTo>
                    <a:pt x="48" y="263"/>
                  </a:lnTo>
                  <a:lnTo>
                    <a:pt x="52" y="280"/>
                  </a:lnTo>
                  <a:lnTo>
                    <a:pt x="57" y="291"/>
                  </a:lnTo>
                  <a:lnTo>
                    <a:pt x="58" y="296"/>
                  </a:lnTo>
                  <a:lnTo>
                    <a:pt x="64" y="312"/>
                  </a:lnTo>
                  <a:lnTo>
                    <a:pt x="72" y="336"/>
                  </a:lnTo>
                  <a:lnTo>
                    <a:pt x="81" y="364"/>
                  </a:lnTo>
                  <a:lnTo>
                    <a:pt x="90" y="392"/>
                  </a:lnTo>
                  <a:lnTo>
                    <a:pt x="100" y="419"/>
                  </a:lnTo>
                  <a:lnTo>
                    <a:pt x="109" y="445"/>
                  </a:lnTo>
                  <a:lnTo>
                    <a:pt x="117" y="465"/>
                  </a:lnTo>
                  <a:lnTo>
                    <a:pt x="123" y="478"/>
                  </a:lnTo>
                </a:path>
              </a:pathLst>
            </a:custGeom>
            <a:noFill/>
            <a:ln w="1588">
              <a:solidFill>
                <a:srgbClr val="000000"/>
              </a:solidFill>
              <a:prstDash val="solid"/>
              <a:round/>
              <a:headEnd/>
              <a:tailEnd/>
            </a:ln>
          </p:spPr>
          <p:txBody>
            <a:bodyPr/>
            <a:lstStyle/>
            <a:p>
              <a:endParaRPr lang="en-US"/>
            </a:p>
          </p:txBody>
        </p:sp>
        <p:sp>
          <p:nvSpPr>
            <p:cNvPr id="1242293" name="Freeform 1205"/>
            <p:cNvSpPr>
              <a:spLocks/>
            </p:cNvSpPr>
            <p:nvPr/>
          </p:nvSpPr>
          <p:spPr bwMode="auto">
            <a:xfrm>
              <a:off x="3575" y="1974"/>
              <a:ext cx="7" cy="36"/>
            </a:xfrm>
            <a:custGeom>
              <a:avLst/>
              <a:gdLst/>
              <a:ahLst/>
              <a:cxnLst>
                <a:cxn ang="0">
                  <a:pos x="0" y="0"/>
                </a:cxn>
                <a:cxn ang="0">
                  <a:pos x="0" y="0"/>
                </a:cxn>
                <a:cxn ang="0">
                  <a:pos x="2" y="6"/>
                </a:cxn>
                <a:cxn ang="0">
                  <a:pos x="4" y="15"/>
                </a:cxn>
                <a:cxn ang="0">
                  <a:pos x="4" y="23"/>
                </a:cxn>
                <a:cxn ang="0">
                  <a:pos x="5" y="33"/>
                </a:cxn>
                <a:cxn ang="0">
                  <a:pos x="7" y="43"/>
                </a:cxn>
                <a:cxn ang="0">
                  <a:pos x="11" y="52"/>
                </a:cxn>
                <a:cxn ang="0">
                  <a:pos x="11" y="61"/>
                </a:cxn>
                <a:cxn ang="0">
                  <a:pos x="14" y="72"/>
                </a:cxn>
              </a:cxnLst>
              <a:rect l="0" t="0" r="r" b="b"/>
              <a:pathLst>
                <a:path w="14" h="72">
                  <a:moveTo>
                    <a:pt x="0" y="0"/>
                  </a:moveTo>
                  <a:lnTo>
                    <a:pt x="0" y="0"/>
                  </a:lnTo>
                  <a:lnTo>
                    <a:pt x="2" y="6"/>
                  </a:lnTo>
                  <a:lnTo>
                    <a:pt x="4" y="15"/>
                  </a:lnTo>
                  <a:lnTo>
                    <a:pt x="4" y="23"/>
                  </a:lnTo>
                  <a:lnTo>
                    <a:pt x="5" y="33"/>
                  </a:lnTo>
                  <a:lnTo>
                    <a:pt x="7" y="43"/>
                  </a:lnTo>
                  <a:lnTo>
                    <a:pt x="11" y="52"/>
                  </a:lnTo>
                  <a:lnTo>
                    <a:pt x="11" y="61"/>
                  </a:lnTo>
                  <a:lnTo>
                    <a:pt x="14" y="72"/>
                  </a:lnTo>
                </a:path>
              </a:pathLst>
            </a:custGeom>
            <a:noFill/>
            <a:ln w="1588">
              <a:solidFill>
                <a:srgbClr val="000000"/>
              </a:solidFill>
              <a:prstDash val="solid"/>
              <a:round/>
              <a:headEnd/>
              <a:tailEnd/>
            </a:ln>
          </p:spPr>
          <p:txBody>
            <a:bodyPr/>
            <a:lstStyle/>
            <a:p>
              <a:endParaRPr lang="en-US"/>
            </a:p>
          </p:txBody>
        </p:sp>
        <p:sp>
          <p:nvSpPr>
            <p:cNvPr id="1242294" name="Freeform 1206"/>
            <p:cNvSpPr>
              <a:spLocks/>
            </p:cNvSpPr>
            <p:nvPr/>
          </p:nvSpPr>
          <p:spPr bwMode="auto">
            <a:xfrm>
              <a:off x="3595" y="1976"/>
              <a:ext cx="10" cy="51"/>
            </a:xfrm>
            <a:custGeom>
              <a:avLst/>
              <a:gdLst/>
              <a:ahLst/>
              <a:cxnLst>
                <a:cxn ang="0">
                  <a:pos x="21" y="101"/>
                </a:cxn>
                <a:cxn ang="0">
                  <a:pos x="21" y="101"/>
                </a:cxn>
                <a:cxn ang="0">
                  <a:pos x="21" y="98"/>
                </a:cxn>
                <a:cxn ang="0">
                  <a:pos x="17" y="89"/>
                </a:cxn>
                <a:cxn ang="0">
                  <a:pos x="14" y="78"/>
                </a:cxn>
                <a:cxn ang="0">
                  <a:pos x="11" y="64"/>
                </a:cxn>
                <a:cxn ang="0">
                  <a:pos x="8" y="47"/>
                </a:cxn>
                <a:cxn ang="0">
                  <a:pos x="6" y="30"/>
                </a:cxn>
                <a:cxn ang="0">
                  <a:pos x="2" y="13"/>
                </a:cxn>
                <a:cxn ang="0">
                  <a:pos x="0" y="0"/>
                </a:cxn>
              </a:cxnLst>
              <a:rect l="0" t="0" r="r" b="b"/>
              <a:pathLst>
                <a:path w="21" h="101">
                  <a:moveTo>
                    <a:pt x="21" y="101"/>
                  </a:moveTo>
                  <a:lnTo>
                    <a:pt x="21" y="101"/>
                  </a:lnTo>
                  <a:lnTo>
                    <a:pt x="21" y="98"/>
                  </a:lnTo>
                  <a:lnTo>
                    <a:pt x="17" y="89"/>
                  </a:lnTo>
                  <a:lnTo>
                    <a:pt x="14" y="78"/>
                  </a:lnTo>
                  <a:lnTo>
                    <a:pt x="11" y="64"/>
                  </a:lnTo>
                  <a:lnTo>
                    <a:pt x="8" y="47"/>
                  </a:lnTo>
                  <a:lnTo>
                    <a:pt x="6" y="30"/>
                  </a:lnTo>
                  <a:lnTo>
                    <a:pt x="2" y="13"/>
                  </a:lnTo>
                  <a:lnTo>
                    <a:pt x="0" y="0"/>
                  </a:lnTo>
                </a:path>
              </a:pathLst>
            </a:custGeom>
            <a:noFill/>
            <a:ln w="1588">
              <a:solidFill>
                <a:srgbClr val="000000"/>
              </a:solidFill>
              <a:prstDash val="solid"/>
              <a:round/>
              <a:headEnd/>
              <a:tailEnd/>
            </a:ln>
          </p:spPr>
          <p:txBody>
            <a:bodyPr/>
            <a:lstStyle/>
            <a:p>
              <a:endParaRPr lang="en-US"/>
            </a:p>
          </p:txBody>
        </p:sp>
        <p:sp>
          <p:nvSpPr>
            <p:cNvPr id="1242295" name="Freeform 1207"/>
            <p:cNvSpPr>
              <a:spLocks/>
            </p:cNvSpPr>
            <p:nvPr/>
          </p:nvSpPr>
          <p:spPr bwMode="auto">
            <a:xfrm>
              <a:off x="3541" y="1823"/>
              <a:ext cx="36" cy="110"/>
            </a:xfrm>
            <a:custGeom>
              <a:avLst/>
              <a:gdLst/>
              <a:ahLst/>
              <a:cxnLst>
                <a:cxn ang="0">
                  <a:pos x="71" y="45"/>
                </a:cxn>
                <a:cxn ang="0">
                  <a:pos x="68" y="57"/>
                </a:cxn>
                <a:cxn ang="0">
                  <a:pos x="68" y="67"/>
                </a:cxn>
                <a:cxn ang="0">
                  <a:pos x="68" y="79"/>
                </a:cxn>
                <a:cxn ang="0">
                  <a:pos x="68" y="91"/>
                </a:cxn>
                <a:cxn ang="0">
                  <a:pos x="68" y="104"/>
                </a:cxn>
                <a:cxn ang="0">
                  <a:pos x="70" y="117"/>
                </a:cxn>
                <a:cxn ang="0">
                  <a:pos x="70" y="132"/>
                </a:cxn>
                <a:cxn ang="0">
                  <a:pos x="68" y="149"/>
                </a:cxn>
                <a:cxn ang="0">
                  <a:pos x="68" y="154"/>
                </a:cxn>
                <a:cxn ang="0">
                  <a:pos x="68" y="160"/>
                </a:cxn>
                <a:cxn ang="0">
                  <a:pos x="65" y="169"/>
                </a:cxn>
                <a:cxn ang="0">
                  <a:pos x="65" y="178"/>
                </a:cxn>
                <a:cxn ang="0">
                  <a:pos x="62" y="188"/>
                </a:cxn>
                <a:cxn ang="0">
                  <a:pos x="59" y="200"/>
                </a:cxn>
                <a:cxn ang="0">
                  <a:pos x="56" y="211"/>
                </a:cxn>
                <a:cxn ang="0">
                  <a:pos x="51" y="220"/>
                </a:cxn>
                <a:cxn ang="0">
                  <a:pos x="0" y="76"/>
                </a:cxn>
                <a:cxn ang="0">
                  <a:pos x="42" y="0"/>
                </a:cxn>
                <a:cxn ang="0">
                  <a:pos x="71" y="45"/>
                </a:cxn>
              </a:cxnLst>
              <a:rect l="0" t="0" r="r" b="b"/>
              <a:pathLst>
                <a:path w="71" h="220">
                  <a:moveTo>
                    <a:pt x="71" y="45"/>
                  </a:moveTo>
                  <a:lnTo>
                    <a:pt x="68" y="57"/>
                  </a:lnTo>
                  <a:lnTo>
                    <a:pt x="68" y="67"/>
                  </a:lnTo>
                  <a:lnTo>
                    <a:pt x="68" y="79"/>
                  </a:lnTo>
                  <a:lnTo>
                    <a:pt x="68" y="91"/>
                  </a:lnTo>
                  <a:lnTo>
                    <a:pt x="68" y="104"/>
                  </a:lnTo>
                  <a:lnTo>
                    <a:pt x="70" y="117"/>
                  </a:lnTo>
                  <a:lnTo>
                    <a:pt x="70" y="132"/>
                  </a:lnTo>
                  <a:lnTo>
                    <a:pt x="68" y="149"/>
                  </a:lnTo>
                  <a:lnTo>
                    <a:pt x="68" y="154"/>
                  </a:lnTo>
                  <a:lnTo>
                    <a:pt x="68" y="160"/>
                  </a:lnTo>
                  <a:lnTo>
                    <a:pt x="65" y="169"/>
                  </a:lnTo>
                  <a:lnTo>
                    <a:pt x="65" y="178"/>
                  </a:lnTo>
                  <a:lnTo>
                    <a:pt x="62" y="188"/>
                  </a:lnTo>
                  <a:lnTo>
                    <a:pt x="59" y="200"/>
                  </a:lnTo>
                  <a:lnTo>
                    <a:pt x="56" y="211"/>
                  </a:lnTo>
                  <a:lnTo>
                    <a:pt x="51" y="220"/>
                  </a:lnTo>
                  <a:lnTo>
                    <a:pt x="0" y="76"/>
                  </a:lnTo>
                  <a:lnTo>
                    <a:pt x="42" y="0"/>
                  </a:lnTo>
                  <a:lnTo>
                    <a:pt x="71" y="45"/>
                  </a:lnTo>
                  <a:close/>
                </a:path>
              </a:pathLst>
            </a:custGeom>
            <a:solidFill>
              <a:srgbClr val="FFFFFF"/>
            </a:solidFill>
            <a:ln w="9525">
              <a:noFill/>
              <a:round/>
              <a:headEnd/>
              <a:tailEnd/>
            </a:ln>
          </p:spPr>
          <p:txBody>
            <a:bodyPr/>
            <a:lstStyle/>
            <a:p>
              <a:endParaRPr lang="en-US"/>
            </a:p>
          </p:txBody>
        </p:sp>
        <p:sp>
          <p:nvSpPr>
            <p:cNvPr id="1242296" name="Freeform 1208"/>
            <p:cNvSpPr>
              <a:spLocks/>
            </p:cNvSpPr>
            <p:nvPr/>
          </p:nvSpPr>
          <p:spPr bwMode="auto">
            <a:xfrm>
              <a:off x="3541" y="1823"/>
              <a:ext cx="36" cy="110"/>
            </a:xfrm>
            <a:custGeom>
              <a:avLst/>
              <a:gdLst/>
              <a:ahLst/>
              <a:cxnLst>
                <a:cxn ang="0">
                  <a:pos x="71" y="45"/>
                </a:cxn>
                <a:cxn ang="0">
                  <a:pos x="71" y="45"/>
                </a:cxn>
                <a:cxn ang="0">
                  <a:pos x="68" y="57"/>
                </a:cxn>
                <a:cxn ang="0">
                  <a:pos x="68" y="67"/>
                </a:cxn>
                <a:cxn ang="0">
                  <a:pos x="68" y="79"/>
                </a:cxn>
                <a:cxn ang="0">
                  <a:pos x="68" y="91"/>
                </a:cxn>
                <a:cxn ang="0">
                  <a:pos x="68" y="104"/>
                </a:cxn>
                <a:cxn ang="0">
                  <a:pos x="70" y="117"/>
                </a:cxn>
                <a:cxn ang="0">
                  <a:pos x="70" y="132"/>
                </a:cxn>
                <a:cxn ang="0">
                  <a:pos x="68" y="149"/>
                </a:cxn>
                <a:cxn ang="0">
                  <a:pos x="68" y="154"/>
                </a:cxn>
                <a:cxn ang="0">
                  <a:pos x="68" y="160"/>
                </a:cxn>
                <a:cxn ang="0">
                  <a:pos x="65" y="169"/>
                </a:cxn>
                <a:cxn ang="0">
                  <a:pos x="65" y="178"/>
                </a:cxn>
                <a:cxn ang="0">
                  <a:pos x="62" y="188"/>
                </a:cxn>
                <a:cxn ang="0">
                  <a:pos x="59" y="200"/>
                </a:cxn>
                <a:cxn ang="0">
                  <a:pos x="56" y="211"/>
                </a:cxn>
                <a:cxn ang="0">
                  <a:pos x="51" y="220"/>
                </a:cxn>
                <a:cxn ang="0">
                  <a:pos x="0" y="76"/>
                </a:cxn>
                <a:cxn ang="0">
                  <a:pos x="42" y="0"/>
                </a:cxn>
                <a:cxn ang="0">
                  <a:pos x="71" y="45"/>
                </a:cxn>
              </a:cxnLst>
              <a:rect l="0" t="0" r="r" b="b"/>
              <a:pathLst>
                <a:path w="71" h="220">
                  <a:moveTo>
                    <a:pt x="71" y="45"/>
                  </a:moveTo>
                  <a:lnTo>
                    <a:pt x="71" y="45"/>
                  </a:lnTo>
                  <a:lnTo>
                    <a:pt x="68" y="57"/>
                  </a:lnTo>
                  <a:lnTo>
                    <a:pt x="68" y="67"/>
                  </a:lnTo>
                  <a:lnTo>
                    <a:pt x="68" y="79"/>
                  </a:lnTo>
                  <a:lnTo>
                    <a:pt x="68" y="91"/>
                  </a:lnTo>
                  <a:lnTo>
                    <a:pt x="68" y="104"/>
                  </a:lnTo>
                  <a:lnTo>
                    <a:pt x="70" y="117"/>
                  </a:lnTo>
                  <a:lnTo>
                    <a:pt x="70" y="132"/>
                  </a:lnTo>
                  <a:lnTo>
                    <a:pt x="68" y="149"/>
                  </a:lnTo>
                  <a:lnTo>
                    <a:pt x="68" y="154"/>
                  </a:lnTo>
                  <a:lnTo>
                    <a:pt x="68" y="160"/>
                  </a:lnTo>
                  <a:lnTo>
                    <a:pt x="65" y="169"/>
                  </a:lnTo>
                  <a:lnTo>
                    <a:pt x="65" y="178"/>
                  </a:lnTo>
                  <a:lnTo>
                    <a:pt x="62" y="188"/>
                  </a:lnTo>
                  <a:lnTo>
                    <a:pt x="59" y="200"/>
                  </a:lnTo>
                  <a:lnTo>
                    <a:pt x="56" y="211"/>
                  </a:lnTo>
                  <a:lnTo>
                    <a:pt x="51" y="220"/>
                  </a:lnTo>
                  <a:lnTo>
                    <a:pt x="0" y="76"/>
                  </a:lnTo>
                  <a:lnTo>
                    <a:pt x="42" y="0"/>
                  </a:lnTo>
                  <a:lnTo>
                    <a:pt x="71" y="45"/>
                  </a:lnTo>
                  <a:close/>
                </a:path>
              </a:pathLst>
            </a:custGeom>
            <a:noFill/>
            <a:ln w="1588">
              <a:solidFill>
                <a:srgbClr val="000000"/>
              </a:solidFill>
              <a:prstDash val="solid"/>
              <a:round/>
              <a:headEnd/>
              <a:tailEnd/>
            </a:ln>
          </p:spPr>
          <p:txBody>
            <a:bodyPr/>
            <a:lstStyle/>
            <a:p>
              <a:endParaRPr lang="en-US"/>
            </a:p>
          </p:txBody>
        </p:sp>
        <p:sp>
          <p:nvSpPr>
            <p:cNvPr id="1242297" name="Freeform 1209"/>
            <p:cNvSpPr>
              <a:spLocks/>
            </p:cNvSpPr>
            <p:nvPr/>
          </p:nvSpPr>
          <p:spPr bwMode="auto">
            <a:xfrm>
              <a:off x="3565" y="1878"/>
              <a:ext cx="5" cy="33"/>
            </a:xfrm>
            <a:custGeom>
              <a:avLst/>
              <a:gdLst/>
              <a:ahLst/>
              <a:cxnLst>
                <a:cxn ang="0">
                  <a:pos x="9" y="0"/>
                </a:cxn>
                <a:cxn ang="0">
                  <a:pos x="9" y="0"/>
                </a:cxn>
                <a:cxn ang="0">
                  <a:pos x="8" y="7"/>
                </a:cxn>
                <a:cxn ang="0">
                  <a:pos x="8" y="15"/>
                </a:cxn>
                <a:cxn ang="0">
                  <a:pos x="8" y="25"/>
                </a:cxn>
                <a:cxn ang="0">
                  <a:pos x="8" y="34"/>
                </a:cxn>
                <a:cxn ang="0">
                  <a:pos x="6" y="44"/>
                </a:cxn>
                <a:cxn ang="0">
                  <a:pos x="4" y="52"/>
                </a:cxn>
                <a:cxn ang="0">
                  <a:pos x="3" y="59"/>
                </a:cxn>
                <a:cxn ang="0">
                  <a:pos x="0" y="67"/>
                </a:cxn>
              </a:cxnLst>
              <a:rect l="0" t="0" r="r" b="b"/>
              <a:pathLst>
                <a:path w="9" h="67">
                  <a:moveTo>
                    <a:pt x="9" y="0"/>
                  </a:moveTo>
                  <a:lnTo>
                    <a:pt x="9" y="0"/>
                  </a:lnTo>
                  <a:lnTo>
                    <a:pt x="8" y="7"/>
                  </a:lnTo>
                  <a:lnTo>
                    <a:pt x="8" y="15"/>
                  </a:lnTo>
                  <a:lnTo>
                    <a:pt x="8" y="25"/>
                  </a:lnTo>
                  <a:lnTo>
                    <a:pt x="8" y="34"/>
                  </a:lnTo>
                  <a:lnTo>
                    <a:pt x="6" y="44"/>
                  </a:lnTo>
                  <a:lnTo>
                    <a:pt x="4" y="52"/>
                  </a:lnTo>
                  <a:lnTo>
                    <a:pt x="3" y="59"/>
                  </a:lnTo>
                  <a:lnTo>
                    <a:pt x="0" y="67"/>
                  </a:lnTo>
                </a:path>
              </a:pathLst>
            </a:custGeom>
            <a:noFill/>
            <a:ln w="1588">
              <a:solidFill>
                <a:srgbClr val="000000"/>
              </a:solidFill>
              <a:prstDash val="solid"/>
              <a:round/>
              <a:headEnd/>
              <a:tailEnd/>
            </a:ln>
          </p:spPr>
          <p:txBody>
            <a:bodyPr/>
            <a:lstStyle/>
            <a:p>
              <a:endParaRPr lang="en-US"/>
            </a:p>
          </p:txBody>
        </p:sp>
        <p:sp>
          <p:nvSpPr>
            <p:cNvPr id="1242298" name="Freeform 1210"/>
            <p:cNvSpPr>
              <a:spLocks/>
            </p:cNvSpPr>
            <p:nvPr/>
          </p:nvSpPr>
          <p:spPr bwMode="auto">
            <a:xfrm>
              <a:off x="3559" y="1869"/>
              <a:ext cx="5" cy="19"/>
            </a:xfrm>
            <a:custGeom>
              <a:avLst/>
              <a:gdLst/>
              <a:ahLst/>
              <a:cxnLst>
                <a:cxn ang="0">
                  <a:pos x="0" y="37"/>
                </a:cxn>
                <a:cxn ang="0">
                  <a:pos x="0" y="37"/>
                </a:cxn>
                <a:cxn ang="0">
                  <a:pos x="5" y="30"/>
                </a:cxn>
                <a:cxn ang="0">
                  <a:pos x="8" y="18"/>
                </a:cxn>
                <a:cxn ang="0">
                  <a:pos x="8" y="6"/>
                </a:cxn>
                <a:cxn ang="0">
                  <a:pos x="10" y="0"/>
                </a:cxn>
              </a:cxnLst>
              <a:rect l="0" t="0" r="r" b="b"/>
              <a:pathLst>
                <a:path w="10" h="37">
                  <a:moveTo>
                    <a:pt x="0" y="37"/>
                  </a:moveTo>
                  <a:lnTo>
                    <a:pt x="0" y="37"/>
                  </a:lnTo>
                  <a:lnTo>
                    <a:pt x="5" y="30"/>
                  </a:lnTo>
                  <a:lnTo>
                    <a:pt x="8" y="18"/>
                  </a:lnTo>
                  <a:lnTo>
                    <a:pt x="8" y="6"/>
                  </a:lnTo>
                  <a:lnTo>
                    <a:pt x="10" y="0"/>
                  </a:lnTo>
                </a:path>
              </a:pathLst>
            </a:custGeom>
            <a:noFill/>
            <a:ln w="1588">
              <a:solidFill>
                <a:srgbClr val="000000"/>
              </a:solidFill>
              <a:prstDash val="solid"/>
              <a:round/>
              <a:headEnd/>
              <a:tailEnd/>
            </a:ln>
          </p:spPr>
          <p:txBody>
            <a:bodyPr/>
            <a:lstStyle/>
            <a:p>
              <a:endParaRPr lang="en-US"/>
            </a:p>
          </p:txBody>
        </p:sp>
        <p:sp>
          <p:nvSpPr>
            <p:cNvPr id="1242299" name="Freeform 1211"/>
            <p:cNvSpPr>
              <a:spLocks/>
            </p:cNvSpPr>
            <p:nvPr/>
          </p:nvSpPr>
          <p:spPr bwMode="auto">
            <a:xfrm>
              <a:off x="3543" y="1820"/>
              <a:ext cx="32" cy="42"/>
            </a:xfrm>
            <a:custGeom>
              <a:avLst/>
              <a:gdLst/>
              <a:ahLst/>
              <a:cxnLst>
                <a:cxn ang="0">
                  <a:pos x="0" y="82"/>
                </a:cxn>
                <a:cxn ang="0">
                  <a:pos x="4" y="74"/>
                </a:cxn>
                <a:cxn ang="0">
                  <a:pos x="12" y="68"/>
                </a:cxn>
                <a:cxn ang="0">
                  <a:pos x="19" y="59"/>
                </a:cxn>
                <a:cxn ang="0">
                  <a:pos x="28" y="51"/>
                </a:cxn>
                <a:cxn ang="0">
                  <a:pos x="39" y="47"/>
                </a:cxn>
                <a:cxn ang="0">
                  <a:pos x="48" y="42"/>
                </a:cxn>
                <a:cxn ang="0">
                  <a:pos x="57" y="42"/>
                </a:cxn>
                <a:cxn ang="0">
                  <a:pos x="64" y="48"/>
                </a:cxn>
                <a:cxn ang="0">
                  <a:pos x="58" y="34"/>
                </a:cxn>
                <a:cxn ang="0">
                  <a:pos x="49" y="19"/>
                </a:cxn>
                <a:cxn ang="0">
                  <a:pos x="42" y="5"/>
                </a:cxn>
                <a:cxn ang="0">
                  <a:pos x="39" y="0"/>
                </a:cxn>
                <a:cxn ang="0">
                  <a:pos x="0" y="82"/>
                </a:cxn>
              </a:cxnLst>
              <a:rect l="0" t="0" r="r" b="b"/>
              <a:pathLst>
                <a:path w="64" h="82">
                  <a:moveTo>
                    <a:pt x="0" y="82"/>
                  </a:moveTo>
                  <a:lnTo>
                    <a:pt x="4" y="74"/>
                  </a:lnTo>
                  <a:lnTo>
                    <a:pt x="12" y="68"/>
                  </a:lnTo>
                  <a:lnTo>
                    <a:pt x="19" y="59"/>
                  </a:lnTo>
                  <a:lnTo>
                    <a:pt x="28" y="51"/>
                  </a:lnTo>
                  <a:lnTo>
                    <a:pt x="39" y="47"/>
                  </a:lnTo>
                  <a:lnTo>
                    <a:pt x="48" y="42"/>
                  </a:lnTo>
                  <a:lnTo>
                    <a:pt x="57" y="42"/>
                  </a:lnTo>
                  <a:lnTo>
                    <a:pt x="64" y="48"/>
                  </a:lnTo>
                  <a:lnTo>
                    <a:pt x="58" y="34"/>
                  </a:lnTo>
                  <a:lnTo>
                    <a:pt x="49" y="19"/>
                  </a:lnTo>
                  <a:lnTo>
                    <a:pt x="42" y="5"/>
                  </a:lnTo>
                  <a:lnTo>
                    <a:pt x="39" y="0"/>
                  </a:lnTo>
                  <a:lnTo>
                    <a:pt x="0" y="82"/>
                  </a:lnTo>
                  <a:close/>
                </a:path>
              </a:pathLst>
            </a:custGeom>
            <a:solidFill>
              <a:srgbClr val="FFFFFF"/>
            </a:solidFill>
            <a:ln w="9525">
              <a:noFill/>
              <a:round/>
              <a:headEnd/>
              <a:tailEnd/>
            </a:ln>
          </p:spPr>
          <p:txBody>
            <a:bodyPr/>
            <a:lstStyle/>
            <a:p>
              <a:endParaRPr lang="en-US"/>
            </a:p>
          </p:txBody>
        </p:sp>
        <p:sp>
          <p:nvSpPr>
            <p:cNvPr id="1242300" name="Freeform 1212"/>
            <p:cNvSpPr>
              <a:spLocks/>
            </p:cNvSpPr>
            <p:nvPr/>
          </p:nvSpPr>
          <p:spPr bwMode="auto">
            <a:xfrm>
              <a:off x="3543" y="1820"/>
              <a:ext cx="32" cy="42"/>
            </a:xfrm>
            <a:custGeom>
              <a:avLst/>
              <a:gdLst/>
              <a:ahLst/>
              <a:cxnLst>
                <a:cxn ang="0">
                  <a:pos x="0" y="82"/>
                </a:cxn>
                <a:cxn ang="0">
                  <a:pos x="0" y="82"/>
                </a:cxn>
                <a:cxn ang="0">
                  <a:pos x="4" y="74"/>
                </a:cxn>
                <a:cxn ang="0">
                  <a:pos x="12" y="68"/>
                </a:cxn>
                <a:cxn ang="0">
                  <a:pos x="19" y="59"/>
                </a:cxn>
                <a:cxn ang="0">
                  <a:pos x="28" y="51"/>
                </a:cxn>
                <a:cxn ang="0">
                  <a:pos x="39" y="47"/>
                </a:cxn>
                <a:cxn ang="0">
                  <a:pos x="48" y="42"/>
                </a:cxn>
                <a:cxn ang="0">
                  <a:pos x="57" y="42"/>
                </a:cxn>
                <a:cxn ang="0">
                  <a:pos x="64" y="48"/>
                </a:cxn>
                <a:cxn ang="0">
                  <a:pos x="58" y="34"/>
                </a:cxn>
                <a:cxn ang="0">
                  <a:pos x="49" y="19"/>
                </a:cxn>
                <a:cxn ang="0">
                  <a:pos x="42" y="5"/>
                </a:cxn>
                <a:cxn ang="0">
                  <a:pos x="39" y="0"/>
                </a:cxn>
                <a:cxn ang="0">
                  <a:pos x="0" y="82"/>
                </a:cxn>
              </a:cxnLst>
              <a:rect l="0" t="0" r="r" b="b"/>
              <a:pathLst>
                <a:path w="64" h="82">
                  <a:moveTo>
                    <a:pt x="0" y="82"/>
                  </a:moveTo>
                  <a:lnTo>
                    <a:pt x="0" y="82"/>
                  </a:lnTo>
                  <a:lnTo>
                    <a:pt x="4" y="74"/>
                  </a:lnTo>
                  <a:lnTo>
                    <a:pt x="12" y="68"/>
                  </a:lnTo>
                  <a:lnTo>
                    <a:pt x="19" y="59"/>
                  </a:lnTo>
                  <a:lnTo>
                    <a:pt x="28" y="51"/>
                  </a:lnTo>
                  <a:lnTo>
                    <a:pt x="39" y="47"/>
                  </a:lnTo>
                  <a:lnTo>
                    <a:pt x="48" y="42"/>
                  </a:lnTo>
                  <a:lnTo>
                    <a:pt x="57" y="42"/>
                  </a:lnTo>
                  <a:lnTo>
                    <a:pt x="64" y="48"/>
                  </a:lnTo>
                  <a:lnTo>
                    <a:pt x="58" y="34"/>
                  </a:lnTo>
                  <a:lnTo>
                    <a:pt x="49" y="19"/>
                  </a:lnTo>
                  <a:lnTo>
                    <a:pt x="42" y="5"/>
                  </a:lnTo>
                  <a:lnTo>
                    <a:pt x="39" y="0"/>
                  </a:lnTo>
                  <a:lnTo>
                    <a:pt x="0" y="82"/>
                  </a:lnTo>
                  <a:close/>
                </a:path>
              </a:pathLst>
            </a:custGeom>
            <a:noFill/>
            <a:ln w="1588">
              <a:solidFill>
                <a:srgbClr val="000000"/>
              </a:solidFill>
              <a:prstDash val="solid"/>
              <a:round/>
              <a:headEnd/>
              <a:tailEnd/>
            </a:ln>
          </p:spPr>
          <p:txBody>
            <a:bodyPr/>
            <a:lstStyle/>
            <a:p>
              <a:endParaRPr lang="en-US"/>
            </a:p>
          </p:txBody>
        </p:sp>
        <p:sp>
          <p:nvSpPr>
            <p:cNvPr id="1242301" name="Freeform 1213"/>
            <p:cNvSpPr>
              <a:spLocks/>
            </p:cNvSpPr>
            <p:nvPr/>
          </p:nvSpPr>
          <p:spPr bwMode="auto">
            <a:xfrm>
              <a:off x="3578" y="1849"/>
              <a:ext cx="82" cy="315"/>
            </a:xfrm>
            <a:custGeom>
              <a:avLst/>
              <a:gdLst/>
              <a:ahLst/>
              <a:cxnLst>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solidFill>
              <a:srgbClr val="FFFFFF"/>
            </a:solidFill>
            <a:ln w="9525">
              <a:noFill/>
              <a:round/>
              <a:headEnd/>
              <a:tailEnd/>
            </a:ln>
          </p:spPr>
          <p:txBody>
            <a:bodyPr/>
            <a:lstStyle/>
            <a:p>
              <a:endParaRPr lang="en-US"/>
            </a:p>
          </p:txBody>
        </p:sp>
        <p:sp>
          <p:nvSpPr>
            <p:cNvPr id="1242302" name="Freeform 1214"/>
            <p:cNvSpPr>
              <a:spLocks/>
            </p:cNvSpPr>
            <p:nvPr/>
          </p:nvSpPr>
          <p:spPr bwMode="auto">
            <a:xfrm>
              <a:off x="3578" y="1849"/>
              <a:ext cx="82" cy="315"/>
            </a:xfrm>
            <a:custGeom>
              <a:avLst/>
              <a:gdLst/>
              <a:ahLst/>
              <a:cxnLst>
                <a:cxn ang="0">
                  <a:pos x="55" y="51"/>
                </a:cxn>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5" y="51"/>
                  </a:ln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noFill/>
            <a:ln w="1588">
              <a:solidFill>
                <a:srgbClr val="000000"/>
              </a:solidFill>
              <a:prstDash val="solid"/>
              <a:round/>
              <a:headEnd/>
              <a:tailEnd/>
            </a:ln>
          </p:spPr>
          <p:txBody>
            <a:bodyPr/>
            <a:lstStyle/>
            <a:p>
              <a:endParaRPr lang="en-US"/>
            </a:p>
          </p:txBody>
        </p:sp>
        <p:sp>
          <p:nvSpPr>
            <p:cNvPr id="1242303" name="Freeform 1215"/>
            <p:cNvSpPr>
              <a:spLocks/>
            </p:cNvSpPr>
            <p:nvPr/>
          </p:nvSpPr>
          <p:spPr bwMode="auto">
            <a:xfrm>
              <a:off x="3621" y="2026"/>
              <a:ext cx="39" cy="138"/>
            </a:xfrm>
            <a:custGeom>
              <a:avLst/>
              <a:gdLst/>
              <a:ahLst/>
              <a:cxnLst>
                <a:cxn ang="0">
                  <a:pos x="5" y="95"/>
                </a:cxn>
                <a:cxn ang="0">
                  <a:pos x="12" y="119"/>
                </a:cxn>
                <a:cxn ang="0">
                  <a:pos x="18" y="139"/>
                </a:cxn>
                <a:cxn ang="0">
                  <a:pos x="21" y="153"/>
                </a:cxn>
                <a:cxn ang="0">
                  <a:pos x="26" y="166"/>
                </a:cxn>
                <a:cxn ang="0">
                  <a:pos x="31" y="200"/>
                </a:cxn>
                <a:cxn ang="0">
                  <a:pos x="40" y="241"/>
                </a:cxn>
                <a:cxn ang="0">
                  <a:pos x="45" y="271"/>
                </a:cxn>
                <a:cxn ang="0">
                  <a:pos x="77" y="274"/>
                </a:cxn>
                <a:cxn ang="0">
                  <a:pos x="65" y="225"/>
                </a:cxn>
                <a:cxn ang="0">
                  <a:pos x="58" y="170"/>
                </a:cxn>
                <a:cxn ang="0">
                  <a:pos x="53" y="111"/>
                </a:cxn>
                <a:cxn ang="0">
                  <a:pos x="49" y="45"/>
                </a:cxn>
                <a:cxn ang="0">
                  <a:pos x="49" y="36"/>
                </a:cxn>
                <a:cxn ang="0">
                  <a:pos x="49" y="25"/>
                </a:cxn>
                <a:cxn ang="0">
                  <a:pos x="46" y="15"/>
                </a:cxn>
                <a:cxn ang="0">
                  <a:pos x="40" y="8"/>
                </a:cxn>
                <a:cxn ang="0">
                  <a:pos x="32" y="9"/>
                </a:cxn>
                <a:cxn ang="0">
                  <a:pos x="27" y="2"/>
                </a:cxn>
                <a:cxn ang="0">
                  <a:pos x="23" y="2"/>
                </a:cxn>
                <a:cxn ang="0">
                  <a:pos x="21" y="9"/>
                </a:cxn>
                <a:cxn ang="0">
                  <a:pos x="18" y="12"/>
                </a:cxn>
                <a:cxn ang="0">
                  <a:pos x="13" y="15"/>
                </a:cxn>
                <a:cxn ang="0">
                  <a:pos x="12" y="19"/>
                </a:cxn>
                <a:cxn ang="0">
                  <a:pos x="9" y="27"/>
                </a:cxn>
                <a:cxn ang="0">
                  <a:pos x="9" y="33"/>
                </a:cxn>
                <a:cxn ang="0">
                  <a:pos x="6" y="39"/>
                </a:cxn>
                <a:cxn ang="0">
                  <a:pos x="5" y="43"/>
                </a:cxn>
                <a:cxn ang="0">
                  <a:pos x="3" y="47"/>
                </a:cxn>
                <a:cxn ang="0">
                  <a:pos x="0" y="47"/>
                </a:cxn>
                <a:cxn ang="0">
                  <a:pos x="0" y="64"/>
                </a:cxn>
                <a:cxn ang="0">
                  <a:pos x="3" y="77"/>
                </a:cxn>
              </a:cxnLst>
              <a:rect l="0" t="0" r="r" b="b"/>
              <a:pathLst>
                <a:path w="77" h="277">
                  <a:moveTo>
                    <a:pt x="3" y="80"/>
                  </a:moveTo>
                  <a:lnTo>
                    <a:pt x="5" y="95"/>
                  </a:lnTo>
                  <a:lnTo>
                    <a:pt x="9" y="108"/>
                  </a:lnTo>
                  <a:lnTo>
                    <a:pt x="12" y="119"/>
                  </a:lnTo>
                  <a:lnTo>
                    <a:pt x="14" y="129"/>
                  </a:lnTo>
                  <a:lnTo>
                    <a:pt x="18" y="139"/>
                  </a:lnTo>
                  <a:lnTo>
                    <a:pt x="19" y="145"/>
                  </a:lnTo>
                  <a:lnTo>
                    <a:pt x="21" y="153"/>
                  </a:lnTo>
                  <a:lnTo>
                    <a:pt x="22" y="157"/>
                  </a:lnTo>
                  <a:lnTo>
                    <a:pt x="26" y="166"/>
                  </a:lnTo>
                  <a:lnTo>
                    <a:pt x="28" y="182"/>
                  </a:lnTo>
                  <a:lnTo>
                    <a:pt x="31" y="200"/>
                  </a:lnTo>
                  <a:lnTo>
                    <a:pt x="36" y="222"/>
                  </a:lnTo>
                  <a:lnTo>
                    <a:pt x="40" y="241"/>
                  </a:lnTo>
                  <a:lnTo>
                    <a:pt x="44" y="259"/>
                  </a:lnTo>
                  <a:lnTo>
                    <a:pt x="45" y="271"/>
                  </a:lnTo>
                  <a:lnTo>
                    <a:pt x="46" y="277"/>
                  </a:lnTo>
                  <a:lnTo>
                    <a:pt x="77" y="274"/>
                  </a:lnTo>
                  <a:lnTo>
                    <a:pt x="71" y="250"/>
                  </a:lnTo>
                  <a:lnTo>
                    <a:pt x="65" y="225"/>
                  </a:lnTo>
                  <a:lnTo>
                    <a:pt x="62" y="199"/>
                  </a:lnTo>
                  <a:lnTo>
                    <a:pt x="58" y="170"/>
                  </a:lnTo>
                  <a:lnTo>
                    <a:pt x="55" y="142"/>
                  </a:lnTo>
                  <a:lnTo>
                    <a:pt x="53" y="111"/>
                  </a:lnTo>
                  <a:lnTo>
                    <a:pt x="51" y="80"/>
                  </a:lnTo>
                  <a:lnTo>
                    <a:pt x="49" y="45"/>
                  </a:lnTo>
                  <a:lnTo>
                    <a:pt x="49" y="40"/>
                  </a:lnTo>
                  <a:lnTo>
                    <a:pt x="49" y="36"/>
                  </a:lnTo>
                  <a:lnTo>
                    <a:pt x="49" y="30"/>
                  </a:lnTo>
                  <a:lnTo>
                    <a:pt x="49" y="25"/>
                  </a:lnTo>
                  <a:lnTo>
                    <a:pt x="47" y="25"/>
                  </a:lnTo>
                  <a:lnTo>
                    <a:pt x="46" y="15"/>
                  </a:lnTo>
                  <a:lnTo>
                    <a:pt x="44" y="9"/>
                  </a:lnTo>
                  <a:lnTo>
                    <a:pt x="40" y="8"/>
                  </a:lnTo>
                  <a:lnTo>
                    <a:pt x="35" y="9"/>
                  </a:lnTo>
                  <a:lnTo>
                    <a:pt x="32" y="9"/>
                  </a:lnTo>
                  <a:lnTo>
                    <a:pt x="30" y="6"/>
                  </a:lnTo>
                  <a:lnTo>
                    <a:pt x="27" y="2"/>
                  </a:lnTo>
                  <a:lnTo>
                    <a:pt x="26" y="0"/>
                  </a:lnTo>
                  <a:lnTo>
                    <a:pt x="23" y="2"/>
                  </a:lnTo>
                  <a:lnTo>
                    <a:pt x="22" y="6"/>
                  </a:lnTo>
                  <a:lnTo>
                    <a:pt x="21" y="9"/>
                  </a:lnTo>
                  <a:lnTo>
                    <a:pt x="19" y="12"/>
                  </a:lnTo>
                  <a:lnTo>
                    <a:pt x="18" y="12"/>
                  </a:lnTo>
                  <a:lnTo>
                    <a:pt x="14" y="13"/>
                  </a:lnTo>
                  <a:lnTo>
                    <a:pt x="13" y="15"/>
                  </a:lnTo>
                  <a:lnTo>
                    <a:pt x="12" y="16"/>
                  </a:lnTo>
                  <a:lnTo>
                    <a:pt x="12" y="19"/>
                  </a:lnTo>
                  <a:lnTo>
                    <a:pt x="10" y="24"/>
                  </a:lnTo>
                  <a:lnTo>
                    <a:pt x="9" y="27"/>
                  </a:lnTo>
                  <a:lnTo>
                    <a:pt x="9" y="30"/>
                  </a:lnTo>
                  <a:lnTo>
                    <a:pt x="9" y="33"/>
                  </a:lnTo>
                  <a:lnTo>
                    <a:pt x="6" y="37"/>
                  </a:lnTo>
                  <a:lnTo>
                    <a:pt x="6" y="39"/>
                  </a:lnTo>
                  <a:lnTo>
                    <a:pt x="5" y="42"/>
                  </a:lnTo>
                  <a:lnTo>
                    <a:pt x="5" y="43"/>
                  </a:lnTo>
                  <a:lnTo>
                    <a:pt x="4" y="47"/>
                  </a:lnTo>
                  <a:lnTo>
                    <a:pt x="3" y="47"/>
                  </a:lnTo>
                  <a:lnTo>
                    <a:pt x="0" y="47"/>
                  </a:lnTo>
                  <a:lnTo>
                    <a:pt x="0" y="47"/>
                  </a:lnTo>
                  <a:lnTo>
                    <a:pt x="0" y="55"/>
                  </a:lnTo>
                  <a:lnTo>
                    <a:pt x="0" y="64"/>
                  </a:lnTo>
                  <a:lnTo>
                    <a:pt x="3" y="71"/>
                  </a:lnTo>
                  <a:lnTo>
                    <a:pt x="3" y="77"/>
                  </a:lnTo>
                  <a:lnTo>
                    <a:pt x="3" y="80"/>
                  </a:lnTo>
                  <a:close/>
                </a:path>
              </a:pathLst>
            </a:custGeom>
            <a:solidFill>
              <a:srgbClr val="FFFFFF"/>
            </a:solidFill>
            <a:ln w="9525">
              <a:noFill/>
              <a:round/>
              <a:headEnd/>
              <a:tailEnd/>
            </a:ln>
          </p:spPr>
          <p:txBody>
            <a:bodyPr/>
            <a:lstStyle/>
            <a:p>
              <a:endParaRPr lang="en-US"/>
            </a:p>
          </p:txBody>
        </p:sp>
        <p:sp>
          <p:nvSpPr>
            <p:cNvPr id="1242304" name="Freeform 1216"/>
            <p:cNvSpPr>
              <a:spLocks/>
            </p:cNvSpPr>
            <p:nvPr/>
          </p:nvSpPr>
          <p:spPr bwMode="auto">
            <a:xfrm>
              <a:off x="3621" y="2026"/>
              <a:ext cx="39" cy="138"/>
            </a:xfrm>
            <a:custGeom>
              <a:avLst/>
              <a:gdLst/>
              <a:ahLst/>
              <a:cxnLst>
                <a:cxn ang="0">
                  <a:pos x="3" y="80"/>
                </a:cxn>
                <a:cxn ang="0">
                  <a:pos x="9" y="108"/>
                </a:cxn>
                <a:cxn ang="0">
                  <a:pos x="14" y="129"/>
                </a:cxn>
                <a:cxn ang="0">
                  <a:pos x="19" y="145"/>
                </a:cxn>
                <a:cxn ang="0">
                  <a:pos x="22" y="157"/>
                </a:cxn>
                <a:cxn ang="0">
                  <a:pos x="28" y="182"/>
                </a:cxn>
                <a:cxn ang="0">
                  <a:pos x="36" y="222"/>
                </a:cxn>
                <a:cxn ang="0">
                  <a:pos x="44" y="259"/>
                </a:cxn>
                <a:cxn ang="0">
                  <a:pos x="46" y="277"/>
                </a:cxn>
                <a:cxn ang="0">
                  <a:pos x="71" y="250"/>
                </a:cxn>
                <a:cxn ang="0">
                  <a:pos x="62" y="199"/>
                </a:cxn>
                <a:cxn ang="0">
                  <a:pos x="55" y="142"/>
                </a:cxn>
                <a:cxn ang="0">
                  <a:pos x="51" y="80"/>
                </a:cxn>
                <a:cxn ang="0">
                  <a:pos x="49" y="40"/>
                </a:cxn>
                <a:cxn ang="0">
                  <a:pos x="49" y="30"/>
                </a:cxn>
                <a:cxn ang="0">
                  <a:pos x="47" y="25"/>
                </a:cxn>
                <a:cxn ang="0">
                  <a:pos x="44" y="9"/>
                </a:cxn>
                <a:cxn ang="0">
                  <a:pos x="35" y="9"/>
                </a:cxn>
                <a:cxn ang="0">
                  <a:pos x="30" y="6"/>
                </a:cxn>
                <a:cxn ang="0">
                  <a:pos x="26" y="0"/>
                </a:cxn>
                <a:cxn ang="0">
                  <a:pos x="22" y="6"/>
                </a:cxn>
                <a:cxn ang="0">
                  <a:pos x="19" y="12"/>
                </a:cxn>
                <a:cxn ang="0">
                  <a:pos x="14" y="13"/>
                </a:cxn>
                <a:cxn ang="0">
                  <a:pos x="12" y="16"/>
                </a:cxn>
                <a:cxn ang="0">
                  <a:pos x="10" y="24"/>
                </a:cxn>
                <a:cxn ang="0">
                  <a:pos x="9" y="30"/>
                </a:cxn>
                <a:cxn ang="0">
                  <a:pos x="6" y="37"/>
                </a:cxn>
                <a:cxn ang="0">
                  <a:pos x="5" y="42"/>
                </a:cxn>
                <a:cxn ang="0">
                  <a:pos x="4" y="47"/>
                </a:cxn>
                <a:cxn ang="0">
                  <a:pos x="0" y="47"/>
                </a:cxn>
                <a:cxn ang="0">
                  <a:pos x="0" y="55"/>
                </a:cxn>
                <a:cxn ang="0">
                  <a:pos x="3" y="71"/>
                </a:cxn>
                <a:cxn ang="0">
                  <a:pos x="3" y="80"/>
                </a:cxn>
              </a:cxnLst>
              <a:rect l="0" t="0" r="r" b="b"/>
              <a:pathLst>
                <a:path w="77" h="277">
                  <a:moveTo>
                    <a:pt x="3" y="80"/>
                  </a:moveTo>
                  <a:lnTo>
                    <a:pt x="3" y="80"/>
                  </a:lnTo>
                  <a:lnTo>
                    <a:pt x="5" y="95"/>
                  </a:lnTo>
                  <a:lnTo>
                    <a:pt x="9" y="108"/>
                  </a:lnTo>
                  <a:lnTo>
                    <a:pt x="12" y="119"/>
                  </a:lnTo>
                  <a:lnTo>
                    <a:pt x="14" y="129"/>
                  </a:lnTo>
                  <a:lnTo>
                    <a:pt x="18" y="139"/>
                  </a:lnTo>
                  <a:lnTo>
                    <a:pt x="19" y="145"/>
                  </a:lnTo>
                  <a:lnTo>
                    <a:pt x="21" y="153"/>
                  </a:lnTo>
                  <a:lnTo>
                    <a:pt x="22" y="157"/>
                  </a:lnTo>
                  <a:lnTo>
                    <a:pt x="26" y="166"/>
                  </a:lnTo>
                  <a:lnTo>
                    <a:pt x="28" y="182"/>
                  </a:lnTo>
                  <a:lnTo>
                    <a:pt x="31" y="200"/>
                  </a:lnTo>
                  <a:lnTo>
                    <a:pt x="36" y="222"/>
                  </a:lnTo>
                  <a:lnTo>
                    <a:pt x="40" y="241"/>
                  </a:lnTo>
                  <a:lnTo>
                    <a:pt x="44" y="259"/>
                  </a:lnTo>
                  <a:lnTo>
                    <a:pt x="45" y="271"/>
                  </a:lnTo>
                  <a:lnTo>
                    <a:pt x="46" y="277"/>
                  </a:lnTo>
                  <a:lnTo>
                    <a:pt x="77" y="274"/>
                  </a:lnTo>
                  <a:lnTo>
                    <a:pt x="71" y="250"/>
                  </a:lnTo>
                  <a:lnTo>
                    <a:pt x="65" y="225"/>
                  </a:lnTo>
                  <a:lnTo>
                    <a:pt x="62" y="199"/>
                  </a:lnTo>
                  <a:lnTo>
                    <a:pt x="58" y="170"/>
                  </a:lnTo>
                  <a:lnTo>
                    <a:pt x="55" y="142"/>
                  </a:lnTo>
                  <a:lnTo>
                    <a:pt x="53" y="111"/>
                  </a:lnTo>
                  <a:lnTo>
                    <a:pt x="51" y="80"/>
                  </a:lnTo>
                  <a:lnTo>
                    <a:pt x="49" y="45"/>
                  </a:lnTo>
                  <a:lnTo>
                    <a:pt x="49" y="40"/>
                  </a:lnTo>
                  <a:lnTo>
                    <a:pt x="49" y="36"/>
                  </a:lnTo>
                  <a:lnTo>
                    <a:pt x="49" y="30"/>
                  </a:lnTo>
                  <a:lnTo>
                    <a:pt x="49" y="25"/>
                  </a:lnTo>
                  <a:lnTo>
                    <a:pt x="47" y="25"/>
                  </a:lnTo>
                  <a:lnTo>
                    <a:pt x="46" y="15"/>
                  </a:lnTo>
                  <a:lnTo>
                    <a:pt x="44" y="9"/>
                  </a:lnTo>
                  <a:lnTo>
                    <a:pt x="40" y="8"/>
                  </a:lnTo>
                  <a:lnTo>
                    <a:pt x="35" y="9"/>
                  </a:lnTo>
                  <a:lnTo>
                    <a:pt x="32" y="9"/>
                  </a:lnTo>
                  <a:lnTo>
                    <a:pt x="30" y="6"/>
                  </a:lnTo>
                  <a:lnTo>
                    <a:pt x="27" y="2"/>
                  </a:lnTo>
                  <a:lnTo>
                    <a:pt x="26" y="0"/>
                  </a:lnTo>
                  <a:lnTo>
                    <a:pt x="23" y="2"/>
                  </a:lnTo>
                  <a:lnTo>
                    <a:pt x="22" y="6"/>
                  </a:lnTo>
                  <a:lnTo>
                    <a:pt x="21" y="9"/>
                  </a:lnTo>
                  <a:lnTo>
                    <a:pt x="19" y="12"/>
                  </a:lnTo>
                  <a:lnTo>
                    <a:pt x="18" y="12"/>
                  </a:lnTo>
                  <a:lnTo>
                    <a:pt x="14" y="13"/>
                  </a:lnTo>
                  <a:lnTo>
                    <a:pt x="13" y="15"/>
                  </a:lnTo>
                  <a:lnTo>
                    <a:pt x="12" y="16"/>
                  </a:lnTo>
                  <a:lnTo>
                    <a:pt x="12" y="19"/>
                  </a:lnTo>
                  <a:lnTo>
                    <a:pt x="10" y="24"/>
                  </a:lnTo>
                  <a:lnTo>
                    <a:pt x="9" y="27"/>
                  </a:lnTo>
                  <a:lnTo>
                    <a:pt x="9" y="30"/>
                  </a:lnTo>
                  <a:lnTo>
                    <a:pt x="9" y="33"/>
                  </a:lnTo>
                  <a:lnTo>
                    <a:pt x="6" y="37"/>
                  </a:lnTo>
                  <a:lnTo>
                    <a:pt x="6" y="39"/>
                  </a:lnTo>
                  <a:lnTo>
                    <a:pt x="5" y="42"/>
                  </a:lnTo>
                  <a:lnTo>
                    <a:pt x="5" y="43"/>
                  </a:lnTo>
                  <a:lnTo>
                    <a:pt x="4" y="47"/>
                  </a:lnTo>
                  <a:lnTo>
                    <a:pt x="3" y="47"/>
                  </a:lnTo>
                  <a:lnTo>
                    <a:pt x="0" y="47"/>
                  </a:lnTo>
                  <a:lnTo>
                    <a:pt x="0" y="47"/>
                  </a:lnTo>
                  <a:lnTo>
                    <a:pt x="0" y="55"/>
                  </a:lnTo>
                  <a:lnTo>
                    <a:pt x="0" y="64"/>
                  </a:lnTo>
                  <a:lnTo>
                    <a:pt x="3" y="71"/>
                  </a:lnTo>
                  <a:lnTo>
                    <a:pt x="3" y="77"/>
                  </a:lnTo>
                  <a:lnTo>
                    <a:pt x="3" y="80"/>
                  </a:lnTo>
                  <a:close/>
                </a:path>
              </a:pathLst>
            </a:custGeom>
            <a:noFill/>
            <a:ln w="1588">
              <a:solidFill>
                <a:srgbClr val="000000"/>
              </a:solidFill>
              <a:prstDash val="solid"/>
              <a:round/>
              <a:headEnd/>
              <a:tailEnd/>
            </a:ln>
          </p:spPr>
          <p:txBody>
            <a:bodyPr/>
            <a:lstStyle/>
            <a:p>
              <a:endParaRPr lang="en-US"/>
            </a:p>
          </p:txBody>
        </p:sp>
        <p:sp>
          <p:nvSpPr>
            <p:cNvPr id="1242305" name="Freeform 1217"/>
            <p:cNvSpPr>
              <a:spLocks/>
            </p:cNvSpPr>
            <p:nvPr/>
          </p:nvSpPr>
          <p:spPr bwMode="auto">
            <a:xfrm>
              <a:off x="3578" y="1849"/>
              <a:ext cx="82" cy="315"/>
            </a:xfrm>
            <a:custGeom>
              <a:avLst/>
              <a:gdLst/>
              <a:ahLst/>
              <a:cxnLst>
                <a:cxn ang="0">
                  <a:pos x="55" y="51"/>
                </a:cxn>
                <a:cxn ang="0">
                  <a:pos x="55" y="51"/>
                </a:cxn>
                <a:cxn ang="0">
                  <a:pos x="56" y="54"/>
                </a:cxn>
                <a:cxn ang="0">
                  <a:pos x="59" y="64"/>
                </a:cxn>
                <a:cxn ang="0">
                  <a:pos x="65" y="79"/>
                </a:cxn>
                <a:cxn ang="0">
                  <a:pos x="73" y="97"/>
                </a:cxn>
                <a:cxn ang="0">
                  <a:pos x="81" y="117"/>
                </a:cxn>
                <a:cxn ang="0">
                  <a:pos x="87" y="141"/>
                </a:cxn>
                <a:cxn ang="0">
                  <a:pos x="96" y="166"/>
                </a:cxn>
                <a:cxn ang="0">
                  <a:pos x="102" y="190"/>
                </a:cxn>
                <a:cxn ang="0">
                  <a:pos x="109" y="212"/>
                </a:cxn>
                <a:cxn ang="0">
                  <a:pos x="115" y="236"/>
                </a:cxn>
                <a:cxn ang="0">
                  <a:pos x="119" y="258"/>
                </a:cxn>
                <a:cxn ang="0">
                  <a:pos x="124" y="283"/>
                </a:cxn>
                <a:cxn ang="0">
                  <a:pos x="128" y="308"/>
                </a:cxn>
                <a:cxn ang="0">
                  <a:pos x="132" y="336"/>
                </a:cxn>
                <a:cxn ang="0">
                  <a:pos x="134" y="366"/>
                </a:cxn>
                <a:cxn ang="0">
                  <a:pos x="136" y="399"/>
                </a:cxn>
                <a:cxn ang="0">
                  <a:pos x="138" y="434"/>
                </a:cxn>
                <a:cxn ang="0">
                  <a:pos x="140" y="465"/>
                </a:cxn>
                <a:cxn ang="0">
                  <a:pos x="142" y="496"/>
                </a:cxn>
                <a:cxn ang="0">
                  <a:pos x="145" y="524"/>
                </a:cxn>
                <a:cxn ang="0">
                  <a:pos x="149" y="553"/>
                </a:cxn>
                <a:cxn ang="0">
                  <a:pos x="152" y="579"/>
                </a:cxn>
                <a:cxn ang="0">
                  <a:pos x="158" y="604"/>
                </a:cxn>
                <a:cxn ang="0">
                  <a:pos x="164" y="628"/>
                </a:cxn>
                <a:cxn ang="0">
                  <a:pos x="133" y="631"/>
                </a:cxn>
                <a:cxn ang="0">
                  <a:pos x="132" y="625"/>
                </a:cxn>
                <a:cxn ang="0">
                  <a:pos x="131" y="613"/>
                </a:cxn>
                <a:cxn ang="0">
                  <a:pos x="127" y="595"/>
                </a:cxn>
                <a:cxn ang="0">
                  <a:pos x="123" y="576"/>
                </a:cxn>
                <a:cxn ang="0">
                  <a:pos x="118" y="554"/>
                </a:cxn>
                <a:cxn ang="0">
                  <a:pos x="115" y="536"/>
                </a:cxn>
                <a:cxn ang="0">
                  <a:pos x="113" y="520"/>
                </a:cxn>
                <a:cxn ang="0">
                  <a:pos x="109" y="511"/>
                </a:cxn>
                <a:cxn ang="0">
                  <a:pos x="108" y="505"/>
                </a:cxn>
                <a:cxn ang="0">
                  <a:pos x="105" y="496"/>
                </a:cxn>
                <a:cxn ang="0">
                  <a:pos x="102" y="489"/>
                </a:cxn>
                <a:cxn ang="0">
                  <a:pos x="100" y="477"/>
                </a:cxn>
                <a:cxn ang="0">
                  <a:pos x="97" y="465"/>
                </a:cxn>
                <a:cxn ang="0">
                  <a:pos x="92" y="450"/>
                </a:cxn>
                <a:cxn ang="0">
                  <a:pos x="90" y="434"/>
                </a:cxn>
                <a:cxn ang="0">
                  <a:pos x="87" y="416"/>
                </a:cxn>
                <a:cxn ang="0">
                  <a:pos x="82" y="396"/>
                </a:cxn>
                <a:cxn ang="0">
                  <a:pos x="77" y="372"/>
                </a:cxn>
                <a:cxn ang="0">
                  <a:pos x="70" y="348"/>
                </a:cxn>
                <a:cxn ang="0">
                  <a:pos x="65" y="322"/>
                </a:cxn>
                <a:cxn ang="0">
                  <a:pos x="59" y="295"/>
                </a:cxn>
                <a:cxn ang="0">
                  <a:pos x="51" y="267"/>
                </a:cxn>
                <a:cxn ang="0">
                  <a:pos x="45" y="239"/>
                </a:cxn>
                <a:cxn ang="0">
                  <a:pos x="38" y="209"/>
                </a:cxn>
                <a:cxn ang="0">
                  <a:pos x="33" y="184"/>
                </a:cxn>
                <a:cxn ang="0">
                  <a:pos x="29" y="159"/>
                </a:cxn>
                <a:cxn ang="0">
                  <a:pos x="24" y="135"/>
                </a:cxn>
                <a:cxn ang="0">
                  <a:pos x="22" y="110"/>
                </a:cxn>
                <a:cxn ang="0">
                  <a:pos x="16" y="83"/>
                </a:cxn>
                <a:cxn ang="0">
                  <a:pos x="13" y="57"/>
                </a:cxn>
                <a:cxn ang="0">
                  <a:pos x="7" y="28"/>
                </a:cxn>
                <a:cxn ang="0">
                  <a:pos x="0" y="0"/>
                </a:cxn>
                <a:cxn ang="0">
                  <a:pos x="55" y="51"/>
                </a:cxn>
              </a:cxnLst>
              <a:rect l="0" t="0" r="r" b="b"/>
              <a:pathLst>
                <a:path w="164" h="631">
                  <a:moveTo>
                    <a:pt x="55" y="51"/>
                  </a:moveTo>
                  <a:lnTo>
                    <a:pt x="55" y="51"/>
                  </a:lnTo>
                  <a:lnTo>
                    <a:pt x="56" y="54"/>
                  </a:lnTo>
                  <a:lnTo>
                    <a:pt x="59" y="64"/>
                  </a:lnTo>
                  <a:lnTo>
                    <a:pt x="65" y="79"/>
                  </a:lnTo>
                  <a:lnTo>
                    <a:pt x="73" y="97"/>
                  </a:lnTo>
                  <a:lnTo>
                    <a:pt x="81" y="117"/>
                  </a:lnTo>
                  <a:lnTo>
                    <a:pt x="87" y="141"/>
                  </a:lnTo>
                  <a:lnTo>
                    <a:pt x="96" y="166"/>
                  </a:lnTo>
                  <a:lnTo>
                    <a:pt x="102" y="190"/>
                  </a:lnTo>
                  <a:lnTo>
                    <a:pt x="109" y="212"/>
                  </a:lnTo>
                  <a:lnTo>
                    <a:pt x="115" y="236"/>
                  </a:lnTo>
                  <a:lnTo>
                    <a:pt x="119" y="258"/>
                  </a:lnTo>
                  <a:lnTo>
                    <a:pt x="124" y="283"/>
                  </a:lnTo>
                  <a:lnTo>
                    <a:pt x="128" y="308"/>
                  </a:lnTo>
                  <a:lnTo>
                    <a:pt x="132" y="336"/>
                  </a:lnTo>
                  <a:lnTo>
                    <a:pt x="134" y="366"/>
                  </a:lnTo>
                  <a:lnTo>
                    <a:pt x="136" y="399"/>
                  </a:lnTo>
                  <a:lnTo>
                    <a:pt x="138" y="434"/>
                  </a:lnTo>
                  <a:lnTo>
                    <a:pt x="140" y="465"/>
                  </a:lnTo>
                  <a:lnTo>
                    <a:pt x="142" y="496"/>
                  </a:lnTo>
                  <a:lnTo>
                    <a:pt x="145" y="524"/>
                  </a:lnTo>
                  <a:lnTo>
                    <a:pt x="149" y="553"/>
                  </a:lnTo>
                  <a:lnTo>
                    <a:pt x="152" y="579"/>
                  </a:lnTo>
                  <a:lnTo>
                    <a:pt x="158" y="604"/>
                  </a:lnTo>
                  <a:lnTo>
                    <a:pt x="164" y="628"/>
                  </a:lnTo>
                  <a:lnTo>
                    <a:pt x="133" y="631"/>
                  </a:lnTo>
                  <a:lnTo>
                    <a:pt x="132" y="625"/>
                  </a:lnTo>
                  <a:lnTo>
                    <a:pt x="131" y="613"/>
                  </a:lnTo>
                  <a:lnTo>
                    <a:pt x="127" y="595"/>
                  </a:lnTo>
                  <a:lnTo>
                    <a:pt x="123" y="576"/>
                  </a:lnTo>
                  <a:lnTo>
                    <a:pt x="118" y="554"/>
                  </a:lnTo>
                  <a:lnTo>
                    <a:pt x="115" y="536"/>
                  </a:lnTo>
                  <a:lnTo>
                    <a:pt x="113" y="520"/>
                  </a:lnTo>
                  <a:lnTo>
                    <a:pt x="109" y="511"/>
                  </a:lnTo>
                  <a:lnTo>
                    <a:pt x="108" y="505"/>
                  </a:lnTo>
                  <a:lnTo>
                    <a:pt x="105" y="496"/>
                  </a:lnTo>
                  <a:lnTo>
                    <a:pt x="102" y="489"/>
                  </a:lnTo>
                  <a:lnTo>
                    <a:pt x="100" y="477"/>
                  </a:lnTo>
                  <a:lnTo>
                    <a:pt x="97" y="465"/>
                  </a:lnTo>
                  <a:lnTo>
                    <a:pt x="92" y="450"/>
                  </a:lnTo>
                  <a:lnTo>
                    <a:pt x="90" y="434"/>
                  </a:lnTo>
                  <a:lnTo>
                    <a:pt x="87" y="416"/>
                  </a:lnTo>
                  <a:lnTo>
                    <a:pt x="82" y="396"/>
                  </a:lnTo>
                  <a:lnTo>
                    <a:pt x="77" y="372"/>
                  </a:lnTo>
                  <a:lnTo>
                    <a:pt x="70" y="348"/>
                  </a:lnTo>
                  <a:lnTo>
                    <a:pt x="65" y="322"/>
                  </a:lnTo>
                  <a:lnTo>
                    <a:pt x="59" y="295"/>
                  </a:lnTo>
                  <a:lnTo>
                    <a:pt x="51" y="267"/>
                  </a:lnTo>
                  <a:lnTo>
                    <a:pt x="45" y="239"/>
                  </a:lnTo>
                  <a:lnTo>
                    <a:pt x="38" y="209"/>
                  </a:lnTo>
                  <a:lnTo>
                    <a:pt x="33" y="184"/>
                  </a:lnTo>
                  <a:lnTo>
                    <a:pt x="29" y="159"/>
                  </a:lnTo>
                  <a:lnTo>
                    <a:pt x="24" y="135"/>
                  </a:lnTo>
                  <a:lnTo>
                    <a:pt x="22" y="110"/>
                  </a:lnTo>
                  <a:lnTo>
                    <a:pt x="16" y="83"/>
                  </a:lnTo>
                  <a:lnTo>
                    <a:pt x="13" y="57"/>
                  </a:lnTo>
                  <a:lnTo>
                    <a:pt x="7" y="28"/>
                  </a:lnTo>
                  <a:lnTo>
                    <a:pt x="0" y="0"/>
                  </a:lnTo>
                  <a:lnTo>
                    <a:pt x="55" y="51"/>
                  </a:lnTo>
                  <a:close/>
                </a:path>
              </a:pathLst>
            </a:custGeom>
            <a:noFill/>
            <a:ln w="1588">
              <a:solidFill>
                <a:srgbClr val="000000"/>
              </a:solidFill>
              <a:prstDash val="solid"/>
              <a:round/>
              <a:headEnd/>
              <a:tailEnd/>
            </a:ln>
          </p:spPr>
          <p:txBody>
            <a:bodyPr/>
            <a:lstStyle/>
            <a:p>
              <a:endParaRPr lang="en-US"/>
            </a:p>
          </p:txBody>
        </p:sp>
        <p:sp>
          <p:nvSpPr>
            <p:cNvPr id="1242306" name="Freeform 1218"/>
            <p:cNvSpPr>
              <a:spLocks/>
            </p:cNvSpPr>
            <p:nvPr/>
          </p:nvSpPr>
          <p:spPr bwMode="auto">
            <a:xfrm>
              <a:off x="3617" y="1946"/>
              <a:ext cx="13" cy="51"/>
            </a:xfrm>
            <a:custGeom>
              <a:avLst/>
              <a:gdLst/>
              <a:ahLst/>
              <a:cxnLst>
                <a:cxn ang="0">
                  <a:pos x="27" y="102"/>
                </a:cxn>
                <a:cxn ang="0">
                  <a:pos x="27" y="102"/>
                </a:cxn>
                <a:cxn ang="0">
                  <a:pos x="24" y="88"/>
                </a:cxn>
                <a:cxn ang="0">
                  <a:pos x="22" y="74"/>
                </a:cxn>
                <a:cxn ang="0">
                  <a:pos x="18" y="59"/>
                </a:cxn>
                <a:cxn ang="0">
                  <a:pos x="14" y="46"/>
                </a:cxn>
                <a:cxn ang="0">
                  <a:pos x="12" y="34"/>
                </a:cxn>
                <a:cxn ang="0">
                  <a:pos x="6" y="22"/>
                </a:cxn>
                <a:cxn ang="0">
                  <a:pos x="4" y="12"/>
                </a:cxn>
                <a:cxn ang="0">
                  <a:pos x="0" y="0"/>
                </a:cxn>
              </a:cxnLst>
              <a:rect l="0" t="0" r="r" b="b"/>
              <a:pathLst>
                <a:path w="27" h="102">
                  <a:moveTo>
                    <a:pt x="27" y="102"/>
                  </a:moveTo>
                  <a:lnTo>
                    <a:pt x="27" y="102"/>
                  </a:lnTo>
                  <a:lnTo>
                    <a:pt x="24" y="88"/>
                  </a:lnTo>
                  <a:lnTo>
                    <a:pt x="22" y="74"/>
                  </a:lnTo>
                  <a:lnTo>
                    <a:pt x="18" y="59"/>
                  </a:lnTo>
                  <a:lnTo>
                    <a:pt x="14" y="46"/>
                  </a:lnTo>
                  <a:lnTo>
                    <a:pt x="12" y="34"/>
                  </a:lnTo>
                  <a:lnTo>
                    <a:pt x="6" y="22"/>
                  </a:lnTo>
                  <a:lnTo>
                    <a:pt x="4" y="12"/>
                  </a:lnTo>
                  <a:lnTo>
                    <a:pt x="0" y="0"/>
                  </a:lnTo>
                </a:path>
              </a:pathLst>
            </a:custGeom>
            <a:noFill/>
            <a:ln w="1588">
              <a:solidFill>
                <a:srgbClr val="000000"/>
              </a:solidFill>
              <a:prstDash val="solid"/>
              <a:round/>
              <a:headEnd/>
              <a:tailEnd/>
            </a:ln>
          </p:spPr>
          <p:txBody>
            <a:bodyPr/>
            <a:lstStyle/>
            <a:p>
              <a:endParaRPr lang="en-US"/>
            </a:p>
          </p:txBody>
        </p:sp>
        <p:sp>
          <p:nvSpPr>
            <p:cNvPr id="1242307" name="Freeform 1219"/>
            <p:cNvSpPr>
              <a:spLocks/>
            </p:cNvSpPr>
            <p:nvPr/>
          </p:nvSpPr>
          <p:spPr bwMode="auto">
            <a:xfrm>
              <a:off x="3610" y="1974"/>
              <a:ext cx="14" cy="64"/>
            </a:xfrm>
            <a:custGeom>
              <a:avLst/>
              <a:gdLst/>
              <a:ahLst/>
              <a:cxnLst>
                <a:cxn ang="0">
                  <a:pos x="28" y="129"/>
                </a:cxn>
                <a:cxn ang="0">
                  <a:pos x="28" y="129"/>
                </a:cxn>
                <a:cxn ang="0">
                  <a:pos x="27" y="114"/>
                </a:cxn>
                <a:cxn ang="0">
                  <a:pos x="23" y="95"/>
                </a:cxn>
                <a:cxn ang="0">
                  <a:pos x="20" y="80"/>
                </a:cxn>
                <a:cxn ang="0">
                  <a:pos x="17" y="61"/>
                </a:cxn>
                <a:cxn ang="0">
                  <a:pos x="10" y="44"/>
                </a:cxn>
                <a:cxn ang="0">
                  <a:pos x="5" y="28"/>
                </a:cxn>
                <a:cxn ang="0">
                  <a:pos x="2" y="13"/>
                </a:cxn>
                <a:cxn ang="0">
                  <a:pos x="0" y="0"/>
                </a:cxn>
              </a:cxnLst>
              <a:rect l="0" t="0" r="r" b="b"/>
              <a:pathLst>
                <a:path w="28" h="129">
                  <a:moveTo>
                    <a:pt x="28" y="129"/>
                  </a:moveTo>
                  <a:lnTo>
                    <a:pt x="28" y="129"/>
                  </a:lnTo>
                  <a:lnTo>
                    <a:pt x="27" y="114"/>
                  </a:lnTo>
                  <a:lnTo>
                    <a:pt x="23" y="95"/>
                  </a:lnTo>
                  <a:lnTo>
                    <a:pt x="20" y="80"/>
                  </a:lnTo>
                  <a:lnTo>
                    <a:pt x="17" y="61"/>
                  </a:lnTo>
                  <a:lnTo>
                    <a:pt x="10" y="44"/>
                  </a:lnTo>
                  <a:lnTo>
                    <a:pt x="5" y="28"/>
                  </a:lnTo>
                  <a:lnTo>
                    <a:pt x="2" y="13"/>
                  </a:lnTo>
                  <a:lnTo>
                    <a:pt x="0" y="0"/>
                  </a:lnTo>
                </a:path>
              </a:pathLst>
            </a:custGeom>
            <a:noFill/>
            <a:ln w="1588">
              <a:solidFill>
                <a:srgbClr val="000000"/>
              </a:solidFill>
              <a:prstDash val="solid"/>
              <a:round/>
              <a:headEnd/>
              <a:tailEnd/>
            </a:ln>
          </p:spPr>
          <p:txBody>
            <a:bodyPr/>
            <a:lstStyle/>
            <a:p>
              <a:endParaRPr lang="en-US"/>
            </a:p>
          </p:txBody>
        </p:sp>
        <p:sp>
          <p:nvSpPr>
            <p:cNvPr id="1242308" name="Freeform 1220"/>
            <p:cNvSpPr>
              <a:spLocks/>
            </p:cNvSpPr>
            <p:nvPr/>
          </p:nvSpPr>
          <p:spPr bwMode="auto">
            <a:xfrm>
              <a:off x="3642" y="2087"/>
              <a:ext cx="5" cy="35"/>
            </a:xfrm>
            <a:custGeom>
              <a:avLst/>
              <a:gdLst/>
              <a:ahLst/>
              <a:cxnLst>
                <a:cxn ang="0">
                  <a:pos x="0" y="0"/>
                </a:cxn>
                <a:cxn ang="0">
                  <a:pos x="0" y="0"/>
                </a:cxn>
                <a:cxn ang="0">
                  <a:pos x="0" y="7"/>
                </a:cxn>
                <a:cxn ang="0">
                  <a:pos x="3" y="16"/>
                </a:cxn>
                <a:cxn ang="0">
                  <a:pos x="3" y="25"/>
                </a:cxn>
                <a:cxn ang="0">
                  <a:pos x="4" y="33"/>
                </a:cxn>
                <a:cxn ang="0">
                  <a:pos x="5" y="41"/>
                </a:cxn>
                <a:cxn ang="0">
                  <a:pos x="6" y="50"/>
                </a:cxn>
                <a:cxn ang="0">
                  <a:pos x="8" y="59"/>
                </a:cxn>
                <a:cxn ang="0">
                  <a:pos x="10" y="70"/>
                </a:cxn>
              </a:cxnLst>
              <a:rect l="0" t="0" r="r" b="b"/>
              <a:pathLst>
                <a:path w="10" h="70">
                  <a:moveTo>
                    <a:pt x="0" y="0"/>
                  </a:moveTo>
                  <a:lnTo>
                    <a:pt x="0" y="0"/>
                  </a:lnTo>
                  <a:lnTo>
                    <a:pt x="0" y="7"/>
                  </a:lnTo>
                  <a:lnTo>
                    <a:pt x="3" y="16"/>
                  </a:lnTo>
                  <a:lnTo>
                    <a:pt x="3" y="25"/>
                  </a:lnTo>
                  <a:lnTo>
                    <a:pt x="4" y="33"/>
                  </a:lnTo>
                  <a:lnTo>
                    <a:pt x="5" y="41"/>
                  </a:lnTo>
                  <a:lnTo>
                    <a:pt x="6" y="50"/>
                  </a:lnTo>
                  <a:lnTo>
                    <a:pt x="8" y="59"/>
                  </a:lnTo>
                  <a:lnTo>
                    <a:pt x="10" y="70"/>
                  </a:lnTo>
                </a:path>
              </a:pathLst>
            </a:custGeom>
            <a:noFill/>
            <a:ln w="1588">
              <a:solidFill>
                <a:srgbClr val="000000"/>
              </a:solidFill>
              <a:prstDash val="solid"/>
              <a:round/>
              <a:headEnd/>
              <a:tailEnd/>
            </a:ln>
          </p:spPr>
          <p:txBody>
            <a:bodyPr/>
            <a:lstStyle/>
            <a:p>
              <a:endParaRPr lang="en-US"/>
            </a:p>
          </p:txBody>
        </p:sp>
        <p:sp>
          <p:nvSpPr>
            <p:cNvPr id="1242309" name="Freeform 1221"/>
            <p:cNvSpPr>
              <a:spLocks/>
            </p:cNvSpPr>
            <p:nvPr/>
          </p:nvSpPr>
          <p:spPr bwMode="auto">
            <a:xfrm>
              <a:off x="3568" y="1747"/>
              <a:ext cx="40" cy="92"/>
            </a:xfrm>
            <a:custGeom>
              <a:avLst/>
              <a:gdLst/>
              <a:ahLst/>
              <a:cxnLst>
                <a:cxn ang="0">
                  <a:pos x="26" y="0"/>
                </a:cxn>
                <a:cxn ang="0">
                  <a:pos x="27" y="12"/>
                </a:cxn>
                <a:cxn ang="0">
                  <a:pos x="29" y="24"/>
                </a:cxn>
                <a:cxn ang="0">
                  <a:pos x="33" y="34"/>
                </a:cxn>
                <a:cxn ang="0">
                  <a:pos x="34" y="47"/>
                </a:cxn>
                <a:cxn ang="0">
                  <a:pos x="36" y="59"/>
                </a:cxn>
                <a:cxn ang="0">
                  <a:pos x="38" y="70"/>
                </a:cxn>
                <a:cxn ang="0">
                  <a:pos x="42" y="80"/>
                </a:cxn>
                <a:cxn ang="0">
                  <a:pos x="43" y="86"/>
                </a:cxn>
                <a:cxn ang="0">
                  <a:pos x="44" y="92"/>
                </a:cxn>
                <a:cxn ang="0">
                  <a:pos x="47" y="101"/>
                </a:cxn>
                <a:cxn ang="0">
                  <a:pos x="49" y="111"/>
                </a:cxn>
                <a:cxn ang="0">
                  <a:pos x="53" y="121"/>
                </a:cxn>
                <a:cxn ang="0">
                  <a:pos x="56" y="136"/>
                </a:cxn>
                <a:cxn ang="0">
                  <a:pos x="62" y="148"/>
                </a:cxn>
                <a:cxn ang="0">
                  <a:pos x="70" y="166"/>
                </a:cxn>
                <a:cxn ang="0">
                  <a:pos x="80" y="184"/>
                </a:cxn>
                <a:cxn ang="0">
                  <a:pos x="77" y="181"/>
                </a:cxn>
                <a:cxn ang="0">
                  <a:pos x="71" y="173"/>
                </a:cxn>
                <a:cxn ang="0">
                  <a:pos x="61" y="161"/>
                </a:cxn>
                <a:cxn ang="0">
                  <a:pos x="49" y="151"/>
                </a:cxn>
                <a:cxn ang="0">
                  <a:pos x="35" y="136"/>
                </a:cxn>
                <a:cxn ang="0">
                  <a:pos x="24" y="126"/>
                </a:cxn>
                <a:cxn ang="0">
                  <a:pos x="11" y="117"/>
                </a:cxn>
                <a:cxn ang="0">
                  <a:pos x="0" y="112"/>
                </a:cxn>
                <a:cxn ang="0">
                  <a:pos x="26" y="0"/>
                </a:cxn>
              </a:cxnLst>
              <a:rect l="0" t="0" r="r" b="b"/>
              <a:pathLst>
                <a:path w="80" h="184">
                  <a:moveTo>
                    <a:pt x="26" y="0"/>
                  </a:moveTo>
                  <a:lnTo>
                    <a:pt x="27" y="12"/>
                  </a:lnTo>
                  <a:lnTo>
                    <a:pt x="29" y="24"/>
                  </a:lnTo>
                  <a:lnTo>
                    <a:pt x="33" y="34"/>
                  </a:lnTo>
                  <a:lnTo>
                    <a:pt x="34" y="47"/>
                  </a:lnTo>
                  <a:lnTo>
                    <a:pt x="36" y="59"/>
                  </a:lnTo>
                  <a:lnTo>
                    <a:pt x="38" y="70"/>
                  </a:lnTo>
                  <a:lnTo>
                    <a:pt x="42" y="80"/>
                  </a:lnTo>
                  <a:lnTo>
                    <a:pt x="43" y="86"/>
                  </a:lnTo>
                  <a:lnTo>
                    <a:pt x="44" y="92"/>
                  </a:lnTo>
                  <a:lnTo>
                    <a:pt x="47" y="101"/>
                  </a:lnTo>
                  <a:lnTo>
                    <a:pt x="49" y="111"/>
                  </a:lnTo>
                  <a:lnTo>
                    <a:pt x="53" y="121"/>
                  </a:lnTo>
                  <a:lnTo>
                    <a:pt x="56" y="136"/>
                  </a:lnTo>
                  <a:lnTo>
                    <a:pt x="62" y="148"/>
                  </a:lnTo>
                  <a:lnTo>
                    <a:pt x="70" y="166"/>
                  </a:lnTo>
                  <a:lnTo>
                    <a:pt x="80" y="184"/>
                  </a:lnTo>
                  <a:lnTo>
                    <a:pt x="77" y="181"/>
                  </a:lnTo>
                  <a:lnTo>
                    <a:pt x="71" y="173"/>
                  </a:lnTo>
                  <a:lnTo>
                    <a:pt x="61" y="161"/>
                  </a:lnTo>
                  <a:lnTo>
                    <a:pt x="49" y="151"/>
                  </a:lnTo>
                  <a:lnTo>
                    <a:pt x="35" y="136"/>
                  </a:lnTo>
                  <a:lnTo>
                    <a:pt x="24" y="126"/>
                  </a:lnTo>
                  <a:lnTo>
                    <a:pt x="11" y="117"/>
                  </a:lnTo>
                  <a:lnTo>
                    <a:pt x="0" y="112"/>
                  </a:lnTo>
                  <a:lnTo>
                    <a:pt x="26" y="0"/>
                  </a:lnTo>
                  <a:close/>
                </a:path>
              </a:pathLst>
            </a:custGeom>
            <a:solidFill>
              <a:srgbClr val="FFFFFF"/>
            </a:solidFill>
            <a:ln w="9525">
              <a:noFill/>
              <a:round/>
              <a:headEnd/>
              <a:tailEnd/>
            </a:ln>
          </p:spPr>
          <p:txBody>
            <a:bodyPr/>
            <a:lstStyle/>
            <a:p>
              <a:endParaRPr lang="en-US"/>
            </a:p>
          </p:txBody>
        </p:sp>
        <p:sp>
          <p:nvSpPr>
            <p:cNvPr id="1242310" name="Freeform 1222"/>
            <p:cNvSpPr>
              <a:spLocks/>
            </p:cNvSpPr>
            <p:nvPr/>
          </p:nvSpPr>
          <p:spPr bwMode="auto">
            <a:xfrm>
              <a:off x="3568" y="1747"/>
              <a:ext cx="40" cy="92"/>
            </a:xfrm>
            <a:custGeom>
              <a:avLst/>
              <a:gdLst/>
              <a:ahLst/>
              <a:cxnLst>
                <a:cxn ang="0">
                  <a:pos x="26" y="0"/>
                </a:cxn>
                <a:cxn ang="0">
                  <a:pos x="26" y="0"/>
                </a:cxn>
                <a:cxn ang="0">
                  <a:pos x="27" y="12"/>
                </a:cxn>
                <a:cxn ang="0">
                  <a:pos x="29" y="24"/>
                </a:cxn>
                <a:cxn ang="0">
                  <a:pos x="33" y="34"/>
                </a:cxn>
                <a:cxn ang="0">
                  <a:pos x="34" y="47"/>
                </a:cxn>
                <a:cxn ang="0">
                  <a:pos x="36" y="59"/>
                </a:cxn>
                <a:cxn ang="0">
                  <a:pos x="38" y="70"/>
                </a:cxn>
                <a:cxn ang="0">
                  <a:pos x="42" y="80"/>
                </a:cxn>
                <a:cxn ang="0">
                  <a:pos x="43" y="86"/>
                </a:cxn>
                <a:cxn ang="0">
                  <a:pos x="44" y="92"/>
                </a:cxn>
                <a:cxn ang="0">
                  <a:pos x="47" y="101"/>
                </a:cxn>
                <a:cxn ang="0">
                  <a:pos x="49" y="111"/>
                </a:cxn>
                <a:cxn ang="0">
                  <a:pos x="53" y="121"/>
                </a:cxn>
                <a:cxn ang="0">
                  <a:pos x="56" y="136"/>
                </a:cxn>
                <a:cxn ang="0">
                  <a:pos x="62" y="148"/>
                </a:cxn>
                <a:cxn ang="0">
                  <a:pos x="70" y="166"/>
                </a:cxn>
                <a:cxn ang="0">
                  <a:pos x="80" y="184"/>
                </a:cxn>
                <a:cxn ang="0">
                  <a:pos x="77" y="181"/>
                </a:cxn>
                <a:cxn ang="0">
                  <a:pos x="71" y="173"/>
                </a:cxn>
                <a:cxn ang="0">
                  <a:pos x="61" y="161"/>
                </a:cxn>
                <a:cxn ang="0">
                  <a:pos x="49" y="151"/>
                </a:cxn>
                <a:cxn ang="0">
                  <a:pos x="35" y="136"/>
                </a:cxn>
                <a:cxn ang="0">
                  <a:pos x="24" y="126"/>
                </a:cxn>
                <a:cxn ang="0">
                  <a:pos x="11" y="117"/>
                </a:cxn>
                <a:cxn ang="0">
                  <a:pos x="0" y="112"/>
                </a:cxn>
                <a:cxn ang="0">
                  <a:pos x="26" y="0"/>
                </a:cxn>
              </a:cxnLst>
              <a:rect l="0" t="0" r="r" b="b"/>
              <a:pathLst>
                <a:path w="80" h="184">
                  <a:moveTo>
                    <a:pt x="26" y="0"/>
                  </a:moveTo>
                  <a:lnTo>
                    <a:pt x="26" y="0"/>
                  </a:lnTo>
                  <a:lnTo>
                    <a:pt x="27" y="12"/>
                  </a:lnTo>
                  <a:lnTo>
                    <a:pt x="29" y="24"/>
                  </a:lnTo>
                  <a:lnTo>
                    <a:pt x="33" y="34"/>
                  </a:lnTo>
                  <a:lnTo>
                    <a:pt x="34" y="47"/>
                  </a:lnTo>
                  <a:lnTo>
                    <a:pt x="36" y="59"/>
                  </a:lnTo>
                  <a:lnTo>
                    <a:pt x="38" y="70"/>
                  </a:lnTo>
                  <a:lnTo>
                    <a:pt x="42" y="80"/>
                  </a:lnTo>
                  <a:lnTo>
                    <a:pt x="43" y="86"/>
                  </a:lnTo>
                  <a:lnTo>
                    <a:pt x="44" y="92"/>
                  </a:lnTo>
                  <a:lnTo>
                    <a:pt x="47" y="101"/>
                  </a:lnTo>
                  <a:lnTo>
                    <a:pt x="49" y="111"/>
                  </a:lnTo>
                  <a:lnTo>
                    <a:pt x="53" y="121"/>
                  </a:lnTo>
                  <a:lnTo>
                    <a:pt x="56" y="136"/>
                  </a:lnTo>
                  <a:lnTo>
                    <a:pt x="62" y="148"/>
                  </a:lnTo>
                  <a:lnTo>
                    <a:pt x="70" y="166"/>
                  </a:lnTo>
                  <a:lnTo>
                    <a:pt x="80" y="184"/>
                  </a:lnTo>
                  <a:lnTo>
                    <a:pt x="77" y="181"/>
                  </a:lnTo>
                  <a:lnTo>
                    <a:pt x="71" y="173"/>
                  </a:lnTo>
                  <a:lnTo>
                    <a:pt x="61" y="161"/>
                  </a:lnTo>
                  <a:lnTo>
                    <a:pt x="49" y="151"/>
                  </a:lnTo>
                  <a:lnTo>
                    <a:pt x="35" y="136"/>
                  </a:lnTo>
                  <a:lnTo>
                    <a:pt x="24" y="126"/>
                  </a:lnTo>
                  <a:lnTo>
                    <a:pt x="11" y="117"/>
                  </a:lnTo>
                  <a:lnTo>
                    <a:pt x="0" y="112"/>
                  </a:lnTo>
                  <a:lnTo>
                    <a:pt x="26" y="0"/>
                  </a:lnTo>
                  <a:close/>
                </a:path>
              </a:pathLst>
            </a:custGeom>
            <a:noFill/>
            <a:ln w="1588">
              <a:solidFill>
                <a:srgbClr val="000000"/>
              </a:solidFill>
              <a:prstDash val="solid"/>
              <a:round/>
              <a:headEnd/>
              <a:tailEnd/>
            </a:ln>
          </p:spPr>
          <p:txBody>
            <a:bodyPr/>
            <a:lstStyle/>
            <a:p>
              <a:endParaRPr lang="en-US"/>
            </a:p>
          </p:txBody>
        </p:sp>
        <p:sp>
          <p:nvSpPr>
            <p:cNvPr id="1242311" name="Freeform 1223"/>
            <p:cNvSpPr>
              <a:spLocks/>
            </p:cNvSpPr>
            <p:nvPr/>
          </p:nvSpPr>
          <p:spPr bwMode="auto">
            <a:xfrm>
              <a:off x="3561" y="1794"/>
              <a:ext cx="80" cy="136"/>
            </a:xfrm>
            <a:custGeom>
              <a:avLst/>
              <a:gdLst/>
              <a:ahLst/>
              <a:cxnLst>
                <a:cxn ang="0">
                  <a:pos x="25" y="0"/>
                </a:cxn>
                <a:cxn ang="0">
                  <a:pos x="32" y="6"/>
                </a:cxn>
                <a:cxn ang="0">
                  <a:pos x="40" y="12"/>
                </a:cxn>
                <a:cxn ang="0">
                  <a:pos x="48" y="17"/>
                </a:cxn>
                <a:cxn ang="0">
                  <a:pos x="57" y="23"/>
                </a:cxn>
                <a:cxn ang="0">
                  <a:pos x="65" y="32"/>
                </a:cxn>
                <a:cxn ang="0">
                  <a:pos x="72" y="41"/>
                </a:cxn>
                <a:cxn ang="0">
                  <a:pos x="79" y="53"/>
                </a:cxn>
                <a:cxn ang="0">
                  <a:pos x="86" y="63"/>
                </a:cxn>
                <a:cxn ang="0">
                  <a:pos x="94" y="75"/>
                </a:cxn>
                <a:cxn ang="0">
                  <a:pos x="100" y="89"/>
                </a:cxn>
                <a:cxn ang="0">
                  <a:pos x="108" y="100"/>
                </a:cxn>
                <a:cxn ang="0">
                  <a:pos x="115" y="111"/>
                </a:cxn>
                <a:cxn ang="0">
                  <a:pos x="118" y="123"/>
                </a:cxn>
                <a:cxn ang="0">
                  <a:pos x="125" y="133"/>
                </a:cxn>
                <a:cxn ang="0">
                  <a:pos x="127" y="143"/>
                </a:cxn>
                <a:cxn ang="0">
                  <a:pos x="130" y="149"/>
                </a:cxn>
                <a:cxn ang="0">
                  <a:pos x="134" y="158"/>
                </a:cxn>
                <a:cxn ang="0">
                  <a:pos x="139" y="167"/>
                </a:cxn>
                <a:cxn ang="0">
                  <a:pos x="143" y="179"/>
                </a:cxn>
                <a:cxn ang="0">
                  <a:pos x="149" y="194"/>
                </a:cxn>
                <a:cxn ang="0">
                  <a:pos x="153" y="211"/>
                </a:cxn>
                <a:cxn ang="0">
                  <a:pos x="157" y="229"/>
                </a:cxn>
                <a:cxn ang="0">
                  <a:pos x="159" y="248"/>
                </a:cxn>
                <a:cxn ang="0">
                  <a:pos x="161" y="271"/>
                </a:cxn>
                <a:cxn ang="0">
                  <a:pos x="161" y="268"/>
                </a:cxn>
                <a:cxn ang="0">
                  <a:pos x="159" y="263"/>
                </a:cxn>
                <a:cxn ang="0">
                  <a:pos x="157" y="256"/>
                </a:cxn>
                <a:cxn ang="0">
                  <a:pos x="151" y="245"/>
                </a:cxn>
                <a:cxn ang="0">
                  <a:pos x="144" y="234"/>
                </a:cxn>
                <a:cxn ang="0">
                  <a:pos x="135" y="220"/>
                </a:cxn>
                <a:cxn ang="0">
                  <a:pos x="124" y="207"/>
                </a:cxn>
                <a:cxn ang="0">
                  <a:pos x="108" y="194"/>
                </a:cxn>
                <a:cxn ang="0">
                  <a:pos x="94" y="185"/>
                </a:cxn>
                <a:cxn ang="0">
                  <a:pos x="82" y="174"/>
                </a:cxn>
                <a:cxn ang="0">
                  <a:pos x="72" y="164"/>
                </a:cxn>
                <a:cxn ang="0">
                  <a:pos x="63" y="157"/>
                </a:cxn>
                <a:cxn ang="0">
                  <a:pos x="56" y="148"/>
                </a:cxn>
                <a:cxn ang="0">
                  <a:pos x="49" y="140"/>
                </a:cxn>
                <a:cxn ang="0">
                  <a:pos x="44" y="133"/>
                </a:cxn>
                <a:cxn ang="0">
                  <a:pos x="40" y="129"/>
                </a:cxn>
                <a:cxn ang="0">
                  <a:pos x="38" y="123"/>
                </a:cxn>
                <a:cxn ang="0">
                  <a:pos x="34" y="117"/>
                </a:cxn>
                <a:cxn ang="0">
                  <a:pos x="29" y="108"/>
                </a:cxn>
                <a:cxn ang="0">
                  <a:pos x="23" y="99"/>
                </a:cxn>
                <a:cxn ang="0">
                  <a:pos x="17" y="89"/>
                </a:cxn>
                <a:cxn ang="0">
                  <a:pos x="11" y="78"/>
                </a:cxn>
                <a:cxn ang="0">
                  <a:pos x="7" y="71"/>
                </a:cxn>
                <a:cxn ang="0">
                  <a:pos x="0" y="65"/>
                </a:cxn>
                <a:cxn ang="0">
                  <a:pos x="25" y="0"/>
                </a:cxn>
              </a:cxnLst>
              <a:rect l="0" t="0" r="r" b="b"/>
              <a:pathLst>
                <a:path w="161" h="271">
                  <a:moveTo>
                    <a:pt x="25" y="0"/>
                  </a:moveTo>
                  <a:lnTo>
                    <a:pt x="32" y="6"/>
                  </a:lnTo>
                  <a:lnTo>
                    <a:pt x="40" y="12"/>
                  </a:lnTo>
                  <a:lnTo>
                    <a:pt x="48" y="17"/>
                  </a:lnTo>
                  <a:lnTo>
                    <a:pt x="57" y="23"/>
                  </a:lnTo>
                  <a:lnTo>
                    <a:pt x="65" y="32"/>
                  </a:lnTo>
                  <a:lnTo>
                    <a:pt x="72" y="41"/>
                  </a:lnTo>
                  <a:lnTo>
                    <a:pt x="79" y="53"/>
                  </a:lnTo>
                  <a:lnTo>
                    <a:pt x="86" y="63"/>
                  </a:lnTo>
                  <a:lnTo>
                    <a:pt x="94" y="75"/>
                  </a:lnTo>
                  <a:lnTo>
                    <a:pt x="100" y="89"/>
                  </a:lnTo>
                  <a:lnTo>
                    <a:pt x="108" y="100"/>
                  </a:lnTo>
                  <a:lnTo>
                    <a:pt x="115" y="111"/>
                  </a:lnTo>
                  <a:lnTo>
                    <a:pt x="118" y="123"/>
                  </a:lnTo>
                  <a:lnTo>
                    <a:pt x="125" y="133"/>
                  </a:lnTo>
                  <a:lnTo>
                    <a:pt x="127" y="143"/>
                  </a:lnTo>
                  <a:lnTo>
                    <a:pt x="130" y="149"/>
                  </a:lnTo>
                  <a:lnTo>
                    <a:pt x="134" y="158"/>
                  </a:lnTo>
                  <a:lnTo>
                    <a:pt x="139" y="167"/>
                  </a:lnTo>
                  <a:lnTo>
                    <a:pt x="143" y="179"/>
                  </a:lnTo>
                  <a:lnTo>
                    <a:pt x="149" y="194"/>
                  </a:lnTo>
                  <a:lnTo>
                    <a:pt x="153" y="211"/>
                  </a:lnTo>
                  <a:lnTo>
                    <a:pt x="157" y="229"/>
                  </a:lnTo>
                  <a:lnTo>
                    <a:pt x="159" y="248"/>
                  </a:lnTo>
                  <a:lnTo>
                    <a:pt x="161" y="271"/>
                  </a:lnTo>
                  <a:lnTo>
                    <a:pt x="161" y="268"/>
                  </a:lnTo>
                  <a:lnTo>
                    <a:pt x="159" y="263"/>
                  </a:lnTo>
                  <a:lnTo>
                    <a:pt x="157" y="256"/>
                  </a:lnTo>
                  <a:lnTo>
                    <a:pt x="151" y="245"/>
                  </a:lnTo>
                  <a:lnTo>
                    <a:pt x="144" y="234"/>
                  </a:lnTo>
                  <a:lnTo>
                    <a:pt x="135" y="220"/>
                  </a:lnTo>
                  <a:lnTo>
                    <a:pt x="124" y="207"/>
                  </a:lnTo>
                  <a:lnTo>
                    <a:pt x="108" y="194"/>
                  </a:lnTo>
                  <a:lnTo>
                    <a:pt x="94" y="185"/>
                  </a:lnTo>
                  <a:lnTo>
                    <a:pt x="82" y="174"/>
                  </a:lnTo>
                  <a:lnTo>
                    <a:pt x="72" y="164"/>
                  </a:lnTo>
                  <a:lnTo>
                    <a:pt x="63" y="157"/>
                  </a:lnTo>
                  <a:lnTo>
                    <a:pt x="56" y="148"/>
                  </a:lnTo>
                  <a:lnTo>
                    <a:pt x="49" y="140"/>
                  </a:lnTo>
                  <a:lnTo>
                    <a:pt x="44" y="133"/>
                  </a:lnTo>
                  <a:lnTo>
                    <a:pt x="40" y="129"/>
                  </a:lnTo>
                  <a:lnTo>
                    <a:pt x="38" y="123"/>
                  </a:lnTo>
                  <a:lnTo>
                    <a:pt x="34" y="117"/>
                  </a:lnTo>
                  <a:lnTo>
                    <a:pt x="29" y="108"/>
                  </a:lnTo>
                  <a:lnTo>
                    <a:pt x="23" y="99"/>
                  </a:lnTo>
                  <a:lnTo>
                    <a:pt x="17" y="89"/>
                  </a:lnTo>
                  <a:lnTo>
                    <a:pt x="11" y="78"/>
                  </a:lnTo>
                  <a:lnTo>
                    <a:pt x="7" y="71"/>
                  </a:lnTo>
                  <a:lnTo>
                    <a:pt x="0" y="65"/>
                  </a:lnTo>
                  <a:lnTo>
                    <a:pt x="25" y="0"/>
                  </a:lnTo>
                  <a:close/>
                </a:path>
              </a:pathLst>
            </a:custGeom>
            <a:solidFill>
              <a:srgbClr val="FFFFFF"/>
            </a:solidFill>
            <a:ln w="9525">
              <a:noFill/>
              <a:round/>
              <a:headEnd/>
              <a:tailEnd/>
            </a:ln>
          </p:spPr>
          <p:txBody>
            <a:bodyPr/>
            <a:lstStyle/>
            <a:p>
              <a:endParaRPr lang="en-US"/>
            </a:p>
          </p:txBody>
        </p:sp>
        <p:sp>
          <p:nvSpPr>
            <p:cNvPr id="1242312" name="Freeform 1224"/>
            <p:cNvSpPr>
              <a:spLocks/>
            </p:cNvSpPr>
            <p:nvPr/>
          </p:nvSpPr>
          <p:spPr bwMode="auto">
            <a:xfrm>
              <a:off x="3561" y="1794"/>
              <a:ext cx="80" cy="136"/>
            </a:xfrm>
            <a:custGeom>
              <a:avLst/>
              <a:gdLst/>
              <a:ahLst/>
              <a:cxnLst>
                <a:cxn ang="0">
                  <a:pos x="25" y="0"/>
                </a:cxn>
                <a:cxn ang="0">
                  <a:pos x="25" y="0"/>
                </a:cxn>
                <a:cxn ang="0">
                  <a:pos x="32" y="6"/>
                </a:cxn>
                <a:cxn ang="0">
                  <a:pos x="40" y="12"/>
                </a:cxn>
                <a:cxn ang="0">
                  <a:pos x="48" y="17"/>
                </a:cxn>
                <a:cxn ang="0">
                  <a:pos x="57" y="23"/>
                </a:cxn>
                <a:cxn ang="0">
                  <a:pos x="65" y="32"/>
                </a:cxn>
                <a:cxn ang="0">
                  <a:pos x="72" y="41"/>
                </a:cxn>
                <a:cxn ang="0">
                  <a:pos x="79" y="53"/>
                </a:cxn>
                <a:cxn ang="0">
                  <a:pos x="86" y="63"/>
                </a:cxn>
                <a:cxn ang="0">
                  <a:pos x="94" y="75"/>
                </a:cxn>
                <a:cxn ang="0">
                  <a:pos x="100" y="89"/>
                </a:cxn>
                <a:cxn ang="0">
                  <a:pos x="108" y="100"/>
                </a:cxn>
                <a:cxn ang="0">
                  <a:pos x="115" y="111"/>
                </a:cxn>
                <a:cxn ang="0">
                  <a:pos x="118" y="123"/>
                </a:cxn>
                <a:cxn ang="0">
                  <a:pos x="125" y="133"/>
                </a:cxn>
                <a:cxn ang="0">
                  <a:pos x="127" y="143"/>
                </a:cxn>
                <a:cxn ang="0">
                  <a:pos x="130" y="149"/>
                </a:cxn>
                <a:cxn ang="0">
                  <a:pos x="134" y="158"/>
                </a:cxn>
                <a:cxn ang="0">
                  <a:pos x="139" y="167"/>
                </a:cxn>
                <a:cxn ang="0">
                  <a:pos x="143" y="179"/>
                </a:cxn>
                <a:cxn ang="0">
                  <a:pos x="149" y="194"/>
                </a:cxn>
                <a:cxn ang="0">
                  <a:pos x="153" y="211"/>
                </a:cxn>
                <a:cxn ang="0">
                  <a:pos x="157" y="229"/>
                </a:cxn>
                <a:cxn ang="0">
                  <a:pos x="159" y="248"/>
                </a:cxn>
                <a:cxn ang="0">
                  <a:pos x="161" y="271"/>
                </a:cxn>
                <a:cxn ang="0">
                  <a:pos x="161" y="268"/>
                </a:cxn>
                <a:cxn ang="0">
                  <a:pos x="159" y="263"/>
                </a:cxn>
                <a:cxn ang="0">
                  <a:pos x="157" y="256"/>
                </a:cxn>
                <a:cxn ang="0">
                  <a:pos x="151" y="245"/>
                </a:cxn>
                <a:cxn ang="0">
                  <a:pos x="144" y="234"/>
                </a:cxn>
                <a:cxn ang="0">
                  <a:pos x="135" y="220"/>
                </a:cxn>
                <a:cxn ang="0">
                  <a:pos x="124" y="207"/>
                </a:cxn>
                <a:cxn ang="0">
                  <a:pos x="108" y="194"/>
                </a:cxn>
                <a:cxn ang="0">
                  <a:pos x="94" y="185"/>
                </a:cxn>
                <a:cxn ang="0">
                  <a:pos x="82" y="174"/>
                </a:cxn>
                <a:cxn ang="0">
                  <a:pos x="72" y="164"/>
                </a:cxn>
                <a:cxn ang="0">
                  <a:pos x="63" y="157"/>
                </a:cxn>
                <a:cxn ang="0">
                  <a:pos x="56" y="148"/>
                </a:cxn>
                <a:cxn ang="0">
                  <a:pos x="49" y="140"/>
                </a:cxn>
                <a:cxn ang="0">
                  <a:pos x="44" y="133"/>
                </a:cxn>
                <a:cxn ang="0">
                  <a:pos x="40" y="129"/>
                </a:cxn>
                <a:cxn ang="0">
                  <a:pos x="38" y="123"/>
                </a:cxn>
                <a:cxn ang="0">
                  <a:pos x="34" y="117"/>
                </a:cxn>
                <a:cxn ang="0">
                  <a:pos x="29" y="108"/>
                </a:cxn>
                <a:cxn ang="0">
                  <a:pos x="23" y="99"/>
                </a:cxn>
                <a:cxn ang="0">
                  <a:pos x="17" y="89"/>
                </a:cxn>
                <a:cxn ang="0">
                  <a:pos x="11" y="78"/>
                </a:cxn>
                <a:cxn ang="0">
                  <a:pos x="7" y="71"/>
                </a:cxn>
                <a:cxn ang="0">
                  <a:pos x="0" y="65"/>
                </a:cxn>
                <a:cxn ang="0">
                  <a:pos x="25" y="0"/>
                </a:cxn>
              </a:cxnLst>
              <a:rect l="0" t="0" r="r" b="b"/>
              <a:pathLst>
                <a:path w="161" h="271">
                  <a:moveTo>
                    <a:pt x="25" y="0"/>
                  </a:moveTo>
                  <a:lnTo>
                    <a:pt x="25" y="0"/>
                  </a:lnTo>
                  <a:lnTo>
                    <a:pt x="32" y="6"/>
                  </a:lnTo>
                  <a:lnTo>
                    <a:pt x="40" y="12"/>
                  </a:lnTo>
                  <a:lnTo>
                    <a:pt x="48" y="17"/>
                  </a:lnTo>
                  <a:lnTo>
                    <a:pt x="57" y="23"/>
                  </a:lnTo>
                  <a:lnTo>
                    <a:pt x="65" y="32"/>
                  </a:lnTo>
                  <a:lnTo>
                    <a:pt x="72" y="41"/>
                  </a:lnTo>
                  <a:lnTo>
                    <a:pt x="79" y="53"/>
                  </a:lnTo>
                  <a:lnTo>
                    <a:pt x="86" y="63"/>
                  </a:lnTo>
                  <a:lnTo>
                    <a:pt x="94" y="75"/>
                  </a:lnTo>
                  <a:lnTo>
                    <a:pt x="100" y="89"/>
                  </a:lnTo>
                  <a:lnTo>
                    <a:pt x="108" y="100"/>
                  </a:lnTo>
                  <a:lnTo>
                    <a:pt x="115" y="111"/>
                  </a:lnTo>
                  <a:lnTo>
                    <a:pt x="118" y="123"/>
                  </a:lnTo>
                  <a:lnTo>
                    <a:pt x="125" y="133"/>
                  </a:lnTo>
                  <a:lnTo>
                    <a:pt x="127" y="143"/>
                  </a:lnTo>
                  <a:lnTo>
                    <a:pt x="130" y="149"/>
                  </a:lnTo>
                  <a:lnTo>
                    <a:pt x="134" y="158"/>
                  </a:lnTo>
                  <a:lnTo>
                    <a:pt x="139" y="167"/>
                  </a:lnTo>
                  <a:lnTo>
                    <a:pt x="143" y="179"/>
                  </a:lnTo>
                  <a:lnTo>
                    <a:pt x="149" y="194"/>
                  </a:lnTo>
                  <a:lnTo>
                    <a:pt x="153" y="211"/>
                  </a:lnTo>
                  <a:lnTo>
                    <a:pt x="157" y="229"/>
                  </a:lnTo>
                  <a:lnTo>
                    <a:pt x="159" y="248"/>
                  </a:lnTo>
                  <a:lnTo>
                    <a:pt x="161" y="271"/>
                  </a:lnTo>
                  <a:lnTo>
                    <a:pt x="161" y="268"/>
                  </a:lnTo>
                  <a:lnTo>
                    <a:pt x="159" y="263"/>
                  </a:lnTo>
                  <a:lnTo>
                    <a:pt x="157" y="256"/>
                  </a:lnTo>
                  <a:lnTo>
                    <a:pt x="151" y="245"/>
                  </a:lnTo>
                  <a:lnTo>
                    <a:pt x="144" y="234"/>
                  </a:lnTo>
                  <a:lnTo>
                    <a:pt x="135" y="220"/>
                  </a:lnTo>
                  <a:lnTo>
                    <a:pt x="124" y="207"/>
                  </a:lnTo>
                  <a:lnTo>
                    <a:pt x="108" y="194"/>
                  </a:lnTo>
                  <a:lnTo>
                    <a:pt x="94" y="185"/>
                  </a:lnTo>
                  <a:lnTo>
                    <a:pt x="82" y="174"/>
                  </a:lnTo>
                  <a:lnTo>
                    <a:pt x="72" y="164"/>
                  </a:lnTo>
                  <a:lnTo>
                    <a:pt x="63" y="157"/>
                  </a:lnTo>
                  <a:lnTo>
                    <a:pt x="56" y="148"/>
                  </a:lnTo>
                  <a:lnTo>
                    <a:pt x="49" y="140"/>
                  </a:lnTo>
                  <a:lnTo>
                    <a:pt x="44" y="133"/>
                  </a:lnTo>
                  <a:lnTo>
                    <a:pt x="40" y="129"/>
                  </a:lnTo>
                  <a:lnTo>
                    <a:pt x="38" y="123"/>
                  </a:lnTo>
                  <a:lnTo>
                    <a:pt x="34" y="117"/>
                  </a:lnTo>
                  <a:lnTo>
                    <a:pt x="29" y="108"/>
                  </a:lnTo>
                  <a:lnTo>
                    <a:pt x="23" y="99"/>
                  </a:lnTo>
                  <a:lnTo>
                    <a:pt x="17" y="89"/>
                  </a:lnTo>
                  <a:lnTo>
                    <a:pt x="11" y="78"/>
                  </a:lnTo>
                  <a:lnTo>
                    <a:pt x="7" y="71"/>
                  </a:lnTo>
                  <a:lnTo>
                    <a:pt x="0" y="65"/>
                  </a:lnTo>
                  <a:lnTo>
                    <a:pt x="25" y="0"/>
                  </a:lnTo>
                  <a:close/>
                </a:path>
              </a:pathLst>
            </a:custGeom>
            <a:noFill/>
            <a:ln w="1588">
              <a:solidFill>
                <a:srgbClr val="000000"/>
              </a:solidFill>
              <a:prstDash val="solid"/>
              <a:round/>
              <a:headEnd/>
              <a:tailEnd/>
            </a:ln>
          </p:spPr>
          <p:txBody>
            <a:bodyPr/>
            <a:lstStyle/>
            <a:p>
              <a:endParaRPr lang="en-US"/>
            </a:p>
          </p:txBody>
        </p:sp>
        <p:sp>
          <p:nvSpPr>
            <p:cNvPr id="1242313" name="Freeform 1225"/>
            <p:cNvSpPr>
              <a:spLocks/>
            </p:cNvSpPr>
            <p:nvPr/>
          </p:nvSpPr>
          <p:spPr bwMode="auto">
            <a:xfrm>
              <a:off x="3613" y="1876"/>
              <a:ext cx="20" cy="26"/>
            </a:xfrm>
            <a:custGeom>
              <a:avLst/>
              <a:gdLst/>
              <a:ahLst/>
              <a:cxnLst>
                <a:cxn ang="0">
                  <a:pos x="0" y="0"/>
                </a:cxn>
                <a:cxn ang="0">
                  <a:pos x="0" y="0"/>
                </a:cxn>
                <a:cxn ang="0">
                  <a:pos x="7" y="4"/>
                </a:cxn>
                <a:cxn ang="0">
                  <a:pos x="13" y="11"/>
                </a:cxn>
                <a:cxn ang="0">
                  <a:pos x="17" y="17"/>
                </a:cxn>
                <a:cxn ang="0">
                  <a:pos x="23" y="25"/>
                </a:cxn>
                <a:cxn ang="0">
                  <a:pos x="29" y="31"/>
                </a:cxn>
                <a:cxn ang="0">
                  <a:pos x="32" y="38"/>
                </a:cxn>
                <a:cxn ang="0">
                  <a:pos x="38" y="44"/>
                </a:cxn>
                <a:cxn ang="0">
                  <a:pos x="40" y="51"/>
                </a:cxn>
              </a:cxnLst>
              <a:rect l="0" t="0" r="r" b="b"/>
              <a:pathLst>
                <a:path w="40" h="51">
                  <a:moveTo>
                    <a:pt x="0" y="0"/>
                  </a:moveTo>
                  <a:lnTo>
                    <a:pt x="0" y="0"/>
                  </a:lnTo>
                  <a:lnTo>
                    <a:pt x="7" y="4"/>
                  </a:lnTo>
                  <a:lnTo>
                    <a:pt x="13" y="11"/>
                  </a:lnTo>
                  <a:lnTo>
                    <a:pt x="17" y="17"/>
                  </a:lnTo>
                  <a:lnTo>
                    <a:pt x="23" y="25"/>
                  </a:lnTo>
                  <a:lnTo>
                    <a:pt x="29" y="31"/>
                  </a:lnTo>
                  <a:lnTo>
                    <a:pt x="32" y="38"/>
                  </a:lnTo>
                  <a:lnTo>
                    <a:pt x="38" y="44"/>
                  </a:lnTo>
                  <a:lnTo>
                    <a:pt x="40" y="51"/>
                  </a:lnTo>
                </a:path>
              </a:pathLst>
            </a:custGeom>
            <a:noFill/>
            <a:ln w="1588">
              <a:solidFill>
                <a:srgbClr val="000000"/>
              </a:solidFill>
              <a:prstDash val="solid"/>
              <a:round/>
              <a:headEnd/>
              <a:tailEnd/>
            </a:ln>
          </p:spPr>
          <p:txBody>
            <a:bodyPr/>
            <a:lstStyle/>
            <a:p>
              <a:endParaRPr lang="en-US"/>
            </a:p>
          </p:txBody>
        </p:sp>
        <p:sp>
          <p:nvSpPr>
            <p:cNvPr id="1242314" name="Freeform 1226"/>
            <p:cNvSpPr>
              <a:spLocks/>
            </p:cNvSpPr>
            <p:nvPr/>
          </p:nvSpPr>
          <p:spPr bwMode="auto">
            <a:xfrm>
              <a:off x="3608" y="1839"/>
              <a:ext cx="15" cy="30"/>
            </a:xfrm>
            <a:custGeom>
              <a:avLst/>
              <a:gdLst/>
              <a:ahLst/>
              <a:cxnLst>
                <a:cxn ang="0">
                  <a:pos x="0" y="0"/>
                </a:cxn>
                <a:cxn ang="0">
                  <a:pos x="0" y="0"/>
                </a:cxn>
                <a:cxn ang="0">
                  <a:pos x="5" y="5"/>
                </a:cxn>
                <a:cxn ang="0">
                  <a:pos x="8" y="13"/>
                </a:cxn>
                <a:cxn ang="0">
                  <a:pos x="12" y="19"/>
                </a:cxn>
                <a:cxn ang="0">
                  <a:pos x="15" y="28"/>
                </a:cxn>
                <a:cxn ang="0">
                  <a:pos x="18" y="34"/>
                </a:cxn>
                <a:cxn ang="0">
                  <a:pos x="22" y="42"/>
                </a:cxn>
                <a:cxn ang="0">
                  <a:pos x="27" y="51"/>
                </a:cxn>
                <a:cxn ang="0">
                  <a:pos x="31" y="60"/>
                </a:cxn>
              </a:cxnLst>
              <a:rect l="0" t="0" r="r" b="b"/>
              <a:pathLst>
                <a:path w="31" h="60">
                  <a:moveTo>
                    <a:pt x="0" y="0"/>
                  </a:moveTo>
                  <a:lnTo>
                    <a:pt x="0" y="0"/>
                  </a:lnTo>
                  <a:lnTo>
                    <a:pt x="5" y="5"/>
                  </a:lnTo>
                  <a:lnTo>
                    <a:pt x="8" y="13"/>
                  </a:lnTo>
                  <a:lnTo>
                    <a:pt x="12" y="19"/>
                  </a:lnTo>
                  <a:lnTo>
                    <a:pt x="15" y="28"/>
                  </a:lnTo>
                  <a:lnTo>
                    <a:pt x="18" y="34"/>
                  </a:lnTo>
                  <a:lnTo>
                    <a:pt x="22" y="42"/>
                  </a:lnTo>
                  <a:lnTo>
                    <a:pt x="27" y="51"/>
                  </a:lnTo>
                  <a:lnTo>
                    <a:pt x="31" y="60"/>
                  </a:lnTo>
                </a:path>
              </a:pathLst>
            </a:custGeom>
            <a:noFill/>
            <a:ln w="1588">
              <a:solidFill>
                <a:srgbClr val="000000"/>
              </a:solidFill>
              <a:prstDash val="solid"/>
              <a:round/>
              <a:headEnd/>
              <a:tailEnd/>
            </a:ln>
          </p:spPr>
          <p:txBody>
            <a:bodyPr/>
            <a:lstStyle/>
            <a:p>
              <a:endParaRPr lang="en-US"/>
            </a:p>
          </p:txBody>
        </p:sp>
        <p:sp>
          <p:nvSpPr>
            <p:cNvPr id="1242315" name="Freeform 1227"/>
            <p:cNvSpPr>
              <a:spLocks/>
            </p:cNvSpPr>
            <p:nvPr/>
          </p:nvSpPr>
          <p:spPr bwMode="auto">
            <a:xfrm>
              <a:off x="3597" y="1831"/>
              <a:ext cx="17" cy="29"/>
            </a:xfrm>
            <a:custGeom>
              <a:avLst/>
              <a:gdLst/>
              <a:ahLst/>
              <a:cxnLst>
                <a:cxn ang="0">
                  <a:pos x="0" y="0"/>
                </a:cxn>
                <a:cxn ang="0">
                  <a:pos x="0" y="0"/>
                </a:cxn>
                <a:cxn ang="0">
                  <a:pos x="4" y="6"/>
                </a:cxn>
                <a:cxn ang="0">
                  <a:pos x="10" y="14"/>
                </a:cxn>
                <a:cxn ang="0">
                  <a:pos x="14" y="20"/>
                </a:cxn>
                <a:cxn ang="0">
                  <a:pos x="19" y="27"/>
                </a:cxn>
                <a:cxn ang="0">
                  <a:pos x="22" y="34"/>
                </a:cxn>
                <a:cxn ang="0">
                  <a:pos x="27" y="42"/>
                </a:cxn>
                <a:cxn ang="0">
                  <a:pos x="30" y="49"/>
                </a:cxn>
                <a:cxn ang="0">
                  <a:pos x="34" y="58"/>
                </a:cxn>
              </a:cxnLst>
              <a:rect l="0" t="0" r="r" b="b"/>
              <a:pathLst>
                <a:path w="34" h="58">
                  <a:moveTo>
                    <a:pt x="0" y="0"/>
                  </a:moveTo>
                  <a:lnTo>
                    <a:pt x="0" y="0"/>
                  </a:lnTo>
                  <a:lnTo>
                    <a:pt x="4" y="6"/>
                  </a:lnTo>
                  <a:lnTo>
                    <a:pt x="10" y="14"/>
                  </a:lnTo>
                  <a:lnTo>
                    <a:pt x="14" y="20"/>
                  </a:lnTo>
                  <a:lnTo>
                    <a:pt x="19" y="27"/>
                  </a:lnTo>
                  <a:lnTo>
                    <a:pt x="22" y="34"/>
                  </a:lnTo>
                  <a:lnTo>
                    <a:pt x="27" y="42"/>
                  </a:lnTo>
                  <a:lnTo>
                    <a:pt x="30" y="49"/>
                  </a:lnTo>
                  <a:lnTo>
                    <a:pt x="34" y="58"/>
                  </a:lnTo>
                </a:path>
              </a:pathLst>
            </a:custGeom>
            <a:noFill/>
            <a:ln w="1588">
              <a:solidFill>
                <a:srgbClr val="000000"/>
              </a:solidFill>
              <a:prstDash val="solid"/>
              <a:round/>
              <a:headEnd/>
              <a:tailEnd/>
            </a:ln>
          </p:spPr>
          <p:txBody>
            <a:bodyPr/>
            <a:lstStyle/>
            <a:p>
              <a:endParaRPr lang="en-US"/>
            </a:p>
          </p:txBody>
        </p:sp>
        <p:sp>
          <p:nvSpPr>
            <p:cNvPr id="1242316" name="Freeform 1228"/>
            <p:cNvSpPr>
              <a:spLocks/>
            </p:cNvSpPr>
            <p:nvPr/>
          </p:nvSpPr>
          <p:spPr bwMode="auto">
            <a:xfrm>
              <a:off x="3472" y="1530"/>
              <a:ext cx="113" cy="315"/>
            </a:xfrm>
            <a:custGeom>
              <a:avLst/>
              <a:gdLst/>
              <a:ahLst/>
              <a:cxnLst>
                <a:cxn ang="0">
                  <a:pos x="103" y="22"/>
                </a:cxn>
                <a:cxn ang="0">
                  <a:pos x="123" y="49"/>
                </a:cxn>
                <a:cxn ang="0">
                  <a:pos x="151" y="88"/>
                </a:cxn>
                <a:cxn ang="0">
                  <a:pos x="176" y="122"/>
                </a:cxn>
                <a:cxn ang="0">
                  <a:pos x="189" y="151"/>
                </a:cxn>
                <a:cxn ang="0">
                  <a:pos x="198" y="185"/>
                </a:cxn>
                <a:cxn ang="0">
                  <a:pos x="204" y="210"/>
                </a:cxn>
                <a:cxn ang="0">
                  <a:pos x="207" y="224"/>
                </a:cxn>
                <a:cxn ang="0">
                  <a:pos x="207" y="227"/>
                </a:cxn>
                <a:cxn ang="0">
                  <a:pos x="213" y="239"/>
                </a:cxn>
                <a:cxn ang="0">
                  <a:pos x="221" y="268"/>
                </a:cxn>
                <a:cxn ang="0">
                  <a:pos x="226" y="314"/>
                </a:cxn>
                <a:cxn ang="0">
                  <a:pos x="225" y="373"/>
                </a:cxn>
                <a:cxn ang="0">
                  <a:pos x="221" y="419"/>
                </a:cxn>
                <a:cxn ang="0">
                  <a:pos x="218" y="459"/>
                </a:cxn>
                <a:cxn ang="0">
                  <a:pos x="216" y="487"/>
                </a:cxn>
                <a:cxn ang="0">
                  <a:pos x="212" y="507"/>
                </a:cxn>
                <a:cxn ang="0">
                  <a:pos x="207" y="526"/>
                </a:cxn>
                <a:cxn ang="0">
                  <a:pos x="201" y="546"/>
                </a:cxn>
                <a:cxn ang="0">
                  <a:pos x="195" y="564"/>
                </a:cxn>
                <a:cxn ang="0">
                  <a:pos x="189" y="578"/>
                </a:cxn>
                <a:cxn ang="0">
                  <a:pos x="183" y="594"/>
                </a:cxn>
                <a:cxn ang="0">
                  <a:pos x="175" y="612"/>
                </a:cxn>
                <a:cxn ang="0">
                  <a:pos x="164" y="625"/>
                </a:cxn>
                <a:cxn ang="0">
                  <a:pos x="176" y="523"/>
                </a:cxn>
                <a:cxn ang="0">
                  <a:pos x="115" y="329"/>
                </a:cxn>
                <a:cxn ang="0">
                  <a:pos x="74" y="566"/>
                </a:cxn>
                <a:cxn ang="0">
                  <a:pos x="67" y="558"/>
                </a:cxn>
                <a:cxn ang="0">
                  <a:pos x="51" y="536"/>
                </a:cxn>
                <a:cxn ang="0">
                  <a:pos x="32" y="509"/>
                </a:cxn>
                <a:cxn ang="0">
                  <a:pos x="23" y="487"/>
                </a:cxn>
                <a:cxn ang="0">
                  <a:pos x="18" y="465"/>
                </a:cxn>
                <a:cxn ang="0">
                  <a:pos x="14" y="443"/>
                </a:cxn>
                <a:cxn ang="0">
                  <a:pos x="14" y="425"/>
                </a:cxn>
                <a:cxn ang="0">
                  <a:pos x="14" y="419"/>
                </a:cxn>
                <a:cxn ang="0">
                  <a:pos x="12" y="406"/>
                </a:cxn>
                <a:cxn ang="0">
                  <a:pos x="5" y="376"/>
                </a:cxn>
                <a:cxn ang="0">
                  <a:pos x="1" y="344"/>
                </a:cxn>
                <a:cxn ang="0">
                  <a:pos x="0" y="317"/>
                </a:cxn>
                <a:cxn ang="0">
                  <a:pos x="1" y="287"/>
                </a:cxn>
                <a:cxn ang="0">
                  <a:pos x="3" y="250"/>
                </a:cxn>
                <a:cxn ang="0">
                  <a:pos x="10" y="197"/>
                </a:cxn>
                <a:cxn ang="0">
                  <a:pos x="29" y="117"/>
                </a:cxn>
                <a:cxn ang="0">
                  <a:pos x="36" y="105"/>
                </a:cxn>
                <a:cxn ang="0">
                  <a:pos x="49" y="77"/>
                </a:cxn>
                <a:cxn ang="0">
                  <a:pos x="62" y="39"/>
                </a:cxn>
                <a:cxn ang="0">
                  <a:pos x="69" y="0"/>
                </a:cxn>
              </a:cxnLst>
              <a:rect l="0" t="0" r="r" b="b"/>
              <a:pathLst>
                <a:path w="226" h="631">
                  <a:moveTo>
                    <a:pt x="100" y="19"/>
                  </a:moveTo>
                  <a:lnTo>
                    <a:pt x="103" y="22"/>
                  </a:lnTo>
                  <a:lnTo>
                    <a:pt x="112" y="34"/>
                  </a:lnTo>
                  <a:lnTo>
                    <a:pt x="123" y="49"/>
                  </a:lnTo>
                  <a:lnTo>
                    <a:pt x="137" y="67"/>
                  </a:lnTo>
                  <a:lnTo>
                    <a:pt x="151" y="88"/>
                  </a:lnTo>
                  <a:lnTo>
                    <a:pt x="164" y="105"/>
                  </a:lnTo>
                  <a:lnTo>
                    <a:pt x="176" y="122"/>
                  </a:lnTo>
                  <a:lnTo>
                    <a:pt x="181" y="132"/>
                  </a:lnTo>
                  <a:lnTo>
                    <a:pt x="189" y="151"/>
                  </a:lnTo>
                  <a:lnTo>
                    <a:pt x="194" y="170"/>
                  </a:lnTo>
                  <a:lnTo>
                    <a:pt x="198" y="185"/>
                  </a:lnTo>
                  <a:lnTo>
                    <a:pt x="201" y="200"/>
                  </a:lnTo>
                  <a:lnTo>
                    <a:pt x="204" y="210"/>
                  </a:lnTo>
                  <a:lnTo>
                    <a:pt x="204" y="219"/>
                  </a:lnTo>
                  <a:lnTo>
                    <a:pt x="207" y="224"/>
                  </a:lnTo>
                  <a:lnTo>
                    <a:pt x="207" y="227"/>
                  </a:lnTo>
                  <a:lnTo>
                    <a:pt x="207" y="227"/>
                  </a:lnTo>
                  <a:lnTo>
                    <a:pt x="209" y="233"/>
                  </a:lnTo>
                  <a:lnTo>
                    <a:pt x="213" y="239"/>
                  </a:lnTo>
                  <a:lnTo>
                    <a:pt x="216" y="252"/>
                  </a:lnTo>
                  <a:lnTo>
                    <a:pt x="221" y="268"/>
                  </a:lnTo>
                  <a:lnTo>
                    <a:pt x="225" y="289"/>
                  </a:lnTo>
                  <a:lnTo>
                    <a:pt x="226" y="314"/>
                  </a:lnTo>
                  <a:lnTo>
                    <a:pt x="226" y="348"/>
                  </a:lnTo>
                  <a:lnTo>
                    <a:pt x="225" y="373"/>
                  </a:lnTo>
                  <a:lnTo>
                    <a:pt x="222" y="397"/>
                  </a:lnTo>
                  <a:lnTo>
                    <a:pt x="221" y="419"/>
                  </a:lnTo>
                  <a:lnTo>
                    <a:pt x="219" y="438"/>
                  </a:lnTo>
                  <a:lnTo>
                    <a:pt x="218" y="459"/>
                  </a:lnTo>
                  <a:lnTo>
                    <a:pt x="216" y="474"/>
                  </a:lnTo>
                  <a:lnTo>
                    <a:pt x="216" y="487"/>
                  </a:lnTo>
                  <a:lnTo>
                    <a:pt x="213" y="496"/>
                  </a:lnTo>
                  <a:lnTo>
                    <a:pt x="212" y="507"/>
                  </a:lnTo>
                  <a:lnTo>
                    <a:pt x="210" y="517"/>
                  </a:lnTo>
                  <a:lnTo>
                    <a:pt x="207" y="526"/>
                  </a:lnTo>
                  <a:lnTo>
                    <a:pt x="204" y="536"/>
                  </a:lnTo>
                  <a:lnTo>
                    <a:pt x="201" y="546"/>
                  </a:lnTo>
                  <a:lnTo>
                    <a:pt x="198" y="555"/>
                  </a:lnTo>
                  <a:lnTo>
                    <a:pt x="195" y="564"/>
                  </a:lnTo>
                  <a:lnTo>
                    <a:pt x="192" y="570"/>
                  </a:lnTo>
                  <a:lnTo>
                    <a:pt x="189" y="578"/>
                  </a:lnTo>
                  <a:lnTo>
                    <a:pt x="186" y="586"/>
                  </a:lnTo>
                  <a:lnTo>
                    <a:pt x="183" y="594"/>
                  </a:lnTo>
                  <a:lnTo>
                    <a:pt x="178" y="604"/>
                  </a:lnTo>
                  <a:lnTo>
                    <a:pt x="175" y="612"/>
                  </a:lnTo>
                  <a:lnTo>
                    <a:pt x="169" y="621"/>
                  </a:lnTo>
                  <a:lnTo>
                    <a:pt x="164" y="625"/>
                  </a:lnTo>
                  <a:lnTo>
                    <a:pt x="159" y="631"/>
                  </a:lnTo>
                  <a:lnTo>
                    <a:pt x="176" y="523"/>
                  </a:lnTo>
                  <a:lnTo>
                    <a:pt x="172" y="366"/>
                  </a:lnTo>
                  <a:lnTo>
                    <a:pt x="115" y="329"/>
                  </a:lnTo>
                  <a:lnTo>
                    <a:pt x="78" y="459"/>
                  </a:lnTo>
                  <a:lnTo>
                    <a:pt x="74" y="566"/>
                  </a:lnTo>
                  <a:lnTo>
                    <a:pt x="72" y="564"/>
                  </a:lnTo>
                  <a:lnTo>
                    <a:pt x="67" y="558"/>
                  </a:lnTo>
                  <a:lnTo>
                    <a:pt x="60" y="548"/>
                  </a:lnTo>
                  <a:lnTo>
                    <a:pt x="51" y="536"/>
                  </a:lnTo>
                  <a:lnTo>
                    <a:pt x="42" y="523"/>
                  </a:lnTo>
                  <a:lnTo>
                    <a:pt x="32" y="509"/>
                  </a:lnTo>
                  <a:lnTo>
                    <a:pt x="27" y="496"/>
                  </a:lnTo>
                  <a:lnTo>
                    <a:pt x="23" y="487"/>
                  </a:lnTo>
                  <a:lnTo>
                    <a:pt x="19" y="477"/>
                  </a:lnTo>
                  <a:lnTo>
                    <a:pt x="18" y="465"/>
                  </a:lnTo>
                  <a:lnTo>
                    <a:pt x="17" y="453"/>
                  </a:lnTo>
                  <a:lnTo>
                    <a:pt x="14" y="443"/>
                  </a:lnTo>
                  <a:lnTo>
                    <a:pt x="14" y="434"/>
                  </a:lnTo>
                  <a:lnTo>
                    <a:pt x="14" y="425"/>
                  </a:lnTo>
                  <a:lnTo>
                    <a:pt x="14" y="421"/>
                  </a:lnTo>
                  <a:lnTo>
                    <a:pt x="14" y="419"/>
                  </a:lnTo>
                  <a:lnTo>
                    <a:pt x="13" y="416"/>
                  </a:lnTo>
                  <a:lnTo>
                    <a:pt x="12" y="406"/>
                  </a:lnTo>
                  <a:lnTo>
                    <a:pt x="9" y="393"/>
                  </a:lnTo>
                  <a:lnTo>
                    <a:pt x="5" y="376"/>
                  </a:lnTo>
                  <a:lnTo>
                    <a:pt x="3" y="360"/>
                  </a:lnTo>
                  <a:lnTo>
                    <a:pt x="1" y="344"/>
                  </a:lnTo>
                  <a:lnTo>
                    <a:pt x="0" y="329"/>
                  </a:lnTo>
                  <a:lnTo>
                    <a:pt x="0" y="317"/>
                  </a:lnTo>
                  <a:lnTo>
                    <a:pt x="1" y="302"/>
                  </a:lnTo>
                  <a:lnTo>
                    <a:pt x="1" y="287"/>
                  </a:lnTo>
                  <a:lnTo>
                    <a:pt x="1" y="270"/>
                  </a:lnTo>
                  <a:lnTo>
                    <a:pt x="3" y="250"/>
                  </a:lnTo>
                  <a:lnTo>
                    <a:pt x="5" y="227"/>
                  </a:lnTo>
                  <a:lnTo>
                    <a:pt x="10" y="197"/>
                  </a:lnTo>
                  <a:lnTo>
                    <a:pt x="18" y="162"/>
                  </a:lnTo>
                  <a:lnTo>
                    <a:pt x="29" y="117"/>
                  </a:lnTo>
                  <a:lnTo>
                    <a:pt x="32" y="113"/>
                  </a:lnTo>
                  <a:lnTo>
                    <a:pt x="36" y="105"/>
                  </a:lnTo>
                  <a:lnTo>
                    <a:pt x="42" y="93"/>
                  </a:lnTo>
                  <a:lnTo>
                    <a:pt x="49" y="77"/>
                  </a:lnTo>
                  <a:lnTo>
                    <a:pt x="55" y="59"/>
                  </a:lnTo>
                  <a:lnTo>
                    <a:pt x="62" y="39"/>
                  </a:lnTo>
                  <a:lnTo>
                    <a:pt x="67" y="19"/>
                  </a:lnTo>
                  <a:lnTo>
                    <a:pt x="69" y="0"/>
                  </a:lnTo>
                  <a:lnTo>
                    <a:pt x="100" y="19"/>
                  </a:lnTo>
                  <a:close/>
                </a:path>
              </a:pathLst>
            </a:custGeom>
            <a:solidFill>
              <a:srgbClr val="FFFFFF"/>
            </a:solidFill>
            <a:ln w="9525">
              <a:noFill/>
              <a:round/>
              <a:headEnd/>
              <a:tailEnd/>
            </a:ln>
          </p:spPr>
          <p:txBody>
            <a:bodyPr/>
            <a:lstStyle/>
            <a:p>
              <a:endParaRPr lang="en-US"/>
            </a:p>
          </p:txBody>
        </p:sp>
        <p:sp>
          <p:nvSpPr>
            <p:cNvPr id="1242317" name="Freeform 1229"/>
            <p:cNvSpPr>
              <a:spLocks/>
            </p:cNvSpPr>
            <p:nvPr/>
          </p:nvSpPr>
          <p:spPr bwMode="auto">
            <a:xfrm>
              <a:off x="3472" y="1530"/>
              <a:ext cx="113" cy="315"/>
            </a:xfrm>
            <a:custGeom>
              <a:avLst/>
              <a:gdLst/>
              <a:ahLst/>
              <a:cxnLst>
                <a:cxn ang="0">
                  <a:pos x="100" y="19"/>
                </a:cxn>
                <a:cxn ang="0">
                  <a:pos x="112" y="34"/>
                </a:cxn>
                <a:cxn ang="0">
                  <a:pos x="137" y="67"/>
                </a:cxn>
                <a:cxn ang="0">
                  <a:pos x="164" y="105"/>
                </a:cxn>
                <a:cxn ang="0">
                  <a:pos x="181" y="132"/>
                </a:cxn>
                <a:cxn ang="0">
                  <a:pos x="194" y="170"/>
                </a:cxn>
                <a:cxn ang="0">
                  <a:pos x="201" y="200"/>
                </a:cxn>
                <a:cxn ang="0">
                  <a:pos x="204" y="219"/>
                </a:cxn>
                <a:cxn ang="0">
                  <a:pos x="207" y="227"/>
                </a:cxn>
                <a:cxn ang="0">
                  <a:pos x="209" y="233"/>
                </a:cxn>
                <a:cxn ang="0">
                  <a:pos x="216" y="252"/>
                </a:cxn>
                <a:cxn ang="0">
                  <a:pos x="225" y="289"/>
                </a:cxn>
                <a:cxn ang="0">
                  <a:pos x="226" y="348"/>
                </a:cxn>
                <a:cxn ang="0">
                  <a:pos x="222" y="397"/>
                </a:cxn>
                <a:cxn ang="0">
                  <a:pos x="219" y="438"/>
                </a:cxn>
                <a:cxn ang="0">
                  <a:pos x="216" y="474"/>
                </a:cxn>
                <a:cxn ang="0">
                  <a:pos x="213" y="496"/>
                </a:cxn>
                <a:cxn ang="0">
                  <a:pos x="210" y="517"/>
                </a:cxn>
                <a:cxn ang="0">
                  <a:pos x="204" y="536"/>
                </a:cxn>
                <a:cxn ang="0">
                  <a:pos x="198" y="555"/>
                </a:cxn>
                <a:cxn ang="0">
                  <a:pos x="192" y="570"/>
                </a:cxn>
                <a:cxn ang="0">
                  <a:pos x="186" y="586"/>
                </a:cxn>
                <a:cxn ang="0">
                  <a:pos x="178" y="604"/>
                </a:cxn>
                <a:cxn ang="0">
                  <a:pos x="169" y="621"/>
                </a:cxn>
                <a:cxn ang="0">
                  <a:pos x="159" y="631"/>
                </a:cxn>
                <a:cxn ang="0">
                  <a:pos x="172" y="366"/>
                </a:cxn>
                <a:cxn ang="0">
                  <a:pos x="78" y="459"/>
                </a:cxn>
                <a:cxn ang="0">
                  <a:pos x="72" y="564"/>
                </a:cxn>
                <a:cxn ang="0">
                  <a:pos x="60" y="548"/>
                </a:cxn>
                <a:cxn ang="0">
                  <a:pos x="42" y="523"/>
                </a:cxn>
                <a:cxn ang="0">
                  <a:pos x="27" y="496"/>
                </a:cxn>
                <a:cxn ang="0">
                  <a:pos x="19" y="477"/>
                </a:cxn>
                <a:cxn ang="0">
                  <a:pos x="17" y="453"/>
                </a:cxn>
                <a:cxn ang="0">
                  <a:pos x="14" y="434"/>
                </a:cxn>
                <a:cxn ang="0">
                  <a:pos x="14" y="421"/>
                </a:cxn>
                <a:cxn ang="0">
                  <a:pos x="13" y="416"/>
                </a:cxn>
                <a:cxn ang="0">
                  <a:pos x="9" y="393"/>
                </a:cxn>
                <a:cxn ang="0">
                  <a:pos x="3" y="360"/>
                </a:cxn>
                <a:cxn ang="0">
                  <a:pos x="0" y="329"/>
                </a:cxn>
                <a:cxn ang="0">
                  <a:pos x="1" y="302"/>
                </a:cxn>
                <a:cxn ang="0">
                  <a:pos x="1" y="270"/>
                </a:cxn>
                <a:cxn ang="0">
                  <a:pos x="5" y="227"/>
                </a:cxn>
                <a:cxn ang="0">
                  <a:pos x="18" y="162"/>
                </a:cxn>
                <a:cxn ang="0">
                  <a:pos x="32" y="113"/>
                </a:cxn>
                <a:cxn ang="0">
                  <a:pos x="42" y="93"/>
                </a:cxn>
                <a:cxn ang="0">
                  <a:pos x="55" y="59"/>
                </a:cxn>
                <a:cxn ang="0">
                  <a:pos x="67" y="19"/>
                </a:cxn>
                <a:cxn ang="0">
                  <a:pos x="100" y="19"/>
                </a:cxn>
              </a:cxnLst>
              <a:rect l="0" t="0" r="r" b="b"/>
              <a:pathLst>
                <a:path w="226" h="631">
                  <a:moveTo>
                    <a:pt x="100" y="19"/>
                  </a:moveTo>
                  <a:lnTo>
                    <a:pt x="100" y="19"/>
                  </a:lnTo>
                  <a:lnTo>
                    <a:pt x="103" y="22"/>
                  </a:lnTo>
                  <a:lnTo>
                    <a:pt x="112" y="34"/>
                  </a:lnTo>
                  <a:lnTo>
                    <a:pt x="123" y="49"/>
                  </a:lnTo>
                  <a:lnTo>
                    <a:pt x="137" y="67"/>
                  </a:lnTo>
                  <a:lnTo>
                    <a:pt x="151" y="88"/>
                  </a:lnTo>
                  <a:lnTo>
                    <a:pt x="164" y="105"/>
                  </a:lnTo>
                  <a:lnTo>
                    <a:pt x="176" y="122"/>
                  </a:lnTo>
                  <a:lnTo>
                    <a:pt x="181" y="132"/>
                  </a:lnTo>
                  <a:lnTo>
                    <a:pt x="189" y="151"/>
                  </a:lnTo>
                  <a:lnTo>
                    <a:pt x="194" y="170"/>
                  </a:lnTo>
                  <a:lnTo>
                    <a:pt x="198" y="185"/>
                  </a:lnTo>
                  <a:lnTo>
                    <a:pt x="201" y="200"/>
                  </a:lnTo>
                  <a:lnTo>
                    <a:pt x="204" y="210"/>
                  </a:lnTo>
                  <a:lnTo>
                    <a:pt x="204" y="219"/>
                  </a:lnTo>
                  <a:lnTo>
                    <a:pt x="207" y="224"/>
                  </a:lnTo>
                  <a:lnTo>
                    <a:pt x="207" y="227"/>
                  </a:lnTo>
                  <a:lnTo>
                    <a:pt x="207" y="227"/>
                  </a:lnTo>
                  <a:lnTo>
                    <a:pt x="209" y="233"/>
                  </a:lnTo>
                  <a:lnTo>
                    <a:pt x="213" y="239"/>
                  </a:lnTo>
                  <a:lnTo>
                    <a:pt x="216" y="252"/>
                  </a:lnTo>
                  <a:lnTo>
                    <a:pt x="221" y="268"/>
                  </a:lnTo>
                  <a:lnTo>
                    <a:pt x="225" y="289"/>
                  </a:lnTo>
                  <a:lnTo>
                    <a:pt x="226" y="314"/>
                  </a:lnTo>
                  <a:lnTo>
                    <a:pt x="226" y="348"/>
                  </a:lnTo>
                  <a:lnTo>
                    <a:pt x="225" y="373"/>
                  </a:lnTo>
                  <a:lnTo>
                    <a:pt x="222" y="397"/>
                  </a:lnTo>
                  <a:lnTo>
                    <a:pt x="221" y="419"/>
                  </a:lnTo>
                  <a:lnTo>
                    <a:pt x="219" y="438"/>
                  </a:lnTo>
                  <a:lnTo>
                    <a:pt x="218" y="459"/>
                  </a:lnTo>
                  <a:lnTo>
                    <a:pt x="216" y="474"/>
                  </a:lnTo>
                  <a:lnTo>
                    <a:pt x="216" y="487"/>
                  </a:lnTo>
                  <a:lnTo>
                    <a:pt x="213" y="496"/>
                  </a:lnTo>
                  <a:lnTo>
                    <a:pt x="212" y="507"/>
                  </a:lnTo>
                  <a:lnTo>
                    <a:pt x="210" y="517"/>
                  </a:lnTo>
                  <a:lnTo>
                    <a:pt x="207" y="526"/>
                  </a:lnTo>
                  <a:lnTo>
                    <a:pt x="204" y="536"/>
                  </a:lnTo>
                  <a:lnTo>
                    <a:pt x="201" y="546"/>
                  </a:lnTo>
                  <a:lnTo>
                    <a:pt x="198" y="555"/>
                  </a:lnTo>
                  <a:lnTo>
                    <a:pt x="195" y="564"/>
                  </a:lnTo>
                  <a:lnTo>
                    <a:pt x="192" y="570"/>
                  </a:lnTo>
                  <a:lnTo>
                    <a:pt x="189" y="578"/>
                  </a:lnTo>
                  <a:lnTo>
                    <a:pt x="186" y="586"/>
                  </a:lnTo>
                  <a:lnTo>
                    <a:pt x="183" y="594"/>
                  </a:lnTo>
                  <a:lnTo>
                    <a:pt x="178" y="604"/>
                  </a:lnTo>
                  <a:lnTo>
                    <a:pt x="175" y="612"/>
                  </a:lnTo>
                  <a:lnTo>
                    <a:pt x="169" y="621"/>
                  </a:lnTo>
                  <a:lnTo>
                    <a:pt x="164" y="625"/>
                  </a:lnTo>
                  <a:lnTo>
                    <a:pt x="159" y="631"/>
                  </a:lnTo>
                  <a:lnTo>
                    <a:pt x="176" y="523"/>
                  </a:lnTo>
                  <a:lnTo>
                    <a:pt x="172" y="366"/>
                  </a:lnTo>
                  <a:lnTo>
                    <a:pt x="115" y="329"/>
                  </a:lnTo>
                  <a:lnTo>
                    <a:pt x="78" y="459"/>
                  </a:lnTo>
                  <a:lnTo>
                    <a:pt x="74" y="566"/>
                  </a:lnTo>
                  <a:lnTo>
                    <a:pt x="72" y="564"/>
                  </a:lnTo>
                  <a:lnTo>
                    <a:pt x="67" y="558"/>
                  </a:lnTo>
                  <a:lnTo>
                    <a:pt x="60" y="548"/>
                  </a:lnTo>
                  <a:lnTo>
                    <a:pt x="51" y="536"/>
                  </a:lnTo>
                  <a:lnTo>
                    <a:pt x="42" y="523"/>
                  </a:lnTo>
                  <a:lnTo>
                    <a:pt x="32" y="509"/>
                  </a:lnTo>
                  <a:lnTo>
                    <a:pt x="27" y="496"/>
                  </a:lnTo>
                  <a:lnTo>
                    <a:pt x="23" y="487"/>
                  </a:lnTo>
                  <a:lnTo>
                    <a:pt x="19" y="477"/>
                  </a:lnTo>
                  <a:lnTo>
                    <a:pt x="18" y="465"/>
                  </a:lnTo>
                  <a:lnTo>
                    <a:pt x="17" y="453"/>
                  </a:lnTo>
                  <a:lnTo>
                    <a:pt x="14" y="443"/>
                  </a:lnTo>
                  <a:lnTo>
                    <a:pt x="14" y="434"/>
                  </a:lnTo>
                  <a:lnTo>
                    <a:pt x="14" y="425"/>
                  </a:lnTo>
                  <a:lnTo>
                    <a:pt x="14" y="421"/>
                  </a:lnTo>
                  <a:lnTo>
                    <a:pt x="14" y="419"/>
                  </a:lnTo>
                  <a:lnTo>
                    <a:pt x="13" y="416"/>
                  </a:lnTo>
                  <a:lnTo>
                    <a:pt x="12" y="406"/>
                  </a:lnTo>
                  <a:lnTo>
                    <a:pt x="9" y="393"/>
                  </a:lnTo>
                  <a:lnTo>
                    <a:pt x="5" y="376"/>
                  </a:lnTo>
                  <a:lnTo>
                    <a:pt x="3" y="360"/>
                  </a:lnTo>
                  <a:lnTo>
                    <a:pt x="1" y="344"/>
                  </a:lnTo>
                  <a:lnTo>
                    <a:pt x="0" y="329"/>
                  </a:lnTo>
                  <a:lnTo>
                    <a:pt x="0" y="317"/>
                  </a:lnTo>
                  <a:lnTo>
                    <a:pt x="1" y="302"/>
                  </a:lnTo>
                  <a:lnTo>
                    <a:pt x="1" y="287"/>
                  </a:lnTo>
                  <a:lnTo>
                    <a:pt x="1" y="270"/>
                  </a:lnTo>
                  <a:lnTo>
                    <a:pt x="3" y="250"/>
                  </a:lnTo>
                  <a:lnTo>
                    <a:pt x="5" y="227"/>
                  </a:lnTo>
                  <a:lnTo>
                    <a:pt x="10" y="197"/>
                  </a:lnTo>
                  <a:lnTo>
                    <a:pt x="18" y="162"/>
                  </a:lnTo>
                  <a:lnTo>
                    <a:pt x="29" y="117"/>
                  </a:lnTo>
                  <a:lnTo>
                    <a:pt x="32" y="113"/>
                  </a:lnTo>
                  <a:lnTo>
                    <a:pt x="36" y="105"/>
                  </a:lnTo>
                  <a:lnTo>
                    <a:pt x="42" y="93"/>
                  </a:lnTo>
                  <a:lnTo>
                    <a:pt x="49" y="77"/>
                  </a:lnTo>
                  <a:lnTo>
                    <a:pt x="55" y="59"/>
                  </a:lnTo>
                  <a:lnTo>
                    <a:pt x="62" y="39"/>
                  </a:lnTo>
                  <a:lnTo>
                    <a:pt x="67" y="19"/>
                  </a:lnTo>
                  <a:lnTo>
                    <a:pt x="69" y="0"/>
                  </a:lnTo>
                  <a:lnTo>
                    <a:pt x="100" y="19"/>
                  </a:lnTo>
                  <a:close/>
                </a:path>
              </a:pathLst>
            </a:custGeom>
            <a:noFill/>
            <a:ln w="1588">
              <a:solidFill>
                <a:srgbClr val="000000"/>
              </a:solidFill>
              <a:prstDash val="solid"/>
              <a:round/>
              <a:headEnd/>
              <a:tailEnd/>
            </a:ln>
          </p:spPr>
          <p:txBody>
            <a:bodyPr/>
            <a:lstStyle/>
            <a:p>
              <a:endParaRPr lang="en-US"/>
            </a:p>
          </p:txBody>
        </p:sp>
        <p:sp>
          <p:nvSpPr>
            <p:cNvPr id="1242318" name="Freeform 1230"/>
            <p:cNvSpPr>
              <a:spLocks/>
            </p:cNvSpPr>
            <p:nvPr/>
          </p:nvSpPr>
          <p:spPr bwMode="auto">
            <a:xfrm>
              <a:off x="3499" y="1678"/>
              <a:ext cx="67" cy="190"/>
            </a:xfrm>
            <a:custGeom>
              <a:avLst/>
              <a:gdLst/>
              <a:ahLst/>
              <a:cxnLst>
                <a:cxn ang="0">
                  <a:pos x="8" y="233"/>
                </a:cxn>
                <a:cxn ang="0">
                  <a:pos x="4" y="213"/>
                </a:cxn>
                <a:cxn ang="0">
                  <a:pos x="0" y="199"/>
                </a:cxn>
                <a:cxn ang="0">
                  <a:pos x="4" y="182"/>
                </a:cxn>
                <a:cxn ang="0">
                  <a:pos x="8" y="168"/>
                </a:cxn>
                <a:cxn ang="0">
                  <a:pos x="13" y="142"/>
                </a:cxn>
                <a:cxn ang="0">
                  <a:pos x="17" y="128"/>
                </a:cxn>
                <a:cxn ang="0">
                  <a:pos x="22" y="113"/>
                </a:cxn>
                <a:cxn ang="0">
                  <a:pos x="31" y="95"/>
                </a:cxn>
                <a:cxn ang="0">
                  <a:pos x="32" y="74"/>
                </a:cxn>
                <a:cxn ang="0">
                  <a:pos x="41" y="54"/>
                </a:cxn>
                <a:cxn ang="0">
                  <a:pos x="46" y="33"/>
                </a:cxn>
                <a:cxn ang="0">
                  <a:pos x="52" y="15"/>
                </a:cxn>
                <a:cxn ang="0">
                  <a:pos x="61" y="8"/>
                </a:cxn>
                <a:cxn ang="0">
                  <a:pos x="69" y="9"/>
                </a:cxn>
                <a:cxn ang="0">
                  <a:pos x="76" y="22"/>
                </a:cxn>
                <a:cxn ang="0">
                  <a:pos x="85" y="28"/>
                </a:cxn>
                <a:cxn ang="0">
                  <a:pos x="97" y="33"/>
                </a:cxn>
                <a:cxn ang="0">
                  <a:pos x="109" y="39"/>
                </a:cxn>
                <a:cxn ang="0">
                  <a:pos x="122" y="48"/>
                </a:cxn>
                <a:cxn ang="0">
                  <a:pos x="132" y="62"/>
                </a:cxn>
                <a:cxn ang="0">
                  <a:pos x="132" y="79"/>
                </a:cxn>
                <a:cxn ang="0">
                  <a:pos x="129" y="99"/>
                </a:cxn>
                <a:cxn ang="0">
                  <a:pos x="129" y="122"/>
                </a:cxn>
                <a:cxn ang="0">
                  <a:pos x="131" y="138"/>
                </a:cxn>
                <a:cxn ang="0">
                  <a:pos x="131" y="153"/>
                </a:cxn>
                <a:cxn ang="0">
                  <a:pos x="131" y="166"/>
                </a:cxn>
                <a:cxn ang="0">
                  <a:pos x="131" y="179"/>
                </a:cxn>
                <a:cxn ang="0">
                  <a:pos x="131" y="196"/>
                </a:cxn>
                <a:cxn ang="0">
                  <a:pos x="133" y="218"/>
                </a:cxn>
                <a:cxn ang="0">
                  <a:pos x="133" y="240"/>
                </a:cxn>
                <a:cxn ang="0">
                  <a:pos x="129" y="262"/>
                </a:cxn>
                <a:cxn ang="0">
                  <a:pos x="124" y="279"/>
                </a:cxn>
                <a:cxn ang="0">
                  <a:pos x="123" y="293"/>
                </a:cxn>
                <a:cxn ang="0">
                  <a:pos x="121" y="307"/>
                </a:cxn>
                <a:cxn ang="0">
                  <a:pos x="118" y="319"/>
                </a:cxn>
                <a:cxn ang="0">
                  <a:pos x="113" y="332"/>
                </a:cxn>
                <a:cxn ang="0">
                  <a:pos x="104" y="344"/>
                </a:cxn>
                <a:cxn ang="0">
                  <a:pos x="95" y="357"/>
                </a:cxn>
                <a:cxn ang="0">
                  <a:pos x="85" y="370"/>
                </a:cxn>
                <a:cxn ang="0">
                  <a:pos x="79" y="369"/>
                </a:cxn>
                <a:cxn ang="0">
                  <a:pos x="76" y="353"/>
                </a:cxn>
                <a:cxn ang="0">
                  <a:pos x="69" y="341"/>
                </a:cxn>
                <a:cxn ang="0">
                  <a:pos x="60" y="330"/>
                </a:cxn>
                <a:cxn ang="0">
                  <a:pos x="46" y="308"/>
                </a:cxn>
                <a:cxn ang="0">
                  <a:pos x="31" y="289"/>
                </a:cxn>
                <a:cxn ang="0">
                  <a:pos x="24" y="274"/>
                </a:cxn>
                <a:cxn ang="0">
                  <a:pos x="13" y="253"/>
                </a:cxn>
              </a:cxnLst>
              <a:rect l="0" t="0" r="r" b="b"/>
              <a:pathLst>
                <a:path w="133" h="379">
                  <a:moveTo>
                    <a:pt x="9" y="245"/>
                  </a:moveTo>
                  <a:lnTo>
                    <a:pt x="8" y="233"/>
                  </a:lnTo>
                  <a:lnTo>
                    <a:pt x="6" y="224"/>
                  </a:lnTo>
                  <a:lnTo>
                    <a:pt x="4" y="213"/>
                  </a:lnTo>
                  <a:lnTo>
                    <a:pt x="1" y="206"/>
                  </a:lnTo>
                  <a:lnTo>
                    <a:pt x="0" y="199"/>
                  </a:lnTo>
                  <a:lnTo>
                    <a:pt x="1" y="191"/>
                  </a:lnTo>
                  <a:lnTo>
                    <a:pt x="4" y="182"/>
                  </a:lnTo>
                  <a:lnTo>
                    <a:pt x="8" y="174"/>
                  </a:lnTo>
                  <a:lnTo>
                    <a:pt x="8" y="168"/>
                  </a:lnTo>
                  <a:lnTo>
                    <a:pt x="9" y="156"/>
                  </a:lnTo>
                  <a:lnTo>
                    <a:pt x="13" y="142"/>
                  </a:lnTo>
                  <a:lnTo>
                    <a:pt x="15" y="138"/>
                  </a:lnTo>
                  <a:lnTo>
                    <a:pt x="17" y="128"/>
                  </a:lnTo>
                  <a:lnTo>
                    <a:pt x="18" y="122"/>
                  </a:lnTo>
                  <a:lnTo>
                    <a:pt x="22" y="113"/>
                  </a:lnTo>
                  <a:lnTo>
                    <a:pt x="26" y="107"/>
                  </a:lnTo>
                  <a:lnTo>
                    <a:pt x="31" y="95"/>
                  </a:lnTo>
                  <a:lnTo>
                    <a:pt x="32" y="85"/>
                  </a:lnTo>
                  <a:lnTo>
                    <a:pt x="32" y="74"/>
                  </a:lnTo>
                  <a:lnTo>
                    <a:pt x="36" y="64"/>
                  </a:lnTo>
                  <a:lnTo>
                    <a:pt x="41" y="54"/>
                  </a:lnTo>
                  <a:lnTo>
                    <a:pt x="44" y="43"/>
                  </a:lnTo>
                  <a:lnTo>
                    <a:pt x="46" y="33"/>
                  </a:lnTo>
                  <a:lnTo>
                    <a:pt x="49" y="25"/>
                  </a:lnTo>
                  <a:lnTo>
                    <a:pt x="52" y="15"/>
                  </a:lnTo>
                  <a:lnTo>
                    <a:pt x="58" y="11"/>
                  </a:lnTo>
                  <a:lnTo>
                    <a:pt x="61" y="8"/>
                  </a:lnTo>
                  <a:lnTo>
                    <a:pt x="68" y="0"/>
                  </a:lnTo>
                  <a:lnTo>
                    <a:pt x="69" y="9"/>
                  </a:lnTo>
                  <a:lnTo>
                    <a:pt x="73" y="15"/>
                  </a:lnTo>
                  <a:lnTo>
                    <a:pt x="76" y="22"/>
                  </a:lnTo>
                  <a:lnTo>
                    <a:pt x="81" y="27"/>
                  </a:lnTo>
                  <a:lnTo>
                    <a:pt x="85" y="28"/>
                  </a:lnTo>
                  <a:lnTo>
                    <a:pt x="91" y="30"/>
                  </a:lnTo>
                  <a:lnTo>
                    <a:pt x="97" y="33"/>
                  </a:lnTo>
                  <a:lnTo>
                    <a:pt x="104" y="36"/>
                  </a:lnTo>
                  <a:lnTo>
                    <a:pt x="109" y="39"/>
                  </a:lnTo>
                  <a:lnTo>
                    <a:pt x="115" y="42"/>
                  </a:lnTo>
                  <a:lnTo>
                    <a:pt x="122" y="48"/>
                  </a:lnTo>
                  <a:lnTo>
                    <a:pt x="127" y="54"/>
                  </a:lnTo>
                  <a:lnTo>
                    <a:pt x="132" y="62"/>
                  </a:lnTo>
                  <a:lnTo>
                    <a:pt x="133" y="70"/>
                  </a:lnTo>
                  <a:lnTo>
                    <a:pt x="132" y="79"/>
                  </a:lnTo>
                  <a:lnTo>
                    <a:pt x="129" y="89"/>
                  </a:lnTo>
                  <a:lnTo>
                    <a:pt x="129" y="99"/>
                  </a:lnTo>
                  <a:lnTo>
                    <a:pt x="129" y="110"/>
                  </a:lnTo>
                  <a:lnTo>
                    <a:pt x="129" y="122"/>
                  </a:lnTo>
                  <a:lnTo>
                    <a:pt x="131" y="131"/>
                  </a:lnTo>
                  <a:lnTo>
                    <a:pt x="131" y="138"/>
                  </a:lnTo>
                  <a:lnTo>
                    <a:pt x="131" y="145"/>
                  </a:lnTo>
                  <a:lnTo>
                    <a:pt x="131" y="153"/>
                  </a:lnTo>
                  <a:lnTo>
                    <a:pt x="131" y="159"/>
                  </a:lnTo>
                  <a:lnTo>
                    <a:pt x="131" y="166"/>
                  </a:lnTo>
                  <a:lnTo>
                    <a:pt x="131" y="172"/>
                  </a:lnTo>
                  <a:lnTo>
                    <a:pt x="131" y="179"/>
                  </a:lnTo>
                  <a:lnTo>
                    <a:pt x="131" y="185"/>
                  </a:lnTo>
                  <a:lnTo>
                    <a:pt x="131" y="196"/>
                  </a:lnTo>
                  <a:lnTo>
                    <a:pt x="132" y="208"/>
                  </a:lnTo>
                  <a:lnTo>
                    <a:pt x="133" y="218"/>
                  </a:lnTo>
                  <a:lnTo>
                    <a:pt x="133" y="227"/>
                  </a:lnTo>
                  <a:lnTo>
                    <a:pt x="133" y="240"/>
                  </a:lnTo>
                  <a:lnTo>
                    <a:pt x="131" y="252"/>
                  </a:lnTo>
                  <a:lnTo>
                    <a:pt x="129" y="262"/>
                  </a:lnTo>
                  <a:lnTo>
                    <a:pt x="126" y="270"/>
                  </a:lnTo>
                  <a:lnTo>
                    <a:pt x="124" y="279"/>
                  </a:lnTo>
                  <a:lnTo>
                    <a:pt x="123" y="285"/>
                  </a:lnTo>
                  <a:lnTo>
                    <a:pt x="123" y="293"/>
                  </a:lnTo>
                  <a:lnTo>
                    <a:pt x="122" y="299"/>
                  </a:lnTo>
                  <a:lnTo>
                    <a:pt x="121" y="307"/>
                  </a:lnTo>
                  <a:lnTo>
                    <a:pt x="121" y="313"/>
                  </a:lnTo>
                  <a:lnTo>
                    <a:pt x="118" y="319"/>
                  </a:lnTo>
                  <a:lnTo>
                    <a:pt x="117" y="323"/>
                  </a:lnTo>
                  <a:lnTo>
                    <a:pt x="113" y="332"/>
                  </a:lnTo>
                  <a:lnTo>
                    <a:pt x="108" y="339"/>
                  </a:lnTo>
                  <a:lnTo>
                    <a:pt x="104" y="344"/>
                  </a:lnTo>
                  <a:lnTo>
                    <a:pt x="99" y="351"/>
                  </a:lnTo>
                  <a:lnTo>
                    <a:pt x="95" y="357"/>
                  </a:lnTo>
                  <a:lnTo>
                    <a:pt x="90" y="363"/>
                  </a:lnTo>
                  <a:lnTo>
                    <a:pt x="85" y="370"/>
                  </a:lnTo>
                  <a:lnTo>
                    <a:pt x="79" y="379"/>
                  </a:lnTo>
                  <a:lnTo>
                    <a:pt x="79" y="369"/>
                  </a:lnTo>
                  <a:lnTo>
                    <a:pt x="78" y="359"/>
                  </a:lnTo>
                  <a:lnTo>
                    <a:pt x="76" y="353"/>
                  </a:lnTo>
                  <a:lnTo>
                    <a:pt x="73" y="347"/>
                  </a:lnTo>
                  <a:lnTo>
                    <a:pt x="69" y="341"/>
                  </a:lnTo>
                  <a:lnTo>
                    <a:pt x="65" y="335"/>
                  </a:lnTo>
                  <a:lnTo>
                    <a:pt x="60" y="330"/>
                  </a:lnTo>
                  <a:lnTo>
                    <a:pt x="56" y="323"/>
                  </a:lnTo>
                  <a:lnTo>
                    <a:pt x="46" y="308"/>
                  </a:lnTo>
                  <a:lnTo>
                    <a:pt x="36" y="298"/>
                  </a:lnTo>
                  <a:lnTo>
                    <a:pt x="31" y="289"/>
                  </a:lnTo>
                  <a:lnTo>
                    <a:pt x="27" y="279"/>
                  </a:lnTo>
                  <a:lnTo>
                    <a:pt x="24" y="274"/>
                  </a:lnTo>
                  <a:lnTo>
                    <a:pt x="18" y="265"/>
                  </a:lnTo>
                  <a:lnTo>
                    <a:pt x="13" y="253"/>
                  </a:lnTo>
                  <a:lnTo>
                    <a:pt x="9" y="245"/>
                  </a:lnTo>
                  <a:close/>
                </a:path>
              </a:pathLst>
            </a:custGeom>
            <a:solidFill>
              <a:srgbClr val="FFFFFF"/>
            </a:solidFill>
            <a:ln w="9525">
              <a:noFill/>
              <a:round/>
              <a:headEnd/>
              <a:tailEnd/>
            </a:ln>
          </p:spPr>
          <p:txBody>
            <a:bodyPr/>
            <a:lstStyle/>
            <a:p>
              <a:endParaRPr lang="en-US"/>
            </a:p>
          </p:txBody>
        </p:sp>
        <p:sp>
          <p:nvSpPr>
            <p:cNvPr id="1242319" name="Freeform 1231"/>
            <p:cNvSpPr>
              <a:spLocks/>
            </p:cNvSpPr>
            <p:nvPr/>
          </p:nvSpPr>
          <p:spPr bwMode="auto">
            <a:xfrm>
              <a:off x="3499" y="1678"/>
              <a:ext cx="67" cy="190"/>
            </a:xfrm>
            <a:custGeom>
              <a:avLst/>
              <a:gdLst/>
              <a:ahLst/>
              <a:cxnLst>
                <a:cxn ang="0">
                  <a:pos x="9" y="245"/>
                </a:cxn>
                <a:cxn ang="0">
                  <a:pos x="6" y="224"/>
                </a:cxn>
                <a:cxn ang="0">
                  <a:pos x="1" y="206"/>
                </a:cxn>
                <a:cxn ang="0">
                  <a:pos x="1" y="191"/>
                </a:cxn>
                <a:cxn ang="0">
                  <a:pos x="8" y="174"/>
                </a:cxn>
                <a:cxn ang="0">
                  <a:pos x="9" y="156"/>
                </a:cxn>
                <a:cxn ang="0">
                  <a:pos x="15" y="138"/>
                </a:cxn>
                <a:cxn ang="0">
                  <a:pos x="18" y="122"/>
                </a:cxn>
                <a:cxn ang="0">
                  <a:pos x="26" y="107"/>
                </a:cxn>
                <a:cxn ang="0">
                  <a:pos x="32" y="85"/>
                </a:cxn>
                <a:cxn ang="0">
                  <a:pos x="36" y="64"/>
                </a:cxn>
                <a:cxn ang="0">
                  <a:pos x="44" y="43"/>
                </a:cxn>
                <a:cxn ang="0">
                  <a:pos x="49" y="25"/>
                </a:cxn>
                <a:cxn ang="0">
                  <a:pos x="58" y="11"/>
                </a:cxn>
                <a:cxn ang="0">
                  <a:pos x="68" y="0"/>
                </a:cxn>
                <a:cxn ang="0">
                  <a:pos x="73" y="15"/>
                </a:cxn>
                <a:cxn ang="0">
                  <a:pos x="81" y="27"/>
                </a:cxn>
                <a:cxn ang="0">
                  <a:pos x="91" y="30"/>
                </a:cxn>
                <a:cxn ang="0">
                  <a:pos x="104" y="36"/>
                </a:cxn>
                <a:cxn ang="0">
                  <a:pos x="115" y="42"/>
                </a:cxn>
                <a:cxn ang="0">
                  <a:pos x="127" y="54"/>
                </a:cxn>
                <a:cxn ang="0">
                  <a:pos x="133" y="70"/>
                </a:cxn>
                <a:cxn ang="0">
                  <a:pos x="129" y="89"/>
                </a:cxn>
                <a:cxn ang="0">
                  <a:pos x="129" y="110"/>
                </a:cxn>
                <a:cxn ang="0">
                  <a:pos x="131" y="131"/>
                </a:cxn>
                <a:cxn ang="0">
                  <a:pos x="131" y="145"/>
                </a:cxn>
                <a:cxn ang="0">
                  <a:pos x="131" y="159"/>
                </a:cxn>
                <a:cxn ang="0">
                  <a:pos x="131" y="172"/>
                </a:cxn>
                <a:cxn ang="0">
                  <a:pos x="131" y="185"/>
                </a:cxn>
                <a:cxn ang="0">
                  <a:pos x="132" y="208"/>
                </a:cxn>
                <a:cxn ang="0">
                  <a:pos x="133" y="227"/>
                </a:cxn>
                <a:cxn ang="0">
                  <a:pos x="131" y="252"/>
                </a:cxn>
                <a:cxn ang="0">
                  <a:pos x="126" y="270"/>
                </a:cxn>
                <a:cxn ang="0">
                  <a:pos x="123" y="285"/>
                </a:cxn>
                <a:cxn ang="0">
                  <a:pos x="122" y="299"/>
                </a:cxn>
                <a:cxn ang="0">
                  <a:pos x="121" y="313"/>
                </a:cxn>
                <a:cxn ang="0">
                  <a:pos x="117" y="323"/>
                </a:cxn>
                <a:cxn ang="0">
                  <a:pos x="108" y="339"/>
                </a:cxn>
                <a:cxn ang="0">
                  <a:pos x="99" y="351"/>
                </a:cxn>
                <a:cxn ang="0">
                  <a:pos x="90" y="363"/>
                </a:cxn>
                <a:cxn ang="0">
                  <a:pos x="79" y="379"/>
                </a:cxn>
                <a:cxn ang="0">
                  <a:pos x="78" y="359"/>
                </a:cxn>
                <a:cxn ang="0">
                  <a:pos x="73" y="347"/>
                </a:cxn>
                <a:cxn ang="0">
                  <a:pos x="65" y="335"/>
                </a:cxn>
                <a:cxn ang="0">
                  <a:pos x="56" y="323"/>
                </a:cxn>
                <a:cxn ang="0">
                  <a:pos x="36" y="298"/>
                </a:cxn>
                <a:cxn ang="0">
                  <a:pos x="27" y="279"/>
                </a:cxn>
                <a:cxn ang="0">
                  <a:pos x="18" y="265"/>
                </a:cxn>
                <a:cxn ang="0">
                  <a:pos x="9" y="245"/>
                </a:cxn>
              </a:cxnLst>
              <a:rect l="0" t="0" r="r" b="b"/>
              <a:pathLst>
                <a:path w="133" h="379">
                  <a:moveTo>
                    <a:pt x="9" y="245"/>
                  </a:moveTo>
                  <a:lnTo>
                    <a:pt x="9" y="245"/>
                  </a:lnTo>
                  <a:lnTo>
                    <a:pt x="8" y="233"/>
                  </a:lnTo>
                  <a:lnTo>
                    <a:pt x="6" y="224"/>
                  </a:lnTo>
                  <a:lnTo>
                    <a:pt x="4" y="213"/>
                  </a:lnTo>
                  <a:lnTo>
                    <a:pt x="1" y="206"/>
                  </a:lnTo>
                  <a:lnTo>
                    <a:pt x="0" y="199"/>
                  </a:lnTo>
                  <a:lnTo>
                    <a:pt x="1" y="191"/>
                  </a:lnTo>
                  <a:lnTo>
                    <a:pt x="4" y="182"/>
                  </a:lnTo>
                  <a:lnTo>
                    <a:pt x="8" y="174"/>
                  </a:lnTo>
                  <a:lnTo>
                    <a:pt x="8" y="168"/>
                  </a:lnTo>
                  <a:lnTo>
                    <a:pt x="9" y="156"/>
                  </a:lnTo>
                  <a:lnTo>
                    <a:pt x="13" y="142"/>
                  </a:lnTo>
                  <a:lnTo>
                    <a:pt x="15" y="138"/>
                  </a:lnTo>
                  <a:lnTo>
                    <a:pt x="17" y="128"/>
                  </a:lnTo>
                  <a:lnTo>
                    <a:pt x="18" y="122"/>
                  </a:lnTo>
                  <a:lnTo>
                    <a:pt x="22" y="113"/>
                  </a:lnTo>
                  <a:lnTo>
                    <a:pt x="26" y="107"/>
                  </a:lnTo>
                  <a:lnTo>
                    <a:pt x="31" y="95"/>
                  </a:lnTo>
                  <a:lnTo>
                    <a:pt x="32" y="85"/>
                  </a:lnTo>
                  <a:lnTo>
                    <a:pt x="32" y="74"/>
                  </a:lnTo>
                  <a:lnTo>
                    <a:pt x="36" y="64"/>
                  </a:lnTo>
                  <a:lnTo>
                    <a:pt x="41" y="54"/>
                  </a:lnTo>
                  <a:lnTo>
                    <a:pt x="44" y="43"/>
                  </a:lnTo>
                  <a:lnTo>
                    <a:pt x="46" y="33"/>
                  </a:lnTo>
                  <a:lnTo>
                    <a:pt x="49" y="25"/>
                  </a:lnTo>
                  <a:lnTo>
                    <a:pt x="52" y="15"/>
                  </a:lnTo>
                  <a:lnTo>
                    <a:pt x="58" y="11"/>
                  </a:lnTo>
                  <a:lnTo>
                    <a:pt x="61" y="8"/>
                  </a:lnTo>
                  <a:lnTo>
                    <a:pt x="68" y="0"/>
                  </a:lnTo>
                  <a:lnTo>
                    <a:pt x="69" y="9"/>
                  </a:lnTo>
                  <a:lnTo>
                    <a:pt x="73" y="15"/>
                  </a:lnTo>
                  <a:lnTo>
                    <a:pt x="76" y="22"/>
                  </a:lnTo>
                  <a:lnTo>
                    <a:pt x="81" y="27"/>
                  </a:lnTo>
                  <a:lnTo>
                    <a:pt x="85" y="28"/>
                  </a:lnTo>
                  <a:lnTo>
                    <a:pt x="91" y="30"/>
                  </a:lnTo>
                  <a:lnTo>
                    <a:pt x="97" y="33"/>
                  </a:lnTo>
                  <a:lnTo>
                    <a:pt x="104" y="36"/>
                  </a:lnTo>
                  <a:lnTo>
                    <a:pt x="109" y="39"/>
                  </a:lnTo>
                  <a:lnTo>
                    <a:pt x="115" y="42"/>
                  </a:lnTo>
                  <a:lnTo>
                    <a:pt x="122" y="48"/>
                  </a:lnTo>
                  <a:lnTo>
                    <a:pt x="127" y="54"/>
                  </a:lnTo>
                  <a:lnTo>
                    <a:pt x="132" y="62"/>
                  </a:lnTo>
                  <a:lnTo>
                    <a:pt x="133" y="70"/>
                  </a:lnTo>
                  <a:lnTo>
                    <a:pt x="132" y="79"/>
                  </a:lnTo>
                  <a:lnTo>
                    <a:pt x="129" y="89"/>
                  </a:lnTo>
                  <a:lnTo>
                    <a:pt x="129" y="99"/>
                  </a:lnTo>
                  <a:lnTo>
                    <a:pt x="129" y="110"/>
                  </a:lnTo>
                  <a:lnTo>
                    <a:pt x="129" y="122"/>
                  </a:lnTo>
                  <a:lnTo>
                    <a:pt x="131" y="131"/>
                  </a:lnTo>
                  <a:lnTo>
                    <a:pt x="131" y="138"/>
                  </a:lnTo>
                  <a:lnTo>
                    <a:pt x="131" y="145"/>
                  </a:lnTo>
                  <a:lnTo>
                    <a:pt x="131" y="153"/>
                  </a:lnTo>
                  <a:lnTo>
                    <a:pt x="131" y="159"/>
                  </a:lnTo>
                  <a:lnTo>
                    <a:pt x="131" y="166"/>
                  </a:lnTo>
                  <a:lnTo>
                    <a:pt x="131" y="172"/>
                  </a:lnTo>
                  <a:lnTo>
                    <a:pt x="131" y="179"/>
                  </a:lnTo>
                  <a:lnTo>
                    <a:pt x="131" y="185"/>
                  </a:lnTo>
                  <a:lnTo>
                    <a:pt x="131" y="196"/>
                  </a:lnTo>
                  <a:lnTo>
                    <a:pt x="132" y="208"/>
                  </a:lnTo>
                  <a:lnTo>
                    <a:pt x="133" y="218"/>
                  </a:lnTo>
                  <a:lnTo>
                    <a:pt x="133" y="227"/>
                  </a:lnTo>
                  <a:lnTo>
                    <a:pt x="133" y="240"/>
                  </a:lnTo>
                  <a:lnTo>
                    <a:pt x="131" y="252"/>
                  </a:lnTo>
                  <a:lnTo>
                    <a:pt x="129" y="262"/>
                  </a:lnTo>
                  <a:lnTo>
                    <a:pt x="126" y="270"/>
                  </a:lnTo>
                  <a:lnTo>
                    <a:pt x="124" y="279"/>
                  </a:lnTo>
                  <a:lnTo>
                    <a:pt x="123" y="285"/>
                  </a:lnTo>
                  <a:lnTo>
                    <a:pt x="123" y="293"/>
                  </a:lnTo>
                  <a:lnTo>
                    <a:pt x="122" y="299"/>
                  </a:lnTo>
                  <a:lnTo>
                    <a:pt x="121" y="307"/>
                  </a:lnTo>
                  <a:lnTo>
                    <a:pt x="121" y="313"/>
                  </a:lnTo>
                  <a:lnTo>
                    <a:pt x="118" y="319"/>
                  </a:lnTo>
                  <a:lnTo>
                    <a:pt x="117" y="323"/>
                  </a:lnTo>
                  <a:lnTo>
                    <a:pt x="113" y="332"/>
                  </a:lnTo>
                  <a:lnTo>
                    <a:pt x="108" y="339"/>
                  </a:lnTo>
                  <a:lnTo>
                    <a:pt x="104" y="344"/>
                  </a:lnTo>
                  <a:lnTo>
                    <a:pt x="99" y="351"/>
                  </a:lnTo>
                  <a:lnTo>
                    <a:pt x="95" y="357"/>
                  </a:lnTo>
                  <a:lnTo>
                    <a:pt x="90" y="363"/>
                  </a:lnTo>
                  <a:lnTo>
                    <a:pt x="85" y="370"/>
                  </a:lnTo>
                  <a:lnTo>
                    <a:pt x="79" y="379"/>
                  </a:lnTo>
                  <a:lnTo>
                    <a:pt x="79" y="369"/>
                  </a:lnTo>
                  <a:lnTo>
                    <a:pt x="78" y="359"/>
                  </a:lnTo>
                  <a:lnTo>
                    <a:pt x="76" y="353"/>
                  </a:lnTo>
                  <a:lnTo>
                    <a:pt x="73" y="347"/>
                  </a:lnTo>
                  <a:lnTo>
                    <a:pt x="69" y="341"/>
                  </a:lnTo>
                  <a:lnTo>
                    <a:pt x="65" y="335"/>
                  </a:lnTo>
                  <a:lnTo>
                    <a:pt x="60" y="330"/>
                  </a:lnTo>
                  <a:lnTo>
                    <a:pt x="56" y="323"/>
                  </a:lnTo>
                  <a:lnTo>
                    <a:pt x="46" y="308"/>
                  </a:lnTo>
                  <a:lnTo>
                    <a:pt x="36" y="298"/>
                  </a:lnTo>
                  <a:lnTo>
                    <a:pt x="31" y="289"/>
                  </a:lnTo>
                  <a:lnTo>
                    <a:pt x="27" y="279"/>
                  </a:lnTo>
                  <a:lnTo>
                    <a:pt x="24" y="274"/>
                  </a:lnTo>
                  <a:lnTo>
                    <a:pt x="18" y="265"/>
                  </a:lnTo>
                  <a:lnTo>
                    <a:pt x="13" y="253"/>
                  </a:lnTo>
                  <a:lnTo>
                    <a:pt x="9" y="245"/>
                  </a:lnTo>
                  <a:close/>
                </a:path>
              </a:pathLst>
            </a:custGeom>
            <a:noFill/>
            <a:ln w="1588">
              <a:solidFill>
                <a:srgbClr val="000000"/>
              </a:solidFill>
              <a:prstDash val="solid"/>
              <a:round/>
              <a:headEnd/>
              <a:tailEnd/>
            </a:ln>
          </p:spPr>
          <p:txBody>
            <a:bodyPr/>
            <a:lstStyle/>
            <a:p>
              <a:endParaRPr lang="en-US"/>
            </a:p>
          </p:txBody>
        </p:sp>
        <p:sp>
          <p:nvSpPr>
            <p:cNvPr id="1242320" name="Freeform 1232"/>
            <p:cNvSpPr>
              <a:spLocks/>
            </p:cNvSpPr>
            <p:nvPr/>
          </p:nvSpPr>
          <p:spPr bwMode="auto">
            <a:xfrm>
              <a:off x="3569" y="1654"/>
              <a:ext cx="8" cy="48"/>
            </a:xfrm>
            <a:custGeom>
              <a:avLst/>
              <a:gdLst/>
              <a:ahLst/>
              <a:cxnLst>
                <a:cxn ang="0">
                  <a:pos x="0" y="97"/>
                </a:cxn>
                <a:cxn ang="0">
                  <a:pos x="0" y="97"/>
                </a:cxn>
                <a:cxn ang="0">
                  <a:pos x="4" y="85"/>
                </a:cxn>
                <a:cxn ang="0">
                  <a:pos x="9" y="73"/>
                </a:cxn>
                <a:cxn ang="0">
                  <a:pos x="11" y="61"/>
                </a:cxn>
                <a:cxn ang="0">
                  <a:pos x="15" y="51"/>
                </a:cxn>
                <a:cxn ang="0">
                  <a:pos x="15" y="40"/>
                </a:cxn>
                <a:cxn ang="0">
                  <a:pos x="15" y="29"/>
                </a:cxn>
                <a:cxn ang="0">
                  <a:pos x="15" y="15"/>
                </a:cxn>
                <a:cxn ang="0">
                  <a:pos x="11" y="0"/>
                </a:cxn>
              </a:cxnLst>
              <a:rect l="0" t="0" r="r" b="b"/>
              <a:pathLst>
                <a:path w="15" h="97">
                  <a:moveTo>
                    <a:pt x="0" y="97"/>
                  </a:moveTo>
                  <a:lnTo>
                    <a:pt x="0" y="97"/>
                  </a:lnTo>
                  <a:lnTo>
                    <a:pt x="4" y="85"/>
                  </a:lnTo>
                  <a:lnTo>
                    <a:pt x="9" y="73"/>
                  </a:lnTo>
                  <a:lnTo>
                    <a:pt x="11" y="61"/>
                  </a:lnTo>
                  <a:lnTo>
                    <a:pt x="15" y="51"/>
                  </a:lnTo>
                  <a:lnTo>
                    <a:pt x="15" y="40"/>
                  </a:lnTo>
                  <a:lnTo>
                    <a:pt x="15" y="29"/>
                  </a:lnTo>
                  <a:lnTo>
                    <a:pt x="15" y="15"/>
                  </a:lnTo>
                  <a:lnTo>
                    <a:pt x="11" y="0"/>
                  </a:lnTo>
                </a:path>
              </a:pathLst>
            </a:custGeom>
            <a:noFill/>
            <a:ln w="1588">
              <a:solidFill>
                <a:srgbClr val="000000"/>
              </a:solidFill>
              <a:prstDash val="solid"/>
              <a:round/>
              <a:headEnd/>
              <a:tailEnd/>
            </a:ln>
          </p:spPr>
          <p:txBody>
            <a:bodyPr/>
            <a:lstStyle/>
            <a:p>
              <a:endParaRPr lang="en-US"/>
            </a:p>
          </p:txBody>
        </p:sp>
        <p:sp>
          <p:nvSpPr>
            <p:cNvPr id="1242321" name="Freeform 1233"/>
            <p:cNvSpPr>
              <a:spLocks/>
            </p:cNvSpPr>
            <p:nvPr/>
          </p:nvSpPr>
          <p:spPr bwMode="auto">
            <a:xfrm>
              <a:off x="3561" y="1674"/>
              <a:ext cx="5" cy="22"/>
            </a:xfrm>
            <a:custGeom>
              <a:avLst/>
              <a:gdLst/>
              <a:ahLst/>
              <a:cxnLst>
                <a:cxn ang="0">
                  <a:pos x="10" y="0"/>
                </a:cxn>
                <a:cxn ang="0">
                  <a:pos x="10" y="0"/>
                </a:cxn>
                <a:cxn ang="0">
                  <a:pos x="10" y="12"/>
                </a:cxn>
                <a:cxn ang="0">
                  <a:pos x="10" y="24"/>
                </a:cxn>
                <a:cxn ang="0">
                  <a:pos x="6" y="36"/>
                </a:cxn>
                <a:cxn ang="0">
                  <a:pos x="0" y="45"/>
                </a:cxn>
              </a:cxnLst>
              <a:rect l="0" t="0" r="r" b="b"/>
              <a:pathLst>
                <a:path w="10" h="45">
                  <a:moveTo>
                    <a:pt x="10" y="0"/>
                  </a:moveTo>
                  <a:lnTo>
                    <a:pt x="10" y="0"/>
                  </a:lnTo>
                  <a:lnTo>
                    <a:pt x="10" y="12"/>
                  </a:lnTo>
                  <a:lnTo>
                    <a:pt x="10" y="24"/>
                  </a:lnTo>
                  <a:lnTo>
                    <a:pt x="6" y="36"/>
                  </a:lnTo>
                  <a:lnTo>
                    <a:pt x="0" y="45"/>
                  </a:lnTo>
                </a:path>
              </a:pathLst>
            </a:custGeom>
            <a:noFill/>
            <a:ln w="1588">
              <a:solidFill>
                <a:srgbClr val="000000"/>
              </a:solidFill>
              <a:prstDash val="solid"/>
              <a:round/>
              <a:headEnd/>
              <a:tailEnd/>
            </a:ln>
          </p:spPr>
          <p:txBody>
            <a:bodyPr/>
            <a:lstStyle/>
            <a:p>
              <a:endParaRPr lang="en-US"/>
            </a:p>
          </p:txBody>
        </p:sp>
        <p:sp>
          <p:nvSpPr>
            <p:cNvPr id="1242322" name="Freeform 1234"/>
            <p:cNvSpPr>
              <a:spLocks/>
            </p:cNvSpPr>
            <p:nvPr/>
          </p:nvSpPr>
          <p:spPr bwMode="auto">
            <a:xfrm>
              <a:off x="3561" y="1633"/>
              <a:ext cx="3" cy="38"/>
            </a:xfrm>
            <a:custGeom>
              <a:avLst/>
              <a:gdLst/>
              <a:ahLst/>
              <a:cxnLst>
                <a:cxn ang="0">
                  <a:pos x="4" y="0"/>
                </a:cxn>
                <a:cxn ang="0">
                  <a:pos x="4" y="0"/>
                </a:cxn>
                <a:cxn ang="0">
                  <a:pos x="6" y="10"/>
                </a:cxn>
                <a:cxn ang="0">
                  <a:pos x="6" y="19"/>
                </a:cxn>
                <a:cxn ang="0">
                  <a:pos x="6" y="30"/>
                </a:cxn>
                <a:cxn ang="0">
                  <a:pos x="6" y="40"/>
                </a:cxn>
                <a:cxn ang="0">
                  <a:pos x="6" y="49"/>
                </a:cxn>
                <a:cxn ang="0">
                  <a:pos x="4" y="58"/>
                </a:cxn>
                <a:cxn ang="0">
                  <a:pos x="3" y="68"/>
                </a:cxn>
                <a:cxn ang="0">
                  <a:pos x="0" y="75"/>
                </a:cxn>
              </a:cxnLst>
              <a:rect l="0" t="0" r="r" b="b"/>
              <a:pathLst>
                <a:path w="6" h="75">
                  <a:moveTo>
                    <a:pt x="4" y="0"/>
                  </a:moveTo>
                  <a:lnTo>
                    <a:pt x="4" y="0"/>
                  </a:lnTo>
                  <a:lnTo>
                    <a:pt x="6" y="10"/>
                  </a:lnTo>
                  <a:lnTo>
                    <a:pt x="6" y="19"/>
                  </a:lnTo>
                  <a:lnTo>
                    <a:pt x="6" y="30"/>
                  </a:lnTo>
                  <a:lnTo>
                    <a:pt x="6" y="40"/>
                  </a:lnTo>
                  <a:lnTo>
                    <a:pt x="6" y="49"/>
                  </a:lnTo>
                  <a:lnTo>
                    <a:pt x="4" y="58"/>
                  </a:lnTo>
                  <a:lnTo>
                    <a:pt x="3" y="68"/>
                  </a:lnTo>
                  <a:lnTo>
                    <a:pt x="0" y="75"/>
                  </a:lnTo>
                </a:path>
              </a:pathLst>
            </a:custGeom>
            <a:noFill/>
            <a:ln w="1588">
              <a:solidFill>
                <a:srgbClr val="000000"/>
              </a:solidFill>
              <a:prstDash val="solid"/>
              <a:round/>
              <a:headEnd/>
              <a:tailEnd/>
            </a:ln>
          </p:spPr>
          <p:txBody>
            <a:bodyPr/>
            <a:lstStyle/>
            <a:p>
              <a:endParaRPr lang="en-US"/>
            </a:p>
          </p:txBody>
        </p:sp>
        <p:sp>
          <p:nvSpPr>
            <p:cNvPr id="1242323" name="Freeform 1235"/>
            <p:cNvSpPr>
              <a:spLocks/>
            </p:cNvSpPr>
            <p:nvPr/>
          </p:nvSpPr>
          <p:spPr bwMode="auto">
            <a:xfrm>
              <a:off x="3567" y="1741"/>
              <a:ext cx="14" cy="30"/>
            </a:xfrm>
            <a:custGeom>
              <a:avLst/>
              <a:gdLst/>
              <a:ahLst/>
              <a:cxnLst>
                <a:cxn ang="0">
                  <a:pos x="28" y="0"/>
                </a:cxn>
                <a:cxn ang="0">
                  <a:pos x="28" y="0"/>
                </a:cxn>
                <a:cxn ang="0">
                  <a:pos x="26" y="8"/>
                </a:cxn>
                <a:cxn ang="0">
                  <a:pos x="26" y="15"/>
                </a:cxn>
                <a:cxn ang="0">
                  <a:pos x="23" y="24"/>
                </a:cxn>
                <a:cxn ang="0">
                  <a:pos x="19" y="33"/>
                </a:cxn>
                <a:cxn ang="0">
                  <a:pos x="17" y="42"/>
                </a:cxn>
                <a:cxn ang="0">
                  <a:pos x="11" y="50"/>
                </a:cxn>
                <a:cxn ang="0">
                  <a:pos x="6" y="55"/>
                </a:cxn>
                <a:cxn ang="0">
                  <a:pos x="0" y="59"/>
                </a:cxn>
              </a:cxnLst>
              <a:rect l="0" t="0" r="r" b="b"/>
              <a:pathLst>
                <a:path w="28" h="59">
                  <a:moveTo>
                    <a:pt x="28" y="0"/>
                  </a:moveTo>
                  <a:lnTo>
                    <a:pt x="28" y="0"/>
                  </a:lnTo>
                  <a:lnTo>
                    <a:pt x="26" y="8"/>
                  </a:lnTo>
                  <a:lnTo>
                    <a:pt x="26" y="15"/>
                  </a:lnTo>
                  <a:lnTo>
                    <a:pt x="23" y="24"/>
                  </a:lnTo>
                  <a:lnTo>
                    <a:pt x="19" y="33"/>
                  </a:lnTo>
                  <a:lnTo>
                    <a:pt x="17" y="42"/>
                  </a:lnTo>
                  <a:lnTo>
                    <a:pt x="11" y="50"/>
                  </a:lnTo>
                  <a:lnTo>
                    <a:pt x="6" y="55"/>
                  </a:lnTo>
                  <a:lnTo>
                    <a:pt x="0" y="59"/>
                  </a:lnTo>
                </a:path>
              </a:pathLst>
            </a:custGeom>
            <a:noFill/>
            <a:ln w="1588">
              <a:solidFill>
                <a:srgbClr val="000000"/>
              </a:solidFill>
              <a:prstDash val="solid"/>
              <a:round/>
              <a:headEnd/>
              <a:tailEnd/>
            </a:ln>
          </p:spPr>
          <p:txBody>
            <a:bodyPr/>
            <a:lstStyle/>
            <a:p>
              <a:endParaRPr lang="en-US"/>
            </a:p>
          </p:txBody>
        </p:sp>
        <p:sp>
          <p:nvSpPr>
            <p:cNvPr id="1242324" name="Freeform 1236"/>
            <p:cNvSpPr>
              <a:spLocks/>
            </p:cNvSpPr>
            <p:nvPr/>
          </p:nvSpPr>
          <p:spPr bwMode="auto">
            <a:xfrm>
              <a:off x="3512" y="1817"/>
              <a:ext cx="49" cy="51"/>
            </a:xfrm>
            <a:custGeom>
              <a:avLst/>
              <a:gdLst/>
              <a:ahLst/>
              <a:cxnLst>
                <a:cxn ang="0">
                  <a:pos x="96" y="34"/>
                </a:cxn>
                <a:cxn ang="0">
                  <a:pos x="96" y="34"/>
                </a:cxn>
                <a:cxn ang="0">
                  <a:pos x="92" y="40"/>
                </a:cxn>
                <a:cxn ang="0">
                  <a:pos x="88" y="47"/>
                </a:cxn>
                <a:cxn ang="0">
                  <a:pos x="82" y="54"/>
                </a:cxn>
                <a:cxn ang="0">
                  <a:pos x="77" y="62"/>
                </a:cxn>
                <a:cxn ang="0">
                  <a:pos x="70" y="72"/>
                </a:cxn>
                <a:cxn ang="0">
                  <a:pos x="64" y="83"/>
                </a:cxn>
                <a:cxn ang="0">
                  <a:pos x="58" y="90"/>
                </a:cxn>
                <a:cxn ang="0">
                  <a:pos x="52" y="100"/>
                </a:cxn>
                <a:cxn ang="0">
                  <a:pos x="52" y="90"/>
                </a:cxn>
                <a:cxn ang="0">
                  <a:pos x="51" y="81"/>
                </a:cxn>
                <a:cxn ang="0">
                  <a:pos x="49" y="74"/>
                </a:cxn>
                <a:cxn ang="0">
                  <a:pos x="46" y="68"/>
                </a:cxn>
                <a:cxn ang="0">
                  <a:pos x="42" y="62"/>
                </a:cxn>
                <a:cxn ang="0">
                  <a:pos x="38" y="56"/>
                </a:cxn>
                <a:cxn ang="0">
                  <a:pos x="33" y="51"/>
                </a:cxn>
                <a:cxn ang="0">
                  <a:pos x="29" y="44"/>
                </a:cxn>
                <a:cxn ang="0">
                  <a:pos x="19" y="29"/>
                </a:cxn>
                <a:cxn ang="0">
                  <a:pos x="10" y="19"/>
                </a:cxn>
                <a:cxn ang="0">
                  <a:pos x="4" y="10"/>
                </a:cxn>
                <a:cxn ang="0">
                  <a:pos x="0" y="0"/>
                </a:cxn>
              </a:cxnLst>
              <a:rect l="0" t="0" r="r" b="b"/>
              <a:pathLst>
                <a:path w="96" h="100">
                  <a:moveTo>
                    <a:pt x="96" y="34"/>
                  </a:moveTo>
                  <a:lnTo>
                    <a:pt x="96" y="34"/>
                  </a:lnTo>
                  <a:lnTo>
                    <a:pt x="92" y="40"/>
                  </a:lnTo>
                  <a:lnTo>
                    <a:pt x="88" y="47"/>
                  </a:lnTo>
                  <a:lnTo>
                    <a:pt x="82" y="54"/>
                  </a:lnTo>
                  <a:lnTo>
                    <a:pt x="77" y="62"/>
                  </a:lnTo>
                  <a:lnTo>
                    <a:pt x="70" y="72"/>
                  </a:lnTo>
                  <a:lnTo>
                    <a:pt x="64" y="83"/>
                  </a:lnTo>
                  <a:lnTo>
                    <a:pt x="58" y="90"/>
                  </a:lnTo>
                  <a:lnTo>
                    <a:pt x="52" y="100"/>
                  </a:lnTo>
                  <a:lnTo>
                    <a:pt x="52" y="90"/>
                  </a:lnTo>
                  <a:lnTo>
                    <a:pt x="51" y="81"/>
                  </a:lnTo>
                  <a:lnTo>
                    <a:pt x="49" y="74"/>
                  </a:lnTo>
                  <a:lnTo>
                    <a:pt x="46" y="68"/>
                  </a:lnTo>
                  <a:lnTo>
                    <a:pt x="42" y="62"/>
                  </a:lnTo>
                  <a:lnTo>
                    <a:pt x="38" y="56"/>
                  </a:lnTo>
                  <a:lnTo>
                    <a:pt x="33" y="51"/>
                  </a:lnTo>
                  <a:lnTo>
                    <a:pt x="29" y="44"/>
                  </a:lnTo>
                  <a:lnTo>
                    <a:pt x="19" y="29"/>
                  </a:lnTo>
                  <a:lnTo>
                    <a:pt x="10" y="19"/>
                  </a:lnTo>
                  <a:lnTo>
                    <a:pt x="4" y="10"/>
                  </a:lnTo>
                  <a:lnTo>
                    <a:pt x="0" y="0"/>
                  </a:lnTo>
                </a:path>
              </a:pathLst>
            </a:custGeom>
            <a:noFill/>
            <a:ln w="1588">
              <a:solidFill>
                <a:srgbClr val="000000"/>
              </a:solidFill>
              <a:prstDash val="solid"/>
              <a:round/>
              <a:headEnd/>
              <a:tailEnd/>
            </a:ln>
          </p:spPr>
          <p:txBody>
            <a:bodyPr/>
            <a:lstStyle/>
            <a:p>
              <a:endParaRPr lang="en-US"/>
            </a:p>
          </p:txBody>
        </p:sp>
        <p:sp>
          <p:nvSpPr>
            <p:cNvPr id="1242325" name="Freeform 1237"/>
            <p:cNvSpPr>
              <a:spLocks/>
            </p:cNvSpPr>
            <p:nvPr/>
          </p:nvSpPr>
          <p:spPr bwMode="auto">
            <a:xfrm>
              <a:off x="3551" y="1702"/>
              <a:ext cx="5" cy="40"/>
            </a:xfrm>
            <a:custGeom>
              <a:avLst/>
              <a:gdLst/>
              <a:ahLst/>
              <a:cxnLst>
                <a:cxn ang="0">
                  <a:pos x="10" y="0"/>
                </a:cxn>
                <a:cxn ang="0">
                  <a:pos x="10" y="0"/>
                </a:cxn>
                <a:cxn ang="0">
                  <a:pos x="10" y="17"/>
                </a:cxn>
                <a:cxn ang="0">
                  <a:pos x="9" y="31"/>
                </a:cxn>
                <a:cxn ang="0">
                  <a:pos x="6" y="41"/>
                </a:cxn>
                <a:cxn ang="0">
                  <a:pos x="5" y="49"/>
                </a:cxn>
                <a:cxn ang="0">
                  <a:pos x="4" y="56"/>
                </a:cxn>
                <a:cxn ang="0">
                  <a:pos x="2" y="62"/>
                </a:cxn>
                <a:cxn ang="0">
                  <a:pos x="1" y="71"/>
                </a:cxn>
                <a:cxn ang="0">
                  <a:pos x="0" y="80"/>
                </a:cxn>
              </a:cxnLst>
              <a:rect l="0" t="0" r="r" b="b"/>
              <a:pathLst>
                <a:path w="10" h="80">
                  <a:moveTo>
                    <a:pt x="10" y="0"/>
                  </a:moveTo>
                  <a:lnTo>
                    <a:pt x="10" y="0"/>
                  </a:lnTo>
                  <a:lnTo>
                    <a:pt x="10" y="17"/>
                  </a:lnTo>
                  <a:lnTo>
                    <a:pt x="9" y="31"/>
                  </a:lnTo>
                  <a:lnTo>
                    <a:pt x="6" y="41"/>
                  </a:lnTo>
                  <a:lnTo>
                    <a:pt x="5" y="49"/>
                  </a:lnTo>
                  <a:lnTo>
                    <a:pt x="4" y="56"/>
                  </a:lnTo>
                  <a:lnTo>
                    <a:pt x="2" y="62"/>
                  </a:lnTo>
                  <a:lnTo>
                    <a:pt x="1" y="71"/>
                  </a:lnTo>
                  <a:lnTo>
                    <a:pt x="0" y="80"/>
                  </a:lnTo>
                </a:path>
              </a:pathLst>
            </a:custGeom>
            <a:noFill/>
            <a:ln w="1588">
              <a:solidFill>
                <a:srgbClr val="000000"/>
              </a:solidFill>
              <a:prstDash val="solid"/>
              <a:round/>
              <a:headEnd/>
              <a:tailEnd/>
            </a:ln>
          </p:spPr>
          <p:txBody>
            <a:bodyPr/>
            <a:lstStyle/>
            <a:p>
              <a:endParaRPr lang="en-US"/>
            </a:p>
          </p:txBody>
        </p:sp>
        <p:sp>
          <p:nvSpPr>
            <p:cNvPr id="1242326" name="Freeform 1238"/>
            <p:cNvSpPr>
              <a:spLocks/>
            </p:cNvSpPr>
            <p:nvPr/>
          </p:nvSpPr>
          <p:spPr bwMode="auto">
            <a:xfrm>
              <a:off x="3541" y="1800"/>
              <a:ext cx="11" cy="49"/>
            </a:xfrm>
            <a:custGeom>
              <a:avLst/>
              <a:gdLst/>
              <a:ahLst/>
              <a:cxnLst>
                <a:cxn ang="0">
                  <a:pos x="21" y="0"/>
                </a:cxn>
                <a:cxn ang="0">
                  <a:pos x="21" y="0"/>
                </a:cxn>
                <a:cxn ang="0">
                  <a:pos x="20" y="11"/>
                </a:cxn>
                <a:cxn ang="0">
                  <a:pos x="19" y="23"/>
                </a:cxn>
                <a:cxn ang="0">
                  <a:pos x="16" y="37"/>
                </a:cxn>
                <a:cxn ang="0">
                  <a:pos x="14" y="50"/>
                </a:cxn>
                <a:cxn ang="0">
                  <a:pos x="11" y="63"/>
                </a:cxn>
                <a:cxn ang="0">
                  <a:pos x="7" y="75"/>
                </a:cxn>
                <a:cxn ang="0">
                  <a:pos x="5" y="87"/>
                </a:cxn>
                <a:cxn ang="0">
                  <a:pos x="0" y="97"/>
                </a:cxn>
              </a:cxnLst>
              <a:rect l="0" t="0" r="r" b="b"/>
              <a:pathLst>
                <a:path w="21" h="97">
                  <a:moveTo>
                    <a:pt x="21" y="0"/>
                  </a:moveTo>
                  <a:lnTo>
                    <a:pt x="21" y="0"/>
                  </a:lnTo>
                  <a:lnTo>
                    <a:pt x="20" y="11"/>
                  </a:lnTo>
                  <a:lnTo>
                    <a:pt x="19" y="23"/>
                  </a:lnTo>
                  <a:lnTo>
                    <a:pt x="16" y="37"/>
                  </a:lnTo>
                  <a:lnTo>
                    <a:pt x="14" y="50"/>
                  </a:lnTo>
                  <a:lnTo>
                    <a:pt x="11" y="63"/>
                  </a:lnTo>
                  <a:lnTo>
                    <a:pt x="7" y="75"/>
                  </a:lnTo>
                  <a:lnTo>
                    <a:pt x="5" y="87"/>
                  </a:lnTo>
                  <a:lnTo>
                    <a:pt x="0" y="97"/>
                  </a:lnTo>
                </a:path>
              </a:pathLst>
            </a:custGeom>
            <a:noFill/>
            <a:ln w="1588">
              <a:solidFill>
                <a:srgbClr val="000000"/>
              </a:solidFill>
              <a:prstDash val="solid"/>
              <a:round/>
              <a:headEnd/>
              <a:tailEnd/>
            </a:ln>
          </p:spPr>
          <p:txBody>
            <a:bodyPr/>
            <a:lstStyle/>
            <a:p>
              <a:endParaRPr lang="en-US"/>
            </a:p>
          </p:txBody>
        </p:sp>
        <p:sp>
          <p:nvSpPr>
            <p:cNvPr id="1242327" name="Freeform 1239"/>
            <p:cNvSpPr>
              <a:spLocks/>
            </p:cNvSpPr>
            <p:nvPr/>
          </p:nvSpPr>
          <p:spPr bwMode="auto">
            <a:xfrm>
              <a:off x="3520" y="1798"/>
              <a:ext cx="2" cy="27"/>
            </a:xfrm>
            <a:custGeom>
              <a:avLst/>
              <a:gdLst/>
              <a:ahLst/>
              <a:cxnLst>
                <a:cxn ang="0">
                  <a:pos x="4" y="0"/>
                </a:cxn>
                <a:cxn ang="0">
                  <a:pos x="4" y="0"/>
                </a:cxn>
                <a:cxn ang="0">
                  <a:pos x="2" y="8"/>
                </a:cxn>
                <a:cxn ang="0">
                  <a:pos x="0" y="15"/>
                </a:cxn>
                <a:cxn ang="0">
                  <a:pos x="0" y="22"/>
                </a:cxn>
                <a:cxn ang="0">
                  <a:pos x="0" y="28"/>
                </a:cxn>
                <a:cxn ang="0">
                  <a:pos x="0" y="37"/>
                </a:cxn>
                <a:cxn ang="0">
                  <a:pos x="0" y="43"/>
                </a:cxn>
                <a:cxn ang="0">
                  <a:pos x="2" y="49"/>
                </a:cxn>
                <a:cxn ang="0">
                  <a:pos x="4" y="55"/>
                </a:cxn>
              </a:cxnLst>
              <a:rect l="0" t="0" r="r" b="b"/>
              <a:pathLst>
                <a:path w="4" h="55">
                  <a:moveTo>
                    <a:pt x="4" y="0"/>
                  </a:moveTo>
                  <a:lnTo>
                    <a:pt x="4" y="0"/>
                  </a:lnTo>
                  <a:lnTo>
                    <a:pt x="2" y="8"/>
                  </a:lnTo>
                  <a:lnTo>
                    <a:pt x="0" y="15"/>
                  </a:lnTo>
                  <a:lnTo>
                    <a:pt x="0" y="22"/>
                  </a:lnTo>
                  <a:lnTo>
                    <a:pt x="0" y="28"/>
                  </a:lnTo>
                  <a:lnTo>
                    <a:pt x="0" y="37"/>
                  </a:lnTo>
                  <a:lnTo>
                    <a:pt x="0" y="43"/>
                  </a:lnTo>
                  <a:lnTo>
                    <a:pt x="2" y="49"/>
                  </a:lnTo>
                  <a:lnTo>
                    <a:pt x="4" y="55"/>
                  </a:lnTo>
                </a:path>
              </a:pathLst>
            </a:custGeom>
            <a:noFill/>
            <a:ln w="1588">
              <a:solidFill>
                <a:srgbClr val="000000"/>
              </a:solidFill>
              <a:prstDash val="solid"/>
              <a:round/>
              <a:headEnd/>
              <a:tailEnd/>
            </a:ln>
          </p:spPr>
          <p:txBody>
            <a:bodyPr/>
            <a:lstStyle/>
            <a:p>
              <a:endParaRPr lang="en-US"/>
            </a:p>
          </p:txBody>
        </p:sp>
        <p:sp>
          <p:nvSpPr>
            <p:cNvPr id="1242328" name="Freeform 1240"/>
            <p:cNvSpPr>
              <a:spLocks/>
            </p:cNvSpPr>
            <p:nvPr/>
          </p:nvSpPr>
          <p:spPr bwMode="auto">
            <a:xfrm>
              <a:off x="3509" y="1813"/>
              <a:ext cx="3" cy="4"/>
            </a:xfrm>
            <a:custGeom>
              <a:avLst/>
              <a:gdLst/>
              <a:ahLst/>
              <a:cxnLst>
                <a:cxn ang="0">
                  <a:pos x="6" y="7"/>
                </a:cxn>
                <a:cxn ang="0">
                  <a:pos x="6" y="7"/>
                </a:cxn>
                <a:cxn ang="0">
                  <a:pos x="6" y="4"/>
                </a:cxn>
                <a:cxn ang="0">
                  <a:pos x="3" y="4"/>
                </a:cxn>
                <a:cxn ang="0">
                  <a:pos x="2" y="1"/>
                </a:cxn>
                <a:cxn ang="0">
                  <a:pos x="0" y="0"/>
                </a:cxn>
              </a:cxnLst>
              <a:rect l="0" t="0" r="r" b="b"/>
              <a:pathLst>
                <a:path w="6" h="7">
                  <a:moveTo>
                    <a:pt x="6" y="7"/>
                  </a:moveTo>
                  <a:lnTo>
                    <a:pt x="6" y="7"/>
                  </a:lnTo>
                  <a:lnTo>
                    <a:pt x="6" y="4"/>
                  </a:lnTo>
                  <a:lnTo>
                    <a:pt x="3" y="4"/>
                  </a:lnTo>
                  <a:lnTo>
                    <a:pt x="2" y="1"/>
                  </a:lnTo>
                  <a:lnTo>
                    <a:pt x="0" y="0"/>
                  </a:lnTo>
                </a:path>
              </a:pathLst>
            </a:custGeom>
            <a:noFill/>
            <a:ln w="1588">
              <a:solidFill>
                <a:srgbClr val="000000"/>
              </a:solidFill>
              <a:prstDash val="solid"/>
              <a:round/>
              <a:headEnd/>
              <a:tailEnd/>
            </a:ln>
          </p:spPr>
          <p:txBody>
            <a:bodyPr/>
            <a:lstStyle/>
            <a:p>
              <a:endParaRPr lang="en-US"/>
            </a:p>
          </p:txBody>
        </p:sp>
        <p:sp>
          <p:nvSpPr>
            <p:cNvPr id="1242329" name="Freeform 1241"/>
            <p:cNvSpPr>
              <a:spLocks/>
            </p:cNvSpPr>
            <p:nvPr/>
          </p:nvSpPr>
          <p:spPr bwMode="auto">
            <a:xfrm>
              <a:off x="3516" y="1580"/>
              <a:ext cx="18" cy="95"/>
            </a:xfrm>
            <a:custGeom>
              <a:avLst/>
              <a:gdLst/>
              <a:ahLst/>
              <a:cxnLst>
                <a:cxn ang="0">
                  <a:pos x="0" y="0"/>
                </a:cxn>
                <a:cxn ang="0">
                  <a:pos x="0" y="0"/>
                </a:cxn>
                <a:cxn ang="0">
                  <a:pos x="0" y="11"/>
                </a:cxn>
                <a:cxn ang="0">
                  <a:pos x="2" y="23"/>
                </a:cxn>
                <a:cxn ang="0">
                  <a:pos x="3" y="37"/>
                </a:cxn>
                <a:cxn ang="0">
                  <a:pos x="6" y="54"/>
                </a:cxn>
                <a:cxn ang="0">
                  <a:pos x="9" y="71"/>
                </a:cxn>
                <a:cxn ang="0">
                  <a:pos x="14" y="92"/>
                </a:cxn>
                <a:cxn ang="0">
                  <a:pos x="20" y="111"/>
                </a:cxn>
                <a:cxn ang="0">
                  <a:pos x="25" y="132"/>
                </a:cxn>
                <a:cxn ang="0">
                  <a:pos x="25" y="134"/>
                </a:cxn>
                <a:cxn ang="0">
                  <a:pos x="28" y="137"/>
                </a:cxn>
                <a:cxn ang="0">
                  <a:pos x="29" y="141"/>
                </a:cxn>
                <a:cxn ang="0">
                  <a:pos x="30" y="148"/>
                </a:cxn>
                <a:cxn ang="0">
                  <a:pos x="32" y="157"/>
                </a:cxn>
                <a:cxn ang="0">
                  <a:pos x="34" y="168"/>
                </a:cxn>
                <a:cxn ang="0">
                  <a:pos x="34" y="178"/>
                </a:cxn>
                <a:cxn ang="0">
                  <a:pos x="34" y="191"/>
                </a:cxn>
              </a:cxnLst>
              <a:rect l="0" t="0" r="r" b="b"/>
              <a:pathLst>
                <a:path w="34" h="191">
                  <a:moveTo>
                    <a:pt x="0" y="0"/>
                  </a:moveTo>
                  <a:lnTo>
                    <a:pt x="0" y="0"/>
                  </a:lnTo>
                  <a:lnTo>
                    <a:pt x="0" y="11"/>
                  </a:lnTo>
                  <a:lnTo>
                    <a:pt x="2" y="23"/>
                  </a:lnTo>
                  <a:lnTo>
                    <a:pt x="3" y="37"/>
                  </a:lnTo>
                  <a:lnTo>
                    <a:pt x="6" y="54"/>
                  </a:lnTo>
                  <a:lnTo>
                    <a:pt x="9" y="71"/>
                  </a:lnTo>
                  <a:lnTo>
                    <a:pt x="14" y="92"/>
                  </a:lnTo>
                  <a:lnTo>
                    <a:pt x="20" y="111"/>
                  </a:lnTo>
                  <a:lnTo>
                    <a:pt x="25" y="132"/>
                  </a:lnTo>
                  <a:lnTo>
                    <a:pt x="25" y="134"/>
                  </a:lnTo>
                  <a:lnTo>
                    <a:pt x="28" y="137"/>
                  </a:lnTo>
                  <a:lnTo>
                    <a:pt x="29" y="141"/>
                  </a:lnTo>
                  <a:lnTo>
                    <a:pt x="30" y="148"/>
                  </a:lnTo>
                  <a:lnTo>
                    <a:pt x="32" y="157"/>
                  </a:lnTo>
                  <a:lnTo>
                    <a:pt x="34" y="168"/>
                  </a:lnTo>
                  <a:lnTo>
                    <a:pt x="34" y="178"/>
                  </a:lnTo>
                  <a:lnTo>
                    <a:pt x="34" y="191"/>
                  </a:lnTo>
                </a:path>
              </a:pathLst>
            </a:custGeom>
            <a:noFill/>
            <a:ln w="1588">
              <a:solidFill>
                <a:srgbClr val="000000"/>
              </a:solidFill>
              <a:prstDash val="solid"/>
              <a:round/>
              <a:headEnd/>
              <a:tailEnd/>
            </a:ln>
          </p:spPr>
          <p:txBody>
            <a:bodyPr/>
            <a:lstStyle/>
            <a:p>
              <a:endParaRPr lang="en-US"/>
            </a:p>
          </p:txBody>
        </p:sp>
        <p:sp>
          <p:nvSpPr>
            <p:cNvPr id="1242330" name="Freeform 1242"/>
            <p:cNvSpPr>
              <a:spLocks/>
            </p:cNvSpPr>
            <p:nvPr/>
          </p:nvSpPr>
          <p:spPr bwMode="auto">
            <a:xfrm>
              <a:off x="3487" y="1649"/>
              <a:ext cx="24" cy="51"/>
            </a:xfrm>
            <a:custGeom>
              <a:avLst/>
              <a:gdLst/>
              <a:ahLst/>
              <a:cxnLst>
                <a:cxn ang="0">
                  <a:pos x="0" y="0"/>
                </a:cxn>
                <a:cxn ang="0">
                  <a:pos x="0" y="0"/>
                </a:cxn>
                <a:cxn ang="0">
                  <a:pos x="4" y="18"/>
                </a:cxn>
                <a:cxn ang="0">
                  <a:pos x="8" y="34"/>
                </a:cxn>
                <a:cxn ang="0">
                  <a:pos x="13" y="46"/>
                </a:cxn>
                <a:cxn ang="0">
                  <a:pos x="17" y="58"/>
                </a:cxn>
                <a:cxn ang="0">
                  <a:pos x="24" y="70"/>
                </a:cxn>
                <a:cxn ang="0">
                  <a:pos x="31" y="81"/>
                </a:cxn>
                <a:cxn ang="0">
                  <a:pos x="40" y="92"/>
                </a:cxn>
                <a:cxn ang="0">
                  <a:pos x="49" y="104"/>
                </a:cxn>
              </a:cxnLst>
              <a:rect l="0" t="0" r="r" b="b"/>
              <a:pathLst>
                <a:path w="49" h="104">
                  <a:moveTo>
                    <a:pt x="0" y="0"/>
                  </a:moveTo>
                  <a:lnTo>
                    <a:pt x="0" y="0"/>
                  </a:lnTo>
                  <a:lnTo>
                    <a:pt x="4" y="18"/>
                  </a:lnTo>
                  <a:lnTo>
                    <a:pt x="8" y="34"/>
                  </a:lnTo>
                  <a:lnTo>
                    <a:pt x="13" y="46"/>
                  </a:lnTo>
                  <a:lnTo>
                    <a:pt x="17" y="58"/>
                  </a:lnTo>
                  <a:lnTo>
                    <a:pt x="24" y="70"/>
                  </a:lnTo>
                  <a:lnTo>
                    <a:pt x="31" y="81"/>
                  </a:lnTo>
                  <a:lnTo>
                    <a:pt x="40" y="92"/>
                  </a:lnTo>
                  <a:lnTo>
                    <a:pt x="49" y="104"/>
                  </a:lnTo>
                </a:path>
              </a:pathLst>
            </a:custGeom>
            <a:noFill/>
            <a:ln w="1588">
              <a:solidFill>
                <a:srgbClr val="000000"/>
              </a:solidFill>
              <a:prstDash val="solid"/>
              <a:round/>
              <a:headEnd/>
              <a:tailEnd/>
            </a:ln>
          </p:spPr>
          <p:txBody>
            <a:bodyPr/>
            <a:lstStyle/>
            <a:p>
              <a:endParaRPr lang="en-US"/>
            </a:p>
          </p:txBody>
        </p:sp>
        <p:sp>
          <p:nvSpPr>
            <p:cNvPr id="1242331" name="Freeform 1243"/>
            <p:cNvSpPr>
              <a:spLocks/>
            </p:cNvSpPr>
            <p:nvPr/>
          </p:nvSpPr>
          <p:spPr bwMode="auto">
            <a:xfrm>
              <a:off x="3487" y="1691"/>
              <a:ext cx="21" cy="35"/>
            </a:xfrm>
            <a:custGeom>
              <a:avLst/>
              <a:gdLst/>
              <a:ahLst/>
              <a:cxnLst>
                <a:cxn ang="0">
                  <a:pos x="0" y="0"/>
                </a:cxn>
                <a:cxn ang="0">
                  <a:pos x="0" y="0"/>
                </a:cxn>
                <a:cxn ang="0">
                  <a:pos x="3" y="9"/>
                </a:cxn>
                <a:cxn ang="0">
                  <a:pos x="6" y="18"/>
                </a:cxn>
                <a:cxn ang="0">
                  <a:pos x="12" y="28"/>
                </a:cxn>
                <a:cxn ang="0">
                  <a:pos x="17" y="38"/>
                </a:cxn>
                <a:cxn ang="0">
                  <a:pos x="24" y="47"/>
                </a:cxn>
                <a:cxn ang="0">
                  <a:pos x="31" y="58"/>
                </a:cxn>
                <a:cxn ang="0">
                  <a:pos x="38" y="65"/>
                </a:cxn>
                <a:cxn ang="0">
                  <a:pos x="43" y="70"/>
                </a:cxn>
              </a:cxnLst>
              <a:rect l="0" t="0" r="r" b="b"/>
              <a:pathLst>
                <a:path w="43" h="70">
                  <a:moveTo>
                    <a:pt x="0" y="0"/>
                  </a:moveTo>
                  <a:lnTo>
                    <a:pt x="0" y="0"/>
                  </a:lnTo>
                  <a:lnTo>
                    <a:pt x="3" y="9"/>
                  </a:lnTo>
                  <a:lnTo>
                    <a:pt x="6" y="18"/>
                  </a:lnTo>
                  <a:lnTo>
                    <a:pt x="12" y="28"/>
                  </a:lnTo>
                  <a:lnTo>
                    <a:pt x="17" y="38"/>
                  </a:lnTo>
                  <a:lnTo>
                    <a:pt x="24" y="47"/>
                  </a:lnTo>
                  <a:lnTo>
                    <a:pt x="31" y="58"/>
                  </a:lnTo>
                  <a:lnTo>
                    <a:pt x="38" y="65"/>
                  </a:lnTo>
                  <a:lnTo>
                    <a:pt x="43" y="70"/>
                  </a:lnTo>
                </a:path>
              </a:pathLst>
            </a:custGeom>
            <a:noFill/>
            <a:ln w="1588">
              <a:solidFill>
                <a:srgbClr val="000000"/>
              </a:solidFill>
              <a:prstDash val="solid"/>
              <a:round/>
              <a:headEnd/>
              <a:tailEnd/>
            </a:ln>
          </p:spPr>
          <p:txBody>
            <a:bodyPr/>
            <a:lstStyle/>
            <a:p>
              <a:endParaRPr lang="en-US"/>
            </a:p>
          </p:txBody>
        </p:sp>
        <p:sp>
          <p:nvSpPr>
            <p:cNvPr id="1242332" name="Freeform 1244"/>
            <p:cNvSpPr>
              <a:spLocks/>
            </p:cNvSpPr>
            <p:nvPr/>
          </p:nvSpPr>
          <p:spPr bwMode="auto">
            <a:xfrm>
              <a:off x="3503" y="1803"/>
              <a:ext cx="67" cy="139"/>
            </a:xfrm>
            <a:custGeom>
              <a:avLst/>
              <a:gdLst/>
              <a:ahLst/>
              <a:cxnLst>
                <a:cxn ang="0">
                  <a:pos x="4" y="10"/>
                </a:cxn>
                <a:cxn ang="0">
                  <a:pos x="6" y="30"/>
                </a:cxn>
                <a:cxn ang="0">
                  <a:pos x="5" y="47"/>
                </a:cxn>
                <a:cxn ang="0">
                  <a:pos x="4" y="70"/>
                </a:cxn>
                <a:cxn ang="0">
                  <a:pos x="4" y="89"/>
                </a:cxn>
                <a:cxn ang="0">
                  <a:pos x="5" y="105"/>
                </a:cxn>
                <a:cxn ang="0">
                  <a:pos x="11" y="121"/>
                </a:cxn>
                <a:cxn ang="0">
                  <a:pos x="22" y="136"/>
                </a:cxn>
                <a:cxn ang="0">
                  <a:pos x="31" y="147"/>
                </a:cxn>
                <a:cxn ang="0">
                  <a:pos x="40" y="161"/>
                </a:cxn>
                <a:cxn ang="0">
                  <a:pos x="60" y="172"/>
                </a:cxn>
                <a:cxn ang="0">
                  <a:pos x="72" y="190"/>
                </a:cxn>
                <a:cxn ang="0">
                  <a:pos x="76" y="203"/>
                </a:cxn>
                <a:cxn ang="0">
                  <a:pos x="82" y="210"/>
                </a:cxn>
                <a:cxn ang="0">
                  <a:pos x="87" y="216"/>
                </a:cxn>
                <a:cxn ang="0">
                  <a:pos x="97" y="225"/>
                </a:cxn>
                <a:cxn ang="0">
                  <a:pos x="104" y="232"/>
                </a:cxn>
                <a:cxn ang="0">
                  <a:pos x="104" y="240"/>
                </a:cxn>
                <a:cxn ang="0">
                  <a:pos x="108" y="247"/>
                </a:cxn>
                <a:cxn ang="0">
                  <a:pos x="114" y="255"/>
                </a:cxn>
                <a:cxn ang="0">
                  <a:pos x="118" y="264"/>
                </a:cxn>
                <a:cxn ang="0">
                  <a:pos x="127" y="277"/>
                </a:cxn>
                <a:cxn ang="0">
                  <a:pos x="132" y="277"/>
                </a:cxn>
                <a:cxn ang="0">
                  <a:pos x="129" y="259"/>
                </a:cxn>
                <a:cxn ang="0">
                  <a:pos x="127" y="252"/>
                </a:cxn>
                <a:cxn ang="0">
                  <a:pos x="123" y="240"/>
                </a:cxn>
                <a:cxn ang="0">
                  <a:pos x="117" y="222"/>
                </a:cxn>
                <a:cxn ang="0">
                  <a:pos x="113" y="204"/>
                </a:cxn>
                <a:cxn ang="0">
                  <a:pos x="112" y="195"/>
                </a:cxn>
                <a:cxn ang="0">
                  <a:pos x="106" y="178"/>
                </a:cxn>
                <a:cxn ang="0">
                  <a:pos x="100" y="163"/>
                </a:cxn>
                <a:cxn ang="0">
                  <a:pos x="95" y="157"/>
                </a:cxn>
                <a:cxn ang="0">
                  <a:pos x="90" y="144"/>
                </a:cxn>
                <a:cxn ang="0">
                  <a:pos x="88" y="127"/>
                </a:cxn>
                <a:cxn ang="0">
                  <a:pos x="81" y="115"/>
                </a:cxn>
                <a:cxn ang="0">
                  <a:pos x="74" y="121"/>
                </a:cxn>
                <a:cxn ang="0">
                  <a:pos x="70" y="115"/>
                </a:cxn>
                <a:cxn ang="0">
                  <a:pos x="65" y="101"/>
                </a:cxn>
                <a:cxn ang="0">
                  <a:pos x="60" y="86"/>
                </a:cxn>
                <a:cxn ang="0">
                  <a:pos x="54" y="73"/>
                </a:cxn>
                <a:cxn ang="0">
                  <a:pos x="46" y="61"/>
                </a:cxn>
                <a:cxn ang="0">
                  <a:pos x="41" y="50"/>
                </a:cxn>
                <a:cxn ang="0">
                  <a:pos x="33" y="43"/>
                </a:cxn>
                <a:cxn ang="0">
                  <a:pos x="26" y="34"/>
                </a:cxn>
                <a:cxn ang="0">
                  <a:pos x="23" y="25"/>
                </a:cxn>
                <a:cxn ang="0">
                  <a:pos x="11" y="13"/>
                </a:cxn>
                <a:cxn ang="0">
                  <a:pos x="0" y="0"/>
                </a:cxn>
              </a:cxnLst>
              <a:rect l="0" t="0" r="r" b="b"/>
              <a:pathLst>
                <a:path w="132" h="280">
                  <a:moveTo>
                    <a:pt x="0" y="0"/>
                  </a:moveTo>
                  <a:lnTo>
                    <a:pt x="4" y="10"/>
                  </a:lnTo>
                  <a:lnTo>
                    <a:pt x="5" y="19"/>
                  </a:lnTo>
                  <a:lnTo>
                    <a:pt x="6" y="30"/>
                  </a:lnTo>
                  <a:lnTo>
                    <a:pt x="6" y="40"/>
                  </a:lnTo>
                  <a:lnTo>
                    <a:pt x="5" y="47"/>
                  </a:lnTo>
                  <a:lnTo>
                    <a:pt x="5" y="58"/>
                  </a:lnTo>
                  <a:lnTo>
                    <a:pt x="4" y="70"/>
                  </a:lnTo>
                  <a:lnTo>
                    <a:pt x="4" y="81"/>
                  </a:lnTo>
                  <a:lnTo>
                    <a:pt x="4" y="89"/>
                  </a:lnTo>
                  <a:lnTo>
                    <a:pt x="5" y="99"/>
                  </a:lnTo>
                  <a:lnTo>
                    <a:pt x="5" y="105"/>
                  </a:lnTo>
                  <a:lnTo>
                    <a:pt x="8" y="114"/>
                  </a:lnTo>
                  <a:lnTo>
                    <a:pt x="11" y="121"/>
                  </a:lnTo>
                  <a:lnTo>
                    <a:pt x="15" y="129"/>
                  </a:lnTo>
                  <a:lnTo>
                    <a:pt x="22" y="136"/>
                  </a:lnTo>
                  <a:lnTo>
                    <a:pt x="29" y="144"/>
                  </a:lnTo>
                  <a:lnTo>
                    <a:pt x="31" y="147"/>
                  </a:lnTo>
                  <a:lnTo>
                    <a:pt x="35" y="154"/>
                  </a:lnTo>
                  <a:lnTo>
                    <a:pt x="40" y="161"/>
                  </a:lnTo>
                  <a:lnTo>
                    <a:pt x="50" y="166"/>
                  </a:lnTo>
                  <a:lnTo>
                    <a:pt x="60" y="172"/>
                  </a:lnTo>
                  <a:lnTo>
                    <a:pt x="65" y="181"/>
                  </a:lnTo>
                  <a:lnTo>
                    <a:pt x="72" y="190"/>
                  </a:lnTo>
                  <a:lnTo>
                    <a:pt x="74" y="201"/>
                  </a:lnTo>
                  <a:lnTo>
                    <a:pt x="76" y="203"/>
                  </a:lnTo>
                  <a:lnTo>
                    <a:pt x="79" y="207"/>
                  </a:lnTo>
                  <a:lnTo>
                    <a:pt x="82" y="210"/>
                  </a:lnTo>
                  <a:lnTo>
                    <a:pt x="83" y="215"/>
                  </a:lnTo>
                  <a:lnTo>
                    <a:pt x="87" y="216"/>
                  </a:lnTo>
                  <a:lnTo>
                    <a:pt x="91" y="219"/>
                  </a:lnTo>
                  <a:lnTo>
                    <a:pt x="97" y="225"/>
                  </a:lnTo>
                  <a:lnTo>
                    <a:pt x="101" y="229"/>
                  </a:lnTo>
                  <a:lnTo>
                    <a:pt x="104" y="232"/>
                  </a:lnTo>
                  <a:lnTo>
                    <a:pt x="104" y="235"/>
                  </a:lnTo>
                  <a:lnTo>
                    <a:pt x="104" y="240"/>
                  </a:lnTo>
                  <a:lnTo>
                    <a:pt x="105" y="243"/>
                  </a:lnTo>
                  <a:lnTo>
                    <a:pt x="108" y="247"/>
                  </a:lnTo>
                  <a:lnTo>
                    <a:pt x="112" y="252"/>
                  </a:lnTo>
                  <a:lnTo>
                    <a:pt x="114" y="255"/>
                  </a:lnTo>
                  <a:lnTo>
                    <a:pt x="115" y="259"/>
                  </a:lnTo>
                  <a:lnTo>
                    <a:pt x="118" y="264"/>
                  </a:lnTo>
                  <a:lnTo>
                    <a:pt x="123" y="271"/>
                  </a:lnTo>
                  <a:lnTo>
                    <a:pt x="127" y="277"/>
                  </a:lnTo>
                  <a:lnTo>
                    <a:pt x="132" y="280"/>
                  </a:lnTo>
                  <a:lnTo>
                    <a:pt x="132" y="277"/>
                  </a:lnTo>
                  <a:lnTo>
                    <a:pt x="131" y="269"/>
                  </a:lnTo>
                  <a:lnTo>
                    <a:pt x="129" y="259"/>
                  </a:lnTo>
                  <a:lnTo>
                    <a:pt x="129" y="256"/>
                  </a:lnTo>
                  <a:lnTo>
                    <a:pt x="127" y="252"/>
                  </a:lnTo>
                  <a:lnTo>
                    <a:pt x="126" y="246"/>
                  </a:lnTo>
                  <a:lnTo>
                    <a:pt x="123" y="240"/>
                  </a:lnTo>
                  <a:lnTo>
                    <a:pt x="120" y="229"/>
                  </a:lnTo>
                  <a:lnTo>
                    <a:pt x="117" y="222"/>
                  </a:lnTo>
                  <a:lnTo>
                    <a:pt x="114" y="210"/>
                  </a:lnTo>
                  <a:lnTo>
                    <a:pt x="113" y="204"/>
                  </a:lnTo>
                  <a:lnTo>
                    <a:pt x="112" y="200"/>
                  </a:lnTo>
                  <a:lnTo>
                    <a:pt x="112" y="195"/>
                  </a:lnTo>
                  <a:lnTo>
                    <a:pt x="109" y="188"/>
                  </a:lnTo>
                  <a:lnTo>
                    <a:pt x="106" y="178"/>
                  </a:lnTo>
                  <a:lnTo>
                    <a:pt x="104" y="170"/>
                  </a:lnTo>
                  <a:lnTo>
                    <a:pt x="100" y="163"/>
                  </a:lnTo>
                  <a:lnTo>
                    <a:pt x="97" y="160"/>
                  </a:lnTo>
                  <a:lnTo>
                    <a:pt x="95" y="157"/>
                  </a:lnTo>
                  <a:lnTo>
                    <a:pt x="91" y="150"/>
                  </a:lnTo>
                  <a:lnTo>
                    <a:pt x="90" y="144"/>
                  </a:lnTo>
                  <a:lnTo>
                    <a:pt x="90" y="135"/>
                  </a:lnTo>
                  <a:lnTo>
                    <a:pt x="88" y="127"/>
                  </a:lnTo>
                  <a:lnTo>
                    <a:pt x="83" y="118"/>
                  </a:lnTo>
                  <a:lnTo>
                    <a:pt x="81" y="115"/>
                  </a:lnTo>
                  <a:lnTo>
                    <a:pt x="78" y="118"/>
                  </a:lnTo>
                  <a:lnTo>
                    <a:pt x="74" y="121"/>
                  </a:lnTo>
                  <a:lnTo>
                    <a:pt x="73" y="121"/>
                  </a:lnTo>
                  <a:lnTo>
                    <a:pt x="70" y="115"/>
                  </a:lnTo>
                  <a:lnTo>
                    <a:pt x="69" y="108"/>
                  </a:lnTo>
                  <a:lnTo>
                    <a:pt x="65" y="101"/>
                  </a:lnTo>
                  <a:lnTo>
                    <a:pt x="64" y="92"/>
                  </a:lnTo>
                  <a:lnTo>
                    <a:pt x="60" y="86"/>
                  </a:lnTo>
                  <a:lnTo>
                    <a:pt x="58" y="77"/>
                  </a:lnTo>
                  <a:lnTo>
                    <a:pt x="54" y="73"/>
                  </a:lnTo>
                  <a:lnTo>
                    <a:pt x="50" y="67"/>
                  </a:lnTo>
                  <a:lnTo>
                    <a:pt x="46" y="61"/>
                  </a:lnTo>
                  <a:lnTo>
                    <a:pt x="43" y="56"/>
                  </a:lnTo>
                  <a:lnTo>
                    <a:pt x="41" y="50"/>
                  </a:lnTo>
                  <a:lnTo>
                    <a:pt x="37" y="46"/>
                  </a:lnTo>
                  <a:lnTo>
                    <a:pt x="33" y="43"/>
                  </a:lnTo>
                  <a:lnTo>
                    <a:pt x="31" y="37"/>
                  </a:lnTo>
                  <a:lnTo>
                    <a:pt x="26" y="34"/>
                  </a:lnTo>
                  <a:lnTo>
                    <a:pt x="23" y="34"/>
                  </a:lnTo>
                  <a:lnTo>
                    <a:pt x="23" y="25"/>
                  </a:lnTo>
                  <a:lnTo>
                    <a:pt x="17" y="19"/>
                  </a:lnTo>
                  <a:lnTo>
                    <a:pt x="11" y="13"/>
                  </a:lnTo>
                  <a:lnTo>
                    <a:pt x="5" y="6"/>
                  </a:lnTo>
                  <a:lnTo>
                    <a:pt x="0" y="0"/>
                  </a:lnTo>
                  <a:close/>
                </a:path>
              </a:pathLst>
            </a:custGeom>
            <a:solidFill>
              <a:srgbClr val="FFFFFF"/>
            </a:solidFill>
            <a:ln w="9525">
              <a:noFill/>
              <a:round/>
              <a:headEnd/>
              <a:tailEnd/>
            </a:ln>
          </p:spPr>
          <p:txBody>
            <a:bodyPr/>
            <a:lstStyle/>
            <a:p>
              <a:endParaRPr lang="en-US"/>
            </a:p>
          </p:txBody>
        </p:sp>
        <p:sp>
          <p:nvSpPr>
            <p:cNvPr id="1242333" name="Freeform 1245"/>
            <p:cNvSpPr>
              <a:spLocks/>
            </p:cNvSpPr>
            <p:nvPr/>
          </p:nvSpPr>
          <p:spPr bwMode="auto">
            <a:xfrm>
              <a:off x="3503" y="1803"/>
              <a:ext cx="67" cy="139"/>
            </a:xfrm>
            <a:custGeom>
              <a:avLst/>
              <a:gdLst/>
              <a:ahLst/>
              <a:cxnLst>
                <a:cxn ang="0">
                  <a:pos x="0" y="0"/>
                </a:cxn>
                <a:cxn ang="0">
                  <a:pos x="5" y="19"/>
                </a:cxn>
                <a:cxn ang="0">
                  <a:pos x="6" y="40"/>
                </a:cxn>
                <a:cxn ang="0">
                  <a:pos x="5" y="58"/>
                </a:cxn>
                <a:cxn ang="0">
                  <a:pos x="4" y="81"/>
                </a:cxn>
                <a:cxn ang="0">
                  <a:pos x="5" y="99"/>
                </a:cxn>
                <a:cxn ang="0">
                  <a:pos x="8" y="114"/>
                </a:cxn>
                <a:cxn ang="0">
                  <a:pos x="15" y="129"/>
                </a:cxn>
                <a:cxn ang="0">
                  <a:pos x="29" y="144"/>
                </a:cxn>
                <a:cxn ang="0">
                  <a:pos x="35" y="154"/>
                </a:cxn>
                <a:cxn ang="0">
                  <a:pos x="50" y="166"/>
                </a:cxn>
                <a:cxn ang="0">
                  <a:pos x="65" y="181"/>
                </a:cxn>
                <a:cxn ang="0">
                  <a:pos x="74" y="201"/>
                </a:cxn>
                <a:cxn ang="0">
                  <a:pos x="79" y="207"/>
                </a:cxn>
                <a:cxn ang="0">
                  <a:pos x="83" y="215"/>
                </a:cxn>
                <a:cxn ang="0">
                  <a:pos x="91" y="219"/>
                </a:cxn>
                <a:cxn ang="0">
                  <a:pos x="101" y="229"/>
                </a:cxn>
                <a:cxn ang="0">
                  <a:pos x="104" y="235"/>
                </a:cxn>
                <a:cxn ang="0">
                  <a:pos x="105" y="243"/>
                </a:cxn>
                <a:cxn ang="0">
                  <a:pos x="112" y="252"/>
                </a:cxn>
                <a:cxn ang="0">
                  <a:pos x="115" y="259"/>
                </a:cxn>
                <a:cxn ang="0">
                  <a:pos x="123" y="271"/>
                </a:cxn>
                <a:cxn ang="0">
                  <a:pos x="132" y="280"/>
                </a:cxn>
                <a:cxn ang="0">
                  <a:pos x="131" y="269"/>
                </a:cxn>
                <a:cxn ang="0">
                  <a:pos x="129" y="256"/>
                </a:cxn>
                <a:cxn ang="0">
                  <a:pos x="126" y="246"/>
                </a:cxn>
                <a:cxn ang="0">
                  <a:pos x="120" y="229"/>
                </a:cxn>
                <a:cxn ang="0">
                  <a:pos x="114" y="210"/>
                </a:cxn>
                <a:cxn ang="0">
                  <a:pos x="112" y="200"/>
                </a:cxn>
                <a:cxn ang="0">
                  <a:pos x="109" y="188"/>
                </a:cxn>
                <a:cxn ang="0">
                  <a:pos x="104" y="170"/>
                </a:cxn>
                <a:cxn ang="0">
                  <a:pos x="97" y="160"/>
                </a:cxn>
                <a:cxn ang="0">
                  <a:pos x="91" y="150"/>
                </a:cxn>
                <a:cxn ang="0">
                  <a:pos x="90" y="135"/>
                </a:cxn>
                <a:cxn ang="0">
                  <a:pos x="83" y="118"/>
                </a:cxn>
                <a:cxn ang="0">
                  <a:pos x="78" y="118"/>
                </a:cxn>
                <a:cxn ang="0">
                  <a:pos x="73" y="121"/>
                </a:cxn>
                <a:cxn ang="0">
                  <a:pos x="69" y="108"/>
                </a:cxn>
                <a:cxn ang="0">
                  <a:pos x="64" y="92"/>
                </a:cxn>
                <a:cxn ang="0">
                  <a:pos x="58" y="77"/>
                </a:cxn>
                <a:cxn ang="0">
                  <a:pos x="50" y="67"/>
                </a:cxn>
                <a:cxn ang="0">
                  <a:pos x="43" y="56"/>
                </a:cxn>
                <a:cxn ang="0">
                  <a:pos x="37" y="46"/>
                </a:cxn>
                <a:cxn ang="0">
                  <a:pos x="31" y="37"/>
                </a:cxn>
                <a:cxn ang="0">
                  <a:pos x="23" y="34"/>
                </a:cxn>
                <a:cxn ang="0">
                  <a:pos x="17" y="19"/>
                </a:cxn>
                <a:cxn ang="0">
                  <a:pos x="5" y="6"/>
                </a:cxn>
              </a:cxnLst>
              <a:rect l="0" t="0" r="r" b="b"/>
              <a:pathLst>
                <a:path w="132" h="280">
                  <a:moveTo>
                    <a:pt x="0" y="0"/>
                  </a:moveTo>
                  <a:lnTo>
                    <a:pt x="0" y="0"/>
                  </a:lnTo>
                  <a:lnTo>
                    <a:pt x="4" y="10"/>
                  </a:lnTo>
                  <a:lnTo>
                    <a:pt x="5" y="19"/>
                  </a:lnTo>
                  <a:lnTo>
                    <a:pt x="6" y="30"/>
                  </a:lnTo>
                  <a:lnTo>
                    <a:pt x="6" y="40"/>
                  </a:lnTo>
                  <a:lnTo>
                    <a:pt x="5" y="47"/>
                  </a:lnTo>
                  <a:lnTo>
                    <a:pt x="5" y="58"/>
                  </a:lnTo>
                  <a:lnTo>
                    <a:pt x="4" y="70"/>
                  </a:lnTo>
                  <a:lnTo>
                    <a:pt x="4" y="81"/>
                  </a:lnTo>
                  <a:lnTo>
                    <a:pt x="4" y="89"/>
                  </a:lnTo>
                  <a:lnTo>
                    <a:pt x="5" y="99"/>
                  </a:lnTo>
                  <a:lnTo>
                    <a:pt x="5" y="105"/>
                  </a:lnTo>
                  <a:lnTo>
                    <a:pt x="8" y="114"/>
                  </a:lnTo>
                  <a:lnTo>
                    <a:pt x="11" y="121"/>
                  </a:lnTo>
                  <a:lnTo>
                    <a:pt x="15" y="129"/>
                  </a:lnTo>
                  <a:lnTo>
                    <a:pt x="22" y="136"/>
                  </a:lnTo>
                  <a:lnTo>
                    <a:pt x="29" y="144"/>
                  </a:lnTo>
                  <a:lnTo>
                    <a:pt x="31" y="147"/>
                  </a:lnTo>
                  <a:lnTo>
                    <a:pt x="35" y="154"/>
                  </a:lnTo>
                  <a:lnTo>
                    <a:pt x="40" y="161"/>
                  </a:lnTo>
                  <a:lnTo>
                    <a:pt x="50" y="166"/>
                  </a:lnTo>
                  <a:lnTo>
                    <a:pt x="60" y="172"/>
                  </a:lnTo>
                  <a:lnTo>
                    <a:pt x="65" y="181"/>
                  </a:lnTo>
                  <a:lnTo>
                    <a:pt x="72" y="190"/>
                  </a:lnTo>
                  <a:lnTo>
                    <a:pt x="74" y="201"/>
                  </a:lnTo>
                  <a:lnTo>
                    <a:pt x="76" y="203"/>
                  </a:lnTo>
                  <a:lnTo>
                    <a:pt x="79" y="207"/>
                  </a:lnTo>
                  <a:lnTo>
                    <a:pt x="82" y="210"/>
                  </a:lnTo>
                  <a:lnTo>
                    <a:pt x="83" y="215"/>
                  </a:lnTo>
                  <a:lnTo>
                    <a:pt x="87" y="216"/>
                  </a:lnTo>
                  <a:lnTo>
                    <a:pt x="91" y="219"/>
                  </a:lnTo>
                  <a:lnTo>
                    <a:pt x="97" y="225"/>
                  </a:lnTo>
                  <a:lnTo>
                    <a:pt x="101" y="229"/>
                  </a:lnTo>
                  <a:lnTo>
                    <a:pt x="104" y="232"/>
                  </a:lnTo>
                  <a:lnTo>
                    <a:pt x="104" y="235"/>
                  </a:lnTo>
                  <a:lnTo>
                    <a:pt x="104" y="240"/>
                  </a:lnTo>
                  <a:lnTo>
                    <a:pt x="105" y="243"/>
                  </a:lnTo>
                  <a:lnTo>
                    <a:pt x="108" y="247"/>
                  </a:lnTo>
                  <a:lnTo>
                    <a:pt x="112" y="252"/>
                  </a:lnTo>
                  <a:lnTo>
                    <a:pt x="114" y="255"/>
                  </a:lnTo>
                  <a:lnTo>
                    <a:pt x="115" y="259"/>
                  </a:lnTo>
                  <a:lnTo>
                    <a:pt x="118" y="264"/>
                  </a:lnTo>
                  <a:lnTo>
                    <a:pt x="123" y="271"/>
                  </a:lnTo>
                  <a:lnTo>
                    <a:pt x="127" y="277"/>
                  </a:lnTo>
                  <a:lnTo>
                    <a:pt x="132" y="280"/>
                  </a:lnTo>
                  <a:lnTo>
                    <a:pt x="132" y="277"/>
                  </a:lnTo>
                  <a:lnTo>
                    <a:pt x="131" y="269"/>
                  </a:lnTo>
                  <a:lnTo>
                    <a:pt x="129" y="259"/>
                  </a:lnTo>
                  <a:lnTo>
                    <a:pt x="129" y="256"/>
                  </a:lnTo>
                  <a:lnTo>
                    <a:pt x="127" y="252"/>
                  </a:lnTo>
                  <a:lnTo>
                    <a:pt x="126" y="246"/>
                  </a:lnTo>
                  <a:lnTo>
                    <a:pt x="123" y="240"/>
                  </a:lnTo>
                  <a:lnTo>
                    <a:pt x="120" y="229"/>
                  </a:lnTo>
                  <a:lnTo>
                    <a:pt x="117" y="222"/>
                  </a:lnTo>
                  <a:lnTo>
                    <a:pt x="114" y="210"/>
                  </a:lnTo>
                  <a:lnTo>
                    <a:pt x="113" y="204"/>
                  </a:lnTo>
                  <a:lnTo>
                    <a:pt x="112" y="200"/>
                  </a:lnTo>
                  <a:lnTo>
                    <a:pt x="112" y="195"/>
                  </a:lnTo>
                  <a:lnTo>
                    <a:pt x="109" y="188"/>
                  </a:lnTo>
                  <a:lnTo>
                    <a:pt x="106" y="178"/>
                  </a:lnTo>
                  <a:lnTo>
                    <a:pt x="104" y="170"/>
                  </a:lnTo>
                  <a:lnTo>
                    <a:pt x="100" y="163"/>
                  </a:lnTo>
                  <a:lnTo>
                    <a:pt x="97" y="160"/>
                  </a:lnTo>
                  <a:lnTo>
                    <a:pt x="95" y="157"/>
                  </a:lnTo>
                  <a:lnTo>
                    <a:pt x="91" y="150"/>
                  </a:lnTo>
                  <a:lnTo>
                    <a:pt x="90" y="144"/>
                  </a:lnTo>
                  <a:lnTo>
                    <a:pt x="90" y="135"/>
                  </a:lnTo>
                  <a:lnTo>
                    <a:pt x="88" y="127"/>
                  </a:lnTo>
                  <a:lnTo>
                    <a:pt x="83" y="118"/>
                  </a:lnTo>
                  <a:lnTo>
                    <a:pt x="81" y="115"/>
                  </a:lnTo>
                  <a:lnTo>
                    <a:pt x="78" y="118"/>
                  </a:lnTo>
                  <a:lnTo>
                    <a:pt x="74" y="121"/>
                  </a:lnTo>
                  <a:lnTo>
                    <a:pt x="73" y="121"/>
                  </a:lnTo>
                  <a:lnTo>
                    <a:pt x="70" y="115"/>
                  </a:lnTo>
                  <a:lnTo>
                    <a:pt x="69" y="108"/>
                  </a:lnTo>
                  <a:lnTo>
                    <a:pt x="65" y="101"/>
                  </a:lnTo>
                  <a:lnTo>
                    <a:pt x="64" y="92"/>
                  </a:lnTo>
                  <a:lnTo>
                    <a:pt x="60" y="86"/>
                  </a:lnTo>
                  <a:lnTo>
                    <a:pt x="58" y="77"/>
                  </a:lnTo>
                  <a:lnTo>
                    <a:pt x="54" y="73"/>
                  </a:lnTo>
                  <a:lnTo>
                    <a:pt x="50" y="67"/>
                  </a:lnTo>
                  <a:lnTo>
                    <a:pt x="46" y="61"/>
                  </a:lnTo>
                  <a:lnTo>
                    <a:pt x="43" y="56"/>
                  </a:lnTo>
                  <a:lnTo>
                    <a:pt x="41" y="50"/>
                  </a:lnTo>
                  <a:lnTo>
                    <a:pt x="37" y="46"/>
                  </a:lnTo>
                  <a:lnTo>
                    <a:pt x="33" y="43"/>
                  </a:lnTo>
                  <a:lnTo>
                    <a:pt x="31" y="37"/>
                  </a:lnTo>
                  <a:lnTo>
                    <a:pt x="26" y="34"/>
                  </a:lnTo>
                  <a:lnTo>
                    <a:pt x="23" y="34"/>
                  </a:lnTo>
                  <a:lnTo>
                    <a:pt x="23" y="25"/>
                  </a:lnTo>
                  <a:lnTo>
                    <a:pt x="17" y="19"/>
                  </a:lnTo>
                  <a:lnTo>
                    <a:pt x="11" y="13"/>
                  </a:lnTo>
                  <a:lnTo>
                    <a:pt x="5" y="6"/>
                  </a:lnTo>
                  <a:lnTo>
                    <a:pt x="0" y="0"/>
                  </a:lnTo>
                  <a:close/>
                </a:path>
              </a:pathLst>
            </a:custGeom>
            <a:noFill/>
            <a:ln w="1588">
              <a:solidFill>
                <a:srgbClr val="000000"/>
              </a:solidFill>
              <a:prstDash val="solid"/>
              <a:round/>
              <a:headEnd/>
              <a:tailEnd/>
            </a:ln>
          </p:spPr>
          <p:txBody>
            <a:bodyPr/>
            <a:lstStyle/>
            <a:p>
              <a:endParaRPr lang="en-US"/>
            </a:p>
          </p:txBody>
        </p:sp>
        <p:sp>
          <p:nvSpPr>
            <p:cNvPr id="1242334" name="Freeform 1246"/>
            <p:cNvSpPr>
              <a:spLocks/>
            </p:cNvSpPr>
            <p:nvPr/>
          </p:nvSpPr>
          <p:spPr bwMode="auto">
            <a:xfrm>
              <a:off x="3503" y="1803"/>
              <a:ext cx="7" cy="62"/>
            </a:xfrm>
            <a:custGeom>
              <a:avLst/>
              <a:gdLst/>
              <a:ahLst/>
              <a:cxnLst>
                <a:cxn ang="0">
                  <a:pos x="0" y="0"/>
                </a:cxn>
                <a:cxn ang="0">
                  <a:pos x="0" y="0"/>
                </a:cxn>
                <a:cxn ang="0">
                  <a:pos x="4" y="10"/>
                </a:cxn>
                <a:cxn ang="0">
                  <a:pos x="5" y="19"/>
                </a:cxn>
                <a:cxn ang="0">
                  <a:pos x="6" y="30"/>
                </a:cxn>
                <a:cxn ang="0">
                  <a:pos x="6" y="40"/>
                </a:cxn>
                <a:cxn ang="0">
                  <a:pos x="5" y="47"/>
                </a:cxn>
                <a:cxn ang="0">
                  <a:pos x="5" y="58"/>
                </a:cxn>
                <a:cxn ang="0">
                  <a:pos x="4" y="70"/>
                </a:cxn>
                <a:cxn ang="0">
                  <a:pos x="4" y="80"/>
                </a:cxn>
                <a:cxn ang="0">
                  <a:pos x="4" y="92"/>
                </a:cxn>
                <a:cxn ang="0">
                  <a:pos x="6" y="104"/>
                </a:cxn>
                <a:cxn ang="0">
                  <a:pos x="9" y="115"/>
                </a:cxn>
                <a:cxn ang="0">
                  <a:pos x="14" y="126"/>
                </a:cxn>
              </a:cxnLst>
              <a:rect l="0" t="0" r="r" b="b"/>
              <a:pathLst>
                <a:path w="14" h="126">
                  <a:moveTo>
                    <a:pt x="0" y="0"/>
                  </a:moveTo>
                  <a:lnTo>
                    <a:pt x="0" y="0"/>
                  </a:lnTo>
                  <a:lnTo>
                    <a:pt x="4" y="10"/>
                  </a:lnTo>
                  <a:lnTo>
                    <a:pt x="5" y="19"/>
                  </a:lnTo>
                  <a:lnTo>
                    <a:pt x="6" y="30"/>
                  </a:lnTo>
                  <a:lnTo>
                    <a:pt x="6" y="40"/>
                  </a:lnTo>
                  <a:lnTo>
                    <a:pt x="5" y="47"/>
                  </a:lnTo>
                  <a:lnTo>
                    <a:pt x="5" y="58"/>
                  </a:lnTo>
                  <a:lnTo>
                    <a:pt x="4" y="70"/>
                  </a:lnTo>
                  <a:lnTo>
                    <a:pt x="4" y="80"/>
                  </a:lnTo>
                  <a:lnTo>
                    <a:pt x="4" y="92"/>
                  </a:lnTo>
                  <a:lnTo>
                    <a:pt x="6" y="104"/>
                  </a:lnTo>
                  <a:lnTo>
                    <a:pt x="9" y="115"/>
                  </a:lnTo>
                  <a:lnTo>
                    <a:pt x="14" y="126"/>
                  </a:lnTo>
                </a:path>
              </a:pathLst>
            </a:custGeom>
            <a:noFill/>
            <a:ln w="1588">
              <a:solidFill>
                <a:srgbClr val="000000"/>
              </a:solidFill>
              <a:prstDash val="solid"/>
              <a:round/>
              <a:headEnd/>
              <a:tailEnd/>
            </a:ln>
          </p:spPr>
          <p:txBody>
            <a:bodyPr/>
            <a:lstStyle/>
            <a:p>
              <a:endParaRPr lang="en-US"/>
            </a:p>
          </p:txBody>
        </p:sp>
        <p:sp>
          <p:nvSpPr>
            <p:cNvPr id="1242335" name="Freeform 1247"/>
            <p:cNvSpPr>
              <a:spLocks/>
            </p:cNvSpPr>
            <p:nvPr/>
          </p:nvSpPr>
          <p:spPr bwMode="auto">
            <a:xfrm>
              <a:off x="3503" y="1780"/>
              <a:ext cx="7" cy="26"/>
            </a:xfrm>
            <a:custGeom>
              <a:avLst/>
              <a:gdLst/>
              <a:ahLst/>
              <a:cxnLst>
                <a:cxn ang="0">
                  <a:pos x="0" y="0"/>
                </a:cxn>
                <a:cxn ang="0">
                  <a:pos x="0" y="0"/>
                </a:cxn>
                <a:cxn ang="0">
                  <a:pos x="4" y="6"/>
                </a:cxn>
                <a:cxn ang="0">
                  <a:pos x="6" y="12"/>
                </a:cxn>
                <a:cxn ang="0">
                  <a:pos x="8" y="19"/>
                </a:cxn>
                <a:cxn ang="0">
                  <a:pos x="9" y="25"/>
                </a:cxn>
                <a:cxn ang="0">
                  <a:pos x="11" y="33"/>
                </a:cxn>
                <a:cxn ang="0">
                  <a:pos x="11" y="39"/>
                </a:cxn>
                <a:cxn ang="0">
                  <a:pos x="13" y="47"/>
                </a:cxn>
                <a:cxn ang="0">
                  <a:pos x="13" y="53"/>
                </a:cxn>
              </a:cxnLst>
              <a:rect l="0" t="0" r="r" b="b"/>
              <a:pathLst>
                <a:path w="13" h="53">
                  <a:moveTo>
                    <a:pt x="0" y="0"/>
                  </a:moveTo>
                  <a:lnTo>
                    <a:pt x="0" y="0"/>
                  </a:lnTo>
                  <a:lnTo>
                    <a:pt x="4" y="6"/>
                  </a:lnTo>
                  <a:lnTo>
                    <a:pt x="6" y="12"/>
                  </a:lnTo>
                  <a:lnTo>
                    <a:pt x="8" y="19"/>
                  </a:lnTo>
                  <a:lnTo>
                    <a:pt x="9" y="25"/>
                  </a:lnTo>
                  <a:lnTo>
                    <a:pt x="11" y="33"/>
                  </a:lnTo>
                  <a:lnTo>
                    <a:pt x="11" y="39"/>
                  </a:lnTo>
                  <a:lnTo>
                    <a:pt x="13" y="47"/>
                  </a:lnTo>
                  <a:lnTo>
                    <a:pt x="13" y="53"/>
                  </a:lnTo>
                </a:path>
              </a:pathLst>
            </a:custGeom>
            <a:noFill/>
            <a:ln w="1588">
              <a:solidFill>
                <a:srgbClr val="000000"/>
              </a:solidFill>
              <a:prstDash val="solid"/>
              <a:round/>
              <a:headEnd/>
              <a:tailEnd/>
            </a:ln>
          </p:spPr>
          <p:txBody>
            <a:bodyPr/>
            <a:lstStyle/>
            <a:p>
              <a:endParaRPr lang="en-US"/>
            </a:p>
          </p:txBody>
        </p:sp>
        <p:sp>
          <p:nvSpPr>
            <p:cNvPr id="1242336" name="Freeform 1248"/>
            <p:cNvSpPr>
              <a:spLocks/>
            </p:cNvSpPr>
            <p:nvPr/>
          </p:nvSpPr>
          <p:spPr bwMode="auto">
            <a:xfrm>
              <a:off x="3612" y="2144"/>
              <a:ext cx="78" cy="41"/>
            </a:xfrm>
            <a:custGeom>
              <a:avLst/>
              <a:gdLst/>
              <a:ahLst/>
              <a:cxnLst>
                <a:cxn ang="0">
                  <a:pos x="1" y="32"/>
                </a:cxn>
                <a:cxn ang="0">
                  <a:pos x="13" y="38"/>
                </a:cxn>
                <a:cxn ang="0">
                  <a:pos x="25" y="38"/>
                </a:cxn>
                <a:cxn ang="0">
                  <a:pos x="28" y="41"/>
                </a:cxn>
                <a:cxn ang="0">
                  <a:pos x="36" y="42"/>
                </a:cxn>
                <a:cxn ang="0">
                  <a:pos x="42" y="42"/>
                </a:cxn>
                <a:cxn ang="0">
                  <a:pos x="54" y="38"/>
                </a:cxn>
                <a:cxn ang="0">
                  <a:pos x="57" y="38"/>
                </a:cxn>
                <a:cxn ang="0">
                  <a:pos x="66" y="35"/>
                </a:cxn>
                <a:cxn ang="0">
                  <a:pos x="77" y="34"/>
                </a:cxn>
                <a:cxn ang="0">
                  <a:pos x="86" y="31"/>
                </a:cxn>
                <a:cxn ang="0">
                  <a:pos x="92" y="26"/>
                </a:cxn>
                <a:cxn ang="0">
                  <a:pos x="115" y="20"/>
                </a:cxn>
                <a:cxn ang="0">
                  <a:pos x="137" y="7"/>
                </a:cxn>
                <a:cxn ang="0">
                  <a:pos x="142" y="4"/>
                </a:cxn>
                <a:cxn ang="0">
                  <a:pos x="149" y="31"/>
                </a:cxn>
                <a:cxn ang="0">
                  <a:pos x="154" y="45"/>
                </a:cxn>
                <a:cxn ang="0">
                  <a:pos x="146" y="50"/>
                </a:cxn>
                <a:cxn ang="0">
                  <a:pos x="133" y="57"/>
                </a:cxn>
                <a:cxn ang="0">
                  <a:pos x="115" y="62"/>
                </a:cxn>
                <a:cxn ang="0">
                  <a:pos x="102" y="65"/>
                </a:cxn>
                <a:cxn ang="0">
                  <a:pos x="99" y="68"/>
                </a:cxn>
                <a:cxn ang="0">
                  <a:pos x="86" y="74"/>
                </a:cxn>
                <a:cxn ang="0">
                  <a:pos x="77" y="72"/>
                </a:cxn>
                <a:cxn ang="0">
                  <a:pos x="73" y="74"/>
                </a:cxn>
                <a:cxn ang="0">
                  <a:pos x="65" y="78"/>
                </a:cxn>
                <a:cxn ang="0">
                  <a:pos x="56" y="79"/>
                </a:cxn>
                <a:cxn ang="0">
                  <a:pos x="49" y="79"/>
                </a:cxn>
                <a:cxn ang="0">
                  <a:pos x="41" y="82"/>
                </a:cxn>
                <a:cxn ang="0">
                  <a:pos x="37" y="79"/>
                </a:cxn>
                <a:cxn ang="0">
                  <a:pos x="25" y="79"/>
                </a:cxn>
                <a:cxn ang="0">
                  <a:pos x="14" y="79"/>
                </a:cxn>
                <a:cxn ang="0">
                  <a:pos x="9" y="72"/>
                </a:cxn>
                <a:cxn ang="0">
                  <a:pos x="6" y="48"/>
                </a:cxn>
              </a:cxnLst>
              <a:rect l="0" t="0" r="r" b="b"/>
              <a:pathLst>
                <a:path w="155" h="82">
                  <a:moveTo>
                    <a:pt x="0" y="31"/>
                  </a:moveTo>
                  <a:lnTo>
                    <a:pt x="1" y="32"/>
                  </a:lnTo>
                  <a:lnTo>
                    <a:pt x="5" y="35"/>
                  </a:lnTo>
                  <a:lnTo>
                    <a:pt x="13" y="38"/>
                  </a:lnTo>
                  <a:lnTo>
                    <a:pt x="24" y="38"/>
                  </a:lnTo>
                  <a:lnTo>
                    <a:pt x="25" y="38"/>
                  </a:lnTo>
                  <a:lnTo>
                    <a:pt x="28" y="38"/>
                  </a:lnTo>
                  <a:lnTo>
                    <a:pt x="28" y="41"/>
                  </a:lnTo>
                  <a:lnTo>
                    <a:pt x="32" y="41"/>
                  </a:lnTo>
                  <a:lnTo>
                    <a:pt x="36"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6" y="31"/>
                  </a:lnTo>
                  <a:lnTo>
                    <a:pt x="90" y="29"/>
                  </a:lnTo>
                  <a:lnTo>
                    <a:pt x="92" y="26"/>
                  </a:lnTo>
                  <a:lnTo>
                    <a:pt x="97" y="23"/>
                  </a:lnTo>
                  <a:lnTo>
                    <a:pt x="115" y="20"/>
                  </a:lnTo>
                  <a:lnTo>
                    <a:pt x="128" y="16"/>
                  </a:lnTo>
                  <a:lnTo>
                    <a:pt x="137" y="7"/>
                  </a:lnTo>
                  <a:lnTo>
                    <a:pt x="141" y="0"/>
                  </a:lnTo>
                  <a:lnTo>
                    <a:pt x="142" y="4"/>
                  </a:lnTo>
                  <a:lnTo>
                    <a:pt x="145" y="14"/>
                  </a:lnTo>
                  <a:lnTo>
                    <a:pt x="149" y="31"/>
                  </a:lnTo>
                  <a:lnTo>
                    <a:pt x="155" y="45"/>
                  </a:lnTo>
                  <a:lnTo>
                    <a:pt x="154" y="45"/>
                  </a:lnTo>
                  <a:lnTo>
                    <a:pt x="150" y="48"/>
                  </a:lnTo>
                  <a:lnTo>
                    <a:pt x="146" y="50"/>
                  </a:lnTo>
                  <a:lnTo>
                    <a:pt x="140" y="53"/>
                  </a:lnTo>
                  <a:lnTo>
                    <a:pt x="133" y="57"/>
                  </a:lnTo>
                  <a:lnTo>
                    <a:pt x="124" y="60"/>
                  </a:lnTo>
                  <a:lnTo>
                    <a:pt x="115" y="62"/>
                  </a:lnTo>
                  <a:lnTo>
                    <a:pt x="106" y="63"/>
                  </a:lnTo>
                  <a:lnTo>
                    <a:pt x="102" y="65"/>
                  </a:lnTo>
                  <a:lnTo>
                    <a:pt x="101" y="68"/>
                  </a:lnTo>
                  <a:lnTo>
                    <a:pt x="99" y="68"/>
                  </a:lnTo>
                  <a:lnTo>
                    <a:pt x="92" y="72"/>
                  </a:lnTo>
                  <a:lnTo>
                    <a:pt x="86" y="74"/>
                  </a:lnTo>
                  <a:lnTo>
                    <a:pt x="82" y="74"/>
                  </a:lnTo>
                  <a:lnTo>
                    <a:pt x="77" y="72"/>
                  </a:lnTo>
                  <a:lnTo>
                    <a:pt x="75" y="72"/>
                  </a:lnTo>
                  <a:lnTo>
                    <a:pt x="73" y="74"/>
                  </a:lnTo>
                  <a:lnTo>
                    <a:pt x="70" y="75"/>
                  </a:lnTo>
                  <a:lnTo>
                    <a:pt x="65" y="78"/>
                  </a:lnTo>
                  <a:lnTo>
                    <a:pt x="60" y="79"/>
                  </a:lnTo>
                  <a:lnTo>
                    <a:pt x="56" y="79"/>
                  </a:lnTo>
                  <a:lnTo>
                    <a:pt x="54" y="79"/>
                  </a:lnTo>
                  <a:lnTo>
                    <a:pt x="49" y="79"/>
                  </a:lnTo>
                  <a:lnTo>
                    <a:pt x="45" y="82"/>
                  </a:lnTo>
                  <a:lnTo>
                    <a:pt x="41" y="82"/>
                  </a:lnTo>
                  <a:lnTo>
                    <a:pt x="38" y="79"/>
                  </a:lnTo>
                  <a:lnTo>
                    <a:pt x="37" y="79"/>
                  </a:lnTo>
                  <a:lnTo>
                    <a:pt x="33" y="79"/>
                  </a:lnTo>
                  <a:lnTo>
                    <a:pt x="25" y="79"/>
                  </a:lnTo>
                  <a:lnTo>
                    <a:pt x="19" y="82"/>
                  </a:lnTo>
                  <a:lnTo>
                    <a:pt x="14" y="79"/>
                  </a:lnTo>
                  <a:lnTo>
                    <a:pt x="9" y="75"/>
                  </a:lnTo>
                  <a:lnTo>
                    <a:pt x="9" y="72"/>
                  </a:lnTo>
                  <a:lnTo>
                    <a:pt x="9" y="62"/>
                  </a:lnTo>
                  <a:lnTo>
                    <a:pt x="6" y="48"/>
                  </a:lnTo>
                  <a:lnTo>
                    <a:pt x="0" y="31"/>
                  </a:lnTo>
                  <a:close/>
                </a:path>
              </a:pathLst>
            </a:custGeom>
            <a:solidFill>
              <a:srgbClr val="FFFFFF"/>
            </a:solidFill>
            <a:ln w="9525">
              <a:noFill/>
              <a:round/>
              <a:headEnd/>
              <a:tailEnd/>
            </a:ln>
          </p:spPr>
          <p:txBody>
            <a:bodyPr/>
            <a:lstStyle/>
            <a:p>
              <a:endParaRPr lang="en-US"/>
            </a:p>
          </p:txBody>
        </p:sp>
        <p:sp>
          <p:nvSpPr>
            <p:cNvPr id="1242337" name="Freeform 1249"/>
            <p:cNvSpPr>
              <a:spLocks/>
            </p:cNvSpPr>
            <p:nvPr/>
          </p:nvSpPr>
          <p:spPr bwMode="auto">
            <a:xfrm>
              <a:off x="3612" y="2144"/>
              <a:ext cx="78" cy="41"/>
            </a:xfrm>
            <a:custGeom>
              <a:avLst/>
              <a:gdLst/>
              <a:ahLst/>
              <a:cxnLst>
                <a:cxn ang="0">
                  <a:pos x="0" y="31"/>
                </a:cxn>
                <a:cxn ang="0">
                  <a:pos x="5" y="35"/>
                </a:cxn>
                <a:cxn ang="0">
                  <a:pos x="24" y="38"/>
                </a:cxn>
                <a:cxn ang="0">
                  <a:pos x="28" y="38"/>
                </a:cxn>
                <a:cxn ang="0">
                  <a:pos x="32" y="41"/>
                </a:cxn>
                <a:cxn ang="0">
                  <a:pos x="38" y="42"/>
                </a:cxn>
                <a:cxn ang="0">
                  <a:pos x="50" y="38"/>
                </a:cxn>
                <a:cxn ang="0">
                  <a:pos x="55" y="38"/>
                </a:cxn>
                <a:cxn ang="0">
                  <a:pos x="64" y="35"/>
                </a:cxn>
                <a:cxn ang="0">
                  <a:pos x="72" y="34"/>
                </a:cxn>
                <a:cxn ang="0">
                  <a:pos x="83" y="32"/>
                </a:cxn>
                <a:cxn ang="0">
                  <a:pos x="90" y="29"/>
                </a:cxn>
                <a:cxn ang="0">
                  <a:pos x="97" y="23"/>
                </a:cxn>
                <a:cxn ang="0">
                  <a:pos x="128" y="16"/>
                </a:cxn>
                <a:cxn ang="0">
                  <a:pos x="141" y="0"/>
                </a:cxn>
                <a:cxn ang="0">
                  <a:pos x="145" y="14"/>
                </a:cxn>
                <a:cxn ang="0">
                  <a:pos x="155" y="45"/>
                </a:cxn>
                <a:cxn ang="0">
                  <a:pos x="150" y="48"/>
                </a:cxn>
                <a:cxn ang="0">
                  <a:pos x="140" y="53"/>
                </a:cxn>
                <a:cxn ang="0">
                  <a:pos x="124" y="60"/>
                </a:cxn>
                <a:cxn ang="0">
                  <a:pos x="106" y="63"/>
                </a:cxn>
                <a:cxn ang="0">
                  <a:pos x="101" y="68"/>
                </a:cxn>
                <a:cxn ang="0">
                  <a:pos x="92" y="72"/>
                </a:cxn>
                <a:cxn ang="0">
                  <a:pos x="82" y="74"/>
                </a:cxn>
                <a:cxn ang="0">
                  <a:pos x="75" y="72"/>
                </a:cxn>
                <a:cxn ang="0">
                  <a:pos x="70" y="75"/>
                </a:cxn>
                <a:cxn ang="0">
                  <a:pos x="60" y="79"/>
                </a:cxn>
                <a:cxn ang="0">
                  <a:pos x="54" y="79"/>
                </a:cxn>
                <a:cxn ang="0">
                  <a:pos x="45" y="82"/>
                </a:cxn>
                <a:cxn ang="0">
                  <a:pos x="38" y="79"/>
                </a:cxn>
                <a:cxn ang="0">
                  <a:pos x="33" y="79"/>
                </a:cxn>
                <a:cxn ang="0">
                  <a:pos x="19" y="82"/>
                </a:cxn>
                <a:cxn ang="0">
                  <a:pos x="9" y="75"/>
                </a:cxn>
                <a:cxn ang="0">
                  <a:pos x="9" y="62"/>
                </a:cxn>
                <a:cxn ang="0">
                  <a:pos x="0" y="31"/>
                </a:cxn>
              </a:cxnLst>
              <a:rect l="0" t="0" r="r" b="b"/>
              <a:pathLst>
                <a:path w="155" h="82">
                  <a:moveTo>
                    <a:pt x="0" y="31"/>
                  </a:moveTo>
                  <a:lnTo>
                    <a:pt x="0" y="31"/>
                  </a:lnTo>
                  <a:lnTo>
                    <a:pt x="1" y="32"/>
                  </a:lnTo>
                  <a:lnTo>
                    <a:pt x="5" y="35"/>
                  </a:lnTo>
                  <a:lnTo>
                    <a:pt x="13" y="38"/>
                  </a:lnTo>
                  <a:lnTo>
                    <a:pt x="24" y="38"/>
                  </a:lnTo>
                  <a:lnTo>
                    <a:pt x="25" y="38"/>
                  </a:lnTo>
                  <a:lnTo>
                    <a:pt x="28" y="38"/>
                  </a:lnTo>
                  <a:lnTo>
                    <a:pt x="28" y="41"/>
                  </a:lnTo>
                  <a:lnTo>
                    <a:pt x="32" y="41"/>
                  </a:lnTo>
                  <a:lnTo>
                    <a:pt x="36"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6" y="31"/>
                  </a:lnTo>
                  <a:lnTo>
                    <a:pt x="90" y="29"/>
                  </a:lnTo>
                  <a:lnTo>
                    <a:pt x="92" y="26"/>
                  </a:lnTo>
                  <a:lnTo>
                    <a:pt x="97" y="23"/>
                  </a:lnTo>
                  <a:lnTo>
                    <a:pt x="115" y="20"/>
                  </a:lnTo>
                  <a:lnTo>
                    <a:pt x="128" y="16"/>
                  </a:lnTo>
                  <a:lnTo>
                    <a:pt x="137" y="7"/>
                  </a:lnTo>
                  <a:lnTo>
                    <a:pt x="141" y="0"/>
                  </a:lnTo>
                  <a:lnTo>
                    <a:pt x="142" y="4"/>
                  </a:lnTo>
                  <a:lnTo>
                    <a:pt x="145" y="14"/>
                  </a:lnTo>
                  <a:lnTo>
                    <a:pt x="149" y="31"/>
                  </a:lnTo>
                  <a:lnTo>
                    <a:pt x="155" y="45"/>
                  </a:lnTo>
                  <a:lnTo>
                    <a:pt x="154" y="45"/>
                  </a:lnTo>
                  <a:lnTo>
                    <a:pt x="150" y="48"/>
                  </a:lnTo>
                  <a:lnTo>
                    <a:pt x="146" y="50"/>
                  </a:lnTo>
                  <a:lnTo>
                    <a:pt x="140" y="53"/>
                  </a:lnTo>
                  <a:lnTo>
                    <a:pt x="133" y="57"/>
                  </a:lnTo>
                  <a:lnTo>
                    <a:pt x="124" y="60"/>
                  </a:lnTo>
                  <a:lnTo>
                    <a:pt x="115" y="62"/>
                  </a:lnTo>
                  <a:lnTo>
                    <a:pt x="106" y="63"/>
                  </a:lnTo>
                  <a:lnTo>
                    <a:pt x="102" y="65"/>
                  </a:lnTo>
                  <a:lnTo>
                    <a:pt x="101" y="68"/>
                  </a:lnTo>
                  <a:lnTo>
                    <a:pt x="99" y="68"/>
                  </a:lnTo>
                  <a:lnTo>
                    <a:pt x="92" y="72"/>
                  </a:lnTo>
                  <a:lnTo>
                    <a:pt x="86" y="74"/>
                  </a:lnTo>
                  <a:lnTo>
                    <a:pt x="82" y="74"/>
                  </a:lnTo>
                  <a:lnTo>
                    <a:pt x="77" y="72"/>
                  </a:lnTo>
                  <a:lnTo>
                    <a:pt x="75" y="72"/>
                  </a:lnTo>
                  <a:lnTo>
                    <a:pt x="73" y="74"/>
                  </a:lnTo>
                  <a:lnTo>
                    <a:pt x="70" y="75"/>
                  </a:lnTo>
                  <a:lnTo>
                    <a:pt x="65" y="78"/>
                  </a:lnTo>
                  <a:lnTo>
                    <a:pt x="60" y="79"/>
                  </a:lnTo>
                  <a:lnTo>
                    <a:pt x="56" y="79"/>
                  </a:lnTo>
                  <a:lnTo>
                    <a:pt x="54" y="79"/>
                  </a:lnTo>
                  <a:lnTo>
                    <a:pt x="49" y="79"/>
                  </a:lnTo>
                  <a:lnTo>
                    <a:pt x="45" y="82"/>
                  </a:lnTo>
                  <a:lnTo>
                    <a:pt x="41" y="82"/>
                  </a:lnTo>
                  <a:lnTo>
                    <a:pt x="38" y="79"/>
                  </a:lnTo>
                  <a:lnTo>
                    <a:pt x="37" y="79"/>
                  </a:lnTo>
                  <a:lnTo>
                    <a:pt x="33" y="79"/>
                  </a:lnTo>
                  <a:lnTo>
                    <a:pt x="25" y="79"/>
                  </a:lnTo>
                  <a:lnTo>
                    <a:pt x="19" y="82"/>
                  </a:lnTo>
                  <a:lnTo>
                    <a:pt x="14" y="79"/>
                  </a:lnTo>
                  <a:lnTo>
                    <a:pt x="9" y="75"/>
                  </a:lnTo>
                  <a:lnTo>
                    <a:pt x="9" y="72"/>
                  </a:lnTo>
                  <a:lnTo>
                    <a:pt x="9" y="62"/>
                  </a:lnTo>
                  <a:lnTo>
                    <a:pt x="6" y="48"/>
                  </a:lnTo>
                  <a:lnTo>
                    <a:pt x="0" y="31"/>
                  </a:lnTo>
                  <a:close/>
                </a:path>
              </a:pathLst>
            </a:custGeom>
            <a:noFill/>
            <a:ln w="1588">
              <a:solidFill>
                <a:srgbClr val="000000"/>
              </a:solidFill>
              <a:prstDash val="solid"/>
              <a:round/>
              <a:headEnd/>
              <a:tailEnd/>
            </a:ln>
          </p:spPr>
          <p:txBody>
            <a:bodyPr/>
            <a:lstStyle/>
            <a:p>
              <a:endParaRPr lang="en-US"/>
            </a:p>
          </p:txBody>
        </p:sp>
        <p:sp>
          <p:nvSpPr>
            <p:cNvPr id="1242338" name="Freeform 1250"/>
            <p:cNvSpPr>
              <a:spLocks/>
            </p:cNvSpPr>
            <p:nvPr/>
          </p:nvSpPr>
          <p:spPr bwMode="auto">
            <a:xfrm>
              <a:off x="3612" y="2144"/>
              <a:ext cx="70" cy="21"/>
            </a:xfrm>
            <a:custGeom>
              <a:avLst/>
              <a:gdLst/>
              <a:ahLst/>
              <a:cxnLst>
                <a:cxn ang="0">
                  <a:pos x="0" y="31"/>
                </a:cxn>
                <a:cxn ang="0">
                  <a:pos x="0" y="31"/>
                </a:cxn>
                <a:cxn ang="0">
                  <a:pos x="1" y="32"/>
                </a:cxn>
                <a:cxn ang="0">
                  <a:pos x="5" y="35"/>
                </a:cxn>
                <a:cxn ang="0">
                  <a:pos x="13" y="38"/>
                </a:cxn>
                <a:cxn ang="0">
                  <a:pos x="24" y="38"/>
                </a:cxn>
                <a:cxn ang="0">
                  <a:pos x="25" y="38"/>
                </a:cxn>
                <a:cxn ang="0">
                  <a:pos x="28" y="38"/>
                </a:cxn>
                <a:cxn ang="0">
                  <a:pos x="28" y="41"/>
                </a:cxn>
                <a:cxn ang="0">
                  <a:pos x="32" y="41"/>
                </a:cxn>
                <a:cxn ang="0">
                  <a:pos x="34" y="42"/>
                </a:cxn>
                <a:cxn ang="0">
                  <a:pos x="38" y="42"/>
                </a:cxn>
                <a:cxn ang="0">
                  <a:pos x="42" y="42"/>
                </a:cxn>
                <a:cxn ang="0">
                  <a:pos x="50" y="38"/>
                </a:cxn>
                <a:cxn ang="0">
                  <a:pos x="54" y="38"/>
                </a:cxn>
                <a:cxn ang="0">
                  <a:pos x="55" y="38"/>
                </a:cxn>
                <a:cxn ang="0">
                  <a:pos x="57" y="38"/>
                </a:cxn>
                <a:cxn ang="0">
                  <a:pos x="64" y="35"/>
                </a:cxn>
                <a:cxn ang="0">
                  <a:pos x="66" y="35"/>
                </a:cxn>
                <a:cxn ang="0">
                  <a:pos x="72" y="34"/>
                </a:cxn>
                <a:cxn ang="0">
                  <a:pos x="77" y="34"/>
                </a:cxn>
                <a:cxn ang="0">
                  <a:pos x="83" y="32"/>
                </a:cxn>
                <a:cxn ang="0">
                  <a:pos x="87" y="31"/>
                </a:cxn>
                <a:cxn ang="0">
                  <a:pos x="90" y="29"/>
                </a:cxn>
                <a:cxn ang="0">
                  <a:pos x="92" y="26"/>
                </a:cxn>
                <a:cxn ang="0">
                  <a:pos x="97" y="23"/>
                </a:cxn>
                <a:cxn ang="0">
                  <a:pos x="115" y="20"/>
                </a:cxn>
                <a:cxn ang="0">
                  <a:pos x="128" y="16"/>
                </a:cxn>
                <a:cxn ang="0">
                  <a:pos x="137" y="7"/>
                </a:cxn>
                <a:cxn ang="0">
                  <a:pos x="141" y="0"/>
                </a:cxn>
              </a:cxnLst>
              <a:rect l="0" t="0" r="r" b="b"/>
              <a:pathLst>
                <a:path w="141" h="42">
                  <a:moveTo>
                    <a:pt x="0" y="31"/>
                  </a:moveTo>
                  <a:lnTo>
                    <a:pt x="0" y="31"/>
                  </a:lnTo>
                  <a:lnTo>
                    <a:pt x="1" y="32"/>
                  </a:lnTo>
                  <a:lnTo>
                    <a:pt x="5" y="35"/>
                  </a:lnTo>
                  <a:lnTo>
                    <a:pt x="13" y="38"/>
                  </a:lnTo>
                  <a:lnTo>
                    <a:pt x="24" y="38"/>
                  </a:lnTo>
                  <a:lnTo>
                    <a:pt x="25" y="38"/>
                  </a:lnTo>
                  <a:lnTo>
                    <a:pt x="28" y="38"/>
                  </a:lnTo>
                  <a:lnTo>
                    <a:pt x="28" y="41"/>
                  </a:lnTo>
                  <a:lnTo>
                    <a:pt x="32" y="41"/>
                  </a:lnTo>
                  <a:lnTo>
                    <a:pt x="34" y="42"/>
                  </a:lnTo>
                  <a:lnTo>
                    <a:pt x="38" y="42"/>
                  </a:lnTo>
                  <a:lnTo>
                    <a:pt x="42" y="42"/>
                  </a:lnTo>
                  <a:lnTo>
                    <a:pt x="50" y="38"/>
                  </a:lnTo>
                  <a:lnTo>
                    <a:pt x="54" y="38"/>
                  </a:lnTo>
                  <a:lnTo>
                    <a:pt x="55" y="38"/>
                  </a:lnTo>
                  <a:lnTo>
                    <a:pt x="57" y="38"/>
                  </a:lnTo>
                  <a:lnTo>
                    <a:pt x="64" y="35"/>
                  </a:lnTo>
                  <a:lnTo>
                    <a:pt x="66" y="35"/>
                  </a:lnTo>
                  <a:lnTo>
                    <a:pt x="72" y="34"/>
                  </a:lnTo>
                  <a:lnTo>
                    <a:pt x="77" y="34"/>
                  </a:lnTo>
                  <a:lnTo>
                    <a:pt x="83" y="32"/>
                  </a:lnTo>
                  <a:lnTo>
                    <a:pt x="87" y="31"/>
                  </a:lnTo>
                  <a:lnTo>
                    <a:pt x="90" y="29"/>
                  </a:lnTo>
                  <a:lnTo>
                    <a:pt x="92" y="26"/>
                  </a:lnTo>
                  <a:lnTo>
                    <a:pt x="97" y="23"/>
                  </a:lnTo>
                  <a:lnTo>
                    <a:pt x="115" y="20"/>
                  </a:lnTo>
                  <a:lnTo>
                    <a:pt x="128" y="16"/>
                  </a:lnTo>
                  <a:lnTo>
                    <a:pt x="137" y="7"/>
                  </a:lnTo>
                  <a:lnTo>
                    <a:pt x="141" y="0"/>
                  </a:lnTo>
                </a:path>
              </a:pathLst>
            </a:custGeom>
            <a:noFill/>
            <a:ln w="1588">
              <a:solidFill>
                <a:srgbClr val="000000"/>
              </a:solidFill>
              <a:prstDash val="solid"/>
              <a:round/>
              <a:headEnd/>
              <a:tailEnd/>
            </a:ln>
          </p:spPr>
          <p:txBody>
            <a:bodyPr/>
            <a:lstStyle/>
            <a:p>
              <a:endParaRPr lang="en-US"/>
            </a:p>
          </p:txBody>
        </p:sp>
        <p:sp>
          <p:nvSpPr>
            <p:cNvPr id="1242339" name="Freeform 1251"/>
            <p:cNvSpPr>
              <a:spLocks/>
            </p:cNvSpPr>
            <p:nvPr/>
          </p:nvSpPr>
          <p:spPr bwMode="auto">
            <a:xfrm>
              <a:off x="3616" y="2167"/>
              <a:ext cx="74" cy="18"/>
            </a:xfrm>
            <a:custGeom>
              <a:avLst/>
              <a:gdLst/>
              <a:ahLst/>
              <a:cxnLst>
                <a:cxn ang="0">
                  <a:pos x="146" y="0"/>
                </a:cxn>
                <a:cxn ang="0">
                  <a:pos x="146" y="0"/>
                </a:cxn>
                <a:cxn ang="0">
                  <a:pos x="145" y="0"/>
                </a:cxn>
                <a:cxn ang="0">
                  <a:pos x="141" y="3"/>
                </a:cxn>
                <a:cxn ang="0">
                  <a:pos x="137" y="5"/>
                </a:cxn>
                <a:cxn ang="0">
                  <a:pos x="131" y="8"/>
                </a:cxn>
                <a:cxn ang="0">
                  <a:pos x="124" y="12"/>
                </a:cxn>
                <a:cxn ang="0">
                  <a:pos x="115" y="15"/>
                </a:cxn>
                <a:cxn ang="0">
                  <a:pos x="106" y="17"/>
                </a:cxn>
                <a:cxn ang="0">
                  <a:pos x="97" y="18"/>
                </a:cxn>
                <a:cxn ang="0">
                  <a:pos x="93" y="20"/>
                </a:cxn>
                <a:cxn ang="0">
                  <a:pos x="92" y="23"/>
                </a:cxn>
                <a:cxn ang="0">
                  <a:pos x="90" y="23"/>
                </a:cxn>
                <a:cxn ang="0">
                  <a:pos x="83" y="27"/>
                </a:cxn>
                <a:cxn ang="0">
                  <a:pos x="77" y="29"/>
                </a:cxn>
                <a:cxn ang="0">
                  <a:pos x="73" y="29"/>
                </a:cxn>
                <a:cxn ang="0">
                  <a:pos x="68" y="27"/>
                </a:cxn>
                <a:cxn ang="0">
                  <a:pos x="66" y="27"/>
                </a:cxn>
                <a:cxn ang="0">
                  <a:pos x="64" y="29"/>
                </a:cxn>
                <a:cxn ang="0">
                  <a:pos x="61" y="30"/>
                </a:cxn>
                <a:cxn ang="0">
                  <a:pos x="56" y="33"/>
                </a:cxn>
                <a:cxn ang="0">
                  <a:pos x="52" y="34"/>
                </a:cxn>
                <a:cxn ang="0">
                  <a:pos x="47" y="34"/>
                </a:cxn>
                <a:cxn ang="0">
                  <a:pos x="45" y="34"/>
                </a:cxn>
                <a:cxn ang="0">
                  <a:pos x="40" y="34"/>
                </a:cxn>
                <a:cxn ang="0">
                  <a:pos x="36" y="37"/>
                </a:cxn>
                <a:cxn ang="0">
                  <a:pos x="32" y="37"/>
                </a:cxn>
                <a:cxn ang="0">
                  <a:pos x="29" y="34"/>
                </a:cxn>
                <a:cxn ang="0">
                  <a:pos x="28" y="34"/>
                </a:cxn>
                <a:cxn ang="0">
                  <a:pos x="24" y="34"/>
                </a:cxn>
                <a:cxn ang="0">
                  <a:pos x="16" y="34"/>
                </a:cxn>
                <a:cxn ang="0">
                  <a:pos x="10" y="37"/>
                </a:cxn>
                <a:cxn ang="0">
                  <a:pos x="5" y="34"/>
                </a:cxn>
                <a:cxn ang="0">
                  <a:pos x="0" y="30"/>
                </a:cxn>
              </a:cxnLst>
              <a:rect l="0" t="0" r="r" b="b"/>
              <a:pathLst>
                <a:path w="146" h="37">
                  <a:moveTo>
                    <a:pt x="146" y="0"/>
                  </a:moveTo>
                  <a:lnTo>
                    <a:pt x="146" y="0"/>
                  </a:lnTo>
                  <a:lnTo>
                    <a:pt x="145" y="0"/>
                  </a:lnTo>
                  <a:lnTo>
                    <a:pt x="141" y="3"/>
                  </a:lnTo>
                  <a:lnTo>
                    <a:pt x="137" y="5"/>
                  </a:lnTo>
                  <a:lnTo>
                    <a:pt x="131" y="8"/>
                  </a:lnTo>
                  <a:lnTo>
                    <a:pt x="124" y="12"/>
                  </a:lnTo>
                  <a:lnTo>
                    <a:pt x="115" y="15"/>
                  </a:lnTo>
                  <a:lnTo>
                    <a:pt x="106" y="17"/>
                  </a:lnTo>
                  <a:lnTo>
                    <a:pt x="97" y="18"/>
                  </a:lnTo>
                  <a:lnTo>
                    <a:pt x="93" y="20"/>
                  </a:lnTo>
                  <a:lnTo>
                    <a:pt x="92" y="23"/>
                  </a:lnTo>
                  <a:lnTo>
                    <a:pt x="90" y="23"/>
                  </a:lnTo>
                  <a:lnTo>
                    <a:pt x="83" y="27"/>
                  </a:lnTo>
                  <a:lnTo>
                    <a:pt x="77" y="29"/>
                  </a:lnTo>
                  <a:lnTo>
                    <a:pt x="73" y="29"/>
                  </a:lnTo>
                  <a:lnTo>
                    <a:pt x="68" y="27"/>
                  </a:lnTo>
                  <a:lnTo>
                    <a:pt x="66" y="27"/>
                  </a:lnTo>
                  <a:lnTo>
                    <a:pt x="64" y="29"/>
                  </a:lnTo>
                  <a:lnTo>
                    <a:pt x="61" y="30"/>
                  </a:lnTo>
                  <a:lnTo>
                    <a:pt x="56" y="33"/>
                  </a:lnTo>
                  <a:lnTo>
                    <a:pt x="52" y="34"/>
                  </a:lnTo>
                  <a:lnTo>
                    <a:pt x="47" y="34"/>
                  </a:lnTo>
                  <a:lnTo>
                    <a:pt x="45" y="34"/>
                  </a:lnTo>
                  <a:lnTo>
                    <a:pt x="40" y="34"/>
                  </a:lnTo>
                  <a:lnTo>
                    <a:pt x="36" y="37"/>
                  </a:lnTo>
                  <a:lnTo>
                    <a:pt x="32" y="37"/>
                  </a:lnTo>
                  <a:lnTo>
                    <a:pt x="29" y="34"/>
                  </a:lnTo>
                  <a:lnTo>
                    <a:pt x="28" y="34"/>
                  </a:lnTo>
                  <a:lnTo>
                    <a:pt x="24" y="34"/>
                  </a:lnTo>
                  <a:lnTo>
                    <a:pt x="16" y="34"/>
                  </a:lnTo>
                  <a:lnTo>
                    <a:pt x="10" y="37"/>
                  </a:lnTo>
                  <a:lnTo>
                    <a:pt x="5" y="34"/>
                  </a:lnTo>
                  <a:lnTo>
                    <a:pt x="0" y="30"/>
                  </a:lnTo>
                </a:path>
              </a:pathLst>
            </a:custGeom>
            <a:noFill/>
            <a:ln w="1588">
              <a:solidFill>
                <a:srgbClr val="000000"/>
              </a:solidFill>
              <a:prstDash val="solid"/>
              <a:round/>
              <a:headEnd/>
              <a:tailEnd/>
            </a:ln>
          </p:spPr>
          <p:txBody>
            <a:bodyPr/>
            <a:lstStyle/>
            <a:p>
              <a:endParaRPr lang="en-US"/>
            </a:p>
          </p:txBody>
        </p:sp>
        <p:sp>
          <p:nvSpPr>
            <p:cNvPr id="1242340" name="Freeform 1252"/>
            <p:cNvSpPr>
              <a:spLocks/>
            </p:cNvSpPr>
            <p:nvPr/>
          </p:nvSpPr>
          <p:spPr bwMode="auto">
            <a:xfrm>
              <a:off x="3020" y="1813"/>
              <a:ext cx="2" cy="4"/>
            </a:xfrm>
            <a:custGeom>
              <a:avLst/>
              <a:gdLst/>
              <a:ahLst/>
              <a:cxnLst>
                <a:cxn ang="0">
                  <a:pos x="0" y="7"/>
                </a:cxn>
                <a:cxn ang="0">
                  <a:pos x="0" y="7"/>
                </a:cxn>
                <a:cxn ang="0">
                  <a:pos x="0" y="4"/>
                </a:cxn>
                <a:cxn ang="0">
                  <a:pos x="3" y="4"/>
                </a:cxn>
                <a:cxn ang="0">
                  <a:pos x="4" y="1"/>
                </a:cxn>
                <a:cxn ang="0">
                  <a:pos x="5" y="0"/>
                </a:cxn>
              </a:cxnLst>
              <a:rect l="0" t="0" r="r" b="b"/>
              <a:pathLst>
                <a:path w="5" h="7">
                  <a:moveTo>
                    <a:pt x="0" y="7"/>
                  </a:moveTo>
                  <a:lnTo>
                    <a:pt x="0" y="7"/>
                  </a:lnTo>
                  <a:lnTo>
                    <a:pt x="0" y="4"/>
                  </a:lnTo>
                  <a:lnTo>
                    <a:pt x="3" y="4"/>
                  </a:lnTo>
                  <a:lnTo>
                    <a:pt x="4" y="1"/>
                  </a:lnTo>
                  <a:lnTo>
                    <a:pt x="5" y="0"/>
                  </a:lnTo>
                </a:path>
              </a:pathLst>
            </a:custGeom>
            <a:noFill/>
            <a:ln w="1588">
              <a:solidFill>
                <a:srgbClr val="000000"/>
              </a:solidFill>
              <a:prstDash val="solid"/>
              <a:round/>
              <a:headEnd/>
              <a:tailEnd/>
            </a:ln>
          </p:spPr>
          <p:txBody>
            <a:bodyPr/>
            <a:lstStyle/>
            <a:p>
              <a:endParaRPr lang="en-US"/>
            </a:p>
          </p:txBody>
        </p:sp>
        <p:sp>
          <p:nvSpPr>
            <p:cNvPr id="1242341" name="Freeform 1253"/>
            <p:cNvSpPr>
              <a:spLocks/>
            </p:cNvSpPr>
            <p:nvPr/>
          </p:nvSpPr>
          <p:spPr bwMode="auto">
            <a:xfrm>
              <a:off x="3036" y="1698"/>
              <a:ext cx="14" cy="37"/>
            </a:xfrm>
            <a:custGeom>
              <a:avLst/>
              <a:gdLst/>
              <a:ahLst/>
              <a:cxnLst>
                <a:cxn ang="0">
                  <a:pos x="30" y="0"/>
                </a:cxn>
                <a:cxn ang="0">
                  <a:pos x="30" y="0"/>
                </a:cxn>
                <a:cxn ang="0">
                  <a:pos x="29" y="11"/>
                </a:cxn>
                <a:cxn ang="0">
                  <a:pos x="25" y="20"/>
                </a:cxn>
                <a:cxn ang="0">
                  <a:pos x="22" y="30"/>
                </a:cxn>
                <a:cxn ang="0">
                  <a:pos x="21" y="42"/>
                </a:cxn>
                <a:cxn ang="0">
                  <a:pos x="16" y="52"/>
                </a:cxn>
                <a:cxn ang="0">
                  <a:pos x="12" y="61"/>
                </a:cxn>
                <a:cxn ang="0">
                  <a:pos x="7" y="68"/>
                </a:cxn>
                <a:cxn ang="0">
                  <a:pos x="0" y="74"/>
                </a:cxn>
              </a:cxnLst>
              <a:rect l="0" t="0" r="r" b="b"/>
              <a:pathLst>
                <a:path w="30" h="74">
                  <a:moveTo>
                    <a:pt x="30" y="0"/>
                  </a:moveTo>
                  <a:lnTo>
                    <a:pt x="30" y="0"/>
                  </a:lnTo>
                  <a:lnTo>
                    <a:pt x="29" y="11"/>
                  </a:lnTo>
                  <a:lnTo>
                    <a:pt x="25" y="20"/>
                  </a:lnTo>
                  <a:lnTo>
                    <a:pt x="22" y="30"/>
                  </a:lnTo>
                  <a:lnTo>
                    <a:pt x="21" y="42"/>
                  </a:lnTo>
                  <a:lnTo>
                    <a:pt x="16" y="52"/>
                  </a:lnTo>
                  <a:lnTo>
                    <a:pt x="12" y="61"/>
                  </a:lnTo>
                  <a:lnTo>
                    <a:pt x="7" y="68"/>
                  </a:lnTo>
                  <a:lnTo>
                    <a:pt x="0" y="74"/>
                  </a:lnTo>
                </a:path>
              </a:pathLst>
            </a:custGeom>
            <a:noFill/>
            <a:ln w="1588">
              <a:solidFill>
                <a:srgbClr val="000000"/>
              </a:solidFill>
              <a:prstDash val="solid"/>
              <a:round/>
              <a:headEnd/>
              <a:tailEnd/>
            </a:ln>
          </p:spPr>
          <p:txBody>
            <a:bodyPr/>
            <a:lstStyle/>
            <a:p>
              <a:endParaRPr lang="en-US"/>
            </a:p>
          </p:txBody>
        </p:sp>
        <p:sp>
          <p:nvSpPr>
            <p:cNvPr id="1242342" name="Freeform 1254"/>
            <p:cNvSpPr>
              <a:spLocks/>
            </p:cNvSpPr>
            <p:nvPr/>
          </p:nvSpPr>
          <p:spPr bwMode="auto">
            <a:xfrm>
              <a:off x="3033" y="1741"/>
              <a:ext cx="17" cy="25"/>
            </a:xfrm>
            <a:custGeom>
              <a:avLst/>
              <a:gdLst/>
              <a:ahLst/>
              <a:cxnLst>
                <a:cxn ang="0">
                  <a:pos x="34" y="0"/>
                </a:cxn>
                <a:cxn ang="0">
                  <a:pos x="34" y="0"/>
                </a:cxn>
                <a:cxn ang="0">
                  <a:pos x="31" y="8"/>
                </a:cxn>
                <a:cxn ang="0">
                  <a:pos x="28" y="13"/>
                </a:cxn>
                <a:cxn ang="0">
                  <a:pos x="26" y="22"/>
                </a:cxn>
                <a:cxn ang="0">
                  <a:pos x="21" y="28"/>
                </a:cxn>
                <a:cxn ang="0">
                  <a:pos x="16" y="36"/>
                </a:cxn>
                <a:cxn ang="0">
                  <a:pos x="10" y="42"/>
                </a:cxn>
                <a:cxn ang="0">
                  <a:pos x="4" y="46"/>
                </a:cxn>
                <a:cxn ang="0">
                  <a:pos x="0" y="50"/>
                </a:cxn>
              </a:cxnLst>
              <a:rect l="0" t="0" r="r" b="b"/>
              <a:pathLst>
                <a:path w="34" h="50">
                  <a:moveTo>
                    <a:pt x="34" y="0"/>
                  </a:moveTo>
                  <a:lnTo>
                    <a:pt x="34" y="0"/>
                  </a:lnTo>
                  <a:lnTo>
                    <a:pt x="31" y="8"/>
                  </a:lnTo>
                  <a:lnTo>
                    <a:pt x="28" y="13"/>
                  </a:lnTo>
                  <a:lnTo>
                    <a:pt x="26" y="22"/>
                  </a:lnTo>
                  <a:lnTo>
                    <a:pt x="21" y="28"/>
                  </a:lnTo>
                  <a:lnTo>
                    <a:pt x="16" y="36"/>
                  </a:lnTo>
                  <a:lnTo>
                    <a:pt x="10" y="42"/>
                  </a:lnTo>
                  <a:lnTo>
                    <a:pt x="4" y="46"/>
                  </a:lnTo>
                  <a:lnTo>
                    <a:pt x="0" y="50"/>
                  </a:lnTo>
                </a:path>
              </a:pathLst>
            </a:custGeom>
            <a:noFill/>
            <a:ln w="1588">
              <a:solidFill>
                <a:srgbClr val="000000"/>
              </a:solidFill>
              <a:prstDash val="solid"/>
              <a:round/>
              <a:headEnd/>
              <a:tailEnd/>
            </a:ln>
          </p:spPr>
          <p:txBody>
            <a:bodyPr/>
            <a:lstStyle/>
            <a:p>
              <a:endParaRPr lang="en-US"/>
            </a:p>
          </p:txBody>
        </p:sp>
        <p:sp>
          <p:nvSpPr>
            <p:cNvPr id="1242343" name="Freeform 1255"/>
            <p:cNvSpPr>
              <a:spLocks/>
            </p:cNvSpPr>
            <p:nvPr/>
          </p:nvSpPr>
          <p:spPr bwMode="auto">
            <a:xfrm>
              <a:off x="3035" y="1753"/>
              <a:ext cx="12" cy="21"/>
            </a:xfrm>
            <a:custGeom>
              <a:avLst/>
              <a:gdLst/>
              <a:ahLst/>
              <a:cxnLst>
                <a:cxn ang="0">
                  <a:pos x="23" y="0"/>
                </a:cxn>
                <a:cxn ang="0">
                  <a:pos x="23" y="0"/>
                </a:cxn>
                <a:cxn ang="0">
                  <a:pos x="21" y="10"/>
                </a:cxn>
                <a:cxn ang="0">
                  <a:pos x="14" y="22"/>
                </a:cxn>
                <a:cxn ang="0">
                  <a:pos x="6" y="34"/>
                </a:cxn>
                <a:cxn ang="0">
                  <a:pos x="0" y="41"/>
                </a:cxn>
              </a:cxnLst>
              <a:rect l="0" t="0" r="r" b="b"/>
              <a:pathLst>
                <a:path w="23" h="41">
                  <a:moveTo>
                    <a:pt x="23" y="0"/>
                  </a:moveTo>
                  <a:lnTo>
                    <a:pt x="23" y="0"/>
                  </a:lnTo>
                  <a:lnTo>
                    <a:pt x="21" y="10"/>
                  </a:lnTo>
                  <a:lnTo>
                    <a:pt x="14" y="22"/>
                  </a:lnTo>
                  <a:lnTo>
                    <a:pt x="6" y="34"/>
                  </a:lnTo>
                  <a:lnTo>
                    <a:pt x="0" y="41"/>
                  </a:lnTo>
                </a:path>
              </a:pathLst>
            </a:custGeom>
            <a:noFill/>
            <a:ln w="1588">
              <a:solidFill>
                <a:srgbClr val="000000"/>
              </a:solidFill>
              <a:prstDash val="solid"/>
              <a:round/>
              <a:headEnd/>
              <a:tailEnd/>
            </a:ln>
          </p:spPr>
          <p:txBody>
            <a:bodyPr/>
            <a:lstStyle/>
            <a:p>
              <a:endParaRPr lang="en-US"/>
            </a:p>
          </p:txBody>
        </p:sp>
        <p:sp>
          <p:nvSpPr>
            <p:cNvPr id="1242344" name="Freeform 1256"/>
            <p:cNvSpPr>
              <a:spLocks/>
            </p:cNvSpPr>
            <p:nvPr/>
          </p:nvSpPr>
          <p:spPr bwMode="auto">
            <a:xfrm>
              <a:off x="3031" y="1711"/>
              <a:ext cx="21" cy="35"/>
            </a:xfrm>
            <a:custGeom>
              <a:avLst/>
              <a:gdLst/>
              <a:ahLst/>
              <a:cxnLst>
                <a:cxn ang="0">
                  <a:pos x="42" y="0"/>
                </a:cxn>
                <a:cxn ang="0">
                  <a:pos x="42" y="0"/>
                </a:cxn>
                <a:cxn ang="0">
                  <a:pos x="41" y="7"/>
                </a:cxn>
                <a:cxn ang="0">
                  <a:pos x="39" y="18"/>
                </a:cxn>
                <a:cxn ang="0">
                  <a:pos x="33" y="28"/>
                </a:cxn>
                <a:cxn ang="0">
                  <a:pos x="27" y="38"/>
                </a:cxn>
                <a:cxn ang="0">
                  <a:pos x="21" y="47"/>
                </a:cxn>
                <a:cxn ang="0">
                  <a:pos x="14" y="56"/>
                </a:cxn>
                <a:cxn ang="0">
                  <a:pos x="6" y="62"/>
                </a:cxn>
                <a:cxn ang="0">
                  <a:pos x="0" y="68"/>
                </a:cxn>
              </a:cxnLst>
              <a:rect l="0" t="0" r="r" b="b"/>
              <a:pathLst>
                <a:path w="42" h="68">
                  <a:moveTo>
                    <a:pt x="42" y="0"/>
                  </a:moveTo>
                  <a:lnTo>
                    <a:pt x="42" y="0"/>
                  </a:lnTo>
                  <a:lnTo>
                    <a:pt x="41" y="7"/>
                  </a:lnTo>
                  <a:lnTo>
                    <a:pt x="39" y="18"/>
                  </a:lnTo>
                  <a:lnTo>
                    <a:pt x="33" y="28"/>
                  </a:lnTo>
                  <a:lnTo>
                    <a:pt x="27" y="38"/>
                  </a:lnTo>
                  <a:lnTo>
                    <a:pt x="21" y="47"/>
                  </a:lnTo>
                  <a:lnTo>
                    <a:pt x="14" y="56"/>
                  </a:lnTo>
                  <a:lnTo>
                    <a:pt x="6" y="62"/>
                  </a:lnTo>
                  <a:lnTo>
                    <a:pt x="0" y="68"/>
                  </a:lnTo>
                </a:path>
              </a:pathLst>
            </a:custGeom>
            <a:noFill/>
            <a:ln w="1588">
              <a:solidFill>
                <a:srgbClr val="000000"/>
              </a:solidFill>
              <a:prstDash val="solid"/>
              <a:round/>
              <a:headEnd/>
              <a:tailEnd/>
            </a:ln>
          </p:spPr>
          <p:txBody>
            <a:bodyPr/>
            <a:lstStyle/>
            <a:p>
              <a:endParaRPr lang="en-US"/>
            </a:p>
          </p:txBody>
        </p:sp>
        <p:sp>
          <p:nvSpPr>
            <p:cNvPr id="1242345" name="Freeform 1257"/>
            <p:cNvSpPr>
              <a:spLocks/>
            </p:cNvSpPr>
            <p:nvPr/>
          </p:nvSpPr>
          <p:spPr bwMode="auto">
            <a:xfrm>
              <a:off x="3122" y="1917"/>
              <a:ext cx="20" cy="28"/>
            </a:xfrm>
            <a:custGeom>
              <a:avLst/>
              <a:gdLst/>
              <a:ahLst/>
              <a:cxnLst>
                <a:cxn ang="0">
                  <a:pos x="25" y="0"/>
                </a:cxn>
                <a:cxn ang="0">
                  <a:pos x="0" y="55"/>
                </a:cxn>
                <a:cxn ang="0">
                  <a:pos x="38" y="52"/>
                </a:cxn>
                <a:cxn ang="0">
                  <a:pos x="25" y="0"/>
                </a:cxn>
              </a:cxnLst>
              <a:rect l="0" t="0" r="r" b="b"/>
              <a:pathLst>
                <a:path w="38" h="55">
                  <a:moveTo>
                    <a:pt x="25" y="0"/>
                  </a:moveTo>
                  <a:lnTo>
                    <a:pt x="0" y="55"/>
                  </a:lnTo>
                  <a:lnTo>
                    <a:pt x="38" y="52"/>
                  </a:lnTo>
                  <a:lnTo>
                    <a:pt x="25" y="0"/>
                  </a:lnTo>
                  <a:close/>
                </a:path>
              </a:pathLst>
            </a:custGeom>
            <a:solidFill>
              <a:srgbClr val="FFFFFF"/>
            </a:solidFill>
            <a:ln w="9525">
              <a:noFill/>
              <a:round/>
              <a:headEnd/>
              <a:tailEnd/>
            </a:ln>
          </p:spPr>
          <p:txBody>
            <a:bodyPr/>
            <a:lstStyle/>
            <a:p>
              <a:endParaRPr lang="en-US"/>
            </a:p>
          </p:txBody>
        </p:sp>
        <p:sp>
          <p:nvSpPr>
            <p:cNvPr id="1242346" name="Freeform 1258"/>
            <p:cNvSpPr>
              <a:spLocks/>
            </p:cNvSpPr>
            <p:nvPr/>
          </p:nvSpPr>
          <p:spPr bwMode="auto">
            <a:xfrm>
              <a:off x="3122" y="1917"/>
              <a:ext cx="20" cy="28"/>
            </a:xfrm>
            <a:custGeom>
              <a:avLst/>
              <a:gdLst/>
              <a:ahLst/>
              <a:cxnLst>
                <a:cxn ang="0">
                  <a:pos x="25" y="0"/>
                </a:cxn>
                <a:cxn ang="0">
                  <a:pos x="0" y="55"/>
                </a:cxn>
                <a:cxn ang="0">
                  <a:pos x="38" y="52"/>
                </a:cxn>
                <a:cxn ang="0">
                  <a:pos x="25" y="0"/>
                </a:cxn>
              </a:cxnLst>
              <a:rect l="0" t="0" r="r" b="b"/>
              <a:pathLst>
                <a:path w="38" h="55">
                  <a:moveTo>
                    <a:pt x="25" y="0"/>
                  </a:moveTo>
                  <a:lnTo>
                    <a:pt x="0" y="55"/>
                  </a:lnTo>
                  <a:lnTo>
                    <a:pt x="38" y="52"/>
                  </a:lnTo>
                  <a:lnTo>
                    <a:pt x="25" y="0"/>
                  </a:lnTo>
                  <a:close/>
                </a:path>
              </a:pathLst>
            </a:custGeom>
            <a:noFill/>
            <a:ln w="1588">
              <a:solidFill>
                <a:srgbClr val="000000"/>
              </a:solidFill>
              <a:prstDash val="solid"/>
              <a:round/>
              <a:headEnd/>
              <a:tailEnd/>
            </a:ln>
          </p:spPr>
          <p:txBody>
            <a:bodyPr/>
            <a:lstStyle/>
            <a:p>
              <a:endParaRPr lang="en-US"/>
            </a:p>
          </p:txBody>
        </p:sp>
        <p:sp>
          <p:nvSpPr>
            <p:cNvPr id="1242347" name="Freeform 1259"/>
            <p:cNvSpPr>
              <a:spLocks/>
            </p:cNvSpPr>
            <p:nvPr/>
          </p:nvSpPr>
          <p:spPr bwMode="auto">
            <a:xfrm>
              <a:off x="3042" y="1946"/>
              <a:ext cx="146" cy="217"/>
            </a:xfrm>
            <a:custGeom>
              <a:avLst/>
              <a:gdLst/>
              <a:ahLst/>
              <a:cxnLst>
                <a:cxn ang="0">
                  <a:pos x="288" y="43"/>
                </a:cxn>
                <a:cxn ang="0">
                  <a:pos x="282" y="37"/>
                </a:cxn>
                <a:cxn ang="0">
                  <a:pos x="275" y="31"/>
                </a:cxn>
                <a:cxn ang="0">
                  <a:pos x="271" y="25"/>
                </a:cxn>
                <a:cxn ang="0">
                  <a:pos x="266" y="22"/>
                </a:cxn>
                <a:cxn ang="0">
                  <a:pos x="257" y="22"/>
                </a:cxn>
                <a:cxn ang="0">
                  <a:pos x="250" y="18"/>
                </a:cxn>
                <a:cxn ang="0">
                  <a:pos x="245" y="14"/>
                </a:cxn>
                <a:cxn ang="0">
                  <a:pos x="236" y="11"/>
                </a:cxn>
                <a:cxn ang="0">
                  <a:pos x="227" y="6"/>
                </a:cxn>
                <a:cxn ang="0">
                  <a:pos x="217" y="5"/>
                </a:cxn>
                <a:cxn ang="0">
                  <a:pos x="209" y="5"/>
                </a:cxn>
                <a:cxn ang="0">
                  <a:pos x="200" y="3"/>
                </a:cxn>
                <a:cxn ang="0">
                  <a:pos x="193" y="2"/>
                </a:cxn>
                <a:cxn ang="0">
                  <a:pos x="186" y="2"/>
                </a:cxn>
                <a:cxn ang="0">
                  <a:pos x="179" y="2"/>
                </a:cxn>
                <a:cxn ang="0">
                  <a:pos x="175" y="5"/>
                </a:cxn>
                <a:cxn ang="0">
                  <a:pos x="170" y="6"/>
                </a:cxn>
                <a:cxn ang="0">
                  <a:pos x="161" y="6"/>
                </a:cxn>
                <a:cxn ang="0">
                  <a:pos x="153" y="9"/>
                </a:cxn>
                <a:cxn ang="0">
                  <a:pos x="145" y="15"/>
                </a:cxn>
                <a:cxn ang="0">
                  <a:pos x="136" y="18"/>
                </a:cxn>
                <a:cxn ang="0">
                  <a:pos x="132" y="22"/>
                </a:cxn>
                <a:cxn ang="0">
                  <a:pos x="126" y="28"/>
                </a:cxn>
                <a:cxn ang="0">
                  <a:pos x="118" y="37"/>
                </a:cxn>
                <a:cxn ang="0">
                  <a:pos x="112" y="45"/>
                </a:cxn>
                <a:cxn ang="0">
                  <a:pos x="108" y="59"/>
                </a:cxn>
                <a:cxn ang="0">
                  <a:pos x="98" y="93"/>
                </a:cxn>
                <a:cxn ang="0">
                  <a:pos x="82" y="135"/>
                </a:cxn>
                <a:cxn ang="0">
                  <a:pos x="68" y="166"/>
                </a:cxn>
                <a:cxn ang="0">
                  <a:pos x="60" y="179"/>
                </a:cxn>
                <a:cxn ang="0">
                  <a:pos x="50" y="205"/>
                </a:cxn>
                <a:cxn ang="0">
                  <a:pos x="37" y="242"/>
                </a:cxn>
                <a:cxn ang="0">
                  <a:pos x="25" y="283"/>
                </a:cxn>
                <a:cxn ang="0">
                  <a:pos x="12" y="327"/>
                </a:cxn>
                <a:cxn ang="0">
                  <a:pos x="4" y="369"/>
                </a:cxn>
                <a:cxn ang="0">
                  <a:pos x="0" y="407"/>
                </a:cxn>
                <a:cxn ang="0">
                  <a:pos x="1" y="434"/>
                </a:cxn>
                <a:cxn ang="0">
                  <a:pos x="17" y="398"/>
                </a:cxn>
                <a:cxn ang="0">
                  <a:pos x="55" y="320"/>
                </a:cxn>
                <a:cxn ang="0">
                  <a:pos x="102" y="237"/>
                </a:cxn>
                <a:cxn ang="0">
                  <a:pos x="145" y="190"/>
                </a:cxn>
                <a:cxn ang="0">
                  <a:pos x="293" y="48"/>
                </a:cxn>
              </a:cxnLst>
              <a:rect l="0" t="0" r="r" b="b"/>
              <a:pathLst>
                <a:path w="293" h="434">
                  <a:moveTo>
                    <a:pt x="293" y="48"/>
                  </a:moveTo>
                  <a:lnTo>
                    <a:pt x="288" y="43"/>
                  </a:lnTo>
                  <a:lnTo>
                    <a:pt x="285" y="40"/>
                  </a:lnTo>
                  <a:lnTo>
                    <a:pt x="282" y="37"/>
                  </a:lnTo>
                  <a:lnTo>
                    <a:pt x="277" y="33"/>
                  </a:lnTo>
                  <a:lnTo>
                    <a:pt x="275" y="31"/>
                  </a:lnTo>
                  <a:lnTo>
                    <a:pt x="273" y="28"/>
                  </a:lnTo>
                  <a:lnTo>
                    <a:pt x="271" y="25"/>
                  </a:lnTo>
                  <a:lnTo>
                    <a:pt x="268" y="24"/>
                  </a:lnTo>
                  <a:lnTo>
                    <a:pt x="266" y="22"/>
                  </a:lnTo>
                  <a:lnTo>
                    <a:pt x="261" y="22"/>
                  </a:lnTo>
                  <a:lnTo>
                    <a:pt x="257" y="22"/>
                  </a:lnTo>
                  <a:lnTo>
                    <a:pt x="253" y="19"/>
                  </a:lnTo>
                  <a:lnTo>
                    <a:pt x="250" y="18"/>
                  </a:lnTo>
                  <a:lnTo>
                    <a:pt x="249" y="15"/>
                  </a:lnTo>
                  <a:lnTo>
                    <a:pt x="245" y="14"/>
                  </a:lnTo>
                  <a:lnTo>
                    <a:pt x="243" y="12"/>
                  </a:lnTo>
                  <a:lnTo>
                    <a:pt x="236" y="11"/>
                  </a:lnTo>
                  <a:lnTo>
                    <a:pt x="232" y="9"/>
                  </a:lnTo>
                  <a:lnTo>
                    <a:pt x="227" y="6"/>
                  </a:lnTo>
                  <a:lnTo>
                    <a:pt x="222" y="5"/>
                  </a:lnTo>
                  <a:lnTo>
                    <a:pt x="217" y="5"/>
                  </a:lnTo>
                  <a:lnTo>
                    <a:pt x="213" y="5"/>
                  </a:lnTo>
                  <a:lnTo>
                    <a:pt x="209" y="5"/>
                  </a:lnTo>
                  <a:lnTo>
                    <a:pt x="203" y="5"/>
                  </a:lnTo>
                  <a:lnTo>
                    <a:pt x="200" y="3"/>
                  </a:lnTo>
                  <a:lnTo>
                    <a:pt x="196" y="2"/>
                  </a:lnTo>
                  <a:lnTo>
                    <a:pt x="193" y="2"/>
                  </a:lnTo>
                  <a:lnTo>
                    <a:pt x="190" y="2"/>
                  </a:lnTo>
                  <a:lnTo>
                    <a:pt x="186" y="2"/>
                  </a:lnTo>
                  <a:lnTo>
                    <a:pt x="184" y="0"/>
                  </a:lnTo>
                  <a:lnTo>
                    <a:pt x="179" y="2"/>
                  </a:lnTo>
                  <a:lnTo>
                    <a:pt x="177" y="3"/>
                  </a:lnTo>
                  <a:lnTo>
                    <a:pt x="175" y="5"/>
                  </a:lnTo>
                  <a:lnTo>
                    <a:pt x="171" y="6"/>
                  </a:lnTo>
                  <a:lnTo>
                    <a:pt x="170" y="6"/>
                  </a:lnTo>
                  <a:lnTo>
                    <a:pt x="167" y="6"/>
                  </a:lnTo>
                  <a:lnTo>
                    <a:pt x="161" y="6"/>
                  </a:lnTo>
                  <a:lnTo>
                    <a:pt x="157" y="6"/>
                  </a:lnTo>
                  <a:lnTo>
                    <a:pt x="153" y="9"/>
                  </a:lnTo>
                  <a:lnTo>
                    <a:pt x="148" y="12"/>
                  </a:lnTo>
                  <a:lnTo>
                    <a:pt x="145" y="15"/>
                  </a:lnTo>
                  <a:lnTo>
                    <a:pt x="143" y="17"/>
                  </a:lnTo>
                  <a:lnTo>
                    <a:pt x="136" y="18"/>
                  </a:lnTo>
                  <a:lnTo>
                    <a:pt x="134" y="19"/>
                  </a:lnTo>
                  <a:lnTo>
                    <a:pt x="132" y="22"/>
                  </a:lnTo>
                  <a:lnTo>
                    <a:pt x="130" y="25"/>
                  </a:lnTo>
                  <a:lnTo>
                    <a:pt x="126" y="28"/>
                  </a:lnTo>
                  <a:lnTo>
                    <a:pt x="123" y="31"/>
                  </a:lnTo>
                  <a:lnTo>
                    <a:pt x="118" y="37"/>
                  </a:lnTo>
                  <a:lnTo>
                    <a:pt x="116" y="42"/>
                  </a:lnTo>
                  <a:lnTo>
                    <a:pt x="112" y="45"/>
                  </a:lnTo>
                  <a:lnTo>
                    <a:pt x="111" y="48"/>
                  </a:lnTo>
                  <a:lnTo>
                    <a:pt x="108" y="59"/>
                  </a:lnTo>
                  <a:lnTo>
                    <a:pt x="103" y="76"/>
                  </a:lnTo>
                  <a:lnTo>
                    <a:pt x="98" y="93"/>
                  </a:lnTo>
                  <a:lnTo>
                    <a:pt x="90" y="116"/>
                  </a:lnTo>
                  <a:lnTo>
                    <a:pt x="82" y="135"/>
                  </a:lnTo>
                  <a:lnTo>
                    <a:pt x="75" y="153"/>
                  </a:lnTo>
                  <a:lnTo>
                    <a:pt x="68" y="166"/>
                  </a:lnTo>
                  <a:lnTo>
                    <a:pt x="66" y="170"/>
                  </a:lnTo>
                  <a:lnTo>
                    <a:pt x="60" y="179"/>
                  </a:lnTo>
                  <a:lnTo>
                    <a:pt x="55" y="191"/>
                  </a:lnTo>
                  <a:lnTo>
                    <a:pt x="50" y="205"/>
                  </a:lnTo>
                  <a:lnTo>
                    <a:pt x="44" y="222"/>
                  </a:lnTo>
                  <a:lnTo>
                    <a:pt x="37" y="242"/>
                  </a:lnTo>
                  <a:lnTo>
                    <a:pt x="32" y="264"/>
                  </a:lnTo>
                  <a:lnTo>
                    <a:pt x="25" y="283"/>
                  </a:lnTo>
                  <a:lnTo>
                    <a:pt x="18" y="305"/>
                  </a:lnTo>
                  <a:lnTo>
                    <a:pt x="12" y="327"/>
                  </a:lnTo>
                  <a:lnTo>
                    <a:pt x="8" y="348"/>
                  </a:lnTo>
                  <a:lnTo>
                    <a:pt x="4" y="369"/>
                  </a:lnTo>
                  <a:lnTo>
                    <a:pt x="1" y="388"/>
                  </a:lnTo>
                  <a:lnTo>
                    <a:pt x="0" y="407"/>
                  </a:lnTo>
                  <a:lnTo>
                    <a:pt x="0" y="422"/>
                  </a:lnTo>
                  <a:lnTo>
                    <a:pt x="1" y="434"/>
                  </a:lnTo>
                  <a:lnTo>
                    <a:pt x="7" y="425"/>
                  </a:lnTo>
                  <a:lnTo>
                    <a:pt x="17" y="398"/>
                  </a:lnTo>
                  <a:lnTo>
                    <a:pt x="34" y="361"/>
                  </a:lnTo>
                  <a:lnTo>
                    <a:pt x="55" y="320"/>
                  </a:lnTo>
                  <a:lnTo>
                    <a:pt x="77" y="276"/>
                  </a:lnTo>
                  <a:lnTo>
                    <a:pt x="102" y="237"/>
                  </a:lnTo>
                  <a:lnTo>
                    <a:pt x="125" y="207"/>
                  </a:lnTo>
                  <a:lnTo>
                    <a:pt x="145" y="190"/>
                  </a:lnTo>
                  <a:lnTo>
                    <a:pt x="248" y="116"/>
                  </a:lnTo>
                  <a:lnTo>
                    <a:pt x="293" y="48"/>
                  </a:lnTo>
                  <a:close/>
                </a:path>
              </a:pathLst>
            </a:custGeom>
            <a:solidFill>
              <a:srgbClr val="FFFFFF"/>
            </a:solidFill>
            <a:ln w="9525">
              <a:noFill/>
              <a:round/>
              <a:headEnd/>
              <a:tailEnd/>
            </a:ln>
          </p:spPr>
          <p:txBody>
            <a:bodyPr/>
            <a:lstStyle/>
            <a:p>
              <a:endParaRPr lang="en-US"/>
            </a:p>
          </p:txBody>
        </p:sp>
        <p:sp>
          <p:nvSpPr>
            <p:cNvPr id="1242348" name="Freeform 1260"/>
            <p:cNvSpPr>
              <a:spLocks/>
            </p:cNvSpPr>
            <p:nvPr/>
          </p:nvSpPr>
          <p:spPr bwMode="auto">
            <a:xfrm>
              <a:off x="3042" y="1946"/>
              <a:ext cx="146" cy="217"/>
            </a:xfrm>
            <a:custGeom>
              <a:avLst/>
              <a:gdLst/>
              <a:ahLst/>
              <a:cxnLst>
                <a:cxn ang="0">
                  <a:pos x="293" y="48"/>
                </a:cxn>
                <a:cxn ang="0">
                  <a:pos x="285" y="40"/>
                </a:cxn>
                <a:cxn ang="0">
                  <a:pos x="277" y="33"/>
                </a:cxn>
                <a:cxn ang="0">
                  <a:pos x="273" y="28"/>
                </a:cxn>
                <a:cxn ang="0">
                  <a:pos x="268" y="24"/>
                </a:cxn>
                <a:cxn ang="0">
                  <a:pos x="261" y="22"/>
                </a:cxn>
                <a:cxn ang="0">
                  <a:pos x="253" y="19"/>
                </a:cxn>
                <a:cxn ang="0">
                  <a:pos x="249" y="15"/>
                </a:cxn>
                <a:cxn ang="0">
                  <a:pos x="243" y="12"/>
                </a:cxn>
                <a:cxn ang="0">
                  <a:pos x="232" y="9"/>
                </a:cxn>
                <a:cxn ang="0">
                  <a:pos x="222" y="5"/>
                </a:cxn>
                <a:cxn ang="0">
                  <a:pos x="213" y="5"/>
                </a:cxn>
                <a:cxn ang="0">
                  <a:pos x="203" y="5"/>
                </a:cxn>
                <a:cxn ang="0">
                  <a:pos x="196" y="2"/>
                </a:cxn>
                <a:cxn ang="0">
                  <a:pos x="190" y="2"/>
                </a:cxn>
                <a:cxn ang="0">
                  <a:pos x="184" y="0"/>
                </a:cxn>
                <a:cxn ang="0">
                  <a:pos x="177" y="3"/>
                </a:cxn>
                <a:cxn ang="0">
                  <a:pos x="171" y="6"/>
                </a:cxn>
                <a:cxn ang="0">
                  <a:pos x="167" y="6"/>
                </a:cxn>
                <a:cxn ang="0">
                  <a:pos x="157" y="6"/>
                </a:cxn>
                <a:cxn ang="0">
                  <a:pos x="148" y="12"/>
                </a:cxn>
                <a:cxn ang="0">
                  <a:pos x="143" y="17"/>
                </a:cxn>
                <a:cxn ang="0">
                  <a:pos x="134" y="19"/>
                </a:cxn>
                <a:cxn ang="0">
                  <a:pos x="130" y="25"/>
                </a:cxn>
                <a:cxn ang="0">
                  <a:pos x="123" y="31"/>
                </a:cxn>
                <a:cxn ang="0">
                  <a:pos x="116" y="42"/>
                </a:cxn>
                <a:cxn ang="0">
                  <a:pos x="111" y="48"/>
                </a:cxn>
                <a:cxn ang="0">
                  <a:pos x="103" y="76"/>
                </a:cxn>
                <a:cxn ang="0">
                  <a:pos x="90" y="116"/>
                </a:cxn>
                <a:cxn ang="0">
                  <a:pos x="75" y="153"/>
                </a:cxn>
                <a:cxn ang="0">
                  <a:pos x="66" y="170"/>
                </a:cxn>
                <a:cxn ang="0">
                  <a:pos x="55" y="191"/>
                </a:cxn>
                <a:cxn ang="0">
                  <a:pos x="44" y="222"/>
                </a:cxn>
                <a:cxn ang="0">
                  <a:pos x="32" y="264"/>
                </a:cxn>
                <a:cxn ang="0">
                  <a:pos x="18" y="305"/>
                </a:cxn>
                <a:cxn ang="0">
                  <a:pos x="8" y="348"/>
                </a:cxn>
                <a:cxn ang="0">
                  <a:pos x="1" y="388"/>
                </a:cxn>
                <a:cxn ang="0">
                  <a:pos x="0" y="422"/>
                </a:cxn>
                <a:cxn ang="0">
                  <a:pos x="7" y="425"/>
                </a:cxn>
                <a:cxn ang="0">
                  <a:pos x="34" y="361"/>
                </a:cxn>
                <a:cxn ang="0">
                  <a:pos x="77" y="276"/>
                </a:cxn>
                <a:cxn ang="0">
                  <a:pos x="125" y="207"/>
                </a:cxn>
                <a:cxn ang="0">
                  <a:pos x="248" y="116"/>
                </a:cxn>
              </a:cxnLst>
              <a:rect l="0" t="0" r="r" b="b"/>
              <a:pathLst>
                <a:path w="293" h="434">
                  <a:moveTo>
                    <a:pt x="293" y="48"/>
                  </a:moveTo>
                  <a:lnTo>
                    <a:pt x="293" y="48"/>
                  </a:lnTo>
                  <a:lnTo>
                    <a:pt x="288" y="43"/>
                  </a:lnTo>
                  <a:lnTo>
                    <a:pt x="285" y="40"/>
                  </a:lnTo>
                  <a:lnTo>
                    <a:pt x="282" y="37"/>
                  </a:lnTo>
                  <a:lnTo>
                    <a:pt x="277" y="33"/>
                  </a:lnTo>
                  <a:lnTo>
                    <a:pt x="275" y="31"/>
                  </a:lnTo>
                  <a:lnTo>
                    <a:pt x="273" y="28"/>
                  </a:lnTo>
                  <a:lnTo>
                    <a:pt x="271" y="25"/>
                  </a:lnTo>
                  <a:lnTo>
                    <a:pt x="268" y="24"/>
                  </a:lnTo>
                  <a:lnTo>
                    <a:pt x="266" y="22"/>
                  </a:lnTo>
                  <a:lnTo>
                    <a:pt x="261" y="22"/>
                  </a:lnTo>
                  <a:lnTo>
                    <a:pt x="257" y="22"/>
                  </a:lnTo>
                  <a:lnTo>
                    <a:pt x="253" y="19"/>
                  </a:lnTo>
                  <a:lnTo>
                    <a:pt x="250" y="18"/>
                  </a:lnTo>
                  <a:lnTo>
                    <a:pt x="249" y="15"/>
                  </a:lnTo>
                  <a:lnTo>
                    <a:pt x="245" y="14"/>
                  </a:lnTo>
                  <a:lnTo>
                    <a:pt x="243" y="12"/>
                  </a:lnTo>
                  <a:lnTo>
                    <a:pt x="236" y="11"/>
                  </a:lnTo>
                  <a:lnTo>
                    <a:pt x="232" y="9"/>
                  </a:lnTo>
                  <a:lnTo>
                    <a:pt x="227" y="6"/>
                  </a:lnTo>
                  <a:lnTo>
                    <a:pt x="222" y="5"/>
                  </a:lnTo>
                  <a:lnTo>
                    <a:pt x="217" y="5"/>
                  </a:lnTo>
                  <a:lnTo>
                    <a:pt x="213" y="5"/>
                  </a:lnTo>
                  <a:lnTo>
                    <a:pt x="209" y="5"/>
                  </a:lnTo>
                  <a:lnTo>
                    <a:pt x="203" y="5"/>
                  </a:lnTo>
                  <a:lnTo>
                    <a:pt x="200" y="3"/>
                  </a:lnTo>
                  <a:lnTo>
                    <a:pt x="196" y="2"/>
                  </a:lnTo>
                  <a:lnTo>
                    <a:pt x="193" y="2"/>
                  </a:lnTo>
                  <a:lnTo>
                    <a:pt x="190" y="2"/>
                  </a:lnTo>
                  <a:lnTo>
                    <a:pt x="186" y="2"/>
                  </a:lnTo>
                  <a:lnTo>
                    <a:pt x="184" y="0"/>
                  </a:lnTo>
                  <a:lnTo>
                    <a:pt x="179" y="2"/>
                  </a:lnTo>
                  <a:lnTo>
                    <a:pt x="177" y="3"/>
                  </a:lnTo>
                  <a:lnTo>
                    <a:pt x="175" y="5"/>
                  </a:lnTo>
                  <a:lnTo>
                    <a:pt x="171" y="6"/>
                  </a:lnTo>
                  <a:lnTo>
                    <a:pt x="170" y="6"/>
                  </a:lnTo>
                  <a:lnTo>
                    <a:pt x="167" y="6"/>
                  </a:lnTo>
                  <a:lnTo>
                    <a:pt x="161" y="6"/>
                  </a:lnTo>
                  <a:lnTo>
                    <a:pt x="157" y="6"/>
                  </a:lnTo>
                  <a:lnTo>
                    <a:pt x="153" y="9"/>
                  </a:lnTo>
                  <a:lnTo>
                    <a:pt x="148" y="12"/>
                  </a:lnTo>
                  <a:lnTo>
                    <a:pt x="145" y="15"/>
                  </a:lnTo>
                  <a:lnTo>
                    <a:pt x="143" y="17"/>
                  </a:lnTo>
                  <a:lnTo>
                    <a:pt x="136" y="18"/>
                  </a:lnTo>
                  <a:lnTo>
                    <a:pt x="134" y="19"/>
                  </a:lnTo>
                  <a:lnTo>
                    <a:pt x="132" y="22"/>
                  </a:lnTo>
                  <a:lnTo>
                    <a:pt x="130" y="25"/>
                  </a:lnTo>
                  <a:lnTo>
                    <a:pt x="126" y="28"/>
                  </a:lnTo>
                  <a:lnTo>
                    <a:pt x="123" y="31"/>
                  </a:lnTo>
                  <a:lnTo>
                    <a:pt x="118" y="37"/>
                  </a:lnTo>
                  <a:lnTo>
                    <a:pt x="116" y="42"/>
                  </a:lnTo>
                  <a:lnTo>
                    <a:pt x="112" y="45"/>
                  </a:lnTo>
                  <a:lnTo>
                    <a:pt x="111" y="48"/>
                  </a:lnTo>
                  <a:lnTo>
                    <a:pt x="108" y="59"/>
                  </a:lnTo>
                  <a:lnTo>
                    <a:pt x="103" y="76"/>
                  </a:lnTo>
                  <a:lnTo>
                    <a:pt x="98" y="93"/>
                  </a:lnTo>
                  <a:lnTo>
                    <a:pt x="90" y="116"/>
                  </a:lnTo>
                  <a:lnTo>
                    <a:pt x="82" y="135"/>
                  </a:lnTo>
                  <a:lnTo>
                    <a:pt x="75" y="153"/>
                  </a:lnTo>
                  <a:lnTo>
                    <a:pt x="68" y="166"/>
                  </a:lnTo>
                  <a:lnTo>
                    <a:pt x="66" y="170"/>
                  </a:lnTo>
                  <a:lnTo>
                    <a:pt x="60" y="179"/>
                  </a:lnTo>
                  <a:lnTo>
                    <a:pt x="55" y="191"/>
                  </a:lnTo>
                  <a:lnTo>
                    <a:pt x="50" y="205"/>
                  </a:lnTo>
                  <a:lnTo>
                    <a:pt x="44" y="222"/>
                  </a:lnTo>
                  <a:lnTo>
                    <a:pt x="37" y="242"/>
                  </a:lnTo>
                  <a:lnTo>
                    <a:pt x="32" y="264"/>
                  </a:lnTo>
                  <a:lnTo>
                    <a:pt x="25" y="283"/>
                  </a:lnTo>
                  <a:lnTo>
                    <a:pt x="18" y="305"/>
                  </a:lnTo>
                  <a:lnTo>
                    <a:pt x="12" y="327"/>
                  </a:lnTo>
                  <a:lnTo>
                    <a:pt x="8" y="348"/>
                  </a:lnTo>
                  <a:lnTo>
                    <a:pt x="4" y="369"/>
                  </a:lnTo>
                  <a:lnTo>
                    <a:pt x="1" y="388"/>
                  </a:lnTo>
                  <a:lnTo>
                    <a:pt x="0" y="407"/>
                  </a:lnTo>
                  <a:lnTo>
                    <a:pt x="0" y="422"/>
                  </a:lnTo>
                  <a:lnTo>
                    <a:pt x="1" y="434"/>
                  </a:lnTo>
                  <a:lnTo>
                    <a:pt x="7" y="425"/>
                  </a:lnTo>
                  <a:lnTo>
                    <a:pt x="17" y="398"/>
                  </a:lnTo>
                  <a:lnTo>
                    <a:pt x="34" y="361"/>
                  </a:lnTo>
                  <a:lnTo>
                    <a:pt x="55" y="320"/>
                  </a:lnTo>
                  <a:lnTo>
                    <a:pt x="77" y="276"/>
                  </a:lnTo>
                  <a:lnTo>
                    <a:pt x="102" y="237"/>
                  </a:lnTo>
                  <a:lnTo>
                    <a:pt x="125" y="207"/>
                  </a:lnTo>
                  <a:lnTo>
                    <a:pt x="145" y="190"/>
                  </a:lnTo>
                  <a:lnTo>
                    <a:pt x="248" y="116"/>
                  </a:lnTo>
                  <a:lnTo>
                    <a:pt x="293" y="48"/>
                  </a:lnTo>
                  <a:close/>
                </a:path>
              </a:pathLst>
            </a:custGeom>
            <a:noFill/>
            <a:ln w="1588">
              <a:solidFill>
                <a:srgbClr val="000000"/>
              </a:solidFill>
              <a:prstDash val="solid"/>
              <a:round/>
              <a:headEnd/>
              <a:tailEnd/>
            </a:ln>
          </p:spPr>
          <p:txBody>
            <a:bodyPr/>
            <a:lstStyle/>
            <a:p>
              <a:endParaRPr lang="en-US"/>
            </a:p>
          </p:txBody>
        </p:sp>
        <p:sp>
          <p:nvSpPr>
            <p:cNvPr id="1242349" name="Freeform 1261"/>
            <p:cNvSpPr>
              <a:spLocks/>
            </p:cNvSpPr>
            <p:nvPr/>
          </p:nvSpPr>
          <p:spPr bwMode="auto">
            <a:xfrm>
              <a:off x="3096" y="2002"/>
              <a:ext cx="41" cy="66"/>
            </a:xfrm>
            <a:custGeom>
              <a:avLst/>
              <a:gdLst/>
              <a:ahLst/>
              <a:cxnLst>
                <a:cxn ang="0">
                  <a:pos x="49" y="12"/>
                </a:cxn>
                <a:cxn ang="0">
                  <a:pos x="44" y="22"/>
                </a:cxn>
                <a:cxn ang="0">
                  <a:pos x="40" y="31"/>
                </a:cxn>
                <a:cxn ang="0">
                  <a:pos x="40" y="41"/>
                </a:cxn>
                <a:cxn ang="0">
                  <a:pos x="42" y="47"/>
                </a:cxn>
                <a:cxn ang="0">
                  <a:pos x="51" y="50"/>
                </a:cxn>
                <a:cxn ang="0">
                  <a:pos x="62" y="47"/>
                </a:cxn>
                <a:cxn ang="0">
                  <a:pos x="72" y="41"/>
                </a:cxn>
                <a:cxn ang="0">
                  <a:pos x="82" y="35"/>
                </a:cxn>
                <a:cxn ang="0">
                  <a:pos x="71" y="44"/>
                </a:cxn>
                <a:cxn ang="0">
                  <a:pos x="60" y="56"/>
                </a:cxn>
                <a:cxn ang="0">
                  <a:pos x="50" y="68"/>
                </a:cxn>
                <a:cxn ang="0">
                  <a:pos x="37" y="80"/>
                </a:cxn>
                <a:cxn ang="0">
                  <a:pos x="27" y="94"/>
                </a:cxn>
                <a:cxn ang="0">
                  <a:pos x="17" y="106"/>
                </a:cxn>
                <a:cxn ang="0">
                  <a:pos x="8" y="118"/>
                </a:cxn>
                <a:cxn ang="0">
                  <a:pos x="0" y="130"/>
                </a:cxn>
                <a:cxn ang="0">
                  <a:pos x="1" y="124"/>
                </a:cxn>
                <a:cxn ang="0">
                  <a:pos x="4" y="115"/>
                </a:cxn>
                <a:cxn ang="0">
                  <a:pos x="5" y="106"/>
                </a:cxn>
                <a:cxn ang="0">
                  <a:pos x="9" y="97"/>
                </a:cxn>
                <a:cxn ang="0">
                  <a:pos x="13" y="86"/>
                </a:cxn>
                <a:cxn ang="0">
                  <a:pos x="18" y="74"/>
                </a:cxn>
                <a:cxn ang="0">
                  <a:pos x="24" y="59"/>
                </a:cxn>
                <a:cxn ang="0">
                  <a:pos x="31" y="44"/>
                </a:cxn>
                <a:cxn ang="0">
                  <a:pos x="33" y="35"/>
                </a:cxn>
                <a:cxn ang="0">
                  <a:pos x="40" y="22"/>
                </a:cxn>
                <a:cxn ang="0">
                  <a:pos x="47" y="7"/>
                </a:cxn>
                <a:cxn ang="0">
                  <a:pos x="51" y="0"/>
                </a:cxn>
                <a:cxn ang="0">
                  <a:pos x="49" y="12"/>
                </a:cxn>
              </a:cxnLst>
              <a:rect l="0" t="0" r="r" b="b"/>
              <a:pathLst>
                <a:path w="82" h="130">
                  <a:moveTo>
                    <a:pt x="49" y="12"/>
                  </a:moveTo>
                  <a:lnTo>
                    <a:pt x="44" y="22"/>
                  </a:lnTo>
                  <a:lnTo>
                    <a:pt x="40" y="31"/>
                  </a:lnTo>
                  <a:lnTo>
                    <a:pt x="40" y="41"/>
                  </a:lnTo>
                  <a:lnTo>
                    <a:pt x="42" y="47"/>
                  </a:lnTo>
                  <a:lnTo>
                    <a:pt x="51" y="50"/>
                  </a:lnTo>
                  <a:lnTo>
                    <a:pt x="62" y="47"/>
                  </a:lnTo>
                  <a:lnTo>
                    <a:pt x="72" y="41"/>
                  </a:lnTo>
                  <a:lnTo>
                    <a:pt x="82" y="35"/>
                  </a:lnTo>
                  <a:lnTo>
                    <a:pt x="71" y="44"/>
                  </a:lnTo>
                  <a:lnTo>
                    <a:pt x="60" y="56"/>
                  </a:lnTo>
                  <a:lnTo>
                    <a:pt x="50" y="68"/>
                  </a:lnTo>
                  <a:lnTo>
                    <a:pt x="37" y="80"/>
                  </a:lnTo>
                  <a:lnTo>
                    <a:pt x="27" y="94"/>
                  </a:lnTo>
                  <a:lnTo>
                    <a:pt x="17" y="106"/>
                  </a:lnTo>
                  <a:lnTo>
                    <a:pt x="8" y="118"/>
                  </a:lnTo>
                  <a:lnTo>
                    <a:pt x="0" y="130"/>
                  </a:lnTo>
                  <a:lnTo>
                    <a:pt x="1" y="124"/>
                  </a:lnTo>
                  <a:lnTo>
                    <a:pt x="4" y="115"/>
                  </a:lnTo>
                  <a:lnTo>
                    <a:pt x="5" y="106"/>
                  </a:lnTo>
                  <a:lnTo>
                    <a:pt x="9" y="97"/>
                  </a:lnTo>
                  <a:lnTo>
                    <a:pt x="13" y="86"/>
                  </a:lnTo>
                  <a:lnTo>
                    <a:pt x="18" y="74"/>
                  </a:lnTo>
                  <a:lnTo>
                    <a:pt x="24" y="59"/>
                  </a:lnTo>
                  <a:lnTo>
                    <a:pt x="31" y="44"/>
                  </a:lnTo>
                  <a:lnTo>
                    <a:pt x="33" y="35"/>
                  </a:lnTo>
                  <a:lnTo>
                    <a:pt x="40" y="22"/>
                  </a:lnTo>
                  <a:lnTo>
                    <a:pt x="47" y="7"/>
                  </a:lnTo>
                  <a:lnTo>
                    <a:pt x="51" y="0"/>
                  </a:lnTo>
                  <a:lnTo>
                    <a:pt x="49" y="12"/>
                  </a:lnTo>
                  <a:close/>
                </a:path>
              </a:pathLst>
            </a:custGeom>
            <a:solidFill>
              <a:srgbClr val="FFFFFF"/>
            </a:solidFill>
            <a:ln w="9525">
              <a:noFill/>
              <a:round/>
              <a:headEnd/>
              <a:tailEnd/>
            </a:ln>
          </p:spPr>
          <p:txBody>
            <a:bodyPr/>
            <a:lstStyle/>
            <a:p>
              <a:endParaRPr lang="en-US"/>
            </a:p>
          </p:txBody>
        </p:sp>
        <p:sp>
          <p:nvSpPr>
            <p:cNvPr id="1242350" name="Freeform 1262"/>
            <p:cNvSpPr>
              <a:spLocks/>
            </p:cNvSpPr>
            <p:nvPr/>
          </p:nvSpPr>
          <p:spPr bwMode="auto">
            <a:xfrm>
              <a:off x="3096" y="2002"/>
              <a:ext cx="41" cy="66"/>
            </a:xfrm>
            <a:custGeom>
              <a:avLst/>
              <a:gdLst/>
              <a:ahLst/>
              <a:cxnLst>
                <a:cxn ang="0">
                  <a:pos x="49" y="12"/>
                </a:cxn>
                <a:cxn ang="0">
                  <a:pos x="49" y="12"/>
                </a:cxn>
                <a:cxn ang="0">
                  <a:pos x="44" y="22"/>
                </a:cxn>
                <a:cxn ang="0">
                  <a:pos x="40" y="31"/>
                </a:cxn>
                <a:cxn ang="0">
                  <a:pos x="40" y="41"/>
                </a:cxn>
                <a:cxn ang="0">
                  <a:pos x="42" y="47"/>
                </a:cxn>
                <a:cxn ang="0">
                  <a:pos x="51" y="50"/>
                </a:cxn>
                <a:cxn ang="0">
                  <a:pos x="62" y="47"/>
                </a:cxn>
                <a:cxn ang="0">
                  <a:pos x="72" y="41"/>
                </a:cxn>
                <a:cxn ang="0">
                  <a:pos x="82" y="35"/>
                </a:cxn>
                <a:cxn ang="0">
                  <a:pos x="71" y="44"/>
                </a:cxn>
                <a:cxn ang="0">
                  <a:pos x="60" y="56"/>
                </a:cxn>
                <a:cxn ang="0">
                  <a:pos x="50" y="68"/>
                </a:cxn>
                <a:cxn ang="0">
                  <a:pos x="37" y="80"/>
                </a:cxn>
                <a:cxn ang="0">
                  <a:pos x="27" y="94"/>
                </a:cxn>
                <a:cxn ang="0">
                  <a:pos x="17" y="106"/>
                </a:cxn>
                <a:cxn ang="0">
                  <a:pos x="8" y="118"/>
                </a:cxn>
                <a:cxn ang="0">
                  <a:pos x="0" y="130"/>
                </a:cxn>
                <a:cxn ang="0">
                  <a:pos x="1" y="124"/>
                </a:cxn>
                <a:cxn ang="0">
                  <a:pos x="4" y="115"/>
                </a:cxn>
                <a:cxn ang="0">
                  <a:pos x="5" y="106"/>
                </a:cxn>
                <a:cxn ang="0">
                  <a:pos x="9" y="97"/>
                </a:cxn>
                <a:cxn ang="0">
                  <a:pos x="13" y="86"/>
                </a:cxn>
                <a:cxn ang="0">
                  <a:pos x="18" y="74"/>
                </a:cxn>
                <a:cxn ang="0">
                  <a:pos x="24" y="59"/>
                </a:cxn>
                <a:cxn ang="0">
                  <a:pos x="31" y="44"/>
                </a:cxn>
                <a:cxn ang="0">
                  <a:pos x="33" y="35"/>
                </a:cxn>
                <a:cxn ang="0">
                  <a:pos x="40" y="22"/>
                </a:cxn>
                <a:cxn ang="0">
                  <a:pos x="47" y="7"/>
                </a:cxn>
                <a:cxn ang="0">
                  <a:pos x="51" y="0"/>
                </a:cxn>
                <a:cxn ang="0">
                  <a:pos x="49" y="12"/>
                </a:cxn>
              </a:cxnLst>
              <a:rect l="0" t="0" r="r" b="b"/>
              <a:pathLst>
                <a:path w="82" h="130">
                  <a:moveTo>
                    <a:pt x="49" y="12"/>
                  </a:moveTo>
                  <a:lnTo>
                    <a:pt x="49" y="12"/>
                  </a:lnTo>
                  <a:lnTo>
                    <a:pt x="44" y="22"/>
                  </a:lnTo>
                  <a:lnTo>
                    <a:pt x="40" y="31"/>
                  </a:lnTo>
                  <a:lnTo>
                    <a:pt x="40" y="41"/>
                  </a:lnTo>
                  <a:lnTo>
                    <a:pt x="42" y="47"/>
                  </a:lnTo>
                  <a:lnTo>
                    <a:pt x="51" y="50"/>
                  </a:lnTo>
                  <a:lnTo>
                    <a:pt x="62" y="47"/>
                  </a:lnTo>
                  <a:lnTo>
                    <a:pt x="72" y="41"/>
                  </a:lnTo>
                  <a:lnTo>
                    <a:pt x="82" y="35"/>
                  </a:lnTo>
                  <a:lnTo>
                    <a:pt x="71" y="44"/>
                  </a:lnTo>
                  <a:lnTo>
                    <a:pt x="60" y="56"/>
                  </a:lnTo>
                  <a:lnTo>
                    <a:pt x="50" y="68"/>
                  </a:lnTo>
                  <a:lnTo>
                    <a:pt x="37" y="80"/>
                  </a:lnTo>
                  <a:lnTo>
                    <a:pt x="27" y="94"/>
                  </a:lnTo>
                  <a:lnTo>
                    <a:pt x="17" y="106"/>
                  </a:lnTo>
                  <a:lnTo>
                    <a:pt x="8" y="118"/>
                  </a:lnTo>
                  <a:lnTo>
                    <a:pt x="0" y="130"/>
                  </a:lnTo>
                  <a:lnTo>
                    <a:pt x="1" y="124"/>
                  </a:lnTo>
                  <a:lnTo>
                    <a:pt x="4" y="115"/>
                  </a:lnTo>
                  <a:lnTo>
                    <a:pt x="5" y="106"/>
                  </a:lnTo>
                  <a:lnTo>
                    <a:pt x="9" y="97"/>
                  </a:lnTo>
                  <a:lnTo>
                    <a:pt x="13" y="86"/>
                  </a:lnTo>
                  <a:lnTo>
                    <a:pt x="18" y="74"/>
                  </a:lnTo>
                  <a:lnTo>
                    <a:pt x="24" y="59"/>
                  </a:lnTo>
                  <a:lnTo>
                    <a:pt x="31" y="44"/>
                  </a:lnTo>
                  <a:lnTo>
                    <a:pt x="33" y="35"/>
                  </a:lnTo>
                  <a:lnTo>
                    <a:pt x="40" y="22"/>
                  </a:lnTo>
                  <a:lnTo>
                    <a:pt x="47" y="7"/>
                  </a:lnTo>
                  <a:lnTo>
                    <a:pt x="51" y="0"/>
                  </a:lnTo>
                  <a:lnTo>
                    <a:pt x="49" y="12"/>
                  </a:lnTo>
                  <a:close/>
                </a:path>
              </a:pathLst>
            </a:custGeom>
            <a:noFill/>
            <a:ln w="1588">
              <a:solidFill>
                <a:srgbClr val="000000"/>
              </a:solidFill>
              <a:prstDash val="solid"/>
              <a:round/>
              <a:headEnd/>
              <a:tailEnd/>
            </a:ln>
          </p:spPr>
          <p:txBody>
            <a:bodyPr/>
            <a:lstStyle/>
            <a:p>
              <a:endParaRPr lang="en-US"/>
            </a:p>
          </p:txBody>
        </p:sp>
        <p:sp>
          <p:nvSpPr>
            <p:cNvPr id="1242351" name="Freeform 1263"/>
            <p:cNvSpPr>
              <a:spLocks/>
            </p:cNvSpPr>
            <p:nvPr/>
          </p:nvSpPr>
          <p:spPr bwMode="auto">
            <a:xfrm>
              <a:off x="3105" y="1993"/>
              <a:ext cx="4" cy="46"/>
            </a:xfrm>
            <a:custGeom>
              <a:avLst/>
              <a:gdLst/>
              <a:ahLst/>
              <a:cxnLst>
                <a:cxn ang="0">
                  <a:pos x="8" y="0"/>
                </a:cxn>
                <a:cxn ang="0">
                  <a:pos x="8" y="0"/>
                </a:cxn>
                <a:cxn ang="0">
                  <a:pos x="6" y="11"/>
                </a:cxn>
                <a:cxn ang="0">
                  <a:pos x="4" y="23"/>
                </a:cxn>
                <a:cxn ang="0">
                  <a:pos x="2" y="33"/>
                </a:cxn>
                <a:cxn ang="0">
                  <a:pos x="1" y="42"/>
                </a:cxn>
                <a:cxn ang="0">
                  <a:pos x="0" y="52"/>
                </a:cxn>
                <a:cxn ang="0">
                  <a:pos x="0" y="64"/>
                </a:cxn>
                <a:cxn ang="0">
                  <a:pos x="0" y="77"/>
                </a:cxn>
                <a:cxn ang="0">
                  <a:pos x="2" y="92"/>
                </a:cxn>
              </a:cxnLst>
              <a:rect l="0" t="0" r="r" b="b"/>
              <a:pathLst>
                <a:path w="8" h="92">
                  <a:moveTo>
                    <a:pt x="8" y="0"/>
                  </a:moveTo>
                  <a:lnTo>
                    <a:pt x="8" y="0"/>
                  </a:lnTo>
                  <a:lnTo>
                    <a:pt x="6" y="11"/>
                  </a:lnTo>
                  <a:lnTo>
                    <a:pt x="4" y="23"/>
                  </a:lnTo>
                  <a:lnTo>
                    <a:pt x="2" y="33"/>
                  </a:lnTo>
                  <a:lnTo>
                    <a:pt x="1" y="42"/>
                  </a:lnTo>
                  <a:lnTo>
                    <a:pt x="0" y="52"/>
                  </a:lnTo>
                  <a:lnTo>
                    <a:pt x="0" y="64"/>
                  </a:lnTo>
                  <a:lnTo>
                    <a:pt x="0" y="77"/>
                  </a:lnTo>
                  <a:lnTo>
                    <a:pt x="2" y="92"/>
                  </a:lnTo>
                </a:path>
              </a:pathLst>
            </a:custGeom>
            <a:noFill/>
            <a:ln w="1588">
              <a:solidFill>
                <a:srgbClr val="000000"/>
              </a:solidFill>
              <a:prstDash val="solid"/>
              <a:round/>
              <a:headEnd/>
              <a:tailEnd/>
            </a:ln>
          </p:spPr>
          <p:txBody>
            <a:bodyPr/>
            <a:lstStyle/>
            <a:p>
              <a:endParaRPr lang="en-US"/>
            </a:p>
          </p:txBody>
        </p:sp>
        <p:sp>
          <p:nvSpPr>
            <p:cNvPr id="1242352" name="Freeform 1264"/>
            <p:cNvSpPr>
              <a:spLocks/>
            </p:cNvSpPr>
            <p:nvPr/>
          </p:nvSpPr>
          <p:spPr bwMode="auto">
            <a:xfrm>
              <a:off x="3091" y="2015"/>
              <a:ext cx="2" cy="44"/>
            </a:xfrm>
            <a:custGeom>
              <a:avLst/>
              <a:gdLst/>
              <a:ahLst/>
              <a:cxnLst>
                <a:cxn ang="0">
                  <a:pos x="3" y="0"/>
                </a:cxn>
                <a:cxn ang="0">
                  <a:pos x="3" y="0"/>
                </a:cxn>
                <a:cxn ang="0">
                  <a:pos x="3" y="9"/>
                </a:cxn>
                <a:cxn ang="0">
                  <a:pos x="3" y="18"/>
                </a:cxn>
                <a:cxn ang="0">
                  <a:pos x="3" y="30"/>
                </a:cxn>
                <a:cxn ang="0">
                  <a:pos x="1" y="38"/>
                </a:cxn>
                <a:cxn ang="0">
                  <a:pos x="1" y="49"/>
                </a:cxn>
                <a:cxn ang="0">
                  <a:pos x="0" y="61"/>
                </a:cxn>
                <a:cxn ang="0">
                  <a:pos x="0" y="69"/>
                </a:cxn>
                <a:cxn ang="0">
                  <a:pos x="0" y="78"/>
                </a:cxn>
                <a:cxn ang="0">
                  <a:pos x="1" y="80"/>
                </a:cxn>
                <a:cxn ang="0">
                  <a:pos x="1" y="81"/>
                </a:cxn>
                <a:cxn ang="0">
                  <a:pos x="3" y="86"/>
                </a:cxn>
                <a:cxn ang="0">
                  <a:pos x="3" y="87"/>
                </a:cxn>
              </a:cxnLst>
              <a:rect l="0" t="0" r="r" b="b"/>
              <a:pathLst>
                <a:path w="3" h="87">
                  <a:moveTo>
                    <a:pt x="3" y="0"/>
                  </a:moveTo>
                  <a:lnTo>
                    <a:pt x="3" y="0"/>
                  </a:lnTo>
                  <a:lnTo>
                    <a:pt x="3" y="9"/>
                  </a:lnTo>
                  <a:lnTo>
                    <a:pt x="3" y="18"/>
                  </a:lnTo>
                  <a:lnTo>
                    <a:pt x="3" y="30"/>
                  </a:lnTo>
                  <a:lnTo>
                    <a:pt x="1" y="38"/>
                  </a:lnTo>
                  <a:lnTo>
                    <a:pt x="1" y="49"/>
                  </a:lnTo>
                  <a:lnTo>
                    <a:pt x="0" y="61"/>
                  </a:lnTo>
                  <a:lnTo>
                    <a:pt x="0" y="69"/>
                  </a:lnTo>
                  <a:lnTo>
                    <a:pt x="0" y="78"/>
                  </a:lnTo>
                  <a:lnTo>
                    <a:pt x="1" y="80"/>
                  </a:lnTo>
                  <a:lnTo>
                    <a:pt x="1" y="81"/>
                  </a:lnTo>
                  <a:lnTo>
                    <a:pt x="3" y="86"/>
                  </a:lnTo>
                  <a:lnTo>
                    <a:pt x="3" y="87"/>
                  </a:lnTo>
                </a:path>
              </a:pathLst>
            </a:custGeom>
            <a:noFill/>
            <a:ln w="1588">
              <a:solidFill>
                <a:srgbClr val="000000"/>
              </a:solidFill>
              <a:prstDash val="solid"/>
              <a:round/>
              <a:headEnd/>
              <a:tailEnd/>
            </a:ln>
          </p:spPr>
          <p:txBody>
            <a:bodyPr/>
            <a:lstStyle/>
            <a:p>
              <a:endParaRPr lang="en-US"/>
            </a:p>
          </p:txBody>
        </p:sp>
        <p:sp>
          <p:nvSpPr>
            <p:cNvPr id="1242353" name="Freeform 1265"/>
            <p:cNvSpPr>
              <a:spLocks/>
            </p:cNvSpPr>
            <p:nvPr/>
          </p:nvSpPr>
          <p:spPr bwMode="auto">
            <a:xfrm>
              <a:off x="3075" y="2042"/>
              <a:ext cx="2" cy="40"/>
            </a:xfrm>
            <a:custGeom>
              <a:avLst/>
              <a:gdLst/>
              <a:ahLst/>
              <a:cxnLst>
                <a:cxn ang="0">
                  <a:pos x="5" y="0"/>
                </a:cxn>
                <a:cxn ang="0">
                  <a:pos x="5" y="0"/>
                </a:cxn>
                <a:cxn ang="0">
                  <a:pos x="3" y="9"/>
                </a:cxn>
                <a:cxn ang="0">
                  <a:pos x="1" y="19"/>
                </a:cxn>
                <a:cxn ang="0">
                  <a:pos x="1" y="29"/>
                </a:cxn>
                <a:cxn ang="0">
                  <a:pos x="0" y="40"/>
                </a:cxn>
                <a:cxn ang="0">
                  <a:pos x="0" y="50"/>
                </a:cxn>
                <a:cxn ang="0">
                  <a:pos x="0" y="62"/>
                </a:cxn>
                <a:cxn ang="0">
                  <a:pos x="0" y="71"/>
                </a:cxn>
                <a:cxn ang="0">
                  <a:pos x="1" y="80"/>
                </a:cxn>
              </a:cxnLst>
              <a:rect l="0" t="0" r="r" b="b"/>
              <a:pathLst>
                <a:path w="5" h="80">
                  <a:moveTo>
                    <a:pt x="5" y="0"/>
                  </a:moveTo>
                  <a:lnTo>
                    <a:pt x="5" y="0"/>
                  </a:lnTo>
                  <a:lnTo>
                    <a:pt x="3" y="9"/>
                  </a:lnTo>
                  <a:lnTo>
                    <a:pt x="1" y="19"/>
                  </a:lnTo>
                  <a:lnTo>
                    <a:pt x="1" y="29"/>
                  </a:lnTo>
                  <a:lnTo>
                    <a:pt x="0" y="40"/>
                  </a:lnTo>
                  <a:lnTo>
                    <a:pt x="0" y="50"/>
                  </a:lnTo>
                  <a:lnTo>
                    <a:pt x="0" y="62"/>
                  </a:lnTo>
                  <a:lnTo>
                    <a:pt x="0" y="71"/>
                  </a:lnTo>
                  <a:lnTo>
                    <a:pt x="1" y="80"/>
                  </a:lnTo>
                </a:path>
              </a:pathLst>
            </a:custGeom>
            <a:noFill/>
            <a:ln w="1588">
              <a:solidFill>
                <a:srgbClr val="000000"/>
              </a:solidFill>
              <a:prstDash val="solid"/>
              <a:round/>
              <a:headEnd/>
              <a:tailEnd/>
            </a:ln>
          </p:spPr>
          <p:txBody>
            <a:bodyPr/>
            <a:lstStyle/>
            <a:p>
              <a:endParaRPr lang="en-US"/>
            </a:p>
          </p:txBody>
        </p:sp>
        <p:sp>
          <p:nvSpPr>
            <p:cNvPr id="1242354" name="Freeform 1266"/>
            <p:cNvSpPr>
              <a:spLocks/>
            </p:cNvSpPr>
            <p:nvPr/>
          </p:nvSpPr>
          <p:spPr bwMode="auto">
            <a:xfrm>
              <a:off x="3137" y="1972"/>
              <a:ext cx="22" cy="46"/>
            </a:xfrm>
            <a:custGeom>
              <a:avLst/>
              <a:gdLst/>
              <a:ahLst/>
              <a:cxnLst>
                <a:cxn ang="0">
                  <a:pos x="45" y="0"/>
                </a:cxn>
                <a:cxn ang="0">
                  <a:pos x="45" y="0"/>
                </a:cxn>
                <a:cxn ang="0">
                  <a:pos x="41" y="10"/>
                </a:cxn>
                <a:cxn ang="0">
                  <a:pos x="36" y="21"/>
                </a:cxn>
                <a:cxn ang="0">
                  <a:pos x="28" y="30"/>
                </a:cxn>
                <a:cxn ang="0">
                  <a:pos x="22" y="37"/>
                </a:cxn>
                <a:cxn ang="0">
                  <a:pos x="19" y="41"/>
                </a:cxn>
                <a:cxn ang="0">
                  <a:pos x="15" y="49"/>
                </a:cxn>
                <a:cxn ang="0">
                  <a:pos x="12" y="56"/>
                </a:cxn>
                <a:cxn ang="0">
                  <a:pos x="9" y="64"/>
                </a:cxn>
                <a:cxn ang="0">
                  <a:pos x="5" y="73"/>
                </a:cxn>
                <a:cxn ang="0">
                  <a:pos x="4" y="79"/>
                </a:cxn>
                <a:cxn ang="0">
                  <a:pos x="1" y="86"/>
                </a:cxn>
                <a:cxn ang="0">
                  <a:pos x="0" y="92"/>
                </a:cxn>
              </a:cxnLst>
              <a:rect l="0" t="0" r="r" b="b"/>
              <a:pathLst>
                <a:path w="45" h="92">
                  <a:moveTo>
                    <a:pt x="45" y="0"/>
                  </a:moveTo>
                  <a:lnTo>
                    <a:pt x="45" y="0"/>
                  </a:lnTo>
                  <a:lnTo>
                    <a:pt x="41" y="10"/>
                  </a:lnTo>
                  <a:lnTo>
                    <a:pt x="36" y="21"/>
                  </a:lnTo>
                  <a:lnTo>
                    <a:pt x="28" y="30"/>
                  </a:lnTo>
                  <a:lnTo>
                    <a:pt x="22" y="37"/>
                  </a:lnTo>
                  <a:lnTo>
                    <a:pt x="19" y="41"/>
                  </a:lnTo>
                  <a:lnTo>
                    <a:pt x="15" y="49"/>
                  </a:lnTo>
                  <a:lnTo>
                    <a:pt x="12" y="56"/>
                  </a:lnTo>
                  <a:lnTo>
                    <a:pt x="9" y="64"/>
                  </a:lnTo>
                  <a:lnTo>
                    <a:pt x="5" y="73"/>
                  </a:lnTo>
                  <a:lnTo>
                    <a:pt x="4" y="79"/>
                  </a:lnTo>
                  <a:lnTo>
                    <a:pt x="1" y="86"/>
                  </a:lnTo>
                  <a:lnTo>
                    <a:pt x="0" y="92"/>
                  </a:lnTo>
                </a:path>
              </a:pathLst>
            </a:custGeom>
            <a:noFill/>
            <a:ln w="1588">
              <a:solidFill>
                <a:srgbClr val="000000"/>
              </a:solidFill>
              <a:prstDash val="solid"/>
              <a:round/>
              <a:headEnd/>
              <a:tailEnd/>
            </a:ln>
          </p:spPr>
          <p:txBody>
            <a:bodyPr/>
            <a:lstStyle/>
            <a:p>
              <a:endParaRPr lang="en-US"/>
            </a:p>
          </p:txBody>
        </p:sp>
        <p:sp>
          <p:nvSpPr>
            <p:cNvPr id="1242355" name="Freeform 1267"/>
            <p:cNvSpPr>
              <a:spLocks/>
            </p:cNvSpPr>
            <p:nvPr/>
          </p:nvSpPr>
          <p:spPr bwMode="auto">
            <a:xfrm>
              <a:off x="3159" y="1979"/>
              <a:ext cx="9" cy="19"/>
            </a:xfrm>
            <a:custGeom>
              <a:avLst/>
              <a:gdLst/>
              <a:ahLst/>
              <a:cxnLst>
                <a:cxn ang="0">
                  <a:pos x="19" y="0"/>
                </a:cxn>
                <a:cxn ang="0">
                  <a:pos x="19" y="0"/>
                </a:cxn>
                <a:cxn ang="0">
                  <a:pos x="19" y="3"/>
                </a:cxn>
                <a:cxn ang="0">
                  <a:pos x="18" y="6"/>
                </a:cxn>
                <a:cxn ang="0">
                  <a:pos x="16" y="9"/>
                </a:cxn>
                <a:cxn ang="0">
                  <a:pos x="15" y="12"/>
                </a:cxn>
                <a:cxn ang="0">
                  <a:pos x="10" y="19"/>
                </a:cxn>
                <a:cxn ang="0">
                  <a:pos x="7" y="24"/>
                </a:cxn>
                <a:cxn ang="0">
                  <a:pos x="2" y="31"/>
                </a:cxn>
                <a:cxn ang="0">
                  <a:pos x="0" y="37"/>
                </a:cxn>
              </a:cxnLst>
              <a:rect l="0" t="0" r="r" b="b"/>
              <a:pathLst>
                <a:path w="19" h="37">
                  <a:moveTo>
                    <a:pt x="19" y="0"/>
                  </a:moveTo>
                  <a:lnTo>
                    <a:pt x="19" y="0"/>
                  </a:lnTo>
                  <a:lnTo>
                    <a:pt x="19" y="3"/>
                  </a:lnTo>
                  <a:lnTo>
                    <a:pt x="18" y="6"/>
                  </a:lnTo>
                  <a:lnTo>
                    <a:pt x="16" y="9"/>
                  </a:lnTo>
                  <a:lnTo>
                    <a:pt x="15" y="12"/>
                  </a:lnTo>
                  <a:lnTo>
                    <a:pt x="10" y="19"/>
                  </a:lnTo>
                  <a:lnTo>
                    <a:pt x="7" y="24"/>
                  </a:lnTo>
                  <a:lnTo>
                    <a:pt x="2" y="31"/>
                  </a:lnTo>
                  <a:lnTo>
                    <a:pt x="0" y="37"/>
                  </a:lnTo>
                </a:path>
              </a:pathLst>
            </a:custGeom>
            <a:noFill/>
            <a:ln w="1588">
              <a:solidFill>
                <a:srgbClr val="000000"/>
              </a:solidFill>
              <a:prstDash val="solid"/>
              <a:round/>
              <a:headEnd/>
              <a:tailEnd/>
            </a:ln>
          </p:spPr>
          <p:txBody>
            <a:bodyPr/>
            <a:lstStyle/>
            <a:p>
              <a:endParaRPr lang="en-US"/>
            </a:p>
          </p:txBody>
        </p:sp>
        <p:sp>
          <p:nvSpPr>
            <p:cNvPr id="1242356" name="Freeform 1268"/>
            <p:cNvSpPr>
              <a:spLocks/>
            </p:cNvSpPr>
            <p:nvPr/>
          </p:nvSpPr>
          <p:spPr bwMode="auto">
            <a:xfrm>
              <a:off x="3096" y="1963"/>
              <a:ext cx="49" cy="105"/>
            </a:xfrm>
            <a:custGeom>
              <a:avLst/>
              <a:gdLst/>
              <a:ahLst/>
              <a:cxnLst>
                <a:cxn ang="0">
                  <a:pos x="0" y="209"/>
                </a:cxn>
                <a:cxn ang="0">
                  <a:pos x="0" y="209"/>
                </a:cxn>
                <a:cxn ang="0">
                  <a:pos x="1" y="203"/>
                </a:cxn>
                <a:cxn ang="0">
                  <a:pos x="4" y="194"/>
                </a:cxn>
                <a:cxn ang="0">
                  <a:pos x="5" y="185"/>
                </a:cxn>
                <a:cxn ang="0">
                  <a:pos x="9" y="176"/>
                </a:cxn>
                <a:cxn ang="0">
                  <a:pos x="13" y="165"/>
                </a:cxn>
                <a:cxn ang="0">
                  <a:pos x="18" y="153"/>
                </a:cxn>
                <a:cxn ang="0">
                  <a:pos x="24" y="138"/>
                </a:cxn>
                <a:cxn ang="0">
                  <a:pos x="31" y="123"/>
                </a:cxn>
                <a:cxn ang="0">
                  <a:pos x="33" y="116"/>
                </a:cxn>
                <a:cxn ang="0">
                  <a:pos x="40" y="101"/>
                </a:cxn>
                <a:cxn ang="0">
                  <a:pos x="47" y="86"/>
                </a:cxn>
                <a:cxn ang="0">
                  <a:pos x="51" y="79"/>
                </a:cxn>
                <a:cxn ang="0">
                  <a:pos x="53" y="74"/>
                </a:cxn>
                <a:cxn ang="0">
                  <a:pos x="56" y="68"/>
                </a:cxn>
                <a:cxn ang="0">
                  <a:pos x="62" y="59"/>
                </a:cxn>
                <a:cxn ang="0">
                  <a:pos x="69" y="45"/>
                </a:cxn>
                <a:cxn ang="0">
                  <a:pos x="77" y="33"/>
                </a:cxn>
                <a:cxn ang="0">
                  <a:pos x="85" y="21"/>
                </a:cxn>
                <a:cxn ang="0">
                  <a:pos x="92" y="9"/>
                </a:cxn>
                <a:cxn ang="0">
                  <a:pos x="99" y="0"/>
                </a:cxn>
              </a:cxnLst>
              <a:rect l="0" t="0" r="r" b="b"/>
              <a:pathLst>
                <a:path w="99" h="209">
                  <a:moveTo>
                    <a:pt x="0" y="209"/>
                  </a:moveTo>
                  <a:lnTo>
                    <a:pt x="0" y="209"/>
                  </a:lnTo>
                  <a:lnTo>
                    <a:pt x="1" y="203"/>
                  </a:lnTo>
                  <a:lnTo>
                    <a:pt x="4" y="194"/>
                  </a:lnTo>
                  <a:lnTo>
                    <a:pt x="5" y="185"/>
                  </a:lnTo>
                  <a:lnTo>
                    <a:pt x="9" y="176"/>
                  </a:lnTo>
                  <a:lnTo>
                    <a:pt x="13" y="165"/>
                  </a:lnTo>
                  <a:lnTo>
                    <a:pt x="18" y="153"/>
                  </a:lnTo>
                  <a:lnTo>
                    <a:pt x="24" y="138"/>
                  </a:lnTo>
                  <a:lnTo>
                    <a:pt x="31" y="123"/>
                  </a:lnTo>
                  <a:lnTo>
                    <a:pt x="33" y="116"/>
                  </a:lnTo>
                  <a:lnTo>
                    <a:pt x="40" y="101"/>
                  </a:lnTo>
                  <a:lnTo>
                    <a:pt x="47" y="86"/>
                  </a:lnTo>
                  <a:lnTo>
                    <a:pt x="51" y="79"/>
                  </a:lnTo>
                  <a:lnTo>
                    <a:pt x="53" y="74"/>
                  </a:lnTo>
                  <a:lnTo>
                    <a:pt x="56" y="68"/>
                  </a:lnTo>
                  <a:lnTo>
                    <a:pt x="62" y="59"/>
                  </a:lnTo>
                  <a:lnTo>
                    <a:pt x="69" y="45"/>
                  </a:lnTo>
                  <a:lnTo>
                    <a:pt x="77" y="33"/>
                  </a:lnTo>
                  <a:lnTo>
                    <a:pt x="85" y="21"/>
                  </a:lnTo>
                  <a:lnTo>
                    <a:pt x="92" y="9"/>
                  </a:lnTo>
                  <a:lnTo>
                    <a:pt x="99" y="0"/>
                  </a:lnTo>
                </a:path>
              </a:pathLst>
            </a:custGeom>
            <a:noFill/>
            <a:ln w="1588">
              <a:solidFill>
                <a:srgbClr val="000000"/>
              </a:solidFill>
              <a:prstDash val="solid"/>
              <a:round/>
              <a:headEnd/>
              <a:tailEnd/>
            </a:ln>
          </p:spPr>
          <p:txBody>
            <a:bodyPr/>
            <a:lstStyle/>
            <a:p>
              <a:endParaRPr lang="en-US"/>
            </a:p>
          </p:txBody>
        </p:sp>
        <p:sp>
          <p:nvSpPr>
            <p:cNvPr id="1242357" name="Freeform 1269"/>
            <p:cNvSpPr>
              <a:spLocks/>
            </p:cNvSpPr>
            <p:nvPr/>
          </p:nvSpPr>
          <p:spPr bwMode="auto">
            <a:xfrm>
              <a:off x="3080" y="1806"/>
              <a:ext cx="58" cy="170"/>
            </a:xfrm>
            <a:custGeom>
              <a:avLst/>
              <a:gdLst/>
              <a:ahLst/>
              <a:cxnLst>
                <a:cxn ang="0">
                  <a:pos x="24" y="341"/>
                </a:cxn>
                <a:cxn ang="0">
                  <a:pos x="23" y="339"/>
                </a:cxn>
                <a:cxn ang="0">
                  <a:pos x="18" y="334"/>
                </a:cxn>
                <a:cxn ang="0">
                  <a:pos x="11" y="322"/>
                </a:cxn>
                <a:cxn ang="0">
                  <a:pos x="8" y="304"/>
                </a:cxn>
                <a:cxn ang="0">
                  <a:pos x="1" y="282"/>
                </a:cxn>
                <a:cxn ang="0">
                  <a:pos x="0" y="255"/>
                </a:cxn>
                <a:cxn ang="0">
                  <a:pos x="0" y="222"/>
                </a:cxn>
                <a:cxn ang="0">
                  <a:pos x="5" y="183"/>
                </a:cxn>
                <a:cxn ang="0">
                  <a:pos x="10" y="144"/>
                </a:cxn>
                <a:cxn ang="0">
                  <a:pos x="15" y="111"/>
                </a:cxn>
                <a:cxn ang="0">
                  <a:pos x="17" y="83"/>
                </a:cxn>
                <a:cxn ang="0">
                  <a:pos x="18" y="63"/>
                </a:cxn>
                <a:cxn ang="0">
                  <a:pos x="18" y="42"/>
                </a:cxn>
                <a:cxn ang="0">
                  <a:pos x="17" y="27"/>
                </a:cxn>
                <a:cxn ang="0">
                  <a:pos x="14" y="12"/>
                </a:cxn>
                <a:cxn ang="0">
                  <a:pos x="9" y="0"/>
                </a:cxn>
                <a:cxn ang="0">
                  <a:pos x="14" y="3"/>
                </a:cxn>
                <a:cxn ang="0">
                  <a:pos x="24" y="15"/>
                </a:cxn>
                <a:cxn ang="0">
                  <a:pos x="41" y="33"/>
                </a:cxn>
                <a:cxn ang="0">
                  <a:pos x="59" y="54"/>
                </a:cxn>
                <a:cxn ang="0">
                  <a:pos x="77" y="79"/>
                </a:cxn>
                <a:cxn ang="0">
                  <a:pos x="95" y="106"/>
                </a:cxn>
                <a:cxn ang="0">
                  <a:pos x="108" y="135"/>
                </a:cxn>
                <a:cxn ang="0">
                  <a:pos x="115" y="163"/>
                </a:cxn>
                <a:cxn ang="0">
                  <a:pos x="117" y="188"/>
                </a:cxn>
                <a:cxn ang="0">
                  <a:pos x="115" y="212"/>
                </a:cxn>
                <a:cxn ang="0">
                  <a:pos x="112" y="233"/>
                </a:cxn>
                <a:cxn ang="0">
                  <a:pos x="106" y="249"/>
                </a:cxn>
                <a:cxn ang="0">
                  <a:pos x="100" y="262"/>
                </a:cxn>
                <a:cxn ang="0">
                  <a:pos x="95" y="271"/>
                </a:cxn>
                <a:cxn ang="0">
                  <a:pos x="91" y="277"/>
                </a:cxn>
                <a:cxn ang="0">
                  <a:pos x="90" y="279"/>
                </a:cxn>
                <a:cxn ang="0">
                  <a:pos x="41" y="307"/>
                </a:cxn>
                <a:cxn ang="0">
                  <a:pos x="24" y="341"/>
                </a:cxn>
              </a:cxnLst>
              <a:rect l="0" t="0" r="r" b="b"/>
              <a:pathLst>
                <a:path w="117" h="341">
                  <a:moveTo>
                    <a:pt x="24" y="341"/>
                  </a:moveTo>
                  <a:lnTo>
                    <a:pt x="23" y="339"/>
                  </a:lnTo>
                  <a:lnTo>
                    <a:pt x="18" y="334"/>
                  </a:lnTo>
                  <a:lnTo>
                    <a:pt x="11" y="322"/>
                  </a:lnTo>
                  <a:lnTo>
                    <a:pt x="8" y="304"/>
                  </a:lnTo>
                  <a:lnTo>
                    <a:pt x="1" y="282"/>
                  </a:lnTo>
                  <a:lnTo>
                    <a:pt x="0" y="255"/>
                  </a:lnTo>
                  <a:lnTo>
                    <a:pt x="0" y="222"/>
                  </a:lnTo>
                  <a:lnTo>
                    <a:pt x="5" y="183"/>
                  </a:lnTo>
                  <a:lnTo>
                    <a:pt x="10" y="144"/>
                  </a:lnTo>
                  <a:lnTo>
                    <a:pt x="15" y="111"/>
                  </a:lnTo>
                  <a:lnTo>
                    <a:pt x="17" y="83"/>
                  </a:lnTo>
                  <a:lnTo>
                    <a:pt x="18" y="63"/>
                  </a:lnTo>
                  <a:lnTo>
                    <a:pt x="18" y="42"/>
                  </a:lnTo>
                  <a:lnTo>
                    <a:pt x="17" y="27"/>
                  </a:lnTo>
                  <a:lnTo>
                    <a:pt x="14" y="12"/>
                  </a:lnTo>
                  <a:lnTo>
                    <a:pt x="9" y="0"/>
                  </a:lnTo>
                  <a:lnTo>
                    <a:pt x="14" y="3"/>
                  </a:lnTo>
                  <a:lnTo>
                    <a:pt x="24" y="15"/>
                  </a:lnTo>
                  <a:lnTo>
                    <a:pt x="41" y="33"/>
                  </a:lnTo>
                  <a:lnTo>
                    <a:pt x="59" y="54"/>
                  </a:lnTo>
                  <a:lnTo>
                    <a:pt x="77" y="79"/>
                  </a:lnTo>
                  <a:lnTo>
                    <a:pt x="95" y="106"/>
                  </a:lnTo>
                  <a:lnTo>
                    <a:pt x="108" y="135"/>
                  </a:lnTo>
                  <a:lnTo>
                    <a:pt x="115" y="163"/>
                  </a:lnTo>
                  <a:lnTo>
                    <a:pt x="117" y="188"/>
                  </a:lnTo>
                  <a:lnTo>
                    <a:pt x="115" y="212"/>
                  </a:lnTo>
                  <a:lnTo>
                    <a:pt x="112" y="233"/>
                  </a:lnTo>
                  <a:lnTo>
                    <a:pt x="106" y="249"/>
                  </a:lnTo>
                  <a:lnTo>
                    <a:pt x="100" y="262"/>
                  </a:lnTo>
                  <a:lnTo>
                    <a:pt x="95" y="271"/>
                  </a:lnTo>
                  <a:lnTo>
                    <a:pt x="91" y="277"/>
                  </a:lnTo>
                  <a:lnTo>
                    <a:pt x="90" y="279"/>
                  </a:lnTo>
                  <a:lnTo>
                    <a:pt x="41" y="307"/>
                  </a:lnTo>
                  <a:lnTo>
                    <a:pt x="24" y="341"/>
                  </a:lnTo>
                  <a:close/>
                </a:path>
              </a:pathLst>
            </a:custGeom>
            <a:solidFill>
              <a:srgbClr val="FFFFFF"/>
            </a:solidFill>
            <a:ln w="9525">
              <a:noFill/>
              <a:round/>
              <a:headEnd/>
              <a:tailEnd/>
            </a:ln>
          </p:spPr>
          <p:txBody>
            <a:bodyPr/>
            <a:lstStyle/>
            <a:p>
              <a:endParaRPr lang="en-US"/>
            </a:p>
          </p:txBody>
        </p:sp>
        <p:sp>
          <p:nvSpPr>
            <p:cNvPr id="1242358" name="Freeform 1270"/>
            <p:cNvSpPr>
              <a:spLocks/>
            </p:cNvSpPr>
            <p:nvPr/>
          </p:nvSpPr>
          <p:spPr bwMode="auto">
            <a:xfrm>
              <a:off x="3080" y="1806"/>
              <a:ext cx="58" cy="170"/>
            </a:xfrm>
            <a:custGeom>
              <a:avLst/>
              <a:gdLst/>
              <a:ahLst/>
              <a:cxnLst>
                <a:cxn ang="0">
                  <a:pos x="24" y="341"/>
                </a:cxn>
                <a:cxn ang="0">
                  <a:pos x="24" y="341"/>
                </a:cxn>
                <a:cxn ang="0">
                  <a:pos x="23" y="339"/>
                </a:cxn>
                <a:cxn ang="0">
                  <a:pos x="18" y="334"/>
                </a:cxn>
                <a:cxn ang="0">
                  <a:pos x="11" y="322"/>
                </a:cxn>
                <a:cxn ang="0">
                  <a:pos x="8" y="304"/>
                </a:cxn>
                <a:cxn ang="0">
                  <a:pos x="1" y="282"/>
                </a:cxn>
                <a:cxn ang="0">
                  <a:pos x="0" y="255"/>
                </a:cxn>
                <a:cxn ang="0">
                  <a:pos x="0" y="222"/>
                </a:cxn>
                <a:cxn ang="0">
                  <a:pos x="5" y="183"/>
                </a:cxn>
                <a:cxn ang="0">
                  <a:pos x="10" y="144"/>
                </a:cxn>
                <a:cxn ang="0">
                  <a:pos x="15" y="111"/>
                </a:cxn>
                <a:cxn ang="0">
                  <a:pos x="17" y="83"/>
                </a:cxn>
                <a:cxn ang="0">
                  <a:pos x="18" y="63"/>
                </a:cxn>
                <a:cxn ang="0">
                  <a:pos x="18" y="42"/>
                </a:cxn>
                <a:cxn ang="0">
                  <a:pos x="17" y="27"/>
                </a:cxn>
                <a:cxn ang="0">
                  <a:pos x="14" y="12"/>
                </a:cxn>
                <a:cxn ang="0">
                  <a:pos x="9" y="0"/>
                </a:cxn>
                <a:cxn ang="0">
                  <a:pos x="14" y="3"/>
                </a:cxn>
                <a:cxn ang="0">
                  <a:pos x="24" y="15"/>
                </a:cxn>
                <a:cxn ang="0">
                  <a:pos x="41" y="33"/>
                </a:cxn>
                <a:cxn ang="0">
                  <a:pos x="59" y="54"/>
                </a:cxn>
                <a:cxn ang="0">
                  <a:pos x="77" y="79"/>
                </a:cxn>
                <a:cxn ang="0">
                  <a:pos x="95" y="106"/>
                </a:cxn>
                <a:cxn ang="0">
                  <a:pos x="108" y="135"/>
                </a:cxn>
                <a:cxn ang="0">
                  <a:pos x="115" y="163"/>
                </a:cxn>
                <a:cxn ang="0">
                  <a:pos x="117" y="188"/>
                </a:cxn>
                <a:cxn ang="0">
                  <a:pos x="115" y="212"/>
                </a:cxn>
                <a:cxn ang="0">
                  <a:pos x="112" y="233"/>
                </a:cxn>
                <a:cxn ang="0">
                  <a:pos x="106" y="249"/>
                </a:cxn>
                <a:cxn ang="0">
                  <a:pos x="100" y="262"/>
                </a:cxn>
                <a:cxn ang="0">
                  <a:pos x="95" y="271"/>
                </a:cxn>
                <a:cxn ang="0">
                  <a:pos x="91" y="277"/>
                </a:cxn>
                <a:cxn ang="0">
                  <a:pos x="90" y="279"/>
                </a:cxn>
                <a:cxn ang="0">
                  <a:pos x="41" y="307"/>
                </a:cxn>
                <a:cxn ang="0">
                  <a:pos x="24" y="341"/>
                </a:cxn>
              </a:cxnLst>
              <a:rect l="0" t="0" r="r" b="b"/>
              <a:pathLst>
                <a:path w="117" h="341">
                  <a:moveTo>
                    <a:pt x="24" y="341"/>
                  </a:moveTo>
                  <a:lnTo>
                    <a:pt x="24" y="341"/>
                  </a:lnTo>
                  <a:lnTo>
                    <a:pt x="23" y="339"/>
                  </a:lnTo>
                  <a:lnTo>
                    <a:pt x="18" y="334"/>
                  </a:lnTo>
                  <a:lnTo>
                    <a:pt x="11" y="322"/>
                  </a:lnTo>
                  <a:lnTo>
                    <a:pt x="8" y="304"/>
                  </a:lnTo>
                  <a:lnTo>
                    <a:pt x="1" y="282"/>
                  </a:lnTo>
                  <a:lnTo>
                    <a:pt x="0" y="255"/>
                  </a:lnTo>
                  <a:lnTo>
                    <a:pt x="0" y="222"/>
                  </a:lnTo>
                  <a:lnTo>
                    <a:pt x="5" y="183"/>
                  </a:lnTo>
                  <a:lnTo>
                    <a:pt x="10" y="144"/>
                  </a:lnTo>
                  <a:lnTo>
                    <a:pt x="15" y="111"/>
                  </a:lnTo>
                  <a:lnTo>
                    <a:pt x="17" y="83"/>
                  </a:lnTo>
                  <a:lnTo>
                    <a:pt x="18" y="63"/>
                  </a:lnTo>
                  <a:lnTo>
                    <a:pt x="18" y="42"/>
                  </a:lnTo>
                  <a:lnTo>
                    <a:pt x="17" y="27"/>
                  </a:lnTo>
                  <a:lnTo>
                    <a:pt x="14" y="12"/>
                  </a:lnTo>
                  <a:lnTo>
                    <a:pt x="9" y="0"/>
                  </a:lnTo>
                  <a:lnTo>
                    <a:pt x="14" y="3"/>
                  </a:lnTo>
                  <a:lnTo>
                    <a:pt x="24" y="15"/>
                  </a:lnTo>
                  <a:lnTo>
                    <a:pt x="41" y="33"/>
                  </a:lnTo>
                  <a:lnTo>
                    <a:pt x="59" y="54"/>
                  </a:lnTo>
                  <a:lnTo>
                    <a:pt x="77" y="79"/>
                  </a:lnTo>
                  <a:lnTo>
                    <a:pt x="95" y="106"/>
                  </a:lnTo>
                  <a:lnTo>
                    <a:pt x="108" y="135"/>
                  </a:lnTo>
                  <a:lnTo>
                    <a:pt x="115" y="163"/>
                  </a:lnTo>
                  <a:lnTo>
                    <a:pt x="117" y="188"/>
                  </a:lnTo>
                  <a:lnTo>
                    <a:pt x="115" y="212"/>
                  </a:lnTo>
                  <a:lnTo>
                    <a:pt x="112" y="233"/>
                  </a:lnTo>
                  <a:lnTo>
                    <a:pt x="106" y="249"/>
                  </a:lnTo>
                  <a:lnTo>
                    <a:pt x="100" y="262"/>
                  </a:lnTo>
                  <a:lnTo>
                    <a:pt x="95" y="271"/>
                  </a:lnTo>
                  <a:lnTo>
                    <a:pt x="91" y="277"/>
                  </a:lnTo>
                  <a:lnTo>
                    <a:pt x="90" y="279"/>
                  </a:lnTo>
                  <a:lnTo>
                    <a:pt x="41" y="307"/>
                  </a:lnTo>
                  <a:lnTo>
                    <a:pt x="24" y="341"/>
                  </a:lnTo>
                  <a:close/>
                </a:path>
              </a:pathLst>
            </a:custGeom>
            <a:noFill/>
            <a:ln w="1588">
              <a:solidFill>
                <a:srgbClr val="000000"/>
              </a:solidFill>
              <a:prstDash val="solid"/>
              <a:round/>
              <a:headEnd/>
              <a:tailEnd/>
            </a:ln>
          </p:spPr>
          <p:txBody>
            <a:bodyPr/>
            <a:lstStyle/>
            <a:p>
              <a:endParaRPr lang="en-US"/>
            </a:p>
          </p:txBody>
        </p:sp>
        <p:sp>
          <p:nvSpPr>
            <p:cNvPr id="1242359" name="Freeform 1271"/>
            <p:cNvSpPr>
              <a:spLocks/>
            </p:cNvSpPr>
            <p:nvPr/>
          </p:nvSpPr>
          <p:spPr bwMode="auto">
            <a:xfrm>
              <a:off x="3095" y="1885"/>
              <a:ext cx="4" cy="60"/>
            </a:xfrm>
            <a:custGeom>
              <a:avLst/>
              <a:gdLst/>
              <a:ahLst/>
              <a:cxnLst>
                <a:cxn ang="0">
                  <a:pos x="6" y="0"/>
                </a:cxn>
                <a:cxn ang="0">
                  <a:pos x="6" y="0"/>
                </a:cxn>
                <a:cxn ang="0">
                  <a:pos x="6" y="9"/>
                </a:cxn>
                <a:cxn ang="0">
                  <a:pos x="5" y="18"/>
                </a:cxn>
                <a:cxn ang="0">
                  <a:pos x="4" y="26"/>
                </a:cxn>
                <a:cxn ang="0">
                  <a:pos x="2" y="37"/>
                </a:cxn>
                <a:cxn ang="0">
                  <a:pos x="1" y="47"/>
                </a:cxn>
                <a:cxn ang="0">
                  <a:pos x="0" y="56"/>
                </a:cxn>
                <a:cxn ang="0">
                  <a:pos x="0" y="65"/>
                </a:cxn>
                <a:cxn ang="0">
                  <a:pos x="0" y="71"/>
                </a:cxn>
                <a:cxn ang="0">
                  <a:pos x="2" y="90"/>
                </a:cxn>
                <a:cxn ang="0">
                  <a:pos x="5" y="105"/>
                </a:cxn>
                <a:cxn ang="0">
                  <a:pos x="6" y="115"/>
                </a:cxn>
                <a:cxn ang="0">
                  <a:pos x="6" y="118"/>
                </a:cxn>
              </a:cxnLst>
              <a:rect l="0" t="0" r="r" b="b"/>
              <a:pathLst>
                <a:path w="6" h="118">
                  <a:moveTo>
                    <a:pt x="6" y="0"/>
                  </a:moveTo>
                  <a:lnTo>
                    <a:pt x="6" y="0"/>
                  </a:lnTo>
                  <a:lnTo>
                    <a:pt x="6" y="9"/>
                  </a:lnTo>
                  <a:lnTo>
                    <a:pt x="5" y="18"/>
                  </a:lnTo>
                  <a:lnTo>
                    <a:pt x="4" y="26"/>
                  </a:lnTo>
                  <a:lnTo>
                    <a:pt x="2" y="37"/>
                  </a:lnTo>
                  <a:lnTo>
                    <a:pt x="1" y="47"/>
                  </a:lnTo>
                  <a:lnTo>
                    <a:pt x="0" y="56"/>
                  </a:lnTo>
                  <a:lnTo>
                    <a:pt x="0" y="65"/>
                  </a:lnTo>
                  <a:lnTo>
                    <a:pt x="0" y="71"/>
                  </a:lnTo>
                  <a:lnTo>
                    <a:pt x="2" y="90"/>
                  </a:lnTo>
                  <a:lnTo>
                    <a:pt x="5" y="105"/>
                  </a:lnTo>
                  <a:lnTo>
                    <a:pt x="6" y="115"/>
                  </a:lnTo>
                  <a:lnTo>
                    <a:pt x="6" y="118"/>
                  </a:lnTo>
                </a:path>
              </a:pathLst>
            </a:custGeom>
            <a:noFill/>
            <a:ln w="1588">
              <a:solidFill>
                <a:srgbClr val="000000"/>
              </a:solidFill>
              <a:prstDash val="solid"/>
              <a:round/>
              <a:headEnd/>
              <a:tailEnd/>
            </a:ln>
          </p:spPr>
          <p:txBody>
            <a:bodyPr/>
            <a:lstStyle/>
            <a:p>
              <a:endParaRPr lang="en-US"/>
            </a:p>
          </p:txBody>
        </p:sp>
        <p:sp>
          <p:nvSpPr>
            <p:cNvPr id="1242360" name="Freeform 1272"/>
            <p:cNvSpPr>
              <a:spLocks/>
            </p:cNvSpPr>
            <p:nvPr/>
          </p:nvSpPr>
          <p:spPr bwMode="auto">
            <a:xfrm>
              <a:off x="3087" y="1939"/>
              <a:ext cx="51" cy="63"/>
            </a:xfrm>
            <a:custGeom>
              <a:avLst/>
              <a:gdLst/>
              <a:ahLst/>
              <a:cxnLst>
                <a:cxn ang="0">
                  <a:pos x="81" y="3"/>
                </a:cxn>
                <a:cxn ang="0">
                  <a:pos x="98" y="0"/>
                </a:cxn>
                <a:cxn ang="0">
                  <a:pos x="101" y="4"/>
                </a:cxn>
                <a:cxn ang="0">
                  <a:pos x="103" y="18"/>
                </a:cxn>
                <a:cxn ang="0">
                  <a:pos x="98" y="25"/>
                </a:cxn>
                <a:cxn ang="0">
                  <a:pos x="96" y="35"/>
                </a:cxn>
                <a:cxn ang="0">
                  <a:pos x="94" y="43"/>
                </a:cxn>
                <a:cxn ang="0">
                  <a:pos x="92" y="58"/>
                </a:cxn>
                <a:cxn ang="0">
                  <a:pos x="86" y="69"/>
                </a:cxn>
                <a:cxn ang="0">
                  <a:pos x="77" y="74"/>
                </a:cxn>
                <a:cxn ang="0">
                  <a:pos x="67" y="75"/>
                </a:cxn>
                <a:cxn ang="0">
                  <a:pos x="64" y="80"/>
                </a:cxn>
                <a:cxn ang="0">
                  <a:pos x="58" y="81"/>
                </a:cxn>
                <a:cxn ang="0">
                  <a:pos x="53" y="86"/>
                </a:cxn>
                <a:cxn ang="0">
                  <a:pos x="49" y="87"/>
                </a:cxn>
                <a:cxn ang="0">
                  <a:pos x="44" y="92"/>
                </a:cxn>
                <a:cxn ang="0">
                  <a:pos x="40" y="96"/>
                </a:cxn>
                <a:cxn ang="0">
                  <a:pos x="33" y="98"/>
                </a:cxn>
                <a:cxn ang="0">
                  <a:pos x="26" y="106"/>
                </a:cxn>
                <a:cxn ang="0">
                  <a:pos x="21" y="112"/>
                </a:cxn>
                <a:cxn ang="0">
                  <a:pos x="13" y="117"/>
                </a:cxn>
                <a:cxn ang="0">
                  <a:pos x="4" y="126"/>
                </a:cxn>
                <a:cxn ang="0">
                  <a:pos x="0" y="121"/>
                </a:cxn>
                <a:cxn ang="0">
                  <a:pos x="1" y="106"/>
                </a:cxn>
                <a:cxn ang="0">
                  <a:pos x="3" y="89"/>
                </a:cxn>
                <a:cxn ang="0">
                  <a:pos x="5" y="72"/>
                </a:cxn>
                <a:cxn ang="0">
                  <a:pos x="9" y="61"/>
                </a:cxn>
                <a:cxn ang="0">
                  <a:pos x="12" y="52"/>
                </a:cxn>
                <a:cxn ang="0">
                  <a:pos x="14" y="46"/>
                </a:cxn>
                <a:cxn ang="0">
                  <a:pos x="19" y="40"/>
                </a:cxn>
                <a:cxn ang="0">
                  <a:pos x="26" y="35"/>
                </a:cxn>
                <a:cxn ang="0">
                  <a:pos x="31" y="27"/>
                </a:cxn>
                <a:cxn ang="0">
                  <a:pos x="40" y="19"/>
                </a:cxn>
                <a:cxn ang="0">
                  <a:pos x="44" y="15"/>
                </a:cxn>
                <a:cxn ang="0">
                  <a:pos x="49" y="13"/>
                </a:cxn>
                <a:cxn ang="0">
                  <a:pos x="53" y="10"/>
                </a:cxn>
                <a:cxn ang="0">
                  <a:pos x="58" y="6"/>
                </a:cxn>
                <a:cxn ang="0">
                  <a:pos x="67" y="4"/>
                </a:cxn>
              </a:cxnLst>
              <a:rect l="0" t="0" r="r" b="b"/>
              <a:pathLst>
                <a:path w="103" h="126">
                  <a:moveTo>
                    <a:pt x="69" y="4"/>
                  </a:moveTo>
                  <a:lnTo>
                    <a:pt x="81" y="3"/>
                  </a:lnTo>
                  <a:lnTo>
                    <a:pt x="91" y="1"/>
                  </a:lnTo>
                  <a:lnTo>
                    <a:pt x="98" y="0"/>
                  </a:lnTo>
                  <a:lnTo>
                    <a:pt x="101" y="0"/>
                  </a:lnTo>
                  <a:lnTo>
                    <a:pt x="101" y="4"/>
                  </a:lnTo>
                  <a:lnTo>
                    <a:pt x="103" y="12"/>
                  </a:lnTo>
                  <a:lnTo>
                    <a:pt x="103" y="18"/>
                  </a:lnTo>
                  <a:lnTo>
                    <a:pt x="103" y="22"/>
                  </a:lnTo>
                  <a:lnTo>
                    <a:pt x="98" y="25"/>
                  </a:lnTo>
                  <a:lnTo>
                    <a:pt x="96" y="30"/>
                  </a:lnTo>
                  <a:lnTo>
                    <a:pt x="96" y="35"/>
                  </a:lnTo>
                  <a:lnTo>
                    <a:pt x="95" y="38"/>
                  </a:lnTo>
                  <a:lnTo>
                    <a:pt x="94" y="43"/>
                  </a:lnTo>
                  <a:lnTo>
                    <a:pt x="92" y="50"/>
                  </a:lnTo>
                  <a:lnTo>
                    <a:pt x="92" y="58"/>
                  </a:lnTo>
                  <a:lnTo>
                    <a:pt x="91" y="62"/>
                  </a:lnTo>
                  <a:lnTo>
                    <a:pt x="86" y="69"/>
                  </a:lnTo>
                  <a:lnTo>
                    <a:pt x="81" y="72"/>
                  </a:lnTo>
                  <a:lnTo>
                    <a:pt x="77" y="74"/>
                  </a:lnTo>
                  <a:lnTo>
                    <a:pt x="71" y="74"/>
                  </a:lnTo>
                  <a:lnTo>
                    <a:pt x="67" y="75"/>
                  </a:lnTo>
                  <a:lnTo>
                    <a:pt x="67" y="77"/>
                  </a:lnTo>
                  <a:lnTo>
                    <a:pt x="64" y="80"/>
                  </a:lnTo>
                  <a:lnTo>
                    <a:pt x="62" y="81"/>
                  </a:lnTo>
                  <a:lnTo>
                    <a:pt x="58" y="81"/>
                  </a:lnTo>
                  <a:lnTo>
                    <a:pt x="54" y="83"/>
                  </a:lnTo>
                  <a:lnTo>
                    <a:pt x="53" y="86"/>
                  </a:lnTo>
                  <a:lnTo>
                    <a:pt x="51" y="86"/>
                  </a:lnTo>
                  <a:lnTo>
                    <a:pt x="49" y="87"/>
                  </a:lnTo>
                  <a:lnTo>
                    <a:pt x="45" y="89"/>
                  </a:lnTo>
                  <a:lnTo>
                    <a:pt x="44" y="92"/>
                  </a:lnTo>
                  <a:lnTo>
                    <a:pt x="40" y="95"/>
                  </a:lnTo>
                  <a:lnTo>
                    <a:pt x="40" y="96"/>
                  </a:lnTo>
                  <a:lnTo>
                    <a:pt x="36" y="96"/>
                  </a:lnTo>
                  <a:lnTo>
                    <a:pt x="33" y="98"/>
                  </a:lnTo>
                  <a:lnTo>
                    <a:pt x="29" y="99"/>
                  </a:lnTo>
                  <a:lnTo>
                    <a:pt x="26" y="106"/>
                  </a:lnTo>
                  <a:lnTo>
                    <a:pt x="22" y="111"/>
                  </a:lnTo>
                  <a:lnTo>
                    <a:pt x="21" y="112"/>
                  </a:lnTo>
                  <a:lnTo>
                    <a:pt x="18" y="114"/>
                  </a:lnTo>
                  <a:lnTo>
                    <a:pt x="13" y="117"/>
                  </a:lnTo>
                  <a:lnTo>
                    <a:pt x="9" y="121"/>
                  </a:lnTo>
                  <a:lnTo>
                    <a:pt x="4" y="126"/>
                  </a:lnTo>
                  <a:lnTo>
                    <a:pt x="0" y="126"/>
                  </a:lnTo>
                  <a:lnTo>
                    <a:pt x="0" y="121"/>
                  </a:lnTo>
                  <a:lnTo>
                    <a:pt x="0" y="115"/>
                  </a:lnTo>
                  <a:lnTo>
                    <a:pt x="1" y="106"/>
                  </a:lnTo>
                  <a:lnTo>
                    <a:pt x="1" y="99"/>
                  </a:lnTo>
                  <a:lnTo>
                    <a:pt x="3" y="89"/>
                  </a:lnTo>
                  <a:lnTo>
                    <a:pt x="4" y="81"/>
                  </a:lnTo>
                  <a:lnTo>
                    <a:pt x="5" y="72"/>
                  </a:lnTo>
                  <a:lnTo>
                    <a:pt x="6" y="65"/>
                  </a:lnTo>
                  <a:lnTo>
                    <a:pt x="9" y="61"/>
                  </a:lnTo>
                  <a:lnTo>
                    <a:pt x="10" y="56"/>
                  </a:lnTo>
                  <a:lnTo>
                    <a:pt x="12" y="52"/>
                  </a:lnTo>
                  <a:lnTo>
                    <a:pt x="13" y="47"/>
                  </a:lnTo>
                  <a:lnTo>
                    <a:pt x="14" y="46"/>
                  </a:lnTo>
                  <a:lnTo>
                    <a:pt x="17" y="43"/>
                  </a:lnTo>
                  <a:lnTo>
                    <a:pt x="19" y="40"/>
                  </a:lnTo>
                  <a:lnTo>
                    <a:pt x="23" y="35"/>
                  </a:lnTo>
                  <a:lnTo>
                    <a:pt x="26" y="35"/>
                  </a:lnTo>
                  <a:lnTo>
                    <a:pt x="28" y="31"/>
                  </a:lnTo>
                  <a:lnTo>
                    <a:pt x="31" y="27"/>
                  </a:lnTo>
                  <a:lnTo>
                    <a:pt x="37" y="22"/>
                  </a:lnTo>
                  <a:lnTo>
                    <a:pt x="40" y="19"/>
                  </a:lnTo>
                  <a:lnTo>
                    <a:pt x="42" y="18"/>
                  </a:lnTo>
                  <a:lnTo>
                    <a:pt x="44" y="15"/>
                  </a:lnTo>
                  <a:lnTo>
                    <a:pt x="46" y="15"/>
                  </a:lnTo>
                  <a:lnTo>
                    <a:pt x="49" y="13"/>
                  </a:lnTo>
                  <a:lnTo>
                    <a:pt x="51" y="12"/>
                  </a:lnTo>
                  <a:lnTo>
                    <a:pt x="53" y="10"/>
                  </a:lnTo>
                  <a:lnTo>
                    <a:pt x="55" y="9"/>
                  </a:lnTo>
                  <a:lnTo>
                    <a:pt x="58" y="6"/>
                  </a:lnTo>
                  <a:lnTo>
                    <a:pt x="63" y="6"/>
                  </a:lnTo>
                  <a:lnTo>
                    <a:pt x="67" y="4"/>
                  </a:lnTo>
                  <a:lnTo>
                    <a:pt x="69" y="4"/>
                  </a:lnTo>
                  <a:close/>
                </a:path>
              </a:pathLst>
            </a:custGeom>
            <a:solidFill>
              <a:srgbClr val="FFFFFF"/>
            </a:solidFill>
            <a:ln w="9525">
              <a:noFill/>
              <a:round/>
              <a:headEnd/>
              <a:tailEnd/>
            </a:ln>
          </p:spPr>
          <p:txBody>
            <a:bodyPr/>
            <a:lstStyle/>
            <a:p>
              <a:endParaRPr lang="en-US"/>
            </a:p>
          </p:txBody>
        </p:sp>
        <p:sp>
          <p:nvSpPr>
            <p:cNvPr id="1242361" name="Freeform 1273"/>
            <p:cNvSpPr>
              <a:spLocks/>
            </p:cNvSpPr>
            <p:nvPr/>
          </p:nvSpPr>
          <p:spPr bwMode="auto">
            <a:xfrm>
              <a:off x="3087" y="1939"/>
              <a:ext cx="51" cy="63"/>
            </a:xfrm>
            <a:custGeom>
              <a:avLst/>
              <a:gdLst/>
              <a:ahLst/>
              <a:cxnLst>
                <a:cxn ang="0">
                  <a:pos x="69" y="4"/>
                </a:cxn>
                <a:cxn ang="0">
                  <a:pos x="91" y="1"/>
                </a:cxn>
                <a:cxn ang="0">
                  <a:pos x="101" y="0"/>
                </a:cxn>
                <a:cxn ang="0">
                  <a:pos x="103" y="12"/>
                </a:cxn>
                <a:cxn ang="0">
                  <a:pos x="103" y="22"/>
                </a:cxn>
                <a:cxn ang="0">
                  <a:pos x="96" y="30"/>
                </a:cxn>
                <a:cxn ang="0">
                  <a:pos x="95" y="38"/>
                </a:cxn>
                <a:cxn ang="0">
                  <a:pos x="92" y="50"/>
                </a:cxn>
                <a:cxn ang="0">
                  <a:pos x="91" y="62"/>
                </a:cxn>
                <a:cxn ang="0">
                  <a:pos x="81" y="72"/>
                </a:cxn>
                <a:cxn ang="0">
                  <a:pos x="71" y="74"/>
                </a:cxn>
                <a:cxn ang="0">
                  <a:pos x="67" y="77"/>
                </a:cxn>
                <a:cxn ang="0">
                  <a:pos x="62" y="81"/>
                </a:cxn>
                <a:cxn ang="0">
                  <a:pos x="54" y="83"/>
                </a:cxn>
                <a:cxn ang="0">
                  <a:pos x="51" y="86"/>
                </a:cxn>
                <a:cxn ang="0">
                  <a:pos x="45" y="89"/>
                </a:cxn>
                <a:cxn ang="0">
                  <a:pos x="40" y="95"/>
                </a:cxn>
                <a:cxn ang="0">
                  <a:pos x="36" y="96"/>
                </a:cxn>
                <a:cxn ang="0">
                  <a:pos x="29" y="99"/>
                </a:cxn>
                <a:cxn ang="0">
                  <a:pos x="22" y="111"/>
                </a:cxn>
                <a:cxn ang="0">
                  <a:pos x="18" y="114"/>
                </a:cxn>
                <a:cxn ang="0">
                  <a:pos x="9" y="121"/>
                </a:cxn>
                <a:cxn ang="0">
                  <a:pos x="0" y="126"/>
                </a:cxn>
                <a:cxn ang="0">
                  <a:pos x="0" y="115"/>
                </a:cxn>
                <a:cxn ang="0">
                  <a:pos x="1" y="99"/>
                </a:cxn>
                <a:cxn ang="0">
                  <a:pos x="4" y="81"/>
                </a:cxn>
                <a:cxn ang="0">
                  <a:pos x="6" y="65"/>
                </a:cxn>
                <a:cxn ang="0">
                  <a:pos x="10" y="56"/>
                </a:cxn>
                <a:cxn ang="0">
                  <a:pos x="13" y="47"/>
                </a:cxn>
                <a:cxn ang="0">
                  <a:pos x="17" y="43"/>
                </a:cxn>
                <a:cxn ang="0">
                  <a:pos x="23" y="35"/>
                </a:cxn>
                <a:cxn ang="0">
                  <a:pos x="28" y="31"/>
                </a:cxn>
                <a:cxn ang="0">
                  <a:pos x="37" y="22"/>
                </a:cxn>
                <a:cxn ang="0">
                  <a:pos x="42" y="18"/>
                </a:cxn>
                <a:cxn ang="0">
                  <a:pos x="46" y="15"/>
                </a:cxn>
                <a:cxn ang="0">
                  <a:pos x="51" y="12"/>
                </a:cxn>
                <a:cxn ang="0">
                  <a:pos x="55" y="9"/>
                </a:cxn>
                <a:cxn ang="0">
                  <a:pos x="63" y="6"/>
                </a:cxn>
                <a:cxn ang="0">
                  <a:pos x="69" y="4"/>
                </a:cxn>
              </a:cxnLst>
              <a:rect l="0" t="0" r="r" b="b"/>
              <a:pathLst>
                <a:path w="103" h="126">
                  <a:moveTo>
                    <a:pt x="69" y="4"/>
                  </a:moveTo>
                  <a:lnTo>
                    <a:pt x="69" y="4"/>
                  </a:lnTo>
                  <a:lnTo>
                    <a:pt x="81" y="3"/>
                  </a:lnTo>
                  <a:lnTo>
                    <a:pt x="91" y="1"/>
                  </a:lnTo>
                  <a:lnTo>
                    <a:pt x="98" y="0"/>
                  </a:lnTo>
                  <a:lnTo>
                    <a:pt x="101" y="0"/>
                  </a:lnTo>
                  <a:lnTo>
                    <a:pt x="101" y="4"/>
                  </a:lnTo>
                  <a:lnTo>
                    <a:pt x="103" y="12"/>
                  </a:lnTo>
                  <a:lnTo>
                    <a:pt x="103" y="18"/>
                  </a:lnTo>
                  <a:lnTo>
                    <a:pt x="103" y="22"/>
                  </a:lnTo>
                  <a:lnTo>
                    <a:pt x="98" y="25"/>
                  </a:lnTo>
                  <a:lnTo>
                    <a:pt x="96" y="30"/>
                  </a:lnTo>
                  <a:lnTo>
                    <a:pt x="96" y="35"/>
                  </a:lnTo>
                  <a:lnTo>
                    <a:pt x="95" y="38"/>
                  </a:lnTo>
                  <a:lnTo>
                    <a:pt x="94" y="43"/>
                  </a:lnTo>
                  <a:lnTo>
                    <a:pt x="92" y="50"/>
                  </a:lnTo>
                  <a:lnTo>
                    <a:pt x="92" y="58"/>
                  </a:lnTo>
                  <a:lnTo>
                    <a:pt x="91" y="62"/>
                  </a:lnTo>
                  <a:lnTo>
                    <a:pt x="86" y="69"/>
                  </a:lnTo>
                  <a:lnTo>
                    <a:pt x="81" y="72"/>
                  </a:lnTo>
                  <a:lnTo>
                    <a:pt x="77" y="74"/>
                  </a:lnTo>
                  <a:lnTo>
                    <a:pt x="71" y="74"/>
                  </a:lnTo>
                  <a:lnTo>
                    <a:pt x="67" y="75"/>
                  </a:lnTo>
                  <a:lnTo>
                    <a:pt x="67" y="77"/>
                  </a:lnTo>
                  <a:lnTo>
                    <a:pt x="64" y="80"/>
                  </a:lnTo>
                  <a:lnTo>
                    <a:pt x="62" y="81"/>
                  </a:lnTo>
                  <a:lnTo>
                    <a:pt x="58" y="81"/>
                  </a:lnTo>
                  <a:lnTo>
                    <a:pt x="54" y="83"/>
                  </a:lnTo>
                  <a:lnTo>
                    <a:pt x="53" y="86"/>
                  </a:lnTo>
                  <a:lnTo>
                    <a:pt x="51" y="86"/>
                  </a:lnTo>
                  <a:lnTo>
                    <a:pt x="49" y="87"/>
                  </a:lnTo>
                  <a:lnTo>
                    <a:pt x="45" y="89"/>
                  </a:lnTo>
                  <a:lnTo>
                    <a:pt x="44" y="92"/>
                  </a:lnTo>
                  <a:lnTo>
                    <a:pt x="40" y="95"/>
                  </a:lnTo>
                  <a:lnTo>
                    <a:pt x="40" y="96"/>
                  </a:lnTo>
                  <a:lnTo>
                    <a:pt x="36" y="96"/>
                  </a:lnTo>
                  <a:lnTo>
                    <a:pt x="33" y="98"/>
                  </a:lnTo>
                  <a:lnTo>
                    <a:pt x="29" y="99"/>
                  </a:lnTo>
                  <a:lnTo>
                    <a:pt x="26" y="106"/>
                  </a:lnTo>
                  <a:lnTo>
                    <a:pt x="22" y="111"/>
                  </a:lnTo>
                  <a:lnTo>
                    <a:pt x="21" y="112"/>
                  </a:lnTo>
                  <a:lnTo>
                    <a:pt x="18" y="114"/>
                  </a:lnTo>
                  <a:lnTo>
                    <a:pt x="13" y="117"/>
                  </a:lnTo>
                  <a:lnTo>
                    <a:pt x="9" y="121"/>
                  </a:lnTo>
                  <a:lnTo>
                    <a:pt x="4" y="126"/>
                  </a:lnTo>
                  <a:lnTo>
                    <a:pt x="0" y="126"/>
                  </a:lnTo>
                  <a:lnTo>
                    <a:pt x="0" y="121"/>
                  </a:lnTo>
                  <a:lnTo>
                    <a:pt x="0" y="115"/>
                  </a:lnTo>
                  <a:lnTo>
                    <a:pt x="1" y="106"/>
                  </a:lnTo>
                  <a:lnTo>
                    <a:pt x="1" y="99"/>
                  </a:lnTo>
                  <a:lnTo>
                    <a:pt x="3" y="89"/>
                  </a:lnTo>
                  <a:lnTo>
                    <a:pt x="4" y="81"/>
                  </a:lnTo>
                  <a:lnTo>
                    <a:pt x="5" y="72"/>
                  </a:lnTo>
                  <a:lnTo>
                    <a:pt x="6" y="65"/>
                  </a:lnTo>
                  <a:lnTo>
                    <a:pt x="9" y="61"/>
                  </a:lnTo>
                  <a:lnTo>
                    <a:pt x="10" y="56"/>
                  </a:lnTo>
                  <a:lnTo>
                    <a:pt x="12" y="52"/>
                  </a:lnTo>
                  <a:lnTo>
                    <a:pt x="13" y="47"/>
                  </a:lnTo>
                  <a:lnTo>
                    <a:pt x="14" y="46"/>
                  </a:lnTo>
                  <a:lnTo>
                    <a:pt x="17" y="43"/>
                  </a:lnTo>
                  <a:lnTo>
                    <a:pt x="19" y="40"/>
                  </a:lnTo>
                  <a:lnTo>
                    <a:pt x="23" y="35"/>
                  </a:lnTo>
                  <a:lnTo>
                    <a:pt x="26" y="35"/>
                  </a:lnTo>
                  <a:lnTo>
                    <a:pt x="28" y="31"/>
                  </a:lnTo>
                  <a:lnTo>
                    <a:pt x="31" y="27"/>
                  </a:lnTo>
                  <a:lnTo>
                    <a:pt x="37" y="22"/>
                  </a:lnTo>
                  <a:lnTo>
                    <a:pt x="40" y="19"/>
                  </a:lnTo>
                  <a:lnTo>
                    <a:pt x="42" y="18"/>
                  </a:lnTo>
                  <a:lnTo>
                    <a:pt x="44" y="15"/>
                  </a:lnTo>
                  <a:lnTo>
                    <a:pt x="46" y="15"/>
                  </a:lnTo>
                  <a:lnTo>
                    <a:pt x="49" y="13"/>
                  </a:lnTo>
                  <a:lnTo>
                    <a:pt x="51" y="12"/>
                  </a:lnTo>
                  <a:lnTo>
                    <a:pt x="53" y="10"/>
                  </a:lnTo>
                  <a:lnTo>
                    <a:pt x="55" y="9"/>
                  </a:lnTo>
                  <a:lnTo>
                    <a:pt x="58" y="6"/>
                  </a:lnTo>
                  <a:lnTo>
                    <a:pt x="63" y="6"/>
                  </a:lnTo>
                  <a:lnTo>
                    <a:pt x="67" y="4"/>
                  </a:lnTo>
                  <a:lnTo>
                    <a:pt x="69" y="4"/>
                  </a:lnTo>
                  <a:close/>
                </a:path>
              </a:pathLst>
            </a:custGeom>
            <a:noFill/>
            <a:ln w="1588">
              <a:solidFill>
                <a:srgbClr val="000000"/>
              </a:solidFill>
              <a:prstDash val="solid"/>
              <a:round/>
              <a:headEnd/>
              <a:tailEnd/>
            </a:ln>
          </p:spPr>
          <p:txBody>
            <a:bodyPr/>
            <a:lstStyle/>
            <a:p>
              <a:endParaRPr lang="en-US"/>
            </a:p>
          </p:txBody>
        </p:sp>
        <p:sp>
          <p:nvSpPr>
            <p:cNvPr id="1242362" name="Freeform 1274"/>
            <p:cNvSpPr>
              <a:spLocks/>
            </p:cNvSpPr>
            <p:nvPr/>
          </p:nvSpPr>
          <p:spPr bwMode="auto">
            <a:xfrm>
              <a:off x="3127" y="1939"/>
              <a:ext cx="9" cy="2"/>
            </a:xfrm>
            <a:custGeom>
              <a:avLst/>
              <a:gdLst/>
              <a:ahLst/>
              <a:cxnLst>
                <a:cxn ang="0">
                  <a:pos x="0" y="3"/>
                </a:cxn>
                <a:cxn ang="0">
                  <a:pos x="0" y="3"/>
                </a:cxn>
                <a:cxn ang="0">
                  <a:pos x="9" y="1"/>
                </a:cxn>
                <a:cxn ang="0">
                  <a:pos x="14" y="1"/>
                </a:cxn>
                <a:cxn ang="0">
                  <a:pos x="17" y="0"/>
                </a:cxn>
              </a:cxnLst>
              <a:rect l="0" t="0" r="r" b="b"/>
              <a:pathLst>
                <a:path w="17" h="3">
                  <a:moveTo>
                    <a:pt x="0" y="3"/>
                  </a:moveTo>
                  <a:lnTo>
                    <a:pt x="0" y="3"/>
                  </a:lnTo>
                  <a:lnTo>
                    <a:pt x="9" y="1"/>
                  </a:lnTo>
                  <a:lnTo>
                    <a:pt x="14" y="1"/>
                  </a:lnTo>
                  <a:lnTo>
                    <a:pt x="17" y="0"/>
                  </a:lnTo>
                </a:path>
              </a:pathLst>
            </a:custGeom>
            <a:noFill/>
            <a:ln w="1588">
              <a:solidFill>
                <a:srgbClr val="000000"/>
              </a:solidFill>
              <a:prstDash val="solid"/>
              <a:round/>
              <a:headEnd/>
              <a:tailEnd/>
            </a:ln>
          </p:spPr>
          <p:txBody>
            <a:bodyPr/>
            <a:lstStyle/>
            <a:p>
              <a:endParaRPr lang="en-US"/>
            </a:p>
          </p:txBody>
        </p:sp>
        <p:sp>
          <p:nvSpPr>
            <p:cNvPr id="1242363" name="Freeform 1275"/>
            <p:cNvSpPr>
              <a:spLocks/>
            </p:cNvSpPr>
            <p:nvPr/>
          </p:nvSpPr>
          <p:spPr bwMode="auto">
            <a:xfrm>
              <a:off x="3087" y="1974"/>
              <a:ext cx="4" cy="28"/>
            </a:xfrm>
            <a:custGeom>
              <a:avLst/>
              <a:gdLst/>
              <a:ahLst/>
              <a:cxnLst>
                <a:cxn ang="0">
                  <a:pos x="0" y="57"/>
                </a:cxn>
                <a:cxn ang="0">
                  <a:pos x="0" y="57"/>
                </a:cxn>
                <a:cxn ang="0">
                  <a:pos x="0" y="52"/>
                </a:cxn>
                <a:cxn ang="0">
                  <a:pos x="0" y="46"/>
                </a:cxn>
                <a:cxn ang="0">
                  <a:pos x="1" y="40"/>
                </a:cxn>
                <a:cxn ang="0">
                  <a:pos x="1" y="32"/>
                </a:cxn>
                <a:cxn ang="0">
                  <a:pos x="3" y="23"/>
                </a:cxn>
                <a:cxn ang="0">
                  <a:pos x="4" y="15"/>
                </a:cxn>
                <a:cxn ang="0">
                  <a:pos x="5" y="6"/>
                </a:cxn>
                <a:cxn ang="0">
                  <a:pos x="8" y="0"/>
                </a:cxn>
              </a:cxnLst>
              <a:rect l="0" t="0" r="r" b="b"/>
              <a:pathLst>
                <a:path w="8" h="57">
                  <a:moveTo>
                    <a:pt x="0" y="57"/>
                  </a:moveTo>
                  <a:lnTo>
                    <a:pt x="0" y="57"/>
                  </a:lnTo>
                  <a:lnTo>
                    <a:pt x="0" y="52"/>
                  </a:lnTo>
                  <a:lnTo>
                    <a:pt x="0" y="46"/>
                  </a:lnTo>
                  <a:lnTo>
                    <a:pt x="1" y="40"/>
                  </a:lnTo>
                  <a:lnTo>
                    <a:pt x="1" y="32"/>
                  </a:lnTo>
                  <a:lnTo>
                    <a:pt x="3" y="23"/>
                  </a:lnTo>
                  <a:lnTo>
                    <a:pt x="4" y="15"/>
                  </a:lnTo>
                  <a:lnTo>
                    <a:pt x="5" y="6"/>
                  </a:lnTo>
                  <a:lnTo>
                    <a:pt x="8" y="0"/>
                  </a:lnTo>
                </a:path>
              </a:pathLst>
            </a:custGeom>
            <a:noFill/>
            <a:ln w="1588">
              <a:solidFill>
                <a:srgbClr val="000000"/>
              </a:solidFill>
              <a:prstDash val="solid"/>
              <a:round/>
              <a:headEnd/>
              <a:tailEnd/>
            </a:ln>
          </p:spPr>
          <p:txBody>
            <a:bodyPr/>
            <a:lstStyle/>
            <a:p>
              <a:endParaRPr lang="en-US"/>
            </a:p>
          </p:txBody>
        </p:sp>
        <p:sp>
          <p:nvSpPr>
            <p:cNvPr id="1242364" name="Freeform 1276"/>
            <p:cNvSpPr>
              <a:spLocks/>
            </p:cNvSpPr>
            <p:nvPr/>
          </p:nvSpPr>
          <p:spPr bwMode="auto">
            <a:xfrm>
              <a:off x="3098" y="1959"/>
              <a:ext cx="4" cy="21"/>
            </a:xfrm>
            <a:custGeom>
              <a:avLst/>
              <a:gdLst/>
              <a:ahLst/>
              <a:cxnLst>
                <a:cxn ang="0">
                  <a:pos x="9" y="0"/>
                </a:cxn>
                <a:cxn ang="0">
                  <a:pos x="9" y="0"/>
                </a:cxn>
                <a:cxn ang="0">
                  <a:pos x="6" y="9"/>
                </a:cxn>
                <a:cxn ang="0">
                  <a:pos x="5" y="21"/>
                </a:cxn>
                <a:cxn ang="0">
                  <a:pos x="4" y="31"/>
                </a:cxn>
                <a:cxn ang="0">
                  <a:pos x="0" y="43"/>
                </a:cxn>
              </a:cxnLst>
              <a:rect l="0" t="0" r="r" b="b"/>
              <a:pathLst>
                <a:path w="9" h="43">
                  <a:moveTo>
                    <a:pt x="9" y="0"/>
                  </a:moveTo>
                  <a:lnTo>
                    <a:pt x="9" y="0"/>
                  </a:lnTo>
                  <a:lnTo>
                    <a:pt x="6" y="9"/>
                  </a:lnTo>
                  <a:lnTo>
                    <a:pt x="5" y="21"/>
                  </a:lnTo>
                  <a:lnTo>
                    <a:pt x="4" y="31"/>
                  </a:lnTo>
                  <a:lnTo>
                    <a:pt x="0" y="43"/>
                  </a:lnTo>
                </a:path>
              </a:pathLst>
            </a:custGeom>
            <a:noFill/>
            <a:ln w="1588">
              <a:solidFill>
                <a:srgbClr val="000000"/>
              </a:solidFill>
              <a:prstDash val="solid"/>
              <a:round/>
              <a:headEnd/>
              <a:tailEnd/>
            </a:ln>
          </p:spPr>
          <p:txBody>
            <a:bodyPr/>
            <a:lstStyle/>
            <a:p>
              <a:endParaRPr lang="en-US"/>
            </a:p>
          </p:txBody>
        </p:sp>
        <p:sp>
          <p:nvSpPr>
            <p:cNvPr id="1242365" name="Freeform 1277"/>
            <p:cNvSpPr>
              <a:spLocks/>
            </p:cNvSpPr>
            <p:nvPr/>
          </p:nvSpPr>
          <p:spPr bwMode="auto">
            <a:xfrm>
              <a:off x="3038" y="1970"/>
              <a:ext cx="227" cy="406"/>
            </a:xfrm>
            <a:custGeom>
              <a:avLst/>
              <a:gdLst/>
              <a:ahLst/>
              <a:cxnLst>
                <a:cxn ang="0">
                  <a:pos x="289" y="20"/>
                </a:cxn>
                <a:cxn ang="0">
                  <a:pos x="270" y="45"/>
                </a:cxn>
                <a:cxn ang="0">
                  <a:pos x="244" y="65"/>
                </a:cxn>
                <a:cxn ang="0">
                  <a:pos x="177" y="109"/>
                </a:cxn>
                <a:cxn ang="0">
                  <a:pos x="120" y="164"/>
                </a:cxn>
                <a:cxn ang="0">
                  <a:pos x="73" y="228"/>
                </a:cxn>
                <a:cxn ang="0">
                  <a:pos x="37" y="297"/>
                </a:cxn>
                <a:cxn ang="0">
                  <a:pos x="13" y="368"/>
                </a:cxn>
                <a:cxn ang="0">
                  <a:pos x="3" y="411"/>
                </a:cxn>
                <a:cxn ang="0">
                  <a:pos x="4" y="441"/>
                </a:cxn>
                <a:cxn ang="0">
                  <a:pos x="18" y="457"/>
                </a:cxn>
                <a:cxn ang="0">
                  <a:pos x="26" y="494"/>
                </a:cxn>
                <a:cxn ang="0">
                  <a:pos x="36" y="518"/>
                </a:cxn>
                <a:cxn ang="0">
                  <a:pos x="49" y="539"/>
                </a:cxn>
                <a:cxn ang="0">
                  <a:pos x="55" y="567"/>
                </a:cxn>
                <a:cxn ang="0">
                  <a:pos x="59" y="586"/>
                </a:cxn>
                <a:cxn ang="0">
                  <a:pos x="64" y="608"/>
                </a:cxn>
                <a:cxn ang="0">
                  <a:pos x="71" y="633"/>
                </a:cxn>
                <a:cxn ang="0">
                  <a:pos x="75" y="654"/>
                </a:cxn>
                <a:cxn ang="0">
                  <a:pos x="81" y="691"/>
                </a:cxn>
                <a:cxn ang="0">
                  <a:pos x="85" y="716"/>
                </a:cxn>
                <a:cxn ang="0">
                  <a:pos x="90" y="737"/>
                </a:cxn>
                <a:cxn ang="0">
                  <a:pos x="94" y="752"/>
                </a:cxn>
                <a:cxn ang="0">
                  <a:pos x="95" y="771"/>
                </a:cxn>
                <a:cxn ang="0">
                  <a:pos x="100" y="792"/>
                </a:cxn>
                <a:cxn ang="0">
                  <a:pos x="116" y="795"/>
                </a:cxn>
                <a:cxn ang="0">
                  <a:pos x="131" y="762"/>
                </a:cxn>
                <a:cxn ang="0">
                  <a:pos x="153" y="734"/>
                </a:cxn>
                <a:cxn ang="0">
                  <a:pos x="203" y="684"/>
                </a:cxn>
                <a:cxn ang="0">
                  <a:pos x="258" y="657"/>
                </a:cxn>
                <a:cxn ang="0">
                  <a:pos x="313" y="627"/>
                </a:cxn>
                <a:cxn ang="0">
                  <a:pos x="375" y="583"/>
                </a:cxn>
                <a:cxn ang="0">
                  <a:pos x="429" y="522"/>
                </a:cxn>
                <a:cxn ang="0">
                  <a:pos x="452" y="462"/>
                </a:cxn>
                <a:cxn ang="0">
                  <a:pos x="456" y="416"/>
                </a:cxn>
                <a:cxn ang="0">
                  <a:pos x="456" y="370"/>
                </a:cxn>
                <a:cxn ang="0">
                  <a:pos x="456" y="333"/>
                </a:cxn>
                <a:cxn ang="0">
                  <a:pos x="445" y="311"/>
                </a:cxn>
                <a:cxn ang="0">
                  <a:pos x="428" y="299"/>
                </a:cxn>
                <a:cxn ang="0">
                  <a:pos x="419" y="282"/>
                </a:cxn>
                <a:cxn ang="0">
                  <a:pos x="410" y="257"/>
                </a:cxn>
                <a:cxn ang="0">
                  <a:pos x="404" y="234"/>
                </a:cxn>
                <a:cxn ang="0">
                  <a:pos x="392" y="207"/>
                </a:cxn>
                <a:cxn ang="0">
                  <a:pos x="386" y="186"/>
                </a:cxn>
                <a:cxn ang="0">
                  <a:pos x="380" y="159"/>
                </a:cxn>
                <a:cxn ang="0">
                  <a:pos x="371" y="134"/>
                </a:cxn>
                <a:cxn ang="0">
                  <a:pos x="368" y="117"/>
                </a:cxn>
                <a:cxn ang="0">
                  <a:pos x="361" y="102"/>
                </a:cxn>
                <a:cxn ang="0">
                  <a:pos x="349" y="84"/>
                </a:cxn>
                <a:cxn ang="0">
                  <a:pos x="334" y="65"/>
                </a:cxn>
                <a:cxn ang="0">
                  <a:pos x="329" y="45"/>
                </a:cxn>
                <a:cxn ang="0">
                  <a:pos x="313" y="26"/>
                </a:cxn>
                <a:cxn ang="0">
                  <a:pos x="303" y="4"/>
                </a:cxn>
              </a:cxnLst>
              <a:rect l="0" t="0" r="r" b="b"/>
              <a:pathLst>
                <a:path w="456" h="812">
                  <a:moveTo>
                    <a:pt x="302" y="0"/>
                  </a:move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7"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lnTo>
                    <a:pt x="4" y="441"/>
                  </a:lnTo>
                  <a:lnTo>
                    <a:pt x="9" y="447"/>
                  </a:lnTo>
                  <a:lnTo>
                    <a:pt x="13" y="453"/>
                  </a:lnTo>
                  <a:lnTo>
                    <a:pt x="18" y="457"/>
                  </a:lnTo>
                  <a:lnTo>
                    <a:pt x="21" y="467"/>
                  </a:lnTo>
                  <a:lnTo>
                    <a:pt x="23" y="481"/>
                  </a:lnTo>
                  <a:lnTo>
                    <a:pt x="26" y="494"/>
                  </a:lnTo>
                  <a:lnTo>
                    <a:pt x="27" y="503"/>
                  </a:lnTo>
                  <a:lnTo>
                    <a:pt x="32" y="510"/>
                  </a:lnTo>
                  <a:lnTo>
                    <a:pt x="36" y="518"/>
                  </a:lnTo>
                  <a:lnTo>
                    <a:pt x="41" y="525"/>
                  </a:lnTo>
                  <a:lnTo>
                    <a:pt x="45" y="533"/>
                  </a:lnTo>
                  <a:lnTo>
                    <a:pt x="49" y="539"/>
                  </a:lnTo>
                  <a:lnTo>
                    <a:pt x="53" y="547"/>
                  </a:lnTo>
                  <a:lnTo>
                    <a:pt x="55" y="555"/>
                  </a:lnTo>
                  <a:lnTo>
                    <a:pt x="55" y="567"/>
                  </a:lnTo>
                  <a:lnTo>
                    <a:pt x="55" y="577"/>
                  </a:lnTo>
                  <a:lnTo>
                    <a:pt x="58" y="581"/>
                  </a:lnTo>
                  <a:lnTo>
                    <a:pt x="59" y="586"/>
                  </a:lnTo>
                  <a:lnTo>
                    <a:pt x="62" y="592"/>
                  </a:lnTo>
                  <a:lnTo>
                    <a:pt x="64" y="601"/>
                  </a:lnTo>
                  <a:lnTo>
                    <a:pt x="64" y="608"/>
                  </a:lnTo>
                  <a:lnTo>
                    <a:pt x="64" y="615"/>
                  </a:lnTo>
                  <a:lnTo>
                    <a:pt x="68" y="623"/>
                  </a:lnTo>
                  <a:lnTo>
                    <a:pt x="71" y="633"/>
                  </a:lnTo>
                  <a:lnTo>
                    <a:pt x="75" y="642"/>
                  </a:lnTo>
                  <a:lnTo>
                    <a:pt x="75" y="651"/>
                  </a:lnTo>
                  <a:lnTo>
                    <a:pt x="75" y="654"/>
                  </a:lnTo>
                  <a:lnTo>
                    <a:pt x="77" y="667"/>
                  </a:lnTo>
                  <a:lnTo>
                    <a:pt x="78" y="679"/>
                  </a:lnTo>
                  <a:lnTo>
                    <a:pt x="81" y="691"/>
                  </a:lnTo>
                  <a:lnTo>
                    <a:pt x="82" y="698"/>
                  </a:lnTo>
                  <a:lnTo>
                    <a:pt x="84" y="707"/>
                  </a:lnTo>
                  <a:lnTo>
                    <a:pt x="85" y="716"/>
                  </a:lnTo>
                  <a:lnTo>
                    <a:pt x="86" y="724"/>
                  </a:lnTo>
                  <a:lnTo>
                    <a:pt x="86" y="729"/>
                  </a:lnTo>
                  <a:lnTo>
                    <a:pt x="90" y="737"/>
                  </a:lnTo>
                  <a:lnTo>
                    <a:pt x="93" y="740"/>
                  </a:lnTo>
                  <a:lnTo>
                    <a:pt x="94" y="746"/>
                  </a:lnTo>
                  <a:lnTo>
                    <a:pt x="94" y="752"/>
                  </a:lnTo>
                  <a:lnTo>
                    <a:pt x="94" y="759"/>
                  </a:lnTo>
                  <a:lnTo>
                    <a:pt x="94" y="765"/>
                  </a:lnTo>
                  <a:lnTo>
                    <a:pt x="95" y="771"/>
                  </a:lnTo>
                  <a:lnTo>
                    <a:pt x="96" y="783"/>
                  </a:lnTo>
                  <a:lnTo>
                    <a:pt x="96" y="786"/>
                  </a:lnTo>
                  <a:lnTo>
                    <a:pt x="100" y="792"/>
                  </a:lnTo>
                  <a:lnTo>
                    <a:pt x="103" y="801"/>
                  </a:lnTo>
                  <a:lnTo>
                    <a:pt x="108" y="812"/>
                  </a:lnTo>
                  <a:lnTo>
                    <a:pt x="116" y="795"/>
                  </a:lnTo>
                  <a:lnTo>
                    <a:pt x="121" y="781"/>
                  </a:lnTo>
                  <a:lnTo>
                    <a:pt x="127" y="771"/>
                  </a:lnTo>
                  <a:lnTo>
                    <a:pt x="131" y="762"/>
                  </a:lnTo>
                  <a:lnTo>
                    <a:pt x="136" y="756"/>
                  </a:lnTo>
                  <a:lnTo>
                    <a:pt x="143" y="746"/>
                  </a:lnTo>
                  <a:lnTo>
                    <a:pt x="153" y="734"/>
                  </a:lnTo>
                  <a:lnTo>
                    <a:pt x="166" y="719"/>
                  </a:lnTo>
                  <a:lnTo>
                    <a:pt x="185" y="698"/>
                  </a:lnTo>
                  <a:lnTo>
                    <a:pt x="203" y="684"/>
                  </a:lnTo>
                  <a:lnTo>
                    <a:pt x="221" y="673"/>
                  </a:lnTo>
                  <a:lnTo>
                    <a:pt x="240" y="663"/>
                  </a:lnTo>
                  <a:lnTo>
                    <a:pt x="258" y="657"/>
                  </a:lnTo>
                  <a:lnTo>
                    <a:pt x="276" y="648"/>
                  </a:lnTo>
                  <a:lnTo>
                    <a:pt x="294" y="639"/>
                  </a:lnTo>
                  <a:lnTo>
                    <a:pt x="313" y="627"/>
                  </a:lnTo>
                  <a:lnTo>
                    <a:pt x="334" y="615"/>
                  </a:lnTo>
                  <a:lnTo>
                    <a:pt x="353" y="601"/>
                  </a:lnTo>
                  <a:lnTo>
                    <a:pt x="375" y="583"/>
                  </a:lnTo>
                  <a:lnTo>
                    <a:pt x="394" y="565"/>
                  </a:lnTo>
                  <a:lnTo>
                    <a:pt x="412" y="544"/>
                  </a:lnTo>
                  <a:lnTo>
                    <a:pt x="429" y="522"/>
                  </a:lnTo>
                  <a:lnTo>
                    <a:pt x="442" y="500"/>
                  </a:lnTo>
                  <a:lnTo>
                    <a:pt x="449" y="478"/>
                  </a:lnTo>
                  <a:lnTo>
                    <a:pt x="452" y="462"/>
                  </a:lnTo>
                  <a:lnTo>
                    <a:pt x="453" y="445"/>
                  </a:lnTo>
                  <a:lnTo>
                    <a:pt x="454" y="430"/>
                  </a:lnTo>
                  <a:lnTo>
                    <a:pt x="456" y="416"/>
                  </a:lnTo>
                  <a:lnTo>
                    <a:pt x="456" y="401"/>
                  </a:lnTo>
                  <a:lnTo>
                    <a:pt x="456" y="386"/>
                  </a:lnTo>
                  <a:lnTo>
                    <a:pt x="456" y="370"/>
                  </a:lnTo>
                  <a:lnTo>
                    <a:pt x="456" y="353"/>
                  </a:lnTo>
                  <a:lnTo>
                    <a:pt x="456" y="342"/>
                  </a:lnTo>
                  <a:lnTo>
                    <a:pt x="456" y="333"/>
                  </a:lnTo>
                  <a:lnTo>
                    <a:pt x="453" y="324"/>
                  </a:lnTo>
                  <a:lnTo>
                    <a:pt x="451" y="313"/>
                  </a:lnTo>
                  <a:lnTo>
                    <a:pt x="445" y="311"/>
                  </a:lnTo>
                  <a:lnTo>
                    <a:pt x="438" y="306"/>
                  </a:lnTo>
                  <a:lnTo>
                    <a:pt x="430" y="303"/>
                  </a:lnTo>
                  <a:lnTo>
                    <a:pt x="428" y="299"/>
                  </a:lnTo>
                  <a:lnTo>
                    <a:pt x="424" y="293"/>
                  </a:lnTo>
                  <a:lnTo>
                    <a:pt x="420" y="287"/>
                  </a:lnTo>
                  <a:lnTo>
                    <a:pt x="419" y="282"/>
                  </a:lnTo>
                  <a:lnTo>
                    <a:pt x="415" y="276"/>
                  </a:lnTo>
                  <a:lnTo>
                    <a:pt x="412" y="268"/>
                  </a:lnTo>
                  <a:lnTo>
                    <a:pt x="410" y="257"/>
                  </a:lnTo>
                  <a:lnTo>
                    <a:pt x="407" y="250"/>
                  </a:lnTo>
                  <a:lnTo>
                    <a:pt x="406" y="241"/>
                  </a:lnTo>
                  <a:lnTo>
                    <a:pt x="404" y="234"/>
                  </a:lnTo>
                  <a:lnTo>
                    <a:pt x="398" y="223"/>
                  </a:lnTo>
                  <a:lnTo>
                    <a:pt x="394" y="216"/>
                  </a:lnTo>
                  <a:lnTo>
                    <a:pt x="392" y="207"/>
                  </a:lnTo>
                  <a:lnTo>
                    <a:pt x="389" y="198"/>
                  </a:lnTo>
                  <a:lnTo>
                    <a:pt x="388" y="194"/>
                  </a:lnTo>
                  <a:lnTo>
                    <a:pt x="386" y="186"/>
                  </a:lnTo>
                  <a:lnTo>
                    <a:pt x="385" y="182"/>
                  </a:lnTo>
                  <a:lnTo>
                    <a:pt x="381" y="170"/>
                  </a:lnTo>
                  <a:lnTo>
                    <a:pt x="380" y="159"/>
                  </a:lnTo>
                  <a:lnTo>
                    <a:pt x="379" y="151"/>
                  </a:lnTo>
                  <a:lnTo>
                    <a:pt x="375" y="139"/>
                  </a:lnTo>
                  <a:lnTo>
                    <a:pt x="371" y="134"/>
                  </a:lnTo>
                  <a:lnTo>
                    <a:pt x="371" y="127"/>
                  </a:lnTo>
                  <a:lnTo>
                    <a:pt x="370" y="121"/>
                  </a:lnTo>
                  <a:lnTo>
                    <a:pt x="368" y="117"/>
                  </a:lnTo>
                  <a:lnTo>
                    <a:pt x="366" y="109"/>
                  </a:lnTo>
                  <a:lnTo>
                    <a:pt x="362" y="106"/>
                  </a:lnTo>
                  <a:lnTo>
                    <a:pt x="361" y="102"/>
                  </a:lnTo>
                  <a:lnTo>
                    <a:pt x="358" y="96"/>
                  </a:lnTo>
                  <a:lnTo>
                    <a:pt x="354" y="91"/>
                  </a:lnTo>
                  <a:lnTo>
                    <a:pt x="349" y="84"/>
                  </a:lnTo>
                  <a:lnTo>
                    <a:pt x="345" y="78"/>
                  </a:lnTo>
                  <a:lnTo>
                    <a:pt x="343" y="72"/>
                  </a:lnTo>
                  <a:lnTo>
                    <a:pt x="334" y="65"/>
                  </a:lnTo>
                  <a:lnTo>
                    <a:pt x="329" y="57"/>
                  </a:lnTo>
                  <a:lnTo>
                    <a:pt x="329" y="51"/>
                  </a:lnTo>
                  <a:lnTo>
                    <a:pt x="329" y="45"/>
                  </a:lnTo>
                  <a:lnTo>
                    <a:pt x="324" y="41"/>
                  </a:lnTo>
                  <a:lnTo>
                    <a:pt x="318" y="35"/>
                  </a:lnTo>
                  <a:lnTo>
                    <a:pt x="313" y="26"/>
                  </a:lnTo>
                  <a:lnTo>
                    <a:pt x="311" y="19"/>
                  </a:lnTo>
                  <a:lnTo>
                    <a:pt x="308" y="7"/>
                  </a:lnTo>
                  <a:lnTo>
                    <a:pt x="303" y="4"/>
                  </a:lnTo>
                  <a:lnTo>
                    <a:pt x="300" y="1"/>
                  </a:lnTo>
                  <a:lnTo>
                    <a:pt x="302" y="0"/>
                  </a:lnTo>
                  <a:close/>
                </a:path>
              </a:pathLst>
            </a:custGeom>
            <a:solidFill>
              <a:srgbClr val="FFFFFF"/>
            </a:solidFill>
            <a:ln w="9525">
              <a:noFill/>
              <a:round/>
              <a:headEnd/>
              <a:tailEnd/>
            </a:ln>
          </p:spPr>
          <p:txBody>
            <a:bodyPr/>
            <a:lstStyle/>
            <a:p>
              <a:endParaRPr lang="en-US"/>
            </a:p>
          </p:txBody>
        </p:sp>
        <p:sp>
          <p:nvSpPr>
            <p:cNvPr id="1242366" name="Freeform 1278"/>
            <p:cNvSpPr>
              <a:spLocks/>
            </p:cNvSpPr>
            <p:nvPr/>
          </p:nvSpPr>
          <p:spPr bwMode="auto">
            <a:xfrm>
              <a:off x="3038" y="1970"/>
              <a:ext cx="227" cy="406"/>
            </a:xfrm>
            <a:custGeom>
              <a:avLst/>
              <a:gdLst/>
              <a:ahLst/>
              <a:cxnLst>
                <a:cxn ang="0">
                  <a:pos x="295" y="10"/>
                </a:cxn>
                <a:cxn ang="0">
                  <a:pos x="276" y="38"/>
                </a:cxn>
                <a:cxn ang="0">
                  <a:pos x="253" y="60"/>
                </a:cxn>
                <a:cxn ang="0">
                  <a:pos x="199" y="93"/>
                </a:cxn>
                <a:cxn ang="0">
                  <a:pos x="137" y="146"/>
                </a:cxn>
                <a:cxn ang="0">
                  <a:pos x="87" y="207"/>
                </a:cxn>
                <a:cxn ang="0">
                  <a:pos x="49" y="275"/>
                </a:cxn>
                <a:cxn ang="0">
                  <a:pos x="19" y="345"/>
                </a:cxn>
                <a:cxn ang="0">
                  <a:pos x="7" y="396"/>
                </a:cxn>
                <a:cxn ang="0">
                  <a:pos x="0" y="435"/>
                </a:cxn>
                <a:cxn ang="0">
                  <a:pos x="13" y="453"/>
                </a:cxn>
                <a:cxn ang="0">
                  <a:pos x="23" y="481"/>
                </a:cxn>
                <a:cxn ang="0">
                  <a:pos x="32" y="510"/>
                </a:cxn>
                <a:cxn ang="0">
                  <a:pos x="45" y="533"/>
                </a:cxn>
                <a:cxn ang="0">
                  <a:pos x="55" y="555"/>
                </a:cxn>
                <a:cxn ang="0">
                  <a:pos x="58" y="581"/>
                </a:cxn>
                <a:cxn ang="0">
                  <a:pos x="64" y="601"/>
                </a:cxn>
                <a:cxn ang="0">
                  <a:pos x="68" y="623"/>
                </a:cxn>
                <a:cxn ang="0">
                  <a:pos x="75" y="651"/>
                </a:cxn>
                <a:cxn ang="0">
                  <a:pos x="78" y="679"/>
                </a:cxn>
                <a:cxn ang="0">
                  <a:pos x="84" y="707"/>
                </a:cxn>
                <a:cxn ang="0">
                  <a:pos x="86" y="729"/>
                </a:cxn>
                <a:cxn ang="0">
                  <a:pos x="94" y="746"/>
                </a:cxn>
                <a:cxn ang="0">
                  <a:pos x="94" y="765"/>
                </a:cxn>
                <a:cxn ang="0">
                  <a:pos x="96" y="786"/>
                </a:cxn>
                <a:cxn ang="0">
                  <a:pos x="108" y="812"/>
                </a:cxn>
                <a:cxn ang="0">
                  <a:pos x="127" y="771"/>
                </a:cxn>
                <a:cxn ang="0">
                  <a:pos x="143" y="746"/>
                </a:cxn>
                <a:cxn ang="0">
                  <a:pos x="185" y="698"/>
                </a:cxn>
                <a:cxn ang="0">
                  <a:pos x="240" y="663"/>
                </a:cxn>
                <a:cxn ang="0">
                  <a:pos x="294" y="639"/>
                </a:cxn>
                <a:cxn ang="0">
                  <a:pos x="353" y="601"/>
                </a:cxn>
                <a:cxn ang="0">
                  <a:pos x="412" y="544"/>
                </a:cxn>
                <a:cxn ang="0">
                  <a:pos x="449" y="478"/>
                </a:cxn>
                <a:cxn ang="0">
                  <a:pos x="454" y="430"/>
                </a:cxn>
                <a:cxn ang="0">
                  <a:pos x="456" y="386"/>
                </a:cxn>
                <a:cxn ang="0">
                  <a:pos x="456" y="342"/>
                </a:cxn>
                <a:cxn ang="0">
                  <a:pos x="451" y="313"/>
                </a:cxn>
                <a:cxn ang="0">
                  <a:pos x="430" y="303"/>
                </a:cxn>
                <a:cxn ang="0">
                  <a:pos x="420" y="287"/>
                </a:cxn>
                <a:cxn ang="0">
                  <a:pos x="412" y="268"/>
                </a:cxn>
                <a:cxn ang="0">
                  <a:pos x="406" y="241"/>
                </a:cxn>
                <a:cxn ang="0">
                  <a:pos x="394" y="216"/>
                </a:cxn>
                <a:cxn ang="0">
                  <a:pos x="388" y="194"/>
                </a:cxn>
                <a:cxn ang="0">
                  <a:pos x="381" y="170"/>
                </a:cxn>
                <a:cxn ang="0">
                  <a:pos x="375" y="139"/>
                </a:cxn>
                <a:cxn ang="0">
                  <a:pos x="370" y="121"/>
                </a:cxn>
                <a:cxn ang="0">
                  <a:pos x="362" y="106"/>
                </a:cxn>
                <a:cxn ang="0">
                  <a:pos x="354" y="91"/>
                </a:cxn>
                <a:cxn ang="0">
                  <a:pos x="343" y="72"/>
                </a:cxn>
                <a:cxn ang="0">
                  <a:pos x="329" y="51"/>
                </a:cxn>
                <a:cxn ang="0">
                  <a:pos x="318" y="35"/>
                </a:cxn>
                <a:cxn ang="0">
                  <a:pos x="308" y="7"/>
                </a:cxn>
                <a:cxn ang="0">
                  <a:pos x="302" y="0"/>
                </a:cxn>
              </a:cxnLst>
              <a:rect l="0" t="0" r="r" b="b"/>
              <a:pathLst>
                <a:path w="456" h="812">
                  <a:moveTo>
                    <a:pt x="302" y="0"/>
                  </a:moveTo>
                  <a:lnTo>
                    <a:pt x="302" y="0"/>
                  </a:ln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7"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lnTo>
                    <a:pt x="4" y="441"/>
                  </a:lnTo>
                  <a:lnTo>
                    <a:pt x="9" y="447"/>
                  </a:lnTo>
                  <a:lnTo>
                    <a:pt x="13" y="453"/>
                  </a:lnTo>
                  <a:lnTo>
                    <a:pt x="18" y="457"/>
                  </a:lnTo>
                  <a:lnTo>
                    <a:pt x="21" y="467"/>
                  </a:lnTo>
                  <a:lnTo>
                    <a:pt x="23" y="481"/>
                  </a:lnTo>
                  <a:lnTo>
                    <a:pt x="26" y="494"/>
                  </a:lnTo>
                  <a:lnTo>
                    <a:pt x="27" y="503"/>
                  </a:lnTo>
                  <a:lnTo>
                    <a:pt x="32" y="510"/>
                  </a:lnTo>
                  <a:lnTo>
                    <a:pt x="36" y="518"/>
                  </a:lnTo>
                  <a:lnTo>
                    <a:pt x="41" y="525"/>
                  </a:lnTo>
                  <a:lnTo>
                    <a:pt x="45" y="533"/>
                  </a:lnTo>
                  <a:lnTo>
                    <a:pt x="49" y="539"/>
                  </a:lnTo>
                  <a:lnTo>
                    <a:pt x="53" y="547"/>
                  </a:lnTo>
                  <a:lnTo>
                    <a:pt x="55" y="555"/>
                  </a:lnTo>
                  <a:lnTo>
                    <a:pt x="55" y="567"/>
                  </a:lnTo>
                  <a:lnTo>
                    <a:pt x="55" y="577"/>
                  </a:lnTo>
                  <a:lnTo>
                    <a:pt x="58" y="581"/>
                  </a:lnTo>
                  <a:lnTo>
                    <a:pt x="59" y="586"/>
                  </a:lnTo>
                  <a:lnTo>
                    <a:pt x="62" y="592"/>
                  </a:lnTo>
                  <a:lnTo>
                    <a:pt x="64" y="601"/>
                  </a:lnTo>
                  <a:lnTo>
                    <a:pt x="64" y="608"/>
                  </a:lnTo>
                  <a:lnTo>
                    <a:pt x="64" y="615"/>
                  </a:lnTo>
                  <a:lnTo>
                    <a:pt x="68" y="623"/>
                  </a:lnTo>
                  <a:lnTo>
                    <a:pt x="71" y="633"/>
                  </a:lnTo>
                  <a:lnTo>
                    <a:pt x="75" y="642"/>
                  </a:lnTo>
                  <a:lnTo>
                    <a:pt x="75" y="651"/>
                  </a:lnTo>
                  <a:lnTo>
                    <a:pt x="75" y="654"/>
                  </a:lnTo>
                  <a:lnTo>
                    <a:pt x="77" y="667"/>
                  </a:lnTo>
                  <a:lnTo>
                    <a:pt x="78" y="679"/>
                  </a:lnTo>
                  <a:lnTo>
                    <a:pt x="81" y="691"/>
                  </a:lnTo>
                  <a:lnTo>
                    <a:pt x="82" y="698"/>
                  </a:lnTo>
                  <a:lnTo>
                    <a:pt x="84" y="707"/>
                  </a:lnTo>
                  <a:lnTo>
                    <a:pt x="85" y="716"/>
                  </a:lnTo>
                  <a:lnTo>
                    <a:pt x="86" y="724"/>
                  </a:lnTo>
                  <a:lnTo>
                    <a:pt x="86" y="729"/>
                  </a:lnTo>
                  <a:lnTo>
                    <a:pt x="90" y="737"/>
                  </a:lnTo>
                  <a:lnTo>
                    <a:pt x="93" y="740"/>
                  </a:lnTo>
                  <a:lnTo>
                    <a:pt x="94" y="746"/>
                  </a:lnTo>
                  <a:lnTo>
                    <a:pt x="94" y="752"/>
                  </a:lnTo>
                  <a:lnTo>
                    <a:pt x="94" y="759"/>
                  </a:lnTo>
                  <a:lnTo>
                    <a:pt x="94" y="765"/>
                  </a:lnTo>
                  <a:lnTo>
                    <a:pt x="95" y="771"/>
                  </a:lnTo>
                  <a:lnTo>
                    <a:pt x="96" y="783"/>
                  </a:lnTo>
                  <a:lnTo>
                    <a:pt x="96" y="786"/>
                  </a:lnTo>
                  <a:lnTo>
                    <a:pt x="100" y="792"/>
                  </a:lnTo>
                  <a:lnTo>
                    <a:pt x="103" y="801"/>
                  </a:lnTo>
                  <a:lnTo>
                    <a:pt x="108" y="812"/>
                  </a:lnTo>
                  <a:lnTo>
                    <a:pt x="116" y="795"/>
                  </a:lnTo>
                  <a:lnTo>
                    <a:pt x="121" y="781"/>
                  </a:lnTo>
                  <a:lnTo>
                    <a:pt x="127" y="771"/>
                  </a:lnTo>
                  <a:lnTo>
                    <a:pt x="131" y="762"/>
                  </a:lnTo>
                  <a:lnTo>
                    <a:pt x="136" y="756"/>
                  </a:lnTo>
                  <a:lnTo>
                    <a:pt x="143" y="746"/>
                  </a:lnTo>
                  <a:lnTo>
                    <a:pt x="153" y="734"/>
                  </a:lnTo>
                  <a:lnTo>
                    <a:pt x="166" y="719"/>
                  </a:lnTo>
                  <a:lnTo>
                    <a:pt x="185" y="698"/>
                  </a:lnTo>
                  <a:lnTo>
                    <a:pt x="203" y="684"/>
                  </a:lnTo>
                  <a:lnTo>
                    <a:pt x="221" y="673"/>
                  </a:lnTo>
                  <a:lnTo>
                    <a:pt x="240" y="663"/>
                  </a:lnTo>
                  <a:lnTo>
                    <a:pt x="258" y="657"/>
                  </a:lnTo>
                  <a:lnTo>
                    <a:pt x="276" y="648"/>
                  </a:lnTo>
                  <a:lnTo>
                    <a:pt x="294" y="639"/>
                  </a:lnTo>
                  <a:lnTo>
                    <a:pt x="313" y="627"/>
                  </a:lnTo>
                  <a:lnTo>
                    <a:pt x="334" y="615"/>
                  </a:lnTo>
                  <a:lnTo>
                    <a:pt x="353" y="601"/>
                  </a:lnTo>
                  <a:lnTo>
                    <a:pt x="375" y="583"/>
                  </a:lnTo>
                  <a:lnTo>
                    <a:pt x="394" y="565"/>
                  </a:lnTo>
                  <a:lnTo>
                    <a:pt x="412" y="544"/>
                  </a:lnTo>
                  <a:lnTo>
                    <a:pt x="429" y="522"/>
                  </a:lnTo>
                  <a:lnTo>
                    <a:pt x="442" y="500"/>
                  </a:lnTo>
                  <a:lnTo>
                    <a:pt x="449" y="478"/>
                  </a:lnTo>
                  <a:lnTo>
                    <a:pt x="452" y="462"/>
                  </a:lnTo>
                  <a:lnTo>
                    <a:pt x="453" y="445"/>
                  </a:lnTo>
                  <a:lnTo>
                    <a:pt x="454" y="430"/>
                  </a:lnTo>
                  <a:lnTo>
                    <a:pt x="456" y="416"/>
                  </a:lnTo>
                  <a:lnTo>
                    <a:pt x="456" y="401"/>
                  </a:lnTo>
                  <a:lnTo>
                    <a:pt x="456" y="386"/>
                  </a:lnTo>
                  <a:lnTo>
                    <a:pt x="456" y="370"/>
                  </a:lnTo>
                  <a:lnTo>
                    <a:pt x="456" y="353"/>
                  </a:lnTo>
                  <a:lnTo>
                    <a:pt x="456" y="342"/>
                  </a:lnTo>
                  <a:lnTo>
                    <a:pt x="456" y="333"/>
                  </a:lnTo>
                  <a:lnTo>
                    <a:pt x="453" y="324"/>
                  </a:lnTo>
                  <a:lnTo>
                    <a:pt x="451" y="313"/>
                  </a:lnTo>
                  <a:lnTo>
                    <a:pt x="445" y="311"/>
                  </a:lnTo>
                  <a:lnTo>
                    <a:pt x="438" y="306"/>
                  </a:lnTo>
                  <a:lnTo>
                    <a:pt x="430" y="303"/>
                  </a:lnTo>
                  <a:lnTo>
                    <a:pt x="428" y="299"/>
                  </a:lnTo>
                  <a:lnTo>
                    <a:pt x="424" y="293"/>
                  </a:lnTo>
                  <a:lnTo>
                    <a:pt x="420" y="287"/>
                  </a:lnTo>
                  <a:lnTo>
                    <a:pt x="419" y="282"/>
                  </a:lnTo>
                  <a:lnTo>
                    <a:pt x="415" y="276"/>
                  </a:lnTo>
                  <a:lnTo>
                    <a:pt x="412" y="268"/>
                  </a:lnTo>
                  <a:lnTo>
                    <a:pt x="410" y="257"/>
                  </a:lnTo>
                  <a:lnTo>
                    <a:pt x="407" y="250"/>
                  </a:lnTo>
                  <a:lnTo>
                    <a:pt x="406" y="241"/>
                  </a:lnTo>
                  <a:lnTo>
                    <a:pt x="404" y="234"/>
                  </a:lnTo>
                  <a:lnTo>
                    <a:pt x="398" y="223"/>
                  </a:lnTo>
                  <a:lnTo>
                    <a:pt x="394" y="216"/>
                  </a:lnTo>
                  <a:lnTo>
                    <a:pt x="392" y="207"/>
                  </a:lnTo>
                  <a:lnTo>
                    <a:pt x="389" y="198"/>
                  </a:lnTo>
                  <a:lnTo>
                    <a:pt x="388" y="194"/>
                  </a:lnTo>
                  <a:lnTo>
                    <a:pt x="386" y="186"/>
                  </a:lnTo>
                  <a:lnTo>
                    <a:pt x="385" y="182"/>
                  </a:lnTo>
                  <a:lnTo>
                    <a:pt x="381" y="170"/>
                  </a:lnTo>
                  <a:lnTo>
                    <a:pt x="380" y="159"/>
                  </a:lnTo>
                  <a:lnTo>
                    <a:pt x="379" y="151"/>
                  </a:lnTo>
                  <a:lnTo>
                    <a:pt x="375" y="139"/>
                  </a:lnTo>
                  <a:lnTo>
                    <a:pt x="371" y="134"/>
                  </a:lnTo>
                  <a:lnTo>
                    <a:pt x="371" y="127"/>
                  </a:lnTo>
                  <a:lnTo>
                    <a:pt x="370" y="121"/>
                  </a:lnTo>
                  <a:lnTo>
                    <a:pt x="368" y="117"/>
                  </a:lnTo>
                  <a:lnTo>
                    <a:pt x="366" y="109"/>
                  </a:lnTo>
                  <a:lnTo>
                    <a:pt x="362" y="106"/>
                  </a:lnTo>
                  <a:lnTo>
                    <a:pt x="361" y="102"/>
                  </a:lnTo>
                  <a:lnTo>
                    <a:pt x="358" y="96"/>
                  </a:lnTo>
                  <a:lnTo>
                    <a:pt x="354" y="91"/>
                  </a:lnTo>
                  <a:lnTo>
                    <a:pt x="349" y="84"/>
                  </a:lnTo>
                  <a:lnTo>
                    <a:pt x="345" y="78"/>
                  </a:lnTo>
                  <a:lnTo>
                    <a:pt x="343" y="72"/>
                  </a:lnTo>
                  <a:lnTo>
                    <a:pt x="334" y="65"/>
                  </a:lnTo>
                  <a:lnTo>
                    <a:pt x="329" y="57"/>
                  </a:lnTo>
                  <a:lnTo>
                    <a:pt x="329" y="51"/>
                  </a:lnTo>
                  <a:lnTo>
                    <a:pt x="329" y="45"/>
                  </a:lnTo>
                  <a:lnTo>
                    <a:pt x="324" y="41"/>
                  </a:lnTo>
                  <a:lnTo>
                    <a:pt x="318" y="35"/>
                  </a:lnTo>
                  <a:lnTo>
                    <a:pt x="313" y="26"/>
                  </a:lnTo>
                  <a:lnTo>
                    <a:pt x="311" y="19"/>
                  </a:lnTo>
                  <a:lnTo>
                    <a:pt x="308" y="7"/>
                  </a:lnTo>
                  <a:lnTo>
                    <a:pt x="303" y="4"/>
                  </a:lnTo>
                  <a:lnTo>
                    <a:pt x="300" y="1"/>
                  </a:lnTo>
                  <a:lnTo>
                    <a:pt x="302" y="0"/>
                  </a:lnTo>
                  <a:close/>
                </a:path>
              </a:pathLst>
            </a:custGeom>
            <a:noFill/>
            <a:ln w="1588">
              <a:solidFill>
                <a:srgbClr val="000000"/>
              </a:solidFill>
              <a:prstDash val="solid"/>
              <a:round/>
              <a:headEnd/>
              <a:tailEnd/>
            </a:ln>
          </p:spPr>
          <p:txBody>
            <a:bodyPr/>
            <a:lstStyle/>
            <a:p>
              <a:endParaRPr lang="en-US"/>
            </a:p>
          </p:txBody>
        </p:sp>
        <p:sp>
          <p:nvSpPr>
            <p:cNvPr id="1242367" name="Freeform 1279"/>
            <p:cNvSpPr>
              <a:spLocks/>
            </p:cNvSpPr>
            <p:nvPr/>
          </p:nvSpPr>
          <p:spPr bwMode="auto">
            <a:xfrm>
              <a:off x="3125" y="2181"/>
              <a:ext cx="92" cy="94"/>
            </a:xfrm>
            <a:custGeom>
              <a:avLst/>
              <a:gdLst/>
              <a:ahLst/>
              <a:cxnLst>
                <a:cxn ang="0">
                  <a:pos x="183" y="0"/>
                </a:cxn>
                <a:cxn ang="0">
                  <a:pos x="183" y="0"/>
                </a:cxn>
                <a:cxn ang="0">
                  <a:pos x="176" y="23"/>
                </a:cxn>
                <a:cxn ang="0">
                  <a:pos x="164" y="45"/>
                </a:cxn>
                <a:cxn ang="0">
                  <a:pos x="149" y="66"/>
                </a:cxn>
                <a:cxn ang="0">
                  <a:pos x="132" y="84"/>
                </a:cxn>
                <a:cxn ang="0">
                  <a:pos x="112" y="100"/>
                </a:cxn>
                <a:cxn ang="0">
                  <a:pos x="92" y="115"/>
                </a:cxn>
                <a:cxn ang="0">
                  <a:pos x="73" y="130"/>
                </a:cxn>
                <a:cxn ang="0">
                  <a:pos x="51" y="143"/>
                </a:cxn>
                <a:cxn ang="0">
                  <a:pos x="44" y="149"/>
                </a:cxn>
                <a:cxn ang="0">
                  <a:pos x="37" y="152"/>
                </a:cxn>
                <a:cxn ang="0">
                  <a:pos x="29" y="156"/>
                </a:cxn>
                <a:cxn ang="0">
                  <a:pos x="24" y="164"/>
                </a:cxn>
                <a:cxn ang="0">
                  <a:pos x="17" y="168"/>
                </a:cxn>
                <a:cxn ang="0">
                  <a:pos x="10" y="174"/>
                </a:cxn>
                <a:cxn ang="0">
                  <a:pos x="4" y="182"/>
                </a:cxn>
                <a:cxn ang="0">
                  <a:pos x="0" y="188"/>
                </a:cxn>
              </a:cxnLst>
              <a:rect l="0" t="0" r="r" b="b"/>
              <a:pathLst>
                <a:path w="183" h="188">
                  <a:moveTo>
                    <a:pt x="183" y="0"/>
                  </a:moveTo>
                  <a:lnTo>
                    <a:pt x="183" y="0"/>
                  </a:lnTo>
                  <a:lnTo>
                    <a:pt x="176" y="23"/>
                  </a:lnTo>
                  <a:lnTo>
                    <a:pt x="164" y="45"/>
                  </a:lnTo>
                  <a:lnTo>
                    <a:pt x="149" y="66"/>
                  </a:lnTo>
                  <a:lnTo>
                    <a:pt x="132" y="84"/>
                  </a:lnTo>
                  <a:lnTo>
                    <a:pt x="112" y="100"/>
                  </a:lnTo>
                  <a:lnTo>
                    <a:pt x="92" y="115"/>
                  </a:lnTo>
                  <a:lnTo>
                    <a:pt x="73" y="130"/>
                  </a:lnTo>
                  <a:lnTo>
                    <a:pt x="51" y="143"/>
                  </a:lnTo>
                  <a:lnTo>
                    <a:pt x="44" y="149"/>
                  </a:lnTo>
                  <a:lnTo>
                    <a:pt x="37" y="152"/>
                  </a:lnTo>
                  <a:lnTo>
                    <a:pt x="29" y="156"/>
                  </a:lnTo>
                  <a:lnTo>
                    <a:pt x="24" y="164"/>
                  </a:lnTo>
                  <a:lnTo>
                    <a:pt x="17" y="168"/>
                  </a:lnTo>
                  <a:lnTo>
                    <a:pt x="10" y="174"/>
                  </a:lnTo>
                  <a:lnTo>
                    <a:pt x="4" y="182"/>
                  </a:lnTo>
                  <a:lnTo>
                    <a:pt x="0" y="188"/>
                  </a:lnTo>
                </a:path>
              </a:pathLst>
            </a:custGeom>
            <a:noFill/>
            <a:ln w="1588">
              <a:solidFill>
                <a:srgbClr val="000000"/>
              </a:solidFill>
              <a:prstDash val="solid"/>
              <a:round/>
              <a:headEnd/>
              <a:tailEnd/>
            </a:ln>
          </p:spPr>
          <p:txBody>
            <a:bodyPr/>
            <a:lstStyle/>
            <a:p>
              <a:endParaRPr lang="en-US"/>
            </a:p>
          </p:txBody>
        </p:sp>
        <p:sp>
          <p:nvSpPr>
            <p:cNvPr id="1242368" name="Freeform 1280"/>
            <p:cNvSpPr>
              <a:spLocks/>
            </p:cNvSpPr>
            <p:nvPr/>
          </p:nvSpPr>
          <p:spPr bwMode="auto">
            <a:xfrm>
              <a:off x="3057" y="2122"/>
              <a:ext cx="36" cy="74"/>
            </a:xfrm>
            <a:custGeom>
              <a:avLst/>
              <a:gdLst/>
              <a:ahLst/>
              <a:cxnLst>
                <a:cxn ang="0">
                  <a:pos x="72" y="0"/>
                </a:cxn>
                <a:cxn ang="0">
                  <a:pos x="72" y="0"/>
                </a:cxn>
                <a:cxn ang="0">
                  <a:pos x="64" y="12"/>
                </a:cxn>
                <a:cxn ang="0">
                  <a:pos x="56" y="24"/>
                </a:cxn>
                <a:cxn ang="0">
                  <a:pos x="51" y="36"/>
                </a:cxn>
                <a:cxn ang="0">
                  <a:pos x="46" y="47"/>
                </a:cxn>
                <a:cxn ang="0">
                  <a:pos x="41" y="58"/>
                </a:cxn>
                <a:cxn ang="0">
                  <a:pos x="38" y="68"/>
                </a:cxn>
                <a:cxn ang="0">
                  <a:pos x="34" y="80"/>
                </a:cxn>
                <a:cxn ang="0">
                  <a:pos x="29" y="92"/>
                </a:cxn>
                <a:cxn ang="0">
                  <a:pos x="25" y="98"/>
                </a:cxn>
                <a:cxn ang="0">
                  <a:pos x="23" y="105"/>
                </a:cxn>
                <a:cxn ang="0">
                  <a:pos x="20" y="113"/>
                </a:cxn>
                <a:cxn ang="0">
                  <a:pos x="16" y="120"/>
                </a:cxn>
                <a:cxn ang="0">
                  <a:pos x="14" y="127"/>
                </a:cxn>
                <a:cxn ang="0">
                  <a:pos x="10" y="135"/>
                </a:cxn>
                <a:cxn ang="0">
                  <a:pos x="5" y="142"/>
                </a:cxn>
                <a:cxn ang="0">
                  <a:pos x="0" y="150"/>
                </a:cxn>
              </a:cxnLst>
              <a:rect l="0" t="0" r="r" b="b"/>
              <a:pathLst>
                <a:path w="72" h="150">
                  <a:moveTo>
                    <a:pt x="72" y="0"/>
                  </a:moveTo>
                  <a:lnTo>
                    <a:pt x="72" y="0"/>
                  </a:lnTo>
                  <a:lnTo>
                    <a:pt x="64" y="12"/>
                  </a:lnTo>
                  <a:lnTo>
                    <a:pt x="56" y="24"/>
                  </a:lnTo>
                  <a:lnTo>
                    <a:pt x="51" y="36"/>
                  </a:lnTo>
                  <a:lnTo>
                    <a:pt x="46" y="47"/>
                  </a:lnTo>
                  <a:lnTo>
                    <a:pt x="41" y="58"/>
                  </a:lnTo>
                  <a:lnTo>
                    <a:pt x="38" y="68"/>
                  </a:lnTo>
                  <a:lnTo>
                    <a:pt x="34" y="80"/>
                  </a:lnTo>
                  <a:lnTo>
                    <a:pt x="29" y="92"/>
                  </a:lnTo>
                  <a:lnTo>
                    <a:pt x="25" y="98"/>
                  </a:lnTo>
                  <a:lnTo>
                    <a:pt x="23" y="105"/>
                  </a:lnTo>
                  <a:lnTo>
                    <a:pt x="20" y="113"/>
                  </a:lnTo>
                  <a:lnTo>
                    <a:pt x="16" y="120"/>
                  </a:lnTo>
                  <a:lnTo>
                    <a:pt x="14" y="127"/>
                  </a:lnTo>
                  <a:lnTo>
                    <a:pt x="10" y="135"/>
                  </a:lnTo>
                  <a:lnTo>
                    <a:pt x="5" y="142"/>
                  </a:lnTo>
                  <a:lnTo>
                    <a:pt x="0" y="150"/>
                  </a:lnTo>
                </a:path>
              </a:pathLst>
            </a:custGeom>
            <a:noFill/>
            <a:ln w="1588">
              <a:solidFill>
                <a:srgbClr val="000000"/>
              </a:solidFill>
              <a:prstDash val="solid"/>
              <a:round/>
              <a:headEnd/>
              <a:tailEnd/>
            </a:ln>
          </p:spPr>
          <p:txBody>
            <a:bodyPr/>
            <a:lstStyle/>
            <a:p>
              <a:endParaRPr lang="en-US"/>
            </a:p>
          </p:txBody>
        </p:sp>
        <p:sp>
          <p:nvSpPr>
            <p:cNvPr id="1242369" name="Freeform 1281"/>
            <p:cNvSpPr>
              <a:spLocks/>
            </p:cNvSpPr>
            <p:nvPr/>
          </p:nvSpPr>
          <p:spPr bwMode="auto">
            <a:xfrm>
              <a:off x="3177" y="2109"/>
              <a:ext cx="50" cy="80"/>
            </a:xfrm>
            <a:custGeom>
              <a:avLst/>
              <a:gdLst/>
              <a:ahLst/>
              <a:cxnLst>
                <a:cxn ang="0">
                  <a:pos x="100" y="0"/>
                </a:cxn>
                <a:cxn ang="0">
                  <a:pos x="100" y="0"/>
                </a:cxn>
                <a:cxn ang="0">
                  <a:pos x="93" y="24"/>
                </a:cxn>
                <a:cxn ang="0">
                  <a:pos x="84" y="46"/>
                </a:cxn>
                <a:cxn ang="0">
                  <a:pos x="74" y="67"/>
                </a:cxn>
                <a:cxn ang="0">
                  <a:pos x="61" y="87"/>
                </a:cxn>
                <a:cxn ang="0">
                  <a:pos x="47" y="108"/>
                </a:cxn>
                <a:cxn ang="0">
                  <a:pos x="33" y="127"/>
                </a:cxn>
                <a:cxn ang="0">
                  <a:pos x="16" y="144"/>
                </a:cxn>
                <a:cxn ang="0">
                  <a:pos x="0" y="160"/>
                </a:cxn>
              </a:cxnLst>
              <a:rect l="0" t="0" r="r" b="b"/>
              <a:pathLst>
                <a:path w="100" h="160">
                  <a:moveTo>
                    <a:pt x="100" y="0"/>
                  </a:moveTo>
                  <a:lnTo>
                    <a:pt x="100" y="0"/>
                  </a:lnTo>
                  <a:lnTo>
                    <a:pt x="93" y="24"/>
                  </a:lnTo>
                  <a:lnTo>
                    <a:pt x="84" y="46"/>
                  </a:lnTo>
                  <a:lnTo>
                    <a:pt x="74" y="67"/>
                  </a:lnTo>
                  <a:lnTo>
                    <a:pt x="61" y="87"/>
                  </a:lnTo>
                  <a:lnTo>
                    <a:pt x="47" y="108"/>
                  </a:lnTo>
                  <a:lnTo>
                    <a:pt x="33" y="127"/>
                  </a:lnTo>
                  <a:lnTo>
                    <a:pt x="16" y="144"/>
                  </a:lnTo>
                  <a:lnTo>
                    <a:pt x="0" y="160"/>
                  </a:lnTo>
                </a:path>
              </a:pathLst>
            </a:custGeom>
            <a:noFill/>
            <a:ln w="1588">
              <a:solidFill>
                <a:srgbClr val="000000"/>
              </a:solidFill>
              <a:prstDash val="solid"/>
              <a:round/>
              <a:headEnd/>
              <a:tailEnd/>
            </a:ln>
          </p:spPr>
          <p:txBody>
            <a:bodyPr/>
            <a:lstStyle/>
            <a:p>
              <a:endParaRPr lang="en-US"/>
            </a:p>
          </p:txBody>
        </p:sp>
        <p:sp>
          <p:nvSpPr>
            <p:cNvPr id="1242370" name="Freeform 1282"/>
            <p:cNvSpPr>
              <a:spLocks/>
            </p:cNvSpPr>
            <p:nvPr/>
          </p:nvSpPr>
          <p:spPr bwMode="auto">
            <a:xfrm>
              <a:off x="3070" y="2193"/>
              <a:ext cx="32" cy="57"/>
            </a:xfrm>
            <a:custGeom>
              <a:avLst/>
              <a:gdLst/>
              <a:ahLst/>
              <a:cxnLst>
                <a:cxn ang="0">
                  <a:pos x="66" y="0"/>
                </a:cxn>
                <a:cxn ang="0">
                  <a:pos x="66" y="0"/>
                </a:cxn>
                <a:cxn ang="0">
                  <a:pos x="56" y="10"/>
                </a:cxn>
                <a:cxn ang="0">
                  <a:pos x="45" y="23"/>
                </a:cxn>
                <a:cxn ang="0">
                  <a:pos x="38" y="37"/>
                </a:cxn>
                <a:cxn ang="0">
                  <a:pos x="31" y="52"/>
                </a:cxn>
                <a:cxn ang="0">
                  <a:pos x="23" y="66"/>
                </a:cxn>
                <a:cxn ang="0">
                  <a:pos x="16" y="83"/>
                </a:cxn>
                <a:cxn ang="0">
                  <a:pos x="9" y="97"/>
                </a:cxn>
                <a:cxn ang="0">
                  <a:pos x="0" y="114"/>
                </a:cxn>
              </a:cxnLst>
              <a:rect l="0" t="0" r="r" b="b"/>
              <a:pathLst>
                <a:path w="66" h="114">
                  <a:moveTo>
                    <a:pt x="66" y="0"/>
                  </a:moveTo>
                  <a:lnTo>
                    <a:pt x="66" y="0"/>
                  </a:lnTo>
                  <a:lnTo>
                    <a:pt x="56" y="10"/>
                  </a:lnTo>
                  <a:lnTo>
                    <a:pt x="45" y="23"/>
                  </a:lnTo>
                  <a:lnTo>
                    <a:pt x="38" y="37"/>
                  </a:lnTo>
                  <a:lnTo>
                    <a:pt x="31" y="52"/>
                  </a:lnTo>
                  <a:lnTo>
                    <a:pt x="23" y="66"/>
                  </a:lnTo>
                  <a:lnTo>
                    <a:pt x="16" y="83"/>
                  </a:lnTo>
                  <a:lnTo>
                    <a:pt x="9" y="97"/>
                  </a:lnTo>
                  <a:lnTo>
                    <a:pt x="0" y="114"/>
                  </a:lnTo>
                </a:path>
              </a:pathLst>
            </a:custGeom>
            <a:noFill/>
            <a:ln w="1588">
              <a:solidFill>
                <a:srgbClr val="000000"/>
              </a:solidFill>
              <a:prstDash val="solid"/>
              <a:round/>
              <a:headEnd/>
              <a:tailEnd/>
            </a:ln>
          </p:spPr>
          <p:txBody>
            <a:bodyPr/>
            <a:lstStyle/>
            <a:p>
              <a:endParaRPr lang="en-US"/>
            </a:p>
          </p:txBody>
        </p:sp>
        <p:sp>
          <p:nvSpPr>
            <p:cNvPr id="1242371" name="Freeform 1283"/>
            <p:cNvSpPr>
              <a:spLocks/>
            </p:cNvSpPr>
            <p:nvPr/>
          </p:nvSpPr>
          <p:spPr bwMode="auto">
            <a:xfrm>
              <a:off x="3091" y="2147"/>
              <a:ext cx="174" cy="228"/>
            </a:xfrm>
            <a:custGeom>
              <a:avLst/>
              <a:gdLst/>
              <a:ahLst/>
              <a:cxnLst>
                <a:cxn ang="0">
                  <a:pos x="0" y="458"/>
                </a:cxn>
                <a:cxn ang="0">
                  <a:pos x="0" y="458"/>
                </a:cxn>
                <a:cxn ang="0">
                  <a:pos x="8" y="442"/>
                </a:cxn>
                <a:cxn ang="0">
                  <a:pos x="13" y="428"/>
                </a:cxn>
                <a:cxn ang="0">
                  <a:pos x="19" y="418"/>
                </a:cxn>
                <a:cxn ang="0">
                  <a:pos x="23" y="409"/>
                </a:cxn>
                <a:cxn ang="0">
                  <a:pos x="28" y="403"/>
                </a:cxn>
                <a:cxn ang="0">
                  <a:pos x="35" y="393"/>
                </a:cxn>
                <a:cxn ang="0">
                  <a:pos x="45" y="381"/>
                </a:cxn>
                <a:cxn ang="0">
                  <a:pos x="58" y="366"/>
                </a:cxn>
                <a:cxn ang="0">
                  <a:pos x="77" y="345"/>
                </a:cxn>
                <a:cxn ang="0">
                  <a:pos x="95" y="331"/>
                </a:cxn>
                <a:cxn ang="0">
                  <a:pos x="113" y="320"/>
                </a:cxn>
                <a:cxn ang="0">
                  <a:pos x="132" y="310"/>
                </a:cxn>
                <a:cxn ang="0">
                  <a:pos x="150" y="304"/>
                </a:cxn>
                <a:cxn ang="0">
                  <a:pos x="168" y="295"/>
                </a:cxn>
                <a:cxn ang="0">
                  <a:pos x="186" y="286"/>
                </a:cxn>
                <a:cxn ang="0">
                  <a:pos x="205" y="274"/>
                </a:cxn>
                <a:cxn ang="0">
                  <a:pos x="226" y="262"/>
                </a:cxn>
                <a:cxn ang="0">
                  <a:pos x="245" y="248"/>
                </a:cxn>
                <a:cxn ang="0">
                  <a:pos x="267" y="230"/>
                </a:cxn>
                <a:cxn ang="0">
                  <a:pos x="286" y="212"/>
                </a:cxn>
                <a:cxn ang="0">
                  <a:pos x="304" y="191"/>
                </a:cxn>
                <a:cxn ang="0">
                  <a:pos x="321" y="169"/>
                </a:cxn>
                <a:cxn ang="0">
                  <a:pos x="334" y="147"/>
                </a:cxn>
                <a:cxn ang="0">
                  <a:pos x="341" y="125"/>
                </a:cxn>
                <a:cxn ang="0">
                  <a:pos x="344" y="109"/>
                </a:cxn>
                <a:cxn ang="0">
                  <a:pos x="345" y="92"/>
                </a:cxn>
                <a:cxn ang="0">
                  <a:pos x="346" y="77"/>
                </a:cxn>
                <a:cxn ang="0">
                  <a:pos x="348" y="63"/>
                </a:cxn>
                <a:cxn ang="0">
                  <a:pos x="348" y="48"/>
                </a:cxn>
                <a:cxn ang="0">
                  <a:pos x="348" y="33"/>
                </a:cxn>
                <a:cxn ang="0">
                  <a:pos x="348" y="17"/>
                </a:cxn>
                <a:cxn ang="0">
                  <a:pos x="348" y="0"/>
                </a:cxn>
              </a:cxnLst>
              <a:rect l="0" t="0" r="r" b="b"/>
              <a:pathLst>
                <a:path w="348" h="458">
                  <a:moveTo>
                    <a:pt x="0" y="458"/>
                  </a:moveTo>
                  <a:lnTo>
                    <a:pt x="0" y="458"/>
                  </a:lnTo>
                  <a:lnTo>
                    <a:pt x="8" y="442"/>
                  </a:lnTo>
                  <a:lnTo>
                    <a:pt x="13" y="428"/>
                  </a:lnTo>
                  <a:lnTo>
                    <a:pt x="19" y="418"/>
                  </a:lnTo>
                  <a:lnTo>
                    <a:pt x="23" y="409"/>
                  </a:lnTo>
                  <a:lnTo>
                    <a:pt x="28" y="403"/>
                  </a:lnTo>
                  <a:lnTo>
                    <a:pt x="35" y="393"/>
                  </a:lnTo>
                  <a:lnTo>
                    <a:pt x="45" y="381"/>
                  </a:lnTo>
                  <a:lnTo>
                    <a:pt x="58" y="366"/>
                  </a:lnTo>
                  <a:lnTo>
                    <a:pt x="77" y="345"/>
                  </a:lnTo>
                  <a:lnTo>
                    <a:pt x="95" y="331"/>
                  </a:lnTo>
                  <a:lnTo>
                    <a:pt x="113" y="320"/>
                  </a:lnTo>
                  <a:lnTo>
                    <a:pt x="132" y="310"/>
                  </a:lnTo>
                  <a:lnTo>
                    <a:pt x="150" y="304"/>
                  </a:lnTo>
                  <a:lnTo>
                    <a:pt x="168" y="295"/>
                  </a:lnTo>
                  <a:lnTo>
                    <a:pt x="186" y="286"/>
                  </a:lnTo>
                  <a:lnTo>
                    <a:pt x="205" y="274"/>
                  </a:lnTo>
                  <a:lnTo>
                    <a:pt x="226" y="262"/>
                  </a:lnTo>
                  <a:lnTo>
                    <a:pt x="245" y="248"/>
                  </a:lnTo>
                  <a:lnTo>
                    <a:pt x="267" y="230"/>
                  </a:lnTo>
                  <a:lnTo>
                    <a:pt x="286" y="212"/>
                  </a:lnTo>
                  <a:lnTo>
                    <a:pt x="304" y="191"/>
                  </a:lnTo>
                  <a:lnTo>
                    <a:pt x="321" y="169"/>
                  </a:lnTo>
                  <a:lnTo>
                    <a:pt x="334" y="147"/>
                  </a:lnTo>
                  <a:lnTo>
                    <a:pt x="341" y="125"/>
                  </a:lnTo>
                  <a:lnTo>
                    <a:pt x="344" y="109"/>
                  </a:lnTo>
                  <a:lnTo>
                    <a:pt x="345" y="92"/>
                  </a:lnTo>
                  <a:lnTo>
                    <a:pt x="346" y="77"/>
                  </a:lnTo>
                  <a:lnTo>
                    <a:pt x="348" y="63"/>
                  </a:lnTo>
                  <a:lnTo>
                    <a:pt x="348" y="48"/>
                  </a:lnTo>
                  <a:lnTo>
                    <a:pt x="348" y="33"/>
                  </a:lnTo>
                  <a:lnTo>
                    <a:pt x="348" y="17"/>
                  </a:lnTo>
                  <a:lnTo>
                    <a:pt x="348" y="0"/>
                  </a:lnTo>
                </a:path>
              </a:pathLst>
            </a:custGeom>
            <a:noFill/>
            <a:ln w="1588">
              <a:solidFill>
                <a:srgbClr val="000000"/>
              </a:solidFill>
              <a:prstDash val="solid"/>
              <a:round/>
              <a:headEnd/>
              <a:tailEnd/>
            </a:ln>
          </p:spPr>
          <p:txBody>
            <a:bodyPr/>
            <a:lstStyle/>
            <a:p>
              <a:endParaRPr lang="en-US"/>
            </a:p>
          </p:txBody>
        </p:sp>
        <p:sp>
          <p:nvSpPr>
            <p:cNvPr id="1242372" name="Freeform 1284"/>
            <p:cNvSpPr>
              <a:spLocks/>
            </p:cNvSpPr>
            <p:nvPr/>
          </p:nvSpPr>
          <p:spPr bwMode="auto">
            <a:xfrm>
              <a:off x="3038" y="1970"/>
              <a:ext cx="150" cy="217"/>
            </a:xfrm>
            <a:custGeom>
              <a:avLst/>
              <a:gdLst/>
              <a:ahLst/>
              <a:cxnLst>
                <a:cxn ang="0">
                  <a:pos x="302" y="0"/>
                </a:cxn>
                <a:cxn ang="0">
                  <a:pos x="302" y="0"/>
                </a:cxn>
                <a:cxn ang="0">
                  <a:pos x="295" y="10"/>
                </a:cxn>
                <a:cxn ang="0">
                  <a:pos x="289" y="20"/>
                </a:cxn>
                <a:cxn ang="0">
                  <a:pos x="282" y="31"/>
                </a:cxn>
                <a:cxn ang="0">
                  <a:pos x="276" y="38"/>
                </a:cxn>
                <a:cxn ang="0">
                  <a:pos x="270" y="45"/>
                </a:cxn>
                <a:cxn ang="0">
                  <a:pos x="262" y="53"/>
                </a:cxn>
                <a:cxn ang="0">
                  <a:pos x="253" y="60"/>
                </a:cxn>
                <a:cxn ang="0">
                  <a:pos x="244" y="65"/>
                </a:cxn>
                <a:cxn ang="0">
                  <a:pos x="220" y="78"/>
                </a:cxn>
                <a:cxn ang="0">
                  <a:pos x="199" y="93"/>
                </a:cxn>
                <a:cxn ang="0">
                  <a:pos x="177" y="109"/>
                </a:cxn>
                <a:cxn ang="0">
                  <a:pos x="157" y="125"/>
                </a:cxn>
                <a:cxn ang="0">
                  <a:pos x="139" y="146"/>
                </a:cxn>
                <a:cxn ang="0">
                  <a:pos x="120" y="164"/>
                </a:cxn>
                <a:cxn ang="0">
                  <a:pos x="103" y="185"/>
                </a:cxn>
                <a:cxn ang="0">
                  <a:pos x="87" y="207"/>
                </a:cxn>
                <a:cxn ang="0">
                  <a:pos x="73" y="228"/>
                </a:cxn>
                <a:cxn ang="0">
                  <a:pos x="60" y="251"/>
                </a:cxn>
                <a:cxn ang="0">
                  <a:pos x="49" y="275"/>
                </a:cxn>
                <a:cxn ang="0">
                  <a:pos x="37" y="297"/>
                </a:cxn>
                <a:cxn ang="0">
                  <a:pos x="28" y="321"/>
                </a:cxn>
                <a:cxn ang="0">
                  <a:pos x="19" y="345"/>
                </a:cxn>
                <a:cxn ang="0">
                  <a:pos x="13" y="368"/>
                </a:cxn>
                <a:cxn ang="0">
                  <a:pos x="8" y="392"/>
                </a:cxn>
                <a:cxn ang="0">
                  <a:pos x="7" y="396"/>
                </a:cxn>
                <a:cxn ang="0">
                  <a:pos x="3" y="411"/>
                </a:cxn>
                <a:cxn ang="0">
                  <a:pos x="0" y="426"/>
                </a:cxn>
                <a:cxn ang="0">
                  <a:pos x="0" y="435"/>
                </a:cxn>
              </a:cxnLst>
              <a:rect l="0" t="0" r="r" b="b"/>
              <a:pathLst>
                <a:path w="302" h="435">
                  <a:moveTo>
                    <a:pt x="302" y="0"/>
                  </a:moveTo>
                  <a:lnTo>
                    <a:pt x="302" y="0"/>
                  </a:lnTo>
                  <a:lnTo>
                    <a:pt x="295" y="10"/>
                  </a:lnTo>
                  <a:lnTo>
                    <a:pt x="289" y="20"/>
                  </a:lnTo>
                  <a:lnTo>
                    <a:pt x="282" y="31"/>
                  </a:lnTo>
                  <a:lnTo>
                    <a:pt x="276" y="38"/>
                  </a:lnTo>
                  <a:lnTo>
                    <a:pt x="270" y="45"/>
                  </a:lnTo>
                  <a:lnTo>
                    <a:pt x="262" y="53"/>
                  </a:lnTo>
                  <a:lnTo>
                    <a:pt x="253" y="60"/>
                  </a:lnTo>
                  <a:lnTo>
                    <a:pt x="244" y="65"/>
                  </a:lnTo>
                  <a:lnTo>
                    <a:pt x="220" y="78"/>
                  </a:lnTo>
                  <a:lnTo>
                    <a:pt x="199" y="93"/>
                  </a:lnTo>
                  <a:lnTo>
                    <a:pt x="177" y="109"/>
                  </a:lnTo>
                  <a:lnTo>
                    <a:pt x="157" y="125"/>
                  </a:lnTo>
                  <a:lnTo>
                    <a:pt x="139" y="146"/>
                  </a:lnTo>
                  <a:lnTo>
                    <a:pt x="120" y="164"/>
                  </a:lnTo>
                  <a:lnTo>
                    <a:pt x="103" y="185"/>
                  </a:lnTo>
                  <a:lnTo>
                    <a:pt x="87" y="207"/>
                  </a:lnTo>
                  <a:lnTo>
                    <a:pt x="73" y="228"/>
                  </a:lnTo>
                  <a:lnTo>
                    <a:pt x="60" y="251"/>
                  </a:lnTo>
                  <a:lnTo>
                    <a:pt x="49" y="275"/>
                  </a:lnTo>
                  <a:lnTo>
                    <a:pt x="37" y="297"/>
                  </a:lnTo>
                  <a:lnTo>
                    <a:pt x="28" y="321"/>
                  </a:lnTo>
                  <a:lnTo>
                    <a:pt x="19" y="345"/>
                  </a:lnTo>
                  <a:lnTo>
                    <a:pt x="13" y="368"/>
                  </a:lnTo>
                  <a:lnTo>
                    <a:pt x="8" y="392"/>
                  </a:lnTo>
                  <a:lnTo>
                    <a:pt x="7" y="396"/>
                  </a:lnTo>
                  <a:lnTo>
                    <a:pt x="3" y="411"/>
                  </a:lnTo>
                  <a:lnTo>
                    <a:pt x="0" y="426"/>
                  </a:lnTo>
                  <a:lnTo>
                    <a:pt x="0" y="435"/>
                  </a:lnTo>
                </a:path>
              </a:pathLst>
            </a:custGeom>
            <a:noFill/>
            <a:ln w="1588">
              <a:solidFill>
                <a:srgbClr val="000000"/>
              </a:solidFill>
              <a:prstDash val="solid"/>
              <a:round/>
              <a:headEnd/>
              <a:tailEnd/>
            </a:ln>
          </p:spPr>
          <p:txBody>
            <a:bodyPr/>
            <a:lstStyle/>
            <a:p>
              <a:endParaRPr lang="en-US"/>
            </a:p>
          </p:txBody>
        </p:sp>
        <p:sp>
          <p:nvSpPr>
            <p:cNvPr id="1242373" name="Freeform 1285"/>
            <p:cNvSpPr>
              <a:spLocks/>
            </p:cNvSpPr>
            <p:nvPr/>
          </p:nvSpPr>
          <p:spPr bwMode="auto">
            <a:xfrm>
              <a:off x="3281" y="1549"/>
              <a:ext cx="222" cy="393"/>
            </a:xfrm>
            <a:custGeom>
              <a:avLst/>
              <a:gdLst/>
              <a:ahLst/>
              <a:cxnLst>
                <a:cxn ang="0">
                  <a:pos x="407" y="117"/>
                </a:cxn>
                <a:cxn ang="0">
                  <a:pos x="418" y="70"/>
                </a:cxn>
                <a:cxn ang="0">
                  <a:pos x="432" y="28"/>
                </a:cxn>
                <a:cxn ang="0">
                  <a:pos x="443" y="5"/>
                </a:cxn>
                <a:cxn ang="0">
                  <a:pos x="441" y="5"/>
                </a:cxn>
                <a:cxn ang="0">
                  <a:pos x="416" y="22"/>
                </a:cxn>
                <a:cxn ang="0">
                  <a:pos x="369" y="49"/>
                </a:cxn>
                <a:cxn ang="0">
                  <a:pos x="312" y="67"/>
                </a:cxn>
                <a:cxn ang="0">
                  <a:pos x="264" y="70"/>
                </a:cxn>
                <a:cxn ang="0">
                  <a:pos x="227" y="67"/>
                </a:cxn>
                <a:cxn ang="0">
                  <a:pos x="188" y="64"/>
                </a:cxn>
                <a:cxn ang="0">
                  <a:pos x="147" y="56"/>
                </a:cxn>
                <a:cxn ang="0">
                  <a:pos x="106" y="51"/>
                </a:cxn>
                <a:cxn ang="0">
                  <a:pos x="68" y="42"/>
                </a:cxn>
                <a:cxn ang="0">
                  <a:pos x="36" y="34"/>
                </a:cxn>
                <a:cxn ang="0">
                  <a:pos x="9" y="28"/>
                </a:cxn>
                <a:cxn ang="0">
                  <a:pos x="17" y="209"/>
                </a:cxn>
                <a:cxn ang="0">
                  <a:pos x="227" y="788"/>
                </a:cxn>
                <a:cxn ang="0">
                  <a:pos x="232" y="748"/>
                </a:cxn>
                <a:cxn ang="0">
                  <a:pos x="239" y="709"/>
                </a:cxn>
                <a:cxn ang="0">
                  <a:pos x="250" y="672"/>
                </a:cxn>
                <a:cxn ang="0">
                  <a:pos x="269" y="644"/>
                </a:cxn>
                <a:cxn ang="0">
                  <a:pos x="292" y="622"/>
                </a:cxn>
                <a:cxn ang="0">
                  <a:pos x="310" y="597"/>
                </a:cxn>
                <a:cxn ang="0">
                  <a:pos x="327" y="570"/>
                </a:cxn>
                <a:cxn ang="0">
                  <a:pos x="341" y="536"/>
                </a:cxn>
                <a:cxn ang="0">
                  <a:pos x="346" y="518"/>
                </a:cxn>
                <a:cxn ang="0">
                  <a:pos x="357" y="480"/>
                </a:cxn>
                <a:cxn ang="0">
                  <a:pos x="367" y="433"/>
                </a:cxn>
                <a:cxn ang="0">
                  <a:pos x="375" y="397"/>
                </a:cxn>
                <a:cxn ang="0">
                  <a:pos x="384" y="333"/>
                </a:cxn>
                <a:cxn ang="0">
                  <a:pos x="391" y="265"/>
                </a:cxn>
                <a:cxn ang="0">
                  <a:pos x="395" y="199"/>
                </a:cxn>
                <a:cxn ang="0">
                  <a:pos x="402" y="142"/>
                </a:cxn>
              </a:cxnLst>
              <a:rect l="0" t="0" r="r" b="b"/>
              <a:pathLst>
                <a:path w="444" h="788">
                  <a:moveTo>
                    <a:pt x="402" y="142"/>
                  </a:moveTo>
                  <a:lnTo>
                    <a:pt x="407" y="117"/>
                  </a:lnTo>
                  <a:lnTo>
                    <a:pt x="410" y="93"/>
                  </a:lnTo>
                  <a:lnTo>
                    <a:pt x="418" y="70"/>
                  </a:lnTo>
                  <a:lnTo>
                    <a:pt x="426" y="46"/>
                  </a:lnTo>
                  <a:lnTo>
                    <a:pt x="432" y="28"/>
                  </a:lnTo>
                  <a:lnTo>
                    <a:pt x="439" y="14"/>
                  </a:lnTo>
                  <a:lnTo>
                    <a:pt x="443" y="5"/>
                  </a:lnTo>
                  <a:lnTo>
                    <a:pt x="444" y="0"/>
                  </a:lnTo>
                  <a:lnTo>
                    <a:pt x="441" y="5"/>
                  </a:lnTo>
                  <a:lnTo>
                    <a:pt x="431" y="12"/>
                  </a:lnTo>
                  <a:lnTo>
                    <a:pt x="416" y="22"/>
                  </a:lnTo>
                  <a:lnTo>
                    <a:pt x="394" y="34"/>
                  </a:lnTo>
                  <a:lnTo>
                    <a:pt x="369" y="49"/>
                  </a:lnTo>
                  <a:lnTo>
                    <a:pt x="342" y="58"/>
                  </a:lnTo>
                  <a:lnTo>
                    <a:pt x="312" y="67"/>
                  </a:lnTo>
                  <a:lnTo>
                    <a:pt x="281" y="70"/>
                  </a:lnTo>
                  <a:lnTo>
                    <a:pt x="264" y="70"/>
                  </a:lnTo>
                  <a:lnTo>
                    <a:pt x="248" y="68"/>
                  </a:lnTo>
                  <a:lnTo>
                    <a:pt x="227" y="67"/>
                  </a:lnTo>
                  <a:lnTo>
                    <a:pt x="209" y="65"/>
                  </a:lnTo>
                  <a:lnTo>
                    <a:pt x="188" y="64"/>
                  </a:lnTo>
                  <a:lnTo>
                    <a:pt x="168" y="59"/>
                  </a:lnTo>
                  <a:lnTo>
                    <a:pt x="147" y="56"/>
                  </a:lnTo>
                  <a:lnTo>
                    <a:pt x="128" y="53"/>
                  </a:lnTo>
                  <a:lnTo>
                    <a:pt x="106" y="51"/>
                  </a:lnTo>
                  <a:lnTo>
                    <a:pt x="86" y="45"/>
                  </a:lnTo>
                  <a:lnTo>
                    <a:pt x="68" y="42"/>
                  </a:lnTo>
                  <a:lnTo>
                    <a:pt x="51" y="39"/>
                  </a:lnTo>
                  <a:lnTo>
                    <a:pt x="36" y="34"/>
                  </a:lnTo>
                  <a:lnTo>
                    <a:pt x="22" y="31"/>
                  </a:lnTo>
                  <a:lnTo>
                    <a:pt x="9" y="28"/>
                  </a:lnTo>
                  <a:lnTo>
                    <a:pt x="0" y="25"/>
                  </a:lnTo>
                  <a:lnTo>
                    <a:pt x="17" y="209"/>
                  </a:lnTo>
                  <a:lnTo>
                    <a:pt x="94" y="421"/>
                  </a:lnTo>
                  <a:lnTo>
                    <a:pt x="227" y="788"/>
                  </a:lnTo>
                  <a:lnTo>
                    <a:pt x="230" y="769"/>
                  </a:lnTo>
                  <a:lnTo>
                    <a:pt x="232" y="748"/>
                  </a:lnTo>
                  <a:lnTo>
                    <a:pt x="235" y="727"/>
                  </a:lnTo>
                  <a:lnTo>
                    <a:pt x="239" y="709"/>
                  </a:lnTo>
                  <a:lnTo>
                    <a:pt x="244" y="692"/>
                  </a:lnTo>
                  <a:lnTo>
                    <a:pt x="250" y="672"/>
                  </a:lnTo>
                  <a:lnTo>
                    <a:pt x="259" y="658"/>
                  </a:lnTo>
                  <a:lnTo>
                    <a:pt x="269" y="644"/>
                  </a:lnTo>
                  <a:lnTo>
                    <a:pt x="282" y="634"/>
                  </a:lnTo>
                  <a:lnTo>
                    <a:pt x="292" y="622"/>
                  </a:lnTo>
                  <a:lnTo>
                    <a:pt x="301" y="610"/>
                  </a:lnTo>
                  <a:lnTo>
                    <a:pt x="310" y="597"/>
                  </a:lnTo>
                  <a:lnTo>
                    <a:pt x="321" y="584"/>
                  </a:lnTo>
                  <a:lnTo>
                    <a:pt x="327" y="570"/>
                  </a:lnTo>
                  <a:lnTo>
                    <a:pt x="335" y="554"/>
                  </a:lnTo>
                  <a:lnTo>
                    <a:pt x="341" y="536"/>
                  </a:lnTo>
                  <a:lnTo>
                    <a:pt x="342" y="530"/>
                  </a:lnTo>
                  <a:lnTo>
                    <a:pt x="346" y="518"/>
                  </a:lnTo>
                  <a:lnTo>
                    <a:pt x="350" y="501"/>
                  </a:lnTo>
                  <a:lnTo>
                    <a:pt x="357" y="480"/>
                  </a:lnTo>
                  <a:lnTo>
                    <a:pt x="360" y="456"/>
                  </a:lnTo>
                  <a:lnTo>
                    <a:pt x="367" y="433"/>
                  </a:lnTo>
                  <a:lnTo>
                    <a:pt x="372" y="413"/>
                  </a:lnTo>
                  <a:lnTo>
                    <a:pt x="375" y="397"/>
                  </a:lnTo>
                  <a:lnTo>
                    <a:pt x="378" y="366"/>
                  </a:lnTo>
                  <a:lnTo>
                    <a:pt x="384" y="333"/>
                  </a:lnTo>
                  <a:lnTo>
                    <a:pt x="386" y="298"/>
                  </a:lnTo>
                  <a:lnTo>
                    <a:pt x="391" y="265"/>
                  </a:lnTo>
                  <a:lnTo>
                    <a:pt x="393" y="230"/>
                  </a:lnTo>
                  <a:lnTo>
                    <a:pt x="395" y="199"/>
                  </a:lnTo>
                  <a:lnTo>
                    <a:pt x="399" y="169"/>
                  </a:lnTo>
                  <a:lnTo>
                    <a:pt x="402" y="142"/>
                  </a:lnTo>
                  <a:close/>
                </a:path>
              </a:pathLst>
            </a:custGeom>
            <a:solidFill>
              <a:srgbClr val="FFFFFF"/>
            </a:solidFill>
            <a:ln w="9525">
              <a:noFill/>
              <a:round/>
              <a:headEnd/>
              <a:tailEnd/>
            </a:ln>
          </p:spPr>
          <p:txBody>
            <a:bodyPr/>
            <a:lstStyle/>
            <a:p>
              <a:endParaRPr lang="en-US"/>
            </a:p>
          </p:txBody>
        </p:sp>
        <p:sp>
          <p:nvSpPr>
            <p:cNvPr id="1242374" name="Freeform 1286"/>
            <p:cNvSpPr>
              <a:spLocks/>
            </p:cNvSpPr>
            <p:nvPr/>
          </p:nvSpPr>
          <p:spPr bwMode="auto">
            <a:xfrm>
              <a:off x="3281" y="1549"/>
              <a:ext cx="222" cy="393"/>
            </a:xfrm>
            <a:custGeom>
              <a:avLst/>
              <a:gdLst/>
              <a:ahLst/>
              <a:cxnLst>
                <a:cxn ang="0">
                  <a:pos x="402" y="142"/>
                </a:cxn>
                <a:cxn ang="0">
                  <a:pos x="410" y="93"/>
                </a:cxn>
                <a:cxn ang="0">
                  <a:pos x="426" y="46"/>
                </a:cxn>
                <a:cxn ang="0">
                  <a:pos x="439" y="14"/>
                </a:cxn>
                <a:cxn ang="0">
                  <a:pos x="444" y="0"/>
                </a:cxn>
                <a:cxn ang="0">
                  <a:pos x="431" y="12"/>
                </a:cxn>
                <a:cxn ang="0">
                  <a:pos x="394" y="34"/>
                </a:cxn>
                <a:cxn ang="0">
                  <a:pos x="342" y="58"/>
                </a:cxn>
                <a:cxn ang="0">
                  <a:pos x="281" y="70"/>
                </a:cxn>
                <a:cxn ang="0">
                  <a:pos x="248" y="68"/>
                </a:cxn>
                <a:cxn ang="0">
                  <a:pos x="209" y="65"/>
                </a:cxn>
                <a:cxn ang="0">
                  <a:pos x="168" y="59"/>
                </a:cxn>
                <a:cxn ang="0">
                  <a:pos x="128" y="53"/>
                </a:cxn>
                <a:cxn ang="0">
                  <a:pos x="86" y="45"/>
                </a:cxn>
                <a:cxn ang="0">
                  <a:pos x="51" y="39"/>
                </a:cxn>
                <a:cxn ang="0">
                  <a:pos x="22" y="31"/>
                </a:cxn>
                <a:cxn ang="0">
                  <a:pos x="0" y="25"/>
                </a:cxn>
                <a:cxn ang="0">
                  <a:pos x="94" y="421"/>
                </a:cxn>
                <a:cxn ang="0">
                  <a:pos x="230" y="769"/>
                </a:cxn>
                <a:cxn ang="0">
                  <a:pos x="235" y="727"/>
                </a:cxn>
                <a:cxn ang="0">
                  <a:pos x="244" y="692"/>
                </a:cxn>
                <a:cxn ang="0">
                  <a:pos x="259" y="658"/>
                </a:cxn>
                <a:cxn ang="0">
                  <a:pos x="282" y="634"/>
                </a:cxn>
                <a:cxn ang="0">
                  <a:pos x="301" y="610"/>
                </a:cxn>
                <a:cxn ang="0">
                  <a:pos x="321" y="584"/>
                </a:cxn>
                <a:cxn ang="0">
                  <a:pos x="335" y="554"/>
                </a:cxn>
                <a:cxn ang="0">
                  <a:pos x="342" y="530"/>
                </a:cxn>
                <a:cxn ang="0">
                  <a:pos x="350" y="501"/>
                </a:cxn>
                <a:cxn ang="0">
                  <a:pos x="360" y="456"/>
                </a:cxn>
                <a:cxn ang="0">
                  <a:pos x="372" y="413"/>
                </a:cxn>
                <a:cxn ang="0">
                  <a:pos x="378" y="366"/>
                </a:cxn>
                <a:cxn ang="0">
                  <a:pos x="386" y="298"/>
                </a:cxn>
                <a:cxn ang="0">
                  <a:pos x="393" y="230"/>
                </a:cxn>
                <a:cxn ang="0">
                  <a:pos x="399" y="169"/>
                </a:cxn>
              </a:cxnLst>
              <a:rect l="0" t="0" r="r" b="b"/>
              <a:pathLst>
                <a:path w="444" h="788">
                  <a:moveTo>
                    <a:pt x="402" y="142"/>
                  </a:moveTo>
                  <a:lnTo>
                    <a:pt x="402" y="142"/>
                  </a:lnTo>
                  <a:lnTo>
                    <a:pt x="407" y="117"/>
                  </a:lnTo>
                  <a:lnTo>
                    <a:pt x="410" y="93"/>
                  </a:lnTo>
                  <a:lnTo>
                    <a:pt x="418" y="70"/>
                  </a:lnTo>
                  <a:lnTo>
                    <a:pt x="426" y="46"/>
                  </a:lnTo>
                  <a:lnTo>
                    <a:pt x="432" y="28"/>
                  </a:lnTo>
                  <a:lnTo>
                    <a:pt x="439" y="14"/>
                  </a:lnTo>
                  <a:lnTo>
                    <a:pt x="443" y="5"/>
                  </a:lnTo>
                  <a:lnTo>
                    <a:pt x="444" y="0"/>
                  </a:lnTo>
                  <a:lnTo>
                    <a:pt x="441" y="5"/>
                  </a:lnTo>
                  <a:lnTo>
                    <a:pt x="431" y="12"/>
                  </a:lnTo>
                  <a:lnTo>
                    <a:pt x="416" y="22"/>
                  </a:lnTo>
                  <a:lnTo>
                    <a:pt x="394" y="34"/>
                  </a:lnTo>
                  <a:lnTo>
                    <a:pt x="369" y="49"/>
                  </a:lnTo>
                  <a:lnTo>
                    <a:pt x="342" y="58"/>
                  </a:lnTo>
                  <a:lnTo>
                    <a:pt x="312" y="67"/>
                  </a:lnTo>
                  <a:lnTo>
                    <a:pt x="281" y="70"/>
                  </a:lnTo>
                  <a:lnTo>
                    <a:pt x="264" y="70"/>
                  </a:lnTo>
                  <a:lnTo>
                    <a:pt x="248" y="68"/>
                  </a:lnTo>
                  <a:lnTo>
                    <a:pt x="227" y="67"/>
                  </a:lnTo>
                  <a:lnTo>
                    <a:pt x="209" y="65"/>
                  </a:lnTo>
                  <a:lnTo>
                    <a:pt x="188" y="64"/>
                  </a:lnTo>
                  <a:lnTo>
                    <a:pt x="168" y="59"/>
                  </a:lnTo>
                  <a:lnTo>
                    <a:pt x="147" y="56"/>
                  </a:lnTo>
                  <a:lnTo>
                    <a:pt x="128" y="53"/>
                  </a:lnTo>
                  <a:lnTo>
                    <a:pt x="106" y="51"/>
                  </a:lnTo>
                  <a:lnTo>
                    <a:pt x="86" y="45"/>
                  </a:lnTo>
                  <a:lnTo>
                    <a:pt x="68" y="42"/>
                  </a:lnTo>
                  <a:lnTo>
                    <a:pt x="51" y="39"/>
                  </a:lnTo>
                  <a:lnTo>
                    <a:pt x="36" y="34"/>
                  </a:lnTo>
                  <a:lnTo>
                    <a:pt x="22" y="31"/>
                  </a:lnTo>
                  <a:lnTo>
                    <a:pt x="9" y="28"/>
                  </a:lnTo>
                  <a:lnTo>
                    <a:pt x="0" y="25"/>
                  </a:lnTo>
                  <a:lnTo>
                    <a:pt x="17" y="209"/>
                  </a:lnTo>
                  <a:lnTo>
                    <a:pt x="94" y="421"/>
                  </a:lnTo>
                  <a:lnTo>
                    <a:pt x="227" y="788"/>
                  </a:lnTo>
                  <a:lnTo>
                    <a:pt x="230" y="769"/>
                  </a:lnTo>
                  <a:lnTo>
                    <a:pt x="232" y="748"/>
                  </a:lnTo>
                  <a:lnTo>
                    <a:pt x="235" y="727"/>
                  </a:lnTo>
                  <a:lnTo>
                    <a:pt x="239" y="709"/>
                  </a:lnTo>
                  <a:lnTo>
                    <a:pt x="244" y="692"/>
                  </a:lnTo>
                  <a:lnTo>
                    <a:pt x="250" y="672"/>
                  </a:lnTo>
                  <a:lnTo>
                    <a:pt x="259" y="658"/>
                  </a:lnTo>
                  <a:lnTo>
                    <a:pt x="269" y="644"/>
                  </a:lnTo>
                  <a:lnTo>
                    <a:pt x="282" y="634"/>
                  </a:lnTo>
                  <a:lnTo>
                    <a:pt x="292" y="622"/>
                  </a:lnTo>
                  <a:lnTo>
                    <a:pt x="301" y="610"/>
                  </a:lnTo>
                  <a:lnTo>
                    <a:pt x="310" y="597"/>
                  </a:lnTo>
                  <a:lnTo>
                    <a:pt x="321" y="584"/>
                  </a:lnTo>
                  <a:lnTo>
                    <a:pt x="327" y="570"/>
                  </a:lnTo>
                  <a:lnTo>
                    <a:pt x="335" y="554"/>
                  </a:lnTo>
                  <a:lnTo>
                    <a:pt x="341" y="536"/>
                  </a:lnTo>
                  <a:lnTo>
                    <a:pt x="342" y="530"/>
                  </a:lnTo>
                  <a:lnTo>
                    <a:pt x="346" y="518"/>
                  </a:lnTo>
                  <a:lnTo>
                    <a:pt x="350" y="501"/>
                  </a:lnTo>
                  <a:lnTo>
                    <a:pt x="357" y="480"/>
                  </a:lnTo>
                  <a:lnTo>
                    <a:pt x="360" y="456"/>
                  </a:lnTo>
                  <a:lnTo>
                    <a:pt x="367" y="433"/>
                  </a:lnTo>
                  <a:lnTo>
                    <a:pt x="372" y="413"/>
                  </a:lnTo>
                  <a:lnTo>
                    <a:pt x="375" y="397"/>
                  </a:lnTo>
                  <a:lnTo>
                    <a:pt x="378" y="366"/>
                  </a:lnTo>
                  <a:lnTo>
                    <a:pt x="384" y="333"/>
                  </a:lnTo>
                  <a:lnTo>
                    <a:pt x="386" y="298"/>
                  </a:lnTo>
                  <a:lnTo>
                    <a:pt x="391" y="265"/>
                  </a:lnTo>
                  <a:lnTo>
                    <a:pt x="393" y="230"/>
                  </a:lnTo>
                  <a:lnTo>
                    <a:pt x="395" y="199"/>
                  </a:lnTo>
                  <a:lnTo>
                    <a:pt x="399" y="169"/>
                  </a:lnTo>
                  <a:lnTo>
                    <a:pt x="402" y="142"/>
                  </a:lnTo>
                  <a:close/>
                </a:path>
              </a:pathLst>
            </a:custGeom>
            <a:noFill/>
            <a:ln w="1588">
              <a:solidFill>
                <a:srgbClr val="000000"/>
              </a:solidFill>
              <a:prstDash val="solid"/>
              <a:round/>
              <a:headEnd/>
              <a:tailEnd/>
            </a:ln>
          </p:spPr>
          <p:txBody>
            <a:bodyPr/>
            <a:lstStyle/>
            <a:p>
              <a:endParaRPr lang="en-US"/>
            </a:p>
          </p:txBody>
        </p:sp>
        <p:sp>
          <p:nvSpPr>
            <p:cNvPr id="1242375" name="Freeform 1287"/>
            <p:cNvSpPr>
              <a:spLocks/>
            </p:cNvSpPr>
            <p:nvPr/>
          </p:nvSpPr>
          <p:spPr bwMode="auto">
            <a:xfrm>
              <a:off x="3267" y="1549"/>
              <a:ext cx="129" cy="593"/>
            </a:xfrm>
            <a:custGeom>
              <a:avLst/>
              <a:gdLst/>
              <a:ahLst/>
              <a:cxnLst>
                <a:cxn ang="0">
                  <a:pos x="5" y="9"/>
                </a:cxn>
                <a:cxn ang="0">
                  <a:pos x="27" y="24"/>
                </a:cxn>
                <a:cxn ang="0">
                  <a:pos x="47" y="30"/>
                </a:cxn>
                <a:cxn ang="0">
                  <a:pos x="49" y="55"/>
                </a:cxn>
                <a:cxn ang="0">
                  <a:pos x="52" y="88"/>
                </a:cxn>
                <a:cxn ang="0">
                  <a:pos x="49" y="119"/>
                </a:cxn>
                <a:cxn ang="0">
                  <a:pos x="48" y="129"/>
                </a:cxn>
                <a:cxn ang="0">
                  <a:pos x="52" y="156"/>
                </a:cxn>
                <a:cxn ang="0">
                  <a:pos x="55" y="179"/>
                </a:cxn>
                <a:cxn ang="0">
                  <a:pos x="53" y="172"/>
                </a:cxn>
                <a:cxn ang="0">
                  <a:pos x="57" y="209"/>
                </a:cxn>
                <a:cxn ang="0">
                  <a:pos x="68" y="233"/>
                </a:cxn>
                <a:cxn ang="0">
                  <a:pos x="75" y="258"/>
                </a:cxn>
                <a:cxn ang="0">
                  <a:pos x="79" y="281"/>
                </a:cxn>
                <a:cxn ang="0">
                  <a:pos x="94" y="298"/>
                </a:cxn>
                <a:cxn ang="0">
                  <a:pos x="97" y="314"/>
                </a:cxn>
                <a:cxn ang="0">
                  <a:pos x="98" y="330"/>
                </a:cxn>
                <a:cxn ang="0">
                  <a:pos x="106" y="348"/>
                </a:cxn>
                <a:cxn ang="0">
                  <a:pos x="112" y="372"/>
                </a:cxn>
                <a:cxn ang="0">
                  <a:pos x="118" y="393"/>
                </a:cxn>
                <a:cxn ang="0">
                  <a:pos x="130" y="409"/>
                </a:cxn>
                <a:cxn ang="0">
                  <a:pos x="131" y="430"/>
                </a:cxn>
                <a:cxn ang="0">
                  <a:pos x="143" y="435"/>
                </a:cxn>
                <a:cxn ang="0">
                  <a:pos x="145" y="452"/>
                </a:cxn>
                <a:cxn ang="0">
                  <a:pos x="153" y="474"/>
                </a:cxn>
                <a:cxn ang="0">
                  <a:pos x="163" y="487"/>
                </a:cxn>
                <a:cxn ang="0">
                  <a:pos x="165" y="512"/>
                </a:cxn>
                <a:cxn ang="0">
                  <a:pos x="172" y="529"/>
                </a:cxn>
                <a:cxn ang="0">
                  <a:pos x="186" y="542"/>
                </a:cxn>
                <a:cxn ang="0">
                  <a:pos x="190" y="567"/>
                </a:cxn>
                <a:cxn ang="0">
                  <a:pos x="201" y="586"/>
                </a:cxn>
                <a:cxn ang="0">
                  <a:pos x="215" y="612"/>
                </a:cxn>
                <a:cxn ang="0">
                  <a:pos x="225" y="640"/>
                </a:cxn>
                <a:cxn ang="0">
                  <a:pos x="239" y="666"/>
                </a:cxn>
                <a:cxn ang="0">
                  <a:pos x="242" y="696"/>
                </a:cxn>
                <a:cxn ang="0">
                  <a:pos x="247" y="718"/>
                </a:cxn>
                <a:cxn ang="0">
                  <a:pos x="253" y="745"/>
                </a:cxn>
                <a:cxn ang="0">
                  <a:pos x="260" y="767"/>
                </a:cxn>
                <a:cxn ang="0">
                  <a:pos x="257" y="785"/>
                </a:cxn>
                <a:cxn ang="0">
                  <a:pos x="253" y="803"/>
                </a:cxn>
                <a:cxn ang="0">
                  <a:pos x="227" y="809"/>
                </a:cxn>
                <a:cxn ang="0">
                  <a:pos x="204" y="812"/>
                </a:cxn>
                <a:cxn ang="0">
                  <a:pos x="184" y="822"/>
                </a:cxn>
                <a:cxn ang="0">
                  <a:pos x="167" y="840"/>
                </a:cxn>
                <a:cxn ang="0">
                  <a:pos x="156" y="854"/>
                </a:cxn>
                <a:cxn ang="0">
                  <a:pos x="143" y="874"/>
                </a:cxn>
                <a:cxn ang="0">
                  <a:pos x="131" y="899"/>
                </a:cxn>
                <a:cxn ang="0">
                  <a:pos x="120" y="921"/>
                </a:cxn>
                <a:cxn ang="0">
                  <a:pos x="102" y="945"/>
                </a:cxn>
                <a:cxn ang="0">
                  <a:pos x="86" y="976"/>
                </a:cxn>
                <a:cxn ang="0">
                  <a:pos x="79" y="1004"/>
                </a:cxn>
                <a:cxn ang="0">
                  <a:pos x="71" y="1032"/>
                </a:cxn>
                <a:cxn ang="0">
                  <a:pos x="63" y="1063"/>
                </a:cxn>
                <a:cxn ang="0">
                  <a:pos x="53" y="1090"/>
                </a:cxn>
                <a:cxn ang="0">
                  <a:pos x="47" y="1119"/>
                </a:cxn>
                <a:cxn ang="0">
                  <a:pos x="36" y="1139"/>
                </a:cxn>
                <a:cxn ang="0">
                  <a:pos x="21" y="1154"/>
                </a:cxn>
                <a:cxn ang="0">
                  <a:pos x="12" y="1168"/>
                </a:cxn>
                <a:cxn ang="0">
                  <a:pos x="7" y="1179"/>
                </a:cxn>
              </a:cxnLst>
              <a:rect l="0" t="0" r="r" b="b"/>
              <a:pathLst>
                <a:path w="260" h="1188">
                  <a:moveTo>
                    <a:pt x="0" y="1188"/>
                  </a:moveTo>
                  <a:lnTo>
                    <a:pt x="0" y="0"/>
                  </a:lnTo>
                  <a:lnTo>
                    <a:pt x="5" y="9"/>
                  </a:lnTo>
                  <a:lnTo>
                    <a:pt x="12" y="14"/>
                  </a:lnTo>
                  <a:lnTo>
                    <a:pt x="20" y="19"/>
                  </a:lnTo>
                  <a:lnTo>
                    <a:pt x="27" y="24"/>
                  </a:lnTo>
                  <a:lnTo>
                    <a:pt x="35" y="27"/>
                  </a:lnTo>
                  <a:lnTo>
                    <a:pt x="40" y="28"/>
                  </a:lnTo>
                  <a:lnTo>
                    <a:pt x="47" y="30"/>
                  </a:lnTo>
                  <a:lnTo>
                    <a:pt x="48" y="33"/>
                  </a:lnTo>
                  <a:lnTo>
                    <a:pt x="49" y="43"/>
                  </a:lnTo>
                  <a:lnTo>
                    <a:pt x="49" y="55"/>
                  </a:lnTo>
                  <a:lnTo>
                    <a:pt x="52" y="65"/>
                  </a:lnTo>
                  <a:lnTo>
                    <a:pt x="52" y="76"/>
                  </a:lnTo>
                  <a:lnTo>
                    <a:pt x="52" y="88"/>
                  </a:lnTo>
                  <a:lnTo>
                    <a:pt x="52" y="98"/>
                  </a:lnTo>
                  <a:lnTo>
                    <a:pt x="52" y="110"/>
                  </a:lnTo>
                  <a:lnTo>
                    <a:pt x="49" y="119"/>
                  </a:lnTo>
                  <a:lnTo>
                    <a:pt x="49" y="122"/>
                  </a:lnTo>
                  <a:lnTo>
                    <a:pt x="49" y="126"/>
                  </a:lnTo>
                  <a:lnTo>
                    <a:pt x="48" y="129"/>
                  </a:lnTo>
                  <a:lnTo>
                    <a:pt x="48" y="133"/>
                  </a:lnTo>
                  <a:lnTo>
                    <a:pt x="49" y="144"/>
                  </a:lnTo>
                  <a:lnTo>
                    <a:pt x="52" y="156"/>
                  </a:lnTo>
                  <a:lnTo>
                    <a:pt x="54" y="169"/>
                  </a:lnTo>
                  <a:lnTo>
                    <a:pt x="55" y="181"/>
                  </a:lnTo>
                  <a:lnTo>
                    <a:pt x="55" y="179"/>
                  </a:lnTo>
                  <a:lnTo>
                    <a:pt x="54" y="175"/>
                  </a:lnTo>
                  <a:lnTo>
                    <a:pt x="53" y="175"/>
                  </a:lnTo>
                  <a:lnTo>
                    <a:pt x="53" y="172"/>
                  </a:lnTo>
                  <a:lnTo>
                    <a:pt x="54" y="182"/>
                  </a:lnTo>
                  <a:lnTo>
                    <a:pt x="55" y="196"/>
                  </a:lnTo>
                  <a:lnTo>
                    <a:pt x="57" y="209"/>
                  </a:lnTo>
                  <a:lnTo>
                    <a:pt x="61" y="219"/>
                  </a:lnTo>
                  <a:lnTo>
                    <a:pt x="63" y="228"/>
                  </a:lnTo>
                  <a:lnTo>
                    <a:pt x="68" y="233"/>
                  </a:lnTo>
                  <a:lnTo>
                    <a:pt x="71" y="240"/>
                  </a:lnTo>
                  <a:lnTo>
                    <a:pt x="75" y="250"/>
                  </a:lnTo>
                  <a:lnTo>
                    <a:pt x="75" y="258"/>
                  </a:lnTo>
                  <a:lnTo>
                    <a:pt x="75" y="267"/>
                  </a:lnTo>
                  <a:lnTo>
                    <a:pt x="76" y="274"/>
                  </a:lnTo>
                  <a:lnTo>
                    <a:pt x="79" y="281"/>
                  </a:lnTo>
                  <a:lnTo>
                    <a:pt x="84" y="286"/>
                  </a:lnTo>
                  <a:lnTo>
                    <a:pt x="88" y="293"/>
                  </a:lnTo>
                  <a:lnTo>
                    <a:pt x="94" y="298"/>
                  </a:lnTo>
                  <a:lnTo>
                    <a:pt x="97" y="304"/>
                  </a:lnTo>
                  <a:lnTo>
                    <a:pt x="97" y="307"/>
                  </a:lnTo>
                  <a:lnTo>
                    <a:pt x="97" y="314"/>
                  </a:lnTo>
                  <a:lnTo>
                    <a:pt x="95" y="321"/>
                  </a:lnTo>
                  <a:lnTo>
                    <a:pt x="95" y="324"/>
                  </a:lnTo>
                  <a:lnTo>
                    <a:pt x="98" y="330"/>
                  </a:lnTo>
                  <a:lnTo>
                    <a:pt x="102" y="336"/>
                  </a:lnTo>
                  <a:lnTo>
                    <a:pt x="104" y="341"/>
                  </a:lnTo>
                  <a:lnTo>
                    <a:pt x="106" y="348"/>
                  </a:lnTo>
                  <a:lnTo>
                    <a:pt x="107" y="356"/>
                  </a:lnTo>
                  <a:lnTo>
                    <a:pt x="111" y="364"/>
                  </a:lnTo>
                  <a:lnTo>
                    <a:pt x="112" y="372"/>
                  </a:lnTo>
                  <a:lnTo>
                    <a:pt x="113" y="381"/>
                  </a:lnTo>
                  <a:lnTo>
                    <a:pt x="115" y="387"/>
                  </a:lnTo>
                  <a:lnTo>
                    <a:pt x="118" y="393"/>
                  </a:lnTo>
                  <a:lnTo>
                    <a:pt x="122" y="398"/>
                  </a:lnTo>
                  <a:lnTo>
                    <a:pt x="127" y="404"/>
                  </a:lnTo>
                  <a:lnTo>
                    <a:pt x="130" y="409"/>
                  </a:lnTo>
                  <a:lnTo>
                    <a:pt x="130" y="415"/>
                  </a:lnTo>
                  <a:lnTo>
                    <a:pt x="130" y="424"/>
                  </a:lnTo>
                  <a:lnTo>
                    <a:pt x="131" y="430"/>
                  </a:lnTo>
                  <a:lnTo>
                    <a:pt x="135" y="431"/>
                  </a:lnTo>
                  <a:lnTo>
                    <a:pt x="139" y="434"/>
                  </a:lnTo>
                  <a:lnTo>
                    <a:pt x="143" y="435"/>
                  </a:lnTo>
                  <a:lnTo>
                    <a:pt x="145" y="437"/>
                  </a:lnTo>
                  <a:lnTo>
                    <a:pt x="145" y="444"/>
                  </a:lnTo>
                  <a:lnTo>
                    <a:pt x="145" y="452"/>
                  </a:lnTo>
                  <a:lnTo>
                    <a:pt x="147" y="459"/>
                  </a:lnTo>
                  <a:lnTo>
                    <a:pt x="148" y="467"/>
                  </a:lnTo>
                  <a:lnTo>
                    <a:pt x="153" y="474"/>
                  </a:lnTo>
                  <a:lnTo>
                    <a:pt x="156" y="477"/>
                  </a:lnTo>
                  <a:lnTo>
                    <a:pt x="158" y="480"/>
                  </a:lnTo>
                  <a:lnTo>
                    <a:pt x="163" y="487"/>
                  </a:lnTo>
                  <a:lnTo>
                    <a:pt x="165" y="495"/>
                  </a:lnTo>
                  <a:lnTo>
                    <a:pt x="165" y="504"/>
                  </a:lnTo>
                  <a:lnTo>
                    <a:pt x="165" y="512"/>
                  </a:lnTo>
                  <a:lnTo>
                    <a:pt x="167" y="518"/>
                  </a:lnTo>
                  <a:lnTo>
                    <a:pt x="170" y="524"/>
                  </a:lnTo>
                  <a:lnTo>
                    <a:pt x="172" y="529"/>
                  </a:lnTo>
                  <a:lnTo>
                    <a:pt x="177" y="533"/>
                  </a:lnTo>
                  <a:lnTo>
                    <a:pt x="180" y="538"/>
                  </a:lnTo>
                  <a:lnTo>
                    <a:pt x="186" y="542"/>
                  </a:lnTo>
                  <a:lnTo>
                    <a:pt x="188" y="549"/>
                  </a:lnTo>
                  <a:lnTo>
                    <a:pt x="189" y="560"/>
                  </a:lnTo>
                  <a:lnTo>
                    <a:pt x="190" y="567"/>
                  </a:lnTo>
                  <a:lnTo>
                    <a:pt x="193" y="573"/>
                  </a:lnTo>
                  <a:lnTo>
                    <a:pt x="197" y="581"/>
                  </a:lnTo>
                  <a:lnTo>
                    <a:pt x="201" y="586"/>
                  </a:lnTo>
                  <a:lnTo>
                    <a:pt x="206" y="592"/>
                  </a:lnTo>
                  <a:lnTo>
                    <a:pt x="212" y="601"/>
                  </a:lnTo>
                  <a:lnTo>
                    <a:pt x="215" y="612"/>
                  </a:lnTo>
                  <a:lnTo>
                    <a:pt x="216" y="623"/>
                  </a:lnTo>
                  <a:lnTo>
                    <a:pt x="221" y="632"/>
                  </a:lnTo>
                  <a:lnTo>
                    <a:pt x="225" y="640"/>
                  </a:lnTo>
                  <a:lnTo>
                    <a:pt x="231" y="647"/>
                  </a:lnTo>
                  <a:lnTo>
                    <a:pt x="236" y="658"/>
                  </a:lnTo>
                  <a:lnTo>
                    <a:pt x="239" y="666"/>
                  </a:lnTo>
                  <a:lnTo>
                    <a:pt x="242" y="677"/>
                  </a:lnTo>
                  <a:lnTo>
                    <a:pt x="242" y="686"/>
                  </a:lnTo>
                  <a:lnTo>
                    <a:pt x="242" y="696"/>
                  </a:lnTo>
                  <a:lnTo>
                    <a:pt x="244" y="706"/>
                  </a:lnTo>
                  <a:lnTo>
                    <a:pt x="245" y="712"/>
                  </a:lnTo>
                  <a:lnTo>
                    <a:pt x="247" y="718"/>
                  </a:lnTo>
                  <a:lnTo>
                    <a:pt x="248" y="727"/>
                  </a:lnTo>
                  <a:lnTo>
                    <a:pt x="252" y="736"/>
                  </a:lnTo>
                  <a:lnTo>
                    <a:pt x="253" y="745"/>
                  </a:lnTo>
                  <a:lnTo>
                    <a:pt x="254" y="754"/>
                  </a:lnTo>
                  <a:lnTo>
                    <a:pt x="257" y="760"/>
                  </a:lnTo>
                  <a:lnTo>
                    <a:pt x="260" y="767"/>
                  </a:lnTo>
                  <a:lnTo>
                    <a:pt x="260" y="770"/>
                  </a:lnTo>
                  <a:lnTo>
                    <a:pt x="260" y="777"/>
                  </a:lnTo>
                  <a:lnTo>
                    <a:pt x="257" y="785"/>
                  </a:lnTo>
                  <a:lnTo>
                    <a:pt x="260" y="795"/>
                  </a:lnTo>
                  <a:lnTo>
                    <a:pt x="257" y="800"/>
                  </a:lnTo>
                  <a:lnTo>
                    <a:pt x="253" y="803"/>
                  </a:lnTo>
                  <a:lnTo>
                    <a:pt x="244" y="807"/>
                  </a:lnTo>
                  <a:lnTo>
                    <a:pt x="233" y="809"/>
                  </a:lnTo>
                  <a:lnTo>
                    <a:pt x="227" y="809"/>
                  </a:lnTo>
                  <a:lnTo>
                    <a:pt x="218" y="809"/>
                  </a:lnTo>
                  <a:lnTo>
                    <a:pt x="209" y="810"/>
                  </a:lnTo>
                  <a:lnTo>
                    <a:pt x="204" y="812"/>
                  </a:lnTo>
                  <a:lnTo>
                    <a:pt x="197" y="817"/>
                  </a:lnTo>
                  <a:lnTo>
                    <a:pt x="190" y="819"/>
                  </a:lnTo>
                  <a:lnTo>
                    <a:pt x="184" y="822"/>
                  </a:lnTo>
                  <a:lnTo>
                    <a:pt x="171" y="829"/>
                  </a:lnTo>
                  <a:lnTo>
                    <a:pt x="168" y="835"/>
                  </a:lnTo>
                  <a:lnTo>
                    <a:pt x="167" y="840"/>
                  </a:lnTo>
                  <a:lnTo>
                    <a:pt x="163" y="844"/>
                  </a:lnTo>
                  <a:lnTo>
                    <a:pt x="161" y="850"/>
                  </a:lnTo>
                  <a:lnTo>
                    <a:pt x="156" y="854"/>
                  </a:lnTo>
                  <a:lnTo>
                    <a:pt x="152" y="862"/>
                  </a:lnTo>
                  <a:lnTo>
                    <a:pt x="147" y="868"/>
                  </a:lnTo>
                  <a:lnTo>
                    <a:pt x="143" y="874"/>
                  </a:lnTo>
                  <a:lnTo>
                    <a:pt x="139" y="883"/>
                  </a:lnTo>
                  <a:lnTo>
                    <a:pt x="135" y="891"/>
                  </a:lnTo>
                  <a:lnTo>
                    <a:pt x="131" y="899"/>
                  </a:lnTo>
                  <a:lnTo>
                    <a:pt x="130" y="906"/>
                  </a:lnTo>
                  <a:lnTo>
                    <a:pt x="126" y="914"/>
                  </a:lnTo>
                  <a:lnTo>
                    <a:pt x="120" y="921"/>
                  </a:lnTo>
                  <a:lnTo>
                    <a:pt x="112" y="927"/>
                  </a:lnTo>
                  <a:lnTo>
                    <a:pt x="107" y="936"/>
                  </a:lnTo>
                  <a:lnTo>
                    <a:pt x="102" y="945"/>
                  </a:lnTo>
                  <a:lnTo>
                    <a:pt x="95" y="954"/>
                  </a:lnTo>
                  <a:lnTo>
                    <a:pt x="89" y="964"/>
                  </a:lnTo>
                  <a:lnTo>
                    <a:pt x="86" y="976"/>
                  </a:lnTo>
                  <a:lnTo>
                    <a:pt x="85" y="985"/>
                  </a:lnTo>
                  <a:lnTo>
                    <a:pt x="84" y="994"/>
                  </a:lnTo>
                  <a:lnTo>
                    <a:pt x="79" y="1004"/>
                  </a:lnTo>
                  <a:lnTo>
                    <a:pt x="76" y="1013"/>
                  </a:lnTo>
                  <a:lnTo>
                    <a:pt x="72" y="1023"/>
                  </a:lnTo>
                  <a:lnTo>
                    <a:pt x="71" y="1032"/>
                  </a:lnTo>
                  <a:lnTo>
                    <a:pt x="70" y="1044"/>
                  </a:lnTo>
                  <a:lnTo>
                    <a:pt x="66" y="1054"/>
                  </a:lnTo>
                  <a:lnTo>
                    <a:pt x="63" y="1063"/>
                  </a:lnTo>
                  <a:lnTo>
                    <a:pt x="59" y="1071"/>
                  </a:lnTo>
                  <a:lnTo>
                    <a:pt x="55" y="1081"/>
                  </a:lnTo>
                  <a:lnTo>
                    <a:pt x="53" y="1090"/>
                  </a:lnTo>
                  <a:lnTo>
                    <a:pt x="52" y="1099"/>
                  </a:lnTo>
                  <a:lnTo>
                    <a:pt x="48" y="1109"/>
                  </a:lnTo>
                  <a:lnTo>
                    <a:pt x="47" y="1119"/>
                  </a:lnTo>
                  <a:lnTo>
                    <a:pt x="44" y="1125"/>
                  </a:lnTo>
                  <a:lnTo>
                    <a:pt x="40" y="1134"/>
                  </a:lnTo>
                  <a:lnTo>
                    <a:pt x="36" y="1139"/>
                  </a:lnTo>
                  <a:lnTo>
                    <a:pt x="30" y="1146"/>
                  </a:lnTo>
                  <a:lnTo>
                    <a:pt x="23" y="1151"/>
                  </a:lnTo>
                  <a:lnTo>
                    <a:pt x="21" y="1154"/>
                  </a:lnTo>
                  <a:lnTo>
                    <a:pt x="18" y="1159"/>
                  </a:lnTo>
                  <a:lnTo>
                    <a:pt x="14" y="1165"/>
                  </a:lnTo>
                  <a:lnTo>
                    <a:pt x="12" y="1168"/>
                  </a:lnTo>
                  <a:lnTo>
                    <a:pt x="9" y="1173"/>
                  </a:lnTo>
                  <a:lnTo>
                    <a:pt x="9" y="1177"/>
                  </a:lnTo>
                  <a:lnTo>
                    <a:pt x="7" y="1179"/>
                  </a:lnTo>
                  <a:lnTo>
                    <a:pt x="5" y="1180"/>
                  </a:lnTo>
                  <a:lnTo>
                    <a:pt x="0" y="1188"/>
                  </a:lnTo>
                  <a:close/>
                </a:path>
              </a:pathLst>
            </a:custGeom>
            <a:solidFill>
              <a:srgbClr val="FFFFFF"/>
            </a:solidFill>
            <a:ln w="9525">
              <a:noFill/>
              <a:round/>
              <a:headEnd/>
              <a:tailEnd/>
            </a:ln>
          </p:spPr>
          <p:txBody>
            <a:bodyPr/>
            <a:lstStyle/>
            <a:p>
              <a:endParaRPr lang="en-US"/>
            </a:p>
          </p:txBody>
        </p:sp>
        <p:sp>
          <p:nvSpPr>
            <p:cNvPr id="1242376" name="Freeform 1288"/>
            <p:cNvSpPr>
              <a:spLocks/>
            </p:cNvSpPr>
            <p:nvPr/>
          </p:nvSpPr>
          <p:spPr bwMode="auto">
            <a:xfrm>
              <a:off x="3268" y="1976"/>
              <a:ext cx="4" cy="36"/>
            </a:xfrm>
            <a:custGeom>
              <a:avLst/>
              <a:gdLst/>
              <a:ahLst/>
              <a:cxnLst>
                <a:cxn ang="0">
                  <a:pos x="1" y="0"/>
                </a:cxn>
                <a:cxn ang="0">
                  <a:pos x="1" y="0"/>
                </a:cxn>
                <a:cxn ang="0">
                  <a:pos x="2" y="5"/>
                </a:cxn>
                <a:cxn ang="0">
                  <a:pos x="4" y="20"/>
                </a:cxn>
                <a:cxn ang="0">
                  <a:pos x="8" y="34"/>
                </a:cxn>
                <a:cxn ang="0">
                  <a:pos x="8" y="46"/>
                </a:cxn>
                <a:cxn ang="0">
                  <a:pos x="8" y="55"/>
                </a:cxn>
                <a:cxn ang="0">
                  <a:pos x="6" y="66"/>
                </a:cxn>
                <a:cxn ang="0">
                  <a:pos x="2" y="70"/>
                </a:cxn>
                <a:cxn ang="0">
                  <a:pos x="0" y="73"/>
                </a:cxn>
              </a:cxnLst>
              <a:rect l="0" t="0" r="r" b="b"/>
              <a:pathLst>
                <a:path w="8" h="73">
                  <a:moveTo>
                    <a:pt x="1" y="0"/>
                  </a:moveTo>
                  <a:lnTo>
                    <a:pt x="1" y="0"/>
                  </a:lnTo>
                  <a:lnTo>
                    <a:pt x="2" y="5"/>
                  </a:lnTo>
                  <a:lnTo>
                    <a:pt x="4" y="20"/>
                  </a:lnTo>
                  <a:lnTo>
                    <a:pt x="8" y="34"/>
                  </a:lnTo>
                  <a:lnTo>
                    <a:pt x="8" y="46"/>
                  </a:lnTo>
                  <a:lnTo>
                    <a:pt x="8" y="55"/>
                  </a:lnTo>
                  <a:lnTo>
                    <a:pt x="6" y="66"/>
                  </a:lnTo>
                  <a:lnTo>
                    <a:pt x="2" y="70"/>
                  </a:lnTo>
                  <a:lnTo>
                    <a:pt x="0" y="73"/>
                  </a:lnTo>
                </a:path>
              </a:pathLst>
            </a:custGeom>
            <a:noFill/>
            <a:ln w="1588">
              <a:solidFill>
                <a:srgbClr val="000000"/>
              </a:solidFill>
              <a:prstDash val="solid"/>
              <a:round/>
              <a:headEnd/>
              <a:tailEnd/>
            </a:ln>
          </p:spPr>
          <p:txBody>
            <a:bodyPr/>
            <a:lstStyle/>
            <a:p>
              <a:endParaRPr lang="en-US"/>
            </a:p>
          </p:txBody>
        </p:sp>
        <p:sp>
          <p:nvSpPr>
            <p:cNvPr id="1242377" name="Freeform 1289"/>
            <p:cNvSpPr>
              <a:spLocks/>
            </p:cNvSpPr>
            <p:nvPr/>
          </p:nvSpPr>
          <p:spPr bwMode="auto">
            <a:xfrm>
              <a:off x="3268" y="1934"/>
              <a:ext cx="3" cy="32"/>
            </a:xfrm>
            <a:custGeom>
              <a:avLst/>
              <a:gdLst/>
              <a:ahLst/>
              <a:cxnLst>
                <a:cxn ang="0">
                  <a:pos x="1" y="0"/>
                </a:cxn>
                <a:cxn ang="0">
                  <a:pos x="1" y="0"/>
                </a:cxn>
                <a:cxn ang="0">
                  <a:pos x="1" y="4"/>
                </a:cxn>
                <a:cxn ang="0">
                  <a:pos x="2" y="10"/>
                </a:cxn>
                <a:cxn ang="0">
                  <a:pos x="4" y="19"/>
                </a:cxn>
                <a:cxn ang="0">
                  <a:pos x="4" y="25"/>
                </a:cxn>
                <a:cxn ang="0">
                  <a:pos x="4" y="32"/>
                </a:cxn>
                <a:cxn ang="0">
                  <a:pos x="6" y="41"/>
                </a:cxn>
                <a:cxn ang="0">
                  <a:pos x="6" y="50"/>
                </a:cxn>
                <a:cxn ang="0">
                  <a:pos x="6" y="56"/>
                </a:cxn>
                <a:cxn ang="0">
                  <a:pos x="4" y="60"/>
                </a:cxn>
                <a:cxn ang="0">
                  <a:pos x="2" y="60"/>
                </a:cxn>
                <a:cxn ang="0">
                  <a:pos x="0" y="63"/>
                </a:cxn>
              </a:cxnLst>
              <a:rect l="0" t="0" r="r" b="b"/>
              <a:pathLst>
                <a:path w="6" h="63">
                  <a:moveTo>
                    <a:pt x="1" y="0"/>
                  </a:moveTo>
                  <a:lnTo>
                    <a:pt x="1" y="0"/>
                  </a:lnTo>
                  <a:lnTo>
                    <a:pt x="1" y="4"/>
                  </a:lnTo>
                  <a:lnTo>
                    <a:pt x="2" y="10"/>
                  </a:lnTo>
                  <a:lnTo>
                    <a:pt x="4" y="19"/>
                  </a:lnTo>
                  <a:lnTo>
                    <a:pt x="4" y="25"/>
                  </a:lnTo>
                  <a:lnTo>
                    <a:pt x="4" y="32"/>
                  </a:lnTo>
                  <a:lnTo>
                    <a:pt x="6" y="41"/>
                  </a:lnTo>
                  <a:lnTo>
                    <a:pt x="6" y="50"/>
                  </a:lnTo>
                  <a:lnTo>
                    <a:pt x="6" y="56"/>
                  </a:lnTo>
                  <a:lnTo>
                    <a:pt x="4" y="60"/>
                  </a:lnTo>
                  <a:lnTo>
                    <a:pt x="2" y="60"/>
                  </a:lnTo>
                  <a:lnTo>
                    <a:pt x="0" y="63"/>
                  </a:lnTo>
                </a:path>
              </a:pathLst>
            </a:custGeom>
            <a:noFill/>
            <a:ln w="1588">
              <a:solidFill>
                <a:srgbClr val="000000"/>
              </a:solidFill>
              <a:prstDash val="solid"/>
              <a:round/>
              <a:headEnd/>
              <a:tailEnd/>
            </a:ln>
          </p:spPr>
          <p:txBody>
            <a:bodyPr/>
            <a:lstStyle/>
            <a:p>
              <a:endParaRPr lang="en-US"/>
            </a:p>
          </p:txBody>
        </p:sp>
        <p:sp>
          <p:nvSpPr>
            <p:cNvPr id="1242378" name="Freeform 1290"/>
            <p:cNvSpPr>
              <a:spLocks/>
            </p:cNvSpPr>
            <p:nvPr/>
          </p:nvSpPr>
          <p:spPr bwMode="auto">
            <a:xfrm>
              <a:off x="3267" y="1893"/>
              <a:ext cx="4" cy="31"/>
            </a:xfrm>
            <a:custGeom>
              <a:avLst/>
              <a:gdLst/>
              <a:ahLst/>
              <a:cxnLst>
                <a:cxn ang="0">
                  <a:pos x="4" y="0"/>
                </a:cxn>
                <a:cxn ang="0">
                  <a:pos x="4" y="0"/>
                </a:cxn>
                <a:cxn ang="0">
                  <a:pos x="4" y="6"/>
                </a:cxn>
                <a:cxn ang="0">
                  <a:pos x="5" y="14"/>
                </a:cxn>
                <a:cxn ang="0">
                  <a:pos x="8" y="23"/>
                </a:cxn>
                <a:cxn ang="0">
                  <a:pos x="9" y="29"/>
                </a:cxn>
                <a:cxn ang="0">
                  <a:pos x="9" y="35"/>
                </a:cxn>
                <a:cxn ang="0">
                  <a:pos x="8" y="41"/>
                </a:cxn>
                <a:cxn ang="0">
                  <a:pos x="8" y="48"/>
                </a:cxn>
                <a:cxn ang="0">
                  <a:pos x="5" y="53"/>
                </a:cxn>
                <a:cxn ang="0">
                  <a:pos x="4" y="56"/>
                </a:cxn>
                <a:cxn ang="0">
                  <a:pos x="3" y="60"/>
                </a:cxn>
                <a:cxn ang="0">
                  <a:pos x="0" y="62"/>
                </a:cxn>
              </a:cxnLst>
              <a:rect l="0" t="0" r="r" b="b"/>
              <a:pathLst>
                <a:path w="9" h="62">
                  <a:moveTo>
                    <a:pt x="4" y="0"/>
                  </a:moveTo>
                  <a:lnTo>
                    <a:pt x="4" y="0"/>
                  </a:lnTo>
                  <a:lnTo>
                    <a:pt x="4" y="6"/>
                  </a:lnTo>
                  <a:lnTo>
                    <a:pt x="5" y="14"/>
                  </a:lnTo>
                  <a:lnTo>
                    <a:pt x="8" y="23"/>
                  </a:lnTo>
                  <a:lnTo>
                    <a:pt x="9" y="29"/>
                  </a:lnTo>
                  <a:lnTo>
                    <a:pt x="9" y="35"/>
                  </a:lnTo>
                  <a:lnTo>
                    <a:pt x="8" y="41"/>
                  </a:lnTo>
                  <a:lnTo>
                    <a:pt x="8" y="48"/>
                  </a:lnTo>
                  <a:lnTo>
                    <a:pt x="5" y="53"/>
                  </a:lnTo>
                  <a:lnTo>
                    <a:pt x="4" y="56"/>
                  </a:lnTo>
                  <a:lnTo>
                    <a:pt x="3" y="60"/>
                  </a:lnTo>
                  <a:lnTo>
                    <a:pt x="0" y="62"/>
                  </a:lnTo>
                </a:path>
              </a:pathLst>
            </a:custGeom>
            <a:noFill/>
            <a:ln w="1588">
              <a:solidFill>
                <a:srgbClr val="000000"/>
              </a:solidFill>
              <a:prstDash val="solid"/>
              <a:round/>
              <a:headEnd/>
              <a:tailEnd/>
            </a:ln>
          </p:spPr>
          <p:txBody>
            <a:bodyPr/>
            <a:lstStyle/>
            <a:p>
              <a:endParaRPr lang="en-US"/>
            </a:p>
          </p:txBody>
        </p:sp>
        <p:sp>
          <p:nvSpPr>
            <p:cNvPr id="1242379" name="Freeform 1291"/>
            <p:cNvSpPr>
              <a:spLocks/>
            </p:cNvSpPr>
            <p:nvPr/>
          </p:nvSpPr>
          <p:spPr bwMode="auto">
            <a:xfrm>
              <a:off x="3267" y="1845"/>
              <a:ext cx="4" cy="26"/>
            </a:xfrm>
            <a:custGeom>
              <a:avLst/>
              <a:gdLst/>
              <a:ahLst/>
              <a:cxnLst>
                <a:cxn ang="0">
                  <a:pos x="7" y="0"/>
                </a:cxn>
                <a:cxn ang="0">
                  <a:pos x="7" y="0"/>
                </a:cxn>
                <a:cxn ang="0">
                  <a:pos x="7" y="3"/>
                </a:cxn>
                <a:cxn ang="0">
                  <a:pos x="7" y="12"/>
                </a:cxn>
                <a:cxn ang="0">
                  <a:pos x="7" y="21"/>
                </a:cxn>
                <a:cxn ang="0">
                  <a:pos x="7" y="28"/>
                </a:cxn>
                <a:cxn ang="0">
                  <a:pos x="7" y="34"/>
                </a:cxn>
                <a:cxn ang="0">
                  <a:pos x="6" y="41"/>
                </a:cxn>
                <a:cxn ang="0">
                  <a:pos x="3" y="47"/>
                </a:cxn>
                <a:cxn ang="0">
                  <a:pos x="0" y="50"/>
                </a:cxn>
              </a:cxnLst>
              <a:rect l="0" t="0" r="r" b="b"/>
              <a:pathLst>
                <a:path w="7" h="50">
                  <a:moveTo>
                    <a:pt x="7" y="0"/>
                  </a:moveTo>
                  <a:lnTo>
                    <a:pt x="7" y="0"/>
                  </a:lnTo>
                  <a:lnTo>
                    <a:pt x="7" y="3"/>
                  </a:lnTo>
                  <a:lnTo>
                    <a:pt x="7" y="12"/>
                  </a:lnTo>
                  <a:lnTo>
                    <a:pt x="7" y="21"/>
                  </a:lnTo>
                  <a:lnTo>
                    <a:pt x="7" y="28"/>
                  </a:lnTo>
                  <a:lnTo>
                    <a:pt x="7" y="34"/>
                  </a:lnTo>
                  <a:lnTo>
                    <a:pt x="6" y="41"/>
                  </a:lnTo>
                  <a:lnTo>
                    <a:pt x="3" y="47"/>
                  </a:lnTo>
                  <a:lnTo>
                    <a:pt x="0" y="50"/>
                  </a:lnTo>
                </a:path>
              </a:pathLst>
            </a:custGeom>
            <a:noFill/>
            <a:ln w="1588">
              <a:solidFill>
                <a:srgbClr val="000000"/>
              </a:solidFill>
              <a:prstDash val="solid"/>
              <a:round/>
              <a:headEnd/>
              <a:tailEnd/>
            </a:ln>
          </p:spPr>
          <p:txBody>
            <a:bodyPr/>
            <a:lstStyle/>
            <a:p>
              <a:endParaRPr lang="en-US"/>
            </a:p>
          </p:txBody>
        </p:sp>
        <p:sp>
          <p:nvSpPr>
            <p:cNvPr id="1242380" name="Freeform 1292"/>
            <p:cNvSpPr>
              <a:spLocks/>
            </p:cNvSpPr>
            <p:nvPr/>
          </p:nvSpPr>
          <p:spPr bwMode="auto">
            <a:xfrm>
              <a:off x="3268" y="1802"/>
              <a:ext cx="3" cy="22"/>
            </a:xfrm>
            <a:custGeom>
              <a:avLst/>
              <a:gdLst/>
              <a:ahLst/>
              <a:cxnLst>
                <a:cxn ang="0">
                  <a:pos x="4" y="0"/>
                </a:cxn>
                <a:cxn ang="0">
                  <a:pos x="4" y="0"/>
                </a:cxn>
                <a:cxn ang="0">
                  <a:pos x="4" y="2"/>
                </a:cxn>
                <a:cxn ang="0">
                  <a:pos x="4" y="8"/>
                </a:cxn>
                <a:cxn ang="0">
                  <a:pos x="4" y="17"/>
                </a:cxn>
                <a:cxn ang="0">
                  <a:pos x="4" y="22"/>
                </a:cxn>
                <a:cxn ang="0">
                  <a:pos x="6" y="26"/>
                </a:cxn>
                <a:cxn ang="0">
                  <a:pos x="6" y="32"/>
                </a:cxn>
                <a:cxn ang="0">
                  <a:pos x="4" y="38"/>
                </a:cxn>
                <a:cxn ang="0">
                  <a:pos x="0" y="44"/>
                </a:cxn>
              </a:cxnLst>
              <a:rect l="0" t="0" r="r" b="b"/>
              <a:pathLst>
                <a:path w="6" h="44">
                  <a:moveTo>
                    <a:pt x="4" y="0"/>
                  </a:moveTo>
                  <a:lnTo>
                    <a:pt x="4" y="0"/>
                  </a:lnTo>
                  <a:lnTo>
                    <a:pt x="4" y="2"/>
                  </a:lnTo>
                  <a:lnTo>
                    <a:pt x="4" y="8"/>
                  </a:lnTo>
                  <a:lnTo>
                    <a:pt x="4" y="17"/>
                  </a:lnTo>
                  <a:lnTo>
                    <a:pt x="4" y="22"/>
                  </a:lnTo>
                  <a:lnTo>
                    <a:pt x="6" y="26"/>
                  </a:lnTo>
                  <a:lnTo>
                    <a:pt x="6" y="32"/>
                  </a:lnTo>
                  <a:lnTo>
                    <a:pt x="4" y="38"/>
                  </a:lnTo>
                  <a:lnTo>
                    <a:pt x="0" y="44"/>
                  </a:lnTo>
                </a:path>
              </a:pathLst>
            </a:custGeom>
            <a:noFill/>
            <a:ln w="1588">
              <a:solidFill>
                <a:srgbClr val="000000"/>
              </a:solidFill>
              <a:prstDash val="solid"/>
              <a:round/>
              <a:headEnd/>
              <a:tailEnd/>
            </a:ln>
          </p:spPr>
          <p:txBody>
            <a:bodyPr/>
            <a:lstStyle/>
            <a:p>
              <a:endParaRPr lang="en-US"/>
            </a:p>
          </p:txBody>
        </p:sp>
        <p:sp>
          <p:nvSpPr>
            <p:cNvPr id="1242381" name="Freeform 1293"/>
            <p:cNvSpPr>
              <a:spLocks/>
            </p:cNvSpPr>
            <p:nvPr/>
          </p:nvSpPr>
          <p:spPr bwMode="auto">
            <a:xfrm>
              <a:off x="3269" y="1769"/>
              <a:ext cx="3" cy="19"/>
            </a:xfrm>
            <a:custGeom>
              <a:avLst/>
              <a:gdLst/>
              <a:ahLst/>
              <a:cxnLst>
                <a:cxn ang="0">
                  <a:pos x="0" y="0"/>
                </a:cxn>
                <a:cxn ang="0">
                  <a:pos x="0" y="0"/>
                </a:cxn>
                <a:cxn ang="0">
                  <a:pos x="1" y="2"/>
                </a:cxn>
                <a:cxn ang="0">
                  <a:pos x="4" y="9"/>
                </a:cxn>
                <a:cxn ang="0">
                  <a:pos x="5" y="15"/>
                </a:cxn>
                <a:cxn ang="0">
                  <a:pos x="7" y="21"/>
                </a:cxn>
                <a:cxn ang="0">
                  <a:pos x="7" y="27"/>
                </a:cxn>
                <a:cxn ang="0">
                  <a:pos x="5" y="31"/>
                </a:cxn>
                <a:cxn ang="0">
                  <a:pos x="4" y="36"/>
                </a:cxn>
                <a:cxn ang="0">
                  <a:pos x="0" y="39"/>
                </a:cxn>
              </a:cxnLst>
              <a:rect l="0" t="0" r="r" b="b"/>
              <a:pathLst>
                <a:path w="7" h="39">
                  <a:moveTo>
                    <a:pt x="0" y="0"/>
                  </a:moveTo>
                  <a:lnTo>
                    <a:pt x="0" y="0"/>
                  </a:lnTo>
                  <a:lnTo>
                    <a:pt x="1" y="2"/>
                  </a:lnTo>
                  <a:lnTo>
                    <a:pt x="4" y="9"/>
                  </a:lnTo>
                  <a:lnTo>
                    <a:pt x="5" y="15"/>
                  </a:lnTo>
                  <a:lnTo>
                    <a:pt x="7" y="21"/>
                  </a:lnTo>
                  <a:lnTo>
                    <a:pt x="7" y="27"/>
                  </a:lnTo>
                  <a:lnTo>
                    <a:pt x="5" y="31"/>
                  </a:lnTo>
                  <a:lnTo>
                    <a:pt x="4" y="36"/>
                  </a:lnTo>
                  <a:lnTo>
                    <a:pt x="0" y="39"/>
                  </a:lnTo>
                </a:path>
              </a:pathLst>
            </a:custGeom>
            <a:noFill/>
            <a:ln w="1588">
              <a:solidFill>
                <a:srgbClr val="000000"/>
              </a:solidFill>
              <a:prstDash val="solid"/>
              <a:round/>
              <a:headEnd/>
              <a:tailEnd/>
            </a:ln>
          </p:spPr>
          <p:txBody>
            <a:bodyPr/>
            <a:lstStyle/>
            <a:p>
              <a:endParaRPr lang="en-US"/>
            </a:p>
          </p:txBody>
        </p:sp>
        <p:sp>
          <p:nvSpPr>
            <p:cNvPr id="1242382" name="Freeform 1294"/>
            <p:cNvSpPr>
              <a:spLocks/>
            </p:cNvSpPr>
            <p:nvPr/>
          </p:nvSpPr>
          <p:spPr bwMode="auto">
            <a:xfrm>
              <a:off x="3268" y="1721"/>
              <a:ext cx="3" cy="28"/>
            </a:xfrm>
            <a:custGeom>
              <a:avLst/>
              <a:gdLst/>
              <a:ahLst/>
              <a:cxnLst>
                <a:cxn ang="0">
                  <a:pos x="1" y="0"/>
                </a:cxn>
                <a:cxn ang="0">
                  <a:pos x="1" y="0"/>
                </a:cxn>
                <a:cxn ang="0">
                  <a:pos x="2" y="3"/>
                </a:cxn>
                <a:cxn ang="0">
                  <a:pos x="4" y="12"/>
                </a:cxn>
                <a:cxn ang="0">
                  <a:pos x="6" y="21"/>
                </a:cxn>
                <a:cxn ang="0">
                  <a:pos x="6" y="28"/>
                </a:cxn>
                <a:cxn ang="0">
                  <a:pos x="6" y="37"/>
                </a:cxn>
                <a:cxn ang="0">
                  <a:pos x="6" y="45"/>
                </a:cxn>
                <a:cxn ang="0">
                  <a:pos x="4" y="53"/>
                </a:cxn>
                <a:cxn ang="0">
                  <a:pos x="0" y="56"/>
                </a:cxn>
              </a:cxnLst>
              <a:rect l="0" t="0" r="r" b="b"/>
              <a:pathLst>
                <a:path w="6" h="56">
                  <a:moveTo>
                    <a:pt x="1" y="0"/>
                  </a:moveTo>
                  <a:lnTo>
                    <a:pt x="1" y="0"/>
                  </a:lnTo>
                  <a:lnTo>
                    <a:pt x="2" y="3"/>
                  </a:lnTo>
                  <a:lnTo>
                    <a:pt x="4" y="12"/>
                  </a:lnTo>
                  <a:lnTo>
                    <a:pt x="6" y="21"/>
                  </a:lnTo>
                  <a:lnTo>
                    <a:pt x="6" y="28"/>
                  </a:lnTo>
                  <a:lnTo>
                    <a:pt x="6" y="37"/>
                  </a:lnTo>
                  <a:lnTo>
                    <a:pt x="6" y="45"/>
                  </a:lnTo>
                  <a:lnTo>
                    <a:pt x="4" y="53"/>
                  </a:lnTo>
                  <a:lnTo>
                    <a:pt x="0" y="56"/>
                  </a:lnTo>
                </a:path>
              </a:pathLst>
            </a:custGeom>
            <a:noFill/>
            <a:ln w="1588">
              <a:solidFill>
                <a:srgbClr val="000000"/>
              </a:solidFill>
              <a:prstDash val="solid"/>
              <a:round/>
              <a:headEnd/>
              <a:tailEnd/>
            </a:ln>
          </p:spPr>
          <p:txBody>
            <a:bodyPr/>
            <a:lstStyle/>
            <a:p>
              <a:endParaRPr lang="en-US"/>
            </a:p>
          </p:txBody>
        </p:sp>
        <p:sp>
          <p:nvSpPr>
            <p:cNvPr id="1242383" name="Freeform 1295"/>
            <p:cNvSpPr>
              <a:spLocks/>
            </p:cNvSpPr>
            <p:nvPr/>
          </p:nvSpPr>
          <p:spPr bwMode="auto">
            <a:xfrm>
              <a:off x="3268" y="2029"/>
              <a:ext cx="3" cy="18"/>
            </a:xfrm>
            <a:custGeom>
              <a:avLst/>
              <a:gdLst/>
              <a:ahLst/>
              <a:cxnLst>
                <a:cxn ang="0">
                  <a:pos x="0" y="0"/>
                </a:cxn>
                <a:cxn ang="0">
                  <a:pos x="0" y="0"/>
                </a:cxn>
                <a:cxn ang="0">
                  <a:pos x="6" y="9"/>
                </a:cxn>
                <a:cxn ang="0">
                  <a:pos x="6" y="19"/>
                </a:cxn>
                <a:cxn ang="0">
                  <a:pos x="2" y="31"/>
                </a:cxn>
                <a:cxn ang="0">
                  <a:pos x="1" y="36"/>
                </a:cxn>
              </a:cxnLst>
              <a:rect l="0" t="0" r="r" b="b"/>
              <a:pathLst>
                <a:path w="6" h="36">
                  <a:moveTo>
                    <a:pt x="0" y="0"/>
                  </a:moveTo>
                  <a:lnTo>
                    <a:pt x="0" y="0"/>
                  </a:lnTo>
                  <a:lnTo>
                    <a:pt x="6" y="9"/>
                  </a:lnTo>
                  <a:lnTo>
                    <a:pt x="6" y="19"/>
                  </a:lnTo>
                  <a:lnTo>
                    <a:pt x="2" y="31"/>
                  </a:lnTo>
                  <a:lnTo>
                    <a:pt x="1" y="36"/>
                  </a:lnTo>
                </a:path>
              </a:pathLst>
            </a:custGeom>
            <a:noFill/>
            <a:ln w="1588">
              <a:solidFill>
                <a:srgbClr val="000000"/>
              </a:solidFill>
              <a:prstDash val="solid"/>
              <a:round/>
              <a:headEnd/>
              <a:tailEnd/>
            </a:ln>
          </p:spPr>
          <p:txBody>
            <a:bodyPr/>
            <a:lstStyle/>
            <a:p>
              <a:endParaRPr lang="en-US"/>
            </a:p>
          </p:txBody>
        </p:sp>
        <p:sp>
          <p:nvSpPr>
            <p:cNvPr id="1242384" name="Freeform 1296"/>
            <p:cNvSpPr>
              <a:spLocks/>
            </p:cNvSpPr>
            <p:nvPr/>
          </p:nvSpPr>
          <p:spPr bwMode="auto">
            <a:xfrm>
              <a:off x="3269" y="2053"/>
              <a:ext cx="2" cy="14"/>
            </a:xfrm>
            <a:custGeom>
              <a:avLst/>
              <a:gdLst/>
              <a:ahLst/>
              <a:cxnLst>
                <a:cxn ang="0">
                  <a:pos x="1" y="0"/>
                </a:cxn>
                <a:cxn ang="0">
                  <a:pos x="1" y="0"/>
                </a:cxn>
                <a:cxn ang="0">
                  <a:pos x="5" y="6"/>
                </a:cxn>
                <a:cxn ang="0">
                  <a:pos x="5" y="15"/>
                </a:cxn>
                <a:cxn ang="0">
                  <a:pos x="3" y="21"/>
                </a:cxn>
                <a:cxn ang="0">
                  <a:pos x="0" y="29"/>
                </a:cxn>
              </a:cxnLst>
              <a:rect l="0" t="0" r="r" b="b"/>
              <a:pathLst>
                <a:path w="5" h="29">
                  <a:moveTo>
                    <a:pt x="1" y="0"/>
                  </a:moveTo>
                  <a:lnTo>
                    <a:pt x="1" y="0"/>
                  </a:lnTo>
                  <a:lnTo>
                    <a:pt x="5" y="6"/>
                  </a:lnTo>
                  <a:lnTo>
                    <a:pt x="5" y="15"/>
                  </a:lnTo>
                  <a:lnTo>
                    <a:pt x="3" y="21"/>
                  </a:lnTo>
                  <a:lnTo>
                    <a:pt x="0" y="29"/>
                  </a:lnTo>
                </a:path>
              </a:pathLst>
            </a:custGeom>
            <a:noFill/>
            <a:ln w="1588">
              <a:solidFill>
                <a:srgbClr val="000000"/>
              </a:solidFill>
              <a:prstDash val="solid"/>
              <a:round/>
              <a:headEnd/>
              <a:tailEnd/>
            </a:ln>
          </p:spPr>
          <p:txBody>
            <a:bodyPr/>
            <a:lstStyle/>
            <a:p>
              <a:endParaRPr lang="en-US"/>
            </a:p>
          </p:txBody>
        </p:sp>
        <p:sp>
          <p:nvSpPr>
            <p:cNvPr id="1242385" name="Freeform 1297"/>
            <p:cNvSpPr>
              <a:spLocks/>
            </p:cNvSpPr>
            <p:nvPr/>
          </p:nvSpPr>
          <p:spPr bwMode="auto">
            <a:xfrm>
              <a:off x="3269" y="2072"/>
              <a:ext cx="3" cy="13"/>
            </a:xfrm>
            <a:custGeom>
              <a:avLst/>
              <a:gdLst/>
              <a:ahLst/>
              <a:cxnLst>
                <a:cxn ang="0">
                  <a:pos x="0" y="0"/>
                </a:cxn>
                <a:cxn ang="0">
                  <a:pos x="0" y="0"/>
                </a:cxn>
                <a:cxn ang="0">
                  <a:pos x="4" y="4"/>
                </a:cxn>
                <a:cxn ang="0">
                  <a:pos x="6" y="12"/>
                </a:cxn>
                <a:cxn ang="0">
                  <a:pos x="4" y="19"/>
                </a:cxn>
                <a:cxn ang="0">
                  <a:pos x="2" y="27"/>
                </a:cxn>
              </a:cxnLst>
              <a:rect l="0" t="0" r="r" b="b"/>
              <a:pathLst>
                <a:path w="6" h="27">
                  <a:moveTo>
                    <a:pt x="0" y="0"/>
                  </a:moveTo>
                  <a:lnTo>
                    <a:pt x="0" y="0"/>
                  </a:lnTo>
                  <a:lnTo>
                    <a:pt x="4" y="4"/>
                  </a:lnTo>
                  <a:lnTo>
                    <a:pt x="6" y="12"/>
                  </a:lnTo>
                  <a:lnTo>
                    <a:pt x="4" y="19"/>
                  </a:lnTo>
                  <a:lnTo>
                    <a:pt x="2" y="27"/>
                  </a:lnTo>
                </a:path>
              </a:pathLst>
            </a:custGeom>
            <a:noFill/>
            <a:ln w="1588">
              <a:solidFill>
                <a:srgbClr val="000000"/>
              </a:solidFill>
              <a:prstDash val="solid"/>
              <a:round/>
              <a:headEnd/>
              <a:tailEnd/>
            </a:ln>
          </p:spPr>
          <p:txBody>
            <a:bodyPr/>
            <a:lstStyle/>
            <a:p>
              <a:endParaRPr lang="en-US"/>
            </a:p>
          </p:txBody>
        </p:sp>
        <p:sp>
          <p:nvSpPr>
            <p:cNvPr id="1242386" name="Freeform 1298"/>
            <p:cNvSpPr>
              <a:spLocks/>
            </p:cNvSpPr>
            <p:nvPr/>
          </p:nvSpPr>
          <p:spPr bwMode="auto">
            <a:xfrm>
              <a:off x="3269" y="2093"/>
              <a:ext cx="3" cy="13"/>
            </a:xfrm>
            <a:custGeom>
              <a:avLst/>
              <a:gdLst/>
              <a:ahLst/>
              <a:cxnLst>
                <a:cxn ang="0">
                  <a:pos x="2" y="0"/>
                </a:cxn>
                <a:cxn ang="0">
                  <a:pos x="2" y="0"/>
                </a:cxn>
                <a:cxn ang="0">
                  <a:pos x="2" y="3"/>
                </a:cxn>
                <a:cxn ang="0">
                  <a:pos x="2" y="6"/>
                </a:cxn>
                <a:cxn ang="0">
                  <a:pos x="4" y="9"/>
                </a:cxn>
                <a:cxn ang="0">
                  <a:pos x="6" y="12"/>
                </a:cxn>
                <a:cxn ang="0">
                  <a:pos x="6" y="17"/>
                </a:cxn>
                <a:cxn ang="0">
                  <a:pos x="4" y="20"/>
                </a:cxn>
                <a:cxn ang="0">
                  <a:pos x="2" y="24"/>
                </a:cxn>
                <a:cxn ang="0">
                  <a:pos x="0" y="27"/>
                </a:cxn>
              </a:cxnLst>
              <a:rect l="0" t="0" r="r" b="b"/>
              <a:pathLst>
                <a:path w="6" h="27">
                  <a:moveTo>
                    <a:pt x="2" y="0"/>
                  </a:moveTo>
                  <a:lnTo>
                    <a:pt x="2" y="0"/>
                  </a:lnTo>
                  <a:lnTo>
                    <a:pt x="2" y="3"/>
                  </a:lnTo>
                  <a:lnTo>
                    <a:pt x="2" y="6"/>
                  </a:lnTo>
                  <a:lnTo>
                    <a:pt x="4" y="9"/>
                  </a:lnTo>
                  <a:lnTo>
                    <a:pt x="6" y="12"/>
                  </a:lnTo>
                  <a:lnTo>
                    <a:pt x="6" y="17"/>
                  </a:lnTo>
                  <a:lnTo>
                    <a:pt x="4" y="20"/>
                  </a:lnTo>
                  <a:lnTo>
                    <a:pt x="2" y="24"/>
                  </a:lnTo>
                  <a:lnTo>
                    <a:pt x="0" y="27"/>
                  </a:lnTo>
                </a:path>
              </a:pathLst>
            </a:custGeom>
            <a:noFill/>
            <a:ln w="1588">
              <a:solidFill>
                <a:srgbClr val="000000"/>
              </a:solidFill>
              <a:prstDash val="solid"/>
              <a:round/>
              <a:headEnd/>
              <a:tailEnd/>
            </a:ln>
          </p:spPr>
          <p:txBody>
            <a:bodyPr/>
            <a:lstStyle/>
            <a:p>
              <a:endParaRPr lang="en-US"/>
            </a:p>
          </p:txBody>
        </p:sp>
        <p:sp>
          <p:nvSpPr>
            <p:cNvPr id="1242387" name="Freeform 1299"/>
            <p:cNvSpPr>
              <a:spLocks/>
            </p:cNvSpPr>
            <p:nvPr/>
          </p:nvSpPr>
          <p:spPr bwMode="auto">
            <a:xfrm>
              <a:off x="3276" y="2008"/>
              <a:ext cx="12" cy="31"/>
            </a:xfrm>
            <a:custGeom>
              <a:avLst/>
              <a:gdLst/>
              <a:ahLst/>
              <a:cxnLst>
                <a:cxn ang="0">
                  <a:pos x="26" y="0"/>
                </a:cxn>
                <a:cxn ang="0">
                  <a:pos x="26" y="0"/>
                </a:cxn>
                <a:cxn ang="0">
                  <a:pos x="22" y="7"/>
                </a:cxn>
                <a:cxn ang="0">
                  <a:pos x="18" y="14"/>
                </a:cxn>
                <a:cxn ang="0">
                  <a:pos x="16" y="22"/>
                </a:cxn>
                <a:cxn ang="0">
                  <a:pos x="13" y="31"/>
                </a:cxn>
                <a:cxn ang="0">
                  <a:pos x="11" y="38"/>
                </a:cxn>
                <a:cxn ang="0">
                  <a:pos x="8" y="47"/>
                </a:cxn>
                <a:cxn ang="0">
                  <a:pos x="3" y="54"/>
                </a:cxn>
                <a:cxn ang="0">
                  <a:pos x="0" y="62"/>
                </a:cxn>
              </a:cxnLst>
              <a:rect l="0" t="0" r="r" b="b"/>
              <a:pathLst>
                <a:path w="26" h="62">
                  <a:moveTo>
                    <a:pt x="26" y="0"/>
                  </a:moveTo>
                  <a:lnTo>
                    <a:pt x="26" y="0"/>
                  </a:lnTo>
                  <a:lnTo>
                    <a:pt x="22" y="7"/>
                  </a:lnTo>
                  <a:lnTo>
                    <a:pt x="18" y="14"/>
                  </a:lnTo>
                  <a:lnTo>
                    <a:pt x="16" y="22"/>
                  </a:lnTo>
                  <a:lnTo>
                    <a:pt x="13" y="31"/>
                  </a:lnTo>
                  <a:lnTo>
                    <a:pt x="11" y="38"/>
                  </a:lnTo>
                  <a:lnTo>
                    <a:pt x="8" y="47"/>
                  </a:lnTo>
                  <a:lnTo>
                    <a:pt x="3" y="54"/>
                  </a:lnTo>
                  <a:lnTo>
                    <a:pt x="0" y="62"/>
                  </a:lnTo>
                </a:path>
              </a:pathLst>
            </a:custGeom>
            <a:noFill/>
            <a:ln w="1588">
              <a:solidFill>
                <a:srgbClr val="000000"/>
              </a:solidFill>
              <a:prstDash val="solid"/>
              <a:round/>
              <a:headEnd/>
              <a:tailEnd/>
            </a:ln>
          </p:spPr>
          <p:txBody>
            <a:bodyPr/>
            <a:lstStyle/>
            <a:p>
              <a:endParaRPr lang="en-US"/>
            </a:p>
          </p:txBody>
        </p:sp>
        <p:sp>
          <p:nvSpPr>
            <p:cNvPr id="1242388" name="Freeform 1300"/>
            <p:cNvSpPr>
              <a:spLocks/>
            </p:cNvSpPr>
            <p:nvPr/>
          </p:nvSpPr>
          <p:spPr bwMode="auto">
            <a:xfrm>
              <a:off x="3276" y="2038"/>
              <a:ext cx="6" cy="22"/>
            </a:xfrm>
            <a:custGeom>
              <a:avLst/>
              <a:gdLst/>
              <a:ahLst/>
              <a:cxnLst>
                <a:cxn ang="0">
                  <a:pos x="13" y="0"/>
                </a:cxn>
                <a:cxn ang="0">
                  <a:pos x="13" y="0"/>
                </a:cxn>
                <a:cxn ang="0">
                  <a:pos x="11" y="12"/>
                </a:cxn>
                <a:cxn ang="0">
                  <a:pos x="8" y="21"/>
                </a:cxn>
                <a:cxn ang="0">
                  <a:pos x="3" y="32"/>
                </a:cxn>
                <a:cxn ang="0">
                  <a:pos x="0" y="44"/>
                </a:cxn>
              </a:cxnLst>
              <a:rect l="0" t="0" r="r" b="b"/>
              <a:pathLst>
                <a:path w="13" h="44">
                  <a:moveTo>
                    <a:pt x="13" y="0"/>
                  </a:moveTo>
                  <a:lnTo>
                    <a:pt x="13" y="0"/>
                  </a:lnTo>
                  <a:lnTo>
                    <a:pt x="11" y="12"/>
                  </a:lnTo>
                  <a:lnTo>
                    <a:pt x="8" y="21"/>
                  </a:lnTo>
                  <a:lnTo>
                    <a:pt x="3" y="32"/>
                  </a:lnTo>
                  <a:lnTo>
                    <a:pt x="0" y="44"/>
                  </a:lnTo>
                </a:path>
              </a:pathLst>
            </a:custGeom>
            <a:noFill/>
            <a:ln w="1588">
              <a:solidFill>
                <a:srgbClr val="000000"/>
              </a:solidFill>
              <a:prstDash val="solid"/>
              <a:round/>
              <a:headEnd/>
              <a:tailEnd/>
            </a:ln>
          </p:spPr>
          <p:txBody>
            <a:bodyPr/>
            <a:lstStyle/>
            <a:p>
              <a:endParaRPr lang="en-US"/>
            </a:p>
          </p:txBody>
        </p:sp>
        <p:sp>
          <p:nvSpPr>
            <p:cNvPr id="1242389" name="Freeform 1301"/>
            <p:cNvSpPr>
              <a:spLocks/>
            </p:cNvSpPr>
            <p:nvPr/>
          </p:nvSpPr>
          <p:spPr bwMode="auto">
            <a:xfrm>
              <a:off x="3277" y="2102"/>
              <a:ext cx="11" cy="11"/>
            </a:xfrm>
            <a:custGeom>
              <a:avLst/>
              <a:gdLst/>
              <a:ahLst/>
              <a:cxnLst>
                <a:cxn ang="0">
                  <a:pos x="0" y="22"/>
                </a:cxn>
                <a:cxn ang="0">
                  <a:pos x="0" y="22"/>
                </a:cxn>
                <a:cxn ang="0">
                  <a:pos x="6" y="17"/>
                </a:cxn>
                <a:cxn ang="0">
                  <a:pos x="14" y="13"/>
                </a:cxn>
                <a:cxn ang="0">
                  <a:pos x="18" y="6"/>
                </a:cxn>
                <a:cxn ang="0">
                  <a:pos x="23" y="0"/>
                </a:cxn>
              </a:cxnLst>
              <a:rect l="0" t="0" r="r" b="b"/>
              <a:pathLst>
                <a:path w="23" h="22">
                  <a:moveTo>
                    <a:pt x="0" y="22"/>
                  </a:moveTo>
                  <a:lnTo>
                    <a:pt x="0" y="22"/>
                  </a:lnTo>
                  <a:lnTo>
                    <a:pt x="6" y="17"/>
                  </a:lnTo>
                  <a:lnTo>
                    <a:pt x="14" y="13"/>
                  </a:lnTo>
                  <a:lnTo>
                    <a:pt x="18" y="6"/>
                  </a:lnTo>
                  <a:lnTo>
                    <a:pt x="23" y="0"/>
                  </a:lnTo>
                </a:path>
              </a:pathLst>
            </a:custGeom>
            <a:noFill/>
            <a:ln w="1588">
              <a:solidFill>
                <a:srgbClr val="000000"/>
              </a:solidFill>
              <a:prstDash val="solid"/>
              <a:round/>
              <a:headEnd/>
              <a:tailEnd/>
            </a:ln>
          </p:spPr>
          <p:txBody>
            <a:bodyPr/>
            <a:lstStyle/>
            <a:p>
              <a:endParaRPr lang="en-US"/>
            </a:p>
          </p:txBody>
        </p:sp>
        <p:sp>
          <p:nvSpPr>
            <p:cNvPr id="1242390" name="Freeform 1302"/>
            <p:cNvSpPr>
              <a:spLocks/>
            </p:cNvSpPr>
            <p:nvPr/>
          </p:nvSpPr>
          <p:spPr bwMode="auto">
            <a:xfrm>
              <a:off x="3288" y="2073"/>
              <a:ext cx="10" cy="9"/>
            </a:xfrm>
            <a:custGeom>
              <a:avLst/>
              <a:gdLst/>
              <a:ahLst/>
              <a:cxnLst>
                <a:cxn ang="0">
                  <a:pos x="0" y="18"/>
                </a:cxn>
                <a:cxn ang="0">
                  <a:pos x="0" y="18"/>
                </a:cxn>
                <a:cxn ang="0">
                  <a:pos x="5" y="17"/>
                </a:cxn>
                <a:cxn ang="0">
                  <a:pos x="10" y="11"/>
                </a:cxn>
                <a:cxn ang="0">
                  <a:pos x="16" y="6"/>
                </a:cxn>
                <a:cxn ang="0">
                  <a:pos x="20" y="0"/>
                </a:cxn>
              </a:cxnLst>
              <a:rect l="0" t="0" r="r" b="b"/>
              <a:pathLst>
                <a:path w="20" h="18">
                  <a:moveTo>
                    <a:pt x="0" y="18"/>
                  </a:moveTo>
                  <a:lnTo>
                    <a:pt x="0" y="18"/>
                  </a:lnTo>
                  <a:lnTo>
                    <a:pt x="5" y="17"/>
                  </a:lnTo>
                  <a:lnTo>
                    <a:pt x="10" y="11"/>
                  </a:lnTo>
                  <a:lnTo>
                    <a:pt x="16" y="6"/>
                  </a:lnTo>
                  <a:lnTo>
                    <a:pt x="20" y="0"/>
                  </a:lnTo>
                </a:path>
              </a:pathLst>
            </a:custGeom>
            <a:noFill/>
            <a:ln w="1588">
              <a:solidFill>
                <a:srgbClr val="000000"/>
              </a:solidFill>
              <a:prstDash val="solid"/>
              <a:round/>
              <a:headEnd/>
              <a:tailEnd/>
            </a:ln>
          </p:spPr>
          <p:txBody>
            <a:bodyPr/>
            <a:lstStyle/>
            <a:p>
              <a:endParaRPr lang="en-US"/>
            </a:p>
          </p:txBody>
        </p:sp>
        <p:sp>
          <p:nvSpPr>
            <p:cNvPr id="1242391" name="Freeform 1303"/>
            <p:cNvSpPr>
              <a:spLocks/>
            </p:cNvSpPr>
            <p:nvPr/>
          </p:nvSpPr>
          <p:spPr bwMode="auto">
            <a:xfrm>
              <a:off x="3367" y="1878"/>
              <a:ext cx="14" cy="55"/>
            </a:xfrm>
            <a:custGeom>
              <a:avLst/>
              <a:gdLst/>
              <a:ahLst/>
              <a:cxnLst>
                <a:cxn ang="0">
                  <a:pos x="27" y="0"/>
                </a:cxn>
                <a:cxn ang="0">
                  <a:pos x="27" y="0"/>
                </a:cxn>
                <a:cxn ang="0">
                  <a:pos x="25" y="15"/>
                </a:cxn>
                <a:cxn ang="0">
                  <a:pos x="22" y="30"/>
                </a:cxn>
                <a:cxn ang="0">
                  <a:pos x="20" y="44"/>
                </a:cxn>
                <a:cxn ang="0">
                  <a:pos x="18" y="56"/>
                </a:cxn>
                <a:cxn ang="0">
                  <a:pos x="14" y="71"/>
                </a:cxn>
                <a:cxn ang="0">
                  <a:pos x="10" y="83"/>
                </a:cxn>
                <a:cxn ang="0">
                  <a:pos x="5" y="96"/>
                </a:cxn>
                <a:cxn ang="0">
                  <a:pos x="0" y="110"/>
                </a:cxn>
              </a:cxnLst>
              <a:rect l="0" t="0" r="r" b="b"/>
              <a:pathLst>
                <a:path w="27" h="110">
                  <a:moveTo>
                    <a:pt x="27" y="0"/>
                  </a:moveTo>
                  <a:lnTo>
                    <a:pt x="27" y="0"/>
                  </a:lnTo>
                  <a:lnTo>
                    <a:pt x="25" y="15"/>
                  </a:lnTo>
                  <a:lnTo>
                    <a:pt x="22" y="30"/>
                  </a:lnTo>
                  <a:lnTo>
                    <a:pt x="20" y="44"/>
                  </a:lnTo>
                  <a:lnTo>
                    <a:pt x="18" y="56"/>
                  </a:lnTo>
                  <a:lnTo>
                    <a:pt x="14" y="71"/>
                  </a:lnTo>
                  <a:lnTo>
                    <a:pt x="10" y="83"/>
                  </a:lnTo>
                  <a:lnTo>
                    <a:pt x="5" y="96"/>
                  </a:lnTo>
                  <a:lnTo>
                    <a:pt x="0" y="110"/>
                  </a:lnTo>
                </a:path>
              </a:pathLst>
            </a:custGeom>
            <a:noFill/>
            <a:ln w="1588">
              <a:solidFill>
                <a:srgbClr val="000000"/>
              </a:solidFill>
              <a:prstDash val="solid"/>
              <a:round/>
              <a:headEnd/>
              <a:tailEnd/>
            </a:ln>
          </p:spPr>
          <p:txBody>
            <a:bodyPr/>
            <a:lstStyle/>
            <a:p>
              <a:endParaRPr lang="en-US"/>
            </a:p>
          </p:txBody>
        </p:sp>
        <p:sp>
          <p:nvSpPr>
            <p:cNvPr id="1242392" name="Freeform 1304"/>
            <p:cNvSpPr>
              <a:spLocks/>
            </p:cNvSpPr>
            <p:nvPr/>
          </p:nvSpPr>
          <p:spPr bwMode="auto">
            <a:xfrm>
              <a:off x="3352" y="1944"/>
              <a:ext cx="6" cy="13"/>
            </a:xfrm>
            <a:custGeom>
              <a:avLst/>
              <a:gdLst/>
              <a:ahLst/>
              <a:cxnLst>
                <a:cxn ang="0">
                  <a:pos x="13" y="0"/>
                </a:cxn>
                <a:cxn ang="0">
                  <a:pos x="13" y="0"/>
                </a:cxn>
                <a:cxn ang="0">
                  <a:pos x="9" y="6"/>
                </a:cxn>
                <a:cxn ang="0">
                  <a:pos x="6" y="12"/>
                </a:cxn>
                <a:cxn ang="0">
                  <a:pos x="3" y="19"/>
                </a:cxn>
                <a:cxn ang="0">
                  <a:pos x="0" y="26"/>
                </a:cxn>
              </a:cxnLst>
              <a:rect l="0" t="0" r="r" b="b"/>
              <a:pathLst>
                <a:path w="13" h="26">
                  <a:moveTo>
                    <a:pt x="13" y="0"/>
                  </a:moveTo>
                  <a:lnTo>
                    <a:pt x="13" y="0"/>
                  </a:lnTo>
                  <a:lnTo>
                    <a:pt x="9" y="6"/>
                  </a:lnTo>
                  <a:lnTo>
                    <a:pt x="6" y="12"/>
                  </a:lnTo>
                  <a:lnTo>
                    <a:pt x="3" y="19"/>
                  </a:lnTo>
                  <a:lnTo>
                    <a:pt x="0" y="26"/>
                  </a:lnTo>
                </a:path>
              </a:pathLst>
            </a:custGeom>
            <a:noFill/>
            <a:ln w="1588">
              <a:solidFill>
                <a:srgbClr val="000000"/>
              </a:solidFill>
              <a:prstDash val="solid"/>
              <a:round/>
              <a:headEnd/>
              <a:tailEnd/>
            </a:ln>
          </p:spPr>
          <p:txBody>
            <a:bodyPr/>
            <a:lstStyle/>
            <a:p>
              <a:endParaRPr lang="en-US"/>
            </a:p>
          </p:txBody>
        </p:sp>
        <p:sp>
          <p:nvSpPr>
            <p:cNvPr id="1242393" name="Freeform 1305"/>
            <p:cNvSpPr>
              <a:spLocks/>
            </p:cNvSpPr>
            <p:nvPr/>
          </p:nvSpPr>
          <p:spPr bwMode="auto">
            <a:xfrm>
              <a:off x="3335" y="1967"/>
              <a:ext cx="2" cy="15"/>
            </a:xfrm>
            <a:custGeom>
              <a:avLst/>
              <a:gdLst/>
              <a:ahLst/>
              <a:cxnLst>
                <a:cxn ang="0">
                  <a:pos x="5" y="0"/>
                </a:cxn>
                <a:cxn ang="0">
                  <a:pos x="5" y="0"/>
                </a:cxn>
                <a:cxn ang="0">
                  <a:pos x="5" y="7"/>
                </a:cxn>
                <a:cxn ang="0">
                  <a:pos x="3" y="14"/>
                </a:cxn>
                <a:cxn ang="0">
                  <a:pos x="2" y="22"/>
                </a:cxn>
                <a:cxn ang="0">
                  <a:pos x="0" y="31"/>
                </a:cxn>
              </a:cxnLst>
              <a:rect l="0" t="0" r="r" b="b"/>
              <a:pathLst>
                <a:path w="5" h="31">
                  <a:moveTo>
                    <a:pt x="5" y="0"/>
                  </a:moveTo>
                  <a:lnTo>
                    <a:pt x="5" y="0"/>
                  </a:lnTo>
                  <a:lnTo>
                    <a:pt x="5" y="7"/>
                  </a:lnTo>
                  <a:lnTo>
                    <a:pt x="3" y="14"/>
                  </a:lnTo>
                  <a:lnTo>
                    <a:pt x="2" y="22"/>
                  </a:lnTo>
                  <a:lnTo>
                    <a:pt x="0" y="31"/>
                  </a:lnTo>
                </a:path>
              </a:pathLst>
            </a:custGeom>
            <a:noFill/>
            <a:ln w="1588">
              <a:solidFill>
                <a:srgbClr val="000000"/>
              </a:solidFill>
              <a:prstDash val="solid"/>
              <a:round/>
              <a:headEnd/>
              <a:tailEnd/>
            </a:ln>
          </p:spPr>
          <p:txBody>
            <a:bodyPr/>
            <a:lstStyle/>
            <a:p>
              <a:endParaRPr lang="en-US"/>
            </a:p>
          </p:txBody>
        </p:sp>
        <p:sp>
          <p:nvSpPr>
            <p:cNvPr id="1242394" name="Freeform 1306"/>
            <p:cNvSpPr>
              <a:spLocks/>
            </p:cNvSpPr>
            <p:nvPr/>
          </p:nvSpPr>
          <p:spPr bwMode="auto">
            <a:xfrm>
              <a:off x="3281" y="1841"/>
              <a:ext cx="24" cy="35"/>
            </a:xfrm>
            <a:custGeom>
              <a:avLst/>
              <a:gdLst/>
              <a:ahLst/>
              <a:cxnLst>
                <a:cxn ang="0">
                  <a:pos x="46" y="0"/>
                </a:cxn>
                <a:cxn ang="0">
                  <a:pos x="46" y="0"/>
                </a:cxn>
                <a:cxn ang="0">
                  <a:pos x="40" y="10"/>
                </a:cxn>
                <a:cxn ang="0">
                  <a:pos x="34" y="21"/>
                </a:cxn>
                <a:cxn ang="0">
                  <a:pos x="27" y="28"/>
                </a:cxn>
                <a:cxn ang="0">
                  <a:pos x="22" y="37"/>
                </a:cxn>
                <a:cxn ang="0">
                  <a:pos x="15" y="44"/>
                </a:cxn>
                <a:cxn ang="0">
                  <a:pos x="9" y="53"/>
                </a:cxn>
                <a:cxn ang="0">
                  <a:pos x="5" y="62"/>
                </a:cxn>
                <a:cxn ang="0">
                  <a:pos x="0" y="70"/>
                </a:cxn>
              </a:cxnLst>
              <a:rect l="0" t="0" r="r" b="b"/>
              <a:pathLst>
                <a:path w="46" h="70">
                  <a:moveTo>
                    <a:pt x="46" y="0"/>
                  </a:moveTo>
                  <a:lnTo>
                    <a:pt x="46" y="0"/>
                  </a:lnTo>
                  <a:lnTo>
                    <a:pt x="40" y="10"/>
                  </a:lnTo>
                  <a:lnTo>
                    <a:pt x="34" y="21"/>
                  </a:lnTo>
                  <a:lnTo>
                    <a:pt x="27" y="28"/>
                  </a:lnTo>
                  <a:lnTo>
                    <a:pt x="22" y="37"/>
                  </a:lnTo>
                  <a:lnTo>
                    <a:pt x="15" y="44"/>
                  </a:lnTo>
                  <a:lnTo>
                    <a:pt x="9" y="53"/>
                  </a:lnTo>
                  <a:lnTo>
                    <a:pt x="5" y="62"/>
                  </a:lnTo>
                  <a:lnTo>
                    <a:pt x="0" y="70"/>
                  </a:lnTo>
                </a:path>
              </a:pathLst>
            </a:custGeom>
            <a:noFill/>
            <a:ln w="1588">
              <a:solidFill>
                <a:srgbClr val="000000"/>
              </a:solidFill>
              <a:prstDash val="solid"/>
              <a:round/>
              <a:headEnd/>
              <a:tailEnd/>
            </a:ln>
          </p:spPr>
          <p:txBody>
            <a:bodyPr/>
            <a:lstStyle/>
            <a:p>
              <a:endParaRPr lang="en-US"/>
            </a:p>
          </p:txBody>
        </p:sp>
        <p:sp>
          <p:nvSpPr>
            <p:cNvPr id="1242395" name="Freeform 1307"/>
            <p:cNvSpPr>
              <a:spLocks/>
            </p:cNvSpPr>
            <p:nvPr/>
          </p:nvSpPr>
          <p:spPr bwMode="auto">
            <a:xfrm>
              <a:off x="3278" y="1900"/>
              <a:ext cx="15" cy="31"/>
            </a:xfrm>
            <a:custGeom>
              <a:avLst/>
              <a:gdLst/>
              <a:ahLst/>
              <a:cxnLst>
                <a:cxn ang="0">
                  <a:pos x="0" y="63"/>
                </a:cxn>
                <a:cxn ang="0">
                  <a:pos x="0" y="63"/>
                </a:cxn>
                <a:cxn ang="0">
                  <a:pos x="5" y="54"/>
                </a:cxn>
                <a:cxn ang="0">
                  <a:pos x="8" y="46"/>
                </a:cxn>
                <a:cxn ang="0">
                  <a:pos x="12" y="39"/>
                </a:cxn>
                <a:cxn ang="0">
                  <a:pos x="16" y="32"/>
                </a:cxn>
                <a:cxn ang="0">
                  <a:pos x="18" y="24"/>
                </a:cxn>
                <a:cxn ang="0">
                  <a:pos x="22" y="15"/>
                </a:cxn>
                <a:cxn ang="0">
                  <a:pos x="26" y="9"/>
                </a:cxn>
                <a:cxn ang="0">
                  <a:pos x="31" y="0"/>
                </a:cxn>
              </a:cxnLst>
              <a:rect l="0" t="0" r="r" b="b"/>
              <a:pathLst>
                <a:path w="31" h="63">
                  <a:moveTo>
                    <a:pt x="0" y="63"/>
                  </a:moveTo>
                  <a:lnTo>
                    <a:pt x="0" y="63"/>
                  </a:lnTo>
                  <a:lnTo>
                    <a:pt x="5" y="54"/>
                  </a:lnTo>
                  <a:lnTo>
                    <a:pt x="8" y="46"/>
                  </a:lnTo>
                  <a:lnTo>
                    <a:pt x="12" y="39"/>
                  </a:lnTo>
                  <a:lnTo>
                    <a:pt x="16" y="32"/>
                  </a:lnTo>
                  <a:lnTo>
                    <a:pt x="18" y="24"/>
                  </a:lnTo>
                  <a:lnTo>
                    <a:pt x="22" y="15"/>
                  </a:lnTo>
                  <a:lnTo>
                    <a:pt x="26" y="9"/>
                  </a:lnTo>
                  <a:lnTo>
                    <a:pt x="31" y="0"/>
                  </a:lnTo>
                </a:path>
              </a:pathLst>
            </a:custGeom>
            <a:noFill/>
            <a:ln w="1588">
              <a:solidFill>
                <a:srgbClr val="000000"/>
              </a:solidFill>
              <a:prstDash val="solid"/>
              <a:round/>
              <a:headEnd/>
              <a:tailEnd/>
            </a:ln>
          </p:spPr>
          <p:txBody>
            <a:bodyPr/>
            <a:lstStyle/>
            <a:p>
              <a:endParaRPr lang="en-US"/>
            </a:p>
          </p:txBody>
        </p:sp>
        <p:sp>
          <p:nvSpPr>
            <p:cNvPr id="1242396" name="Freeform 1308"/>
            <p:cNvSpPr>
              <a:spLocks/>
            </p:cNvSpPr>
            <p:nvPr/>
          </p:nvSpPr>
          <p:spPr bwMode="auto">
            <a:xfrm>
              <a:off x="3275" y="1774"/>
              <a:ext cx="26" cy="23"/>
            </a:xfrm>
            <a:custGeom>
              <a:avLst/>
              <a:gdLst/>
              <a:ahLst/>
              <a:cxnLst>
                <a:cxn ang="0">
                  <a:pos x="0" y="44"/>
                </a:cxn>
                <a:cxn ang="0">
                  <a:pos x="0" y="44"/>
                </a:cxn>
                <a:cxn ang="0">
                  <a:pos x="5" y="37"/>
                </a:cxn>
                <a:cxn ang="0">
                  <a:pos x="12" y="31"/>
                </a:cxn>
                <a:cxn ang="0">
                  <a:pos x="18" y="25"/>
                </a:cxn>
                <a:cxn ang="0">
                  <a:pos x="26" y="19"/>
                </a:cxn>
                <a:cxn ang="0">
                  <a:pos x="32" y="16"/>
                </a:cxn>
                <a:cxn ang="0">
                  <a:pos x="38" y="12"/>
                </a:cxn>
                <a:cxn ang="0">
                  <a:pos x="45" y="4"/>
                </a:cxn>
                <a:cxn ang="0">
                  <a:pos x="51" y="0"/>
                </a:cxn>
              </a:cxnLst>
              <a:rect l="0" t="0" r="r" b="b"/>
              <a:pathLst>
                <a:path w="51" h="44">
                  <a:moveTo>
                    <a:pt x="0" y="44"/>
                  </a:moveTo>
                  <a:lnTo>
                    <a:pt x="0" y="44"/>
                  </a:lnTo>
                  <a:lnTo>
                    <a:pt x="5" y="37"/>
                  </a:lnTo>
                  <a:lnTo>
                    <a:pt x="12" y="31"/>
                  </a:lnTo>
                  <a:lnTo>
                    <a:pt x="18" y="25"/>
                  </a:lnTo>
                  <a:lnTo>
                    <a:pt x="26" y="19"/>
                  </a:lnTo>
                  <a:lnTo>
                    <a:pt x="32" y="16"/>
                  </a:lnTo>
                  <a:lnTo>
                    <a:pt x="38" y="12"/>
                  </a:lnTo>
                  <a:lnTo>
                    <a:pt x="45" y="4"/>
                  </a:lnTo>
                  <a:lnTo>
                    <a:pt x="51" y="0"/>
                  </a:lnTo>
                </a:path>
              </a:pathLst>
            </a:custGeom>
            <a:noFill/>
            <a:ln w="1588">
              <a:solidFill>
                <a:srgbClr val="000000"/>
              </a:solidFill>
              <a:prstDash val="solid"/>
              <a:round/>
              <a:headEnd/>
              <a:tailEnd/>
            </a:ln>
          </p:spPr>
          <p:txBody>
            <a:bodyPr/>
            <a:lstStyle/>
            <a:p>
              <a:endParaRPr lang="en-US"/>
            </a:p>
          </p:txBody>
        </p:sp>
        <p:sp>
          <p:nvSpPr>
            <p:cNvPr id="1242397" name="Freeform 1309"/>
            <p:cNvSpPr>
              <a:spLocks/>
            </p:cNvSpPr>
            <p:nvPr/>
          </p:nvSpPr>
          <p:spPr bwMode="auto">
            <a:xfrm>
              <a:off x="3276" y="1767"/>
              <a:ext cx="9" cy="3"/>
            </a:xfrm>
            <a:custGeom>
              <a:avLst/>
              <a:gdLst/>
              <a:ahLst/>
              <a:cxnLst>
                <a:cxn ang="0">
                  <a:pos x="0" y="6"/>
                </a:cxn>
                <a:cxn ang="0">
                  <a:pos x="0" y="6"/>
                </a:cxn>
                <a:cxn ang="0">
                  <a:pos x="3" y="4"/>
                </a:cxn>
                <a:cxn ang="0">
                  <a:pos x="9" y="4"/>
                </a:cxn>
                <a:cxn ang="0">
                  <a:pos x="15" y="3"/>
                </a:cxn>
                <a:cxn ang="0">
                  <a:pos x="18" y="0"/>
                </a:cxn>
              </a:cxnLst>
              <a:rect l="0" t="0" r="r" b="b"/>
              <a:pathLst>
                <a:path w="18" h="6">
                  <a:moveTo>
                    <a:pt x="0" y="6"/>
                  </a:moveTo>
                  <a:lnTo>
                    <a:pt x="0" y="6"/>
                  </a:lnTo>
                  <a:lnTo>
                    <a:pt x="3" y="4"/>
                  </a:lnTo>
                  <a:lnTo>
                    <a:pt x="9" y="4"/>
                  </a:lnTo>
                  <a:lnTo>
                    <a:pt x="15" y="3"/>
                  </a:lnTo>
                  <a:lnTo>
                    <a:pt x="18" y="0"/>
                  </a:lnTo>
                </a:path>
              </a:pathLst>
            </a:custGeom>
            <a:noFill/>
            <a:ln w="1588">
              <a:solidFill>
                <a:srgbClr val="000000"/>
              </a:solidFill>
              <a:prstDash val="solid"/>
              <a:round/>
              <a:headEnd/>
              <a:tailEnd/>
            </a:ln>
          </p:spPr>
          <p:txBody>
            <a:bodyPr/>
            <a:lstStyle/>
            <a:p>
              <a:endParaRPr lang="en-US"/>
            </a:p>
          </p:txBody>
        </p:sp>
        <p:sp>
          <p:nvSpPr>
            <p:cNvPr id="1242398" name="Freeform 1310"/>
            <p:cNvSpPr>
              <a:spLocks/>
            </p:cNvSpPr>
            <p:nvPr/>
          </p:nvSpPr>
          <p:spPr bwMode="auto">
            <a:xfrm>
              <a:off x="3275" y="1802"/>
              <a:ext cx="11" cy="13"/>
            </a:xfrm>
            <a:custGeom>
              <a:avLst/>
              <a:gdLst/>
              <a:ahLst/>
              <a:cxnLst>
                <a:cxn ang="0">
                  <a:pos x="22" y="0"/>
                </a:cxn>
                <a:cxn ang="0">
                  <a:pos x="22" y="0"/>
                </a:cxn>
                <a:cxn ang="0">
                  <a:pos x="17" y="5"/>
                </a:cxn>
                <a:cxn ang="0">
                  <a:pos x="10" y="11"/>
                </a:cxn>
                <a:cxn ang="0">
                  <a:pos x="4" y="19"/>
                </a:cxn>
                <a:cxn ang="0">
                  <a:pos x="0" y="26"/>
                </a:cxn>
              </a:cxnLst>
              <a:rect l="0" t="0" r="r" b="b"/>
              <a:pathLst>
                <a:path w="22" h="26">
                  <a:moveTo>
                    <a:pt x="22" y="0"/>
                  </a:moveTo>
                  <a:lnTo>
                    <a:pt x="22" y="0"/>
                  </a:lnTo>
                  <a:lnTo>
                    <a:pt x="17" y="5"/>
                  </a:lnTo>
                  <a:lnTo>
                    <a:pt x="10" y="11"/>
                  </a:lnTo>
                  <a:lnTo>
                    <a:pt x="4" y="19"/>
                  </a:lnTo>
                  <a:lnTo>
                    <a:pt x="0" y="26"/>
                  </a:lnTo>
                </a:path>
              </a:pathLst>
            </a:custGeom>
            <a:noFill/>
            <a:ln w="1588">
              <a:solidFill>
                <a:srgbClr val="000000"/>
              </a:solidFill>
              <a:prstDash val="solid"/>
              <a:round/>
              <a:headEnd/>
              <a:tailEnd/>
            </a:ln>
          </p:spPr>
          <p:txBody>
            <a:bodyPr/>
            <a:lstStyle/>
            <a:p>
              <a:endParaRPr lang="en-US"/>
            </a:p>
          </p:txBody>
        </p:sp>
        <p:sp>
          <p:nvSpPr>
            <p:cNvPr id="1242399" name="Freeform 1311"/>
            <p:cNvSpPr>
              <a:spLocks/>
            </p:cNvSpPr>
            <p:nvPr/>
          </p:nvSpPr>
          <p:spPr bwMode="auto">
            <a:xfrm>
              <a:off x="3275" y="1714"/>
              <a:ext cx="14" cy="9"/>
            </a:xfrm>
            <a:custGeom>
              <a:avLst/>
              <a:gdLst/>
              <a:ahLst/>
              <a:cxnLst>
                <a:cxn ang="0">
                  <a:pos x="0" y="18"/>
                </a:cxn>
                <a:cxn ang="0">
                  <a:pos x="0" y="18"/>
                </a:cxn>
                <a:cxn ang="0">
                  <a:pos x="6" y="12"/>
                </a:cxn>
                <a:cxn ang="0">
                  <a:pos x="12" y="8"/>
                </a:cxn>
                <a:cxn ang="0">
                  <a:pos x="19" y="3"/>
                </a:cxn>
                <a:cxn ang="0">
                  <a:pos x="28" y="0"/>
                </a:cxn>
              </a:cxnLst>
              <a:rect l="0" t="0" r="r" b="b"/>
              <a:pathLst>
                <a:path w="28" h="18">
                  <a:moveTo>
                    <a:pt x="0" y="18"/>
                  </a:moveTo>
                  <a:lnTo>
                    <a:pt x="0" y="18"/>
                  </a:lnTo>
                  <a:lnTo>
                    <a:pt x="6" y="12"/>
                  </a:lnTo>
                  <a:lnTo>
                    <a:pt x="12" y="8"/>
                  </a:lnTo>
                  <a:lnTo>
                    <a:pt x="19" y="3"/>
                  </a:lnTo>
                  <a:lnTo>
                    <a:pt x="28" y="0"/>
                  </a:lnTo>
                </a:path>
              </a:pathLst>
            </a:custGeom>
            <a:noFill/>
            <a:ln w="1588">
              <a:solidFill>
                <a:srgbClr val="000000"/>
              </a:solidFill>
              <a:prstDash val="solid"/>
              <a:round/>
              <a:headEnd/>
              <a:tailEnd/>
            </a:ln>
          </p:spPr>
          <p:txBody>
            <a:bodyPr/>
            <a:lstStyle/>
            <a:p>
              <a:endParaRPr lang="en-US"/>
            </a:p>
          </p:txBody>
        </p:sp>
        <p:sp>
          <p:nvSpPr>
            <p:cNvPr id="1242400" name="Freeform 1312"/>
            <p:cNvSpPr>
              <a:spLocks/>
            </p:cNvSpPr>
            <p:nvPr/>
          </p:nvSpPr>
          <p:spPr bwMode="auto">
            <a:xfrm>
              <a:off x="3277" y="1704"/>
              <a:ext cx="20" cy="7"/>
            </a:xfrm>
            <a:custGeom>
              <a:avLst/>
              <a:gdLst/>
              <a:ahLst/>
              <a:cxnLst>
                <a:cxn ang="0">
                  <a:pos x="0" y="13"/>
                </a:cxn>
                <a:cxn ang="0">
                  <a:pos x="0" y="13"/>
                </a:cxn>
                <a:cxn ang="0">
                  <a:pos x="8" y="12"/>
                </a:cxn>
                <a:cxn ang="0">
                  <a:pos x="18" y="8"/>
                </a:cxn>
                <a:cxn ang="0">
                  <a:pos x="28" y="5"/>
                </a:cxn>
                <a:cxn ang="0">
                  <a:pos x="41" y="0"/>
                </a:cxn>
              </a:cxnLst>
              <a:rect l="0" t="0" r="r" b="b"/>
              <a:pathLst>
                <a:path w="41" h="13">
                  <a:moveTo>
                    <a:pt x="0" y="13"/>
                  </a:moveTo>
                  <a:lnTo>
                    <a:pt x="0" y="13"/>
                  </a:lnTo>
                  <a:lnTo>
                    <a:pt x="8" y="12"/>
                  </a:lnTo>
                  <a:lnTo>
                    <a:pt x="18" y="8"/>
                  </a:lnTo>
                  <a:lnTo>
                    <a:pt x="28" y="5"/>
                  </a:lnTo>
                  <a:lnTo>
                    <a:pt x="41" y="0"/>
                  </a:lnTo>
                </a:path>
              </a:pathLst>
            </a:custGeom>
            <a:noFill/>
            <a:ln w="1588">
              <a:solidFill>
                <a:srgbClr val="000000"/>
              </a:solidFill>
              <a:prstDash val="solid"/>
              <a:round/>
              <a:headEnd/>
              <a:tailEnd/>
            </a:ln>
          </p:spPr>
          <p:txBody>
            <a:bodyPr/>
            <a:lstStyle/>
            <a:p>
              <a:endParaRPr lang="en-US"/>
            </a:p>
          </p:txBody>
        </p:sp>
        <p:sp>
          <p:nvSpPr>
            <p:cNvPr id="1242401" name="Freeform 1313"/>
            <p:cNvSpPr>
              <a:spLocks/>
            </p:cNvSpPr>
            <p:nvPr/>
          </p:nvSpPr>
          <p:spPr bwMode="auto">
            <a:xfrm>
              <a:off x="3284" y="1683"/>
              <a:ext cx="13" cy="2"/>
            </a:xfrm>
            <a:custGeom>
              <a:avLst/>
              <a:gdLst/>
              <a:ahLst/>
              <a:cxnLst>
                <a:cxn ang="0">
                  <a:pos x="0" y="5"/>
                </a:cxn>
                <a:cxn ang="0">
                  <a:pos x="0" y="5"/>
                </a:cxn>
                <a:cxn ang="0">
                  <a:pos x="5" y="3"/>
                </a:cxn>
                <a:cxn ang="0">
                  <a:pos x="13" y="3"/>
                </a:cxn>
                <a:cxn ang="0">
                  <a:pos x="19" y="2"/>
                </a:cxn>
                <a:cxn ang="0">
                  <a:pos x="26" y="0"/>
                </a:cxn>
              </a:cxnLst>
              <a:rect l="0" t="0" r="r" b="b"/>
              <a:pathLst>
                <a:path w="26" h="5">
                  <a:moveTo>
                    <a:pt x="0" y="5"/>
                  </a:moveTo>
                  <a:lnTo>
                    <a:pt x="0" y="5"/>
                  </a:lnTo>
                  <a:lnTo>
                    <a:pt x="5" y="3"/>
                  </a:lnTo>
                  <a:lnTo>
                    <a:pt x="13" y="3"/>
                  </a:lnTo>
                  <a:lnTo>
                    <a:pt x="19" y="2"/>
                  </a:lnTo>
                  <a:lnTo>
                    <a:pt x="26" y="0"/>
                  </a:lnTo>
                </a:path>
              </a:pathLst>
            </a:custGeom>
            <a:noFill/>
            <a:ln w="1588">
              <a:solidFill>
                <a:srgbClr val="000000"/>
              </a:solidFill>
              <a:prstDash val="solid"/>
              <a:round/>
              <a:headEnd/>
              <a:tailEnd/>
            </a:ln>
          </p:spPr>
          <p:txBody>
            <a:bodyPr/>
            <a:lstStyle/>
            <a:p>
              <a:endParaRPr lang="en-US"/>
            </a:p>
          </p:txBody>
        </p:sp>
        <p:sp>
          <p:nvSpPr>
            <p:cNvPr id="1242402" name="Freeform 1314"/>
            <p:cNvSpPr>
              <a:spLocks/>
            </p:cNvSpPr>
            <p:nvPr/>
          </p:nvSpPr>
          <p:spPr bwMode="auto">
            <a:xfrm>
              <a:off x="3392" y="1724"/>
              <a:ext cx="77" cy="195"/>
            </a:xfrm>
            <a:custGeom>
              <a:avLst/>
              <a:gdLst/>
              <a:ahLst/>
              <a:cxnLst>
                <a:cxn ang="0">
                  <a:pos x="19" y="235"/>
                </a:cxn>
                <a:cxn ang="0">
                  <a:pos x="27" y="219"/>
                </a:cxn>
                <a:cxn ang="0">
                  <a:pos x="39" y="198"/>
                </a:cxn>
                <a:cxn ang="0">
                  <a:pos x="61" y="172"/>
                </a:cxn>
                <a:cxn ang="0">
                  <a:pos x="87" y="145"/>
                </a:cxn>
                <a:cxn ang="0">
                  <a:pos x="109" y="105"/>
                </a:cxn>
                <a:cxn ang="0">
                  <a:pos x="129" y="56"/>
                </a:cxn>
                <a:cxn ang="0">
                  <a:pos x="147" y="15"/>
                </a:cxn>
                <a:cxn ang="0">
                  <a:pos x="154" y="7"/>
                </a:cxn>
                <a:cxn ang="0">
                  <a:pos x="148" y="30"/>
                </a:cxn>
                <a:cxn ang="0">
                  <a:pos x="145" y="56"/>
                </a:cxn>
                <a:cxn ang="0">
                  <a:pos x="139" y="79"/>
                </a:cxn>
                <a:cxn ang="0">
                  <a:pos x="136" y="99"/>
                </a:cxn>
                <a:cxn ang="0">
                  <a:pos x="129" y="127"/>
                </a:cxn>
                <a:cxn ang="0">
                  <a:pos x="121" y="158"/>
                </a:cxn>
                <a:cxn ang="0">
                  <a:pos x="114" y="187"/>
                </a:cxn>
                <a:cxn ang="0">
                  <a:pos x="104" y="213"/>
                </a:cxn>
                <a:cxn ang="0">
                  <a:pos x="95" y="233"/>
                </a:cxn>
                <a:cxn ang="0">
                  <a:pos x="80" y="250"/>
                </a:cxn>
                <a:cxn ang="0">
                  <a:pos x="64" y="270"/>
                </a:cxn>
                <a:cxn ang="0">
                  <a:pos x="48" y="286"/>
                </a:cxn>
                <a:cxn ang="0">
                  <a:pos x="34" y="305"/>
                </a:cxn>
                <a:cxn ang="0">
                  <a:pos x="23" y="323"/>
                </a:cxn>
                <a:cxn ang="0">
                  <a:pos x="18" y="342"/>
                </a:cxn>
                <a:cxn ang="0">
                  <a:pos x="11" y="363"/>
                </a:cxn>
                <a:cxn ang="0">
                  <a:pos x="9" y="384"/>
                </a:cxn>
                <a:cxn ang="0">
                  <a:pos x="3" y="382"/>
                </a:cxn>
                <a:cxn ang="0">
                  <a:pos x="0" y="360"/>
                </a:cxn>
                <a:cxn ang="0">
                  <a:pos x="0" y="342"/>
                </a:cxn>
                <a:cxn ang="0">
                  <a:pos x="0" y="327"/>
                </a:cxn>
                <a:cxn ang="0">
                  <a:pos x="2" y="312"/>
                </a:cxn>
                <a:cxn ang="0">
                  <a:pos x="2" y="292"/>
                </a:cxn>
                <a:cxn ang="0">
                  <a:pos x="7" y="272"/>
                </a:cxn>
                <a:cxn ang="0">
                  <a:pos x="16" y="247"/>
                </a:cxn>
              </a:cxnLst>
              <a:rect l="0" t="0" r="r" b="b"/>
              <a:pathLst>
                <a:path w="155" h="391">
                  <a:moveTo>
                    <a:pt x="18" y="243"/>
                  </a:moveTo>
                  <a:lnTo>
                    <a:pt x="19" y="235"/>
                  </a:lnTo>
                  <a:lnTo>
                    <a:pt x="21" y="228"/>
                  </a:lnTo>
                  <a:lnTo>
                    <a:pt x="27" y="219"/>
                  </a:lnTo>
                  <a:lnTo>
                    <a:pt x="32" y="209"/>
                  </a:lnTo>
                  <a:lnTo>
                    <a:pt x="39" y="198"/>
                  </a:lnTo>
                  <a:lnTo>
                    <a:pt x="51" y="185"/>
                  </a:lnTo>
                  <a:lnTo>
                    <a:pt x="61" y="172"/>
                  </a:lnTo>
                  <a:lnTo>
                    <a:pt x="77" y="158"/>
                  </a:lnTo>
                  <a:lnTo>
                    <a:pt x="87" y="145"/>
                  </a:lnTo>
                  <a:lnTo>
                    <a:pt x="97" y="127"/>
                  </a:lnTo>
                  <a:lnTo>
                    <a:pt x="109" y="105"/>
                  </a:lnTo>
                  <a:lnTo>
                    <a:pt x="120" y="80"/>
                  </a:lnTo>
                  <a:lnTo>
                    <a:pt x="129" y="56"/>
                  </a:lnTo>
                  <a:lnTo>
                    <a:pt x="138" y="33"/>
                  </a:lnTo>
                  <a:lnTo>
                    <a:pt x="147" y="15"/>
                  </a:lnTo>
                  <a:lnTo>
                    <a:pt x="155" y="0"/>
                  </a:lnTo>
                  <a:lnTo>
                    <a:pt x="154" y="7"/>
                  </a:lnTo>
                  <a:lnTo>
                    <a:pt x="152" y="18"/>
                  </a:lnTo>
                  <a:lnTo>
                    <a:pt x="148" y="30"/>
                  </a:lnTo>
                  <a:lnTo>
                    <a:pt x="147" y="43"/>
                  </a:lnTo>
                  <a:lnTo>
                    <a:pt x="145" y="56"/>
                  </a:lnTo>
                  <a:lnTo>
                    <a:pt x="143" y="70"/>
                  </a:lnTo>
                  <a:lnTo>
                    <a:pt x="139" y="79"/>
                  </a:lnTo>
                  <a:lnTo>
                    <a:pt x="138" y="89"/>
                  </a:lnTo>
                  <a:lnTo>
                    <a:pt x="136" y="99"/>
                  </a:lnTo>
                  <a:lnTo>
                    <a:pt x="132" y="111"/>
                  </a:lnTo>
                  <a:lnTo>
                    <a:pt x="129" y="127"/>
                  </a:lnTo>
                  <a:lnTo>
                    <a:pt x="127" y="142"/>
                  </a:lnTo>
                  <a:lnTo>
                    <a:pt x="121" y="158"/>
                  </a:lnTo>
                  <a:lnTo>
                    <a:pt x="118" y="173"/>
                  </a:lnTo>
                  <a:lnTo>
                    <a:pt x="114" y="187"/>
                  </a:lnTo>
                  <a:lnTo>
                    <a:pt x="109" y="198"/>
                  </a:lnTo>
                  <a:lnTo>
                    <a:pt x="104" y="213"/>
                  </a:lnTo>
                  <a:lnTo>
                    <a:pt x="100" y="224"/>
                  </a:lnTo>
                  <a:lnTo>
                    <a:pt x="95" y="233"/>
                  </a:lnTo>
                  <a:lnTo>
                    <a:pt x="89" y="241"/>
                  </a:lnTo>
                  <a:lnTo>
                    <a:pt x="80" y="250"/>
                  </a:lnTo>
                  <a:lnTo>
                    <a:pt x="73" y="261"/>
                  </a:lnTo>
                  <a:lnTo>
                    <a:pt x="64" y="270"/>
                  </a:lnTo>
                  <a:lnTo>
                    <a:pt x="56" y="277"/>
                  </a:lnTo>
                  <a:lnTo>
                    <a:pt x="48" y="286"/>
                  </a:lnTo>
                  <a:lnTo>
                    <a:pt x="42" y="293"/>
                  </a:lnTo>
                  <a:lnTo>
                    <a:pt x="34" y="305"/>
                  </a:lnTo>
                  <a:lnTo>
                    <a:pt x="27" y="317"/>
                  </a:lnTo>
                  <a:lnTo>
                    <a:pt x="23" y="323"/>
                  </a:lnTo>
                  <a:lnTo>
                    <a:pt x="20" y="332"/>
                  </a:lnTo>
                  <a:lnTo>
                    <a:pt x="18" y="342"/>
                  </a:lnTo>
                  <a:lnTo>
                    <a:pt x="14" y="352"/>
                  </a:lnTo>
                  <a:lnTo>
                    <a:pt x="11" y="363"/>
                  </a:lnTo>
                  <a:lnTo>
                    <a:pt x="10" y="375"/>
                  </a:lnTo>
                  <a:lnTo>
                    <a:pt x="9" y="384"/>
                  </a:lnTo>
                  <a:lnTo>
                    <a:pt x="7" y="391"/>
                  </a:lnTo>
                  <a:lnTo>
                    <a:pt x="3" y="382"/>
                  </a:lnTo>
                  <a:lnTo>
                    <a:pt x="1" y="372"/>
                  </a:lnTo>
                  <a:lnTo>
                    <a:pt x="0" y="360"/>
                  </a:lnTo>
                  <a:lnTo>
                    <a:pt x="0" y="349"/>
                  </a:lnTo>
                  <a:lnTo>
                    <a:pt x="0" y="342"/>
                  </a:lnTo>
                  <a:lnTo>
                    <a:pt x="0" y="333"/>
                  </a:lnTo>
                  <a:lnTo>
                    <a:pt x="0" y="327"/>
                  </a:lnTo>
                  <a:lnTo>
                    <a:pt x="1" y="321"/>
                  </a:lnTo>
                  <a:lnTo>
                    <a:pt x="2" y="312"/>
                  </a:lnTo>
                  <a:lnTo>
                    <a:pt x="2" y="302"/>
                  </a:lnTo>
                  <a:lnTo>
                    <a:pt x="2" y="292"/>
                  </a:lnTo>
                  <a:lnTo>
                    <a:pt x="3" y="284"/>
                  </a:lnTo>
                  <a:lnTo>
                    <a:pt x="7" y="272"/>
                  </a:lnTo>
                  <a:lnTo>
                    <a:pt x="11" y="259"/>
                  </a:lnTo>
                  <a:lnTo>
                    <a:pt x="16" y="247"/>
                  </a:lnTo>
                  <a:lnTo>
                    <a:pt x="18" y="243"/>
                  </a:lnTo>
                  <a:close/>
                </a:path>
              </a:pathLst>
            </a:custGeom>
            <a:solidFill>
              <a:srgbClr val="FFFFFF"/>
            </a:solidFill>
            <a:ln w="9525">
              <a:noFill/>
              <a:round/>
              <a:headEnd/>
              <a:tailEnd/>
            </a:ln>
          </p:spPr>
          <p:txBody>
            <a:bodyPr/>
            <a:lstStyle/>
            <a:p>
              <a:endParaRPr lang="en-US"/>
            </a:p>
          </p:txBody>
        </p:sp>
        <p:sp>
          <p:nvSpPr>
            <p:cNvPr id="1242403" name="Freeform 1315"/>
            <p:cNvSpPr>
              <a:spLocks/>
            </p:cNvSpPr>
            <p:nvPr/>
          </p:nvSpPr>
          <p:spPr bwMode="auto">
            <a:xfrm>
              <a:off x="3392" y="1724"/>
              <a:ext cx="77" cy="195"/>
            </a:xfrm>
            <a:custGeom>
              <a:avLst/>
              <a:gdLst/>
              <a:ahLst/>
              <a:cxnLst>
                <a:cxn ang="0">
                  <a:pos x="18" y="243"/>
                </a:cxn>
                <a:cxn ang="0">
                  <a:pos x="21" y="228"/>
                </a:cxn>
                <a:cxn ang="0">
                  <a:pos x="32" y="209"/>
                </a:cxn>
                <a:cxn ang="0">
                  <a:pos x="51" y="185"/>
                </a:cxn>
                <a:cxn ang="0">
                  <a:pos x="77" y="158"/>
                </a:cxn>
                <a:cxn ang="0">
                  <a:pos x="97" y="127"/>
                </a:cxn>
                <a:cxn ang="0">
                  <a:pos x="120" y="80"/>
                </a:cxn>
                <a:cxn ang="0">
                  <a:pos x="138" y="33"/>
                </a:cxn>
                <a:cxn ang="0">
                  <a:pos x="155" y="0"/>
                </a:cxn>
                <a:cxn ang="0">
                  <a:pos x="152" y="18"/>
                </a:cxn>
                <a:cxn ang="0">
                  <a:pos x="147" y="43"/>
                </a:cxn>
                <a:cxn ang="0">
                  <a:pos x="143" y="70"/>
                </a:cxn>
                <a:cxn ang="0">
                  <a:pos x="138" y="89"/>
                </a:cxn>
                <a:cxn ang="0">
                  <a:pos x="132" y="111"/>
                </a:cxn>
                <a:cxn ang="0">
                  <a:pos x="127" y="142"/>
                </a:cxn>
                <a:cxn ang="0">
                  <a:pos x="118" y="173"/>
                </a:cxn>
                <a:cxn ang="0">
                  <a:pos x="109" y="198"/>
                </a:cxn>
                <a:cxn ang="0">
                  <a:pos x="100" y="224"/>
                </a:cxn>
                <a:cxn ang="0">
                  <a:pos x="89" y="241"/>
                </a:cxn>
                <a:cxn ang="0">
                  <a:pos x="73" y="261"/>
                </a:cxn>
                <a:cxn ang="0">
                  <a:pos x="56" y="277"/>
                </a:cxn>
                <a:cxn ang="0">
                  <a:pos x="42" y="293"/>
                </a:cxn>
                <a:cxn ang="0">
                  <a:pos x="27" y="317"/>
                </a:cxn>
                <a:cxn ang="0">
                  <a:pos x="20" y="332"/>
                </a:cxn>
                <a:cxn ang="0">
                  <a:pos x="14" y="352"/>
                </a:cxn>
                <a:cxn ang="0">
                  <a:pos x="10" y="375"/>
                </a:cxn>
                <a:cxn ang="0">
                  <a:pos x="7" y="391"/>
                </a:cxn>
                <a:cxn ang="0">
                  <a:pos x="1" y="372"/>
                </a:cxn>
                <a:cxn ang="0">
                  <a:pos x="0" y="349"/>
                </a:cxn>
                <a:cxn ang="0">
                  <a:pos x="0" y="333"/>
                </a:cxn>
                <a:cxn ang="0">
                  <a:pos x="1" y="321"/>
                </a:cxn>
                <a:cxn ang="0">
                  <a:pos x="2" y="302"/>
                </a:cxn>
                <a:cxn ang="0">
                  <a:pos x="3" y="284"/>
                </a:cxn>
                <a:cxn ang="0">
                  <a:pos x="11" y="259"/>
                </a:cxn>
                <a:cxn ang="0">
                  <a:pos x="18" y="243"/>
                </a:cxn>
              </a:cxnLst>
              <a:rect l="0" t="0" r="r" b="b"/>
              <a:pathLst>
                <a:path w="155" h="391">
                  <a:moveTo>
                    <a:pt x="18" y="243"/>
                  </a:moveTo>
                  <a:lnTo>
                    <a:pt x="18" y="243"/>
                  </a:lnTo>
                  <a:lnTo>
                    <a:pt x="19" y="235"/>
                  </a:lnTo>
                  <a:lnTo>
                    <a:pt x="21" y="228"/>
                  </a:lnTo>
                  <a:lnTo>
                    <a:pt x="27" y="219"/>
                  </a:lnTo>
                  <a:lnTo>
                    <a:pt x="32" y="209"/>
                  </a:lnTo>
                  <a:lnTo>
                    <a:pt x="39" y="198"/>
                  </a:lnTo>
                  <a:lnTo>
                    <a:pt x="51" y="185"/>
                  </a:lnTo>
                  <a:lnTo>
                    <a:pt x="61" y="172"/>
                  </a:lnTo>
                  <a:lnTo>
                    <a:pt x="77" y="158"/>
                  </a:lnTo>
                  <a:lnTo>
                    <a:pt x="87" y="145"/>
                  </a:lnTo>
                  <a:lnTo>
                    <a:pt x="97" y="127"/>
                  </a:lnTo>
                  <a:lnTo>
                    <a:pt x="109" y="105"/>
                  </a:lnTo>
                  <a:lnTo>
                    <a:pt x="120" y="80"/>
                  </a:lnTo>
                  <a:lnTo>
                    <a:pt x="129" y="56"/>
                  </a:lnTo>
                  <a:lnTo>
                    <a:pt x="138" y="33"/>
                  </a:lnTo>
                  <a:lnTo>
                    <a:pt x="147" y="15"/>
                  </a:lnTo>
                  <a:lnTo>
                    <a:pt x="155" y="0"/>
                  </a:lnTo>
                  <a:lnTo>
                    <a:pt x="154" y="7"/>
                  </a:lnTo>
                  <a:lnTo>
                    <a:pt x="152" y="18"/>
                  </a:lnTo>
                  <a:lnTo>
                    <a:pt x="148" y="30"/>
                  </a:lnTo>
                  <a:lnTo>
                    <a:pt x="147" y="43"/>
                  </a:lnTo>
                  <a:lnTo>
                    <a:pt x="145" y="56"/>
                  </a:lnTo>
                  <a:lnTo>
                    <a:pt x="143" y="70"/>
                  </a:lnTo>
                  <a:lnTo>
                    <a:pt x="139" y="79"/>
                  </a:lnTo>
                  <a:lnTo>
                    <a:pt x="138" y="89"/>
                  </a:lnTo>
                  <a:lnTo>
                    <a:pt x="136" y="99"/>
                  </a:lnTo>
                  <a:lnTo>
                    <a:pt x="132" y="111"/>
                  </a:lnTo>
                  <a:lnTo>
                    <a:pt x="129" y="127"/>
                  </a:lnTo>
                  <a:lnTo>
                    <a:pt x="127" y="142"/>
                  </a:lnTo>
                  <a:lnTo>
                    <a:pt x="121" y="158"/>
                  </a:lnTo>
                  <a:lnTo>
                    <a:pt x="118" y="173"/>
                  </a:lnTo>
                  <a:lnTo>
                    <a:pt x="114" y="187"/>
                  </a:lnTo>
                  <a:lnTo>
                    <a:pt x="109" y="198"/>
                  </a:lnTo>
                  <a:lnTo>
                    <a:pt x="104" y="213"/>
                  </a:lnTo>
                  <a:lnTo>
                    <a:pt x="100" y="224"/>
                  </a:lnTo>
                  <a:lnTo>
                    <a:pt x="95" y="233"/>
                  </a:lnTo>
                  <a:lnTo>
                    <a:pt x="89" y="241"/>
                  </a:lnTo>
                  <a:lnTo>
                    <a:pt x="80" y="250"/>
                  </a:lnTo>
                  <a:lnTo>
                    <a:pt x="73" y="261"/>
                  </a:lnTo>
                  <a:lnTo>
                    <a:pt x="64" y="270"/>
                  </a:lnTo>
                  <a:lnTo>
                    <a:pt x="56" y="277"/>
                  </a:lnTo>
                  <a:lnTo>
                    <a:pt x="48" y="286"/>
                  </a:lnTo>
                  <a:lnTo>
                    <a:pt x="42" y="293"/>
                  </a:lnTo>
                  <a:lnTo>
                    <a:pt x="34" y="305"/>
                  </a:lnTo>
                  <a:lnTo>
                    <a:pt x="27" y="317"/>
                  </a:lnTo>
                  <a:lnTo>
                    <a:pt x="23" y="323"/>
                  </a:lnTo>
                  <a:lnTo>
                    <a:pt x="20" y="332"/>
                  </a:lnTo>
                  <a:lnTo>
                    <a:pt x="18" y="342"/>
                  </a:lnTo>
                  <a:lnTo>
                    <a:pt x="14" y="352"/>
                  </a:lnTo>
                  <a:lnTo>
                    <a:pt x="11" y="363"/>
                  </a:lnTo>
                  <a:lnTo>
                    <a:pt x="10" y="375"/>
                  </a:lnTo>
                  <a:lnTo>
                    <a:pt x="9" y="384"/>
                  </a:lnTo>
                  <a:lnTo>
                    <a:pt x="7" y="391"/>
                  </a:lnTo>
                  <a:lnTo>
                    <a:pt x="3" y="382"/>
                  </a:lnTo>
                  <a:lnTo>
                    <a:pt x="1" y="372"/>
                  </a:lnTo>
                  <a:lnTo>
                    <a:pt x="0" y="360"/>
                  </a:lnTo>
                  <a:lnTo>
                    <a:pt x="0" y="349"/>
                  </a:lnTo>
                  <a:lnTo>
                    <a:pt x="0" y="342"/>
                  </a:lnTo>
                  <a:lnTo>
                    <a:pt x="0" y="333"/>
                  </a:lnTo>
                  <a:lnTo>
                    <a:pt x="0" y="327"/>
                  </a:lnTo>
                  <a:lnTo>
                    <a:pt x="1" y="321"/>
                  </a:lnTo>
                  <a:lnTo>
                    <a:pt x="2" y="312"/>
                  </a:lnTo>
                  <a:lnTo>
                    <a:pt x="2" y="302"/>
                  </a:lnTo>
                  <a:lnTo>
                    <a:pt x="2" y="292"/>
                  </a:lnTo>
                  <a:lnTo>
                    <a:pt x="3" y="284"/>
                  </a:lnTo>
                  <a:lnTo>
                    <a:pt x="7" y="272"/>
                  </a:lnTo>
                  <a:lnTo>
                    <a:pt x="11" y="259"/>
                  </a:lnTo>
                  <a:lnTo>
                    <a:pt x="16" y="247"/>
                  </a:lnTo>
                  <a:lnTo>
                    <a:pt x="18" y="243"/>
                  </a:lnTo>
                  <a:close/>
                </a:path>
              </a:pathLst>
            </a:custGeom>
            <a:noFill/>
            <a:ln w="1588">
              <a:solidFill>
                <a:srgbClr val="000000"/>
              </a:solidFill>
              <a:prstDash val="solid"/>
              <a:round/>
              <a:headEnd/>
              <a:tailEnd/>
            </a:ln>
          </p:spPr>
          <p:txBody>
            <a:bodyPr/>
            <a:lstStyle/>
            <a:p>
              <a:endParaRPr lang="en-US"/>
            </a:p>
          </p:txBody>
        </p:sp>
        <p:sp>
          <p:nvSpPr>
            <p:cNvPr id="1242404" name="Freeform 1316"/>
            <p:cNvSpPr>
              <a:spLocks/>
            </p:cNvSpPr>
            <p:nvPr/>
          </p:nvSpPr>
          <p:spPr bwMode="auto">
            <a:xfrm>
              <a:off x="3382" y="1579"/>
              <a:ext cx="91" cy="25"/>
            </a:xfrm>
            <a:custGeom>
              <a:avLst/>
              <a:gdLst/>
              <a:ahLst/>
              <a:cxnLst>
                <a:cxn ang="0">
                  <a:pos x="0" y="50"/>
                </a:cxn>
                <a:cxn ang="0">
                  <a:pos x="0" y="50"/>
                </a:cxn>
                <a:cxn ang="0">
                  <a:pos x="21" y="50"/>
                </a:cxn>
                <a:cxn ang="0">
                  <a:pos x="44" y="49"/>
                </a:cxn>
                <a:cxn ang="0">
                  <a:pos x="69" y="43"/>
                </a:cxn>
                <a:cxn ang="0">
                  <a:pos x="95" y="37"/>
                </a:cxn>
                <a:cxn ang="0">
                  <a:pos x="121" y="28"/>
                </a:cxn>
                <a:cxn ang="0">
                  <a:pos x="146" y="19"/>
                </a:cxn>
                <a:cxn ang="0">
                  <a:pos x="166" y="10"/>
                </a:cxn>
                <a:cxn ang="0">
                  <a:pos x="182" y="0"/>
                </a:cxn>
              </a:cxnLst>
              <a:rect l="0" t="0" r="r" b="b"/>
              <a:pathLst>
                <a:path w="182" h="50">
                  <a:moveTo>
                    <a:pt x="0" y="50"/>
                  </a:moveTo>
                  <a:lnTo>
                    <a:pt x="0" y="50"/>
                  </a:lnTo>
                  <a:lnTo>
                    <a:pt x="21" y="50"/>
                  </a:lnTo>
                  <a:lnTo>
                    <a:pt x="44" y="49"/>
                  </a:lnTo>
                  <a:lnTo>
                    <a:pt x="69" y="43"/>
                  </a:lnTo>
                  <a:lnTo>
                    <a:pt x="95" y="37"/>
                  </a:lnTo>
                  <a:lnTo>
                    <a:pt x="121" y="28"/>
                  </a:lnTo>
                  <a:lnTo>
                    <a:pt x="146" y="19"/>
                  </a:lnTo>
                  <a:lnTo>
                    <a:pt x="166" y="10"/>
                  </a:lnTo>
                  <a:lnTo>
                    <a:pt x="182" y="0"/>
                  </a:lnTo>
                </a:path>
              </a:pathLst>
            </a:custGeom>
            <a:noFill/>
            <a:ln w="1588">
              <a:solidFill>
                <a:srgbClr val="000000"/>
              </a:solidFill>
              <a:prstDash val="solid"/>
              <a:round/>
              <a:headEnd/>
              <a:tailEnd/>
            </a:ln>
          </p:spPr>
          <p:txBody>
            <a:bodyPr/>
            <a:lstStyle/>
            <a:p>
              <a:endParaRPr lang="en-US"/>
            </a:p>
          </p:txBody>
        </p:sp>
        <p:sp>
          <p:nvSpPr>
            <p:cNvPr id="1242405" name="Freeform 1317"/>
            <p:cNvSpPr>
              <a:spLocks/>
            </p:cNvSpPr>
            <p:nvPr/>
          </p:nvSpPr>
          <p:spPr bwMode="auto">
            <a:xfrm>
              <a:off x="3398" y="1614"/>
              <a:ext cx="46" cy="26"/>
            </a:xfrm>
            <a:custGeom>
              <a:avLst/>
              <a:gdLst/>
              <a:ahLst/>
              <a:cxnLst>
                <a:cxn ang="0">
                  <a:pos x="0" y="52"/>
                </a:cxn>
                <a:cxn ang="0">
                  <a:pos x="0" y="52"/>
                </a:cxn>
                <a:cxn ang="0">
                  <a:pos x="17" y="45"/>
                </a:cxn>
                <a:cxn ang="0">
                  <a:pos x="33" y="39"/>
                </a:cxn>
                <a:cxn ang="0">
                  <a:pos x="48" y="33"/>
                </a:cxn>
                <a:cxn ang="0">
                  <a:pos x="60" y="27"/>
                </a:cxn>
                <a:cxn ang="0">
                  <a:pos x="71" y="21"/>
                </a:cxn>
                <a:cxn ang="0">
                  <a:pos x="80" y="14"/>
                </a:cxn>
                <a:cxn ang="0">
                  <a:pos x="86" y="8"/>
                </a:cxn>
                <a:cxn ang="0">
                  <a:pos x="93" y="0"/>
                </a:cxn>
              </a:cxnLst>
              <a:rect l="0" t="0" r="r" b="b"/>
              <a:pathLst>
                <a:path w="93" h="52">
                  <a:moveTo>
                    <a:pt x="0" y="52"/>
                  </a:moveTo>
                  <a:lnTo>
                    <a:pt x="0" y="52"/>
                  </a:lnTo>
                  <a:lnTo>
                    <a:pt x="17" y="45"/>
                  </a:lnTo>
                  <a:lnTo>
                    <a:pt x="33" y="39"/>
                  </a:lnTo>
                  <a:lnTo>
                    <a:pt x="48" y="33"/>
                  </a:lnTo>
                  <a:lnTo>
                    <a:pt x="60" y="27"/>
                  </a:lnTo>
                  <a:lnTo>
                    <a:pt x="71" y="21"/>
                  </a:lnTo>
                  <a:lnTo>
                    <a:pt x="80" y="14"/>
                  </a:lnTo>
                  <a:lnTo>
                    <a:pt x="86" y="8"/>
                  </a:lnTo>
                  <a:lnTo>
                    <a:pt x="93" y="0"/>
                  </a:lnTo>
                </a:path>
              </a:pathLst>
            </a:custGeom>
            <a:noFill/>
            <a:ln w="1588">
              <a:solidFill>
                <a:srgbClr val="000000"/>
              </a:solidFill>
              <a:prstDash val="solid"/>
              <a:round/>
              <a:headEnd/>
              <a:tailEnd/>
            </a:ln>
          </p:spPr>
          <p:txBody>
            <a:bodyPr/>
            <a:lstStyle/>
            <a:p>
              <a:endParaRPr lang="en-US"/>
            </a:p>
          </p:txBody>
        </p:sp>
        <p:sp>
          <p:nvSpPr>
            <p:cNvPr id="1242406" name="Freeform 1318"/>
            <p:cNvSpPr>
              <a:spLocks/>
            </p:cNvSpPr>
            <p:nvPr/>
          </p:nvSpPr>
          <p:spPr bwMode="auto">
            <a:xfrm>
              <a:off x="3443" y="1683"/>
              <a:ext cx="19" cy="60"/>
            </a:xfrm>
            <a:custGeom>
              <a:avLst/>
              <a:gdLst/>
              <a:ahLst/>
              <a:cxnLst>
                <a:cxn ang="0">
                  <a:pos x="39" y="0"/>
                </a:cxn>
                <a:cxn ang="0">
                  <a:pos x="39" y="0"/>
                </a:cxn>
                <a:cxn ang="0">
                  <a:pos x="37" y="16"/>
                </a:cxn>
                <a:cxn ang="0">
                  <a:pos x="35" y="32"/>
                </a:cxn>
                <a:cxn ang="0">
                  <a:pos x="30" y="46"/>
                </a:cxn>
                <a:cxn ang="0">
                  <a:pos x="26" y="60"/>
                </a:cxn>
                <a:cxn ang="0">
                  <a:pos x="19" y="75"/>
                </a:cxn>
                <a:cxn ang="0">
                  <a:pos x="13" y="88"/>
                </a:cxn>
                <a:cxn ang="0">
                  <a:pos x="7" y="105"/>
                </a:cxn>
                <a:cxn ang="0">
                  <a:pos x="0" y="120"/>
                </a:cxn>
              </a:cxnLst>
              <a:rect l="0" t="0" r="r" b="b"/>
              <a:pathLst>
                <a:path w="39" h="120">
                  <a:moveTo>
                    <a:pt x="39" y="0"/>
                  </a:moveTo>
                  <a:lnTo>
                    <a:pt x="39" y="0"/>
                  </a:lnTo>
                  <a:lnTo>
                    <a:pt x="37" y="16"/>
                  </a:lnTo>
                  <a:lnTo>
                    <a:pt x="35" y="32"/>
                  </a:lnTo>
                  <a:lnTo>
                    <a:pt x="30" y="46"/>
                  </a:lnTo>
                  <a:lnTo>
                    <a:pt x="26" y="60"/>
                  </a:lnTo>
                  <a:lnTo>
                    <a:pt x="19" y="75"/>
                  </a:lnTo>
                  <a:lnTo>
                    <a:pt x="13" y="88"/>
                  </a:lnTo>
                  <a:lnTo>
                    <a:pt x="7" y="105"/>
                  </a:lnTo>
                  <a:lnTo>
                    <a:pt x="0" y="120"/>
                  </a:lnTo>
                </a:path>
              </a:pathLst>
            </a:custGeom>
            <a:noFill/>
            <a:ln w="1588">
              <a:solidFill>
                <a:srgbClr val="000000"/>
              </a:solidFill>
              <a:prstDash val="solid"/>
              <a:round/>
              <a:headEnd/>
              <a:tailEnd/>
            </a:ln>
          </p:spPr>
          <p:txBody>
            <a:bodyPr/>
            <a:lstStyle/>
            <a:p>
              <a:endParaRPr lang="en-US"/>
            </a:p>
          </p:txBody>
        </p:sp>
        <p:sp>
          <p:nvSpPr>
            <p:cNvPr id="1242407" name="Freeform 1319"/>
            <p:cNvSpPr>
              <a:spLocks/>
            </p:cNvSpPr>
            <p:nvPr/>
          </p:nvSpPr>
          <p:spPr bwMode="auto">
            <a:xfrm>
              <a:off x="3395" y="1753"/>
              <a:ext cx="49" cy="66"/>
            </a:xfrm>
            <a:custGeom>
              <a:avLst/>
              <a:gdLst/>
              <a:ahLst/>
              <a:cxnLst>
                <a:cxn ang="0">
                  <a:pos x="98" y="0"/>
                </a:cxn>
                <a:cxn ang="0">
                  <a:pos x="98" y="0"/>
                </a:cxn>
                <a:cxn ang="0">
                  <a:pos x="90" y="15"/>
                </a:cxn>
                <a:cxn ang="0">
                  <a:pos x="80" y="28"/>
                </a:cxn>
                <a:cxn ang="0">
                  <a:pos x="67" y="43"/>
                </a:cxn>
                <a:cxn ang="0">
                  <a:pos x="54" y="58"/>
                </a:cxn>
                <a:cxn ang="0">
                  <a:pos x="40" y="74"/>
                </a:cxn>
                <a:cxn ang="0">
                  <a:pos x="27" y="92"/>
                </a:cxn>
                <a:cxn ang="0">
                  <a:pos x="13" y="109"/>
                </a:cxn>
                <a:cxn ang="0">
                  <a:pos x="0" y="132"/>
                </a:cxn>
              </a:cxnLst>
              <a:rect l="0" t="0" r="r" b="b"/>
              <a:pathLst>
                <a:path w="98" h="132">
                  <a:moveTo>
                    <a:pt x="98" y="0"/>
                  </a:moveTo>
                  <a:lnTo>
                    <a:pt x="98" y="0"/>
                  </a:lnTo>
                  <a:lnTo>
                    <a:pt x="90" y="15"/>
                  </a:lnTo>
                  <a:lnTo>
                    <a:pt x="80" y="28"/>
                  </a:lnTo>
                  <a:lnTo>
                    <a:pt x="67" y="43"/>
                  </a:lnTo>
                  <a:lnTo>
                    <a:pt x="54" y="58"/>
                  </a:lnTo>
                  <a:lnTo>
                    <a:pt x="40" y="74"/>
                  </a:lnTo>
                  <a:lnTo>
                    <a:pt x="27" y="92"/>
                  </a:lnTo>
                  <a:lnTo>
                    <a:pt x="13" y="109"/>
                  </a:lnTo>
                  <a:lnTo>
                    <a:pt x="0" y="132"/>
                  </a:lnTo>
                </a:path>
              </a:pathLst>
            </a:custGeom>
            <a:noFill/>
            <a:ln w="1588">
              <a:solidFill>
                <a:srgbClr val="000000"/>
              </a:solidFill>
              <a:prstDash val="solid"/>
              <a:round/>
              <a:headEnd/>
              <a:tailEnd/>
            </a:ln>
          </p:spPr>
          <p:txBody>
            <a:bodyPr/>
            <a:lstStyle/>
            <a:p>
              <a:endParaRPr lang="en-US"/>
            </a:p>
          </p:txBody>
        </p:sp>
        <p:sp>
          <p:nvSpPr>
            <p:cNvPr id="1242408" name="Freeform 1320"/>
            <p:cNvSpPr>
              <a:spLocks/>
            </p:cNvSpPr>
            <p:nvPr/>
          </p:nvSpPr>
          <p:spPr bwMode="auto">
            <a:xfrm>
              <a:off x="3365" y="1765"/>
              <a:ext cx="21" cy="23"/>
            </a:xfrm>
            <a:custGeom>
              <a:avLst/>
              <a:gdLst/>
              <a:ahLst/>
              <a:cxnLst>
                <a:cxn ang="0">
                  <a:pos x="0" y="47"/>
                </a:cxn>
                <a:cxn ang="0">
                  <a:pos x="0" y="47"/>
                </a:cxn>
                <a:cxn ang="0">
                  <a:pos x="14" y="32"/>
                </a:cxn>
                <a:cxn ang="0">
                  <a:pos x="24" y="20"/>
                </a:cxn>
                <a:cxn ang="0">
                  <a:pos x="35" y="10"/>
                </a:cxn>
                <a:cxn ang="0">
                  <a:pos x="41" y="0"/>
                </a:cxn>
              </a:cxnLst>
              <a:rect l="0" t="0" r="r" b="b"/>
              <a:pathLst>
                <a:path w="41" h="47">
                  <a:moveTo>
                    <a:pt x="0" y="47"/>
                  </a:moveTo>
                  <a:lnTo>
                    <a:pt x="0" y="47"/>
                  </a:lnTo>
                  <a:lnTo>
                    <a:pt x="14" y="32"/>
                  </a:lnTo>
                  <a:lnTo>
                    <a:pt x="24" y="20"/>
                  </a:lnTo>
                  <a:lnTo>
                    <a:pt x="35" y="10"/>
                  </a:lnTo>
                  <a:lnTo>
                    <a:pt x="41" y="0"/>
                  </a:lnTo>
                </a:path>
              </a:pathLst>
            </a:custGeom>
            <a:noFill/>
            <a:ln w="1588">
              <a:solidFill>
                <a:srgbClr val="000000"/>
              </a:solidFill>
              <a:prstDash val="solid"/>
              <a:round/>
              <a:headEnd/>
              <a:tailEnd/>
            </a:ln>
          </p:spPr>
          <p:txBody>
            <a:bodyPr/>
            <a:lstStyle/>
            <a:p>
              <a:endParaRPr lang="en-US"/>
            </a:p>
          </p:txBody>
        </p:sp>
        <p:sp>
          <p:nvSpPr>
            <p:cNvPr id="1242409" name="Freeform 1321"/>
            <p:cNvSpPr>
              <a:spLocks/>
            </p:cNvSpPr>
            <p:nvPr/>
          </p:nvSpPr>
          <p:spPr bwMode="auto">
            <a:xfrm>
              <a:off x="3337" y="1670"/>
              <a:ext cx="46" cy="17"/>
            </a:xfrm>
            <a:custGeom>
              <a:avLst/>
              <a:gdLst/>
              <a:ahLst/>
              <a:cxnLst>
                <a:cxn ang="0">
                  <a:pos x="0" y="34"/>
                </a:cxn>
                <a:cxn ang="0">
                  <a:pos x="0" y="34"/>
                </a:cxn>
                <a:cxn ang="0">
                  <a:pos x="12" y="34"/>
                </a:cxn>
                <a:cxn ang="0">
                  <a:pos x="22" y="31"/>
                </a:cxn>
                <a:cxn ang="0">
                  <a:pos x="32" y="28"/>
                </a:cxn>
                <a:cxn ang="0">
                  <a:pos x="45" y="25"/>
                </a:cxn>
                <a:cxn ang="0">
                  <a:pos x="55" y="19"/>
                </a:cxn>
                <a:cxn ang="0">
                  <a:pos x="67" y="13"/>
                </a:cxn>
                <a:cxn ang="0">
                  <a:pos x="81" y="7"/>
                </a:cxn>
                <a:cxn ang="0">
                  <a:pos x="93" y="0"/>
                </a:cxn>
              </a:cxnLst>
              <a:rect l="0" t="0" r="r" b="b"/>
              <a:pathLst>
                <a:path w="93" h="34">
                  <a:moveTo>
                    <a:pt x="0" y="34"/>
                  </a:moveTo>
                  <a:lnTo>
                    <a:pt x="0" y="34"/>
                  </a:lnTo>
                  <a:lnTo>
                    <a:pt x="12" y="34"/>
                  </a:lnTo>
                  <a:lnTo>
                    <a:pt x="22" y="31"/>
                  </a:lnTo>
                  <a:lnTo>
                    <a:pt x="32" y="28"/>
                  </a:lnTo>
                  <a:lnTo>
                    <a:pt x="45" y="25"/>
                  </a:lnTo>
                  <a:lnTo>
                    <a:pt x="55" y="19"/>
                  </a:lnTo>
                  <a:lnTo>
                    <a:pt x="67" y="13"/>
                  </a:lnTo>
                  <a:lnTo>
                    <a:pt x="81" y="7"/>
                  </a:lnTo>
                  <a:lnTo>
                    <a:pt x="93" y="0"/>
                  </a:lnTo>
                </a:path>
              </a:pathLst>
            </a:custGeom>
            <a:noFill/>
            <a:ln w="1588">
              <a:solidFill>
                <a:srgbClr val="000000"/>
              </a:solidFill>
              <a:prstDash val="solid"/>
              <a:round/>
              <a:headEnd/>
              <a:tailEnd/>
            </a:ln>
          </p:spPr>
          <p:txBody>
            <a:bodyPr/>
            <a:lstStyle/>
            <a:p>
              <a:endParaRPr lang="en-US"/>
            </a:p>
          </p:txBody>
        </p:sp>
        <p:sp>
          <p:nvSpPr>
            <p:cNvPr id="1242410" name="Freeform 1322"/>
            <p:cNvSpPr>
              <a:spLocks/>
            </p:cNvSpPr>
            <p:nvPr/>
          </p:nvSpPr>
          <p:spPr bwMode="auto">
            <a:xfrm>
              <a:off x="3317" y="1664"/>
              <a:ext cx="24" cy="3"/>
            </a:xfrm>
            <a:custGeom>
              <a:avLst/>
              <a:gdLst/>
              <a:ahLst/>
              <a:cxnLst>
                <a:cxn ang="0">
                  <a:pos x="0" y="6"/>
                </a:cxn>
                <a:cxn ang="0">
                  <a:pos x="0" y="6"/>
                </a:cxn>
                <a:cxn ang="0">
                  <a:pos x="4" y="6"/>
                </a:cxn>
                <a:cxn ang="0">
                  <a:pos x="12" y="6"/>
                </a:cxn>
                <a:cxn ang="0">
                  <a:pos x="18" y="6"/>
                </a:cxn>
                <a:cxn ang="0">
                  <a:pos x="26" y="6"/>
                </a:cxn>
                <a:cxn ang="0">
                  <a:pos x="31" y="5"/>
                </a:cxn>
                <a:cxn ang="0">
                  <a:pos x="39" y="3"/>
                </a:cxn>
                <a:cxn ang="0">
                  <a:pos x="44" y="3"/>
                </a:cxn>
                <a:cxn ang="0">
                  <a:pos x="49" y="0"/>
                </a:cxn>
              </a:cxnLst>
              <a:rect l="0" t="0" r="r" b="b"/>
              <a:pathLst>
                <a:path w="49" h="6">
                  <a:moveTo>
                    <a:pt x="0" y="6"/>
                  </a:moveTo>
                  <a:lnTo>
                    <a:pt x="0" y="6"/>
                  </a:lnTo>
                  <a:lnTo>
                    <a:pt x="4" y="6"/>
                  </a:lnTo>
                  <a:lnTo>
                    <a:pt x="12" y="6"/>
                  </a:lnTo>
                  <a:lnTo>
                    <a:pt x="18" y="6"/>
                  </a:lnTo>
                  <a:lnTo>
                    <a:pt x="26" y="6"/>
                  </a:lnTo>
                  <a:lnTo>
                    <a:pt x="31" y="5"/>
                  </a:lnTo>
                  <a:lnTo>
                    <a:pt x="39" y="3"/>
                  </a:lnTo>
                  <a:lnTo>
                    <a:pt x="44" y="3"/>
                  </a:lnTo>
                  <a:lnTo>
                    <a:pt x="49" y="0"/>
                  </a:lnTo>
                </a:path>
              </a:pathLst>
            </a:custGeom>
            <a:noFill/>
            <a:ln w="1588">
              <a:solidFill>
                <a:srgbClr val="000000"/>
              </a:solidFill>
              <a:prstDash val="solid"/>
              <a:round/>
              <a:headEnd/>
              <a:tailEnd/>
            </a:ln>
          </p:spPr>
          <p:txBody>
            <a:bodyPr/>
            <a:lstStyle/>
            <a:p>
              <a:endParaRPr lang="en-US"/>
            </a:p>
          </p:txBody>
        </p:sp>
        <p:sp>
          <p:nvSpPr>
            <p:cNvPr id="1242411" name="Freeform 1323"/>
            <p:cNvSpPr>
              <a:spLocks/>
            </p:cNvSpPr>
            <p:nvPr/>
          </p:nvSpPr>
          <p:spPr bwMode="auto">
            <a:xfrm>
              <a:off x="3330" y="1628"/>
              <a:ext cx="55" cy="2"/>
            </a:xfrm>
            <a:custGeom>
              <a:avLst/>
              <a:gdLst/>
              <a:ahLst/>
              <a:cxnLst>
                <a:cxn ang="0">
                  <a:pos x="0" y="1"/>
                </a:cxn>
                <a:cxn ang="0">
                  <a:pos x="0" y="1"/>
                </a:cxn>
                <a:cxn ang="0">
                  <a:pos x="14" y="4"/>
                </a:cxn>
                <a:cxn ang="0">
                  <a:pos x="30" y="4"/>
                </a:cxn>
                <a:cxn ang="0">
                  <a:pos x="45" y="4"/>
                </a:cxn>
                <a:cxn ang="0">
                  <a:pos x="59" y="4"/>
                </a:cxn>
                <a:cxn ang="0">
                  <a:pos x="71" y="4"/>
                </a:cxn>
                <a:cxn ang="0">
                  <a:pos x="85" y="4"/>
                </a:cxn>
                <a:cxn ang="0">
                  <a:pos x="98" y="1"/>
                </a:cxn>
                <a:cxn ang="0">
                  <a:pos x="112" y="0"/>
                </a:cxn>
              </a:cxnLst>
              <a:rect l="0" t="0" r="r" b="b"/>
              <a:pathLst>
                <a:path w="112" h="4">
                  <a:moveTo>
                    <a:pt x="0" y="1"/>
                  </a:moveTo>
                  <a:lnTo>
                    <a:pt x="0" y="1"/>
                  </a:lnTo>
                  <a:lnTo>
                    <a:pt x="14" y="4"/>
                  </a:lnTo>
                  <a:lnTo>
                    <a:pt x="30" y="4"/>
                  </a:lnTo>
                  <a:lnTo>
                    <a:pt x="45" y="4"/>
                  </a:lnTo>
                  <a:lnTo>
                    <a:pt x="59" y="4"/>
                  </a:lnTo>
                  <a:lnTo>
                    <a:pt x="71" y="4"/>
                  </a:lnTo>
                  <a:lnTo>
                    <a:pt x="85" y="4"/>
                  </a:lnTo>
                  <a:lnTo>
                    <a:pt x="98" y="1"/>
                  </a:lnTo>
                  <a:lnTo>
                    <a:pt x="112" y="0"/>
                  </a:lnTo>
                </a:path>
              </a:pathLst>
            </a:custGeom>
            <a:noFill/>
            <a:ln w="1588">
              <a:solidFill>
                <a:srgbClr val="000000"/>
              </a:solidFill>
              <a:prstDash val="solid"/>
              <a:round/>
              <a:headEnd/>
              <a:tailEnd/>
            </a:ln>
          </p:spPr>
          <p:txBody>
            <a:bodyPr/>
            <a:lstStyle/>
            <a:p>
              <a:endParaRPr lang="en-US"/>
            </a:p>
          </p:txBody>
        </p:sp>
        <p:sp>
          <p:nvSpPr>
            <p:cNvPr id="1242412" name="Freeform 1324"/>
            <p:cNvSpPr>
              <a:spLocks/>
            </p:cNvSpPr>
            <p:nvPr/>
          </p:nvSpPr>
          <p:spPr bwMode="auto">
            <a:xfrm>
              <a:off x="3435" y="1663"/>
              <a:ext cx="22" cy="52"/>
            </a:xfrm>
            <a:custGeom>
              <a:avLst/>
              <a:gdLst/>
              <a:ahLst/>
              <a:cxnLst>
                <a:cxn ang="0">
                  <a:pos x="42" y="0"/>
                </a:cxn>
                <a:cxn ang="0">
                  <a:pos x="42" y="0"/>
                </a:cxn>
                <a:cxn ang="0">
                  <a:pos x="40" y="14"/>
                </a:cxn>
                <a:cxn ang="0">
                  <a:pos x="34" y="28"/>
                </a:cxn>
                <a:cxn ang="0">
                  <a:pos x="28" y="41"/>
                </a:cxn>
                <a:cxn ang="0">
                  <a:pos x="24" y="54"/>
                </a:cxn>
                <a:cxn ang="0">
                  <a:pos x="18" y="68"/>
                </a:cxn>
                <a:cxn ang="0">
                  <a:pos x="13" y="80"/>
                </a:cxn>
                <a:cxn ang="0">
                  <a:pos x="6" y="91"/>
                </a:cxn>
                <a:cxn ang="0">
                  <a:pos x="0" y="103"/>
                </a:cxn>
              </a:cxnLst>
              <a:rect l="0" t="0" r="r" b="b"/>
              <a:pathLst>
                <a:path w="42" h="103">
                  <a:moveTo>
                    <a:pt x="42" y="0"/>
                  </a:moveTo>
                  <a:lnTo>
                    <a:pt x="42" y="0"/>
                  </a:lnTo>
                  <a:lnTo>
                    <a:pt x="40" y="14"/>
                  </a:lnTo>
                  <a:lnTo>
                    <a:pt x="34" y="28"/>
                  </a:lnTo>
                  <a:lnTo>
                    <a:pt x="28" y="41"/>
                  </a:lnTo>
                  <a:lnTo>
                    <a:pt x="24" y="54"/>
                  </a:lnTo>
                  <a:lnTo>
                    <a:pt x="18" y="68"/>
                  </a:lnTo>
                  <a:lnTo>
                    <a:pt x="13" y="80"/>
                  </a:lnTo>
                  <a:lnTo>
                    <a:pt x="6" y="91"/>
                  </a:lnTo>
                  <a:lnTo>
                    <a:pt x="0" y="103"/>
                  </a:lnTo>
                </a:path>
              </a:pathLst>
            </a:custGeom>
            <a:noFill/>
            <a:ln w="1588">
              <a:solidFill>
                <a:srgbClr val="000000"/>
              </a:solidFill>
              <a:prstDash val="solid"/>
              <a:round/>
              <a:headEnd/>
              <a:tailEnd/>
            </a:ln>
          </p:spPr>
          <p:txBody>
            <a:bodyPr/>
            <a:lstStyle/>
            <a:p>
              <a:endParaRPr lang="en-US"/>
            </a:p>
          </p:txBody>
        </p:sp>
        <p:sp>
          <p:nvSpPr>
            <p:cNvPr id="1242413" name="Freeform 1325"/>
            <p:cNvSpPr>
              <a:spLocks/>
            </p:cNvSpPr>
            <p:nvPr/>
          </p:nvSpPr>
          <p:spPr bwMode="auto">
            <a:xfrm>
              <a:off x="3451" y="1569"/>
              <a:ext cx="38" cy="37"/>
            </a:xfrm>
            <a:custGeom>
              <a:avLst/>
              <a:gdLst/>
              <a:ahLst/>
              <a:cxnLst>
                <a:cxn ang="0">
                  <a:pos x="76" y="0"/>
                </a:cxn>
                <a:cxn ang="0">
                  <a:pos x="76" y="0"/>
                </a:cxn>
                <a:cxn ang="0">
                  <a:pos x="69" y="3"/>
                </a:cxn>
                <a:cxn ang="0">
                  <a:pos x="64" y="9"/>
                </a:cxn>
                <a:cxn ang="0">
                  <a:pos x="60" y="13"/>
                </a:cxn>
                <a:cxn ang="0">
                  <a:pos x="58" y="18"/>
                </a:cxn>
                <a:cxn ang="0">
                  <a:pos x="51" y="28"/>
                </a:cxn>
                <a:cxn ang="0">
                  <a:pos x="45" y="36"/>
                </a:cxn>
                <a:cxn ang="0">
                  <a:pos x="37" y="43"/>
                </a:cxn>
                <a:cxn ang="0">
                  <a:pos x="32" y="52"/>
                </a:cxn>
                <a:cxn ang="0">
                  <a:pos x="24" y="58"/>
                </a:cxn>
                <a:cxn ang="0">
                  <a:pos x="15" y="64"/>
                </a:cxn>
                <a:cxn ang="0">
                  <a:pos x="8" y="70"/>
                </a:cxn>
                <a:cxn ang="0">
                  <a:pos x="0" y="76"/>
                </a:cxn>
              </a:cxnLst>
              <a:rect l="0" t="0" r="r" b="b"/>
              <a:pathLst>
                <a:path w="76" h="76">
                  <a:moveTo>
                    <a:pt x="76" y="0"/>
                  </a:moveTo>
                  <a:lnTo>
                    <a:pt x="76" y="0"/>
                  </a:lnTo>
                  <a:lnTo>
                    <a:pt x="69" y="3"/>
                  </a:lnTo>
                  <a:lnTo>
                    <a:pt x="64" y="9"/>
                  </a:lnTo>
                  <a:lnTo>
                    <a:pt x="60" y="13"/>
                  </a:lnTo>
                  <a:lnTo>
                    <a:pt x="58" y="18"/>
                  </a:lnTo>
                  <a:lnTo>
                    <a:pt x="51" y="28"/>
                  </a:lnTo>
                  <a:lnTo>
                    <a:pt x="45" y="36"/>
                  </a:lnTo>
                  <a:lnTo>
                    <a:pt x="37" y="43"/>
                  </a:lnTo>
                  <a:lnTo>
                    <a:pt x="32" y="52"/>
                  </a:lnTo>
                  <a:lnTo>
                    <a:pt x="24" y="58"/>
                  </a:lnTo>
                  <a:lnTo>
                    <a:pt x="15" y="64"/>
                  </a:lnTo>
                  <a:lnTo>
                    <a:pt x="8" y="70"/>
                  </a:lnTo>
                  <a:lnTo>
                    <a:pt x="0" y="76"/>
                  </a:lnTo>
                </a:path>
              </a:pathLst>
            </a:custGeom>
            <a:noFill/>
            <a:ln w="1588">
              <a:solidFill>
                <a:srgbClr val="000000"/>
              </a:solidFill>
              <a:prstDash val="solid"/>
              <a:round/>
              <a:headEnd/>
              <a:tailEnd/>
            </a:ln>
          </p:spPr>
          <p:txBody>
            <a:bodyPr/>
            <a:lstStyle/>
            <a:p>
              <a:endParaRPr lang="en-US"/>
            </a:p>
          </p:txBody>
        </p:sp>
        <p:sp>
          <p:nvSpPr>
            <p:cNvPr id="1242414" name="Freeform 1326"/>
            <p:cNvSpPr>
              <a:spLocks/>
            </p:cNvSpPr>
            <p:nvPr/>
          </p:nvSpPr>
          <p:spPr bwMode="auto">
            <a:xfrm>
              <a:off x="3265" y="973"/>
              <a:ext cx="98" cy="218"/>
            </a:xfrm>
            <a:custGeom>
              <a:avLst/>
              <a:gdLst/>
              <a:ahLst/>
              <a:cxnLst>
                <a:cxn ang="0">
                  <a:pos x="11" y="434"/>
                </a:cxn>
                <a:cxn ang="0">
                  <a:pos x="34" y="437"/>
                </a:cxn>
                <a:cxn ang="0">
                  <a:pos x="51" y="428"/>
                </a:cxn>
                <a:cxn ang="0">
                  <a:pos x="72" y="416"/>
                </a:cxn>
                <a:cxn ang="0">
                  <a:pos x="92" y="405"/>
                </a:cxn>
                <a:cxn ang="0">
                  <a:pos x="108" y="399"/>
                </a:cxn>
                <a:cxn ang="0">
                  <a:pos x="115" y="409"/>
                </a:cxn>
                <a:cxn ang="0">
                  <a:pos x="137" y="419"/>
                </a:cxn>
                <a:cxn ang="0">
                  <a:pos x="151" y="412"/>
                </a:cxn>
                <a:cxn ang="0">
                  <a:pos x="160" y="400"/>
                </a:cxn>
                <a:cxn ang="0">
                  <a:pos x="169" y="387"/>
                </a:cxn>
                <a:cxn ang="0">
                  <a:pos x="172" y="370"/>
                </a:cxn>
                <a:cxn ang="0">
                  <a:pos x="174" y="360"/>
                </a:cxn>
                <a:cxn ang="0">
                  <a:pos x="186" y="353"/>
                </a:cxn>
                <a:cxn ang="0">
                  <a:pos x="191" y="339"/>
                </a:cxn>
                <a:cxn ang="0">
                  <a:pos x="195" y="317"/>
                </a:cxn>
                <a:cxn ang="0">
                  <a:pos x="192" y="301"/>
                </a:cxn>
                <a:cxn ang="0">
                  <a:pos x="188" y="299"/>
                </a:cxn>
                <a:cxn ang="0">
                  <a:pos x="188" y="282"/>
                </a:cxn>
                <a:cxn ang="0">
                  <a:pos x="188" y="261"/>
                </a:cxn>
                <a:cxn ang="0">
                  <a:pos x="190" y="234"/>
                </a:cxn>
                <a:cxn ang="0">
                  <a:pos x="191" y="211"/>
                </a:cxn>
                <a:cxn ang="0">
                  <a:pos x="191" y="169"/>
                </a:cxn>
                <a:cxn ang="0">
                  <a:pos x="191" y="157"/>
                </a:cxn>
                <a:cxn ang="0">
                  <a:pos x="190" y="145"/>
                </a:cxn>
                <a:cxn ang="0">
                  <a:pos x="186" y="125"/>
                </a:cxn>
                <a:cxn ang="0">
                  <a:pos x="179" y="107"/>
                </a:cxn>
                <a:cxn ang="0">
                  <a:pos x="169" y="88"/>
                </a:cxn>
                <a:cxn ang="0">
                  <a:pos x="160" y="74"/>
                </a:cxn>
                <a:cxn ang="0">
                  <a:pos x="156" y="70"/>
                </a:cxn>
                <a:cxn ang="0">
                  <a:pos x="147" y="58"/>
                </a:cxn>
                <a:cxn ang="0">
                  <a:pos x="132" y="45"/>
                </a:cxn>
                <a:cxn ang="0">
                  <a:pos x="120" y="34"/>
                </a:cxn>
                <a:cxn ang="0">
                  <a:pos x="102" y="24"/>
                </a:cxn>
                <a:cxn ang="0">
                  <a:pos x="87" y="17"/>
                </a:cxn>
                <a:cxn ang="0">
                  <a:pos x="66" y="11"/>
                </a:cxn>
                <a:cxn ang="0">
                  <a:pos x="55" y="8"/>
                </a:cxn>
                <a:cxn ang="0">
                  <a:pos x="38" y="2"/>
                </a:cxn>
                <a:cxn ang="0">
                  <a:pos x="23" y="0"/>
                </a:cxn>
                <a:cxn ang="0">
                  <a:pos x="7" y="0"/>
                </a:cxn>
                <a:cxn ang="0">
                  <a:pos x="0" y="431"/>
                </a:cxn>
              </a:cxnLst>
              <a:rect l="0" t="0" r="r" b="b"/>
              <a:pathLst>
                <a:path w="195" h="437">
                  <a:moveTo>
                    <a:pt x="0" y="431"/>
                  </a:moveTo>
                  <a:lnTo>
                    <a:pt x="11" y="434"/>
                  </a:lnTo>
                  <a:lnTo>
                    <a:pt x="24" y="436"/>
                  </a:lnTo>
                  <a:lnTo>
                    <a:pt x="34" y="437"/>
                  </a:lnTo>
                  <a:lnTo>
                    <a:pt x="45" y="434"/>
                  </a:lnTo>
                  <a:lnTo>
                    <a:pt x="51" y="428"/>
                  </a:lnTo>
                  <a:lnTo>
                    <a:pt x="61" y="422"/>
                  </a:lnTo>
                  <a:lnTo>
                    <a:pt x="72" y="416"/>
                  </a:lnTo>
                  <a:lnTo>
                    <a:pt x="83" y="410"/>
                  </a:lnTo>
                  <a:lnTo>
                    <a:pt x="92" y="405"/>
                  </a:lnTo>
                  <a:lnTo>
                    <a:pt x="102" y="400"/>
                  </a:lnTo>
                  <a:lnTo>
                    <a:pt x="108" y="399"/>
                  </a:lnTo>
                  <a:lnTo>
                    <a:pt x="109" y="397"/>
                  </a:lnTo>
                  <a:lnTo>
                    <a:pt x="115" y="409"/>
                  </a:lnTo>
                  <a:lnTo>
                    <a:pt x="124" y="415"/>
                  </a:lnTo>
                  <a:lnTo>
                    <a:pt x="137" y="419"/>
                  </a:lnTo>
                  <a:lnTo>
                    <a:pt x="146" y="416"/>
                  </a:lnTo>
                  <a:lnTo>
                    <a:pt x="151" y="412"/>
                  </a:lnTo>
                  <a:lnTo>
                    <a:pt x="156" y="408"/>
                  </a:lnTo>
                  <a:lnTo>
                    <a:pt x="160" y="400"/>
                  </a:lnTo>
                  <a:lnTo>
                    <a:pt x="164" y="394"/>
                  </a:lnTo>
                  <a:lnTo>
                    <a:pt x="169" y="387"/>
                  </a:lnTo>
                  <a:lnTo>
                    <a:pt x="170" y="379"/>
                  </a:lnTo>
                  <a:lnTo>
                    <a:pt x="172" y="370"/>
                  </a:lnTo>
                  <a:lnTo>
                    <a:pt x="173" y="363"/>
                  </a:lnTo>
                  <a:lnTo>
                    <a:pt x="174" y="360"/>
                  </a:lnTo>
                  <a:lnTo>
                    <a:pt x="181" y="356"/>
                  </a:lnTo>
                  <a:lnTo>
                    <a:pt x="186" y="353"/>
                  </a:lnTo>
                  <a:lnTo>
                    <a:pt x="188" y="351"/>
                  </a:lnTo>
                  <a:lnTo>
                    <a:pt x="191" y="339"/>
                  </a:lnTo>
                  <a:lnTo>
                    <a:pt x="195" y="328"/>
                  </a:lnTo>
                  <a:lnTo>
                    <a:pt x="195" y="317"/>
                  </a:lnTo>
                  <a:lnTo>
                    <a:pt x="195" y="305"/>
                  </a:lnTo>
                  <a:lnTo>
                    <a:pt x="192" y="301"/>
                  </a:lnTo>
                  <a:lnTo>
                    <a:pt x="191" y="299"/>
                  </a:lnTo>
                  <a:lnTo>
                    <a:pt x="188" y="299"/>
                  </a:lnTo>
                  <a:lnTo>
                    <a:pt x="188" y="292"/>
                  </a:lnTo>
                  <a:lnTo>
                    <a:pt x="188" y="282"/>
                  </a:lnTo>
                  <a:lnTo>
                    <a:pt x="188" y="271"/>
                  </a:lnTo>
                  <a:lnTo>
                    <a:pt x="188" y="261"/>
                  </a:lnTo>
                  <a:lnTo>
                    <a:pt x="188" y="246"/>
                  </a:lnTo>
                  <a:lnTo>
                    <a:pt x="190" y="234"/>
                  </a:lnTo>
                  <a:lnTo>
                    <a:pt x="190" y="222"/>
                  </a:lnTo>
                  <a:lnTo>
                    <a:pt x="191" y="211"/>
                  </a:lnTo>
                  <a:lnTo>
                    <a:pt x="191" y="172"/>
                  </a:lnTo>
                  <a:lnTo>
                    <a:pt x="191" y="169"/>
                  </a:lnTo>
                  <a:lnTo>
                    <a:pt x="191" y="165"/>
                  </a:lnTo>
                  <a:lnTo>
                    <a:pt x="191" y="157"/>
                  </a:lnTo>
                  <a:lnTo>
                    <a:pt x="191" y="159"/>
                  </a:lnTo>
                  <a:lnTo>
                    <a:pt x="190" y="145"/>
                  </a:lnTo>
                  <a:lnTo>
                    <a:pt x="188" y="135"/>
                  </a:lnTo>
                  <a:lnTo>
                    <a:pt x="186" y="125"/>
                  </a:lnTo>
                  <a:lnTo>
                    <a:pt x="182" y="116"/>
                  </a:lnTo>
                  <a:lnTo>
                    <a:pt x="179" y="107"/>
                  </a:lnTo>
                  <a:lnTo>
                    <a:pt x="173" y="98"/>
                  </a:lnTo>
                  <a:lnTo>
                    <a:pt x="169" y="88"/>
                  </a:lnTo>
                  <a:lnTo>
                    <a:pt x="163" y="79"/>
                  </a:lnTo>
                  <a:lnTo>
                    <a:pt x="160" y="74"/>
                  </a:lnTo>
                  <a:lnTo>
                    <a:pt x="160" y="71"/>
                  </a:lnTo>
                  <a:lnTo>
                    <a:pt x="156" y="70"/>
                  </a:lnTo>
                  <a:lnTo>
                    <a:pt x="155" y="67"/>
                  </a:lnTo>
                  <a:lnTo>
                    <a:pt x="147" y="58"/>
                  </a:lnTo>
                  <a:lnTo>
                    <a:pt x="140" y="52"/>
                  </a:lnTo>
                  <a:lnTo>
                    <a:pt x="132" y="45"/>
                  </a:lnTo>
                  <a:lnTo>
                    <a:pt x="126" y="40"/>
                  </a:lnTo>
                  <a:lnTo>
                    <a:pt x="120" y="34"/>
                  </a:lnTo>
                  <a:lnTo>
                    <a:pt x="113" y="29"/>
                  </a:lnTo>
                  <a:lnTo>
                    <a:pt x="102" y="24"/>
                  </a:lnTo>
                  <a:lnTo>
                    <a:pt x="91" y="20"/>
                  </a:lnTo>
                  <a:lnTo>
                    <a:pt x="87" y="17"/>
                  </a:lnTo>
                  <a:lnTo>
                    <a:pt x="78" y="14"/>
                  </a:lnTo>
                  <a:lnTo>
                    <a:pt x="66" y="11"/>
                  </a:lnTo>
                  <a:lnTo>
                    <a:pt x="63" y="9"/>
                  </a:lnTo>
                  <a:lnTo>
                    <a:pt x="55" y="8"/>
                  </a:lnTo>
                  <a:lnTo>
                    <a:pt x="47" y="5"/>
                  </a:lnTo>
                  <a:lnTo>
                    <a:pt x="38" y="2"/>
                  </a:lnTo>
                  <a:lnTo>
                    <a:pt x="31" y="2"/>
                  </a:lnTo>
                  <a:lnTo>
                    <a:pt x="23" y="0"/>
                  </a:lnTo>
                  <a:lnTo>
                    <a:pt x="15" y="0"/>
                  </a:lnTo>
                  <a:lnTo>
                    <a:pt x="7" y="0"/>
                  </a:lnTo>
                  <a:lnTo>
                    <a:pt x="0" y="0"/>
                  </a:lnTo>
                  <a:lnTo>
                    <a:pt x="0" y="431"/>
                  </a:lnTo>
                  <a:close/>
                </a:path>
              </a:pathLst>
            </a:custGeom>
            <a:solidFill>
              <a:srgbClr val="FFFFFF"/>
            </a:solidFill>
            <a:ln w="9525">
              <a:noFill/>
              <a:round/>
              <a:headEnd/>
              <a:tailEnd/>
            </a:ln>
          </p:spPr>
          <p:txBody>
            <a:bodyPr/>
            <a:lstStyle/>
            <a:p>
              <a:endParaRPr lang="en-US"/>
            </a:p>
          </p:txBody>
        </p:sp>
        <p:sp>
          <p:nvSpPr>
            <p:cNvPr id="1242415" name="Freeform 1327"/>
            <p:cNvSpPr>
              <a:spLocks/>
            </p:cNvSpPr>
            <p:nvPr/>
          </p:nvSpPr>
          <p:spPr bwMode="auto">
            <a:xfrm>
              <a:off x="3265" y="973"/>
              <a:ext cx="98" cy="218"/>
            </a:xfrm>
            <a:custGeom>
              <a:avLst/>
              <a:gdLst/>
              <a:ahLst/>
              <a:cxnLst>
                <a:cxn ang="0">
                  <a:pos x="5" y="431"/>
                </a:cxn>
                <a:cxn ang="0">
                  <a:pos x="25" y="436"/>
                </a:cxn>
                <a:cxn ang="0">
                  <a:pos x="45" y="434"/>
                </a:cxn>
                <a:cxn ang="0">
                  <a:pos x="61" y="422"/>
                </a:cxn>
                <a:cxn ang="0">
                  <a:pos x="83" y="410"/>
                </a:cxn>
                <a:cxn ang="0">
                  <a:pos x="102" y="400"/>
                </a:cxn>
                <a:cxn ang="0">
                  <a:pos x="109" y="397"/>
                </a:cxn>
                <a:cxn ang="0">
                  <a:pos x="124" y="415"/>
                </a:cxn>
                <a:cxn ang="0">
                  <a:pos x="146" y="416"/>
                </a:cxn>
                <a:cxn ang="0">
                  <a:pos x="156" y="408"/>
                </a:cxn>
                <a:cxn ang="0">
                  <a:pos x="164" y="394"/>
                </a:cxn>
                <a:cxn ang="0">
                  <a:pos x="170" y="379"/>
                </a:cxn>
                <a:cxn ang="0">
                  <a:pos x="173" y="363"/>
                </a:cxn>
                <a:cxn ang="0">
                  <a:pos x="181" y="356"/>
                </a:cxn>
                <a:cxn ang="0">
                  <a:pos x="188" y="351"/>
                </a:cxn>
                <a:cxn ang="0">
                  <a:pos x="195" y="328"/>
                </a:cxn>
                <a:cxn ang="0">
                  <a:pos x="195" y="305"/>
                </a:cxn>
                <a:cxn ang="0">
                  <a:pos x="191" y="299"/>
                </a:cxn>
                <a:cxn ang="0">
                  <a:pos x="188" y="292"/>
                </a:cxn>
                <a:cxn ang="0">
                  <a:pos x="188" y="271"/>
                </a:cxn>
                <a:cxn ang="0">
                  <a:pos x="188" y="246"/>
                </a:cxn>
                <a:cxn ang="0">
                  <a:pos x="190" y="222"/>
                </a:cxn>
                <a:cxn ang="0">
                  <a:pos x="191" y="172"/>
                </a:cxn>
                <a:cxn ang="0">
                  <a:pos x="191" y="165"/>
                </a:cxn>
                <a:cxn ang="0">
                  <a:pos x="191" y="159"/>
                </a:cxn>
                <a:cxn ang="0">
                  <a:pos x="188" y="135"/>
                </a:cxn>
                <a:cxn ang="0">
                  <a:pos x="182" y="116"/>
                </a:cxn>
                <a:cxn ang="0">
                  <a:pos x="173" y="98"/>
                </a:cxn>
                <a:cxn ang="0">
                  <a:pos x="163" y="79"/>
                </a:cxn>
                <a:cxn ang="0">
                  <a:pos x="160" y="71"/>
                </a:cxn>
                <a:cxn ang="0">
                  <a:pos x="155" y="67"/>
                </a:cxn>
                <a:cxn ang="0">
                  <a:pos x="140" y="52"/>
                </a:cxn>
                <a:cxn ang="0">
                  <a:pos x="126" y="40"/>
                </a:cxn>
                <a:cxn ang="0">
                  <a:pos x="113" y="29"/>
                </a:cxn>
                <a:cxn ang="0">
                  <a:pos x="91" y="20"/>
                </a:cxn>
                <a:cxn ang="0">
                  <a:pos x="78" y="14"/>
                </a:cxn>
                <a:cxn ang="0">
                  <a:pos x="63" y="9"/>
                </a:cxn>
                <a:cxn ang="0">
                  <a:pos x="47" y="5"/>
                </a:cxn>
                <a:cxn ang="0">
                  <a:pos x="31" y="2"/>
                </a:cxn>
                <a:cxn ang="0">
                  <a:pos x="15" y="0"/>
                </a:cxn>
                <a:cxn ang="0">
                  <a:pos x="0" y="0"/>
                </a:cxn>
              </a:cxnLst>
              <a:rect l="0" t="0" r="r" b="b"/>
              <a:pathLst>
                <a:path w="195" h="437">
                  <a:moveTo>
                    <a:pt x="5" y="431"/>
                  </a:moveTo>
                  <a:lnTo>
                    <a:pt x="5" y="431"/>
                  </a:lnTo>
                  <a:lnTo>
                    <a:pt x="14" y="434"/>
                  </a:lnTo>
                  <a:lnTo>
                    <a:pt x="25" y="436"/>
                  </a:lnTo>
                  <a:lnTo>
                    <a:pt x="37" y="437"/>
                  </a:lnTo>
                  <a:lnTo>
                    <a:pt x="45" y="434"/>
                  </a:lnTo>
                  <a:lnTo>
                    <a:pt x="51" y="428"/>
                  </a:lnTo>
                  <a:lnTo>
                    <a:pt x="61" y="422"/>
                  </a:lnTo>
                  <a:lnTo>
                    <a:pt x="72" y="416"/>
                  </a:lnTo>
                  <a:lnTo>
                    <a:pt x="83" y="410"/>
                  </a:lnTo>
                  <a:lnTo>
                    <a:pt x="92" y="405"/>
                  </a:lnTo>
                  <a:lnTo>
                    <a:pt x="102" y="400"/>
                  </a:lnTo>
                  <a:lnTo>
                    <a:pt x="108" y="399"/>
                  </a:lnTo>
                  <a:lnTo>
                    <a:pt x="109" y="397"/>
                  </a:lnTo>
                  <a:lnTo>
                    <a:pt x="115" y="409"/>
                  </a:lnTo>
                  <a:lnTo>
                    <a:pt x="124" y="415"/>
                  </a:lnTo>
                  <a:lnTo>
                    <a:pt x="137" y="419"/>
                  </a:lnTo>
                  <a:lnTo>
                    <a:pt x="146" y="416"/>
                  </a:lnTo>
                  <a:lnTo>
                    <a:pt x="151" y="412"/>
                  </a:lnTo>
                  <a:lnTo>
                    <a:pt x="156" y="408"/>
                  </a:lnTo>
                  <a:lnTo>
                    <a:pt x="160" y="400"/>
                  </a:lnTo>
                  <a:lnTo>
                    <a:pt x="164" y="394"/>
                  </a:lnTo>
                  <a:lnTo>
                    <a:pt x="169" y="387"/>
                  </a:lnTo>
                  <a:lnTo>
                    <a:pt x="170" y="379"/>
                  </a:lnTo>
                  <a:lnTo>
                    <a:pt x="172" y="370"/>
                  </a:lnTo>
                  <a:lnTo>
                    <a:pt x="173" y="363"/>
                  </a:lnTo>
                  <a:lnTo>
                    <a:pt x="174" y="360"/>
                  </a:lnTo>
                  <a:lnTo>
                    <a:pt x="181" y="356"/>
                  </a:lnTo>
                  <a:lnTo>
                    <a:pt x="186" y="353"/>
                  </a:lnTo>
                  <a:lnTo>
                    <a:pt x="188" y="351"/>
                  </a:lnTo>
                  <a:lnTo>
                    <a:pt x="191" y="339"/>
                  </a:lnTo>
                  <a:lnTo>
                    <a:pt x="195" y="328"/>
                  </a:lnTo>
                  <a:lnTo>
                    <a:pt x="195" y="317"/>
                  </a:lnTo>
                  <a:lnTo>
                    <a:pt x="195" y="305"/>
                  </a:lnTo>
                  <a:lnTo>
                    <a:pt x="192" y="301"/>
                  </a:lnTo>
                  <a:lnTo>
                    <a:pt x="191" y="299"/>
                  </a:lnTo>
                  <a:lnTo>
                    <a:pt x="188" y="299"/>
                  </a:lnTo>
                  <a:lnTo>
                    <a:pt x="188" y="292"/>
                  </a:lnTo>
                  <a:lnTo>
                    <a:pt x="188" y="282"/>
                  </a:lnTo>
                  <a:lnTo>
                    <a:pt x="188" y="271"/>
                  </a:lnTo>
                  <a:lnTo>
                    <a:pt x="188" y="261"/>
                  </a:lnTo>
                  <a:lnTo>
                    <a:pt x="188" y="246"/>
                  </a:lnTo>
                  <a:lnTo>
                    <a:pt x="190" y="234"/>
                  </a:lnTo>
                  <a:lnTo>
                    <a:pt x="190" y="222"/>
                  </a:lnTo>
                  <a:lnTo>
                    <a:pt x="191" y="211"/>
                  </a:lnTo>
                  <a:lnTo>
                    <a:pt x="191" y="172"/>
                  </a:lnTo>
                  <a:lnTo>
                    <a:pt x="191" y="169"/>
                  </a:lnTo>
                  <a:lnTo>
                    <a:pt x="191" y="165"/>
                  </a:lnTo>
                  <a:lnTo>
                    <a:pt x="191" y="157"/>
                  </a:lnTo>
                  <a:lnTo>
                    <a:pt x="191" y="159"/>
                  </a:lnTo>
                  <a:lnTo>
                    <a:pt x="190" y="145"/>
                  </a:lnTo>
                  <a:lnTo>
                    <a:pt x="188" y="135"/>
                  </a:lnTo>
                  <a:lnTo>
                    <a:pt x="186" y="125"/>
                  </a:lnTo>
                  <a:lnTo>
                    <a:pt x="182" y="116"/>
                  </a:lnTo>
                  <a:lnTo>
                    <a:pt x="179" y="107"/>
                  </a:lnTo>
                  <a:lnTo>
                    <a:pt x="173" y="98"/>
                  </a:lnTo>
                  <a:lnTo>
                    <a:pt x="169" y="88"/>
                  </a:lnTo>
                  <a:lnTo>
                    <a:pt x="163" y="79"/>
                  </a:lnTo>
                  <a:lnTo>
                    <a:pt x="160" y="74"/>
                  </a:lnTo>
                  <a:lnTo>
                    <a:pt x="160" y="71"/>
                  </a:lnTo>
                  <a:lnTo>
                    <a:pt x="156" y="70"/>
                  </a:lnTo>
                  <a:lnTo>
                    <a:pt x="155" y="67"/>
                  </a:lnTo>
                  <a:lnTo>
                    <a:pt x="147" y="58"/>
                  </a:lnTo>
                  <a:lnTo>
                    <a:pt x="140" y="52"/>
                  </a:lnTo>
                  <a:lnTo>
                    <a:pt x="132" y="45"/>
                  </a:lnTo>
                  <a:lnTo>
                    <a:pt x="126" y="40"/>
                  </a:lnTo>
                  <a:lnTo>
                    <a:pt x="120" y="34"/>
                  </a:lnTo>
                  <a:lnTo>
                    <a:pt x="113" y="29"/>
                  </a:lnTo>
                  <a:lnTo>
                    <a:pt x="102" y="24"/>
                  </a:lnTo>
                  <a:lnTo>
                    <a:pt x="91" y="20"/>
                  </a:lnTo>
                  <a:lnTo>
                    <a:pt x="87" y="17"/>
                  </a:lnTo>
                  <a:lnTo>
                    <a:pt x="78" y="14"/>
                  </a:lnTo>
                  <a:lnTo>
                    <a:pt x="66" y="11"/>
                  </a:lnTo>
                  <a:lnTo>
                    <a:pt x="63" y="9"/>
                  </a:lnTo>
                  <a:lnTo>
                    <a:pt x="55" y="8"/>
                  </a:lnTo>
                  <a:lnTo>
                    <a:pt x="47" y="5"/>
                  </a:lnTo>
                  <a:lnTo>
                    <a:pt x="38" y="2"/>
                  </a:lnTo>
                  <a:lnTo>
                    <a:pt x="31" y="2"/>
                  </a:lnTo>
                  <a:lnTo>
                    <a:pt x="23" y="0"/>
                  </a:lnTo>
                  <a:lnTo>
                    <a:pt x="15" y="0"/>
                  </a:lnTo>
                  <a:lnTo>
                    <a:pt x="7" y="0"/>
                  </a:lnTo>
                  <a:lnTo>
                    <a:pt x="0" y="0"/>
                  </a:lnTo>
                </a:path>
              </a:pathLst>
            </a:custGeom>
            <a:noFill/>
            <a:ln w="1588">
              <a:solidFill>
                <a:srgbClr val="000000"/>
              </a:solidFill>
              <a:prstDash val="solid"/>
              <a:round/>
              <a:headEnd/>
              <a:tailEnd/>
            </a:ln>
          </p:spPr>
          <p:txBody>
            <a:bodyPr/>
            <a:lstStyle/>
            <a:p>
              <a:endParaRPr lang="en-US"/>
            </a:p>
          </p:txBody>
        </p:sp>
        <p:sp>
          <p:nvSpPr>
            <p:cNvPr id="1242416" name="Freeform 1328"/>
            <p:cNvSpPr>
              <a:spLocks/>
            </p:cNvSpPr>
            <p:nvPr/>
          </p:nvSpPr>
          <p:spPr bwMode="auto">
            <a:xfrm>
              <a:off x="3290" y="1158"/>
              <a:ext cx="49" cy="134"/>
            </a:xfrm>
            <a:custGeom>
              <a:avLst/>
              <a:gdLst/>
              <a:ahLst/>
              <a:cxnLst>
                <a:cxn ang="0">
                  <a:pos x="0" y="15"/>
                </a:cxn>
                <a:cxn ang="0">
                  <a:pos x="7" y="9"/>
                </a:cxn>
                <a:cxn ang="0">
                  <a:pos x="15" y="3"/>
                </a:cxn>
                <a:cxn ang="0">
                  <a:pos x="24" y="0"/>
                </a:cxn>
                <a:cxn ang="0">
                  <a:pos x="36" y="3"/>
                </a:cxn>
                <a:cxn ang="0">
                  <a:pos x="46" y="9"/>
                </a:cxn>
                <a:cxn ang="0">
                  <a:pos x="55" y="18"/>
                </a:cxn>
                <a:cxn ang="0">
                  <a:pos x="61" y="30"/>
                </a:cxn>
                <a:cxn ang="0">
                  <a:pos x="64" y="41"/>
                </a:cxn>
                <a:cxn ang="0">
                  <a:pos x="65" y="52"/>
                </a:cxn>
                <a:cxn ang="0">
                  <a:pos x="70" y="70"/>
                </a:cxn>
                <a:cxn ang="0">
                  <a:pos x="73" y="95"/>
                </a:cxn>
                <a:cxn ang="0">
                  <a:pos x="79" y="121"/>
                </a:cxn>
                <a:cxn ang="0">
                  <a:pos x="83" y="150"/>
                </a:cxn>
                <a:cxn ang="0">
                  <a:pos x="87" y="176"/>
                </a:cxn>
                <a:cxn ang="0">
                  <a:pos x="91" y="197"/>
                </a:cxn>
                <a:cxn ang="0">
                  <a:pos x="92" y="212"/>
                </a:cxn>
                <a:cxn ang="0">
                  <a:pos x="92" y="222"/>
                </a:cxn>
                <a:cxn ang="0">
                  <a:pos x="95" y="232"/>
                </a:cxn>
                <a:cxn ang="0">
                  <a:pos x="95" y="241"/>
                </a:cxn>
                <a:cxn ang="0">
                  <a:pos x="95" y="250"/>
                </a:cxn>
                <a:cxn ang="0">
                  <a:pos x="96" y="258"/>
                </a:cxn>
                <a:cxn ang="0">
                  <a:pos x="96" y="264"/>
                </a:cxn>
                <a:cxn ang="0">
                  <a:pos x="96" y="266"/>
                </a:cxn>
                <a:cxn ang="0">
                  <a:pos x="96" y="268"/>
                </a:cxn>
                <a:cxn ang="0">
                  <a:pos x="65" y="234"/>
                </a:cxn>
                <a:cxn ang="0">
                  <a:pos x="7" y="92"/>
                </a:cxn>
                <a:cxn ang="0">
                  <a:pos x="0" y="15"/>
                </a:cxn>
              </a:cxnLst>
              <a:rect l="0" t="0" r="r" b="b"/>
              <a:pathLst>
                <a:path w="96" h="268">
                  <a:moveTo>
                    <a:pt x="0" y="15"/>
                  </a:moveTo>
                  <a:lnTo>
                    <a:pt x="7" y="9"/>
                  </a:lnTo>
                  <a:lnTo>
                    <a:pt x="15" y="3"/>
                  </a:lnTo>
                  <a:lnTo>
                    <a:pt x="24" y="0"/>
                  </a:lnTo>
                  <a:lnTo>
                    <a:pt x="36" y="3"/>
                  </a:lnTo>
                  <a:lnTo>
                    <a:pt x="46" y="9"/>
                  </a:lnTo>
                  <a:lnTo>
                    <a:pt x="55" y="18"/>
                  </a:lnTo>
                  <a:lnTo>
                    <a:pt x="61" y="30"/>
                  </a:lnTo>
                  <a:lnTo>
                    <a:pt x="64" y="41"/>
                  </a:lnTo>
                  <a:lnTo>
                    <a:pt x="65" y="52"/>
                  </a:lnTo>
                  <a:lnTo>
                    <a:pt x="70" y="70"/>
                  </a:lnTo>
                  <a:lnTo>
                    <a:pt x="73" y="95"/>
                  </a:lnTo>
                  <a:lnTo>
                    <a:pt x="79" y="121"/>
                  </a:lnTo>
                  <a:lnTo>
                    <a:pt x="83" y="150"/>
                  </a:lnTo>
                  <a:lnTo>
                    <a:pt x="87" y="176"/>
                  </a:lnTo>
                  <a:lnTo>
                    <a:pt x="91" y="197"/>
                  </a:lnTo>
                  <a:lnTo>
                    <a:pt x="92" y="212"/>
                  </a:lnTo>
                  <a:lnTo>
                    <a:pt x="92" y="222"/>
                  </a:lnTo>
                  <a:lnTo>
                    <a:pt x="95" y="232"/>
                  </a:lnTo>
                  <a:lnTo>
                    <a:pt x="95" y="241"/>
                  </a:lnTo>
                  <a:lnTo>
                    <a:pt x="95" y="250"/>
                  </a:lnTo>
                  <a:lnTo>
                    <a:pt x="96" y="258"/>
                  </a:lnTo>
                  <a:lnTo>
                    <a:pt x="96" y="264"/>
                  </a:lnTo>
                  <a:lnTo>
                    <a:pt x="96" y="266"/>
                  </a:lnTo>
                  <a:lnTo>
                    <a:pt x="96" y="268"/>
                  </a:lnTo>
                  <a:lnTo>
                    <a:pt x="65" y="234"/>
                  </a:lnTo>
                  <a:lnTo>
                    <a:pt x="7" y="92"/>
                  </a:lnTo>
                  <a:lnTo>
                    <a:pt x="0" y="15"/>
                  </a:lnTo>
                  <a:close/>
                </a:path>
              </a:pathLst>
            </a:custGeom>
            <a:solidFill>
              <a:srgbClr val="FFFFFF"/>
            </a:solidFill>
            <a:ln w="9525">
              <a:noFill/>
              <a:round/>
              <a:headEnd/>
              <a:tailEnd/>
            </a:ln>
          </p:spPr>
          <p:txBody>
            <a:bodyPr/>
            <a:lstStyle/>
            <a:p>
              <a:endParaRPr lang="en-US"/>
            </a:p>
          </p:txBody>
        </p:sp>
        <p:sp>
          <p:nvSpPr>
            <p:cNvPr id="1242417" name="Freeform 1329"/>
            <p:cNvSpPr>
              <a:spLocks/>
            </p:cNvSpPr>
            <p:nvPr/>
          </p:nvSpPr>
          <p:spPr bwMode="auto">
            <a:xfrm>
              <a:off x="3290" y="1158"/>
              <a:ext cx="49" cy="134"/>
            </a:xfrm>
            <a:custGeom>
              <a:avLst/>
              <a:gdLst/>
              <a:ahLst/>
              <a:cxnLst>
                <a:cxn ang="0">
                  <a:pos x="0" y="15"/>
                </a:cxn>
                <a:cxn ang="0">
                  <a:pos x="0" y="15"/>
                </a:cxn>
                <a:cxn ang="0">
                  <a:pos x="7" y="9"/>
                </a:cxn>
                <a:cxn ang="0">
                  <a:pos x="15" y="3"/>
                </a:cxn>
                <a:cxn ang="0">
                  <a:pos x="24" y="0"/>
                </a:cxn>
                <a:cxn ang="0">
                  <a:pos x="36" y="3"/>
                </a:cxn>
                <a:cxn ang="0">
                  <a:pos x="46" y="9"/>
                </a:cxn>
                <a:cxn ang="0">
                  <a:pos x="55" y="18"/>
                </a:cxn>
                <a:cxn ang="0">
                  <a:pos x="61" y="30"/>
                </a:cxn>
                <a:cxn ang="0">
                  <a:pos x="64" y="41"/>
                </a:cxn>
                <a:cxn ang="0">
                  <a:pos x="65" y="52"/>
                </a:cxn>
                <a:cxn ang="0">
                  <a:pos x="70" y="70"/>
                </a:cxn>
                <a:cxn ang="0">
                  <a:pos x="73" y="95"/>
                </a:cxn>
                <a:cxn ang="0">
                  <a:pos x="79" y="121"/>
                </a:cxn>
                <a:cxn ang="0">
                  <a:pos x="83" y="150"/>
                </a:cxn>
                <a:cxn ang="0">
                  <a:pos x="87" y="176"/>
                </a:cxn>
                <a:cxn ang="0">
                  <a:pos x="91" y="197"/>
                </a:cxn>
                <a:cxn ang="0">
                  <a:pos x="92" y="212"/>
                </a:cxn>
                <a:cxn ang="0">
                  <a:pos x="92" y="222"/>
                </a:cxn>
                <a:cxn ang="0">
                  <a:pos x="95" y="232"/>
                </a:cxn>
                <a:cxn ang="0">
                  <a:pos x="95" y="241"/>
                </a:cxn>
                <a:cxn ang="0">
                  <a:pos x="95" y="250"/>
                </a:cxn>
                <a:cxn ang="0">
                  <a:pos x="96" y="258"/>
                </a:cxn>
                <a:cxn ang="0">
                  <a:pos x="96" y="264"/>
                </a:cxn>
                <a:cxn ang="0">
                  <a:pos x="96" y="266"/>
                </a:cxn>
                <a:cxn ang="0">
                  <a:pos x="96" y="268"/>
                </a:cxn>
                <a:cxn ang="0">
                  <a:pos x="65" y="234"/>
                </a:cxn>
                <a:cxn ang="0">
                  <a:pos x="7" y="92"/>
                </a:cxn>
                <a:cxn ang="0">
                  <a:pos x="0" y="15"/>
                </a:cxn>
              </a:cxnLst>
              <a:rect l="0" t="0" r="r" b="b"/>
              <a:pathLst>
                <a:path w="96" h="268">
                  <a:moveTo>
                    <a:pt x="0" y="15"/>
                  </a:moveTo>
                  <a:lnTo>
                    <a:pt x="0" y="15"/>
                  </a:lnTo>
                  <a:lnTo>
                    <a:pt x="7" y="9"/>
                  </a:lnTo>
                  <a:lnTo>
                    <a:pt x="15" y="3"/>
                  </a:lnTo>
                  <a:lnTo>
                    <a:pt x="24" y="0"/>
                  </a:lnTo>
                  <a:lnTo>
                    <a:pt x="36" y="3"/>
                  </a:lnTo>
                  <a:lnTo>
                    <a:pt x="46" y="9"/>
                  </a:lnTo>
                  <a:lnTo>
                    <a:pt x="55" y="18"/>
                  </a:lnTo>
                  <a:lnTo>
                    <a:pt x="61" y="30"/>
                  </a:lnTo>
                  <a:lnTo>
                    <a:pt x="64" y="41"/>
                  </a:lnTo>
                  <a:lnTo>
                    <a:pt x="65" y="52"/>
                  </a:lnTo>
                  <a:lnTo>
                    <a:pt x="70" y="70"/>
                  </a:lnTo>
                  <a:lnTo>
                    <a:pt x="73" y="95"/>
                  </a:lnTo>
                  <a:lnTo>
                    <a:pt x="79" y="121"/>
                  </a:lnTo>
                  <a:lnTo>
                    <a:pt x="83" y="150"/>
                  </a:lnTo>
                  <a:lnTo>
                    <a:pt x="87" y="176"/>
                  </a:lnTo>
                  <a:lnTo>
                    <a:pt x="91" y="197"/>
                  </a:lnTo>
                  <a:lnTo>
                    <a:pt x="92" y="212"/>
                  </a:lnTo>
                  <a:lnTo>
                    <a:pt x="92" y="222"/>
                  </a:lnTo>
                  <a:lnTo>
                    <a:pt x="95" y="232"/>
                  </a:lnTo>
                  <a:lnTo>
                    <a:pt x="95" y="241"/>
                  </a:lnTo>
                  <a:lnTo>
                    <a:pt x="95" y="250"/>
                  </a:lnTo>
                  <a:lnTo>
                    <a:pt x="96" y="258"/>
                  </a:lnTo>
                  <a:lnTo>
                    <a:pt x="96" y="264"/>
                  </a:lnTo>
                  <a:lnTo>
                    <a:pt x="96" y="266"/>
                  </a:lnTo>
                  <a:lnTo>
                    <a:pt x="96" y="268"/>
                  </a:lnTo>
                  <a:lnTo>
                    <a:pt x="65" y="234"/>
                  </a:lnTo>
                  <a:lnTo>
                    <a:pt x="7" y="92"/>
                  </a:lnTo>
                  <a:lnTo>
                    <a:pt x="0" y="15"/>
                  </a:lnTo>
                  <a:close/>
                </a:path>
              </a:pathLst>
            </a:custGeom>
            <a:noFill/>
            <a:ln w="1588">
              <a:solidFill>
                <a:srgbClr val="000000"/>
              </a:solidFill>
              <a:prstDash val="solid"/>
              <a:round/>
              <a:headEnd/>
              <a:tailEnd/>
            </a:ln>
          </p:spPr>
          <p:txBody>
            <a:bodyPr/>
            <a:lstStyle/>
            <a:p>
              <a:endParaRPr lang="en-US"/>
            </a:p>
          </p:txBody>
        </p:sp>
        <p:sp>
          <p:nvSpPr>
            <p:cNvPr id="1242418" name="Freeform 1330"/>
            <p:cNvSpPr>
              <a:spLocks/>
            </p:cNvSpPr>
            <p:nvPr/>
          </p:nvSpPr>
          <p:spPr bwMode="auto">
            <a:xfrm>
              <a:off x="3311" y="1235"/>
              <a:ext cx="29" cy="58"/>
            </a:xfrm>
            <a:custGeom>
              <a:avLst/>
              <a:gdLst/>
              <a:ahLst/>
              <a:cxnLst>
                <a:cxn ang="0">
                  <a:pos x="37" y="0"/>
                </a:cxn>
                <a:cxn ang="0">
                  <a:pos x="38" y="4"/>
                </a:cxn>
                <a:cxn ang="0">
                  <a:pos x="40" y="13"/>
                </a:cxn>
                <a:cxn ang="0">
                  <a:pos x="41" y="22"/>
                </a:cxn>
                <a:cxn ang="0">
                  <a:pos x="41" y="30"/>
                </a:cxn>
                <a:cxn ang="0">
                  <a:pos x="41" y="38"/>
                </a:cxn>
                <a:cxn ang="0">
                  <a:pos x="40" y="44"/>
                </a:cxn>
                <a:cxn ang="0">
                  <a:pos x="38" y="49"/>
                </a:cxn>
                <a:cxn ang="0">
                  <a:pos x="35" y="52"/>
                </a:cxn>
                <a:cxn ang="0">
                  <a:pos x="28" y="49"/>
                </a:cxn>
                <a:cxn ang="0">
                  <a:pos x="18" y="43"/>
                </a:cxn>
                <a:cxn ang="0">
                  <a:pos x="9" y="30"/>
                </a:cxn>
                <a:cxn ang="0">
                  <a:pos x="0" y="12"/>
                </a:cxn>
                <a:cxn ang="0">
                  <a:pos x="5" y="25"/>
                </a:cxn>
                <a:cxn ang="0">
                  <a:pos x="11" y="38"/>
                </a:cxn>
                <a:cxn ang="0">
                  <a:pos x="18" y="52"/>
                </a:cxn>
                <a:cxn ang="0">
                  <a:pos x="26" y="67"/>
                </a:cxn>
                <a:cxn ang="0">
                  <a:pos x="33" y="80"/>
                </a:cxn>
                <a:cxn ang="0">
                  <a:pos x="42" y="93"/>
                </a:cxn>
                <a:cxn ang="0">
                  <a:pos x="50" y="105"/>
                </a:cxn>
                <a:cxn ang="0">
                  <a:pos x="58" y="115"/>
                </a:cxn>
                <a:cxn ang="0">
                  <a:pos x="56" y="102"/>
                </a:cxn>
                <a:cxn ang="0">
                  <a:pos x="52" y="84"/>
                </a:cxn>
                <a:cxn ang="0">
                  <a:pos x="49" y="67"/>
                </a:cxn>
                <a:cxn ang="0">
                  <a:pos x="46" y="46"/>
                </a:cxn>
                <a:cxn ang="0">
                  <a:pos x="42" y="28"/>
                </a:cxn>
                <a:cxn ang="0">
                  <a:pos x="40" y="13"/>
                </a:cxn>
                <a:cxn ang="0">
                  <a:pos x="37" y="3"/>
                </a:cxn>
                <a:cxn ang="0">
                  <a:pos x="37" y="0"/>
                </a:cxn>
              </a:cxnLst>
              <a:rect l="0" t="0" r="r" b="b"/>
              <a:pathLst>
                <a:path w="58" h="115">
                  <a:moveTo>
                    <a:pt x="37" y="0"/>
                  </a:moveTo>
                  <a:lnTo>
                    <a:pt x="38" y="4"/>
                  </a:lnTo>
                  <a:lnTo>
                    <a:pt x="40" y="13"/>
                  </a:lnTo>
                  <a:lnTo>
                    <a:pt x="41" y="22"/>
                  </a:lnTo>
                  <a:lnTo>
                    <a:pt x="41" y="30"/>
                  </a:lnTo>
                  <a:lnTo>
                    <a:pt x="41" y="38"/>
                  </a:lnTo>
                  <a:lnTo>
                    <a:pt x="40" y="44"/>
                  </a:lnTo>
                  <a:lnTo>
                    <a:pt x="38" y="49"/>
                  </a:lnTo>
                  <a:lnTo>
                    <a:pt x="35" y="52"/>
                  </a:lnTo>
                  <a:lnTo>
                    <a:pt x="28" y="49"/>
                  </a:lnTo>
                  <a:lnTo>
                    <a:pt x="18" y="43"/>
                  </a:lnTo>
                  <a:lnTo>
                    <a:pt x="9" y="30"/>
                  </a:lnTo>
                  <a:lnTo>
                    <a:pt x="0" y="12"/>
                  </a:lnTo>
                  <a:lnTo>
                    <a:pt x="5" y="25"/>
                  </a:lnTo>
                  <a:lnTo>
                    <a:pt x="11" y="38"/>
                  </a:lnTo>
                  <a:lnTo>
                    <a:pt x="18" y="52"/>
                  </a:lnTo>
                  <a:lnTo>
                    <a:pt x="26" y="67"/>
                  </a:lnTo>
                  <a:lnTo>
                    <a:pt x="33" y="80"/>
                  </a:lnTo>
                  <a:lnTo>
                    <a:pt x="42" y="93"/>
                  </a:lnTo>
                  <a:lnTo>
                    <a:pt x="50" y="105"/>
                  </a:lnTo>
                  <a:lnTo>
                    <a:pt x="58" y="115"/>
                  </a:lnTo>
                  <a:lnTo>
                    <a:pt x="56" y="102"/>
                  </a:lnTo>
                  <a:lnTo>
                    <a:pt x="52" y="84"/>
                  </a:lnTo>
                  <a:lnTo>
                    <a:pt x="49" y="67"/>
                  </a:lnTo>
                  <a:lnTo>
                    <a:pt x="46" y="46"/>
                  </a:lnTo>
                  <a:lnTo>
                    <a:pt x="42" y="28"/>
                  </a:lnTo>
                  <a:lnTo>
                    <a:pt x="40" y="13"/>
                  </a:lnTo>
                  <a:lnTo>
                    <a:pt x="37" y="3"/>
                  </a:lnTo>
                  <a:lnTo>
                    <a:pt x="37" y="0"/>
                  </a:lnTo>
                  <a:close/>
                </a:path>
              </a:pathLst>
            </a:custGeom>
            <a:solidFill>
              <a:srgbClr val="FFFFFF"/>
            </a:solidFill>
            <a:ln w="9525">
              <a:noFill/>
              <a:round/>
              <a:headEnd/>
              <a:tailEnd/>
            </a:ln>
          </p:spPr>
          <p:txBody>
            <a:bodyPr/>
            <a:lstStyle/>
            <a:p>
              <a:endParaRPr lang="en-US"/>
            </a:p>
          </p:txBody>
        </p:sp>
        <p:sp>
          <p:nvSpPr>
            <p:cNvPr id="1242419" name="Freeform 1331"/>
            <p:cNvSpPr>
              <a:spLocks/>
            </p:cNvSpPr>
            <p:nvPr/>
          </p:nvSpPr>
          <p:spPr bwMode="auto">
            <a:xfrm>
              <a:off x="3311" y="1235"/>
              <a:ext cx="29" cy="58"/>
            </a:xfrm>
            <a:custGeom>
              <a:avLst/>
              <a:gdLst/>
              <a:ahLst/>
              <a:cxnLst>
                <a:cxn ang="0">
                  <a:pos x="37" y="0"/>
                </a:cxn>
                <a:cxn ang="0">
                  <a:pos x="37" y="0"/>
                </a:cxn>
                <a:cxn ang="0">
                  <a:pos x="38" y="4"/>
                </a:cxn>
                <a:cxn ang="0">
                  <a:pos x="40" y="13"/>
                </a:cxn>
                <a:cxn ang="0">
                  <a:pos x="41" y="22"/>
                </a:cxn>
                <a:cxn ang="0">
                  <a:pos x="41" y="30"/>
                </a:cxn>
                <a:cxn ang="0">
                  <a:pos x="41" y="38"/>
                </a:cxn>
                <a:cxn ang="0">
                  <a:pos x="40" y="44"/>
                </a:cxn>
                <a:cxn ang="0">
                  <a:pos x="38" y="49"/>
                </a:cxn>
                <a:cxn ang="0">
                  <a:pos x="35" y="52"/>
                </a:cxn>
                <a:cxn ang="0">
                  <a:pos x="28" y="49"/>
                </a:cxn>
                <a:cxn ang="0">
                  <a:pos x="18" y="43"/>
                </a:cxn>
                <a:cxn ang="0">
                  <a:pos x="9" y="30"/>
                </a:cxn>
                <a:cxn ang="0">
                  <a:pos x="0" y="12"/>
                </a:cxn>
                <a:cxn ang="0">
                  <a:pos x="5" y="25"/>
                </a:cxn>
                <a:cxn ang="0">
                  <a:pos x="11" y="38"/>
                </a:cxn>
                <a:cxn ang="0">
                  <a:pos x="18" y="52"/>
                </a:cxn>
                <a:cxn ang="0">
                  <a:pos x="26" y="67"/>
                </a:cxn>
                <a:cxn ang="0">
                  <a:pos x="33" y="80"/>
                </a:cxn>
                <a:cxn ang="0">
                  <a:pos x="42" y="93"/>
                </a:cxn>
                <a:cxn ang="0">
                  <a:pos x="50" y="105"/>
                </a:cxn>
                <a:cxn ang="0">
                  <a:pos x="58" y="115"/>
                </a:cxn>
                <a:cxn ang="0">
                  <a:pos x="56" y="102"/>
                </a:cxn>
                <a:cxn ang="0">
                  <a:pos x="52" y="84"/>
                </a:cxn>
                <a:cxn ang="0">
                  <a:pos x="49" y="67"/>
                </a:cxn>
                <a:cxn ang="0">
                  <a:pos x="46" y="46"/>
                </a:cxn>
                <a:cxn ang="0">
                  <a:pos x="42" y="28"/>
                </a:cxn>
                <a:cxn ang="0">
                  <a:pos x="40" y="13"/>
                </a:cxn>
                <a:cxn ang="0">
                  <a:pos x="37" y="3"/>
                </a:cxn>
                <a:cxn ang="0">
                  <a:pos x="37" y="0"/>
                </a:cxn>
              </a:cxnLst>
              <a:rect l="0" t="0" r="r" b="b"/>
              <a:pathLst>
                <a:path w="58" h="115">
                  <a:moveTo>
                    <a:pt x="37" y="0"/>
                  </a:moveTo>
                  <a:lnTo>
                    <a:pt x="37" y="0"/>
                  </a:lnTo>
                  <a:lnTo>
                    <a:pt x="38" y="4"/>
                  </a:lnTo>
                  <a:lnTo>
                    <a:pt x="40" y="13"/>
                  </a:lnTo>
                  <a:lnTo>
                    <a:pt x="41" y="22"/>
                  </a:lnTo>
                  <a:lnTo>
                    <a:pt x="41" y="30"/>
                  </a:lnTo>
                  <a:lnTo>
                    <a:pt x="41" y="38"/>
                  </a:lnTo>
                  <a:lnTo>
                    <a:pt x="40" y="44"/>
                  </a:lnTo>
                  <a:lnTo>
                    <a:pt x="38" y="49"/>
                  </a:lnTo>
                  <a:lnTo>
                    <a:pt x="35" y="52"/>
                  </a:lnTo>
                  <a:lnTo>
                    <a:pt x="28" y="49"/>
                  </a:lnTo>
                  <a:lnTo>
                    <a:pt x="18" y="43"/>
                  </a:lnTo>
                  <a:lnTo>
                    <a:pt x="9" y="30"/>
                  </a:lnTo>
                  <a:lnTo>
                    <a:pt x="0" y="12"/>
                  </a:lnTo>
                  <a:lnTo>
                    <a:pt x="5" y="25"/>
                  </a:lnTo>
                  <a:lnTo>
                    <a:pt x="11" y="38"/>
                  </a:lnTo>
                  <a:lnTo>
                    <a:pt x="18" y="52"/>
                  </a:lnTo>
                  <a:lnTo>
                    <a:pt x="26" y="67"/>
                  </a:lnTo>
                  <a:lnTo>
                    <a:pt x="33" y="80"/>
                  </a:lnTo>
                  <a:lnTo>
                    <a:pt x="42" y="93"/>
                  </a:lnTo>
                  <a:lnTo>
                    <a:pt x="50" y="105"/>
                  </a:lnTo>
                  <a:lnTo>
                    <a:pt x="58" y="115"/>
                  </a:lnTo>
                  <a:lnTo>
                    <a:pt x="56" y="102"/>
                  </a:lnTo>
                  <a:lnTo>
                    <a:pt x="52" y="84"/>
                  </a:lnTo>
                  <a:lnTo>
                    <a:pt x="49" y="67"/>
                  </a:lnTo>
                  <a:lnTo>
                    <a:pt x="46" y="46"/>
                  </a:lnTo>
                  <a:lnTo>
                    <a:pt x="42" y="28"/>
                  </a:lnTo>
                  <a:lnTo>
                    <a:pt x="40" y="13"/>
                  </a:lnTo>
                  <a:lnTo>
                    <a:pt x="37" y="3"/>
                  </a:lnTo>
                  <a:lnTo>
                    <a:pt x="37" y="0"/>
                  </a:lnTo>
                  <a:close/>
                </a:path>
              </a:pathLst>
            </a:custGeom>
            <a:noFill/>
            <a:ln w="1588">
              <a:solidFill>
                <a:srgbClr val="000000"/>
              </a:solidFill>
              <a:prstDash val="solid"/>
              <a:round/>
              <a:headEnd/>
              <a:tailEnd/>
            </a:ln>
          </p:spPr>
          <p:txBody>
            <a:bodyPr/>
            <a:lstStyle/>
            <a:p>
              <a:endParaRPr lang="en-US"/>
            </a:p>
          </p:txBody>
        </p:sp>
        <p:sp>
          <p:nvSpPr>
            <p:cNvPr id="1242420" name="Freeform 1332"/>
            <p:cNvSpPr>
              <a:spLocks/>
            </p:cNvSpPr>
            <p:nvPr/>
          </p:nvSpPr>
          <p:spPr bwMode="auto">
            <a:xfrm>
              <a:off x="3310" y="1184"/>
              <a:ext cx="12" cy="57"/>
            </a:xfrm>
            <a:custGeom>
              <a:avLst/>
              <a:gdLst/>
              <a:ahLst/>
              <a:cxnLst>
                <a:cxn ang="0">
                  <a:pos x="23" y="0"/>
                </a:cxn>
                <a:cxn ang="0">
                  <a:pos x="23" y="0"/>
                </a:cxn>
                <a:cxn ang="0">
                  <a:pos x="23" y="30"/>
                </a:cxn>
                <a:cxn ang="0">
                  <a:pos x="21" y="54"/>
                </a:cxn>
                <a:cxn ang="0">
                  <a:pos x="19" y="71"/>
                </a:cxn>
                <a:cxn ang="0">
                  <a:pos x="18" y="85"/>
                </a:cxn>
                <a:cxn ang="0">
                  <a:pos x="14" y="94"/>
                </a:cxn>
                <a:cxn ang="0">
                  <a:pos x="10" y="102"/>
                </a:cxn>
                <a:cxn ang="0">
                  <a:pos x="6" y="108"/>
                </a:cxn>
                <a:cxn ang="0">
                  <a:pos x="0" y="116"/>
                </a:cxn>
              </a:cxnLst>
              <a:rect l="0" t="0" r="r" b="b"/>
              <a:pathLst>
                <a:path w="23" h="116">
                  <a:moveTo>
                    <a:pt x="23" y="0"/>
                  </a:moveTo>
                  <a:lnTo>
                    <a:pt x="23" y="0"/>
                  </a:lnTo>
                  <a:lnTo>
                    <a:pt x="23" y="30"/>
                  </a:lnTo>
                  <a:lnTo>
                    <a:pt x="21" y="54"/>
                  </a:lnTo>
                  <a:lnTo>
                    <a:pt x="19" y="71"/>
                  </a:lnTo>
                  <a:lnTo>
                    <a:pt x="18" y="85"/>
                  </a:lnTo>
                  <a:lnTo>
                    <a:pt x="14" y="94"/>
                  </a:lnTo>
                  <a:lnTo>
                    <a:pt x="10" y="102"/>
                  </a:lnTo>
                  <a:lnTo>
                    <a:pt x="6" y="108"/>
                  </a:lnTo>
                  <a:lnTo>
                    <a:pt x="0" y="116"/>
                  </a:lnTo>
                </a:path>
              </a:pathLst>
            </a:custGeom>
            <a:noFill/>
            <a:ln w="1588">
              <a:solidFill>
                <a:srgbClr val="000000"/>
              </a:solidFill>
              <a:prstDash val="solid"/>
              <a:round/>
              <a:headEnd/>
              <a:tailEnd/>
            </a:ln>
          </p:spPr>
          <p:txBody>
            <a:bodyPr/>
            <a:lstStyle/>
            <a:p>
              <a:endParaRPr lang="en-US"/>
            </a:p>
          </p:txBody>
        </p:sp>
        <p:sp>
          <p:nvSpPr>
            <p:cNvPr id="1242421" name="Freeform 1333"/>
            <p:cNvSpPr>
              <a:spLocks/>
            </p:cNvSpPr>
            <p:nvPr/>
          </p:nvSpPr>
          <p:spPr bwMode="auto">
            <a:xfrm>
              <a:off x="3315" y="1226"/>
              <a:ext cx="7" cy="18"/>
            </a:xfrm>
            <a:custGeom>
              <a:avLst/>
              <a:gdLst/>
              <a:ahLst/>
              <a:cxnLst>
                <a:cxn ang="0">
                  <a:pos x="13" y="0"/>
                </a:cxn>
                <a:cxn ang="0">
                  <a:pos x="13" y="0"/>
                </a:cxn>
                <a:cxn ang="0">
                  <a:pos x="11" y="9"/>
                </a:cxn>
                <a:cxn ang="0">
                  <a:pos x="9" y="17"/>
                </a:cxn>
                <a:cxn ang="0">
                  <a:pos x="6" y="26"/>
                </a:cxn>
                <a:cxn ang="0">
                  <a:pos x="0" y="35"/>
                </a:cxn>
              </a:cxnLst>
              <a:rect l="0" t="0" r="r" b="b"/>
              <a:pathLst>
                <a:path w="13" h="35">
                  <a:moveTo>
                    <a:pt x="13" y="0"/>
                  </a:moveTo>
                  <a:lnTo>
                    <a:pt x="13" y="0"/>
                  </a:lnTo>
                  <a:lnTo>
                    <a:pt x="11" y="9"/>
                  </a:lnTo>
                  <a:lnTo>
                    <a:pt x="9" y="17"/>
                  </a:lnTo>
                  <a:lnTo>
                    <a:pt x="6" y="26"/>
                  </a:lnTo>
                  <a:lnTo>
                    <a:pt x="0" y="35"/>
                  </a:lnTo>
                </a:path>
              </a:pathLst>
            </a:custGeom>
            <a:noFill/>
            <a:ln w="1588">
              <a:solidFill>
                <a:srgbClr val="000000"/>
              </a:solidFill>
              <a:prstDash val="solid"/>
              <a:round/>
              <a:headEnd/>
              <a:tailEnd/>
            </a:ln>
          </p:spPr>
          <p:txBody>
            <a:bodyPr/>
            <a:lstStyle/>
            <a:p>
              <a:endParaRPr lang="en-US"/>
            </a:p>
          </p:txBody>
        </p:sp>
        <p:sp>
          <p:nvSpPr>
            <p:cNvPr id="1242422" name="Freeform 1334"/>
            <p:cNvSpPr>
              <a:spLocks/>
            </p:cNvSpPr>
            <p:nvPr/>
          </p:nvSpPr>
          <p:spPr bwMode="auto">
            <a:xfrm>
              <a:off x="3323" y="1238"/>
              <a:ext cx="3" cy="18"/>
            </a:xfrm>
            <a:custGeom>
              <a:avLst/>
              <a:gdLst/>
              <a:ahLst/>
              <a:cxnLst>
                <a:cxn ang="0">
                  <a:pos x="5" y="0"/>
                </a:cxn>
                <a:cxn ang="0">
                  <a:pos x="5" y="0"/>
                </a:cxn>
                <a:cxn ang="0">
                  <a:pos x="5" y="14"/>
                </a:cxn>
                <a:cxn ang="0">
                  <a:pos x="3" y="23"/>
                </a:cxn>
                <a:cxn ang="0">
                  <a:pos x="2" y="30"/>
                </a:cxn>
                <a:cxn ang="0">
                  <a:pos x="0" y="37"/>
                </a:cxn>
              </a:cxnLst>
              <a:rect l="0" t="0" r="r" b="b"/>
              <a:pathLst>
                <a:path w="5" h="37">
                  <a:moveTo>
                    <a:pt x="5" y="0"/>
                  </a:moveTo>
                  <a:lnTo>
                    <a:pt x="5" y="0"/>
                  </a:lnTo>
                  <a:lnTo>
                    <a:pt x="5" y="14"/>
                  </a:lnTo>
                  <a:lnTo>
                    <a:pt x="3" y="23"/>
                  </a:lnTo>
                  <a:lnTo>
                    <a:pt x="2" y="30"/>
                  </a:lnTo>
                  <a:lnTo>
                    <a:pt x="0" y="37"/>
                  </a:lnTo>
                </a:path>
              </a:pathLst>
            </a:custGeom>
            <a:noFill/>
            <a:ln w="1588">
              <a:solidFill>
                <a:srgbClr val="000000"/>
              </a:solidFill>
              <a:prstDash val="solid"/>
              <a:round/>
              <a:headEnd/>
              <a:tailEnd/>
            </a:ln>
          </p:spPr>
          <p:txBody>
            <a:bodyPr/>
            <a:lstStyle/>
            <a:p>
              <a:endParaRPr lang="en-US"/>
            </a:p>
          </p:txBody>
        </p:sp>
        <p:sp>
          <p:nvSpPr>
            <p:cNvPr id="1242423" name="Freeform 1335"/>
            <p:cNvSpPr>
              <a:spLocks/>
            </p:cNvSpPr>
            <p:nvPr/>
          </p:nvSpPr>
          <p:spPr bwMode="auto">
            <a:xfrm>
              <a:off x="3304" y="1180"/>
              <a:ext cx="2" cy="35"/>
            </a:xfrm>
            <a:custGeom>
              <a:avLst/>
              <a:gdLst/>
              <a:ahLst/>
              <a:cxnLst>
                <a:cxn ang="0">
                  <a:pos x="0" y="0"/>
                </a:cxn>
                <a:cxn ang="0">
                  <a:pos x="0" y="0"/>
                </a:cxn>
                <a:cxn ang="0">
                  <a:pos x="1" y="7"/>
                </a:cxn>
                <a:cxn ang="0">
                  <a:pos x="2" y="13"/>
                </a:cxn>
                <a:cxn ang="0">
                  <a:pos x="2" y="21"/>
                </a:cxn>
                <a:cxn ang="0">
                  <a:pos x="4" y="27"/>
                </a:cxn>
                <a:cxn ang="0">
                  <a:pos x="4" y="37"/>
                </a:cxn>
                <a:cxn ang="0">
                  <a:pos x="4" y="44"/>
                </a:cxn>
                <a:cxn ang="0">
                  <a:pos x="4" y="56"/>
                </a:cxn>
                <a:cxn ang="0">
                  <a:pos x="4" y="69"/>
                </a:cxn>
              </a:cxnLst>
              <a:rect l="0" t="0" r="r" b="b"/>
              <a:pathLst>
                <a:path w="4" h="69">
                  <a:moveTo>
                    <a:pt x="0" y="0"/>
                  </a:moveTo>
                  <a:lnTo>
                    <a:pt x="0" y="0"/>
                  </a:lnTo>
                  <a:lnTo>
                    <a:pt x="1" y="7"/>
                  </a:lnTo>
                  <a:lnTo>
                    <a:pt x="2" y="13"/>
                  </a:lnTo>
                  <a:lnTo>
                    <a:pt x="2" y="21"/>
                  </a:lnTo>
                  <a:lnTo>
                    <a:pt x="4" y="27"/>
                  </a:lnTo>
                  <a:lnTo>
                    <a:pt x="4" y="37"/>
                  </a:lnTo>
                  <a:lnTo>
                    <a:pt x="4" y="44"/>
                  </a:lnTo>
                  <a:lnTo>
                    <a:pt x="4" y="56"/>
                  </a:lnTo>
                  <a:lnTo>
                    <a:pt x="4" y="69"/>
                  </a:lnTo>
                </a:path>
              </a:pathLst>
            </a:custGeom>
            <a:noFill/>
            <a:ln w="1588">
              <a:solidFill>
                <a:srgbClr val="000000"/>
              </a:solidFill>
              <a:prstDash val="solid"/>
              <a:round/>
              <a:headEnd/>
              <a:tailEnd/>
            </a:ln>
          </p:spPr>
          <p:txBody>
            <a:bodyPr/>
            <a:lstStyle/>
            <a:p>
              <a:endParaRPr lang="en-US"/>
            </a:p>
          </p:txBody>
        </p:sp>
        <p:sp>
          <p:nvSpPr>
            <p:cNvPr id="1242424" name="Freeform 1336"/>
            <p:cNvSpPr>
              <a:spLocks/>
            </p:cNvSpPr>
            <p:nvPr/>
          </p:nvSpPr>
          <p:spPr bwMode="auto">
            <a:xfrm>
              <a:off x="3315" y="1200"/>
              <a:ext cx="1" cy="29"/>
            </a:xfrm>
            <a:custGeom>
              <a:avLst/>
              <a:gdLst/>
              <a:ahLst/>
              <a:cxnLst>
                <a:cxn ang="0">
                  <a:pos x="1" y="0"/>
                </a:cxn>
                <a:cxn ang="0">
                  <a:pos x="1" y="0"/>
                </a:cxn>
                <a:cxn ang="0">
                  <a:pos x="0" y="4"/>
                </a:cxn>
                <a:cxn ang="0">
                  <a:pos x="0" y="10"/>
                </a:cxn>
                <a:cxn ang="0">
                  <a:pos x="0" y="18"/>
                </a:cxn>
                <a:cxn ang="0">
                  <a:pos x="1" y="27"/>
                </a:cxn>
                <a:cxn ang="0">
                  <a:pos x="1" y="34"/>
                </a:cxn>
                <a:cxn ang="0">
                  <a:pos x="1" y="43"/>
                </a:cxn>
                <a:cxn ang="0">
                  <a:pos x="1" y="52"/>
                </a:cxn>
                <a:cxn ang="0">
                  <a:pos x="0" y="58"/>
                </a:cxn>
              </a:cxnLst>
              <a:rect l="0" t="0" r="r" b="b"/>
              <a:pathLst>
                <a:path w="1" h="58">
                  <a:moveTo>
                    <a:pt x="1" y="0"/>
                  </a:moveTo>
                  <a:lnTo>
                    <a:pt x="1" y="0"/>
                  </a:lnTo>
                  <a:lnTo>
                    <a:pt x="0" y="4"/>
                  </a:lnTo>
                  <a:lnTo>
                    <a:pt x="0" y="10"/>
                  </a:lnTo>
                  <a:lnTo>
                    <a:pt x="0" y="18"/>
                  </a:lnTo>
                  <a:lnTo>
                    <a:pt x="1" y="27"/>
                  </a:lnTo>
                  <a:lnTo>
                    <a:pt x="1" y="34"/>
                  </a:lnTo>
                  <a:lnTo>
                    <a:pt x="1" y="43"/>
                  </a:lnTo>
                  <a:lnTo>
                    <a:pt x="1" y="52"/>
                  </a:lnTo>
                  <a:lnTo>
                    <a:pt x="0" y="58"/>
                  </a:lnTo>
                </a:path>
              </a:pathLst>
            </a:custGeom>
            <a:noFill/>
            <a:ln w="1588">
              <a:solidFill>
                <a:srgbClr val="000000"/>
              </a:solidFill>
              <a:prstDash val="solid"/>
              <a:round/>
              <a:headEnd/>
              <a:tailEnd/>
            </a:ln>
          </p:spPr>
          <p:txBody>
            <a:bodyPr/>
            <a:lstStyle/>
            <a:p>
              <a:endParaRPr lang="en-US"/>
            </a:p>
          </p:txBody>
        </p:sp>
        <p:sp>
          <p:nvSpPr>
            <p:cNvPr id="1242425" name="Freeform 1337"/>
            <p:cNvSpPr>
              <a:spLocks/>
            </p:cNvSpPr>
            <p:nvPr/>
          </p:nvSpPr>
          <p:spPr bwMode="auto">
            <a:xfrm>
              <a:off x="3318" y="1158"/>
              <a:ext cx="28" cy="143"/>
            </a:xfrm>
            <a:custGeom>
              <a:avLst/>
              <a:gdLst/>
              <a:ahLst/>
              <a:cxnLst>
                <a:cxn ang="0">
                  <a:pos x="55" y="284"/>
                </a:cxn>
                <a:cxn ang="0">
                  <a:pos x="55" y="280"/>
                </a:cxn>
                <a:cxn ang="0">
                  <a:pos x="53" y="268"/>
                </a:cxn>
                <a:cxn ang="0">
                  <a:pos x="51" y="249"/>
                </a:cxn>
                <a:cxn ang="0">
                  <a:pos x="49" y="225"/>
                </a:cxn>
                <a:cxn ang="0">
                  <a:pos x="46" y="200"/>
                </a:cxn>
                <a:cxn ang="0">
                  <a:pos x="45" y="173"/>
                </a:cxn>
                <a:cxn ang="0">
                  <a:pos x="44" y="150"/>
                </a:cxn>
                <a:cxn ang="0">
                  <a:pos x="44" y="127"/>
                </a:cxn>
                <a:cxn ang="0">
                  <a:pos x="44" y="110"/>
                </a:cxn>
                <a:cxn ang="0">
                  <a:pos x="45" y="92"/>
                </a:cxn>
                <a:cxn ang="0">
                  <a:pos x="46" y="77"/>
                </a:cxn>
                <a:cxn ang="0">
                  <a:pos x="49" y="64"/>
                </a:cxn>
                <a:cxn ang="0">
                  <a:pos x="50" y="52"/>
                </a:cxn>
                <a:cxn ang="0">
                  <a:pos x="51" y="40"/>
                </a:cxn>
                <a:cxn ang="0">
                  <a:pos x="53" y="33"/>
                </a:cxn>
                <a:cxn ang="0">
                  <a:pos x="55" y="24"/>
                </a:cxn>
                <a:cxn ang="0">
                  <a:pos x="55" y="24"/>
                </a:cxn>
                <a:cxn ang="0">
                  <a:pos x="50" y="25"/>
                </a:cxn>
                <a:cxn ang="0">
                  <a:pos x="42" y="27"/>
                </a:cxn>
                <a:cxn ang="0">
                  <a:pos x="35" y="27"/>
                </a:cxn>
                <a:cxn ang="0">
                  <a:pos x="26" y="25"/>
                </a:cxn>
                <a:cxn ang="0">
                  <a:pos x="17" y="21"/>
                </a:cxn>
                <a:cxn ang="0">
                  <a:pos x="8" y="12"/>
                </a:cxn>
                <a:cxn ang="0">
                  <a:pos x="0" y="0"/>
                </a:cxn>
                <a:cxn ang="0">
                  <a:pos x="0" y="3"/>
                </a:cxn>
                <a:cxn ang="0">
                  <a:pos x="1" y="12"/>
                </a:cxn>
                <a:cxn ang="0">
                  <a:pos x="3" y="24"/>
                </a:cxn>
                <a:cxn ang="0">
                  <a:pos x="4" y="40"/>
                </a:cxn>
                <a:cxn ang="0">
                  <a:pos x="6" y="56"/>
                </a:cxn>
                <a:cxn ang="0">
                  <a:pos x="8" y="74"/>
                </a:cxn>
                <a:cxn ang="0">
                  <a:pos x="10" y="92"/>
                </a:cxn>
                <a:cxn ang="0">
                  <a:pos x="14" y="107"/>
                </a:cxn>
                <a:cxn ang="0">
                  <a:pos x="17" y="124"/>
                </a:cxn>
                <a:cxn ang="0">
                  <a:pos x="21" y="144"/>
                </a:cxn>
                <a:cxn ang="0">
                  <a:pos x="26" y="164"/>
                </a:cxn>
                <a:cxn ang="0">
                  <a:pos x="28" y="185"/>
                </a:cxn>
                <a:cxn ang="0">
                  <a:pos x="33" y="209"/>
                </a:cxn>
                <a:cxn ang="0">
                  <a:pos x="35" y="228"/>
                </a:cxn>
                <a:cxn ang="0">
                  <a:pos x="37" y="249"/>
                </a:cxn>
                <a:cxn ang="0">
                  <a:pos x="37" y="266"/>
                </a:cxn>
                <a:cxn ang="0">
                  <a:pos x="55" y="284"/>
                </a:cxn>
              </a:cxnLst>
              <a:rect l="0" t="0" r="r" b="b"/>
              <a:pathLst>
                <a:path w="55" h="284">
                  <a:moveTo>
                    <a:pt x="55" y="284"/>
                  </a:moveTo>
                  <a:lnTo>
                    <a:pt x="55" y="280"/>
                  </a:lnTo>
                  <a:lnTo>
                    <a:pt x="53" y="268"/>
                  </a:lnTo>
                  <a:lnTo>
                    <a:pt x="51" y="249"/>
                  </a:lnTo>
                  <a:lnTo>
                    <a:pt x="49" y="225"/>
                  </a:lnTo>
                  <a:lnTo>
                    <a:pt x="46" y="200"/>
                  </a:lnTo>
                  <a:lnTo>
                    <a:pt x="45" y="173"/>
                  </a:lnTo>
                  <a:lnTo>
                    <a:pt x="44" y="150"/>
                  </a:lnTo>
                  <a:lnTo>
                    <a:pt x="44" y="127"/>
                  </a:lnTo>
                  <a:lnTo>
                    <a:pt x="44" y="110"/>
                  </a:lnTo>
                  <a:lnTo>
                    <a:pt x="45" y="92"/>
                  </a:lnTo>
                  <a:lnTo>
                    <a:pt x="46" y="77"/>
                  </a:lnTo>
                  <a:lnTo>
                    <a:pt x="49" y="64"/>
                  </a:lnTo>
                  <a:lnTo>
                    <a:pt x="50" y="52"/>
                  </a:lnTo>
                  <a:lnTo>
                    <a:pt x="51" y="40"/>
                  </a:lnTo>
                  <a:lnTo>
                    <a:pt x="53" y="33"/>
                  </a:lnTo>
                  <a:lnTo>
                    <a:pt x="55" y="24"/>
                  </a:lnTo>
                  <a:lnTo>
                    <a:pt x="55" y="24"/>
                  </a:lnTo>
                  <a:lnTo>
                    <a:pt x="50" y="25"/>
                  </a:lnTo>
                  <a:lnTo>
                    <a:pt x="42" y="27"/>
                  </a:lnTo>
                  <a:lnTo>
                    <a:pt x="35" y="27"/>
                  </a:lnTo>
                  <a:lnTo>
                    <a:pt x="26" y="25"/>
                  </a:lnTo>
                  <a:lnTo>
                    <a:pt x="17" y="21"/>
                  </a:lnTo>
                  <a:lnTo>
                    <a:pt x="8" y="12"/>
                  </a:lnTo>
                  <a:lnTo>
                    <a:pt x="0" y="0"/>
                  </a:lnTo>
                  <a:lnTo>
                    <a:pt x="0" y="3"/>
                  </a:lnTo>
                  <a:lnTo>
                    <a:pt x="1" y="12"/>
                  </a:lnTo>
                  <a:lnTo>
                    <a:pt x="3" y="24"/>
                  </a:lnTo>
                  <a:lnTo>
                    <a:pt x="4" y="40"/>
                  </a:lnTo>
                  <a:lnTo>
                    <a:pt x="6" y="56"/>
                  </a:lnTo>
                  <a:lnTo>
                    <a:pt x="8" y="74"/>
                  </a:lnTo>
                  <a:lnTo>
                    <a:pt x="10" y="92"/>
                  </a:lnTo>
                  <a:lnTo>
                    <a:pt x="14" y="107"/>
                  </a:lnTo>
                  <a:lnTo>
                    <a:pt x="17" y="124"/>
                  </a:lnTo>
                  <a:lnTo>
                    <a:pt x="21" y="144"/>
                  </a:lnTo>
                  <a:lnTo>
                    <a:pt x="26" y="164"/>
                  </a:lnTo>
                  <a:lnTo>
                    <a:pt x="28" y="185"/>
                  </a:lnTo>
                  <a:lnTo>
                    <a:pt x="33" y="209"/>
                  </a:lnTo>
                  <a:lnTo>
                    <a:pt x="35" y="228"/>
                  </a:lnTo>
                  <a:lnTo>
                    <a:pt x="37" y="249"/>
                  </a:lnTo>
                  <a:lnTo>
                    <a:pt x="37" y="266"/>
                  </a:lnTo>
                  <a:lnTo>
                    <a:pt x="55" y="284"/>
                  </a:lnTo>
                  <a:close/>
                </a:path>
              </a:pathLst>
            </a:custGeom>
            <a:solidFill>
              <a:srgbClr val="FFFFFF"/>
            </a:solidFill>
            <a:ln w="9525">
              <a:noFill/>
              <a:round/>
              <a:headEnd/>
              <a:tailEnd/>
            </a:ln>
          </p:spPr>
          <p:txBody>
            <a:bodyPr/>
            <a:lstStyle/>
            <a:p>
              <a:endParaRPr lang="en-US"/>
            </a:p>
          </p:txBody>
        </p:sp>
        <p:sp>
          <p:nvSpPr>
            <p:cNvPr id="1242426" name="Freeform 1338"/>
            <p:cNvSpPr>
              <a:spLocks/>
            </p:cNvSpPr>
            <p:nvPr/>
          </p:nvSpPr>
          <p:spPr bwMode="auto">
            <a:xfrm>
              <a:off x="3318" y="1158"/>
              <a:ext cx="28" cy="143"/>
            </a:xfrm>
            <a:custGeom>
              <a:avLst/>
              <a:gdLst/>
              <a:ahLst/>
              <a:cxnLst>
                <a:cxn ang="0">
                  <a:pos x="55" y="284"/>
                </a:cxn>
                <a:cxn ang="0">
                  <a:pos x="55" y="284"/>
                </a:cxn>
                <a:cxn ang="0">
                  <a:pos x="55" y="280"/>
                </a:cxn>
                <a:cxn ang="0">
                  <a:pos x="53" y="268"/>
                </a:cxn>
                <a:cxn ang="0">
                  <a:pos x="51" y="249"/>
                </a:cxn>
                <a:cxn ang="0">
                  <a:pos x="49" y="225"/>
                </a:cxn>
                <a:cxn ang="0">
                  <a:pos x="46" y="200"/>
                </a:cxn>
                <a:cxn ang="0">
                  <a:pos x="45" y="173"/>
                </a:cxn>
                <a:cxn ang="0">
                  <a:pos x="44" y="150"/>
                </a:cxn>
                <a:cxn ang="0">
                  <a:pos x="44" y="127"/>
                </a:cxn>
                <a:cxn ang="0">
                  <a:pos x="44" y="110"/>
                </a:cxn>
                <a:cxn ang="0">
                  <a:pos x="45" y="92"/>
                </a:cxn>
                <a:cxn ang="0">
                  <a:pos x="46" y="77"/>
                </a:cxn>
                <a:cxn ang="0">
                  <a:pos x="49" y="64"/>
                </a:cxn>
                <a:cxn ang="0">
                  <a:pos x="50" y="52"/>
                </a:cxn>
                <a:cxn ang="0">
                  <a:pos x="51" y="40"/>
                </a:cxn>
                <a:cxn ang="0">
                  <a:pos x="53" y="33"/>
                </a:cxn>
                <a:cxn ang="0">
                  <a:pos x="55" y="24"/>
                </a:cxn>
                <a:cxn ang="0">
                  <a:pos x="55" y="24"/>
                </a:cxn>
                <a:cxn ang="0">
                  <a:pos x="50" y="25"/>
                </a:cxn>
                <a:cxn ang="0">
                  <a:pos x="42" y="27"/>
                </a:cxn>
                <a:cxn ang="0">
                  <a:pos x="35" y="27"/>
                </a:cxn>
                <a:cxn ang="0">
                  <a:pos x="26" y="25"/>
                </a:cxn>
                <a:cxn ang="0">
                  <a:pos x="17" y="21"/>
                </a:cxn>
                <a:cxn ang="0">
                  <a:pos x="8" y="12"/>
                </a:cxn>
                <a:cxn ang="0">
                  <a:pos x="0" y="0"/>
                </a:cxn>
                <a:cxn ang="0">
                  <a:pos x="0" y="3"/>
                </a:cxn>
                <a:cxn ang="0">
                  <a:pos x="1" y="12"/>
                </a:cxn>
                <a:cxn ang="0">
                  <a:pos x="3" y="24"/>
                </a:cxn>
                <a:cxn ang="0">
                  <a:pos x="4" y="40"/>
                </a:cxn>
                <a:cxn ang="0">
                  <a:pos x="6" y="56"/>
                </a:cxn>
                <a:cxn ang="0">
                  <a:pos x="8" y="74"/>
                </a:cxn>
                <a:cxn ang="0">
                  <a:pos x="10" y="92"/>
                </a:cxn>
                <a:cxn ang="0">
                  <a:pos x="14" y="107"/>
                </a:cxn>
                <a:cxn ang="0">
                  <a:pos x="17" y="124"/>
                </a:cxn>
                <a:cxn ang="0">
                  <a:pos x="21" y="144"/>
                </a:cxn>
                <a:cxn ang="0">
                  <a:pos x="26" y="164"/>
                </a:cxn>
                <a:cxn ang="0">
                  <a:pos x="28" y="185"/>
                </a:cxn>
                <a:cxn ang="0">
                  <a:pos x="33" y="209"/>
                </a:cxn>
                <a:cxn ang="0">
                  <a:pos x="35" y="228"/>
                </a:cxn>
                <a:cxn ang="0">
                  <a:pos x="37" y="249"/>
                </a:cxn>
                <a:cxn ang="0">
                  <a:pos x="37" y="266"/>
                </a:cxn>
                <a:cxn ang="0">
                  <a:pos x="55" y="284"/>
                </a:cxn>
              </a:cxnLst>
              <a:rect l="0" t="0" r="r" b="b"/>
              <a:pathLst>
                <a:path w="55" h="284">
                  <a:moveTo>
                    <a:pt x="55" y="284"/>
                  </a:moveTo>
                  <a:lnTo>
                    <a:pt x="55" y="284"/>
                  </a:lnTo>
                  <a:lnTo>
                    <a:pt x="55" y="280"/>
                  </a:lnTo>
                  <a:lnTo>
                    <a:pt x="53" y="268"/>
                  </a:lnTo>
                  <a:lnTo>
                    <a:pt x="51" y="249"/>
                  </a:lnTo>
                  <a:lnTo>
                    <a:pt x="49" y="225"/>
                  </a:lnTo>
                  <a:lnTo>
                    <a:pt x="46" y="200"/>
                  </a:lnTo>
                  <a:lnTo>
                    <a:pt x="45" y="173"/>
                  </a:lnTo>
                  <a:lnTo>
                    <a:pt x="44" y="150"/>
                  </a:lnTo>
                  <a:lnTo>
                    <a:pt x="44" y="127"/>
                  </a:lnTo>
                  <a:lnTo>
                    <a:pt x="44" y="110"/>
                  </a:lnTo>
                  <a:lnTo>
                    <a:pt x="45" y="92"/>
                  </a:lnTo>
                  <a:lnTo>
                    <a:pt x="46" y="77"/>
                  </a:lnTo>
                  <a:lnTo>
                    <a:pt x="49" y="64"/>
                  </a:lnTo>
                  <a:lnTo>
                    <a:pt x="50" y="52"/>
                  </a:lnTo>
                  <a:lnTo>
                    <a:pt x="51" y="40"/>
                  </a:lnTo>
                  <a:lnTo>
                    <a:pt x="53" y="33"/>
                  </a:lnTo>
                  <a:lnTo>
                    <a:pt x="55" y="24"/>
                  </a:lnTo>
                  <a:lnTo>
                    <a:pt x="55" y="24"/>
                  </a:lnTo>
                  <a:lnTo>
                    <a:pt x="50" y="25"/>
                  </a:lnTo>
                  <a:lnTo>
                    <a:pt x="42" y="27"/>
                  </a:lnTo>
                  <a:lnTo>
                    <a:pt x="35" y="27"/>
                  </a:lnTo>
                  <a:lnTo>
                    <a:pt x="26" y="25"/>
                  </a:lnTo>
                  <a:lnTo>
                    <a:pt x="17" y="21"/>
                  </a:lnTo>
                  <a:lnTo>
                    <a:pt x="8" y="12"/>
                  </a:lnTo>
                  <a:lnTo>
                    <a:pt x="0" y="0"/>
                  </a:lnTo>
                  <a:lnTo>
                    <a:pt x="0" y="3"/>
                  </a:lnTo>
                  <a:lnTo>
                    <a:pt x="1" y="12"/>
                  </a:lnTo>
                  <a:lnTo>
                    <a:pt x="3" y="24"/>
                  </a:lnTo>
                  <a:lnTo>
                    <a:pt x="4" y="40"/>
                  </a:lnTo>
                  <a:lnTo>
                    <a:pt x="6" y="56"/>
                  </a:lnTo>
                  <a:lnTo>
                    <a:pt x="8" y="74"/>
                  </a:lnTo>
                  <a:lnTo>
                    <a:pt x="10" y="92"/>
                  </a:lnTo>
                  <a:lnTo>
                    <a:pt x="14" y="107"/>
                  </a:lnTo>
                  <a:lnTo>
                    <a:pt x="17" y="124"/>
                  </a:lnTo>
                  <a:lnTo>
                    <a:pt x="21" y="144"/>
                  </a:lnTo>
                  <a:lnTo>
                    <a:pt x="26" y="164"/>
                  </a:lnTo>
                  <a:lnTo>
                    <a:pt x="28" y="185"/>
                  </a:lnTo>
                  <a:lnTo>
                    <a:pt x="33" y="209"/>
                  </a:lnTo>
                  <a:lnTo>
                    <a:pt x="35" y="228"/>
                  </a:lnTo>
                  <a:lnTo>
                    <a:pt x="37" y="249"/>
                  </a:lnTo>
                  <a:lnTo>
                    <a:pt x="37" y="266"/>
                  </a:lnTo>
                  <a:lnTo>
                    <a:pt x="55" y="284"/>
                  </a:lnTo>
                  <a:close/>
                </a:path>
              </a:pathLst>
            </a:custGeom>
            <a:noFill/>
            <a:ln w="1588">
              <a:solidFill>
                <a:srgbClr val="000000"/>
              </a:solidFill>
              <a:prstDash val="solid"/>
              <a:round/>
              <a:headEnd/>
              <a:tailEnd/>
            </a:ln>
          </p:spPr>
          <p:txBody>
            <a:bodyPr/>
            <a:lstStyle/>
            <a:p>
              <a:endParaRPr lang="en-US"/>
            </a:p>
          </p:txBody>
        </p:sp>
        <p:sp>
          <p:nvSpPr>
            <p:cNvPr id="1242427" name="Freeform 1339"/>
            <p:cNvSpPr>
              <a:spLocks/>
            </p:cNvSpPr>
            <p:nvPr/>
          </p:nvSpPr>
          <p:spPr bwMode="auto">
            <a:xfrm>
              <a:off x="3335" y="1177"/>
              <a:ext cx="3" cy="19"/>
            </a:xfrm>
            <a:custGeom>
              <a:avLst/>
              <a:gdLst/>
              <a:ahLst/>
              <a:cxnLst>
                <a:cxn ang="0">
                  <a:pos x="5" y="0"/>
                </a:cxn>
                <a:cxn ang="0">
                  <a:pos x="5" y="0"/>
                </a:cxn>
                <a:cxn ang="0">
                  <a:pos x="1" y="10"/>
                </a:cxn>
                <a:cxn ang="0">
                  <a:pos x="0" y="18"/>
                </a:cxn>
                <a:cxn ang="0">
                  <a:pos x="0" y="28"/>
                </a:cxn>
                <a:cxn ang="0">
                  <a:pos x="0" y="37"/>
                </a:cxn>
              </a:cxnLst>
              <a:rect l="0" t="0" r="r" b="b"/>
              <a:pathLst>
                <a:path w="5" h="37">
                  <a:moveTo>
                    <a:pt x="5" y="0"/>
                  </a:moveTo>
                  <a:lnTo>
                    <a:pt x="5" y="0"/>
                  </a:lnTo>
                  <a:lnTo>
                    <a:pt x="1" y="10"/>
                  </a:lnTo>
                  <a:lnTo>
                    <a:pt x="0" y="18"/>
                  </a:lnTo>
                  <a:lnTo>
                    <a:pt x="0" y="28"/>
                  </a:lnTo>
                  <a:lnTo>
                    <a:pt x="0" y="37"/>
                  </a:lnTo>
                </a:path>
              </a:pathLst>
            </a:custGeom>
            <a:noFill/>
            <a:ln w="1588">
              <a:solidFill>
                <a:srgbClr val="000000"/>
              </a:solidFill>
              <a:prstDash val="solid"/>
              <a:round/>
              <a:headEnd/>
              <a:tailEnd/>
            </a:ln>
          </p:spPr>
          <p:txBody>
            <a:bodyPr/>
            <a:lstStyle/>
            <a:p>
              <a:endParaRPr lang="en-US"/>
            </a:p>
          </p:txBody>
        </p:sp>
        <p:sp>
          <p:nvSpPr>
            <p:cNvPr id="1242428" name="Freeform 1340"/>
            <p:cNvSpPr>
              <a:spLocks/>
            </p:cNvSpPr>
            <p:nvPr/>
          </p:nvSpPr>
          <p:spPr bwMode="auto">
            <a:xfrm>
              <a:off x="3317" y="1156"/>
              <a:ext cx="32" cy="19"/>
            </a:xfrm>
            <a:custGeom>
              <a:avLst/>
              <a:gdLst/>
              <a:ahLst/>
              <a:cxnLst>
                <a:cxn ang="0">
                  <a:pos x="36" y="19"/>
                </a:cxn>
                <a:cxn ang="0">
                  <a:pos x="31" y="19"/>
                </a:cxn>
                <a:cxn ang="0">
                  <a:pos x="29" y="16"/>
                </a:cxn>
                <a:cxn ang="0">
                  <a:pos x="24" y="15"/>
                </a:cxn>
                <a:cxn ang="0">
                  <a:pos x="20" y="13"/>
                </a:cxn>
                <a:cxn ang="0">
                  <a:pos x="13" y="13"/>
                </a:cxn>
                <a:cxn ang="0">
                  <a:pos x="9" y="9"/>
                </a:cxn>
                <a:cxn ang="0">
                  <a:pos x="4" y="4"/>
                </a:cxn>
                <a:cxn ang="0">
                  <a:pos x="0" y="0"/>
                </a:cxn>
                <a:cxn ang="0">
                  <a:pos x="3" y="6"/>
                </a:cxn>
                <a:cxn ang="0">
                  <a:pos x="4" y="13"/>
                </a:cxn>
                <a:cxn ang="0">
                  <a:pos x="7" y="21"/>
                </a:cxn>
                <a:cxn ang="0">
                  <a:pos x="11" y="28"/>
                </a:cxn>
                <a:cxn ang="0">
                  <a:pos x="12" y="30"/>
                </a:cxn>
                <a:cxn ang="0">
                  <a:pos x="13" y="30"/>
                </a:cxn>
                <a:cxn ang="0">
                  <a:pos x="13" y="28"/>
                </a:cxn>
                <a:cxn ang="0">
                  <a:pos x="15" y="30"/>
                </a:cxn>
                <a:cxn ang="0">
                  <a:pos x="15" y="31"/>
                </a:cxn>
                <a:cxn ang="0">
                  <a:pos x="17" y="31"/>
                </a:cxn>
                <a:cxn ang="0">
                  <a:pos x="18" y="33"/>
                </a:cxn>
                <a:cxn ang="0">
                  <a:pos x="21" y="34"/>
                </a:cxn>
                <a:cxn ang="0">
                  <a:pos x="22" y="36"/>
                </a:cxn>
                <a:cxn ang="0">
                  <a:pos x="26" y="36"/>
                </a:cxn>
                <a:cxn ang="0">
                  <a:pos x="27" y="34"/>
                </a:cxn>
                <a:cxn ang="0">
                  <a:pos x="29" y="34"/>
                </a:cxn>
                <a:cxn ang="0">
                  <a:pos x="31" y="36"/>
                </a:cxn>
                <a:cxn ang="0">
                  <a:pos x="32" y="39"/>
                </a:cxn>
                <a:cxn ang="0">
                  <a:pos x="36" y="39"/>
                </a:cxn>
                <a:cxn ang="0">
                  <a:pos x="39" y="36"/>
                </a:cxn>
                <a:cxn ang="0">
                  <a:pos x="43" y="34"/>
                </a:cxn>
                <a:cxn ang="0">
                  <a:pos x="44" y="33"/>
                </a:cxn>
                <a:cxn ang="0">
                  <a:pos x="49" y="33"/>
                </a:cxn>
                <a:cxn ang="0">
                  <a:pos x="52" y="33"/>
                </a:cxn>
                <a:cxn ang="0">
                  <a:pos x="56" y="33"/>
                </a:cxn>
                <a:cxn ang="0">
                  <a:pos x="58" y="30"/>
                </a:cxn>
                <a:cxn ang="0">
                  <a:pos x="61" y="27"/>
                </a:cxn>
                <a:cxn ang="0">
                  <a:pos x="62" y="21"/>
                </a:cxn>
                <a:cxn ang="0">
                  <a:pos x="63" y="15"/>
                </a:cxn>
                <a:cxn ang="0">
                  <a:pos x="65" y="6"/>
                </a:cxn>
                <a:cxn ang="0">
                  <a:pos x="63" y="9"/>
                </a:cxn>
                <a:cxn ang="0">
                  <a:pos x="61" y="9"/>
                </a:cxn>
                <a:cxn ang="0">
                  <a:pos x="58" y="13"/>
                </a:cxn>
                <a:cxn ang="0">
                  <a:pos x="56" y="13"/>
                </a:cxn>
                <a:cxn ang="0">
                  <a:pos x="49" y="15"/>
                </a:cxn>
                <a:cxn ang="0">
                  <a:pos x="45" y="16"/>
                </a:cxn>
                <a:cxn ang="0">
                  <a:pos x="40" y="19"/>
                </a:cxn>
                <a:cxn ang="0">
                  <a:pos x="36" y="19"/>
                </a:cxn>
              </a:cxnLst>
              <a:rect l="0" t="0" r="r" b="b"/>
              <a:pathLst>
                <a:path w="65" h="39">
                  <a:moveTo>
                    <a:pt x="36" y="19"/>
                  </a:moveTo>
                  <a:lnTo>
                    <a:pt x="31" y="19"/>
                  </a:lnTo>
                  <a:lnTo>
                    <a:pt x="29" y="16"/>
                  </a:lnTo>
                  <a:lnTo>
                    <a:pt x="24" y="15"/>
                  </a:lnTo>
                  <a:lnTo>
                    <a:pt x="20" y="13"/>
                  </a:lnTo>
                  <a:lnTo>
                    <a:pt x="13" y="13"/>
                  </a:lnTo>
                  <a:lnTo>
                    <a:pt x="9" y="9"/>
                  </a:lnTo>
                  <a:lnTo>
                    <a:pt x="4" y="4"/>
                  </a:lnTo>
                  <a:lnTo>
                    <a:pt x="0" y="0"/>
                  </a:lnTo>
                  <a:lnTo>
                    <a:pt x="3" y="6"/>
                  </a:lnTo>
                  <a:lnTo>
                    <a:pt x="4" y="13"/>
                  </a:lnTo>
                  <a:lnTo>
                    <a:pt x="7" y="21"/>
                  </a:lnTo>
                  <a:lnTo>
                    <a:pt x="11" y="28"/>
                  </a:lnTo>
                  <a:lnTo>
                    <a:pt x="12" y="30"/>
                  </a:lnTo>
                  <a:lnTo>
                    <a:pt x="13" y="30"/>
                  </a:lnTo>
                  <a:lnTo>
                    <a:pt x="13" y="28"/>
                  </a:lnTo>
                  <a:lnTo>
                    <a:pt x="15" y="30"/>
                  </a:lnTo>
                  <a:lnTo>
                    <a:pt x="15" y="31"/>
                  </a:lnTo>
                  <a:lnTo>
                    <a:pt x="17" y="31"/>
                  </a:lnTo>
                  <a:lnTo>
                    <a:pt x="18" y="33"/>
                  </a:lnTo>
                  <a:lnTo>
                    <a:pt x="21" y="34"/>
                  </a:lnTo>
                  <a:lnTo>
                    <a:pt x="22" y="36"/>
                  </a:lnTo>
                  <a:lnTo>
                    <a:pt x="26" y="36"/>
                  </a:lnTo>
                  <a:lnTo>
                    <a:pt x="27" y="34"/>
                  </a:lnTo>
                  <a:lnTo>
                    <a:pt x="29" y="34"/>
                  </a:lnTo>
                  <a:lnTo>
                    <a:pt x="31" y="36"/>
                  </a:lnTo>
                  <a:lnTo>
                    <a:pt x="32" y="39"/>
                  </a:lnTo>
                  <a:lnTo>
                    <a:pt x="36" y="39"/>
                  </a:lnTo>
                  <a:lnTo>
                    <a:pt x="39" y="36"/>
                  </a:lnTo>
                  <a:lnTo>
                    <a:pt x="43" y="34"/>
                  </a:lnTo>
                  <a:lnTo>
                    <a:pt x="44" y="33"/>
                  </a:lnTo>
                  <a:lnTo>
                    <a:pt x="49" y="33"/>
                  </a:lnTo>
                  <a:lnTo>
                    <a:pt x="52" y="33"/>
                  </a:lnTo>
                  <a:lnTo>
                    <a:pt x="56" y="33"/>
                  </a:lnTo>
                  <a:lnTo>
                    <a:pt x="58" y="30"/>
                  </a:lnTo>
                  <a:lnTo>
                    <a:pt x="61" y="27"/>
                  </a:lnTo>
                  <a:lnTo>
                    <a:pt x="62" y="21"/>
                  </a:lnTo>
                  <a:lnTo>
                    <a:pt x="63" y="15"/>
                  </a:lnTo>
                  <a:lnTo>
                    <a:pt x="65" y="6"/>
                  </a:lnTo>
                  <a:lnTo>
                    <a:pt x="63" y="9"/>
                  </a:lnTo>
                  <a:lnTo>
                    <a:pt x="61" y="9"/>
                  </a:lnTo>
                  <a:lnTo>
                    <a:pt x="58" y="13"/>
                  </a:lnTo>
                  <a:lnTo>
                    <a:pt x="56" y="13"/>
                  </a:lnTo>
                  <a:lnTo>
                    <a:pt x="49" y="15"/>
                  </a:lnTo>
                  <a:lnTo>
                    <a:pt x="45" y="16"/>
                  </a:lnTo>
                  <a:lnTo>
                    <a:pt x="40" y="19"/>
                  </a:lnTo>
                  <a:lnTo>
                    <a:pt x="36" y="19"/>
                  </a:lnTo>
                  <a:close/>
                </a:path>
              </a:pathLst>
            </a:custGeom>
            <a:solidFill>
              <a:srgbClr val="FFFFFF"/>
            </a:solidFill>
            <a:ln w="9525">
              <a:noFill/>
              <a:round/>
              <a:headEnd/>
              <a:tailEnd/>
            </a:ln>
          </p:spPr>
          <p:txBody>
            <a:bodyPr/>
            <a:lstStyle/>
            <a:p>
              <a:endParaRPr lang="en-US"/>
            </a:p>
          </p:txBody>
        </p:sp>
        <p:sp>
          <p:nvSpPr>
            <p:cNvPr id="1242429" name="Freeform 1341"/>
            <p:cNvSpPr>
              <a:spLocks/>
            </p:cNvSpPr>
            <p:nvPr/>
          </p:nvSpPr>
          <p:spPr bwMode="auto">
            <a:xfrm>
              <a:off x="3317" y="1156"/>
              <a:ext cx="32" cy="19"/>
            </a:xfrm>
            <a:custGeom>
              <a:avLst/>
              <a:gdLst/>
              <a:ahLst/>
              <a:cxnLst>
                <a:cxn ang="0">
                  <a:pos x="36" y="19"/>
                </a:cxn>
                <a:cxn ang="0">
                  <a:pos x="36" y="19"/>
                </a:cxn>
                <a:cxn ang="0">
                  <a:pos x="31" y="19"/>
                </a:cxn>
                <a:cxn ang="0">
                  <a:pos x="29" y="16"/>
                </a:cxn>
                <a:cxn ang="0">
                  <a:pos x="24" y="15"/>
                </a:cxn>
                <a:cxn ang="0">
                  <a:pos x="20" y="13"/>
                </a:cxn>
                <a:cxn ang="0">
                  <a:pos x="13" y="13"/>
                </a:cxn>
                <a:cxn ang="0">
                  <a:pos x="9" y="9"/>
                </a:cxn>
                <a:cxn ang="0">
                  <a:pos x="4" y="4"/>
                </a:cxn>
                <a:cxn ang="0">
                  <a:pos x="0" y="0"/>
                </a:cxn>
                <a:cxn ang="0">
                  <a:pos x="3" y="6"/>
                </a:cxn>
                <a:cxn ang="0">
                  <a:pos x="4" y="13"/>
                </a:cxn>
                <a:cxn ang="0">
                  <a:pos x="7" y="21"/>
                </a:cxn>
                <a:cxn ang="0">
                  <a:pos x="11" y="28"/>
                </a:cxn>
                <a:cxn ang="0">
                  <a:pos x="12" y="30"/>
                </a:cxn>
                <a:cxn ang="0">
                  <a:pos x="13" y="30"/>
                </a:cxn>
                <a:cxn ang="0">
                  <a:pos x="13" y="28"/>
                </a:cxn>
                <a:cxn ang="0">
                  <a:pos x="15" y="30"/>
                </a:cxn>
                <a:cxn ang="0">
                  <a:pos x="15" y="31"/>
                </a:cxn>
                <a:cxn ang="0">
                  <a:pos x="17" y="31"/>
                </a:cxn>
                <a:cxn ang="0">
                  <a:pos x="18" y="33"/>
                </a:cxn>
                <a:cxn ang="0">
                  <a:pos x="21" y="34"/>
                </a:cxn>
                <a:cxn ang="0">
                  <a:pos x="22" y="36"/>
                </a:cxn>
                <a:cxn ang="0">
                  <a:pos x="26" y="36"/>
                </a:cxn>
                <a:cxn ang="0">
                  <a:pos x="27" y="34"/>
                </a:cxn>
                <a:cxn ang="0">
                  <a:pos x="29" y="34"/>
                </a:cxn>
                <a:cxn ang="0">
                  <a:pos x="31" y="36"/>
                </a:cxn>
                <a:cxn ang="0">
                  <a:pos x="32" y="39"/>
                </a:cxn>
                <a:cxn ang="0">
                  <a:pos x="36" y="39"/>
                </a:cxn>
                <a:cxn ang="0">
                  <a:pos x="39" y="36"/>
                </a:cxn>
                <a:cxn ang="0">
                  <a:pos x="43" y="34"/>
                </a:cxn>
                <a:cxn ang="0">
                  <a:pos x="44" y="33"/>
                </a:cxn>
                <a:cxn ang="0">
                  <a:pos x="49" y="33"/>
                </a:cxn>
                <a:cxn ang="0">
                  <a:pos x="52" y="33"/>
                </a:cxn>
                <a:cxn ang="0">
                  <a:pos x="56" y="33"/>
                </a:cxn>
                <a:cxn ang="0">
                  <a:pos x="58" y="30"/>
                </a:cxn>
                <a:cxn ang="0">
                  <a:pos x="61" y="27"/>
                </a:cxn>
                <a:cxn ang="0">
                  <a:pos x="62" y="21"/>
                </a:cxn>
                <a:cxn ang="0">
                  <a:pos x="63" y="15"/>
                </a:cxn>
                <a:cxn ang="0">
                  <a:pos x="65" y="6"/>
                </a:cxn>
                <a:cxn ang="0">
                  <a:pos x="63" y="9"/>
                </a:cxn>
                <a:cxn ang="0">
                  <a:pos x="61" y="9"/>
                </a:cxn>
                <a:cxn ang="0">
                  <a:pos x="58" y="13"/>
                </a:cxn>
                <a:cxn ang="0">
                  <a:pos x="56" y="13"/>
                </a:cxn>
                <a:cxn ang="0">
                  <a:pos x="49" y="15"/>
                </a:cxn>
                <a:cxn ang="0">
                  <a:pos x="45" y="16"/>
                </a:cxn>
                <a:cxn ang="0">
                  <a:pos x="40" y="19"/>
                </a:cxn>
                <a:cxn ang="0">
                  <a:pos x="36" y="19"/>
                </a:cxn>
              </a:cxnLst>
              <a:rect l="0" t="0" r="r" b="b"/>
              <a:pathLst>
                <a:path w="65" h="39">
                  <a:moveTo>
                    <a:pt x="36" y="19"/>
                  </a:moveTo>
                  <a:lnTo>
                    <a:pt x="36" y="19"/>
                  </a:lnTo>
                  <a:lnTo>
                    <a:pt x="31" y="19"/>
                  </a:lnTo>
                  <a:lnTo>
                    <a:pt x="29" y="16"/>
                  </a:lnTo>
                  <a:lnTo>
                    <a:pt x="24" y="15"/>
                  </a:lnTo>
                  <a:lnTo>
                    <a:pt x="20" y="13"/>
                  </a:lnTo>
                  <a:lnTo>
                    <a:pt x="13" y="13"/>
                  </a:lnTo>
                  <a:lnTo>
                    <a:pt x="9" y="9"/>
                  </a:lnTo>
                  <a:lnTo>
                    <a:pt x="4" y="4"/>
                  </a:lnTo>
                  <a:lnTo>
                    <a:pt x="0" y="0"/>
                  </a:lnTo>
                  <a:lnTo>
                    <a:pt x="3" y="6"/>
                  </a:lnTo>
                  <a:lnTo>
                    <a:pt x="4" y="13"/>
                  </a:lnTo>
                  <a:lnTo>
                    <a:pt x="7" y="21"/>
                  </a:lnTo>
                  <a:lnTo>
                    <a:pt x="11" y="28"/>
                  </a:lnTo>
                  <a:lnTo>
                    <a:pt x="12" y="30"/>
                  </a:lnTo>
                  <a:lnTo>
                    <a:pt x="13" y="30"/>
                  </a:lnTo>
                  <a:lnTo>
                    <a:pt x="13" y="28"/>
                  </a:lnTo>
                  <a:lnTo>
                    <a:pt x="15" y="30"/>
                  </a:lnTo>
                  <a:lnTo>
                    <a:pt x="15" y="31"/>
                  </a:lnTo>
                  <a:lnTo>
                    <a:pt x="17" y="31"/>
                  </a:lnTo>
                  <a:lnTo>
                    <a:pt x="18" y="33"/>
                  </a:lnTo>
                  <a:lnTo>
                    <a:pt x="21" y="34"/>
                  </a:lnTo>
                  <a:lnTo>
                    <a:pt x="22" y="36"/>
                  </a:lnTo>
                  <a:lnTo>
                    <a:pt x="26" y="36"/>
                  </a:lnTo>
                  <a:lnTo>
                    <a:pt x="27" y="34"/>
                  </a:lnTo>
                  <a:lnTo>
                    <a:pt x="29" y="34"/>
                  </a:lnTo>
                  <a:lnTo>
                    <a:pt x="31" y="36"/>
                  </a:lnTo>
                  <a:lnTo>
                    <a:pt x="32" y="39"/>
                  </a:lnTo>
                  <a:lnTo>
                    <a:pt x="36" y="39"/>
                  </a:lnTo>
                  <a:lnTo>
                    <a:pt x="39" y="36"/>
                  </a:lnTo>
                  <a:lnTo>
                    <a:pt x="43" y="34"/>
                  </a:lnTo>
                  <a:lnTo>
                    <a:pt x="44" y="33"/>
                  </a:lnTo>
                  <a:lnTo>
                    <a:pt x="49" y="33"/>
                  </a:lnTo>
                  <a:lnTo>
                    <a:pt x="52" y="33"/>
                  </a:lnTo>
                  <a:lnTo>
                    <a:pt x="56" y="33"/>
                  </a:lnTo>
                  <a:lnTo>
                    <a:pt x="58" y="30"/>
                  </a:lnTo>
                  <a:lnTo>
                    <a:pt x="61" y="27"/>
                  </a:lnTo>
                  <a:lnTo>
                    <a:pt x="62" y="21"/>
                  </a:lnTo>
                  <a:lnTo>
                    <a:pt x="63" y="15"/>
                  </a:lnTo>
                  <a:lnTo>
                    <a:pt x="65" y="6"/>
                  </a:lnTo>
                  <a:lnTo>
                    <a:pt x="63" y="9"/>
                  </a:lnTo>
                  <a:lnTo>
                    <a:pt x="61" y="9"/>
                  </a:lnTo>
                  <a:lnTo>
                    <a:pt x="58" y="13"/>
                  </a:lnTo>
                  <a:lnTo>
                    <a:pt x="56" y="13"/>
                  </a:lnTo>
                  <a:lnTo>
                    <a:pt x="49" y="15"/>
                  </a:lnTo>
                  <a:lnTo>
                    <a:pt x="45" y="16"/>
                  </a:lnTo>
                  <a:lnTo>
                    <a:pt x="40" y="19"/>
                  </a:lnTo>
                  <a:lnTo>
                    <a:pt x="36" y="19"/>
                  </a:lnTo>
                  <a:close/>
                </a:path>
              </a:pathLst>
            </a:custGeom>
            <a:noFill/>
            <a:ln w="1588">
              <a:solidFill>
                <a:srgbClr val="000000"/>
              </a:solidFill>
              <a:prstDash val="solid"/>
              <a:round/>
              <a:headEnd/>
              <a:tailEnd/>
            </a:ln>
          </p:spPr>
          <p:txBody>
            <a:bodyPr/>
            <a:lstStyle/>
            <a:p>
              <a:endParaRPr lang="en-US"/>
            </a:p>
          </p:txBody>
        </p:sp>
        <p:sp>
          <p:nvSpPr>
            <p:cNvPr id="1242430" name="Freeform 1342"/>
            <p:cNvSpPr>
              <a:spLocks/>
            </p:cNvSpPr>
            <p:nvPr/>
          </p:nvSpPr>
          <p:spPr bwMode="auto">
            <a:xfrm>
              <a:off x="3344" y="1158"/>
              <a:ext cx="4" cy="9"/>
            </a:xfrm>
            <a:custGeom>
              <a:avLst/>
              <a:gdLst/>
              <a:ahLst/>
              <a:cxnLst>
                <a:cxn ang="0">
                  <a:pos x="6" y="0"/>
                </a:cxn>
                <a:cxn ang="0">
                  <a:pos x="6" y="0"/>
                </a:cxn>
                <a:cxn ang="0">
                  <a:pos x="5" y="3"/>
                </a:cxn>
                <a:cxn ang="0">
                  <a:pos x="2" y="9"/>
                </a:cxn>
                <a:cxn ang="0">
                  <a:pos x="2" y="13"/>
                </a:cxn>
                <a:cxn ang="0">
                  <a:pos x="0" y="18"/>
                </a:cxn>
              </a:cxnLst>
              <a:rect l="0" t="0" r="r" b="b"/>
              <a:pathLst>
                <a:path w="6" h="18">
                  <a:moveTo>
                    <a:pt x="6" y="0"/>
                  </a:moveTo>
                  <a:lnTo>
                    <a:pt x="6" y="0"/>
                  </a:lnTo>
                  <a:lnTo>
                    <a:pt x="5" y="3"/>
                  </a:lnTo>
                  <a:lnTo>
                    <a:pt x="2" y="9"/>
                  </a:lnTo>
                  <a:lnTo>
                    <a:pt x="2" y="13"/>
                  </a:lnTo>
                  <a:lnTo>
                    <a:pt x="0" y="18"/>
                  </a:lnTo>
                </a:path>
              </a:pathLst>
            </a:custGeom>
            <a:noFill/>
            <a:ln w="1588">
              <a:solidFill>
                <a:srgbClr val="000000"/>
              </a:solidFill>
              <a:prstDash val="solid"/>
              <a:round/>
              <a:headEnd/>
              <a:tailEnd/>
            </a:ln>
          </p:spPr>
          <p:txBody>
            <a:bodyPr/>
            <a:lstStyle/>
            <a:p>
              <a:endParaRPr lang="en-US"/>
            </a:p>
          </p:txBody>
        </p:sp>
        <p:sp>
          <p:nvSpPr>
            <p:cNvPr id="1242431" name="Freeform 1343"/>
            <p:cNvSpPr>
              <a:spLocks/>
            </p:cNvSpPr>
            <p:nvPr/>
          </p:nvSpPr>
          <p:spPr bwMode="auto">
            <a:xfrm>
              <a:off x="3336" y="1163"/>
              <a:ext cx="2" cy="4"/>
            </a:xfrm>
            <a:custGeom>
              <a:avLst/>
              <a:gdLst/>
              <a:ahLst/>
              <a:cxnLst>
                <a:cxn ang="0">
                  <a:pos x="4" y="0"/>
                </a:cxn>
                <a:cxn ang="0">
                  <a:pos x="4" y="0"/>
                </a:cxn>
                <a:cxn ang="0">
                  <a:pos x="1" y="1"/>
                </a:cxn>
                <a:cxn ang="0">
                  <a:pos x="1" y="4"/>
                </a:cxn>
                <a:cxn ang="0">
                  <a:pos x="1" y="6"/>
                </a:cxn>
                <a:cxn ang="0">
                  <a:pos x="0" y="9"/>
                </a:cxn>
              </a:cxnLst>
              <a:rect l="0" t="0" r="r" b="b"/>
              <a:pathLst>
                <a:path w="4" h="9">
                  <a:moveTo>
                    <a:pt x="4" y="0"/>
                  </a:moveTo>
                  <a:lnTo>
                    <a:pt x="4" y="0"/>
                  </a:lnTo>
                  <a:lnTo>
                    <a:pt x="1" y="1"/>
                  </a:lnTo>
                  <a:lnTo>
                    <a:pt x="1" y="4"/>
                  </a:lnTo>
                  <a:lnTo>
                    <a:pt x="1" y="6"/>
                  </a:lnTo>
                  <a:lnTo>
                    <a:pt x="0" y="9"/>
                  </a:lnTo>
                </a:path>
              </a:pathLst>
            </a:custGeom>
            <a:noFill/>
            <a:ln w="1588">
              <a:solidFill>
                <a:srgbClr val="000000"/>
              </a:solidFill>
              <a:prstDash val="solid"/>
              <a:round/>
              <a:headEnd/>
              <a:tailEnd/>
            </a:ln>
          </p:spPr>
          <p:txBody>
            <a:bodyPr/>
            <a:lstStyle/>
            <a:p>
              <a:endParaRPr lang="en-US"/>
            </a:p>
          </p:txBody>
        </p:sp>
        <p:sp>
          <p:nvSpPr>
            <p:cNvPr id="1242432" name="Freeform 1344"/>
            <p:cNvSpPr>
              <a:spLocks/>
            </p:cNvSpPr>
            <p:nvPr/>
          </p:nvSpPr>
          <p:spPr bwMode="auto">
            <a:xfrm>
              <a:off x="3319" y="1157"/>
              <a:ext cx="3" cy="6"/>
            </a:xfrm>
            <a:custGeom>
              <a:avLst/>
              <a:gdLst/>
              <a:ahLst/>
              <a:cxnLst>
                <a:cxn ang="0">
                  <a:pos x="0" y="0"/>
                </a:cxn>
                <a:cxn ang="0">
                  <a:pos x="0" y="0"/>
                </a:cxn>
                <a:cxn ang="0">
                  <a:pos x="3" y="3"/>
                </a:cxn>
                <a:cxn ang="0">
                  <a:pos x="5" y="6"/>
                </a:cxn>
                <a:cxn ang="0">
                  <a:pos x="8" y="9"/>
                </a:cxn>
                <a:cxn ang="0">
                  <a:pos x="8" y="12"/>
                </a:cxn>
              </a:cxnLst>
              <a:rect l="0" t="0" r="r" b="b"/>
              <a:pathLst>
                <a:path w="8" h="12">
                  <a:moveTo>
                    <a:pt x="0" y="0"/>
                  </a:moveTo>
                  <a:lnTo>
                    <a:pt x="0" y="0"/>
                  </a:lnTo>
                  <a:lnTo>
                    <a:pt x="3" y="3"/>
                  </a:lnTo>
                  <a:lnTo>
                    <a:pt x="5" y="6"/>
                  </a:lnTo>
                  <a:lnTo>
                    <a:pt x="8" y="9"/>
                  </a:lnTo>
                  <a:lnTo>
                    <a:pt x="8" y="12"/>
                  </a:lnTo>
                </a:path>
              </a:pathLst>
            </a:custGeom>
            <a:noFill/>
            <a:ln w="1588">
              <a:solidFill>
                <a:srgbClr val="000000"/>
              </a:solidFill>
              <a:prstDash val="solid"/>
              <a:round/>
              <a:headEnd/>
              <a:tailEnd/>
            </a:ln>
          </p:spPr>
          <p:txBody>
            <a:bodyPr/>
            <a:lstStyle/>
            <a:p>
              <a:endParaRPr lang="en-US"/>
            </a:p>
          </p:txBody>
        </p:sp>
        <p:sp>
          <p:nvSpPr>
            <p:cNvPr id="1242433" name="Freeform 1345"/>
            <p:cNvSpPr>
              <a:spLocks/>
            </p:cNvSpPr>
            <p:nvPr/>
          </p:nvSpPr>
          <p:spPr bwMode="auto">
            <a:xfrm>
              <a:off x="3322" y="1158"/>
              <a:ext cx="4" cy="12"/>
            </a:xfrm>
            <a:custGeom>
              <a:avLst/>
              <a:gdLst/>
              <a:ahLst/>
              <a:cxnLst>
                <a:cxn ang="0">
                  <a:pos x="0" y="0"/>
                </a:cxn>
                <a:cxn ang="0">
                  <a:pos x="0" y="0"/>
                </a:cxn>
                <a:cxn ang="0">
                  <a:pos x="3" y="7"/>
                </a:cxn>
                <a:cxn ang="0">
                  <a:pos x="6" y="13"/>
                </a:cxn>
                <a:cxn ang="0">
                  <a:pos x="8" y="21"/>
                </a:cxn>
                <a:cxn ang="0">
                  <a:pos x="8" y="24"/>
                </a:cxn>
              </a:cxnLst>
              <a:rect l="0" t="0" r="r" b="b"/>
              <a:pathLst>
                <a:path w="8" h="24">
                  <a:moveTo>
                    <a:pt x="0" y="0"/>
                  </a:moveTo>
                  <a:lnTo>
                    <a:pt x="0" y="0"/>
                  </a:lnTo>
                  <a:lnTo>
                    <a:pt x="3" y="7"/>
                  </a:lnTo>
                  <a:lnTo>
                    <a:pt x="6" y="13"/>
                  </a:lnTo>
                  <a:lnTo>
                    <a:pt x="8" y="21"/>
                  </a:lnTo>
                  <a:lnTo>
                    <a:pt x="8" y="24"/>
                  </a:lnTo>
                </a:path>
              </a:pathLst>
            </a:custGeom>
            <a:noFill/>
            <a:ln w="1588">
              <a:solidFill>
                <a:srgbClr val="000000"/>
              </a:solidFill>
              <a:prstDash val="solid"/>
              <a:round/>
              <a:headEnd/>
              <a:tailEnd/>
            </a:ln>
          </p:spPr>
          <p:txBody>
            <a:bodyPr/>
            <a:lstStyle/>
            <a:p>
              <a:endParaRPr lang="en-US"/>
            </a:p>
          </p:txBody>
        </p:sp>
        <p:sp>
          <p:nvSpPr>
            <p:cNvPr id="1242434" name="Freeform 1346"/>
            <p:cNvSpPr>
              <a:spLocks/>
            </p:cNvSpPr>
            <p:nvPr/>
          </p:nvSpPr>
          <p:spPr bwMode="auto">
            <a:xfrm>
              <a:off x="3346" y="1158"/>
              <a:ext cx="3" cy="12"/>
            </a:xfrm>
            <a:custGeom>
              <a:avLst/>
              <a:gdLst/>
              <a:ahLst/>
              <a:cxnLst>
                <a:cxn ang="0">
                  <a:pos x="0" y="24"/>
                </a:cxn>
                <a:cxn ang="0">
                  <a:pos x="0" y="24"/>
                </a:cxn>
                <a:cxn ang="0">
                  <a:pos x="3" y="21"/>
                </a:cxn>
                <a:cxn ang="0">
                  <a:pos x="4" y="15"/>
                </a:cxn>
                <a:cxn ang="0">
                  <a:pos x="5" y="9"/>
                </a:cxn>
                <a:cxn ang="0">
                  <a:pos x="7" y="0"/>
                </a:cxn>
              </a:cxnLst>
              <a:rect l="0" t="0" r="r" b="b"/>
              <a:pathLst>
                <a:path w="7" h="24">
                  <a:moveTo>
                    <a:pt x="0" y="24"/>
                  </a:moveTo>
                  <a:lnTo>
                    <a:pt x="0" y="24"/>
                  </a:lnTo>
                  <a:lnTo>
                    <a:pt x="3" y="21"/>
                  </a:lnTo>
                  <a:lnTo>
                    <a:pt x="4" y="15"/>
                  </a:lnTo>
                  <a:lnTo>
                    <a:pt x="5" y="9"/>
                  </a:lnTo>
                  <a:lnTo>
                    <a:pt x="7" y="0"/>
                  </a:lnTo>
                </a:path>
              </a:pathLst>
            </a:custGeom>
            <a:noFill/>
            <a:ln w="1588">
              <a:solidFill>
                <a:srgbClr val="000000"/>
              </a:solidFill>
              <a:prstDash val="solid"/>
              <a:round/>
              <a:headEnd/>
              <a:tailEnd/>
            </a:ln>
          </p:spPr>
          <p:txBody>
            <a:bodyPr/>
            <a:lstStyle/>
            <a:p>
              <a:endParaRPr lang="en-US"/>
            </a:p>
          </p:txBody>
        </p:sp>
        <p:sp>
          <p:nvSpPr>
            <p:cNvPr id="1242435" name="Freeform 1347"/>
            <p:cNvSpPr>
              <a:spLocks/>
            </p:cNvSpPr>
            <p:nvPr/>
          </p:nvSpPr>
          <p:spPr bwMode="auto">
            <a:xfrm>
              <a:off x="3317" y="1156"/>
              <a:ext cx="5" cy="14"/>
            </a:xfrm>
            <a:custGeom>
              <a:avLst/>
              <a:gdLst/>
              <a:ahLst/>
              <a:cxnLst>
                <a:cxn ang="0">
                  <a:pos x="0" y="0"/>
                </a:cxn>
                <a:cxn ang="0">
                  <a:pos x="0" y="0"/>
                </a:cxn>
                <a:cxn ang="0">
                  <a:pos x="3" y="6"/>
                </a:cxn>
                <a:cxn ang="0">
                  <a:pos x="4" y="13"/>
                </a:cxn>
                <a:cxn ang="0">
                  <a:pos x="7" y="21"/>
                </a:cxn>
                <a:cxn ang="0">
                  <a:pos x="11" y="28"/>
                </a:cxn>
              </a:cxnLst>
              <a:rect l="0" t="0" r="r" b="b"/>
              <a:pathLst>
                <a:path w="11" h="28">
                  <a:moveTo>
                    <a:pt x="0" y="0"/>
                  </a:moveTo>
                  <a:lnTo>
                    <a:pt x="0" y="0"/>
                  </a:lnTo>
                  <a:lnTo>
                    <a:pt x="3" y="6"/>
                  </a:lnTo>
                  <a:lnTo>
                    <a:pt x="4" y="13"/>
                  </a:lnTo>
                  <a:lnTo>
                    <a:pt x="7" y="21"/>
                  </a:lnTo>
                  <a:lnTo>
                    <a:pt x="11" y="28"/>
                  </a:lnTo>
                </a:path>
              </a:pathLst>
            </a:custGeom>
            <a:noFill/>
            <a:ln w="1588">
              <a:solidFill>
                <a:srgbClr val="000000"/>
              </a:solidFill>
              <a:prstDash val="solid"/>
              <a:round/>
              <a:headEnd/>
              <a:tailEnd/>
            </a:ln>
          </p:spPr>
          <p:txBody>
            <a:bodyPr/>
            <a:lstStyle/>
            <a:p>
              <a:endParaRPr lang="en-US"/>
            </a:p>
          </p:txBody>
        </p:sp>
        <p:sp>
          <p:nvSpPr>
            <p:cNvPr id="1242436" name="Freeform 1348"/>
            <p:cNvSpPr>
              <a:spLocks/>
            </p:cNvSpPr>
            <p:nvPr/>
          </p:nvSpPr>
          <p:spPr bwMode="auto">
            <a:xfrm>
              <a:off x="3318" y="1158"/>
              <a:ext cx="19" cy="134"/>
            </a:xfrm>
            <a:custGeom>
              <a:avLst/>
              <a:gdLst/>
              <a:ahLst/>
              <a:cxnLst>
                <a:cxn ang="0">
                  <a:pos x="0" y="0"/>
                </a:cxn>
                <a:cxn ang="0">
                  <a:pos x="0" y="0"/>
                </a:cxn>
                <a:cxn ang="0">
                  <a:pos x="0" y="3"/>
                </a:cxn>
                <a:cxn ang="0">
                  <a:pos x="1" y="12"/>
                </a:cxn>
                <a:cxn ang="0">
                  <a:pos x="3" y="24"/>
                </a:cxn>
                <a:cxn ang="0">
                  <a:pos x="4" y="40"/>
                </a:cxn>
                <a:cxn ang="0">
                  <a:pos x="6" y="56"/>
                </a:cxn>
                <a:cxn ang="0">
                  <a:pos x="8" y="74"/>
                </a:cxn>
                <a:cxn ang="0">
                  <a:pos x="10" y="92"/>
                </a:cxn>
                <a:cxn ang="0">
                  <a:pos x="13" y="107"/>
                </a:cxn>
                <a:cxn ang="0">
                  <a:pos x="17" y="124"/>
                </a:cxn>
                <a:cxn ang="0">
                  <a:pos x="21" y="144"/>
                </a:cxn>
                <a:cxn ang="0">
                  <a:pos x="26" y="164"/>
                </a:cxn>
                <a:cxn ang="0">
                  <a:pos x="28" y="185"/>
                </a:cxn>
                <a:cxn ang="0">
                  <a:pos x="33" y="209"/>
                </a:cxn>
                <a:cxn ang="0">
                  <a:pos x="35" y="229"/>
                </a:cxn>
                <a:cxn ang="0">
                  <a:pos x="37" y="249"/>
                </a:cxn>
                <a:cxn ang="0">
                  <a:pos x="37" y="266"/>
                </a:cxn>
              </a:cxnLst>
              <a:rect l="0" t="0" r="r" b="b"/>
              <a:pathLst>
                <a:path w="37" h="266">
                  <a:moveTo>
                    <a:pt x="0" y="0"/>
                  </a:moveTo>
                  <a:lnTo>
                    <a:pt x="0" y="0"/>
                  </a:lnTo>
                  <a:lnTo>
                    <a:pt x="0" y="3"/>
                  </a:lnTo>
                  <a:lnTo>
                    <a:pt x="1" y="12"/>
                  </a:lnTo>
                  <a:lnTo>
                    <a:pt x="3" y="24"/>
                  </a:lnTo>
                  <a:lnTo>
                    <a:pt x="4" y="40"/>
                  </a:lnTo>
                  <a:lnTo>
                    <a:pt x="6" y="56"/>
                  </a:lnTo>
                  <a:lnTo>
                    <a:pt x="8" y="74"/>
                  </a:lnTo>
                  <a:lnTo>
                    <a:pt x="10" y="92"/>
                  </a:lnTo>
                  <a:lnTo>
                    <a:pt x="13" y="107"/>
                  </a:lnTo>
                  <a:lnTo>
                    <a:pt x="17" y="124"/>
                  </a:lnTo>
                  <a:lnTo>
                    <a:pt x="21" y="144"/>
                  </a:lnTo>
                  <a:lnTo>
                    <a:pt x="26" y="164"/>
                  </a:lnTo>
                  <a:lnTo>
                    <a:pt x="28" y="185"/>
                  </a:lnTo>
                  <a:lnTo>
                    <a:pt x="33" y="209"/>
                  </a:lnTo>
                  <a:lnTo>
                    <a:pt x="35" y="229"/>
                  </a:lnTo>
                  <a:lnTo>
                    <a:pt x="37" y="249"/>
                  </a:lnTo>
                  <a:lnTo>
                    <a:pt x="37" y="266"/>
                  </a:lnTo>
                </a:path>
              </a:pathLst>
            </a:custGeom>
            <a:noFill/>
            <a:ln w="1588">
              <a:solidFill>
                <a:srgbClr val="000000"/>
              </a:solidFill>
              <a:prstDash val="solid"/>
              <a:round/>
              <a:headEnd/>
              <a:tailEnd/>
            </a:ln>
          </p:spPr>
          <p:txBody>
            <a:bodyPr/>
            <a:lstStyle/>
            <a:p>
              <a:endParaRPr lang="en-US"/>
            </a:p>
          </p:txBody>
        </p:sp>
        <p:sp>
          <p:nvSpPr>
            <p:cNvPr id="1242437" name="Freeform 1349"/>
            <p:cNvSpPr>
              <a:spLocks/>
            </p:cNvSpPr>
            <p:nvPr/>
          </p:nvSpPr>
          <p:spPr bwMode="auto">
            <a:xfrm>
              <a:off x="3340" y="1170"/>
              <a:ext cx="6" cy="131"/>
            </a:xfrm>
            <a:custGeom>
              <a:avLst/>
              <a:gdLst/>
              <a:ahLst/>
              <a:cxnLst>
                <a:cxn ang="0">
                  <a:pos x="11" y="260"/>
                </a:cxn>
                <a:cxn ang="0">
                  <a:pos x="11" y="260"/>
                </a:cxn>
                <a:cxn ang="0">
                  <a:pos x="11" y="256"/>
                </a:cxn>
                <a:cxn ang="0">
                  <a:pos x="9" y="244"/>
                </a:cxn>
                <a:cxn ang="0">
                  <a:pos x="7" y="225"/>
                </a:cxn>
                <a:cxn ang="0">
                  <a:pos x="5" y="201"/>
                </a:cxn>
                <a:cxn ang="0">
                  <a:pos x="2" y="176"/>
                </a:cxn>
                <a:cxn ang="0">
                  <a:pos x="2" y="149"/>
                </a:cxn>
                <a:cxn ang="0">
                  <a:pos x="0" y="126"/>
                </a:cxn>
                <a:cxn ang="0">
                  <a:pos x="0" y="103"/>
                </a:cxn>
                <a:cxn ang="0">
                  <a:pos x="0" y="86"/>
                </a:cxn>
                <a:cxn ang="0">
                  <a:pos x="2" y="68"/>
                </a:cxn>
                <a:cxn ang="0">
                  <a:pos x="2" y="53"/>
                </a:cxn>
                <a:cxn ang="0">
                  <a:pos x="5" y="40"/>
                </a:cxn>
                <a:cxn ang="0">
                  <a:pos x="6" y="28"/>
                </a:cxn>
                <a:cxn ang="0">
                  <a:pos x="7" y="16"/>
                </a:cxn>
                <a:cxn ang="0">
                  <a:pos x="9" y="9"/>
                </a:cxn>
                <a:cxn ang="0">
                  <a:pos x="11" y="0"/>
                </a:cxn>
              </a:cxnLst>
              <a:rect l="0" t="0" r="r" b="b"/>
              <a:pathLst>
                <a:path w="11" h="260">
                  <a:moveTo>
                    <a:pt x="11" y="260"/>
                  </a:moveTo>
                  <a:lnTo>
                    <a:pt x="11" y="260"/>
                  </a:lnTo>
                  <a:lnTo>
                    <a:pt x="11" y="256"/>
                  </a:lnTo>
                  <a:lnTo>
                    <a:pt x="9" y="244"/>
                  </a:lnTo>
                  <a:lnTo>
                    <a:pt x="7" y="225"/>
                  </a:lnTo>
                  <a:lnTo>
                    <a:pt x="5" y="201"/>
                  </a:lnTo>
                  <a:lnTo>
                    <a:pt x="2" y="176"/>
                  </a:lnTo>
                  <a:lnTo>
                    <a:pt x="2" y="149"/>
                  </a:lnTo>
                  <a:lnTo>
                    <a:pt x="0" y="126"/>
                  </a:lnTo>
                  <a:lnTo>
                    <a:pt x="0" y="103"/>
                  </a:lnTo>
                  <a:lnTo>
                    <a:pt x="0" y="86"/>
                  </a:lnTo>
                  <a:lnTo>
                    <a:pt x="2" y="68"/>
                  </a:lnTo>
                  <a:lnTo>
                    <a:pt x="2" y="53"/>
                  </a:lnTo>
                  <a:lnTo>
                    <a:pt x="5" y="40"/>
                  </a:lnTo>
                  <a:lnTo>
                    <a:pt x="6" y="28"/>
                  </a:lnTo>
                  <a:lnTo>
                    <a:pt x="7" y="16"/>
                  </a:lnTo>
                  <a:lnTo>
                    <a:pt x="9" y="9"/>
                  </a:lnTo>
                  <a:lnTo>
                    <a:pt x="11" y="0"/>
                  </a:lnTo>
                </a:path>
              </a:pathLst>
            </a:custGeom>
            <a:noFill/>
            <a:ln w="1588">
              <a:solidFill>
                <a:srgbClr val="000000"/>
              </a:solidFill>
              <a:prstDash val="solid"/>
              <a:round/>
              <a:headEnd/>
              <a:tailEnd/>
            </a:ln>
          </p:spPr>
          <p:txBody>
            <a:bodyPr/>
            <a:lstStyle/>
            <a:p>
              <a:endParaRPr lang="en-US"/>
            </a:p>
          </p:txBody>
        </p:sp>
        <p:sp>
          <p:nvSpPr>
            <p:cNvPr id="1242438" name="Freeform 1350"/>
            <p:cNvSpPr>
              <a:spLocks/>
            </p:cNvSpPr>
            <p:nvPr/>
          </p:nvSpPr>
          <p:spPr bwMode="auto">
            <a:xfrm>
              <a:off x="3387" y="1368"/>
              <a:ext cx="188" cy="238"/>
            </a:xfrm>
            <a:custGeom>
              <a:avLst/>
              <a:gdLst/>
              <a:ahLst/>
              <a:cxnLst>
                <a:cxn ang="0">
                  <a:pos x="2" y="163"/>
                </a:cxn>
                <a:cxn ang="0">
                  <a:pos x="11" y="147"/>
                </a:cxn>
                <a:cxn ang="0">
                  <a:pos x="27" y="124"/>
                </a:cxn>
                <a:cxn ang="0">
                  <a:pos x="42" y="102"/>
                </a:cxn>
                <a:cxn ang="0">
                  <a:pos x="57" y="86"/>
                </a:cxn>
                <a:cxn ang="0">
                  <a:pos x="83" y="65"/>
                </a:cxn>
                <a:cxn ang="0">
                  <a:pos x="111" y="46"/>
                </a:cxn>
                <a:cxn ang="0">
                  <a:pos x="130" y="31"/>
                </a:cxn>
                <a:cxn ang="0">
                  <a:pos x="156" y="25"/>
                </a:cxn>
                <a:cxn ang="0">
                  <a:pos x="198" y="15"/>
                </a:cxn>
                <a:cxn ang="0">
                  <a:pos x="228" y="3"/>
                </a:cxn>
                <a:cxn ang="0">
                  <a:pos x="247" y="1"/>
                </a:cxn>
                <a:cxn ang="0">
                  <a:pos x="263" y="10"/>
                </a:cxn>
                <a:cxn ang="0">
                  <a:pos x="284" y="25"/>
                </a:cxn>
                <a:cxn ang="0">
                  <a:pos x="308" y="47"/>
                </a:cxn>
                <a:cxn ang="0">
                  <a:pos x="323" y="71"/>
                </a:cxn>
                <a:cxn ang="0">
                  <a:pos x="340" y="108"/>
                </a:cxn>
                <a:cxn ang="0">
                  <a:pos x="355" y="154"/>
                </a:cxn>
                <a:cxn ang="0">
                  <a:pos x="365" y="195"/>
                </a:cxn>
                <a:cxn ang="0">
                  <a:pos x="370" y="232"/>
                </a:cxn>
                <a:cxn ang="0">
                  <a:pos x="373" y="275"/>
                </a:cxn>
                <a:cxn ang="0">
                  <a:pos x="376" y="318"/>
                </a:cxn>
                <a:cxn ang="0">
                  <a:pos x="373" y="355"/>
                </a:cxn>
                <a:cxn ang="0">
                  <a:pos x="369" y="377"/>
                </a:cxn>
                <a:cxn ang="0">
                  <a:pos x="363" y="404"/>
                </a:cxn>
                <a:cxn ang="0">
                  <a:pos x="358" y="432"/>
                </a:cxn>
                <a:cxn ang="0">
                  <a:pos x="356" y="462"/>
                </a:cxn>
                <a:cxn ang="0">
                  <a:pos x="355" y="474"/>
                </a:cxn>
                <a:cxn ang="0">
                  <a:pos x="341" y="450"/>
                </a:cxn>
                <a:cxn ang="0">
                  <a:pos x="315" y="412"/>
                </a:cxn>
                <a:cxn ang="0">
                  <a:pos x="275" y="363"/>
                </a:cxn>
                <a:cxn ang="0">
                  <a:pos x="228" y="320"/>
                </a:cxn>
                <a:cxn ang="0">
                  <a:pos x="197" y="293"/>
                </a:cxn>
                <a:cxn ang="0">
                  <a:pos x="181" y="278"/>
                </a:cxn>
                <a:cxn ang="0">
                  <a:pos x="169" y="271"/>
                </a:cxn>
                <a:cxn ang="0">
                  <a:pos x="154" y="253"/>
                </a:cxn>
                <a:cxn ang="0">
                  <a:pos x="128" y="226"/>
                </a:cxn>
                <a:cxn ang="0">
                  <a:pos x="89" y="195"/>
                </a:cxn>
                <a:cxn ang="0">
                  <a:pos x="36" y="172"/>
                </a:cxn>
              </a:cxnLst>
              <a:rect l="0" t="0" r="r" b="b"/>
              <a:pathLst>
                <a:path w="376" h="477">
                  <a:moveTo>
                    <a:pt x="0" y="164"/>
                  </a:moveTo>
                  <a:lnTo>
                    <a:pt x="2" y="163"/>
                  </a:lnTo>
                  <a:lnTo>
                    <a:pt x="5" y="157"/>
                  </a:lnTo>
                  <a:lnTo>
                    <a:pt x="11" y="147"/>
                  </a:lnTo>
                  <a:lnTo>
                    <a:pt x="19" y="135"/>
                  </a:lnTo>
                  <a:lnTo>
                    <a:pt x="27" y="124"/>
                  </a:lnTo>
                  <a:lnTo>
                    <a:pt x="34" y="112"/>
                  </a:lnTo>
                  <a:lnTo>
                    <a:pt x="42" y="102"/>
                  </a:lnTo>
                  <a:lnTo>
                    <a:pt x="48" y="93"/>
                  </a:lnTo>
                  <a:lnTo>
                    <a:pt x="57" y="86"/>
                  </a:lnTo>
                  <a:lnTo>
                    <a:pt x="69" y="77"/>
                  </a:lnTo>
                  <a:lnTo>
                    <a:pt x="83" y="65"/>
                  </a:lnTo>
                  <a:lnTo>
                    <a:pt x="97" y="56"/>
                  </a:lnTo>
                  <a:lnTo>
                    <a:pt x="111" y="46"/>
                  </a:lnTo>
                  <a:lnTo>
                    <a:pt x="123" y="37"/>
                  </a:lnTo>
                  <a:lnTo>
                    <a:pt x="130" y="31"/>
                  </a:lnTo>
                  <a:lnTo>
                    <a:pt x="134" y="30"/>
                  </a:lnTo>
                  <a:lnTo>
                    <a:pt x="156" y="25"/>
                  </a:lnTo>
                  <a:lnTo>
                    <a:pt x="179" y="19"/>
                  </a:lnTo>
                  <a:lnTo>
                    <a:pt x="198" y="15"/>
                  </a:lnTo>
                  <a:lnTo>
                    <a:pt x="219" y="4"/>
                  </a:lnTo>
                  <a:lnTo>
                    <a:pt x="228" y="3"/>
                  </a:lnTo>
                  <a:lnTo>
                    <a:pt x="246" y="0"/>
                  </a:lnTo>
                  <a:lnTo>
                    <a:pt x="247" y="1"/>
                  </a:lnTo>
                  <a:lnTo>
                    <a:pt x="255" y="4"/>
                  </a:lnTo>
                  <a:lnTo>
                    <a:pt x="263" y="10"/>
                  </a:lnTo>
                  <a:lnTo>
                    <a:pt x="274" y="18"/>
                  </a:lnTo>
                  <a:lnTo>
                    <a:pt x="284" y="25"/>
                  </a:lnTo>
                  <a:lnTo>
                    <a:pt x="297" y="35"/>
                  </a:lnTo>
                  <a:lnTo>
                    <a:pt x="308" y="47"/>
                  </a:lnTo>
                  <a:lnTo>
                    <a:pt x="315" y="58"/>
                  </a:lnTo>
                  <a:lnTo>
                    <a:pt x="323" y="71"/>
                  </a:lnTo>
                  <a:lnTo>
                    <a:pt x="331" y="89"/>
                  </a:lnTo>
                  <a:lnTo>
                    <a:pt x="340" y="108"/>
                  </a:lnTo>
                  <a:lnTo>
                    <a:pt x="347" y="130"/>
                  </a:lnTo>
                  <a:lnTo>
                    <a:pt x="355" y="154"/>
                  </a:lnTo>
                  <a:lnTo>
                    <a:pt x="361" y="175"/>
                  </a:lnTo>
                  <a:lnTo>
                    <a:pt x="365" y="195"/>
                  </a:lnTo>
                  <a:lnTo>
                    <a:pt x="369" y="215"/>
                  </a:lnTo>
                  <a:lnTo>
                    <a:pt x="370" y="232"/>
                  </a:lnTo>
                  <a:lnTo>
                    <a:pt x="372" y="253"/>
                  </a:lnTo>
                  <a:lnTo>
                    <a:pt x="373" y="275"/>
                  </a:lnTo>
                  <a:lnTo>
                    <a:pt x="376" y="298"/>
                  </a:lnTo>
                  <a:lnTo>
                    <a:pt x="376" y="318"/>
                  </a:lnTo>
                  <a:lnTo>
                    <a:pt x="376" y="339"/>
                  </a:lnTo>
                  <a:lnTo>
                    <a:pt x="373" y="355"/>
                  </a:lnTo>
                  <a:lnTo>
                    <a:pt x="372" y="366"/>
                  </a:lnTo>
                  <a:lnTo>
                    <a:pt x="369" y="377"/>
                  </a:lnTo>
                  <a:lnTo>
                    <a:pt x="365" y="389"/>
                  </a:lnTo>
                  <a:lnTo>
                    <a:pt x="363" y="404"/>
                  </a:lnTo>
                  <a:lnTo>
                    <a:pt x="359" y="417"/>
                  </a:lnTo>
                  <a:lnTo>
                    <a:pt x="358" y="432"/>
                  </a:lnTo>
                  <a:lnTo>
                    <a:pt x="356" y="447"/>
                  </a:lnTo>
                  <a:lnTo>
                    <a:pt x="356" y="462"/>
                  </a:lnTo>
                  <a:lnTo>
                    <a:pt x="356" y="477"/>
                  </a:lnTo>
                  <a:lnTo>
                    <a:pt x="355" y="474"/>
                  </a:lnTo>
                  <a:lnTo>
                    <a:pt x="350" y="463"/>
                  </a:lnTo>
                  <a:lnTo>
                    <a:pt x="341" y="450"/>
                  </a:lnTo>
                  <a:lnTo>
                    <a:pt x="331" y="432"/>
                  </a:lnTo>
                  <a:lnTo>
                    <a:pt x="315" y="412"/>
                  </a:lnTo>
                  <a:lnTo>
                    <a:pt x="297" y="388"/>
                  </a:lnTo>
                  <a:lnTo>
                    <a:pt x="275" y="363"/>
                  </a:lnTo>
                  <a:lnTo>
                    <a:pt x="250" y="339"/>
                  </a:lnTo>
                  <a:lnTo>
                    <a:pt x="228" y="320"/>
                  </a:lnTo>
                  <a:lnTo>
                    <a:pt x="210" y="303"/>
                  </a:lnTo>
                  <a:lnTo>
                    <a:pt x="197" y="293"/>
                  </a:lnTo>
                  <a:lnTo>
                    <a:pt x="188" y="286"/>
                  </a:lnTo>
                  <a:lnTo>
                    <a:pt x="181" y="278"/>
                  </a:lnTo>
                  <a:lnTo>
                    <a:pt x="174" y="274"/>
                  </a:lnTo>
                  <a:lnTo>
                    <a:pt x="169" y="271"/>
                  </a:lnTo>
                  <a:lnTo>
                    <a:pt x="163" y="263"/>
                  </a:lnTo>
                  <a:lnTo>
                    <a:pt x="154" y="253"/>
                  </a:lnTo>
                  <a:lnTo>
                    <a:pt x="141" y="241"/>
                  </a:lnTo>
                  <a:lnTo>
                    <a:pt x="128" y="226"/>
                  </a:lnTo>
                  <a:lnTo>
                    <a:pt x="111" y="210"/>
                  </a:lnTo>
                  <a:lnTo>
                    <a:pt x="89" y="195"/>
                  </a:lnTo>
                  <a:lnTo>
                    <a:pt x="65" y="181"/>
                  </a:lnTo>
                  <a:lnTo>
                    <a:pt x="36" y="172"/>
                  </a:lnTo>
                  <a:lnTo>
                    <a:pt x="0" y="164"/>
                  </a:lnTo>
                  <a:close/>
                </a:path>
              </a:pathLst>
            </a:custGeom>
            <a:solidFill>
              <a:srgbClr val="FFFFFF"/>
            </a:solidFill>
            <a:ln w="9525">
              <a:noFill/>
              <a:round/>
              <a:headEnd/>
              <a:tailEnd/>
            </a:ln>
          </p:spPr>
          <p:txBody>
            <a:bodyPr/>
            <a:lstStyle/>
            <a:p>
              <a:endParaRPr lang="en-US"/>
            </a:p>
          </p:txBody>
        </p:sp>
        <p:sp>
          <p:nvSpPr>
            <p:cNvPr id="1242439" name="Freeform 1351"/>
            <p:cNvSpPr>
              <a:spLocks/>
            </p:cNvSpPr>
            <p:nvPr/>
          </p:nvSpPr>
          <p:spPr bwMode="auto">
            <a:xfrm>
              <a:off x="3387" y="1368"/>
              <a:ext cx="188" cy="238"/>
            </a:xfrm>
            <a:custGeom>
              <a:avLst/>
              <a:gdLst/>
              <a:ahLst/>
              <a:cxnLst>
                <a:cxn ang="0">
                  <a:pos x="0" y="164"/>
                </a:cxn>
                <a:cxn ang="0">
                  <a:pos x="5" y="157"/>
                </a:cxn>
                <a:cxn ang="0">
                  <a:pos x="19" y="135"/>
                </a:cxn>
                <a:cxn ang="0">
                  <a:pos x="34" y="112"/>
                </a:cxn>
                <a:cxn ang="0">
                  <a:pos x="48" y="93"/>
                </a:cxn>
                <a:cxn ang="0">
                  <a:pos x="69" y="77"/>
                </a:cxn>
                <a:cxn ang="0">
                  <a:pos x="97" y="56"/>
                </a:cxn>
                <a:cxn ang="0">
                  <a:pos x="123" y="37"/>
                </a:cxn>
                <a:cxn ang="0">
                  <a:pos x="134" y="30"/>
                </a:cxn>
                <a:cxn ang="0">
                  <a:pos x="179" y="19"/>
                </a:cxn>
                <a:cxn ang="0">
                  <a:pos x="219" y="4"/>
                </a:cxn>
                <a:cxn ang="0">
                  <a:pos x="246" y="0"/>
                </a:cxn>
                <a:cxn ang="0">
                  <a:pos x="255" y="4"/>
                </a:cxn>
                <a:cxn ang="0">
                  <a:pos x="274" y="18"/>
                </a:cxn>
                <a:cxn ang="0">
                  <a:pos x="297" y="35"/>
                </a:cxn>
                <a:cxn ang="0">
                  <a:pos x="315" y="58"/>
                </a:cxn>
                <a:cxn ang="0">
                  <a:pos x="331" y="89"/>
                </a:cxn>
                <a:cxn ang="0">
                  <a:pos x="347" y="130"/>
                </a:cxn>
                <a:cxn ang="0">
                  <a:pos x="361" y="175"/>
                </a:cxn>
                <a:cxn ang="0">
                  <a:pos x="369" y="215"/>
                </a:cxn>
                <a:cxn ang="0">
                  <a:pos x="372" y="253"/>
                </a:cxn>
                <a:cxn ang="0">
                  <a:pos x="376" y="298"/>
                </a:cxn>
                <a:cxn ang="0">
                  <a:pos x="376" y="339"/>
                </a:cxn>
                <a:cxn ang="0">
                  <a:pos x="372" y="366"/>
                </a:cxn>
                <a:cxn ang="0">
                  <a:pos x="365" y="389"/>
                </a:cxn>
                <a:cxn ang="0">
                  <a:pos x="359" y="417"/>
                </a:cxn>
                <a:cxn ang="0">
                  <a:pos x="356" y="447"/>
                </a:cxn>
                <a:cxn ang="0">
                  <a:pos x="356" y="477"/>
                </a:cxn>
                <a:cxn ang="0">
                  <a:pos x="350" y="463"/>
                </a:cxn>
                <a:cxn ang="0">
                  <a:pos x="331" y="432"/>
                </a:cxn>
                <a:cxn ang="0">
                  <a:pos x="297" y="388"/>
                </a:cxn>
                <a:cxn ang="0">
                  <a:pos x="250" y="339"/>
                </a:cxn>
                <a:cxn ang="0">
                  <a:pos x="210" y="303"/>
                </a:cxn>
                <a:cxn ang="0">
                  <a:pos x="188" y="286"/>
                </a:cxn>
                <a:cxn ang="0">
                  <a:pos x="174" y="274"/>
                </a:cxn>
                <a:cxn ang="0">
                  <a:pos x="163" y="263"/>
                </a:cxn>
                <a:cxn ang="0">
                  <a:pos x="141" y="241"/>
                </a:cxn>
                <a:cxn ang="0">
                  <a:pos x="111" y="210"/>
                </a:cxn>
                <a:cxn ang="0">
                  <a:pos x="65" y="181"/>
                </a:cxn>
                <a:cxn ang="0">
                  <a:pos x="0" y="164"/>
                </a:cxn>
              </a:cxnLst>
              <a:rect l="0" t="0" r="r" b="b"/>
              <a:pathLst>
                <a:path w="376" h="477">
                  <a:moveTo>
                    <a:pt x="0" y="164"/>
                  </a:moveTo>
                  <a:lnTo>
                    <a:pt x="0" y="164"/>
                  </a:lnTo>
                  <a:lnTo>
                    <a:pt x="2" y="163"/>
                  </a:lnTo>
                  <a:lnTo>
                    <a:pt x="5" y="157"/>
                  </a:lnTo>
                  <a:lnTo>
                    <a:pt x="11" y="147"/>
                  </a:lnTo>
                  <a:lnTo>
                    <a:pt x="19" y="135"/>
                  </a:lnTo>
                  <a:lnTo>
                    <a:pt x="27" y="124"/>
                  </a:lnTo>
                  <a:lnTo>
                    <a:pt x="34" y="112"/>
                  </a:lnTo>
                  <a:lnTo>
                    <a:pt x="42" y="102"/>
                  </a:lnTo>
                  <a:lnTo>
                    <a:pt x="48" y="93"/>
                  </a:lnTo>
                  <a:lnTo>
                    <a:pt x="57" y="86"/>
                  </a:lnTo>
                  <a:lnTo>
                    <a:pt x="69" y="77"/>
                  </a:lnTo>
                  <a:lnTo>
                    <a:pt x="83" y="65"/>
                  </a:lnTo>
                  <a:lnTo>
                    <a:pt x="97" y="56"/>
                  </a:lnTo>
                  <a:lnTo>
                    <a:pt x="111" y="46"/>
                  </a:lnTo>
                  <a:lnTo>
                    <a:pt x="123" y="37"/>
                  </a:lnTo>
                  <a:lnTo>
                    <a:pt x="130" y="31"/>
                  </a:lnTo>
                  <a:lnTo>
                    <a:pt x="134" y="30"/>
                  </a:lnTo>
                  <a:lnTo>
                    <a:pt x="156" y="25"/>
                  </a:lnTo>
                  <a:lnTo>
                    <a:pt x="179" y="19"/>
                  </a:lnTo>
                  <a:lnTo>
                    <a:pt x="198" y="15"/>
                  </a:lnTo>
                  <a:lnTo>
                    <a:pt x="219" y="4"/>
                  </a:lnTo>
                  <a:lnTo>
                    <a:pt x="228" y="3"/>
                  </a:lnTo>
                  <a:lnTo>
                    <a:pt x="246" y="0"/>
                  </a:lnTo>
                  <a:lnTo>
                    <a:pt x="247" y="1"/>
                  </a:lnTo>
                  <a:lnTo>
                    <a:pt x="255" y="4"/>
                  </a:lnTo>
                  <a:lnTo>
                    <a:pt x="263" y="10"/>
                  </a:lnTo>
                  <a:lnTo>
                    <a:pt x="274" y="18"/>
                  </a:lnTo>
                  <a:lnTo>
                    <a:pt x="284" y="25"/>
                  </a:lnTo>
                  <a:lnTo>
                    <a:pt x="297" y="35"/>
                  </a:lnTo>
                  <a:lnTo>
                    <a:pt x="308" y="47"/>
                  </a:lnTo>
                  <a:lnTo>
                    <a:pt x="315" y="58"/>
                  </a:lnTo>
                  <a:lnTo>
                    <a:pt x="323" y="71"/>
                  </a:lnTo>
                  <a:lnTo>
                    <a:pt x="331" y="89"/>
                  </a:lnTo>
                  <a:lnTo>
                    <a:pt x="340" y="108"/>
                  </a:lnTo>
                  <a:lnTo>
                    <a:pt x="347" y="130"/>
                  </a:lnTo>
                  <a:lnTo>
                    <a:pt x="355" y="154"/>
                  </a:lnTo>
                  <a:lnTo>
                    <a:pt x="361" y="175"/>
                  </a:lnTo>
                  <a:lnTo>
                    <a:pt x="365" y="195"/>
                  </a:lnTo>
                  <a:lnTo>
                    <a:pt x="369" y="215"/>
                  </a:lnTo>
                  <a:lnTo>
                    <a:pt x="370" y="232"/>
                  </a:lnTo>
                  <a:lnTo>
                    <a:pt x="372" y="253"/>
                  </a:lnTo>
                  <a:lnTo>
                    <a:pt x="373" y="275"/>
                  </a:lnTo>
                  <a:lnTo>
                    <a:pt x="376" y="298"/>
                  </a:lnTo>
                  <a:lnTo>
                    <a:pt x="376" y="318"/>
                  </a:lnTo>
                  <a:lnTo>
                    <a:pt x="376" y="339"/>
                  </a:lnTo>
                  <a:lnTo>
                    <a:pt x="373" y="355"/>
                  </a:lnTo>
                  <a:lnTo>
                    <a:pt x="372" y="366"/>
                  </a:lnTo>
                  <a:lnTo>
                    <a:pt x="369" y="377"/>
                  </a:lnTo>
                  <a:lnTo>
                    <a:pt x="365" y="389"/>
                  </a:lnTo>
                  <a:lnTo>
                    <a:pt x="363" y="404"/>
                  </a:lnTo>
                  <a:lnTo>
                    <a:pt x="359" y="417"/>
                  </a:lnTo>
                  <a:lnTo>
                    <a:pt x="358" y="432"/>
                  </a:lnTo>
                  <a:lnTo>
                    <a:pt x="356" y="447"/>
                  </a:lnTo>
                  <a:lnTo>
                    <a:pt x="356" y="462"/>
                  </a:lnTo>
                  <a:lnTo>
                    <a:pt x="356" y="477"/>
                  </a:lnTo>
                  <a:lnTo>
                    <a:pt x="355" y="474"/>
                  </a:lnTo>
                  <a:lnTo>
                    <a:pt x="350" y="463"/>
                  </a:lnTo>
                  <a:lnTo>
                    <a:pt x="341" y="450"/>
                  </a:lnTo>
                  <a:lnTo>
                    <a:pt x="331" y="432"/>
                  </a:lnTo>
                  <a:lnTo>
                    <a:pt x="315" y="412"/>
                  </a:lnTo>
                  <a:lnTo>
                    <a:pt x="297" y="388"/>
                  </a:lnTo>
                  <a:lnTo>
                    <a:pt x="275" y="363"/>
                  </a:lnTo>
                  <a:lnTo>
                    <a:pt x="250" y="339"/>
                  </a:lnTo>
                  <a:lnTo>
                    <a:pt x="228" y="320"/>
                  </a:lnTo>
                  <a:lnTo>
                    <a:pt x="210" y="303"/>
                  </a:lnTo>
                  <a:lnTo>
                    <a:pt x="197" y="293"/>
                  </a:lnTo>
                  <a:lnTo>
                    <a:pt x="188" y="286"/>
                  </a:lnTo>
                  <a:lnTo>
                    <a:pt x="181" y="278"/>
                  </a:lnTo>
                  <a:lnTo>
                    <a:pt x="174" y="274"/>
                  </a:lnTo>
                  <a:lnTo>
                    <a:pt x="169" y="271"/>
                  </a:lnTo>
                  <a:lnTo>
                    <a:pt x="163" y="263"/>
                  </a:lnTo>
                  <a:lnTo>
                    <a:pt x="154" y="253"/>
                  </a:lnTo>
                  <a:lnTo>
                    <a:pt x="141" y="241"/>
                  </a:lnTo>
                  <a:lnTo>
                    <a:pt x="128" y="226"/>
                  </a:lnTo>
                  <a:lnTo>
                    <a:pt x="111" y="210"/>
                  </a:lnTo>
                  <a:lnTo>
                    <a:pt x="89" y="195"/>
                  </a:lnTo>
                  <a:lnTo>
                    <a:pt x="65" y="181"/>
                  </a:lnTo>
                  <a:lnTo>
                    <a:pt x="36" y="172"/>
                  </a:lnTo>
                  <a:lnTo>
                    <a:pt x="0" y="164"/>
                  </a:lnTo>
                  <a:close/>
                </a:path>
              </a:pathLst>
            </a:custGeom>
            <a:noFill/>
            <a:ln w="1588">
              <a:solidFill>
                <a:srgbClr val="000000"/>
              </a:solidFill>
              <a:prstDash val="solid"/>
              <a:round/>
              <a:headEnd/>
              <a:tailEnd/>
            </a:ln>
          </p:spPr>
          <p:txBody>
            <a:bodyPr/>
            <a:lstStyle/>
            <a:p>
              <a:endParaRPr lang="en-US"/>
            </a:p>
          </p:txBody>
        </p:sp>
        <p:sp>
          <p:nvSpPr>
            <p:cNvPr id="1242440" name="Freeform 1352"/>
            <p:cNvSpPr>
              <a:spLocks/>
            </p:cNvSpPr>
            <p:nvPr/>
          </p:nvSpPr>
          <p:spPr bwMode="auto">
            <a:xfrm>
              <a:off x="3267" y="1158"/>
              <a:ext cx="240" cy="548"/>
            </a:xfrm>
            <a:custGeom>
              <a:avLst/>
              <a:gdLst/>
              <a:ahLst/>
              <a:cxnLst>
                <a:cxn ang="0">
                  <a:pos x="4" y="1095"/>
                </a:cxn>
                <a:cxn ang="0">
                  <a:pos x="12" y="1077"/>
                </a:cxn>
                <a:cxn ang="0">
                  <a:pos x="21" y="1050"/>
                </a:cxn>
                <a:cxn ang="0">
                  <a:pos x="30" y="1022"/>
                </a:cxn>
                <a:cxn ang="0">
                  <a:pos x="45" y="991"/>
                </a:cxn>
                <a:cxn ang="0">
                  <a:pos x="61" y="957"/>
                </a:cxn>
                <a:cxn ang="0">
                  <a:pos x="72" y="923"/>
                </a:cxn>
                <a:cxn ang="0">
                  <a:pos x="86" y="889"/>
                </a:cxn>
                <a:cxn ang="0">
                  <a:pos x="106" y="850"/>
                </a:cxn>
                <a:cxn ang="0">
                  <a:pos x="135" y="801"/>
                </a:cxn>
                <a:cxn ang="0">
                  <a:pos x="162" y="760"/>
                </a:cxn>
                <a:cxn ang="0">
                  <a:pos x="181" y="727"/>
                </a:cxn>
                <a:cxn ang="0">
                  <a:pos x="193" y="707"/>
                </a:cxn>
                <a:cxn ang="0">
                  <a:pos x="211" y="667"/>
                </a:cxn>
                <a:cxn ang="0">
                  <a:pos x="236" y="612"/>
                </a:cxn>
                <a:cxn ang="0">
                  <a:pos x="267" y="557"/>
                </a:cxn>
                <a:cxn ang="0">
                  <a:pos x="290" y="528"/>
                </a:cxn>
                <a:cxn ang="0">
                  <a:pos x="339" y="495"/>
                </a:cxn>
                <a:cxn ang="0">
                  <a:pos x="406" y="452"/>
                </a:cxn>
                <a:cxn ang="0">
                  <a:pos x="457" y="417"/>
                </a:cxn>
                <a:cxn ang="0">
                  <a:pos x="471" y="408"/>
                </a:cxn>
                <a:cxn ang="0">
                  <a:pos x="479" y="405"/>
                </a:cxn>
                <a:cxn ang="0">
                  <a:pos x="476" y="399"/>
                </a:cxn>
                <a:cxn ang="0">
                  <a:pos x="456" y="393"/>
                </a:cxn>
                <a:cxn ang="0">
                  <a:pos x="444" y="390"/>
                </a:cxn>
                <a:cxn ang="0">
                  <a:pos x="429" y="387"/>
                </a:cxn>
                <a:cxn ang="0">
                  <a:pos x="415" y="387"/>
                </a:cxn>
                <a:cxn ang="0">
                  <a:pos x="407" y="387"/>
                </a:cxn>
                <a:cxn ang="0">
                  <a:pos x="405" y="387"/>
                </a:cxn>
                <a:cxn ang="0">
                  <a:pos x="397" y="384"/>
                </a:cxn>
                <a:cxn ang="0">
                  <a:pos x="381" y="381"/>
                </a:cxn>
                <a:cxn ang="0">
                  <a:pos x="356" y="375"/>
                </a:cxn>
                <a:cxn ang="0">
                  <a:pos x="322" y="366"/>
                </a:cxn>
                <a:cxn ang="0">
                  <a:pos x="286" y="354"/>
                </a:cxn>
                <a:cxn ang="0">
                  <a:pos x="251" y="340"/>
                </a:cxn>
                <a:cxn ang="0">
                  <a:pos x="211" y="319"/>
                </a:cxn>
                <a:cxn ang="0">
                  <a:pos x="170" y="291"/>
                </a:cxn>
                <a:cxn ang="0">
                  <a:pos x="136" y="252"/>
                </a:cxn>
                <a:cxn ang="0">
                  <a:pos x="113" y="214"/>
                </a:cxn>
                <a:cxn ang="0">
                  <a:pos x="98" y="184"/>
                </a:cxn>
                <a:cxn ang="0">
                  <a:pos x="89" y="160"/>
                </a:cxn>
                <a:cxn ang="0">
                  <a:pos x="77" y="125"/>
                </a:cxn>
                <a:cxn ang="0">
                  <a:pos x="64" y="80"/>
                </a:cxn>
                <a:cxn ang="0">
                  <a:pos x="54" y="35"/>
                </a:cxn>
                <a:cxn ang="0">
                  <a:pos x="48" y="11"/>
                </a:cxn>
                <a:cxn ang="0">
                  <a:pos x="38" y="2"/>
                </a:cxn>
                <a:cxn ang="0">
                  <a:pos x="21" y="0"/>
                </a:cxn>
                <a:cxn ang="0">
                  <a:pos x="5" y="5"/>
                </a:cxn>
                <a:cxn ang="0">
                  <a:pos x="0" y="1096"/>
                </a:cxn>
              </a:cxnLst>
              <a:rect l="0" t="0" r="r" b="b"/>
              <a:pathLst>
                <a:path w="480" h="1096">
                  <a:moveTo>
                    <a:pt x="0" y="1096"/>
                  </a:moveTo>
                  <a:lnTo>
                    <a:pt x="4" y="1095"/>
                  </a:lnTo>
                  <a:lnTo>
                    <a:pt x="9" y="1086"/>
                  </a:lnTo>
                  <a:lnTo>
                    <a:pt x="12" y="1077"/>
                  </a:lnTo>
                  <a:lnTo>
                    <a:pt x="17" y="1065"/>
                  </a:lnTo>
                  <a:lnTo>
                    <a:pt x="21" y="1050"/>
                  </a:lnTo>
                  <a:lnTo>
                    <a:pt x="26" y="1035"/>
                  </a:lnTo>
                  <a:lnTo>
                    <a:pt x="30" y="1022"/>
                  </a:lnTo>
                  <a:lnTo>
                    <a:pt x="36" y="1009"/>
                  </a:lnTo>
                  <a:lnTo>
                    <a:pt x="45" y="991"/>
                  </a:lnTo>
                  <a:lnTo>
                    <a:pt x="53" y="975"/>
                  </a:lnTo>
                  <a:lnTo>
                    <a:pt x="61" y="957"/>
                  </a:lnTo>
                  <a:lnTo>
                    <a:pt x="66" y="939"/>
                  </a:lnTo>
                  <a:lnTo>
                    <a:pt x="72" y="923"/>
                  </a:lnTo>
                  <a:lnTo>
                    <a:pt x="80" y="904"/>
                  </a:lnTo>
                  <a:lnTo>
                    <a:pt x="86" y="889"/>
                  </a:lnTo>
                  <a:lnTo>
                    <a:pt x="94" y="874"/>
                  </a:lnTo>
                  <a:lnTo>
                    <a:pt x="106" y="850"/>
                  </a:lnTo>
                  <a:lnTo>
                    <a:pt x="121" y="825"/>
                  </a:lnTo>
                  <a:lnTo>
                    <a:pt x="135" y="801"/>
                  </a:lnTo>
                  <a:lnTo>
                    <a:pt x="149" y="781"/>
                  </a:lnTo>
                  <a:lnTo>
                    <a:pt x="162" y="760"/>
                  </a:lnTo>
                  <a:lnTo>
                    <a:pt x="175" y="742"/>
                  </a:lnTo>
                  <a:lnTo>
                    <a:pt x="181" y="727"/>
                  </a:lnTo>
                  <a:lnTo>
                    <a:pt x="188" y="719"/>
                  </a:lnTo>
                  <a:lnTo>
                    <a:pt x="193" y="707"/>
                  </a:lnTo>
                  <a:lnTo>
                    <a:pt x="199" y="690"/>
                  </a:lnTo>
                  <a:lnTo>
                    <a:pt x="211" y="667"/>
                  </a:lnTo>
                  <a:lnTo>
                    <a:pt x="222" y="640"/>
                  </a:lnTo>
                  <a:lnTo>
                    <a:pt x="236" y="612"/>
                  </a:lnTo>
                  <a:lnTo>
                    <a:pt x="251" y="584"/>
                  </a:lnTo>
                  <a:lnTo>
                    <a:pt x="267" y="557"/>
                  </a:lnTo>
                  <a:lnTo>
                    <a:pt x="281" y="535"/>
                  </a:lnTo>
                  <a:lnTo>
                    <a:pt x="290" y="528"/>
                  </a:lnTo>
                  <a:lnTo>
                    <a:pt x="311" y="513"/>
                  </a:lnTo>
                  <a:lnTo>
                    <a:pt x="339" y="495"/>
                  </a:lnTo>
                  <a:lnTo>
                    <a:pt x="372" y="473"/>
                  </a:lnTo>
                  <a:lnTo>
                    <a:pt x="406" y="452"/>
                  </a:lnTo>
                  <a:lnTo>
                    <a:pt x="434" y="431"/>
                  </a:lnTo>
                  <a:lnTo>
                    <a:pt x="457" y="417"/>
                  </a:lnTo>
                  <a:lnTo>
                    <a:pt x="470" y="408"/>
                  </a:lnTo>
                  <a:lnTo>
                    <a:pt x="471" y="408"/>
                  </a:lnTo>
                  <a:lnTo>
                    <a:pt x="476" y="408"/>
                  </a:lnTo>
                  <a:lnTo>
                    <a:pt x="479" y="405"/>
                  </a:lnTo>
                  <a:lnTo>
                    <a:pt x="480" y="405"/>
                  </a:lnTo>
                  <a:lnTo>
                    <a:pt x="476" y="399"/>
                  </a:lnTo>
                  <a:lnTo>
                    <a:pt x="465" y="394"/>
                  </a:lnTo>
                  <a:lnTo>
                    <a:pt x="456" y="393"/>
                  </a:lnTo>
                  <a:lnTo>
                    <a:pt x="452" y="390"/>
                  </a:lnTo>
                  <a:lnTo>
                    <a:pt x="444" y="390"/>
                  </a:lnTo>
                  <a:lnTo>
                    <a:pt x="437" y="387"/>
                  </a:lnTo>
                  <a:lnTo>
                    <a:pt x="429" y="387"/>
                  </a:lnTo>
                  <a:lnTo>
                    <a:pt x="421" y="385"/>
                  </a:lnTo>
                  <a:lnTo>
                    <a:pt x="415" y="387"/>
                  </a:lnTo>
                  <a:lnTo>
                    <a:pt x="411" y="387"/>
                  </a:lnTo>
                  <a:lnTo>
                    <a:pt x="407" y="387"/>
                  </a:lnTo>
                  <a:lnTo>
                    <a:pt x="406" y="387"/>
                  </a:lnTo>
                  <a:lnTo>
                    <a:pt x="405" y="387"/>
                  </a:lnTo>
                  <a:lnTo>
                    <a:pt x="402" y="385"/>
                  </a:lnTo>
                  <a:lnTo>
                    <a:pt x="397" y="384"/>
                  </a:lnTo>
                  <a:lnTo>
                    <a:pt x="390" y="382"/>
                  </a:lnTo>
                  <a:lnTo>
                    <a:pt x="381" y="381"/>
                  </a:lnTo>
                  <a:lnTo>
                    <a:pt x="370" y="378"/>
                  </a:lnTo>
                  <a:lnTo>
                    <a:pt x="356" y="375"/>
                  </a:lnTo>
                  <a:lnTo>
                    <a:pt x="339" y="371"/>
                  </a:lnTo>
                  <a:lnTo>
                    <a:pt x="322" y="366"/>
                  </a:lnTo>
                  <a:lnTo>
                    <a:pt x="304" y="360"/>
                  </a:lnTo>
                  <a:lnTo>
                    <a:pt x="286" y="354"/>
                  </a:lnTo>
                  <a:lnTo>
                    <a:pt x="269" y="348"/>
                  </a:lnTo>
                  <a:lnTo>
                    <a:pt x="251" y="340"/>
                  </a:lnTo>
                  <a:lnTo>
                    <a:pt x="230" y="329"/>
                  </a:lnTo>
                  <a:lnTo>
                    <a:pt x="211" y="319"/>
                  </a:lnTo>
                  <a:lnTo>
                    <a:pt x="189" y="305"/>
                  </a:lnTo>
                  <a:lnTo>
                    <a:pt x="170" y="291"/>
                  </a:lnTo>
                  <a:lnTo>
                    <a:pt x="152" y="271"/>
                  </a:lnTo>
                  <a:lnTo>
                    <a:pt x="136" y="252"/>
                  </a:lnTo>
                  <a:lnTo>
                    <a:pt x="124" y="234"/>
                  </a:lnTo>
                  <a:lnTo>
                    <a:pt x="113" y="214"/>
                  </a:lnTo>
                  <a:lnTo>
                    <a:pt x="104" y="197"/>
                  </a:lnTo>
                  <a:lnTo>
                    <a:pt x="98" y="184"/>
                  </a:lnTo>
                  <a:lnTo>
                    <a:pt x="94" y="172"/>
                  </a:lnTo>
                  <a:lnTo>
                    <a:pt x="89" y="160"/>
                  </a:lnTo>
                  <a:lnTo>
                    <a:pt x="84" y="144"/>
                  </a:lnTo>
                  <a:lnTo>
                    <a:pt x="77" y="125"/>
                  </a:lnTo>
                  <a:lnTo>
                    <a:pt x="71" y="103"/>
                  </a:lnTo>
                  <a:lnTo>
                    <a:pt x="64" y="80"/>
                  </a:lnTo>
                  <a:lnTo>
                    <a:pt x="61" y="57"/>
                  </a:lnTo>
                  <a:lnTo>
                    <a:pt x="54" y="35"/>
                  </a:lnTo>
                  <a:lnTo>
                    <a:pt x="52" y="15"/>
                  </a:lnTo>
                  <a:lnTo>
                    <a:pt x="48" y="11"/>
                  </a:lnTo>
                  <a:lnTo>
                    <a:pt x="44" y="5"/>
                  </a:lnTo>
                  <a:lnTo>
                    <a:pt x="38" y="2"/>
                  </a:lnTo>
                  <a:lnTo>
                    <a:pt x="30" y="0"/>
                  </a:lnTo>
                  <a:lnTo>
                    <a:pt x="21" y="0"/>
                  </a:lnTo>
                  <a:lnTo>
                    <a:pt x="13" y="2"/>
                  </a:lnTo>
                  <a:lnTo>
                    <a:pt x="5" y="5"/>
                  </a:lnTo>
                  <a:lnTo>
                    <a:pt x="0" y="8"/>
                  </a:lnTo>
                  <a:lnTo>
                    <a:pt x="0" y="1096"/>
                  </a:lnTo>
                  <a:close/>
                </a:path>
              </a:pathLst>
            </a:custGeom>
            <a:solidFill>
              <a:srgbClr val="FFFFFF"/>
            </a:solidFill>
            <a:ln w="9525">
              <a:noFill/>
              <a:round/>
              <a:headEnd/>
              <a:tailEnd/>
            </a:ln>
          </p:spPr>
          <p:txBody>
            <a:bodyPr/>
            <a:lstStyle/>
            <a:p>
              <a:endParaRPr lang="en-US"/>
            </a:p>
          </p:txBody>
        </p:sp>
        <p:sp>
          <p:nvSpPr>
            <p:cNvPr id="1242441" name="Freeform 1353"/>
            <p:cNvSpPr>
              <a:spLocks/>
            </p:cNvSpPr>
            <p:nvPr/>
          </p:nvSpPr>
          <p:spPr bwMode="auto">
            <a:xfrm>
              <a:off x="3292" y="1165"/>
              <a:ext cx="215" cy="195"/>
            </a:xfrm>
            <a:custGeom>
              <a:avLst/>
              <a:gdLst/>
              <a:ahLst/>
              <a:cxnLst>
                <a:cxn ang="0">
                  <a:pos x="428" y="390"/>
                </a:cxn>
                <a:cxn ang="0">
                  <a:pos x="428" y="390"/>
                </a:cxn>
                <a:cxn ang="0">
                  <a:pos x="424" y="384"/>
                </a:cxn>
                <a:cxn ang="0">
                  <a:pos x="413" y="379"/>
                </a:cxn>
                <a:cxn ang="0">
                  <a:pos x="404" y="378"/>
                </a:cxn>
                <a:cxn ang="0">
                  <a:pos x="400" y="375"/>
                </a:cxn>
                <a:cxn ang="0">
                  <a:pos x="391" y="375"/>
                </a:cxn>
                <a:cxn ang="0">
                  <a:pos x="385" y="372"/>
                </a:cxn>
                <a:cxn ang="0">
                  <a:pos x="377" y="372"/>
                </a:cxn>
                <a:cxn ang="0">
                  <a:pos x="369" y="370"/>
                </a:cxn>
                <a:cxn ang="0">
                  <a:pos x="363" y="372"/>
                </a:cxn>
                <a:cxn ang="0">
                  <a:pos x="359" y="372"/>
                </a:cxn>
                <a:cxn ang="0">
                  <a:pos x="355" y="372"/>
                </a:cxn>
                <a:cxn ang="0">
                  <a:pos x="354" y="372"/>
                </a:cxn>
                <a:cxn ang="0">
                  <a:pos x="353" y="372"/>
                </a:cxn>
                <a:cxn ang="0">
                  <a:pos x="350" y="370"/>
                </a:cxn>
                <a:cxn ang="0">
                  <a:pos x="345" y="369"/>
                </a:cxn>
                <a:cxn ang="0">
                  <a:pos x="338" y="367"/>
                </a:cxn>
                <a:cxn ang="0">
                  <a:pos x="329" y="366"/>
                </a:cxn>
                <a:cxn ang="0">
                  <a:pos x="318" y="363"/>
                </a:cxn>
                <a:cxn ang="0">
                  <a:pos x="304" y="360"/>
                </a:cxn>
                <a:cxn ang="0">
                  <a:pos x="287" y="356"/>
                </a:cxn>
                <a:cxn ang="0">
                  <a:pos x="270" y="351"/>
                </a:cxn>
                <a:cxn ang="0">
                  <a:pos x="252" y="345"/>
                </a:cxn>
                <a:cxn ang="0">
                  <a:pos x="234" y="339"/>
                </a:cxn>
                <a:cxn ang="0">
                  <a:pos x="217" y="333"/>
                </a:cxn>
                <a:cxn ang="0">
                  <a:pos x="199" y="325"/>
                </a:cxn>
                <a:cxn ang="0">
                  <a:pos x="178" y="314"/>
                </a:cxn>
                <a:cxn ang="0">
                  <a:pos x="159" y="304"/>
                </a:cxn>
                <a:cxn ang="0">
                  <a:pos x="137" y="289"/>
                </a:cxn>
                <a:cxn ang="0">
                  <a:pos x="118" y="276"/>
                </a:cxn>
                <a:cxn ang="0">
                  <a:pos x="100" y="256"/>
                </a:cxn>
                <a:cxn ang="0">
                  <a:pos x="84" y="237"/>
                </a:cxn>
                <a:cxn ang="0">
                  <a:pos x="72" y="219"/>
                </a:cxn>
                <a:cxn ang="0">
                  <a:pos x="61" y="199"/>
                </a:cxn>
                <a:cxn ang="0">
                  <a:pos x="52" y="182"/>
                </a:cxn>
                <a:cxn ang="0">
                  <a:pos x="46" y="169"/>
                </a:cxn>
                <a:cxn ang="0">
                  <a:pos x="42" y="157"/>
                </a:cxn>
                <a:cxn ang="0">
                  <a:pos x="37" y="145"/>
                </a:cxn>
                <a:cxn ang="0">
                  <a:pos x="32" y="129"/>
                </a:cxn>
                <a:cxn ang="0">
                  <a:pos x="25" y="110"/>
                </a:cxn>
                <a:cxn ang="0">
                  <a:pos x="19" y="88"/>
                </a:cxn>
                <a:cxn ang="0">
                  <a:pos x="14" y="65"/>
                </a:cxn>
                <a:cxn ang="0">
                  <a:pos x="9" y="42"/>
                </a:cxn>
                <a:cxn ang="0">
                  <a:pos x="2" y="20"/>
                </a:cxn>
                <a:cxn ang="0">
                  <a:pos x="0" y="0"/>
                </a:cxn>
              </a:cxnLst>
              <a:rect l="0" t="0" r="r" b="b"/>
              <a:pathLst>
                <a:path w="428" h="390">
                  <a:moveTo>
                    <a:pt x="428" y="390"/>
                  </a:moveTo>
                  <a:lnTo>
                    <a:pt x="428" y="390"/>
                  </a:lnTo>
                  <a:lnTo>
                    <a:pt x="424" y="384"/>
                  </a:lnTo>
                  <a:lnTo>
                    <a:pt x="413" y="379"/>
                  </a:lnTo>
                  <a:lnTo>
                    <a:pt x="404" y="378"/>
                  </a:lnTo>
                  <a:lnTo>
                    <a:pt x="400" y="375"/>
                  </a:lnTo>
                  <a:lnTo>
                    <a:pt x="391" y="375"/>
                  </a:lnTo>
                  <a:lnTo>
                    <a:pt x="385" y="372"/>
                  </a:lnTo>
                  <a:lnTo>
                    <a:pt x="377" y="372"/>
                  </a:lnTo>
                  <a:lnTo>
                    <a:pt x="369" y="370"/>
                  </a:lnTo>
                  <a:lnTo>
                    <a:pt x="363" y="372"/>
                  </a:lnTo>
                  <a:lnTo>
                    <a:pt x="359" y="372"/>
                  </a:lnTo>
                  <a:lnTo>
                    <a:pt x="355" y="372"/>
                  </a:lnTo>
                  <a:lnTo>
                    <a:pt x="354" y="372"/>
                  </a:lnTo>
                  <a:lnTo>
                    <a:pt x="353" y="372"/>
                  </a:lnTo>
                  <a:lnTo>
                    <a:pt x="350" y="370"/>
                  </a:lnTo>
                  <a:lnTo>
                    <a:pt x="345" y="369"/>
                  </a:lnTo>
                  <a:lnTo>
                    <a:pt x="338" y="367"/>
                  </a:lnTo>
                  <a:lnTo>
                    <a:pt x="329" y="366"/>
                  </a:lnTo>
                  <a:lnTo>
                    <a:pt x="318" y="363"/>
                  </a:lnTo>
                  <a:lnTo>
                    <a:pt x="304" y="360"/>
                  </a:lnTo>
                  <a:lnTo>
                    <a:pt x="287" y="356"/>
                  </a:lnTo>
                  <a:lnTo>
                    <a:pt x="270" y="351"/>
                  </a:lnTo>
                  <a:lnTo>
                    <a:pt x="252" y="345"/>
                  </a:lnTo>
                  <a:lnTo>
                    <a:pt x="234" y="339"/>
                  </a:lnTo>
                  <a:lnTo>
                    <a:pt x="217" y="333"/>
                  </a:lnTo>
                  <a:lnTo>
                    <a:pt x="199" y="325"/>
                  </a:lnTo>
                  <a:lnTo>
                    <a:pt x="178" y="314"/>
                  </a:lnTo>
                  <a:lnTo>
                    <a:pt x="159" y="304"/>
                  </a:lnTo>
                  <a:lnTo>
                    <a:pt x="137" y="289"/>
                  </a:lnTo>
                  <a:lnTo>
                    <a:pt x="118" y="276"/>
                  </a:lnTo>
                  <a:lnTo>
                    <a:pt x="100" y="256"/>
                  </a:lnTo>
                  <a:lnTo>
                    <a:pt x="84" y="237"/>
                  </a:lnTo>
                  <a:lnTo>
                    <a:pt x="72" y="219"/>
                  </a:lnTo>
                  <a:lnTo>
                    <a:pt x="61" y="199"/>
                  </a:lnTo>
                  <a:lnTo>
                    <a:pt x="52" y="182"/>
                  </a:lnTo>
                  <a:lnTo>
                    <a:pt x="46" y="169"/>
                  </a:lnTo>
                  <a:lnTo>
                    <a:pt x="42" y="157"/>
                  </a:lnTo>
                  <a:lnTo>
                    <a:pt x="37" y="145"/>
                  </a:lnTo>
                  <a:lnTo>
                    <a:pt x="32" y="129"/>
                  </a:lnTo>
                  <a:lnTo>
                    <a:pt x="25" y="110"/>
                  </a:lnTo>
                  <a:lnTo>
                    <a:pt x="19" y="88"/>
                  </a:lnTo>
                  <a:lnTo>
                    <a:pt x="14" y="65"/>
                  </a:lnTo>
                  <a:lnTo>
                    <a:pt x="9" y="42"/>
                  </a:lnTo>
                  <a:lnTo>
                    <a:pt x="2" y="20"/>
                  </a:lnTo>
                  <a:lnTo>
                    <a:pt x="0" y="0"/>
                  </a:lnTo>
                </a:path>
              </a:pathLst>
            </a:custGeom>
            <a:noFill/>
            <a:ln w="1588">
              <a:solidFill>
                <a:srgbClr val="000000"/>
              </a:solidFill>
              <a:prstDash val="solid"/>
              <a:round/>
              <a:headEnd/>
              <a:tailEnd/>
            </a:ln>
          </p:spPr>
          <p:txBody>
            <a:bodyPr/>
            <a:lstStyle/>
            <a:p>
              <a:endParaRPr lang="en-US"/>
            </a:p>
          </p:txBody>
        </p:sp>
        <p:sp>
          <p:nvSpPr>
            <p:cNvPr id="1242442" name="Freeform 1354"/>
            <p:cNvSpPr>
              <a:spLocks/>
            </p:cNvSpPr>
            <p:nvPr/>
          </p:nvSpPr>
          <p:spPr bwMode="auto">
            <a:xfrm>
              <a:off x="3268" y="1429"/>
              <a:ext cx="3" cy="23"/>
            </a:xfrm>
            <a:custGeom>
              <a:avLst/>
              <a:gdLst/>
              <a:ahLst/>
              <a:cxnLst>
                <a:cxn ang="0">
                  <a:pos x="1" y="0"/>
                </a:cxn>
                <a:cxn ang="0">
                  <a:pos x="1" y="0"/>
                </a:cxn>
                <a:cxn ang="0">
                  <a:pos x="2" y="3"/>
                </a:cxn>
                <a:cxn ang="0">
                  <a:pos x="4" y="11"/>
                </a:cxn>
                <a:cxn ang="0">
                  <a:pos x="6" y="21"/>
                </a:cxn>
                <a:cxn ang="0">
                  <a:pos x="6" y="28"/>
                </a:cxn>
                <a:cxn ang="0">
                  <a:pos x="4" y="33"/>
                </a:cxn>
                <a:cxn ang="0">
                  <a:pos x="2" y="39"/>
                </a:cxn>
                <a:cxn ang="0">
                  <a:pos x="1" y="43"/>
                </a:cxn>
                <a:cxn ang="0">
                  <a:pos x="0" y="48"/>
                </a:cxn>
              </a:cxnLst>
              <a:rect l="0" t="0" r="r" b="b"/>
              <a:pathLst>
                <a:path w="6" h="48">
                  <a:moveTo>
                    <a:pt x="1" y="0"/>
                  </a:moveTo>
                  <a:lnTo>
                    <a:pt x="1" y="0"/>
                  </a:lnTo>
                  <a:lnTo>
                    <a:pt x="2" y="3"/>
                  </a:lnTo>
                  <a:lnTo>
                    <a:pt x="4" y="11"/>
                  </a:lnTo>
                  <a:lnTo>
                    <a:pt x="6" y="21"/>
                  </a:lnTo>
                  <a:lnTo>
                    <a:pt x="6" y="28"/>
                  </a:lnTo>
                  <a:lnTo>
                    <a:pt x="4" y="33"/>
                  </a:lnTo>
                  <a:lnTo>
                    <a:pt x="2" y="39"/>
                  </a:lnTo>
                  <a:lnTo>
                    <a:pt x="1" y="43"/>
                  </a:lnTo>
                  <a:lnTo>
                    <a:pt x="0" y="48"/>
                  </a:lnTo>
                </a:path>
              </a:pathLst>
            </a:custGeom>
            <a:noFill/>
            <a:ln w="1588">
              <a:solidFill>
                <a:srgbClr val="000000"/>
              </a:solidFill>
              <a:prstDash val="solid"/>
              <a:round/>
              <a:headEnd/>
              <a:tailEnd/>
            </a:ln>
          </p:spPr>
          <p:txBody>
            <a:bodyPr/>
            <a:lstStyle/>
            <a:p>
              <a:endParaRPr lang="en-US"/>
            </a:p>
          </p:txBody>
        </p:sp>
        <p:sp>
          <p:nvSpPr>
            <p:cNvPr id="1242443" name="Freeform 1355"/>
            <p:cNvSpPr>
              <a:spLocks/>
            </p:cNvSpPr>
            <p:nvPr/>
          </p:nvSpPr>
          <p:spPr bwMode="auto">
            <a:xfrm>
              <a:off x="3267" y="1460"/>
              <a:ext cx="4" cy="26"/>
            </a:xfrm>
            <a:custGeom>
              <a:avLst/>
              <a:gdLst/>
              <a:ahLst/>
              <a:cxnLst>
                <a:cxn ang="0">
                  <a:pos x="2" y="0"/>
                </a:cxn>
                <a:cxn ang="0">
                  <a:pos x="2" y="0"/>
                </a:cxn>
                <a:cxn ang="0">
                  <a:pos x="2" y="2"/>
                </a:cxn>
                <a:cxn ang="0">
                  <a:pos x="2" y="8"/>
                </a:cxn>
                <a:cxn ang="0">
                  <a:pos x="3" y="17"/>
                </a:cxn>
                <a:cxn ang="0">
                  <a:pos x="6" y="23"/>
                </a:cxn>
                <a:cxn ang="0">
                  <a:pos x="7" y="31"/>
                </a:cxn>
                <a:cxn ang="0">
                  <a:pos x="6" y="40"/>
                </a:cxn>
                <a:cxn ang="0">
                  <a:pos x="3" y="48"/>
                </a:cxn>
                <a:cxn ang="0">
                  <a:pos x="0" y="53"/>
                </a:cxn>
              </a:cxnLst>
              <a:rect l="0" t="0" r="r" b="b"/>
              <a:pathLst>
                <a:path w="7" h="53">
                  <a:moveTo>
                    <a:pt x="2" y="0"/>
                  </a:moveTo>
                  <a:lnTo>
                    <a:pt x="2" y="0"/>
                  </a:lnTo>
                  <a:lnTo>
                    <a:pt x="2" y="2"/>
                  </a:lnTo>
                  <a:lnTo>
                    <a:pt x="2" y="8"/>
                  </a:lnTo>
                  <a:lnTo>
                    <a:pt x="3" y="17"/>
                  </a:lnTo>
                  <a:lnTo>
                    <a:pt x="6" y="23"/>
                  </a:lnTo>
                  <a:lnTo>
                    <a:pt x="7" y="31"/>
                  </a:lnTo>
                  <a:lnTo>
                    <a:pt x="6" y="40"/>
                  </a:lnTo>
                  <a:lnTo>
                    <a:pt x="3" y="48"/>
                  </a:lnTo>
                  <a:lnTo>
                    <a:pt x="0" y="53"/>
                  </a:lnTo>
                </a:path>
              </a:pathLst>
            </a:custGeom>
            <a:noFill/>
            <a:ln w="1588">
              <a:solidFill>
                <a:srgbClr val="000000"/>
              </a:solidFill>
              <a:prstDash val="solid"/>
              <a:round/>
              <a:headEnd/>
              <a:tailEnd/>
            </a:ln>
          </p:spPr>
          <p:txBody>
            <a:bodyPr/>
            <a:lstStyle/>
            <a:p>
              <a:endParaRPr lang="en-US"/>
            </a:p>
          </p:txBody>
        </p:sp>
        <p:sp>
          <p:nvSpPr>
            <p:cNvPr id="1242444" name="Freeform 1356"/>
            <p:cNvSpPr>
              <a:spLocks/>
            </p:cNvSpPr>
            <p:nvPr/>
          </p:nvSpPr>
          <p:spPr bwMode="auto">
            <a:xfrm>
              <a:off x="3267" y="1498"/>
              <a:ext cx="4" cy="31"/>
            </a:xfrm>
            <a:custGeom>
              <a:avLst/>
              <a:gdLst/>
              <a:ahLst/>
              <a:cxnLst>
                <a:cxn ang="0">
                  <a:pos x="2" y="0"/>
                </a:cxn>
                <a:cxn ang="0">
                  <a:pos x="2" y="0"/>
                </a:cxn>
                <a:cxn ang="0">
                  <a:pos x="2" y="4"/>
                </a:cxn>
                <a:cxn ang="0">
                  <a:pos x="6" y="14"/>
                </a:cxn>
                <a:cxn ang="0">
                  <a:pos x="7" y="28"/>
                </a:cxn>
                <a:cxn ang="0">
                  <a:pos x="7" y="37"/>
                </a:cxn>
                <a:cxn ang="0">
                  <a:pos x="6" y="44"/>
                </a:cxn>
                <a:cxn ang="0">
                  <a:pos x="3" y="51"/>
                </a:cxn>
                <a:cxn ang="0">
                  <a:pos x="1" y="56"/>
                </a:cxn>
                <a:cxn ang="0">
                  <a:pos x="0" y="60"/>
                </a:cxn>
              </a:cxnLst>
              <a:rect l="0" t="0" r="r" b="b"/>
              <a:pathLst>
                <a:path w="7" h="60">
                  <a:moveTo>
                    <a:pt x="2" y="0"/>
                  </a:moveTo>
                  <a:lnTo>
                    <a:pt x="2" y="0"/>
                  </a:lnTo>
                  <a:lnTo>
                    <a:pt x="2" y="4"/>
                  </a:lnTo>
                  <a:lnTo>
                    <a:pt x="6" y="14"/>
                  </a:lnTo>
                  <a:lnTo>
                    <a:pt x="7" y="28"/>
                  </a:lnTo>
                  <a:lnTo>
                    <a:pt x="7" y="37"/>
                  </a:lnTo>
                  <a:lnTo>
                    <a:pt x="6" y="44"/>
                  </a:lnTo>
                  <a:lnTo>
                    <a:pt x="3" y="51"/>
                  </a:lnTo>
                  <a:lnTo>
                    <a:pt x="1" y="56"/>
                  </a:lnTo>
                  <a:lnTo>
                    <a:pt x="0" y="60"/>
                  </a:lnTo>
                </a:path>
              </a:pathLst>
            </a:custGeom>
            <a:noFill/>
            <a:ln w="1588">
              <a:solidFill>
                <a:srgbClr val="000000"/>
              </a:solidFill>
              <a:prstDash val="solid"/>
              <a:round/>
              <a:headEnd/>
              <a:tailEnd/>
            </a:ln>
          </p:spPr>
          <p:txBody>
            <a:bodyPr/>
            <a:lstStyle/>
            <a:p>
              <a:endParaRPr lang="en-US"/>
            </a:p>
          </p:txBody>
        </p:sp>
        <p:sp>
          <p:nvSpPr>
            <p:cNvPr id="1242445" name="Freeform 1357"/>
            <p:cNvSpPr>
              <a:spLocks/>
            </p:cNvSpPr>
            <p:nvPr/>
          </p:nvSpPr>
          <p:spPr bwMode="auto">
            <a:xfrm>
              <a:off x="3268" y="1542"/>
              <a:ext cx="3" cy="29"/>
            </a:xfrm>
            <a:custGeom>
              <a:avLst/>
              <a:gdLst/>
              <a:ahLst/>
              <a:cxnLst>
                <a:cxn ang="0">
                  <a:pos x="1" y="0"/>
                </a:cxn>
                <a:cxn ang="0">
                  <a:pos x="1" y="0"/>
                </a:cxn>
                <a:cxn ang="0">
                  <a:pos x="1" y="6"/>
                </a:cxn>
                <a:cxn ang="0">
                  <a:pos x="4" y="15"/>
                </a:cxn>
                <a:cxn ang="0">
                  <a:pos x="6" y="27"/>
                </a:cxn>
                <a:cxn ang="0">
                  <a:pos x="6" y="37"/>
                </a:cxn>
                <a:cxn ang="0">
                  <a:pos x="6" y="43"/>
                </a:cxn>
                <a:cxn ang="0">
                  <a:pos x="4" y="50"/>
                </a:cxn>
                <a:cxn ang="0">
                  <a:pos x="1" y="55"/>
                </a:cxn>
                <a:cxn ang="0">
                  <a:pos x="0" y="58"/>
                </a:cxn>
              </a:cxnLst>
              <a:rect l="0" t="0" r="r" b="b"/>
              <a:pathLst>
                <a:path w="6" h="58">
                  <a:moveTo>
                    <a:pt x="1" y="0"/>
                  </a:moveTo>
                  <a:lnTo>
                    <a:pt x="1" y="0"/>
                  </a:lnTo>
                  <a:lnTo>
                    <a:pt x="1" y="6"/>
                  </a:lnTo>
                  <a:lnTo>
                    <a:pt x="4" y="15"/>
                  </a:lnTo>
                  <a:lnTo>
                    <a:pt x="6" y="27"/>
                  </a:lnTo>
                  <a:lnTo>
                    <a:pt x="6" y="37"/>
                  </a:lnTo>
                  <a:lnTo>
                    <a:pt x="6" y="43"/>
                  </a:lnTo>
                  <a:lnTo>
                    <a:pt x="4" y="50"/>
                  </a:lnTo>
                  <a:lnTo>
                    <a:pt x="1" y="55"/>
                  </a:lnTo>
                  <a:lnTo>
                    <a:pt x="0" y="58"/>
                  </a:lnTo>
                </a:path>
              </a:pathLst>
            </a:custGeom>
            <a:noFill/>
            <a:ln w="1588">
              <a:solidFill>
                <a:srgbClr val="000000"/>
              </a:solidFill>
              <a:prstDash val="solid"/>
              <a:round/>
              <a:headEnd/>
              <a:tailEnd/>
            </a:ln>
          </p:spPr>
          <p:txBody>
            <a:bodyPr/>
            <a:lstStyle/>
            <a:p>
              <a:endParaRPr lang="en-US"/>
            </a:p>
          </p:txBody>
        </p:sp>
        <p:sp>
          <p:nvSpPr>
            <p:cNvPr id="1242446" name="Freeform 1358"/>
            <p:cNvSpPr>
              <a:spLocks/>
            </p:cNvSpPr>
            <p:nvPr/>
          </p:nvSpPr>
          <p:spPr bwMode="auto">
            <a:xfrm>
              <a:off x="3269" y="1683"/>
              <a:ext cx="2" cy="13"/>
            </a:xfrm>
            <a:custGeom>
              <a:avLst/>
              <a:gdLst/>
              <a:ahLst/>
              <a:cxnLst>
                <a:cxn ang="0">
                  <a:pos x="0" y="0"/>
                </a:cxn>
                <a:cxn ang="0">
                  <a:pos x="0" y="0"/>
                </a:cxn>
                <a:cxn ang="0">
                  <a:pos x="0" y="3"/>
                </a:cxn>
                <a:cxn ang="0">
                  <a:pos x="2" y="10"/>
                </a:cxn>
                <a:cxn ang="0">
                  <a:pos x="4" y="17"/>
                </a:cxn>
                <a:cxn ang="0">
                  <a:pos x="4" y="25"/>
                </a:cxn>
              </a:cxnLst>
              <a:rect l="0" t="0" r="r" b="b"/>
              <a:pathLst>
                <a:path w="4" h="25">
                  <a:moveTo>
                    <a:pt x="0" y="0"/>
                  </a:moveTo>
                  <a:lnTo>
                    <a:pt x="0" y="0"/>
                  </a:lnTo>
                  <a:lnTo>
                    <a:pt x="0" y="3"/>
                  </a:lnTo>
                  <a:lnTo>
                    <a:pt x="2" y="10"/>
                  </a:lnTo>
                  <a:lnTo>
                    <a:pt x="4" y="17"/>
                  </a:lnTo>
                  <a:lnTo>
                    <a:pt x="4" y="25"/>
                  </a:lnTo>
                </a:path>
              </a:pathLst>
            </a:custGeom>
            <a:noFill/>
            <a:ln w="1588">
              <a:solidFill>
                <a:srgbClr val="000000"/>
              </a:solidFill>
              <a:prstDash val="solid"/>
              <a:round/>
              <a:headEnd/>
              <a:tailEnd/>
            </a:ln>
          </p:spPr>
          <p:txBody>
            <a:bodyPr/>
            <a:lstStyle/>
            <a:p>
              <a:endParaRPr lang="en-US"/>
            </a:p>
          </p:txBody>
        </p:sp>
        <p:sp>
          <p:nvSpPr>
            <p:cNvPr id="1242447" name="Freeform 1359"/>
            <p:cNvSpPr>
              <a:spLocks/>
            </p:cNvSpPr>
            <p:nvPr/>
          </p:nvSpPr>
          <p:spPr bwMode="auto">
            <a:xfrm>
              <a:off x="3268" y="1657"/>
              <a:ext cx="4" cy="20"/>
            </a:xfrm>
            <a:custGeom>
              <a:avLst/>
              <a:gdLst/>
              <a:ahLst/>
              <a:cxnLst>
                <a:cxn ang="0">
                  <a:pos x="4" y="0"/>
                </a:cxn>
                <a:cxn ang="0">
                  <a:pos x="4" y="0"/>
                </a:cxn>
                <a:cxn ang="0">
                  <a:pos x="4" y="2"/>
                </a:cxn>
                <a:cxn ang="0">
                  <a:pos x="6" y="5"/>
                </a:cxn>
                <a:cxn ang="0">
                  <a:pos x="6" y="8"/>
                </a:cxn>
                <a:cxn ang="0">
                  <a:pos x="8" y="11"/>
                </a:cxn>
                <a:cxn ang="0">
                  <a:pos x="8" y="15"/>
                </a:cxn>
                <a:cxn ang="0">
                  <a:pos x="8" y="23"/>
                </a:cxn>
                <a:cxn ang="0">
                  <a:pos x="6" y="30"/>
                </a:cxn>
                <a:cxn ang="0">
                  <a:pos x="4" y="36"/>
                </a:cxn>
                <a:cxn ang="0">
                  <a:pos x="2" y="39"/>
                </a:cxn>
                <a:cxn ang="0">
                  <a:pos x="1" y="40"/>
                </a:cxn>
                <a:cxn ang="0">
                  <a:pos x="1" y="42"/>
                </a:cxn>
                <a:cxn ang="0">
                  <a:pos x="0" y="42"/>
                </a:cxn>
              </a:cxnLst>
              <a:rect l="0" t="0" r="r" b="b"/>
              <a:pathLst>
                <a:path w="8" h="42">
                  <a:moveTo>
                    <a:pt x="4" y="0"/>
                  </a:moveTo>
                  <a:lnTo>
                    <a:pt x="4" y="0"/>
                  </a:lnTo>
                  <a:lnTo>
                    <a:pt x="4" y="2"/>
                  </a:lnTo>
                  <a:lnTo>
                    <a:pt x="6" y="5"/>
                  </a:lnTo>
                  <a:lnTo>
                    <a:pt x="6" y="8"/>
                  </a:lnTo>
                  <a:lnTo>
                    <a:pt x="8" y="11"/>
                  </a:lnTo>
                  <a:lnTo>
                    <a:pt x="8" y="15"/>
                  </a:lnTo>
                  <a:lnTo>
                    <a:pt x="8" y="23"/>
                  </a:lnTo>
                  <a:lnTo>
                    <a:pt x="6" y="30"/>
                  </a:lnTo>
                  <a:lnTo>
                    <a:pt x="4" y="36"/>
                  </a:lnTo>
                  <a:lnTo>
                    <a:pt x="2" y="39"/>
                  </a:lnTo>
                  <a:lnTo>
                    <a:pt x="1" y="40"/>
                  </a:lnTo>
                  <a:lnTo>
                    <a:pt x="1" y="42"/>
                  </a:lnTo>
                  <a:lnTo>
                    <a:pt x="0" y="42"/>
                  </a:lnTo>
                </a:path>
              </a:pathLst>
            </a:custGeom>
            <a:noFill/>
            <a:ln w="1588">
              <a:solidFill>
                <a:srgbClr val="000000"/>
              </a:solidFill>
              <a:prstDash val="solid"/>
              <a:round/>
              <a:headEnd/>
              <a:tailEnd/>
            </a:ln>
          </p:spPr>
          <p:txBody>
            <a:bodyPr/>
            <a:lstStyle/>
            <a:p>
              <a:endParaRPr lang="en-US"/>
            </a:p>
          </p:txBody>
        </p:sp>
        <p:sp>
          <p:nvSpPr>
            <p:cNvPr id="1242448" name="Freeform 1360"/>
            <p:cNvSpPr>
              <a:spLocks/>
            </p:cNvSpPr>
            <p:nvPr/>
          </p:nvSpPr>
          <p:spPr bwMode="auto">
            <a:xfrm>
              <a:off x="3269" y="1625"/>
              <a:ext cx="2" cy="17"/>
            </a:xfrm>
            <a:custGeom>
              <a:avLst/>
              <a:gdLst/>
              <a:ahLst/>
              <a:cxnLst>
                <a:cxn ang="0">
                  <a:pos x="0" y="34"/>
                </a:cxn>
                <a:cxn ang="0">
                  <a:pos x="0" y="34"/>
                </a:cxn>
                <a:cxn ang="0">
                  <a:pos x="3" y="32"/>
                </a:cxn>
                <a:cxn ang="0">
                  <a:pos x="5" y="28"/>
                </a:cxn>
                <a:cxn ang="0">
                  <a:pos x="5" y="25"/>
                </a:cxn>
                <a:cxn ang="0">
                  <a:pos x="5" y="17"/>
                </a:cxn>
                <a:cxn ang="0">
                  <a:pos x="5" y="13"/>
                </a:cxn>
                <a:cxn ang="0">
                  <a:pos x="3" y="6"/>
                </a:cxn>
                <a:cxn ang="0">
                  <a:pos x="1" y="1"/>
                </a:cxn>
                <a:cxn ang="0">
                  <a:pos x="1" y="0"/>
                </a:cxn>
              </a:cxnLst>
              <a:rect l="0" t="0" r="r" b="b"/>
              <a:pathLst>
                <a:path w="5" h="34">
                  <a:moveTo>
                    <a:pt x="0" y="34"/>
                  </a:moveTo>
                  <a:lnTo>
                    <a:pt x="0" y="34"/>
                  </a:lnTo>
                  <a:lnTo>
                    <a:pt x="3" y="32"/>
                  </a:lnTo>
                  <a:lnTo>
                    <a:pt x="5" y="28"/>
                  </a:lnTo>
                  <a:lnTo>
                    <a:pt x="5" y="25"/>
                  </a:lnTo>
                  <a:lnTo>
                    <a:pt x="5" y="17"/>
                  </a:lnTo>
                  <a:lnTo>
                    <a:pt x="5" y="13"/>
                  </a:lnTo>
                  <a:lnTo>
                    <a:pt x="3" y="6"/>
                  </a:lnTo>
                  <a:lnTo>
                    <a:pt x="1" y="1"/>
                  </a:lnTo>
                  <a:lnTo>
                    <a:pt x="1" y="0"/>
                  </a:lnTo>
                </a:path>
              </a:pathLst>
            </a:custGeom>
            <a:noFill/>
            <a:ln w="1588">
              <a:solidFill>
                <a:srgbClr val="000000"/>
              </a:solidFill>
              <a:prstDash val="solid"/>
              <a:round/>
              <a:headEnd/>
              <a:tailEnd/>
            </a:ln>
          </p:spPr>
          <p:txBody>
            <a:bodyPr/>
            <a:lstStyle/>
            <a:p>
              <a:endParaRPr lang="en-US"/>
            </a:p>
          </p:txBody>
        </p:sp>
        <p:sp>
          <p:nvSpPr>
            <p:cNvPr id="1242449" name="Freeform 1361"/>
            <p:cNvSpPr>
              <a:spLocks/>
            </p:cNvSpPr>
            <p:nvPr/>
          </p:nvSpPr>
          <p:spPr bwMode="auto">
            <a:xfrm>
              <a:off x="3267" y="1587"/>
              <a:ext cx="4" cy="26"/>
            </a:xfrm>
            <a:custGeom>
              <a:avLst/>
              <a:gdLst/>
              <a:ahLst/>
              <a:cxnLst>
                <a:cxn ang="0">
                  <a:pos x="0" y="52"/>
                </a:cxn>
                <a:cxn ang="0">
                  <a:pos x="0" y="52"/>
                </a:cxn>
                <a:cxn ang="0">
                  <a:pos x="1" y="52"/>
                </a:cxn>
                <a:cxn ang="0">
                  <a:pos x="2" y="51"/>
                </a:cxn>
                <a:cxn ang="0">
                  <a:pos x="6" y="46"/>
                </a:cxn>
                <a:cxn ang="0">
                  <a:pos x="7" y="39"/>
                </a:cxn>
                <a:cxn ang="0">
                  <a:pos x="7" y="31"/>
                </a:cxn>
                <a:cxn ang="0">
                  <a:pos x="7" y="22"/>
                </a:cxn>
                <a:cxn ang="0">
                  <a:pos x="7" y="12"/>
                </a:cxn>
                <a:cxn ang="0">
                  <a:pos x="6" y="0"/>
                </a:cxn>
              </a:cxnLst>
              <a:rect l="0" t="0" r="r" b="b"/>
              <a:pathLst>
                <a:path w="7" h="52">
                  <a:moveTo>
                    <a:pt x="0" y="52"/>
                  </a:moveTo>
                  <a:lnTo>
                    <a:pt x="0" y="52"/>
                  </a:lnTo>
                  <a:lnTo>
                    <a:pt x="1" y="52"/>
                  </a:lnTo>
                  <a:lnTo>
                    <a:pt x="2" y="51"/>
                  </a:lnTo>
                  <a:lnTo>
                    <a:pt x="6" y="46"/>
                  </a:lnTo>
                  <a:lnTo>
                    <a:pt x="7" y="39"/>
                  </a:lnTo>
                  <a:lnTo>
                    <a:pt x="7" y="31"/>
                  </a:lnTo>
                  <a:lnTo>
                    <a:pt x="7" y="22"/>
                  </a:lnTo>
                  <a:lnTo>
                    <a:pt x="7" y="12"/>
                  </a:lnTo>
                  <a:lnTo>
                    <a:pt x="6" y="0"/>
                  </a:lnTo>
                </a:path>
              </a:pathLst>
            </a:custGeom>
            <a:noFill/>
            <a:ln w="1588">
              <a:solidFill>
                <a:srgbClr val="000000"/>
              </a:solidFill>
              <a:prstDash val="solid"/>
              <a:round/>
              <a:headEnd/>
              <a:tailEnd/>
            </a:ln>
          </p:spPr>
          <p:txBody>
            <a:bodyPr/>
            <a:lstStyle/>
            <a:p>
              <a:endParaRPr lang="en-US"/>
            </a:p>
          </p:txBody>
        </p:sp>
        <p:sp>
          <p:nvSpPr>
            <p:cNvPr id="1242450" name="Freeform 1362"/>
            <p:cNvSpPr>
              <a:spLocks/>
            </p:cNvSpPr>
            <p:nvPr/>
          </p:nvSpPr>
          <p:spPr bwMode="auto">
            <a:xfrm>
              <a:off x="3267" y="1552"/>
              <a:ext cx="4" cy="20"/>
            </a:xfrm>
            <a:custGeom>
              <a:avLst/>
              <a:gdLst/>
              <a:ahLst/>
              <a:cxnLst>
                <a:cxn ang="0">
                  <a:pos x="0" y="38"/>
                </a:cxn>
                <a:cxn ang="0">
                  <a:pos x="0" y="38"/>
                </a:cxn>
                <a:cxn ang="0">
                  <a:pos x="2" y="38"/>
                </a:cxn>
                <a:cxn ang="0">
                  <a:pos x="3" y="37"/>
                </a:cxn>
                <a:cxn ang="0">
                  <a:pos x="4" y="35"/>
                </a:cxn>
                <a:cxn ang="0">
                  <a:pos x="8" y="31"/>
                </a:cxn>
                <a:cxn ang="0">
                  <a:pos x="9" y="22"/>
                </a:cxn>
                <a:cxn ang="0">
                  <a:pos x="9" y="14"/>
                </a:cxn>
                <a:cxn ang="0">
                  <a:pos x="8" y="6"/>
                </a:cxn>
                <a:cxn ang="0">
                  <a:pos x="8" y="0"/>
                </a:cxn>
              </a:cxnLst>
              <a:rect l="0" t="0" r="r" b="b"/>
              <a:pathLst>
                <a:path w="9" h="38">
                  <a:moveTo>
                    <a:pt x="0" y="38"/>
                  </a:moveTo>
                  <a:lnTo>
                    <a:pt x="0" y="38"/>
                  </a:lnTo>
                  <a:lnTo>
                    <a:pt x="2" y="38"/>
                  </a:lnTo>
                  <a:lnTo>
                    <a:pt x="3" y="37"/>
                  </a:lnTo>
                  <a:lnTo>
                    <a:pt x="4" y="35"/>
                  </a:lnTo>
                  <a:lnTo>
                    <a:pt x="8" y="31"/>
                  </a:lnTo>
                  <a:lnTo>
                    <a:pt x="9" y="22"/>
                  </a:lnTo>
                  <a:lnTo>
                    <a:pt x="9" y="14"/>
                  </a:lnTo>
                  <a:lnTo>
                    <a:pt x="8" y="6"/>
                  </a:lnTo>
                  <a:lnTo>
                    <a:pt x="8" y="0"/>
                  </a:lnTo>
                </a:path>
              </a:pathLst>
            </a:custGeom>
            <a:noFill/>
            <a:ln w="1588">
              <a:solidFill>
                <a:srgbClr val="000000"/>
              </a:solidFill>
              <a:prstDash val="solid"/>
              <a:round/>
              <a:headEnd/>
              <a:tailEnd/>
            </a:ln>
          </p:spPr>
          <p:txBody>
            <a:bodyPr/>
            <a:lstStyle/>
            <a:p>
              <a:endParaRPr lang="en-US"/>
            </a:p>
          </p:txBody>
        </p:sp>
        <p:sp>
          <p:nvSpPr>
            <p:cNvPr id="1242451" name="Freeform 1363"/>
            <p:cNvSpPr>
              <a:spLocks/>
            </p:cNvSpPr>
            <p:nvPr/>
          </p:nvSpPr>
          <p:spPr bwMode="auto">
            <a:xfrm>
              <a:off x="3315" y="1471"/>
              <a:ext cx="57" cy="108"/>
            </a:xfrm>
            <a:custGeom>
              <a:avLst/>
              <a:gdLst/>
              <a:ahLst/>
              <a:cxnLst>
                <a:cxn ang="0">
                  <a:pos x="114" y="0"/>
                </a:cxn>
                <a:cxn ang="0">
                  <a:pos x="114" y="0"/>
                </a:cxn>
                <a:cxn ang="0">
                  <a:pos x="102" y="29"/>
                </a:cxn>
                <a:cxn ang="0">
                  <a:pos x="89" y="57"/>
                </a:cxn>
                <a:cxn ang="0">
                  <a:pos x="75" y="84"/>
                </a:cxn>
                <a:cxn ang="0">
                  <a:pos x="61" y="111"/>
                </a:cxn>
                <a:cxn ang="0">
                  <a:pos x="46" y="137"/>
                </a:cxn>
                <a:cxn ang="0">
                  <a:pos x="30" y="164"/>
                </a:cxn>
                <a:cxn ang="0">
                  <a:pos x="15" y="189"/>
                </a:cxn>
                <a:cxn ang="0">
                  <a:pos x="0" y="216"/>
                </a:cxn>
              </a:cxnLst>
              <a:rect l="0" t="0" r="r" b="b"/>
              <a:pathLst>
                <a:path w="114" h="216">
                  <a:moveTo>
                    <a:pt x="114" y="0"/>
                  </a:moveTo>
                  <a:lnTo>
                    <a:pt x="114" y="0"/>
                  </a:lnTo>
                  <a:lnTo>
                    <a:pt x="102" y="29"/>
                  </a:lnTo>
                  <a:lnTo>
                    <a:pt x="89" y="57"/>
                  </a:lnTo>
                  <a:lnTo>
                    <a:pt x="75" y="84"/>
                  </a:lnTo>
                  <a:lnTo>
                    <a:pt x="61" y="111"/>
                  </a:lnTo>
                  <a:lnTo>
                    <a:pt x="46" y="137"/>
                  </a:lnTo>
                  <a:lnTo>
                    <a:pt x="30" y="164"/>
                  </a:lnTo>
                  <a:lnTo>
                    <a:pt x="15" y="189"/>
                  </a:lnTo>
                  <a:lnTo>
                    <a:pt x="0" y="216"/>
                  </a:lnTo>
                </a:path>
              </a:pathLst>
            </a:custGeom>
            <a:noFill/>
            <a:ln w="1588">
              <a:solidFill>
                <a:srgbClr val="000000"/>
              </a:solidFill>
              <a:prstDash val="solid"/>
              <a:round/>
              <a:headEnd/>
              <a:tailEnd/>
            </a:ln>
          </p:spPr>
          <p:txBody>
            <a:bodyPr/>
            <a:lstStyle/>
            <a:p>
              <a:endParaRPr lang="en-US"/>
            </a:p>
          </p:txBody>
        </p:sp>
        <p:sp>
          <p:nvSpPr>
            <p:cNvPr id="1242452" name="Freeform 1364"/>
            <p:cNvSpPr>
              <a:spLocks/>
            </p:cNvSpPr>
            <p:nvPr/>
          </p:nvSpPr>
          <p:spPr bwMode="auto">
            <a:xfrm>
              <a:off x="3289" y="1560"/>
              <a:ext cx="31" cy="80"/>
            </a:xfrm>
            <a:custGeom>
              <a:avLst/>
              <a:gdLst/>
              <a:ahLst/>
              <a:cxnLst>
                <a:cxn ang="0">
                  <a:pos x="62" y="0"/>
                </a:cxn>
                <a:cxn ang="0">
                  <a:pos x="62" y="0"/>
                </a:cxn>
                <a:cxn ang="0">
                  <a:pos x="52" y="18"/>
                </a:cxn>
                <a:cxn ang="0">
                  <a:pos x="44" y="34"/>
                </a:cxn>
                <a:cxn ang="0">
                  <a:pos x="39" y="52"/>
                </a:cxn>
                <a:cxn ang="0">
                  <a:pos x="32" y="70"/>
                </a:cxn>
                <a:cxn ang="0">
                  <a:pos x="27" y="89"/>
                </a:cxn>
                <a:cxn ang="0">
                  <a:pos x="21" y="111"/>
                </a:cxn>
                <a:cxn ang="0">
                  <a:pos x="12" y="134"/>
                </a:cxn>
                <a:cxn ang="0">
                  <a:pos x="0" y="160"/>
                </a:cxn>
              </a:cxnLst>
              <a:rect l="0" t="0" r="r" b="b"/>
              <a:pathLst>
                <a:path w="62" h="160">
                  <a:moveTo>
                    <a:pt x="62" y="0"/>
                  </a:moveTo>
                  <a:lnTo>
                    <a:pt x="62" y="0"/>
                  </a:lnTo>
                  <a:lnTo>
                    <a:pt x="52" y="18"/>
                  </a:lnTo>
                  <a:lnTo>
                    <a:pt x="44" y="34"/>
                  </a:lnTo>
                  <a:lnTo>
                    <a:pt x="39" y="52"/>
                  </a:lnTo>
                  <a:lnTo>
                    <a:pt x="32" y="70"/>
                  </a:lnTo>
                  <a:lnTo>
                    <a:pt x="27" y="89"/>
                  </a:lnTo>
                  <a:lnTo>
                    <a:pt x="21" y="111"/>
                  </a:lnTo>
                  <a:lnTo>
                    <a:pt x="12" y="134"/>
                  </a:lnTo>
                  <a:lnTo>
                    <a:pt x="0" y="160"/>
                  </a:lnTo>
                </a:path>
              </a:pathLst>
            </a:custGeom>
            <a:noFill/>
            <a:ln w="1588">
              <a:solidFill>
                <a:srgbClr val="000000"/>
              </a:solidFill>
              <a:prstDash val="solid"/>
              <a:round/>
              <a:headEnd/>
              <a:tailEnd/>
            </a:ln>
          </p:spPr>
          <p:txBody>
            <a:bodyPr/>
            <a:lstStyle/>
            <a:p>
              <a:endParaRPr lang="en-US"/>
            </a:p>
          </p:txBody>
        </p:sp>
        <p:sp>
          <p:nvSpPr>
            <p:cNvPr id="1242453" name="Freeform 1365"/>
            <p:cNvSpPr>
              <a:spLocks/>
            </p:cNvSpPr>
            <p:nvPr/>
          </p:nvSpPr>
          <p:spPr bwMode="auto">
            <a:xfrm>
              <a:off x="3296" y="1511"/>
              <a:ext cx="44" cy="75"/>
            </a:xfrm>
            <a:custGeom>
              <a:avLst/>
              <a:gdLst/>
              <a:ahLst/>
              <a:cxnLst>
                <a:cxn ang="0">
                  <a:pos x="89" y="0"/>
                </a:cxn>
                <a:cxn ang="0">
                  <a:pos x="89" y="0"/>
                </a:cxn>
                <a:cxn ang="0">
                  <a:pos x="81" y="14"/>
                </a:cxn>
                <a:cxn ang="0">
                  <a:pos x="73" y="28"/>
                </a:cxn>
                <a:cxn ang="0">
                  <a:pos x="66" y="38"/>
                </a:cxn>
                <a:cxn ang="0">
                  <a:pos x="57" y="53"/>
                </a:cxn>
                <a:cxn ang="0">
                  <a:pos x="46" y="63"/>
                </a:cxn>
                <a:cxn ang="0">
                  <a:pos x="37" y="77"/>
                </a:cxn>
                <a:cxn ang="0">
                  <a:pos x="30" y="90"/>
                </a:cxn>
                <a:cxn ang="0">
                  <a:pos x="21" y="103"/>
                </a:cxn>
                <a:cxn ang="0">
                  <a:pos x="17" y="112"/>
                </a:cxn>
                <a:cxn ang="0">
                  <a:pos x="12" y="123"/>
                </a:cxn>
                <a:cxn ang="0">
                  <a:pos x="8" y="136"/>
                </a:cxn>
                <a:cxn ang="0">
                  <a:pos x="0" y="149"/>
                </a:cxn>
              </a:cxnLst>
              <a:rect l="0" t="0" r="r" b="b"/>
              <a:pathLst>
                <a:path w="89" h="149">
                  <a:moveTo>
                    <a:pt x="89" y="0"/>
                  </a:moveTo>
                  <a:lnTo>
                    <a:pt x="89" y="0"/>
                  </a:lnTo>
                  <a:lnTo>
                    <a:pt x="81" y="14"/>
                  </a:lnTo>
                  <a:lnTo>
                    <a:pt x="73" y="28"/>
                  </a:lnTo>
                  <a:lnTo>
                    <a:pt x="66" y="38"/>
                  </a:lnTo>
                  <a:lnTo>
                    <a:pt x="57" y="53"/>
                  </a:lnTo>
                  <a:lnTo>
                    <a:pt x="46" y="63"/>
                  </a:lnTo>
                  <a:lnTo>
                    <a:pt x="37" y="77"/>
                  </a:lnTo>
                  <a:lnTo>
                    <a:pt x="30" y="90"/>
                  </a:lnTo>
                  <a:lnTo>
                    <a:pt x="21" y="103"/>
                  </a:lnTo>
                  <a:lnTo>
                    <a:pt x="17" y="112"/>
                  </a:lnTo>
                  <a:lnTo>
                    <a:pt x="12" y="123"/>
                  </a:lnTo>
                  <a:lnTo>
                    <a:pt x="8" y="136"/>
                  </a:lnTo>
                  <a:lnTo>
                    <a:pt x="0" y="149"/>
                  </a:lnTo>
                </a:path>
              </a:pathLst>
            </a:custGeom>
            <a:noFill/>
            <a:ln w="1588">
              <a:solidFill>
                <a:srgbClr val="000000"/>
              </a:solidFill>
              <a:prstDash val="solid"/>
              <a:round/>
              <a:headEnd/>
              <a:tailEnd/>
            </a:ln>
          </p:spPr>
          <p:txBody>
            <a:bodyPr/>
            <a:lstStyle/>
            <a:p>
              <a:endParaRPr lang="en-US"/>
            </a:p>
          </p:txBody>
        </p:sp>
        <p:sp>
          <p:nvSpPr>
            <p:cNvPr id="1242454" name="Freeform 1366"/>
            <p:cNvSpPr>
              <a:spLocks/>
            </p:cNvSpPr>
            <p:nvPr/>
          </p:nvSpPr>
          <p:spPr bwMode="auto">
            <a:xfrm>
              <a:off x="3315" y="1475"/>
              <a:ext cx="37" cy="61"/>
            </a:xfrm>
            <a:custGeom>
              <a:avLst/>
              <a:gdLst/>
              <a:ahLst/>
              <a:cxnLst>
                <a:cxn ang="0">
                  <a:pos x="73" y="0"/>
                </a:cxn>
                <a:cxn ang="0">
                  <a:pos x="73" y="0"/>
                </a:cxn>
                <a:cxn ang="0">
                  <a:pos x="63" y="15"/>
                </a:cxn>
                <a:cxn ang="0">
                  <a:pos x="54" y="30"/>
                </a:cxn>
                <a:cxn ang="0">
                  <a:pos x="42" y="45"/>
                </a:cxn>
                <a:cxn ang="0">
                  <a:pos x="33" y="59"/>
                </a:cxn>
                <a:cxn ang="0">
                  <a:pos x="24" y="74"/>
                </a:cxn>
                <a:cxn ang="0">
                  <a:pos x="15" y="90"/>
                </a:cxn>
                <a:cxn ang="0">
                  <a:pos x="8" y="107"/>
                </a:cxn>
                <a:cxn ang="0">
                  <a:pos x="0" y="123"/>
                </a:cxn>
              </a:cxnLst>
              <a:rect l="0" t="0" r="r" b="b"/>
              <a:pathLst>
                <a:path w="73" h="123">
                  <a:moveTo>
                    <a:pt x="73" y="0"/>
                  </a:moveTo>
                  <a:lnTo>
                    <a:pt x="73" y="0"/>
                  </a:lnTo>
                  <a:lnTo>
                    <a:pt x="63" y="15"/>
                  </a:lnTo>
                  <a:lnTo>
                    <a:pt x="54" y="30"/>
                  </a:lnTo>
                  <a:lnTo>
                    <a:pt x="42" y="45"/>
                  </a:lnTo>
                  <a:lnTo>
                    <a:pt x="33" y="59"/>
                  </a:lnTo>
                  <a:lnTo>
                    <a:pt x="24" y="74"/>
                  </a:lnTo>
                  <a:lnTo>
                    <a:pt x="15" y="90"/>
                  </a:lnTo>
                  <a:lnTo>
                    <a:pt x="8" y="107"/>
                  </a:lnTo>
                  <a:lnTo>
                    <a:pt x="0" y="123"/>
                  </a:lnTo>
                </a:path>
              </a:pathLst>
            </a:custGeom>
            <a:noFill/>
            <a:ln w="1588">
              <a:solidFill>
                <a:srgbClr val="000000"/>
              </a:solidFill>
              <a:prstDash val="solid"/>
              <a:round/>
              <a:headEnd/>
              <a:tailEnd/>
            </a:ln>
          </p:spPr>
          <p:txBody>
            <a:bodyPr/>
            <a:lstStyle/>
            <a:p>
              <a:endParaRPr lang="en-US"/>
            </a:p>
          </p:txBody>
        </p:sp>
        <p:sp>
          <p:nvSpPr>
            <p:cNvPr id="1242455" name="Freeform 1367"/>
            <p:cNvSpPr>
              <a:spLocks/>
            </p:cNvSpPr>
            <p:nvPr/>
          </p:nvSpPr>
          <p:spPr bwMode="auto">
            <a:xfrm>
              <a:off x="3297" y="1227"/>
              <a:ext cx="27" cy="46"/>
            </a:xfrm>
            <a:custGeom>
              <a:avLst/>
              <a:gdLst/>
              <a:ahLst/>
              <a:cxnLst>
                <a:cxn ang="0">
                  <a:pos x="0" y="0"/>
                </a:cxn>
                <a:cxn ang="0">
                  <a:pos x="0" y="0"/>
                </a:cxn>
                <a:cxn ang="0">
                  <a:pos x="2" y="13"/>
                </a:cxn>
                <a:cxn ang="0">
                  <a:pos x="9" y="26"/>
                </a:cxn>
                <a:cxn ang="0">
                  <a:pos x="15" y="38"/>
                </a:cxn>
                <a:cxn ang="0">
                  <a:pos x="23" y="47"/>
                </a:cxn>
                <a:cxn ang="0">
                  <a:pos x="31" y="59"/>
                </a:cxn>
                <a:cxn ang="0">
                  <a:pos x="38" y="69"/>
                </a:cxn>
                <a:cxn ang="0">
                  <a:pos x="45" y="80"/>
                </a:cxn>
                <a:cxn ang="0">
                  <a:pos x="53" y="91"/>
                </a:cxn>
              </a:cxnLst>
              <a:rect l="0" t="0" r="r" b="b"/>
              <a:pathLst>
                <a:path w="53" h="91">
                  <a:moveTo>
                    <a:pt x="0" y="0"/>
                  </a:moveTo>
                  <a:lnTo>
                    <a:pt x="0" y="0"/>
                  </a:lnTo>
                  <a:lnTo>
                    <a:pt x="2" y="13"/>
                  </a:lnTo>
                  <a:lnTo>
                    <a:pt x="9" y="26"/>
                  </a:lnTo>
                  <a:lnTo>
                    <a:pt x="15" y="38"/>
                  </a:lnTo>
                  <a:lnTo>
                    <a:pt x="23" y="47"/>
                  </a:lnTo>
                  <a:lnTo>
                    <a:pt x="31" y="59"/>
                  </a:lnTo>
                  <a:lnTo>
                    <a:pt x="38" y="69"/>
                  </a:lnTo>
                  <a:lnTo>
                    <a:pt x="45" y="80"/>
                  </a:lnTo>
                  <a:lnTo>
                    <a:pt x="53" y="91"/>
                  </a:lnTo>
                </a:path>
              </a:pathLst>
            </a:custGeom>
            <a:noFill/>
            <a:ln w="1588">
              <a:solidFill>
                <a:srgbClr val="000000"/>
              </a:solidFill>
              <a:prstDash val="solid"/>
              <a:round/>
              <a:headEnd/>
              <a:tailEnd/>
            </a:ln>
          </p:spPr>
          <p:txBody>
            <a:bodyPr/>
            <a:lstStyle/>
            <a:p>
              <a:endParaRPr lang="en-US"/>
            </a:p>
          </p:txBody>
        </p:sp>
        <p:sp>
          <p:nvSpPr>
            <p:cNvPr id="1242456" name="Freeform 1368"/>
            <p:cNvSpPr>
              <a:spLocks/>
            </p:cNvSpPr>
            <p:nvPr/>
          </p:nvSpPr>
          <p:spPr bwMode="auto">
            <a:xfrm>
              <a:off x="3313" y="1267"/>
              <a:ext cx="38" cy="40"/>
            </a:xfrm>
            <a:custGeom>
              <a:avLst/>
              <a:gdLst/>
              <a:ahLst/>
              <a:cxnLst>
                <a:cxn ang="0">
                  <a:pos x="0" y="0"/>
                </a:cxn>
                <a:cxn ang="0">
                  <a:pos x="0" y="0"/>
                </a:cxn>
                <a:cxn ang="0">
                  <a:pos x="5" y="10"/>
                </a:cxn>
                <a:cxn ang="0">
                  <a:pos x="14" y="23"/>
                </a:cxn>
                <a:cxn ang="0">
                  <a:pos x="25" y="38"/>
                </a:cxn>
                <a:cxn ang="0">
                  <a:pos x="33" y="47"/>
                </a:cxn>
                <a:cxn ang="0">
                  <a:pos x="45" y="59"/>
                </a:cxn>
                <a:cxn ang="0">
                  <a:pos x="54" y="63"/>
                </a:cxn>
                <a:cxn ang="0">
                  <a:pos x="63" y="71"/>
                </a:cxn>
                <a:cxn ang="0">
                  <a:pos x="77" y="80"/>
                </a:cxn>
              </a:cxnLst>
              <a:rect l="0" t="0" r="r" b="b"/>
              <a:pathLst>
                <a:path w="77" h="80">
                  <a:moveTo>
                    <a:pt x="0" y="0"/>
                  </a:moveTo>
                  <a:lnTo>
                    <a:pt x="0" y="0"/>
                  </a:lnTo>
                  <a:lnTo>
                    <a:pt x="5" y="10"/>
                  </a:lnTo>
                  <a:lnTo>
                    <a:pt x="14" y="23"/>
                  </a:lnTo>
                  <a:lnTo>
                    <a:pt x="25" y="38"/>
                  </a:lnTo>
                  <a:lnTo>
                    <a:pt x="33" y="47"/>
                  </a:lnTo>
                  <a:lnTo>
                    <a:pt x="45" y="59"/>
                  </a:lnTo>
                  <a:lnTo>
                    <a:pt x="54" y="63"/>
                  </a:lnTo>
                  <a:lnTo>
                    <a:pt x="63" y="71"/>
                  </a:lnTo>
                  <a:lnTo>
                    <a:pt x="77" y="80"/>
                  </a:lnTo>
                </a:path>
              </a:pathLst>
            </a:custGeom>
            <a:noFill/>
            <a:ln w="1588">
              <a:solidFill>
                <a:srgbClr val="000000"/>
              </a:solidFill>
              <a:prstDash val="solid"/>
              <a:round/>
              <a:headEnd/>
              <a:tailEnd/>
            </a:ln>
          </p:spPr>
          <p:txBody>
            <a:bodyPr/>
            <a:lstStyle/>
            <a:p>
              <a:endParaRPr lang="en-US"/>
            </a:p>
          </p:txBody>
        </p:sp>
        <p:sp>
          <p:nvSpPr>
            <p:cNvPr id="1242457" name="Freeform 1369"/>
            <p:cNvSpPr>
              <a:spLocks/>
            </p:cNvSpPr>
            <p:nvPr/>
          </p:nvSpPr>
          <p:spPr bwMode="auto">
            <a:xfrm>
              <a:off x="3350" y="1321"/>
              <a:ext cx="106" cy="30"/>
            </a:xfrm>
            <a:custGeom>
              <a:avLst/>
              <a:gdLst/>
              <a:ahLst/>
              <a:cxnLst>
                <a:cxn ang="0">
                  <a:pos x="0" y="0"/>
                </a:cxn>
                <a:cxn ang="0">
                  <a:pos x="0" y="0"/>
                </a:cxn>
                <a:cxn ang="0">
                  <a:pos x="22" y="5"/>
                </a:cxn>
                <a:cxn ang="0">
                  <a:pos x="44" y="12"/>
                </a:cxn>
                <a:cxn ang="0">
                  <a:pos x="63" y="18"/>
                </a:cxn>
                <a:cxn ang="0">
                  <a:pos x="84" y="25"/>
                </a:cxn>
                <a:cxn ang="0">
                  <a:pos x="102" y="31"/>
                </a:cxn>
                <a:cxn ang="0">
                  <a:pos x="121" y="39"/>
                </a:cxn>
                <a:cxn ang="0">
                  <a:pos x="143" y="45"/>
                </a:cxn>
                <a:cxn ang="0">
                  <a:pos x="164" y="52"/>
                </a:cxn>
                <a:cxn ang="0">
                  <a:pos x="170" y="54"/>
                </a:cxn>
                <a:cxn ang="0">
                  <a:pos x="175" y="55"/>
                </a:cxn>
                <a:cxn ang="0">
                  <a:pos x="181" y="56"/>
                </a:cxn>
                <a:cxn ang="0">
                  <a:pos x="189" y="58"/>
                </a:cxn>
                <a:cxn ang="0">
                  <a:pos x="195" y="59"/>
                </a:cxn>
                <a:cxn ang="0">
                  <a:pos x="202" y="61"/>
                </a:cxn>
                <a:cxn ang="0">
                  <a:pos x="207" y="61"/>
                </a:cxn>
                <a:cxn ang="0">
                  <a:pos x="212" y="61"/>
                </a:cxn>
              </a:cxnLst>
              <a:rect l="0" t="0" r="r" b="b"/>
              <a:pathLst>
                <a:path w="212" h="61">
                  <a:moveTo>
                    <a:pt x="0" y="0"/>
                  </a:moveTo>
                  <a:lnTo>
                    <a:pt x="0" y="0"/>
                  </a:lnTo>
                  <a:lnTo>
                    <a:pt x="22" y="5"/>
                  </a:lnTo>
                  <a:lnTo>
                    <a:pt x="44" y="12"/>
                  </a:lnTo>
                  <a:lnTo>
                    <a:pt x="63" y="18"/>
                  </a:lnTo>
                  <a:lnTo>
                    <a:pt x="84" y="25"/>
                  </a:lnTo>
                  <a:lnTo>
                    <a:pt x="102" y="31"/>
                  </a:lnTo>
                  <a:lnTo>
                    <a:pt x="121" y="39"/>
                  </a:lnTo>
                  <a:lnTo>
                    <a:pt x="143" y="45"/>
                  </a:lnTo>
                  <a:lnTo>
                    <a:pt x="164" y="52"/>
                  </a:lnTo>
                  <a:lnTo>
                    <a:pt x="170" y="54"/>
                  </a:lnTo>
                  <a:lnTo>
                    <a:pt x="175" y="55"/>
                  </a:lnTo>
                  <a:lnTo>
                    <a:pt x="181" y="56"/>
                  </a:lnTo>
                  <a:lnTo>
                    <a:pt x="189" y="58"/>
                  </a:lnTo>
                  <a:lnTo>
                    <a:pt x="195" y="59"/>
                  </a:lnTo>
                  <a:lnTo>
                    <a:pt x="202" y="61"/>
                  </a:lnTo>
                  <a:lnTo>
                    <a:pt x="207" y="61"/>
                  </a:lnTo>
                  <a:lnTo>
                    <a:pt x="212" y="61"/>
                  </a:lnTo>
                </a:path>
              </a:pathLst>
            </a:custGeom>
            <a:noFill/>
            <a:ln w="1588">
              <a:solidFill>
                <a:srgbClr val="000000"/>
              </a:solidFill>
              <a:prstDash val="solid"/>
              <a:round/>
              <a:headEnd/>
              <a:tailEnd/>
            </a:ln>
          </p:spPr>
          <p:txBody>
            <a:bodyPr/>
            <a:lstStyle/>
            <a:p>
              <a:endParaRPr lang="en-US"/>
            </a:p>
          </p:txBody>
        </p:sp>
        <p:sp>
          <p:nvSpPr>
            <p:cNvPr id="1242458" name="Freeform 1370"/>
            <p:cNvSpPr>
              <a:spLocks/>
            </p:cNvSpPr>
            <p:nvPr/>
          </p:nvSpPr>
          <p:spPr bwMode="auto">
            <a:xfrm>
              <a:off x="3390" y="1342"/>
              <a:ext cx="67" cy="13"/>
            </a:xfrm>
            <a:custGeom>
              <a:avLst/>
              <a:gdLst/>
              <a:ahLst/>
              <a:cxnLst>
                <a:cxn ang="0">
                  <a:pos x="0" y="0"/>
                </a:cxn>
                <a:cxn ang="0">
                  <a:pos x="0" y="0"/>
                </a:cxn>
                <a:cxn ang="0">
                  <a:pos x="17" y="2"/>
                </a:cxn>
                <a:cxn ang="0">
                  <a:pos x="33" y="6"/>
                </a:cxn>
                <a:cxn ang="0">
                  <a:pos x="49" y="9"/>
                </a:cxn>
                <a:cxn ang="0">
                  <a:pos x="65" y="12"/>
                </a:cxn>
                <a:cxn ang="0">
                  <a:pos x="81" y="16"/>
                </a:cxn>
                <a:cxn ang="0">
                  <a:pos x="98" y="21"/>
                </a:cxn>
                <a:cxn ang="0">
                  <a:pos x="114" y="24"/>
                </a:cxn>
                <a:cxn ang="0">
                  <a:pos x="133" y="27"/>
                </a:cxn>
              </a:cxnLst>
              <a:rect l="0" t="0" r="r" b="b"/>
              <a:pathLst>
                <a:path w="133" h="27">
                  <a:moveTo>
                    <a:pt x="0" y="0"/>
                  </a:moveTo>
                  <a:lnTo>
                    <a:pt x="0" y="0"/>
                  </a:lnTo>
                  <a:lnTo>
                    <a:pt x="17" y="2"/>
                  </a:lnTo>
                  <a:lnTo>
                    <a:pt x="33" y="6"/>
                  </a:lnTo>
                  <a:lnTo>
                    <a:pt x="49" y="9"/>
                  </a:lnTo>
                  <a:lnTo>
                    <a:pt x="65" y="12"/>
                  </a:lnTo>
                  <a:lnTo>
                    <a:pt x="81" y="16"/>
                  </a:lnTo>
                  <a:lnTo>
                    <a:pt x="98" y="21"/>
                  </a:lnTo>
                  <a:lnTo>
                    <a:pt x="114" y="24"/>
                  </a:lnTo>
                  <a:lnTo>
                    <a:pt x="133" y="27"/>
                  </a:lnTo>
                </a:path>
              </a:pathLst>
            </a:custGeom>
            <a:noFill/>
            <a:ln w="1588">
              <a:solidFill>
                <a:srgbClr val="000000"/>
              </a:solidFill>
              <a:prstDash val="solid"/>
              <a:round/>
              <a:headEnd/>
              <a:tailEnd/>
            </a:ln>
          </p:spPr>
          <p:txBody>
            <a:bodyPr/>
            <a:lstStyle/>
            <a:p>
              <a:endParaRPr lang="en-US"/>
            </a:p>
          </p:txBody>
        </p:sp>
        <p:sp>
          <p:nvSpPr>
            <p:cNvPr id="1242459" name="Freeform 1371"/>
            <p:cNvSpPr>
              <a:spLocks/>
            </p:cNvSpPr>
            <p:nvPr/>
          </p:nvSpPr>
          <p:spPr bwMode="auto">
            <a:xfrm>
              <a:off x="3415" y="1360"/>
              <a:ext cx="40" cy="4"/>
            </a:xfrm>
            <a:custGeom>
              <a:avLst/>
              <a:gdLst/>
              <a:ahLst/>
              <a:cxnLst>
                <a:cxn ang="0">
                  <a:pos x="0" y="9"/>
                </a:cxn>
                <a:cxn ang="0">
                  <a:pos x="0" y="9"/>
                </a:cxn>
                <a:cxn ang="0">
                  <a:pos x="10" y="9"/>
                </a:cxn>
                <a:cxn ang="0">
                  <a:pos x="22" y="7"/>
                </a:cxn>
                <a:cxn ang="0">
                  <a:pos x="31" y="6"/>
                </a:cxn>
                <a:cxn ang="0">
                  <a:pos x="40" y="4"/>
                </a:cxn>
                <a:cxn ang="0">
                  <a:pos x="50" y="3"/>
                </a:cxn>
                <a:cxn ang="0">
                  <a:pos x="59" y="0"/>
                </a:cxn>
                <a:cxn ang="0">
                  <a:pos x="68" y="0"/>
                </a:cxn>
                <a:cxn ang="0">
                  <a:pos x="79" y="0"/>
                </a:cxn>
              </a:cxnLst>
              <a:rect l="0" t="0" r="r" b="b"/>
              <a:pathLst>
                <a:path w="79" h="9">
                  <a:moveTo>
                    <a:pt x="0" y="9"/>
                  </a:moveTo>
                  <a:lnTo>
                    <a:pt x="0" y="9"/>
                  </a:lnTo>
                  <a:lnTo>
                    <a:pt x="10" y="9"/>
                  </a:lnTo>
                  <a:lnTo>
                    <a:pt x="22" y="7"/>
                  </a:lnTo>
                  <a:lnTo>
                    <a:pt x="31" y="6"/>
                  </a:lnTo>
                  <a:lnTo>
                    <a:pt x="40" y="4"/>
                  </a:lnTo>
                  <a:lnTo>
                    <a:pt x="50" y="3"/>
                  </a:lnTo>
                  <a:lnTo>
                    <a:pt x="59" y="0"/>
                  </a:lnTo>
                  <a:lnTo>
                    <a:pt x="68" y="0"/>
                  </a:lnTo>
                  <a:lnTo>
                    <a:pt x="79" y="0"/>
                  </a:lnTo>
                </a:path>
              </a:pathLst>
            </a:custGeom>
            <a:noFill/>
            <a:ln w="1588">
              <a:solidFill>
                <a:srgbClr val="000000"/>
              </a:solidFill>
              <a:prstDash val="solid"/>
              <a:round/>
              <a:headEnd/>
              <a:tailEnd/>
            </a:ln>
          </p:spPr>
          <p:txBody>
            <a:bodyPr/>
            <a:lstStyle/>
            <a:p>
              <a:endParaRPr lang="en-US"/>
            </a:p>
          </p:txBody>
        </p:sp>
        <p:sp>
          <p:nvSpPr>
            <p:cNvPr id="1242460" name="Freeform 1372"/>
            <p:cNvSpPr>
              <a:spLocks/>
            </p:cNvSpPr>
            <p:nvPr/>
          </p:nvSpPr>
          <p:spPr bwMode="auto">
            <a:xfrm>
              <a:off x="3308" y="1401"/>
              <a:ext cx="30" cy="19"/>
            </a:xfrm>
            <a:custGeom>
              <a:avLst/>
              <a:gdLst/>
              <a:ahLst/>
              <a:cxnLst>
                <a:cxn ang="0">
                  <a:pos x="0" y="39"/>
                </a:cxn>
                <a:cxn ang="0">
                  <a:pos x="0" y="39"/>
                </a:cxn>
                <a:cxn ang="0">
                  <a:pos x="5" y="33"/>
                </a:cxn>
                <a:cxn ang="0">
                  <a:pos x="13" y="27"/>
                </a:cxn>
                <a:cxn ang="0">
                  <a:pos x="20" y="22"/>
                </a:cxn>
                <a:cxn ang="0">
                  <a:pos x="28" y="18"/>
                </a:cxn>
                <a:cxn ang="0">
                  <a:pos x="36" y="13"/>
                </a:cxn>
                <a:cxn ang="0">
                  <a:pos x="43" y="9"/>
                </a:cxn>
                <a:cxn ang="0">
                  <a:pos x="51" y="6"/>
                </a:cxn>
                <a:cxn ang="0">
                  <a:pos x="59" y="0"/>
                </a:cxn>
              </a:cxnLst>
              <a:rect l="0" t="0" r="r" b="b"/>
              <a:pathLst>
                <a:path w="59" h="39">
                  <a:moveTo>
                    <a:pt x="0" y="39"/>
                  </a:moveTo>
                  <a:lnTo>
                    <a:pt x="0" y="39"/>
                  </a:lnTo>
                  <a:lnTo>
                    <a:pt x="5" y="33"/>
                  </a:lnTo>
                  <a:lnTo>
                    <a:pt x="13" y="27"/>
                  </a:lnTo>
                  <a:lnTo>
                    <a:pt x="20" y="22"/>
                  </a:lnTo>
                  <a:lnTo>
                    <a:pt x="28" y="18"/>
                  </a:lnTo>
                  <a:lnTo>
                    <a:pt x="36" y="13"/>
                  </a:lnTo>
                  <a:lnTo>
                    <a:pt x="43" y="9"/>
                  </a:lnTo>
                  <a:lnTo>
                    <a:pt x="51" y="6"/>
                  </a:lnTo>
                  <a:lnTo>
                    <a:pt x="59" y="0"/>
                  </a:lnTo>
                </a:path>
              </a:pathLst>
            </a:custGeom>
            <a:noFill/>
            <a:ln w="1588">
              <a:solidFill>
                <a:srgbClr val="000000"/>
              </a:solidFill>
              <a:prstDash val="solid"/>
              <a:round/>
              <a:headEnd/>
              <a:tailEnd/>
            </a:ln>
          </p:spPr>
          <p:txBody>
            <a:bodyPr/>
            <a:lstStyle/>
            <a:p>
              <a:endParaRPr lang="en-US"/>
            </a:p>
          </p:txBody>
        </p:sp>
        <p:sp>
          <p:nvSpPr>
            <p:cNvPr id="1242461" name="Freeform 1373"/>
            <p:cNvSpPr>
              <a:spLocks/>
            </p:cNvSpPr>
            <p:nvPr/>
          </p:nvSpPr>
          <p:spPr bwMode="auto">
            <a:xfrm>
              <a:off x="3310" y="1369"/>
              <a:ext cx="34" cy="3"/>
            </a:xfrm>
            <a:custGeom>
              <a:avLst/>
              <a:gdLst/>
              <a:ahLst/>
              <a:cxnLst>
                <a:cxn ang="0">
                  <a:pos x="0" y="0"/>
                </a:cxn>
                <a:cxn ang="0">
                  <a:pos x="0" y="0"/>
                </a:cxn>
                <a:cxn ang="0">
                  <a:pos x="7" y="0"/>
                </a:cxn>
                <a:cxn ang="0">
                  <a:pos x="16" y="2"/>
                </a:cxn>
                <a:cxn ang="0">
                  <a:pos x="25" y="3"/>
                </a:cxn>
                <a:cxn ang="0">
                  <a:pos x="36" y="3"/>
                </a:cxn>
                <a:cxn ang="0">
                  <a:pos x="44" y="5"/>
                </a:cxn>
                <a:cxn ang="0">
                  <a:pos x="55" y="6"/>
                </a:cxn>
                <a:cxn ang="0">
                  <a:pos x="61" y="6"/>
                </a:cxn>
                <a:cxn ang="0">
                  <a:pos x="68" y="6"/>
                </a:cxn>
              </a:cxnLst>
              <a:rect l="0" t="0" r="r" b="b"/>
              <a:pathLst>
                <a:path w="68" h="6">
                  <a:moveTo>
                    <a:pt x="0" y="0"/>
                  </a:moveTo>
                  <a:lnTo>
                    <a:pt x="0" y="0"/>
                  </a:lnTo>
                  <a:lnTo>
                    <a:pt x="7" y="0"/>
                  </a:lnTo>
                  <a:lnTo>
                    <a:pt x="16" y="2"/>
                  </a:lnTo>
                  <a:lnTo>
                    <a:pt x="25" y="3"/>
                  </a:lnTo>
                  <a:lnTo>
                    <a:pt x="36" y="3"/>
                  </a:lnTo>
                  <a:lnTo>
                    <a:pt x="44" y="5"/>
                  </a:lnTo>
                  <a:lnTo>
                    <a:pt x="55" y="6"/>
                  </a:lnTo>
                  <a:lnTo>
                    <a:pt x="61" y="6"/>
                  </a:lnTo>
                  <a:lnTo>
                    <a:pt x="68" y="6"/>
                  </a:lnTo>
                </a:path>
              </a:pathLst>
            </a:custGeom>
            <a:noFill/>
            <a:ln w="1588">
              <a:solidFill>
                <a:srgbClr val="000000"/>
              </a:solidFill>
              <a:prstDash val="solid"/>
              <a:round/>
              <a:headEnd/>
              <a:tailEnd/>
            </a:ln>
          </p:spPr>
          <p:txBody>
            <a:bodyPr/>
            <a:lstStyle/>
            <a:p>
              <a:endParaRPr lang="en-US"/>
            </a:p>
          </p:txBody>
        </p:sp>
        <p:sp>
          <p:nvSpPr>
            <p:cNvPr id="1242462" name="Freeform 1374"/>
            <p:cNvSpPr>
              <a:spLocks/>
            </p:cNvSpPr>
            <p:nvPr/>
          </p:nvSpPr>
          <p:spPr bwMode="auto">
            <a:xfrm>
              <a:off x="3301" y="1326"/>
              <a:ext cx="31" cy="16"/>
            </a:xfrm>
            <a:custGeom>
              <a:avLst/>
              <a:gdLst/>
              <a:ahLst/>
              <a:cxnLst>
                <a:cxn ang="0">
                  <a:pos x="0" y="0"/>
                </a:cxn>
                <a:cxn ang="0">
                  <a:pos x="0" y="0"/>
                </a:cxn>
                <a:cxn ang="0">
                  <a:pos x="7" y="4"/>
                </a:cxn>
                <a:cxn ang="0">
                  <a:pos x="15" y="8"/>
                </a:cxn>
                <a:cxn ang="0">
                  <a:pos x="23" y="11"/>
                </a:cxn>
                <a:cxn ang="0">
                  <a:pos x="30" y="17"/>
                </a:cxn>
                <a:cxn ang="0">
                  <a:pos x="37" y="20"/>
                </a:cxn>
                <a:cxn ang="0">
                  <a:pos x="47" y="23"/>
                </a:cxn>
                <a:cxn ang="0">
                  <a:pos x="54" y="29"/>
                </a:cxn>
                <a:cxn ang="0">
                  <a:pos x="61" y="32"/>
                </a:cxn>
              </a:cxnLst>
              <a:rect l="0" t="0" r="r" b="b"/>
              <a:pathLst>
                <a:path w="61" h="32">
                  <a:moveTo>
                    <a:pt x="0" y="0"/>
                  </a:moveTo>
                  <a:lnTo>
                    <a:pt x="0" y="0"/>
                  </a:lnTo>
                  <a:lnTo>
                    <a:pt x="7" y="4"/>
                  </a:lnTo>
                  <a:lnTo>
                    <a:pt x="15" y="8"/>
                  </a:lnTo>
                  <a:lnTo>
                    <a:pt x="23" y="11"/>
                  </a:lnTo>
                  <a:lnTo>
                    <a:pt x="30" y="17"/>
                  </a:lnTo>
                  <a:lnTo>
                    <a:pt x="37" y="20"/>
                  </a:lnTo>
                  <a:lnTo>
                    <a:pt x="47" y="23"/>
                  </a:lnTo>
                  <a:lnTo>
                    <a:pt x="54" y="29"/>
                  </a:lnTo>
                  <a:lnTo>
                    <a:pt x="61" y="32"/>
                  </a:lnTo>
                </a:path>
              </a:pathLst>
            </a:custGeom>
            <a:noFill/>
            <a:ln w="1588">
              <a:solidFill>
                <a:srgbClr val="000000"/>
              </a:solidFill>
              <a:prstDash val="solid"/>
              <a:round/>
              <a:headEnd/>
              <a:tailEnd/>
            </a:ln>
          </p:spPr>
          <p:txBody>
            <a:bodyPr/>
            <a:lstStyle/>
            <a:p>
              <a:endParaRPr lang="en-US"/>
            </a:p>
          </p:txBody>
        </p:sp>
        <p:sp>
          <p:nvSpPr>
            <p:cNvPr id="1242463" name="Freeform 1375"/>
            <p:cNvSpPr>
              <a:spLocks/>
            </p:cNvSpPr>
            <p:nvPr/>
          </p:nvSpPr>
          <p:spPr bwMode="auto">
            <a:xfrm>
              <a:off x="3278" y="1283"/>
              <a:ext cx="9" cy="18"/>
            </a:xfrm>
            <a:custGeom>
              <a:avLst/>
              <a:gdLst/>
              <a:ahLst/>
              <a:cxnLst>
                <a:cxn ang="0">
                  <a:pos x="0" y="0"/>
                </a:cxn>
                <a:cxn ang="0">
                  <a:pos x="0" y="0"/>
                </a:cxn>
                <a:cxn ang="0">
                  <a:pos x="4" y="9"/>
                </a:cxn>
                <a:cxn ang="0">
                  <a:pos x="7" y="19"/>
                </a:cxn>
                <a:cxn ang="0">
                  <a:pos x="12" y="31"/>
                </a:cxn>
                <a:cxn ang="0">
                  <a:pos x="17" y="37"/>
                </a:cxn>
              </a:cxnLst>
              <a:rect l="0" t="0" r="r" b="b"/>
              <a:pathLst>
                <a:path w="17" h="37">
                  <a:moveTo>
                    <a:pt x="0" y="0"/>
                  </a:moveTo>
                  <a:lnTo>
                    <a:pt x="0" y="0"/>
                  </a:lnTo>
                  <a:lnTo>
                    <a:pt x="4" y="9"/>
                  </a:lnTo>
                  <a:lnTo>
                    <a:pt x="7" y="19"/>
                  </a:lnTo>
                  <a:lnTo>
                    <a:pt x="12" y="31"/>
                  </a:lnTo>
                  <a:lnTo>
                    <a:pt x="17" y="37"/>
                  </a:lnTo>
                </a:path>
              </a:pathLst>
            </a:custGeom>
            <a:noFill/>
            <a:ln w="1588">
              <a:solidFill>
                <a:srgbClr val="000000"/>
              </a:solidFill>
              <a:prstDash val="solid"/>
              <a:round/>
              <a:headEnd/>
              <a:tailEnd/>
            </a:ln>
          </p:spPr>
          <p:txBody>
            <a:bodyPr/>
            <a:lstStyle/>
            <a:p>
              <a:endParaRPr lang="en-US"/>
            </a:p>
          </p:txBody>
        </p:sp>
        <p:sp>
          <p:nvSpPr>
            <p:cNvPr id="1242464" name="Freeform 1376"/>
            <p:cNvSpPr>
              <a:spLocks/>
            </p:cNvSpPr>
            <p:nvPr/>
          </p:nvSpPr>
          <p:spPr bwMode="auto">
            <a:xfrm>
              <a:off x="3277" y="1312"/>
              <a:ext cx="16" cy="20"/>
            </a:xfrm>
            <a:custGeom>
              <a:avLst/>
              <a:gdLst/>
              <a:ahLst/>
              <a:cxnLst>
                <a:cxn ang="0">
                  <a:pos x="0" y="0"/>
                </a:cxn>
                <a:cxn ang="0">
                  <a:pos x="0" y="0"/>
                </a:cxn>
                <a:cxn ang="0">
                  <a:pos x="6" y="14"/>
                </a:cxn>
                <a:cxn ang="0">
                  <a:pos x="13" y="21"/>
                </a:cxn>
                <a:cxn ang="0">
                  <a:pos x="19" y="30"/>
                </a:cxn>
                <a:cxn ang="0">
                  <a:pos x="32" y="40"/>
                </a:cxn>
              </a:cxnLst>
              <a:rect l="0" t="0" r="r" b="b"/>
              <a:pathLst>
                <a:path w="32" h="40">
                  <a:moveTo>
                    <a:pt x="0" y="0"/>
                  </a:moveTo>
                  <a:lnTo>
                    <a:pt x="0" y="0"/>
                  </a:lnTo>
                  <a:lnTo>
                    <a:pt x="6" y="14"/>
                  </a:lnTo>
                  <a:lnTo>
                    <a:pt x="13" y="21"/>
                  </a:lnTo>
                  <a:lnTo>
                    <a:pt x="19" y="30"/>
                  </a:lnTo>
                  <a:lnTo>
                    <a:pt x="32" y="40"/>
                  </a:lnTo>
                </a:path>
              </a:pathLst>
            </a:custGeom>
            <a:noFill/>
            <a:ln w="1588">
              <a:solidFill>
                <a:srgbClr val="000000"/>
              </a:solidFill>
              <a:prstDash val="solid"/>
              <a:round/>
              <a:headEnd/>
              <a:tailEnd/>
            </a:ln>
          </p:spPr>
          <p:txBody>
            <a:bodyPr/>
            <a:lstStyle/>
            <a:p>
              <a:endParaRPr lang="en-US"/>
            </a:p>
          </p:txBody>
        </p:sp>
        <p:sp>
          <p:nvSpPr>
            <p:cNvPr id="1242465" name="Freeform 1377"/>
            <p:cNvSpPr>
              <a:spLocks/>
            </p:cNvSpPr>
            <p:nvPr/>
          </p:nvSpPr>
          <p:spPr bwMode="auto">
            <a:xfrm>
              <a:off x="3278" y="1329"/>
              <a:ext cx="19" cy="12"/>
            </a:xfrm>
            <a:custGeom>
              <a:avLst/>
              <a:gdLst/>
              <a:ahLst/>
              <a:cxnLst>
                <a:cxn ang="0">
                  <a:pos x="0" y="0"/>
                </a:cxn>
                <a:cxn ang="0">
                  <a:pos x="0" y="0"/>
                </a:cxn>
                <a:cxn ang="0">
                  <a:pos x="7" y="6"/>
                </a:cxn>
                <a:cxn ang="0">
                  <a:pos x="14" y="12"/>
                </a:cxn>
                <a:cxn ang="0">
                  <a:pos x="25" y="19"/>
                </a:cxn>
                <a:cxn ang="0">
                  <a:pos x="39" y="24"/>
                </a:cxn>
              </a:cxnLst>
              <a:rect l="0" t="0" r="r" b="b"/>
              <a:pathLst>
                <a:path w="39" h="24">
                  <a:moveTo>
                    <a:pt x="0" y="0"/>
                  </a:moveTo>
                  <a:lnTo>
                    <a:pt x="0" y="0"/>
                  </a:lnTo>
                  <a:lnTo>
                    <a:pt x="7" y="6"/>
                  </a:lnTo>
                  <a:lnTo>
                    <a:pt x="14" y="12"/>
                  </a:lnTo>
                  <a:lnTo>
                    <a:pt x="25" y="19"/>
                  </a:lnTo>
                  <a:lnTo>
                    <a:pt x="39" y="24"/>
                  </a:lnTo>
                </a:path>
              </a:pathLst>
            </a:custGeom>
            <a:noFill/>
            <a:ln w="1588">
              <a:solidFill>
                <a:srgbClr val="000000"/>
              </a:solidFill>
              <a:prstDash val="solid"/>
              <a:round/>
              <a:headEnd/>
              <a:tailEnd/>
            </a:ln>
          </p:spPr>
          <p:txBody>
            <a:bodyPr/>
            <a:lstStyle/>
            <a:p>
              <a:endParaRPr lang="en-US"/>
            </a:p>
          </p:txBody>
        </p:sp>
        <p:sp>
          <p:nvSpPr>
            <p:cNvPr id="1242466" name="Freeform 1378"/>
            <p:cNvSpPr>
              <a:spLocks/>
            </p:cNvSpPr>
            <p:nvPr/>
          </p:nvSpPr>
          <p:spPr bwMode="auto">
            <a:xfrm>
              <a:off x="3278" y="1406"/>
              <a:ext cx="19" cy="29"/>
            </a:xfrm>
            <a:custGeom>
              <a:avLst/>
              <a:gdLst/>
              <a:ahLst/>
              <a:cxnLst>
                <a:cxn ang="0">
                  <a:pos x="0" y="58"/>
                </a:cxn>
                <a:cxn ang="0">
                  <a:pos x="0" y="58"/>
                </a:cxn>
                <a:cxn ang="0">
                  <a:pos x="4" y="49"/>
                </a:cxn>
                <a:cxn ang="0">
                  <a:pos x="7" y="43"/>
                </a:cxn>
                <a:cxn ang="0">
                  <a:pos x="11" y="35"/>
                </a:cxn>
                <a:cxn ang="0">
                  <a:pos x="15" y="29"/>
                </a:cxn>
                <a:cxn ang="0">
                  <a:pos x="20" y="20"/>
                </a:cxn>
                <a:cxn ang="0">
                  <a:pos x="24" y="14"/>
                </a:cxn>
                <a:cxn ang="0">
                  <a:pos x="30" y="8"/>
                </a:cxn>
                <a:cxn ang="0">
                  <a:pos x="38" y="0"/>
                </a:cxn>
              </a:cxnLst>
              <a:rect l="0" t="0" r="r" b="b"/>
              <a:pathLst>
                <a:path w="38" h="58">
                  <a:moveTo>
                    <a:pt x="0" y="58"/>
                  </a:moveTo>
                  <a:lnTo>
                    <a:pt x="0" y="58"/>
                  </a:lnTo>
                  <a:lnTo>
                    <a:pt x="4" y="49"/>
                  </a:lnTo>
                  <a:lnTo>
                    <a:pt x="7" y="43"/>
                  </a:lnTo>
                  <a:lnTo>
                    <a:pt x="11" y="35"/>
                  </a:lnTo>
                  <a:lnTo>
                    <a:pt x="15" y="29"/>
                  </a:lnTo>
                  <a:lnTo>
                    <a:pt x="20" y="20"/>
                  </a:lnTo>
                  <a:lnTo>
                    <a:pt x="24" y="14"/>
                  </a:lnTo>
                  <a:lnTo>
                    <a:pt x="30" y="8"/>
                  </a:lnTo>
                  <a:lnTo>
                    <a:pt x="38" y="0"/>
                  </a:lnTo>
                </a:path>
              </a:pathLst>
            </a:custGeom>
            <a:noFill/>
            <a:ln w="1588">
              <a:solidFill>
                <a:srgbClr val="000000"/>
              </a:solidFill>
              <a:prstDash val="solid"/>
              <a:round/>
              <a:headEnd/>
              <a:tailEnd/>
            </a:ln>
          </p:spPr>
          <p:txBody>
            <a:bodyPr/>
            <a:lstStyle/>
            <a:p>
              <a:endParaRPr lang="en-US"/>
            </a:p>
          </p:txBody>
        </p:sp>
        <p:sp>
          <p:nvSpPr>
            <p:cNvPr id="1242467" name="Freeform 1379"/>
            <p:cNvSpPr>
              <a:spLocks/>
            </p:cNvSpPr>
            <p:nvPr/>
          </p:nvSpPr>
          <p:spPr bwMode="auto">
            <a:xfrm>
              <a:off x="3285" y="1385"/>
              <a:ext cx="16" cy="10"/>
            </a:xfrm>
            <a:custGeom>
              <a:avLst/>
              <a:gdLst/>
              <a:ahLst/>
              <a:cxnLst>
                <a:cxn ang="0">
                  <a:pos x="0" y="21"/>
                </a:cxn>
                <a:cxn ang="0">
                  <a:pos x="0" y="21"/>
                </a:cxn>
                <a:cxn ang="0">
                  <a:pos x="12" y="10"/>
                </a:cxn>
                <a:cxn ang="0">
                  <a:pos x="21" y="4"/>
                </a:cxn>
                <a:cxn ang="0">
                  <a:pos x="27" y="1"/>
                </a:cxn>
                <a:cxn ang="0">
                  <a:pos x="34" y="0"/>
                </a:cxn>
              </a:cxnLst>
              <a:rect l="0" t="0" r="r" b="b"/>
              <a:pathLst>
                <a:path w="34" h="21">
                  <a:moveTo>
                    <a:pt x="0" y="21"/>
                  </a:moveTo>
                  <a:lnTo>
                    <a:pt x="0" y="21"/>
                  </a:lnTo>
                  <a:lnTo>
                    <a:pt x="12" y="10"/>
                  </a:lnTo>
                  <a:lnTo>
                    <a:pt x="21" y="4"/>
                  </a:lnTo>
                  <a:lnTo>
                    <a:pt x="27" y="1"/>
                  </a:lnTo>
                  <a:lnTo>
                    <a:pt x="34" y="0"/>
                  </a:lnTo>
                </a:path>
              </a:pathLst>
            </a:custGeom>
            <a:noFill/>
            <a:ln w="1588">
              <a:solidFill>
                <a:srgbClr val="000000"/>
              </a:solidFill>
              <a:prstDash val="solid"/>
              <a:round/>
              <a:headEnd/>
              <a:tailEnd/>
            </a:ln>
          </p:spPr>
          <p:txBody>
            <a:bodyPr/>
            <a:lstStyle/>
            <a:p>
              <a:endParaRPr lang="en-US"/>
            </a:p>
          </p:txBody>
        </p:sp>
        <p:sp>
          <p:nvSpPr>
            <p:cNvPr id="1242468" name="Freeform 1380"/>
            <p:cNvSpPr>
              <a:spLocks/>
            </p:cNvSpPr>
            <p:nvPr/>
          </p:nvSpPr>
          <p:spPr bwMode="auto">
            <a:xfrm>
              <a:off x="3268" y="1386"/>
              <a:ext cx="4" cy="20"/>
            </a:xfrm>
            <a:custGeom>
              <a:avLst/>
              <a:gdLst/>
              <a:ahLst/>
              <a:cxnLst>
                <a:cxn ang="0">
                  <a:pos x="6" y="0"/>
                </a:cxn>
                <a:cxn ang="0">
                  <a:pos x="6" y="0"/>
                </a:cxn>
                <a:cxn ang="0">
                  <a:pos x="4" y="7"/>
                </a:cxn>
                <a:cxn ang="0">
                  <a:pos x="4" y="12"/>
                </a:cxn>
                <a:cxn ang="0">
                  <a:pos x="6" y="19"/>
                </a:cxn>
                <a:cxn ang="0">
                  <a:pos x="8" y="25"/>
                </a:cxn>
                <a:cxn ang="0">
                  <a:pos x="8" y="28"/>
                </a:cxn>
                <a:cxn ang="0">
                  <a:pos x="6" y="34"/>
                </a:cxn>
                <a:cxn ang="0">
                  <a:pos x="4" y="37"/>
                </a:cxn>
                <a:cxn ang="0">
                  <a:pos x="0" y="38"/>
                </a:cxn>
              </a:cxnLst>
              <a:rect l="0" t="0" r="r" b="b"/>
              <a:pathLst>
                <a:path w="8" h="38">
                  <a:moveTo>
                    <a:pt x="6" y="0"/>
                  </a:moveTo>
                  <a:lnTo>
                    <a:pt x="6" y="0"/>
                  </a:lnTo>
                  <a:lnTo>
                    <a:pt x="4" y="7"/>
                  </a:lnTo>
                  <a:lnTo>
                    <a:pt x="4" y="12"/>
                  </a:lnTo>
                  <a:lnTo>
                    <a:pt x="6" y="19"/>
                  </a:lnTo>
                  <a:lnTo>
                    <a:pt x="8" y="25"/>
                  </a:lnTo>
                  <a:lnTo>
                    <a:pt x="8" y="28"/>
                  </a:lnTo>
                  <a:lnTo>
                    <a:pt x="6" y="34"/>
                  </a:lnTo>
                  <a:lnTo>
                    <a:pt x="4" y="37"/>
                  </a:lnTo>
                  <a:lnTo>
                    <a:pt x="0" y="38"/>
                  </a:lnTo>
                </a:path>
              </a:pathLst>
            </a:custGeom>
            <a:noFill/>
            <a:ln w="1588">
              <a:solidFill>
                <a:srgbClr val="000000"/>
              </a:solidFill>
              <a:prstDash val="solid"/>
              <a:round/>
              <a:headEnd/>
              <a:tailEnd/>
            </a:ln>
          </p:spPr>
          <p:txBody>
            <a:bodyPr/>
            <a:lstStyle/>
            <a:p>
              <a:endParaRPr lang="en-US"/>
            </a:p>
          </p:txBody>
        </p:sp>
        <p:sp>
          <p:nvSpPr>
            <p:cNvPr id="1242469" name="Freeform 1381"/>
            <p:cNvSpPr>
              <a:spLocks/>
            </p:cNvSpPr>
            <p:nvPr/>
          </p:nvSpPr>
          <p:spPr bwMode="auto">
            <a:xfrm>
              <a:off x="3268" y="1360"/>
              <a:ext cx="4" cy="12"/>
            </a:xfrm>
            <a:custGeom>
              <a:avLst/>
              <a:gdLst/>
              <a:ahLst/>
              <a:cxnLst>
                <a:cxn ang="0">
                  <a:pos x="6" y="0"/>
                </a:cxn>
                <a:cxn ang="0">
                  <a:pos x="6" y="0"/>
                </a:cxn>
                <a:cxn ang="0">
                  <a:pos x="8" y="3"/>
                </a:cxn>
                <a:cxn ang="0">
                  <a:pos x="9" y="6"/>
                </a:cxn>
                <a:cxn ang="0">
                  <a:pos x="9" y="10"/>
                </a:cxn>
                <a:cxn ang="0">
                  <a:pos x="9" y="14"/>
                </a:cxn>
                <a:cxn ang="0">
                  <a:pos x="8" y="17"/>
                </a:cxn>
                <a:cxn ang="0">
                  <a:pos x="6" y="20"/>
                </a:cxn>
                <a:cxn ang="0">
                  <a:pos x="2" y="22"/>
                </a:cxn>
                <a:cxn ang="0">
                  <a:pos x="0" y="23"/>
                </a:cxn>
              </a:cxnLst>
              <a:rect l="0" t="0" r="r" b="b"/>
              <a:pathLst>
                <a:path w="9" h="23">
                  <a:moveTo>
                    <a:pt x="6" y="0"/>
                  </a:moveTo>
                  <a:lnTo>
                    <a:pt x="6" y="0"/>
                  </a:lnTo>
                  <a:lnTo>
                    <a:pt x="8" y="3"/>
                  </a:lnTo>
                  <a:lnTo>
                    <a:pt x="9" y="6"/>
                  </a:lnTo>
                  <a:lnTo>
                    <a:pt x="9" y="10"/>
                  </a:lnTo>
                  <a:lnTo>
                    <a:pt x="9" y="14"/>
                  </a:lnTo>
                  <a:lnTo>
                    <a:pt x="8" y="17"/>
                  </a:lnTo>
                  <a:lnTo>
                    <a:pt x="6" y="20"/>
                  </a:lnTo>
                  <a:lnTo>
                    <a:pt x="2" y="22"/>
                  </a:lnTo>
                  <a:lnTo>
                    <a:pt x="0" y="23"/>
                  </a:lnTo>
                </a:path>
              </a:pathLst>
            </a:custGeom>
            <a:noFill/>
            <a:ln w="1588">
              <a:solidFill>
                <a:srgbClr val="000000"/>
              </a:solidFill>
              <a:prstDash val="solid"/>
              <a:round/>
              <a:headEnd/>
              <a:tailEnd/>
            </a:ln>
          </p:spPr>
          <p:txBody>
            <a:bodyPr/>
            <a:lstStyle/>
            <a:p>
              <a:endParaRPr lang="en-US"/>
            </a:p>
          </p:txBody>
        </p:sp>
        <p:sp>
          <p:nvSpPr>
            <p:cNvPr id="1242470" name="Freeform 1382"/>
            <p:cNvSpPr>
              <a:spLocks/>
            </p:cNvSpPr>
            <p:nvPr/>
          </p:nvSpPr>
          <p:spPr bwMode="auto">
            <a:xfrm>
              <a:off x="3271" y="1343"/>
              <a:ext cx="2" cy="8"/>
            </a:xfrm>
            <a:custGeom>
              <a:avLst/>
              <a:gdLst/>
              <a:ahLst/>
              <a:cxnLst>
                <a:cxn ang="0">
                  <a:pos x="3" y="0"/>
                </a:cxn>
                <a:cxn ang="0">
                  <a:pos x="3" y="0"/>
                </a:cxn>
                <a:cxn ang="0">
                  <a:pos x="4" y="4"/>
                </a:cxn>
                <a:cxn ang="0">
                  <a:pos x="4" y="9"/>
                </a:cxn>
                <a:cxn ang="0">
                  <a:pos x="3" y="13"/>
                </a:cxn>
                <a:cxn ang="0">
                  <a:pos x="0" y="16"/>
                </a:cxn>
              </a:cxnLst>
              <a:rect l="0" t="0" r="r" b="b"/>
              <a:pathLst>
                <a:path w="4" h="16">
                  <a:moveTo>
                    <a:pt x="3" y="0"/>
                  </a:moveTo>
                  <a:lnTo>
                    <a:pt x="3" y="0"/>
                  </a:lnTo>
                  <a:lnTo>
                    <a:pt x="4" y="4"/>
                  </a:lnTo>
                  <a:lnTo>
                    <a:pt x="4" y="9"/>
                  </a:lnTo>
                  <a:lnTo>
                    <a:pt x="3" y="13"/>
                  </a:lnTo>
                  <a:lnTo>
                    <a:pt x="0" y="16"/>
                  </a:lnTo>
                </a:path>
              </a:pathLst>
            </a:custGeom>
            <a:noFill/>
            <a:ln w="1588">
              <a:solidFill>
                <a:srgbClr val="000000"/>
              </a:solidFill>
              <a:prstDash val="solid"/>
              <a:round/>
              <a:headEnd/>
              <a:tailEnd/>
            </a:ln>
          </p:spPr>
          <p:txBody>
            <a:bodyPr/>
            <a:lstStyle/>
            <a:p>
              <a:endParaRPr lang="en-US"/>
            </a:p>
          </p:txBody>
        </p:sp>
        <p:sp>
          <p:nvSpPr>
            <p:cNvPr id="1242471" name="Freeform 1383"/>
            <p:cNvSpPr>
              <a:spLocks/>
            </p:cNvSpPr>
            <p:nvPr/>
          </p:nvSpPr>
          <p:spPr bwMode="auto">
            <a:xfrm>
              <a:off x="3270" y="1321"/>
              <a:ext cx="2" cy="8"/>
            </a:xfrm>
            <a:custGeom>
              <a:avLst/>
              <a:gdLst/>
              <a:ahLst/>
              <a:cxnLst>
                <a:cxn ang="0">
                  <a:pos x="0" y="0"/>
                </a:cxn>
                <a:cxn ang="0">
                  <a:pos x="0" y="0"/>
                </a:cxn>
                <a:cxn ang="0">
                  <a:pos x="4" y="3"/>
                </a:cxn>
                <a:cxn ang="0">
                  <a:pos x="5" y="9"/>
                </a:cxn>
                <a:cxn ang="0">
                  <a:pos x="5" y="14"/>
                </a:cxn>
                <a:cxn ang="0">
                  <a:pos x="4" y="18"/>
                </a:cxn>
              </a:cxnLst>
              <a:rect l="0" t="0" r="r" b="b"/>
              <a:pathLst>
                <a:path w="5" h="18">
                  <a:moveTo>
                    <a:pt x="0" y="0"/>
                  </a:moveTo>
                  <a:lnTo>
                    <a:pt x="0" y="0"/>
                  </a:lnTo>
                  <a:lnTo>
                    <a:pt x="4" y="3"/>
                  </a:lnTo>
                  <a:lnTo>
                    <a:pt x="5" y="9"/>
                  </a:lnTo>
                  <a:lnTo>
                    <a:pt x="5" y="14"/>
                  </a:lnTo>
                  <a:lnTo>
                    <a:pt x="4" y="18"/>
                  </a:lnTo>
                </a:path>
              </a:pathLst>
            </a:custGeom>
            <a:noFill/>
            <a:ln w="1588">
              <a:solidFill>
                <a:srgbClr val="000000"/>
              </a:solidFill>
              <a:prstDash val="solid"/>
              <a:round/>
              <a:headEnd/>
              <a:tailEnd/>
            </a:ln>
          </p:spPr>
          <p:txBody>
            <a:bodyPr/>
            <a:lstStyle/>
            <a:p>
              <a:endParaRPr lang="en-US"/>
            </a:p>
          </p:txBody>
        </p:sp>
        <p:sp>
          <p:nvSpPr>
            <p:cNvPr id="1242472" name="Freeform 1384"/>
            <p:cNvSpPr>
              <a:spLocks/>
            </p:cNvSpPr>
            <p:nvPr/>
          </p:nvSpPr>
          <p:spPr bwMode="auto">
            <a:xfrm>
              <a:off x="3272" y="1301"/>
              <a:ext cx="1" cy="6"/>
            </a:xfrm>
            <a:custGeom>
              <a:avLst/>
              <a:gdLst/>
              <a:ahLst/>
              <a:cxnLst>
                <a:cxn ang="0">
                  <a:pos x="0" y="0"/>
                </a:cxn>
                <a:cxn ang="0">
                  <a:pos x="0" y="0"/>
                </a:cxn>
                <a:cxn ang="0">
                  <a:pos x="0" y="3"/>
                </a:cxn>
                <a:cxn ang="0">
                  <a:pos x="1" y="8"/>
                </a:cxn>
                <a:cxn ang="0">
                  <a:pos x="1" y="11"/>
                </a:cxn>
                <a:cxn ang="0">
                  <a:pos x="0" y="14"/>
                </a:cxn>
              </a:cxnLst>
              <a:rect l="0" t="0" r="r" b="b"/>
              <a:pathLst>
                <a:path w="1" h="14">
                  <a:moveTo>
                    <a:pt x="0" y="0"/>
                  </a:moveTo>
                  <a:lnTo>
                    <a:pt x="0" y="0"/>
                  </a:lnTo>
                  <a:lnTo>
                    <a:pt x="0" y="3"/>
                  </a:lnTo>
                  <a:lnTo>
                    <a:pt x="1" y="8"/>
                  </a:lnTo>
                  <a:lnTo>
                    <a:pt x="1" y="11"/>
                  </a:lnTo>
                  <a:lnTo>
                    <a:pt x="0" y="14"/>
                  </a:lnTo>
                </a:path>
              </a:pathLst>
            </a:custGeom>
            <a:noFill/>
            <a:ln w="1588">
              <a:solidFill>
                <a:srgbClr val="000000"/>
              </a:solidFill>
              <a:prstDash val="solid"/>
              <a:round/>
              <a:headEnd/>
              <a:tailEnd/>
            </a:ln>
          </p:spPr>
          <p:txBody>
            <a:bodyPr/>
            <a:lstStyle/>
            <a:p>
              <a:endParaRPr lang="en-US"/>
            </a:p>
          </p:txBody>
        </p:sp>
        <p:sp>
          <p:nvSpPr>
            <p:cNvPr id="1242473" name="Freeform 1385"/>
            <p:cNvSpPr>
              <a:spLocks/>
            </p:cNvSpPr>
            <p:nvPr/>
          </p:nvSpPr>
          <p:spPr bwMode="auto">
            <a:xfrm>
              <a:off x="3359" y="1350"/>
              <a:ext cx="180" cy="120"/>
            </a:xfrm>
            <a:custGeom>
              <a:avLst/>
              <a:gdLst/>
              <a:ahLst/>
              <a:cxnLst>
                <a:cxn ang="0">
                  <a:pos x="249" y="2"/>
                </a:cxn>
                <a:cxn ang="0">
                  <a:pos x="249" y="5"/>
                </a:cxn>
                <a:cxn ang="0">
                  <a:pos x="249" y="12"/>
                </a:cxn>
                <a:cxn ang="0">
                  <a:pos x="238" y="17"/>
                </a:cxn>
                <a:cxn ang="0">
                  <a:pos x="234" y="27"/>
                </a:cxn>
                <a:cxn ang="0">
                  <a:pos x="211" y="40"/>
                </a:cxn>
                <a:cxn ang="0">
                  <a:pos x="177" y="55"/>
                </a:cxn>
                <a:cxn ang="0">
                  <a:pos x="139" y="69"/>
                </a:cxn>
                <a:cxn ang="0">
                  <a:pos x="103" y="83"/>
                </a:cxn>
                <a:cxn ang="0">
                  <a:pos x="71" y="98"/>
                </a:cxn>
                <a:cxn ang="0">
                  <a:pos x="44" y="114"/>
                </a:cxn>
                <a:cxn ang="0">
                  <a:pos x="21" y="143"/>
                </a:cxn>
                <a:cxn ang="0">
                  <a:pos x="1" y="175"/>
                </a:cxn>
                <a:cxn ang="0">
                  <a:pos x="1" y="199"/>
                </a:cxn>
                <a:cxn ang="0">
                  <a:pos x="4" y="225"/>
                </a:cxn>
                <a:cxn ang="0">
                  <a:pos x="10" y="236"/>
                </a:cxn>
                <a:cxn ang="0">
                  <a:pos x="22" y="236"/>
                </a:cxn>
                <a:cxn ang="0">
                  <a:pos x="39" y="240"/>
                </a:cxn>
                <a:cxn ang="0">
                  <a:pos x="54" y="221"/>
                </a:cxn>
                <a:cxn ang="0">
                  <a:pos x="66" y="199"/>
                </a:cxn>
                <a:cxn ang="0">
                  <a:pos x="80" y="205"/>
                </a:cxn>
                <a:cxn ang="0">
                  <a:pos x="104" y="212"/>
                </a:cxn>
                <a:cxn ang="0">
                  <a:pos x="119" y="214"/>
                </a:cxn>
                <a:cxn ang="0">
                  <a:pos x="127" y="184"/>
                </a:cxn>
                <a:cxn ang="0">
                  <a:pos x="140" y="175"/>
                </a:cxn>
                <a:cxn ang="0">
                  <a:pos x="146" y="165"/>
                </a:cxn>
                <a:cxn ang="0">
                  <a:pos x="152" y="154"/>
                </a:cxn>
                <a:cxn ang="0">
                  <a:pos x="166" y="148"/>
                </a:cxn>
                <a:cxn ang="0">
                  <a:pos x="166" y="138"/>
                </a:cxn>
                <a:cxn ang="0">
                  <a:pos x="177" y="129"/>
                </a:cxn>
                <a:cxn ang="0">
                  <a:pos x="189" y="119"/>
                </a:cxn>
                <a:cxn ang="0">
                  <a:pos x="195" y="110"/>
                </a:cxn>
                <a:cxn ang="0">
                  <a:pos x="212" y="106"/>
                </a:cxn>
                <a:cxn ang="0">
                  <a:pos x="220" y="101"/>
                </a:cxn>
                <a:cxn ang="0">
                  <a:pos x="226" y="98"/>
                </a:cxn>
                <a:cxn ang="0">
                  <a:pos x="243" y="95"/>
                </a:cxn>
                <a:cxn ang="0">
                  <a:pos x="253" y="92"/>
                </a:cxn>
                <a:cxn ang="0">
                  <a:pos x="262" y="91"/>
                </a:cxn>
                <a:cxn ang="0">
                  <a:pos x="268" y="86"/>
                </a:cxn>
                <a:cxn ang="0">
                  <a:pos x="276" y="83"/>
                </a:cxn>
                <a:cxn ang="0">
                  <a:pos x="290" y="88"/>
                </a:cxn>
                <a:cxn ang="0">
                  <a:pos x="293" y="82"/>
                </a:cxn>
                <a:cxn ang="0">
                  <a:pos x="302" y="83"/>
                </a:cxn>
                <a:cxn ang="0">
                  <a:pos x="312" y="85"/>
                </a:cxn>
                <a:cxn ang="0">
                  <a:pos x="329" y="80"/>
                </a:cxn>
                <a:cxn ang="0">
                  <a:pos x="329" y="73"/>
                </a:cxn>
                <a:cxn ang="0">
                  <a:pos x="347" y="77"/>
                </a:cxn>
                <a:cxn ang="0">
                  <a:pos x="359" y="77"/>
                </a:cxn>
                <a:cxn ang="0">
                  <a:pos x="338" y="55"/>
                </a:cxn>
                <a:cxn ang="0">
                  <a:pos x="307" y="32"/>
                </a:cxn>
                <a:cxn ang="0">
                  <a:pos x="288" y="11"/>
                </a:cxn>
              </a:cxnLst>
              <a:rect l="0" t="0" r="r" b="b"/>
              <a:pathLst>
                <a:path w="359" h="240">
                  <a:moveTo>
                    <a:pt x="267" y="5"/>
                  </a:moveTo>
                  <a:lnTo>
                    <a:pt x="254" y="2"/>
                  </a:lnTo>
                  <a:lnTo>
                    <a:pt x="249" y="2"/>
                  </a:lnTo>
                  <a:lnTo>
                    <a:pt x="247" y="0"/>
                  </a:lnTo>
                  <a:lnTo>
                    <a:pt x="249" y="2"/>
                  </a:lnTo>
                  <a:lnTo>
                    <a:pt x="249" y="5"/>
                  </a:lnTo>
                  <a:lnTo>
                    <a:pt x="252" y="8"/>
                  </a:lnTo>
                  <a:lnTo>
                    <a:pt x="252" y="9"/>
                  </a:lnTo>
                  <a:lnTo>
                    <a:pt x="249" y="12"/>
                  </a:lnTo>
                  <a:lnTo>
                    <a:pt x="245" y="12"/>
                  </a:lnTo>
                  <a:lnTo>
                    <a:pt x="240" y="14"/>
                  </a:lnTo>
                  <a:lnTo>
                    <a:pt x="238" y="17"/>
                  </a:lnTo>
                  <a:lnTo>
                    <a:pt x="236" y="20"/>
                  </a:lnTo>
                  <a:lnTo>
                    <a:pt x="235" y="24"/>
                  </a:lnTo>
                  <a:lnTo>
                    <a:pt x="234" y="27"/>
                  </a:lnTo>
                  <a:lnTo>
                    <a:pt x="230" y="32"/>
                  </a:lnTo>
                  <a:lnTo>
                    <a:pt x="221" y="36"/>
                  </a:lnTo>
                  <a:lnTo>
                    <a:pt x="211" y="40"/>
                  </a:lnTo>
                  <a:lnTo>
                    <a:pt x="200" y="46"/>
                  </a:lnTo>
                  <a:lnTo>
                    <a:pt x="189" y="51"/>
                  </a:lnTo>
                  <a:lnTo>
                    <a:pt x="177" y="55"/>
                  </a:lnTo>
                  <a:lnTo>
                    <a:pt x="166" y="58"/>
                  </a:lnTo>
                  <a:lnTo>
                    <a:pt x="153" y="64"/>
                  </a:lnTo>
                  <a:lnTo>
                    <a:pt x="139" y="69"/>
                  </a:lnTo>
                  <a:lnTo>
                    <a:pt x="126" y="73"/>
                  </a:lnTo>
                  <a:lnTo>
                    <a:pt x="113" y="79"/>
                  </a:lnTo>
                  <a:lnTo>
                    <a:pt x="103" y="83"/>
                  </a:lnTo>
                  <a:lnTo>
                    <a:pt x="93" y="88"/>
                  </a:lnTo>
                  <a:lnTo>
                    <a:pt x="82" y="94"/>
                  </a:lnTo>
                  <a:lnTo>
                    <a:pt x="71" y="98"/>
                  </a:lnTo>
                  <a:lnTo>
                    <a:pt x="62" y="103"/>
                  </a:lnTo>
                  <a:lnTo>
                    <a:pt x="53" y="109"/>
                  </a:lnTo>
                  <a:lnTo>
                    <a:pt x="44" y="114"/>
                  </a:lnTo>
                  <a:lnTo>
                    <a:pt x="37" y="122"/>
                  </a:lnTo>
                  <a:lnTo>
                    <a:pt x="31" y="129"/>
                  </a:lnTo>
                  <a:lnTo>
                    <a:pt x="21" y="143"/>
                  </a:lnTo>
                  <a:lnTo>
                    <a:pt x="9" y="156"/>
                  </a:lnTo>
                  <a:lnTo>
                    <a:pt x="3" y="168"/>
                  </a:lnTo>
                  <a:lnTo>
                    <a:pt x="1" y="175"/>
                  </a:lnTo>
                  <a:lnTo>
                    <a:pt x="3" y="185"/>
                  </a:lnTo>
                  <a:lnTo>
                    <a:pt x="3" y="190"/>
                  </a:lnTo>
                  <a:lnTo>
                    <a:pt x="1" y="199"/>
                  </a:lnTo>
                  <a:lnTo>
                    <a:pt x="0" y="211"/>
                  </a:lnTo>
                  <a:lnTo>
                    <a:pt x="0" y="217"/>
                  </a:lnTo>
                  <a:lnTo>
                    <a:pt x="4" y="225"/>
                  </a:lnTo>
                  <a:lnTo>
                    <a:pt x="8" y="230"/>
                  </a:lnTo>
                  <a:lnTo>
                    <a:pt x="9" y="234"/>
                  </a:lnTo>
                  <a:lnTo>
                    <a:pt x="10" y="236"/>
                  </a:lnTo>
                  <a:lnTo>
                    <a:pt x="13" y="237"/>
                  </a:lnTo>
                  <a:lnTo>
                    <a:pt x="18" y="237"/>
                  </a:lnTo>
                  <a:lnTo>
                    <a:pt x="22" y="236"/>
                  </a:lnTo>
                  <a:lnTo>
                    <a:pt x="28" y="237"/>
                  </a:lnTo>
                  <a:lnTo>
                    <a:pt x="33" y="239"/>
                  </a:lnTo>
                  <a:lnTo>
                    <a:pt x="39" y="240"/>
                  </a:lnTo>
                  <a:lnTo>
                    <a:pt x="42" y="240"/>
                  </a:lnTo>
                  <a:lnTo>
                    <a:pt x="45" y="239"/>
                  </a:lnTo>
                  <a:lnTo>
                    <a:pt x="54" y="221"/>
                  </a:lnTo>
                  <a:lnTo>
                    <a:pt x="57" y="214"/>
                  </a:lnTo>
                  <a:lnTo>
                    <a:pt x="59" y="209"/>
                  </a:lnTo>
                  <a:lnTo>
                    <a:pt x="66" y="199"/>
                  </a:lnTo>
                  <a:lnTo>
                    <a:pt x="67" y="199"/>
                  </a:lnTo>
                  <a:lnTo>
                    <a:pt x="73" y="200"/>
                  </a:lnTo>
                  <a:lnTo>
                    <a:pt x="80" y="205"/>
                  </a:lnTo>
                  <a:lnTo>
                    <a:pt x="87" y="208"/>
                  </a:lnTo>
                  <a:lnTo>
                    <a:pt x="98" y="211"/>
                  </a:lnTo>
                  <a:lnTo>
                    <a:pt x="104" y="212"/>
                  </a:lnTo>
                  <a:lnTo>
                    <a:pt x="110" y="214"/>
                  </a:lnTo>
                  <a:lnTo>
                    <a:pt x="118" y="217"/>
                  </a:lnTo>
                  <a:lnTo>
                    <a:pt x="119" y="214"/>
                  </a:lnTo>
                  <a:lnTo>
                    <a:pt x="121" y="205"/>
                  </a:lnTo>
                  <a:lnTo>
                    <a:pt x="122" y="193"/>
                  </a:lnTo>
                  <a:lnTo>
                    <a:pt x="127" y="184"/>
                  </a:lnTo>
                  <a:lnTo>
                    <a:pt x="131" y="181"/>
                  </a:lnTo>
                  <a:lnTo>
                    <a:pt x="136" y="180"/>
                  </a:lnTo>
                  <a:lnTo>
                    <a:pt x="140" y="175"/>
                  </a:lnTo>
                  <a:lnTo>
                    <a:pt x="144" y="172"/>
                  </a:lnTo>
                  <a:lnTo>
                    <a:pt x="145" y="169"/>
                  </a:lnTo>
                  <a:lnTo>
                    <a:pt x="146" y="165"/>
                  </a:lnTo>
                  <a:lnTo>
                    <a:pt x="146" y="160"/>
                  </a:lnTo>
                  <a:lnTo>
                    <a:pt x="148" y="157"/>
                  </a:lnTo>
                  <a:lnTo>
                    <a:pt x="152" y="154"/>
                  </a:lnTo>
                  <a:lnTo>
                    <a:pt x="157" y="153"/>
                  </a:lnTo>
                  <a:lnTo>
                    <a:pt x="162" y="150"/>
                  </a:lnTo>
                  <a:lnTo>
                    <a:pt x="166" y="148"/>
                  </a:lnTo>
                  <a:lnTo>
                    <a:pt x="166" y="144"/>
                  </a:lnTo>
                  <a:lnTo>
                    <a:pt x="166" y="141"/>
                  </a:lnTo>
                  <a:lnTo>
                    <a:pt x="166" y="138"/>
                  </a:lnTo>
                  <a:lnTo>
                    <a:pt x="168" y="134"/>
                  </a:lnTo>
                  <a:lnTo>
                    <a:pt x="171" y="131"/>
                  </a:lnTo>
                  <a:lnTo>
                    <a:pt x="177" y="129"/>
                  </a:lnTo>
                  <a:lnTo>
                    <a:pt x="181" y="126"/>
                  </a:lnTo>
                  <a:lnTo>
                    <a:pt x="185" y="125"/>
                  </a:lnTo>
                  <a:lnTo>
                    <a:pt x="189" y="119"/>
                  </a:lnTo>
                  <a:lnTo>
                    <a:pt x="189" y="114"/>
                  </a:lnTo>
                  <a:lnTo>
                    <a:pt x="189" y="113"/>
                  </a:lnTo>
                  <a:lnTo>
                    <a:pt x="195" y="110"/>
                  </a:lnTo>
                  <a:lnTo>
                    <a:pt x="200" y="107"/>
                  </a:lnTo>
                  <a:lnTo>
                    <a:pt x="205" y="106"/>
                  </a:lnTo>
                  <a:lnTo>
                    <a:pt x="212" y="106"/>
                  </a:lnTo>
                  <a:lnTo>
                    <a:pt x="213" y="106"/>
                  </a:lnTo>
                  <a:lnTo>
                    <a:pt x="217" y="103"/>
                  </a:lnTo>
                  <a:lnTo>
                    <a:pt x="220" y="101"/>
                  </a:lnTo>
                  <a:lnTo>
                    <a:pt x="222" y="98"/>
                  </a:lnTo>
                  <a:lnTo>
                    <a:pt x="222" y="100"/>
                  </a:lnTo>
                  <a:lnTo>
                    <a:pt x="226" y="98"/>
                  </a:lnTo>
                  <a:lnTo>
                    <a:pt x="230" y="97"/>
                  </a:lnTo>
                  <a:lnTo>
                    <a:pt x="240" y="97"/>
                  </a:lnTo>
                  <a:lnTo>
                    <a:pt x="243" y="95"/>
                  </a:lnTo>
                  <a:lnTo>
                    <a:pt x="247" y="94"/>
                  </a:lnTo>
                  <a:lnTo>
                    <a:pt x="249" y="92"/>
                  </a:lnTo>
                  <a:lnTo>
                    <a:pt x="253" y="92"/>
                  </a:lnTo>
                  <a:lnTo>
                    <a:pt x="255" y="92"/>
                  </a:lnTo>
                  <a:lnTo>
                    <a:pt x="258" y="92"/>
                  </a:lnTo>
                  <a:lnTo>
                    <a:pt x="262" y="91"/>
                  </a:lnTo>
                  <a:lnTo>
                    <a:pt x="263" y="91"/>
                  </a:lnTo>
                  <a:lnTo>
                    <a:pt x="267" y="91"/>
                  </a:lnTo>
                  <a:lnTo>
                    <a:pt x="268" y="86"/>
                  </a:lnTo>
                  <a:lnTo>
                    <a:pt x="270" y="83"/>
                  </a:lnTo>
                  <a:lnTo>
                    <a:pt x="271" y="83"/>
                  </a:lnTo>
                  <a:lnTo>
                    <a:pt x="276" y="83"/>
                  </a:lnTo>
                  <a:lnTo>
                    <a:pt x="281" y="85"/>
                  </a:lnTo>
                  <a:lnTo>
                    <a:pt x="288" y="88"/>
                  </a:lnTo>
                  <a:lnTo>
                    <a:pt x="290" y="88"/>
                  </a:lnTo>
                  <a:lnTo>
                    <a:pt x="293" y="88"/>
                  </a:lnTo>
                  <a:lnTo>
                    <a:pt x="293" y="85"/>
                  </a:lnTo>
                  <a:lnTo>
                    <a:pt x="293" y="82"/>
                  </a:lnTo>
                  <a:lnTo>
                    <a:pt x="294" y="82"/>
                  </a:lnTo>
                  <a:lnTo>
                    <a:pt x="297" y="82"/>
                  </a:lnTo>
                  <a:lnTo>
                    <a:pt x="302" y="83"/>
                  </a:lnTo>
                  <a:lnTo>
                    <a:pt x="304" y="85"/>
                  </a:lnTo>
                  <a:lnTo>
                    <a:pt x="307" y="86"/>
                  </a:lnTo>
                  <a:lnTo>
                    <a:pt x="312" y="85"/>
                  </a:lnTo>
                  <a:lnTo>
                    <a:pt x="318" y="83"/>
                  </a:lnTo>
                  <a:lnTo>
                    <a:pt x="324" y="82"/>
                  </a:lnTo>
                  <a:lnTo>
                    <a:pt x="329" y="80"/>
                  </a:lnTo>
                  <a:lnTo>
                    <a:pt x="330" y="80"/>
                  </a:lnTo>
                  <a:lnTo>
                    <a:pt x="330" y="77"/>
                  </a:lnTo>
                  <a:lnTo>
                    <a:pt x="329" y="73"/>
                  </a:lnTo>
                  <a:lnTo>
                    <a:pt x="330" y="71"/>
                  </a:lnTo>
                  <a:lnTo>
                    <a:pt x="339" y="73"/>
                  </a:lnTo>
                  <a:lnTo>
                    <a:pt x="347" y="77"/>
                  </a:lnTo>
                  <a:lnTo>
                    <a:pt x="354" y="79"/>
                  </a:lnTo>
                  <a:lnTo>
                    <a:pt x="359" y="79"/>
                  </a:lnTo>
                  <a:lnTo>
                    <a:pt x="359" y="77"/>
                  </a:lnTo>
                  <a:lnTo>
                    <a:pt x="354" y="71"/>
                  </a:lnTo>
                  <a:lnTo>
                    <a:pt x="349" y="64"/>
                  </a:lnTo>
                  <a:lnTo>
                    <a:pt x="338" y="55"/>
                  </a:lnTo>
                  <a:lnTo>
                    <a:pt x="327" y="46"/>
                  </a:lnTo>
                  <a:lnTo>
                    <a:pt x="317" y="39"/>
                  </a:lnTo>
                  <a:lnTo>
                    <a:pt x="307" y="32"/>
                  </a:lnTo>
                  <a:lnTo>
                    <a:pt x="298" y="26"/>
                  </a:lnTo>
                  <a:lnTo>
                    <a:pt x="297" y="15"/>
                  </a:lnTo>
                  <a:lnTo>
                    <a:pt x="288" y="11"/>
                  </a:lnTo>
                  <a:lnTo>
                    <a:pt x="277" y="8"/>
                  </a:lnTo>
                  <a:lnTo>
                    <a:pt x="267" y="5"/>
                  </a:lnTo>
                  <a:close/>
                </a:path>
              </a:pathLst>
            </a:custGeom>
            <a:solidFill>
              <a:srgbClr val="FFFFFF"/>
            </a:solidFill>
            <a:ln w="9525">
              <a:noFill/>
              <a:round/>
              <a:headEnd/>
              <a:tailEnd/>
            </a:ln>
          </p:spPr>
          <p:txBody>
            <a:bodyPr/>
            <a:lstStyle/>
            <a:p>
              <a:endParaRPr lang="en-US"/>
            </a:p>
          </p:txBody>
        </p:sp>
        <p:sp>
          <p:nvSpPr>
            <p:cNvPr id="1242474" name="Freeform 1386"/>
            <p:cNvSpPr>
              <a:spLocks/>
            </p:cNvSpPr>
            <p:nvPr/>
          </p:nvSpPr>
          <p:spPr bwMode="auto">
            <a:xfrm>
              <a:off x="3359" y="1350"/>
              <a:ext cx="180" cy="120"/>
            </a:xfrm>
            <a:custGeom>
              <a:avLst/>
              <a:gdLst/>
              <a:ahLst/>
              <a:cxnLst>
                <a:cxn ang="0">
                  <a:pos x="254" y="2"/>
                </a:cxn>
                <a:cxn ang="0">
                  <a:pos x="249" y="2"/>
                </a:cxn>
                <a:cxn ang="0">
                  <a:pos x="252" y="9"/>
                </a:cxn>
                <a:cxn ang="0">
                  <a:pos x="240" y="14"/>
                </a:cxn>
                <a:cxn ang="0">
                  <a:pos x="235" y="24"/>
                </a:cxn>
                <a:cxn ang="0">
                  <a:pos x="221" y="36"/>
                </a:cxn>
                <a:cxn ang="0">
                  <a:pos x="189" y="51"/>
                </a:cxn>
                <a:cxn ang="0">
                  <a:pos x="153" y="64"/>
                </a:cxn>
                <a:cxn ang="0">
                  <a:pos x="113" y="79"/>
                </a:cxn>
                <a:cxn ang="0">
                  <a:pos x="82" y="94"/>
                </a:cxn>
                <a:cxn ang="0">
                  <a:pos x="53" y="109"/>
                </a:cxn>
                <a:cxn ang="0">
                  <a:pos x="31" y="129"/>
                </a:cxn>
                <a:cxn ang="0">
                  <a:pos x="3" y="168"/>
                </a:cxn>
                <a:cxn ang="0">
                  <a:pos x="3" y="190"/>
                </a:cxn>
                <a:cxn ang="0">
                  <a:pos x="0" y="217"/>
                </a:cxn>
                <a:cxn ang="0">
                  <a:pos x="9" y="234"/>
                </a:cxn>
                <a:cxn ang="0">
                  <a:pos x="18" y="237"/>
                </a:cxn>
                <a:cxn ang="0">
                  <a:pos x="33" y="239"/>
                </a:cxn>
                <a:cxn ang="0">
                  <a:pos x="45" y="239"/>
                </a:cxn>
                <a:cxn ang="0">
                  <a:pos x="59" y="209"/>
                </a:cxn>
                <a:cxn ang="0">
                  <a:pos x="73" y="200"/>
                </a:cxn>
                <a:cxn ang="0">
                  <a:pos x="98" y="211"/>
                </a:cxn>
                <a:cxn ang="0">
                  <a:pos x="118" y="217"/>
                </a:cxn>
                <a:cxn ang="0">
                  <a:pos x="122" y="193"/>
                </a:cxn>
                <a:cxn ang="0">
                  <a:pos x="136" y="180"/>
                </a:cxn>
                <a:cxn ang="0">
                  <a:pos x="145" y="169"/>
                </a:cxn>
                <a:cxn ang="0">
                  <a:pos x="148" y="157"/>
                </a:cxn>
                <a:cxn ang="0">
                  <a:pos x="162" y="150"/>
                </a:cxn>
                <a:cxn ang="0">
                  <a:pos x="166" y="141"/>
                </a:cxn>
                <a:cxn ang="0">
                  <a:pos x="171" y="131"/>
                </a:cxn>
                <a:cxn ang="0">
                  <a:pos x="185" y="125"/>
                </a:cxn>
                <a:cxn ang="0">
                  <a:pos x="189" y="113"/>
                </a:cxn>
                <a:cxn ang="0">
                  <a:pos x="205" y="106"/>
                </a:cxn>
                <a:cxn ang="0">
                  <a:pos x="217" y="103"/>
                </a:cxn>
                <a:cxn ang="0">
                  <a:pos x="222" y="100"/>
                </a:cxn>
                <a:cxn ang="0">
                  <a:pos x="240" y="97"/>
                </a:cxn>
                <a:cxn ang="0">
                  <a:pos x="249" y="92"/>
                </a:cxn>
                <a:cxn ang="0">
                  <a:pos x="258" y="92"/>
                </a:cxn>
                <a:cxn ang="0">
                  <a:pos x="267" y="91"/>
                </a:cxn>
                <a:cxn ang="0">
                  <a:pos x="271" y="83"/>
                </a:cxn>
                <a:cxn ang="0">
                  <a:pos x="288" y="88"/>
                </a:cxn>
                <a:cxn ang="0">
                  <a:pos x="293" y="85"/>
                </a:cxn>
                <a:cxn ang="0">
                  <a:pos x="297" y="82"/>
                </a:cxn>
                <a:cxn ang="0">
                  <a:pos x="307" y="86"/>
                </a:cxn>
                <a:cxn ang="0">
                  <a:pos x="324" y="82"/>
                </a:cxn>
                <a:cxn ang="0">
                  <a:pos x="330" y="77"/>
                </a:cxn>
                <a:cxn ang="0">
                  <a:pos x="339" y="73"/>
                </a:cxn>
                <a:cxn ang="0">
                  <a:pos x="359" y="79"/>
                </a:cxn>
                <a:cxn ang="0">
                  <a:pos x="349" y="64"/>
                </a:cxn>
                <a:cxn ang="0">
                  <a:pos x="317" y="39"/>
                </a:cxn>
                <a:cxn ang="0">
                  <a:pos x="297" y="15"/>
                </a:cxn>
                <a:cxn ang="0">
                  <a:pos x="267" y="5"/>
                </a:cxn>
              </a:cxnLst>
              <a:rect l="0" t="0" r="r" b="b"/>
              <a:pathLst>
                <a:path w="359" h="240">
                  <a:moveTo>
                    <a:pt x="267" y="5"/>
                  </a:moveTo>
                  <a:lnTo>
                    <a:pt x="267" y="5"/>
                  </a:lnTo>
                  <a:lnTo>
                    <a:pt x="254" y="2"/>
                  </a:lnTo>
                  <a:lnTo>
                    <a:pt x="249" y="2"/>
                  </a:lnTo>
                  <a:lnTo>
                    <a:pt x="247" y="0"/>
                  </a:lnTo>
                  <a:lnTo>
                    <a:pt x="249" y="2"/>
                  </a:lnTo>
                  <a:lnTo>
                    <a:pt x="249" y="5"/>
                  </a:lnTo>
                  <a:lnTo>
                    <a:pt x="252" y="8"/>
                  </a:lnTo>
                  <a:lnTo>
                    <a:pt x="252" y="9"/>
                  </a:lnTo>
                  <a:lnTo>
                    <a:pt x="249" y="12"/>
                  </a:lnTo>
                  <a:lnTo>
                    <a:pt x="245" y="12"/>
                  </a:lnTo>
                  <a:lnTo>
                    <a:pt x="240" y="14"/>
                  </a:lnTo>
                  <a:lnTo>
                    <a:pt x="238" y="17"/>
                  </a:lnTo>
                  <a:lnTo>
                    <a:pt x="236" y="20"/>
                  </a:lnTo>
                  <a:lnTo>
                    <a:pt x="235" y="24"/>
                  </a:lnTo>
                  <a:lnTo>
                    <a:pt x="234" y="27"/>
                  </a:lnTo>
                  <a:lnTo>
                    <a:pt x="230" y="32"/>
                  </a:lnTo>
                  <a:lnTo>
                    <a:pt x="221" y="36"/>
                  </a:lnTo>
                  <a:lnTo>
                    <a:pt x="211" y="40"/>
                  </a:lnTo>
                  <a:lnTo>
                    <a:pt x="200" y="46"/>
                  </a:lnTo>
                  <a:lnTo>
                    <a:pt x="189" y="51"/>
                  </a:lnTo>
                  <a:lnTo>
                    <a:pt x="177" y="55"/>
                  </a:lnTo>
                  <a:lnTo>
                    <a:pt x="166" y="58"/>
                  </a:lnTo>
                  <a:lnTo>
                    <a:pt x="153" y="64"/>
                  </a:lnTo>
                  <a:lnTo>
                    <a:pt x="139" y="69"/>
                  </a:lnTo>
                  <a:lnTo>
                    <a:pt x="126" y="73"/>
                  </a:lnTo>
                  <a:lnTo>
                    <a:pt x="113" y="79"/>
                  </a:lnTo>
                  <a:lnTo>
                    <a:pt x="103" y="83"/>
                  </a:lnTo>
                  <a:lnTo>
                    <a:pt x="93" y="88"/>
                  </a:lnTo>
                  <a:lnTo>
                    <a:pt x="82" y="94"/>
                  </a:lnTo>
                  <a:lnTo>
                    <a:pt x="71" y="98"/>
                  </a:lnTo>
                  <a:lnTo>
                    <a:pt x="62" y="103"/>
                  </a:lnTo>
                  <a:lnTo>
                    <a:pt x="53" y="109"/>
                  </a:lnTo>
                  <a:lnTo>
                    <a:pt x="44" y="114"/>
                  </a:lnTo>
                  <a:lnTo>
                    <a:pt x="37" y="122"/>
                  </a:lnTo>
                  <a:lnTo>
                    <a:pt x="31" y="129"/>
                  </a:lnTo>
                  <a:lnTo>
                    <a:pt x="21" y="143"/>
                  </a:lnTo>
                  <a:lnTo>
                    <a:pt x="9" y="156"/>
                  </a:lnTo>
                  <a:lnTo>
                    <a:pt x="3" y="168"/>
                  </a:lnTo>
                  <a:lnTo>
                    <a:pt x="1" y="175"/>
                  </a:lnTo>
                  <a:lnTo>
                    <a:pt x="3" y="185"/>
                  </a:lnTo>
                  <a:lnTo>
                    <a:pt x="3" y="190"/>
                  </a:lnTo>
                  <a:lnTo>
                    <a:pt x="1" y="199"/>
                  </a:lnTo>
                  <a:lnTo>
                    <a:pt x="0" y="211"/>
                  </a:lnTo>
                  <a:lnTo>
                    <a:pt x="0" y="217"/>
                  </a:lnTo>
                  <a:lnTo>
                    <a:pt x="4" y="225"/>
                  </a:lnTo>
                  <a:lnTo>
                    <a:pt x="8" y="230"/>
                  </a:lnTo>
                  <a:lnTo>
                    <a:pt x="9" y="234"/>
                  </a:lnTo>
                  <a:lnTo>
                    <a:pt x="10" y="236"/>
                  </a:lnTo>
                  <a:lnTo>
                    <a:pt x="13" y="237"/>
                  </a:lnTo>
                  <a:lnTo>
                    <a:pt x="18" y="237"/>
                  </a:lnTo>
                  <a:lnTo>
                    <a:pt x="22" y="236"/>
                  </a:lnTo>
                  <a:lnTo>
                    <a:pt x="28" y="237"/>
                  </a:lnTo>
                  <a:lnTo>
                    <a:pt x="33" y="239"/>
                  </a:lnTo>
                  <a:lnTo>
                    <a:pt x="39" y="240"/>
                  </a:lnTo>
                  <a:lnTo>
                    <a:pt x="42" y="240"/>
                  </a:lnTo>
                  <a:lnTo>
                    <a:pt x="45" y="239"/>
                  </a:lnTo>
                  <a:lnTo>
                    <a:pt x="54" y="221"/>
                  </a:lnTo>
                  <a:lnTo>
                    <a:pt x="57" y="214"/>
                  </a:lnTo>
                  <a:lnTo>
                    <a:pt x="59" y="209"/>
                  </a:lnTo>
                  <a:lnTo>
                    <a:pt x="66" y="199"/>
                  </a:lnTo>
                  <a:lnTo>
                    <a:pt x="67" y="199"/>
                  </a:lnTo>
                  <a:lnTo>
                    <a:pt x="73" y="200"/>
                  </a:lnTo>
                  <a:lnTo>
                    <a:pt x="80" y="205"/>
                  </a:lnTo>
                  <a:lnTo>
                    <a:pt x="87" y="208"/>
                  </a:lnTo>
                  <a:lnTo>
                    <a:pt x="98" y="211"/>
                  </a:lnTo>
                  <a:lnTo>
                    <a:pt x="104" y="212"/>
                  </a:lnTo>
                  <a:lnTo>
                    <a:pt x="110" y="214"/>
                  </a:lnTo>
                  <a:lnTo>
                    <a:pt x="118" y="217"/>
                  </a:lnTo>
                  <a:lnTo>
                    <a:pt x="119" y="214"/>
                  </a:lnTo>
                  <a:lnTo>
                    <a:pt x="121" y="205"/>
                  </a:lnTo>
                  <a:lnTo>
                    <a:pt x="122" y="193"/>
                  </a:lnTo>
                  <a:lnTo>
                    <a:pt x="127" y="184"/>
                  </a:lnTo>
                  <a:lnTo>
                    <a:pt x="131" y="181"/>
                  </a:lnTo>
                  <a:lnTo>
                    <a:pt x="136" y="180"/>
                  </a:lnTo>
                  <a:lnTo>
                    <a:pt x="140" y="175"/>
                  </a:lnTo>
                  <a:lnTo>
                    <a:pt x="144" y="172"/>
                  </a:lnTo>
                  <a:lnTo>
                    <a:pt x="145" y="169"/>
                  </a:lnTo>
                  <a:lnTo>
                    <a:pt x="146" y="165"/>
                  </a:lnTo>
                  <a:lnTo>
                    <a:pt x="146" y="160"/>
                  </a:lnTo>
                  <a:lnTo>
                    <a:pt x="148" y="157"/>
                  </a:lnTo>
                  <a:lnTo>
                    <a:pt x="152" y="154"/>
                  </a:lnTo>
                  <a:lnTo>
                    <a:pt x="157" y="153"/>
                  </a:lnTo>
                  <a:lnTo>
                    <a:pt x="162" y="150"/>
                  </a:lnTo>
                  <a:lnTo>
                    <a:pt x="166" y="148"/>
                  </a:lnTo>
                  <a:lnTo>
                    <a:pt x="166" y="144"/>
                  </a:lnTo>
                  <a:lnTo>
                    <a:pt x="166" y="141"/>
                  </a:lnTo>
                  <a:lnTo>
                    <a:pt x="166" y="138"/>
                  </a:lnTo>
                  <a:lnTo>
                    <a:pt x="168" y="134"/>
                  </a:lnTo>
                  <a:lnTo>
                    <a:pt x="171" y="131"/>
                  </a:lnTo>
                  <a:lnTo>
                    <a:pt x="177" y="129"/>
                  </a:lnTo>
                  <a:lnTo>
                    <a:pt x="181" y="126"/>
                  </a:lnTo>
                  <a:lnTo>
                    <a:pt x="185" y="125"/>
                  </a:lnTo>
                  <a:lnTo>
                    <a:pt x="189" y="119"/>
                  </a:lnTo>
                  <a:lnTo>
                    <a:pt x="189" y="114"/>
                  </a:lnTo>
                  <a:lnTo>
                    <a:pt x="189" y="113"/>
                  </a:lnTo>
                  <a:lnTo>
                    <a:pt x="195" y="110"/>
                  </a:lnTo>
                  <a:lnTo>
                    <a:pt x="200" y="107"/>
                  </a:lnTo>
                  <a:lnTo>
                    <a:pt x="205" y="106"/>
                  </a:lnTo>
                  <a:lnTo>
                    <a:pt x="212" y="106"/>
                  </a:lnTo>
                  <a:lnTo>
                    <a:pt x="213" y="106"/>
                  </a:lnTo>
                  <a:lnTo>
                    <a:pt x="217" y="103"/>
                  </a:lnTo>
                  <a:lnTo>
                    <a:pt x="220" y="101"/>
                  </a:lnTo>
                  <a:lnTo>
                    <a:pt x="222" y="98"/>
                  </a:lnTo>
                  <a:lnTo>
                    <a:pt x="222" y="100"/>
                  </a:lnTo>
                  <a:lnTo>
                    <a:pt x="226" y="98"/>
                  </a:lnTo>
                  <a:lnTo>
                    <a:pt x="230" y="97"/>
                  </a:lnTo>
                  <a:lnTo>
                    <a:pt x="240" y="97"/>
                  </a:lnTo>
                  <a:lnTo>
                    <a:pt x="243" y="95"/>
                  </a:lnTo>
                  <a:lnTo>
                    <a:pt x="247" y="94"/>
                  </a:lnTo>
                  <a:lnTo>
                    <a:pt x="249" y="92"/>
                  </a:lnTo>
                  <a:lnTo>
                    <a:pt x="253" y="92"/>
                  </a:lnTo>
                  <a:lnTo>
                    <a:pt x="255" y="92"/>
                  </a:lnTo>
                  <a:lnTo>
                    <a:pt x="258" y="92"/>
                  </a:lnTo>
                  <a:lnTo>
                    <a:pt x="262" y="91"/>
                  </a:lnTo>
                  <a:lnTo>
                    <a:pt x="263" y="91"/>
                  </a:lnTo>
                  <a:lnTo>
                    <a:pt x="267" y="91"/>
                  </a:lnTo>
                  <a:lnTo>
                    <a:pt x="268" y="86"/>
                  </a:lnTo>
                  <a:lnTo>
                    <a:pt x="270" y="83"/>
                  </a:lnTo>
                  <a:lnTo>
                    <a:pt x="271" y="83"/>
                  </a:lnTo>
                  <a:lnTo>
                    <a:pt x="276" y="83"/>
                  </a:lnTo>
                  <a:lnTo>
                    <a:pt x="281" y="85"/>
                  </a:lnTo>
                  <a:lnTo>
                    <a:pt x="288" y="88"/>
                  </a:lnTo>
                  <a:lnTo>
                    <a:pt x="290" y="88"/>
                  </a:lnTo>
                  <a:lnTo>
                    <a:pt x="293" y="88"/>
                  </a:lnTo>
                  <a:lnTo>
                    <a:pt x="293" y="85"/>
                  </a:lnTo>
                  <a:lnTo>
                    <a:pt x="293" y="82"/>
                  </a:lnTo>
                  <a:lnTo>
                    <a:pt x="294" y="82"/>
                  </a:lnTo>
                  <a:lnTo>
                    <a:pt x="297" y="82"/>
                  </a:lnTo>
                  <a:lnTo>
                    <a:pt x="302" y="83"/>
                  </a:lnTo>
                  <a:lnTo>
                    <a:pt x="304" y="85"/>
                  </a:lnTo>
                  <a:lnTo>
                    <a:pt x="307" y="86"/>
                  </a:lnTo>
                  <a:lnTo>
                    <a:pt x="312" y="85"/>
                  </a:lnTo>
                  <a:lnTo>
                    <a:pt x="318" y="83"/>
                  </a:lnTo>
                  <a:lnTo>
                    <a:pt x="324" y="82"/>
                  </a:lnTo>
                  <a:lnTo>
                    <a:pt x="329" y="80"/>
                  </a:lnTo>
                  <a:lnTo>
                    <a:pt x="330" y="80"/>
                  </a:lnTo>
                  <a:lnTo>
                    <a:pt x="330" y="77"/>
                  </a:lnTo>
                  <a:lnTo>
                    <a:pt x="329" y="73"/>
                  </a:lnTo>
                  <a:lnTo>
                    <a:pt x="330" y="71"/>
                  </a:lnTo>
                  <a:lnTo>
                    <a:pt x="339" y="73"/>
                  </a:lnTo>
                  <a:lnTo>
                    <a:pt x="347" y="77"/>
                  </a:lnTo>
                  <a:lnTo>
                    <a:pt x="354" y="79"/>
                  </a:lnTo>
                  <a:lnTo>
                    <a:pt x="359" y="79"/>
                  </a:lnTo>
                  <a:lnTo>
                    <a:pt x="359" y="77"/>
                  </a:lnTo>
                  <a:lnTo>
                    <a:pt x="354" y="71"/>
                  </a:lnTo>
                  <a:lnTo>
                    <a:pt x="349" y="64"/>
                  </a:lnTo>
                  <a:lnTo>
                    <a:pt x="338" y="55"/>
                  </a:lnTo>
                  <a:lnTo>
                    <a:pt x="327" y="46"/>
                  </a:lnTo>
                  <a:lnTo>
                    <a:pt x="317" y="39"/>
                  </a:lnTo>
                  <a:lnTo>
                    <a:pt x="307" y="32"/>
                  </a:lnTo>
                  <a:lnTo>
                    <a:pt x="298" y="26"/>
                  </a:lnTo>
                  <a:lnTo>
                    <a:pt x="297" y="15"/>
                  </a:lnTo>
                  <a:lnTo>
                    <a:pt x="288" y="11"/>
                  </a:lnTo>
                  <a:lnTo>
                    <a:pt x="277" y="8"/>
                  </a:lnTo>
                  <a:lnTo>
                    <a:pt x="267" y="5"/>
                  </a:lnTo>
                  <a:close/>
                </a:path>
              </a:pathLst>
            </a:custGeom>
            <a:noFill/>
            <a:ln w="1588">
              <a:solidFill>
                <a:srgbClr val="000000"/>
              </a:solidFill>
              <a:prstDash val="solid"/>
              <a:round/>
              <a:headEnd/>
              <a:tailEnd/>
            </a:ln>
          </p:spPr>
          <p:txBody>
            <a:bodyPr/>
            <a:lstStyle/>
            <a:p>
              <a:endParaRPr lang="en-US"/>
            </a:p>
          </p:txBody>
        </p:sp>
        <p:sp>
          <p:nvSpPr>
            <p:cNvPr id="1242475" name="Freeform 1387"/>
            <p:cNvSpPr>
              <a:spLocks/>
            </p:cNvSpPr>
            <p:nvPr/>
          </p:nvSpPr>
          <p:spPr bwMode="auto">
            <a:xfrm>
              <a:off x="3360" y="1407"/>
              <a:ext cx="72" cy="110"/>
            </a:xfrm>
            <a:custGeom>
              <a:avLst/>
              <a:gdLst/>
              <a:ahLst/>
              <a:cxnLst>
                <a:cxn ang="0">
                  <a:pos x="0" y="220"/>
                </a:cxn>
                <a:cxn ang="0">
                  <a:pos x="0" y="220"/>
                </a:cxn>
                <a:cxn ang="0">
                  <a:pos x="6" y="205"/>
                </a:cxn>
                <a:cxn ang="0">
                  <a:pos x="15" y="184"/>
                </a:cxn>
                <a:cxn ang="0">
                  <a:pos x="25" y="159"/>
                </a:cxn>
                <a:cxn ang="0">
                  <a:pos x="38" y="132"/>
                </a:cxn>
                <a:cxn ang="0">
                  <a:pos x="51" y="106"/>
                </a:cxn>
                <a:cxn ang="0">
                  <a:pos x="65" y="79"/>
                </a:cxn>
                <a:cxn ang="0">
                  <a:pos x="81" y="55"/>
                </a:cxn>
                <a:cxn ang="0">
                  <a:pos x="93" y="36"/>
                </a:cxn>
                <a:cxn ang="0">
                  <a:pos x="100" y="29"/>
                </a:cxn>
                <a:cxn ang="0">
                  <a:pos x="106" y="24"/>
                </a:cxn>
                <a:cxn ang="0">
                  <a:pos x="114" y="20"/>
                </a:cxn>
                <a:cxn ang="0">
                  <a:pos x="120" y="14"/>
                </a:cxn>
                <a:cxn ang="0">
                  <a:pos x="127" y="9"/>
                </a:cxn>
                <a:cxn ang="0">
                  <a:pos x="133" y="6"/>
                </a:cxn>
                <a:cxn ang="0">
                  <a:pos x="137" y="2"/>
                </a:cxn>
                <a:cxn ang="0">
                  <a:pos x="142" y="0"/>
                </a:cxn>
              </a:cxnLst>
              <a:rect l="0" t="0" r="r" b="b"/>
              <a:pathLst>
                <a:path w="142" h="220">
                  <a:moveTo>
                    <a:pt x="0" y="220"/>
                  </a:moveTo>
                  <a:lnTo>
                    <a:pt x="0" y="220"/>
                  </a:lnTo>
                  <a:lnTo>
                    <a:pt x="6" y="205"/>
                  </a:lnTo>
                  <a:lnTo>
                    <a:pt x="15" y="184"/>
                  </a:lnTo>
                  <a:lnTo>
                    <a:pt x="25" y="159"/>
                  </a:lnTo>
                  <a:lnTo>
                    <a:pt x="38" y="132"/>
                  </a:lnTo>
                  <a:lnTo>
                    <a:pt x="51" y="106"/>
                  </a:lnTo>
                  <a:lnTo>
                    <a:pt x="65" y="79"/>
                  </a:lnTo>
                  <a:lnTo>
                    <a:pt x="81" y="55"/>
                  </a:lnTo>
                  <a:lnTo>
                    <a:pt x="93" y="36"/>
                  </a:lnTo>
                  <a:lnTo>
                    <a:pt x="100" y="29"/>
                  </a:lnTo>
                  <a:lnTo>
                    <a:pt x="106" y="24"/>
                  </a:lnTo>
                  <a:lnTo>
                    <a:pt x="114" y="20"/>
                  </a:lnTo>
                  <a:lnTo>
                    <a:pt x="120" y="14"/>
                  </a:lnTo>
                  <a:lnTo>
                    <a:pt x="127" y="9"/>
                  </a:lnTo>
                  <a:lnTo>
                    <a:pt x="133" y="6"/>
                  </a:lnTo>
                  <a:lnTo>
                    <a:pt x="137" y="2"/>
                  </a:lnTo>
                  <a:lnTo>
                    <a:pt x="142" y="0"/>
                  </a:lnTo>
                </a:path>
              </a:pathLst>
            </a:custGeom>
            <a:noFill/>
            <a:ln w="1588">
              <a:solidFill>
                <a:srgbClr val="000000"/>
              </a:solidFill>
              <a:prstDash val="solid"/>
              <a:round/>
              <a:headEnd/>
              <a:tailEnd/>
            </a:ln>
          </p:spPr>
          <p:txBody>
            <a:bodyPr/>
            <a:lstStyle/>
            <a:p>
              <a:endParaRPr lang="en-US"/>
            </a:p>
          </p:txBody>
        </p:sp>
        <p:sp>
          <p:nvSpPr>
            <p:cNvPr id="1242476" name="Freeform 1388"/>
            <p:cNvSpPr>
              <a:spLocks/>
            </p:cNvSpPr>
            <p:nvPr/>
          </p:nvSpPr>
          <p:spPr bwMode="auto">
            <a:xfrm>
              <a:off x="3392" y="1451"/>
              <a:ext cx="77" cy="49"/>
            </a:xfrm>
            <a:custGeom>
              <a:avLst/>
              <a:gdLst/>
              <a:ahLst/>
              <a:cxnLst>
                <a:cxn ang="0">
                  <a:pos x="154" y="97"/>
                </a:cxn>
                <a:cxn ang="0">
                  <a:pos x="154" y="97"/>
                </a:cxn>
                <a:cxn ang="0">
                  <a:pos x="145" y="89"/>
                </a:cxn>
                <a:cxn ang="0">
                  <a:pos x="134" y="77"/>
                </a:cxn>
                <a:cxn ang="0">
                  <a:pos x="120" y="62"/>
                </a:cxn>
                <a:cxn ang="0">
                  <a:pos x="104" y="47"/>
                </a:cxn>
                <a:cxn ang="0">
                  <a:pos x="84" y="32"/>
                </a:cxn>
                <a:cxn ang="0">
                  <a:pos x="60" y="19"/>
                </a:cxn>
                <a:cxn ang="0">
                  <a:pos x="33" y="9"/>
                </a:cxn>
                <a:cxn ang="0">
                  <a:pos x="0" y="0"/>
                </a:cxn>
              </a:cxnLst>
              <a:rect l="0" t="0" r="r" b="b"/>
              <a:pathLst>
                <a:path w="154" h="97">
                  <a:moveTo>
                    <a:pt x="154" y="97"/>
                  </a:moveTo>
                  <a:lnTo>
                    <a:pt x="154" y="97"/>
                  </a:lnTo>
                  <a:lnTo>
                    <a:pt x="145" y="89"/>
                  </a:lnTo>
                  <a:lnTo>
                    <a:pt x="134" y="77"/>
                  </a:lnTo>
                  <a:lnTo>
                    <a:pt x="120" y="62"/>
                  </a:lnTo>
                  <a:lnTo>
                    <a:pt x="104" y="47"/>
                  </a:lnTo>
                  <a:lnTo>
                    <a:pt x="84" y="32"/>
                  </a:lnTo>
                  <a:lnTo>
                    <a:pt x="60" y="19"/>
                  </a:lnTo>
                  <a:lnTo>
                    <a:pt x="33" y="9"/>
                  </a:lnTo>
                  <a:lnTo>
                    <a:pt x="0" y="0"/>
                  </a:lnTo>
                </a:path>
              </a:pathLst>
            </a:custGeom>
            <a:noFill/>
            <a:ln w="1588">
              <a:solidFill>
                <a:srgbClr val="000000"/>
              </a:solidFill>
              <a:prstDash val="solid"/>
              <a:round/>
              <a:headEnd/>
              <a:tailEnd/>
            </a:ln>
          </p:spPr>
          <p:txBody>
            <a:bodyPr/>
            <a:lstStyle/>
            <a:p>
              <a:endParaRPr lang="en-US"/>
            </a:p>
          </p:txBody>
        </p:sp>
        <p:sp>
          <p:nvSpPr>
            <p:cNvPr id="1242477" name="Freeform 1389"/>
            <p:cNvSpPr>
              <a:spLocks/>
            </p:cNvSpPr>
            <p:nvPr/>
          </p:nvSpPr>
          <p:spPr bwMode="auto">
            <a:xfrm>
              <a:off x="3482" y="1350"/>
              <a:ext cx="57" cy="39"/>
            </a:xfrm>
            <a:custGeom>
              <a:avLst/>
              <a:gdLst/>
              <a:ahLst/>
              <a:cxnLst>
                <a:cxn ang="0">
                  <a:pos x="112" y="79"/>
                </a:cxn>
                <a:cxn ang="0">
                  <a:pos x="112" y="79"/>
                </a:cxn>
                <a:cxn ang="0">
                  <a:pos x="112" y="77"/>
                </a:cxn>
                <a:cxn ang="0">
                  <a:pos x="107" y="71"/>
                </a:cxn>
                <a:cxn ang="0">
                  <a:pos x="101" y="64"/>
                </a:cxn>
                <a:cxn ang="0">
                  <a:pos x="91" y="55"/>
                </a:cxn>
                <a:cxn ang="0">
                  <a:pos x="80" y="46"/>
                </a:cxn>
                <a:cxn ang="0">
                  <a:pos x="69" y="39"/>
                </a:cxn>
                <a:cxn ang="0">
                  <a:pos x="60" y="32"/>
                </a:cxn>
                <a:cxn ang="0">
                  <a:pos x="51" y="26"/>
                </a:cxn>
                <a:cxn ang="0">
                  <a:pos x="50" y="15"/>
                </a:cxn>
                <a:cxn ang="0">
                  <a:pos x="41" y="11"/>
                </a:cxn>
                <a:cxn ang="0">
                  <a:pos x="30" y="8"/>
                </a:cxn>
                <a:cxn ang="0">
                  <a:pos x="20" y="5"/>
                </a:cxn>
                <a:cxn ang="0">
                  <a:pos x="7" y="2"/>
                </a:cxn>
                <a:cxn ang="0">
                  <a:pos x="2" y="2"/>
                </a:cxn>
                <a:cxn ang="0">
                  <a:pos x="0" y="0"/>
                </a:cxn>
              </a:cxnLst>
              <a:rect l="0" t="0" r="r" b="b"/>
              <a:pathLst>
                <a:path w="112" h="79">
                  <a:moveTo>
                    <a:pt x="112" y="79"/>
                  </a:moveTo>
                  <a:lnTo>
                    <a:pt x="112" y="79"/>
                  </a:lnTo>
                  <a:lnTo>
                    <a:pt x="112" y="77"/>
                  </a:lnTo>
                  <a:lnTo>
                    <a:pt x="107" y="71"/>
                  </a:lnTo>
                  <a:lnTo>
                    <a:pt x="101" y="64"/>
                  </a:lnTo>
                  <a:lnTo>
                    <a:pt x="91" y="55"/>
                  </a:lnTo>
                  <a:lnTo>
                    <a:pt x="80" y="46"/>
                  </a:lnTo>
                  <a:lnTo>
                    <a:pt x="69" y="39"/>
                  </a:lnTo>
                  <a:lnTo>
                    <a:pt x="60" y="32"/>
                  </a:lnTo>
                  <a:lnTo>
                    <a:pt x="51" y="26"/>
                  </a:lnTo>
                  <a:lnTo>
                    <a:pt x="50" y="15"/>
                  </a:lnTo>
                  <a:lnTo>
                    <a:pt x="41" y="11"/>
                  </a:lnTo>
                  <a:lnTo>
                    <a:pt x="30" y="8"/>
                  </a:lnTo>
                  <a:lnTo>
                    <a:pt x="20" y="5"/>
                  </a:lnTo>
                  <a:lnTo>
                    <a:pt x="7" y="2"/>
                  </a:lnTo>
                  <a:lnTo>
                    <a:pt x="2" y="2"/>
                  </a:lnTo>
                  <a:lnTo>
                    <a:pt x="0" y="0"/>
                  </a:lnTo>
                </a:path>
              </a:pathLst>
            </a:custGeom>
            <a:noFill/>
            <a:ln w="1588">
              <a:solidFill>
                <a:srgbClr val="000000"/>
              </a:solidFill>
              <a:prstDash val="solid"/>
              <a:round/>
              <a:headEnd/>
              <a:tailEnd/>
            </a:ln>
          </p:spPr>
          <p:txBody>
            <a:bodyPr/>
            <a:lstStyle/>
            <a:p>
              <a:endParaRPr lang="en-US"/>
            </a:p>
          </p:txBody>
        </p:sp>
        <p:sp>
          <p:nvSpPr>
            <p:cNvPr id="1242478" name="Freeform 1390"/>
            <p:cNvSpPr>
              <a:spLocks/>
            </p:cNvSpPr>
            <p:nvPr/>
          </p:nvSpPr>
          <p:spPr bwMode="auto">
            <a:xfrm>
              <a:off x="3537" y="1415"/>
              <a:ext cx="27" cy="112"/>
            </a:xfrm>
            <a:custGeom>
              <a:avLst/>
              <a:gdLst/>
              <a:ahLst/>
              <a:cxnLst>
                <a:cxn ang="0">
                  <a:pos x="0" y="0"/>
                </a:cxn>
                <a:cxn ang="0">
                  <a:pos x="0" y="0"/>
                </a:cxn>
                <a:cxn ang="0">
                  <a:pos x="19" y="29"/>
                </a:cxn>
                <a:cxn ang="0">
                  <a:pos x="33" y="56"/>
                </a:cxn>
                <a:cxn ang="0">
                  <a:pos x="42" y="81"/>
                </a:cxn>
                <a:cxn ang="0">
                  <a:pos x="50" y="108"/>
                </a:cxn>
                <a:cxn ang="0">
                  <a:pos x="53" y="134"/>
                </a:cxn>
                <a:cxn ang="0">
                  <a:pos x="55" y="161"/>
                </a:cxn>
                <a:cxn ang="0">
                  <a:pos x="55" y="191"/>
                </a:cxn>
                <a:cxn ang="0">
                  <a:pos x="53" y="223"/>
                </a:cxn>
              </a:cxnLst>
              <a:rect l="0" t="0" r="r" b="b"/>
              <a:pathLst>
                <a:path w="55" h="223">
                  <a:moveTo>
                    <a:pt x="0" y="0"/>
                  </a:moveTo>
                  <a:lnTo>
                    <a:pt x="0" y="0"/>
                  </a:lnTo>
                  <a:lnTo>
                    <a:pt x="19" y="29"/>
                  </a:lnTo>
                  <a:lnTo>
                    <a:pt x="33" y="56"/>
                  </a:lnTo>
                  <a:lnTo>
                    <a:pt x="42" y="81"/>
                  </a:lnTo>
                  <a:lnTo>
                    <a:pt x="50" y="108"/>
                  </a:lnTo>
                  <a:lnTo>
                    <a:pt x="53" y="134"/>
                  </a:lnTo>
                  <a:lnTo>
                    <a:pt x="55" y="161"/>
                  </a:lnTo>
                  <a:lnTo>
                    <a:pt x="55" y="191"/>
                  </a:lnTo>
                  <a:lnTo>
                    <a:pt x="53" y="223"/>
                  </a:lnTo>
                </a:path>
              </a:pathLst>
            </a:custGeom>
            <a:noFill/>
            <a:ln w="1588">
              <a:solidFill>
                <a:srgbClr val="000000"/>
              </a:solidFill>
              <a:prstDash val="solid"/>
              <a:round/>
              <a:headEnd/>
              <a:tailEnd/>
            </a:ln>
          </p:spPr>
          <p:txBody>
            <a:bodyPr/>
            <a:lstStyle/>
            <a:p>
              <a:endParaRPr lang="en-US"/>
            </a:p>
          </p:txBody>
        </p:sp>
        <p:sp>
          <p:nvSpPr>
            <p:cNvPr id="1242479" name="Freeform 1391"/>
            <p:cNvSpPr>
              <a:spLocks/>
            </p:cNvSpPr>
            <p:nvPr/>
          </p:nvSpPr>
          <p:spPr bwMode="auto">
            <a:xfrm>
              <a:off x="3525" y="1506"/>
              <a:ext cx="21" cy="44"/>
            </a:xfrm>
            <a:custGeom>
              <a:avLst/>
              <a:gdLst/>
              <a:ahLst/>
              <a:cxnLst>
                <a:cxn ang="0">
                  <a:pos x="0" y="0"/>
                </a:cxn>
                <a:cxn ang="0">
                  <a:pos x="0" y="0"/>
                </a:cxn>
                <a:cxn ang="0">
                  <a:pos x="6" y="12"/>
                </a:cxn>
                <a:cxn ang="0">
                  <a:pos x="11" y="23"/>
                </a:cxn>
                <a:cxn ang="0">
                  <a:pos x="17" y="31"/>
                </a:cxn>
                <a:cxn ang="0">
                  <a:pos x="22" y="40"/>
                </a:cxn>
                <a:cxn ang="0">
                  <a:pos x="27" y="49"/>
                </a:cxn>
                <a:cxn ang="0">
                  <a:pos x="33" y="60"/>
                </a:cxn>
                <a:cxn ang="0">
                  <a:pos x="38" y="73"/>
                </a:cxn>
                <a:cxn ang="0">
                  <a:pos x="43" y="89"/>
                </a:cxn>
              </a:cxnLst>
              <a:rect l="0" t="0" r="r" b="b"/>
              <a:pathLst>
                <a:path w="43" h="89">
                  <a:moveTo>
                    <a:pt x="0" y="0"/>
                  </a:moveTo>
                  <a:lnTo>
                    <a:pt x="0" y="0"/>
                  </a:lnTo>
                  <a:lnTo>
                    <a:pt x="6" y="12"/>
                  </a:lnTo>
                  <a:lnTo>
                    <a:pt x="11" y="23"/>
                  </a:lnTo>
                  <a:lnTo>
                    <a:pt x="17" y="31"/>
                  </a:lnTo>
                  <a:lnTo>
                    <a:pt x="22" y="40"/>
                  </a:lnTo>
                  <a:lnTo>
                    <a:pt x="27" y="49"/>
                  </a:lnTo>
                  <a:lnTo>
                    <a:pt x="33" y="60"/>
                  </a:lnTo>
                  <a:lnTo>
                    <a:pt x="38" y="73"/>
                  </a:lnTo>
                  <a:lnTo>
                    <a:pt x="43" y="89"/>
                  </a:lnTo>
                </a:path>
              </a:pathLst>
            </a:custGeom>
            <a:noFill/>
            <a:ln w="1588">
              <a:solidFill>
                <a:srgbClr val="000000"/>
              </a:solidFill>
              <a:prstDash val="solid"/>
              <a:round/>
              <a:headEnd/>
              <a:tailEnd/>
            </a:ln>
          </p:spPr>
          <p:txBody>
            <a:bodyPr/>
            <a:lstStyle/>
            <a:p>
              <a:endParaRPr lang="en-US"/>
            </a:p>
          </p:txBody>
        </p:sp>
        <p:sp>
          <p:nvSpPr>
            <p:cNvPr id="1242480" name="Freeform 1392"/>
            <p:cNvSpPr>
              <a:spLocks/>
            </p:cNvSpPr>
            <p:nvPr/>
          </p:nvSpPr>
          <p:spPr bwMode="auto">
            <a:xfrm>
              <a:off x="3509" y="1375"/>
              <a:ext cx="12" cy="9"/>
            </a:xfrm>
            <a:custGeom>
              <a:avLst/>
              <a:gdLst/>
              <a:ahLst/>
              <a:cxnLst>
                <a:cxn ang="0">
                  <a:pos x="0" y="0"/>
                </a:cxn>
                <a:cxn ang="0">
                  <a:pos x="0" y="0"/>
                </a:cxn>
                <a:cxn ang="0">
                  <a:pos x="7" y="3"/>
                </a:cxn>
                <a:cxn ang="0">
                  <a:pos x="13" y="8"/>
                </a:cxn>
                <a:cxn ang="0">
                  <a:pos x="18" y="12"/>
                </a:cxn>
                <a:cxn ang="0">
                  <a:pos x="24" y="20"/>
                </a:cxn>
              </a:cxnLst>
              <a:rect l="0" t="0" r="r" b="b"/>
              <a:pathLst>
                <a:path w="24" h="20">
                  <a:moveTo>
                    <a:pt x="0" y="0"/>
                  </a:moveTo>
                  <a:lnTo>
                    <a:pt x="0" y="0"/>
                  </a:lnTo>
                  <a:lnTo>
                    <a:pt x="7" y="3"/>
                  </a:lnTo>
                  <a:lnTo>
                    <a:pt x="13" y="8"/>
                  </a:lnTo>
                  <a:lnTo>
                    <a:pt x="18" y="12"/>
                  </a:lnTo>
                  <a:lnTo>
                    <a:pt x="24" y="20"/>
                  </a:lnTo>
                </a:path>
              </a:pathLst>
            </a:custGeom>
            <a:noFill/>
            <a:ln w="1588">
              <a:solidFill>
                <a:srgbClr val="000000"/>
              </a:solidFill>
              <a:prstDash val="solid"/>
              <a:round/>
              <a:headEnd/>
              <a:tailEnd/>
            </a:ln>
          </p:spPr>
          <p:txBody>
            <a:bodyPr/>
            <a:lstStyle/>
            <a:p>
              <a:endParaRPr lang="en-US"/>
            </a:p>
          </p:txBody>
        </p:sp>
        <p:sp>
          <p:nvSpPr>
            <p:cNvPr id="1242481" name="Freeform 1393"/>
            <p:cNvSpPr>
              <a:spLocks/>
            </p:cNvSpPr>
            <p:nvPr/>
          </p:nvSpPr>
          <p:spPr bwMode="auto">
            <a:xfrm>
              <a:off x="3487" y="1379"/>
              <a:ext cx="14" cy="11"/>
            </a:xfrm>
            <a:custGeom>
              <a:avLst/>
              <a:gdLst/>
              <a:ahLst/>
              <a:cxnLst>
                <a:cxn ang="0">
                  <a:pos x="0" y="0"/>
                </a:cxn>
                <a:cxn ang="0">
                  <a:pos x="0" y="0"/>
                </a:cxn>
                <a:cxn ang="0">
                  <a:pos x="7" y="6"/>
                </a:cxn>
                <a:cxn ang="0">
                  <a:pos x="15" y="11"/>
                </a:cxn>
                <a:cxn ang="0">
                  <a:pos x="22" y="16"/>
                </a:cxn>
                <a:cxn ang="0">
                  <a:pos x="29" y="22"/>
                </a:cxn>
              </a:cxnLst>
              <a:rect l="0" t="0" r="r" b="b"/>
              <a:pathLst>
                <a:path w="29" h="22">
                  <a:moveTo>
                    <a:pt x="0" y="0"/>
                  </a:moveTo>
                  <a:lnTo>
                    <a:pt x="0" y="0"/>
                  </a:lnTo>
                  <a:lnTo>
                    <a:pt x="7" y="6"/>
                  </a:lnTo>
                  <a:lnTo>
                    <a:pt x="15" y="11"/>
                  </a:lnTo>
                  <a:lnTo>
                    <a:pt x="22" y="16"/>
                  </a:lnTo>
                  <a:lnTo>
                    <a:pt x="29" y="22"/>
                  </a:lnTo>
                </a:path>
              </a:pathLst>
            </a:custGeom>
            <a:noFill/>
            <a:ln w="1588">
              <a:solidFill>
                <a:srgbClr val="000000"/>
              </a:solidFill>
              <a:prstDash val="solid"/>
              <a:round/>
              <a:headEnd/>
              <a:tailEnd/>
            </a:ln>
          </p:spPr>
          <p:txBody>
            <a:bodyPr/>
            <a:lstStyle/>
            <a:p>
              <a:endParaRPr lang="en-US"/>
            </a:p>
          </p:txBody>
        </p:sp>
        <p:sp>
          <p:nvSpPr>
            <p:cNvPr id="1242482" name="Freeform 1394"/>
            <p:cNvSpPr>
              <a:spLocks/>
            </p:cNvSpPr>
            <p:nvPr/>
          </p:nvSpPr>
          <p:spPr bwMode="auto">
            <a:xfrm>
              <a:off x="3364" y="1412"/>
              <a:ext cx="26" cy="24"/>
            </a:xfrm>
            <a:custGeom>
              <a:avLst/>
              <a:gdLst/>
              <a:ahLst/>
              <a:cxnLst>
                <a:cxn ang="0">
                  <a:pos x="54" y="0"/>
                </a:cxn>
                <a:cxn ang="0">
                  <a:pos x="54" y="0"/>
                </a:cxn>
                <a:cxn ang="0">
                  <a:pos x="45" y="6"/>
                </a:cxn>
                <a:cxn ang="0">
                  <a:pos x="37" y="14"/>
                </a:cxn>
                <a:cxn ang="0">
                  <a:pos x="30" y="20"/>
                </a:cxn>
                <a:cxn ang="0">
                  <a:pos x="22" y="28"/>
                </a:cxn>
                <a:cxn ang="0">
                  <a:pos x="18" y="34"/>
                </a:cxn>
                <a:cxn ang="0">
                  <a:pos x="12" y="40"/>
                </a:cxn>
                <a:cxn ang="0">
                  <a:pos x="7" y="45"/>
                </a:cxn>
                <a:cxn ang="0">
                  <a:pos x="0" y="49"/>
                </a:cxn>
              </a:cxnLst>
              <a:rect l="0" t="0" r="r" b="b"/>
              <a:pathLst>
                <a:path w="54" h="49">
                  <a:moveTo>
                    <a:pt x="54" y="0"/>
                  </a:moveTo>
                  <a:lnTo>
                    <a:pt x="54" y="0"/>
                  </a:lnTo>
                  <a:lnTo>
                    <a:pt x="45" y="6"/>
                  </a:lnTo>
                  <a:lnTo>
                    <a:pt x="37" y="14"/>
                  </a:lnTo>
                  <a:lnTo>
                    <a:pt x="30" y="20"/>
                  </a:lnTo>
                  <a:lnTo>
                    <a:pt x="22" y="28"/>
                  </a:lnTo>
                  <a:lnTo>
                    <a:pt x="18" y="34"/>
                  </a:lnTo>
                  <a:lnTo>
                    <a:pt x="12" y="40"/>
                  </a:lnTo>
                  <a:lnTo>
                    <a:pt x="7" y="45"/>
                  </a:lnTo>
                  <a:lnTo>
                    <a:pt x="0" y="49"/>
                  </a:lnTo>
                </a:path>
              </a:pathLst>
            </a:custGeom>
            <a:noFill/>
            <a:ln w="1588">
              <a:solidFill>
                <a:srgbClr val="000000"/>
              </a:solidFill>
              <a:prstDash val="solid"/>
              <a:round/>
              <a:headEnd/>
              <a:tailEnd/>
            </a:ln>
          </p:spPr>
          <p:txBody>
            <a:bodyPr/>
            <a:lstStyle/>
            <a:p>
              <a:endParaRPr lang="en-US"/>
            </a:p>
          </p:txBody>
        </p:sp>
        <p:sp>
          <p:nvSpPr>
            <p:cNvPr id="1242483" name="Freeform 1395"/>
            <p:cNvSpPr>
              <a:spLocks/>
            </p:cNvSpPr>
            <p:nvPr/>
          </p:nvSpPr>
          <p:spPr bwMode="auto">
            <a:xfrm>
              <a:off x="3365" y="1449"/>
              <a:ext cx="13" cy="15"/>
            </a:xfrm>
            <a:custGeom>
              <a:avLst/>
              <a:gdLst/>
              <a:ahLst/>
              <a:cxnLst>
                <a:cxn ang="0">
                  <a:pos x="26" y="0"/>
                </a:cxn>
                <a:cxn ang="0">
                  <a:pos x="26" y="0"/>
                </a:cxn>
                <a:cxn ang="0">
                  <a:pos x="22" y="7"/>
                </a:cxn>
                <a:cxn ang="0">
                  <a:pos x="17" y="15"/>
                </a:cxn>
                <a:cxn ang="0">
                  <a:pos x="9" y="23"/>
                </a:cxn>
                <a:cxn ang="0">
                  <a:pos x="0" y="29"/>
                </a:cxn>
              </a:cxnLst>
              <a:rect l="0" t="0" r="r" b="b"/>
              <a:pathLst>
                <a:path w="26" h="29">
                  <a:moveTo>
                    <a:pt x="26" y="0"/>
                  </a:moveTo>
                  <a:lnTo>
                    <a:pt x="26" y="0"/>
                  </a:lnTo>
                  <a:lnTo>
                    <a:pt x="22" y="7"/>
                  </a:lnTo>
                  <a:lnTo>
                    <a:pt x="17" y="15"/>
                  </a:lnTo>
                  <a:lnTo>
                    <a:pt x="9" y="23"/>
                  </a:lnTo>
                  <a:lnTo>
                    <a:pt x="0" y="29"/>
                  </a:lnTo>
                </a:path>
              </a:pathLst>
            </a:custGeom>
            <a:noFill/>
            <a:ln w="1588">
              <a:solidFill>
                <a:srgbClr val="000000"/>
              </a:solidFill>
              <a:prstDash val="solid"/>
              <a:round/>
              <a:headEnd/>
              <a:tailEnd/>
            </a:ln>
          </p:spPr>
          <p:txBody>
            <a:bodyPr/>
            <a:lstStyle/>
            <a:p>
              <a:endParaRPr lang="en-US"/>
            </a:p>
          </p:txBody>
        </p:sp>
        <p:sp>
          <p:nvSpPr>
            <p:cNvPr id="1242484" name="Freeform 1396"/>
            <p:cNvSpPr>
              <a:spLocks/>
            </p:cNvSpPr>
            <p:nvPr/>
          </p:nvSpPr>
          <p:spPr bwMode="auto">
            <a:xfrm>
              <a:off x="3453" y="1394"/>
              <a:ext cx="11" cy="1"/>
            </a:xfrm>
            <a:custGeom>
              <a:avLst/>
              <a:gdLst/>
              <a:ahLst/>
              <a:cxnLst>
                <a:cxn ang="0">
                  <a:pos x="0" y="1"/>
                </a:cxn>
                <a:cxn ang="0">
                  <a:pos x="0" y="1"/>
                </a:cxn>
                <a:cxn ang="0">
                  <a:pos x="7" y="0"/>
                </a:cxn>
                <a:cxn ang="0">
                  <a:pos x="11" y="0"/>
                </a:cxn>
                <a:cxn ang="0">
                  <a:pos x="17" y="0"/>
                </a:cxn>
                <a:cxn ang="0">
                  <a:pos x="22" y="0"/>
                </a:cxn>
              </a:cxnLst>
              <a:rect l="0" t="0" r="r" b="b"/>
              <a:pathLst>
                <a:path w="22" h="1">
                  <a:moveTo>
                    <a:pt x="0" y="1"/>
                  </a:moveTo>
                  <a:lnTo>
                    <a:pt x="0" y="1"/>
                  </a:lnTo>
                  <a:lnTo>
                    <a:pt x="7" y="0"/>
                  </a:lnTo>
                  <a:lnTo>
                    <a:pt x="11" y="0"/>
                  </a:lnTo>
                  <a:lnTo>
                    <a:pt x="17" y="0"/>
                  </a:lnTo>
                  <a:lnTo>
                    <a:pt x="22" y="0"/>
                  </a:lnTo>
                </a:path>
              </a:pathLst>
            </a:custGeom>
            <a:noFill/>
            <a:ln w="1588">
              <a:solidFill>
                <a:srgbClr val="000000"/>
              </a:solidFill>
              <a:prstDash val="solid"/>
              <a:round/>
              <a:headEnd/>
              <a:tailEnd/>
            </a:ln>
          </p:spPr>
          <p:txBody>
            <a:bodyPr/>
            <a:lstStyle/>
            <a:p>
              <a:endParaRPr lang="en-US"/>
            </a:p>
          </p:txBody>
        </p:sp>
        <p:sp>
          <p:nvSpPr>
            <p:cNvPr id="1242485" name="Freeform 1397"/>
            <p:cNvSpPr>
              <a:spLocks/>
            </p:cNvSpPr>
            <p:nvPr/>
          </p:nvSpPr>
          <p:spPr bwMode="auto">
            <a:xfrm>
              <a:off x="3290" y="1188"/>
              <a:ext cx="11" cy="24"/>
            </a:xfrm>
            <a:custGeom>
              <a:avLst/>
              <a:gdLst/>
              <a:ahLst/>
              <a:cxnLst>
                <a:cxn ang="0">
                  <a:pos x="0" y="0"/>
                </a:cxn>
                <a:cxn ang="0">
                  <a:pos x="0" y="0"/>
                </a:cxn>
                <a:cxn ang="0">
                  <a:pos x="5" y="12"/>
                </a:cxn>
                <a:cxn ang="0">
                  <a:pos x="10" y="24"/>
                </a:cxn>
                <a:cxn ang="0">
                  <a:pos x="18" y="34"/>
                </a:cxn>
                <a:cxn ang="0">
                  <a:pos x="22" y="48"/>
                </a:cxn>
              </a:cxnLst>
              <a:rect l="0" t="0" r="r" b="b"/>
              <a:pathLst>
                <a:path w="22" h="48">
                  <a:moveTo>
                    <a:pt x="0" y="0"/>
                  </a:moveTo>
                  <a:lnTo>
                    <a:pt x="0" y="0"/>
                  </a:lnTo>
                  <a:lnTo>
                    <a:pt x="5" y="12"/>
                  </a:lnTo>
                  <a:lnTo>
                    <a:pt x="10" y="24"/>
                  </a:lnTo>
                  <a:lnTo>
                    <a:pt x="18" y="34"/>
                  </a:lnTo>
                  <a:lnTo>
                    <a:pt x="22" y="48"/>
                  </a:lnTo>
                </a:path>
              </a:pathLst>
            </a:custGeom>
            <a:noFill/>
            <a:ln w="1588">
              <a:solidFill>
                <a:srgbClr val="000000"/>
              </a:solidFill>
              <a:prstDash val="solid"/>
              <a:round/>
              <a:headEnd/>
              <a:tailEnd/>
            </a:ln>
          </p:spPr>
          <p:txBody>
            <a:bodyPr/>
            <a:lstStyle/>
            <a:p>
              <a:endParaRPr lang="en-US"/>
            </a:p>
          </p:txBody>
        </p:sp>
        <p:sp>
          <p:nvSpPr>
            <p:cNvPr id="1242486" name="Freeform 1398"/>
            <p:cNvSpPr>
              <a:spLocks/>
            </p:cNvSpPr>
            <p:nvPr/>
          </p:nvSpPr>
          <p:spPr bwMode="auto">
            <a:xfrm>
              <a:off x="3267" y="1069"/>
              <a:ext cx="61" cy="98"/>
            </a:xfrm>
            <a:custGeom>
              <a:avLst/>
              <a:gdLst/>
              <a:ahLst/>
              <a:cxnLst>
                <a:cxn ang="0">
                  <a:pos x="0" y="16"/>
                </a:cxn>
                <a:cxn ang="0">
                  <a:pos x="3" y="12"/>
                </a:cxn>
                <a:cxn ang="0">
                  <a:pos x="9" y="3"/>
                </a:cxn>
                <a:cxn ang="0">
                  <a:pos x="13" y="1"/>
                </a:cxn>
                <a:cxn ang="0">
                  <a:pos x="18" y="1"/>
                </a:cxn>
                <a:cxn ang="0">
                  <a:pos x="21" y="1"/>
                </a:cxn>
                <a:cxn ang="0">
                  <a:pos x="23" y="3"/>
                </a:cxn>
                <a:cxn ang="0">
                  <a:pos x="29" y="1"/>
                </a:cxn>
                <a:cxn ang="0">
                  <a:pos x="31" y="1"/>
                </a:cxn>
                <a:cxn ang="0">
                  <a:pos x="38" y="0"/>
                </a:cxn>
                <a:cxn ang="0">
                  <a:pos x="45" y="3"/>
                </a:cxn>
                <a:cxn ang="0">
                  <a:pos x="49" y="3"/>
                </a:cxn>
                <a:cxn ang="0">
                  <a:pos x="63" y="9"/>
                </a:cxn>
                <a:cxn ang="0">
                  <a:pos x="85" y="24"/>
                </a:cxn>
                <a:cxn ang="0">
                  <a:pos x="89" y="22"/>
                </a:cxn>
                <a:cxn ang="0">
                  <a:pos x="95" y="22"/>
                </a:cxn>
                <a:cxn ang="0">
                  <a:pos x="97" y="26"/>
                </a:cxn>
                <a:cxn ang="0">
                  <a:pos x="103" y="31"/>
                </a:cxn>
                <a:cxn ang="0">
                  <a:pos x="115" y="47"/>
                </a:cxn>
                <a:cxn ang="0">
                  <a:pos x="120" y="62"/>
                </a:cxn>
                <a:cxn ang="0">
                  <a:pos x="124" y="90"/>
                </a:cxn>
                <a:cxn ang="0">
                  <a:pos x="124" y="105"/>
                </a:cxn>
                <a:cxn ang="0">
                  <a:pos x="122" y="126"/>
                </a:cxn>
                <a:cxn ang="0">
                  <a:pos x="120" y="138"/>
                </a:cxn>
                <a:cxn ang="0">
                  <a:pos x="118" y="143"/>
                </a:cxn>
                <a:cxn ang="0">
                  <a:pos x="104" y="170"/>
                </a:cxn>
                <a:cxn ang="0">
                  <a:pos x="103" y="194"/>
                </a:cxn>
                <a:cxn ang="0">
                  <a:pos x="85" y="191"/>
                </a:cxn>
                <a:cxn ang="0">
                  <a:pos x="71" y="191"/>
                </a:cxn>
                <a:cxn ang="0">
                  <a:pos x="55" y="197"/>
                </a:cxn>
                <a:cxn ang="0">
                  <a:pos x="39" y="197"/>
                </a:cxn>
                <a:cxn ang="0">
                  <a:pos x="23" y="197"/>
                </a:cxn>
                <a:cxn ang="0">
                  <a:pos x="12" y="197"/>
                </a:cxn>
                <a:cxn ang="0">
                  <a:pos x="3" y="194"/>
                </a:cxn>
                <a:cxn ang="0">
                  <a:pos x="0" y="176"/>
                </a:cxn>
              </a:cxnLst>
              <a:rect l="0" t="0" r="r" b="b"/>
              <a:pathLst>
                <a:path w="124" h="197">
                  <a:moveTo>
                    <a:pt x="0" y="176"/>
                  </a:moveTo>
                  <a:lnTo>
                    <a:pt x="0" y="16"/>
                  </a:lnTo>
                  <a:lnTo>
                    <a:pt x="0" y="15"/>
                  </a:lnTo>
                  <a:lnTo>
                    <a:pt x="3" y="12"/>
                  </a:lnTo>
                  <a:lnTo>
                    <a:pt x="4" y="6"/>
                  </a:lnTo>
                  <a:lnTo>
                    <a:pt x="9" y="3"/>
                  </a:lnTo>
                  <a:lnTo>
                    <a:pt x="12" y="1"/>
                  </a:lnTo>
                  <a:lnTo>
                    <a:pt x="13" y="1"/>
                  </a:lnTo>
                  <a:lnTo>
                    <a:pt x="17" y="1"/>
                  </a:lnTo>
                  <a:lnTo>
                    <a:pt x="18" y="1"/>
                  </a:lnTo>
                  <a:lnTo>
                    <a:pt x="20" y="1"/>
                  </a:lnTo>
                  <a:lnTo>
                    <a:pt x="21" y="1"/>
                  </a:lnTo>
                  <a:lnTo>
                    <a:pt x="22" y="1"/>
                  </a:lnTo>
                  <a:lnTo>
                    <a:pt x="23" y="3"/>
                  </a:lnTo>
                  <a:lnTo>
                    <a:pt x="27" y="3"/>
                  </a:lnTo>
                  <a:lnTo>
                    <a:pt x="29" y="1"/>
                  </a:lnTo>
                  <a:lnTo>
                    <a:pt x="30" y="1"/>
                  </a:lnTo>
                  <a:lnTo>
                    <a:pt x="31" y="1"/>
                  </a:lnTo>
                  <a:lnTo>
                    <a:pt x="35" y="0"/>
                  </a:lnTo>
                  <a:lnTo>
                    <a:pt x="38" y="0"/>
                  </a:lnTo>
                  <a:lnTo>
                    <a:pt x="43" y="1"/>
                  </a:lnTo>
                  <a:lnTo>
                    <a:pt x="45" y="3"/>
                  </a:lnTo>
                  <a:lnTo>
                    <a:pt x="48" y="3"/>
                  </a:lnTo>
                  <a:lnTo>
                    <a:pt x="49" y="3"/>
                  </a:lnTo>
                  <a:lnTo>
                    <a:pt x="52" y="3"/>
                  </a:lnTo>
                  <a:lnTo>
                    <a:pt x="63" y="9"/>
                  </a:lnTo>
                  <a:lnTo>
                    <a:pt x="79" y="16"/>
                  </a:lnTo>
                  <a:lnTo>
                    <a:pt x="85" y="24"/>
                  </a:lnTo>
                  <a:lnTo>
                    <a:pt x="86" y="24"/>
                  </a:lnTo>
                  <a:lnTo>
                    <a:pt x="89" y="22"/>
                  </a:lnTo>
                  <a:lnTo>
                    <a:pt x="93" y="21"/>
                  </a:lnTo>
                  <a:lnTo>
                    <a:pt x="95" y="22"/>
                  </a:lnTo>
                  <a:lnTo>
                    <a:pt x="97" y="24"/>
                  </a:lnTo>
                  <a:lnTo>
                    <a:pt x="97" y="26"/>
                  </a:lnTo>
                  <a:lnTo>
                    <a:pt x="98" y="29"/>
                  </a:lnTo>
                  <a:lnTo>
                    <a:pt x="103" y="31"/>
                  </a:lnTo>
                  <a:lnTo>
                    <a:pt x="107" y="44"/>
                  </a:lnTo>
                  <a:lnTo>
                    <a:pt x="115" y="47"/>
                  </a:lnTo>
                  <a:lnTo>
                    <a:pt x="115" y="58"/>
                  </a:lnTo>
                  <a:lnTo>
                    <a:pt x="120" y="62"/>
                  </a:lnTo>
                  <a:lnTo>
                    <a:pt x="122" y="72"/>
                  </a:lnTo>
                  <a:lnTo>
                    <a:pt x="124" y="90"/>
                  </a:lnTo>
                  <a:lnTo>
                    <a:pt x="124" y="95"/>
                  </a:lnTo>
                  <a:lnTo>
                    <a:pt x="124" y="105"/>
                  </a:lnTo>
                  <a:lnTo>
                    <a:pt x="124" y="117"/>
                  </a:lnTo>
                  <a:lnTo>
                    <a:pt x="122" y="126"/>
                  </a:lnTo>
                  <a:lnTo>
                    <a:pt x="121" y="133"/>
                  </a:lnTo>
                  <a:lnTo>
                    <a:pt x="120" y="138"/>
                  </a:lnTo>
                  <a:lnTo>
                    <a:pt x="118" y="142"/>
                  </a:lnTo>
                  <a:lnTo>
                    <a:pt x="118" y="143"/>
                  </a:lnTo>
                  <a:lnTo>
                    <a:pt x="112" y="155"/>
                  </a:lnTo>
                  <a:lnTo>
                    <a:pt x="104" y="170"/>
                  </a:lnTo>
                  <a:lnTo>
                    <a:pt x="98" y="175"/>
                  </a:lnTo>
                  <a:lnTo>
                    <a:pt x="103" y="194"/>
                  </a:lnTo>
                  <a:lnTo>
                    <a:pt x="89" y="191"/>
                  </a:lnTo>
                  <a:lnTo>
                    <a:pt x="85" y="191"/>
                  </a:lnTo>
                  <a:lnTo>
                    <a:pt x="79" y="189"/>
                  </a:lnTo>
                  <a:lnTo>
                    <a:pt x="71" y="191"/>
                  </a:lnTo>
                  <a:lnTo>
                    <a:pt x="63" y="189"/>
                  </a:lnTo>
                  <a:lnTo>
                    <a:pt x="55" y="197"/>
                  </a:lnTo>
                  <a:lnTo>
                    <a:pt x="52" y="192"/>
                  </a:lnTo>
                  <a:lnTo>
                    <a:pt x="39" y="197"/>
                  </a:lnTo>
                  <a:lnTo>
                    <a:pt x="31" y="197"/>
                  </a:lnTo>
                  <a:lnTo>
                    <a:pt x="23" y="197"/>
                  </a:lnTo>
                  <a:lnTo>
                    <a:pt x="17" y="191"/>
                  </a:lnTo>
                  <a:lnTo>
                    <a:pt x="12" y="197"/>
                  </a:lnTo>
                  <a:lnTo>
                    <a:pt x="8" y="192"/>
                  </a:lnTo>
                  <a:lnTo>
                    <a:pt x="3" y="194"/>
                  </a:lnTo>
                  <a:lnTo>
                    <a:pt x="0" y="189"/>
                  </a:lnTo>
                  <a:lnTo>
                    <a:pt x="0" y="176"/>
                  </a:lnTo>
                  <a:close/>
                </a:path>
              </a:pathLst>
            </a:custGeom>
            <a:solidFill>
              <a:srgbClr val="FFFFFF"/>
            </a:solidFill>
            <a:ln w="9525">
              <a:noFill/>
              <a:round/>
              <a:headEnd/>
              <a:tailEnd/>
            </a:ln>
          </p:spPr>
          <p:txBody>
            <a:bodyPr/>
            <a:lstStyle/>
            <a:p>
              <a:endParaRPr lang="en-US"/>
            </a:p>
          </p:txBody>
        </p:sp>
        <p:sp>
          <p:nvSpPr>
            <p:cNvPr id="1242487" name="Freeform 1399"/>
            <p:cNvSpPr>
              <a:spLocks/>
            </p:cNvSpPr>
            <p:nvPr/>
          </p:nvSpPr>
          <p:spPr bwMode="auto">
            <a:xfrm>
              <a:off x="3267" y="1073"/>
              <a:ext cx="61" cy="85"/>
            </a:xfrm>
            <a:custGeom>
              <a:avLst/>
              <a:gdLst/>
              <a:ahLst/>
              <a:cxnLst>
                <a:cxn ang="0">
                  <a:pos x="69" y="167"/>
                </a:cxn>
                <a:cxn ang="0">
                  <a:pos x="60" y="168"/>
                </a:cxn>
                <a:cxn ang="0">
                  <a:pos x="52" y="168"/>
                </a:cxn>
                <a:cxn ang="0">
                  <a:pos x="46" y="168"/>
                </a:cxn>
                <a:cxn ang="0">
                  <a:pos x="38" y="168"/>
                </a:cxn>
                <a:cxn ang="0">
                  <a:pos x="34" y="167"/>
                </a:cxn>
                <a:cxn ang="0">
                  <a:pos x="29" y="167"/>
                </a:cxn>
                <a:cxn ang="0">
                  <a:pos x="25" y="168"/>
                </a:cxn>
                <a:cxn ang="0">
                  <a:pos x="20" y="168"/>
                </a:cxn>
                <a:cxn ang="0">
                  <a:pos x="16" y="167"/>
                </a:cxn>
                <a:cxn ang="0">
                  <a:pos x="9" y="168"/>
                </a:cxn>
                <a:cxn ang="0">
                  <a:pos x="1" y="167"/>
                </a:cxn>
                <a:cxn ang="0">
                  <a:pos x="0" y="164"/>
                </a:cxn>
                <a:cxn ang="0">
                  <a:pos x="0" y="146"/>
                </a:cxn>
                <a:cxn ang="0">
                  <a:pos x="1" y="115"/>
                </a:cxn>
                <a:cxn ang="0">
                  <a:pos x="2" y="83"/>
                </a:cxn>
                <a:cxn ang="0">
                  <a:pos x="3" y="53"/>
                </a:cxn>
                <a:cxn ang="0">
                  <a:pos x="5" y="34"/>
                </a:cxn>
                <a:cxn ang="0">
                  <a:pos x="9" y="23"/>
                </a:cxn>
                <a:cxn ang="0">
                  <a:pos x="10" y="13"/>
                </a:cxn>
                <a:cxn ang="0">
                  <a:pos x="15" y="9"/>
                </a:cxn>
                <a:cxn ang="0">
                  <a:pos x="19" y="7"/>
                </a:cxn>
                <a:cxn ang="0">
                  <a:pos x="24" y="6"/>
                </a:cxn>
                <a:cxn ang="0">
                  <a:pos x="28" y="6"/>
                </a:cxn>
                <a:cxn ang="0">
                  <a:pos x="30" y="3"/>
                </a:cxn>
                <a:cxn ang="0">
                  <a:pos x="36" y="0"/>
                </a:cxn>
                <a:cxn ang="0">
                  <a:pos x="42" y="0"/>
                </a:cxn>
                <a:cxn ang="0">
                  <a:pos x="47" y="6"/>
                </a:cxn>
                <a:cxn ang="0">
                  <a:pos x="53" y="6"/>
                </a:cxn>
                <a:cxn ang="0">
                  <a:pos x="60" y="7"/>
                </a:cxn>
                <a:cxn ang="0">
                  <a:pos x="66" y="9"/>
                </a:cxn>
                <a:cxn ang="0">
                  <a:pos x="73" y="15"/>
                </a:cxn>
                <a:cxn ang="0">
                  <a:pos x="79" y="20"/>
                </a:cxn>
                <a:cxn ang="0">
                  <a:pos x="87" y="22"/>
                </a:cxn>
                <a:cxn ang="0">
                  <a:pos x="93" y="25"/>
                </a:cxn>
                <a:cxn ang="0">
                  <a:pos x="96" y="29"/>
                </a:cxn>
                <a:cxn ang="0">
                  <a:pos x="100" y="35"/>
                </a:cxn>
                <a:cxn ang="0">
                  <a:pos x="101" y="37"/>
                </a:cxn>
                <a:cxn ang="0">
                  <a:pos x="104" y="38"/>
                </a:cxn>
                <a:cxn ang="0">
                  <a:pos x="109" y="40"/>
                </a:cxn>
                <a:cxn ang="0">
                  <a:pos x="110" y="44"/>
                </a:cxn>
                <a:cxn ang="0">
                  <a:pos x="115" y="53"/>
                </a:cxn>
                <a:cxn ang="0">
                  <a:pos x="118" y="65"/>
                </a:cxn>
                <a:cxn ang="0">
                  <a:pos x="120" y="80"/>
                </a:cxn>
                <a:cxn ang="0">
                  <a:pos x="120" y="93"/>
                </a:cxn>
                <a:cxn ang="0">
                  <a:pos x="119" y="103"/>
                </a:cxn>
                <a:cxn ang="0">
                  <a:pos x="116" y="118"/>
                </a:cxn>
                <a:cxn ang="0">
                  <a:pos x="107" y="142"/>
                </a:cxn>
                <a:cxn ang="0">
                  <a:pos x="98" y="161"/>
                </a:cxn>
                <a:cxn ang="0">
                  <a:pos x="91" y="167"/>
                </a:cxn>
                <a:cxn ang="0">
                  <a:pos x="84" y="167"/>
                </a:cxn>
                <a:cxn ang="0">
                  <a:pos x="77" y="167"/>
                </a:cxn>
              </a:cxnLst>
              <a:rect l="0" t="0" r="r" b="b"/>
              <a:pathLst>
                <a:path w="120" h="168">
                  <a:moveTo>
                    <a:pt x="73" y="167"/>
                  </a:moveTo>
                  <a:lnTo>
                    <a:pt x="69" y="167"/>
                  </a:lnTo>
                  <a:lnTo>
                    <a:pt x="64" y="167"/>
                  </a:lnTo>
                  <a:lnTo>
                    <a:pt x="60" y="168"/>
                  </a:lnTo>
                  <a:lnTo>
                    <a:pt x="56" y="168"/>
                  </a:lnTo>
                  <a:lnTo>
                    <a:pt x="52" y="168"/>
                  </a:lnTo>
                  <a:lnTo>
                    <a:pt x="50" y="168"/>
                  </a:lnTo>
                  <a:lnTo>
                    <a:pt x="46" y="168"/>
                  </a:lnTo>
                  <a:lnTo>
                    <a:pt x="42" y="168"/>
                  </a:lnTo>
                  <a:lnTo>
                    <a:pt x="38" y="168"/>
                  </a:lnTo>
                  <a:lnTo>
                    <a:pt x="37" y="167"/>
                  </a:lnTo>
                  <a:lnTo>
                    <a:pt x="34" y="167"/>
                  </a:lnTo>
                  <a:lnTo>
                    <a:pt x="30" y="167"/>
                  </a:lnTo>
                  <a:lnTo>
                    <a:pt x="29" y="167"/>
                  </a:lnTo>
                  <a:lnTo>
                    <a:pt x="28" y="167"/>
                  </a:lnTo>
                  <a:lnTo>
                    <a:pt x="25" y="168"/>
                  </a:lnTo>
                  <a:lnTo>
                    <a:pt x="24" y="168"/>
                  </a:lnTo>
                  <a:lnTo>
                    <a:pt x="20" y="168"/>
                  </a:lnTo>
                  <a:lnTo>
                    <a:pt x="19" y="167"/>
                  </a:lnTo>
                  <a:lnTo>
                    <a:pt x="16" y="167"/>
                  </a:lnTo>
                  <a:lnTo>
                    <a:pt x="12" y="167"/>
                  </a:lnTo>
                  <a:lnTo>
                    <a:pt x="9" y="168"/>
                  </a:lnTo>
                  <a:lnTo>
                    <a:pt x="3" y="168"/>
                  </a:lnTo>
                  <a:lnTo>
                    <a:pt x="1" y="167"/>
                  </a:lnTo>
                  <a:lnTo>
                    <a:pt x="0" y="167"/>
                  </a:lnTo>
                  <a:lnTo>
                    <a:pt x="0" y="164"/>
                  </a:lnTo>
                  <a:lnTo>
                    <a:pt x="0" y="157"/>
                  </a:lnTo>
                  <a:lnTo>
                    <a:pt x="0" y="146"/>
                  </a:lnTo>
                  <a:lnTo>
                    <a:pt x="1" y="131"/>
                  </a:lnTo>
                  <a:lnTo>
                    <a:pt x="1" y="115"/>
                  </a:lnTo>
                  <a:lnTo>
                    <a:pt x="1" y="99"/>
                  </a:lnTo>
                  <a:lnTo>
                    <a:pt x="2" y="83"/>
                  </a:lnTo>
                  <a:lnTo>
                    <a:pt x="2" y="66"/>
                  </a:lnTo>
                  <a:lnTo>
                    <a:pt x="3" y="53"/>
                  </a:lnTo>
                  <a:lnTo>
                    <a:pt x="5" y="41"/>
                  </a:lnTo>
                  <a:lnTo>
                    <a:pt x="5" y="34"/>
                  </a:lnTo>
                  <a:lnTo>
                    <a:pt x="7" y="29"/>
                  </a:lnTo>
                  <a:lnTo>
                    <a:pt x="9" y="23"/>
                  </a:lnTo>
                  <a:lnTo>
                    <a:pt x="9" y="17"/>
                  </a:lnTo>
                  <a:lnTo>
                    <a:pt x="10" y="13"/>
                  </a:lnTo>
                  <a:lnTo>
                    <a:pt x="12" y="10"/>
                  </a:lnTo>
                  <a:lnTo>
                    <a:pt x="15" y="9"/>
                  </a:lnTo>
                  <a:lnTo>
                    <a:pt x="18" y="7"/>
                  </a:lnTo>
                  <a:lnTo>
                    <a:pt x="19" y="7"/>
                  </a:lnTo>
                  <a:lnTo>
                    <a:pt x="20" y="6"/>
                  </a:lnTo>
                  <a:lnTo>
                    <a:pt x="24" y="6"/>
                  </a:lnTo>
                  <a:lnTo>
                    <a:pt x="25" y="6"/>
                  </a:lnTo>
                  <a:lnTo>
                    <a:pt x="28" y="6"/>
                  </a:lnTo>
                  <a:lnTo>
                    <a:pt x="29" y="3"/>
                  </a:lnTo>
                  <a:lnTo>
                    <a:pt x="30" y="3"/>
                  </a:lnTo>
                  <a:lnTo>
                    <a:pt x="34" y="3"/>
                  </a:lnTo>
                  <a:lnTo>
                    <a:pt x="36" y="0"/>
                  </a:lnTo>
                  <a:lnTo>
                    <a:pt x="38" y="0"/>
                  </a:lnTo>
                  <a:lnTo>
                    <a:pt x="42" y="0"/>
                  </a:lnTo>
                  <a:lnTo>
                    <a:pt x="45" y="3"/>
                  </a:lnTo>
                  <a:lnTo>
                    <a:pt x="47" y="6"/>
                  </a:lnTo>
                  <a:lnTo>
                    <a:pt x="50" y="6"/>
                  </a:lnTo>
                  <a:lnTo>
                    <a:pt x="53" y="6"/>
                  </a:lnTo>
                  <a:lnTo>
                    <a:pt x="56" y="6"/>
                  </a:lnTo>
                  <a:lnTo>
                    <a:pt x="60" y="7"/>
                  </a:lnTo>
                  <a:lnTo>
                    <a:pt x="64" y="7"/>
                  </a:lnTo>
                  <a:lnTo>
                    <a:pt x="66" y="9"/>
                  </a:lnTo>
                  <a:lnTo>
                    <a:pt x="69" y="12"/>
                  </a:lnTo>
                  <a:lnTo>
                    <a:pt x="73" y="15"/>
                  </a:lnTo>
                  <a:lnTo>
                    <a:pt x="75" y="17"/>
                  </a:lnTo>
                  <a:lnTo>
                    <a:pt x="79" y="20"/>
                  </a:lnTo>
                  <a:lnTo>
                    <a:pt x="83" y="20"/>
                  </a:lnTo>
                  <a:lnTo>
                    <a:pt x="87" y="22"/>
                  </a:lnTo>
                  <a:lnTo>
                    <a:pt x="91" y="23"/>
                  </a:lnTo>
                  <a:lnTo>
                    <a:pt x="93" y="25"/>
                  </a:lnTo>
                  <a:lnTo>
                    <a:pt x="95" y="29"/>
                  </a:lnTo>
                  <a:lnTo>
                    <a:pt x="96" y="29"/>
                  </a:lnTo>
                  <a:lnTo>
                    <a:pt x="98" y="34"/>
                  </a:lnTo>
                  <a:lnTo>
                    <a:pt x="100" y="35"/>
                  </a:lnTo>
                  <a:lnTo>
                    <a:pt x="101" y="35"/>
                  </a:lnTo>
                  <a:lnTo>
                    <a:pt x="101" y="37"/>
                  </a:lnTo>
                  <a:lnTo>
                    <a:pt x="102" y="38"/>
                  </a:lnTo>
                  <a:lnTo>
                    <a:pt x="104" y="38"/>
                  </a:lnTo>
                  <a:lnTo>
                    <a:pt x="107" y="40"/>
                  </a:lnTo>
                  <a:lnTo>
                    <a:pt x="109" y="40"/>
                  </a:lnTo>
                  <a:lnTo>
                    <a:pt x="110" y="41"/>
                  </a:lnTo>
                  <a:lnTo>
                    <a:pt x="110" y="44"/>
                  </a:lnTo>
                  <a:lnTo>
                    <a:pt x="113" y="49"/>
                  </a:lnTo>
                  <a:lnTo>
                    <a:pt x="115" y="53"/>
                  </a:lnTo>
                  <a:lnTo>
                    <a:pt x="116" y="56"/>
                  </a:lnTo>
                  <a:lnTo>
                    <a:pt x="118" y="65"/>
                  </a:lnTo>
                  <a:lnTo>
                    <a:pt x="119" y="71"/>
                  </a:lnTo>
                  <a:lnTo>
                    <a:pt x="120" y="80"/>
                  </a:lnTo>
                  <a:lnTo>
                    <a:pt x="120" y="86"/>
                  </a:lnTo>
                  <a:lnTo>
                    <a:pt x="120" y="93"/>
                  </a:lnTo>
                  <a:lnTo>
                    <a:pt x="120" y="97"/>
                  </a:lnTo>
                  <a:lnTo>
                    <a:pt x="119" y="103"/>
                  </a:lnTo>
                  <a:lnTo>
                    <a:pt x="119" y="108"/>
                  </a:lnTo>
                  <a:lnTo>
                    <a:pt x="116" y="118"/>
                  </a:lnTo>
                  <a:lnTo>
                    <a:pt x="111" y="129"/>
                  </a:lnTo>
                  <a:lnTo>
                    <a:pt x="107" y="142"/>
                  </a:lnTo>
                  <a:lnTo>
                    <a:pt x="102" y="154"/>
                  </a:lnTo>
                  <a:lnTo>
                    <a:pt x="98" y="161"/>
                  </a:lnTo>
                  <a:lnTo>
                    <a:pt x="95" y="166"/>
                  </a:lnTo>
                  <a:lnTo>
                    <a:pt x="91" y="167"/>
                  </a:lnTo>
                  <a:lnTo>
                    <a:pt x="87" y="167"/>
                  </a:lnTo>
                  <a:lnTo>
                    <a:pt x="84" y="167"/>
                  </a:lnTo>
                  <a:lnTo>
                    <a:pt x="82" y="167"/>
                  </a:lnTo>
                  <a:lnTo>
                    <a:pt x="77" y="167"/>
                  </a:lnTo>
                  <a:lnTo>
                    <a:pt x="73" y="167"/>
                  </a:lnTo>
                  <a:close/>
                </a:path>
              </a:pathLst>
            </a:custGeom>
            <a:solidFill>
              <a:srgbClr val="FFFFFF"/>
            </a:solidFill>
            <a:ln w="9525">
              <a:noFill/>
              <a:round/>
              <a:headEnd/>
              <a:tailEnd/>
            </a:ln>
          </p:spPr>
          <p:txBody>
            <a:bodyPr/>
            <a:lstStyle/>
            <a:p>
              <a:endParaRPr lang="en-US"/>
            </a:p>
          </p:txBody>
        </p:sp>
        <p:sp>
          <p:nvSpPr>
            <p:cNvPr id="1242488" name="Freeform 1400"/>
            <p:cNvSpPr>
              <a:spLocks/>
            </p:cNvSpPr>
            <p:nvPr/>
          </p:nvSpPr>
          <p:spPr bwMode="auto">
            <a:xfrm>
              <a:off x="3267" y="1073"/>
              <a:ext cx="61" cy="85"/>
            </a:xfrm>
            <a:custGeom>
              <a:avLst/>
              <a:gdLst/>
              <a:ahLst/>
              <a:cxnLst>
                <a:cxn ang="0">
                  <a:pos x="73" y="167"/>
                </a:cxn>
                <a:cxn ang="0">
                  <a:pos x="64" y="167"/>
                </a:cxn>
                <a:cxn ang="0">
                  <a:pos x="56" y="168"/>
                </a:cxn>
                <a:cxn ang="0">
                  <a:pos x="50" y="168"/>
                </a:cxn>
                <a:cxn ang="0">
                  <a:pos x="42" y="168"/>
                </a:cxn>
                <a:cxn ang="0">
                  <a:pos x="37" y="167"/>
                </a:cxn>
                <a:cxn ang="0">
                  <a:pos x="30" y="167"/>
                </a:cxn>
                <a:cxn ang="0">
                  <a:pos x="28" y="167"/>
                </a:cxn>
                <a:cxn ang="0">
                  <a:pos x="24" y="168"/>
                </a:cxn>
                <a:cxn ang="0">
                  <a:pos x="19" y="167"/>
                </a:cxn>
                <a:cxn ang="0">
                  <a:pos x="12" y="167"/>
                </a:cxn>
                <a:cxn ang="0">
                  <a:pos x="3" y="168"/>
                </a:cxn>
                <a:cxn ang="0">
                  <a:pos x="0" y="167"/>
                </a:cxn>
                <a:cxn ang="0">
                  <a:pos x="0" y="157"/>
                </a:cxn>
                <a:cxn ang="0">
                  <a:pos x="1" y="131"/>
                </a:cxn>
                <a:cxn ang="0">
                  <a:pos x="1" y="99"/>
                </a:cxn>
                <a:cxn ang="0">
                  <a:pos x="2" y="66"/>
                </a:cxn>
                <a:cxn ang="0">
                  <a:pos x="5" y="41"/>
                </a:cxn>
                <a:cxn ang="0">
                  <a:pos x="7" y="29"/>
                </a:cxn>
                <a:cxn ang="0">
                  <a:pos x="9" y="17"/>
                </a:cxn>
                <a:cxn ang="0">
                  <a:pos x="12" y="10"/>
                </a:cxn>
                <a:cxn ang="0">
                  <a:pos x="18" y="7"/>
                </a:cxn>
                <a:cxn ang="0">
                  <a:pos x="20" y="6"/>
                </a:cxn>
                <a:cxn ang="0">
                  <a:pos x="25" y="6"/>
                </a:cxn>
                <a:cxn ang="0">
                  <a:pos x="29" y="3"/>
                </a:cxn>
                <a:cxn ang="0">
                  <a:pos x="34" y="3"/>
                </a:cxn>
                <a:cxn ang="0">
                  <a:pos x="38" y="0"/>
                </a:cxn>
                <a:cxn ang="0">
                  <a:pos x="45" y="3"/>
                </a:cxn>
                <a:cxn ang="0">
                  <a:pos x="50" y="6"/>
                </a:cxn>
                <a:cxn ang="0">
                  <a:pos x="56" y="6"/>
                </a:cxn>
                <a:cxn ang="0">
                  <a:pos x="64" y="7"/>
                </a:cxn>
                <a:cxn ang="0">
                  <a:pos x="69" y="12"/>
                </a:cxn>
                <a:cxn ang="0">
                  <a:pos x="75" y="17"/>
                </a:cxn>
                <a:cxn ang="0">
                  <a:pos x="83" y="20"/>
                </a:cxn>
                <a:cxn ang="0">
                  <a:pos x="91" y="23"/>
                </a:cxn>
                <a:cxn ang="0">
                  <a:pos x="95" y="29"/>
                </a:cxn>
                <a:cxn ang="0">
                  <a:pos x="98" y="34"/>
                </a:cxn>
                <a:cxn ang="0">
                  <a:pos x="101" y="35"/>
                </a:cxn>
                <a:cxn ang="0">
                  <a:pos x="102" y="38"/>
                </a:cxn>
                <a:cxn ang="0">
                  <a:pos x="107" y="40"/>
                </a:cxn>
                <a:cxn ang="0">
                  <a:pos x="110" y="41"/>
                </a:cxn>
                <a:cxn ang="0">
                  <a:pos x="113" y="49"/>
                </a:cxn>
                <a:cxn ang="0">
                  <a:pos x="116" y="56"/>
                </a:cxn>
                <a:cxn ang="0">
                  <a:pos x="119" y="71"/>
                </a:cxn>
                <a:cxn ang="0">
                  <a:pos x="120" y="86"/>
                </a:cxn>
                <a:cxn ang="0">
                  <a:pos x="120" y="97"/>
                </a:cxn>
                <a:cxn ang="0">
                  <a:pos x="119" y="108"/>
                </a:cxn>
                <a:cxn ang="0">
                  <a:pos x="111" y="129"/>
                </a:cxn>
                <a:cxn ang="0">
                  <a:pos x="102" y="154"/>
                </a:cxn>
                <a:cxn ang="0">
                  <a:pos x="95" y="166"/>
                </a:cxn>
                <a:cxn ang="0">
                  <a:pos x="87" y="167"/>
                </a:cxn>
                <a:cxn ang="0">
                  <a:pos x="82" y="167"/>
                </a:cxn>
                <a:cxn ang="0">
                  <a:pos x="73" y="167"/>
                </a:cxn>
              </a:cxnLst>
              <a:rect l="0" t="0" r="r" b="b"/>
              <a:pathLst>
                <a:path w="120" h="168">
                  <a:moveTo>
                    <a:pt x="73" y="167"/>
                  </a:moveTo>
                  <a:lnTo>
                    <a:pt x="73" y="167"/>
                  </a:lnTo>
                  <a:lnTo>
                    <a:pt x="69" y="167"/>
                  </a:lnTo>
                  <a:lnTo>
                    <a:pt x="64" y="167"/>
                  </a:lnTo>
                  <a:lnTo>
                    <a:pt x="60" y="168"/>
                  </a:lnTo>
                  <a:lnTo>
                    <a:pt x="56" y="168"/>
                  </a:lnTo>
                  <a:lnTo>
                    <a:pt x="52" y="168"/>
                  </a:lnTo>
                  <a:lnTo>
                    <a:pt x="50" y="168"/>
                  </a:lnTo>
                  <a:lnTo>
                    <a:pt x="46" y="168"/>
                  </a:lnTo>
                  <a:lnTo>
                    <a:pt x="42" y="168"/>
                  </a:lnTo>
                  <a:lnTo>
                    <a:pt x="38" y="168"/>
                  </a:lnTo>
                  <a:lnTo>
                    <a:pt x="37" y="167"/>
                  </a:lnTo>
                  <a:lnTo>
                    <a:pt x="34" y="167"/>
                  </a:lnTo>
                  <a:lnTo>
                    <a:pt x="30" y="167"/>
                  </a:lnTo>
                  <a:lnTo>
                    <a:pt x="29" y="167"/>
                  </a:lnTo>
                  <a:lnTo>
                    <a:pt x="28" y="167"/>
                  </a:lnTo>
                  <a:lnTo>
                    <a:pt x="25" y="168"/>
                  </a:lnTo>
                  <a:lnTo>
                    <a:pt x="24" y="168"/>
                  </a:lnTo>
                  <a:lnTo>
                    <a:pt x="20" y="168"/>
                  </a:lnTo>
                  <a:lnTo>
                    <a:pt x="19" y="167"/>
                  </a:lnTo>
                  <a:lnTo>
                    <a:pt x="16" y="167"/>
                  </a:lnTo>
                  <a:lnTo>
                    <a:pt x="12" y="167"/>
                  </a:lnTo>
                  <a:lnTo>
                    <a:pt x="9" y="168"/>
                  </a:lnTo>
                  <a:lnTo>
                    <a:pt x="3" y="168"/>
                  </a:lnTo>
                  <a:lnTo>
                    <a:pt x="1" y="167"/>
                  </a:lnTo>
                  <a:lnTo>
                    <a:pt x="0" y="167"/>
                  </a:lnTo>
                  <a:lnTo>
                    <a:pt x="0" y="164"/>
                  </a:lnTo>
                  <a:lnTo>
                    <a:pt x="0" y="157"/>
                  </a:lnTo>
                  <a:lnTo>
                    <a:pt x="0" y="146"/>
                  </a:lnTo>
                  <a:lnTo>
                    <a:pt x="1" y="131"/>
                  </a:lnTo>
                  <a:lnTo>
                    <a:pt x="1" y="115"/>
                  </a:lnTo>
                  <a:lnTo>
                    <a:pt x="1" y="99"/>
                  </a:lnTo>
                  <a:lnTo>
                    <a:pt x="2" y="83"/>
                  </a:lnTo>
                  <a:lnTo>
                    <a:pt x="2" y="66"/>
                  </a:lnTo>
                  <a:lnTo>
                    <a:pt x="3" y="53"/>
                  </a:lnTo>
                  <a:lnTo>
                    <a:pt x="5" y="41"/>
                  </a:lnTo>
                  <a:lnTo>
                    <a:pt x="5" y="34"/>
                  </a:lnTo>
                  <a:lnTo>
                    <a:pt x="7" y="29"/>
                  </a:lnTo>
                  <a:lnTo>
                    <a:pt x="9" y="23"/>
                  </a:lnTo>
                  <a:lnTo>
                    <a:pt x="9" y="17"/>
                  </a:lnTo>
                  <a:lnTo>
                    <a:pt x="10" y="13"/>
                  </a:lnTo>
                  <a:lnTo>
                    <a:pt x="12" y="10"/>
                  </a:lnTo>
                  <a:lnTo>
                    <a:pt x="15" y="9"/>
                  </a:lnTo>
                  <a:lnTo>
                    <a:pt x="18" y="7"/>
                  </a:lnTo>
                  <a:lnTo>
                    <a:pt x="19" y="7"/>
                  </a:lnTo>
                  <a:lnTo>
                    <a:pt x="20" y="6"/>
                  </a:lnTo>
                  <a:lnTo>
                    <a:pt x="24" y="6"/>
                  </a:lnTo>
                  <a:lnTo>
                    <a:pt x="25" y="6"/>
                  </a:lnTo>
                  <a:lnTo>
                    <a:pt x="28" y="6"/>
                  </a:lnTo>
                  <a:lnTo>
                    <a:pt x="29" y="3"/>
                  </a:lnTo>
                  <a:lnTo>
                    <a:pt x="30" y="3"/>
                  </a:lnTo>
                  <a:lnTo>
                    <a:pt x="34" y="3"/>
                  </a:lnTo>
                  <a:lnTo>
                    <a:pt x="36" y="0"/>
                  </a:lnTo>
                  <a:lnTo>
                    <a:pt x="38" y="0"/>
                  </a:lnTo>
                  <a:lnTo>
                    <a:pt x="42" y="0"/>
                  </a:lnTo>
                  <a:lnTo>
                    <a:pt x="45" y="3"/>
                  </a:lnTo>
                  <a:lnTo>
                    <a:pt x="47" y="6"/>
                  </a:lnTo>
                  <a:lnTo>
                    <a:pt x="50" y="6"/>
                  </a:lnTo>
                  <a:lnTo>
                    <a:pt x="53" y="6"/>
                  </a:lnTo>
                  <a:lnTo>
                    <a:pt x="56" y="6"/>
                  </a:lnTo>
                  <a:lnTo>
                    <a:pt x="60" y="7"/>
                  </a:lnTo>
                  <a:lnTo>
                    <a:pt x="64" y="7"/>
                  </a:lnTo>
                  <a:lnTo>
                    <a:pt x="66" y="9"/>
                  </a:lnTo>
                  <a:lnTo>
                    <a:pt x="69" y="12"/>
                  </a:lnTo>
                  <a:lnTo>
                    <a:pt x="73" y="15"/>
                  </a:lnTo>
                  <a:lnTo>
                    <a:pt x="75" y="17"/>
                  </a:lnTo>
                  <a:lnTo>
                    <a:pt x="79" y="20"/>
                  </a:lnTo>
                  <a:lnTo>
                    <a:pt x="83" y="20"/>
                  </a:lnTo>
                  <a:lnTo>
                    <a:pt x="87" y="22"/>
                  </a:lnTo>
                  <a:lnTo>
                    <a:pt x="91" y="23"/>
                  </a:lnTo>
                  <a:lnTo>
                    <a:pt x="93" y="25"/>
                  </a:lnTo>
                  <a:lnTo>
                    <a:pt x="95" y="29"/>
                  </a:lnTo>
                  <a:lnTo>
                    <a:pt x="96" y="29"/>
                  </a:lnTo>
                  <a:lnTo>
                    <a:pt x="98" y="34"/>
                  </a:lnTo>
                  <a:lnTo>
                    <a:pt x="100" y="35"/>
                  </a:lnTo>
                  <a:lnTo>
                    <a:pt x="101" y="35"/>
                  </a:lnTo>
                  <a:lnTo>
                    <a:pt x="101" y="37"/>
                  </a:lnTo>
                  <a:lnTo>
                    <a:pt x="102" y="38"/>
                  </a:lnTo>
                  <a:lnTo>
                    <a:pt x="104" y="38"/>
                  </a:lnTo>
                  <a:lnTo>
                    <a:pt x="107" y="40"/>
                  </a:lnTo>
                  <a:lnTo>
                    <a:pt x="109" y="40"/>
                  </a:lnTo>
                  <a:lnTo>
                    <a:pt x="110" y="41"/>
                  </a:lnTo>
                  <a:lnTo>
                    <a:pt x="110" y="44"/>
                  </a:lnTo>
                  <a:lnTo>
                    <a:pt x="113" y="49"/>
                  </a:lnTo>
                  <a:lnTo>
                    <a:pt x="115" y="53"/>
                  </a:lnTo>
                  <a:lnTo>
                    <a:pt x="116" y="56"/>
                  </a:lnTo>
                  <a:lnTo>
                    <a:pt x="118" y="65"/>
                  </a:lnTo>
                  <a:lnTo>
                    <a:pt x="119" y="71"/>
                  </a:lnTo>
                  <a:lnTo>
                    <a:pt x="120" y="80"/>
                  </a:lnTo>
                  <a:lnTo>
                    <a:pt x="120" y="86"/>
                  </a:lnTo>
                  <a:lnTo>
                    <a:pt x="120" y="93"/>
                  </a:lnTo>
                  <a:lnTo>
                    <a:pt x="120" y="97"/>
                  </a:lnTo>
                  <a:lnTo>
                    <a:pt x="119" y="103"/>
                  </a:lnTo>
                  <a:lnTo>
                    <a:pt x="119" y="108"/>
                  </a:lnTo>
                  <a:lnTo>
                    <a:pt x="116" y="118"/>
                  </a:lnTo>
                  <a:lnTo>
                    <a:pt x="111" y="129"/>
                  </a:lnTo>
                  <a:lnTo>
                    <a:pt x="107" y="142"/>
                  </a:lnTo>
                  <a:lnTo>
                    <a:pt x="102" y="154"/>
                  </a:lnTo>
                  <a:lnTo>
                    <a:pt x="98" y="161"/>
                  </a:lnTo>
                  <a:lnTo>
                    <a:pt x="95" y="166"/>
                  </a:lnTo>
                  <a:lnTo>
                    <a:pt x="91" y="167"/>
                  </a:lnTo>
                  <a:lnTo>
                    <a:pt x="87" y="167"/>
                  </a:lnTo>
                  <a:lnTo>
                    <a:pt x="84" y="167"/>
                  </a:lnTo>
                  <a:lnTo>
                    <a:pt x="82" y="167"/>
                  </a:lnTo>
                  <a:lnTo>
                    <a:pt x="77" y="167"/>
                  </a:lnTo>
                  <a:lnTo>
                    <a:pt x="73" y="167"/>
                  </a:lnTo>
                  <a:close/>
                </a:path>
              </a:pathLst>
            </a:custGeom>
            <a:noFill/>
            <a:ln w="1588">
              <a:solidFill>
                <a:srgbClr val="000000"/>
              </a:solidFill>
              <a:prstDash val="solid"/>
              <a:round/>
              <a:headEnd/>
              <a:tailEnd/>
            </a:ln>
          </p:spPr>
          <p:txBody>
            <a:bodyPr/>
            <a:lstStyle/>
            <a:p>
              <a:endParaRPr lang="en-US"/>
            </a:p>
          </p:txBody>
        </p:sp>
        <p:sp>
          <p:nvSpPr>
            <p:cNvPr id="1242489" name="Freeform 1401"/>
            <p:cNvSpPr>
              <a:spLocks/>
            </p:cNvSpPr>
            <p:nvPr/>
          </p:nvSpPr>
          <p:spPr bwMode="auto">
            <a:xfrm>
              <a:off x="3295" y="1133"/>
              <a:ext cx="9" cy="21"/>
            </a:xfrm>
            <a:custGeom>
              <a:avLst/>
              <a:gdLst/>
              <a:ahLst/>
              <a:cxnLst>
                <a:cxn ang="0">
                  <a:pos x="18" y="0"/>
                </a:cxn>
                <a:cxn ang="0">
                  <a:pos x="18" y="0"/>
                </a:cxn>
                <a:cxn ang="0">
                  <a:pos x="14" y="14"/>
                </a:cxn>
                <a:cxn ang="0">
                  <a:pos x="11" y="26"/>
                </a:cxn>
                <a:cxn ang="0">
                  <a:pos x="6" y="34"/>
                </a:cxn>
                <a:cxn ang="0">
                  <a:pos x="0" y="41"/>
                </a:cxn>
              </a:cxnLst>
              <a:rect l="0" t="0" r="r" b="b"/>
              <a:pathLst>
                <a:path w="18" h="41">
                  <a:moveTo>
                    <a:pt x="18" y="0"/>
                  </a:moveTo>
                  <a:lnTo>
                    <a:pt x="18" y="0"/>
                  </a:lnTo>
                  <a:lnTo>
                    <a:pt x="14" y="14"/>
                  </a:lnTo>
                  <a:lnTo>
                    <a:pt x="11" y="26"/>
                  </a:lnTo>
                  <a:lnTo>
                    <a:pt x="6" y="34"/>
                  </a:lnTo>
                  <a:lnTo>
                    <a:pt x="0" y="41"/>
                  </a:lnTo>
                </a:path>
              </a:pathLst>
            </a:custGeom>
            <a:noFill/>
            <a:ln w="1588">
              <a:solidFill>
                <a:srgbClr val="000000"/>
              </a:solidFill>
              <a:prstDash val="solid"/>
              <a:round/>
              <a:headEnd/>
              <a:tailEnd/>
            </a:ln>
          </p:spPr>
          <p:txBody>
            <a:bodyPr/>
            <a:lstStyle/>
            <a:p>
              <a:endParaRPr lang="en-US"/>
            </a:p>
          </p:txBody>
        </p:sp>
        <p:sp>
          <p:nvSpPr>
            <p:cNvPr id="1242490" name="Freeform 1402"/>
            <p:cNvSpPr>
              <a:spLocks/>
            </p:cNvSpPr>
            <p:nvPr/>
          </p:nvSpPr>
          <p:spPr bwMode="auto">
            <a:xfrm>
              <a:off x="3306" y="1126"/>
              <a:ext cx="9" cy="26"/>
            </a:xfrm>
            <a:custGeom>
              <a:avLst/>
              <a:gdLst/>
              <a:ahLst/>
              <a:cxnLst>
                <a:cxn ang="0">
                  <a:pos x="18" y="0"/>
                </a:cxn>
                <a:cxn ang="0">
                  <a:pos x="18" y="0"/>
                </a:cxn>
                <a:cxn ang="0">
                  <a:pos x="18" y="6"/>
                </a:cxn>
                <a:cxn ang="0">
                  <a:pos x="16" y="13"/>
                </a:cxn>
                <a:cxn ang="0">
                  <a:pos x="15" y="21"/>
                </a:cxn>
                <a:cxn ang="0">
                  <a:pos x="14" y="26"/>
                </a:cxn>
                <a:cxn ang="0">
                  <a:pos x="10" y="34"/>
                </a:cxn>
                <a:cxn ang="0">
                  <a:pos x="7" y="41"/>
                </a:cxn>
                <a:cxn ang="0">
                  <a:pos x="2" y="47"/>
                </a:cxn>
                <a:cxn ang="0">
                  <a:pos x="0" y="52"/>
                </a:cxn>
              </a:cxnLst>
              <a:rect l="0" t="0" r="r" b="b"/>
              <a:pathLst>
                <a:path w="18" h="52">
                  <a:moveTo>
                    <a:pt x="18" y="0"/>
                  </a:moveTo>
                  <a:lnTo>
                    <a:pt x="18" y="0"/>
                  </a:lnTo>
                  <a:lnTo>
                    <a:pt x="18" y="6"/>
                  </a:lnTo>
                  <a:lnTo>
                    <a:pt x="16" y="13"/>
                  </a:lnTo>
                  <a:lnTo>
                    <a:pt x="15" y="21"/>
                  </a:lnTo>
                  <a:lnTo>
                    <a:pt x="14" y="26"/>
                  </a:lnTo>
                  <a:lnTo>
                    <a:pt x="10" y="34"/>
                  </a:lnTo>
                  <a:lnTo>
                    <a:pt x="7" y="41"/>
                  </a:lnTo>
                  <a:lnTo>
                    <a:pt x="2" y="47"/>
                  </a:lnTo>
                  <a:lnTo>
                    <a:pt x="0" y="52"/>
                  </a:lnTo>
                </a:path>
              </a:pathLst>
            </a:custGeom>
            <a:noFill/>
            <a:ln w="1588">
              <a:solidFill>
                <a:srgbClr val="000000"/>
              </a:solidFill>
              <a:prstDash val="solid"/>
              <a:round/>
              <a:headEnd/>
              <a:tailEnd/>
            </a:ln>
          </p:spPr>
          <p:txBody>
            <a:bodyPr/>
            <a:lstStyle/>
            <a:p>
              <a:endParaRPr lang="en-US"/>
            </a:p>
          </p:txBody>
        </p:sp>
        <p:sp>
          <p:nvSpPr>
            <p:cNvPr id="1242491" name="Freeform 1403"/>
            <p:cNvSpPr>
              <a:spLocks/>
            </p:cNvSpPr>
            <p:nvPr/>
          </p:nvSpPr>
          <p:spPr bwMode="auto">
            <a:xfrm>
              <a:off x="3289" y="1134"/>
              <a:ext cx="3" cy="10"/>
            </a:xfrm>
            <a:custGeom>
              <a:avLst/>
              <a:gdLst/>
              <a:ahLst/>
              <a:cxnLst>
                <a:cxn ang="0">
                  <a:pos x="7" y="0"/>
                </a:cxn>
                <a:cxn ang="0">
                  <a:pos x="7" y="0"/>
                </a:cxn>
                <a:cxn ang="0">
                  <a:pos x="7" y="5"/>
                </a:cxn>
                <a:cxn ang="0">
                  <a:pos x="4" y="12"/>
                </a:cxn>
                <a:cxn ang="0">
                  <a:pos x="3" y="18"/>
                </a:cxn>
                <a:cxn ang="0">
                  <a:pos x="0" y="21"/>
                </a:cxn>
              </a:cxnLst>
              <a:rect l="0" t="0" r="r" b="b"/>
              <a:pathLst>
                <a:path w="7" h="21">
                  <a:moveTo>
                    <a:pt x="7" y="0"/>
                  </a:moveTo>
                  <a:lnTo>
                    <a:pt x="7" y="0"/>
                  </a:lnTo>
                  <a:lnTo>
                    <a:pt x="7" y="5"/>
                  </a:lnTo>
                  <a:lnTo>
                    <a:pt x="4" y="12"/>
                  </a:lnTo>
                  <a:lnTo>
                    <a:pt x="3" y="18"/>
                  </a:lnTo>
                  <a:lnTo>
                    <a:pt x="0" y="21"/>
                  </a:lnTo>
                </a:path>
              </a:pathLst>
            </a:custGeom>
            <a:noFill/>
            <a:ln w="1588">
              <a:solidFill>
                <a:srgbClr val="000000"/>
              </a:solidFill>
              <a:prstDash val="solid"/>
              <a:round/>
              <a:headEnd/>
              <a:tailEnd/>
            </a:ln>
          </p:spPr>
          <p:txBody>
            <a:bodyPr/>
            <a:lstStyle/>
            <a:p>
              <a:endParaRPr lang="en-US"/>
            </a:p>
          </p:txBody>
        </p:sp>
        <p:sp>
          <p:nvSpPr>
            <p:cNvPr id="1242492" name="Freeform 1404"/>
            <p:cNvSpPr>
              <a:spLocks/>
            </p:cNvSpPr>
            <p:nvPr/>
          </p:nvSpPr>
          <p:spPr bwMode="auto">
            <a:xfrm>
              <a:off x="3319" y="1020"/>
              <a:ext cx="8" cy="34"/>
            </a:xfrm>
            <a:custGeom>
              <a:avLst/>
              <a:gdLst/>
              <a:ahLst/>
              <a:cxnLst>
                <a:cxn ang="0">
                  <a:pos x="0" y="0"/>
                </a:cxn>
                <a:cxn ang="0">
                  <a:pos x="0" y="0"/>
                </a:cxn>
                <a:cxn ang="0">
                  <a:pos x="5" y="8"/>
                </a:cxn>
                <a:cxn ang="0">
                  <a:pos x="9" y="18"/>
                </a:cxn>
                <a:cxn ang="0">
                  <a:pos x="12" y="27"/>
                </a:cxn>
                <a:cxn ang="0">
                  <a:pos x="14" y="34"/>
                </a:cxn>
                <a:cxn ang="0">
                  <a:pos x="16" y="45"/>
                </a:cxn>
                <a:cxn ang="0">
                  <a:pos x="17" y="53"/>
                </a:cxn>
                <a:cxn ang="0">
                  <a:pos x="17" y="61"/>
                </a:cxn>
                <a:cxn ang="0">
                  <a:pos x="17" y="68"/>
                </a:cxn>
              </a:cxnLst>
              <a:rect l="0" t="0" r="r" b="b"/>
              <a:pathLst>
                <a:path w="17" h="68">
                  <a:moveTo>
                    <a:pt x="0" y="0"/>
                  </a:moveTo>
                  <a:lnTo>
                    <a:pt x="0" y="0"/>
                  </a:lnTo>
                  <a:lnTo>
                    <a:pt x="5" y="8"/>
                  </a:lnTo>
                  <a:lnTo>
                    <a:pt x="9" y="18"/>
                  </a:lnTo>
                  <a:lnTo>
                    <a:pt x="12" y="27"/>
                  </a:lnTo>
                  <a:lnTo>
                    <a:pt x="14" y="34"/>
                  </a:lnTo>
                  <a:lnTo>
                    <a:pt x="16" y="45"/>
                  </a:lnTo>
                  <a:lnTo>
                    <a:pt x="17" y="53"/>
                  </a:lnTo>
                  <a:lnTo>
                    <a:pt x="17" y="61"/>
                  </a:lnTo>
                  <a:lnTo>
                    <a:pt x="17" y="68"/>
                  </a:lnTo>
                </a:path>
              </a:pathLst>
            </a:custGeom>
            <a:noFill/>
            <a:ln w="1588">
              <a:solidFill>
                <a:srgbClr val="000000"/>
              </a:solidFill>
              <a:prstDash val="solid"/>
              <a:round/>
              <a:headEnd/>
              <a:tailEnd/>
            </a:ln>
          </p:spPr>
          <p:txBody>
            <a:bodyPr/>
            <a:lstStyle/>
            <a:p>
              <a:endParaRPr lang="en-US"/>
            </a:p>
          </p:txBody>
        </p:sp>
        <p:sp>
          <p:nvSpPr>
            <p:cNvPr id="1242493" name="Freeform 1405"/>
            <p:cNvSpPr>
              <a:spLocks/>
            </p:cNvSpPr>
            <p:nvPr/>
          </p:nvSpPr>
          <p:spPr bwMode="auto">
            <a:xfrm>
              <a:off x="3319" y="1039"/>
              <a:ext cx="3" cy="45"/>
            </a:xfrm>
            <a:custGeom>
              <a:avLst/>
              <a:gdLst/>
              <a:ahLst/>
              <a:cxnLst>
                <a:cxn ang="0">
                  <a:pos x="0" y="0"/>
                </a:cxn>
                <a:cxn ang="0">
                  <a:pos x="0" y="0"/>
                </a:cxn>
                <a:cxn ang="0">
                  <a:pos x="3" y="7"/>
                </a:cxn>
                <a:cxn ang="0">
                  <a:pos x="7" y="17"/>
                </a:cxn>
                <a:cxn ang="0">
                  <a:pos x="8" y="26"/>
                </a:cxn>
                <a:cxn ang="0">
                  <a:pos x="8" y="38"/>
                </a:cxn>
                <a:cxn ang="0">
                  <a:pos x="8" y="51"/>
                </a:cxn>
                <a:cxn ang="0">
                  <a:pos x="8" y="65"/>
                </a:cxn>
                <a:cxn ang="0">
                  <a:pos x="7" y="77"/>
                </a:cxn>
                <a:cxn ang="0">
                  <a:pos x="5" y="90"/>
                </a:cxn>
              </a:cxnLst>
              <a:rect l="0" t="0" r="r" b="b"/>
              <a:pathLst>
                <a:path w="8" h="90">
                  <a:moveTo>
                    <a:pt x="0" y="0"/>
                  </a:moveTo>
                  <a:lnTo>
                    <a:pt x="0" y="0"/>
                  </a:lnTo>
                  <a:lnTo>
                    <a:pt x="3" y="7"/>
                  </a:lnTo>
                  <a:lnTo>
                    <a:pt x="7" y="17"/>
                  </a:lnTo>
                  <a:lnTo>
                    <a:pt x="8" y="26"/>
                  </a:lnTo>
                  <a:lnTo>
                    <a:pt x="8" y="38"/>
                  </a:lnTo>
                  <a:lnTo>
                    <a:pt x="8" y="51"/>
                  </a:lnTo>
                  <a:lnTo>
                    <a:pt x="8" y="65"/>
                  </a:lnTo>
                  <a:lnTo>
                    <a:pt x="7" y="77"/>
                  </a:lnTo>
                  <a:lnTo>
                    <a:pt x="5" y="90"/>
                  </a:lnTo>
                </a:path>
              </a:pathLst>
            </a:custGeom>
            <a:noFill/>
            <a:ln w="1588">
              <a:solidFill>
                <a:srgbClr val="000000"/>
              </a:solidFill>
              <a:prstDash val="solid"/>
              <a:round/>
              <a:headEnd/>
              <a:tailEnd/>
            </a:ln>
          </p:spPr>
          <p:txBody>
            <a:bodyPr/>
            <a:lstStyle/>
            <a:p>
              <a:endParaRPr lang="en-US"/>
            </a:p>
          </p:txBody>
        </p:sp>
        <p:sp>
          <p:nvSpPr>
            <p:cNvPr id="1242494" name="Freeform 1406"/>
            <p:cNvSpPr>
              <a:spLocks/>
            </p:cNvSpPr>
            <p:nvPr/>
          </p:nvSpPr>
          <p:spPr bwMode="auto">
            <a:xfrm>
              <a:off x="3343" y="1136"/>
              <a:ext cx="3" cy="20"/>
            </a:xfrm>
            <a:custGeom>
              <a:avLst/>
              <a:gdLst/>
              <a:ahLst/>
              <a:cxnLst>
                <a:cxn ang="0">
                  <a:pos x="5" y="0"/>
                </a:cxn>
                <a:cxn ang="0">
                  <a:pos x="5" y="0"/>
                </a:cxn>
                <a:cxn ang="0">
                  <a:pos x="5" y="8"/>
                </a:cxn>
                <a:cxn ang="0">
                  <a:pos x="5" y="17"/>
                </a:cxn>
                <a:cxn ang="0">
                  <a:pos x="1" y="28"/>
                </a:cxn>
                <a:cxn ang="0">
                  <a:pos x="0" y="38"/>
                </a:cxn>
              </a:cxnLst>
              <a:rect l="0" t="0" r="r" b="b"/>
              <a:pathLst>
                <a:path w="5" h="38">
                  <a:moveTo>
                    <a:pt x="5" y="0"/>
                  </a:moveTo>
                  <a:lnTo>
                    <a:pt x="5" y="0"/>
                  </a:lnTo>
                  <a:lnTo>
                    <a:pt x="5" y="8"/>
                  </a:lnTo>
                  <a:lnTo>
                    <a:pt x="5" y="17"/>
                  </a:lnTo>
                  <a:lnTo>
                    <a:pt x="1" y="28"/>
                  </a:lnTo>
                  <a:lnTo>
                    <a:pt x="0" y="38"/>
                  </a:lnTo>
                </a:path>
              </a:pathLst>
            </a:custGeom>
            <a:noFill/>
            <a:ln w="1588">
              <a:solidFill>
                <a:srgbClr val="000000"/>
              </a:solidFill>
              <a:prstDash val="solid"/>
              <a:round/>
              <a:headEnd/>
              <a:tailEnd/>
            </a:ln>
          </p:spPr>
          <p:txBody>
            <a:bodyPr/>
            <a:lstStyle/>
            <a:p>
              <a:endParaRPr lang="en-US"/>
            </a:p>
          </p:txBody>
        </p:sp>
        <p:sp>
          <p:nvSpPr>
            <p:cNvPr id="1242495" name="Freeform 1407"/>
            <p:cNvSpPr>
              <a:spLocks/>
            </p:cNvSpPr>
            <p:nvPr/>
          </p:nvSpPr>
          <p:spPr bwMode="auto">
            <a:xfrm>
              <a:off x="3267" y="1424"/>
              <a:ext cx="140" cy="282"/>
            </a:xfrm>
            <a:custGeom>
              <a:avLst/>
              <a:gdLst/>
              <a:ahLst/>
              <a:cxnLst>
                <a:cxn ang="0">
                  <a:pos x="0" y="563"/>
                </a:cxn>
                <a:cxn ang="0">
                  <a:pos x="0" y="563"/>
                </a:cxn>
                <a:cxn ang="0">
                  <a:pos x="4" y="562"/>
                </a:cxn>
                <a:cxn ang="0">
                  <a:pos x="9" y="553"/>
                </a:cxn>
                <a:cxn ang="0">
                  <a:pos x="12" y="544"/>
                </a:cxn>
                <a:cxn ang="0">
                  <a:pos x="17" y="532"/>
                </a:cxn>
                <a:cxn ang="0">
                  <a:pos x="21" y="517"/>
                </a:cxn>
                <a:cxn ang="0">
                  <a:pos x="26" y="502"/>
                </a:cxn>
                <a:cxn ang="0">
                  <a:pos x="30" y="489"/>
                </a:cxn>
                <a:cxn ang="0">
                  <a:pos x="36" y="476"/>
                </a:cxn>
                <a:cxn ang="0">
                  <a:pos x="45" y="458"/>
                </a:cxn>
                <a:cxn ang="0">
                  <a:pos x="53" y="442"/>
                </a:cxn>
                <a:cxn ang="0">
                  <a:pos x="61" y="422"/>
                </a:cxn>
                <a:cxn ang="0">
                  <a:pos x="66" y="406"/>
                </a:cxn>
                <a:cxn ang="0">
                  <a:pos x="72" y="390"/>
                </a:cxn>
                <a:cxn ang="0">
                  <a:pos x="80" y="372"/>
                </a:cxn>
                <a:cxn ang="0">
                  <a:pos x="86" y="357"/>
                </a:cxn>
                <a:cxn ang="0">
                  <a:pos x="94" y="341"/>
                </a:cxn>
                <a:cxn ang="0">
                  <a:pos x="106" y="317"/>
                </a:cxn>
                <a:cxn ang="0">
                  <a:pos x="121" y="292"/>
                </a:cxn>
                <a:cxn ang="0">
                  <a:pos x="135" y="268"/>
                </a:cxn>
                <a:cxn ang="0">
                  <a:pos x="149" y="248"/>
                </a:cxn>
                <a:cxn ang="0">
                  <a:pos x="162" y="227"/>
                </a:cxn>
                <a:cxn ang="0">
                  <a:pos x="174" y="209"/>
                </a:cxn>
                <a:cxn ang="0">
                  <a:pos x="181" y="194"/>
                </a:cxn>
                <a:cxn ang="0">
                  <a:pos x="188" y="186"/>
                </a:cxn>
                <a:cxn ang="0">
                  <a:pos x="193" y="174"/>
                </a:cxn>
                <a:cxn ang="0">
                  <a:pos x="201" y="156"/>
                </a:cxn>
                <a:cxn ang="0">
                  <a:pos x="211" y="134"/>
                </a:cxn>
                <a:cxn ang="0">
                  <a:pos x="222" y="107"/>
                </a:cxn>
                <a:cxn ang="0">
                  <a:pos x="236" y="79"/>
                </a:cxn>
                <a:cxn ang="0">
                  <a:pos x="251" y="51"/>
                </a:cxn>
                <a:cxn ang="0">
                  <a:pos x="267" y="24"/>
                </a:cxn>
                <a:cxn ang="0">
                  <a:pos x="281" y="0"/>
                </a:cxn>
              </a:cxnLst>
              <a:rect l="0" t="0" r="r" b="b"/>
              <a:pathLst>
                <a:path w="281" h="563">
                  <a:moveTo>
                    <a:pt x="0" y="563"/>
                  </a:moveTo>
                  <a:lnTo>
                    <a:pt x="0" y="563"/>
                  </a:lnTo>
                  <a:lnTo>
                    <a:pt x="4" y="562"/>
                  </a:lnTo>
                  <a:lnTo>
                    <a:pt x="9" y="553"/>
                  </a:lnTo>
                  <a:lnTo>
                    <a:pt x="12" y="544"/>
                  </a:lnTo>
                  <a:lnTo>
                    <a:pt x="17" y="532"/>
                  </a:lnTo>
                  <a:lnTo>
                    <a:pt x="21" y="517"/>
                  </a:lnTo>
                  <a:lnTo>
                    <a:pt x="26" y="502"/>
                  </a:lnTo>
                  <a:lnTo>
                    <a:pt x="30" y="489"/>
                  </a:lnTo>
                  <a:lnTo>
                    <a:pt x="36" y="476"/>
                  </a:lnTo>
                  <a:lnTo>
                    <a:pt x="45" y="458"/>
                  </a:lnTo>
                  <a:lnTo>
                    <a:pt x="53" y="442"/>
                  </a:lnTo>
                  <a:lnTo>
                    <a:pt x="61" y="422"/>
                  </a:lnTo>
                  <a:lnTo>
                    <a:pt x="66" y="406"/>
                  </a:lnTo>
                  <a:lnTo>
                    <a:pt x="72" y="390"/>
                  </a:lnTo>
                  <a:lnTo>
                    <a:pt x="80" y="372"/>
                  </a:lnTo>
                  <a:lnTo>
                    <a:pt x="86" y="357"/>
                  </a:lnTo>
                  <a:lnTo>
                    <a:pt x="94" y="341"/>
                  </a:lnTo>
                  <a:lnTo>
                    <a:pt x="106" y="317"/>
                  </a:lnTo>
                  <a:lnTo>
                    <a:pt x="121" y="292"/>
                  </a:lnTo>
                  <a:lnTo>
                    <a:pt x="135" y="268"/>
                  </a:lnTo>
                  <a:lnTo>
                    <a:pt x="149" y="248"/>
                  </a:lnTo>
                  <a:lnTo>
                    <a:pt x="162" y="227"/>
                  </a:lnTo>
                  <a:lnTo>
                    <a:pt x="174" y="209"/>
                  </a:lnTo>
                  <a:lnTo>
                    <a:pt x="181" y="194"/>
                  </a:lnTo>
                  <a:lnTo>
                    <a:pt x="188" y="186"/>
                  </a:lnTo>
                  <a:lnTo>
                    <a:pt x="193" y="174"/>
                  </a:lnTo>
                  <a:lnTo>
                    <a:pt x="201" y="156"/>
                  </a:lnTo>
                  <a:lnTo>
                    <a:pt x="211" y="134"/>
                  </a:lnTo>
                  <a:lnTo>
                    <a:pt x="222" y="107"/>
                  </a:lnTo>
                  <a:lnTo>
                    <a:pt x="236" y="79"/>
                  </a:lnTo>
                  <a:lnTo>
                    <a:pt x="251" y="51"/>
                  </a:lnTo>
                  <a:lnTo>
                    <a:pt x="267" y="24"/>
                  </a:lnTo>
                  <a:lnTo>
                    <a:pt x="281" y="0"/>
                  </a:lnTo>
                </a:path>
              </a:pathLst>
            </a:custGeom>
            <a:noFill/>
            <a:ln w="1588">
              <a:solidFill>
                <a:srgbClr val="000000"/>
              </a:solidFill>
              <a:prstDash val="solid"/>
              <a:round/>
              <a:headEnd/>
              <a:tailEnd/>
            </a:ln>
          </p:spPr>
          <p:txBody>
            <a:bodyPr/>
            <a:lstStyle/>
            <a:p>
              <a:endParaRPr lang="en-US"/>
            </a:p>
          </p:txBody>
        </p:sp>
        <p:sp>
          <p:nvSpPr>
            <p:cNvPr id="1242496" name="Freeform 1408"/>
            <p:cNvSpPr>
              <a:spLocks/>
            </p:cNvSpPr>
            <p:nvPr/>
          </p:nvSpPr>
          <p:spPr bwMode="auto">
            <a:xfrm>
              <a:off x="3144" y="1470"/>
              <a:ext cx="70" cy="122"/>
            </a:xfrm>
            <a:custGeom>
              <a:avLst/>
              <a:gdLst/>
              <a:ahLst/>
              <a:cxnLst>
                <a:cxn ang="0">
                  <a:pos x="36" y="0"/>
                </a:cxn>
                <a:cxn ang="0">
                  <a:pos x="36" y="12"/>
                </a:cxn>
                <a:cxn ang="0">
                  <a:pos x="31" y="39"/>
                </a:cxn>
                <a:cxn ang="0">
                  <a:pos x="25" y="76"/>
                </a:cxn>
                <a:cxn ang="0">
                  <a:pos x="18" y="120"/>
                </a:cxn>
                <a:cxn ang="0">
                  <a:pos x="9" y="162"/>
                </a:cxn>
                <a:cxn ang="0">
                  <a:pos x="4" y="200"/>
                </a:cxn>
                <a:cxn ang="0">
                  <a:pos x="0" y="230"/>
                </a:cxn>
                <a:cxn ang="0">
                  <a:pos x="1" y="243"/>
                </a:cxn>
                <a:cxn ang="0">
                  <a:pos x="8" y="245"/>
                </a:cxn>
                <a:cxn ang="0">
                  <a:pos x="21" y="243"/>
                </a:cxn>
                <a:cxn ang="0">
                  <a:pos x="37" y="239"/>
                </a:cxn>
                <a:cxn ang="0">
                  <a:pos x="57" y="231"/>
                </a:cxn>
                <a:cxn ang="0">
                  <a:pos x="78" y="225"/>
                </a:cxn>
                <a:cxn ang="0">
                  <a:pos x="99" y="218"/>
                </a:cxn>
                <a:cxn ang="0">
                  <a:pos x="121" y="213"/>
                </a:cxn>
                <a:cxn ang="0">
                  <a:pos x="140" y="209"/>
                </a:cxn>
                <a:cxn ang="0">
                  <a:pos x="138" y="199"/>
                </a:cxn>
                <a:cxn ang="0">
                  <a:pos x="136" y="188"/>
                </a:cxn>
                <a:cxn ang="0">
                  <a:pos x="136" y="179"/>
                </a:cxn>
                <a:cxn ang="0">
                  <a:pos x="134" y="169"/>
                </a:cxn>
                <a:cxn ang="0">
                  <a:pos x="132" y="159"/>
                </a:cxn>
                <a:cxn ang="0">
                  <a:pos x="131" y="150"/>
                </a:cxn>
                <a:cxn ang="0">
                  <a:pos x="130" y="139"/>
                </a:cxn>
                <a:cxn ang="0">
                  <a:pos x="127" y="131"/>
                </a:cxn>
                <a:cxn ang="0">
                  <a:pos x="118" y="113"/>
                </a:cxn>
                <a:cxn ang="0">
                  <a:pos x="109" y="94"/>
                </a:cxn>
                <a:cxn ang="0">
                  <a:pos x="99" y="76"/>
                </a:cxn>
                <a:cxn ang="0">
                  <a:pos x="89" y="58"/>
                </a:cxn>
                <a:cxn ang="0">
                  <a:pos x="76" y="43"/>
                </a:cxn>
                <a:cxn ang="0">
                  <a:pos x="64" y="27"/>
                </a:cxn>
                <a:cxn ang="0">
                  <a:pos x="50" y="14"/>
                </a:cxn>
                <a:cxn ang="0">
                  <a:pos x="36" y="0"/>
                </a:cxn>
              </a:cxnLst>
              <a:rect l="0" t="0" r="r" b="b"/>
              <a:pathLst>
                <a:path w="140" h="245">
                  <a:moveTo>
                    <a:pt x="36" y="0"/>
                  </a:moveTo>
                  <a:lnTo>
                    <a:pt x="36" y="12"/>
                  </a:lnTo>
                  <a:lnTo>
                    <a:pt x="31" y="39"/>
                  </a:lnTo>
                  <a:lnTo>
                    <a:pt x="25" y="76"/>
                  </a:lnTo>
                  <a:lnTo>
                    <a:pt x="18" y="120"/>
                  </a:lnTo>
                  <a:lnTo>
                    <a:pt x="9" y="162"/>
                  </a:lnTo>
                  <a:lnTo>
                    <a:pt x="4" y="200"/>
                  </a:lnTo>
                  <a:lnTo>
                    <a:pt x="0" y="230"/>
                  </a:lnTo>
                  <a:lnTo>
                    <a:pt x="1" y="243"/>
                  </a:lnTo>
                  <a:lnTo>
                    <a:pt x="8" y="245"/>
                  </a:lnTo>
                  <a:lnTo>
                    <a:pt x="21" y="243"/>
                  </a:lnTo>
                  <a:lnTo>
                    <a:pt x="37" y="239"/>
                  </a:lnTo>
                  <a:lnTo>
                    <a:pt x="57" y="231"/>
                  </a:lnTo>
                  <a:lnTo>
                    <a:pt x="78" y="225"/>
                  </a:lnTo>
                  <a:lnTo>
                    <a:pt x="99" y="218"/>
                  </a:lnTo>
                  <a:lnTo>
                    <a:pt x="121" y="213"/>
                  </a:lnTo>
                  <a:lnTo>
                    <a:pt x="140" y="209"/>
                  </a:lnTo>
                  <a:lnTo>
                    <a:pt x="138" y="199"/>
                  </a:lnTo>
                  <a:lnTo>
                    <a:pt x="136" y="188"/>
                  </a:lnTo>
                  <a:lnTo>
                    <a:pt x="136" y="179"/>
                  </a:lnTo>
                  <a:lnTo>
                    <a:pt x="134" y="169"/>
                  </a:lnTo>
                  <a:lnTo>
                    <a:pt x="132" y="159"/>
                  </a:lnTo>
                  <a:lnTo>
                    <a:pt x="131" y="150"/>
                  </a:lnTo>
                  <a:lnTo>
                    <a:pt x="130" y="139"/>
                  </a:lnTo>
                  <a:lnTo>
                    <a:pt x="127" y="131"/>
                  </a:lnTo>
                  <a:lnTo>
                    <a:pt x="118" y="113"/>
                  </a:lnTo>
                  <a:lnTo>
                    <a:pt x="109" y="94"/>
                  </a:lnTo>
                  <a:lnTo>
                    <a:pt x="99" y="76"/>
                  </a:lnTo>
                  <a:lnTo>
                    <a:pt x="89" y="58"/>
                  </a:lnTo>
                  <a:lnTo>
                    <a:pt x="76" y="43"/>
                  </a:lnTo>
                  <a:lnTo>
                    <a:pt x="64" y="27"/>
                  </a:lnTo>
                  <a:lnTo>
                    <a:pt x="50" y="14"/>
                  </a:lnTo>
                  <a:lnTo>
                    <a:pt x="36" y="0"/>
                  </a:lnTo>
                  <a:close/>
                </a:path>
              </a:pathLst>
            </a:custGeom>
            <a:solidFill>
              <a:srgbClr val="FFFFFF"/>
            </a:solidFill>
            <a:ln w="9525">
              <a:noFill/>
              <a:round/>
              <a:headEnd/>
              <a:tailEnd/>
            </a:ln>
          </p:spPr>
          <p:txBody>
            <a:bodyPr/>
            <a:lstStyle/>
            <a:p>
              <a:endParaRPr lang="en-US"/>
            </a:p>
          </p:txBody>
        </p:sp>
        <p:sp>
          <p:nvSpPr>
            <p:cNvPr id="1242497" name="Freeform 1409"/>
            <p:cNvSpPr>
              <a:spLocks/>
            </p:cNvSpPr>
            <p:nvPr/>
          </p:nvSpPr>
          <p:spPr bwMode="auto">
            <a:xfrm>
              <a:off x="3144" y="1470"/>
              <a:ext cx="70" cy="122"/>
            </a:xfrm>
            <a:custGeom>
              <a:avLst/>
              <a:gdLst/>
              <a:ahLst/>
              <a:cxnLst>
                <a:cxn ang="0">
                  <a:pos x="36" y="0"/>
                </a:cxn>
                <a:cxn ang="0">
                  <a:pos x="36" y="0"/>
                </a:cxn>
                <a:cxn ang="0">
                  <a:pos x="36" y="12"/>
                </a:cxn>
                <a:cxn ang="0">
                  <a:pos x="31" y="39"/>
                </a:cxn>
                <a:cxn ang="0">
                  <a:pos x="25" y="76"/>
                </a:cxn>
                <a:cxn ang="0">
                  <a:pos x="18" y="120"/>
                </a:cxn>
                <a:cxn ang="0">
                  <a:pos x="9" y="162"/>
                </a:cxn>
                <a:cxn ang="0">
                  <a:pos x="4" y="200"/>
                </a:cxn>
                <a:cxn ang="0">
                  <a:pos x="0" y="230"/>
                </a:cxn>
                <a:cxn ang="0">
                  <a:pos x="1" y="243"/>
                </a:cxn>
                <a:cxn ang="0">
                  <a:pos x="8" y="245"/>
                </a:cxn>
                <a:cxn ang="0">
                  <a:pos x="21" y="243"/>
                </a:cxn>
                <a:cxn ang="0">
                  <a:pos x="37" y="239"/>
                </a:cxn>
                <a:cxn ang="0">
                  <a:pos x="57" y="231"/>
                </a:cxn>
                <a:cxn ang="0">
                  <a:pos x="78" y="225"/>
                </a:cxn>
                <a:cxn ang="0">
                  <a:pos x="99" y="218"/>
                </a:cxn>
                <a:cxn ang="0">
                  <a:pos x="121" y="213"/>
                </a:cxn>
                <a:cxn ang="0">
                  <a:pos x="140" y="209"/>
                </a:cxn>
                <a:cxn ang="0">
                  <a:pos x="138" y="199"/>
                </a:cxn>
                <a:cxn ang="0">
                  <a:pos x="136" y="188"/>
                </a:cxn>
                <a:cxn ang="0">
                  <a:pos x="136" y="179"/>
                </a:cxn>
                <a:cxn ang="0">
                  <a:pos x="134" y="169"/>
                </a:cxn>
                <a:cxn ang="0">
                  <a:pos x="132" y="159"/>
                </a:cxn>
                <a:cxn ang="0">
                  <a:pos x="131" y="150"/>
                </a:cxn>
                <a:cxn ang="0">
                  <a:pos x="130" y="139"/>
                </a:cxn>
                <a:cxn ang="0">
                  <a:pos x="127" y="131"/>
                </a:cxn>
                <a:cxn ang="0">
                  <a:pos x="118" y="113"/>
                </a:cxn>
                <a:cxn ang="0">
                  <a:pos x="109" y="94"/>
                </a:cxn>
                <a:cxn ang="0">
                  <a:pos x="99" y="76"/>
                </a:cxn>
                <a:cxn ang="0">
                  <a:pos x="89" y="58"/>
                </a:cxn>
                <a:cxn ang="0">
                  <a:pos x="76" y="43"/>
                </a:cxn>
                <a:cxn ang="0">
                  <a:pos x="64" y="27"/>
                </a:cxn>
                <a:cxn ang="0">
                  <a:pos x="50" y="14"/>
                </a:cxn>
                <a:cxn ang="0">
                  <a:pos x="36" y="0"/>
                </a:cxn>
              </a:cxnLst>
              <a:rect l="0" t="0" r="r" b="b"/>
              <a:pathLst>
                <a:path w="140" h="245">
                  <a:moveTo>
                    <a:pt x="36" y="0"/>
                  </a:moveTo>
                  <a:lnTo>
                    <a:pt x="36" y="0"/>
                  </a:lnTo>
                  <a:lnTo>
                    <a:pt x="36" y="12"/>
                  </a:lnTo>
                  <a:lnTo>
                    <a:pt x="31" y="39"/>
                  </a:lnTo>
                  <a:lnTo>
                    <a:pt x="25" y="76"/>
                  </a:lnTo>
                  <a:lnTo>
                    <a:pt x="18" y="120"/>
                  </a:lnTo>
                  <a:lnTo>
                    <a:pt x="9" y="162"/>
                  </a:lnTo>
                  <a:lnTo>
                    <a:pt x="4" y="200"/>
                  </a:lnTo>
                  <a:lnTo>
                    <a:pt x="0" y="230"/>
                  </a:lnTo>
                  <a:lnTo>
                    <a:pt x="1" y="243"/>
                  </a:lnTo>
                  <a:lnTo>
                    <a:pt x="8" y="245"/>
                  </a:lnTo>
                  <a:lnTo>
                    <a:pt x="21" y="243"/>
                  </a:lnTo>
                  <a:lnTo>
                    <a:pt x="37" y="239"/>
                  </a:lnTo>
                  <a:lnTo>
                    <a:pt x="57" y="231"/>
                  </a:lnTo>
                  <a:lnTo>
                    <a:pt x="78" y="225"/>
                  </a:lnTo>
                  <a:lnTo>
                    <a:pt x="99" y="218"/>
                  </a:lnTo>
                  <a:lnTo>
                    <a:pt x="121" y="213"/>
                  </a:lnTo>
                  <a:lnTo>
                    <a:pt x="140" y="209"/>
                  </a:lnTo>
                  <a:lnTo>
                    <a:pt x="138" y="199"/>
                  </a:lnTo>
                  <a:lnTo>
                    <a:pt x="136" y="188"/>
                  </a:lnTo>
                  <a:lnTo>
                    <a:pt x="136" y="179"/>
                  </a:lnTo>
                  <a:lnTo>
                    <a:pt x="134" y="169"/>
                  </a:lnTo>
                  <a:lnTo>
                    <a:pt x="132" y="159"/>
                  </a:lnTo>
                  <a:lnTo>
                    <a:pt x="131" y="150"/>
                  </a:lnTo>
                  <a:lnTo>
                    <a:pt x="130" y="139"/>
                  </a:lnTo>
                  <a:lnTo>
                    <a:pt x="127" y="131"/>
                  </a:lnTo>
                  <a:lnTo>
                    <a:pt x="118" y="113"/>
                  </a:lnTo>
                  <a:lnTo>
                    <a:pt x="109" y="94"/>
                  </a:lnTo>
                  <a:lnTo>
                    <a:pt x="99" y="76"/>
                  </a:lnTo>
                  <a:lnTo>
                    <a:pt x="89" y="58"/>
                  </a:lnTo>
                  <a:lnTo>
                    <a:pt x="76" y="43"/>
                  </a:lnTo>
                  <a:lnTo>
                    <a:pt x="64" y="27"/>
                  </a:lnTo>
                  <a:lnTo>
                    <a:pt x="50" y="14"/>
                  </a:lnTo>
                  <a:lnTo>
                    <a:pt x="36" y="0"/>
                  </a:lnTo>
                  <a:close/>
                </a:path>
              </a:pathLst>
            </a:custGeom>
            <a:noFill/>
            <a:ln w="1588">
              <a:solidFill>
                <a:srgbClr val="000000"/>
              </a:solidFill>
              <a:prstDash val="solid"/>
              <a:round/>
              <a:headEnd/>
              <a:tailEnd/>
            </a:ln>
          </p:spPr>
          <p:txBody>
            <a:bodyPr/>
            <a:lstStyle/>
            <a:p>
              <a:endParaRPr lang="en-US"/>
            </a:p>
          </p:txBody>
        </p:sp>
        <p:sp>
          <p:nvSpPr>
            <p:cNvPr id="1242498" name="Freeform 1410"/>
            <p:cNvSpPr>
              <a:spLocks/>
            </p:cNvSpPr>
            <p:nvPr/>
          </p:nvSpPr>
          <p:spPr bwMode="auto">
            <a:xfrm>
              <a:off x="3054" y="1438"/>
              <a:ext cx="105" cy="153"/>
            </a:xfrm>
            <a:custGeom>
              <a:avLst/>
              <a:gdLst/>
              <a:ahLst/>
              <a:cxnLst>
                <a:cxn ang="0">
                  <a:pos x="171" y="307"/>
                </a:cxn>
                <a:cxn ang="0">
                  <a:pos x="161" y="293"/>
                </a:cxn>
                <a:cxn ang="0">
                  <a:pos x="152" y="287"/>
                </a:cxn>
                <a:cxn ang="0">
                  <a:pos x="145" y="280"/>
                </a:cxn>
                <a:cxn ang="0">
                  <a:pos x="133" y="268"/>
                </a:cxn>
                <a:cxn ang="0">
                  <a:pos x="124" y="256"/>
                </a:cxn>
                <a:cxn ang="0">
                  <a:pos x="111" y="244"/>
                </a:cxn>
                <a:cxn ang="0">
                  <a:pos x="101" y="230"/>
                </a:cxn>
                <a:cxn ang="0">
                  <a:pos x="88" y="212"/>
                </a:cxn>
                <a:cxn ang="0">
                  <a:pos x="77" y="196"/>
                </a:cxn>
                <a:cxn ang="0">
                  <a:pos x="65" y="179"/>
                </a:cxn>
                <a:cxn ang="0">
                  <a:pos x="53" y="163"/>
                </a:cxn>
                <a:cxn ang="0">
                  <a:pos x="44" y="148"/>
                </a:cxn>
                <a:cxn ang="0">
                  <a:pos x="39" y="138"/>
                </a:cxn>
                <a:cxn ang="0">
                  <a:pos x="34" y="126"/>
                </a:cxn>
                <a:cxn ang="0">
                  <a:pos x="28" y="117"/>
                </a:cxn>
                <a:cxn ang="0">
                  <a:pos x="24" y="105"/>
                </a:cxn>
                <a:cxn ang="0">
                  <a:pos x="17" y="95"/>
                </a:cxn>
                <a:cxn ang="0">
                  <a:pos x="11" y="83"/>
                </a:cxn>
                <a:cxn ang="0">
                  <a:pos x="5" y="76"/>
                </a:cxn>
                <a:cxn ang="0">
                  <a:pos x="0" y="65"/>
                </a:cxn>
                <a:cxn ang="0">
                  <a:pos x="19" y="61"/>
                </a:cxn>
                <a:cxn ang="0">
                  <a:pos x="39" y="55"/>
                </a:cxn>
                <a:cxn ang="0">
                  <a:pos x="59" y="49"/>
                </a:cxn>
                <a:cxn ang="0">
                  <a:pos x="78" y="42"/>
                </a:cxn>
                <a:cxn ang="0">
                  <a:pos x="97" y="34"/>
                </a:cxn>
                <a:cxn ang="0">
                  <a:pos x="116" y="25"/>
                </a:cxn>
                <a:cxn ang="0">
                  <a:pos x="136" y="15"/>
                </a:cxn>
                <a:cxn ang="0">
                  <a:pos x="154" y="6"/>
                </a:cxn>
                <a:cxn ang="0">
                  <a:pos x="166" y="0"/>
                </a:cxn>
                <a:cxn ang="0">
                  <a:pos x="177" y="0"/>
                </a:cxn>
                <a:cxn ang="0">
                  <a:pos x="186" y="6"/>
                </a:cxn>
                <a:cxn ang="0">
                  <a:pos x="193" y="15"/>
                </a:cxn>
                <a:cxn ang="0">
                  <a:pos x="201" y="24"/>
                </a:cxn>
                <a:cxn ang="0">
                  <a:pos x="206" y="37"/>
                </a:cxn>
                <a:cxn ang="0">
                  <a:pos x="209" y="49"/>
                </a:cxn>
                <a:cxn ang="0">
                  <a:pos x="210" y="62"/>
                </a:cxn>
                <a:cxn ang="0">
                  <a:pos x="209" y="70"/>
                </a:cxn>
                <a:cxn ang="0">
                  <a:pos x="204" y="93"/>
                </a:cxn>
                <a:cxn ang="0">
                  <a:pos x="197" y="126"/>
                </a:cxn>
                <a:cxn ang="0">
                  <a:pos x="192" y="166"/>
                </a:cxn>
                <a:cxn ang="0">
                  <a:pos x="184" y="207"/>
                </a:cxn>
                <a:cxn ang="0">
                  <a:pos x="178" y="249"/>
                </a:cxn>
                <a:cxn ang="0">
                  <a:pos x="174" y="281"/>
                </a:cxn>
                <a:cxn ang="0">
                  <a:pos x="171" y="307"/>
                </a:cxn>
              </a:cxnLst>
              <a:rect l="0" t="0" r="r" b="b"/>
              <a:pathLst>
                <a:path w="210" h="307">
                  <a:moveTo>
                    <a:pt x="171" y="307"/>
                  </a:moveTo>
                  <a:lnTo>
                    <a:pt x="161" y="293"/>
                  </a:lnTo>
                  <a:lnTo>
                    <a:pt x="152" y="287"/>
                  </a:lnTo>
                  <a:lnTo>
                    <a:pt x="145" y="280"/>
                  </a:lnTo>
                  <a:lnTo>
                    <a:pt x="133" y="268"/>
                  </a:lnTo>
                  <a:lnTo>
                    <a:pt x="124" y="256"/>
                  </a:lnTo>
                  <a:lnTo>
                    <a:pt x="111" y="244"/>
                  </a:lnTo>
                  <a:lnTo>
                    <a:pt x="101" y="230"/>
                  </a:lnTo>
                  <a:lnTo>
                    <a:pt x="88" y="212"/>
                  </a:lnTo>
                  <a:lnTo>
                    <a:pt x="77" y="196"/>
                  </a:lnTo>
                  <a:lnTo>
                    <a:pt x="65" y="179"/>
                  </a:lnTo>
                  <a:lnTo>
                    <a:pt x="53" y="163"/>
                  </a:lnTo>
                  <a:lnTo>
                    <a:pt x="44" y="148"/>
                  </a:lnTo>
                  <a:lnTo>
                    <a:pt x="39" y="138"/>
                  </a:lnTo>
                  <a:lnTo>
                    <a:pt x="34" y="126"/>
                  </a:lnTo>
                  <a:lnTo>
                    <a:pt x="28" y="117"/>
                  </a:lnTo>
                  <a:lnTo>
                    <a:pt x="24" y="105"/>
                  </a:lnTo>
                  <a:lnTo>
                    <a:pt x="17" y="95"/>
                  </a:lnTo>
                  <a:lnTo>
                    <a:pt x="11" y="83"/>
                  </a:lnTo>
                  <a:lnTo>
                    <a:pt x="5" y="76"/>
                  </a:lnTo>
                  <a:lnTo>
                    <a:pt x="0" y="65"/>
                  </a:lnTo>
                  <a:lnTo>
                    <a:pt x="19" y="61"/>
                  </a:lnTo>
                  <a:lnTo>
                    <a:pt x="39" y="55"/>
                  </a:lnTo>
                  <a:lnTo>
                    <a:pt x="59" y="49"/>
                  </a:lnTo>
                  <a:lnTo>
                    <a:pt x="78" y="42"/>
                  </a:lnTo>
                  <a:lnTo>
                    <a:pt x="97" y="34"/>
                  </a:lnTo>
                  <a:lnTo>
                    <a:pt x="116" y="25"/>
                  </a:lnTo>
                  <a:lnTo>
                    <a:pt x="136" y="15"/>
                  </a:lnTo>
                  <a:lnTo>
                    <a:pt x="154" y="6"/>
                  </a:lnTo>
                  <a:lnTo>
                    <a:pt x="166" y="0"/>
                  </a:lnTo>
                  <a:lnTo>
                    <a:pt x="177" y="0"/>
                  </a:lnTo>
                  <a:lnTo>
                    <a:pt x="186" y="6"/>
                  </a:lnTo>
                  <a:lnTo>
                    <a:pt x="193" y="15"/>
                  </a:lnTo>
                  <a:lnTo>
                    <a:pt x="201" y="24"/>
                  </a:lnTo>
                  <a:lnTo>
                    <a:pt x="206" y="37"/>
                  </a:lnTo>
                  <a:lnTo>
                    <a:pt x="209" y="49"/>
                  </a:lnTo>
                  <a:lnTo>
                    <a:pt x="210" y="62"/>
                  </a:lnTo>
                  <a:lnTo>
                    <a:pt x="209" y="70"/>
                  </a:lnTo>
                  <a:lnTo>
                    <a:pt x="204" y="93"/>
                  </a:lnTo>
                  <a:lnTo>
                    <a:pt x="197" y="126"/>
                  </a:lnTo>
                  <a:lnTo>
                    <a:pt x="192" y="166"/>
                  </a:lnTo>
                  <a:lnTo>
                    <a:pt x="184" y="207"/>
                  </a:lnTo>
                  <a:lnTo>
                    <a:pt x="178" y="249"/>
                  </a:lnTo>
                  <a:lnTo>
                    <a:pt x="174" y="281"/>
                  </a:lnTo>
                  <a:lnTo>
                    <a:pt x="171" y="307"/>
                  </a:lnTo>
                  <a:close/>
                </a:path>
              </a:pathLst>
            </a:custGeom>
            <a:solidFill>
              <a:srgbClr val="FFFFFF"/>
            </a:solidFill>
            <a:ln w="9525">
              <a:noFill/>
              <a:round/>
              <a:headEnd/>
              <a:tailEnd/>
            </a:ln>
          </p:spPr>
          <p:txBody>
            <a:bodyPr/>
            <a:lstStyle/>
            <a:p>
              <a:endParaRPr lang="en-US"/>
            </a:p>
          </p:txBody>
        </p:sp>
        <p:sp>
          <p:nvSpPr>
            <p:cNvPr id="1242499" name="Freeform 1411"/>
            <p:cNvSpPr>
              <a:spLocks/>
            </p:cNvSpPr>
            <p:nvPr/>
          </p:nvSpPr>
          <p:spPr bwMode="auto">
            <a:xfrm>
              <a:off x="3054" y="1438"/>
              <a:ext cx="105" cy="153"/>
            </a:xfrm>
            <a:custGeom>
              <a:avLst/>
              <a:gdLst/>
              <a:ahLst/>
              <a:cxnLst>
                <a:cxn ang="0">
                  <a:pos x="171" y="307"/>
                </a:cxn>
                <a:cxn ang="0">
                  <a:pos x="171" y="307"/>
                </a:cxn>
                <a:cxn ang="0">
                  <a:pos x="161" y="293"/>
                </a:cxn>
                <a:cxn ang="0">
                  <a:pos x="152" y="287"/>
                </a:cxn>
                <a:cxn ang="0">
                  <a:pos x="145" y="280"/>
                </a:cxn>
                <a:cxn ang="0">
                  <a:pos x="133" y="268"/>
                </a:cxn>
                <a:cxn ang="0">
                  <a:pos x="124" y="256"/>
                </a:cxn>
                <a:cxn ang="0">
                  <a:pos x="111" y="244"/>
                </a:cxn>
                <a:cxn ang="0">
                  <a:pos x="101" y="230"/>
                </a:cxn>
                <a:cxn ang="0">
                  <a:pos x="88" y="212"/>
                </a:cxn>
                <a:cxn ang="0">
                  <a:pos x="77" y="196"/>
                </a:cxn>
                <a:cxn ang="0">
                  <a:pos x="65" y="179"/>
                </a:cxn>
                <a:cxn ang="0">
                  <a:pos x="53" y="163"/>
                </a:cxn>
                <a:cxn ang="0">
                  <a:pos x="44" y="148"/>
                </a:cxn>
                <a:cxn ang="0">
                  <a:pos x="39" y="138"/>
                </a:cxn>
                <a:cxn ang="0">
                  <a:pos x="34" y="126"/>
                </a:cxn>
                <a:cxn ang="0">
                  <a:pos x="28" y="117"/>
                </a:cxn>
                <a:cxn ang="0">
                  <a:pos x="24" y="105"/>
                </a:cxn>
                <a:cxn ang="0">
                  <a:pos x="17" y="95"/>
                </a:cxn>
                <a:cxn ang="0">
                  <a:pos x="11" y="83"/>
                </a:cxn>
                <a:cxn ang="0">
                  <a:pos x="5" y="76"/>
                </a:cxn>
                <a:cxn ang="0">
                  <a:pos x="0" y="65"/>
                </a:cxn>
                <a:cxn ang="0">
                  <a:pos x="19" y="61"/>
                </a:cxn>
                <a:cxn ang="0">
                  <a:pos x="39" y="55"/>
                </a:cxn>
                <a:cxn ang="0">
                  <a:pos x="59" y="49"/>
                </a:cxn>
                <a:cxn ang="0">
                  <a:pos x="78" y="42"/>
                </a:cxn>
                <a:cxn ang="0">
                  <a:pos x="97" y="34"/>
                </a:cxn>
                <a:cxn ang="0">
                  <a:pos x="116" y="25"/>
                </a:cxn>
                <a:cxn ang="0">
                  <a:pos x="136" y="15"/>
                </a:cxn>
                <a:cxn ang="0">
                  <a:pos x="154" y="6"/>
                </a:cxn>
                <a:cxn ang="0">
                  <a:pos x="166" y="0"/>
                </a:cxn>
                <a:cxn ang="0">
                  <a:pos x="177" y="0"/>
                </a:cxn>
                <a:cxn ang="0">
                  <a:pos x="186" y="6"/>
                </a:cxn>
                <a:cxn ang="0">
                  <a:pos x="193" y="15"/>
                </a:cxn>
                <a:cxn ang="0">
                  <a:pos x="201" y="24"/>
                </a:cxn>
                <a:cxn ang="0">
                  <a:pos x="206" y="37"/>
                </a:cxn>
                <a:cxn ang="0">
                  <a:pos x="209" y="49"/>
                </a:cxn>
                <a:cxn ang="0">
                  <a:pos x="210" y="62"/>
                </a:cxn>
                <a:cxn ang="0">
                  <a:pos x="209" y="70"/>
                </a:cxn>
                <a:cxn ang="0">
                  <a:pos x="204" y="93"/>
                </a:cxn>
                <a:cxn ang="0">
                  <a:pos x="197" y="126"/>
                </a:cxn>
                <a:cxn ang="0">
                  <a:pos x="192" y="166"/>
                </a:cxn>
                <a:cxn ang="0">
                  <a:pos x="184" y="207"/>
                </a:cxn>
                <a:cxn ang="0">
                  <a:pos x="178" y="249"/>
                </a:cxn>
                <a:cxn ang="0">
                  <a:pos x="174" y="281"/>
                </a:cxn>
                <a:cxn ang="0">
                  <a:pos x="171" y="307"/>
                </a:cxn>
              </a:cxnLst>
              <a:rect l="0" t="0" r="r" b="b"/>
              <a:pathLst>
                <a:path w="210" h="307">
                  <a:moveTo>
                    <a:pt x="171" y="307"/>
                  </a:moveTo>
                  <a:lnTo>
                    <a:pt x="171" y="307"/>
                  </a:lnTo>
                  <a:lnTo>
                    <a:pt x="161" y="293"/>
                  </a:lnTo>
                  <a:lnTo>
                    <a:pt x="152" y="287"/>
                  </a:lnTo>
                  <a:lnTo>
                    <a:pt x="145" y="280"/>
                  </a:lnTo>
                  <a:lnTo>
                    <a:pt x="133" y="268"/>
                  </a:lnTo>
                  <a:lnTo>
                    <a:pt x="124" y="256"/>
                  </a:lnTo>
                  <a:lnTo>
                    <a:pt x="111" y="244"/>
                  </a:lnTo>
                  <a:lnTo>
                    <a:pt x="101" y="230"/>
                  </a:lnTo>
                  <a:lnTo>
                    <a:pt x="88" y="212"/>
                  </a:lnTo>
                  <a:lnTo>
                    <a:pt x="77" y="196"/>
                  </a:lnTo>
                  <a:lnTo>
                    <a:pt x="65" y="179"/>
                  </a:lnTo>
                  <a:lnTo>
                    <a:pt x="53" y="163"/>
                  </a:lnTo>
                  <a:lnTo>
                    <a:pt x="44" y="148"/>
                  </a:lnTo>
                  <a:lnTo>
                    <a:pt x="39" y="138"/>
                  </a:lnTo>
                  <a:lnTo>
                    <a:pt x="34" y="126"/>
                  </a:lnTo>
                  <a:lnTo>
                    <a:pt x="28" y="117"/>
                  </a:lnTo>
                  <a:lnTo>
                    <a:pt x="24" y="105"/>
                  </a:lnTo>
                  <a:lnTo>
                    <a:pt x="17" y="95"/>
                  </a:lnTo>
                  <a:lnTo>
                    <a:pt x="11" y="83"/>
                  </a:lnTo>
                  <a:lnTo>
                    <a:pt x="5" y="76"/>
                  </a:lnTo>
                  <a:lnTo>
                    <a:pt x="0" y="65"/>
                  </a:lnTo>
                  <a:lnTo>
                    <a:pt x="19" y="61"/>
                  </a:lnTo>
                  <a:lnTo>
                    <a:pt x="39" y="55"/>
                  </a:lnTo>
                  <a:lnTo>
                    <a:pt x="59" y="49"/>
                  </a:lnTo>
                  <a:lnTo>
                    <a:pt x="78" y="42"/>
                  </a:lnTo>
                  <a:lnTo>
                    <a:pt x="97" y="34"/>
                  </a:lnTo>
                  <a:lnTo>
                    <a:pt x="116" y="25"/>
                  </a:lnTo>
                  <a:lnTo>
                    <a:pt x="136" y="15"/>
                  </a:lnTo>
                  <a:lnTo>
                    <a:pt x="154" y="6"/>
                  </a:lnTo>
                  <a:lnTo>
                    <a:pt x="166" y="0"/>
                  </a:lnTo>
                  <a:lnTo>
                    <a:pt x="177" y="0"/>
                  </a:lnTo>
                  <a:lnTo>
                    <a:pt x="186" y="6"/>
                  </a:lnTo>
                  <a:lnTo>
                    <a:pt x="193" y="15"/>
                  </a:lnTo>
                  <a:lnTo>
                    <a:pt x="201" y="24"/>
                  </a:lnTo>
                  <a:lnTo>
                    <a:pt x="206" y="37"/>
                  </a:lnTo>
                  <a:lnTo>
                    <a:pt x="209" y="49"/>
                  </a:lnTo>
                  <a:lnTo>
                    <a:pt x="210" y="62"/>
                  </a:lnTo>
                  <a:lnTo>
                    <a:pt x="209" y="70"/>
                  </a:lnTo>
                  <a:lnTo>
                    <a:pt x="204" y="93"/>
                  </a:lnTo>
                  <a:lnTo>
                    <a:pt x="197" y="126"/>
                  </a:lnTo>
                  <a:lnTo>
                    <a:pt x="192" y="166"/>
                  </a:lnTo>
                  <a:lnTo>
                    <a:pt x="184" y="207"/>
                  </a:lnTo>
                  <a:lnTo>
                    <a:pt x="178" y="249"/>
                  </a:lnTo>
                  <a:lnTo>
                    <a:pt x="174" y="281"/>
                  </a:lnTo>
                  <a:lnTo>
                    <a:pt x="171" y="307"/>
                  </a:lnTo>
                  <a:close/>
                </a:path>
              </a:pathLst>
            </a:custGeom>
            <a:noFill/>
            <a:ln w="1588">
              <a:solidFill>
                <a:srgbClr val="000000"/>
              </a:solidFill>
              <a:prstDash val="solid"/>
              <a:round/>
              <a:headEnd/>
              <a:tailEnd/>
            </a:ln>
          </p:spPr>
          <p:txBody>
            <a:bodyPr/>
            <a:lstStyle/>
            <a:p>
              <a:endParaRPr lang="en-US"/>
            </a:p>
          </p:txBody>
        </p:sp>
        <p:sp>
          <p:nvSpPr>
            <p:cNvPr id="1242500" name="Freeform 1412"/>
            <p:cNvSpPr>
              <a:spLocks/>
            </p:cNvSpPr>
            <p:nvPr/>
          </p:nvSpPr>
          <p:spPr bwMode="auto">
            <a:xfrm>
              <a:off x="3015" y="1483"/>
              <a:ext cx="116" cy="107"/>
            </a:xfrm>
            <a:custGeom>
              <a:avLst/>
              <a:gdLst/>
              <a:ahLst/>
              <a:cxnLst>
                <a:cxn ang="0">
                  <a:pos x="233" y="213"/>
                </a:cxn>
                <a:cxn ang="0">
                  <a:pos x="230" y="206"/>
                </a:cxn>
                <a:cxn ang="0">
                  <a:pos x="220" y="189"/>
                </a:cxn>
                <a:cxn ang="0">
                  <a:pos x="206" y="167"/>
                </a:cxn>
                <a:cxn ang="0">
                  <a:pos x="189" y="139"/>
                </a:cxn>
                <a:cxn ang="0">
                  <a:pos x="171" y="111"/>
                </a:cxn>
                <a:cxn ang="0">
                  <a:pos x="156" y="83"/>
                </a:cxn>
                <a:cxn ang="0">
                  <a:pos x="140" y="59"/>
                </a:cxn>
                <a:cxn ang="0">
                  <a:pos x="131" y="44"/>
                </a:cxn>
                <a:cxn ang="0">
                  <a:pos x="123" y="32"/>
                </a:cxn>
                <a:cxn ang="0">
                  <a:pos x="118" y="24"/>
                </a:cxn>
                <a:cxn ang="0">
                  <a:pos x="109" y="13"/>
                </a:cxn>
                <a:cxn ang="0">
                  <a:pos x="105" y="6"/>
                </a:cxn>
                <a:cxn ang="0">
                  <a:pos x="99" y="1"/>
                </a:cxn>
                <a:cxn ang="0">
                  <a:pos x="96" y="0"/>
                </a:cxn>
                <a:cxn ang="0">
                  <a:pos x="95" y="1"/>
                </a:cxn>
                <a:cxn ang="0">
                  <a:pos x="93" y="6"/>
                </a:cxn>
                <a:cxn ang="0">
                  <a:pos x="0" y="105"/>
                </a:cxn>
                <a:cxn ang="0">
                  <a:pos x="3" y="108"/>
                </a:cxn>
                <a:cxn ang="0">
                  <a:pos x="13" y="118"/>
                </a:cxn>
                <a:cxn ang="0">
                  <a:pos x="30" y="132"/>
                </a:cxn>
                <a:cxn ang="0">
                  <a:pos x="49" y="149"/>
                </a:cxn>
                <a:cxn ang="0">
                  <a:pos x="73" y="164"/>
                </a:cxn>
                <a:cxn ang="0">
                  <a:pos x="99" y="181"/>
                </a:cxn>
                <a:cxn ang="0">
                  <a:pos x="127" y="191"/>
                </a:cxn>
                <a:cxn ang="0">
                  <a:pos x="154" y="198"/>
                </a:cxn>
                <a:cxn ang="0">
                  <a:pos x="179" y="201"/>
                </a:cxn>
                <a:cxn ang="0">
                  <a:pos x="197" y="203"/>
                </a:cxn>
                <a:cxn ang="0">
                  <a:pos x="212" y="206"/>
                </a:cxn>
                <a:cxn ang="0">
                  <a:pos x="221" y="209"/>
                </a:cxn>
                <a:cxn ang="0">
                  <a:pos x="227" y="210"/>
                </a:cxn>
                <a:cxn ang="0">
                  <a:pos x="231" y="212"/>
                </a:cxn>
                <a:cxn ang="0">
                  <a:pos x="233" y="213"/>
                </a:cxn>
              </a:cxnLst>
              <a:rect l="0" t="0" r="r" b="b"/>
              <a:pathLst>
                <a:path w="233" h="213">
                  <a:moveTo>
                    <a:pt x="233" y="213"/>
                  </a:moveTo>
                  <a:lnTo>
                    <a:pt x="230" y="206"/>
                  </a:lnTo>
                  <a:lnTo>
                    <a:pt x="220" y="189"/>
                  </a:lnTo>
                  <a:lnTo>
                    <a:pt x="206" y="167"/>
                  </a:lnTo>
                  <a:lnTo>
                    <a:pt x="189" y="139"/>
                  </a:lnTo>
                  <a:lnTo>
                    <a:pt x="171" y="111"/>
                  </a:lnTo>
                  <a:lnTo>
                    <a:pt x="156" y="83"/>
                  </a:lnTo>
                  <a:lnTo>
                    <a:pt x="140" y="59"/>
                  </a:lnTo>
                  <a:lnTo>
                    <a:pt x="131" y="44"/>
                  </a:lnTo>
                  <a:lnTo>
                    <a:pt x="123" y="32"/>
                  </a:lnTo>
                  <a:lnTo>
                    <a:pt x="118" y="24"/>
                  </a:lnTo>
                  <a:lnTo>
                    <a:pt x="109" y="13"/>
                  </a:lnTo>
                  <a:lnTo>
                    <a:pt x="105" y="6"/>
                  </a:lnTo>
                  <a:lnTo>
                    <a:pt x="99" y="1"/>
                  </a:lnTo>
                  <a:lnTo>
                    <a:pt x="96" y="0"/>
                  </a:lnTo>
                  <a:lnTo>
                    <a:pt x="95" y="1"/>
                  </a:lnTo>
                  <a:lnTo>
                    <a:pt x="93" y="6"/>
                  </a:lnTo>
                  <a:lnTo>
                    <a:pt x="0" y="105"/>
                  </a:lnTo>
                  <a:lnTo>
                    <a:pt x="3" y="108"/>
                  </a:lnTo>
                  <a:lnTo>
                    <a:pt x="13" y="118"/>
                  </a:lnTo>
                  <a:lnTo>
                    <a:pt x="30" y="132"/>
                  </a:lnTo>
                  <a:lnTo>
                    <a:pt x="49" y="149"/>
                  </a:lnTo>
                  <a:lnTo>
                    <a:pt x="73" y="164"/>
                  </a:lnTo>
                  <a:lnTo>
                    <a:pt x="99" y="181"/>
                  </a:lnTo>
                  <a:lnTo>
                    <a:pt x="127" y="191"/>
                  </a:lnTo>
                  <a:lnTo>
                    <a:pt x="154" y="198"/>
                  </a:lnTo>
                  <a:lnTo>
                    <a:pt x="179" y="201"/>
                  </a:lnTo>
                  <a:lnTo>
                    <a:pt x="197" y="203"/>
                  </a:lnTo>
                  <a:lnTo>
                    <a:pt x="212" y="206"/>
                  </a:lnTo>
                  <a:lnTo>
                    <a:pt x="221" y="209"/>
                  </a:lnTo>
                  <a:lnTo>
                    <a:pt x="227" y="210"/>
                  </a:lnTo>
                  <a:lnTo>
                    <a:pt x="231" y="212"/>
                  </a:lnTo>
                  <a:lnTo>
                    <a:pt x="233" y="213"/>
                  </a:lnTo>
                  <a:close/>
                </a:path>
              </a:pathLst>
            </a:custGeom>
            <a:solidFill>
              <a:srgbClr val="FFFFFF"/>
            </a:solidFill>
            <a:ln w="9525">
              <a:noFill/>
              <a:round/>
              <a:headEnd/>
              <a:tailEnd/>
            </a:ln>
          </p:spPr>
          <p:txBody>
            <a:bodyPr/>
            <a:lstStyle/>
            <a:p>
              <a:endParaRPr lang="en-US"/>
            </a:p>
          </p:txBody>
        </p:sp>
        <p:sp>
          <p:nvSpPr>
            <p:cNvPr id="1242501" name="Freeform 1413"/>
            <p:cNvSpPr>
              <a:spLocks/>
            </p:cNvSpPr>
            <p:nvPr/>
          </p:nvSpPr>
          <p:spPr bwMode="auto">
            <a:xfrm>
              <a:off x="3015" y="1483"/>
              <a:ext cx="116" cy="107"/>
            </a:xfrm>
            <a:custGeom>
              <a:avLst/>
              <a:gdLst/>
              <a:ahLst/>
              <a:cxnLst>
                <a:cxn ang="0">
                  <a:pos x="233" y="213"/>
                </a:cxn>
                <a:cxn ang="0">
                  <a:pos x="233" y="213"/>
                </a:cxn>
                <a:cxn ang="0">
                  <a:pos x="230" y="206"/>
                </a:cxn>
                <a:cxn ang="0">
                  <a:pos x="220" y="189"/>
                </a:cxn>
                <a:cxn ang="0">
                  <a:pos x="206" y="167"/>
                </a:cxn>
                <a:cxn ang="0">
                  <a:pos x="189" y="139"/>
                </a:cxn>
                <a:cxn ang="0">
                  <a:pos x="171" y="111"/>
                </a:cxn>
                <a:cxn ang="0">
                  <a:pos x="156" y="83"/>
                </a:cxn>
                <a:cxn ang="0">
                  <a:pos x="140" y="59"/>
                </a:cxn>
                <a:cxn ang="0">
                  <a:pos x="131" y="44"/>
                </a:cxn>
                <a:cxn ang="0">
                  <a:pos x="123" y="32"/>
                </a:cxn>
                <a:cxn ang="0">
                  <a:pos x="118" y="24"/>
                </a:cxn>
                <a:cxn ang="0">
                  <a:pos x="109" y="13"/>
                </a:cxn>
                <a:cxn ang="0">
                  <a:pos x="105" y="6"/>
                </a:cxn>
                <a:cxn ang="0">
                  <a:pos x="99" y="1"/>
                </a:cxn>
                <a:cxn ang="0">
                  <a:pos x="96" y="0"/>
                </a:cxn>
                <a:cxn ang="0">
                  <a:pos x="95" y="1"/>
                </a:cxn>
                <a:cxn ang="0">
                  <a:pos x="93" y="6"/>
                </a:cxn>
                <a:cxn ang="0">
                  <a:pos x="0" y="105"/>
                </a:cxn>
                <a:cxn ang="0">
                  <a:pos x="3" y="108"/>
                </a:cxn>
                <a:cxn ang="0">
                  <a:pos x="13" y="118"/>
                </a:cxn>
                <a:cxn ang="0">
                  <a:pos x="30" y="132"/>
                </a:cxn>
                <a:cxn ang="0">
                  <a:pos x="49" y="149"/>
                </a:cxn>
                <a:cxn ang="0">
                  <a:pos x="73" y="164"/>
                </a:cxn>
                <a:cxn ang="0">
                  <a:pos x="99" y="181"/>
                </a:cxn>
                <a:cxn ang="0">
                  <a:pos x="127" y="191"/>
                </a:cxn>
                <a:cxn ang="0">
                  <a:pos x="154" y="198"/>
                </a:cxn>
                <a:cxn ang="0">
                  <a:pos x="179" y="201"/>
                </a:cxn>
                <a:cxn ang="0">
                  <a:pos x="197" y="203"/>
                </a:cxn>
                <a:cxn ang="0">
                  <a:pos x="212" y="206"/>
                </a:cxn>
                <a:cxn ang="0">
                  <a:pos x="221" y="209"/>
                </a:cxn>
                <a:cxn ang="0">
                  <a:pos x="227" y="210"/>
                </a:cxn>
                <a:cxn ang="0">
                  <a:pos x="231" y="212"/>
                </a:cxn>
                <a:cxn ang="0">
                  <a:pos x="233" y="213"/>
                </a:cxn>
              </a:cxnLst>
              <a:rect l="0" t="0" r="r" b="b"/>
              <a:pathLst>
                <a:path w="233" h="213">
                  <a:moveTo>
                    <a:pt x="233" y="213"/>
                  </a:moveTo>
                  <a:lnTo>
                    <a:pt x="233" y="213"/>
                  </a:lnTo>
                  <a:lnTo>
                    <a:pt x="230" y="206"/>
                  </a:lnTo>
                  <a:lnTo>
                    <a:pt x="220" y="189"/>
                  </a:lnTo>
                  <a:lnTo>
                    <a:pt x="206" y="167"/>
                  </a:lnTo>
                  <a:lnTo>
                    <a:pt x="189" y="139"/>
                  </a:lnTo>
                  <a:lnTo>
                    <a:pt x="171" y="111"/>
                  </a:lnTo>
                  <a:lnTo>
                    <a:pt x="156" y="83"/>
                  </a:lnTo>
                  <a:lnTo>
                    <a:pt x="140" y="59"/>
                  </a:lnTo>
                  <a:lnTo>
                    <a:pt x="131" y="44"/>
                  </a:lnTo>
                  <a:lnTo>
                    <a:pt x="123" y="32"/>
                  </a:lnTo>
                  <a:lnTo>
                    <a:pt x="118" y="24"/>
                  </a:lnTo>
                  <a:lnTo>
                    <a:pt x="109" y="13"/>
                  </a:lnTo>
                  <a:lnTo>
                    <a:pt x="105" y="6"/>
                  </a:lnTo>
                  <a:lnTo>
                    <a:pt x="99" y="1"/>
                  </a:lnTo>
                  <a:lnTo>
                    <a:pt x="96" y="0"/>
                  </a:lnTo>
                  <a:lnTo>
                    <a:pt x="95" y="1"/>
                  </a:lnTo>
                  <a:lnTo>
                    <a:pt x="93" y="6"/>
                  </a:lnTo>
                  <a:lnTo>
                    <a:pt x="0" y="105"/>
                  </a:lnTo>
                  <a:lnTo>
                    <a:pt x="3" y="108"/>
                  </a:lnTo>
                  <a:lnTo>
                    <a:pt x="13" y="118"/>
                  </a:lnTo>
                  <a:lnTo>
                    <a:pt x="30" y="132"/>
                  </a:lnTo>
                  <a:lnTo>
                    <a:pt x="49" y="149"/>
                  </a:lnTo>
                  <a:lnTo>
                    <a:pt x="73" y="164"/>
                  </a:lnTo>
                  <a:lnTo>
                    <a:pt x="99" y="181"/>
                  </a:lnTo>
                  <a:lnTo>
                    <a:pt x="127" y="191"/>
                  </a:lnTo>
                  <a:lnTo>
                    <a:pt x="154" y="198"/>
                  </a:lnTo>
                  <a:lnTo>
                    <a:pt x="179" y="201"/>
                  </a:lnTo>
                  <a:lnTo>
                    <a:pt x="197" y="203"/>
                  </a:lnTo>
                  <a:lnTo>
                    <a:pt x="212" y="206"/>
                  </a:lnTo>
                  <a:lnTo>
                    <a:pt x="221" y="209"/>
                  </a:lnTo>
                  <a:lnTo>
                    <a:pt x="227" y="210"/>
                  </a:lnTo>
                  <a:lnTo>
                    <a:pt x="231" y="212"/>
                  </a:lnTo>
                  <a:lnTo>
                    <a:pt x="233" y="213"/>
                  </a:lnTo>
                  <a:close/>
                </a:path>
              </a:pathLst>
            </a:custGeom>
            <a:noFill/>
            <a:ln w="1588">
              <a:solidFill>
                <a:srgbClr val="000000"/>
              </a:solidFill>
              <a:prstDash val="solid"/>
              <a:round/>
              <a:headEnd/>
              <a:tailEnd/>
            </a:ln>
          </p:spPr>
          <p:txBody>
            <a:bodyPr/>
            <a:lstStyle/>
            <a:p>
              <a:endParaRPr lang="en-US"/>
            </a:p>
          </p:txBody>
        </p:sp>
        <p:sp>
          <p:nvSpPr>
            <p:cNvPr id="1242502" name="Freeform 1414"/>
            <p:cNvSpPr>
              <a:spLocks/>
            </p:cNvSpPr>
            <p:nvPr/>
          </p:nvSpPr>
          <p:spPr bwMode="auto">
            <a:xfrm>
              <a:off x="3138" y="1468"/>
              <a:ext cx="26" cy="123"/>
            </a:xfrm>
            <a:custGeom>
              <a:avLst/>
              <a:gdLst/>
              <a:ahLst/>
              <a:cxnLst>
                <a:cxn ang="0">
                  <a:pos x="34" y="22"/>
                </a:cxn>
                <a:cxn ang="0">
                  <a:pos x="31" y="38"/>
                </a:cxn>
                <a:cxn ang="0">
                  <a:pos x="27" y="52"/>
                </a:cxn>
                <a:cxn ang="0">
                  <a:pos x="25" y="74"/>
                </a:cxn>
                <a:cxn ang="0">
                  <a:pos x="21" y="93"/>
                </a:cxn>
                <a:cxn ang="0">
                  <a:pos x="21" y="105"/>
                </a:cxn>
                <a:cxn ang="0">
                  <a:pos x="17" y="118"/>
                </a:cxn>
                <a:cxn ang="0">
                  <a:pos x="13" y="135"/>
                </a:cxn>
                <a:cxn ang="0">
                  <a:pos x="12" y="154"/>
                </a:cxn>
                <a:cxn ang="0">
                  <a:pos x="11" y="170"/>
                </a:cxn>
                <a:cxn ang="0">
                  <a:pos x="9" y="186"/>
                </a:cxn>
                <a:cxn ang="0">
                  <a:pos x="4" y="200"/>
                </a:cxn>
                <a:cxn ang="0">
                  <a:pos x="2" y="214"/>
                </a:cxn>
                <a:cxn ang="0">
                  <a:pos x="0" y="232"/>
                </a:cxn>
                <a:cxn ang="0">
                  <a:pos x="5" y="244"/>
                </a:cxn>
                <a:cxn ang="0">
                  <a:pos x="12" y="244"/>
                </a:cxn>
                <a:cxn ang="0">
                  <a:pos x="17" y="234"/>
                </a:cxn>
                <a:cxn ang="0">
                  <a:pos x="17" y="223"/>
                </a:cxn>
                <a:cxn ang="0">
                  <a:pos x="18" y="214"/>
                </a:cxn>
                <a:cxn ang="0">
                  <a:pos x="21" y="206"/>
                </a:cxn>
                <a:cxn ang="0">
                  <a:pos x="25" y="192"/>
                </a:cxn>
                <a:cxn ang="0">
                  <a:pos x="25" y="179"/>
                </a:cxn>
                <a:cxn ang="0">
                  <a:pos x="29" y="160"/>
                </a:cxn>
                <a:cxn ang="0">
                  <a:pos x="34" y="136"/>
                </a:cxn>
                <a:cxn ang="0">
                  <a:pos x="35" y="121"/>
                </a:cxn>
                <a:cxn ang="0">
                  <a:pos x="35" y="114"/>
                </a:cxn>
                <a:cxn ang="0">
                  <a:pos x="36" y="102"/>
                </a:cxn>
                <a:cxn ang="0">
                  <a:pos x="40" y="89"/>
                </a:cxn>
                <a:cxn ang="0">
                  <a:pos x="40" y="75"/>
                </a:cxn>
                <a:cxn ang="0">
                  <a:pos x="44" y="62"/>
                </a:cxn>
                <a:cxn ang="0">
                  <a:pos x="47" y="47"/>
                </a:cxn>
                <a:cxn ang="0">
                  <a:pos x="50" y="31"/>
                </a:cxn>
                <a:cxn ang="0">
                  <a:pos x="53" y="16"/>
                </a:cxn>
                <a:cxn ang="0">
                  <a:pos x="53" y="6"/>
                </a:cxn>
                <a:cxn ang="0">
                  <a:pos x="50" y="0"/>
                </a:cxn>
                <a:cxn ang="0">
                  <a:pos x="43" y="1"/>
                </a:cxn>
                <a:cxn ang="0">
                  <a:pos x="36" y="18"/>
                </a:cxn>
              </a:cxnLst>
              <a:rect l="0" t="0" r="r" b="b"/>
              <a:pathLst>
                <a:path w="53" h="246">
                  <a:moveTo>
                    <a:pt x="36" y="18"/>
                  </a:moveTo>
                  <a:lnTo>
                    <a:pt x="34" y="22"/>
                  </a:lnTo>
                  <a:lnTo>
                    <a:pt x="31" y="31"/>
                  </a:lnTo>
                  <a:lnTo>
                    <a:pt x="31" y="38"/>
                  </a:lnTo>
                  <a:lnTo>
                    <a:pt x="31" y="44"/>
                  </a:lnTo>
                  <a:lnTo>
                    <a:pt x="27" y="52"/>
                  </a:lnTo>
                  <a:lnTo>
                    <a:pt x="26" y="62"/>
                  </a:lnTo>
                  <a:lnTo>
                    <a:pt x="25" y="74"/>
                  </a:lnTo>
                  <a:lnTo>
                    <a:pt x="22" y="87"/>
                  </a:lnTo>
                  <a:lnTo>
                    <a:pt x="21" y="93"/>
                  </a:lnTo>
                  <a:lnTo>
                    <a:pt x="21" y="98"/>
                  </a:lnTo>
                  <a:lnTo>
                    <a:pt x="21" y="105"/>
                  </a:lnTo>
                  <a:lnTo>
                    <a:pt x="20" y="109"/>
                  </a:lnTo>
                  <a:lnTo>
                    <a:pt x="17" y="118"/>
                  </a:lnTo>
                  <a:lnTo>
                    <a:pt x="14" y="127"/>
                  </a:lnTo>
                  <a:lnTo>
                    <a:pt x="13" y="135"/>
                  </a:lnTo>
                  <a:lnTo>
                    <a:pt x="12" y="145"/>
                  </a:lnTo>
                  <a:lnTo>
                    <a:pt x="12" y="154"/>
                  </a:lnTo>
                  <a:lnTo>
                    <a:pt x="11" y="161"/>
                  </a:lnTo>
                  <a:lnTo>
                    <a:pt x="11" y="170"/>
                  </a:lnTo>
                  <a:lnTo>
                    <a:pt x="11" y="179"/>
                  </a:lnTo>
                  <a:lnTo>
                    <a:pt x="9" y="186"/>
                  </a:lnTo>
                  <a:lnTo>
                    <a:pt x="5" y="192"/>
                  </a:lnTo>
                  <a:lnTo>
                    <a:pt x="4" y="200"/>
                  </a:lnTo>
                  <a:lnTo>
                    <a:pt x="3" y="206"/>
                  </a:lnTo>
                  <a:lnTo>
                    <a:pt x="2" y="214"/>
                  </a:lnTo>
                  <a:lnTo>
                    <a:pt x="0" y="223"/>
                  </a:lnTo>
                  <a:lnTo>
                    <a:pt x="0" y="232"/>
                  </a:lnTo>
                  <a:lnTo>
                    <a:pt x="3" y="241"/>
                  </a:lnTo>
                  <a:lnTo>
                    <a:pt x="5" y="244"/>
                  </a:lnTo>
                  <a:lnTo>
                    <a:pt x="9" y="246"/>
                  </a:lnTo>
                  <a:lnTo>
                    <a:pt x="12" y="244"/>
                  </a:lnTo>
                  <a:lnTo>
                    <a:pt x="14" y="241"/>
                  </a:lnTo>
                  <a:lnTo>
                    <a:pt x="17" y="234"/>
                  </a:lnTo>
                  <a:lnTo>
                    <a:pt x="17" y="229"/>
                  </a:lnTo>
                  <a:lnTo>
                    <a:pt x="17" y="223"/>
                  </a:lnTo>
                  <a:lnTo>
                    <a:pt x="17" y="217"/>
                  </a:lnTo>
                  <a:lnTo>
                    <a:pt x="18" y="214"/>
                  </a:lnTo>
                  <a:lnTo>
                    <a:pt x="20" y="209"/>
                  </a:lnTo>
                  <a:lnTo>
                    <a:pt x="21" y="206"/>
                  </a:lnTo>
                  <a:lnTo>
                    <a:pt x="22" y="203"/>
                  </a:lnTo>
                  <a:lnTo>
                    <a:pt x="25" y="192"/>
                  </a:lnTo>
                  <a:lnTo>
                    <a:pt x="25" y="186"/>
                  </a:lnTo>
                  <a:lnTo>
                    <a:pt x="25" y="179"/>
                  </a:lnTo>
                  <a:lnTo>
                    <a:pt x="26" y="170"/>
                  </a:lnTo>
                  <a:lnTo>
                    <a:pt x="29" y="160"/>
                  </a:lnTo>
                  <a:lnTo>
                    <a:pt x="31" y="148"/>
                  </a:lnTo>
                  <a:lnTo>
                    <a:pt x="34" y="136"/>
                  </a:lnTo>
                  <a:lnTo>
                    <a:pt x="35" y="127"/>
                  </a:lnTo>
                  <a:lnTo>
                    <a:pt x="35" y="121"/>
                  </a:lnTo>
                  <a:lnTo>
                    <a:pt x="35" y="117"/>
                  </a:lnTo>
                  <a:lnTo>
                    <a:pt x="35" y="114"/>
                  </a:lnTo>
                  <a:lnTo>
                    <a:pt x="35" y="109"/>
                  </a:lnTo>
                  <a:lnTo>
                    <a:pt x="36" y="102"/>
                  </a:lnTo>
                  <a:lnTo>
                    <a:pt x="38" y="95"/>
                  </a:lnTo>
                  <a:lnTo>
                    <a:pt x="40" y="89"/>
                  </a:lnTo>
                  <a:lnTo>
                    <a:pt x="40" y="83"/>
                  </a:lnTo>
                  <a:lnTo>
                    <a:pt x="40" y="75"/>
                  </a:lnTo>
                  <a:lnTo>
                    <a:pt x="43" y="68"/>
                  </a:lnTo>
                  <a:lnTo>
                    <a:pt x="44" y="62"/>
                  </a:lnTo>
                  <a:lnTo>
                    <a:pt x="45" y="56"/>
                  </a:lnTo>
                  <a:lnTo>
                    <a:pt x="47" y="47"/>
                  </a:lnTo>
                  <a:lnTo>
                    <a:pt x="49" y="38"/>
                  </a:lnTo>
                  <a:lnTo>
                    <a:pt x="50" y="31"/>
                  </a:lnTo>
                  <a:lnTo>
                    <a:pt x="52" y="21"/>
                  </a:lnTo>
                  <a:lnTo>
                    <a:pt x="53" y="16"/>
                  </a:lnTo>
                  <a:lnTo>
                    <a:pt x="53" y="10"/>
                  </a:lnTo>
                  <a:lnTo>
                    <a:pt x="53" y="6"/>
                  </a:lnTo>
                  <a:lnTo>
                    <a:pt x="52" y="1"/>
                  </a:lnTo>
                  <a:lnTo>
                    <a:pt x="50" y="0"/>
                  </a:lnTo>
                  <a:lnTo>
                    <a:pt x="47" y="0"/>
                  </a:lnTo>
                  <a:lnTo>
                    <a:pt x="43" y="1"/>
                  </a:lnTo>
                  <a:lnTo>
                    <a:pt x="40" y="3"/>
                  </a:lnTo>
                  <a:lnTo>
                    <a:pt x="36" y="18"/>
                  </a:lnTo>
                  <a:close/>
                </a:path>
              </a:pathLst>
            </a:custGeom>
            <a:solidFill>
              <a:srgbClr val="FFFFFF"/>
            </a:solidFill>
            <a:ln w="9525">
              <a:noFill/>
              <a:round/>
              <a:headEnd/>
              <a:tailEnd/>
            </a:ln>
          </p:spPr>
          <p:txBody>
            <a:bodyPr/>
            <a:lstStyle/>
            <a:p>
              <a:endParaRPr lang="en-US"/>
            </a:p>
          </p:txBody>
        </p:sp>
        <p:sp>
          <p:nvSpPr>
            <p:cNvPr id="1242503" name="Freeform 1415"/>
            <p:cNvSpPr>
              <a:spLocks/>
            </p:cNvSpPr>
            <p:nvPr/>
          </p:nvSpPr>
          <p:spPr bwMode="auto">
            <a:xfrm>
              <a:off x="3138" y="1468"/>
              <a:ext cx="26" cy="123"/>
            </a:xfrm>
            <a:custGeom>
              <a:avLst/>
              <a:gdLst/>
              <a:ahLst/>
              <a:cxnLst>
                <a:cxn ang="0">
                  <a:pos x="36" y="18"/>
                </a:cxn>
                <a:cxn ang="0">
                  <a:pos x="31" y="31"/>
                </a:cxn>
                <a:cxn ang="0">
                  <a:pos x="31" y="44"/>
                </a:cxn>
                <a:cxn ang="0">
                  <a:pos x="26" y="62"/>
                </a:cxn>
                <a:cxn ang="0">
                  <a:pos x="22" y="87"/>
                </a:cxn>
                <a:cxn ang="0">
                  <a:pos x="21" y="98"/>
                </a:cxn>
                <a:cxn ang="0">
                  <a:pos x="20" y="109"/>
                </a:cxn>
                <a:cxn ang="0">
                  <a:pos x="14" y="127"/>
                </a:cxn>
                <a:cxn ang="0">
                  <a:pos x="12" y="145"/>
                </a:cxn>
                <a:cxn ang="0">
                  <a:pos x="11" y="161"/>
                </a:cxn>
                <a:cxn ang="0">
                  <a:pos x="11" y="179"/>
                </a:cxn>
                <a:cxn ang="0">
                  <a:pos x="5" y="192"/>
                </a:cxn>
                <a:cxn ang="0">
                  <a:pos x="3" y="206"/>
                </a:cxn>
                <a:cxn ang="0">
                  <a:pos x="0" y="223"/>
                </a:cxn>
                <a:cxn ang="0">
                  <a:pos x="3" y="241"/>
                </a:cxn>
                <a:cxn ang="0">
                  <a:pos x="9" y="246"/>
                </a:cxn>
                <a:cxn ang="0">
                  <a:pos x="14" y="241"/>
                </a:cxn>
                <a:cxn ang="0">
                  <a:pos x="17" y="229"/>
                </a:cxn>
                <a:cxn ang="0">
                  <a:pos x="17" y="217"/>
                </a:cxn>
                <a:cxn ang="0">
                  <a:pos x="20" y="209"/>
                </a:cxn>
                <a:cxn ang="0">
                  <a:pos x="22" y="203"/>
                </a:cxn>
                <a:cxn ang="0">
                  <a:pos x="25" y="186"/>
                </a:cxn>
                <a:cxn ang="0">
                  <a:pos x="26" y="170"/>
                </a:cxn>
                <a:cxn ang="0">
                  <a:pos x="31" y="148"/>
                </a:cxn>
                <a:cxn ang="0">
                  <a:pos x="35" y="127"/>
                </a:cxn>
                <a:cxn ang="0">
                  <a:pos x="35" y="117"/>
                </a:cxn>
                <a:cxn ang="0">
                  <a:pos x="35" y="109"/>
                </a:cxn>
                <a:cxn ang="0">
                  <a:pos x="38" y="95"/>
                </a:cxn>
                <a:cxn ang="0">
                  <a:pos x="40" y="83"/>
                </a:cxn>
                <a:cxn ang="0">
                  <a:pos x="43" y="68"/>
                </a:cxn>
                <a:cxn ang="0">
                  <a:pos x="45" y="56"/>
                </a:cxn>
                <a:cxn ang="0">
                  <a:pos x="49" y="38"/>
                </a:cxn>
                <a:cxn ang="0">
                  <a:pos x="52" y="21"/>
                </a:cxn>
                <a:cxn ang="0">
                  <a:pos x="53" y="10"/>
                </a:cxn>
                <a:cxn ang="0">
                  <a:pos x="52" y="1"/>
                </a:cxn>
                <a:cxn ang="0">
                  <a:pos x="47" y="0"/>
                </a:cxn>
                <a:cxn ang="0">
                  <a:pos x="40" y="3"/>
                </a:cxn>
              </a:cxnLst>
              <a:rect l="0" t="0" r="r" b="b"/>
              <a:pathLst>
                <a:path w="53" h="246">
                  <a:moveTo>
                    <a:pt x="36" y="18"/>
                  </a:moveTo>
                  <a:lnTo>
                    <a:pt x="36" y="18"/>
                  </a:lnTo>
                  <a:lnTo>
                    <a:pt x="34" y="22"/>
                  </a:lnTo>
                  <a:lnTo>
                    <a:pt x="31" y="31"/>
                  </a:lnTo>
                  <a:lnTo>
                    <a:pt x="31" y="38"/>
                  </a:lnTo>
                  <a:lnTo>
                    <a:pt x="31" y="44"/>
                  </a:lnTo>
                  <a:lnTo>
                    <a:pt x="27" y="52"/>
                  </a:lnTo>
                  <a:lnTo>
                    <a:pt x="26" y="62"/>
                  </a:lnTo>
                  <a:lnTo>
                    <a:pt x="25" y="74"/>
                  </a:lnTo>
                  <a:lnTo>
                    <a:pt x="22" y="87"/>
                  </a:lnTo>
                  <a:lnTo>
                    <a:pt x="21" y="93"/>
                  </a:lnTo>
                  <a:lnTo>
                    <a:pt x="21" y="98"/>
                  </a:lnTo>
                  <a:lnTo>
                    <a:pt x="21" y="105"/>
                  </a:lnTo>
                  <a:lnTo>
                    <a:pt x="20" y="109"/>
                  </a:lnTo>
                  <a:lnTo>
                    <a:pt x="17" y="118"/>
                  </a:lnTo>
                  <a:lnTo>
                    <a:pt x="14" y="127"/>
                  </a:lnTo>
                  <a:lnTo>
                    <a:pt x="13" y="135"/>
                  </a:lnTo>
                  <a:lnTo>
                    <a:pt x="12" y="145"/>
                  </a:lnTo>
                  <a:lnTo>
                    <a:pt x="12" y="154"/>
                  </a:lnTo>
                  <a:lnTo>
                    <a:pt x="11" y="161"/>
                  </a:lnTo>
                  <a:lnTo>
                    <a:pt x="11" y="170"/>
                  </a:lnTo>
                  <a:lnTo>
                    <a:pt x="11" y="179"/>
                  </a:lnTo>
                  <a:lnTo>
                    <a:pt x="9" y="186"/>
                  </a:lnTo>
                  <a:lnTo>
                    <a:pt x="5" y="192"/>
                  </a:lnTo>
                  <a:lnTo>
                    <a:pt x="4" y="200"/>
                  </a:lnTo>
                  <a:lnTo>
                    <a:pt x="3" y="206"/>
                  </a:lnTo>
                  <a:lnTo>
                    <a:pt x="2" y="214"/>
                  </a:lnTo>
                  <a:lnTo>
                    <a:pt x="0" y="223"/>
                  </a:lnTo>
                  <a:lnTo>
                    <a:pt x="0" y="232"/>
                  </a:lnTo>
                  <a:lnTo>
                    <a:pt x="3" y="241"/>
                  </a:lnTo>
                  <a:lnTo>
                    <a:pt x="5" y="244"/>
                  </a:lnTo>
                  <a:lnTo>
                    <a:pt x="9" y="246"/>
                  </a:lnTo>
                  <a:lnTo>
                    <a:pt x="12" y="244"/>
                  </a:lnTo>
                  <a:lnTo>
                    <a:pt x="14" y="241"/>
                  </a:lnTo>
                  <a:lnTo>
                    <a:pt x="17" y="234"/>
                  </a:lnTo>
                  <a:lnTo>
                    <a:pt x="17" y="229"/>
                  </a:lnTo>
                  <a:lnTo>
                    <a:pt x="17" y="223"/>
                  </a:lnTo>
                  <a:lnTo>
                    <a:pt x="17" y="217"/>
                  </a:lnTo>
                  <a:lnTo>
                    <a:pt x="18" y="214"/>
                  </a:lnTo>
                  <a:lnTo>
                    <a:pt x="20" y="209"/>
                  </a:lnTo>
                  <a:lnTo>
                    <a:pt x="21" y="206"/>
                  </a:lnTo>
                  <a:lnTo>
                    <a:pt x="22" y="203"/>
                  </a:lnTo>
                  <a:lnTo>
                    <a:pt x="25" y="192"/>
                  </a:lnTo>
                  <a:lnTo>
                    <a:pt x="25" y="186"/>
                  </a:lnTo>
                  <a:lnTo>
                    <a:pt x="25" y="179"/>
                  </a:lnTo>
                  <a:lnTo>
                    <a:pt x="26" y="170"/>
                  </a:lnTo>
                  <a:lnTo>
                    <a:pt x="29" y="160"/>
                  </a:lnTo>
                  <a:lnTo>
                    <a:pt x="31" y="148"/>
                  </a:lnTo>
                  <a:lnTo>
                    <a:pt x="34" y="136"/>
                  </a:lnTo>
                  <a:lnTo>
                    <a:pt x="35" y="127"/>
                  </a:lnTo>
                  <a:lnTo>
                    <a:pt x="35" y="121"/>
                  </a:lnTo>
                  <a:lnTo>
                    <a:pt x="35" y="117"/>
                  </a:lnTo>
                  <a:lnTo>
                    <a:pt x="35" y="114"/>
                  </a:lnTo>
                  <a:lnTo>
                    <a:pt x="35" y="109"/>
                  </a:lnTo>
                  <a:lnTo>
                    <a:pt x="36" y="102"/>
                  </a:lnTo>
                  <a:lnTo>
                    <a:pt x="38" y="95"/>
                  </a:lnTo>
                  <a:lnTo>
                    <a:pt x="40" y="89"/>
                  </a:lnTo>
                  <a:lnTo>
                    <a:pt x="40" y="83"/>
                  </a:lnTo>
                  <a:lnTo>
                    <a:pt x="40" y="75"/>
                  </a:lnTo>
                  <a:lnTo>
                    <a:pt x="43" y="68"/>
                  </a:lnTo>
                  <a:lnTo>
                    <a:pt x="44" y="62"/>
                  </a:lnTo>
                  <a:lnTo>
                    <a:pt x="45" y="56"/>
                  </a:lnTo>
                  <a:lnTo>
                    <a:pt x="47" y="47"/>
                  </a:lnTo>
                  <a:lnTo>
                    <a:pt x="49" y="38"/>
                  </a:lnTo>
                  <a:lnTo>
                    <a:pt x="50" y="31"/>
                  </a:lnTo>
                  <a:lnTo>
                    <a:pt x="52" y="21"/>
                  </a:lnTo>
                  <a:lnTo>
                    <a:pt x="53" y="16"/>
                  </a:lnTo>
                  <a:lnTo>
                    <a:pt x="53" y="10"/>
                  </a:lnTo>
                  <a:lnTo>
                    <a:pt x="53" y="6"/>
                  </a:lnTo>
                  <a:lnTo>
                    <a:pt x="52" y="1"/>
                  </a:lnTo>
                  <a:lnTo>
                    <a:pt x="50" y="0"/>
                  </a:lnTo>
                  <a:lnTo>
                    <a:pt x="47" y="0"/>
                  </a:lnTo>
                  <a:lnTo>
                    <a:pt x="43" y="1"/>
                  </a:lnTo>
                  <a:lnTo>
                    <a:pt x="40" y="3"/>
                  </a:lnTo>
                  <a:lnTo>
                    <a:pt x="36" y="18"/>
                  </a:lnTo>
                  <a:close/>
                </a:path>
              </a:pathLst>
            </a:custGeom>
            <a:noFill/>
            <a:ln w="1588">
              <a:solidFill>
                <a:srgbClr val="000000"/>
              </a:solidFill>
              <a:prstDash val="solid"/>
              <a:round/>
              <a:headEnd/>
              <a:tailEnd/>
            </a:ln>
          </p:spPr>
          <p:txBody>
            <a:bodyPr/>
            <a:lstStyle/>
            <a:p>
              <a:endParaRPr lang="en-US"/>
            </a:p>
          </p:txBody>
        </p:sp>
        <p:sp>
          <p:nvSpPr>
            <p:cNvPr id="1242504" name="Freeform 1416"/>
            <p:cNvSpPr>
              <a:spLocks/>
            </p:cNvSpPr>
            <p:nvPr/>
          </p:nvSpPr>
          <p:spPr bwMode="auto">
            <a:xfrm>
              <a:off x="3118" y="1566"/>
              <a:ext cx="19" cy="19"/>
            </a:xfrm>
            <a:custGeom>
              <a:avLst/>
              <a:gdLst/>
              <a:ahLst/>
              <a:cxnLst>
                <a:cxn ang="0">
                  <a:pos x="36" y="36"/>
                </a:cxn>
                <a:cxn ang="0">
                  <a:pos x="27" y="27"/>
                </a:cxn>
                <a:cxn ang="0">
                  <a:pos x="16" y="19"/>
                </a:cxn>
                <a:cxn ang="0">
                  <a:pos x="7" y="11"/>
                </a:cxn>
                <a:cxn ang="0">
                  <a:pos x="0" y="0"/>
                </a:cxn>
                <a:cxn ang="0">
                  <a:pos x="3" y="9"/>
                </a:cxn>
                <a:cxn ang="0">
                  <a:pos x="6" y="17"/>
                </a:cxn>
                <a:cxn ang="0">
                  <a:pos x="10" y="24"/>
                </a:cxn>
                <a:cxn ang="0">
                  <a:pos x="15" y="33"/>
                </a:cxn>
                <a:cxn ang="0">
                  <a:pos x="19" y="37"/>
                </a:cxn>
                <a:cxn ang="0">
                  <a:pos x="24" y="39"/>
                </a:cxn>
                <a:cxn ang="0">
                  <a:pos x="30" y="39"/>
                </a:cxn>
                <a:cxn ang="0">
                  <a:pos x="38" y="34"/>
                </a:cxn>
                <a:cxn ang="0">
                  <a:pos x="38" y="36"/>
                </a:cxn>
                <a:cxn ang="0">
                  <a:pos x="36" y="36"/>
                </a:cxn>
              </a:cxnLst>
              <a:rect l="0" t="0" r="r" b="b"/>
              <a:pathLst>
                <a:path w="38" h="39">
                  <a:moveTo>
                    <a:pt x="36" y="36"/>
                  </a:moveTo>
                  <a:lnTo>
                    <a:pt x="27" y="27"/>
                  </a:lnTo>
                  <a:lnTo>
                    <a:pt x="16" y="19"/>
                  </a:lnTo>
                  <a:lnTo>
                    <a:pt x="7" y="11"/>
                  </a:lnTo>
                  <a:lnTo>
                    <a:pt x="0" y="0"/>
                  </a:lnTo>
                  <a:lnTo>
                    <a:pt x="3" y="9"/>
                  </a:lnTo>
                  <a:lnTo>
                    <a:pt x="6" y="17"/>
                  </a:lnTo>
                  <a:lnTo>
                    <a:pt x="10" y="24"/>
                  </a:lnTo>
                  <a:lnTo>
                    <a:pt x="15" y="33"/>
                  </a:lnTo>
                  <a:lnTo>
                    <a:pt x="19" y="37"/>
                  </a:lnTo>
                  <a:lnTo>
                    <a:pt x="24" y="39"/>
                  </a:lnTo>
                  <a:lnTo>
                    <a:pt x="30" y="39"/>
                  </a:lnTo>
                  <a:lnTo>
                    <a:pt x="38" y="34"/>
                  </a:lnTo>
                  <a:lnTo>
                    <a:pt x="38" y="36"/>
                  </a:lnTo>
                  <a:lnTo>
                    <a:pt x="36" y="36"/>
                  </a:lnTo>
                  <a:close/>
                </a:path>
              </a:pathLst>
            </a:custGeom>
            <a:solidFill>
              <a:srgbClr val="FFFFFF"/>
            </a:solidFill>
            <a:ln w="9525">
              <a:noFill/>
              <a:round/>
              <a:headEnd/>
              <a:tailEnd/>
            </a:ln>
          </p:spPr>
          <p:txBody>
            <a:bodyPr/>
            <a:lstStyle/>
            <a:p>
              <a:endParaRPr lang="en-US"/>
            </a:p>
          </p:txBody>
        </p:sp>
        <p:sp>
          <p:nvSpPr>
            <p:cNvPr id="1242505" name="Freeform 1417"/>
            <p:cNvSpPr>
              <a:spLocks/>
            </p:cNvSpPr>
            <p:nvPr/>
          </p:nvSpPr>
          <p:spPr bwMode="auto">
            <a:xfrm>
              <a:off x="3118" y="1566"/>
              <a:ext cx="19" cy="19"/>
            </a:xfrm>
            <a:custGeom>
              <a:avLst/>
              <a:gdLst/>
              <a:ahLst/>
              <a:cxnLst>
                <a:cxn ang="0">
                  <a:pos x="36" y="36"/>
                </a:cxn>
                <a:cxn ang="0">
                  <a:pos x="36" y="36"/>
                </a:cxn>
                <a:cxn ang="0">
                  <a:pos x="27" y="27"/>
                </a:cxn>
                <a:cxn ang="0">
                  <a:pos x="16" y="19"/>
                </a:cxn>
                <a:cxn ang="0">
                  <a:pos x="7" y="11"/>
                </a:cxn>
                <a:cxn ang="0">
                  <a:pos x="0" y="0"/>
                </a:cxn>
                <a:cxn ang="0">
                  <a:pos x="3" y="9"/>
                </a:cxn>
                <a:cxn ang="0">
                  <a:pos x="6" y="17"/>
                </a:cxn>
                <a:cxn ang="0">
                  <a:pos x="10" y="24"/>
                </a:cxn>
                <a:cxn ang="0">
                  <a:pos x="15" y="33"/>
                </a:cxn>
                <a:cxn ang="0">
                  <a:pos x="19" y="37"/>
                </a:cxn>
                <a:cxn ang="0">
                  <a:pos x="24" y="39"/>
                </a:cxn>
                <a:cxn ang="0">
                  <a:pos x="30" y="39"/>
                </a:cxn>
                <a:cxn ang="0">
                  <a:pos x="38" y="34"/>
                </a:cxn>
                <a:cxn ang="0">
                  <a:pos x="38" y="36"/>
                </a:cxn>
                <a:cxn ang="0">
                  <a:pos x="36" y="36"/>
                </a:cxn>
              </a:cxnLst>
              <a:rect l="0" t="0" r="r" b="b"/>
              <a:pathLst>
                <a:path w="38" h="39">
                  <a:moveTo>
                    <a:pt x="36" y="36"/>
                  </a:moveTo>
                  <a:lnTo>
                    <a:pt x="36" y="36"/>
                  </a:lnTo>
                  <a:lnTo>
                    <a:pt x="27" y="27"/>
                  </a:lnTo>
                  <a:lnTo>
                    <a:pt x="16" y="19"/>
                  </a:lnTo>
                  <a:lnTo>
                    <a:pt x="7" y="11"/>
                  </a:lnTo>
                  <a:lnTo>
                    <a:pt x="0" y="0"/>
                  </a:lnTo>
                  <a:lnTo>
                    <a:pt x="3" y="9"/>
                  </a:lnTo>
                  <a:lnTo>
                    <a:pt x="6" y="17"/>
                  </a:lnTo>
                  <a:lnTo>
                    <a:pt x="10" y="24"/>
                  </a:lnTo>
                  <a:lnTo>
                    <a:pt x="15" y="33"/>
                  </a:lnTo>
                  <a:lnTo>
                    <a:pt x="19" y="37"/>
                  </a:lnTo>
                  <a:lnTo>
                    <a:pt x="24" y="39"/>
                  </a:lnTo>
                  <a:lnTo>
                    <a:pt x="30" y="39"/>
                  </a:lnTo>
                  <a:lnTo>
                    <a:pt x="38" y="34"/>
                  </a:lnTo>
                  <a:lnTo>
                    <a:pt x="38" y="36"/>
                  </a:lnTo>
                  <a:lnTo>
                    <a:pt x="36" y="36"/>
                  </a:lnTo>
                  <a:close/>
                </a:path>
              </a:pathLst>
            </a:custGeom>
            <a:noFill/>
            <a:ln w="1588">
              <a:solidFill>
                <a:srgbClr val="000000"/>
              </a:solidFill>
              <a:prstDash val="solid"/>
              <a:round/>
              <a:headEnd/>
              <a:tailEnd/>
            </a:ln>
          </p:spPr>
          <p:txBody>
            <a:bodyPr/>
            <a:lstStyle/>
            <a:p>
              <a:endParaRPr lang="en-US"/>
            </a:p>
          </p:txBody>
        </p:sp>
        <p:sp>
          <p:nvSpPr>
            <p:cNvPr id="1242506" name="Freeform 1418"/>
            <p:cNvSpPr>
              <a:spLocks/>
            </p:cNvSpPr>
            <p:nvPr/>
          </p:nvSpPr>
          <p:spPr bwMode="auto">
            <a:xfrm>
              <a:off x="3081" y="1506"/>
              <a:ext cx="36" cy="57"/>
            </a:xfrm>
            <a:custGeom>
              <a:avLst/>
              <a:gdLst/>
              <a:ahLst/>
              <a:cxnLst>
                <a:cxn ang="0">
                  <a:pos x="72" y="116"/>
                </a:cxn>
                <a:cxn ang="0">
                  <a:pos x="72" y="116"/>
                </a:cxn>
                <a:cxn ang="0">
                  <a:pos x="68" y="113"/>
                </a:cxn>
                <a:cxn ang="0">
                  <a:pos x="62" y="101"/>
                </a:cxn>
                <a:cxn ang="0">
                  <a:pos x="53" y="86"/>
                </a:cxn>
                <a:cxn ang="0">
                  <a:pos x="42" y="68"/>
                </a:cxn>
                <a:cxn ang="0">
                  <a:pos x="31" y="49"/>
                </a:cxn>
                <a:cxn ang="0">
                  <a:pos x="18" y="30"/>
                </a:cxn>
                <a:cxn ang="0">
                  <a:pos x="8" y="14"/>
                </a:cxn>
                <a:cxn ang="0">
                  <a:pos x="0" y="0"/>
                </a:cxn>
              </a:cxnLst>
              <a:rect l="0" t="0" r="r" b="b"/>
              <a:pathLst>
                <a:path w="72" h="116">
                  <a:moveTo>
                    <a:pt x="72" y="116"/>
                  </a:moveTo>
                  <a:lnTo>
                    <a:pt x="72" y="116"/>
                  </a:lnTo>
                  <a:lnTo>
                    <a:pt x="68" y="113"/>
                  </a:lnTo>
                  <a:lnTo>
                    <a:pt x="62" y="101"/>
                  </a:lnTo>
                  <a:lnTo>
                    <a:pt x="53" y="86"/>
                  </a:lnTo>
                  <a:lnTo>
                    <a:pt x="42" y="68"/>
                  </a:lnTo>
                  <a:lnTo>
                    <a:pt x="31" y="49"/>
                  </a:lnTo>
                  <a:lnTo>
                    <a:pt x="18" y="30"/>
                  </a:lnTo>
                  <a:lnTo>
                    <a:pt x="8" y="14"/>
                  </a:lnTo>
                  <a:lnTo>
                    <a:pt x="0" y="0"/>
                  </a:lnTo>
                </a:path>
              </a:pathLst>
            </a:custGeom>
            <a:noFill/>
            <a:ln w="1588">
              <a:solidFill>
                <a:srgbClr val="000000"/>
              </a:solidFill>
              <a:prstDash val="solid"/>
              <a:round/>
              <a:headEnd/>
              <a:tailEnd/>
            </a:ln>
          </p:spPr>
          <p:txBody>
            <a:bodyPr/>
            <a:lstStyle/>
            <a:p>
              <a:endParaRPr lang="en-US"/>
            </a:p>
          </p:txBody>
        </p:sp>
        <p:sp>
          <p:nvSpPr>
            <p:cNvPr id="1242507" name="Freeform 1419"/>
            <p:cNvSpPr>
              <a:spLocks/>
            </p:cNvSpPr>
            <p:nvPr/>
          </p:nvSpPr>
          <p:spPr bwMode="auto">
            <a:xfrm>
              <a:off x="3159" y="1525"/>
              <a:ext cx="18" cy="27"/>
            </a:xfrm>
            <a:custGeom>
              <a:avLst/>
              <a:gdLst/>
              <a:ahLst/>
              <a:cxnLst>
                <a:cxn ang="0">
                  <a:pos x="35" y="0"/>
                </a:cxn>
                <a:cxn ang="0">
                  <a:pos x="35" y="0"/>
                </a:cxn>
                <a:cxn ang="0">
                  <a:pos x="31" y="6"/>
                </a:cxn>
                <a:cxn ang="0">
                  <a:pos x="27" y="15"/>
                </a:cxn>
                <a:cxn ang="0">
                  <a:pos x="23" y="21"/>
                </a:cxn>
                <a:cxn ang="0">
                  <a:pos x="18" y="29"/>
                </a:cxn>
                <a:cxn ang="0">
                  <a:pos x="14" y="35"/>
                </a:cxn>
                <a:cxn ang="0">
                  <a:pos x="9" y="43"/>
                </a:cxn>
                <a:cxn ang="0">
                  <a:pos x="5" y="49"/>
                </a:cxn>
                <a:cxn ang="0">
                  <a:pos x="0" y="55"/>
                </a:cxn>
              </a:cxnLst>
              <a:rect l="0" t="0" r="r" b="b"/>
              <a:pathLst>
                <a:path w="35" h="55">
                  <a:moveTo>
                    <a:pt x="35" y="0"/>
                  </a:moveTo>
                  <a:lnTo>
                    <a:pt x="35" y="0"/>
                  </a:lnTo>
                  <a:lnTo>
                    <a:pt x="31" y="6"/>
                  </a:lnTo>
                  <a:lnTo>
                    <a:pt x="27" y="15"/>
                  </a:lnTo>
                  <a:lnTo>
                    <a:pt x="23" y="21"/>
                  </a:lnTo>
                  <a:lnTo>
                    <a:pt x="18" y="29"/>
                  </a:lnTo>
                  <a:lnTo>
                    <a:pt x="14" y="35"/>
                  </a:lnTo>
                  <a:lnTo>
                    <a:pt x="9" y="43"/>
                  </a:lnTo>
                  <a:lnTo>
                    <a:pt x="5" y="49"/>
                  </a:lnTo>
                  <a:lnTo>
                    <a:pt x="0" y="55"/>
                  </a:lnTo>
                </a:path>
              </a:pathLst>
            </a:custGeom>
            <a:noFill/>
            <a:ln w="1588">
              <a:solidFill>
                <a:srgbClr val="000000"/>
              </a:solidFill>
              <a:prstDash val="solid"/>
              <a:round/>
              <a:headEnd/>
              <a:tailEnd/>
            </a:ln>
          </p:spPr>
          <p:txBody>
            <a:bodyPr/>
            <a:lstStyle/>
            <a:p>
              <a:endParaRPr lang="en-US"/>
            </a:p>
          </p:txBody>
        </p:sp>
        <p:sp>
          <p:nvSpPr>
            <p:cNvPr id="1242508" name="Freeform 1420"/>
            <p:cNvSpPr>
              <a:spLocks/>
            </p:cNvSpPr>
            <p:nvPr/>
          </p:nvSpPr>
          <p:spPr bwMode="auto">
            <a:xfrm>
              <a:off x="3153" y="1560"/>
              <a:ext cx="31" cy="23"/>
            </a:xfrm>
            <a:custGeom>
              <a:avLst/>
              <a:gdLst/>
              <a:ahLst/>
              <a:cxnLst>
                <a:cxn ang="0">
                  <a:pos x="62" y="0"/>
                </a:cxn>
                <a:cxn ang="0">
                  <a:pos x="62" y="0"/>
                </a:cxn>
                <a:cxn ang="0">
                  <a:pos x="57" y="6"/>
                </a:cxn>
                <a:cxn ang="0">
                  <a:pos x="49" y="15"/>
                </a:cxn>
                <a:cxn ang="0">
                  <a:pos x="41" y="21"/>
                </a:cxn>
                <a:cxn ang="0">
                  <a:pos x="37" y="27"/>
                </a:cxn>
                <a:cxn ang="0">
                  <a:pos x="28" y="33"/>
                </a:cxn>
                <a:cxn ang="0">
                  <a:pos x="19" y="37"/>
                </a:cxn>
                <a:cxn ang="0">
                  <a:pos x="10" y="42"/>
                </a:cxn>
                <a:cxn ang="0">
                  <a:pos x="0" y="46"/>
                </a:cxn>
              </a:cxnLst>
              <a:rect l="0" t="0" r="r" b="b"/>
              <a:pathLst>
                <a:path w="62" h="46">
                  <a:moveTo>
                    <a:pt x="62" y="0"/>
                  </a:moveTo>
                  <a:lnTo>
                    <a:pt x="62" y="0"/>
                  </a:lnTo>
                  <a:lnTo>
                    <a:pt x="57" y="6"/>
                  </a:lnTo>
                  <a:lnTo>
                    <a:pt x="49" y="15"/>
                  </a:lnTo>
                  <a:lnTo>
                    <a:pt x="41" y="21"/>
                  </a:lnTo>
                  <a:lnTo>
                    <a:pt x="37" y="27"/>
                  </a:lnTo>
                  <a:lnTo>
                    <a:pt x="28" y="33"/>
                  </a:lnTo>
                  <a:lnTo>
                    <a:pt x="19" y="37"/>
                  </a:lnTo>
                  <a:lnTo>
                    <a:pt x="10" y="42"/>
                  </a:lnTo>
                  <a:lnTo>
                    <a:pt x="0" y="46"/>
                  </a:lnTo>
                </a:path>
              </a:pathLst>
            </a:custGeom>
            <a:noFill/>
            <a:ln w="1588">
              <a:solidFill>
                <a:srgbClr val="000000"/>
              </a:solidFill>
              <a:prstDash val="solid"/>
              <a:round/>
              <a:headEnd/>
              <a:tailEnd/>
            </a:ln>
          </p:spPr>
          <p:txBody>
            <a:bodyPr/>
            <a:lstStyle/>
            <a:p>
              <a:endParaRPr lang="en-US"/>
            </a:p>
          </p:txBody>
        </p:sp>
        <p:sp>
          <p:nvSpPr>
            <p:cNvPr id="1242509" name="Freeform 1421"/>
            <p:cNvSpPr>
              <a:spLocks/>
            </p:cNvSpPr>
            <p:nvPr/>
          </p:nvSpPr>
          <p:spPr bwMode="auto">
            <a:xfrm>
              <a:off x="3110" y="1525"/>
              <a:ext cx="19" cy="32"/>
            </a:xfrm>
            <a:custGeom>
              <a:avLst/>
              <a:gdLst/>
              <a:ahLst/>
              <a:cxnLst>
                <a:cxn ang="0">
                  <a:pos x="0" y="0"/>
                </a:cxn>
                <a:cxn ang="0">
                  <a:pos x="0" y="0"/>
                </a:cxn>
                <a:cxn ang="0">
                  <a:pos x="3" y="7"/>
                </a:cxn>
                <a:cxn ang="0">
                  <a:pos x="8" y="16"/>
                </a:cxn>
                <a:cxn ang="0">
                  <a:pos x="12" y="25"/>
                </a:cxn>
                <a:cxn ang="0">
                  <a:pos x="16" y="32"/>
                </a:cxn>
                <a:cxn ang="0">
                  <a:pos x="18" y="41"/>
                </a:cxn>
                <a:cxn ang="0">
                  <a:pos x="25" y="49"/>
                </a:cxn>
                <a:cxn ang="0">
                  <a:pos x="31" y="58"/>
                </a:cxn>
                <a:cxn ang="0">
                  <a:pos x="39" y="63"/>
                </a:cxn>
              </a:cxnLst>
              <a:rect l="0" t="0" r="r" b="b"/>
              <a:pathLst>
                <a:path w="39" h="63">
                  <a:moveTo>
                    <a:pt x="0" y="0"/>
                  </a:moveTo>
                  <a:lnTo>
                    <a:pt x="0" y="0"/>
                  </a:lnTo>
                  <a:lnTo>
                    <a:pt x="3" y="7"/>
                  </a:lnTo>
                  <a:lnTo>
                    <a:pt x="8" y="16"/>
                  </a:lnTo>
                  <a:lnTo>
                    <a:pt x="12" y="25"/>
                  </a:lnTo>
                  <a:lnTo>
                    <a:pt x="16" y="32"/>
                  </a:lnTo>
                  <a:lnTo>
                    <a:pt x="18" y="41"/>
                  </a:lnTo>
                  <a:lnTo>
                    <a:pt x="25" y="49"/>
                  </a:lnTo>
                  <a:lnTo>
                    <a:pt x="31" y="58"/>
                  </a:lnTo>
                  <a:lnTo>
                    <a:pt x="39" y="63"/>
                  </a:lnTo>
                </a:path>
              </a:pathLst>
            </a:custGeom>
            <a:noFill/>
            <a:ln w="1588">
              <a:solidFill>
                <a:srgbClr val="000000"/>
              </a:solidFill>
              <a:prstDash val="solid"/>
              <a:round/>
              <a:headEnd/>
              <a:tailEnd/>
            </a:ln>
          </p:spPr>
          <p:txBody>
            <a:bodyPr/>
            <a:lstStyle/>
            <a:p>
              <a:endParaRPr lang="en-US"/>
            </a:p>
          </p:txBody>
        </p:sp>
        <p:sp>
          <p:nvSpPr>
            <p:cNvPr id="1242510" name="Freeform 1422"/>
            <p:cNvSpPr>
              <a:spLocks/>
            </p:cNvSpPr>
            <p:nvPr/>
          </p:nvSpPr>
          <p:spPr bwMode="auto">
            <a:xfrm>
              <a:off x="3122" y="1515"/>
              <a:ext cx="16" cy="21"/>
            </a:xfrm>
            <a:custGeom>
              <a:avLst/>
              <a:gdLst/>
              <a:ahLst/>
              <a:cxnLst>
                <a:cxn ang="0">
                  <a:pos x="32" y="43"/>
                </a:cxn>
                <a:cxn ang="0">
                  <a:pos x="32" y="43"/>
                </a:cxn>
                <a:cxn ang="0">
                  <a:pos x="21" y="34"/>
                </a:cxn>
                <a:cxn ang="0">
                  <a:pos x="15" y="24"/>
                </a:cxn>
                <a:cxn ang="0">
                  <a:pos x="9" y="13"/>
                </a:cxn>
                <a:cxn ang="0">
                  <a:pos x="0" y="0"/>
                </a:cxn>
              </a:cxnLst>
              <a:rect l="0" t="0" r="r" b="b"/>
              <a:pathLst>
                <a:path w="32" h="43">
                  <a:moveTo>
                    <a:pt x="32" y="43"/>
                  </a:moveTo>
                  <a:lnTo>
                    <a:pt x="32" y="43"/>
                  </a:lnTo>
                  <a:lnTo>
                    <a:pt x="21" y="34"/>
                  </a:lnTo>
                  <a:lnTo>
                    <a:pt x="15" y="24"/>
                  </a:lnTo>
                  <a:lnTo>
                    <a:pt x="9" y="13"/>
                  </a:lnTo>
                  <a:lnTo>
                    <a:pt x="0" y="0"/>
                  </a:lnTo>
                </a:path>
              </a:pathLst>
            </a:custGeom>
            <a:noFill/>
            <a:ln w="1588">
              <a:solidFill>
                <a:srgbClr val="000000"/>
              </a:solidFill>
              <a:prstDash val="solid"/>
              <a:round/>
              <a:headEnd/>
              <a:tailEnd/>
            </a:ln>
          </p:spPr>
          <p:txBody>
            <a:bodyPr/>
            <a:lstStyle/>
            <a:p>
              <a:endParaRPr lang="en-US"/>
            </a:p>
          </p:txBody>
        </p:sp>
        <p:sp>
          <p:nvSpPr>
            <p:cNvPr id="1242511" name="Freeform 1423"/>
            <p:cNvSpPr>
              <a:spLocks/>
            </p:cNvSpPr>
            <p:nvPr/>
          </p:nvSpPr>
          <p:spPr bwMode="auto">
            <a:xfrm>
              <a:off x="3035" y="1535"/>
              <a:ext cx="38" cy="18"/>
            </a:xfrm>
            <a:custGeom>
              <a:avLst/>
              <a:gdLst/>
              <a:ahLst/>
              <a:cxnLst>
                <a:cxn ang="0">
                  <a:pos x="0" y="0"/>
                </a:cxn>
                <a:cxn ang="0">
                  <a:pos x="0" y="0"/>
                </a:cxn>
                <a:cxn ang="0">
                  <a:pos x="9" y="6"/>
                </a:cxn>
                <a:cxn ang="0">
                  <a:pos x="18" y="12"/>
                </a:cxn>
                <a:cxn ang="0">
                  <a:pos x="28" y="16"/>
                </a:cxn>
                <a:cxn ang="0">
                  <a:pos x="37" y="24"/>
                </a:cxn>
                <a:cxn ang="0">
                  <a:pos x="46" y="28"/>
                </a:cxn>
                <a:cxn ang="0">
                  <a:pos x="55" y="31"/>
                </a:cxn>
                <a:cxn ang="0">
                  <a:pos x="65" y="36"/>
                </a:cxn>
                <a:cxn ang="0">
                  <a:pos x="76" y="37"/>
                </a:cxn>
              </a:cxnLst>
              <a:rect l="0" t="0" r="r" b="b"/>
              <a:pathLst>
                <a:path w="76" h="37">
                  <a:moveTo>
                    <a:pt x="0" y="0"/>
                  </a:moveTo>
                  <a:lnTo>
                    <a:pt x="0" y="0"/>
                  </a:lnTo>
                  <a:lnTo>
                    <a:pt x="9" y="6"/>
                  </a:lnTo>
                  <a:lnTo>
                    <a:pt x="18" y="12"/>
                  </a:lnTo>
                  <a:lnTo>
                    <a:pt x="28" y="16"/>
                  </a:lnTo>
                  <a:lnTo>
                    <a:pt x="37" y="24"/>
                  </a:lnTo>
                  <a:lnTo>
                    <a:pt x="46" y="28"/>
                  </a:lnTo>
                  <a:lnTo>
                    <a:pt x="55" y="31"/>
                  </a:lnTo>
                  <a:lnTo>
                    <a:pt x="65" y="36"/>
                  </a:lnTo>
                  <a:lnTo>
                    <a:pt x="76" y="37"/>
                  </a:lnTo>
                </a:path>
              </a:pathLst>
            </a:custGeom>
            <a:noFill/>
            <a:ln w="1588">
              <a:solidFill>
                <a:srgbClr val="000000"/>
              </a:solidFill>
              <a:prstDash val="solid"/>
              <a:round/>
              <a:headEnd/>
              <a:tailEnd/>
            </a:ln>
          </p:spPr>
          <p:txBody>
            <a:bodyPr/>
            <a:lstStyle/>
            <a:p>
              <a:endParaRPr lang="en-US"/>
            </a:p>
          </p:txBody>
        </p:sp>
        <p:sp>
          <p:nvSpPr>
            <p:cNvPr id="1242512" name="Freeform 1424"/>
            <p:cNvSpPr>
              <a:spLocks/>
            </p:cNvSpPr>
            <p:nvPr/>
          </p:nvSpPr>
          <p:spPr bwMode="auto">
            <a:xfrm>
              <a:off x="3081" y="1540"/>
              <a:ext cx="20" cy="20"/>
            </a:xfrm>
            <a:custGeom>
              <a:avLst/>
              <a:gdLst/>
              <a:ahLst/>
              <a:cxnLst>
                <a:cxn ang="0">
                  <a:pos x="41" y="38"/>
                </a:cxn>
                <a:cxn ang="0">
                  <a:pos x="41" y="38"/>
                </a:cxn>
                <a:cxn ang="0">
                  <a:pos x="32" y="28"/>
                </a:cxn>
                <a:cxn ang="0">
                  <a:pos x="22" y="18"/>
                </a:cxn>
                <a:cxn ang="0">
                  <a:pos x="10" y="10"/>
                </a:cxn>
                <a:cxn ang="0">
                  <a:pos x="0" y="0"/>
                </a:cxn>
              </a:cxnLst>
              <a:rect l="0" t="0" r="r" b="b"/>
              <a:pathLst>
                <a:path w="41" h="38">
                  <a:moveTo>
                    <a:pt x="41" y="38"/>
                  </a:moveTo>
                  <a:lnTo>
                    <a:pt x="41" y="38"/>
                  </a:lnTo>
                  <a:lnTo>
                    <a:pt x="32" y="28"/>
                  </a:lnTo>
                  <a:lnTo>
                    <a:pt x="22" y="18"/>
                  </a:lnTo>
                  <a:lnTo>
                    <a:pt x="10" y="10"/>
                  </a:lnTo>
                  <a:lnTo>
                    <a:pt x="0" y="0"/>
                  </a:lnTo>
                </a:path>
              </a:pathLst>
            </a:custGeom>
            <a:noFill/>
            <a:ln w="1588">
              <a:solidFill>
                <a:srgbClr val="000000"/>
              </a:solidFill>
              <a:prstDash val="solid"/>
              <a:round/>
              <a:headEnd/>
              <a:tailEnd/>
            </a:ln>
          </p:spPr>
          <p:txBody>
            <a:bodyPr/>
            <a:lstStyle/>
            <a:p>
              <a:endParaRPr lang="en-US"/>
            </a:p>
          </p:txBody>
        </p:sp>
        <p:sp>
          <p:nvSpPr>
            <p:cNvPr id="1242513" name="Freeform 1425"/>
            <p:cNvSpPr>
              <a:spLocks/>
            </p:cNvSpPr>
            <p:nvPr/>
          </p:nvSpPr>
          <p:spPr bwMode="auto">
            <a:xfrm>
              <a:off x="3015" y="1536"/>
              <a:ext cx="77" cy="47"/>
            </a:xfrm>
            <a:custGeom>
              <a:avLst/>
              <a:gdLst/>
              <a:ahLst/>
              <a:cxnLst>
                <a:cxn ang="0">
                  <a:pos x="154" y="93"/>
                </a:cxn>
                <a:cxn ang="0">
                  <a:pos x="154" y="93"/>
                </a:cxn>
                <a:cxn ang="0">
                  <a:pos x="127" y="86"/>
                </a:cxn>
                <a:cxn ang="0">
                  <a:pos x="100" y="76"/>
                </a:cxn>
                <a:cxn ang="0">
                  <a:pos x="73" y="59"/>
                </a:cxn>
                <a:cxn ang="0">
                  <a:pos x="49" y="44"/>
                </a:cxn>
                <a:cxn ang="0">
                  <a:pos x="30" y="27"/>
                </a:cxn>
                <a:cxn ang="0">
                  <a:pos x="13" y="13"/>
                </a:cxn>
                <a:cxn ang="0">
                  <a:pos x="3" y="3"/>
                </a:cxn>
                <a:cxn ang="0">
                  <a:pos x="0" y="0"/>
                </a:cxn>
              </a:cxnLst>
              <a:rect l="0" t="0" r="r" b="b"/>
              <a:pathLst>
                <a:path w="154" h="93">
                  <a:moveTo>
                    <a:pt x="154" y="93"/>
                  </a:moveTo>
                  <a:lnTo>
                    <a:pt x="154" y="93"/>
                  </a:lnTo>
                  <a:lnTo>
                    <a:pt x="127" y="86"/>
                  </a:lnTo>
                  <a:lnTo>
                    <a:pt x="100" y="76"/>
                  </a:lnTo>
                  <a:lnTo>
                    <a:pt x="73" y="59"/>
                  </a:lnTo>
                  <a:lnTo>
                    <a:pt x="49" y="44"/>
                  </a:lnTo>
                  <a:lnTo>
                    <a:pt x="30" y="27"/>
                  </a:lnTo>
                  <a:lnTo>
                    <a:pt x="13" y="13"/>
                  </a:lnTo>
                  <a:lnTo>
                    <a:pt x="3" y="3"/>
                  </a:lnTo>
                  <a:lnTo>
                    <a:pt x="0" y="0"/>
                  </a:lnTo>
                </a:path>
              </a:pathLst>
            </a:custGeom>
            <a:noFill/>
            <a:ln w="1588">
              <a:solidFill>
                <a:srgbClr val="000000"/>
              </a:solidFill>
              <a:prstDash val="solid"/>
              <a:round/>
              <a:headEnd/>
              <a:tailEnd/>
            </a:ln>
          </p:spPr>
          <p:txBody>
            <a:bodyPr/>
            <a:lstStyle/>
            <a:p>
              <a:endParaRPr lang="en-US"/>
            </a:p>
          </p:txBody>
        </p:sp>
        <p:sp>
          <p:nvSpPr>
            <p:cNvPr id="1242514" name="Freeform 1426"/>
            <p:cNvSpPr>
              <a:spLocks/>
            </p:cNvSpPr>
            <p:nvPr/>
          </p:nvSpPr>
          <p:spPr bwMode="auto">
            <a:xfrm>
              <a:off x="3028" y="1549"/>
              <a:ext cx="223" cy="393"/>
            </a:xfrm>
            <a:custGeom>
              <a:avLst/>
              <a:gdLst/>
              <a:ahLst/>
              <a:cxnLst>
                <a:cxn ang="0">
                  <a:pos x="37" y="117"/>
                </a:cxn>
                <a:cxn ang="0">
                  <a:pos x="26" y="70"/>
                </a:cxn>
                <a:cxn ang="0">
                  <a:pos x="10" y="28"/>
                </a:cxn>
                <a:cxn ang="0">
                  <a:pos x="1" y="5"/>
                </a:cxn>
                <a:cxn ang="0">
                  <a:pos x="2" y="5"/>
                </a:cxn>
                <a:cxn ang="0">
                  <a:pos x="28" y="22"/>
                </a:cxn>
                <a:cxn ang="0">
                  <a:pos x="73" y="49"/>
                </a:cxn>
                <a:cxn ang="0">
                  <a:pos x="131" y="67"/>
                </a:cxn>
                <a:cxn ang="0">
                  <a:pos x="178" y="70"/>
                </a:cxn>
                <a:cxn ang="0">
                  <a:pos x="214" y="67"/>
                </a:cxn>
                <a:cxn ang="0">
                  <a:pos x="255" y="64"/>
                </a:cxn>
                <a:cxn ang="0">
                  <a:pos x="296" y="56"/>
                </a:cxn>
                <a:cxn ang="0">
                  <a:pos x="337" y="51"/>
                </a:cxn>
                <a:cxn ang="0">
                  <a:pos x="376" y="42"/>
                </a:cxn>
                <a:cxn ang="0">
                  <a:pos x="408" y="34"/>
                </a:cxn>
                <a:cxn ang="0">
                  <a:pos x="434" y="28"/>
                </a:cxn>
                <a:cxn ang="0">
                  <a:pos x="427" y="209"/>
                </a:cxn>
                <a:cxn ang="0">
                  <a:pos x="218" y="788"/>
                </a:cxn>
                <a:cxn ang="0">
                  <a:pos x="213" y="748"/>
                </a:cxn>
                <a:cxn ang="0">
                  <a:pos x="205" y="709"/>
                </a:cxn>
                <a:cxn ang="0">
                  <a:pos x="194" y="672"/>
                </a:cxn>
                <a:cxn ang="0">
                  <a:pos x="173" y="644"/>
                </a:cxn>
                <a:cxn ang="0">
                  <a:pos x="151" y="622"/>
                </a:cxn>
                <a:cxn ang="0">
                  <a:pos x="131" y="597"/>
                </a:cxn>
                <a:cxn ang="0">
                  <a:pos x="115" y="570"/>
                </a:cxn>
                <a:cxn ang="0">
                  <a:pos x="103" y="536"/>
                </a:cxn>
                <a:cxn ang="0">
                  <a:pos x="97" y="518"/>
                </a:cxn>
                <a:cxn ang="0">
                  <a:pos x="88" y="480"/>
                </a:cxn>
                <a:cxn ang="0">
                  <a:pos x="77" y="433"/>
                </a:cxn>
                <a:cxn ang="0">
                  <a:pos x="69" y="397"/>
                </a:cxn>
                <a:cxn ang="0">
                  <a:pos x="60" y="333"/>
                </a:cxn>
                <a:cxn ang="0">
                  <a:pos x="53" y="265"/>
                </a:cxn>
                <a:cxn ang="0">
                  <a:pos x="46" y="199"/>
                </a:cxn>
                <a:cxn ang="0">
                  <a:pos x="40" y="142"/>
                </a:cxn>
              </a:cxnLst>
              <a:rect l="0" t="0" r="r" b="b"/>
              <a:pathLst>
                <a:path w="445" h="788">
                  <a:moveTo>
                    <a:pt x="40" y="142"/>
                  </a:moveTo>
                  <a:lnTo>
                    <a:pt x="37" y="117"/>
                  </a:lnTo>
                  <a:lnTo>
                    <a:pt x="31" y="93"/>
                  </a:lnTo>
                  <a:lnTo>
                    <a:pt x="26" y="70"/>
                  </a:lnTo>
                  <a:lnTo>
                    <a:pt x="18" y="46"/>
                  </a:lnTo>
                  <a:lnTo>
                    <a:pt x="10" y="28"/>
                  </a:lnTo>
                  <a:lnTo>
                    <a:pt x="5" y="14"/>
                  </a:lnTo>
                  <a:lnTo>
                    <a:pt x="1" y="5"/>
                  </a:lnTo>
                  <a:lnTo>
                    <a:pt x="0" y="0"/>
                  </a:lnTo>
                  <a:lnTo>
                    <a:pt x="2" y="5"/>
                  </a:lnTo>
                  <a:lnTo>
                    <a:pt x="13" y="12"/>
                  </a:lnTo>
                  <a:lnTo>
                    <a:pt x="28" y="22"/>
                  </a:lnTo>
                  <a:lnTo>
                    <a:pt x="49" y="34"/>
                  </a:lnTo>
                  <a:lnTo>
                    <a:pt x="73" y="49"/>
                  </a:lnTo>
                  <a:lnTo>
                    <a:pt x="101" y="58"/>
                  </a:lnTo>
                  <a:lnTo>
                    <a:pt x="131" y="67"/>
                  </a:lnTo>
                  <a:lnTo>
                    <a:pt x="162" y="70"/>
                  </a:lnTo>
                  <a:lnTo>
                    <a:pt x="178" y="70"/>
                  </a:lnTo>
                  <a:lnTo>
                    <a:pt x="196" y="68"/>
                  </a:lnTo>
                  <a:lnTo>
                    <a:pt x="214" y="67"/>
                  </a:lnTo>
                  <a:lnTo>
                    <a:pt x="235" y="65"/>
                  </a:lnTo>
                  <a:lnTo>
                    <a:pt x="255" y="64"/>
                  </a:lnTo>
                  <a:lnTo>
                    <a:pt x="277" y="59"/>
                  </a:lnTo>
                  <a:lnTo>
                    <a:pt x="296" y="56"/>
                  </a:lnTo>
                  <a:lnTo>
                    <a:pt x="318" y="53"/>
                  </a:lnTo>
                  <a:lnTo>
                    <a:pt x="337" y="51"/>
                  </a:lnTo>
                  <a:lnTo>
                    <a:pt x="357" y="45"/>
                  </a:lnTo>
                  <a:lnTo>
                    <a:pt x="376" y="42"/>
                  </a:lnTo>
                  <a:lnTo>
                    <a:pt x="394" y="39"/>
                  </a:lnTo>
                  <a:lnTo>
                    <a:pt x="408" y="34"/>
                  </a:lnTo>
                  <a:lnTo>
                    <a:pt x="422" y="31"/>
                  </a:lnTo>
                  <a:lnTo>
                    <a:pt x="434" y="28"/>
                  </a:lnTo>
                  <a:lnTo>
                    <a:pt x="445" y="25"/>
                  </a:lnTo>
                  <a:lnTo>
                    <a:pt x="427" y="209"/>
                  </a:lnTo>
                  <a:lnTo>
                    <a:pt x="350" y="421"/>
                  </a:lnTo>
                  <a:lnTo>
                    <a:pt x="218" y="788"/>
                  </a:lnTo>
                  <a:lnTo>
                    <a:pt x="214" y="769"/>
                  </a:lnTo>
                  <a:lnTo>
                    <a:pt x="213" y="748"/>
                  </a:lnTo>
                  <a:lnTo>
                    <a:pt x="210" y="727"/>
                  </a:lnTo>
                  <a:lnTo>
                    <a:pt x="205" y="709"/>
                  </a:lnTo>
                  <a:lnTo>
                    <a:pt x="199" y="692"/>
                  </a:lnTo>
                  <a:lnTo>
                    <a:pt x="194" y="672"/>
                  </a:lnTo>
                  <a:lnTo>
                    <a:pt x="185" y="658"/>
                  </a:lnTo>
                  <a:lnTo>
                    <a:pt x="173" y="644"/>
                  </a:lnTo>
                  <a:lnTo>
                    <a:pt x="162" y="634"/>
                  </a:lnTo>
                  <a:lnTo>
                    <a:pt x="151" y="622"/>
                  </a:lnTo>
                  <a:lnTo>
                    <a:pt x="141" y="610"/>
                  </a:lnTo>
                  <a:lnTo>
                    <a:pt x="131" y="597"/>
                  </a:lnTo>
                  <a:lnTo>
                    <a:pt x="123" y="584"/>
                  </a:lnTo>
                  <a:lnTo>
                    <a:pt x="115" y="570"/>
                  </a:lnTo>
                  <a:lnTo>
                    <a:pt x="109" y="554"/>
                  </a:lnTo>
                  <a:lnTo>
                    <a:pt x="103" y="536"/>
                  </a:lnTo>
                  <a:lnTo>
                    <a:pt x="101" y="530"/>
                  </a:lnTo>
                  <a:lnTo>
                    <a:pt x="97" y="518"/>
                  </a:lnTo>
                  <a:lnTo>
                    <a:pt x="94" y="501"/>
                  </a:lnTo>
                  <a:lnTo>
                    <a:pt x="88" y="480"/>
                  </a:lnTo>
                  <a:lnTo>
                    <a:pt x="83" y="456"/>
                  </a:lnTo>
                  <a:lnTo>
                    <a:pt x="77" y="433"/>
                  </a:lnTo>
                  <a:lnTo>
                    <a:pt x="72" y="413"/>
                  </a:lnTo>
                  <a:lnTo>
                    <a:pt x="69" y="397"/>
                  </a:lnTo>
                  <a:lnTo>
                    <a:pt x="64" y="366"/>
                  </a:lnTo>
                  <a:lnTo>
                    <a:pt x="60" y="333"/>
                  </a:lnTo>
                  <a:lnTo>
                    <a:pt x="55" y="298"/>
                  </a:lnTo>
                  <a:lnTo>
                    <a:pt x="53" y="265"/>
                  </a:lnTo>
                  <a:lnTo>
                    <a:pt x="49" y="230"/>
                  </a:lnTo>
                  <a:lnTo>
                    <a:pt x="46" y="199"/>
                  </a:lnTo>
                  <a:lnTo>
                    <a:pt x="44" y="169"/>
                  </a:lnTo>
                  <a:lnTo>
                    <a:pt x="40" y="142"/>
                  </a:lnTo>
                  <a:close/>
                </a:path>
              </a:pathLst>
            </a:custGeom>
            <a:solidFill>
              <a:srgbClr val="FFFFFF"/>
            </a:solidFill>
            <a:ln w="9525">
              <a:noFill/>
              <a:round/>
              <a:headEnd/>
              <a:tailEnd/>
            </a:ln>
          </p:spPr>
          <p:txBody>
            <a:bodyPr/>
            <a:lstStyle/>
            <a:p>
              <a:endParaRPr lang="en-US"/>
            </a:p>
          </p:txBody>
        </p:sp>
        <p:sp>
          <p:nvSpPr>
            <p:cNvPr id="1242515" name="Freeform 1427"/>
            <p:cNvSpPr>
              <a:spLocks/>
            </p:cNvSpPr>
            <p:nvPr/>
          </p:nvSpPr>
          <p:spPr bwMode="auto">
            <a:xfrm>
              <a:off x="3028" y="1549"/>
              <a:ext cx="223" cy="393"/>
            </a:xfrm>
            <a:custGeom>
              <a:avLst/>
              <a:gdLst/>
              <a:ahLst/>
              <a:cxnLst>
                <a:cxn ang="0">
                  <a:pos x="40" y="142"/>
                </a:cxn>
                <a:cxn ang="0">
                  <a:pos x="31" y="93"/>
                </a:cxn>
                <a:cxn ang="0">
                  <a:pos x="18" y="46"/>
                </a:cxn>
                <a:cxn ang="0">
                  <a:pos x="5" y="14"/>
                </a:cxn>
                <a:cxn ang="0">
                  <a:pos x="0" y="0"/>
                </a:cxn>
                <a:cxn ang="0">
                  <a:pos x="13" y="12"/>
                </a:cxn>
                <a:cxn ang="0">
                  <a:pos x="49" y="34"/>
                </a:cxn>
                <a:cxn ang="0">
                  <a:pos x="101" y="58"/>
                </a:cxn>
                <a:cxn ang="0">
                  <a:pos x="162" y="70"/>
                </a:cxn>
                <a:cxn ang="0">
                  <a:pos x="196" y="68"/>
                </a:cxn>
                <a:cxn ang="0">
                  <a:pos x="235" y="65"/>
                </a:cxn>
                <a:cxn ang="0">
                  <a:pos x="277" y="59"/>
                </a:cxn>
                <a:cxn ang="0">
                  <a:pos x="318" y="53"/>
                </a:cxn>
                <a:cxn ang="0">
                  <a:pos x="357" y="45"/>
                </a:cxn>
                <a:cxn ang="0">
                  <a:pos x="394" y="39"/>
                </a:cxn>
                <a:cxn ang="0">
                  <a:pos x="422" y="31"/>
                </a:cxn>
                <a:cxn ang="0">
                  <a:pos x="445" y="25"/>
                </a:cxn>
                <a:cxn ang="0">
                  <a:pos x="350" y="421"/>
                </a:cxn>
                <a:cxn ang="0">
                  <a:pos x="214" y="769"/>
                </a:cxn>
                <a:cxn ang="0">
                  <a:pos x="210" y="727"/>
                </a:cxn>
                <a:cxn ang="0">
                  <a:pos x="199" y="692"/>
                </a:cxn>
                <a:cxn ang="0">
                  <a:pos x="185" y="658"/>
                </a:cxn>
                <a:cxn ang="0">
                  <a:pos x="162" y="634"/>
                </a:cxn>
                <a:cxn ang="0">
                  <a:pos x="141" y="610"/>
                </a:cxn>
                <a:cxn ang="0">
                  <a:pos x="123" y="584"/>
                </a:cxn>
                <a:cxn ang="0">
                  <a:pos x="109" y="554"/>
                </a:cxn>
                <a:cxn ang="0">
                  <a:pos x="101" y="530"/>
                </a:cxn>
                <a:cxn ang="0">
                  <a:pos x="94" y="501"/>
                </a:cxn>
                <a:cxn ang="0">
                  <a:pos x="83" y="456"/>
                </a:cxn>
                <a:cxn ang="0">
                  <a:pos x="72" y="413"/>
                </a:cxn>
                <a:cxn ang="0">
                  <a:pos x="64" y="366"/>
                </a:cxn>
                <a:cxn ang="0">
                  <a:pos x="55" y="298"/>
                </a:cxn>
                <a:cxn ang="0">
                  <a:pos x="49" y="230"/>
                </a:cxn>
                <a:cxn ang="0">
                  <a:pos x="44" y="169"/>
                </a:cxn>
              </a:cxnLst>
              <a:rect l="0" t="0" r="r" b="b"/>
              <a:pathLst>
                <a:path w="445" h="788">
                  <a:moveTo>
                    <a:pt x="40" y="142"/>
                  </a:moveTo>
                  <a:lnTo>
                    <a:pt x="40" y="142"/>
                  </a:lnTo>
                  <a:lnTo>
                    <a:pt x="37" y="117"/>
                  </a:lnTo>
                  <a:lnTo>
                    <a:pt x="31" y="93"/>
                  </a:lnTo>
                  <a:lnTo>
                    <a:pt x="26" y="70"/>
                  </a:lnTo>
                  <a:lnTo>
                    <a:pt x="18" y="46"/>
                  </a:lnTo>
                  <a:lnTo>
                    <a:pt x="10" y="28"/>
                  </a:lnTo>
                  <a:lnTo>
                    <a:pt x="5" y="14"/>
                  </a:lnTo>
                  <a:lnTo>
                    <a:pt x="1" y="5"/>
                  </a:lnTo>
                  <a:lnTo>
                    <a:pt x="0" y="0"/>
                  </a:lnTo>
                  <a:lnTo>
                    <a:pt x="2" y="5"/>
                  </a:lnTo>
                  <a:lnTo>
                    <a:pt x="13" y="12"/>
                  </a:lnTo>
                  <a:lnTo>
                    <a:pt x="28" y="22"/>
                  </a:lnTo>
                  <a:lnTo>
                    <a:pt x="49" y="34"/>
                  </a:lnTo>
                  <a:lnTo>
                    <a:pt x="73" y="49"/>
                  </a:lnTo>
                  <a:lnTo>
                    <a:pt x="101" y="58"/>
                  </a:lnTo>
                  <a:lnTo>
                    <a:pt x="131" y="67"/>
                  </a:lnTo>
                  <a:lnTo>
                    <a:pt x="162" y="70"/>
                  </a:lnTo>
                  <a:lnTo>
                    <a:pt x="178" y="70"/>
                  </a:lnTo>
                  <a:lnTo>
                    <a:pt x="196" y="68"/>
                  </a:lnTo>
                  <a:lnTo>
                    <a:pt x="214" y="67"/>
                  </a:lnTo>
                  <a:lnTo>
                    <a:pt x="235" y="65"/>
                  </a:lnTo>
                  <a:lnTo>
                    <a:pt x="255" y="64"/>
                  </a:lnTo>
                  <a:lnTo>
                    <a:pt x="277" y="59"/>
                  </a:lnTo>
                  <a:lnTo>
                    <a:pt x="296" y="56"/>
                  </a:lnTo>
                  <a:lnTo>
                    <a:pt x="318" y="53"/>
                  </a:lnTo>
                  <a:lnTo>
                    <a:pt x="337" y="51"/>
                  </a:lnTo>
                  <a:lnTo>
                    <a:pt x="357" y="45"/>
                  </a:lnTo>
                  <a:lnTo>
                    <a:pt x="376" y="42"/>
                  </a:lnTo>
                  <a:lnTo>
                    <a:pt x="394" y="39"/>
                  </a:lnTo>
                  <a:lnTo>
                    <a:pt x="408" y="34"/>
                  </a:lnTo>
                  <a:lnTo>
                    <a:pt x="422" y="31"/>
                  </a:lnTo>
                  <a:lnTo>
                    <a:pt x="434" y="28"/>
                  </a:lnTo>
                  <a:lnTo>
                    <a:pt x="445" y="25"/>
                  </a:lnTo>
                  <a:lnTo>
                    <a:pt x="427" y="209"/>
                  </a:lnTo>
                  <a:lnTo>
                    <a:pt x="350" y="421"/>
                  </a:lnTo>
                  <a:lnTo>
                    <a:pt x="218" y="788"/>
                  </a:lnTo>
                  <a:lnTo>
                    <a:pt x="214" y="769"/>
                  </a:lnTo>
                  <a:lnTo>
                    <a:pt x="213" y="748"/>
                  </a:lnTo>
                  <a:lnTo>
                    <a:pt x="210" y="727"/>
                  </a:lnTo>
                  <a:lnTo>
                    <a:pt x="205" y="709"/>
                  </a:lnTo>
                  <a:lnTo>
                    <a:pt x="199" y="692"/>
                  </a:lnTo>
                  <a:lnTo>
                    <a:pt x="194" y="672"/>
                  </a:lnTo>
                  <a:lnTo>
                    <a:pt x="185" y="658"/>
                  </a:lnTo>
                  <a:lnTo>
                    <a:pt x="173" y="644"/>
                  </a:lnTo>
                  <a:lnTo>
                    <a:pt x="162" y="634"/>
                  </a:lnTo>
                  <a:lnTo>
                    <a:pt x="151" y="622"/>
                  </a:lnTo>
                  <a:lnTo>
                    <a:pt x="141" y="610"/>
                  </a:lnTo>
                  <a:lnTo>
                    <a:pt x="131" y="597"/>
                  </a:lnTo>
                  <a:lnTo>
                    <a:pt x="123" y="584"/>
                  </a:lnTo>
                  <a:lnTo>
                    <a:pt x="115" y="570"/>
                  </a:lnTo>
                  <a:lnTo>
                    <a:pt x="109" y="554"/>
                  </a:lnTo>
                  <a:lnTo>
                    <a:pt x="103" y="536"/>
                  </a:lnTo>
                  <a:lnTo>
                    <a:pt x="101" y="530"/>
                  </a:lnTo>
                  <a:lnTo>
                    <a:pt x="97" y="518"/>
                  </a:lnTo>
                  <a:lnTo>
                    <a:pt x="94" y="501"/>
                  </a:lnTo>
                  <a:lnTo>
                    <a:pt x="88" y="480"/>
                  </a:lnTo>
                  <a:lnTo>
                    <a:pt x="83" y="456"/>
                  </a:lnTo>
                  <a:lnTo>
                    <a:pt x="77" y="433"/>
                  </a:lnTo>
                  <a:lnTo>
                    <a:pt x="72" y="413"/>
                  </a:lnTo>
                  <a:lnTo>
                    <a:pt x="69" y="397"/>
                  </a:lnTo>
                  <a:lnTo>
                    <a:pt x="64" y="366"/>
                  </a:lnTo>
                  <a:lnTo>
                    <a:pt x="60" y="333"/>
                  </a:lnTo>
                  <a:lnTo>
                    <a:pt x="55" y="298"/>
                  </a:lnTo>
                  <a:lnTo>
                    <a:pt x="53" y="265"/>
                  </a:lnTo>
                  <a:lnTo>
                    <a:pt x="49" y="230"/>
                  </a:lnTo>
                  <a:lnTo>
                    <a:pt x="46" y="199"/>
                  </a:lnTo>
                  <a:lnTo>
                    <a:pt x="44" y="169"/>
                  </a:lnTo>
                  <a:lnTo>
                    <a:pt x="40" y="142"/>
                  </a:lnTo>
                  <a:close/>
                </a:path>
              </a:pathLst>
            </a:custGeom>
            <a:noFill/>
            <a:ln w="1588">
              <a:solidFill>
                <a:srgbClr val="000000"/>
              </a:solidFill>
              <a:prstDash val="solid"/>
              <a:round/>
              <a:headEnd/>
              <a:tailEnd/>
            </a:ln>
          </p:spPr>
          <p:txBody>
            <a:bodyPr/>
            <a:lstStyle/>
            <a:p>
              <a:endParaRPr lang="en-US"/>
            </a:p>
          </p:txBody>
        </p:sp>
        <p:sp>
          <p:nvSpPr>
            <p:cNvPr id="1242516" name="Freeform 1428"/>
            <p:cNvSpPr>
              <a:spLocks/>
            </p:cNvSpPr>
            <p:nvPr/>
          </p:nvSpPr>
          <p:spPr bwMode="auto">
            <a:xfrm>
              <a:off x="3135" y="1549"/>
              <a:ext cx="130" cy="593"/>
            </a:xfrm>
            <a:custGeom>
              <a:avLst/>
              <a:gdLst/>
              <a:ahLst/>
              <a:cxnLst>
                <a:cxn ang="0">
                  <a:pos x="256" y="9"/>
                </a:cxn>
                <a:cxn ang="0">
                  <a:pos x="234" y="24"/>
                </a:cxn>
                <a:cxn ang="0">
                  <a:pos x="215" y="30"/>
                </a:cxn>
                <a:cxn ang="0">
                  <a:pos x="209" y="55"/>
                </a:cxn>
                <a:cxn ang="0">
                  <a:pos x="208" y="88"/>
                </a:cxn>
                <a:cxn ang="0">
                  <a:pos x="209" y="119"/>
                </a:cxn>
                <a:cxn ang="0">
                  <a:pos x="211" y="129"/>
                </a:cxn>
                <a:cxn ang="0">
                  <a:pos x="209" y="156"/>
                </a:cxn>
                <a:cxn ang="0">
                  <a:pos x="206" y="179"/>
                </a:cxn>
                <a:cxn ang="0">
                  <a:pos x="207" y="172"/>
                </a:cxn>
                <a:cxn ang="0">
                  <a:pos x="202" y="209"/>
                </a:cxn>
                <a:cxn ang="0">
                  <a:pos x="193" y="233"/>
                </a:cxn>
                <a:cxn ang="0">
                  <a:pos x="186" y="258"/>
                </a:cxn>
                <a:cxn ang="0">
                  <a:pos x="182" y="281"/>
                </a:cxn>
                <a:cxn ang="0">
                  <a:pos x="167" y="298"/>
                </a:cxn>
                <a:cxn ang="0">
                  <a:pos x="164" y="314"/>
                </a:cxn>
                <a:cxn ang="0">
                  <a:pos x="162" y="330"/>
                </a:cxn>
                <a:cxn ang="0">
                  <a:pos x="154" y="348"/>
                </a:cxn>
                <a:cxn ang="0">
                  <a:pos x="149" y="372"/>
                </a:cxn>
                <a:cxn ang="0">
                  <a:pos x="141" y="393"/>
                </a:cxn>
                <a:cxn ang="0">
                  <a:pos x="131" y="409"/>
                </a:cxn>
                <a:cxn ang="0">
                  <a:pos x="130" y="430"/>
                </a:cxn>
                <a:cxn ang="0">
                  <a:pos x="118" y="435"/>
                </a:cxn>
                <a:cxn ang="0">
                  <a:pos x="114" y="452"/>
                </a:cxn>
                <a:cxn ang="0">
                  <a:pos x="108" y="474"/>
                </a:cxn>
                <a:cxn ang="0">
                  <a:pos x="98" y="487"/>
                </a:cxn>
                <a:cxn ang="0">
                  <a:pos x="94" y="512"/>
                </a:cxn>
                <a:cxn ang="0">
                  <a:pos x="89" y="529"/>
                </a:cxn>
                <a:cxn ang="0">
                  <a:pos x="75" y="542"/>
                </a:cxn>
                <a:cxn ang="0">
                  <a:pos x="71" y="567"/>
                </a:cxn>
                <a:cxn ang="0">
                  <a:pos x="62" y="586"/>
                </a:cxn>
                <a:cxn ang="0">
                  <a:pos x="45" y="612"/>
                </a:cxn>
                <a:cxn ang="0">
                  <a:pos x="36" y="640"/>
                </a:cxn>
                <a:cxn ang="0">
                  <a:pos x="22" y="666"/>
                </a:cxn>
                <a:cxn ang="0">
                  <a:pos x="18" y="696"/>
                </a:cxn>
                <a:cxn ang="0">
                  <a:pos x="14" y="718"/>
                </a:cxn>
                <a:cxn ang="0">
                  <a:pos x="8" y="745"/>
                </a:cxn>
                <a:cxn ang="0">
                  <a:pos x="0" y="767"/>
                </a:cxn>
                <a:cxn ang="0">
                  <a:pos x="4" y="785"/>
                </a:cxn>
                <a:cxn ang="0">
                  <a:pos x="8" y="803"/>
                </a:cxn>
                <a:cxn ang="0">
                  <a:pos x="34" y="809"/>
                </a:cxn>
                <a:cxn ang="0">
                  <a:pos x="57" y="812"/>
                </a:cxn>
                <a:cxn ang="0">
                  <a:pos x="77" y="822"/>
                </a:cxn>
                <a:cxn ang="0">
                  <a:pos x="96" y="840"/>
                </a:cxn>
                <a:cxn ang="0">
                  <a:pos x="105" y="854"/>
                </a:cxn>
                <a:cxn ang="0">
                  <a:pos x="118" y="874"/>
                </a:cxn>
                <a:cxn ang="0">
                  <a:pos x="127" y="899"/>
                </a:cxn>
                <a:cxn ang="0">
                  <a:pos x="141" y="921"/>
                </a:cxn>
                <a:cxn ang="0">
                  <a:pos x="158" y="945"/>
                </a:cxn>
                <a:cxn ang="0">
                  <a:pos x="175" y="976"/>
                </a:cxn>
                <a:cxn ang="0">
                  <a:pos x="182" y="1004"/>
                </a:cxn>
                <a:cxn ang="0">
                  <a:pos x="190" y="1032"/>
                </a:cxn>
                <a:cxn ang="0">
                  <a:pos x="198" y="1063"/>
                </a:cxn>
                <a:cxn ang="0">
                  <a:pos x="208" y="1090"/>
                </a:cxn>
                <a:cxn ang="0">
                  <a:pos x="215" y="1119"/>
                </a:cxn>
                <a:cxn ang="0">
                  <a:pos x="225" y="1139"/>
                </a:cxn>
                <a:cxn ang="0">
                  <a:pos x="238" y="1154"/>
                </a:cxn>
                <a:cxn ang="0">
                  <a:pos x="249" y="1168"/>
                </a:cxn>
                <a:cxn ang="0">
                  <a:pos x="252" y="1179"/>
                </a:cxn>
              </a:cxnLst>
              <a:rect l="0" t="0" r="r" b="b"/>
              <a:pathLst>
                <a:path w="261" h="1188">
                  <a:moveTo>
                    <a:pt x="261" y="1188"/>
                  </a:moveTo>
                  <a:lnTo>
                    <a:pt x="261" y="0"/>
                  </a:lnTo>
                  <a:lnTo>
                    <a:pt x="256" y="9"/>
                  </a:lnTo>
                  <a:lnTo>
                    <a:pt x="248" y="14"/>
                  </a:lnTo>
                  <a:lnTo>
                    <a:pt x="241" y="19"/>
                  </a:lnTo>
                  <a:lnTo>
                    <a:pt x="234" y="24"/>
                  </a:lnTo>
                  <a:lnTo>
                    <a:pt x="226" y="27"/>
                  </a:lnTo>
                  <a:lnTo>
                    <a:pt x="220" y="28"/>
                  </a:lnTo>
                  <a:lnTo>
                    <a:pt x="215" y="30"/>
                  </a:lnTo>
                  <a:lnTo>
                    <a:pt x="211" y="33"/>
                  </a:lnTo>
                  <a:lnTo>
                    <a:pt x="209" y="43"/>
                  </a:lnTo>
                  <a:lnTo>
                    <a:pt x="209" y="55"/>
                  </a:lnTo>
                  <a:lnTo>
                    <a:pt x="209" y="65"/>
                  </a:lnTo>
                  <a:lnTo>
                    <a:pt x="208" y="76"/>
                  </a:lnTo>
                  <a:lnTo>
                    <a:pt x="208" y="88"/>
                  </a:lnTo>
                  <a:lnTo>
                    <a:pt x="208" y="98"/>
                  </a:lnTo>
                  <a:lnTo>
                    <a:pt x="209" y="110"/>
                  </a:lnTo>
                  <a:lnTo>
                    <a:pt x="209" y="119"/>
                  </a:lnTo>
                  <a:lnTo>
                    <a:pt x="211" y="122"/>
                  </a:lnTo>
                  <a:lnTo>
                    <a:pt x="211" y="126"/>
                  </a:lnTo>
                  <a:lnTo>
                    <a:pt x="211" y="129"/>
                  </a:lnTo>
                  <a:lnTo>
                    <a:pt x="212" y="133"/>
                  </a:lnTo>
                  <a:lnTo>
                    <a:pt x="211" y="144"/>
                  </a:lnTo>
                  <a:lnTo>
                    <a:pt x="209" y="156"/>
                  </a:lnTo>
                  <a:lnTo>
                    <a:pt x="207" y="169"/>
                  </a:lnTo>
                  <a:lnTo>
                    <a:pt x="206" y="181"/>
                  </a:lnTo>
                  <a:lnTo>
                    <a:pt x="206" y="179"/>
                  </a:lnTo>
                  <a:lnTo>
                    <a:pt x="207" y="175"/>
                  </a:lnTo>
                  <a:lnTo>
                    <a:pt x="207" y="175"/>
                  </a:lnTo>
                  <a:lnTo>
                    <a:pt x="207" y="172"/>
                  </a:lnTo>
                  <a:lnTo>
                    <a:pt x="207" y="182"/>
                  </a:lnTo>
                  <a:lnTo>
                    <a:pt x="206" y="196"/>
                  </a:lnTo>
                  <a:lnTo>
                    <a:pt x="202" y="209"/>
                  </a:lnTo>
                  <a:lnTo>
                    <a:pt x="200" y="219"/>
                  </a:lnTo>
                  <a:lnTo>
                    <a:pt x="198" y="228"/>
                  </a:lnTo>
                  <a:lnTo>
                    <a:pt x="193" y="233"/>
                  </a:lnTo>
                  <a:lnTo>
                    <a:pt x="190" y="240"/>
                  </a:lnTo>
                  <a:lnTo>
                    <a:pt x="186" y="250"/>
                  </a:lnTo>
                  <a:lnTo>
                    <a:pt x="186" y="258"/>
                  </a:lnTo>
                  <a:lnTo>
                    <a:pt x="185" y="267"/>
                  </a:lnTo>
                  <a:lnTo>
                    <a:pt x="185" y="274"/>
                  </a:lnTo>
                  <a:lnTo>
                    <a:pt x="182" y="281"/>
                  </a:lnTo>
                  <a:lnTo>
                    <a:pt x="177" y="286"/>
                  </a:lnTo>
                  <a:lnTo>
                    <a:pt x="173" y="293"/>
                  </a:lnTo>
                  <a:lnTo>
                    <a:pt x="167" y="298"/>
                  </a:lnTo>
                  <a:lnTo>
                    <a:pt x="164" y="304"/>
                  </a:lnTo>
                  <a:lnTo>
                    <a:pt x="164" y="307"/>
                  </a:lnTo>
                  <a:lnTo>
                    <a:pt x="164" y="314"/>
                  </a:lnTo>
                  <a:lnTo>
                    <a:pt x="164" y="321"/>
                  </a:lnTo>
                  <a:lnTo>
                    <a:pt x="164" y="324"/>
                  </a:lnTo>
                  <a:lnTo>
                    <a:pt x="162" y="330"/>
                  </a:lnTo>
                  <a:lnTo>
                    <a:pt x="159" y="336"/>
                  </a:lnTo>
                  <a:lnTo>
                    <a:pt x="157" y="341"/>
                  </a:lnTo>
                  <a:lnTo>
                    <a:pt x="154" y="348"/>
                  </a:lnTo>
                  <a:lnTo>
                    <a:pt x="152" y="356"/>
                  </a:lnTo>
                  <a:lnTo>
                    <a:pt x="150" y="364"/>
                  </a:lnTo>
                  <a:lnTo>
                    <a:pt x="149" y="372"/>
                  </a:lnTo>
                  <a:lnTo>
                    <a:pt x="148" y="381"/>
                  </a:lnTo>
                  <a:lnTo>
                    <a:pt x="145" y="387"/>
                  </a:lnTo>
                  <a:lnTo>
                    <a:pt x="141" y="393"/>
                  </a:lnTo>
                  <a:lnTo>
                    <a:pt x="136" y="398"/>
                  </a:lnTo>
                  <a:lnTo>
                    <a:pt x="132" y="404"/>
                  </a:lnTo>
                  <a:lnTo>
                    <a:pt x="131" y="409"/>
                  </a:lnTo>
                  <a:lnTo>
                    <a:pt x="130" y="415"/>
                  </a:lnTo>
                  <a:lnTo>
                    <a:pt x="130" y="424"/>
                  </a:lnTo>
                  <a:lnTo>
                    <a:pt x="130" y="430"/>
                  </a:lnTo>
                  <a:lnTo>
                    <a:pt x="126" y="431"/>
                  </a:lnTo>
                  <a:lnTo>
                    <a:pt x="123" y="434"/>
                  </a:lnTo>
                  <a:lnTo>
                    <a:pt x="118" y="435"/>
                  </a:lnTo>
                  <a:lnTo>
                    <a:pt x="116" y="437"/>
                  </a:lnTo>
                  <a:lnTo>
                    <a:pt x="114" y="444"/>
                  </a:lnTo>
                  <a:lnTo>
                    <a:pt x="114" y="452"/>
                  </a:lnTo>
                  <a:lnTo>
                    <a:pt x="114" y="459"/>
                  </a:lnTo>
                  <a:lnTo>
                    <a:pt x="113" y="467"/>
                  </a:lnTo>
                  <a:lnTo>
                    <a:pt x="108" y="474"/>
                  </a:lnTo>
                  <a:lnTo>
                    <a:pt x="105" y="477"/>
                  </a:lnTo>
                  <a:lnTo>
                    <a:pt x="102" y="480"/>
                  </a:lnTo>
                  <a:lnTo>
                    <a:pt x="98" y="487"/>
                  </a:lnTo>
                  <a:lnTo>
                    <a:pt x="96" y="495"/>
                  </a:lnTo>
                  <a:lnTo>
                    <a:pt x="94" y="504"/>
                  </a:lnTo>
                  <a:lnTo>
                    <a:pt x="94" y="512"/>
                  </a:lnTo>
                  <a:lnTo>
                    <a:pt x="93" y="518"/>
                  </a:lnTo>
                  <a:lnTo>
                    <a:pt x="91" y="524"/>
                  </a:lnTo>
                  <a:lnTo>
                    <a:pt x="89" y="529"/>
                  </a:lnTo>
                  <a:lnTo>
                    <a:pt x="84" y="533"/>
                  </a:lnTo>
                  <a:lnTo>
                    <a:pt x="80" y="538"/>
                  </a:lnTo>
                  <a:lnTo>
                    <a:pt x="75" y="542"/>
                  </a:lnTo>
                  <a:lnTo>
                    <a:pt x="72" y="549"/>
                  </a:lnTo>
                  <a:lnTo>
                    <a:pt x="72" y="560"/>
                  </a:lnTo>
                  <a:lnTo>
                    <a:pt x="71" y="567"/>
                  </a:lnTo>
                  <a:lnTo>
                    <a:pt x="68" y="573"/>
                  </a:lnTo>
                  <a:lnTo>
                    <a:pt x="66" y="581"/>
                  </a:lnTo>
                  <a:lnTo>
                    <a:pt x="62" y="586"/>
                  </a:lnTo>
                  <a:lnTo>
                    <a:pt x="55" y="592"/>
                  </a:lnTo>
                  <a:lnTo>
                    <a:pt x="49" y="601"/>
                  </a:lnTo>
                  <a:lnTo>
                    <a:pt x="45" y="612"/>
                  </a:lnTo>
                  <a:lnTo>
                    <a:pt x="45" y="623"/>
                  </a:lnTo>
                  <a:lnTo>
                    <a:pt x="40" y="632"/>
                  </a:lnTo>
                  <a:lnTo>
                    <a:pt x="36" y="640"/>
                  </a:lnTo>
                  <a:lnTo>
                    <a:pt x="30" y="647"/>
                  </a:lnTo>
                  <a:lnTo>
                    <a:pt x="25" y="658"/>
                  </a:lnTo>
                  <a:lnTo>
                    <a:pt x="22" y="666"/>
                  </a:lnTo>
                  <a:lnTo>
                    <a:pt x="19" y="677"/>
                  </a:lnTo>
                  <a:lnTo>
                    <a:pt x="19" y="686"/>
                  </a:lnTo>
                  <a:lnTo>
                    <a:pt x="18" y="696"/>
                  </a:lnTo>
                  <a:lnTo>
                    <a:pt x="17" y="706"/>
                  </a:lnTo>
                  <a:lnTo>
                    <a:pt x="16" y="712"/>
                  </a:lnTo>
                  <a:lnTo>
                    <a:pt x="14" y="718"/>
                  </a:lnTo>
                  <a:lnTo>
                    <a:pt x="13" y="727"/>
                  </a:lnTo>
                  <a:lnTo>
                    <a:pt x="9" y="736"/>
                  </a:lnTo>
                  <a:lnTo>
                    <a:pt x="8" y="745"/>
                  </a:lnTo>
                  <a:lnTo>
                    <a:pt x="5" y="754"/>
                  </a:lnTo>
                  <a:lnTo>
                    <a:pt x="4" y="760"/>
                  </a:lnTo>
                  <a:lnTo>
                    <a:pt x="0" y="767"/>
                  </a:lnTo>
                  <a:lnTo>
                    <a:pt x="0" y="770"/>
                  </a:lnTo>
                  <a:lnTo>
                    <a:pt x="2" y="777"/>
                  </a:lnTo>
                  <a:lnTo>
                    <a:pt x="4" y="785"/>
                  </a:lnTo>
                  <a:lnTo>
                    <a:pt x="2" y="795"/>
                  </a:lnTo>
                  <a:lnTo>
                    <a:pt x="4" y="800"/>
                  </a:lnTo>
                  <a:lnTo>
                    <a:pt x="8" y="803"/>
                  </a:lnTo>
                  <a:lnTo>
                    <a:pt x="17" y="807"/>
                  </a:lnTo>
                  <a:lnTo>
                    <a:pt x="26" y="809"/>
                  </a:lnTo>
                  <a:lnTo>
                    <a:pt x="34" y="809"/>
                  </a:lnTo>
                  <a:lnTo>
                    <a:pt x="43" y="809"/>
                  </a:lnTo>
                  <a:lnTo>
                    <a:pt x="52" y="810"/>
                  </a:lnTo>
                  <a:lnTo>
                    <a:pt x="57" y="812"/>
                  </a:lnTo>
                  <a:lnTo>
                    <a:pt x="63" y="817"/>
                  </a:lnTo>
                  <a:lnTo>
                    <a:pt x="68" y="819"/>
                  </a:lnTo>
                  <a:lnTo>
                    <a:pt x="77" y="822"/>
                  </a:lnTo>
                  <a:lnTo>
                    <a:pt x="90" y="829"/>
                  </a:lnTo>
                  <a:lnTo>
                    <a:pt x="93" y="835"/>
                  </a:lnTo>
                  <a:lnTo>
                    <a:pt x="96" y="840"/>
                  </a:lnTo>
                  <a:lnTo>
                    <a:pt x="98" y="844"/>
                  </a:lnTo>
                  <a:lnTo>
                    <a:pt x="100" y="850"/>
                  </a:lnTo>
                  <a:lnTo>
                    <a:pt x="105" y="854"/>
                  </a:lnTo>
                  <a:lnTo>
                    <a:pt x="109" y="862"/>
                  </a:lnTo>
                  <a:lnTo>
                    <a:pt x="114" y="868"/>
                  </a:lnTo>
                  <a:lnTo>
                    <a:pt x="118" y="874"/>
                  </a:lnTo>
                  <a:lnTo>
                    <a:pt x="122" y="883"/>
                  </a:lnTo>
                  <a:lnTo>
                    <a:pt x="125" y="891"/>
                  </a:lnTo>
                  <a:lnTo>
                    <a:pt x="127" y="899"/>
                  </a:lnTo>
                  <a:lnTo>
                    <a:pt x="130" y="906"/>
                  </a:lnTo>
                  <a:lnTo>
                    <a:pt x="134" y="914"/>
                  </a:lnTo>
                  <a:lnTo>
                    <a:pt x="141" y="921"/>
                  </a:lnTo>
                  <a:lnTo>
                    <a:pt x="149" y="927"/>
                  </a:lnTo>
                  <a:lnTo>
                    <a:pt x="154" y="936"/>
                  </a:lnTo>
                  <a:lnTo>
                    <a:pt x="158" y="945"/>
                  </a:lnTo>
                  <a:lnTo>
                    <a:pt x="166" y="954"/>
                  </a:lnTo>
                  <a:lnTo>
                    <a:pt x="172" y="964"/>
                  </a:lnTo>
                  <a:lnTo>
                    <a:pt x="175" y="976"/>
                  </a:lnTo>
                  <a:lnTo>
                    <a:pt x="176" y="985"/>
                  </a:lnTo>
                  <a:lnTo>
                    <a:pt x="177" y="994"/>
                  </a:lnTo>
                  <a:lnTo>
                    <a:pt x="182" y="1004"/>
                  </a:lnTo>
                  <a:lnTo>
                    <a:pt x="185" y="1013"/>
                  </a:lnTo>
                  <a:lnTo>
                    <a:pt x="189" y="1023"/>
                  </a:lnTo>
                  <a:lnTo>
                    <a:pt x="190" y="1032"/>
                  </a:lnTo>
                  <a:lnTo>
                    <a:pt x="191" y="1044"/>
                  </a:lnTo>
                  <a:lnTo>
                    <a:pt x="194" y="1054"/>
                  </a:lnTo>
                  <a:lnTo>
                    <a:pt x="198" y="1063"/>
                  </a:lnTo>
                  <a:lnTo>
                    <a:pt x="202" y="1071"/>
                  </a:lnTo>
                  <a:lnTo>
                    <a:pt x="206" y="1081"/>
                  </a:lnTo>
                  <a:lnTo>
                    <a:pt x="208" y="1090"/>
                  </a:lnTo>
                  <a:lnTo>
                    <a:pt x="209" y="1099"/>
                  </a:lnTo>
                  <a:lnTo>
                    <a:pt x="212" y="1109"/>
                  </a:lnTo>
                  <a:lnTo>
                    <a:pt x="215" y="1119"/>
                  </a:lnTo>
                  <a:lnTo>
                    <a:pt x="217" y="1125"/>
                  </a:lnTo>
                  <a:lnTo>
                    <a:pt x="220" y="1134"/>
                  </a:lnTo>
                  <a:lnTo>
                    <a:pt x="225" y="1139"/>
                  </a:lnTo>
                  <a:lnTo>
                    <a:pt x="231" y="1146"/>
                  </a:lnTo>
                  <a:lnTo>
                    <a:pt x="238" y="1151"/>
                  </a:lnTo>
                  <a:lnTo>
                    <a:pt x="238" y="1154"/>
                  </a:lnTo>
                  <a:lnTo>
                    <a:pt x="243" y="1159"/>
                  </a:lnTo>
                  <a:lnTo>
                    <a:pt x="247" y="1165"/>
                  </a:lnTo>
                  <a:lnTo>
                    <a:pt x="249" y="1168"/>
                  </a:lnTo>
                  <a:lnTo>
                    <a:pt x="252" y="1173"/>
                  </a:lnTo>
                  <a:lnTo>
                    <a:pt x="252" y="1177"/>
                  </a:lnTo>
                  <a:lnTo>
                    <a:pt x="252" y="1179"/>
                  </a:lnTo>
                  <a:lnTo>
                    <a:pt x="256" y="1180"/>
                  </a:lnTo>
                  <a:lnTo>
                    <a:pt x="261" y="1188"/>
                  </a:lnTo>
                  <a:close/>
                </a:path>
              </a:pathLst>
            </a:custGeom>
            <a:solidFill>
              <a:srgbClr val="FFFFFF"/>
            </a:solidFill>
            <a:ln w="9525">
              <a:noFill/>
              <a:round/>
              <a:headEnd/>
              <a:tailEnd/>
            </a:ln>
          </p:spPr>
          <p:txBody>
            <a:bodyPr/>
            <a:lstStyle/>
            <a:p>
              <a:endParaRPr lang="en-US"/>
            </a:p>
          </p:txBody>
        </p:sp>
        <p:sp>
          <p:nvSpPr>
            <p:cNvPr id="1242517" name="Freeform 1429"/>
            <p:cNvSpPr>
              <a:spLocks/>
            </p:cNvSpPr>
            <p:nvPr/>
          </p:nvSpPr>
          <p:spPr bwMode="auto">
            <a:xfrm>
              <a:off x="3260" y="1976"/>
              <a:ext cx="3" cy="36"/>
            </a:xfrm>
            <a:custGeom>
              <a:avLst/>
              <a:gdLst/>
              <a:ahLst/>
              <a:cxnLst>
                <a:cxn ang="0">
                  <a:pos x="8" y="0"/>
                </a:cxn>
                <a:cxn ang="0">
                  <a:pos x="8" y="0"/>
                </a:cxn>
                <a:cxn ang="0">
                  <a:pos x="7" y="5"/>
                </a:cxn>
                <a:cxn ang="0">
                  <a:pos x="5" y="20"/>
                </a:cxn>
                <a:cxn ang="0">
                  <a:pos x="1" y="34"/>
                </a:cxn>
                <a:cxn ang="0">
                  <a:pos x="0" y="46"/>
                </a:cxn>
                <a:cxn ang="0">
                  <a:pos x="1" y="55"/>
                </a:cxn>
                <a:cxn ang="0">
                  <a:pos x="3" y="66"/>
                </a:cxn>
                <a:cxn ang="0">
                  <a:pos x="5" y="70"/>
                </a:cxn>
                <a:cxn ang="0">
                  <a:pos x="8" y="73"/>
                </a:cxn>
              </a:cxnLst>
              <a:rect l="0" t="0" r="r" b="b"/>
              <a:pathLst>
                <a:path w="8" h="73">
                  <a:moveTo>
                    <a:pt x="8" y="0"/>
                  </a:moveTo>
                  <a:lnTo>
                    <a:pt x="8" y="0"/>
                  </a:lnTo>
                  <a:lnTo>
                    <a:pt x="7" y="5"/>
                  </a:lnTo>
                  <a:lnTo>
                    <a:pt x="5" y="20"/>
                  </a:lnTo>
                  <a:lnTo>
                    <a:pt x="1" y="34"/>
                  </a:lnTo>
                  <a:lnTo>
                    <a:pt x="0" y="46"/>
                  </a:lnTo>
                  <a:lnTo>
                    <a:pt x="1" y="55"/>
                  </a:lnTo>
                  <a:lnTo>
                    <a:pt x="3" y="66"/>
                  </a:lnTo>
                  <a:lnTo>
                    <a:pt x="5" y="70"/>
                  </a:lnTo>
                  <a:lnTo>
                    <a:pt x="8" y="73"/>
                  </a:lnTo>
                </a:path>
              </a:pathLst>
            </a:custGeom>
            <a:noFill/>
            <a:ln w="1588">
              <a:solidFill>
                <a:srgbClr val="000000"/>
              </a:solidFill>
              <a:prstDash val="solid"/>
              <a:round/>
              <a:headEnd/>
              <a:tailEnd/>
            </a:ln>
          </p:spPr>
          <p:txBody>
            <a:bodyPr/>
            <a:lstStyle/>
            <a:p>
              <a:endParaRPr lang="en-US"/>
            </a:p>
          </p:txBody>
        </p:sp>
        <p:sp>
          <p:nvSpPr>
            <p:cNvPr id="1242518" name="Freeform 1430"/>
            <p:cNvSpPr>
              <a:spLocks/>
            </p:cNvSpPr>
            <p:nvPr/>
          </p:nvSpPr>
          <p:spPr bwMode="auto">
            <a:xfrm>
              <a:off x="3261" y="1934"/>
              <a:ext cx="2" cy="32"/>
            </a:xfrm>
            <a:custGeom>
              <a:avLst/>
              <a:gdLst/>
              <a:ahLst/>
              <a:cxnLst>
                <a:cxn ang="0">
                  <a:pos x="4" y="0"/>
                </a:cxn>
                <a:cxn ang="0">
                  <a:pos x="4" y="0"/>
                </a:cxn>
                <a:cxn ang="0">
                  <a:pos x="4" y="4"/>
                </a:cxn>
                <a:cxn ang="0">
                  <a:pos x="2" y="10"/>
                </a:cxn>
                <a:cxn ang="0">
                  <a:pos x="2" y="19"/>
                </a:cxn>
                <a:cxn ang="0">
                  <a:pos x="2" y="25"/>
                </a:cxn>
                <a:cxn ang="0">
                  <a:pos x="2" y="32"/>
                </a:cxn>
                <a:cxn ang="0">
                  <a:pos x="2" y="41"/>
                </a:cxn>
                <a:cxn ang="0">
                  <a:pos x="0" y="50"/>
                </a:cxn>
                <a:cxn ang="0">
                  <a:pos x="0" y="56"/>
                </a:cxn>
                <a:cxn ang="0">
                  <a:pos x="2" y="60"/>
                </a:cxn>
                <a:cxn ang="0">
                  <a:pos x="4" y="60"/>
                </a:cxn>
                <a:cxn ang="0">
                  <a:pos x="5" y="63"/>
                </a:cxn>
              </a:cxnLst>
              <a:rect l="0" t="0" r="r" b="b"/>
              <a:pathLst>
                <a:path w="5" h="63">
                  <a:moveTo>
                    <a:pt x="4" y="0"/>
                  </a:moveTo>
                  <a:lnTo>
                    <a:pt x="4" y="0"/>
                  </a:lnTo>
                  <a:lnTo>
                    <a:pt x="4" y="4"/>
                  </a:lnTo>
                  <a:lnTo>
                    <a:pt x="2" y="10"/>
                  </a:lnTo>
                  <a:lnTo>
                    <a:pt x="2" y="19"/>
                  </a:lnTo>
                  <a:lnTo>
                    <a:pt x="2" y="25"/>
                  </a:lnTo>
                  <a:lnTo>
                    <a:pt x="2" y="32"/>
                  </a:lnTo>
                  <a:lnTo>
                    <a:pt x="2" y="41"/>
                  </a:lnTo>
                  <a:lnTo>
                    <a:pt x="0" y="50"/>
                  </a:lnTo>
                  <a:lnTo>
                    <a:pt x="0" y="56"/>
                  </a:lnTo>
                  <a:lnTo>
                    <a:pt x="2" y="60"/>
                  </a:lnTo>
                  <a:lnTo>
                    <a:pt x="4" y="60"/>
                  </a:lnTo>
                  <a:lnTo>
                    <a:pt x="5" y="63"/>
                  </a:lnTo>
                </a:path>
              </a:pathLst>
            </a:custGeom>
            <a:noFill/>
            <a:ln w="1588">
              <a:solidFill>
                <a:srgbClr val="000000"/>
              </a:solidFill>
              <a:prstDash val="solid"/>
              <a:round/>
              <a:headEnd/>
              <a:tailEnd/>
            </a:ln>
          </p:spPr>
          <p:txBody>
            <a:bodyPr/>
            <a:lstStyle/>
            <a:p>
              <a:endParaRPr lang="en-US"/>
            </a:p>
          </p:txBody>
        </p:sp>
        <p:sp>
          <p:nvSpPr>
            <p:cNvPr id="1242519" name="Freeform 1431"/>
            <p:cNvSpPr>
              <a:spLocks/>
            </p:cNvSpPr>
            <p:nvPr/>
          </p:nvSpPr>
          <p:spPr bwMode="auto">
            <a:xfrm>
              <a:off x="3261" y="1893"/>
              <a:ext cx="4" cy="31"/>
            </a:xfrm>
            <a:custGeom>
              <a:avLst/>
              <a:gdLst/>
              <a:ahLst/>
              <a:cxnLst>
                <a:cxn ang="0">
                  <a:pos x="4" y="0"/>
                </a:cxn>
                <a:cxn ang="0">
                  <a:pos x="4" y="0"/>
                </a:cxn>
                <a:cxn ang="0">
                  <a:pos x="4" y="6"/>
                </a:cxn>
                <a:cxn ang="0">
                  <a:pos x="2" y="14"/>
                </a:cxn>
                <a:cxn ang="0">
                  <a:pos x="2" y="23"/>
                </a:cxn>
                <a:cxn ang="0">
                  <a:pos x="0" y="29"/>
                </a:cxn>
                <a:cxn ang="0">
                  <a:pos x="0" y="35"/>
                </a:cxn>
                <a:cxn ang="0">
                  <a:pos x="2" y="41"/>
                </a:cxn>
                <a:cxn ang="0">
                  <a:pos x="2" y="48"/>
                </a:cxn>
                <a:cxn ang="0">
                  <a:pos x="4" y="53"/>
                </a:cxn>
                <a:cxn ang="0">
                  <a:pos x="5" y="56"/>
                </a:cxn>
                <a:cxn ang="0">
                  <a:pos x="6" y="60"/>
                </a:cxn>
                <a:cxn ang="0">
                  <a:pos x="7" y="62"/>
                </a:cxn>
                <a:cxn ang="0">
                  <a:pos x="9" y="62"/>
                </a:cxn>
              </a:cxnLst>
              <a:rect l="0" t="0" r="r" b="b"/>
              <a:pathLst>
                <a:path w="9" h="62">
                  <a:moveTo>
                    <a:pt x="4" y="0"/>
                  </a:moveTo>
                  <a:lnTo>
                    <a:pt x="4" y="0"/>
                  </a:lnTo>
                  <a:lnTo>
                    <a:pt x="4" y="6"/>
                  </a:lnTo>
                  <a:lnTo>
                    <a:pt x="2" y="14"/>
                  </a:lnTo>
                  <a:lnTo>
                    <a:pt x="2" y="23"/>
                  </a:lnTo>
                  <a:lnTo>
                    <a:pt x="0" y="29"/>
                  </a:lnTo>
                  <a:lnTo>
                    <a:pt x="0" y="35"/>
                  </a:lnTo>
                  <a:lnTo>
                    <a:pt x="2" y="41"/>
                  </a:lnTo>
                  <a:lnTo>
                    <a:pt x="2" y="48"/>
                  </a:lnTo>
                  <a:lnTo>
                    <a:pt x="4" y="53"/>
                  </a:lnTo>
                  <a:lnTo>
                    <a:pt x="5" y="56"/>
                  </a:lnTo>
                  <a:lnTo>
                    <a:pt x="6" y="60"/>
                  </a:lnTo>
                  <a:lnTo>
                    <a:pt x="7" y="62"/>
                  </a:lnTo>
                  <a:lnTo>
                    <a:pt x="9" y="62"/>
                  </a:lnTo>
                </a:path>
              </a:pathLst>
            </a:custGeom>
            <a:noFill/>
            <a:ln w="1588">
              <a:solidFill>
                <a:srgbClr val="000000"/>
              </a:solidFill>
              <a:prstDash val="solid"/>
              <a:round/>
              <a:headEnd/>
              <a:tailEnd/>
            </a:ln>
          </p:spPr>
          <p:txBody>
            <a:bodyPr/>
            <a:lstStyle/>
            <a:p>
              <a:endParaRPr lang="en-US"/>
            </a:p>
          </p:txBody>
        </p:sp>
        <p:sp>
          <p:nvSpPr>
            <p:cNvPr id="1242520" name="Freeform 1432"/>
            <p:cNvSpPr>
              <a:spLocks/>
            </p:cNvSpPr>
            <p:nvPr/>
          </p:nvSpPr>
          <p:spPr bwMode="auto">
            <a:xfrm>
              <a:off x="3261" y="1845"/>
              <a:ext cx="4" cy="26"/>
            </a:xfrm>
            <a:custGeom>
              <a:avLst/>
              <a:gdLst/>
              <a:ahLst/>
              <a:cxnLst>
                <a:cxn ang="0">
                  <a:pos x="0" y="0"/>
                </a:cxn>
                <a:cxn ang="0">
                  <a:pos x="0" y="0"/>
                </a:cxn>
                <a:cxn ang="0">
                  <a:pos x="0" y="3"/>
                </a:cxn>
                <a:cxn ang="0">
                  <a:pos x="0" y="12"/>
                </a:cxn>
                <a:cxn ang="0">
                  <a:pos x="0" y="21"/>
                </a:cxn>
                <a:cxn ang="0">
                  <a:pos x="0" y="28"/>
                </a:cxn>
                <a:cxn ang="0">
                  <a:pos x="0" y="34"/>
                </a:cxn>
                <a:cxn ang="0">
                  <a:pos x="2" y="41"/>
                </a:cxn>
                <a:cxn ang="0">
                  <a:pos x="4" y="47"/>
                </a:cxn>
                <a:cxn ang="0">
                  <a:pos x="7" y="50"/>
                </a:cxn>
              </a:cxnLst>
              <a:rect l="0" t="0" r="r" b="b"/>
              <a:pathLst>
                <a:path w="7" h="50">
                  <a:moveTo>
                    <a:pt x="0" y="0"/>
                  </a:moveTo>
                  <a:lnTo>
                    <a:pt x="0" y="0"/>
                  </a:lnTo>
                  <a:lnTo>
                    <a:pt x="0" y="3"/>
                  </a:lnTo>
                  <a:lnTo>
                    <a:pt x="0" y="12"/>
                  </a:lnTo>
                  <a:lnTo>
                    <a:pt x="0" y="21"/>
                  </a:lnTo>
                  <a:lnTo>
                    <a:pt x="0" y="28"/>
                  </a:lnTo>
                  <a:lnTo>
                    <a:pt x="0" y="34"/>
                  </a:lnTo>
                  <a:lnTo>
                    <a:pt x="2" y="41"/>
                  </a:lnTo>
                  <a:lnTo>
                    <a:pt x="4" y="47"/>
                  </a:lnTo>
                  <a:lnTo>
                    <a:pt x="7" y="50"/>
                  </a:lnTo>
                </a:path>
              </a:pathLst>
            </a:custGeom>
            <a:noFill/>
            <a:ln w="1588">
              <a:solidFill>
                <a:srgbClr val="000000"/>
              </a:solidFill>
              <a:prstDash val="solid"/>
              <a:round/>
              <a:headEnd/>
              <a:tailEnd/>
            </a:ln>
          </p:spPr>
          <p:txBody>
            <a:bodyPr/>
            <a:lstStyle/>
            <a:p>
              <a:endParaRPr lang="en-US"/>
            </a:p>
          </p:txBody>
        </p:sp>
        <p:sp>
          <p:nvSpPr>
            <p:cNvPr id="1242521" name="Freeform 1433"/>
            <p:cNvSpPr>
              <a:spLocks/>
            </p:cNvSpPr>
            <p:nvPr/>
          </p:nvSpPr>
          <p:spPr bwMode="auto">
            <a:xfrm>
              <a:off x="3261" y="1802"/>
              <a:ext cx="3" cy="22"/>
            </a:xfrm>
            <a:custGeom>
              <a:avLst/>
              <a:gdLst/>
              <a:ahLst/>
              <a:cxnLst>
                <a:cxn ang="0">
                  <a:pos x="2" y="0"/>
                </a:cxn>
                <a:cxn ang="0">
                  <a:pos x="2" y="0"/>
                </a:cxn>
                <a:cxn ang="0">
                  <a:pos x="2" y="2"/>
                </a:cxn>
                <a:cxn ang="0">
                  <a:pos x="2" y="8"/>
                </a:cxn>
                <a:cxn ang="0">
                  <a:pos x="2" y="17"/>
                </a:cxn>
                <a:cxn ang="0">
                  <a:pos x="2" y="22"/>
                </a:cxn>
                <a:cxn ang="0">
                  <a:pos x="0" y="26"/>
                </a:cxn>
                <a:cxn ang="0">
                  <a:pos x="0" y="32"/>
                </a:cxn>
                <a:cxn ang="0">
                  <a:pos x="2" y="38"/>
                </a:cxn>
                <a:cxn ang="0">
                  <a:pos x="6" y="44"/>
                </a:cxn>
              </a:cxnLst>
              <a:rect l="0" t="0" r="r" b="b"/>
              <a:pathLst>
                <a:path w="6" h="44">
                  <a:moveTo>
                    <a:pt x="2" y="0"/>
                  </a:moveTo>
                  <a:lnTo>
                    <a:pt x="2" y="0"/>
                  </a:lnTo>
                  <a:lnTo>
                    <a:pt x="2" y="2"/>
                  </a:lnTo>
                  <a:lnTo>
                    <a:pt x="2" y="8"/>
                  </a:lnTo>
                  <a:lnTo>
                    <a:pt x="2" y="17"/>
                  </a:lnTo>
                  <a:lnTo>
                    <a:pt x="2" y="22"/>
                  </a:lnTo>
                  <a:lnTo>
                    <a:pt x="0" y="26"/>
                  </a:lnTo>
                  <a:lnTo>
                    <a:pt x="0" y="32"/>
                  </a:lnTo>
                  <a:lnTo>
                    <a:pt x="2" y="38"/>
                  </a:lnTo>
                  <a:lnTo>
                    <a:pt x="6" y="44"/>
                  </a:lnTo>
                </a:path>
              </a:pathLst>
            </a:custGeom>
            <a:noFill/>
            <a:ln w="1588">
              <a:solidFill>
                <a:srgbClr val="000000"/>
              </a:solidFill>
              <a:prstDash val="solid"/>
              <a:round/>
              <a:headEnd/>
              <a:tailEnd/>
            </a:ln>
          </p:spPr>
          <p:txBody>
            <a:bodyPr/>
            <a:lstStyle/>
            <a:p>
              <a:endParaRPr lang="en-US"/>
            </a:p>
          </p:txBody>
        </p:sp>
        <p:sp>
          <p:nvSpPr>
            <p:cNvPr id="1242522" name="Freeform 1434"/>
            <p:cNvSpPr>
              <a:spLocks/>
            </p:cNvSpPr>
            <p:nvPr/>
          </p:nvSpPr>
          <p:spPr bwMode="auto">
            <a:xfrm>
              <a:off x="3260" y="1769"/>
              <a:ext cx="3" cy="19"/>
            </a:xfrm>
            <a:custGeom>
              <a:avLst/>
              <a:gdLst/>
              <a:ahLst/>
              <a:cxnLst>
                <a:cxn ang="0">
                  <a:pos x="6" y="0"/>
                </a:cxn>
                <a:cxn ang="0">
                  <a:pos x="6" y="0"/>
                </a:cxn>
                <a:cxn ang="0">
                  <a:pos x="6" y="2"/>
                </a:cxn>
                <a:cxn ang="0">
                  <a:pos x="4" y="9"/>
                </a:cxn>
                <a:cxn ang="0">
                  <a:pos x="0" y="15"/>
                </a:cxn>
                <a:cxn ang="0">
                  <a:pos x="0" y="21"/>
                </a:cxn>
                <a:cxn ang="0">
                  <a:pos x="0" y="27"/>
                </a:cxn>
                <a:cxn ang="0">
                  <a:pos x="2" y="31"/>
                </a:cxn>
                <a:cxn ang="0">
                  <a:pos x="4" y="36"/>
                </a:cxn>
                <a:cxn ang="0">
                  <a:pos x="7" y="39"/>
                </a:cxn>
              </a:cxnLst>
              <a:rect l="0" t="0" r="r" b="b"/>
              <a:pathLst>
                <a:path w="7" h="39">
                  <a:moveTo>
                    <a:pt x="6" y="0"/>
                  </a:moveTo>
                  <a:lnTo>
                    <a:pt x="6" y="0"/>
                  </a:lnTo>
                  <a:lnTo>
                    <a:pt x="6" y="2"/>
                  </a:lnTo>
                  <a:lnTo>
                    <a:pt x="4" y="9"/>
                  </a:lnTo>
                  <a:lnTo>
                    <a:pt x="0" y="15"/>
                  </a:lnTo>
                  <a:lnTo>
                    <a:pt x="0" y="21"/>
                  </a:lnTo>
                  <a:lnTo>
                    <a:pt x="0" y="27"/>
                  </a:lnTo>
                  <a:lnTo>
                    <a:pt x="2" y="31"/>
                  </a:lnTo>
                  <a:lnTo>
                    <a:pt x="4" y="36"/>
                  </a:lnTo>
                  <a:lnTo>
                    <a:pt x="7" y="39"/>
                  </a:lnTo>
                </a:path>
              </a:pathLst>
            </a:custGeom>
            <a:noFill/>
            <a:ln w="1588">
              <a:solidFill>
                <a:srgbClr val="000000"/>
              </a:solidFill>
              <a:prstDash val="solid"/>
              <a:round/>
              <a:headEnd/>
              <a:tailEnd/>
            </a:ln>
          </p:spPr>
          <p:txBody>
            <a:bodyPr/>
            <a:lstStyle/>
            <a:p>
              <a:endParaRPr lang="en-US"/>
            </a:p>
          </p:txBody>
        </p:sp>
        <p:sp>
          <p:nvSpPr>
            <p:cNvPr id="1242523" name="Freeform 1435"/>
            <p:cNvSpPr>
              <a:spLocks/>
            </p:cNvSpPr>
            <p:nvPr/>
          </p:nvSpPr>
          <p:spPr bwMode="auto">
            <a:xfrm>
              <a:off x="3261" y="1721"/>
              <a:ext cx="2" cy="28"/>
            </a:xfrm>
            <a:custGeom>
              <a:avLst/>
              <a:gdLst/>
              <a:ahLst/>
              <a:cxnLst>
                <a:cxn ang="0">
                  <a:pos x="4" y="0"/>
                </a:cxn>
                <a:cxn ang="0">
                  <a:pos x="4" y="0"/>
                </a:cxn>
                <a:cxn ang="0">
                  <a:pos x="4" y="3"/>
                </a:cxn>
                <a:cxn ang="0">
                  <a:pos x="2" y="12"/>
                </a:cxn>
                <a:cxn ang="0">
                  <a:pos x="0" y="21"/>
                </a:cxn>
                <a:cxn ang="0">
                  <a:pos x="0" y="28"/>
                </a:cxn>
                <a:cxn ang="0">
                  <a:pos x="0" y="37"/>
                </a:cxn>
                <a:cxn ang="0">
                  <a:pos x="0" y="45"/>
                </a:cxn>
                <a:cxn ang="0">
                  <a:pos x="2" y="53"/>
                </a:cxn>
                <a:cxn ang="0">
                  <a:pos x="5" y="56"/>
                </a:cxn>
              </a:cxnLst>
              <a:rect l="0" t="0" r="r" b="b"/>
              <a:pathLst>
                <a:path w="5" h="56">
                  <a:moveTo>
                    <a:pt x="4" y="0"/>
                  </a:moveTo>
                  <a:lnTo>
                    <a:pt x="4" y="0"/>
                  </a:lnTo>
                  <a:lnTo>
                    <a:pt x="4" y="3"/>
                  </a:lnTo>
                  <a:lnTo>
                    <a:pt x="2" y="12"/>
                  </a:lnTo>
                  <a:lnTo>
                    <a:pt x="0" y="21"/>
                  </a:lnTo>
                  <a:lnTo>
                    <a:pt x="0" y="28"/>
                  </a:lnTo>
                  <a:lnTo>
                    <a:pt x="0" y="37"/>
                  </a:lnTo>
                  <a:lnTo>
                    <a:pt x="0" y="45"/>
                  </a:lnTo>
                  <a:lnTo>
                    <a:pt x="2" y="53"/>
                  </a:lnTo>
                  <a:lnTo>
                    <a:pt x="5" y="56"/>
                  </a:lnTo>
                </a:path>
              </a:pathLst>
            </a:custGeom>
            <a:noFill/>
            <a:ln w="1588">
              <a:solidFill>
                <a:srgbClr val="000000"/>
              </a:solidFill>
              <a:prstDash val="solid"/>
              <a:round/>
              <a:headEnd/>
              <a:tailEnd/>
            </a:ln>
          </p:spPr>
          <p:txBody>
            <a:bodyPr/>
            <a:lstStyle/>
            <a:p>
              <a:endParaRPr lang="en-US"/>
            </a:p>
          </p:txBody>
        </p:sp>
        <p:sp>
          <p:nvSpPr>
            <p:cNvPr id="1242524" name="Freeform 1436"/>
            <p:cNvSpPr>
              <a:spLocks/>
            </p:cNvSpPr>
            <p:nvPr/>
          </p:nvSpPr>
          <p:spPr bwMode="auto">
            <a:xfrm>
              <a:off x="3261" y="2029"/>
              <a:ext cx="3" cy="18"/>
            </a:xfrm>
            <a:custGeom>
              <a:avLst/>
              <a:gdLst/>
              <a:ahLst/>
              <a:cxnLst>
                <a:cxn ang="0">
                  <a:pos x="6" y="0"/>
                </a:cxn>
                <a:cxn ang="0">
                  <a:pos x="6" y="0"/>
                </a:cxn>
                <a:cxn ang="0">
                  <a:pos x="0" y="9"/>
                </a:cxn>
                <a:cxn ang="0">
                  <a:pos x="0" y="19"/>
                </a:cxn>
                <a:cxn ang="0">
                  <a:pos x="4" y="31"/>
                </a:cxn>
                <a:cxn ang="0">
                  <a:pos x="5" y="36"/>
                </a:cxn>
              </a:cxnLst>
              <a:rect l="0" t="0" r="r" b="b"/>
              <a:pathLst>
                <a:path w="6" h="36">
                  <a:moveTo>
                    <a:pt x="6" y="0"/>
                  </a:moveTo>
                  <a:lnTo>
                    <a:pt x="6" y="0"/>
                  </a:lnTo>
                  <a:lnTo>
                    <a:pt x="0" y="9"/>
                  </a:lnTo>
                  <a:lnTo>
                    <a:pt x="0" y="19"/>
                  </a:lnTo>
                  <a:lnTo>
                    <a:pt x="4" y="31"/>
                  </a:lnTo>
                  <a:lnTo>
                    <a:pt x="5" y="36"/>
                  </a:lnTo>
                </a:path>
              </a:pathLst>
            </a:custGeom>
            <a:noFill/>
            <a:ln w="1588">
              <a:solidFill>
                <a:srgbClr val="000000"/>
              </a:solidFill>
              <a:prstDash val="solid"/>
              <a:round/>
              <a:headEnd/>
              <a:tailEnd/>
            </a:ln>
          </p:spPr>
          <p:txBody>
            <a:bodyPr/>
            <a:lstStyle/>
            <a:p>
              <a:endParaRPr lang="en-US"/>
            </a:p>
          </p:txBody>
        </p:sp>
        <p:sp>
          <p:nvSpPr>
            <p:cNvPr id="1242525" name="Freeform 1437"/>
            <p:cNvSpPr>
              <a:spLocks/>
            </p:cNvSpPr>
            <p:nvPr/>
          </p:nvSpPr>
          <p:spPr bwMode="auto">
            <a:xfrm>
              <a:off x="3261" y="2053"/>
              <a:ext cx="2" cy="14"/>
            </a:xfrm>
            <a:custGeom>
              <a:avLst/>
              <a:gdLst/>
              <a:ahLst/>
              <a:cxnLst>
                <a:cxn ang="0">
                  <a:pos x="4" y="0"/>
                </a:cxn>
                <a:cxn ang="0">
                  <a:pos x="4" y="0"/>
                </a:cxn>
                <a:cxn ang="0">
                  <a:pos x="0" y="6"/>
                </a:cxn>
                <a:cxn ang="0">
                  <a:pos x="0" y="15"/>
                </a:cxn>
                <a:cxn ang="0">
                  <a:pos x="2" y="21"/>
                </a:cxn>
                <a:cxn ang="0">
                  <a:pos x="5" y="29"/>
                </a:cxn>
              </a:cxnLst>
              <a:rect l="0" t="0" r="r" b="b"/>
              <a:pathLst>
                <a:path w="5" h="29">
                  <a:moveTo>
                    <a:pt x="4" y="0"/>
                  </a:moveTo>
                  <a:lnTo>
                    <a:pt x="4" y="0"/>
                  </a:lnTo>
                  <a:lnTo>
                    <a:pt x="0" y="6"/>
                  </a:lnTo>
                  <a:lnTo>
                    <a:pt x="0" y="15"/>
                  </a:lnTo>
                  <a:lnTo>
                    <a:pt x="2" y="21"/>
                  </a:lnTo>
                  <a:lnTo>
                    <a:pt x="5" y="29"/>
                  </a:lnTo>
                </a:path>
              </a:pathLst>
            </a:custGeom>
            <a:noFill/>
            <a:ln w="1588">
              <a:solidFill>
                <a:srgbClr val="000000"/>
              </a:solidFill>
              <a:prstDash val="solid"/>
              <a:round/>
              <a:headEnd/>
              <a:tailEnd/>
            </a:ln>
          </p:spPr>
          <p:txBody>
            <a:bodyPr/>
            <a:lstStyle/>
            <a:p>
              <a:endParaRPr lang="en-US"/>
            </a:p>
          </p:txBody>
        </p:sp>
        <p:sp>
          <p:nvSpPr>
            <p:cNvPr id="1242526" name="Freeform 1438"/>
            <p:cNvSpPr>
              <a:spLocks/>
            </p:cNvSpPr>
            <p:nvPr/>
          </p:nvSpPr>
          <p:spPr bwMode="auto">
            <a:xfrm>
              <a:off x="3260" y="2072"/>
              <a:ext cx="3" cy="13"/>
            </a:xfrm>
            <a:custGeom>
              <a:avLst/>
              <a:gdLst/>
              <a:ahLst/>
              <a:cxnLst>
                <a:cxn ang="0">
                  <a:pos x="6" y="0"/>
                </a:cxn>
                <a:cxn ang="0">
                  <a:pos x="6" y="0"/>
                </a:cxn>
                <a:cxn ang="0">
                  <a:pos x="2" y="4"/>
                </a:cxn>
                <a:cxn ang="0">
                  <a:pos x="0" y="12"/>
                </a:cxn>
                <a:cxn ang="0">
                  <a:pos x="0" y="19"/>
                </a:cxn>
                <a:cxn ang="0">
                  <a:pos x="4" y="27"/>
                </a:cxn>
              </a:cxnLst>
              <a:rect l="0" t="0" r="r" b="b"/>
              <a:pathLst>
                <a:path w="6" h="27">
                  <a:moveTo>
                    <a:pt x="6" y="0"/>
                  </a:moveTo>
                  <a:lnTo>
                    <a:pt x="6" y="0"/>
                  </a:lnTo>
                  <a:lnTo>
                    <a:pt x="2" y="4"/>
                  </a:lnTo>
                  <a:lnTo>
                    <a:pt x="0" y="12"/>
                  </a:lnTo>
                  <a:lnTo>
                    <a:pt x="0" y="19"/>
                  </a:lnTo>
                  <a:lnTo>
                    <a:pt x="4" y="27"/>
                  </a:lnTo>
                </a:path>
              </a:pathLst>
            </a:custGeom>
            <a:noFill/>
            <a:ln w="1588">
              <a:solidFill>
                <a:srgbClr val="000000"/>
              </a:solidFill>
              <a:prstDash val="solid"/>
              <a:round/>
              <a:headEnd/>
              <a:tailEnd/>
            </a:ln>
          </p:spPr>
          <p:txBody>
            <a:bodyPr/>
            <a:lstStyle/>
            <a:p>
              <a:endParaRPr lang="en-US"/>
            </a:p>
          </p:txBody>
        </p:sp>
        <p:sp>
          <p:nvSpPr>
            <p:cNvPr id="1242527" name="Freeform 1439"/>
            <p:cNvSpPr>
              <a:spLocks/>
            </p:cNvSpPr>
            <p:nvPr/>
          </p:nvSpPr>
          <p:spPr bwMode="auto">
            <a:xfrm>
              <a:off x="3260" y="2093"/>
              <a:ext cx="3" cy="13"/>
            </a:xfrm>
            <a:custGeom>
              <a:avLst/>
              <a:gdLst/>
              <a:ahLst/>
              <a:cxnLst>
                <a:cxn ang="0">
                  <a:pos x="4" y="0"/>
                </a:cxn>
                <a:cxn ang="0">
                  <a:pos x="4" y="0"/>
                </a:cxn>
                <a:cxn ang="0">
                  <a:pos x="4" y="3"/>
                </a:cxn>
                <a:cxn ang="0">
                  <a:pos x="2" y="6"/>
                </a:cxn>
                <a:cxn ang="0">
                  <a:pos x="2" y="9"/>
                </a:cxn>
                <a:cxn ang="0">
                  <a:pos x="0" y="12"/>
                </a:cxn>
                <a:cxn ang="0">
                  <a:pos x="0" y="17"/>
                </a:cxn>
                <a:cxn ang="0">
                  <a:pos x="2" y="20"/>
                </a:cxn>
                <a:cxn ang="0">
                  <a:pos x="4" y="24"/>
                </a:cxn>
                <a:cxn ang="0">
                  <a:pos x="6" y="27"/>
                </a:cxn>
              </a:cxnLst>
              <a:rect l="0" t="0" r="r" b="b"/>
              <a:pathLst>
                <a:path w="6" h="27">
                  <a:moveTo>
                    <a:pt x="4" y="0"/>
                  </a:moveTo>
                  <a:lnTo>
                    <a:pt x="4" y="0"/>
                  </a:lnTo>
                  <a:lnTo>
                    <a:pt x="4" y="3"/>
                  </a:lnTo>
                  <a:lnTo>
                    <a:pt x="2" y="6"/>
                  </a:lnTo>
                  <a:lnTo>
                    <a:pt x="2" y="9"/>
                  </a:lnTo>
                  <a:lnTo>
                    <a:pt x="0" y="12"/>
                  </a:lnTo>
                  <a:lnTo>
                    <a:pt x="0" y="17"/>
                  </a:lnTo>
                  <a:lnTo>
                    <a:pt x="2" y="20"/>
                  </a:lnTo>
                  <a:lnTo>
                    <a:pt x="4" y="24"/>
                  </a:lnTo>
                  <a:lnTo>
                    <a:pt x="6" y="27"/>
                  </a:lnTo>
                </a:path>
              </a:pathLst>
            </a:custGeom>
            <a:noFill/>
            <a:ln w="1588">
              <a:solidFill>
                <a:srgbClr val="000000"/>
              </a:solidFill>
              <a:prstDash val="solid"/>
              <a:round/>
              <a:headEnd/>
              <a:tailEnd/>
            </a:ln>
          </p:spPr>
          <p:txBody>
            <a:bodyPr/>
            <a:lstStyle/>
            <a:p>
              <a:endParaRPr lang="en-US"/>
            </a:p>
          </p:txBody>
        </p:sp>
        <p:sp>
          <p:nvSpPr>
            <p:cNvPr id="1242528" name="Freeform 1440"/>
            <p:cNvSpPr>
              <a:spLocks/>
            </p:cNvSpPr>
            <p:nvPr/>
          </p:nvSpPr>
          <p:spPr bwMode="auto">
            <a:xfrm>
              <a:off x="3234" y="1971"/>
              <a:ext cx="22" cy="50"/>
            </a:xfrm>
            <a:custGeom>
              <a:avLst/>
              <a:gdLst/>
              <a:ahLst/>
              <a:cxnLst>
                <a:cxn ang="0">
                  <a:pos x="0" y="0"/>
                </a:cxn>
                <a:cxn ang="0">
                  <a:pos x="0" y="0"/>
                </a:cxn>
                <a:cxn ang="0">
                  <a:pos x="5" y="12"/>
                </a:cxn>
                <a:cxn ang="0">
                  <a:pos x="10" y="25"/>
                </a:cxn>
                <a:cxn ang="0">
                  <a:pos x="17" y="37"/>
                </a:cxn>
                <a:cxn ang="0">
                  <a:pos x="22" y="50"/>
                </a:cxn>
                <a:cxn ang="0">
                  <a:pos x="26" y="64"/>
                </a:cxn>
                <a:cxn ang="0">
                  <a:pos x="31" y="76"/>
                </a:cxn>
                <a:cxn ang="0">
                  <a:pos x="37" y="89"/>
                </a:cxn>
                <a:cxn ang="0">
                  <a:pos x="43" y="101"/>
                </a:cxn>
              </a:cxnLst>
              <a:rect l="0" t="0" r="r" b="b"/>
              <a:pathLst>
                <a:path w="43" h="101">
                  <a:moveTo>
                    <a:pt x="0" y="0"/>
                  </a:moveTo>
                  <a:lnTo>
                    <a:pt x="0" y="0"/>
                  </a:lnTo>
                  <a:lnTo>
                    <a:pt x="5" y="12"/>
                  </a:lnTo>
                  <a:lnTo>
                    <a:pt x="10" y="25"/>
                  </a:lnTo>
                  <a:lnTo>
                    <a:pt x="17" y="37"/>
                  </a:lnTo>
                  <a:lnTo>
                    <a:pt x="22" y="50"/>
                  </a:lnTo>
                  <a:lnTo>
                    <a:pt x="26" y="64"/>
                  </a:lnTo>
                  <a:lnTo>
                    <a:pt x="31" y="76"/>
                  </a:lnTo>
                  <a:lnTo>
                    <a:pt x="37" y="89"/>
                  </a:lnTo>
                  <a:lnTo>
                    <a:pt x="43" y="101"/>
                  </a:lnTo>
                </a:path>
              </a:pathLst>
            </a:custGeom>
            <a:noFill/>
            <a:ln w="1588">
              <a:solidFill>
                <a:srgbClr val="000000"/>
              </a:solidFill>
              <a:prstDash val="solid"/>
              <a:round/>
              <a:headEnd/>
              <a:tailEnd/>
            </a:ln>
          </p:spPr>
          <p:txBody>
            <a:bodyPr/>
            <a:lstStyle/>
            <a:p>
              <a:endParaRPr lang="en-US"/>
            </a:p>
          </p:txBody>
        </p:sp>
        <p:sp>
          <p:nvSpPr>
            <p:cNvPr id="1242529" name="Freeform 1441"/>
            <p:cNvSpPr>
              <a:spLocks/>
            </p:cNvSpPr>
            <p:nvPr/>
          </p:nvSpPr>
          <p:spPr bwMode="auto">
            <a:xfrm>
              <a:off x="3249" y="2038"/>
              <a:ext cx="7" cy="22"/>
            </a:xfrm>
            <a:custGeom>
              <a:avLst/>
              <a:gdLst/>
              <a:ahLst/>
              <a:cxnLst>
                <a:cxn ang="0">
                  <a:pos x="0" y="0"/>
                </a:cxn>
                <a:cxn ang="0">
                  <a:pos x="0" y="0"/>
                </a:cxn>
                <a:cxn ang="0">
                  <a:pos x="4" y="12"/>
                </a:cxn>
                <a:cxn ang="0">
                  <a:pos x="6" y="21"/>
                </a:cxn>
                <a:cxn ang="0">
                  <a:pos x="11" y="32"/>
                </a:cxn>
                <a:cxn ang="0">
                  <a:pos x="14" y="44"/>
                </a:cxn>
              </a:cxnLst>
              <a:rect l="0" t="0" r="r" b="b"/>
              <a:pathLst>
                <a:path w="14" h="44">
                  <a:moveTo>
                    <a:pt x="0" y="0"/>
                  </a:moveTo>
                  <a:lnTo>
                    <a:pt x="0" y="0"/>
                  </a:lnTo>
                  <a:lnTo>
                    <a:pt x="4" y="12"/>
                  </a:lnTo>
                  <a:lnTo>
                    <a:pt x="6" y="21"/>
                  </a:lnTo>
                  <a:lnTo>
                    <a:pt x="11" y="32"/>
                  </a:lnTo>
                  <a:lnTo>
                    <a:pt x="14" y="44"/>
                  </a:lnTo>
                </a:path>
              </a:pathLst>
            </a:custGeom>
            <a:noFill/>
            <a:ln w="1588">
              <a:solidFill>
                <a:srgbClr val="000000"/>
              </a:solidFill>
              <a:prstDash val="solid"/>
              <a:round/>
              <a:headEnd/>
              <a:tailEnd/>
            </a:ln>
          </p:spPr>
          <p:txBody>
            <a:bodyPr/>
            <a:lstStyle/>
            <a:p>
              <a:endParaRPr lang="en-US"/>
            </a:p>
          </p:txBody>
        </p:sp>
        <p:sp>
          <p:nvSpPr>
            <p:cNvPr id="1242530" name="Freeform 1442"/>
            <p:cNvSpPr>
              <a:spLocks/>
            </p:cNvSpPr>
            <p:nvPr/>
          </p:nvSpPr>
          <p:spPr bwMode="auto">
            <a:xfrm>
              <a:off x="3244" y="2102"/>
              <a:ext cx="11" cy="11"/>
            </a:xfrm>
            <a:custGeom>
              <a:avLst/>
              <a:gdLst/>
              <a:ahLst/>
              <a:cxnLst>
                <a:cxn ang="0">
                  <a:pos x="23" y="22"/>
                </a:cxn>
                <a:cxn ang="0">
                  <a:pos x="23" y="22"/>
                </a:cxn>
                <a:cxn ang="0">
                  <a:pos x="17" y="17"/>
                </a:cxn>
                <a:cxn ang="0">
                  <a:pos x="9" y="13"/>
                </a:cxn>
                <a:cxn ang="0">
                  <a:pos x="5" y="6"/>
                </a:cxn>
                <a:cxn ang="0">
                  <a:pos x="0" y="0"/>
                </a:cxn>
              </a:cxnLst>
              <a:rect l="0" t="0" r="r" b="b"/>
              <a:pathLst>
                <a:path w="23" h="22">
                  <a:moveTo>
                    <a:pt x="23" y="22"/>
                  </a:moveTo>
                  <a:lnTo>
                    <a:pt x="23" y="22"/>
                  </a:lnTo>
                  <a:lnTo>
                    <a:pt x="17" y="17"/>
                  </a:lnTo>
                  <a:lnTo>
                    <a:pt x="9" y="13"/>
                  </a:lnTo>
                  <a:lnTo>
                    <a:pt x="5" y="6"/>
                  </a:lnTo>
                  <a:lnTo>
                    <a:pt x="0" y="0"/>
                  </a:lnTo>
                </a:path>
              </a:pathLst>
            </a:custGeom>
            <a:noFill/>
            <a:ln w="1588">
              <a:solidFill>
                <a:srgbClr val="000000"/>
              </a:solidFill>
              <a:prstDash val="solid"/>
              <a:round/>
              <a:headEnd/>
              <a:tailEnd/>
            </a:ln>
          </p:spPr>
          <p:txBody>
            <a:bodyPr/>
            <a:lstStyle/>
            <a:p>
              <a:endParaRPr lang="en-US"/>
            </a:p>
          </p:txBody>
        </p:sp>
        <p:sp>
          <p:nvSpPr>
            <p:cNvPr id="1242531" name="Freeform 1443"/>
            <p:cNvSpPr>
              <a:spLocks/>
            </p:cNvSpPr>
            <p:nvPr/>
          </p:nvSpPr>
          <p:spPr bwMode="auto">
            <a:xfrm>
              <a:off x="3234" y="2073"/>
              <a:ext cx="10" cy="9"/>
            </a:xfrm>
            <a:custGeom>
              <a:avLst/>
              <a:gdLst/>
              <a:ahLst/>
              <a:cxnLst>
                <a:cxn ang="0">
                  <a:pos x="20" y="18"/>
                </a:cxn>
                <a:cxn ang="0">
                  <a:pos x="20" y="18"/>
                </a:cxn>
                <a:cxn ang="0">
                  <a:pos x="15" y="17"/>
                </a:cxn>
                <a:cxn ang="0">
                  <a:pos x="10" y="11"/>
                </a:cxn>
                <a:cxn ang="0">
                  <a:pos x="4" y="6"/>
                </a:cxn>
                <a:cxn ang="0">
                  <a:pos x="0" y="0"/>
                </a:cxn>
              </a:cxnLst>
              <a:rect l="0" t="0" r="r" b="b"/>
              <a:pathLst>
                <a:path w="20" h="18">
                  <a:moveTo>
                    <a:pt x="20" y="18"/>
                  </a:moveTo>
                  <a:lnTo>
                    <a:pt x="20" y="18"/>
                  </a:lnTo>
                  <a:lnTo>
                    <a:pt x="15" y="17"/>
                  </a:lnTo>
                  <a:lnTo>
                    <a:pt x="10" y="11"/>
                  </a:lnTo>
                  <a:lnTo>
                    <a:pt x="4" y="6"/>
                  </a:lnTo>
                  <a:lnTo>
                    <a:pt x="0" y="0"/>
                  </a:lnTo>
                </a:path>
              </a:pathLst>
            </a:custGeom>
            <a:noFill/>
            <a:ln w="1588">
              <a:solidFill>
                <a:srgbClr val="000000"/>
              </a:solidFill>
              <a:prstDash val="solid"/>
              <a:round/>
              <a:headEnd/>
              <a:tailEnd/>
            </a:ln>
          </p:spPr>
          <p:txBody>
            <a:bodyPr/>
            <a:lstStyle/>
            <a:p>
              <a:endParaRPr lang="en-US"/>
            </a:p>
          </p:txBody>
        </p:sp>
        <p:sp>
          <p:nvSpPr>
            <p:cNvPr id="1242532" name="Freeform 1444"/>
            <p:cNvSpPr>
              <a:spLocks/>
            </p:cNvSpPr>
            <p:nvPr/>
          </p:nvSpPr>
          <p:spPr bwMode="auto">
            <a:xfrm>
              <a:off x="3206" y="1988"/>
              <a:ext cx="3" cy="18"/>
            </a:xfrm>
            <a:custGeom>
              <a:avLst/>
              <a:gdLst/>
              <a:ahLst/>
              <a:cxnLst>
                <a:cxn ang="0">
                  <a:pos x="0" y="0"/>
                </a:cxn>
                <a:cxn ang="0">
                  <a:pos x="0" y="0"/>
                </a:cxn>
                <a:cxn ang="0">
                  <a:pos x="0" y="10"/>
                </a:cxn>
                <a:cxn ang="0">
                  <a:pos x="0" y="19"/>
                </a:cxn>
                <a:cxn ang="0">
                  <a:pos x="2" y="30"/>
                </a:cxn>
                <a:cxn ang="0">
                  <a:pos x="7" y="37"/>
                </a:cxn>
              </a:cxnLst>
              <a:rect l="0" t="0" r="r" b="b"/>
              <a:pathLst>
                <a:path w="7" h="37">
                  <a:moveTo>
                    <a:pt x="0" y="0"/>
                  </a:moveTo>
                  <a:lnTo>
                    <a:pt x="0" y="0"/>
                  </a:lnTo>
                  <a:lnTo>
                    <a:pt x="0" y="10"/>
                  </a:lnTo>
                  <a:lnTo>
                    <a:pt x="0" y="19"/>
                  </a:lnTo>
                  <a:lnTo>
                    <a:pt x="2" y="30"/>
                  </a:lnTo>
                  <a:lnTo>
                    <a:pt x="7" y="37"/>
                  </a:lnTo>
                </a:path>
              </a:pathLst>
            </a:custGeom>
            <a:noFill/>
            <a:ln w="1588">
              <a:solidFill>
                <a:srgbClr val="000000"/>
              </a:solidFill>
              <a:prstDash val="solid"/>
              <a:round/>
              <a:headEnd/>
              <a:tailEnd/>
            </a:ln>
          </p:spPr>
          <p:txBody>
            <a:bodyPr/>
            <a:lstStyle/>
            <a:p>
              <a:endParaRPr lang="en-US"/>
            </a:p>
          </p:txBody>
        </p:sp>
        <p:sp>
          <p:nvSpPr>
            <p:cNvPr id="1242533" name="Freeform 1445"/>
            <p:cNvSpPr>
              <a:spLocks/>
            </p:cNvSpPr>
            <p:nvPr/>
          </p:nvSpPr>
          <p:spPr bwMode="auto">
            <a:xfrm>
              <a:off x="3134" y="1927"/>
              <a:ext cx="3" cy="19"/>
            </a:xfrm>
            <a:custGeom>
              <a:avLst/>
              <a:gdLst/>
              <a:ahLst/>
              <a:cxnLst>
                <a:cxn ang="0">
                  <a:pos x="0" y="0"/>
                </a:cxn>
                <a:cxn ang="0">
                  <a:pos x="0" y="0"/>
                </a:cxn>
                <a:cxn ang="0">
                  <a:pos x="1" y="6"/>
                </a:cxn>
                <a:cxn ang="0">
                  <a:pos x="3" y="15"/>
                </a:cxn>
                <a:cxn ang="0">
                  <a:pos x="5" y="26"/>
                </a:cxn>
                <a:cxn ang="0">
                  <a:pos x="3" y="38"/>
                </a:cxn>
              </a:cxnLst>
              <a:rect l="0" t="0" r="r" b="b"/>
              <a:pathLst>
                <a:path w="5" h="38">
                  <a:moveTo>
                    <a:pt x="0" y="0"/>
                  </a:moveTo>
                  <a:lnTo>
                    <a:pt x="0" y="0"/>
                  </a:lnTo>
                  <a:lnTo>
                    <a:pt x="1" y="6"/>
                  </a:lnTo>
                  <a:lnTo>
                    <a:pt x="3" y="15"/>
                  </a:lnTo>
                  <a:lnTo>
                    <a:pt x="5" y="26"/>
                  </a:lnTo>
                  <a:lnTo>
                    <a:pt x="3" y="38"/>
                  </a:lnTo>
                </a:path>
              </a:pathLst>
            </a:custGeom>
            <a:noFill/>
            <a:ln w="1588">
              <a:solidFill>
                <a:srgbClr val="000000"/>
              </a:solidFill>
              <a:prstDash val="solid"/>
              <a:round/>
              <a:headEnd/>
              <a:tailEnd/>
            </a:ln>
          </p:spPr>
          <p:txBody>
            <a:bodyPr/>
            <a:lstStyle/>
            <a:p>
              <a:endParaRPr lang="en-US"/>
            </a:p>
          </p:txBody>
        </p:sp>
        <p:sp>
          <p:nvSpPr>
            <p:cNvPr id="1242534" name="Freeform 1446"/>
            <p:cNvSpPr>
              <a:spLocks/>
            </p:cNvSpPr>
            <p:nvPr/>
          </p:nvSpPr>
          <p:spPr bwMode="auto">
            <a:xfrm>
              <a:off x="3215" y="1804"/>
              <a:ext cx="39" cy="48"/>
            </a:xfrm>
            <a:custGeom>
              <a:avLst/>
              <a:gdLst/>
              <a:ahLst/>
              <a:cxnLst>
                <a:cxn ang="0">
                  <a:pos x="77" y="96"/>
                </a:cxn>
                <a:cxn ang="0">
                  <a:pos x="77" y="96"/>
                </a:cxn>
                <a:cxn ang="0">
                  <a:pos x="68" y="84"/>
                </a:cxn>
                <a:cxn ang="0">
                  <a:pos x="56" y="74"/>
                </a:cxn>
                <a:cxn ang="0">
                  <a:pos x="46" y="64"/>
                </a:cxn>
                <a:cxn ang="0">
                  <a:pos x="36" y="52"/>
                </a:cxn>
                <a:cxn ang="0">
                  <a:pos x="24" y="40"/>
                </a:cxn>
                <a:cxn ang="0">
                  <a:pos x="15" y="27"/>
                </a:cxn>
                <a:cxn ang="0">
                  <a:pos x="7" y="13"/>
                </a:cxn>
                <a:cxn ang="0">
                  <a:pos x="0" y="0"/>
                </a:cxn>
              </a:cxnLst>
              <a:rect l="0" t="0" r="r" b="b"/>
              <a:pathLst>
                <a:path w="77" h="96">
                  <a:moveTo>
                    <a:pt x="77" y="96"/>
                  </a:moveTo>
                  <a:lnTo>
                    <a:pt x="77" y="96"/>
                  </a:lnTo>
                  <a:lnTo>
                    <a:pt x="68" y="84"/>
                  </a:lnTo>
                  <a:lnTo>
                    <a:pt x="56" y="74"/>
                  </a:lnTo>
                  <a:lnTo>
                    <a:pt x="46" y="64"/>
                  </a:lnTo>
                  <a:lnTo>
                    <a:pt x="36" y="52"/>
                  </a:lnTo>
                  <a:lnTo>
                    <a:pt x="24" y="40"/>
                  </a:lnTo>
                  <a:lnTo>
                    <a:pt x="15" y="27"/>
                  </a:lnTo>
                  <a:lnTo>
                    <a:pt x="7" y="13"/>
                  </a:lnTo>
                  <a:lnTo>
                    <a:pt x="0" y="0"/>
                  </a:lnTo>
                </a:path>
              </a:pathLst>
            </a:custGeom>
            <a:noFill/>
            <a:ln w="1588">
              <a:solidFill>
                <a:srgbClr val="000000"/>
              </a:solidFill>
              <a:prstDash val="solid"/>
              <a:round/>
              <a:headEnd/>
              <a:tailEnd/>
            </a:ln>
          </p:spPr>
          <p:txBody>
            <a:bodyPr/>
            <a:lstStyle/>
            <a:p>
              <a:endParaRPr lang="en-US"/>
            </a:p>
          </p:txBody>
        </p:sp>
        <p:sp>
          <p:nvSpPr>
            <p:cNvPr id="1242535" name="Freeform 1447"/>
            <p:cNvSpPr>
              <a:spLocks/>
            </p:cNvSpPr>
            <p:nvPr/>
          </p:nvSpPr>
          <p:spPr bwMode="auto">
            <a:xfrm>
              <a:off x="3239" y="1867"/>
              <a:ext cx="15" cy="31"/>
            </a:xfrm>
            <a:custGeom>
              <a:avLst/>
              <a:gdLst/>
              <a:ahLst/>
              <a:cxnLst>
                <a:cxn ang="0">
                  <a:pos x="0" y="0"/>
                </a:cxn>
                <a:cxn ang="0">
                  <a:pos x="0" y="0"/>
                </a:cxn>
                <a:cxn ang="0">
                  <a:pos x="3" y="7"/>
                </a:cxn>
                <a:cxn ang="0">
                  <a:pos x="7" y="15"/>
                </a:cxn>
                <a:cxn ang="0">
                  <a:pos x="9" y="22"/>
                </a:cxn>
                <a:cxn ang="0">
                  <a:pos x="12" y="31"/>
                </a:cxn>
                <a:cxn ang="0">
                  <a:pos x="17" y="40"/>
                </a:cxn>
                <a:cxn ang="0">
                  <a:pos x="21" y="47"/>
                </a:cxn>
                <a:cxn ang="0">
                  <a:pos x="25" y="55"/>
                </a:cxn>
                <a:cxn ang="0">
                  <a:pos x="30" y="62"/>
                </a:cxn>
              </a:cxnLst>
              <a:rect l="0" t="0" r="r" b="b"/>
              <a:pathLst>
                <a:path w="30" h="62">
                  <a:moveTo>
                    <a:pt x="0" y="0"/>
                  </a:moveTo>
                  <a:lnTo>
                    <a:pt x="0" y="0"/>
                  </a:lnTo>
                  <a:lnTo>
                    <a:pt x="3" y="7"/>
                  </a:lnTo>
                  <a:lnTo>
                    <a:pt x="7" y="15"/>
                  </a:lnTo>
                  <a:lnTo>
                    <a:pt x="9" y="22"/>
                  </a:lnTo>
                  <a:lnTo>
                    <a:pt x="12" y="31"/>
                  </a:lnTo>
                  <a:lnTo>
                    <a:pt x="17" y="40"/>
                  </a:lnTo>
                  <a:lnTo>
                    <a:pt x="21" y="47"/>
                  </a:lnTo>
                  <a:lnTo>
                    <a:pt x="25" y="55"/>
                  </a:lnTo>
                  <a:lnTo>
                    <a:pt x="30" y="62"/>
                  </a:lnTo>
                </a:path>
              </a:pathLst>
            </a:custGeom>
            <a:noFill/>
            <a:ln w="1588">
              <a:solidFill>
                <a:srgbClr val="000000"/>
              </a:solidFill>
              <a:prstDash val="solid"/>
              <a:round/>
              <a:headEnd/>
              <a:tailEnd/>
            </a:ln>
          </p:spPr>
          <p:txBody>
            <a:bodyPr/>
            <a:lstStyle/>
            <a:p>
              <a:endParaRPr lang="en-US"/>
            </a:p>
          </p:txBody>
        </p:sp>
        <p:sp>
          <p:nvSpPr>
            <p:cNvPr id="1242536" name="Freeform 1448"/>
            <p:cNvSpPr>
              <a:spLocks/>
            </p:cNvSpPr>
            <p:nvPr/>
          </p:nvSpPr>
          <p:spPr bwMode="auto">
            <a:xfrm>
              <a:off x="3239" y="1900"/>
              <a:ext cx="15" cy="31"/>
            </a:xfrm>
            <a:custGeom>
              <a:avLst/>
              <a:gdLst/>
              <a:ahLst/>
              <a:cxnLst>
                <a:cxn ang="0">
                  <a:pos x="30" y="63"/>
                </a:cxn>
                <a:cxn ang="0">
                  <a:pos x="30" y="63"/>
                </a:cxn>
                <a:cxn ang="0">
                  <a:pos x="26" y="54"/>
                </a:cxn>
                <a:cxn ang="0">
                  <a:pos x="23" y="46"/>
                </a:cxn>
                <a:cxn ang="0">
                  <a:pos x="18" y="39"/>
                </a:cxn>
                <a:cxn ang="0">
                  <a:pos x="16" y="32"/>
                </a:cxn>
                <a:cxn ang="0">
                  <a:pos x="12" y="24"/>
                </a:cxn>
                <a:cxn ang="0">
                  <a:pos x="8" y="15"/>
                </a:cxn>
                <a:cxn ang="0">
                  <a:pos x="4" y="9"/>
                </a:cxn>
                <a:cxn ang="0">
                  <a:pos x="0" y="0"/>
                </a:cxn>
              </a:cxnLst>
              <a:rect l="0" t="0" r="r" b="b"/>
              <a:pathLst>
                <a:path w="30" h="63">
                  <a:moveTo>
                    <a:pt x="30" y="63"/>
                  </a:moveTo>
                  <a:lnTo>
                    <a:pt x="30" y="63"/>
                  </a:lnTo>
                  <a:lnTo>
                    <a:pt x="26" y="54"/>
                  </a:lnTo>
                  <a:lnTo>
                    <a:pt x="23" y="46"/>
                  </a:lnTo>
                  <a:lnTo>
                    <a:pt x="18" y="39"/>
                  </a:lnTo>
                  <a:lnTo>
                    <a:pt x="16" y="32"/>
                  </a:lnTo>
                  <a:lnTo>
                    <a:pt x="12" y="24"/>
                  </a:lnTo>
                  <a:lnTo>
                    <a:pt x="8" y="15"/>
                  </a:lnTo>
                  <a:lnTo>
                    <a:pt x="4" y="9"/>
                  </a:lnTo>
                  <a:lnTo>
                    <a:pt x="0" y="0"/>
                  </a:lnTo>
                </a:path>
              </a:pathLst>
            </a:custGeom>
            <a:noFill/>
            <a:ln w="1588">
              <a:solidFill>
                <a:srgbClr val="000000"/>
              </a:solidFill>
              <a:prstDash val="solid"/>
              <a:round/>
              <a:headEnd/>
              <a:tailEnd/>
            </a:ln>
          </p:spPr>
          <p:txBody>
            <a:bodyPr/>
            <a:lstStyle/>
            <a:p>
              <a:endParaRPr lang="en-US"/>
            </a:p>
          </p:txBody>
        </p:sp>
        <p:sp>
          <p:nvSpPr>
            <p:cNvPr id="1242537" name="Freeform 1449"/>
            <p:cNvSpPr>
              <a:spLocks/>
            </p:cNvSpPr>
            <p:nvPr/>
          </p:nvSpPr>
          <p:spPr bwMode="auto">
            <a:xfrm>
              <a:off x="3240" y="1771"/>
              <a:ext cx="16" cy="10"/>
            </a:xfrm>
            <a:custGeom>
              <a:avLst/>
              <a:gdLst/>
              <a:ahLst/>
              <a:cxnLst>
                <a:cxn ang="0">
                  <a:pos x="30" y="21"/>
                </a:cxn>
                <a:cxn ang="0">
                  <a:pos x="30" y="21"/>
                </a:cxn>
                <a:cxn ang="0">
                  <a:pos x="23" y="15"/>
                </a:cxn>
                <a:cxn ang="0">
                  <a:pos x="15" y="11"/>
                </a:cxn>
                <a:cxn ang="0">
                  <a:pos x="7" y="8"/>
                </a:cxn>
                <a:cxn ang="0">
                  <a:pos x="0" y="0"/>
                </a:cxn>
              </a:cxnLst>
              <a:rect l="0" t="0" r="r" b="b"/>
              <a:pathLst>
                <a:path w="30" h="21">
                  <a:moveTo>
                    <a:pt x="30" y="21"/>
                  </a:moveTo>
                  <a:lnTo>
                    <a:pt x="30" y="21"/>
                  </a:lnTo>
                  <a:lnTo>
                    <a:pt x="23" y="15"/>
                  </a:lnTo>
                  <a:lnTo>
                    <a:pt x="15" y="11"/>
                  </a:lnTo>
                  <a:lnTo>
                    <a:pt x="7" y="8"/>
                  </a:lnTo>
                  <a:lnTo>
                    <a:pt x="0" y="0"/>
                  </a:lnTo>
                </a:path>
              </a:pathLst>
            </a:custGeom>
            <a:noFill/>
            <a:ln w="1588">
              <a:solidFill>
                <a:srgbClr val="000000"/>
              </a:solidFill>
              <a:prstDash val="solid"/>
              <a:round/>
              <a:headEnd/>
              <a:tailEnd/>
            </a:ln>
          </p:spPr>
          <p:txBody>
            <a:bodyPr/>
            <a:lstStyle/>
            <a:p>
              <a:endParaRPr lang="en-US"/>
            </a:p>
          </p:txBody>
        </p:sp>
        <p:sp>
          <p:nvSpPr>
            <p:cNvPr id="1242538" name="Freeform 1450"/>
            <p:cNvSpPr>
              <a:spLocks/>
            </p:cNvSpPr>
            <p:nvPr/>
          </p:nvSpPr>
          <p:spPr bwMode="auto">
            <a:xfrm>
              <a:off x="3243" y="1714"/>
              <a:ext cx="14" cy="9"/>
            </a:xfrm>
            <a:custGeom>
              <a:avLst/>
              <a:gdLst/>
              <a:ahLst/>
              <a:cxnLst>
                <a:cxn ang="0">
                  <a:pos x="28" y="18"/>
                </a:cxn>
                <a:cxn ang="0">
                  <a:pos x="28" y="18"/>
                </a:cxn>
                <a:cxn ang="0">
                  <a:pos x="22" y="12"/>
                </a:cxn>
                <a:cxn ang="0">
                  <a:pos x="15" y="8"/>
                </a:cxn>
                <a:cxn ang="0">
                  <a:pos x="9" y="3"/>
                </a:cxn>
                <a:cxn ang="0">
                  <a:pos x="0" y="0"/>
                </a:cxn>
              </a:cxnLst>
              <a:rect l="0" t="0" r="r" b="b"/>
              <a:pathLst>
                <a:path w="28" h="18">
                  <a:moveTo>
                    <a:pt x="28" y="18"/>
                  </a:moveTo>
                  <a:lnTo>
                    <a:pt x="28" y="18"/>
                  </a:lnTo>
                  <a:lnTo>
                    <a:pt x="22" y="12"/>
                  </a:lnTo>
                  <a:lnTo>
                    <a:pt x="15" y="8"/>
                  </a:lnTo>
                  <a:lnTo>
                    <a:pt x="9" y="3"/>
                  </a:lnTo>
                  <a:lnTo>
                    <a:pt x="0" y="0"/>
                  </a:lnTo>
                </a:path>
              </a:pathLst>
            </a:custGeom>
            <a:noFill/>
            <a:ln w="1588">
              <a:solidFill>
                <a:srgbClr val="000000"/>
              </a:solidFill>
              <a:prstDash val="solid"/>
              <a:round/>
              <a:headEnd/>
              <a:tailEnd/>
            </a:ln>
          </p:spPr>
          <p:txBody>
            <a:bodyPr/>
            <a:lstStyle/>
            <a:p>
              <a:endParaRPr lang="en-US"/>
            </a:p>
          </p:txBody>
        </p:sp>
        <p:sp>
          <p:nvSpPr>
            <p:cNvPr id="1242539" name="Freeform 1451"/>
            <p:cNvSpPr>
              <a:spLocks/>
            </p:cNvSpPr>
            <p:nvPr/>
          </p:nvSpPr>
          <p:spPr bwMode="auto">
            <a:xfrm>
              <a:off x="3061" y="1724"/>
              <a:ext cx="79" cy="195"/>
            </a:xfrm>
            <a:custGeom>
              <a:avLst/>
              <a:gdLst/>
              <a:ahLst/>
              <a:cxnLst>
                <a:cxn ang="0">
                  <a:pos x="139" y="235"/>
                </a:cxn>
                <a:cxn ang="0">
                  <a:pos x="131" y="219"/>
                </a:cxn>
                <a:cxn ang="0">
                  <a:pos x="118" y="198"/>
                </a:cxn>
                <a:cxn ang="0">
                  <a:pos x="95" y="172"/>
                </a:cxn>
                <a:cxn ang="0">
                  <a:pos x="70" y="145"/>
                </a:cxn>
                <a:cxn ang="0">
                  <a:pos x="48" y="105"/>
                </a:cxn>
                <a:cxn ang="0">
                  <a:pos x="27" y="56"/>
                </a:cxn>
                <a:cxn ang="0">
                  <a:pos x="8" y="15"/>
                </a:cxn>
                <a:cxn ang="0">
                  <a:pos x="3" y="7"/>
                </a:cxn>
                <a:cxn ang="0">
                  <a:pos x="7" y="30"/>
                </a:cxn>
                <a:cxn ang="0">
                  <a:pos x="12" y="56"/>
                </a:cxn>
                <a:cxn ang="0">
                  <a:pos x="16" y="79"/>
                </a:cxn>
                <a:cxn ang="0">
                  <a:pos x="21" y="99"/>
                </a:cxn>
                <a:cxn ang="0">
                  <a:pos x="27" y="127"/>
                </a:cxn>
                <a:cxn ang="0">
                  <a:pos x="36" y="158"/>
                </a:cxn>
                <a:cxn ang="0">
                  <a:pos x="44" y="187"/>
                </a:cxn>
                <a:cxn ang="0">
                  <a:pos x="54" y="213"/>
                </a:cxn>
                <a:cxn ang="0">
                  <a:pos x="63" y="233"/>
                </a:cxn>
                <a:cxn ang="0">
                  <a:pos x="76" y="250"/>
                </a:cxn>
                <a:cxn ang="0">
                  <a:pos x="93" y="270"/>
                </a:cxn>
                <a:cxn ang="0">
                  <a:pos x="108" y="286"/>
                </a:cxn>
                <a:cxn ang="0">
                  <a:pos x="124" y="305"/>
                </a:cxn>
                <a:cxn ang="0">
                  <a:pos x="134" y="323"/>
                </a:cxn>
                <a:cxn ang="0">
                  <a:pos x="140" y="342"/>
                </a:cxn>
                <a:cxn ang="0">
                  <a:pos x="147" y="363"/>
                </a:cxn>
                <a:cxn ang="0">
                  <a:pos x="151" y="384"/>
                </a:cxn>
                <a:cxn ang="0">
                  <a:pos x="156" y="382"/>
                </a:cxn>
                <a:cxn ang="0">
                  <a:pos x="159" y="360"/>
                </a:cxn>
                <a:cxn ang="0">
                  <a:pos x="159" y="342"/>
                </a:cxn>
                <a:cxn ang="0">
                  <a:pos x="159" y="327"/>
                </a:cxn>
                <a:cxn ang="0">
                  <a:pos x="157" y="312"/>
                </a:cxn>
                <a:cxn ang="0">
                  <a:pos x="156" y="292"/>
                </a:cxn>
                <a:cxn ang="0">
                  <a:pos x="153" y="272"/>
                </a:cxn>
                <a:cxn ang="0">
                  <a:pos x="142" y="247"/>
                </a:cxn>
              </a:cxnLst>
              <a:rect l="0" t="0" r="r" b="b"/>
              <a:pathLst>
                <a:path w="159" h="391">
                  <a:moveTo>
                    <a:pt x="140" y="243"/>
                  </a:moveTo>
                  <a:lnTo>
                    <a:pt x="139" y="235"/>
                  </a:lnTo>
                  <a:lnTo>
                    <a:pt x="136" y="228"/>
                  </a:lnTo>
                  <a:lnTo>
                    <a:pt x="131" y="219"/>
                  </a:lnTo>
                  <a:lnTo>
                    <a:pt x="125" y="209"/>
                  </a:lnTo>
                  <a:lnTo>
                    <a:pt x="118" y="198"/>
                  </a:lnTo>
                  <a:lnTo>
                    <a:pt x="107" y="185"/>
                  </a:lnTo>
                  <a:lnTo>
                    <a:pt x="95" y="172"/>
                  </a:lnTo>
                  <a:lnTo>
                    <a:pt x="80" y="158"/>
                  </a:lnTo>
                  <a:lnTo>
                    <a:pt x="70" y="145"/>
                  </a:lnTo>
                  <a:lnTo>
                    <a:pt x="58" y="127"/>
                  </a:lnTo>
                  <a:lnTo>
                    <a:pt x="48" y="105"/>
                  </a:lnTo>
                  <a:lnTo>
                    <a:pt x="38" y="80"/>
                  </a:lnTo>
                  <a:lnTo>
                    <a:pt x="27" y="56"/>
                  </a:lnTo>
                  <a:lnTo>
                    <a:pt x="18" y="33"/>
                  </a:lnTo>
                  <a:lnTo>
                    <a:pt x="8" y="15"/>
                  </a:lnTo>
                  <a:lnTo>
                    <a:pt x="0" y="0"/>
                  </a:lnTo>
                  <a:lnTo>
                    <a:pt x="3" y="7"/>
                  </a:lnTo>
                  <a:lnTo>
                    <a:pt x="5" y="18"/>
                  </a:lnTo>
                  <a:lnTo>
                    <a:pt x="7" y="30"/>
                  </a:lnTo>
                  <a:lnTo>
                    <a:pt x="9" y="43"/>
                  </a:lnTo>
                  <a:lnTo>
                    <a:pt x="12" y="56"/>
                  </a:lnTo>
                  <a:lnTo>
                    <a:pt x="14" y="70"/>
                  </a:lnTo>
                  <a:lnTo>
                    <a:pt x="16" y="79"/>
                  </a:lnTo>
                  <a:lnTo>
                    <a:pt x="18" y="89"/>
                  </a:lnTo>
                  <a:lnTo>
                    <a:pt x="21" y="99"/>
                  </a:lnTo>
                  <a:lnTo>
                    <a:pt x="23" y="111"/>
                  </a:lnTo>
                  <a:lnTo>
                    <a:pt x="27" y="127"/>
                  </a:lnTo>
                  <a:lnTo>
                    <a:pt x="31" y="142"/>
                  </a:lnTo>
                  <a:lnTo>
                    <a:pt x="36" y="158"/>
                  </a:lnTo>
                  <a:lnTo>
                    <a:pt x="39" y="173"/>
                  </a:lnTo>
                  <a:lnTo>
                    <a:pt x="44" y="187"/>
                  </a:lnTo>
                  <a:lnTo>
                    <a:pt x="48" y="198"/>
                  </a:lnTo>
                  <a:lnTo>
                    <a:pt x="54" y="213"/>
                  </a:lnTo>
                  <a:lnTo>
                    <a:pt x="58" y="224"/>
                  </a:lnTo>
                  <a:lnTo>
                    <a:pt x="63" y="233"/>
                  </a:lnTo>
                  <a:lnTo>
                    <a:pt x="67" y="241"/>
                  </a:lnTo>
                  <a:lnTo>
                    <a:pt x="76" y="250"/>
                  </a:lnTo>
                  <a:lnTo>
                    <a:pt x="84" y="261"/>
                  </a:lnTo>
                  <a:lnTo>
                    <a:pt x="93" y="270"/>
                  </a:lnTo>
                  <a:lnTo>
                    <a:pt x="102" y="277"/>
                  </a:lnTo>
                  <a:lnTo>
                    <a:pt x="108" y="286"/>
                  </a:lnTo>
                  <a:lnTo>
                    <a:pt x="116" y="293"/>
                  </a:lnTo>
                  <a:lnTo>
                    <a:pt x="124" y="305"/>
                  </a:lnTo>
                  <a:lnTo>
                    <a:pt x="131" y="317"/>
                  </a:lnTo>
                  <a:lnTo>
                    <a:pt x="134" y="323"/>
                  </a:lnTo>
                  <a:lnTo>
                    <a:pt x="138" y="332"/>
                  </a:lnTo>
                  <a:lnTo>
                    <a:pt x="140" y="342"/>
                  </a:lnTo>
                  <a:lnTo>
                    <a:pt x="144" y="352"/>
                  </a:lnTo>
                  <a:lnTo>
                    <a:pt x="147" y="363"/>
                  </a:lnTo>
                  <a:lnTo>
                    <a:pt x="149" y="375"/>
                  </a:lnTo>
                  <a:lnTo>
                    <a:pt x="151" y="384"/>
                  </a:lnTo>
                  <a:lnTo>
                    <a:pt x="153" y="391"/>
                  </a:lnTo>
                  <a:lnTo>
                    <a:pt x="156" y="382"/>
                  </a:lnTo>
                  <a:lnTo>
                    <a:pt x="158" y="372"/>
                  </a:lnTo>
                  <a:lnTo>
                    <a:pt x="159" y="360"/>
                  </a:lnTo>
                  <a:lnTo>
                    <a:pt x="159" y="349"/>
                  </a:lnTo>
                  <a:lnTo>
                    <a:pt x="159" y="342"/>
                  </a:lnTo>
                  <a:lnTo>
                    <a:pt x="159" y="333"/>
                  </a:lnTo>
                  <a:lnTo>
                    <a:pt x="159" y="327"/>
                  </a:lnTo>
                  <a:lnTo>
                    <a:pt x="158" y="321"/>
                  </a:lnTo>
                  <a:lnTo>
                    <a:pt x="157" y="312"/>
                  </a:lnTo>
                  <a:lnTo>
                    <a:pt x="157" y="302"/>
                  </a:lnTo>
                  <a:lnTo>
                    <a:pt x="156" y="292"/>
                  </a:lnTo>
                  <a:lnTo>
                    <a:pt x="156" y="284"/>
                  </a:lnTo>
                  <a:lnTo>
                    <a:pt x="153" y="272"/>
                  </a:lnTo>
                  <a:lnTo>
                    <a:pt x="147" y="259"/>
                  </a:lnTo>
                  <a:lnTo>
                    <a:pt x="142" y="247"/>
                  </a:lnTo>
                  <a:lnTo>
                    <a:pt x="140" y="243"/>
                  </a:lnTo>
                  <a:close/>
                </a:path>
              </a:pathLst>
            </a:custGeom>
            <a:solidFill>
              <a:srgbClr val="FFFFFF"/>
            </a:solidFill>
            <a:ln w="9525">
              <a:noFill/>
              <a:round/>
              <a:headEnd/>
              <a:tailEnd/>
            </a:ln>
          </p:spPr>
          <p:txBody>
            <a:bodyPr/>
            <a:lstStyle/>
            <a:p>
              <a:endParaRPr lang="en-US"/>
            </a:p>
          </p:txBody>
        </p:sp>
        <p:sp>
          <p:nvSpPr>
            <p:cNvPr id="1242540" name="Freeform 1452"/>
            <p:cNvSpPr>
              <a:spLocks/>
            </p:cNvSpPr>
            <p:nvPr/>
          </p:nvSpPr>
          <p:spPr bwMode="auto">
            <a:xfrm>
              <a:off x="3061" y="1724"/>
              <a:ext cx="79" cy="195"/>
            </a:xfrm>
            <a:custGeom>
              <a:avLst/>
              <a:gdLst/>
              <a:ahLst/>
              <a:cxnLst>
                <a:cxn ang="0">
                  <a:pos x="140" y="243"/>
                </a:cxn>
                <a:cxn ang="0">
                  <a:pos x="136" y="228"/>
                </a:cxn>
                <a:cxn ang="0">
                  <a:pos x="125" y="209"/>
                </a:cxn>
                <a:cxn ang="0">
                  <a:pos x="107" y="185"/>
                </a:cxn>
                <a:cxn ang="0">
                  <a:pos x="80" y="158"/>
                </a:cxn>
                <a:cxn ang="0">
                  <a:pos x="58" y="127"/>
                </a:cxn>
                <a:cxn ang="0">
                  <a:pos x="38" y="80"/>
                </a:cxn>
                <a:cxn ang="0">
                  <a:pos x="18" y="33"/>
                </a:cxn>
                <a:cxn ang="0">
                  <a:pos x="0" y="0"/>
                </a:cxn>
                <a:cxn ang="0">
                  <a:pos x="5" y="18"/>
                </a:cxn>
                <a:cxn ang="0">
                  <a:pos x="9" y="43"/>
                </a:cxn>
                <a:cxn ang="0">
                  <a:pos x="14" y="70"/>
                </a:cxn>
                <a:cxn ang="0">
                  <a:pos x="18" y="89"/>
                </a:cxn>
                <a:cxn ang="0">
                  <a:pos x="23" y="111"/>
                </a:cxn>
                <a:cxn ang="0">
                  <a:pos x="31" y="142"/>
                </a:cxn>
                <a:cxn ang="0">
                  <a:pos x="39" y="173"/>
                </a:cxn>
                <a:cxn ang="0">
                  <a:pos x="48" y="198"/>
                </a:cxn>
                <a:cxn ang="0">
                  <a:pos x="58" y="224"/>
                </a:cxn>
                <a:cxn ang="0">
                  <a:pos x="67" y="241"/>
                </a:cxn>
                <a:cxn ang="0">
                  <a:pos x="84" y="261"/>
                </a:cxn>
                <a:cxn ang="0">
                  <a:pos x="102" y="277"/>
                </a:cxn>
                <a:cxn ang="0">
                  <a:pos x="116" y="293"/>
                </a:cxn>
                <a:cxn ang="0">
                  <a:pos x="131" y="317"/>
                </a:cxn>
                <a:cxn ang="0">
                  <a:pos x="138" y="332"/>
                </a:cxn>
                <a:cxn ang="0">
                  <a:pos x="144" y="352"/>
                </a:cxn>
                <a:cxn ang="0">
                  <a:pos x="149" y="375"/>
                </a:cxn>
                <a:cxn ang="0">
                  <a:pos x="153" y="391"/>
                </a:cxn>
                <a:cxn ang="0">
                  <a:pos x="158" y="372"/>
                </a:cxn>
                <a:cxn ang="0">
                  <a:pos x="159" y="349"/>
                </a:cxn>
                <a:cxn ang="0">
                  <a:pos x="159" y="333"/>
                </a:cxn>
                <a:cxn ang="0">
                  <a:pos x="158" y="321"/>
                </a:cxn>
                <a:cxn ang="0">
                  <a:pos x="157" y="302"/>
                </a:cxn>
                <a:cxn ang="0">
                  <a:pos x="156" y="284"/>
                </a:cxn>
                <a:cxn ang="0">
                  <a:pos x="147" y="259"/>
                </a:cxn>
                <a:cxn ang="0">
                  <a:pos x="140" y="243"/>
                </a:cxn>
              </a:cxnLst>
              <a:rect l="0" t="0" r="r" b="b"/>
              <a:pathLst>
                <a:path w="159" h="391">
                  <a:moveTo>
                    <a:pt x="140" y="243"/>
                  </a:moveTo>
                  <a:lnTo>
                    <a:pt x="140" y="243"/>
                  </a:lnTo>
                  <a:lnTo>
                    <a:pt x="139" y="235"/>
                  </a:lnTo>
                  <a:lnTo>
                    <a:pt x="136" y="228"/>
                  </a:lnTo>
                  <a:lnTo>
                    <a:pt x="131" y="219"/>
                  </a:lnTo>
                  <a:lnTo>
                    <a:pt x="125" y="209"/>
                  </a:lnTo>
                  <a:lnTo>
                    <a:pt x="118" y="198"/>
                  </a:lnTo>
                  <a:lnTo>
                    <a:pt x="107" y="185"/>
                  </a:lnTo>
                  <a:lnTo>
                    <a:pt x="95" y="172"/>
                  </a:lnTo>
                  <a:lnTo>
                    <a:pt x="80" y="158"/>
                  </a:lnTo>
                  <a:lnTo>
                    <a:pt x="70" y="145"/>
                  </a:lnTo>
                  <a:lnTo>
                    <a:pt x="58" y="127"/>
                  </a:lnTo>
                  <a:lnTo>
                    <a:pt x="48" y="105"/>
                  </a:lnTo>
                  <a:lnTo>
                    <a:pt x="38" y="80"/>
                  </a:lnTo>
                  <a:lnTo>
                    <a:pt x="27" y="56"/>
                  </a:lnTo>
                  <a:lnTo>
                    <a:pt x="18" y="33"/>
                  </a:lnTo>
                  <a:lnTo>
                    <a:pt x="8" y="15"/>
                  </a:lnTo>
                  <a:lnTo>
                    <a:pt x="0" y="0"/>
                  </a:lnTo>
                  <a:lnTo>
                    <a:pt x="3" y="7"/>
                  </a:lnTo>
                  <a:lnTo>
                    <a:pt x="5" y="18"/>
                  </a:lnTo>
                  <a:lnTo>
                    <a:pt x="7" y="30"/>
                  </a:lnTo>
                  <a:lnTo>
                    <a:pt x="9" y="43"/>
                  </a:lnTo>
                  <a:lnTo>
                    <a:pt x="12" y="56"/>
                  </a:lnTo>
                  <a:lnTo>
                    <a:pt x="14" y="70"/>
                  </a:lnTo>
                  <a:lnTo>
                    <a:pt x="16" y="79"/>
                  </a:lnTo>
                  <a:lnTo>
                    <a:pt x="18" y="89"/>
                  </a:lnTo>
                  <a:lnTo>
                    <a:pt x="21" y="99"/>
                  </a:lnTo>
                  <a:lnTo>
                    <a:pt x="23" y="111"/>
                  </a:lnTo>
                  <a:lnTo>
                    <a:pt x="27" y="127"/>
                  </a:lnTo>
                  <a:lnTo>
                    <a:pt x="31" y="142"/>
                  </a:lnTo>
                  <a:lnTo>
                    <a:pt x="36" y="158"/>
                  </a:lnTo>
                  <a:lnTo>
                    <a:pt x="39" y="173"/>
                  </a:lnTo>
                  <a:lnTo>
                    <a:pt x="44" y="187"/>
                  </a:lnTo>
                  <a:lnTo>
                    <a:pt x="48" y="198"/>
                  </a:lnTo>
                  <a:lnTo>
                    <a:pt x="54" y="213"/>
                  </a:lnTo>
                  <a:lnTo>
                    <a:pt x="58" y="224"/>
                  </a:lnTo>
                  <a:lnTo>
                    <a:pt x="63" y="233"/>
                  </a:lnTo>
                  <a:lnTo>
                    <a:pt x="67" y="241"/>
                  </a:lnTo>
                  <a:lnTo>
                    <a:pt x="76" y="250"/>
                  </a:lnTo>
                  <a:lnTo>
                    <a:pt x="84" y="261"/>
                  </a:lnTo>
                  <a:lnTo>
                    <a:pt x="93" y="270"/>
                  </a:lnTo>
                  <a:lnTo>
                    <a:pt x="102" y="277"/>
                  </a:lnTo>
                  <a:lnTo>
                    <a:pt x="108" y="286"/>
                  </a:lnTo>
                  <a:lnTo>
                    <a:pt x="116" y="293"/>
                  </a:lnTo>
                  <a:lnTo>
                    <a:pt x="124" y="305"/>
                  </a:lnTo>
                  <a:lnTo>
                    <a:pt x="131" y="317"/>
                  </a:lnTo>
                  <a:lnTo>
                    <a:pt x="134" y="323"/>
                  </a:lnTo>
                  <a:lnTo>
                    <a:pt x="138" y="332"/>
                  </a:lnTo>
                  <a:lnTo>
                    <a:pt x="140" y="342"/>
                  </a:lnTo>
                  <a:lnTo>
                    <a:pt x="144" y="352"/>
                  </a:lnTo>
                  <a:lnTo>
                    <a:pt x="147" y="363"/>
                  </a:lnTo>
                  <a:lnTo>
                    <a:pt x="149" y="375"/>
                  </a:lnTo>
                  <a:lnTo>
                    <a:pt x="151" y="384"/>
                  </a:lnTo>
                  <a:lnTo>
                    <a:pt x="153" y="391"/>
                  </a:lnTo>
                  <a:lnTo>
                    <a:pt x="156" y="382"/>
                  </a:lnTo>
                  <a:lnTo>
                    <a:pt x="158" y="372"/>
                  </a:lnTo>
                  <a:lnTo>
                    <a:pt x="159" y="360"/>
                  </a:lnTo>
                  <a:lnTo>
                    <a:pt x="159" y="349"/>
                  </a:lnTo>
                  <a:lnTo>
                    <a:pt x="159" y="342"/>
                  </a:lnTo>
                  <a:lnTo>
                    <a:pt x="159" y="333"/>
                  </a:lnTo>
                  <a:lnTo>
                    <a:pt x="159" y="327"/>
                  </a:lnTo>
                  <a:lnTo>
                    <a:pt x="158" y="321"/>
                  </a:lnTo>
                  <a:lnTo>
                    <a:pt x="157" y="312"/>
                  </a:lnTo>
                  <a:lnTo>
                    <a:pt x="157" y="302"/>
                  </a:lnTo>
                  <a:lnTo>
                    <a:pt x="156" y="292"/>
                  </a:lnTo>
                  <a:lnTo>
                    <a:pt x="156" y="284"/>
                  </a:lnTo>
                  <a:lnTo>
                    <a:pt x="153" y="272"/>
                  </a:lnTo>
                  <a:lnTo>
                    <a:pt x="147" y="259"/>
                  </a:lnTo>
                  <a:lnTo>
                    <a:pt x="142" y="247"/>
                  </a:lnTo>
                  <a:lnTo>
                    <a:pt x="140" y="243"/>
                  </a:lnTo>
                  <a:close/>
                </a:path>
              </a:pathLst>
            </a:custGeom>
            <a:noFill/>
            <a:ln w="1588">
              <a:solidFill>
                <a:srgbClr val="000000"/>
              </a:solidFill>
              <a:prstDash val="solid"/>
              <a:round/>
              <a:headEnd/>
              <a:tailEnd/>
            </a:ln>
          </p:spPr>
          <p:txBody>
            <a:bodyPr/>
            <a:lstStyle/>
            <a:p>
              <a:endParaRPr lang="en-US"/>
            </a:p>
          </p:txBody>
        </p:sp>
        <p:sp>
          <p:nvSpPr>
            <p:cNvPr id="1242541" name="Freeform 1453"/>
            <p:cNvSpPr>
              <a:spLocks/>
            </p:cNvSpPr>
            <p:nvPr/>
          </p:nvSpPr>
          <p:spPr bwMode="auto">
            <a:xfrm>
              <a:off x="3068" y="1683"/>
              <a:ext cx="20" cy="60"/>
            </a:xfrm>
            <a:custGeom>
              <a:avLst/>
              <a:gdLst/>
              <a:ahLst/>
              <a:cxnLst>
                <a:cxn ang="0">
                  <a:pos x="0" y="0"/>
                </a:cxn>
                <a:cxn ang="0">
                  <a:pos x="0" y="0"/>
                </a:cxn>
                <a:cxn ang="0">
                  <a:pos x="2" y="16"/>
                </a:cxn>
                <a:cxn ang="0">
                  <a:pos x="5" y="32"/>
                </a:cxn>
                <a:cxn ang="0">
                  <a:pos x="7" y="46"/>
                </a:cxn>
                <a:cxn ang="0">
                  <a:pos x="14" y="60"/>
                </a:cxn>
                <a:cxn ang="0">
                  <a:pos x="19" y="75"/>
                </a:cxn>
                <a:cxn ang="0">
                  <a:pos x="25" y="88"/>
                </a:cxn>
                <a:cxn ang="0">
                  <a:pos x="32" y="105"/>
                </a:cxn>
                <a:cxn ang="0">
                  <a:pos x="40" y="120"/>
                </a:cxn>
              </a:cxnLst>
              <a:rect l="0" t="0" r="r" b="b"/>
              <a:pathLst>
                <a:path w="40" h="120">
                  <a:moveTo>
                    <a:pt x="0" y="0"/>
                  </a:moveTo>
                  <a:lnTo>
                    <a:pt x="0" y="0"/>
                  </a:lnTo>
                  <a:lnTo>
                    <a:pt x="2" y="16"/>
                  </a:lnTo>
                  <a:lnTo>
                    <a:pt x="5" y="32"/>
                  </a:lnTo>
                  <a:lnTo>
                    <a:pt x="7" y="46"/>
                  </a:lnTo>
                  <a:lnTo>
                    <a:pt x="14" y="60"/>
                  </a:lnTo>
                  <a:lnTo>
                    <a:pt x="19" y="75"/>
                  </a:lnTo>
                  <a:lnTo>
                    <a:pt x="25" y="88"/>
                  </a:lnTo>
                  <a:lnTo>
                    <a:pt x="32" y="105"/>
                  </a:lnTo>
                  <a:lnTo>
                    <a:pt x="40" y="120"/>
                  </a:lnTo>
                </a:path>
              </a:pathLst>
            </a:custGeom>
            <a:noFill/>
            <a:ln w="1588">
              <a:solidFill>
                <a:srgbClr val="000000"/>
              </a:solidFill>
              <a:prstDash val="solid"/>
              <a:round/>
              <a:headEnd/>
              <a:tailEnd/>
            </a:ln>
          </p:spPr>
          <p:txBody>
            <a:bodyPr/>
            <a:lstStyle/>
            <a:p>
              <a:endParaRPr lang="en-US"/>
            </a:p>
          </p:txBody>
        </p:sp>
        <p:sp>
          <p:nvSpPr>
            <p:cNvPr id="1242542" name="Freeform 1454"/>
            <p:cNvSpPr>
              <a:spLocks/>
            </p:cNvSpPr>
            <p:nvPr/>
          </p:nvSpPr>
          <p:spPr bwMode="auto">
            <a:xfrm>
              <a:off x="3119" y="1768"/>
              <a:ext cx="34" cy="45"/>
            </a:xfrm>
            <a:custGeom>
              <a:avLst/>
              <a:gdLst/>
              <a:ahLst/>
              <a:cxnLst>
                <a:cxn ang="0">
                  <a:pos x="0" y="0"/>
                </a:cxn>
                <a:cxn ang="0">
                  <a:pos x="0" y="0"/>
                </a:cxn>
                <a:cxn ang="0">
                  <a:pos x="12" y="10"/>
                </a:cxn>
                <a:cxn ang="0">
                  <a:pos x="21" y="19"/>
                </a:cxn>
                <a:cxn ang="0">
                  <a:pos x="30" y="31"/>
                </a:cxn>
                <a:cxn ang="0">
                  <a:pos x="37" y="43"/>
                </a:cxn>
                <a:cxn ang="0">
                  <a:pos x="45" y="55"/>
                </a:cxn>
                <a:cxn ang="0">
                  <a:pos x="51" y="67"/>
                </a:cxn>
                <a:cxn ang="0">
                  <a:pos x="62" y="78"/>
                </a:cxn>
                <a:cxn ang="0">
                  <a:pos x="68" y="89"/>
                </a:cxn>
              </a:cxnLst>
              <a:rect l="0" t="0" r="r" b="b"/>
              <a:pathLst>
                <a:path w="68" h="89">
                  <a:moveTo>
                    <a:pt x="0" y="0"/>
                  </a:moveTo>
                  <a:lnTo>
                    <a:pt x="0" y="0"/>
                  </a:lnTo>
                  <a:lnTo>
                    <a:pt x="12" y="10"/>
                  </a:lnTo>
                  <a:lnTo>
                    <a:pt x="21" y="19"/>
                  </a:lnTo>
                  <a:lnTo>
                    <a:pt x="30" y="31"/>
                  </a:lnTo>
                  <a:lnTo>
                    <a:pt x="37" y="43"/>
                  </a:lnTo>
                  <a:lnTo>
                    <a:pt x="45" y="55"/>
                  </a:lnTo>
                  <a:lnTo>
                    <a:pt x="51" y="67"/>
                  </a:lnTo>
                  <a:lnTo>
                    <a:pt x="62" y="78"/>
                  </a:lnTo>
                  <a:lnTo>
                    <a:pt x="68" y="89"/>
                  </a:lnTo>
                </a:path>
              </a:pathLst>
            </a:custGeom>
            <a:noFill/>
            <a:ln w="1588">
              <a:solidFill>
                <a:srgbClr val="000000"/>
              </a:solidFill>
              <a:prstDash val="solid"/>
              <a:round/>
              <a:headEnd/>
              <a:tailEnd/>
            </a:ln>
          </p:spPr>
          <p:txBody>
            <a:bodyPr/>
            <a:lstStyle/>
            <a:p>
              <a:endParaRPr lang="en-US"/>
            </a:p>
          </p:txBody>
        </p:sp>
        <p:sp>
          <p:nvSpPr>
            <p:cNvPr id="1242543" name="Freeform 1455"/>
            <p:cNvSpPr>
              <a:spLocks/>
            </p:cNvSpPr>
            <p:nvPr/>
          </p:nvSpPr>
          <p:spPr bwMode="auto">
            <a:xfrm>
              <a:off x="3145" y="1765"/>
              <a:ext cx="22" cy="23"/>
            </a:xfrm>
            <a:custGeom>
              <a:avLst/>
              <a:gdLst/>
              <a:ahLst/>
              <a:cxnLst>
                <a:cxn ang="0">
                  <a:pos x="44" y="47"/>
                </a:cxn>
                <a:cxn ang="0">
                  <a:pos x="44" y="47"/>
                </a:cxn>
                <a:cxn ang="0">
                  <a:pos x="30" y="32"/>
                </a:cxn>
                <a:cxn ang="0">
                  <a:pos x="20" y="20"/>
                </a:cxn>
                <a:cxn ang="0">
                  <a:pos x="11" y="10"/>
                </a:cxn>
                <a:cxn ang="0">
                  <a:pos x="0" y="0"/>
                </a:cxn>
              </a:cxnLst>
              <a:rect l="0" t="0" r="r" b="b"/>
              <a:pathLst>
                <a:path w="44" h="47">
                  <a:moveTo>
                    <a:pt x="44" y="47"/>
                  </a:moveTo>
                  <a:lnTo>
                    <a:pt x="44" y="47"/>
                  </a:lnTo>
                  <a:lnTo>
                    <a:pt x="30" y="32"/>
                  </a:lnTo>
                  <a:lnTo>
                    <a:pt x="20" y="20"/>
                  </a:lnTo>
                  <a:lnTo>
                    <a:pt x="11" y="10"/>
                  </a:lnTo>
                  <a:lnTo>
                    <a:pt x="0" y="0"/>
                  </a:lnTo>
                </a:path>
              </a:pathLst>
            </a:custGeom>
            <a:noFill/>
            <a:ln w="1588">
              <a:solidFill>
                <a:srgbClr val="000000"/>
              </a:solidFill>
              <a:prstDash val="solid"/>
              <a:round/>
              <a:headEnd/>
              <a:tailEnd/>
            </a:ln>
          </p:spPr>
          <p:txBody>
            <a:bodyPr/>
            <a:lstStyle/>
            <a:p>
              <a:endParaRPr lang="en-US"/>
            </a:p>
          </p:txBody>
        </p:sp>
        <p:sp>
          <p:nvSpPr>
            <p:cNvPr id="1242544" name="Freeform 1456"/>
            <p:cNvSpPr>
              <a:spLocks/>
            </p:cNvSpPr>
            <p:nvPr/>
          </p:nvSpPr>
          <p:spPr bwMode="auto">
            <a:xfrm>
              <a:off x="3163" y="1690"/>
              <a:ext cx="46" cy="14"/>
            </a:xfrm>
            <a:custGeom>
              <a:avLst/>
              <a:gdLst/>
              <a:ahLst/>
              <a:cxnLst>
                <a:cxn ang="0">
                  <a:pos x="91" y="28"/>
                </a:cxn>
                <a:cxn ang="0">
                  <a:pos x="91" y="28"/>
                </a:cxn>
                <a:cxn ang="0">
                  <a:pos x="75" y="28"/>
                </a:cxn>
                <a:cxn ang="0">
                  <a:pos x="61" y="27"/>
                </a:cxn>
                <a:cxn ang="0">
                  <a:pos x="50" y="24"/>
                </a:cxn>
                <a:cxn ang="0">
                  <a:pos x="39" y="19"/>
                </a:cxn>
                <a:cxn ang="0">
                  <a:pos x="30" y="15"/>
                </a:cxn>
                <a:cxn ang="0">
                  <a:pos x="19" y="10"/>
                </a:cxn>
                <a:cxn ang="0">
                  <a:pos x="10" y="4"/>
                </a:cxn>
                <a:cxn ang="0">
                  <a:pos x="0" y="0"/>
                </a:cxn>
              </a:cxnLst>
              <a:rect l="0" t="0" r="r" b="b"/>
              <a:pathLst>
                <a:path w="91" h="28">
                  <a:moveTo>
                    <a:pt x="91" y="28"/>
                  </a:moveTo>
                  <a:lnTo>
                    <a:pt x="91" y="28"/>
                  </a:lnTo>
                  <a:lnTo>
                    <a:pt x="75" y="28"/>
                  </a:lnTo>
                  <a:lnTo>
                    <a:pt x="61" y="27"/>
                  </a:lnTo>
                  <a:lnTo>
                    <a:pt x="50" y="24"/>
                  </a:lnTo>
                  <a:lnTo>
                    <a:pt x="39" y="19"/>
                  </a:lnTo>
                  <a:lnTo>
                    <a:pt x="30" y="15"/>
                  </a:lnTo>
                  <a:lnTo>
                    <a:pt x="19" y="10"/>
                  </a:lnTo>
                  <a:lnTo>
                    <a:pt x="10" y="4"/>
                  </a:lnTo>
                  <a:lnTo>
                    <a:pt x="0" y="0"/>
                  </a:lnTo>
                </a:path>
              </a:pathLst>
            </a:custGeom>
            <a:noFill/>
            <a:ln w="1588">
              <a:solidFill>
                <a:srgbClr val="000000"/>
              </a:solidFill>
              <a:prstDash val="solid"/>
              <a:round/>
              <a:headEnd/>
              <a:tailEnd/>
            </a:ln>
          </p:spPr>
          <p:txBody>
            <a:bodyPr/>
            <a:lstStyle/>
            <a:p>
              <a:endParaRPr lang="en-US"/>
            </a:p>
          </p:txBody>
        </p:sp>
        <p:sp>
          <p:nvSpPr>
            <p:cNvPr id="1242545" name="Freeform 1457"/>
            <p:cNvSpPr>
              <a:spLocks/>
            </p:cNvSpPr>
            <p:nvPr/>
          </p:nvSpPr>
          <p:spPr bwMode="auto">
            <a:xfrm>
              <a:off x="3192" y="1664"/>
              <a:ext cx="23" cy="3"/>
            </a:xfrm>
            <a:custGeom>
              <a:avLst/>
              <a:gdLst/>
              <a:ahLst/>
              <a:cxnLst>
                <a:cxn ang="0">
                  <a:pos x="46" y="6"/>
                </a:cxn>
                <a:cxn ang="0">
                  <a:pos x="46" y="6"/>
                </a:cxn>
                <a:cxn ang="0">
                  <a:pos x="43" y="6"/>
                </a:cxn>
                <a:cxn ang="0">
                  <a:pos x="36" y="6"/>
                </a:cxn>
                <a:cxn ang="0">
                  <a:pos x="28" y="6"/>
                </a:cxn>
                <a:cxn ang="0">
                  <a:pos x="23" y="6"/>
                </a:cxn>
                <a:cxn ang="0">
                  <a:pos x="14" y="5"/>
                </a:cxn>
                <a:cxn ang="0">
                  <a:pos x="9" y="3"/>
                </a:cxn>
                <a:cxn ang="0">
                  <a:pos x="3" y="3"/>
                </a:cxn>
                <a:cxn ang="0">
                  <a:pos x="0" y="0"/>
                </a:cxn>
              </a:cxnLst>
              <a:rect l="0" t="0" r="r" b="b"/>
              <a:pathLst>
                <a:path w="46" h="6">
                  <a:moveTo>
                    <a:pt x="46" y="6"/>
                  </a:moveTo>
                  <a:lnTo>
                    <a:pt x="46" y="6"/>
                  </a:lnTo>
                  <a:lnTo>
                    <a:pt x="43" y="6"/>
                  </a:lnTo>
                  <a:lnTo>
                    <a:pt x="36" y="6"/>
                  </a:lnTo>
                  <a:lnTo>
                    <a:pt x="28" y="6"/>
                  </a:lnTo>
                  <a:lnTo>
                    <a:pt x="23" y="6"/>
                  </a:lnTo>
                  <a:lnTo>
                    <a:pt x="14" y="5"/>
                  </a:lnTo>
                  <a:lnTo>
                    <a:pt x="9" y="3"/>
                  </a:lnTo>
                  <a:lnTo>
                    <a:pt x="3" y="3"/>
                  </a:lnTo>
                  <a:lnTo>
                    <a:pt x="0" y="0"/>
                  </a:lnTo>
                </a:path>
              </a:pathLst>
            </a:custGeom>
            <a:noFill/>
            <a:ln w="1588">
              <a:solidFill>
                <a:srgbClr val="000000"/>
              </a:solidFill>
              <a:prstDash val="solid"/>
              <a:round/>
              <a:headEnd/>
              <a:tailEnd/>
            </a:ln>
          </p:spPr>
          <p:txBody>
            <a:bodyPr/>
            <a:lstStyle/>
            <a:p>
              <a:endParaRPr lang="en-US"/>
            </a:p>
          </p:txBody>
        </p:sp>
        <p:sp>
          <p:nvSpPr>
            <p:cNvPr id="1242546" name="Freeform 1458"/>
            <p:cNvSpPr>
              <a:spLocks/>
            </p:cNvSpPr>
            <p:nvPr/>
          </p:nvSpPr>
          <p:spPr bwMode="auto">
            <a:xfrm>
              <a:off x="3168" y="1643"/>
              <a:ext cx="54" cy="3"/>
            </a:xfrm>
            <a:custGeom>
              <a:avLst/>
              <a:gdLst/>
              <a:ahLst/>
              <a:cxnLst>
                <a:cxn ang="0">
                  <a:pos x="107" y="0"/>
                </a:cxn>
                <a:cxn ang="0">
                  <a:pos x="107" y="0"/>
                </a:cxn>
                <a:cxn ang="0">
                  <a:pos x="96" y="2"/>
                </a:cxn>
                <a:cxn ang="0">
                  <a:pos x="83" y="5"/>
                </a:cxn>
                <a:cxn ang="0">
                  <a:pos x="70" y="6"/>
                </a:cxn>
                <a:cxn ang="0">
                  <a:pos x="60" y="6"/>
                </a:cxn>
                <a:cxn ang="0">
                  <a:pos x="47" y="8"/>
                </a:cxn>
                <a:cxn ang="0">
                  <a:pos x="33" y="6"/>
                </a:cxn>
                <a:cxn ang="0">
                  <a:pos x="18" y="6"/>
                </a:cxn>
                <a:cxn ang="0">
                  <a:pos x="0" y="2"/>
                </a:cxn>
              </a:cxnLst>
              <a:rect l="0" t="0" r="r" b="b"/>
              <a:pathLst>
                <a:path w="107" h="8">
                  <a:moveTo>
                    <a:pt x="107" y="0"/>
                  </a:moveTo>
                  <a:lnTo>
                    <a:pt x="107" y="0"/>
                  </a:lnTo>
                  <a:lnTo>
                    <a:pt x="96" y="2"/>
                  </a:lnTo>
                  <a:lnTo>
                    <a:pt x="83" y="5"/>
                  </a:lnTo>
                  <a:lnTo>
                    <a:pt x="70" y="6"/>
                  </a:lnTo>
                  <a:lnTo>
                    <a:pt x="60" y="6"/>
                  </a:lnTo>
                  <a:lnTo>
                    <a:pt x="47" y="8"/>
                  </a:lnTo>
                  <a:lnTo>
                    <a:pt x="33" y="6"/>
                  </a:lnTo>
                  <a:lnTo>
                    <a:pt x="18" y="6"/>
                  </a:lnTo>
                  <a:lnTo>
                    <a:pt x="0" y="2"/>
                  </a:lnTo>
                </a:path>
              </a:pathLst>
            </a:custGeom>
            <a:noFill/>
            <a:ln w="1588">
              <a:solidFill>
                <a:srgbClr val="000000"/>
              </a:solidFill>
              <a:prstDash val="solid"/>
              <a:round/>
              <a:headEnd/>
              <a:tailEnd/>
            </a:ln>
          </p:spPr>
          <p:txBody>
            <a:bodyPr/>
            <a:lstStyle/>
            <a:p>
              <a:endParaRPr lang="en-US"/>
            </a:p>
          </p:txBody>
        </p:sp>
        <p:sp>
          <p:nvSpPr>
            <p:cNvPr id="1242547" name="Freeform 1459"/>
            <p:cNvSpPr>
              <a:spLocks/>
            </p:cNvSpPr>
            <p:nvPr/>
          </p:nvSpPr>
          <p:spPr bwMode="auto">
            <a:xfrm>
              <a:off x="3073" y="1624"/>
              <a:ext cx="27" cy="34"/>
            </a:xfrm>
            <a:custGeom>
              <a:avLst/>
              <a:gdLst/>
              <a:ahLst/>
              <a:cxnLst>
                <a:cxn ang="0">
                  <a:pos x="0" y="0"/>
                </a:cxn>
                <a:cxn ang="0">
                  <a:pos x="0" y="0"/>
                </a:cxn>
                <a:cxn ang="0">
                  <a:pos x="5" y="12"/>
                </a:cxn>
                <a:cxn ang="0">
                  <a:pos x="10" y="21"/>
                </a:cxn>
                <a:cxn ang="0">
                  <a:pos x="16" y="30"/>
                </a:cxn>
                <a:cxn ang="0">
                  <a:pos x="24" y="37"/>
                </a:cxn>
                <a:cxn ang="0">
                  <a:pos x="32" y="45"/>
                </a:cxn>
                <a:cxn ang="0">
                  <a:pos x="40" y="52"/>
                </a:cxn>
                <a:cxn ang="0">
                  <a:pos x="47" y="59"/>
                </a:cxn>
                <a:cxn ang="0">
                  <a:pos x="55" y="68"/>
                </a:cxn>
              </a:cxnLst>
              <a:rect l="0" t="0" r="r" b="b"/>
              <a:pathLst>
                <a:path w="55" h="68">
                  <a:moveTo>
                    <a:pt x="0" y="0"/>
                  </a:moveTo>
                  <a:lnTo>
                    <a:pt x="0" y="0"/>
                  </a:lnTo>
                  <a:lnTo>
                    <a:pt x="5" y="12"/>
                  </a:lnTo>
                  <a:lnTo>
                    <a:pt x="10" y="21"/>
                  </a:lnTo>
                  <a:lnTo>
                    <a:pt x="16" y="30"/>
                  </a:lnTo>
                  <a:lnTo>
                    <a:pt x="24" y="37"/>
                  </a:lnTo>
                  <a:lnTo>
                    <a:pt x="32" y="45"/>
                  </a:lnTo>
                  <a:lnTo>
                    <a:pt x="40" y="52"/>
                  </a:lnTo>
                  <a:lnTo>
                    <a:pt x="47" y="59"/>
                  </a:lnTo>
                  <a:lnTo>
                    <a:pt x="55" y="68"/>
                  </a:lnTo>
                </a:path>
              </a:pathLst>
            </a:custGeom>
            <a:noFill/>
            <a:ln w="1588">
              <a:solidFill>
                <a:srgbClr val="000000"/>
              </a:solidFill>
              <a:prstDash val="solid"/>
              <a:round/>
              <a:headEnd/>
              <a:tailEnd/>
            </a:ln>
          </p:spPr>
          <p:txBody>
            <a:bodyPr/>
            <a:lstStyle/>
            <a:p>
              <a:endParaRPr lang="en-US"/>
            </a:p>
          </p:txBody>
        </p:sp>
        <p:sp>
          <p:nvSpPr>
            <p:cNvPr id="1242548" name="Freeform 1460"/>
            <p:cNvSpPr>
              <a:spLocks/>
            </p:cNvSpPr>
            <p:nvPr/>
          </p:nvSpPr>
          <p:spPr bwMode="auto">
            <a:xfrm>
              <a:off x="3047" y="1585"/>
              <a:ext cx="25" cy="65"/>
            </a:xfrm>
            <a:custGeom>
              <a:avLst/>
              <a:gdLst/>
              <a:ahLst/>
              <a:cxnLst>
                <a:cxn ang="0">
                  <a:pos x="0" y="0"/>
                </a:cxn>
                <a:cxn ang="0">
                  <a:pos x="0" y="0"/>
                </a:cxn>
                <a:cxn ang="0">
                  <a:pos x="7" y="10"/>
                </a:cxn>
                <a:cxn ang="0">
                  <a:pos x="15" y="25"/>
                </a:cxn>
                <a:cxn ang="0">
                  <a:pos x="22" y="41"/>
                </a:cxn>
                <a:cxn ang="0">
                  <a:pos x="27" y="60"/>
                </a:cxn>
                <a:cxn ang="0">
                  <a:pos x="36" y="80"/>
                </a:cxn>
                <a:cxn ang="0">
                  <a:pos x="40" y="97"/>
                </a:cxn>
                <a:cxn ang="0">
                  <a:pos x="45" y="117"/>
                </a:cxn>
                <a:cxn ang="0">
                  <a:pos x="49" y="130"/>
                </a:cxn>
              </a:cxnLst>
              <a:rect l="0" t="0" r="r" b="b"/>
              <a:pathLst>
                <a:path w="49" h="130">
                  <a:moveTo>
                    <a:pt x="0" y="0"/>
                  </a:moveTo>
                  <a:lnTo>
                    <a:pt x="0" y="0"/>
                  </a:lnTo>
                  <a:lnTo>
                    <a:pt x="7" y="10"/>
                  </a:lnTo>
                  <a:lnTo>
                    <a:pt x="15" y="25"/>
                  </a:lnTo>
                  <a:lnTo>
                    <a:pt x="22" y="41"/>
                  </a:lnTo>
                  <a:lnTo>
                    <a:pt x="27" y="60"/>
                  </a:lnTo>
                  <a:lnTo>
                    <a:pt x="36" y="80"/>
                  </a:lnTo>
                  <a:lnTo>
                    <a:pt x="40" y="97"/>
                  </a:lnTo>
                  <a:lnTo>
                    <a:pt x="45" y="117"/>
                  </a:lnTo>
                  <a:lnTo>
                    <a:pt x="49" y="130"/>
                  </a:lnTo>
                </a:path>
              </a:pathLst>
            </a:custGeom>
            <a:noFill/>
            <a:ln w="1588">
              <a:solidFill>
                <a:srgbClr val="000000"/>
              </a:solidFill>
              <a:prstDash val="solid"/>
              <a:round/>
              <a:headEnd/>
              <a:tailEnd/>
            </a:ln>
          </p:spPr>
          <p:txBody>
            <a:bodyPr/>
            <a:lstStyle/>
            <a:p>
              <a:endParaRPr lang="en-US"/>
            </a:p>
          </p:txBody>
        </p:sp>
        <p:sp>
          <p:nvSpPr>
            <p:cNvPr id="1242549" name="Freeform 1461"/>
            <p:cNvSpPr>
              <a:spLocks/>
            </p:cNvSpPr>
            <p:nvPr/>
          </p:nvSpPr>
          <p:spPr bwMode="auto">
            <a:xfrm>
              <a:off x="3050" y="1603"/>
              <a:ext cx="15" cy="80"/>
            </a:xfrm>
            <a:custGeom>
              <a:avLst/>
              <a:gdLst/>
              <a:ahLst/>
              <a:cxnLst>
                <a:cxn ang="0">
                  <a:pos x="0" y="0"/>
                </a:cxn>
                <a:cxn ang="0">
                  <a:pos x="0" y="0"/>
                </a:cxn>
                <a:cxn ang="0">
                  <a:pos x="4" y="18"/>
                </a:cxn>
                <a:cxn ang="0">
                  <a:pos x="9" y="38"/>
                </a:cxn>
                <a:cxn ang="0">
                  <a:pos x="11" y="60"/>
                </a:cxn>
                <a:cxn ang="0">
                  <a:pos x="15" y="84"/>
                </a:cxn>
                <a:cxn ang="0">
                  <a:pos x="18" y="106"/>
                </a:cxn>
                <a:cxn ang="0">
                  <a:pos x="23" y="127"/>
                </a:cxn>
                <a:cxn ang="0">
                  <a:pos x="25" y="145"/>
                </a:cxn>
                <a:cxn ang="0">
                  <a:pos x="28" y="160"/>
                </a:cxn>
              </a:cxnLst>
              <a:rect l="0" t="0" r="r" b="b"/>
              <a:pathLst>
                <a:path w="28" h="160">
                  <a:moveTo>
                    <a:pt x="0" y="0"/>
                  </a:moveTo>
                  <a:lnTo>
                    <a:pt x="0" y="0"/>
                  </a:lnTo>
                  <a:lnTo>
                    <a:pt x="4" y="18"/>
                  </a:lnTo>
                  <a:lnTo>
                    <a:pt x="9" y="38"/>
                  </a:lnTo>
                  <a:lnTo>
                    <a:pt x="11" y="60"/>
                  </a:lnTo>
                  <a:lnTo>
                    <a:pt x="15" y="84"/>
                  </a:lnTo>
                  <a:lnTo>
                    <a:pt x="18" y="106"/>
                  </a:lnTo>
                  <a:lnTo>
                    <a:pt x="23" y="127"/>
                  </a:lnTo>
                  <a:lnTo>
                    <a:pt x="25" y="145"/>
                  </a:lnTo>
                  <a:lnTo>
                    <a:pt x="28" y="160"/>
                  </a:lnTo>
                </a:path>
              </a:pathLst>
            </a:custGeom>
            <a:noFill/>
            <a:ln w="1588">
              <a:solidFill>
                <a:srgbClr val="000000"/>
              </a:solidFill>
              <a:prstDash val="solid"/>
              <a:round/>
              <a:headEnd/>
              <a:tailEnd/>
            </a:ln>
          </p:spPr>
          <p:txBody>
            <a:bodyPr/>
            <a:lstStyle/>
            <a:p>
              <a:endParaRPr lang="en-US"/>
            </a:p>
          </p:txBody>
        </p:sp>
        <p:sp>
          <p:nvSpPr>
            <p:cNvPr id="1242550" name="Freeform 1462"/>
            <p:cNvSpPr>
              <a:spLocks/>
            </p:cNvSpPr>
            <p:nvPr/>
          </p:nvSpPr>
          <p:spPr bwMode="auto">
            <a:xfrm>
              <a:off x="3169" y="973"/>
              <a:ext cx="96" cy="218"/>
            </a:xfrm>
            <a:custGeom>
              <a:avLst/>
              <a:gdLst/>
              <a:ahLst/>
              <a:cxnLst>
                <a:cxn ang="0">
                  <a:pos x="182" y="434"/>
                </a:cxn>
                <a:cxn ang="0">
                  <a:pos x="161" y="437"/>
                </a:cxn>
                <a:cxn ang="0">
                  <a:pos x="143" y="428"/>
                </a:cxn>
                <a:cxn ang="0">
                  <a:pos x="123" y="416"/>
                </a:cxn>
                <a:cxn ang="0">
                  <a:pos x="103" y="405"/>
                </a:cxn>
                <a:cxn ang="0">
                  <a:pos x="88" y="399"/>
                </a:cxn>
                <a:cxn ang="0">
                  <a:pos x="80" y="409"/>
                </a:cxn>
                <a:cxn ang="0">
                  <a:pos x="58" y="419"/>
                </a:cxn>
                <a:cxn ang="0">
                  <a:pos x="43" y="412"/>
                </a:cxn>
                <a:cxn ang="0">
                  <a:pos x="34" y="400"/>
                </a:cxn>
                <a:cxn ang="0">
                  <a:pos x="26" y="387"/>
                </a:cxn>
                <a:cxn ang="0">
                  <a:pos x="23" y="370"/>
                </a:cxn>
                <a:cxn ang="0">
                  <a:pos x="21" y="360"/>
                </a:cxn>
                <a:cxn ang="0">
                  <a:pos x="11" y="353"/>
                </a:cxn>
                <a:cxn ang="0">
                  <a:pos x="4" y="339"/>
                </a:cxn>
                <a:cxn ang="0">
                  <a:pos x="0" y="317"/>
                </a:cxn>
                <a:cxn ang="0">
                  <a:pos x="3" y="301"/>
                </a:cxn>
                <a:cxn ang="0">
                  <a:pos x="7" y="299"/>
                </a:cxn>
                <a:cxn ang="0">
                  <a:pos x="5" y="282"/>
                </a:cxn>
                <a:cxn ang="0">
                  <a:pos x="5" y="261"/>
                </a:cxn>
                <a:cxn ang="0">
                  <a:pos x="4" y="234"/>
                </a:cxn>
                <a:cxn ang="0">
                  <a:pos x="3" y="211"/>
                </a:cxn>
                <a:cxn ang="0">
                  <a:pos x="3" y="169"/>
                </a:cxn>
                <a:cxn ang="0">
                  <a:pos x="4" y="157"/>
                </a:cxn>
                <a:cxn ang="0">
                  <a:pos x="5" y="145"/>
                </a:cxn>
                <a:cxn ang="0">
                  <a:pos x="8" y="125"/>
                </a:cxn>
                <a:cxn ang="0">
                  <a:pos x="16" y="107"/>
                </a:cxn>
                <a:cxn ang="0">
                  <a:pos x="25" y="88"/>
                </a:cxn>
                <a:cxn ang="0">
                  <a:pos x="32" y="74"/>
                </a:cxn>
                <a:cxn ang="0">
                  <a:pos x="37" y="70"/>
                </a:cxn>
                <a:cxn ang="0">
                  <a:pos x="48" y="58"/>
                </a:cxn>
                <a:cxn ang="0">
                  <a:pos x="61" y="45"/>
                </a:cxn>
                <a:cxn ang="0">
                  <a:pos x="75" y="34"/>
                </a:cxn>
                <a:cxn ang="0">
                  <a:pos x="93" y="24"/>
                </a:cxn>
                <a:cxn ang="0">
                  <a:pos x="108" y="17"/>
                </a:cxn>
                <a:cxn ang="0">
                  <a:pos x="126" y="11"/>
                </a:cxn>
                <a:cxn ang="0">
                  <a:pos x="140" y="8"/>
                </a:cxn>
                <a:cxn ang="0">
                  <a:pos x="156" y="2"/>
                </a:cxn>
                <a:cxn ang="0">
                  <a:pos x="172" y="0"/>
                </a:cxn>
                <a:cxn ang="0">
                  <a:pos x="186" y="0"/>
                </a:cxn>
                <a:cxn ang="0">
                  <a:pos x="193" y="431"/>
                </a:cxn>
              </a:cxnLst>
              <a:rect l="0" t="0" r="r" b="b"/>
              <a:pathLst>
                <a:path w="193" h="437">
                  <a:moveTo>
                    <a:pt x="193" y="431"/>
                  </a:moveTo>
                  <a:lnTo>
                    <a:pt x="182" y="434"/>
                  </a:lnTo>
                  <a:lnTo>
                    <a:pt x="170" y="436"/>
                  </a:lnTo>
                  <a:lnTo>
                    <a:pt x="161" y="437"/>
                  </a:lnTo>
                  <a:lnTo>
                    <a:pt x="152" y="434"/>
                  </a:lnTo>
                  <a:lnTo>
                    <a:pt x="143" y="428"/>
                  </a:lnTo>
                  <a:lnTo>
                    <a:pt x="134" y="422"/>
                  </a:lnTo>
                  <a:lnTo>
                    <a:pt x="123" y="416"/>
                  </a:lnTo>
                  <a:lnTo>
                    <a:pt x="112" y="410"/>
                  </a:lnTo>
                  <a:lnTo>
                    <a:pt x="103" y="405"/>
                  </a:lnTo>
                  <a:lnTo>
                    <a:pt x="93" y="400"/>
                  </a:lnTo>
                  <a:lnTo>
                    <a:pt x="88" y="399"/>
                  </a:lnTo>
                  <a:lnTo>
                    <a:pt x="86" y="397"/>
                  </a:lnTo>
                  <a:lnTo>
                    <a:pt x="80" y="409"/>
                  </a:lnTo>
                  <a:lnTo>
                    <a:pt x="71" y="415"/>
                  </a:lnTo>
                  <a:lnTo>
                    <a:pt x="58" y="419"/>
                  </a:lnTo>
                  <a:lnTo>
                    <a:pt x="49" y="416"/>
                  </a:lnTo>
                  <a:lnTo>
                    <a:pt x="43" y="412"/>
                  </a:lnTo>
                  <a:lnTo>
                    <a:pt x="39" y="408"/>
                  </a:lnTo>
                  <a:lnTo>
                    <a:pt x="34" y="400"/>
                  </a:lnTo>
                  <a:lnTo>
                    <a:pt x="31" y="394"/>
                  </a:lnTo>
                  <a:lnTo>
                    <a:pt x="26" y="387"/>
                  </a:lnTo>
                  <a:lnTo>
                    <a:pt x="25" y="379"/>
                  </a:lnTo>
                  <a:lnTo>
                    <a:pt x="23" y="370"/>
                  </a:lnTo>
                  <a:lnTo>
                    <a:pt x="22" y="363"/>
                  </a:lnTo>
                  <a:lnTo>
                    <a:pt x="21" y="360"/>
                  </a:lnTo>
                  <a:lnTo>
                    <a:pt x="14" y="356"/>
                  </a:lnTo>
                  <a:lnTo>
                    <a:pt x="11" y="353"/>
                  </a:lnTo>
                  <a:lnTo>
                    <a:pt x="7" y="351"/>
                  </a:lnTo>
                  <a:lnTo>
                    <a:pt x="4" y="339"/>
                  </a:lnTo>
                  <a:lnTo>
                    <a:pt x="0" y="328"/>
                  </a:lnTo>
                  <a:lnTo>
                    <a:pt x="0" y="317"/>
                  </a:lnTo>
                  <a:lnTo>
                    <a:pt x="0" y="305"/>
                  </a:lnTo>
                  <a:lnTo>
                    <a:pt x="3" y="301"/>
                  </a:lnTo>
                  <a:lnTo>
                    <a:pt x="4" y="299"/>
                  </a:lnTo>
                  <a:lnTo>
                    <a:pt x="7" y="299"/>
                  </a:lnTo>
                  <a:lnTo>
                    <a:pt x="7" y="292"/>
                  </a:lnTo>
                  <a:lnTo>
                    <a:pt x="5" y="282"/>
                  </a:lnTo>
                  <a:lnTo>
                    <a:pt x="5" y="271"/>
                  </a:lnTo>
                  <a:lnTo>
                    <a:pt x="5" y="261"/>
                  </a:lnTo>
                  <a:lnTo>
                    <a:pt x="5" y="246"/>
                  </a:lnTo>
                  <a:lnTo>
                    <a:pt x="4" y="234"/>
                  </a:lnTo>
                  <a:lnTo>
                    <a:pt x="4" y="222"/>
                  </a:lnTo>
                  <a:lnTo>
                    <a:pt x="3" y="211"/>
                  </a:lnTo>
                  <a:lnTo>
                    <a:pt x="3" y="172"/>
                  </a:lnTo>
                  <a:lnTo>
                    <a:pt x="3" y="169"/>
                  </a:lnTo>
                  <a:lnTo>
                    <a:pt x="3" y="165"/>
                  </a:lnTo>
                  <a:lnTo>
                    <a:pt x="4" y="157"/>
                  </a:lnTo>
                  <a:lnTo>
                    <a:pt x="4" y="159"/>
                  </a:lnTo>
                  <a:lnTo>
                    <a:pt x="5" y="145"/>
                  </a:lnTo>
                  <a:lnTo>
                    <a:pt x="7" y="135"/>
                  </a:lnTo>
                  <a:lnTo>
                    <a:pt x="8" y="125"/>
                  </a:lnTo>
                  <a:lnTo>
                    <a:pt x="13" y="116"/>
                  </a:lnTo>
                  <a:lnTo>
                    <a:pt x="16" y="107"/>
                  </a:lnTo>
                  <a:lnTo>
                    <a:pt x="21" y="98"/>
                  </a:lnTo>
                  <a:lnTo>
                    <a:pt x="25" y="88"/>
                  </a:lnTo>
                  <a:lnTo>
                    <a:pt x="31" y="79"/>
                  </a:lnTo>
                  <a:lnTo>
                    <a:pt x="32" y="74"/>
                  </a:lnTo>
                  <a:lnTo>
                    <a:pt x="35" y="71"/>
                  </a:lnTo>
                  <a:lnTo>
                    <a:pt x="37" y="70"/>
                  </a:lnTo>
                  <a:lnTo>
                    <a:pt x="39" y="67"/>
                  </a:lnTo>
                  <a:lnTo>
                    <a:pt x="48" y="58"/>
                  </a:lnTo>
                  <a:lnTo>
                    <a:pt x="55" y="52"/>
                  </a:lnTo>
                  <a:lnTo>
                    <a:pt x="61" y="45"/>
                  </a:lnTo>
                  <a:lnTo>
                    <a:pt x="68" y="40"/>
                  </a:lnTo>
                  <a:lnTo>
                    <a:pt x="75" y="34"/>
                  </a:lnTo>
                  <a:lnTo>
                    <a:pt x="82" y="29"/>
                  </a:lnTo>
                  <a:lnTo>
                    <a:pt x="93" y="24"/>
                  </a:lnTo>
                  <a:lnTo>
                    <a:pt x="104" y="20"/>
                  </a:lnTo>
                  <a:lnTo>
                    <a:pt x="108" y="17"/>
                  </a:lnTo>
                  <a:lnTo>
                    <a:pt x="117" y="14"/>
                  </a:lnTo>
                  <a:lnTo>
                    <a:pt x="126" y="11"/>
                  </a:lnTo>
                  <a:lnTo>
                    <a:pt x="131" y="9"/>
                  </a:lnTo>
                  <a:lnTo>
                    <a:pt x="140" y="8"/>
                  </a:lnTo>
                  <a:lnTo>
                    <a:pt x="148" y="5"/>
                  </a:lnTo>
                  <a:lnTo>
                    <a:pt x="156" y="2"/>
                  </a:lnTo>
                  <a:lnTo>
                    <a:pt x="165" y="2"/>
                  </a:lnTo>
                  <a:lnTo>
                    <a:pt x="172" y="0"/>
                  </a:lnTo>
                  <a:lnTo>
                    <a:pt x="180" y="0"/>
                  </a:lnTo>
                  <a:lnTo>
                    <a:pt x="186" y="0"/>
                  </a:lnTo>
                  <a:lnTo>
                    <a:pt x="193" y="0"/>
                  </a:lnTo>
                  <a:lnTo>
                    <a:pt x="193" y="431"/>
                  </a:lnTo>
                  <a:close/>
                </a:path>
              </a:pathLst>
            </a:custGeom>
            <a:solidFill>
              <a:srgbClr val="FFFFFF"/>
            </a:solidFill>
            <a:ln w="9525">
              <a:noFill/>
              <a:round/>
              <a:headEnd/>
              <a:tailEnd/>
            </a:ln>
          </p:spPr>
          <p:txBody>
            <a:bodyPr/>
            <a:lstStyle/>
            <a:p>
              <a:endParaRPr lang="en-US"/>
            </a:p>
          </p:txBody>
        </p:sp>
        <p:sp>
          <p:nvSpPr>
            <p:cNvPr id="1242551" name="Freeform 1463"/>
            <p:cNvSpPr>
              <a:spLocks/>
            </p:cNvSpPr>
            <p:nvPr/>
          </p:nvSpPr>
          <p:spPr bwMode="auto">
            <a:xfrm>
              <a:off x="3169" y="973"/>
              <a:ext cx="96" cy="218"/>
            </a:xfrm>
            <a:custGeom>
              <a:avLst/>
              <a:gdLst/>
              <a:ahLst/>
              <a:cxnLst>
                <a:cxn ang="0">
                  <a:pos x="190" y="431"/>
                </a:cxn>
                <a:cxn ang="0">
                  <a:pos x="170" y="436"/>
                </a:cxn>
                <a:cxn ang="0">
                  <a:pos x="152" y="434"/>
                </a:cxn>
                <a:cxn ang="0">
                  <a:pos x="134" y="422"/>
                </a:cxn>
                <a:cxn ang="0">
                  <a:pos x="112" y="410"/>
                </a:cxn>
                <a:cxn ang="0">
                  <a:pos x="93" y="400"/>
                </a:cxn>
                <a:cxn ang="0">
                  <a:pos x="86" y="397"/>
                </a:cxn>
                <a:cxn ang="0">
                  <a:pos x="71" y="415"/>
                </a:cxn>
                <a:cxn ang="0">
                  <a:pos x="49" y="416"/>
                </a:cxn>
                <a:cxn ang="0">
                  <a:pos x="39" y="408"/>
                </a:cxn>
                <a:cxn ang="0">
                  <a:pos x="31" y="394"/>
                </a:cxn>
                <a:cxn ang="0">
                  <a:pos x="25" y="379"/>
                </a:cxn>
                <a:cxn ang="0">
                  <a:pos x="22" y="363"/>
                </a:cxn>
                <a:cxn ang="0">
                  <a:pos x="14" y="356"/>
                </a:cxn>
                <a:cxn ang="0">
                  <a:pos x="7" y="351"/>
                </a:cxn>
                <a:cxn ang="0">
                  <a:pos x="0" y="328"/>
                </a:cxn>
                <a:cxn ang="0">
                  <a:pos x="0" y="305"/>
                </a:cxn>
                <a:cxn ang="0">
                  <a:pos x="4" y="299"/>
                </a:cxn>
                <a:cxn ang="0">
                  <a:pos x="7" y="292"/>
                </a:cxn>
                <a:cxn ang="0">
                  <a:pos x="5" y="271"/>
                </a:cxn>
                <a:cxn ang="0">
                  <a:pos x="5" y="246"/>
                </a:cxn>
                <a:cxn ang="0">
                  <a:pos x="4" y="222"/>
                </a:cxn>
                <a:cxn ang="0">
                  <a:pos x="3" y="172"/>
                </a:cxn>
                <a:cxn ang="0">
                  <a:pos x="3" y="165"/>
                </a:cxn>
                <a:cxn ang="0">
                  <a:pos x="4" y="159"/>
                </a:cxn>
                <a:cxn ang="0">
                  <a:pos x="7" y="135"/>
                </a:cxn>
                <a:cxn ang="0">
                  <a:pos x="13" y="116"/>
                </a:cxn>
                <a:cxn ang="0">
                  <a:pos x="21" y="98"/>
                </a:cxn>
                <a:cxn ang="0">
                  <a:pos x="31" y="79"/>
                </a:cxn>
                <a:cxn ang="0">
                  <a:pos x="35" y="71"/>
                </a:cxn>
                <a:cxn ang="0">
                  <a:pos x="39" y="67"/>
                </a:cxn>
                <a:cxn ang="0">
                  <a:pos x="55" y="52"/>
                </a:cxn>
                <a:cxn ang="0">
                  <a:pos x="68" y="40"/>
                </a:cxn>
                <a:cxn ang="0">
                  <a:pos x="82" y="29"/>
                </a:cxn>
                <a:cxn ang="0">
                  <a:pos x="104" y="20"/>
                </a:cxn>
                <a:cxn ang="0">
                  <a:pos x="117" y="14"/>
                </a:cxn>
                <a:cxn ang="0">
                  <a:pos x="131" y="9"/>
                </a:cxn>
                <a:cxn ang="0">
                  <a:pos x="148" y="5"/>
                </a:cxn>
                <a:cxn ang="0">
                  <a:pos x="165" y="2"/>
                </a:cxn>
                <a:cxn ang="0">
                  <a:pos x="180" y="0"/>
                </a:cxn>
                <a:cxn ang="0">
                  <a:pos x="193" y="0"/>
                </a:cxn>
              </a:cxnLst>
              <a:rect l="0" t="0" r="r" b="b"/>
              <a:pathLst>
                <a:path w="193" h="437">
                  <a:moveTo>
                    <a:pt x="190" y="431"/>
                  </a:moveTo>
                  <a:lnTo>
                    <a:pt x="190" y="431"/>
                  </a:lnTo>
                  <a:lnTo>
                    <a:pt x="180" y="434"/>
                  </a:lnTo>
                  <a:lnTo>
                    <a:pt x="170" y="436"/>
                  </a:lnTo>
                  <a:lnTo>
                    <a:pt x="158" y="437"/>
                  </a:lnTo>
                  <a:lnTo>
                    <a:pt x="152" y="434"/>
                  </a:lnTo>
                  <a:lnTo>
                    <a:pt x="143" y="428"/>
                  </a:lnTo>
                  <a:lnTo>
                    <a:pt x="134" y="422"/>
                  </a:lnTo>
                  <a:lnTo>
                    <a:pt x="123" y="416"/>
                  </a:lnTo>
                  <a:lnTo>
                    <a:pt x="112" y="410"/>
                  </a:lnTo>
                  <a:lnTo>
                    <a:pt x="103" y="405"/>
                  </a:lnTo>
                  <a:lnTo>
                    <a:pt x="93" y="400"/>
                  </a:lnTo>
                  <a:lnTo>
                    <a:pt x="88" y="399"/>
                  </a:lnTo>
                  <a:lnTo>
                    <a:pt x="86" y="397"/>
                  </a:lnTo>
                  <a:lnTo>
                    <a:pt x="80" y="409"/>
                  </a:lnTo>
                  <a:lnTo>
                    <a:pt x="71" y="415"/>
                  </a:lnTo>
                  <a:lnTo>
                    <a:pt x="58" y="419"/>
                  </a:lnTo>
                  <a:lnTo>
                    <a:pt x="49" y="416"/>
                  </a:lnTo>
                  <a:lnTo>
                    <a:pt x="43" y="412"/>
                  </a:lnTo>
                  <a:lnTo>
                    <a:pt x="39" y="408"/>
                  </a:lnTo>
                  <a:lnTo>
                    <a:pt x="34" y="400"/>
                  </a:lnTo>
                  <a:lnTo>
                    <a:pt x="31" y="394"/>
                  </a:lnTo>
                  <a:lnTo>
                    <a:pt x="26" y="387"/>
                  </a:lnTo>
                  <a:lnTo>
                    <a:pt x="25" y="379"/>
                  </a:lnTo>
                  <a:lnTo>
                    <a:pt x="23" y="370"/>
                  </a:lnTo>
                  <a:lnTo>
                    <a:pt x="22" y="363"/>
                  </a:lnTo>
                  <a:lnTo>
                    <a:pt x="21" y="360"/>
                  </a:lnTo>
                  <a:lnTo>
                    <a:pt x="14" y="356"/>
                  </a:lnTo>
                  <a:lnTo>
                    <a:pt x="11" y="353"/>
                  </a:lnTo>
                  <a:lnTo>
                    <a:pt x="7" y="351"/>
                  </a:lnTo>
                  <a:lnTo>
                    <a:pt x="4" y="339"/>
                  </a:lnTo>
                  <a:lnTo>
                    <a:pt x="0" y="328"/>
                  </a:lnTo>
                  <a:lnTo>
                    <a:pt x="0" y="317"/>
                  </a:lnTo>
                  <a:lnTo>
                    <a:pt x="0" y="305"/>
                  </a:lnTo>
                  <a:lnTo>
                    <a:pt x="3" y="301"/>
                  </a:lnTo>
                  <a:lnTo>
                    <a:pt x="4" y="299"/>
                  </a:lnTo>
                  <a:lnTo>
                    <a:pt x="7" y="299"/>
                  </a:lnTo>
                  <a:lnTo>
                    <a:pt x="7" y="292"/>
                  </a:lnTo>
                  <a:lnTo>
                    <a:pt x="5" y="282"/>
                  </a:lnTo>
                  <a:lnTo>
                    <a:pt x="5" y="271"/>
                  </a:lnTo>
                  <a:lnTo>
                    <a:pt x="5" y="261"/>
                  </a:lnTo>
                  <a:lnTo>
                    <a:pt x="5" y="246"/>
                  </a:lnTo>
                  <a:lnTo>
                    <a:pt x="4" y="234"/>
                  </a:lnTo>
                  <a:lnTo>
                    <a:pt x="4" y="222"/>
                  </a:lnTo>
                  <a:lnTo>
                    <a:pt x="3" y="211"/>
                  </a:lnTo>
                  <a:lnTo>
                    <a:pt x="3" y="172"/>
                  </a:lnTo>
                  <a:lnTo>
                    <a:pt x="3" y="169"/>
                  </a:lnTo>
                  <a:lnTo>
                    <a:pt x="3" y="165"/>
                  </a:lnTo>
                  <a:lnTo>
                    <a:pt x="4" y="157"/>
                  </a:lnTo>
                  <a:lnTo>
                    <a:pt x="4" y="159"/>
                  </a:lnTo>
                  <a:lnTo>
                    <a:pt x="5" y="145"/>
                  </a:lnTo>
                  <a:lnTo>
                    <a:pt x="7" y="135"/>
                  </a:lnTo>
                  <a:lnTo>
                    <a:pt x="8" y="125"/>
                  </a:lnTo>
                  <a:lnTo>
                    <a:pt x="13" y="116"/>
                  </a:lnTo>
                  <a:lnTo>
                    <a:pt x="16" y="107"/>
                  </a:lnTo>
                  <a:lnTo>
                    <a:pt x="21" y="98"/>
                  </a:lnTo>
                  <a:lnTo>
                    <a:pt x="25" y="88"/>
                  </a:lnTo>
                  <a:lnTo>
                    <a:pt x="31" y="79"/>
                  </a:lnTo>
                  <a:lnTo>
                    <a:pt x="32" y="74"/>
                  </a:lnTo>
                  <a:lnTo>
                    <a:pt x="35" y="71"/>
                  </a:lnTo>
                  <a:lnTo>
                    <a:pt x="37" y="70"/>
                  </a:lnTo>
                  <a:lnTo>
                    <a:pt x="39" y="67"/>
                  </a:lnTo>
                  <a:lnTo>
                    <a:pt x="48" y="58"/>
                  </a:lnTo>
                  <a:lnTo>
                    <a:pt x="55" y="52"/>
                  </a:lnTo>
                  <a:lnTo>
                    <a:pt x="61" y="45"/>
                  </a:lnTo>
                  <a:lnTo>
                    <a:pt x="68" y="40"/>
                  </a:lnTo>
                  <a:lnTo>
                    <a:pt x="75" y="34"/>
                  </a:lnTo>
                  <a:lnTo>
                    <a:pt x="82" y="29"/>
                  </a:lnTo>
                  <a:lnTo>
                    <a:pt x="93" y="24"/>
                  </a:lnTo>
                  <a:lnTo>
                    <a:pt x="104" y="20"/>
                  </a:lnTo>
                  <a:lnTo>
                    <a:pt x="108" y="17"/>
                  </a:lnTo>
                  <a:lnTo>
                    <a:pt x="117" y="14"/>
                  </a:lnTo>
                  <a:lnTo>
                    <a:pt x="126" y="11"/>
                  </a:lnTo>
                  <a:lnTo>
                    <a:pt x="131" y="9"/>
                  </a:lnTo>
                  <a:lnTo>
                    <a:pt x="140" y="8"/>
                  </a:lnTo>
                  <a:lnTo>
                    <a:pt x="148" y="5"/>
                  </a:lnTo>
                  <a:lnTo>
                    <a:pt x="156" y="2"/>
                  </a:lnTo>
                  <a:lnTo>
                    <a:pt x="165" y="2"/>
                  </a:lnTo>
                  <a:lnTo>
                    <a:pt x="172" y="0"/>
                  </a:lnTo>
                  <a:lnTo>
                    <a:pt x="180" y="0"/>
                  </a:lnTo>
                  <a:lnTo>
                    <a:pt x="186" y="0"/>
                  </a:lnTo>
                  <a:lnTo>
                    <a:pt x="193" y="0"/>
                  </a:lnTo>
                </a:path>
              </a:pathLst>
            </a:custGeom>
            <a:noFill/>
            <a:ln w="1588">
              <a:solidFill>
                <a:srgbClr val="000000"/>
              </a:solidFill>
              <a:prstDash val="solid"/>
              <a:round/>
              <a:headEnd/>
              <a:tailEnd/>
            </a:ln>
          </p:spPr>
          <p:txBody>
            <a:bodyPr/>
            <a:lstStyle/>
            <a:p>
              <a:endParaRPr lang="en-US"/>
            </a:p>
          </p:txBody>
        </p:sp>
        <p:sp>
          <p:nvSpPr>
            <p:cNvPr id="1242552" name="Freeform 1464"/>
            <p:cNvSpPr>
              <a:spLocks/>
            </p:cNvSpPr>
            <p:nvPr/>
          </p:nvSpPr>
          <p:spPr bwMode="auto">
            <a:xfrm>
              <a:off x="3194" y="1158"/>
              <a:ext cx="46" cy="134"/>
            </a:xfrm>
            <a:custGeom>
              <a:avLst/>
              <a:gdLst/>
              <a:ahLst/>
              <a:cxnLst>
                <a:cxn ang="0">
                  <a:pos x="94" y="15"/>
                </a:cxn>
                <a:cxn ang="0">
                  <a:pos x="89" y="9"/>
                </a:cxn>
                <a:cxn ang="0">
                  <a:pos x="81" y="3"/>
                </a:cxn>
                <a:cxn ang="0">
                  <a:pos x="72" y="0"/>
                </a:cxn>
                <a:cxn ang="0">
                  <a:pos x="60" y="3"/>
                </a:cxn>
                <a:cxn ang="0">
                  <a:pos x="50" y="9"/>
                </a:cxn>
                <a:cxn ang="0">
                  <a:pos x="41" y="18"/>
                </a:cxn>
                <a:cxn ang="0">
                  <a:pos x="35" y="30"/>
                </a:cxn>
                <a:cxn ang="0">
                  <a:pos x="31" y="41"/>
                </a:cxn>
                <a:cxn ang="0">
                  <a:pos x="28" y="52"/>
                </a:cxn>
                <a:cxn ang="0">
                  <a:pos x="26" y="70"/>
                </a:cxn>
                <a:cxn ang="0">
                  <a:pos x="22" y="95"/>
                </a:cxn>
                <a:cxn ang="0">
                  <a:pos x="17" y="121"/>
                </a:cxn>
                <a:cxn ang="0">
                  <a:pos x="12" y="150"/>
                </a:cxn>
                <a:cxn ang="0">
                  <a:pos x="8" y="176"/>
                </a:cxn>
                <a:cxn ang="0">
                  <a:pos x="5" y="197"/>
                </a:cxn>
                <a:cxn ang="0">
                  <a:pos x="3" y="212"/>
                </a:cxn>
                <a:cxn ang="0">
                  <a:pos x="1" y="222"/>
                </a:cxn>
                <a:cxn ang="0">
                  <a:pos x="1" y="232"/>
                </a:cxn>
                <a:cxn ang="0">
                  <a:pos x="0" y="241"/>
                </a:cxn>
                <a:cxn ang="0">
                  <a:pos x="0" y="250"/>
                </a:cxn>
                <a:cxn ang="0">
                  <a:pos x="0" y="258"/>
                </a:cxn>
                <a:cxn ang="0">
                  <a:pos x="0" y="264"/>
                </a:cxn>
                <a:cxn ang="0">
                  <a:pos x="0" y="266"/>
                </a:cxn>
                <a:cxn ang="0">
                  <a:pos x="0" y="268"/>
                </a:cxn>
                <a:cxn ang="0">
                  <a:pos x="31" y="234"/>
                </a:cxn>
                <a:cxn ang="0">
                  <a:pos x="86" y="92"/>
                </a:cxn>
                <a:cxn ang="0">
                  <a:pos x="94" y="15"/>
                </a:cxn>
              </a:cxnLst>
              <a:rect l="0" t="0" r="r" b="b"/>
              <a:pathLst>
                <a:path w="94" h="268">
                  <a:moveTo>
                    <a:pt x="94" y="15"/>
                  </a:moveTo>
                  <a:lnTo>
                    <a:pt x="89" y="9"/>
                  </a:lnTo>
                  <a:lnTo>
                    <a:pt x="81" y="3"/>
                  </a:lnTo>
                  <a:lnTo>
                    <a:pt x="72" y="0"/>
                  </a:lnTo>
                  <a:lnTo>
                    <a:pt x="60" y="3"/>
                  </a:lnTo>
                  <a:lnTo>
                    <a:pt x="50" y="9"/>
                  </a:lnTo>
                  <a:lnTo>
                    <a:pt x="41" y="18"/>
                  </a:lnTo>
                  <a:lnTo>
                    <a:pt x="35" y="30"/>
                  </a:lnTo>
                  <a:lnTo>
                    <a:pt x="31" y="41"/>
                  </a:lnTo>
                  <a:lnTo>
                    <a:pt x="28" y="52"/>
                  </a:lnTo>
                  <a:lnTo>
                    <a:pt x="26" y="70"/>
                  </a:lnTo>
                  <a:lnTo>
                    <a:pt x="22" y="95"/>
                  </a:lnTo>
                  <a:lnTo>
                    <a:pt x="17" y="121"/>
                  </a:lnTo>
                  <a:lnTo>
                    <a:pt x="12" y="150"/>
                  </a:lnTo>
                  <a:lnTo>
                    <a:pt x="8" y="176"/>
                  </a:lnTo>
                  <a:lnTo>
                    <a:pt x="5" y="197"/>
                  </a:lnTo>
                  <a:lnTo>
                    <a:pt x="3" y="212"/>
                  </a:lnTo>
                  <a:lnTo>
                    <a:pt x="1" y="222"/>
                  </a:lnTo>
                  <a:lnTo>
                    <a:pt x="1" y="232"/>
                  </a:lnTo>
                  <a:lnTo>
                    <a:pt x="0" y="241"/>
                  </a:lnTo>
                  <a:lnTo>
                    <a:pt x="0" y="250"/>
                  </a:lnTo>
                  <a:lnTo>
                    <a:pt x="0" y="258"/>
                  </a:lnTo>
                  <a:lnTo>
                    <a:pt x="0" y="264"/>
                  </a:lnTo>
                  <a:lnTo>
                    <a:pt x="0" y="266"/>
                  </a:lnTo>
                  <a:lnTo>
                    <a:pt x="0" y="268"/>
                  </a:lnTo>
                  <a:lnTo>
                    <a:pt x="31" y="234"/>
                  </a:lnTo>
                  <a:lnTo>
                    <a:pt x="86" y="92"/>
                  </a:lnTo>
                  <a:lnTo>
                    <a:pt x="94" y="15"/>
                  </a:lnTo>
                  <a:close/>
                </a:path>
              </a:pathLst>
            </a:custGeom>
            <a:solidFill>
              <a:srgbClr val="FFFFFF"/>
            </a:solidFill>
            <a:ln w="9525">
              <a:noFill/>
              <a:round/>
              <a:headEnd/>
              <a:tailEnd/>
            </a:ln>
          </p:spPr>
          <p:txBody>
            <a:bodyPr/>
            <a:lstStyle/>
            <a:p>
              <a:endParaRPr lang="en-US"/>
            </a:p>
          </p:txBody>
        </p:sp>
        <p:sp>
          <p:nvSpPr>
            <p:cNvPr id="1242553" name="Freeform 1465"/>
            <p:cNvSpPr>
              <a:spLocks/>
            </p:cNvSpPr>
            <p:nvPr/>
          </p:nvSpPr>
          <p:spPr bwMode="auto">
            <a:xfrm>
              <a:off x="3194" y="1158"/>
              <a:ext cx="46" cy="134"/>
            </a:xfrm>
            <a:custGeom>
              <a:avLst/>
              <a:gdLst/>
              <a:ahLst/>
              <a:cxnLst>
                <a:cxn ang="0">
                  <a:pos x="94" y="15"/>
                </a:cxn>
                <a:cxn ang="0">
                  <a:pos x="94" y="15"/>
                </a:cxn>
                <a:cxn ang="0">
                  <a:pos x="89" y="9"/>
                </a:cxn>
                <a:cxn ang="0">
                  <a:pos x="81" y="3"/>
                </a:cxn>
                <a:cxn ang="0">
                  <a:pos x="72" y="0"/>
                </a:cxn>
                <a:cxn ang="0">
                  <a:pos x="60" y="3"/>
                </a:cxn>
                <a:cxn ang="0">
                  <a:pos x="50" y="9"/>
                </a:cxn>
                <a:cxn ang="0">
                  <a:pos x="41" y="18"/>
                </a:cxn>
                <a:cxn ang="0">
                  <a:pos x="35" y="30"/>
                </a:cxn>
                <a:cxn ang="0">
                  <a:pos x="31" y="41"/>
                </a:cxn>
                <a:cxn ang="0">
                  <a:pos x="28" y="52"/>
                </a:cxn>
                <a:cxn ang="0">
                  <a:pos x="26" y="70"/>
                </a:cxn>
                <a:cxn ang="0">
                  <a:pos x="22" y="95"/>
                </a:cxn>
                <a:cxn ang="0">
                  <a:pos x="17" y="121"/>
                </a:cxn>
                <a:cxn ang="0">
                  <a:pos x="12" y="150"/>
                </a:cxn>
                <a:cxn ang="0">
                  <a:pos x="8" y="176"/>
                </a:cxn>
                <a:cxn ang="0">
                  <a:pos x="5" y="197"/>
                </a:cxn>
                <a:cxn ang="0">
                  <a:pos x="3" y="212"/>
                </a:cxn>
                <a:cxn ang="0">
                  <a:pos x="1" y="222"/>
                </a:cxn>
                <a:cxn ang="0">
                  <a:pos x="1" y="232"/>
                </a:cxn>
                <a:cxn ang="0">
                  <a:pos x="0" y="241"/>
                </a:cxn>
                <a:cxn ang="0">
                  <a:pos x="0" y="250"/>
                </a:cxn>
                <a:cxn ang="0">
                  <a:pos x="0" y="258"/>
                </a:cxn>
                <a:cxn ang="0">
                  <a:pos x="0" y="264"/>
                </a:cxn>
                <a:cxn ang="0">
                  <a:pos x="0" y="266"/>
                </a:cxn>
                <a:cxn ang="0">
                  <a:pos x="0" y="268"/>
                </a:cxn>
                <a:cxn ang="0">
                  <a:pos x="31" y="234"/>
                </a:cxn>
                <a:cxn ang="0">
                  <a:pos x="86" y="92"/>
                </a:cxn>
                <a:cxn ang="0">
                  <a:pos x="94" y="15"/>
                </a:cxn>
              </a:cxnLst>
              <a:rect l="0" t="0" r="r" b="b"/>
              <a:pathLst>
                <a:path w="94" h="268">
                  <a:moveTo>
                    <a:pt x="94" y="15"/>
                  </a:moveTo>
                  <a:lnTo>
                    <a:pt x="94" y="15"/>
                  </a:lnTo>
                  <a:lnTo>
                    <a:pt x="89" y="9"/>
                  </a:lnTo>
                  <a:lnTo>
                    <a:pt x="81" y="3"/>
                  </a:lnTo>
                  <a:lnTo>
                    <a:pt x="72" y="0"/>
                  </a:lnTo>
                  <a:lnTo>
                    <a:pt x="60" y="3"/>
                  </a:lnTo>
                  <a:lnTo>
                    <a:pt x="50" y="9"/>
                  </a:lnTo>
                  <a:lnTo>
                    <a:pt x="41" y="18"/>
                  </a:lnTo>
                  <a:lnTo>
                    <a:pt x="35" y="30"/>
                  </a:lnTo>
                  <a:lnTo>
                    <a:pt x="31" y="41"/>
                  </a:lnTo>
                  <a:lnTo>
                    <a:pt x="28" y="52"/>
                  </a:lnTo>
                  <a:lnTo>
                    <a:pt x="26" y="70"/>
                  </a:lnTo>
                  <a:lnTo>
                    <a:pt x="22" y="95"/>
                  </a:lnTo>
                  <a:lnTo>
                    <a:pt x="17" y="121"/>
                  </a:lnTo>
                  <a:lnTo>
                    <a:pt x="12" y="150"/>
                  </a:lnTo>
                  <a:lnTo>
                    <a:pt x="8" y="176"/>
                  </a:lnTo>
                  <a:lnTo>
                    <a:pt x="5" y="197"/>
                  </a:lnTo>
                  <a:lnTo>
                    <a:pt x="3" y="212"/>
                  </a:lnTo>
                  <a:lnTo>
                    <a:pt x="1" y="222"/>
                  </a:lnTo>
                  <a:lnTo>
                    <a:pt x="1" y="232"/>
                  </a:lnTo>
                  <a:lnTo>
                    <a:pt x="0" y="241"/>
                  </a:lnTo>
                  <a:lnTo>
                    <a:pt x="0" y="250"/>
                  </a:lnTo>
                  <a:lnTo>
                    <a:pt x="0" y="258"/>
                  </a:lnTo>
                  <a:lnTo>
                    <a:pt x="0" y="264"/>
                  </a:lnTo>
                  <a:lnTo>
                    <a:pt x="0" y="266"/>
                  </a:lnTo>
                  <a:lnTo>
                    <a:pt x="0" y="268"/>
                  </a:lnTo>
                  <a:lnTo>
                    <a:pt x="31" y="234"/>
                  </a:lnTo>
                  <a:lnTo>
                    <a:pt x="86" y="92"/>
                  </a:lnTo>
                  <a:lnTo>
                    <a:pt x="94" y="15"/>
                  </a:lnTo>
                  <a:close/>
                </a:path>
              </a:pathLst>
            </a:custGeom>
            <a:noFill/>
            <a:ln w="1588">
              <a:solidFill>
                <a:srgbClr val="000000"/>
              </a:solidFill>
              <a:prstDash val="solid"/>
              <a:round/>
              <a:headEnd/>
              <a:tailEnd/>
            </a:ln>
          </p:spPr>
          <p:txBody>
            <a:bodyPr/>
            <a:lstStyle/>
            <a:p>
              <a:endParaRPr lang="en-US"/>
            </a:p>
          </p:txBody>
        </p:sp>
        <p:sp>
          <p:nvSpPr>
            <p:cNvPr id="1242554" name="Freeform 1466"/>
            <p:cNvSpPr>
              <a:spLocks/>
            </p:cNvSpPr>
            <p:nvPr/>
          </p:nvSpPr>
          <p:spPr bwMode="auto">
            <a:xfrm>
              <a:off x="3192" y="1235"/>
              <a:ext cx="28" cy="58"/>
            </a:xfrm>
            <a:custGeom>
              <a:avLst/>
              <a:gdLst/>
              <a:ahLst/>
              <a:cxnLst>
                <a:cxn ang="0">
                  <a:pos x="20" y="0"/>
                </a:cxn>
                <a:cxn ang="0">
                  <a:pos x="18" y="4"/>
                </a:cxn>
                <a:cxn ang="0">
                  <a:pos x="17" y="13"/>
                </a:cxn>
                <a:cxn ang="0">
                  <a:pos x="17" y="22"/>
                </a:cxn>
                <a:cxn ang="0">
                  <a:pos x="17" y="30"/>
                </a:cxn>
                <a:cxn ang="0">
                  <a:pos x="17" y="38"/>
                </a:cxn>
                <a:cxn ang="0">
                  <a:pos x="17" y="44"/>
                </a:cxn>
                <a:cxn ang="0">
                  <a:pos x="18" y="49"/>
                </a:cxn>
                <a:cxn ang="0">
                  <a:pos x="21" y="52"/>
                </a:cxn>
                <a:cxn ang="0">
                  <a:pos x="31" y="49"/>
                </a:cxn>
                <a:cxn ang="0">
                  <a:pos x="40" y="43"/>
                </a:cxn>
                <a:cxn ang="0">
                  <a:pos x="49" y="30"/>
                </a:cxn>
                <a:cxn ang="0">
                  <a:pos x="57" y="12"/>
                </a:cxn>
                <a:cxn ang="0">
                  <a:pos x="52" y="25"/>
                </a:cxn>
                <a:cxn ang="0">
                  <a:pos x="45" y="38"/>
                </a:cxn>
                <a:cxn ang="0">
                  <a:pos x="40" y="52"/>
                </a:cxn>
                <a:cxn ang="0">
                  <a:pos x="31" y="67"/>
                </a:cxn>
                <a:cxn ang="0">
                  <a:pos x="22" y="80"/>
                </a:cxn>
                <a:cxn ang="0">
                  <a:pos x="15" y="93"/>
                </a:cxn>
                <a:cxn ang="0">
                  <a:pos x="8" y="105"/>
                </a:cxn>
                <a:cxn ang="0">
                  <a:pos x="0" y="115"/>
                </a:cxn>
                <a:cxn ang="0">
                  <a:pos x="2" y="102"/>
                </a:cxn>
                <a:cxn ang="0">
                  <a:pos x="4" y="84"/>
                </a:cxn>
                <a:cxn ang="0">
                  <a:pos x="8" y="67"/>
                </a:cxn>
                <a:cxn ang="0">
                  <a:pos x="12" y="46"/>
                </a:cxn>
                <a:cxn ang="0">
                  <a:pos x="15" y="28"/>
                </a:cxn>
                <a:cxn ang="0">
                  <a:pos x="17" y="13"/>
                </a:cxn>
                <a:cxn ang="0">
                  <a:pos x="20" y="3"/>
                </a:cxn>
                <a:cxn ang="0">
                  <a:pos x="20" y="0"/>
                </a:cxn>
              </a:cxnLst>
              <a:rect l="0" t="0" r="r" b="b"/>
              <a:pathLst>
                <a:path w="57" h="115">
                  <a:moveTo>
                    <a:pt x="20" y="0"/>
                  </a:moveTo>
                  <a:lnTo>
                    <a:pt x="18" y="4"/>
                  </a:lnTo>
                  <a:lnTo>
                    <a:pt x="17" y="13"/>
                  </a:lnTo>
                  <a:lnTo>
                    <a:pt x="17" y="22"/>
                  </a:lnTo>
                  <a:lnTo>
                    <a:pt x="17" y="30"/>
                  </a:lnTo>
                  <a:lnTo>
                    <a:pt x="17" y="38"/>
                  </a:lnTo>
                  <a:lnTo>
                    <a:pt x="17" y="44"/>
                  </a:lnTo>
                  <a:lnTo>
                    <a:pt x="18" y="49"/>
                  </a:lnTo>
                  <a:lnTo>
                    <a:pt x="21" y="52"/>
                  </a:lnTo>
                  <a:lnTo>
                    <a:pt x="31" y="49"/>
                  </a:lnTo>
                  <a:lnTo>
                    <a:pt x="40" y="43"/>
                  </a:lnTo>
                  <a:lnTo>
                    <a:pt x="49" y="30"/>
                  </a:lnTo>
                  <a:lnTo>
                    <a:pt x="57" y="12"/>
                  </a:lnTo>
                  <a:lnTo>
                    <a:pt x="52" y="25"/>
                  </a:lnTo>
                  <a:lnTo>
                    <a:pt x="45" y="38"/>
                  </a:lnTo>
                  <a:lnTo>
                    <a:pt x="40" y="52"/>
                  </a:lnTo>
                  <a:lnTo>
                    <a:pt x="31" y="67"/>
                  </a:lnTo>
                  <a:lnTo>
                    <a:pt x="22" y="80"/>
                  </a:lnTo>
                  <a:lnTo>
                    <a:pt x="15" y="93"/>
                  </a:lnTo>
                  <a:lnTo>
                    <a:pt x="8" y="105"/>
                  </a:lnTo>
                  <a:lnTo>
                    <a:pt x="0" y="115"/>
                  </a:lnTo>
                  <a:lnTo>
                    <a:pt x="2" y="102"/>
                  </a:lnTo>
                  <a:lnTo>
                    <a:pt x="4" y="84"/>
                  </a:lnTo>
                  <a:lnTo>
                    <a:pt x="8" y="67"/>
                  </a:lnTo>
                  <a:lnTo>
                    <a:pt x="12" y="46"/>
                  </a:lnTo>
                  <a:lnTo>
                    <a:pt x="15" y="28"/>
                  </a:lnTo>
                  <a:lnTo>
                    <a:pt x="17" y="13"/>
                  </a:lnTo>
                  <a:lnTo>
                    <a:pt x="20" y="3"/>
                  </a:lnTo>
                  <a:lnTo>
                    <a:pt x="20" y="0"/>
                  </a:lnTo>
                  <a:close/>
                </a:path>
              </a:pathLst>
            </a:custGeom>
            <a:solidFill>
              <a:srgbClr val="FFFFFF"/>
            </a:solidFill>
            <a:ln w="9525">
              <a:noFill/>
              <a:round/>
              <a:headEnd/>
              <a:tailEnd/>
            </a:ln>
          </p:spPr>
          <p:txBody>
            <a:bodyPr/>
            <a:lstStyle/>
            <a:p>
              <a:endParaRPr lang="en-US"/>
            </a:p>
          </p:txBody>
        </p:sp>
        <p:sp>
          <p:nvSpPr>
            <p:cNvPr id="1242555" name="Freeform 1467"/>
            <p:cNvSpPr>
              <a:spLocks/>
            </p:cNvSpPr>
            <p:nvPr/>
          </p:nvSpPr>
          <p:spPr bwMode="auto">
            <a:xfrm>
              <a:off x="3192" y="1235"/>
              <a:ext cx="28" cy="58"/>
            </a:xfrm>
            <a:custGeom>
              <a:avLst/>
              <a:gdLst/>
              <a:ahLst/>
              <a:cxnLst>
                <a:cxn ang="0">
                  <a:pos x="20" y="0"/>
                </a:cxn>
                <a:cxn ang="0">
                  <a:pos x="20" y="0"/>
                </a:cxn>
                <a:cxn ang="0">
                  <a:pos x="18" y="4"/>
                </a:cxn>
                <a:cxn ang="0">
                  <a:pos x="17" y="13"/>
                </a:cxn>
                <a:cxn ang="0">
                  <a:pos x="17" y="22"/>
                </a:cxn>
                <a:cxn ang="0">
                  <a:pos x="17" y="30"/>
                </a:cxn>
                <a:cxn ang="0">
                  <a:pos x="17" y="38"/>
                </a:cxn>
                <a:cxn ang="0">
                  <a:pos x="17" y="44"/>
                </a:cxn>
                <a:cxn ang="0">
                  <a:pos x="18" y="49"/>
                </a:cxn>
                <a:cxn ang="0">
                  <a:pos x="21" y="52"/>
                </a:cxn>
                <a:cxn ang="0">
                  <a:pos x="31" y="49"/>
                </a:cxn>
                <a:cxn ang="0">
                  <a:pos x="40" y="43"/>
                </a:cxn>
                <a:cxn ang="0">
                  <a:pos x="49" y="30"/>
                </a:cxn>
                <a:cxn ang="0">
                  <a:pos x="57" y="12"/>
                </a:cxn>
                <a:cxn ang="0">
                  <a:pos x="52" y="25"/>
                </a:cxn>
                <a:cxn ang="0">
                  <a:pos x="45" y="38"/>
                </a:cxn>
                <a:cxn ang="0">
                  <a:pos x="40" y="52"/>
                </a:cxn>
                <a:cxn ang="0">
                  <a:pos x="31" y="67"/>
                </a:cxn>
                <a:cxn ang="0">
                  <a:pos x="22" y="80"/>
                </a:cxn>
                <a:cxn ang="0">
                  <a:pos x="15" y="93"/>
                </a:cxn>
                <a:cxn ang="0">
                  <a:pos x="8" y="105"/>
                </a:cxn>
                <a:cxn ang="0">
                  <a:pos x="0" y="115"/>
                </a:cxn>
                <a:cxn ang="0">
                  <a:pos x="2" y="102"/>
                </a:cxn>
                <a:cxn ang="0">
                  <a:pos x="4" y="84"/>
                </a:cxn>
                <a:cxn ang="0">
                  <a:pos x="8" y="67"/>
                </a:cxn>
                <a:cxn ang="0">
                  <a:pos x="12" y="46"/>
                </a:cxn>
                <a:cxn ang="0">
                  <a:pos x="15" y="28"/>
                </a:cxn>
                <a:cxn ang="0">
                  <a:pos x="17" y="13"/>
                </a:cxn>
                <a:cxn ang="0">
                  <a:pos x="20" y="3"/>
                </a:cxn>
                <a:cxn ang="0">
                  <a:pos x="20" y="0"/>
                </a:cxn>
              </a:cxnLst>
              <a:rect l="0" t="0" r="r" b="b"/>
              <a:pathLst>
                <a:path w="57" h="115">
                  <a:moveTo>
                    <a:pt x="20" y="0"/>
                  </a:moveTo>
                  <a:lnTo>
                    <a:pt x="20" y="0"/>
                  </a:lnTo>
                  <a:lnTo>
                    <a:pt x="18" y="4"/>
                  </a:lnTo>
                  <a:lnTo>
                    <a:pt x="17" y="13"/>
                  </a:lnTo>
                  <a:lnTo>
                    <a:pt x="17" y="22"/>
                  </a:lnTo>
                  <a:lnTo>
                    <a:pt x="17" y="30"/>
                  </a:lnTo>
                  <a:lnTo>
                    <a:pt x="17" y="38"/>
                  </a:lnTo>
                  <a:lnTo>
                    <a:pt x="17" y="44"/>
                  </a:lnTo>
                  <a:lnTo>
                    <a:pt x="18" y="49"/>
                  </a:lnTo>
                  <a:lnTo>
                    <a:pt x="21" y="52"/>
                  </a:lnTo>
                  <a:lnTo>
                    <a:pt x="31" y="49"/>
                  </a:lnTo>
                  <a:lnTo>
                    <a:pt x="40" y="43"/>
                  </a:lnTo>
                  <a:lnTo>
                    <a:pt x="49" y="30"/>
                  </a:lnTo>
                  <a:lnTo>
                    <a:pt x="57" y="12"/>
                  </a:lnTo>
                  <a:lnTo>
                    <a:pt x="52" y="25"/>
                  </a:lnTo>
                  <a:lnTo>
                    <a:pt x="45" y="38"/>
                  </a:lnTo>
                  <a:lnTo>
                    <a:pt x="40" y="52"/>
                  </a:lnTo>
                  <a:lnTo>
                    <a:pt x="31" y="67"/>
                  </a:lnTo>
                  <a:lnTo>
                    <a:pt x="22" y="80"/>
                  </a:lnTo>
                  <a:lnTo>
                    <a:pt x="15" y="93"/>
                  </a:lnTo>
                  <a:lnTo>
                    <a:pt x="8" y="105"/>
                  </a:lnTo>
                  <a:lnTo>
                    <a:pt x="0" y="115"/>
                  </a:lnTo>
                  <a:lnTo>
                    <a:pt x="2" y="102"/>
                  </a:lnTo>
                  <a:lnTo>
                    <a:pt x="4" y="84"/>
                  </a:lnTo>
                  <a:lnTo>
                    <a:pt x="8" y="67"/>
                  </a:lnTo>
                  <a:lnTo>
                    <a:pt x="12" y="46"/>
                  </a:lnTo>
                  <a:lnTo>
                    <a:pt x="15" y="28"/>
                  </a:lnTo>
                  <a:lnTo>
                    <a:pt x="17" y="13"/>
                  </a:lnTo>
                  <a:lnTo>
                    <a:pt x="20" y="3"/>
                  </a:lnTo>
                  <a:lnTo>
                    <a:pt x="20" y="0"/>
                  </a:lnTo>
                  <a:close/>
                </a:path>
              </a:pathLst>
            </a:custGeom>
            <a:noFill/>
            <a:ln w="1588">
              <a:solidFill>
                <a:srgbClr val="000000"/>
              </a:solidFill>
              <a:prstDash val="solid"/>
              <a:round/>
              <a:headEnd/>
              <a:tailEnd/>
            </a:ln>
          </p:spPr>
          <p:txBody>
            <a:bodyPr/>
            <a:lstStyle/>
            <a:p>
              <a:endParaRPr lang="en-US"/>
            </a:p>
          </p:txBody>
        </p:sp>
        <p:sp>
          <p:nvSpPr>
            <p:cNvPr id="1242556" name="Freeform 1468"/>
            <p:cNvSpPr>
              <a:spLocks/>
            </p:cNvSpPr>
            <p:nvPr/>
          </p:nvSpPr>
          <p:spPr bwMode="auto">
            <a:xfrm>
              <a:off x="3210" y="1184"/>
              <a:ext cx="12" cy="57"/>
            </a:xfrm>
            <a:custGeom>
              <a:avLst/>
              <a:gdLst/>
              <a:ahLst/>
              <a:cxnLst>
                <a:cxn ang="0">
                  <a:pos x="0" y="0"/>
                </a:cxn>
                <a:cxn ang="0">
                  <a:pos x="0" y="0"/>
                </a:cxn>
                <a:cxn ang="0">
                  <a:pos x="0" y="30"/>
                </a:cxn>
                <a:cxn ang="0">
                  <a:pos x="2" y="54"/>
                </a:cxn>
                <a:cxn ang="0">
                  <a:pos x="4" y="71"/>
                </a:cxn>
                <a:cxn ang="0">
                  <a:pos x="6" y="85"/>
                </a:cxn>
                <a:cxn ang="0">
                  <a:pos x="9" y="94"/>
                </a:cxn>
                <a:cxn ang="0">
                  <a:pos x="13" y="102"/>
                </a:cxn>
                <a:cxn ang="0">
                  <a:pos x="17" y="108"/>
                </a:cxn>
                <a:cxn ang="0">
                  <a:pos x="23" y="116"/>
                </a:cxn>
              </a:cxnLst>
              <a:rect l="0" t="0" r="r" b="b"/>
              <a:pathLst>
                <a:path w="23" h="116">
                  <a:moveTo>
                    <a:pt x="0" y="0"/>
                  </a:moveTo>
                  <a:lnTo>
                    <a:pt x="0" y="0"/>
                  </a:lnTo>
                  <a:lnTo>
                    <a:pt x="0" y="30"/>
                  </a:lnTo>
                  <a:lnTo>
                    <a:pt x="2" y="54"/>
                  </a:lnTo>
                  <a:lnTo>
                    <a:pt x="4" y="71"/>
                  </a:lnTo>
                  <a:lnTo>
                    <a:pt x="6" y="85"/>
                  </a:lnTo>
                  <a:lnTo>
                    <a:pt x="9" y="94"/>
                  </a:lnTo>
                  <a:lnTo>
                    <a:pt x="13" y="102"/>
                  </a:lnTo>
                  <a:lnTo>
                    <a:pt x="17" y="108"/>
                  </a:lnTo>
                  <a:lnTo>
                    <a:pt x="23" y="116"/>
                  </a:lnTo>
                </a:path>
              </a:pathLst>
            </a:custGeom>
            <a:noFill/>
            <a:ln w="1588">
              <a:solidFill>
                <a:srgbClr val="000000"/>
              </a:solidFill>
              <a:prstDash val="solid"/>
              <a:round/>
              <a:headEnd/>
              <a:tailEnd/>
            </a:ln>
          </p:spPr>
          <p:txBody>
            <a:bodyPr/>
            <a:lstStyle/>
            <a:p>
              <a:endParaRPr lang="en-US"/>
            </a:p>
          </p:txBody>
        </p:sp>
        <p:sp>
          <p:nvSpPr>
            <p:cNvPr id="1242557" name="Freeform 1469"/>
            <p:cNvSpPr>
              <a:spLocks/>
            </p:cNvSpPr>
            <p:nvPr/>
          </p:nvSpPr>
          <p:spPr bwMode="auto">
            <a:xfrm>
              <a:off x="3209" y="1235"/>
              <a:ext cx="4" cy="19"/>
            </a:xfrm>
            <a:custGeom>
              <a:avLst/>
              <a:gdLst/>
              <a:ahLst/>
              <a:cxnLst>
                <a:cxn ang="0">
                  <a:pos x="0" y="0"/>
                </a:cxn>
                <a:cxn ang="0">
                  <a:pos x="0" y="0"/>
                </a:cxn>
                <a:cxn ang="0">
                  <a:pos x="1" y="9"/>
                </a:cxn>
                <a:cxn ang="0">
                  <a:pos x="4" y="21"/>
                </a:cxn>
                <a:cxn ang="0">
                  <a:pos x="6" y="32"/>
                </a:cxn>
                <a:cxn ang="0">
                  <a:pos x="8" y="39"/>
                </a:cxn>
              </a:cxnLst>
              <a:rect l="0" t="0" r="r" b="b"/>
              <a:pathLst>
                <a:path w="8" h="39">
                  <a:moveTo>
                    <a:pt x="0" y="0"/>
                  </a:moveTo>
                  <a:lnTo>
                    <a:pt x="0" y="0"/>
                  </a:lnTo>
                  <a:lnTo>
                    <a:pt x="1" y="9"/>
                  </a:lnTo>
                  <a:lnTo>
                    <a:pt x="4" y="21"/>
                  </a:lnTo>
                  <a:lnTo>
                    <a:pt x="6" y="32"/>
                  </a:lnTo>
                  <a:lnTo>
                    <a:pt x="8" y="39"/>
                  </a:lnTo>
                </a:path>
              </a:pathLst>
            </a:custGeom>
            <a:noFill/>
            <a:ln w="1588">
              <a:solidFill>
                <a:srgbClr val="000000"/>
              </a:solidFill>
              <a:prstDash val="solid"/>
              <a:round/>
              <a:headEnd/>
              <a:tailEnd/>
            </a:ln>
          </p:spPr>
          <p:txBody>
            <a:bodyPr/>
            <a:lstStyle/>
            <a:p>
              <a:endParaRPr lang="en-US"/>
            </a:p>
          </p:txBody>
        </p:sp>
        <p:sp>
          <p:nvSpPr>
            <p:cNvPr id="1242558" name="Freeform 1470"/>
            <p:cNvSpPr>
              <a:spLocks/>
            </p:cNvSpPr>
            <p:nvPr/>
          </p:nvSpPr>
          <p:spPr bwMode="auto">
            <a:xfrm>
              <a:off x="3223" y="1169"/>
              <a:ext cx="3" cy="57"/>
            </a:xfrm>
            <a:custGeom>
              <a:avLst/>
              <a:gdLst/>
              <a:ahLst/>
              <a:cxnLst>
                <a:cxn ang="0">
                  <a:pos x="6" y="0"/>
                </a:cxn>
                <a:cxn ang="0">
                  <a:pos x="6" y="0"/>
                </a:cxn>
                <a:cxn ang="0">
                  <a:pos x="6" y="3"/>
                </a:cxn>
                <a:cxn ang="0">
                  <a:pos x="6" y="7"/>
                </a:cxn>
                <a:cxn ang="0">
                  <a:pos x="5" y="16"/>
                </a:cxn>
                <a:cxn ang="0">
                  <a:pos x="4" y="22"/>
                </a:cxn>
                <a:cxn ang="0">
                  <a:pos x="1" y="29"/>
                </a:cxn>
                <a:cxn ang="0">
                  <a:pos x="1" y="38"/>
                </a:cxn>
                <a:cxn ang="0">
                  <a:pos x="0" y="50"/>
                </a:cxn>
                <a:cxn ang="0">
                  <a:pos x="0" y="63"/>
                </a:cxn>
                <a:cxn ang="0">
                  <a:pos x="0" y="78"/>
                </a:cxn>
                <a:cxn ang="0">
                  <a:pos x="0" y="91"/>
                </a:cxn>
                <a:cxn ang="0">
                  <a:pos x="0" y="103"/>
                </a:cxn>
                <a:cxn ang="0">
                  <a:pos x="0" y="114"/>
                </a:cxn>
              </a:cxnLst>
              <a:rect l="0" t="0" r="r" b="b"/>
              <a:pathLst>
                <a:path w="6" h="114">
                  <a:moveTo>
                    <a:pt x="6" y="0"/>
                  </a:moveTo>
                  <a:lnTo>
                    <a:pt x="6" y="0"/>
                  </a:lnTo>
                  <a:lnTo>
                    <a:pt x="6" y="3"/>
                  </a:lnTo>
                  <a:lnTo>
                    <a:pt x="6" y="7"/>
                  </a:lnTo>
                  <a:lnTo>
                    <a:pt x="5" y="16"/>
                  </a:lnTo>
                  <a:lnTo>
                    <a:pt x="4" y="22"/>
                  </a:lnTo>
                  <a:lnTo>
                    <a:pt x="1" y="29"/>
                  </a:lnTo>
                  <a:lnTo>
                    <a:pt x="1" y="38"/>
                  </a:lnTo>
                  <a:lnTo>
                    <a:pt x="0" y="50"/>
                  </a:lnTo>
                  <a:lnTo>
                    <a:pt x="0" y="63"/>
                  </a:lnTo>
                  <a:lnTo>
                    <a:pt x="0" y="78"/>
                  </a:lnTo>
                  <a:lnTo>
                    <a:pt x="0" y="91"/>
                  </a:lnTo>
                  <a:lnTo>
                    <a:pt x="0" y="103"/>
                  </a:lnTo>
                  <a:lnTo>
                    <a:pt x="0" y="114"/>
                  </a:lnTo>
                </a:path>
              </a:pathLst>
            </a:custGeom>
            <a:noFill/>
            <a:ln w="1588">
              <a:solidFill>
                <a:srgbClr val="000000"/>
              </a:solidFill>
              <a:prstDash val="solid"/>
              <a:round/>
              <a:headEnd/>
              <a:tailEnd/>
            </a:ln>
          </p:spPr>
          <p:txBody>
            <a:bodyPr/>
            <a:lstStyle/>
            <a:p>
              <a:endParaRPr lang="en-US"/>
            </a:p>
          </p:txBody>
        </p:sp>
        <p:sp>
          <p:nvSpPr>
            <p:cNvPr id="1242559" name="Freeform 1471"/>
            <p:cNvSpPr>
              <a:spLocks/>
            </p:cNvSpPr>
            <p:nvPr/>
          </p:nvSpPr>
          <p:spPr bwMode="auto">
            <a:xfrm>
              <a:off x="3217" y="1200"/>
              <a:ext cx="1" cy="29"/>
            </a:xfrm>
            <a:custGeom>
              <a:avLst/>
              <a:gdLst/>
              <a:ahLst/>
              <a:cxnLst>
                <a:cxn ang="0">
                  <a:pos x="0" y="0"/>
                </a:cxn>
                <a:cxn ang="0">
                  <a:pos x="0" y="0"/>
                </a:cxn>
                <a:cxn ang="0">
                  <a:pos x="0" y="4"/>
                </a:cxn>
                <a:cxn ang="0">
                  <a:pos x="0" y="10"/>
                </a:cxn>
                <a:cxn ang="0">
                  <a:pos x="0" y="18"/>
                </a:cxn>
                <a:cxn ang="0">
                  <a:pos x="0" y="27"/>
                </a:cxn>
                <a:cxn ang="0">
                  <a:pos x="0" y="34"/>
                </a:cxn>
                <a:cxn ang="0">
                  <a:pos x="0" y="43"/>
                </a:cxn>
                <a:cxn ang="0">
                  <a:pos x="0" y="52"/>
                </a:cxn>
                <a:cxn ang="0">
                  <a:pos x="1" y="58"/>
                </a:cxn>
              </a:cxnLst>
              <a:rect l="0" t="0" r="r" b="b"/>
              <a:pathLst>
                <a:path w="1" h="58">
                  <a:moveTo>
                    <a:pt x="0" y="0"/>
                  </a:moveTo>
                  <a:lnTo>
                    <a:pt x="0" y="0"/>
                  </a:lnTo>
                  <a:lnTo>
                    <a:pt x="0" y="4"/>
                  </a:lnTo>
                  <a:lnTo>
                    <a:pt x="0" y="10"/>
                  </a:lnTo>
                  <a:lnTo>
                    <a:pt x="0" y="18"/>
                  </a:lnTo>
                  <a:lnTo>
                    <a:pt x="0" y="27"/>
                  </a:lnTo>
                  <a:lnTo>
                    <a:pt x="0" y="34"/>
                  </a:lnTo>
                  <a:lnTo>
                    <a:pt x="0" y="43"/>
                  </a:lnTo>
                  <a:lnTo>
                    <a:pt x="0" y="52"/>
                  </a:lnTo>
                  <a:lnTo>
                    <a:pt x="1" y="58"/>
                  </a:lnTo>
                </a:path>
              </a:pathLst>
            </a:custGeom>
            <a:noFill/>
            <a:ln w="1588">
              <a:solidFill>
                <a:srgbClr val="000000"/>
              </a:solidFill>
              <a:prstDash val="solid"/>
              <a:round/>
              <a:headEnd/>
              <a:tailEnd/>
            </a:ln>
          </p:spPr>
          <p:txBody>
            <a:bodyPr/>
            <a:lstStyle/>
            <a:p>
              <a:endParaRPr lang="en-US"/>
            </a:p>
          </p:txBody>
        </p:sp>
        <p:sp>
          <p:nvSpPr>
            <p:cNvPr id="1242560" name="Freeform 1472"/>
            <p:cNvSpPr>
              <a:spLocks/>
            </p:cNvSpPr>
            <p:nvPr/>
          </p:nvSpPr>
          <p:spPr bwMode="auto">
            <a:xfrm>
              <a:off x="3186" y="1158"/>
              <a:ext cx="28" cy="143"/>
            </a:xfrm>
            <a:custGeom>
              <a:avLst/>
              <a:gdLst/>
              <a:ahLst/>
              <a:cxnLst>
                <a:cxn ang="0">
                  <a:pos x="1" y="284"/>
                </a:cxn>
                <a:cxn ang="0">
                  <a:pos x="1" y="280"/>
                </a:cxn>
                <a:cxn ang="0">
                  <a:pos x="3" y="268"/>
                </a:cxn>
                <a:cxn ang="0">
                  <a:pos x="5" y="249"/>
                </a:cxn>
                <a:cxn ang="0">
                  <a:pos x="7" y="225"/>
                </a:cxn>
                <a:cxn ang="0">
                  <a:pos x="9" y="200"/>
                </a:cxn>
                <a:cxn ang="0">
                  <a:pos x="11" y="173"/>
                </a:cxn>
                <a:cxn ang="0">
                  <a:pos x="12" y="150"/>
                </a:cxn>
                <a:cxn ang="0">
                  <a:pos x="12" y="127"/>
                </a:cxn>
                <a:cxn ang="0">
                  <a:pos x="12" y="110"/>
                </a:cxn>
                <a:cxn ang="0">
                  <a:pos x="11" y="92"/>
                </a:cxn>
                <a:cxn ang="0">
                  <a:pos x="9" y="77"/>
                </a:cxn>
                <a:cxn ang="0">
                  <a:pos x="7" y="64"/>
                </a:cxn>
                <a:cxn ang="0">
                  <a:pos x="6" y="52"/>
                </a:cxn>
                <a:cxn ang="0">
                  <a:pos x="5" y="40"/>
                </a:cxn>
                <a:cxn ang="0">
                  <a:pos x="1" y="33"/>
                </a:cxn>
                <a:cxn ang="0">
                  <a:pos x="0" y="24"/>
                </a:cxn>
                <a:cxn ang="0">
                  <a:pos x="1" y="24"/>
                </a:cxn>
                <a:cxn ang="0">
                  <a:pos x="6" y="25"/>
                </a:cxn>
                <a:cxn ang="0">
                  <a:pos x="14" y="27"/>
                </a:cxn>
                <a:cxn ang="0">
                  <a:pos x="21" y="27"/>
                </a:cxn>
                <a:cxn ang="0">
                  <a:pos x="30" y="25"/>
                </a:cxn>
                <a:cxn ang="0">
                  <a:pos x="39" y="21"/>
                </a:cxn>
                <a:cxn ang="0">
                  <a:pos x="48" y="12"/>
                </a:cxn>
                <a:cxn ang="0">
                  <a:pos x="56" y="0"/>
                </a:cxn>
                <a:cxn ang="0">
                  <a:pos x="56" y="3"/>
                </a:cxn>
                <a:cxn ang="0">
                  <a:pos x="55" y="12"/>
                </a:cxn>
                <a:cxn ang="0">
                  <a:pos x="52" y="24"/>
                </a:cxn>
                <a:cxn ang="0">
                  <a:pos x="52" y="40"/>
                </a:cxn>
                <a:cxn ang="0">
                  <a:pos x="50" y="56"/>
                </a:cxn>
                <a:cxn ang="0">
                  <a:pos x="47" y="74"/>
                </a:cxn>
                <a:cxn ang="0">
                  <a:pos x="46" y="92"/>
                </a:cxn>
                <a:cxn ang="0">
                  <a:pos x="43" y="107"/>
                </a:cxn>
                <a:cxn ang="0">
                  <a:pos x="39" y="124"/>
                </a:cxn>
                <a:cxn ang="0">
                  <a:pos x="34" y="144"/>
                </a:cxn>
                <a:cxn ang="0">
                  <a:pos x="30" y="164"/>
                </a:cxn>
                <a:cxn ang="0">
                  <a:pos x="28" y="185"/>
                </a:cxn>
                <a:cxn ang="0">
                  <a:pos x="23" y="209"/>
                </a:cxn>
                <a:cxn ang="0">
                  <a:pos x="21" y="228"/>
                </a:cxn>
                <a:cxn ang="0">
                  <a:pos x="18" y="249"/>
                </a:cxn>
                <a:cxn ang="0">
                  <a:pos x="18" y="266"/>
                </a:cxn>
                <a:cxn ang="0">
                  <a:pos x="1" y="284"/>
                </a:cxn>
              </a:cxnLst>
              <a:rect l="0" t="0" r="r" b="b"/>
              <a:pathLst>
                <a:path w="56" h="284">
                  <a:moveTo>
                    <a:pt x="1" y="284"/>
                  </a:moveTo>
                  <a:lnTo>
                    <a:pt x="1" y="280"/>
                  </a:lnTo>
                  <a:lnTo>
                    <a:pt x="3" y="268"/>
                  </a:lnTo>
                  <a:lnTo>
                    <a:pt x="5" y="249"/>
                  </a:lnTo>
                  <a:lnTo>
                    <a:pt x="7" y="225"/>
                  </a:lnTo>
                  <a:lnTo>
                    <a:pt x="9" y="200"/>
                  </a:lnTo>
                  <a:lnTo>
                    <a:pt x="11" y="173"/>
                  </a:lnTo>
                  <a:lnTo>
                    <a:pt x="12" y="150"/>
                  </a:lnTo>
                  <a:lnTo>
                    <a:pt x="12" y="127"/>
                  </a:lnTo>
                  <a:lnTo>
                    <a:pt x="12" y="110"/>
                  </a:lnTo>
                  <a:lnTo>
                    <a:pt x="11" y="92"/>
                  </a:lnTo>
                  <a:lnTo>
                    <a:pt x="9" y="77"/>
                  </a:lnTo>
                  <a:lnTo>
                    <a:pt x="7" y="64"/>
                  </a:lnTo>
                  <a:lnTo>
                    <a:pt x="6" y="52"/>
                  </a:lnTo>
                  <a:lnTo>
                    <a:pt x="5" y="40"/>
                  </a:lnTo>
                  <a:lnTo>
                    <a:pt x="1" y="33"/>
                  </a:lnTo>
                  <a:lnTo>
                    <a:pt x="0" y="24"/>
                  </a:lnTo>
                  <a:lnTo>
                    <a:pt x="1" y="24"/>
                  </a:lnTo>
                  <a:lnTo>
                    <a:pt x="6" y="25"/>
                  </a:lnTo>
                  <a:lnTo>
                    <a:pt x="14" y="27"/>
                  </a:lnTo>
                  <a:lnTo>
                    <a:pt x="21" y="27"/>
                  </a:lnTo>
                  <a:lnTo>
                    <a:pt x="30" y="25"/>
                  </a:lnTo>
                  <a:lnTo>
                    <a:pt x="39" y="21"/>
                  </a:lnTo>
                  <a:lnTo>
                    <a:pt x="48" y="12"/>
                  </a:lnTo>
                  <a:lnTo>
                    <a:pt x="56" y="0"/>
                  </a:lnTo>
                  <a:lnTo>
                    <a:pt x="56" y="3"/>
                  </a:lnTo>
                  <a:lnTo>
                    <a:pt x="55" y="12"/>
                  </a:lnTo>
                  <a:lnTo>
                    <a:pt x="52" y="24"/>
                  </a:lnTo>
                  <a:lnTo>
                    <a:pt x="52" y="40"/>
                  </a:lnTo>
                  <a:lnTo>
                    <a:pt x="50" y="56"/>
                  </a:lnTo>
                  <a:lnTo>
                    <a:pt x="47" y="74"/>
                  </a:lnTo>
                  <a:lnTo>
                    <a:pt x="46" y="92"/>
                  </a:lnTo>
                  <a:lnTo>
                    <a:pt x="43" y="107"/>
                  </a:lnTo>
                  <a:lnTo>
                    <a:pt x="39" y="124"/>
                  </a:lnTo>
                  <a:lnTo>
                    <a:pt x="34" y="144"/>
                  </a:lnTo>
                  <a:lnTo>
                    <a:pt x="30" y="164"/>
                  </a:lnTo>
                  <a:lnTo>
                    <a:pt x="28" y="185"/>
                  </a:lnTo>
                  <a:lnTo>
                    <a:pt x="23" y="209"/>
                  </a:lnTo>
                  <a:lnTo>
                    <a:pt x="21" y="228"/>
                  </a:lnTo>
                  <a:lnTo>
                    <a:pt x="18" y="249"/>
                  </a:lnTo>
                  <a:lnTo>
                    <a:pt x="18" y="266"/>
                  </a:lnTo>
                  <a:lnTo>
                    <a:pt x="1" y="284"/>
                  </a:lnTo>
                  <a:close/>
                </a:path>
              </a:pathLst>
            </a:custGeom>
            <a:solidFill>
              <a:srgbClr val="FFFFFF"/>
            </a:solidFill>
            <a:ln w="9525">
              <a:noFill/>
              <a:round/>
              <a:headEnd/>
              <a:tailEnd/>
            </a:ln>
          </p:spPr>
          <p:txBody>
            <a:bodyPr/>
            <a:lstStyle/>
            <a:p>
              <a:endParaRPr lang="en-US"/>
            </a:p>
          </p:txBody>
        </p:sp>
        <p:sp>
          <p:nvSpPr>
            <p:cNvPr id="1242561" name="Freeform 1473"/>
            <p:cNvSpPr>
              <a:spLocks/>
            </p:cNvSpPr>
            <p:nvPr/>
          </p:nvSpPr>
          <p:spPr bwMode="auto">
            <a:xfrm>
              <a:off x="3186" y="1158"/>
              <a:ext cx="28" cy="143"/>
            </a:xfrm>
            <a:custGeom>
              <a:avLst/>
              <a:gdLst/>
              <a:ahLst/>
              <a:cxnLst>
                <a:cxn ang="0">
                  <a:pos x="1" y="284"/>
                </a:cxn>
                <a:cxn ang="0">
                  <a:pos x="1" y="284"/>
                </a:cxn>
                <a:cxn ang="0">
                  <a:pos x="1" y="280"/>
                </a:cxn>
                <a:cxn ang="0">
                  <a:pos x="3" y="268"/>
                </a:cxn>
                <a:cxn ang="0">
                  <a:pos x="5" y="249"/>
                </a:cxn>
                <a:cxn ang="0">
                  <a:pos x="7" y="225"/>
                </a:cxn>
                <a:cxn ang="0">
                  <a:pos x="9" y="200"/>
                </a:cxn>
                <a:cxn ang="0">
                  <a:pos x="11" y="173"/>
                </a:cxn>
                <a:cxn ang="0">
                  <a:pos x="12" y="150"/>
                </a:cxn>
                <a:cxn ang="0">
                  <a:pos x="12" y="127"/>
                </a:cxn>
                <a:cxn ang="0">
                  <a:pos x="12" y="110"/>
                </a:cxn>
                <a:cxn ang="0">
                  <a:pos x="11" y="92"/>
                </a:cxn>
                <a:cxn ang="0">
                  <a:pos x="9" y="77"/>
                </a:cxn>
                <a:cxn ang="0">
                  <a:pos x="7" y="64"/>
                </a:cxn>
                <a:cxn ang="0">
                  <a:pos x="6" y="52"/>
                </a:cxn>
                <a:cxn ang="0">
                  <a:pos x="5" y="40"/>
                </a:cxn>
                <a:cxn ang="0">
                  <a:pos x="1" y="33"/>
                </a:cxn>
                <a:cxn ang="0">
                  <a:pos x="0" y="24"/>
                </a:cxn>
                <a:cxn ang="0">
                  <a:pos x="1" y="24"/>
                </a:cxn>
                <a:cxn ang="0">
                  <a:pos x="6" y="25"/>
                </a:cxn>
                <a:cxn ang="0">
                  <a:pos x="14" y="27"/>
                </a:cxn>
                <a:cxn ang="0">
                  <a:pos x="21" y="27"/>
                </a:cxn>
                <a:cxn ang="0">
                  <a:pos x="30" y="25"/>
                </a:cxn>
                <a:cxn ang="0">
                  <a:pos x="39" y="21"/>
                </a:cxn>
                <a:cxn ang="0">
                  <a:pos x="48" y="12"/>
                </a:cxn>
                <a:cxn ang="0">
                  <a:pos x="56" y="0"/>
                </a:cxn>
                <a:cxn ang="0">
                  <a:pos x="56" y="3"/>
                </a:cxn>
                <a:cxn ang="0">
                  <a:pos x="55" y="12"/>
                </a:cxn>
                <a:cxn ang="0">
                  <a:pos x="52" y="24"/>
                </a:cxn>
                <a:cxn ang="0">
                  <a:pos x="52" y="40"/>
                </a:cxn>
                <a:cxn ang="0">
                  <a:pos x="50" y="56"/>
                </a:cxn>
                <a:cxn ang="0">
                  <a:pos x="47" y="74"/>
                </a:cxn>
                <a:cxn ang="0">
                  <a:pos x="46" y="92"/>
                </a:cxn>
                <a:cxn ang="0">
                  <a:pos x="43" y="107"/>
                </a:cxn>
                <a:cxn ang="0">
                  <a:pos x="39" y="124"/>
                </a:cxn>
                <a:cxn ang="0">
                  <a:pos x="34" y="144"/>
                </a:cxn>
                <a:cxn ang="0">
                  <a:pos x="30" y="164"/>
                </a:cxn>
                <a:cxn ang="0">
                  <a:pos x="28" y="185"/>
                </a:cxn>
                <a:cxn ang="0">
                  <a:pos x="23" y="209"/>
                </a:cxn>
                <a:cxn ang="0">
                  <a:pos x="21" y="228"/>
                </a:cxn>
                <a:cxn ang="0">
                  <a:pos x="18" y="249"/>
                </a:cxn>
                <a:cxn ang="0">
                  <a:pos x="18" y="266"/>
                </a:cxn>
                <a:cxn ang="0">
                  <a:pos x="1" y="284"/>
                </a:cxn>
              </a:cxnLst>
              <a:rect l="0" t="0" r="r" b="b"/>
              <a:pathLst>
                <a:path w="56" h="284">
                  <a:moveTo>
                    <a:pt x="1" y="284"/>
                  </a:moveTo>
                  <a:lnTo>
                    <a:pt x="1" y="284"/>
                  </a:lnTo>
                  <a:lnTo>
                    <a:pt x="1" y="280"/>
                  </a:lnTo>
                  <a:lnTo>
                    <a:pt x="3" y="268"/>
                  </a:lnTo>
                  <a:lnTo>
                    <a:pt x="5" y="249"/>
                  </a:lnTo>
                  <a:lnTo>
                    <a:pt x="7" y="225"/>
                  </a:lnTo>
                  <a:lnTo>
                    <a:pt x="9" y="200"/>
                  </a:lnTo>
                  <a:lnTo>
                    <a:pt x="11" y="173"/>
                  </a:lnTo>
                  <a:lnTo>
                    <a:pt x="12" y="150"/>
                  </a:lnTo>
                  <a:lnTo>
                    <a:pt x="12" y="127"/>
                  </a:lnTo>
                  <a:lnTo>
                    <a:pt x="12" y="110"/>
                  </a:lnTo>
                  <a:lnTo>
                    <a:pt x="11" y="92"/>
                  </a:lnTo>
                  <a:lnTo>
                    <a:pt x="9" y="77"/>
                  </a:lnTo>
                  <a:lnTo>
                    <a:pt x="7" y="64"/>
                  </a:lnTo>
                  <a:lnTo>
                    <a:pt x="6" y="52"/>
                  </a:lnTo>
                  <a:lnTo>
                    <a:pt x="5" y="40"/>
                  </a:lnTo>
                  <a:lnTo>
                    <a:pt x="1" y="33"/>
                  </a:lnTo>
                  <a:lnTo>
                    <a:pt x="0" y="24"/>
                  </a:lnTo>
                  <a:lnTo>
                    <a:pt x="1" y="24"/>
                  </a:lnTo>
                  <a:lnTo>
                    <a:pt x="6" y="25"/>
                  </a:lnTo>
                  <a:lnTo>
                    <a:pt x="14" y="27"/>
                  </a:lnTo>
                  <a:lnTo>
                    <a:pt x="21" y="27"/>
                  </a:lnTo>
                  <a:lnTo>
                    <a:pt x="30" y="25"/>
                  </a:lnTo>
                  <a:lnTo>
                    <a:pt x="39" y="21"/>
                  </a:lnTo>
                  <a:lnTo>
                    <a:pt x="48" y="12"/>
                  </a:lnTo>
                  <a:lnTo>
                    <a:pt x="56" y="0"/>
                  </a:lnTo>
                  <a:lnTo>
                    <a:pt x="56" y="3"/>
                  </a:lnTo>
                  <a:lnTo>
                    <a:pt x="55" y="12"/>
                  </a:lnTo>
                  <a:lnTo>
                    <a:pt x="52" y="24"/>
                  </a:lnTo>
                  <a:lnTo>
                    <a:pt x="52" y="40"/>
                  </a:lnTo>
                  <a:lnTo>
                    <a:pt x="50" y="56"/>
                  </a:lnTo>
                  <a:lnTo>
                    <a:pt x="47" y="74"/>
                  </a:lnTo>
                  <a:lnTo>
                    <a:pt x="46" y="92"/>
                  </a:lnTo>
                  <a:lnTo>
                    <a:pt x="43" y="107"/>
                  </a:lnTo>
                  <a:lnTo>
                    <a:pt x="39" y="124"/>
                  </a:lnTo>
                  <a:lnTo>
                    <a:pt x="34" y="144"/>
                  </a:lnTo>
                  <a:lnTo>
                    <a:pt x="30" y="164"/>
                  </a:lnTo>
                  <a:lnTo>
                    <a:pt x="28" y="185"/>
                  </a:lnTo>
                  <a:lnTo>
                    <a:pt x="23" y="209"/>
                  </a:lnTo>
                  <a:lnTo>
                    <a:pt x="21" y="228"/>
                  </a:lnTo>
                  <a:lnTo>
                    <a:pt x="18" y="249"/>
                  </a:lnTo>
                  <a:lnTo>
                    <a:pt x="18" y="266"/>
                  </a:lnTo>
                  <a:lnTo>
                    <a:pt x="1" y="284"/>
                  </a:lnTo>
                  <a:close/>
                </a:path>
              </a:pathLst>
            </a:custGeom>
            <a:noFill/>
            <a:ln w="1588">
              <a:solidFill>
                <a:srgbClr val="000000"/>
              </a:solidFill>
              <a:prstDash val="solid"/>
              <a:round/>
              <a:headEnd/>
              <a:tailEnd/>
            </a:ln>
          </p:spPr>
          <p:txBody>
            <a:bodyPr/>
            <a:lstStyle/>
            <a:p>
              <a:endParaRPr lang="en-US"/>
            </a:p>
          </p:txBody>
        </p:sp>
        <p:sp>
          <p:nvSpPr>
            <p:cNvPr id="1242562" name="Freeform 1474"/>
            <p:cNvSpPr>
              <a:spLocks/>
            </p:cNvSpPr>
            <p:nvPr/>
          </p:nvSpPr>
          <p:spPr bwMode="auto">
            <a:xfrm>
              <a:off x="3194" y="1177"/>
              <a:ext cx="3" cy="19"/>
            </a:xfrm>
            <a:custGeom>
              <a:avLst/>
              <a:gdLst/>
              <a:ahLst/>
              <a:cxnLst>
                <a:cxn ang="0">
                  <a:pos x="0" y="0"/>
                </a:cxn>
                <a:cxn ang="0">
                  <a:pos x="0" y="0"/>
                </a:cxn>
                <a:cxn ang="0">
                  <a:pos x="4" y="10"/>
                </a:cxn>
                <a:cxn ang="0">
                  <a:pos x="4" y="18"/>
                </a:cxn>
                <a:cxn ang="0">
                  <a:pos x="5" y="28"/>
                </a:cxn>
                <a:cxn ang="0">
                  <a:pos x="5" y="37"/>
                </a:cxn>
              </a:cxnLst>
              <a:rect l="0" t="0" r="r" b="b"/>
              <a:pathLst>
                <a:path w="5" h="37">
                  <a:moveTo>
                    <a:pt x="0" y="0"/>
                  </a:moveTo>
                  <a:lnTo>
                    <a:pt x="0" y="0"/>
                  </a:lnTo>
                  <a:lnTo>
                    <a:pt x="4" y="10"/>
                  </a:lnTo>
                  <a:lnTo>
                    <a:pt x="4" y="18"/>
                  </a:lnTo>
                  <a:lnTo>
                    <a:pt x="5" y="28"/>
                  </a:lnTo>
                  <a:lnTo>
                    <a:pt x="5" y="37"/>
                  </a:lnTo>
                </a:path>
              </a:pathLst>
            </a:custGeom>
            <a:noFill/>
            <a:ln w="1588">
              <a:solidFill>
                <a:srgbClr val="000000"/>
              </a:solidFill>
              <a:prstDash val="solid"/>
              <a:round/>
              <a:headEnd/>
              <a:tailEnd/>
            </a:ln>
          </p:spPr>
          <p:txBody>
            <a:bodyPr/>
            <a:lstStyle/>
            <a:p>
              <a:endParaRPr lang="en-US"/>
            </a:p>
          </p:txBody>
        </p:sp>
        <p:sp>
          <p:nvSpPr>
            <p:cNvPr id="1242563" name="Freeform 1475"/>
            <p:cNvSpPr>
              <a:spLocks/>
            </p:cNvSpPr>
            <p:nvPr/>
          </p:nvSpPr>
          <p:spPr bwMode="auto">
            <a:xfrm>
              <a:off x="3182" y="1156"/>
              <a:ext cx="33" cy="19"/>
            </a:xfrm>
            <a:custGeom>
              <a:avLst/>
              <a:gdLst/>
              <a:ahLst/>
              <a:cxnLst>
                <a:cxn ang="0">
                  <a:pos x="31" y="19"/>
                </a:cxn>
                <a:cxn ang="0">
                  <a:pos x="35" y="19"/>
                </a:cxn>
                <a:cxn ang="0">
                  <a:pos x="40" y="16"/>
                </a:cxn>
                <a:cxn ang="0">
                  <a:pos x="42" y="15"/>
                </a:cxn>
                <a:cxn ang="0">
                  <a:pos x="47" y="13"/>
                </a:cxn>
                <a:cxn ang="0">
                  <a:pos x="54" y="13"/>
                </a:cxn>
                <a:cxn ang="0">
                  <a:pos x="58" y="9"/>
                </a:cxn>
                <a:cxn ang="0">
                  <a:pos x="62" y="4"/>
                </a:cxn>
                <a:cxn ang="0">
                  <a:pos x="65" y="0"/>
                </a:cxn>
                <a:cxn ang="0">
                  <a:pos x="64" y="6"/>
                </a:cxn>
                <a:cxn ang="0">
                  <a:pos x="62" y="13"/>
                </a:cxn>
                <a:cxn ang="0">
                  <a:pos x="60" y="21"/>
                </a:cxn>
                <a:cxn ang="0">
                  <a:pos x="56" y="28"/>
                </a:cxn>
                <a:cxn ang="0">
                  <a:pos x="55" y="30"/>
                </a:cxn>
                <a:cxn ang="0">
                  <a:pos x="54" y="30"/>
                </a:cxn>
                <a:cxn ang="0">
                  <a:pos x="54" y="28"/>
                </a:cxn>
                <a:cxn ang="0">
                  <a:pos x="51" y="30"/>
                </a:cxn>
                <a:cxn ang="0">
                  <a:pos x="51" y="31"/>
                </a:cxn>
                <a:cxn ang="0">
                  <a:pos x="51" y="31"/>
                </a:cxn>
                <a:cxn ang="0">
                  <a:pos x="49" y="33"/>
                </a:cxn>
                <a:cxn ang="0">
                  <a:pos x="46" y="34"/>
                </a:cxn>
                <a:cxn ang="0">
                  <a:pos x="45" y="36"/>
                </a:cxn>
                <a:cxn ang="0">
                  <a:pos x="42" y="36"/>
                </a:cxn>
                <a:cxn ang="0">
                  <a:pos x="40" y="34"/>
                </a:cxn>
                <a:cxn ang="0">
                  <a:pos x="38" y="34"/>
                </a:cxn>
                <a:cxn ang="0">
                  <a:pos x="35" y="36"/>
                </a:cxn>
                <a:cxn ang="0">
                  <a:pos x="33" y="39"/>
                </a:cxn>
                <a:cxn ang="0">
                  <a:pos x="32" y="39"/>
                </a:cxn>
                <a:cxn ang="0">
                  <a:pos x="29" y="39"/>
                </a:cxn>
                <a:cxn ang="0">
                  <a:pos x="26" y="36"/>
                </a:cxn>
                <a:cxn ang="0">
                  <a:pos x="24" y="34"/>
                </a:cxn>
                <a:cxn ang="0">
                  <a:pos x="23" y="33"/>
                </a:cxn>
                <a:cxn ang="0">
                  <a:pos x="19" y="33"/>
                </a:cxn>
                <a:cxn ang="0">
                  <a:pos x="15" y="33"/>
                </a:cxn>
                <a:cxn ang="0">
                  <a:pos x="11" y="33"/>
                </a:cxn>
                <a:cxn ang="0">
                  <a:pos x="8" y="30"/>
                </a:cxn>
                <a:cxn ang="0">
                  <a:pos x="5" y="27"/>
                </a:cxn>
                <a:cxn ang="0">
                  <a:pos x="4" y="21"/>
                </a:cxn>
                <a:cxn ang="0">
                  <a:pos x="2" y="15"/>
                </a:cxn>
                <a:cxn ang="0">
                  <a:pos x="0" y="6"/>
                </a:cxn>
                <a:cxn ang="0">
                  <a:pos x="4" y="9"/>
                </a:cxn>
                <a:cxn ang="0">
                  <a:pos x="6" y="9"/>
                </a:cxn>
                <a:cxn ang="0">
                  <a:pos x="8" y="13"/>
                </a:cxn>
                <a:cxn ang="0">
                  <a:pos x="11" y="13"/>
                </a:cxn>
                <a:cxn ang="0">
                  <a:pos x="15" y="15"/>
                </a:cxn>
                <a:cxn ang="0">
                  <a:pos x="22" y="16"/>
                </a:cxn>
                <a:cxn ang="0">
                  <a:pos x="26" y="19"/>
                </a:cxn>
                <a:cxn ang="0">
                  <a:pos x="31" y="19"/>
                </a:cxn>
              </a:cxnLst>
              <a:rect l="0" t="0" r="r" b="b"/>
              <a:pathLst>
                <a:path w="65" h="39">
                  <a:moveTo>
                    <a:pt x="31" y="19"/>
                  </a:moveTo>
                  <a:lnTo>
                    <a:pt x="35" y="19"/>
                  </a:lnTo>
                  <a:lnTo>
                    <a:pt x="40" y="16"/>
                  </a:lnTo>
                  <a:lnTo>
                    <a:pt x="42" y="15"/>
                  </a:lnTo>
                  <a:lnTo>
                    <a:pt x="47" y="13"/>
                  </a:lnTo>
                  <a:lnTo>
                    <a:pt x="54" y="13"/>
                  </a:lnTo>
                  <a:lnTo>
                    <a:pt x="58" y="9"/>
                  </a:lnTo>
                  <a:lnTo>
                    <a:pt x="62" y="4"/>
                  </a:lnTo>
                  <a:lnTo>
                    <a:pt x="65" y="0"/>
                  </a:lnTo>
                  <a:lnTo>
                    <a:pt x="64" y="6"/>
                  </a:lnTo>
                  <a:lnTo>
                    <a:pt x="62" y="13"/>
                  </a:lnTo>
                  <a:lnTo>
                    <a:pt x="60" y="21"/>
                  </a:lnTo>
                  <a:lnTo>
                    <a:pt x="56" y="28"/>
                  </a:lnTo>
                  <a:lnTo>
                    <a:pt x="55" y="30"/>
                  </a:lnTo>
                  <a:lnTo>
                    <a:pt x="54" y="30"/>
                  </a:lnTo>
                  <a:lnTo>
                    <a:pt x="54" y="28"/>
                  </a:lnTo>
                  <a:lnTo>
                    <a:pt x="51" y="30"/>
                  </a:lnTo>
                  <a:lnTo>
                    <a:pt x="51" y="31"/>
                  </a:lnTo>
                  <a:lnTo>
                    <a:pt x="51" y="31"/>
                  </a:lnTo>
                  <a:lnTo>
                    <a:pt x="49" y="33"/>
                  </a:lnTo>
                  <a:lnTo>
                    <a:pt x="46" y="34"/>
                  </a:lnTo>
                  <a:lnTo>
                    <a:pt x="45" y="36"/>
                  </a:lnTo>
                  <a:lnTo>
                    <a:pt x="42" y="36"/>
                  </a:lnTo>
                  <a:lnTo>
                    <a:pt x="40" y="34"/>
                  </a:lnTo>
                  <a:lnTo>
                    <a:pt x="38" y="34"/>
                  </a:lnTo>
                  <a:lnTo>
                    <a:pt x="35" y="36"/>
                  </a:lnTo>
                  <a:lnTo>
                    <a:pt x="33" y="39"/>
                  </a:lnTo>
                  <a:lnTo>
                    <a:pt x="32" y="39"/>
                  </a:lnTo>
                  <a:lnTo>
                    <a:pt x="29" y="39"/>
                  </a:lnTo>
                  <a:lnTo>
                    <a:pt x="26" y="36"/>
                  </a:lnTo>
                  <a:lnTo>
                    <a:pt x="24" y="34"/>
                  </a:lnTo>
                  <a:lnTo>
                    <a:pt x="23" y="33"/>
                  </a:lnTo>
                  <a:lnTo>
                    <a:pt x="19" y="33"/>
                  </a:lnTo>
                  <a:lnTo>
                    <a:pt x="15" y="33"/>
                  </a:lnTo>
                  <a:lnTo>
                    <a:pt x="11" y="33"/>
                  </a:lnTo>
                  <a:lnTo>
                    <a:pt x="8" y="30"/>
                  </a:lnTo>
                  <a:lnTo>
                    <a:pt x="5" y="27"/>
                  </a:lnTo>
                  <a:lnTo>
                    <a:pt x="4" y="21"/>
                  </a:lnTo>
                  <a:lnTo>
                    <a:pt x="2" y="15"/>
                  </a:lnTo>
                  <a:lnTo>
                    <a:pt x="0" y="6"/>
                  </a:lnTo>
                  <a:lnTo>
                    <a:pt x="4" y="9"/>
                  </a:lnTo>
                  <a:lnTo>
                    <a:pt x="6" y="9"/>
                  </a:lnTo>
                  <a:lnTo>
                    <a:pt x="8" y="13"/>
                  </a:lnTo>
                  <a:lnTo>
                    <a:pt x="11" y="13"/>
                  </a:lnTo>
                  <a:lnTo>
                    <a:pt x="15" y="15"/>
                  </a:lnTo>
                  <a:lnTo>
                    <a:pt x="22" y="16"/>
                  </a:lnTo>
                  <a:lnTo>
                    <a:pt x="26" y="19"/>
                  </a:lnTo>
                  <a:lnTo>
                    <a:pt x="31" y="19"/>
                  </a:lnTo>
                  <a:close/>
                </a:path>
              </a:pathLst>
            </a:custGeom>
            <a:solidFill>
              <a:srgbClr val="FFFFFF"/>
            </a:solidFill>
            <a:ln w="9525">
              <a:noFill/>
              <a:round/>
              <a:headEnd/>
              <a:tailEnd/>
            </a:ln>
          </p:spPr>
          <p:txBody>
            <a:bodyPr/>
            <a:lstStyle/>
            <a:p>
              <a:endParaRPr lang="en-US"/>
            </a:p>
          </p:txBody>
        </p:sp>
        <p:sp>
          <p:nvSpPr>
            <p:cNvPr id="1242564" name="Freeform 1476"/>
            <p:cNvSpPr>
              <a:spLocks/>
            </p:cNvSpPr>
            <p:nvPr/>
          </p:nvSpPr>
          <p:spPr bwMode="auto">
            <a:xfrm>
              <a:off x="3182" y="1156"/>
              <a:ext cx="33" cy="19"/>
            </a:xfrm>
            <a:custGeom>
              <a:avLst/>
              <a:gdLst/>
              <a:ahLst/>
              <a:cxnLst>
                <a:cxn ang="0">
                  <a:pos x="31" y="19"/>
                </a:cxn>
                <a:cxn ang="0">
                  <a:pos x="31" y="19"/>
                </a:cxn>
                <a:cxn ang="0">
                  <a:pos x="35" y="19"/>
                </a:cxn>
                <a:cxn ang="0">
                  <a:pos x="40" y="16"/>
                </a:cxn>
                <a:cxn ang="0">
                  <a:pos x="42" y="15"/>
                </a:cxn>
                <a:cxn ang="0">
                  <a:pos x="47" y="13"/>
                </a:cxn>
                <a:cxn ang="0">
                  <a:pos x="54" y="13"/>
                </a:cxn>
                <a:cxn ang="0">
                  <a:pos x="58" y="9"/>
                </a:cxn>
                <a:cxn ang="0">
                  <a:pos x="62" y="4"/>
                </a:cxn>
                <a:cxn ang="0">
                  <a:pos x="65" y="0"/>
                </a:cxn>
                <a:cxn ang="0">
                  <a:pos x="64" y="6"/>
                </a:cxn>
                <a:cxn ang="0">
                  <a:pos x="62" y="13"/>
                </a:cxn>
                <a:cxn ang="0">
                  <a:pos x="60" y="21"/>
                </a:cxn>
                <a:cxn ang="0">
                  <a:pos x="56" y="28"/>
                </a:cxn>
                <a:cxn ang="0">
                  <a:pos x="55" y="30"/>
                </a:cxn>
                <a:cxn ang="0">
                  <a:pos x="54" y="30"/>
                </a:cxn>
                <a:cxn ang="0">
                  <a:pos x="54" y="28"/>
                </a:cxn>
                <a:cxn ang="0">
                  <a:pos x="51" y="30"/>
                </a:cxn>
                <a:cxn ang="0">
                  <a:pos x="51" y="31"/>
                </a:cxn>
                <a:cxn ang="0">
                  <a:pos x="51" y="31"/>
                </a:cxn>
                <a:cxn ang="0">
                  <a:pos x="49" y="33"/>
                </a:cxn>
                <a:cxn ang="0">
                  <a:pos x="46" y="34"/>
                </a:cxn>
                <a:cxn ang="0">
                  <a:pos x="45" y="36"/>
                </a:cxn>
                <a:cxn ang="0">
                  <a:pos x="42" y="36"/>
                </a:cxn>
                <a:cxn ang="0">
                  <a:pos x="40" y="34"/>
                </a:cxn>
                <a:cxn ang="0">
                  <a:pos x="38" y="34"/>
                </a:cxn>
                <a:cxn ang="0">
                  <a:pos x="35" y="36"/>
                </a:cxn>
                <a:cxn ang="0">
                  <a:pos x="33" y="39"/>
                </a:cxn>
                <a:cxn ang="0">
                  <a:pos x="32" y="39"/>
                </a:cxn>
                <a:cxn ang="0">
                  <a:pos x="29" y="39"/>
                </a:cxn>
                <a:cxn ang="0">
                  <a:pos x="26" y="36"/>
                </a:cxn>
                <a:cxn ang="0">
                  <a:pos x="24" y="34"/>
                </a:cxn>
                <a:cxn ang="0">
                  <a:pos x="23" y="33"/>
                </a:cxn>
                <a:cxn ang="0">
                  <a:pos x="19" y="33"/>
                </a:cxn>
                <a:cxn ang="0">
                  <a:pos x="15" y="33"/>
                </a:cxn>
                <a:cxn ang="0">
                  <a:pos x="11" y="33"/>
                </a:cxn>
                <a:cxn ang="0">
                  <a:pos x="8" y="30"/>
                </a:cxn>
                <a:cxn ang="0">
                  <a:pos x="5" y="27"/>
                </a:cxn>
                <a:cxn ang="0">
                  <a:pos x="4" y="21"/>
                </a:cxn>
                <a:cxn ang="0">
                  <a:pos x="2" y="15"/>
                </a:cxn>
                <a:cxn ang="0">
                  <a:pos x="0" y="6"/>
                </a:cxn>
                <a:cxn ang="0">
                  <a:pos x="4" y="9"/>
                </a:cxn>
                <a:cxn ang="0">
                  <a:pos x="6" y="9"/>
                </a:cxn>
                <a:cxn ang="0">
                  <a:pos x="8" y="13"/>
                </a:cxn>
                <a:cxn ang="0">
                  <a:pos x="11" y="13"/>
                </a:cxn>
                <a:cxn ang="0">
                  <a:pos x="15" y="15"/>
                </a:cxn>
                <a:cxn ang="0">
                  <a:pos x="22" y="16"/>
                </a:cxn>
                <a:cxn ang="0">
                  <a:pos x="26" y="19"/>
                </a:cxn>
                <a:cxn ang="0">
                  <a:pos x="31" y="19"/>
                </a:cxn>
              </a:cxnLst>
              <a:rect l="0" t="0" r="r" b="b"/>
              <a:pathLst>
                <a:path w="65" h="39">
                  <a:moveTo>
                    <a:pt x="31" y="19"/>
                  </a:moveTo>
                  <a:lnTo>
                    <a:pt x="31" y="19"/>
                  </a:lnTo>
                  <a:lnTo>
                    <a:pt x="35" y="19"/>
                  </a:lnTo>
                  <a:lnTo>
                    <a:pt x="40" y="16"/>
                  </a:lnTo>
                  <a:lnTo>
                    <a:pt x="42" y="15"/>
                  </a:lnTo>
                  <a:lnTo>
                    <a:pt x="47" y="13"/>
                  </a:lnTo>
                  <a:lnTo>
                    <a:pt x="54" y="13"/>
                  </a:lnTo>
                  <a:lnTo>
                    <a:pt x="58" y="9"/>
                  </a:lnTo>
                  <a:lnTo>
                    <a:pt x="62" y="4"/>
                  </a:lnTo>
                  <a:lnTo>
                    <a:pt x="65" y="0"/>
                  </a:lnTo>
                  <a:lnTo>
                    <a:pt x="64" y="6"/>
                  </a:lnTo>
                  <a:lnTo>
                    <a:pt x="62" y="13"/>
                  </a:lnTo>
                  <a:lnTo>
                    <a:pt x="60" y="21"/>
                  </a:lnTo>
                  <a:lnTo>
                    <a:pt x="56" y="28"/>
                  </a:lnTo>
                  <a:lnTo>
                    <a:pt x="55" y="30"/>
                  </a:lnTo>
                  <a:lnTo>
                    <a:pt x="54" y="30"/>
                  </a:lnTo>
                  <a:lnTo>
                    <a:pt x="54" y="28"/>
                  </a:lnTo>
                  <a:lnTo>
                    <a:pt x="51" y="30"/>
                  </a:lnTo>
                  <a:lnTo>
                    <a:pt x="51" y="31"/>
                  </a:lnTo>
                  <a:lnTo>
                    <a:pt x="51" y="31"/>
                  </a:lnTo>
                  <a:lnTo>
                    <a:pt x="49" y="33"/>
                  </a:lnTo>
                  <a:lnTo>
                    <a:pt x="46" y="34"/>
                  </a:lnTo>
                  <a:lnTo>
                    <a:pt x="45" y="36"/>
                  </a:lnTo>
                  <a:lnTo>
                    <a:pt x="42" y="36"/>
                  </a:lnTo>
                  <a:lnTo>
                    <a:pt x="40" y="34"/>
                  </a:lnTo>
                  <a:lnTo>
                    <a:pt x="38" y="34"/>
                  </a:lnTo>
                  <a:lnTo>
                    <a:pt x="35" y="36"/>
                  </a:lnTo>
                  <a:lnTo>
                    <a:pt x="33" y="39"/>
                  </a:lnTo>
                  <a:lnTo>
                    <a:pt x="32" y="39"/>
                  </a:lnTo>
                  <a:lnTo>
                    <a:pt x="29" y="39"/>
                  </a:lnTo>
                  <a:lnTo>
                    <a:pt x="26" y="36"/>
                  </a:lnTo>
                  <a:lnTo>
                    <a:pt x="24" y="34"/>
                  </a:lnTo>
                  <a:lnTo>
                    <a:pt x="23" y="33"/>
                  </a:lnTo>
                  <a:lnTo>
                    <a:pt x="19" y="33"/>
                  </a:lnTo>
                  <a:lnTo>
                    <a:pt x="15" y="33"/>
                  </a:lnTo>
                  <a:lnTo>
                    <a:pt x="11" y="33"/>
                  </a:lnTo>
                  <a:lnTo>
                    <a:pt x="8" y="30"/>
                  </a:lnTo>
                  <a:lnTo>
                    <a:pt x="5" y="27"/>
                  </a:lnTo>
                  <a:lnTo>
                    <a:pt x="4" y="21"/>
                  </a:lnTo>
                  <a:lnTo>
                    <a:pt x="2" y="15"/>
                  </a:lnTo>
                  <a:lnTo>
                    <a:pt x="0" y="6"/>
                  </a:lnTo>
                  <a:lnTo>
                    <a:pt x="4" y="9"/>
                  </a:lnTo>
                  <a:lnTo>
                    <a:pt x="6" y="9"/>
                  </a:lnTo>
                  <a:lnTo>
                    <a:pt x="8" y="13"/>
                  </a:lnTo>
                  <a:lnTo>
                    <a:pt x="11" y="13"/>
                  </a:lnTo>
                  <a:lnTo>
                    <a:pt x="15" y="15"/>
                  </a:lnTo>
                  <a:lnTo>
                    <a:pt x="22" y="16"/>
                  </a:lnTo>
                  <a:lnTo>
                    <a:pt x="26" y="19"/>
                  </a:lnTo>
                  <a:lnTo>
                    <a:pt x="31" y="19"/>
                  </a:lnTo>
                  <a:close/>
                </a:path>
              </a:pathLst>
            </a:custGeom>
            <a:noFill/>
            <a:ln w="1588">
              <a:solidFill>
                <a:srgbClr val="000000"/>
              </a:solidFill>
              <a:prstDash val="solid"/>
              <a:round/>
              <a:headEnd/>
              <a:tailEnd/>
            </a:ln>
          </p:spPr>
          <p:txBody>
            <a:bodyPr/>
            <a:lstStyle/>
            <a:p>
              <a:endParaRPr lang="en-US"/>
            </a:p>
          </p:txBody>
        </p:sp>
        <p:sp>
          <p:nvSpPr>
            <p:cNvPr id="1242565" name="Freeform 1477"/>
            <p:cNvSpPr>
              <a:spLocks/>
            </p:cNvSpPr>
            <p:nvPr/>
          </p:nvSpPr>
          <p:spPr bwMode="auto">
            <a:xfrm>
              <a:off x="3184" y="1158"/>
              <a:ext cx="4" cy="9"/>
            </a:xfrm>
            <a:custGeom>
              <a:avLst/>
              <a:gdLst/>
              <a:ahLst/>
              <a:cxnLst>
                <a:cxn ang="0">
                  <a:pos x="0" y="0"/>
                </a:cxn>
                <a:cxn ang="0">
                  <a:pos x="0" y="0"/>
                </a:cxn>
                <a:cxn ang="0">
                  <a:pos x="1" y="3"/>
                </a:cxn>
                <a:cxn ang="0">
                  <a:pos x="4" y="9"/>
                </a:cxn>
                <a:cxn ang="0">
                  <a:pos x="6" y="13"/>
                </a:cxn>
                <a:cxn ang="0">
                  <a:pos x="7" y="18"/>
                </a:cxn>
              </a:cxnLst>
              <a:rect l="0" t="0" r="r" b="b"/>
              <a:pathLst>
                <a:path w="7" h="18">
                  <a:moveTo>
                    <a:pt x="0" y="0"/>
                  </a:moveTo>
                  <a:lnTo>
                    <a:pt x="0" y="0"/>
                  </a:lnTo>
                  <a:lnTo>
                    <a:pt x="1" y="3"/>
                  </a:lnTo>
                  <a:lnTo>
                    <a:pt x="4" y="9"/>
                  </a:lnTo>
                  <a:lnTo>
                    <a:pt x="6" y="13"/>
                  </a:lnTo>
                  <a:lnTo>
                    <a:pt x="7" y="18"/>
                  </a:lnTo>
                </a:path>
              </a:pathLst>
            </a:custGeom>
            <a:noFill/>
            <a:ln w="1588">
              <a:solidFill>
                <a:srgbClr val="000000"/>
              </a:solidFill>
              <a:prstDash val="solid"/>
              <a:round/>
              <a:headEnd/>
              <a:tailEnd/>
            </a:ln>
          </p:spPr>
          <p:txBody>
            <a:bodyPr/>
            <a:lstStyle/>
            <a:p>
              <a:endParaRPr lang="en-US"/>
            </a:p>
          </p:txBody>
        </p:sp>
        <p:sp>
          <p:nvSpPr>
            <p:cNvPr id="1242566" name="Freeform 1478"/>
            <p:cNvSpPr>
              <a:spLocks/>
            </p:cNvSpPr>
            <p:nvPr/>
          </p:nvSpPr>
          <p:spPr bwMode="auto">
            <a:xfrm>
              <a:off x="3209" y="1157"/>
              <a:ext cx="4" cy="6"/>
            </a:xfrm>
            <a:custGeom>
              <a:avLst/>
              <a:gdLst/>
              <a:ahLst/>
              <a:cxnLst>
                <a:cxn ang="0">
                  <a:pos x="8" y="0"/>
                </a:cxn>
                <a:cxn ang="0">
                  <a:pos x="8" y="0"/>
                </a:cxn>
                <a:cxn ang="0">
                  <a:pos x="6" y="3"/>
                </a:cxn>
                <a:cxn ang="0">
                  <a:pos x="2" y="6"/>
                </a:cxn>
                <a:cxn ang="0">
                  <a:pos x="1" y="9"/>
                </a:cxn>
                <a:cxn ang="0">
                  <a:pos x="0" y="12"/>
                </a:cxn>
              </a:cxnLst>
              <a:rect l="0" t="0" r="r" b="b"/>
              <a:pathLst>
                <a:path w="8" h="12">
                  <a:moveTo>
                    <a:pt x="8" y="0"/>
                  </a:moveTo>
                  <a:lnTo>
                    <a:pt x="8" y="0"/>
                  </a:lnTo>
                  <a:lnTo>
                    <a:pt x="6" y="3"/>
                  </a:lnTo>
                  <a:lnTo>
                    <a:pt x="2" y="6"/>
                  </a:lnTo>
                  <a:lnTo>
                    <a:pt x="1" y="9"/>
                  </a:lnTo>
                  <a:lnTo>
                    <a:pt x="0" y="12"/>
                  </a:lnTo>
                </a:path>
              </a:pathLst>
            </a:custGeom>
            <a:noFill/>
            <a:ln w="1588">
              <a:solidFill>
                <a:srgbClr val="000000"/>
              </a:solidFill>
              <a:prstDash val="solid"/>
              <a:round/>
              <a:headEnd/>
              <a:tailEnd/>
            </a:ln>
          </p:spPr>
          <p:txBody>
            <a:bodyPr/>
            <a:lstStyle/>
            <a:p>
              <a:endParaRPr lang="en-US"/>
            </a:p>
          </p:txBody>
        </p:sp>
        <p:sp>
          <p:nvSpPr>
            <p:cNvPr id="1242567" name="Freeform 1479"/>
            <p:cNvSpPr>
              <a:spLocks/>
            </p:cNvSpPr>
            <p:nvPr/>
          </p:nvSpPr>
          <p:spPr bwMode="auto">
            <a:xfrm>
              <a:off x="3206" y="1158"/>
              <a:ext cx="4" cy="12"/>
            </a:xfrm>
            <a:custGeom>
              <a:avLst/>
              <a:gdLst/>
              <a:ahLst/>
              <a:cxnLst>
                <a:cxn ang="0">
                  <a:pos x="8" y="0"/>
                </a:cxn>
                <a:cxn ang="0">
                  <a:pos x="8" y="0"/>
                </a:cxn>
                <a:cxn ang="0">
                  <a:pos x="4" y="7"/>
                </a:cxn>
                <a:cxn ang="0">
                  <a:pos x="2" y="13"/>
                </a:cxn>
                <a:cxn ang="0">
                  <a:pos x="0" y="21"/>
                </a:cxn>
                <a:cxn ang="0">
                  <a:pos x="0" y="24"/>
                </a:cxn>
              </a:cxnLst>
              <a:rect l="0" t="0" r="r" b="b"/>
              <a:pathLst>
                <a:path w="8" h="24">
                  <a:moveTo>
                    <a:pt x="8" y="0"/>
                  </a:moveTo>
                  <a:lnTo>
                    <a:pt x="8" y="0"/>
                  </a:lnTo>
                  <a:lnTo>
                    <a:pt x="4" y="7"/>
                  </a:lnTo>
                  <a:lnTo>
                    <a:pt x="2" y="13"/>
                  </a:lnTo>
                  <a:lnTo>
                    <a:pt x="0" y="21"/>
                  </a:lnTo>
                  <a:lnTo>
                    <a:pt x="0" y="24"/>
                  </a:lnTo>
                </a:path>
              </a:pathLst>
            </a:custGeom>
            <a:noFill/>
            <a:ln w="1588">
              <a:solidFill>
                <a:srgbClr val="000000"/>
              </a:solidFill>
              <a:prstDash val="solid"/>
              <a:round/>
              <a:headEnd/>
              <a:tailEnd/>
            </a:ln>
          </p:spPr>
          <p:txBody>
            <a:bodyPr/>
            <a:lstStyle/>
            <a:p>
              <a:endParaRPr lang="en-US"/>
            </a:p>
          </p:txBody>
        </p:sp>
        <p:sp>
          <p:nvSpPr>
            <p:cNvPr id="1242568" name="Freeform 1480"/>
            <p:cNvSpPr>
              <a:spLocks/>
            </p:cNvSpPr>
            <p:nvPr/>
          </p:nvSpPr>
          <p:spPr bwMode="auto">
            <a:xfrm>
              <a:off x="3182" y="1158"/>
              <a:ext cx="4" cy="12"/>
            </a:xfrm>
            <a:custGeom>
              <a:avLst/>
              <a:gdLst/>
              <a:ahLst/>
              <a:cxnLst>
                <a:cxn ang="0">
                  <a:pos x="8" y="24"/>
                </a:cxn>
                <a:cxn ang="0">
                  <a:pos x="8" y="24"/>
                </a:cxn>
                <a:cxn ang="0">
                  <a:pos x="5" y="21"/>
                </a:cxn>
                <a:cxn ang="0">
                  <a:pos x="4" y="15"/>
                </a:cxn>
                <a:cxn ang="0">
                  <a:pos x="2" y="9"/>
                </a:cxn>
                <a:cxn ang="0">
                  <a:pos x="0" y="0"/>
                </a:cxn>
              </a:cxnLst>
              <a:rect l="0" t="0" r="r" b="b"/>
              <a:pathLst>
                <a:path w="8" h="24">
                  <a:moveTo>
                    <a:pt x="8" y="24"/>
                  </a:moveTo>
                  <a:lnTo>
                    <a:pt x="8" y="24"/>
                  </a:lnTo>
                  <a:lnTo>
                    <a:pt x="5" y="21"/>
                  </a:lnTo>
                  <a:lnTo>
                    <a:pt x="4" y="15"/>
                  </a:lnTo>
                  <a:lnTo>
                    <a:pt x="2" y="9"/>
                  </a:lnTo>
                  <a:lnTo>
                    <a:pt x="0" y="0"/>
                  </a:lnTo>
                </a:path>
              </a:pathLst>
            </a:custGeom>
            <a:noFill/>
            <a:ln w="1588">
              <a:solidFill>
                <a:srgbClr val="000000"/>
              </a:solidFill>
              <a:prstDash val="solid"/>
              <a:round/>
              <a:headEnd/>
              <a:tailEnd/>
            </a:ln>
          </p:spPr>
          <p:txBody>
            <a:bodyPr/>
            <a:lstStyle/>
            <a:p>
              <a:endParaRPr lang="en-US"/>
            </a:p>
          </p:txBody>
        </p:sp>
        <p:sp>
          <p:nvSpPr>
            <p:cNvPr id="1242569" name="Freeform 1481"/>
            <p:cNvSpPr>
              <a:spLocks/>
            </p:cNvSpPr>
            <p:nvPr/>
          </p:nvSpPr>
          <p:spPr bwMode="auto">
            <a:xfrm>
              <a:off x="3210" y="1156"/>
              <a:ext cx="5" cy="14"/>
            </a:xfrm>
            <a:custGeom>
              <a:avLst/>
              <a:gdLst/>
              <a:ahLst/>
              <a:cxnLst>
                <a:cxn ang="0">
                  <a:pos x="9" y="0"/>
                </a:cxn>
                <a:cxn ang="0">
                  <a:pos x="9" y="0"/>
                </a:cxn>
                <a:cxn ang="0">
                  <a:pos x="8" y="6"/>
                </a:cxn>
                <a:cxn ang="0">
                  <a:pos x="6" y="13"/>
                </a:cxn>
                <a:cxn ang="0">
                  <a:pos x="4" y="21"/>
                </a:cxn>
                <a:cxn ang="0">
                  <a:pos x="0" y="28"/>
                </a:cxn>
              </a:cxnLst>
              <a:rect l="0" t="0" r="r" b="b"/>
              <a:pathLst>
                <a:path w="9" h="28">
                  <a:moveTo>
                    <a:pt x="9" y="0"/>
                  </a:moveTo>
                  <a:lnTo>
                    <a:pt x="9" y="0"/>
                  </a:lnTo>
                  <a:lnTo>
                    <a:pt x="8" y="6"/>
                  </a:lnTo>
                  <a:lnTo>
                    <a:pt x="6" y="13"/>
                  </a:lnTo>
                  <a:lnTo>
                    <a:pt x="4" y="21"/>
                  </a:lnTo>
                  <a:lnTo>
                    <a:pt x="0" y="28"/>
                  </a:lnTo>
                </a:path>
              </a:pathLst>
            </a:custGeom>
            <a:noFill/>
            <a:ln w="1588">
              <a:solidFill>
                <a:srgbClr val="000000"/>
              </a:solidFill>
              <a:prstDash val="solid"/>
              <a:round/>
              <a:headEnd/>
              <a:tailEnd/>
            </a:ln>
          </p:spPr>
          <p:txBody>
            <a:bodyPr/>
            <a:lstStyle/>
            <a:p>
              <a:endParaRPr lang="en-US"/>
            </a:p>
          </p:txBody>
        </p:sp>
        <p:sp>
          <p:nvSpPr>
            <p:cNvPr id="1242570" name="Freeform 1482"/>
            <p:cNvSpPr>
              <a:spLocks/>
            </p:cNvSpPr>
            <p:nvPr/>
          </p:nvSpPr>
          <p:spPr bwMode="auto">
            <a:xfrm>
              <a:off x="3195" y="1158"/>
              <a:ext cx="19" cy="134"/>
            </a:xfrm>
            <a:custGeom>
              <a:avLst/>
              <a:gdLst/>
              <a:ahLst/>
              <a:cxnLst>
                <a:cxn ang="0">
                  <a:pos x="38" y="0"/>
                </a:cxn>
                <a:cxn ang="0">
                  <a:pos x="38" y="0"/>
                </a:cxn>
                <a:cxn ang="0">
                  <a:pos x="38" y="3"/>
                </a:cxn>
                <a:cxn ang="0">
                  <a:pos x="37" y="12"/>
                </a:cxn>
                <a:cxn ang="0">
                  <a:pos x="36" y="24"/>
                </a:cxn>
                <a:cxn ang="0">
                  <a:pos x="34" y="40"/>
                </a:cxn>
                <a:cxn ang="0">
                  <a:pos x="32" y="56"/>
                </a:cxn>
                <a:cxn ang="0">
                  <a:pos x="29" y="74"/>
                </a:cxn>
                <a:cxn ang="0">
                  <a:pos x="28" y="92"/>
                </a:cxn>
                <a:cxn ang="0">
                  <a:pos x="25" y="107"/>
                </a:cxn>
                <a:cxn ang="0">
                  <a:pos x="21" y="124"/>
                </a:cxn>
                <a:cxn ang="0">
                  <a:pos x="16" y="144"/>
                </a:cxn>
                <a:cxn ang="0">
                  <a:pos x="12" y="164"/>
                </a:cxn>
                <a:cxn ang="0">
                  <a:pos x="9" y="185"/>
                </a:cxn>
                <a:cxn ang="0">
                  <a:pos x="5" y="209"/>
                </a:cxn>
                <a:cxn ang="0">
                  <a:pos x="3" y="229"/>
                </a:cxn>
                <a:cxn ang="0">
                  <a:pos x="0" y="249"/>
                </a:cxn>
                <a:cxn ang="0">
                  <a:pos x="0" y="266"/>
                </a:cxn>
              </a:cxnLst>
              <a:rect l="0" t="0" r="r" b="b"/>
              <a:pathLst>
                <a:path w="38" h="266">
                  <a:moveTo>
                    <a:pt x="38" y="0"/>
                  </a:moveTo>
                  <a:lnTo>
                    <a:pt x="38" y="0"/>
                  </a:lnTo>
                  <a:lnTo>
                    <a:pt x="38" y="3"/>
                  </a:lnTo>
                  <a:lnTo>
                    <a:pt x="37" y="12"/>
                  </a:lnTo>
                  <a:lnTo>
                    <a:pt x="36" y="24"/>
                  </a:lnTo>
                  <a:lnTo>
                    <a:pt x="34" y="40"/>
                  </a:lnTo>
                  <a:lnTo>
                    <a:pt x="32" y="56"/>
                  </a:lnTo>
                  <a:lnTo>
                    <a:pt x="29" y="74"/>
                  </a:lnTo>
                  <a:lnTo>
                    <a:pt x="28" y="92"/>
                  </a:lnTo>
                  <a:lnTo>
                    <a:pt x="25" y="107"/>
                  </a:lnTo>
                  <a:lnTo>
                    <a:pt x="21" y="124"/>
                  </a:lnTo>
                  <a:lnTo>
                    <a:pt x="16" y="144"/>
                  </a:lnTo>
                  <a:lnTo>
                    <a:pt x="12" y="164"/>
                  </a:lnTo>
                  <a:lnTo>
                    <a:pt x="9" y="185"/>
                  </a:lnTo>
                  <a:lnTo>
                    <a:pt x="5" y="209"/>
                  </a:lnTo>
                  <a:lnTo>
                    <a:pt x="3" y="229"/>
                  </a:lnTo>
                  <a:lnTo>
                    <a:pt x="0" y="249"/>
                  </a:lnTo>
                  <a:lnTo>
                    <a:pt x="0" y="266"/>
                  </a:lnTo>
                </a:path>
              </a:pathLst>
            </a:custGeom>
            <a:noFill/>
            <a:ln w="1588">
              <a:solidFill>
                <a:srgbClr val="000000"/>
              </a:solidFill>
              <a:prstDash val="solid"/>
              <a:round/>
              <a:headEnd/>
              <a:tailEnd/>
            </a:ln>
          </p:spPr>
          <p:txBody>
            <a:bodyPr/>
            <a:lstStyle/>
            <a:p>
              <a:endParaRPr lang="en-US"/>
            </a:p>
          </p:txBody>
        </p:sp>
        <p:sp>
          <p:nvSpPr>
            <p:cNvPr id="1242571" name="Freeform 1483"/>
            <p:cNvSpPr>
              <a:spLocks/>
            </p:cNvSpPr>
            <p:nvPr/>
          </p:nvSpPr>
          <p:spPr bwMode="auto">
            <a:xfrm>
              <a:off x="3186" y="1170"/>
              <a:ext cx="6" cy="131"/>
            </a:xfrm>
            <a:custGeom>
              <a:avLst/>
              <a:gdLst/>
              <a:ahLst/>
              <a:cxnLst>
                <a:cxn ang="0">
                  <a:pos x="1" y="260"/>
                </a:cxn>
                <a:cxn ang="0">
                  <a:pos x="1" y="260"/>
                </a:cxn>
                <a:cxn ang="0">
                  <a:pos x="1" y="256"/>
                </a:cxn>
                <a:cxn ang="0">
                  <a:pos x="3" y="244"/>
                </a:cxn>
                <a:cxn ang="0">
                  <a:pos x="5" y="225"/>
                </a:cxn>
                <a:cxn ang="0">
                  <a:pos x="7" y="201"/>
                </a:cxn>
                <a:cxn ang="0">
                  <a:pos x="9" y="176"/>
                </a:cxn>
                <a:cxn ang="0">
                  <a:pos x="11" y="149"/>
                </a:cxn>
                <a:cxn ang="0">
                  <a:pos x="12" y="126"/>
                </a:cxn>
                <a:cxn ang="0">
                  <a:pos x="12" y="103"/>
                </a:cxn>
                <a:cxn ang="0">
                  <a:pos x="12" y="86"/>
                </a:cxn>
                <a:cxn ang="0">
                  <a:pos x="11" y="68"/>
                </a:cxn>
                <a:cxn ang="0">
                  <a:pos x="9" y="53"/>
                </a:cxn>
                <a:cxn ang="0">
                  <a:pos x="7" y="40"/>
                </a:cxn>
                <a:cxn ang="0">
                  <a:pos x="6" y="28"/>
                </a:cxn>
                <a:cxn ang="0">
                  <a:pos x="5" y="16"/>
                </a:cxn>
                <a:cxn ang="0">
                  <a:pos x="1" y="9"/>
                </a:cxn>
                <a:cxn ang="0">
                  <a:pos x="0" y="0"/>
                </a:cxn>
              </a:cxnLst>
              <a:rect l="0" t="0" r="r" b="b"/>
              <a:pathLst>
                <a:path w="12" h="260">
                  <a:moveTo>
                    <a:pt x="1" y="260"/>
                  </a:moveTo>
                  <a:lnTo>
                    <a:pt x="1" y="260"/>
                  </a:lnTo>
                  <a:lnTo>
                    <a:pt x="1" y="256"/>
                  </a:lnTo>
                  <a:lnTo>
                    <a:pt x="3" y="244"/>
                  </a:lnTo>
                  <a:lnTo>
                    <a:pt x="5" y="225"/>
                  </a:lnTo>
                  <a:lnTo>
                    <a:pt x="7" y="201"/>
                  </a:lnTo>
                  <a:lnTo>
                    <a:pt x="9" y="176"/>
                  </a:lnTo>
                  <a:lnTo>
                    <a:pt x="11" y="149"/>
                  </a:lnTo>
                  <a:lnTo>
                    <a:pt x="12" y="126"/>
                  </a:lnTo>
                  <a:lnTo>
                    <a:pt x="12" y="103"/>
                  </a:lnTo>
                  <a:lnTo>
                    <a:pt x="12" y="86"/>
                  </a:lnTo>
                  <a:lnTo>
                    <a:pt x="11" y="68"/>
                  </a:lnTo>
                  <a:lnTo>
                    <a:pt x="9" y="53"/>
                  </a:lnTo>
                  <a:lnTo>
                    <a:pt x="7" y="40"/>
                  </a:lnTo>
                  <a:lnTo>
                    <a:pt x="6" y="28"/>
                  </a:lnTo>
                  <a:lnTo>
                    <a:pt x="5" y="16"/>
                  </a:lnTo>
                  <a:lnTo>
                    <a:pt x="1" y="9"/>
                  </a:lnTo>
                  <a:lnTo>
                    <a:pt x="0" y="0"/>
                  </a:lnTo>
                </a:path>
              </a:pathLst>
            </a:custGeom>
            <a:noFill/>
            <a:ln w="1588">
              <a:solidFill>
                <a:srgbClr val="000000"/>
              </a:solidFill>
              <a:prstDash val="solid"/>
              <a:round/>
              <a:headEnd/>
              <a:tailEnd/>
            </a:ln>
          </p:spPr>
          <p:txBody>
            <a:bodyPr/>
            <a:lstStyle/>
            <a:p>
              <a:endParaRPr lang="en-US"/>
            </a:p>
          </p:txBody>
        </p:sp>
        <p:sp>
          <p:nvSpPr>
            <p:cNvPr id="1242572" name="Freeform 1484"/>
            <p:cNvSpPr>
              <a:spLocks/>
            </p:cNvSpPr>
            <p:nvPr/>
          </p:nvSpPr>
          <p:spPr bwMode="auto">
            <a:xfrm>
              <a:off x="2955" y="1368"/>
              <a:ext cx="189" cy="238"/>
            </a:xfrm>
            <a:custGeom>
              <a:avLst/>
              <a:gdLst/>
              <a:ahLst/>
              <a:cxnLst>
                <a:cxn ang="0">
                  <a:pos x="376" y="163"/>
                </a:cxn>
                <a:cxn ang="0">
                  <a:pos x="366" y="147"/>
                </a:cxn>
                <a:cxn ang="0">
                  <a:pos x="350" y="124"/>
                </a:cxn>
                <a:cxn ang="0">
                  <a:pos x="335" y="102"/>
                </a:cxn>
                <a:cxn ang="0">
                  <a:pos x="318" y="86"/>
                </a:cxn>
                <a:cxn ang="0">
                  <a:pos x="292" y="65"/>
                </a:cxn>
                <a:cxn ang="0">
                  <a:pos x="266" y="46"/>
                </a:cxn>
                <a:cxn ang="0">
                  <a:pos x="246" y="31"/>
                </a:cxn>
                <a:cxn ang="0">
                  <a:pos x="219" y="25"/>
                </a:cxn>
                <a:cxn ang="0">
                  <a:pos x="177" y="15"/>
                </a:cxn>
                <a:cxn ang="0">
                  <a:pos x="147" y="3"/>
                </a:cxn>
                <a:cxn ang="0">
                  <a:pos x="130" y="1"/>
                </a:cxn>
                <a:cxn ang="0">
                  <a:pos x="114" y="10"/>
                </a:cxn>
                <a:cxn ang="0">
                  <a:pos x="91" y="25"/>
                </a:cxn>
                <a:cxn ang="0">
                  <a:pos x="68" y="47"/>
                </a:cxn>
                <a:cxn ang="0">
                  <a:pos x="54" y="71"/>
                </a:cxn>
                <a:cxn ang="0">
                  <a:pos x="36" y="108"/>
                </a:cxn>
                <a:cxn ang="0">
                  <a:pos x="22" y="154"/>
                </a:cxn>
                <a:cxn ang="0">
                  <a:pos x="9" y="195"/>
                </a:cxn>
                <a:cxn ang="0">
                  <a:pos x="5" y="232"/>
                </a:cxn>
                <a:cxn ang="0">
                  <a:pos x="1" y="275"/>
                </a:cxn>
                <a:cxn ang="0">
                  <a:pos x="0" y="318"/>
                </a:cxn>
                <a:cxn ang="0">
                  <a:pos x="1" y="355"/>
                </a:cxn>
                <a:cxn ang="0">
                  <a:pos x="8" y="377"/>
                </a:cxn>
                <a:cxn ang="0">
                  <a:pos x="14" y="404"/>
                </a:cxn>
                <a:cxn ang="0">
                  <a:pos x="18" y="432"/>
                </a:cxn>
                <a:cxn ang="0">
                  <a:pos x="20" y="462"/>
                </a:cxn>
                <a:cxn ang="0">
                  <a:pos x="22" y="474"/>
                </a:cxn>
                <a:cxn ang="0">
                  <a:pos x="36" y="450"/>
                </a:cxn>
                <a:cxn ang="0">
                  <a:pos x="61" y="412"/>
                </a:cxn>
                <a:cxn ang="0">
                  <a:pos x="100" y="363"/>
                </a:cxn>
                <a:cxn ang="0">
                  <a:pos x="147" y="320"/>
                </a:cxn>
                <a:cxn ang="0">
                  <a:pos x="180" y="293"/>
                </a:cxn>
                <a:cxn ang="0">
                  <a:pos x="196" y="278"/>
                </a:cxn>
                <a:cxn ang="0">
                  <a:pos x="208" y="271"/>
                </a:cxn>
                <a:cxn ang="0">
                  <a:pos x="223" y="253"/>
                </a:cxn>
                <a:cxn ang="0">
                  <a:pos x="249" y="226"/>
                </a:cxn>
                <a:cxn ang="0">
                  <a:pos x="286" y="195"/>
                </a:cxn>
                <a:cxn ang="0">
                  <a:pos x="341" y="172"/>
                </a:cxn>
              </a:cxnLst>
              <a:rect l="0" t="0" r="r" b="b"/>
              <a:pathLst>
                <a:path w="377" h="477">
                  <a:moveTo>
                    <a:pt x="377" y="164"/>
                  </a:moveTo>
                  <a:lnTo>
                    <a:pt x="376" y="163"/>
                  </a:lnTo>
                  <a:lnTo>
                    <a:pt x="372" y="157"/>
                  </a:lnTo>
                  <a:lnTo>
                    <a:pt x="366" y="147"/>
                  </a:lnTo>
                  <a:lnTo>
                    <a:pt x="359" y="135"/>
                  </a:lnTo>
                  <a:lnTo>
                    <a:pt x="350" y="124"/>
                  </a:lnTo>
                  <a:lnTo>
                    <a:pt x="343" y="112"/>
                  </a:lnTo>
                  <a:lnTo>
                    <a:pt x="335" y="102"/>
                  </a:lnTo>
                  <a:lnTo>
                    <a:pt x="328" y="93"/>
                  </a:lnTo>
                  <a:lnTo>
                    <a:pt x="318" y="86"/>
                  </a:lnTo>
                  <a:lnTo>
                    <a:pt x="308" y="77"/>
                  </a:lnTo>
                  <a:lnTo>
                    <a:pt x="292" y="65"/>
                  </a:lnTo>
                  <a:lnTo>
                    <a:pt x="280" y="56"/>
                  </a:lnTo>
                  <a:lnTo>
                    <a:pt x="266" y="46"/>
                  </a:lnTo>
                  <a:lnTo>
                    <a:pt x="254" y="37"/>
                  </a:lnTo>
                  <a:lnTo>
                    <a:pt x="246" y="31"/>
                  </a:lnTo>
                  <a:lnTo>
                    <a:pt x="242" y="30"/>
                  </a:lnTo>
                  <a:lnTo>
                    <a:pt x="219" y="25"/>
                  </a:lnTo>
                  <a:lnTo>
                    <a:pt x="198" y="19"/>
                  </a:lnTo>
                  <a:lnTo>
                    <a:pt x="177" y="15"/>
                  </a:lnTo>
                  <a:lnTo>
                    <a:pt x="158" y="4"/>
                  </a:lnTo>
                  <a:lnTo>
                    <a:pt x="147" y="3"/>
                  </a:lnTo>
                  <a:lnTo>
                    <a:pt x="131" y="0"/>
                  </a:lnTo>
                  <a:lnTo>
                    <a:pt x="130" y="1"/>
                  </a:lnTo>
                  <a:lnTo>
                    <a:pt x="123" y="4"/>
                  </a:lnTo>
                  <a:lnTo>
                    <a:pt x="114" y="10"/>
                  </a:lnTo>
                  <a:lnTo>
                    <a:pt x="104" y="18"/>
                  </a:lnTo>
                  <a:lnTo>
                    <a:pt x="91" y="25"/>
                  </a:lnTo>
                  <a:lnTo>
                    <a:pt x="79" y="35"/>
                  </a:lnTo>
                  <a:lnTo>
                    <a:pt x="68" y="47"/>
                  </a:lnTo>
                  <a:lnTo>
                    <a:pt x="61" y="58"/>
                  </a:lnTo>
                  <a:lnTo>
                    <a:pt x="54" y="71"/>
                  </a:lnTo>
                  <a:lnTo>
                    <a:pt x="46" y="89"/>
                  </a:lnTo>
                  <a:lnTo>
                    <a:pt x="36" y="108"/>
                  </a:lnTo>
                  <a:lnTo>
                    <a:pt x="29" y="130"/>
                  </a:lnTo>
                  <a:lnTo>
                    <a:pt x="22" y="154"/>
                  </a:lnTo>
                  <a:lnTo>
                    <a:pt x="14" y="175"/>
                  </a:lnTo>
                  <a:lnTo>
                    <a:pt x="9" y="195"/>
                  </a:lnTo>
                  <a:lnTo>
                    <a:pt x="6" y="215"/>
                  </a:lnTo>
                  <a:lnTo>
                    <a:pt x="5" y="232"/>
                  </a:lnTo>
                  <a:lnTo>
                    <a:pt x="4" y="253"/>
                  </a:lnTo>
                  <a:lnTo>
                    <a:pt x="1" y="275"/>
                  </a:lnTo>
                  <a:lnTo>
                    <a:pt x="1" y="298"/>
                  </a:lnTo>
                  <a:lnTo>
                    <a:pt x="0" y="318"/>
                  </a:lnTo>
                  <a:lnTo>
                    <a:pt x="1" y="339"/>
                  </a:lnTo>
                  <a:lnTo>
                    <a:pt x="1" y="355"/>
                  </a:lnTo>
                  <a:lnTo>
                    <a:pt x="5" y="366"/>
                  </a:lnTo>
                  <a:lnTo>
                    <a:pt x="8" y="377"/>
                  </a:lnTo>
                  <a:lnTo>
                    <a:pt x="10" y="389"/>
                  </a:lnTo>
                  <a:lnTo>
                    <a:pt x="14" y="404"/>
                  </a:lnTo>
                  <a:lnTo>
                    <a:pt x="17" y="417"/>
                  </a:lnTo>
                  <a:lnTo>
                    <a:pt x="18" y="432"/>
                  </a:lnTo>
                  <a:lnTo>
                    <a:pt x="20" y="447"/>
                  </a:lnTo>
                  <a:lnTo>
                    <a:pt x="20" y="462"/>
                  </a:lnTo>
                  <a:lnTo>
                    <a:pt x="20" y="477"/>
                  </a:lnTo>
                  <a:lnTo>
                    <a:pt x="22" y="474"/>
                  </a:lnTo>
                  <a:lnTo>
                    <a:pt x="26" y="463"/>
                  </a:lnTo>
                  <a:lnTo>
                    <a:pt x="36" y="450"/>
                  </a:lnTo>
                  <a:lnTo>
                    <a:pt x="46" y="432"/>
                  </a:lnTo>
                  <a:lnTo>
                    <a:pt x="61" y="412"/>
                  </a:lnTo>
                  <a:lnTo>
                    <a:pt x="79" y="388"/>
                  </a:lnTo>
                  <a:lnTo>
                    <a:pt x="100" y="363"/>
                  </a:lnTo>
                  <a:lnTo>
                    <a:pt x="124" y="339"/>
                  </a:lnTo>
                  <a:lnTo>
                    <a:pt x="147" y="320"/>
                  </a:lnTo>
                  <a:lnTo>
                    <a:pt x="165" y="303"/>
                  </a:lnTo>
                  <a:lnTo>
                    <a:pt x="180" y="293"/>
                  </a:lnTo>
                  <a:lnTo>
                    <a:pt x="189" y="286"/>
                  </a:lnTo>
                  <a:lnTo>
                    <a:pt x="196" y="278"/>
                  </a:lnTo>
                  <a:lnTo>
                    <a:pt x="201" y="274"/>
                  </a:lnTo>
                  <a:lnTo>
                    <a:pt x="208" y="271"/>
                  </a:lnTo>
                  <a:lnTo>
                    <a:pt x="214" y="263"/>
                  </a:lnTo>
                  <a:lnTo>
                    <a:pt x="223" y="253"/>
                  </a:lnTo>
                  <a:lnTo>
                    <a:pt x="235" y="241"/>
                  </a:lnTo>
                  <a:lnTo>
                    <a:pt x="249" y="226"/>
                  </a:lnTo>
                  <a:lnTo>
                    <a:pt x="266" y="210"/>
                  </a:lnTo>
                  <a:lnTo>
                    <a:pt x="286" y="195"/>
                  </a:lnTo>
                  <a:lnTo>
                    <a:pt x="312" y="181"/>
                  </a:lnTo>
                  <a:lnTo>
                    <a:pt x="341" y="172"/>
                  </a:lnTo>
                  <a:lnTo>
                    <a:pt x="377" y="164"/>
                  </a:lnTo>
                  <a:close/>
                </a:path>
              </a:pathLst>
            </a:custGeom>
            <a:solidFill>
              <a:srgbClr val="FFFFFF"/>
            </a:solidFill>
            <a:ln w="9525">
              <a:noFill/>
              <a:round/>
              <a:headEnd/>
              <a:tailEnd/>
            </a:ln>
          </p:spPr>
          <p:txBody>
            <a:bodyPr/>
            <a:lstStyle/>
            <a:p>
              <a:endParaRPr lang="en-US"/>
            </a:p>
          </p:txBody>
        </p:sp>
        <p:sp>
          <p:nvSpPr>
            <p:cNvPr id="1242573" name="Freeform 1485"/>
            <p:cNvSpPr>
              <a:spLocks/>
            </p:cNvSpPr>
            <p:nvPr/>
          </p:nvSpPr>
          <p:spPr bwMode="auto">
            <a:xfrm>
              <a:off x="2955" y="1368"/>
              <a:ext cx="189" cy="238"/>
            </a:xfrm>
            <a:custGeom>
              <a:avLst/>
              <a:gdLst/>
              <a:ahLst/>
              <a:cxnLst>
                <a:cxn ang="0">
                  <a:pos x="377" y="164"/>
                </a:cxn>
                <a:cxn ang="0">
                  <a:pos x="372" y="157"/>
                </a:cxn>
                <a:cxn ang="0">
                  <a:pos x="359" y="135"/>
                </a:cxn>
                <a:cxn ang="0">
                  <a:pos x="343" y="112"/>
                </a:cxn>
                <a:cxn ang="0">
                  <a:pos x="328" y="93"/>
                </a:cxn>
                <a:cxn ang="0">
                  <a:pos x="308" y="77"/>
                </a:cxn>
                <a:cxn ang="0">
                  <a:pos x="280" y="56"/>
                </a:cxn>
                <a:cxn ang="0">
                  <a:pos x="254" y="37"/>
                </a:cxn>
                <a:cxn ang="0">
                  <a:pos x="242" y="30"/>
                </a:cxn>
                <a:cxn ang="0">
                  <a:pos x="198" y="19"/>
                </a:cxn>
                <a:cxn ang="0">
                  <a:pos x="158" y="4"/>
                </a:cxn>
                <a:cxn ang="0">
                  <a:pos x="131" y="0"/>
                </a:cxn>
                <a:cxn ang="0">
                  <a:pos x="123" y="4"/>
                </a:cxn>
                <a:cxn ang="0">
                  <a:pos x="104" y="18"/>
                </a:cxn>
                <a:cxn ang="0">
                  <a:pos x="79" y="35"/>
                </a:cxn>
                <a:cxn ang="0">
                  <a:pos x="61" y="58"/>
                </a:cxn>
                <a:cxn ang="0">
                  <a:pos x="46" y="89"/>
                </a:cxn>
                <a:cxn ang="0">
                  <a:pos x="29" y="130"/>
                </a:cxn>
                <a:cxn ang="0">
                  <a:pos x="14" y="175"/>
                </a:cxn>
                <a:cxn ang="0">
                  <a:pos x="6" y="215"/>
                </a:cxn>
                <a:cxn ang="0">
                  <a:pos x="4" y="253"/>
                </a:cxn>
                <a:cxn ang="0">
                  <a:pos x="1" y="298"/>
                </a:cxn>
                <a:cxn ang="0">
                  <a:pos x="1" y="339"/>
                </a:cxn>
                <a:cxn ang="0">
                  <a:pos x="5" y="366"/>
                </a:cxn>
                <a:cxn ang="0">
                  <a:pos x="10" y="389"/>
                </a:cxn>
                <a:cxn ang="0">
                  <a:pos x="17" y="417"/>
                </a:cxn>
                <a:cxn ang="0">
                  <a:pos x="20" y="447"/>
                </a:cxn>
                <a:cxn ang="0">
                  <a:pos x="20" y="477"/>
                </a:cxn>
                <a:cxn ang="0">
                  <a:pos x="26" y="463"/>
                </a:cxn>
                <a:cxn ang="0">
                  <a:pos x="46" y="432"/>
                </a:cxn>
                <a:cxn ang="0">
                  <a:pos x="79" y="388"/>
                </a:cxn>
                <a:cxn ang="0">
                  <a:pos x="124" y="339"/>
                </a:cxn>
                <a:cxn ang="0">
                  <a:pos x="165" y="303"/>
                </a:cxn>
                <a:cxn ang="0">
                  <a:pos x="189" y="286"/>
                </a:cxn>
                <a:cxn ang="0">
                  <a:pos x="201" y="274"/>
                </a:cxn>
                <a:cxn ang="0">
                  <a:pos x="214" y="263"/>
                </a:cxn>
                <a:cxn ang="0">
                  <a:pos x="235" y="241"/>
                </a:cxn>
                <a:cxn ang="0">
                  <a:pos x="266" y="210"/>
                </a:cxn>
                <a:cxn ang="0">
                  <a:pos x="312" y="181"/>
                </a:cxn>
                <a:cxn ang="0">
                  <a:pos x="377" y="164"/>
                </a:cxn>
              </a:cxnLst>
              <a:rect l="0" t="0" r="r" b="b"/>
              <a:pathLst>
                <a:path w="377" h="477">
                  <a:moveTo>
                    <a:pt x="377" y="164"/>
                  </a:moveTo>
                  <a:lnTo>
                    <a:pt x="377" y="164"/>
                  </a:lnTo>
                  <a:lnTo>
                    <a:pt x="376" y="163"/>
                  </a:lnTo>
                  <a:lnTo>
                    <a:pt x="372" y="157"/>
                  </a:lnTo>
                  <a:lnTo>
                    <a:pt x="366" y="147"/>
                  </a:lnTo>
                  <a:lnTo>
                    <a:pt x="359" y="135"/>
                  </a:lnTo>
                  <a:lnTo>
                    <a:pt x="350" y="124"/>
                  </a:lnTo>
                  <a:lnTo>
                    <a:pt x="343" y="112"/>
                  </a:lnTo>
                  <a:lnTo>
                    <a:pt x="335" y="102"/>
                  </a:lnTo>
                  <a:lnTo>
                    <a:pt x="328" y="93"/>
                  </a:lnTo>
                  <a:lnTo>
                    <a:pt x="318" y="86"/>
                  </a:lnTo>
                  <a:lnTo>
                    <a:pt x="308" y="77"/>
                  </a:lnTo>
                  <a:lnTo>
                    <a:pt x="292" y="65"/>
                  </a:lnTo>
                  <a:lnTo>
                    <a:pt x="280" y="56"/>
                  </a:lnTo>
                  <a:lnTo>
                    <a:pt x="266" y="46"/>
                  </a:lnTo>
                  <a:lnTo>
                    <a:pt x="254" y="37"/>
                  </a:lnTo>
                  <a:lnTo>
                    <a:pt x="246" y="31"/>
                  </a:lnTo>
                  <a:lnTo>
                    <a:pt x="242" y="30"/>
                  </a:lnTo>
                  <a:lnTo>
                    <a:pt x="219" y="25"/>
                  </a:lnTo>
                  <a:lnTo>
                    <a:pt x="198" y="19"/>
                  </a:lnTo>
                  <a:lnTo>
                    <a:pt x="177" y="15"/>
                  </a:lnTo>
                  <a:lnTo>
                    <a:pt x="158" y="4"/>
                  </a:lnTo>
                  <a:lnTo>
                    <a:pt x="147" y="3"/>
                  </a:lnTo>
                  <a:lnTo>
                    <a:pt x="131" y="0"/>
                  </a:lnTo>
                  <a:lnTo>
                    <a:pt x="130" y="1"/>
                  </a:lnTo>
                  <a:lnTo>
                    <a:pt x="123" y="4"/>
                  </a:lnTo>
                  <a:lnTo>
                    <a:pt x="114" y="10"/>
                  </a:lnTo>
                  <a:lnTo>
                    <a:pt x="104" y="18"/>
                  </a:lnTo>
                  <a:lnTo>
                    <a:pt x="91" y="25"/>
                  </a:lnTo>
                  <a:lnTo>
                    <a:pt x="79" y="35"/>
                  </a:lnTo>
                  <a:lnTo>
                    <a:pt x="68" y="47"/>
                  </a:lnTo>
                  <a:lnTo>
                    <a:pt x="61" y="58"/>
                  </a:lnTo>
                  <a:lnTo>
                    <a:pt x="54" y="71"/>
                  </a:lnTo>
                  <a:lnTo>
                    <a:pt x="46" y="89"/>
                  </a:lnTo>
                  <a:lnTo>
                    <a:pt x="36" y="108"/>
                  </a:lnTo>
                  <a:lnTo>
                    <a:pt x="29" y="130"/>
                  </a:lnTo>
                  <a:lnTo>
                    <a:pt x="22" y="154"/>
                  </a:lnTo>
                  <a:lnTo>
                    <a:pt x="14" y="175"/>
                  </a:lnTo>
                  <a:lnTo>
                    <a:pt x="9" y="195"/>
                  </a:lnTo>
                  <a:lnTo>
                    <a:pt x="6" y="215"/>
                  </a:lnTo>
                  <a:lnTo>
                    <a:pt x="5" y="232"/>
                  </a:lnTo>
                  <a:lnTo>
                    <a:pt x="4" y="253"/>
                  </a:lnTo>
                  <a:lnTo>
                    <a:pt x="1" y="275"/>
                  </a:lnTo>
                  <a:lnTo>
                    <a:pt x="1" y="298"/>
                  </a:lnTo>
                  <a:lnTo>
                    <a:pt x="0" y="318"/>
                  </a:lnTo>
                  <a:lnTo>
                    <a:pt x="1" y="339"/>
                  </a:lnTo>
                  <a:lnTo>
                    <a:pt x="1" y="355"/>
                  </a:lnTo>
                  <a:lnTo>
                    <a:pt x="5" y="366"/>
                  </a:lnTo>
                  <a:lnTo>
                    <a:pt x="8" y="377"/>
                  </a:lnTo>
                  <a:lnTo>
                    <a:pt x="10" y="389"/>
                  </a:lnTo>
                  <a:lnTo>
                    <a:pt x="14" y="404"/>
                  </a:lnTo>
                  <a:lnTo>
                    <a:pt x="17" y="417"/>
                  </a:lnTo>
                  <a:lnTo>
                    <a:pt x="18" y="432"/>
                  </a:lnTo>
                  <a:lnTo>
                    <a:pt x="20" y="447"/>
                  </a:lnTo>
                  <a:lnTo>
                    <a:pt x="20" y="462"/>
                  </a:lnTo>
                  <a:lnTo>
                    <a:pt x="20" y="477"/>
                  </a:lnTo>
                  <a:lnTo>
                    <a:pt x="22" y="474"/>
                  </a:lnTo>
                  <a:lnTo>
                    <a:pt x="26" y="463"/>
                  </a:lnTo>
                  <a:lnTo>
                    <a:pt x="36" y="450"/>
                  </a:lnTo>
                  <a:lnTo>
                    <a:pt x="46" y="432"/>
                  </a:lnTo>
                  <a:lnTo>
                    <a:pt x="61" y="412"/>
                  </a:lnTo>
                  <a:lnTo>
                    <a:pt x="79" y="388"/>
                  </a:lnTo>
                  <a:lnTo>
                    <a:pt x="100" y="363"/>
                  </a:lnTo>
                  <a:lnTo>
                    <a:pt x="124" y="339"/>
                  </a:lnTo>
                  <a:lnTo>
                    <a:pt x="147" y="320"/>
                  </a:lnTo>
                  <a:lnTo>
                    <a:pt x="165" y="303"/>
                  </a:lnTo>
                  <a:lnTo>
                    <a:pt x="180" y="293"/>
                  </a:lnTo>
                  <a:lnTo>
                    <a:pt x="189" y="286"/>
                  </a:lnTo>
                  <a:lnTo>
                    <a:pt x="196" y="278"/>
                  </a:lnTo>
                  <a:lnTo>
                    <a:pt x="201" y="274"/>
                  </a:lnTo>
                  <a:lnTo>
                    <a:pt x="208" y="271"/>
                  </a:lnTo>
                  <a:lnTo>
                    <a:pt x="214" y="263"/>
                  </a:lnTo>
                  <a:lnTo>
                    <a:pt x="223" y="253"/>
                  </a:lnTo>
                  <a:lnTo>
                    <a:pt x="235" y="241"/>
                  </a:lnTo>
                  <a:lnTo>
                    <a:pt x="249" y="226"/>
                  </a:lnTo>
                  <a:lnTo>
                    <a:pt x="266" y="210"/>
                  </a:lnTo>
                  <a:lnTo>
                    <a:pt x="286" y="195"/>
                  </a:lnTo>
                  <a:lnTo>
                    <a:pt x="312" y="181"/>
                  </a:lnTo>
                  <a:lnTo>
                    <a:pt x="341" y="172"/>
                  </a:lnTo>
                  <a:lnTo>
                    <a:pt x="377" y="164"/>
                  </a:lnTo>
                  <a:close/>
                </a:path>
              </a:pathLst>
            </a:custGeom>
            <a:noFill/>
            <a:ln w="1588">
              <a:solidFill>
                <a:srgbClr val="000000"/>
              </a:solidFill>
              <a:prstDash val="solid"/>
              <a:round/>
              <a:headEnd/>
              <a:tailEnd/>
            </a:ln>
          </p:spPr>
          <p:txBody>
            <a:bodyPr/>
            <a:lstStyle/>
            <a:p>
              <a:endParaRPr lang="en-US"/>
            </a:p>
          </p:txBody>
        </p:sp>
        <p:sp>
          <p:nvSpPr>
            <p:cNvPr id="1242574" name="Freeform 1486"/>
            <p:cNvSpPr>
              <a:spLocks/>
            </p:cNvSpPr>
            <p:nvPr/>
          </p:nvSpPr>
          <p:spPr bwMode="auto">
            <a:xfrm>
              <a:off x="3025" y="1158"/>
              <a:ext cx="240" cy="548"/>
            </a:xfrm>
            <a:custGeom>
              <a:avLst/>
              <a:gdLst/>
              <a:ahLst/>
              <a:cxnLst>
                <a:cxn ang="0">
                  <a:pos x="478" y="1095"/>
                </a:cxn>
                <a:cxn ang="0">
                  <a:pos x="470" y="1077"/>
                </a:cxn>
                <a:cxn ang="0">
                  <a:pos x="461" y="1050"/>
                </a:cxn>
                <a:cxn ang="0">
                  <a:pos x="452" y="1022"/>
                </a:cxn>
                <a:cxn ang="0">
                  <a:pos x="437" y="991"/>
                </a:cxn>
                <a:cxn ang="0">
                  <a:pos x="421" y="957"/>
                </a:cxn>
                <a:cxn ang="0">
                  <a:pos x="407" y="923"/>
                </a:cxn>
                <a:cxn ang="0">
                  <a:pos x="396" y="889"/>
                </a:cxn>
                <a:cxn ang="0">
                  <a:pos x="375" y="850"/>
                </a:cxn>
                <a:cxn ang="0">
                  <a:pos x="346" y="801"/>
                </a:cxn>
                <a:cxn ang="0">
                  <a:pos x="319" y="760"/>
                </a:cxn>
                <a:cxn ang="0">
                  <a:pos x="300" y="727"/>
                </a:cxn>
                <a:cxn ang="0">
                  <a:pos x="289" y="707"/>
                </a:cxn>
                <a:cxn ang="0">
                  <a:pos x="271" y="667"/>
                </a:cxn>
                <a:cxn ang="0">
                  <a:pos x="246" y="612"/>
                </a:cxn>
                <a:cxn ang="0">
                  <a:pos x="214" y="557"/>
                </a:cxn>
                <a:cxn ang="0">
                  <a:pos x="188" y="528"/>
                </a:cxn>
                <a:cxn ang="0">
                  <a:pos x="139" y="495"/>
                </a:cxn>
                <a:cxn ang="0">
                  <a:pos x="75" y="452"/>
                </a:cxn>
                <a:cxn ang="0">
                  <a:pos x="22" y="417"/>
                </a:cxn>
                <a:cxn ang="0">
                  <a:pos x="9" y="408"/>
                </a:cxn>
                <a:cxn ang="0">
                  <a:pos x="2" y="405"/>
                </a:cxn>
                <a:cxn ang="0">
                  <a:pos x="4" y="399"/>
                </a:cxn>
                <a:cxn ang="0">
                  <a:pos x="25" y="393"/>
                </a:cxn>
                <a:cxn ang="0">
                  <a:pos x="44" y="387"/>
                </a:cxn>
                <a:cxn ang="0">
                  <a:pos x="69" y="387"/>
                </a:cxn>
                <a:cxn ang="0">
                  <a:pos x="75" y="387"/>
                </a:cxn>
                <a:cxn ang="0">
                  <a:pos x="81" y="384"/>
                </a:cxn>
                <a:cxn ang="0">
                  <a:pos x="99" y="381"/>
                </a:cxn>
                <a:cxn ang="0">
                  <a:pos x="122" y="375"/>
                </a:cxn>
                <a:cxn ang="0">
                  <a:pos x="156" y="366"/>
                </a:cxn>
                <a:cxn ang="0">
                  <a:pos x="193" y="354"/>
                </a:cxn>
                <a:cxn ang="0">
                  <a:pos x="231" y="340"/>
                </a:cxn>
                <a:cxn ang="0">
                  <a:pos x="271" y="319"/>
                </a:cxn>
                <a:cxn ang="0">
                  <a:pos x="312" y="291"/>
                </a:cxn>
                <a:cxn ang="0">
                  <a:pos x="344" y="252"/>
                </a:cxn>
                <a:cxn ang="0">
                  <a:pos x="369" y="214"/>
                </a:cxn>
                <a:cxn ang="0">
                  <a:pos x="384" y="184"/>
                </a:cxn>
                <a:cxn ang="0">
                  <a:pos x="393" y="160"/>
                </a:cxn>
                <a:cxn ang="0">
                  <a:pos x="403" y="125"/>
                </a:cxn>
                <a:cxn ang="0">
                  <a:pos x="418" y="80"/>
                </a:cxn>
                <a:cxn ang="0">
                  <a:pos x="428" y="35"/>
                </a:cxn>
                <a:cxn ang="0">
                  <a:pos x="432" y="11"/>
                </a:cxn>
                <a:cxn ang="0">
                  <a:pos x="445" y="2"/>
                </a:cxn>
                <a:cxn ang="0">
                  <a:pos x="461" y="0"/>
                </a:cxn>
                <a:cxn ang="0">
                  <a:pos x="477" y="5"/>
                </a:cxn>
                <a:cxn ang="0">
                  <a:pos x="482" y="1096"/>
                </a:cxn>
              </a:cxnLst>
              <a:rect l="0" t="0" r="r" b="b"/>
              <a:pathLst>
                <a:path w="482" h="1096">
                  <a:moveTo>
                    <a:pt x="482" y="1096"/>
                  </a:moveTo>
                  <a:lnTo>
                    <a:pt x="478" y="1095"/>
                  </a:lnTo>
                  <a:lnTo>
                    <a:pt x="473" y="1086"/>
                  </a:lnTo>
                  <a:lnTo>
                    <a:pt x="470" y="1077"/>
                  </a:lnTo>
                  <a:lnTo>
                    <a:pt x="465" y="1065"/>
                  </a:lnTo>
                  <a:lnTo>
                    <a:pt x="461" y="1050"/>
                  </a:lnTo>
                  <a:lnTo>
                    <a:pt x="456" y="1035"/>
                  </a:lnTo>
                  <a:lnTo>
                    <a:pt x="452" y="1022"/>
                  </a:lnTo>
                  <a:lnTo>
                    <a:pt x="446" y="1009"/>
                  </a:lnTo>
                  <a:lnTo>
                    <a:pt x="437" y="991"/>
                  </a:lnTo>
                  <a:lnTo>
                    <a:pt x="428" y="975"/>
                  </a:lnTo>
                  <a:lnTo>
                    <a:pt x="421" y="957"/>
                  </a:lnTo>
                  <a:lnTo>
                    <a:pt x="415" y="939"/>
                  </a:lnTo>
                  <a:lnTo>
                    <a:pt x="407" y="923"/>
                  </a:lnTo>
                  <a:lnTo>
                    <a:pt x="402" y="904"/>
                  </a:lnTo>
                  <a:lnTo>
                    <a:pt x="396" y="889"/>
                  </a:lnTo>
                  <a:lnTo>
                    <a:pt x="388" y="874"/>
                  </a:lnTo>
                  <a:lnTo>
                    <a:pt x="375" y="850"/>
                  </a:lnTo>
                  <a:lnTo>
                    <a:pt x="361" y="825"/>
                  </a:lnTo>
                  <a:lnTo>
                    <a:pt x="346" y="801"/>
                  </a:lnTo>
                  <a:lnTo>
                    <a:pt x="332" y="781"/>
                  </a:lnTo>
                  <a:lnTo>
                    <a:pt x="319" y="760"/>
                  </a:lnTo>
                  <a:lnTo>
                    <a:pt x="308" y="742"/>
                  </a:lnTo>
                  <a:lnTo>
                    <a:pt x="300" y="727"/>
                  </a:lnTo>
                  <a:lnTo>
                    <a:pt x="294" y="719"/>
                  </a:lnTo>
                  <a:lnTo>
                    <a:pt x="289" y="707"/>
                  </a:lnTo>
                  <a:lnTo>
                    <a:pt x="283" y="690"/>
                  </a:lnTo>
                  <a:lnTo>
                    <a:pt x="271" y="667"/>
                  </a:lnTo>
                  <a:lnTo>
                    <a:pt x="260" y="640"/>
                  </a:lnTo>
                  <a:lnTo>
                    <a:pt x="246" y="612"/>
                  </a:lnTo>
                  <a:lnTo>
                    <a:pt x="230" y="584"/>
                  </a:lnTo>
                  <a:lnTo>
                    <a:pt x="214" y="557"/>
                  </a:lnTo>
                  <a:lnTo>
                    <a:pt x="197" y="535"/>
                  </a:lnTo>
                  <a:lnTo>
                    <a:pt x="188" y="528"/>
                  </a:lnTo>
                  <a:lnTo>
                    <a:pt x="169" y="513"/>
                  </a:lnTo>
                  <a:lnTo>
                    <a:pt x="139" y="495"/>
                  </a:lnTo>
                  <a:lnTo>
                    <a:pt x="108" y="473"/>
                  </a:lnTo>
                  <a:lnTo>
                    <a:pt x="75" y="452"/>
                  </a:lnTo>
                  <a:lnTo>
                    <a:pt x="45" y="431"/>
                  </a:lnTo>
                  <a:lnTo>
                    <a:pt x="22" y="417"/>
                  </a:lnTo>
                  <a:lnTo>
                    <a:pt x="11" y="408"/>
                  </a:lnTo>
                  <a:lnTo>
                    <a:pt x="9" y="408"/>
                  </a:lnTo>
                  <a:lnTo>
                    <a:pt x="7" y="408"/>
                  </a:lnTo>
                  <a:lnTo>
                    <a:pt x="2" y="405"/>
                  </a:lnTo>
                  <a:lnTo>
                    <a:pt x="0" y="405"/>
                  </a:lnTo>
                  <a:lnTo>
                    <a:pt x="4" y="399"/>
                  </a:lnTo>
                  <a:lnTo>
                    <a:pt x="16" y="394"/>
                  </a:lnTo>
                  <a:lnTo>
                    <a:pt x="25" y="393"/>
                  </a:lnTo>
                  <a:lnTo>
                    <a:pt x="29" y="390"/>
                  </a:lnTo>
                  <a:lnTo>
                    <a:pt x="44" y="387"/>
                  </a:lnTo>
                  <a:lnTo>
                    <a:pt x="58" y="385"/>
                  </a:lnTo>
                  <a:lnTo>
                    <a:pt x="69" y="387"/>
                  </a:lnTo>
                  <a:lnTo>
                    <a:pt x="72" y="387"/>
                  </a:lnTo>
                  <a:lnTo>
                    <a:pt x="75" y="387"/>
                  </a:lnTo>
                  <a:lnTo>
                    <a:pt x="77" y="385"/>
                  </a:lnTo>
                  <a:lnTo>
                    <a:pt x="81" y="384"/>
                  </a:lnTo>
                  <a:lnTo>
                    <a:pt x="90" y="382"/>
                  </a:lnTo>
                  <a:lnTo>
                    <a:pt x="99" y="381"/>
                  </a:lnTo>
                  <a:lnTo>
                    <a:pt x="110" y="378"/>
                  </a:lnTo>
                  <a:lnTo>
                    <a:pt x="122" y="375"/>
                  </a:lnTo>
                  <a:lnTo>
                    <a:pt x="139" y="371"/>
                  </a:lnTo>
                  <a:lnTo>
                    <a:pt x="156" y="366"/>
                  </a:lnTo>
                  <a:lnTo>
                    <a:pt x="174" y="360"/>
                  </a:lnTo>
                  <a:lnTo>
                    <a:pt x="193" y="354"/>
                  </a:lnTo>
                  <a:lnTo>
                    <a:pt x="212" y="348"/>
                  </a:lnTo>
                  <a:lnTo>
                    <a:pt x="231" y="340"/>
                  </a:lnTo>
                  <a:lnTo>
                    <a:pt x="252" y="329"/>
                  </a:lnTo>
                  <a:lnTo>
                    <a:pt x="271" y="319"/>
                  </a:lnTo>
                  <a:lnTo>
                    <a:pt x="293" y="305"/>
                  </a:lnTo>
                  <a:lnTo>
                    <a:pt x="312" y="291"/>
                  </a:lnTo>
                  <a:lnTo>
                    <a:pt x="329" y="271"/>
                  </a:lnTo>
                  <a:lnTo>
                    <a:pt x="344" y="252"/>
                  </a:lnTo>
                  <a:lnTo>
                    <a:pt x="357" y="234"/>
                  </a:lnTo>
                  <a:lnTo>
                    <a:pt x="369" y="214"/>
                  </a:lnTo>
                  <a:lnTo>
                    <a:pt x="375" y="197"/>
                  </a:lnTo>
                  <a:lnTo>
                    <a:pt x="384" y="184"/>
                  </a:lnTo>
                  <a:lnTo>
                    <a:pt x="388" y="172"/>
                  </a:lnTo>
                  <a:lnTo>
                    <a:pt x="393" y="160"/>
                  </a:lnTo>
                  <a:lnTo>
                    <a:pt x="397" y="144"/>
                  </a:lnTo>
                  <a:lnTo>
                    <a:pt x="403" y="125"/>
                  </a:lnTo>
                  <a:lnTo>
                    <a:pt x="410" y="103"/>
                  </a:lnTo>
                  <a:lnTo>
                    <a:pt x="418" y="80"/>
                  </a:lnTo>
                  <a:lnTo>
                    <a:pt x="421" y="57"/>
                  </a:lnTo>
                  <a:lnTo>
                    <a:pt x="428" y="35"/>
                  </a:lnTo>
                  <a:lnTo>
                    <a:pt x="430" y="15"/>
                  </a:lnTo>
                  <a:lnTo>
                    <a:pt x="432" y="11"/>
                  </a:lnTo>
                  <a:lnTo>
                    <a:pt x="437" y="5"/>
                  </a:lnTo>
                  <a:lnTo>
                    <a:pt x="445" y="2"/>
                  </a:lnTo>
                  <a:lnTo>
                    <a:pt x="452" y="0"/>
                  </a:lnTo>
                  <a:lnTo>
                    <a:pt x="461" y="0"/>
                  </a:lnTo>
                  <a:lnTo>
                    <a:pt x="469" y="2"/>
                  </a:lnTo>
                  <a:lnTo>
                    <a:pt x="477" y="5"/>
                  </a:lnTo>
                  <a:lnTo>
                    <a:pt x="482" y="8"/>
                  </a:lnTo>
                  <a:lnTo>
                    <a:pt x="482" y="1096"/>
                  </a:lnTo>
                  <a:close/>
                </a:path>
              </a:pathLst>
            </a:custGeom>
            <a:solidFill>
              <a:srgbClr val="FFFFFF"/>
            </a:solidFill>
            <a:ln w="9525">
              <a:noFill/>
              <a:round/>
              <a:headEnd/>
              <a:tailEnd/>
            </a:ln>
          </p:spPr>
          <p:txBody>
            <a:bodyPr/>
            <a:lstStyle/>
            <a:p>
              <a:endParaRPr lang="en-US"/>
            </a:p>
          </p:txBody>
        </p:sp>
        <p:sp>
          <p:nvSpPr>
            <p:cNvPr id="1242575" name="Freeform 1487"/>
            <p:cNvSpPr>
              <a:spLocks/>
            </p:cNvSpPr>
            <p:nvPr/>
          </p:nvSpPr>
          <p:spPr bwMode="auto">
            <a:xfrm>
              <a:off x="3025" y="1165"/>
              <a:ext cx="215" cy="195"/>
            </a:xfrm>
            <a:custGeom>
              <a:avLst/>
              <a:gdLst/>
              <a:ahLst/>
              <a:cxnLst>
                <a:cxn ang="0">
                  <a:pos x="0" y="390"/>
                </a:cxn>
                <a:cxn ang="0">
                  <a:pos x="0" y="390"/>
                </a:cxn>
                <a:cxn ang="0">
                  <a:pos x="4" y="384"/>
                </a:cxn>
                <a:cxn ang="0">
                  <a:pos x="16" y="379"/>
                </a:cxn>
                <a:cxn ang="0">
                  <a:pos x="25" y="378"/>
                </a:cxn>
                <a:cxn ang="0">
                  <a:pos x="29" y="375"/>
                </a:cxn>
                <a:cxn ang="0">
                  <a:pos x="44" y="372"/>
                </a:cxn>
                <a:cxn ang="0">
                  <a:pos x="58" y="370"/>
                </a:cxn>
                <a:cxn ang="0">
                  <a:pos x="69" y="372"/>
                </a:cxn>
                <a:cxn ang="0">
                  <a:pos x="72" y="372"/>
                </a:cxn>
                <a:cxn ang="0">
                  <a:pos x="75" y="372"/>
                </a:cxn>
                <a:cxn ang="0">
                  <a:pos x="77" y="370"/>
                </a:cxn>
                <a:cxn ang="0">
                  <a:pos x="81" y="369"/>
                </a:cxn>
                <a:cxn ang="0">
                  <a:pos x="90" y="367"/>
                </a:cxn>
                <a:cxn ang="0">
                  <a:pos x="99" y="366"/>
                </a:cxn>
                <a:cxn ang="0">
                  <a:pos x="110" y="363"/>
                </a:cxn>
                <a:cxn ang="0">
                  <a:pos x="122" y="360"/>
                </a:cxn>
                <a:cxn ang="0">
                  <a:pos x="139" y="356"/>
                </a:cxn>
                <a:cxn ang="0">
                  <a:pos x="156" y="351"/>
                </a:cxn>
                <a:cxn ang="0">
                  <a:pos x="174" y="345"/>
                </a:cxn>
                <a:cxn ang="0">
                  <a:pos x="193" y="339"/>
                </a:cxn>
                <a:cxn ang="0">
                  <a:pos x="212" y="333"/>
                </a:cxn>
                <a:cxn ang="0">
                  <a:pos x="231" y="325"/>
                </a:cxn>
                <a:cxn ang="0">
                  <a:pos x="252" y="314"/>
                </a:cxn>
                <a:cxn ang="0">
                  <a:pos x="271" y="304"/>
                </a:cxn>
                <a:cxn ang="0">
                  <a:pos x="293" y="289"/>
                </a:cxn>
                <a:cxn ang="0">
                  <a:pos x="312" y="276"/>
                </a:cxn>
                <a:cxn ang="0">
                  <a:pos x="329" y="256"/>
                </a:cxn>
                <a:cxn ang="0">
                  <a:pos x="344" y="237"/>
                </a:cxn>
                <a:cxn ang="0">
                  <a:pos x="357" y="219"/>
                </a:cxn>
                <a:cxn ang="0">
                  <a:pos x="369" y="199"/>
                </a:cxn>
                <a:cxn ang="0">
                  <a:pos x="377" y="182"/>
                </a:cxn>
                <a:cxn ang="0">
                  <a:pos x="384" y="169"/>
                </a:cxn>
                <a:cxn ang="0">
                  <a:pos x="388" y="157"/>
                </a:cxn>
                <a:cxn ang="0">
                  <a:pos x="393" y="145"/>
                </a:cxn>
                <a:cxn ang="0">
                  <a:pos x="397" y="129"/>
                </a:cxn>
                <a:cxn ang="0">
                  <a:pos x="403" y="110"/>
                </a:cxn>
                <a:cxn ang="0">
                  <a:pos x="410" y="88"/>
                </a:cxn>
                <a:cxn ang="0">
                  <a:pos x="418" y="65"/>
                </a:cxn>
                <a:cxn ang="0">
                  <a:pos x="421" y="42"/>
                </a:cxn>
                <a:cxn ang="0">
                  <a:pos x="428" y="20"/>
                </a:cxn>
                <a:cxn ang="0">
                  <a:pos x="430" y="0"/>
                </a:cxn>
              </a:cxnLst>
              <a:rect l="0" t="0" r="r" b="b"/>
              <a:pathLst>
                <a:path w="430" h="390">
                  <a:moveTo>
                    <a:pt x="0" y="390"/>
                  </a:moveTo>
                  <a:lnTo>
                    <a:pt x="0" y="390"/>
                  </a:lnTo>
                  <a:lnTo>
                    <a:pt x="4" y="384"/>
                  </a:lnTo>
                  <a:lnTo>
                    <a:pt x="16" y="379"/>
                  </a:lnTo>
                  <a:lnTo>
                    <a:pt x="25" y="378"/>
                  </a:lnTo>
                  <a:lnTo>
                    <a:pt x="29" y="375"/>
                  </a:lnTo>
                  <a:lnTo>
                    <a:pt x="44" y="372"/>
                  </a:lnTo>
                  <a:lnTo>
                    <a:pt x="58" y="370"/>
                  </a:lnTo>
                  <a:lnTo>
                    <a:pt x="69" y="372"/>
                  </a:lnTo>
                  <a:lnTo>
                    <a:pt x="72" y="372"/>
                  </a:lnTo>
                  <a:lnTo>
                    <a:pt x="75" y="372"/>
                  </a:lnTo>
                  <a:lnTo>
                    <a:pt x="77" y="370"/>
                  </a:lnTo>
                  <a:lnTo>
                    <a:pt x="81" y="369"/>
                  </a:lnTo>
                  <a:lnTo>
                    <a:pt x="90" y="367"/>
                  </a:lnTo>
                  <a:lnTo>
                    <a:pt x="99" y="366"/>
                  </a:lnTo>
                  <a:lnTo>
                    <a:pt x="110" y="363"/>
                  </a:lnTo>
                  <a:lnTo>
                    <a:pt x="122" y="360"/>
                  </a:lnTo>
                  <a:lnTo>
                    <a:pt x="139" y="356"/>
                  </a:lnTo>
                  <a:lnTo>
                    <a:pt x="156" y="351"/>
                  </a:lnTo>
                  <a:lnTo>
                    <a:pt x="174" y="345"/>
                  </a:lnTo>
                  <a:lnTo>
                    <a:pt x="193" y="339"/>
                  </a:lnTo>
                  <a:lnTo>
                    <a:pt x="212" y="333"/>
                  </a:lnTo>
                  <a:lnTo>
                    <a:pt x="231" y="325"/>
                  </a:lnTo>
                  <a:lnTo>
                    <a:pt x="252" y="314"/>
                  </a:lnTo>
                  <a:lnTo>
                    <a:pt x="271" y="304"/>
                  </a:lnTo>
                  <a:lnTo>
                    <a:pt x="293" y="289"/>
                  </a:lnTo>
                  <a:lnTo>
                    <a:pt x="312" y="276"/>
                  </a:lnTo>
                  <a:lnTo>
                    <a:pt x="329" y="256"/>
                  </a:lnTo>
                  <a:lnTo>
                    <a:pt x="344" y="237"/>
                  </a:lnTo>
                  <a:lnTo>
                    <a:pt x="357" y="219"/>
                  </a:lnTo>
                  <a:lnTo>
                    <a:pt x="369" y="199"/>
                  </a:lnTo>
                  <a:lnTo>
                    <a:pt x="377" y="182"/>
                  </a:lnTo>
                  <a:lnTo>
                    <a:pt x="384" y="169"/>
                  </a:lnTo>
                  <a:lnTo>
                    <a:pt x="388" y="157"/>
                  </a:lnTo>
                  <a:lnTo>
                    <a:pt x="393" y="145"/>
                  </a:lnTo>
                  <a:lnTo>
                    <a:pt x="397" y="129"/>
                  </a:lnTo>
                  <a:lnTo>
                    <a:pt x="403" y="110"/>
                  </a:lnTo>
                  <a:lnTo>
                    <a:pt x="410" y="88"/>
                  </a:lnTo>
                  <a:lnTo>
                    <a:pt x="418" y="65"/>
                  </a:lnTo>
                  <a:lnTo>
                    <a:pt x="421" y="42"/>
                  </a:lnTo>
                  <a:lnTo>
                    <a:pt x="428" y="20"/>
                  </a:lnTo>
                  <a:lnTo>
                    <a:pt x="430" y="0"/>
                  </a:lnTo>
                </a:path>
              </a:pathLst>
            </a:custGeom>
            <a:noFill/>
            <a:ln w="1588">
              <a:solidFill>
                <a:srgbClr val="000000"/>
              </a:solidFill>
              <a:prstDash val="solid"/>
              <a:round/>
              <a:headEnd/>
              <a:tailEnd/>
            </a:ln>
          </p:spPr>
          <p:txBody>
            <a:bodyPr/>
            <a:lstStyle/>
            <a:p>
              <a:endParaRPr lang="en-US"/>
            </a:p>
          </p:txBody>
        </p:sp>
        <p:sp>
          <p:nvSpPr>
            <p:cNvPr id="1242576" name="Freeform 1488"/>
            <p:cNvSpPr>
              <a:spLocks/>
            </p:cNvSpPr>
            <p:nvPr/>
          </p:nvSpPr>
          <p:spPr bwMode="auto">
            <a:xfrm>
              <a:off x="3260" y="1429"/>
              <a:ext cx="4" cy="23"/>
            </a:xfrm>
            <a:custGeom>
              <a:avLst/>
              <a:gdLst/>
              <a:ahLst/>
              <a:cxnLst>
                <a:cxn ang="0">
                  <a:pos x="6" y="0"/>
                </a:cxn>
                <a:cxn ang="0">
                  <a:pos x="6" y="0"/>
                </a:cxn>
                <a:cxn ang="0">
                  <a:pos x="4" y="3"/>
                </a:cxn>
                <a:cxn ang="0">
                  <a:pos x="2" y="11"/>
                </a:cxn>
                <a:cxn ang="0">
                  <a:pos x="0" y="21"/>
                </a:cxn>
                <a:cxn ang="0">
                  <a:pos x="2" y="28"/>
                </a:cxn>
                <a:cxn ang="0">
                  <a:pos x="4" y="33"/>
                </a:cxn>
                <a:cxn ang="0">
                  <a:pos x="6" y="39"/>
                </a:cxn>
                <a:cxn ang="0">
                  <a:pos x="7" y="43"/>
                </a:cxn>
                <a:cxn ang="0">
                  <a:pos x="8" y="48"/>
                </a:cxn>
              </a:cxnLst>
              <a:rect l="0" t="0" r="r" b="b"/>
              <a:pathLst>
                <a:path w="8" h="48">
                  <a:moveTo>
                    <a:pt x="6" y="0"/>
                  </a:moveTo>
                  <a:lnTo>
                    <a:pt x="6" y="0"/>
                  </a:lnTo>
                  <a:lnTo>
                    <a:pt x="4" y="3"/>
                  </a:lnTo>
                  <a:lnTo>
                    <a:pt x="2" y="11"/>
                  </a:lnTo>
                  <a:lnTo>
                    <a:pt x="0" y="21"/>
                  </a:lnTo>
                  <a:lnTo>
                    <a:pt x="2" y="28"/>
                  </a:lnTo>
                  <a:lnTo>
                    <a:pt x="4" y="33"/>
                  </a:lnTo>
                  <a:lnTo>
                    <a:pt x="6" y="39"/>
                  </a:lnTo>
                  <a:lnTo>
                    <a:pt x="7" y="43"/>
                  </a:lnTo>
                  <a:lnTo>
                    <a:pt x="8" y="48"/>
                  </a:lnTo>
                </a:path>
              </a:pathLst>
            </a:custGeom>
            <a:noFill/>
            <a:ln w="1588">
              <a:solidFill>
                <a:srgbClr val="000000"/>
              </a:solidFill>
              <a:prstDash val="solid"/>
              <a:round/>
              <a:headEnd/>
              <a:tailEnd/>
            </a:ln>
          </p:spPr>
          <p:txBody>
            <a:bodyPr/>
            <a:lstStyle/>
            <a:p>
              <a:endParaRPr lang="en-US"/>
            </a:p>
          </p:txBody>
        </p:sp>
        <p:sp>
          <p:nvSpPr>
            <p:cNvPr id="1242577" name="Freeform 1489"/>
            <p:cNvSpPr>
              <a:spLocks/>
            </p:cNvSpPr>
            <p:nvPr/>
          </p:nvSpPr>
          <p:spPr bwMode="auto">
            <a:xfrm>
              <a:off x="3261" y="1460"/>
              <a:ext cx="4" cy="26"/>
            </a:xfrm>
            <a:custGeom>
              <a:avLst/>
              <a:gdLst/>
              <a:ahLst/>
              <a:cxnLst>
                <a:cxn ang="0">
                  <a:pos x="4" y="0"/>
                </a:cxn>
                <a:cxn ang="0">
                  <a:pos x="4" y="0"/>
                </a:cxn>
                <a:cxn ang="0">
                  <a:pos x="4" y="2"/>
                </a:cxn>
                <a:cxn ang="0">
                  <a:pos x="4" y="8"/>
                </a:cxn>
                <a:cxn ang="0">
                  <a:pos x="4" y="17"/>
                </a:cxn>
                <a:cxn ang="0">
                  <a:pos x="2" y="23"/>
                </a:cxn>
                <a:cxn ang="0">
                  <a:pos x="0" y="31"/>
                </a:cxn>
                <a:cxn ang="0">
                  <a:pos x="2" y="40"/>
                </a:cxn>
                <a:cxn ang="0">
                  <a:pos x="4" y="48"/>
                </a:cxn>
                <a:cxn ang="0">
                  <a:pos x="7" y="53"/>
                </a:cxn>
              </a:cxnLst>
              <a:rect l="0" t="0" r="r" b="b"/>
              <a:pathLst>
                <a:path w="7" h="53">
                  <a:moveTo>
                    <a:pt x="4" y="0"/>
                  </a:moveTo>
                  <a:lnTo>
                    <a:pt x="4" y="0"/>
                  </a:lnTo>
                  <a:lnTo>
                    <a:pt x="4" y="2"/>
                  </a:lnTo>
                  <a:lnTo>
                    <a:pt x="4" y="8"/>
                  </a:lnTo>
                  <a:lnTo>
                    <a:pt x="4" y="17"/>
                  </a:lnTo>
                  <a:lnTo>
                    <a:pt x="2" y="23"/>
                  </a:lnTo>
                  <a:lnTo>
                    <a:pt x="0" y="31"/>
                  </a:lnTo>
                  <a:lnTo>
                    <a:pt x="2" y="40"/>
                  </a:lnTo>
                  <a:lnTo>
                    <a:pt x="4" y="48"/>
                  </a:lnTo>
                  <a:lnTo>
                    <a:pt x="7" y="53"/>
                  </a:lnTo>
                </a:path>
              </a:pathLst>
            </a:custGeom>
            <a:noFill/>
            <a:ln w="1588">
              <a:solidFill>
                <a:srgbClr val="000000"/>
              </a:solidFill>
              <a:prstDash val="solid"/>
              <a:round/>
              <a:headEnd/>
              <a:tailEnd/>
            </a:ln>
          </p:spPr>
          <p:txBody>
            <a:bodyPr/>
            <a:lstStyle/>
            <a:p>
              <a:endParaRPr lang="en-US"/>
            </a:p>
          </p:txBody>
        </p:sp>
        <p:sp>
          <p:nvSpPr>
            <p:cNvPr id="1242578" name="Freeform 1490"/>
            <p:cNvSpPr>
              <a:spLocks/>
            </p:cNvSpPr>
            <p:nvPr/>
          </p:nvSpPr>
          <p:spPr bwMode="auto">
            <a:xfrm>
              <a:off x="3261" y="1498"/>
              <a:ext cx="4" cy="31"/>
            </a:xfrm>
            <a:custGeom>
              <a:avLst/>
              <a:gdLst/>
              <a:ahLst/>
              <a:cxnLst>
                <a:cxn ang="0">
                  <a:pos x="4" y="0"/>
                </a:cxn>
                <a:cxn ang="0">
                  <a:pos x="4" y="0"/>
                </a:cxn>
                <a:cxn ang="0">
                  <a:pos x="4" y="4"/>
                </a:cxn>
                <a:cxn ang="0">
                  <a:pos x="2" y="14"/>
                </a:cxn>
                <a:cxn ang="0">
                  <a:pos x="0" y="28"/>
                </a:cxn>
                <a:cxn ang="0">
                  <a:pos x="0" y="37"/>
                </a:cxn>
                <a:cxn ang="0">
                  <a:pos x="2" y="44"/>
                </a:cxn>
                <a:cxn ang="0">
                  <a:pos x="4" y="51"/>
                </a:cxn>
                <a:cxn ang="0">
                  <a:pos x="6" y="56"/>
                </a:cxn>
                <a:cxn ang="0">
                  <a:pos x="7" y="60"/>
                </a:cxn>
              </a:cxnLst>
              <a:rect l="0" t="0" r="r" b="b"/>
              <a:pathLst>
                <a:path w="7" h="60">
                  <a:moveTo>
                    <a:pt x="4" y="0"/>
                  </a:moveTo>
                  <a:lnTo>
                    <a:pt x="4" y="0"/>
                  </a:lnTo>
                  <a:lnTo>
                    <a:pt x="4" y="4"/>
                  </a:lnTo>
                  <a:lnTo>
                    <a:pt x="2" y="14"/>
                  </a:lnTo>
                  <a:lnTo>
                    <a:pt x="0" y="28"/>
                  </a:lnTo>
                  <a:lnTo>
                    <a:pt x="0" y="37"/>
                  </a:lnTo>
                  <a:lnTo>
                    <a:pt x="2" y="44"/>
                  </a:lnTo>
                  <a:lnTo>
                    <a:pt x="4" y="51"/>
                  </a:lnTo>
                  <a:lnTo>
                    <a:pt x="6" y="56"/>
                  </a:lnTo>
                  <a:lnTo>
                    <a:pt x="7" y="60"/>
                  </a:lnTo>
                </a:path>
              </a:pathLst>
            </a:custGeom>
            <a:noFill/>
            <a:ln w="1588">
              <a:solidFill>
                <a:srgbClr val="000000"/>
              </a:solidFill>
              <a:prstDash val="solid"/>
              <a:round/>
              <a:headEnd/>
              <a:tailEnd/>
            </a:ln>
          </p:spPr>
          <p:txBody>
            <a:bodyPr/>
            <a:lstStyle/>
            <a:p>
              <a:endParaRPr lang="en-US"/>
            </a:p>
          </p:txBody>
        </p:sp>
        <p:sp>
          <p:nvSpPr>
            <p:cNvPr id="1242579" name="Freeform 1491"/>
            <p:cNvSpPr>
              <a:spLocks/>
            </p:cNvSpPr>
            <p:nvPr/>
          </p:nvSpPr>
          <p:spPr bwMode="auto">
            <a:xfrm>
              <a:off x="3261" y="1542"/>
              <a:ext cx="3" cy="29"/>
            </a:xfrm>
            <a:custGeom>
              <a:avLst/>
              <a:gdLst/>
              <a:ahLst/>
              <a:cxnLst>
                <a:cxn ang="0">
                  <a:pos x="5" y="0"/>
                </a:cxn>
                <a:cxn ang="0">
                  <a:pos x="5" y="0"/>
                </a:cxn>
                <a:cxn ang="0">
                  <a:pos x="5" y="6"/>
                </a:cxn>
                <a:cxn ang="0">
                  <a:pos x="4" y="15"/>
                </a:cxn>
                <a:cxn ang="0">
                  <a:pos x="0" y="27"/>
                </a:cxn>
                <a:cxn ang="0">
                  <a:pos x="0" y="37"/>
                </a:cxn>
                <a:cxn ang="0">
                  <a:pos x="0" y="43"/>
                </a:cxn>
                <a:cxn ang="0">
                  <a:pos x="2" y="50"/>
                </a:cxn>
                <a:cxn ang="0">
                  <a:pos x="5" y="55"/>
                </a:cxn>
                <a:cxn ang="0">
                  <a:pos x="6" y="58"/>
                </a:cxn>
              </a:cxnLst>
              <a:rect l="0" t="0" r="r" b="b"/>
              <a:pathLst>
                <a:path w="6" h="58">
                  <a:moveTo>
                    <a:pt x="5" y="0"/>
                  </a:moveTo>
                  <a:lnTo>
                    <a:pt x="5" y="0"/>
                  </a:lnTo>
                  <a:lnTo>
                    <a:pt x="5" y="6"/>
                  </a:lnTo>
                  <a:lnTo>
                    <a:pt x="4" y="15"/>
                  </a:lnTo>
                  <a:lnTo>
                    <a:pt x="0" y="27"/>
                  </a:lnTo>
                  <a:lnTo>
                    <a:pt x="0" y="37"/>
                  </a:lnTo>
                  <a:lnTo>
                    <a:pt x="0" y="43"/>
                  </a:lnTo>
                  <a:lnTo>
                    <a:pt x="2" y="50"/>
                  </a:lnTo>
                  <a:lnTo>
                    <a:pt x="5" y="55"/>
                  </a:lnTo>
                  <a:lnTo>
                    <a:pt x="6" y="58"/>
                  </a:lnTo>
                </a:path>
              </a:pathLst>
            </a:custGeom>
            <a:noFill/>
            <a:ln w="1588">
              <a:solidFill>
                <a:srgbClr val="000000"/>
              </a:solidFill>
              <a:prstDash val="solid"/>
              <a:round/>
              <a:headEnd/>
              <a:tailEnd/>
            </a:ln>
          </p:spPr>
          <p:txBody>
            <a:bodyPr/>
            <a:lstStyle/>
            <a:p>
              <a:endParaRPr lang="en-US"/>
            </a:p>
          </p:txBody>
        </p:sp>
        <p:sp>
          <p:nvSpPr>
            <p:cNvPr id="1242580" name="Freeform 1492"/>
            <p:cNvSpPr>
              <a:spLocks/>
            </p:cNvSpPr>
            <p:nvPr/>
          </p:nvSpPr>
          <p:spPr bwMode="auto">
            <a:xfrm>
              <a:off x="3261" y="1683"/>
              <a:ext cx="2" cy="13"/>
            </a:xfrm>
            <a:custGeom>
              <a:avLst/>
              <a:gdLst/>
              <a:ahLst/>
              <a:cxnLst>
                <a:cxn ang="0">
                  <a:pos x="4" y="0"/>
                </a:cxn>
                <a:cxn ang="0">
                  <a:pos x="4" y="0"/>
                </a:cxn>
                <a:cxn ang="0">
                  <a:pos x="4" y="3"/>
                </a:cxn>
                <a:cxn ang="0">
                  <a:pos x="2" y="10"/>
                </a:cxn>
                <a:cxn ang="0">
                  <a:pos x="0" y="17"/>
                </a:cxn>
                <a:cxn ang="0">
                  <a:pos x="0" y="25"/>
                </a:cxn>
              </a:cxnLst>
              <a:rect l="0" t="0" r="r" b="b"/>
              <a:pathLst>
                <a:path w="4" h="25">
                  <a:moveTo>
                    <a:pt x="4" y="0"/>
                  </a:moveTo>
                  <a:lnTo>
                    <a:pt x="4" y="0"/>
                  </a:lnTo>
                  <a:lnTo>
                    <a:pt x="4" y="3"/>
                  </a:lnTo>
                  <a:lnTo>
                    <a:pt x="2" y="10"/>
                  </a:lnTo>
                  <a:lnTo>
                    <a:pt x="0" y="17"/>
                  </a:lnTo>
                  <a:lnTo>
                    <a:pt x="0" y="25"/>
                  </a:lnTo>
                </a:path>
              </a:pathLst>
            </a:custGeom>
            <a:noFill/>
            <a:ln w="1588">
              <a:solidFill>
                <a:srgbClr val="000000"/>
              </a:solidFill>
              <a:prstDash val="solid"/>
              <a:round/>
              <a:headEnd/>
              <a:tailEnd/>
            </a:ln>
          </p:spPr>
          <p:txBody>
            <a:bodyPr/>
            <a:lstStyle/>
            <a:p>
              <a:endParaRPr lang="en-US"/>
            </a:p>
          </p:txBody>
        </p:sp>
        <p:sp>
          <p:nvSpPr>
            <p:cNvPr id="1242581" name="Freeform 1493"/>
            <p:cNvSpPr>
              <a:spLocks/>
            </p:cNvSpPr>
            <p:nvPr/>
          </p:nvSpPr>
          <p:spPr bwMode="auto">
            <a:xfrm>
              <a:off x="3260" y="1657"/>
              <a:ext cx="4" cy="20"/>
            </a:xfrm>
            <a:custGeom>
              <a:avLst/>
              <a:gdLst/>
              <a:ahLst/>
              <a:cxnLst>
                <a:cxn ang="0">
                  <a:pos x="5" y="0"/>
                </a:cxn>
                <a:cxn ang="0">
                  <a:pos x="5" y="0"/>
                </a:cxn>
                <a:cxn ang="0">
                  <a:pos x="5" y="2"/>
                </a:cxn>
                <a:cxn ang="0">
                  <a:pos x="3" y="5"/>
                </a:cxn>
                <a:cxn ang="0">
                  <a:pos x="3" y="8"/>
                </a:cxn>
                <a:cxn ang="0">
                  <a:pos x="1" y="11"/>
                </a:cxn>
                <a:cxn ang="0">
                  <a:pos x="0" y="15"/>
                </a:cxn>
                <a:cxn ang="0">
                  <a:pos x="1" y="23"/>
                </a:cxn>
                <a:cxn ang="0">
                  <a:pos x="1" y="30"/>
                </a:cxn>
                <a:cxn ang="0">
                  <a:pos x="5" y="36"/>
                </a:cxn>
                <a:cxn ang="0">
                  <a:pos x="7" y="39"/>
                </a:cxn>
                <a:cxn ang="0">
                  <a:pos x="8" y="40"/>
                </a:cxn>
                <a:cxn ang="0">
                  <a:pos x="8" y="42"/>
                </a:cxn>
                <a:cxn ang="0">
                  <a:pos x="9" y="42"/>
                </a:cxn>
              </a:cxnLst>
              <a:rect l="0" t="0" r="r" b="b"/>
              <a:pathLst>
                <a:path w="9" h="42">
                  <a:moveTo>
                    <a:pt x="5" y="0"/>
                  </a:moveTo>
                  <a:lnTo>
                    <a:pt x="5" y="0"/>
                  </a:lnTo>
                  <a:lnTo>
                    <a:pt x="5" y="2"/>
                  </a:lnTo>
                  <a:lnTo>
                    <a:pt x="3" y="5"/>
                  </a:lnTo>
                  <a:lnTo>
                    <a:pt x="3" y="8"/>
                  </a:lnTo>
                  <a:lnTo>
                    <a:pt x="1" y="11"/>
                  </a:lnTo>
                  <a:lnTo>
                    <a:pt x="0" y="15"/>
                  </a:lnTo>
                  <a:lnTo>
                    <a:pt x="1" y="23"/>
                  </a:lnTo>
                  <a:lnTo>
                    <a:pt x="1" y="30"/>
                  </a:lnTo>
                  <a:lnTo>
                    <a:pt x="5" y="36"/>
                  </a:lnTo>
                  <a:lnTo>
                    <a:pt x="7" y="39"/>
                  </a:lnTo>
                  <a:lnTo>
                    <a:pt x="8" y="40"/>
                  </a:lnTo>
                  <a:lnTo>
                    <a:pt x="8" y="42"/>
                  </a:lnTo>
                  <a:lnTo>
                    <a:pt x="9" y="42"/>
                  </a:lnTo>
                </a:path>
              </a:pathLst>
            </a:custGeom>
            <a:noFill/>
            <a:ln w="1588">
              <a:solidFill>
                <a:srgbClr val="000000"/>
              </a:solidFill>
              <a:prstDash val="solid"/>
              <a:round/>
              <a:headEnd/>
              <a:tailEnd/>
            </a:ln>
          </p:spPr>
          <p:txBody>
            <a:bodyPr/>
            <a:lstStyle/>
            <a:p>
              <a:endParaRPr lang="en-US"/>
            </a:p>
          </p:txBody>
        </p:sp>
        <p:sp>
          <p:nvSpPr>
            <p:cNvPr id="1242582" name="Freeform 1494"/>
            <p:cNvSpPr>
              <a:spLocks/>
            </p:cNvSpPr>
            <p:nvPr/>
          </p:nvSpPr>
          <p:spPr bwMode="auto">
            <a:xfrm>
              <a:off x="3261" y="1625"/>
              <a:ext cx="2" cy="17"/>
            </a:xfrm>
            <a:custGeom>
              <a:avLst/>
              <a:gdLst/>
              <a:ahLst/>
              <a:cxnLst>
                <a:cxn ang="0">
                  <a:pos x="5" y="34"/>
                </a:cxn>
                <a:cxn ang="0">
                  <a:pos x="5" y="34"/>
                </a:cxn>
                <a:cxn ang="0">
                  <a:pos x="2" y="32"/>
                </a:cxn>
                <a:cxn ang="0">
                  <a:pos x="0" y="28"/>
                </a:cxn>
                <a:cxn ang="0">
                  <a:pos x="0" y="25"/>
                </a:cxn>
                <a:cxn ang="0">
                  <a:pos x="0" y="17"/>
                </a:cxn>
                <a:cxn ang="0">
                  <a:pos x="0" y="13"/>
                </a:cxn>
                <a:cxn ang="0">
                  <a:pos x="2" y="6"/>
                </a:cxn>
                <a:cxn ang="0">
                  <a:pos x="4" y="1"/>
                </a:cxn>
                <a:cxn ang="0">
                  <a:pos x="4" y="0"/>
                </a:cxn>
              </a:cxnLst>
              <a:rect l="0" t="0" r="r" b="b"/>
              <a:pathLst>
                <a:path w="5" h="34">
                  <a:moveTo>
                    <a:pt x="5" y="34"/>
                  </a:moveTo>
                  <a:lnTo>
                    <a:pt x="5" y="34"/>
                  </a:lnTo>
                  <a:lnTo>
                    <a:pt x="2" y="32"/>
                  </a:lnTo>
                  <a:lnTo>
                    <a:pt x="0" y="28"/>
                  </a:lnTo>
                  <a:lnTo>
                    <a:pt x="0" y="25"/>
                  </a:lnTo>
                  <a:lnTo>
                    <a:pt x="0" y="17"/>
                  </a:lnTo>
                  <a:lnTo>
                    <a:pt x="0" y="13"/>
                  </a:lnTo>
                  <a:lnTo>
                    <a:pt x="2" y="6"/>
                  </a:lnTo>
                  <a:lnTo>
                    <a:pt x="4" y="1"/>
                  </a:lnTo>
                  <a:lnTo>
                    <a:pt x="4" y="0"/>
                  </a:lnTo>
                </a:path>
              </a:pathLst>
            </a:custGeom>
            <a:noFill/>
            <a:ln w="1588">
              <a:solidFill>
                <a:srgbClr val="000000"/>
              </a:solidFill>
              <a:prstDash val="solid"/>
              <a:round/>
              <a:headEnd/>
              <a:tailEnd/>
            </a:ln>
          </p:spPr>
          <p:txBody>
            <a:bodyPr/>
            <a:lstStyle/>
            <a:p>
              <a:endParaRPr lang="en-US"/>
            </a:p>
          </p:txBody>
        </p:sp>
        <p:sp>
          <p:nvSpPr>
            <p:cNvPr id="1242583" name="Freeform 1495"/>
            <p:cNvSpPr>
              <a:spLocks/>
            </p:cNvSpPr>
            <p:nvPr/>
          </p:nvSpPr>
          <p:spPr bwMode="auto">
            <a:xfrm>
              <a:off x="3261" y="1587"/>
              <a:ext cx="4" cy="26"/>
            </a:xfrm>
            <a:custGeom>
              <a:avLst/>
              <a:gdLst/>
              <a:ahLst/>
              <a:cxnLst>
                <a:cxn ang="0">
                  <a:pos x="7" y="52"/>
                </a:cxn>
                <a:cxn ang="0">
                  <a:pos x="7" y="52"/>
                </a:cxn>
                <a:cxn ang="0">
                  <a:pos x="6" y="52"/>
                </a:cxn>
                <a:cxn ang="0">
                  <a:pos x="5" y="51"/>
                </a:cxn>
                <a:cxn ang="0">
                  <a:pos x="2" y="46"/>
                </a:cxn>
                <a:cxn ang="0">
                  <a:pos x="0" y="39"/>
                </a:cxn>
                <a:cxn ang="0">
                  <a:pos x="0" y="31"/>
                </a:cxn>
                <a:cxn ang="0">
                  <a:pos x="0" y="22"/>
                </a:cxn>
                <a:cxn ang="0">
                  <a:pos x="0" y="12"/>
                </a:cxn>
                <a:cxn ang="0">
                  <a:pos x="2" y="0"/>
                </a:cxn>
              </a:cxnLst>
              <a:rect l="0" t="0" r="r" b="b"/>
              <a:pathLst>
                <a:path w="7" h="52">
                  <a:moveTo>
                    <a:pt x="7" y="52"/>
                  </a:moveTo>
                  <a:lnTo>
                    <a:pt x="7" y="52"/>
                  </a:lnTo>
                  <a:lnTo>
                    <a:pt x="6" y="52"/>
                  </a:lnTo>
                  <a:lnTo>
                    <a:pt x="5" y="51"/>
                  </a:lnTo>
                  <a:lnTo>
                    <a:pt x="2" y="46"/>
                  </a:lnTo>
                  <a:lnTo>
                    <a:pt x="0" y="39"/>
                  </a:lnTo>
                  <a:lnTo>
                    <a:pt x="0" y="31"/>
                  </a:lnTo>
                  <a:lnTo>
                    <a:pt x="0" y="22"/>
                  </a:lnTo>
                  <a:lnTo>
                    <a:pt x="0" y="12"/>
                  </a:lnTo>
                  <a:lnTo>
                    <a:pt x="2" y="0"/>
                  </a:lnTo>
                </a:path>
              </a:pathLst>
            </a:custGeom>
            <a:noFill/>
            <a:ln w="1588">
              <a:solidFill>
                <a:srgbClr val="000000"/>
              </a:solidFill>
              <a:prstDash val="solid"/>
              <a:round/>
              <a:headEnd/>
              <a:tailEnd/>
            </a:ln>
          </p:spPr>
          <p:txBody>
            <a:bodyPr/>
            <a:lstStyle/>
            <a:p>
              <a:endParaRPr lang="en-US"/>
            </a:p>
          </p:txBody>
        </p:sp>
        <p:sp>
          <p:nvSpPr>
            <p:cNvPr id="1242584" name="Freeform 1496"/>
            <p:cNvSpPr>
              <a:spLocks/>
            </p:cNvSpPr>
            <p:nvPr/>
          </p:nvSpPr>
          <p:spPr bwMode="auto">
            <a:xfrm>
              <a:off x="3261" y="1552"/>
              <a:ext cx="4" cy="20"/>
            </a:xfrm>
            <a:custGeom>
              <a:avLst/>
              <a:gdLst/>
              <a:ahLst/>
              <a:cxnLst>
                <a:cxn ang="0">
                  <a:pos x="9" y="38"/>
                </a:cxn>
                <a:cxn ang="0">
                  <a:pos x="9" y="38"/>
                </a:cxn>
                <a:cxn ang="0">
                  <a:pos x="6" y="37"/>
                </a:cxn>
                <a:cxn ang="0">
                  <a:pos x="5" y="35"/>
                </a:cxn>
                <a:cxn ang="0">
                  <a:pos x="2" y="31"/>
                </a:cxn>
                <a:cxn ang="0">
                  <a:pos x="0" y="22"/>
                </a:cxn>
                <a:cxn ang="0">
                  <a:pos x="0" y="14"/>
                </a:cxn>
                <a:cxn ang="0">
                  <a:pos x="2" y="6"/>
                </a:cxn>
                <a:cxn ang="0">
                  <a:pos x="2" y="0"/>
                </a:cxn>
              </a:cxnLst>
              <a:rect l="0" t="0" r="r" b="b"/>
              <a:pathLst>
                <a:path w="9" h="38">
                  <a:moveTo>
                    <a:pt x="9" y="38"/>
                  </a:moveTo>
                  <a:lnTo>
                    <a:pt x="9" y="38"/>
                  </a:lnTo>
                  <a:lnTo>
                    <a:pt x="6" y="37"/>
                  </a:lnTo>
                  <a:lnTo>
                    <a:pt x="5" y="35"/>
                  </a:lnTo>
                  <a:lnTo>
                    <a:pt x="2" y="31"/>
                  </a:lnTo>
                  <a:lnTo>
                    <a:pt x="0" y="22"/>
                  </a:lnTo>
                  <a:lnTo>
                    <a:pt x="0" y="14"/>
                  </a:lnTo>
                  <a:lnTo>
                    <a:pt x="2" y="6"/>
                  </a:lnTo>
                  <a:lnTo>
                    <a:pt x="2" y="0"/>
                  </a:lnTo>
                </a:path>
              </a:pathLst>
            </a:custGeom>
            <a:noFill/>
            <a:ln w="1588">
              <a:solidFill>
                <a:srgbClr val="000000"/>
              </a:solidFill>
              <a:prstDash val="solid"/>
              <a:round/>
              <a:headEnd/>
              <a:tailEnd/>
            </a:ln>
          </p:spPr>
          <p:txBody>
            <a:bodyPr/>
            <a:lstStyle/>
            <a:p>
              <a:endParaRPr lang="en-US"/>
            </a:p>
          </p:txBody>
        </p:sp>
        <p:sp>
          <p:nvSpPr>
            <p:cNvPr id="1242585" name="Freeform 1497"/>
            <p:cNvSpPr>
              <a:spLocks/>
            </p:cNvSpPr>
            <p:nvPr/>
          </p:nvSpPr>
          <p:spPr bwMode="auto">
            <a:xfrm>
              <a:off x="3192" y="1511"/>
              <a:ext cx="44" cy="75"/>
            </a:xfrm>
            <a:custGeom>
              <a:avLst/>
              <a:gdLst/>
              <a:ahLst/>
              <a:cxnLst>
                <a:cxn ang="0">
                  <a:pos x="0" y="0"/>
                </a:cxn>
                <a:cxn ang="0">
                  <a:pos x="0" y="0"/>
                </a:cxn>
                <a:cxn ang="0">
                  <a:pos x="6" y="14"/>
                </a:cxn>
                <a:cxn ang="0">
                  <a:pos x="16" y="28"/>
                </a:cxn>
                <a:cxn ang="0">
                  <a:pos x="22" y="38"/>
                </a:cxn>
                <a:cxn ang="0">
                  <a:pos x="31" y="53"/>
                </a:cxn>
                <a:cxn ang="0">
                  <a:pos x="40" y="63"/>
                </a:cxn>
                <a:cxn ang="0">
                  <a:pos x="50" y="77"/>
                </a:cxn>
                <a:cxn ang="0">
                  <a:pos x="59" y="90"/>
                </a:cxn>
                <a:cxn ang="0">
                  <a:pos x="68" y="103"/>
                </a:cxn>
                <a:cxn ang="0">
                  <a:pos x="74" y="112"/>
                </a:cxn>
                <a:cxn ang="0">
                  <a:pos x="77" y="123"/>
                </a:cxn>
                <a:cxn ang="0">
                  <a:pos x="83" y="136"/>
                </a:cxn>
                <a:cxn ang="0">
                  <a:pos x="88" y="149"/>
                </a:cxn>
              </a:cxnLst>
              <a:rect l="0" t="0" r="r" b="b"/>
              <a:pathLst>
                <a:path w="88" h="149">
                  <a:moveTo>
                    <a:pt x="0" y="0"/>
                  </a:moveTo>
                  <a:lnTo>
                    <a:pt x="0" y="0"/>
                  </a:lnTo>
                  <a:lnTo>
                    <a:pt x="6" y="14"/>
                  </a:lnTo>
                  <a:lnTo>
                    <a:pt x="16" y="28"/>
                  </a:lnTo>
                  <a:lnTo>
                    <a:pt x="22" y="38"/>
                  </a:lnTo>
                  <a:lnTo>
                    <a:pt x="31" y="53"/>
                  </a:lnTo>
                  <a:lnTo>
                    <a:pt x="40" y="63"/>
                  </a:lnTo>
                  <a:lnTo>
                    <a:pt x="50" y="77"/>
                  </a:lnTo>
                  <a:lnTo>
                    <a:pt x="59" y="90"/>
                  </a:lnTo>
                  <a:lnTo>
                    <a:pt x="68" y="103"/>
                  </a:lnTo>
                  <a:lnTo>
                    <a:pt x="74" y="112"/>
                  </a:lnTo>
                  <a:lnTo>
                    <a:pt x="77" y="123"/>
                  </a:lnTo>
                  <a:lnTo>
                    <a:pt x="83" y="136"/>
                  </a:lnTo>
                  <a:lnTo>
                    <a:pt x="88" y="149"/>
                  </a:lnTo>
                </a:path>
              </a:pathLst>
            </a:custGeom>
            <a:noFill/>
            <a:ln w="1588">
              <a:solidFill>
                <a:srgbClr val="000000"/>
              </a:solidFill>
              <a:prstDash val="solid"/>
              <a:round/>
              <a:headEnd/>
              <a:tailEnd/>
            </a:ln>
          </p:spPr>
          <p:txBody>
            <a:bodyPr/>
            <a:lstStyle/>
            <a:p>
              <a:endParaRPr lang="en-US"/>
            </a:p>
          </p:txBody>
        </p:sp>
        <p:sp>
          <p:nvSpPr>
            <p:cNvPr id="1242586" name="Freeform 1498"/>
            <p:cNvSpPr>
              <a:spLocks/>
            </p:cNvSpPr>
            <p:nvPr/>
          </p:nvSpPr>
          <p:spPr bwMode="auto">
            <a:xfrm>
              <a:off x="3179" y="1475"/>
              <a:ext cx="36" cy="61"/>
            </a:xfrm>
            <a:custGeom>
              <a:avLst/>
              <a:gdLst/>
              <a:ahLst/>
              <a:cxnLst>
                <a:cxn ang="0">
                  <a:pos x="0" y="0"/>
                </a:cxn>
                <a:cxn ang="0">
                  <a:pos x="0" y="0"/>
                </a:cxn>
                <a:cxn ang="0">
                  <a:pos x="10" y="15"/>
                </a:cxn>
                <a:cxn ang="0">
                  <a:pos x="20" y="30"/>
                </a:cxn>
                <a:cxn ang="0">
                  <a:pos x="29" y="45"/>
                </a:cxn>
                <a:cxn ang="0">
                  <a:pos x="41" y="59"/>
                </a:cxn>
                <a:cxn ang="0">
                  <a:pos x="50" y="74"/>
                </a:cxn>
                <a:cxn ang="0">
                  <a:pos x="56" y="90"/>
                </a:cxn>
                <a:cxn ang="0">
                  <a:pos x="65" y="107"/>
                </a:cxn>
                <a:cxn ang="0">
                  <a:pos x="72" y="123"/>
                </a:cxn>
              </a:cxnLst>
              <a:rect l="0" t="0" r="r" b="b"/>
              <a:pathLst>
                <a:path w="72" h="123">
                  <a:moveTo>
                    <a:pt x="0" y="0"/>
                  </a:moveTo>
                  <a:lnTo>
                    <a:pt x="0" y="0"/>
                  </a:lnTo>
                  <a:lnTo>
                    <a:pt x="10" y="15"/>
                  </a:lnTo>
                  <a:lnTo>
                    <a:pt x="20" y="30"/>
                  </a:lnTo>
                  <a:lnTo>
                    <a:pt x="29" y="45"/>
                  </a:lnTo>
                  <a:lnTo>
                    <a:pt x="41" y="59"/>
                  </a:lnTo>
                  <a:lnTo>
                    <a:pt x="50" y="74"/>
                  </a:lnTo>
                  <a:lnTo>
                    <a:pt x="56" y="90"/>
                  </a:lnTo>
                  <a:lnTo>
                    <a:pt x="65" y="107"/>
                  </a:lnTo>
                  <a:lnTo>
                    <a:pt x="72" y="123"/>
                  </a:lnTo>
                </a:path>
              </a:pathLst>
            </a:custGeom>
            <a:noFill/>
            <a:ln w="1588">
              <a:solidFill>
                <a:srgbClr val="000000"/>
              </a:solidFill>
              <a:prstDash val="solid"/>
              <a:round/>
              <a:headEnd/>
              <a:tailEnd/>
            </a:ln>
          </p:spPr>
          <p:txBody>
            <a:bodyPr/>
            <a:lstStyle/>
            <a:p>
              <a:endParaRPr lang="en-US"/>
            </a:p>
          </p:txBody>
        </p:sp>
        <p:sp>
          <p:nvSpPr>
            <p:cNvPr id="1242587" name="Freeform 1499"/>
            <p:cNvSpPr>
              <a:spLocks/>
            </p:cNvSpPr>
            <p:nvPr/>
          </p:nvSpPr>
          <p:spPr bwMode="auto">
            <a:xfrm>
              <a:off x="3208" y="1227"/>
              <a:ext cx="27" cy="46"/>
            </a:xfrm>
            <a:custGeom>
              <a:avLst/>
              <a:gdLst/>
              <a:ahLst/>
              <a:cxnLst>
                <a:cxn ang="0">
                  <a:pos x="54" y="0"/>
                </a:cxn>
                <a:cxn ang="0">
                  <a:pos x="54" y="0"/>
                </a:cxn>
                <a:cxn ang="0">
                  <a:pos x="52" y="13"/>
                </a:cxn>
                <a:cxn ang="0">
                  <a:pos x="45" y="26"/>
                </a:cxn>
                <a:cxn ang="0">
                  <a:pos x="39" y="38"/>
                </a:cxn>
                <a:cxn ang="0">
                  <a:pos x="31" y="47"/>
                </a:cxn>
                <a:cxn ang="0">
                  <a:pos x="23" y="59"/>
                </a:cxn>
                <a:cxn ang="0">
                  <a:pos x="14" y="69"/>
                </a:cxn>
                <a:cxn ang="0">
                  <a:pos x="7" y="80"/>
                </a:cxn>
                <a:cxn ang="0">
                  <a:pos x="0" y="91"/>
                </a:cxn>
              </a:cxnLst>
              <a:rect l="0" t="0" r="r" b="b"/>
              <a:pathLst>
                <a:path w="54" h="91">
                  <a:moveTo>
                    <a:pt x="54" y="0"/>
                  </a:moveTo>
                  <a:lnTo>
                    <a:pt x="54" y="0"/>
                  </a:lnTo>
                  <a:lnTo>
                    <a:pt x="52" y="13"/>
                  </a:lnTo>
                  <a:lnTo>
                    <a:pt x="45" y="26"/>
                  </a:lnTo>
                  <a:lnTo>
                    <a:pt x="39" y="38"/>
                  </a:lnTo>
                  <a:lnTo>
                    <a:pt x="31" y="47"/>
                  </a:lnTo>
                  <a:lnTo>
                    <a:pt x="23" y="59"/>
                  </a:lnTo>
                  <a:lnTo>
                    <a:pt x="14" y="69"/>
                  </a:lnTo>
                  <a:lnTo>
                    <a:pt x="7" y="80"/>
                  </a:lnTo>
                  <a:lnTo>
                    <a:pt x="0" y="91"/>
                  </a:lnTo>
                </a:path>
              </a:pathLst>
            </a:custGeom>
            <a:noFill/>
            <a:ln w="1588">
              <a:solidFill>
                <a:srgbClr val="000000"/>
              </a:solidFill>
              <a:prstDash val="solid"/>
              <a:round/>
              <a:headEnd/>
              <a:tailEnd/>
            </a:ln>
          </p:spPr>
          <p:txBody>
            <a:bodyPr/>
            <a:lstStyle/>
            <a:p>
              <a:endParaRPr lang="en-US"/>
            </a:p>
          </p:txBody>
        </p:sp>
        <p:sp>
          <p:nvSpPr>
            <p:cNvPr id="1242588" name="Freeform 1500"/>
            <p:cNvSpPr>
              <a:spLocks/>
            </p:cNvSpPr>
            <p:nvPr/>
          </p:nvSpPr>
          <p:spPr bwMode="auto">
            <a:xfrm>
              <a:off x="3075" y="1321"/>
              <a:ext cx="107" cy="30"/>
            </a:xfrm>
            <a:custGeom>
              <a:avLst/>
              <a:gdLst/>
              <a:ahLst/>
              <a:cxnLst>
                <a:cxn ang="0">
                  <a:pos x="213" y="0"/>
                </a:cxn>
                <a:cxn ang="0">
                  <a:pos x="213" y="0"/>
                </a:cxn>
                <a:cxn ang="0">
                  <a:pos x="191" y="5"/>
                </a:cxn>
                <a:cxn ang="0">
                  <a:pos x="169" y="12"/>
                </a:cxn>
                <a:cxn ang="0">
                  <a:pos x="150" y="18"/>
                </a:cxn>
                <a:cxn ang="0">
                  <a:pos x="129" y="25"/>
                </a:cxn>
                <a:cxn ang="0">
                  <a:pos x="110" y="31"/>
                </a:cxn>
                <a:cxn ang="0">
                  <a:pos x="90" y="39"/>
                </a:cxn>
                <a:cxn ang="0">
                  <a:pos x="68" y="45"/>
                </a:cxn>
                <a:cxn ang="0">
                  <a:pos x="45" y="52"/>
                </a:cxn>
                <a:cxn ang="0">
                  <a:pos x="41" y="54"/>
                </a:cxn>
                <a:cxn ang="0">
                  <a:pos x="36" y="55"/>
                </a:cxn>
                <a:cxn ang="0">
                  <a:pos x="31" y="56"/>
                </a:cxn>
                <a:cxn ang="0">
                  <a:pos x="23" y="58"/>
                </a:cxn>
                <a:cxn ang="0">
                  <a:pos x="17" y="59"/>
                </a:cxn>
                <a:cxn ang="0">
                  <a:pos x="10" y="61"/>
                </a:cxn>
                <a:cxn ang="0">
                  <a:pos x="5" y="61"/>
                </a:cxn>
                <a:cxn ang="0">
                  <a:pos x="0" y="61"/>
                </a:cxn>
              </a:cxnLst>
              <a:rect l="0" t="0" r="r" b="b"/>
              <a:pathLst>
                <a:path w="213" h="61">
                  <a:moveTo>
                    <a:pt x="213" y="0"/>
                  </a:moveTo>
                  <a:lnTo>
                    <a:pt x="213" y="0"/>
                  </a:lnTo>
                  <a:lnTo>
                    <a:pt x="191" y="5"/>
                  </a:lnTo>
                  <a:lnTo>
                    <a:pt x="169" y="12"/>
                  </a:lnTo>
                  <a:lnTo>
                    <a:pt x="150" y="18"/>
                  </a:lnTo>
                  <a:lnTo>
                    <a:pt x="129" y="25"/>
                  </a:lnTo>
                  <a:lnTo>
                    <a:pt x="110" y="31"/>
                  </a:lnTo>
                  <a:lnTo>
                    <a:pt x="90" y="39"/>
                  </a:lnTo>
                  <a:lnTo>
                    <a:pt x="68" y="45"/>
                  </a:lnTo>
                  <a:lnTo>
                    <a:pt x="45" y="52"/>
                  </a:lnTo>
                  <a:lnTo>
                    <a:pt x="41" y="54"/>
                  </a:lnTo>
                  <a:lnTo>
                    <a:pt x="36" y="55"/>
                  </a:lnTo>
                  <a:lnTo>
                    <a:pt x="31" y="56"/>
                  </a:lnTo>
                  <a:lnTo>
                    <a:pt x="23" y="58"/>
                  </a:lnTo>
                  <a:lnTo>
                    <a:pt x="17" y="59"/>
                  </a:lnTo>
                  <a:lnTo>
                    <a:pt x="10" y="61"/>
                  </a:lnTo>
                  <a:lnTo>
                    <a:pt x="5" y="61"/>
                  </a:lnTo>
                  <a:lnTo>
                    <a:pt x="0" y="61"/>
                  </a:lnTo>
                </a:path>
              </a:pathLst>
            </a:custGeom>
            <a:noFill/>
            <a:ln w="1588">
              <a:solidFill>
                <a:srgbClr val="000000"/>
              </a:solidFill>
              <a:prstDash val="solid"/>
              <a:round/>
              <a:headEnd/>
              <a:tailEnd/>
            </a:ln>
          </p:spPr>
          <p:txBody>
            <a:bodyPr/>
            <a:lstStyle/>
            <a:p>
              <a:endParaRPr lang="en-US"/>
            </a:p>
          </p:txBody>
        </p:sp>
        <p:sp>
          <p:nvSpPr>
            <p:cNvPr id="1242589" name="Freeform 1501"/>
            <p:cNvSpPr>
              <a:spLocks/>
            </p:cNvSpPr>
            <p:nvPr/>
          </p:nvSpPr>
          <p:spPr bwMode="auto">
            <a:xfrm>
              <a:off x="3074" y="1342"/>
              <a:ext cx="68" cy="13"/>
            </a:xfrm>
            <a:custGeom>
              <a:avLst/>
              <a:gdLst/>
              <a:ahLst/>
              <a:cxnLst>
                <a:cxn ang="0">
                  <a:pos x="135" y="0"/>
                </a:cxn>
                <a:cxn ang="0">
                  <a:pos x="135" y="0"/>
                </a:cxn>
                <a:cxn ang="0">
                  <a:pos x="116" y="2"/>
                </a:cxn>
                <a:cxn ang="0">
                  <a:pos x="100" y="6"/>
                </a:cxn>
                <a:cxn ang="0">
                  <a:pos x="84" y="9"/>
                </a:cxn>
                <a:cxn ang="0">
                  <a:pos x="68" y="12"/>
                </a:cxn>
                <a:cxn ang="0">
                  <a:pos x="53" y="16"/>
                </a:cxn>
                <a:cxn ang="0">
                  <a:pos x="36" y="21"/>
                </a:cxn>
                <a:cxn ang="0">
                  <a:pos x="20" y="24"/>
                </a:cxn>
                <a:cxn ang="0">
                  <a:pos x="0" y="27"/>
                </a:cxn>
              </a:cxnLst>
              <a:rect l="0" t="0" r="r" b="b"/>
              <a:pathLst>
                <a:path w="135" h="27">
                  <a:moveTo>
                    <a:pt x="135" y="0"/>
                  </a:moveTo>
                  <a:lnTo>
                    <a:pt x="135" y="0"/>
                  </a:lnTo>
                  <a:lnTo>
                    <a:pt x="116" y="2"/>
                  </a:lnTo>
                  <a:lnTo>
                    <a:pt x="100" y="6"/>
                  </a:lnTo>
                  <a:lnTo>
                    <a:pt x="84" y="9"/>
                  </a:lnTo>
                  <a:lnTo>
                    <a:pt x="68" y="12"/>
                  </a:lnTo>
                  <a:lnTo>
                    <a:pt x="53" y="16"/>
                  </a:lnTo>
                  <a:lnTo>
                    <a:pt x="36" y="21"/>
                  </a:lnTo>
                  <a:lnTo>
                    <a:pt x="20" y="24"/>
                  </a:lnTo>
                  <a:lnTo>
                    <a:pt x="0" y="27"/>
                  </a:lnTo>
                </a:path>
              </a:pathLst>
            </a:custGeom>
            <a:noFill/>
            <a:ln w="1588">
              <a:solidFill>
                <a:srgbClr val="000000"/>
              </a:solidFill>
              <a:prstDash val="solid"/>
              <a:round/>
              <a:headEnd/>
              <a:tailEnd/>
            </a:ln>
          </p:spPr>
          <p:txBody>
            <a:bodyPr/>
            <a:lstStyle/>
            <a:p>
              <a:endParaRPr lang="en-US"/>
            </a:p>
          </p:txBody>
        </p:sp>
        <p:sp>
          <p:nvSpPr>
            <p:cNvPr id="1242590" name="Freeform 1502"/>
            <p:cNvSpPr>
              <a:spLocks/>
            </p:cNvSpPr>
            <p:nvPr/>
          </p:nvSpPr>
          <p:spPr bwMode="auto">
            <a:xfrm>
              <a:off x="3206" y="1415"/>
              <a:ext cx="34" cy="35"/>
            </a:xfrm>
            <a:custGeom>
              <a:avLst/>
              <a:gdLst/>
              <a:ahLst/>
              <a:cxnLst>
                <a:cxn ang="0">
                  <a:pos x="70" y="71"/>
                </a:cxn>
                <a:cxn ang="0">
                  <a:pos x="70" y="71"/>
                </a:cxn>
                <a:cxn ang="0">
                  <a:pos x="62" y="61"/>
                </a:cxn>
                <a:cxn ang="0">
                  <a:pos x="56" y="51"/>
                </a:cxn>
                <a:cxn ang="0">
                  <a:pos x="48" y="42"/>
                </a:cxn>
                <a:cxn ang="0">
                  <a:pos x="39" y="34"/>
                </a:cxn>
                <a:cxn ang="0">
                  <a:pos x="30" y="25"/>
                </a:cxn>
                <a:cxn ang="0">
                  <a:pos x="21" y="17"/>
                </a:cxn>
                <a:cxn ang="0">
                  <a:pos x="9" y="9"/>
                </a:cxn>
                <a:cxn ang="0">
                  <a:pos x="0" y="0"/>
                </a:cxn>
              </a:cxnLst>
              <a:rect l="0" t="0" r="r" b="b"/>
              <a:pathLst>
                <a:path w="70" h="71">
                  <a:moveTo>
                    <a:pt x="70" y="71"/>
                  </a:moveTo>
                  <a:lnTo>
                    <a:pt x="70" y="71"/>
                  </a:lnTo>
                  <a:lnTo>
                    <a:pt x="62" y="61"/>
                  </a:lnTo>
                  <a:lnTo>
                    <a:pt x="56" y="51"/>
                  </a:lnTo>
                  <a:lnTo>
                    <a:pt x="48" y="42"/>
                  </a:lnTo>
                  <a:lnTo>
                    <a:pt x="39" y="34"/>
                  </a:lnTo>
                  <a:lnTo>
                    <a:pt x="30" y="25"/>
                  </a:lnTo>
                  <a:lnTo>
                    <a:pt x="21" y="17"/>
                  </a:lnTo>
                  <a:lnTo>
                    <a:pt x="9" y="9"/>
                  </a:lnTo>
                  <a:lnTo>
                    <a:pt x="0" y="0"/>
                  </a:lnTo>
                </a:path>
              </a:pathLst>
            </a:custGeom>
            <a:noFill/>
            <a:ln w="1588">
              <a:solidFill>
                <a:srgbClr val="000000"/>
              </a:solidFill>
              <a:prstDash val="solid"/>
              <a:round/>
              <a:headEnd/>
              <a:tailEnd/>
            </a:ln>
          </p:spPr>
          <p:txBody>
            <a:bodyPr/>
            <a:lstStyle/>
            <a:p>
              <a:endParaRPr lang="en-US"/>
            </a:p>
          </p:txBody>
        </p:sp>
        <p:sp>
          <p:nvSpPr>
            <p:cNvPr id="1242591" name="Freeform 1503"/>
            <p:cNvSpPr>
              <a:spLocks/>
            </p:cNvSpPr>
            <p:nvPr/>
          </p:nvSpPr>
          <p:spPr bwMode="auto">
            <a:xfrm>
              <a:off x="3182" y="1387"/>
              <a:ext cx="29" cy="11"/>
            </a:xfrm>
            <a:custGeom>
              <a:avLst/>
              <a:gdLst/>
              <a:ahLst/>
              <a:cxnLst>
                <a:cxn ang="0">
                  <a:pos x="58" y="23"/>
                </a:cxn>
                <a:cxn ang="0">
                  <a:pos x="58" y="23"/>
                </a:cxn>
                <a:cxn ang="0">
                  <a:pos x="51" y="20"/>
                </a:cxn>
                <a:cxn ang="0">
                  <a:pos x="45" y="15"/>
                </a:cxn>
                <a:cxn ang="0">
                  <a:pos x="37" y="14"/>
                </a:cxn>
                <a:cxn ang="0">
                  <a:pos x="29" y="11"/>
                </a:cxn>
                <a:cxn ang="0">
                  <a:pos x="20" y="9"/>
                </a:cxn>
                <a:cxn ang="0">
                  <a:pos x="13" y="8"/>
                </a:cxn>
                <a:cxn ang="0">
                  <a:pos x="6" y="5"/>
                </a:cxn>
                <a:cxn ang="0">
                  <a:pos x="0" y="0"/>
                </a:cxn>
              </a:cxnLst>
              <a:rect l="0" t="0" r="r" b="b"/>
              <a:pathLst>
                <a:path w="58" h="23">
                  <a:moveTo>
                    <a:pt x="58" y="23"/>
                  </a:moveTo>
                  <a:lnTo>
                    <a:pt x="58" y="23"/>
                  </a:lnTo>
                  <a:lnTo>
                    <a:pt x="51" y="20"/>
                  </a:lnTo>
                  <a:lnTo>
                    <a:pt x="45" y="15"/>
                  </a:lnTo>
                  <a:lnTo>
                    <a:pt x="37" y="14"/>
                  </a:lnTo>
                  <a:lnTo>
                    <a:pt x="29" y="11"/>
                  </a:lnTo>
                  <a:lnTo>
                    <a:pt x="20" y="9"/>
                  </a:lnTo>
                  <a:lnTo>
                    <a:pt x="13" y="8"/>
                  </a:lnTo>
                  <a:lnTo>
                    <a:pt x="6" y="5"/>
                  </a:lnTo>
                  <a:lnTo>
                    <a:pt x="0" y="0"/>
                  </a:lnTo>
                </a:path>
              </a:pathLst>
            </a:custGeom>
            <a:noFill/>
            <a:ln w="1588">
              <a:solidFill>
                <a:srgbClr val="000000"/>
              </a:solidFill>
              <a:prstDash val="solid"/>
              <a:round/>
              <a:headEnd/>
              <a:tailEnd/>
            </a:ln>
          </p:spPr>
          <p:txBody>
            <a:bodyPr/>
            <a:lstStyle/>
            <a:p>
              <a:endParaRPr lang="en-US"/>
            </a:p>
          </p:txBody>
        </p:sp>
        <p:sp>
          <p:nvSpPr>
            <p:cNvPr id="1242592" name="Freeform 1504"/>
            <p:cNvSpPr>
              <a:spLocks/>
            </p:cNvSpPr>
            <p:nvPr/>
          </p:nvSpPr>
          <p:spPr bwMode="auto">
            <a:xfrm>
              <a:off x="3189" y="1360"/>
              <a:ext cx="24" cy="4"/>
            </a:xfrm>
            <a:custGeom>
              <a:avLst/>
              <a:gdLst/>
              <a:ahLst/>
              <a:cxnLst>
                <a:cxn ang="0">
                  <a:pos x="49" y="0"/>
                </a:cxn>
                <a:cxn ang="0">
                  <a:pos x="49" y="0"/>
                </a:cxn>
                <a:cxn ang="0">
                  <a:pos x="46" y="0"/>
                </a:cxn>
                <a:cxn ang="0">
                  <a:pos x="40" y="0"/>
                </a:cxn>
                <a:cxn ang="0">
                  <a:pos x="32" y="3"/>
                </a:cxn>
                <a:cxn ang="0">
                  <a:pos x="24" y="3"/>
                </a:cxn>
                <a:cxn ang="0">
                  <a:pos x="17" y="4"/>
                </a:cxn>
                <a:cxn ang="0">
                  <a:pos x="9" y="6"/>
                </a:cxn>
                <a:cxn ang="0">
                  <a:pos x="3" y="7"/>
                </a:cxn>
                <a:cxn ang="0">
                  <a:pos x="0" y="7"/>
                </a:cxn>
              </a:cxnLst>
              <a:rect l="0" t="0" r="r" b="b"/>
              <a:pathLst>
                <a:path w="49" h="7">
                  <a:moveTo>
                    <a:pt x="49" y="0"/>
                  </a:moveTo>
                  <a:lnTo>
                    <a:pt x="49" y="0"/>
                  </a:lnTo>
                  <a:lnTo>
                    <a:pt x="46" y="0"/>
                  </a:lnTo>
                  <a:lnTo>
                    <a:pt x="40" y="0"/>
                  </a:lnTo>
                  <a:lnTo>
                    <a:pt x="32" y="3"/>
                  </a:lnTo>
                  <a:lnTo>
                    <a:pt x="24" y="3"/>
                  </a:lnTo>
                  <a:lnTo>
                    <a:pt x="17" y="4"/>
                  </a:lnTo>
                  <a:lnTo>
                    <a:pt x="9" y="6"/>
                  </a:lnTo>
                  <a:lnTo>
                    <a:pt x="3" y="7"/>
                  </a:lnTo>
                  <a:lnTo>
                    <a:pt x="0" y="7"/>
                  </a:lnTo>
                </a:path>
              </a:pathLst>
            </a:custGeom>
            <a:noFill/>
            <a:ln w="1588">
              <a:solidFill>
                <a:srgbClr val="000000"/>
              </a:solidFill>
              <a:prstDash val="solid"/>
              <a:round/>
              <a:headEnd/>
              <a:tailEnd/>
            </a:ln>
          </p:spPr>
          <p:txBody>
            <a:bodyPr/>
            <a:lstStyle/>
            <a:p>
              <a:endParaRPr lang="en-US"/>
            </a:p>
          </p:txBody>
        </p:sp>
        <p:sp>
          <p:nvSpPr>
            <p:cNvPr id="1242593" name="Freeform 1505"/>
            <p:cNvSpPr>
              <a:spLocks/>
            </p:cNvSpPr>
            <p:nvPr/>
          </p:nvSpPr>
          <p:spPr bwMode="auto">
            <a:xfrm>
              <a:off x="3159" y="1327"/>
              <a:ext cx="58" cy="21"/>
            </a:xfrm>
            <a:custGeom>
              <a:avLst/>
              <a:gdLst/>
              <a:ahLst/>
              <a:cxnLst>
                <a:cxn ang="0">
                  <a:pos x="115" y="0"/>
                </a:cxn>
                <a:cxn ang="0">
                  <a:pos x="115" y="0"/>
                </a:cxn>
                <a:cxn ang="0">
                  <a:pos x="101" y="8"/>
                </a:cxn>
                <a:cxn ang="0">
                  <a:pos x="87" y="16"/>
                </a:cxn>
                <a:cxn ang="0">
                  <a:pos x="74" y="20"/>
                </a:cxn>
                <a:cxn ang="0">
                  <a:pos x="59" y="28"/>
                </a:cxn>
                <a:cxn ang="0">
                  <a:pos x="44" y="31"/>
                </a:cxn>
                <a:cxn ang="0">
                  <a:pos x="31" y="35"/>
                </a:cxn>
                <a:cxn ang="0">
                  <a:pos x="15" y="38"/>
                </a:cxn>
                <a:cxn ang="0">
                  <a:pos x="0" y="41"/>
                </a:cxn>
              </a:cxnLst>
              <a:rect l="0" t="0" r="r" b="b"/>
              <a:pathLst>
                <a:path w="115" h="41">
                  <a:moveTo>
                    <a:pt x="115" y="0"/>
                  </a:moveTo>
                  <a:lnTo>
                    <a:pt x="115" y="0"/>
                  </a:lnTo>
                  <a:lnTo>
                    <a:pt x="101" y="8"/>
                  </a:lnTo>
                  <a:lnTo>
                    <a:pt x="87" y="16"/>
                  </a:lnTo>
                  <a:lnTo>
                    <a:pt x="74" y="20"/>
                  </a:lnTo>
                  <a:lnTo>
                    <a:pt x="59" y="28"/>
                  </a:lnTo>
                  <a:lnTo>
                    <a:pt x="44" y="31"/>
                  </a:lnTo>
                  <a:lnTo>
                    <a:pt x="31" y="35"/>
                  </a:lnTo>
                  <a:lnTo>
                    <a:pt x="15" y="38"/>
                  </a:lnTo>
                  <a:lnTo>
                    <a:pt x="0" y="41"/>
                  </a:lnTo>
                </a:path>
              </a:pathLst>
            </a:custGeom>
            <a:noFill/>
            <a:ln w="1588">
              <a:solidFill>
                <a:srgbClr val="000000"/>
              </a:solidFill>
              <a:prstDash val="solid"/>
              <a:round/>
              <a:headEnd/>
              <a:tailEnd/>
            </a:ln>
          </p:spPr>
          <p:txBody>
            <a:bodyPr/>
            <a:lstStyle/>
            <a:p>
              <a:endParaRPr lang="en-US"/>
            </a:p>
          </p:txBody>
        </p:sp>
        <p:sp>
          <p:nvSpPr>
            <p:cNvPr id="1242594" name="Freeform 1506"/>
            <p:cNvSpPr>
              <a:spLocks/>
            </p:cNvSpPr>
            <p:nvPr/>
          </p:nvSpPr>
          <p:spPr bwMode="auto">
            <a:xfrm>
              <a:off x="3244" y="1292"/>
              <a:ext cx="9" cy="21"/>
            </a:xfrm>
            <a:custGeom>
              <a:avLst/>
              <a:gdLst/>
              <a:ahLst/>
              <a:cxnLst>
                <a:cxn ang="0">
                  <a:pos x="18" y="0"/>
                </a:cxn>
                <a:cxn ang="0">
                  <a:pos x="18" y="0"/>
                </a:cxn>
                <a:cxn ang="0">
                  <a:pos x="16" y="15"/>
                </a:cxn>
                <a:cxn ang="0">
                  <a:pos x="9" y="27"/>
                </a:cxn>
                <a:cxn ang="0">
                  <a:pos x="3" y="37"/>
                </a:cxn>
                <a:cxn ang="0">
                  <a:pos x="0" y="41"/>
                </a:cxn>
              </a:cxnLst>
              <a:rect l="0" t="0" r="r" b="b"/>
              <a:pathLst>
                <a:path w="18" h="41">
                  <a:moveTo>
                    <a:pt x="18" y="0"/>
                  </a:moveTo>
                  <a:lnTo>
                    <a:pt x="18" y="0"/>
                  </a:lnTo>
                  <a:lnTo>
                    <a:pt x="16" y="15"/>
                  </a:lnTo>
                  <a:lnTo>
                    <a:pt x="9" y="27"/>
                  </a:lnTo>
                  <a:lnTo>
                    <a:pt x="3" y="37"/>
                  </a:lnTo>
                  <a:lnTo>
                    <a:pt x="0" y="41"/>
                  </a:lnTo>
                </a:path>
              </a:pathLst>
            </a:custGeom>
            <a:noFill/>
            <a:ln w="1588">
              <a:solidFill>
                <a:srgbClr val="000000"/>
              </a:solidFill>
              <a:prstDash val="solid"/>
              <a:round/>
              <a:headEnd/>
              <a:tailEnd/>
            </a:ln>
          </p:spPr>
          <p:txBody>
            <a:bodyPr/>
            <a:lstStyle/>
            <a:p>
              <a:endParaRPr lang="en-US"/>
            </a:p>
          </p:txBody>
        </p:sp>
        <p:sp>
          <p:nvSpPr>
            <p:cNvPr id="1242595" name="Freeform 1507"/>
            <p:cNvSpPr>
              <a:spLocks/>
            </p:cNvSpPr>
            <p:nvPr/>
          </p:nvSpPr>
          <p:spPr bwMode="auto">
            <a:xfrm>
              <a:off x="3235" y="1391"/>
              <a:ext cx="19" cy="20"/>
            </a:xfrm>
            <a:custGeom>
              <a:avLst/>
              <a:gdLst/>
              <a:ahLst/>
              <a:cxnLst>
                <a:cxn ang="0">
                  <a:pos x="38" y="40"/>
                </a:cxn>
                <a:cxn ang="0">
                  <a:pos x="38" y="40"/>
                </a:cxn>
                <a:cxn ang="0">
                  <a:pos x="29" y="29"/>
                </a:cxn>
                <a:cxn ang="0">
                  <a:pos x="20" y="19"/>
                </a:cxn>
                <a:cxn ang="0">
                  <a:pos x="9" y="10"/>
                </a:cxn>
                <a:cxn ang="0">
                  <a:pos x="0" y="0"/>
                </a:cxn>
              </a:cxnLst>
              <a:rect l="0" t="0" r="r" b="b"/>
              <a:pathLst>
                <a:path w="38" h="40">
                  <a:moveTo>
                    <a:pt x="38" y="40"/>
                  </a:moveTo>
                  <a:lnTo>
                    <a:pt x="38" y="40"/>
                  </a:lnTo>
                  <a:lnTo>
                    <a:pt x="29" y="29"/>
                  </a:lnTo>
                  <a:lnTo>
                    <a:pt x="20" y="19"/>
                  </a:lnTo>
                  <a:lnTo>
                    <a:pt x="9" y="10"/>
                  </a:lnTo>
                  <a:lnTo>
                    <a:pt x="0" y="0"/>
                  </a:lnTo>
                </a:path>
              </a:pathLst>
            </a:custGeom>
            <a:noFill/>
            <a:ln w="1588">
              <a:solidFill>
                <a:srgbClr val="000000"/>
              </a:solidFill>
              <a:prstDash val="solid"/>
              <a:round/>
              <a:headEnd/>
              <a:tailEnd/>
            </a:ln>
          </p:spPr>
          <p:txBody>
            <a:bodyPr/>
            <a:lstStyle/>
            <a:p>
              <a:endParaRPr lang="en-US"/>
            </a:p>
          </p:txBody>
        </p:sp>
        <p:sp>
          <p:nvSpPr>
            <p:cNvPr id="1242596" name="Freeform 1508"/>
            <p:cNvSpPr>
              <a:spLocks/>
            </p:cNvSpPr>
            <p:nvPr/>
          </p:nvSpPr>
          <p:spPr bwMode="auto">
            <a:xfrm>
              <a:off x="3260" y="1386"/>
              <a:ext cx="4" cy="20"/>
            </a:xfrm>
            <a:custGeom>
              <a:avLst/>
              <a:gdLst/>
              <a:ahLst/>
              <a:cxnLst>
                <a:cxn ang="0">
                  <a:pos x="0" y="0"/>
                </a:cxn>
                <a:cxn ang="0">
                  <a:pos x="0" y="0"/>
                </a:cxn>
                <a:cxn ang="0">
                  <a:pos x="2" y="7"/>
                </a:cxn>
                <a:cxn ang="0">
                  <a:pos x="2" y="12"/>
                </a:cxn>
                <a:cxn ang="0">
                  <a:pos x="0" y="19"/>
                </a:cxn>
                <a:cxn ang="0">
                  <a:pos x="0" y="25"/>
                </a:cxn>
                <a:cxn ang="0">
                  <a:pos x="0" y="28"/>
                </a:cxn>
                <a:cxn ang="0">
                  <a:pos x="2" y="34"/>
                </a:cxn>
                <a:cxn ang="0">
                  <a:pos x="4" y="37"/>
                </a:cxn>
                <a:cxn ang="0">
                  <a:pos x="8" y="38"/>
                </a:cxn>
              </a:cxnLst>
              <a:rect l="0" t="0" r="r" b="b"/>
              <a:pathLst>
                <a:path w="8" h="38">
                  <a:moveTo>
                    <a:pt x="0" y="0"/>
                  </a:moveTo>
                  <a:lnTo>
                    <a:pt x="0" y="0"/>
                  </a:lnTo>
                  <a:lnTo>
                    <a:pt x="2" y="7"/>
                  </a:lnTo>
                  <a:lnTo>
                    <a:pt x="2" y="12"/>
                  </a:lnTo>
                  <a:lnTo>
                    <a:pt x="0" y="19"/>
                  </a:lnTo>
                  <a:lnTo>
                    <a:pt x="0" y="25"/>
                  </a:lnTo>
                  <a:lnTo>
                    <a:pt x="0" y="28"/>
                  </a:lnTo>
                  <a:lnTo>
                    <a:pt x="2" y="34"/>
                  </a:lnTo>
                  <a:lnTo>
                    <a:pt x="4" y="37"/>
                  </a:lnTo>
                  <a:lnTo>
                    <a:pt x="8" y="38"/>
                  </a:lnTo>
                </a:path>
              </a:pathLst>
            </a:custGeom>
            <a:noFill/>
            <a:ln w="1588">
              <a:solidFill>
                <a:srgbClr val="000000"/>
              </a:solidFill>
              <a:prstDash val="solid"/>
              <a:round/>
              <a:headEnd/>
              <a:tailEnd/>
            </a:ln>
          </p:spPr>
          <p:txBody>
            <a:bodyPr/>
            <a:lstStyle/>
            <a:p>
              <a:endParaRPr lang="en-US"/>
            </a:p>
          </p:txBody>
        </p:sp>
        <p:sp>
          <p:nvSpPr>
            <p:cNvPr id="1242597" name="Freeform 1509"/>
            <p:cNvSpPr>
              <a:spLocks/>
            </p:cNvSpPr>
            <p:nvPr/>
          </p:nvSpPr>
          <p:spPr bwMode="auto">
            <a:xfrm>
              <a:off x="3259" y="1360"/>
              <a:ext cx="4" cy="12"/>
            </a:xfrm>
            <a:custGeom>
              <a:avLst/>
              <a:gdLst/>
              <a:ahLst/>
              <a:cxnLst>
                <a:cxn ang="0">
                  <a:pos x="2" y="0"/>
                </a:cxn>
                <a:cxn ang="0">
                  <a:pos x="2" y="0"/>
                </a:cxn>
                <a:cxn ang="0">
                  <a:pos x="1" y="3"/>
                </a:cxn>
                <a:cxn ang="0">
                  <a:pos x="0" y="6"/>
                </a:cxn>
                <a:cxn ang="0">
                  <a:pos x="0" y="10"/>
                </a:cxn>
                <a:cxn ang="0">
                  <a:pos x="1" y="14"/>
                </a:cxn>
                <a:cxn ang="0">
                  <a:pos x="1" y="17"/>
                </a:cxn>
                <a:cxn ang="0">
                  <a:pos x="2" y="20"/>
                </a:cxn>
                <a:cxn ang="0">
                  <a:pos x="6" y="22"/>
                </a:cxn>
                <a:cxn ang="0">
                  <a:pos x="9" y="23"/>
                </a:cxn>
              </a:cxnLst>
              <a:rect l="0" t="0" r="r" b="b"/>
              <a:pathLst>
                <a:path w="9" h="23">
                  <a:moveTo>
                    <a:pt x="2" y="0"/>
                  </a:moveTo>
                  <a:lnTo>
                    <a:pt x="2" y="0"/>
                  </a:lnTo>
                  <a:lnTo>
                    <a:pt x="1" y="3"/>
                  </a:lnTo>
                  <a:lnTo>
                    <a:pt x="0" y="6"/>
                  </a:lnTo>
                  <a:lnTo>
                    <a:pt x="0" y="10"/>
                  </a:lnTo>
                  <a:lnTo>
                    <a:pt x="1" y="14"/>
                  </a:lnTo>
                  <a:lnTo>
                    <a:pt x="1" y="17"/>
                  </a:lnTo>
                  <a:lnTo>
                    <a:pt x="2" y="20"/>
                  </a:lnTo>
                  <a:lnTo>
                    <a:pt x="6" y="22"/>
                  </a:lnTo>
                  <a:lnTo>
                    <a:pt x="9" y="23"/>
                  </a:lnTo>
                </a:path>
              </a:pathLst>
            </a:custGeom>
            <a:noFill/>
            <a:ln w="1588">
              <a:solidFill>
                <a:srgbClr val="000000"/>
              </a:solidFill>
              <a:prstDash val="solid"/>
              <a:round/>
              <a:headEnd/>
              <a:tailEnd/>
            </a:ln>
          </p:spPr>
          <p:txBody>
            <a:bodyPr/>
            <a:lstStyle/>
            <a:p>
              <a:endParaRPr lang="en-US"/>
            </a:p>
          </p:txBody>
        </p:sp>
        <p:sp>
          <p:nvSpPr>
            <p:cNvPr id="1242598" name="Freeform 1510"/>
            <p:cNvSpPr>
              <a:spLocks/>
            </p:cNvSpPr>
            <p:nvPr/>
          </p:nvSpPr>
          <p:spPr bwMode="auto">
            <a:xfrm>
              <a:off x="3259" y="1343"/>
              <a:ext cx="2" cy="8"/>
            </a:xfrm>
            <a:custGeom>
              <a:avLst/>
              <a:gdLst/>
              <a:ahLst/>
              <a:cxnLst>
                <a:cxn ang="0">
                  <a:pos x="1" y="0"/>
                </a:cxn>
                <a:cxn ang="0">
                  <a:pos x="1" y="0"/>
                </a:cxn>
                <a:cxn ang="0">
                  <a:pos x="0" y="4"/>
                </a:cxn>
                <a:cxn ang="0">
                  <a:pos x="0" y="9"/>
                </a:cxn>
                <a:cxn ang="0">
                  <a:pos x="1" y="13"/>
                </a:cxn>
                <a:cxn ang="0">
                  <a:pos x="4" y="16"/>
                </a:cxn>
              </a:cxnLst>
              <a:rect l="0" t="0" r="r" b="b"/>
              <a:pathLst>
                <a:path w="4" h="16">
                  <a:moveTo>
                    <a:pt x="1" y="0"/>
                  </a:moveTo>
                  <a:lnTo>
                    <a:pt x="1" y="0"/>
                  </a:lnTo>
                  <a:lnTo>
                    <a:pt x="0" y="4"/>
                  </a:lnTo>
                  <a:lnTo>
                    <a:pt x="0" y="9"/>
                  </a:lnTo>
                  <a:lnTo>
                    <a:pt x="1" y="13"/>
                  </a:lnTo>
                  <a:lnTo>
                    <a:pt x="4" y="16"/>
                  </a:lnTo>
                </a:path>
              </a:pathLst>
            </a:custGeom>
            <a:noFill/>
            <a:ln w="1588">
              <a:solidFill>
                <a:srgbClr val="000000"/>
              </a:solidFill>
              <a:prstDash val="solid"/>
              <a:round/>
              <a:headEnd/>
              <a:tailEnd/>
            </a:ln>
          </p:spPr>
          <p:txBody>
            <a:bodyPr/>
            <a:lstStyle/>
            <a:p>
              <a:endParaRPr lang="en-US"/>
            </a:p>
          </p:txBody>
        </p:sp>
        <p:sp>
          <p:nvSpPr>
            <p:cNvPr id="1242599" name="Freeform 1511"/>
            <p:cNvSpPr>
              <a:spLocks/>
            </p:cNvSpPr>
            <p:nvPr/>
          </p:nvSpPr>
          <p:spPr bwMode="auto">
            <a:xfrm>
              <a:off x="3260" y="1321"/>
              <a:ext cx="2" cy="8"/>
            </a:xfrm>
            <a:custGeom>
              <a:avLst/>
              <a:gdLst/>
              <a:ahLst/>
              <a:cxnLst>
                <a:cxn ang="0">
                  <a:pos x="5" y="0"/>
                </a:cxn>
                <a:cxn ang="0">
                  <a:pos x="5" y="0"/>
                </a:cxn>
                <a:cxn ang="0">
                  <a:pos x="1" y="3"/>
                </a:cxn>
                <a:cxn ang="0">
                  <a:pos x="0" y="9"/>
                </a:cxn>
                <a:cxn ang="0">
                  <a:pos x="0" y="14"/>
                </a:cxn>
                <a:cxn ang="0">
                  <a:pos x="1" y="18"/>
                </a:cxn>
              </a:cxnLst>
              <a:rect l="0" t="0" r="r" b="b"/>
              <a:pathLst>
                <a:path w="5" h="18">
                  <a:moveTo>
                    <a:pt x="5" y="0"/>
                  </a:moveTo>
                  <a:lnTo>
                    <a:pt x="5" y="0"/>
                  </a:lnTo>
                  <a:lnTo>
                    <a:pt x="1" y="3"/>
                  </a:lnTo>
                  <a:lnTo>
                    <a:pt x="0" y="9"/>
                  </a:lnTo>
                  <a:lnTo>
                    <a:pt x="0" y="14"/>
                  </a:lnTo>
                  <a:lnTo>
                    <a:pt x="1" y="18"/>
                  </a:lnTo>
                </a:path>
              </a:pathLst>
            </a:custGeom>
            <a:noFill/>
            <a:ln w="1588">
              <a:solidFill>
                <a:srgbClr val="000000"/>
              </a:solidFill>
              <a:prstDash val="solid"/>
              <a:round/>
              <a:headEnd/>
              <a:tailEnd/>
            </a:ln>
          </p:spPr>
          <p:txBody>
            <a:bodyPr/>
            <a:lstStyle/>
            <a:p>
              <a:endParaRPr lang="en-US"/>
            </a:p>
          </p:txBody>
        </p:sp>
        <p:sp>
          <p:nvSpPr>
            <p:cNvPr id="1242600" name="Freeform 1512"/>
            <p:cNvSpPr>
              <a:spLocks/>
            </p:cNvSpPr>
            <p:nvPr/>
          </p:nvSpPr>
          <p:spPr bwMode="auto">
            <a:xfrm>
              <a:off x="3259" y="1301"/>
              <a:ext cx="1" cy="6"/>
            </a:xfrm>
            <a:custGeom>
              <a:avLst/>
              <a:gdLst/>
              <a:ahLst/>
              <a:cxnLst>
                <a:cxn ang="0">
                  <a:pos x="0" y="0"/>
                </a:cxn>
                <a:cxn ang="0">
                  <a:pos x="0" y="0"/>
                </a:cxn>
                <a:cxn ang="0">
                  <a:pos x="0" y="3"/>
                </a:cxn>
                <a:cxn ang="0">
                  <a:pos x="0" y="8"/>
                </a:cxn>
                <a:cxn ang="0">
                  <a:pos x="0" y="11"/>
                </a:cxn>
                <a:cxn ang="0">
                  <a:pos x="1" y="14"/>
                </a:cxn>
              </a:cxnLst>
              <a:rect l="0" t="0" r="r" b="b"/>
              <a:pathLst>
                <a:path w="1" h="14">
                  <a:moveTo>
                    <a:pt x="0" y="0"/>
                  </a:moveTo>
                  <a:lnTo>
                    <a:pt x="0" y="0"/>
                  </a:lnTo>
                  <a:lnTo>
                    <a:pt x="0" y="3"/>
                  </a:lnTo>
                  <a:lnTo>
                    <a:pt x="0" y="8"/>
                  </a:lnTo>
                  <a:lnTo>
                    <a:pt x="0" y="11"/>
                  </a:lnTo>
                  <a:lnTo>
                    <a:pt x="1" y="14"/>
                  </a:lnTo>
                </a:path>
              </a:pathLst>
            </a:custGeom>
            <a:noFill/>
            <a:ln w="1588">
              <a:solidFill>
                <a:srgbClr val="000000"/>
              </a:solidFill>
              <a:prstDash val="solid"/>
              <a:round/>
              <a:headEnd/>
              <a:tailEnd/>
            </a:ln>
          </p:spPr>
          <p:txBody>
            <a:bodyPr/>
            <a:lstStyle/>
            <a:p>
              <a:endParaRPr lang="en-US"/>
            </a:p>
          </p:txBody>
        </p:sp>
        <p:sp>
          <p:nvSpPr>
            <p:cNvPr id="1242601" name="Freeform 1513"/>
            <p:cNvSpPr>
              <a:spLocks/>
            </p:cNvSpPr>
            <p:nvPr/>
          </p:nvSpPr>
          <p:spPr bwMode="auto">
            <a:xfrm>
              <a:off x="2992" y="1350"/>
              <a:ext cx="181" cy="120"/>
            </a:xfrm>
            <a:custGeom>
              <a:avLst/>
              <a:gdLst/>
              <a:ahLst/>
              <a:cxnLst>
                <a:cxn ang="0">
                  <a:pos x="112" y="2"/>
                </a:cxn>
                <a:cxn ang="0">
                  <a:pos x="112" y="2"/>
                </a:cxn>
                <a:cxn ang="0">
                  <a:pos x="109" y="9"/>
                </a:cxn>
                <a:cxn ang="0">
                  <a:pos x="118" y="14"/>
                </a:cxn>
                <a:cxn ang="0">
                  <a:pos x="126" y="24"/>
                </a:cxn>
                <a:cxn ang="0">
                  <a:pos x="140" y="36"/>
                </a:cxn>
                <a:cxn ang="0">
                  <a:pos x="171" y="51"/>
                </a:cxn>
                <a:cxn ang="0">
                  <a:pos x="207" y="64"/>
                </a:cxn>
                <a:cxn ang="0">
                  <a:pos x="248" y="79"/>
                </a:cxn>
                <a:cxn ang="0">
                  <a:pos x="281" y="94"/>
                </a:cxn>
                <a:cxn ang="0">
                  <a:pos x="308" y="109"/>
                </a:cxn>
                <a:cxn ang="0">
                  <a:pos x="331" y="129"/>
                </a:cxn>
                <a:cxn ang="0">
                  <a:pos x="359" y="168"/>
                </a:cxn>
                <a:cxn ang="0">
                  <a:pos x="359" y="190"/>
                </a:cxn>
                <a:cxn ang="0">
                  <a:pos x="362" y="217"/>
                </a:cxn>
                <a:cxn ang="0">
                  <a:pos x="353" y="234"/>
                </a:cxn>
                <a:cxn ang="0">
                  <a:pos x="345" y="237"/>
                </a:cxn>
                <a:cxn ang="0">
                  <a:pos x="327" y="239"/>
                </a:cxn>
                <a:cxn ang="0">
                  <a:pos x="317" y="239"/>
                </a:cxn>
                <a:cxn ang="0">
                  <a:pos x="302" y="209"/>
                </a:cxn>
                <a:cxn ang="0">
                  <a:pos x="290" y="200"/>
                </a:cxn>
                <a:cxn ang="0">
                  <a:pos x="262" y="211"/>
                </a:cxn>
                <a:cxn ang="0">
                  <a:pos x="241" y="217"/>
                </a:cxn>
                <a:cxn ang="0">
                  <a:pos x="236" y="193"/>
                </a:cxn>
                <a:cxn ang="0">
                  <a:pos x="225" y="180"/>
                </a:cxn>
                <a:cxn ang="0">
                  <a:pos x="216" y="169"/>
                </a:cxn>
                <a:cxn ang="0">
                  <a:pos x="212" y="157"/>
                </a:cxn>
                <a:cxn ang="0">
                  <a:pos x="199" y="150"/>
                </a:cxn>
                <a:cxn ang="0">
                  <a:pos x="194" y="141"/>
                </a:cxn>
                <a:cxn ang="0">
                  <a:pos x="187" y="131"/>
                </a:cxn>
                <a:cxn ang="0">
                  <a:pos x="176" y="125"/>
                </a:cxn>
                <a:cxn ang="0">
                  <a:pos x="171" y="113"/>
                </a:cxn>
                <a:cxn ang="0">
                  <a:pos x="155" y="106"/>
                </a:cxn>
                <a:cxn ang="0">
                  <a:pos x="144" y="103"/>
                </a:cxn>
                <a:cxn ang="0">
                  <a:pos x="137" y="100"/>
                </a:cxn>
                <a:cxn ang="0">
                  <a:pos x="119" y="97"/>
                </a:cxn>
                <a:cxn ang="0">
                  <a:pos x="110" y="92"/>
                </a:cxn>
                <a:cxn ang="0">
                  <a:pos x="101" y="92"/>
                </a:cxn>
                <a:cxn ang="0">
                  <a:pos x="94" y="91"/>
                </a:cxn>
                <a:cxn ang="0">
                  <a:pos x="87" y="83"/>
                </a:cxn>
                <a:cxn ang="0">
                  <a:pos x="73" y="88"/>
                </a:cxn>
                <a:cxn ang="0">
                  <a:pos x="68" y="85"/>
                </a:cxn>
                <a:cxn ang="0">
                  <a:pos x="64" y="82"/>
                </a:cxn>
                <a:cxn ang="0">
                  <a:pos x="51" y="86"/>
                </a:cxn>
                <a:cxn ang="0">
                  <a:pos x="36" y="82"/>
                </a:cxn>
                <a:cxn ang="0">
                  <a:pos x="31" y="77"/>
                </a:cxn>
                <a:cxn ang="0">
                  <a:pos x="21" y="73"/>
                </a:cxn>
                <a:cxn ang="0">
                  <a:pos x="0" y="79"/>
                </a:cxn>
                <a:cxn ang="0">
                  <a:pos x="12" y="64"/>
                </a:cxn>
                <a:cxn ang="0">
                  <a:pos x="44" y="39"/>
                </a:cxn>
                <a:cxn ang="0">
                  <a:pos x="64" y="15"/>
                </a:cxn>
                <a:cxn ang="0">
                  <a:pos x="94" y="5"/>
                </a:cxn>
              </a:cxnLst>
              <a:rect l="0" t="0" r="r" b="b"/>
              <a:pathLst>
                <a:path w="362" h="240">
                  <a:moveTo>
                    <a:pt x="94" y="5"/>
                  </a:moveTo>
                  <a:lnTo>
                    <a:pt x="107" y="2"/>
                  </a:lnTo>
                  <a:lnTo>
                    <a:pt x="112" y="2"/>
                  </a:lnTo>
                  <a:lnTo>
                    <a:pt x="114" y="0"/>
                  </a:lnTo>
                  <a:lnTo>
                    <a:pt x="112" y="0"/>
                  </a:lnTo>
                  <a:lnTo>
                    <a:pt x="112" y="2"/>
                  </a:lnTo>
                  <a:lnTo>
                    <a:pt x="110" y="5"/>
                  </a:lnTo>
                  <a:lnTo>
                    <a:pt x="109" y="8"/>
                  </a:lnTo>
                  <a:lnTo>
                    <a:pt x="109" y="9"/>
                  </a:lnTo>
                  <a:lnTo>
                    <a:pt x="110" y="12"/>
                  </a:lnTo>
                  <a:lnTo>
                    <a:pt x="116" y="12"/>
                  </a:lnTo>
                  <a:lnTo>
                    <a:pt x="118" y="14"/>
                  </a:lnTo>
                  <a:lnTo>
                    <a:pt x="121" y="17"/>
                  </a:lnTo>
                  <a:lnTo>
                    <a:pt x="123" y="20"/>
                  </a:lnTo>
                  <a:lnTo>
                    <a:pt x="126" y="24"/>
                  </a:lnTo>
                  <a:lnTo>
                    <a:pt x="127" y="27"/>
                  </a:lnTo>
                  <a:lnTo>
                    <a:pt x="130" y="32"/>
                  </a:lnTo>
                  <a:lnTo>
                    <a:pt x="140" y="36"/>
                  </a:lnTo>
                  <a:lnTo>
                    <a:pt x="150" y="40"/>
                  </a:lnTo>
                  <a:lnTo>
                    <a:pt x="160" y="46"/>
                  </a:lnTo>
                  <a:lnTo>
                    <a:pt x="171" y="51"/>
                  </a:lnTo>
                  <a:lnTo>
                    <a:pt x="182" y="55"/>
                  </a:lnTo>
                  <a:lnTo>
                    <a:pt x="194" y="58"/>
                  </a:lnTo>
                  <a:lnTo>
                    <a:pt x="207" y="64"/>
                  </a:lnTo>
                  <a:lnTo>
                    <a:pt x="219" y="69"/>
                  </a:lnTo>
                  <a:lnTo>
                    <a:pt x="234" y="73"/>
                  </a:lnTo>
                  <a:lnTo>
                    <a:pt x="248" y="79"/>
                  </a:lnTo>
                  <a:lnTo>
                    <a:pt x="258" y="83"/>
                  </a:lnTo>
                  <a:lnTo>
                    <a:pt x="270" y="88"/>
                  </a:lnTo>
                  <a:lnTo>
                    <a:pt x="281" y="94"/>
                  </a:lnTo>
                  <a:lnTo>
                    <a:pt x="290" y="98"/>
                  </a:lnTo>
                  <a:lnTo>
                    <a:pt x="299" y="103"/>
                  </a:lnTo>
                  <a:lnTo>
                    <a:pt x="308" y="109"/>
                  </a:lnTo>
                  <a:lnTo>
                    <a:pt x="317" y="114"/>
                  </a:lnTo>
                  <a:lnTo>
                    <a:pt x="322" y="122"/>
                  </a:lnTo>
                  <a:lnTo>
                    <a:pt x="331" y="129"/>
                  </a:lnTo>
                  <a:lnTo>
                    <a:pt x="341" y="143"/>
                  </a:lnTo>
                  <a:lnTo>
                    <a:pt x="352" y="156"/>
                  </a:lnTo>
                  <a:lnTo>
                    <a:pt x="359" y="168"/>
                  </a:lnTo>
                  <a:lnTo>
                    <a:pt x="361" y="175"/>
                  </a:lnTo>
                  <a:lnTo>
                    <a:pt x="359" y="185"/>
                  </a:lnTo>
                  <a:lnTo>
                    <a:pt x="359" y="190"/>
                  </a:lnTo>
                  <a:lnTo>
                    <a:pt x="361" y="199"/>
                  </a:lnTo>
                  <a:lnTo>
                    <a:pt x="362" y="211"/>
                  </a:lnTo>
                  <a:lnTo>
                    <a:pt x="362" y="217"/>
                  </a:lnTo>
                  <a:lnTo>
                    <a:pt x="358" y="225"/>
                  </a:lnTo>
                  <a:lnTo>
                    <a:pt x="354" y="230"/>
                  </a:lnTo>
                  <a:lnTo>
                    <a:pt x="353" y="234"/>
                  </a:lnTo>
                  <a:lnTo>
                    <a:pt x="352" y="236"/>
                  </a:lnTo>
                  <a:lnTo>
                    <a:pt x="349" y="237"/>
                  </a:lnTo>
                  <a:lnTo>
                    <a:pt x="345" y="237"/>
                  </a:lnTo>
                  <a:lnTo>
                    <a:pt x="340" y="236"/>
                  </a:lnTo>
                  <a:lnTo>
                    <a:pt x="334" y="237"/>
                  </a:lnTo>
                  <a:lnTo>
                    <a:pt x="327" y="239"/>
                  </a:lnTo>
                  <a:lnTo>
                    <a:pt x="322" y="240"/>
                  </a:lnTo>
                  <a:lnTo>
                    <a:pt x="318" y="240"/>
                  </a:lnTo>
                  <a:lnTo>
                    <a:pt x="317" y="239"/>
                  </a:lnTo>
                  <a:lnTo>
                    <a:pt x="308" y="221"/>
                  </a:lnTo>
                  <a:lnTo>
                    <a:pt x="304" y="214"/>
                  </a:lnTo>
                  <a:lnTo>
                    <a:pt x="302" y="209"/>
                  </a:lnTo>
                  <a:lnTo>
                    <a:pt x="296" y="199"/>
                  </a:lnTo>
                  <a:lnTo>
                    <a:pt x="295" y="199"/>
                  </a:lnTo>
                  <a:lnTo>
                    <a:pt x="290" y="200"/>
                  </a:lnTo>
                  <a:lnTo>
                    <a:pt x="281" y="205"/>
                  </a:lnTo>
                  <a:lnTo>
                    <a:pt x="271" y="208"/>
                  </a:lnTo>
                  <a:lnTo>
                    <a:pt x="262" y="211"/>
                  </a:lnTo>
                  <a:lnTo>
                    <a:pt x="257" y="212"/>
                  </a:lnTo>
                  <a:lnTo>
                    <a:pt x="250" y="214"/>
                  </a:lnTo>
                  <a:lnTo>
                    <a:pt x="241" y="217"/>
                  </a:lnTo>
                  <a:lnTo>
                    <a:pt x="241" y="214"/>
                  </a:lnTo>
                  <a:lnTo>
                    <a:pt x="239" y="205"/>
                  </a:lnTo>
                  <a:lnTo>
                    <a:pt x="236" y="193"/>
                  </a:lnTo>
                  <a:lnTo>
                    <a:pt x="232" y="184"/>
                  </a:lnTo>
                  <a:lnTo>
                    <a:pt x="228" y="181"/>
                  </a:lnTo>
                  <a:lnTo>
                    <a:pt x="225" y="180"/>
                  </a:lnTo>
                  <a:lnTo>
                    <a:pt x="219" y="175"/>
                  </a:lnTo>
                  <a:lnTo>
                    <a:pt x="217" y="172"/>
                  </a:lnTo>
                  <a:lnTo>
                    <a:pt x="216" y="169"/>
                  </a:lnTo>
                  <a:lnTo>
                    <a:pt x="216" y="165"/>
                  </a:lnTo>
                  <a:lnTo>
                    <a:pt x="213" y="160"/>
                  </a:lnTo>
                  <a:lnTo>
                    <a:pt x="212" y="157"/>
                  </a:lnTo>
                  <a:lnTo>
                    <a:pt x="209" y="154"/>
                  </a:lnTo>
                  <a:lnTo>
                    <a:pt x="204" y="153"/>
                  </a:lnTo>
                  <a:lnTo>
                    <a:pt x="199" y="150"/>
                  </a:lnTo>
                  <a:lnTo>
                    <a:pt x="195" y="148"/>
                  </a:lnTo>
                  <a:lnTo>
                    <a:pt x="194" y="144"/>
                  </a:lnTo>
                  <a:lnTo>
                    <a:pt x="194" y="141"/>
                  </a:lnTo>
                  <a:lnTo>
                    <a:pt x="194" y="138"/>
                  </a:lnTo>
                  <a:lnTo>
                    <a:pt x="193" y="134"/>
                  </a:lnTo>
                  <a:lnTo>
                    <a:pt x="187" y="131"/>
                  </a:lnTo>
                  <a:lnTo>
                    <a:pt x="184" y="129"/>
                  </a:lnTo>
                  <a:lnTo>
                    <a:pt x="178" y="126"/>
                  </a:lnTo>
                  <a:lnTo>
                    <a:pt x="176" y="125"/>
                  </a:lnTo>
                  <a:lnTo>
                    <a:pt x="171" y="119"/>
                  </a:lnTo>
                  <a:lnTo>
                    <a:pt x="171" y="114"/>
                  </a:lnTo>
                  <a:lnTo>
                    <a:pt x="171" y="113"/>
                  </a:lnTo>
                  <a:lnTo>
                    <a:pt x="166" y="110"/>
                  </a:lnTo>
                  <a:lnTo>
                    <a:pt x="160" y="107"/>
                  </a:lnTo>
                  <a:lnTo>
                    <a:pt x="155" y="106"/>
                  </a:lnTo>
                  <a:lnTo>
                    <a:pt x="149" y="106"/>
                  </a:lnTo>
                  <a:lnTo>
                    <a:pt x="146" y="106"/>
                  </a:lnTo>
                  <a:lnTo>
                    <a:pt x="144" y="103"/>
                  </a:lnTo>
                  <a:lnTo>
                    <a:pt x="141" y="101"/>
                  </a:lnTo>
                  <a:lnTo>
                    <a:pt x="137" y="98"/>
                  </a:lnTo>
                  <a:lnTo>
                    <a:pt x="137" y="100"/>
                  </a:lnTo>
                  <a:lnTo>
                    <a:pt x="136" y="98"/>
                  </a:lnTo>
                  <a:lnTo>
                    <a:pt x="130" y="97"/>
                  </a:lnTo>
                  <a:lnTo>
                    <a:pt x="119" y="97"/>
                  </a:lnTo>
                  <a:lnTo>
                    <a:pt x="117" y="95"/>
                  </a:lnTo>
                  <a:lnTo>
                    <a:pt x="114" y="94"/>
                  </a:lnTo>
                  <a:lnTo>
                    <a:pt x="110" y="92"/>
                  </a:lnTo>
                  <a:lnTo>
                    <a:pt x="108" y="92"/>
                  </a:lnTo>
                  <a:lnTo>
                    <a:pt x="104" y="92"/>
                  </a:lnTo>
                  <a:lnTo>
                    <a:pt x="101" y="92"/>
                  </a:lnTo>
                  <a:lnTo>
                    <a:pt x="99" y="91"/>
                  </a:lnTo>
                  <a:lnTo>
                    <a:pt x="95" y="91"/>
                  </a:lnTo>
                  <a:lnTo>
                    <a:pt x="94" y="91"/>
                  </a:lnTo>
                  <a:lnTo>
                    <a:pt x="92" y="86"/>
                  </a:lnTo>
                  <a:lnTo>
                    <a:pt x="91" y="83"/>
                  </a:lnTo>
                  <a:lnTo>
                    <a:pt x="87" y="83"/>
                  </a:lnTo>
                  <a:lnTo>
                    <a:pt x="85" y="83"/>
                  </a:lnTo>
                  <a:lnTo>
                    <a:pt x="78" y="85"/>
                  </a:lnTo>
                  <a:lnTo>
                    <a:pt x="73" y="88"/>
                  </a:lnTo>
                  <a:lnTo>
                    <a:pt x="69" y="88"/>
                  </a:lnTo>
                  <a:lnTo>
                    <a:pt x="68" y="88"/>
                  </a:lnTo>
                  <a:lnTo>
                    <a:pt x="68" y="85"/>
                  </a:lnTo>
                  <a:lnTo>
                    <a:pt x="68" y="82"/>
                  </a:lnTo>
                  <a:lnTo>
                    <a:pt x="67" y="82"/>
                  </a:lnTo>
                  <a:lnTo>
                    <a:pt x="64" y="82"/>
                  </a:lnTo>
                  <a:lnTo>
                    <a:pt x="59" y="83"/>
                  </a:lnTo>
                  <a:lnTo>
                    <a:pt x="55" y="85"/>
                  </a:lnTo>
                  <a:lnTo>
                    <a:pt x="51" y="86"/>
                  </a:lnTo>
                  <a:lnTo>
                    <a:pt x="46" y="85"/>
                  </a:lnTo>
                  <a:lnTo>
                    <a:pt x="42" y="83"/>
                  </a:lnTo>
                  <a:lnTo>
                    <a:pt x="36" y="82"/>
                  </a:lnTo>
                  <a:lnTo>
                    <a:pt x="32" y="80"/>
                  </a:lnTo>
                  <a:lnTo>
                    <a:pt x="31" y="80"/>
                  </a:lnTo>
                  <a:lnTo>
                    <a:pt x="31" y="77"/>
                  </a:lnTo>
                  <a:lnTo>
                    <a:pt x="32" y="73"/>
                  </a:lnTo>
                  <a:lnTo>
                    <a:pt x="31" y="71"/>
                  </a:lnTo>
                  <a:lnTo>
                    <a:pt x="21" y="73"/>
                  </a:lnTo>
                  <a:lnTo>
                    <a:pt x="14" y="77"/>
                  </a:lnTo>
                  <a:lnTo>
                    <a:pt x="4" y="79"/>
                  </a:lnTo>
                  <a:lnTo>
                    <a:pt x="0" y="79"/>
                  </a:lnTo>
                  <a:lnTo>
                    <a:pt x="0" y="77"/>
                  </a:lnTo>
                  <a:lnTo>
                    <a:pt x="4" y="71"/>
                  </a:lnTo>
                  <a:lnTo>
                    <a:pt x="12" y="64"/>
                  </a:lnTo>
                  <a:lnTo>
                    <a:pt x="23" y="55"/>
                  </a:lnTo>
                  <a:lnTo>
                    <a:pt x="33" y="46"/>
                  </a:lnTo>
                  <a:lnTo>
                    <a:pt x="44" y="39"/>
                  </a:lnTo>
                  <a:lnTo>
                    <a:pt x="53" y="32"/>
                  </a:lnTo>
                  <a:lnTo>
                    <a:pt x="62" y="26"/>
                  </a:lnTo>
                  <a:lnTo>
                    <a:pt x="64" y="15"/>
                  </a:lnTo>
                  <a:lnTo>
                    <a:pt x="73" y="11"/>
                  </a:lnTo>
                  <a:lnTo>
                    <a:pt x="83" y="8"/>
                  </a:lnTo>
                  <a:lnTo>
                    <a:pt x="94" y="5"/>
                  </a:lnTo>
                  <a:close/>
                </a:path>
              </a:pathLst>
            </a:custGeom>
            <a:solidFill>
              <a:srgbClr val="FFFFFF"/>
            </a:solidFill>
            <a:ln w="9525">
              <a:noFill/>
              <a:round/>
              <a:headEnd/>
              <a:tailEnd/>
            </a:ln>
          </p:spPr>
          <p:txBody>
            <a:bodyPr/>
            <a:lstStyle/>
            <a:p>
              <a:endParaRPr lang="en-US"/>
            </a:p>
          </p:txBody>
        </p:sp>
        <p:sp>
          <p:nvSpPr>
            <p:cNvPr id="1242602" name="Freeform 1514"/>
            <p:cNvSpPr>
              <a:spLocks/>
            </p:cNvSpPr>
            <p:nvPr/>
          </p:nvSpPr>
          <p:spPr bwMode="auto">
            <a:xfrm>
              <a:off x="2992" y="1350"/>
              <a:ext cx="181" cy="120"/>
            </a:xfrm>
            <a:custGeom>
              <a:avLst/>
              <a:gdLst/>
              <a:ahLst/>
              <a:cxnLst>
                <a:cxn ang="0">
                  <a:pos x="107" y="2"/>
                </a:cxn>
                <a:cxn ang="0">
                  <a:pos x="112" y="0"/>
                </a:cxn>
                <a:cxn ang="0">
                  <a:pos x="109" y="8"/>
                </a:cxn>
                <a:cxn ang="0">
                  <a:pos x="116" y="12"/>
                </a:cxn>
                <a:cxn ang="0">
                  <a:pos x="123" y="20"/>
                </a:cxn>
                <a:cxn ang="0">
                  <a:pos x="130" y="32"/>
                </a:cxn>
                <a:cxn ang="0">
                  <a:pos x="160" y="46"/>
                </a:cxn>
                <a:cxn ang="0">
                  <a:pos x="194" y="58"/>
                </a:cxn>
                <a:cxn ang="0">
                  <a:pos x="234" y="73"/>
                </a:cxn>
                <a:cxn ang="0">
                  <a:pos x="270" y="88"/>
                </a:cxn>
                <a:cxn ang="0">
                  <a:pos x="299" y="103"/>
                </a:cxn>
                <a:cxn ang="0">
                  <a:pos x="322" y="122"/>
                </a:cxn>
                <a:cxn ang="0">
                  <a:pos x="352" y="156"/>
                </a:cxn>
                <a:cxn ang="0">
                  <a:pos x="359" y="185"/>
                </a:cxn>
                <a:cxn ang="0">
                  <a:pos x="362" y="211"/>
                </a:cxn>
                <a:cxn ang="0">
                  <a:pos x="354" y="230"/>
                </a:cxn>
                <a:cxn ang="0">
                  <a:pos x="349" y="237"/>
                </a:cxn>
                <a:cxn ang="0">
                  <a:pos x="334" y="237"/>
                </a:cxn>
                <a:cxn ang="0">
                  <a:pos x="318" y="240"/>
                </a:cxn>
                <a:cxn ang="0">
                  <a:pos x="304" y="214"/>
                </a:cxn>
                <a:cxn ang="0">
                  <a:pos x="295" y="199"/>
                </a:cxn>
                <a:cxn ang="0">
                  <a:pos x="271" y="208"/>
                </a:cxn>
                <a:cxn ang="0">
                  <a:pos x="250" y="214"/>
                </a:cxn>
                <a:cxn ang="0">
                  <a:pos x="239" y="205"/>
                </a:cxn>
                <a:cxn ang="0">
                  <a:pos x="228" y="181"/>
                </a:cxn>
                <a:cxn ang="0">
                  <a:pos x="217" y="172"/>
                </a:cxn>
                <a:cxn ang="0">
                  <a:pos x="213" y="160"/>
                </a:cxn>
                <a:cxn ang="0">
                  <a:pos x="204" y="153"/>
                </a:cxn>
                <a:cxn ang="0">
                  <a:pos x="194" y="144"/>
                </a:cxn>
                <a:cxn ang="0">
                  <a:pos x="193" y="134"/>
                </a:cxn>
                <a:cxn ang="0">
                  <a:pos x="178" y="126"/>
                </a:cxn>
                <a:cxn ang="0">
                  <a:pos x="171" y="114"/>
                </a:cxn>
                <a:cxn ang="0">
                  <a:pos x="160" y="107"/>
                </a:cxn>
                <a:cxn ang="0">
                  <a:pos x="146" y="106"/>
                </a:cxn>
                <a:cxn ang="0">
                  <a:pos x="137" y="98"/>
                </a:cxn>
                <a:cxn ang="0">
                  <a:pos x="130" y="97"/>
                </a:cxn>
                <a:cxn ang="0">
                  <a:pos x="114" y="94"/>
                </a:cxn>
                <a:cxn ang="0">
                  <a:pos x="104" y="92"/>
                </a:cxn>
                <a:cxn ang="0">
                  <a:pos x="95" y="91"/>
                </a:cxn>
                <a:cxn ang="0">
                  <a:pos x="91" y="83"/>
                </a:cxn>
                <a:cxn ang="0">
                  <a:pos x="78" y="85"/>
                </a:cxn>
                <a:cxn ang="0">
                  <a:pos x="68" y="88"/>
                </a:cxn>
                <a:cxn ang="0">
                  <a:pos x="67" y="82"/>
                </a:cxn>
                <a:cxn ang="0">
                  <a:pos x="55" y="85"/>
                </a:cxn>
                <a:cxn ang="0">
                  <a:pos x="42" y="83"/>
                </a:cxn>
                <a:cxn ang="0">
                  <a:pos x="31" y="80"/>
                </a:cxn>
                <a:cxn ang="0">
                  <a:pos x="31" y="71"/>
                </a:cxn>
                <a:cxn ang="0">
                  <a:pos x="4" y="79"/>
                </a:cxn>
                <a:cxn ang="0">
                  <a:pos x="4" y="71"/>
                </a:cxn>
                <a:cxn ang="0">
                  <a:pos x="33" y="46"/>
                </a:cxn>
                <a:cxn ang="0">
                  <a:pos x="62" y="26"/>
                </a:cxn>
                <a:cxn ang="0">
                  <a:pos x="83" y="8"/>
                </a:cxn>
              </a:cxnLst>
              <a:rect l="0" t="0" r="r" b="b"/>
              <a:pathLst>
                <a:path w="362" h="240">
                  <a:moveTo>
                    <a:pt x="94" y="5"/>
                  </a:moveTo>
                  <a:lnTo>
                    <a:pt x="94" y="5"/>
                  </a:lnTo>
                  <a:lnTo>
                    <a:pt x="107" y="2"/>
                  </a:lnTo>
                  <a:lnTo>
                    <a:pt x="112" y="2"/>
                  </a:lnTo>
                  <a:lnTo>
                    <a:pt x="114" y="0"/>
                  </a:lnTo>
                  <a:lnTo>
                    <a:pt x="112" y="0"/>
                  </a:lnTo>
                  <a:lnTo>
                    <a:pt x="112" y="2"/>
                  </a:lnTo>
                  <a:lnTo>
                    <a:pt x="110" y="5"/>
                  </a:lnTo>
                  <a:lnTo>
                    <a:pt x="109" y="8"/>
                  </a:lnTo>
                  <a:lnTo>
                    <a:pt x="109" y="9"/>
                  </a:lnTo>
                  <a:lnTo>
                    <a:pt x="110" y="12"/>
                  </a:lnTo>
                  <a:lnTo>
                    <a:pt x="116" y="12"/>
                  </a:lnTo>
                  <a:lnTo>
                    <a:pt x="118" y="14"/>
                  </a:lnTo>
                  <a:lnTo>
                    <a:pt x="121" y="17"/>
                  </a:lnTo>
                  <a:lnTo>
                    <a:pt x="123" y="20"/>
                  </a:lnTo>
                  <a:lnTo>
                    <a:pt x="126" y="24"/>
                  </a:lnTo>
                  <a:lnTo>
                    <a:pt x="127" y="27"/>
                  </a:lnTo>
                  <a:lnTo>
                    <a:pt x="130" y="32"/>
                  </a:lnTo>
                  <a:lnTo>
                    <a:pt x="140" y="36"/>
                  </a:lnTo>
                  <a:lnTo>
                    <a:pt x="150" y="40"/>
                  </a:lnTo>
                  <a:lnTo>
                    <a:pt x="160" y="46"/>
                  </a:lnTo>
                  <a:lnTo>
                    <a:pt x="171" y="51"/>
                  </a:lnTo>
                  <a:lnTo>
                    <a:pt x="182" y="55"/>
                  </a:lnTo>
                  <a:lnTo>
                    <a:pt x="194" y="58"/>
                  </a:lnTo>
                  <a:lnTo>
                    <a:pt x="207" y="64"/>
                  </a:lnTo>
                  <a:lnTo>
                    <a:pt x="219" y="69"/>
                  </a:lnTo>
                  <a:lnTo>
                    <a:pt x="234" y="73"/>
                  </a:lnTo>
                  <a:lnTo>
                    <a:pt x="248" y="79"/>
                  </a:lnTo>
                  <a:lnTo>
                    <a:pt x="258" y="83"/>
                  </a:lnTo>
                  <a:lnTo>
                    <a:pt x="270" y="88"/>
                  </a:lnTo>
                  <a:lnTo>
                    <a:pt x="281" y="94"/>
                  </a:lnTo>
                  <a:lnTo>
                    <a:pt x="290" y="98"/>
                  </a:lnTo>
                  <a:lnTo>
                    <a:pt x="299" y="103"/>
                  </a:lnTo>
                  <a:lnTo>
                    <a:pt x="308" y="109"/>
                  </a:lnTo>
                  <a:lnTo>
                    <a:pt x="317" y="114"/>
                  </a:lnTo>
                  <a:lnTo>
                    <a:pt x="322" y="122"/>
                  </a:lnTo>
                  <a:lnTo>
                    <a:pt x="331" y="129"/>
                  </a:lnTo>
                  <a:lnTo>
                    <a:pt x="341" y="143"/>
                  </a:lnTo>
                  <a:lnTo>
                    <a:pt x="352" y="156"/>
                  </a:lnTo>
                  <a:lnTo>
                    <a:pt x="359" y="168"/>
                  </a:lnTo>
                  <a:lnTo>
                    <a:pt x="361" y="175"/>
                  </a:lnTo>
                  <a:lnTo>
                    <a:pt x="359" y="185"/>
                  </a:lnTo>
                  <a:lnTo>
                    <a:pt x="359" y="190"/>
                  </a:lnTo>
                  <a:lnTo>
                    <a:pt x="361" y="199"/>
                  </a:lnTo>
                  <a:lnTo>
                    <a:pt x="362" y="211"/>
                  </a:lnTo>
                  <a:lnTo>
                    <a:pt x="362" y="217"/>
                  </a:lnTo>
                  <a:lnTo>
                    <a:pt x="358" y="225"/>
                  </a:lnTo>
                  <a:lnTo>
                    <a:pt x="354" y="230"/>
                  </a:lnTo>
                  <a:lnTo>
                    <a:pt x="353" y="234"/>
                  </a:lnTo>
                  <a:lnTo>
                    <a:pt x="352" y="236"/>
                  </a:lnTo>
                  <a:lnTo>
                    <a:pt x="349" y="237"/>
                  </a:lnTo>
                  <a:lnTo>
                    <a:pt x="345" y="237"/>
                  </a:lnTo>
                  <a:lnTo>
                    <a:pt x="340" y="236"/>
                  </a:lnTo>
                  <a:lnTo>
                    <a:pt x="334" y="237"/>
                  </a:lnTo>
                  <a:lnTo>
                    <a:pt x="327" y="239"/>
                  </a:lnTo>
                  <a:lnTo>
                    <a:pt x="322" y="240"/>
                  </a:lnTo>
                  <a:lnTo>
                    <a:pt x="318" y="240"/>
                  </a:lnTo>
                  <a:lnTo>
                    <a:pt x="317" y="239"/>
                  </a:lnTo>
                  <a:lnTo>
                    <a:pt x="308" y="221"/>
                  </a:lnTo>
                  <a:lnTo>
                    <a:pt x="304" y="214"/>
                  </a:lnTo>
                  <a:lnTo>
                    <a:pt x="302" y="209"/>
                  </a:lnTo>
                  <a:lnTo>
                    <a:pt x="296" y="199"/>
                  </a:lnTo>
                  <a:lnTo>
                    <a:pt x="295" y="199"/>
                  </a:lnTo>
                  <a:lnTo>
                    <a:pt x="290" y="200"/>
                  </a:lnTo>
                  <a:lnTo>
                    <a:pt x="281" y="205"/>
                  </a:lnTo>
                  <a:lnTo>
                    <a:pt x="271" y="208"/>
                  </a:lnTo>
                  <a:lnTo>
                    <a:pt x="262" y="211"/>
                  </a:lnTo>
                  <a:lnTo>
                    <a:pt x="257" y="212"/>
                  </a:lnTo>
                  <a:lnTo>
                    <a:pt x="250" y="214"/>
                  </a:lnTo>
                  <a:lnTo>
                    <a:pt x="241" y="217"/>
                  </a:lnTo>
                  <a:lnTo>
                    <a:pt x="241" y="214"/>
                  </a:lnTo>
                  <a:lnTo>
                    <a:pt x="239" y="205"/>
                  </a:lnTo>
                  <a:lnTo>
                    <a:pt x="236" y="193"/>
                  </a:lnTo>
                  <a:lnTo>
                    <a:pt x="232" y="184"/>
                  </a:lnTo>
                  <a:lnTo>
                    <a:pt x="228" y="181"/>
                  </a:lnTo>
                  <a:lnTo>
                    <a:pt x="225" y="180"/>
                  </a:lnTo>
                  <a:lnTo>
                    <a:pt x="219" y="175"/>
                  </a:lnTo>
                  <a:lnTo>
                    <a:pt x="217" y="172"/>
                  </a:lnTo>
                  <a:lnTo>
                    <a:pt x="216" y="169"/>
                  </a:lnTo>
                  <a:lnTo>
                    <a:pt x="216" y="165"/>
                  </a:lnTo>
                  <a:lnTo>
                    <a:pt x="213" y="160"/>
                  </a:lnTo>
                  <a:lnTo>
                    <a:pt x="212" y="157"/>
                  </a:lnTo>
                  <a:lnTo>
                    <a:pt x="209" y="154"/>
                  </a:lnTo>
                  <a:lnTo>
                    <a:pt x="204" y="153"/>
                  </a:lnTo>
                  <a:lnTo>
                    <a:pt x="199" y="150"/>
                  </a:lnTo>
                  <a:lnTo>
                    <a:pt x="195" y="148"/>
                  </a:lnTo>
                  <a:lnTo>
                    <a:pt x="194" y="144"/>
                  </a:lnTo>
                  <a:lnTo>
                    <a:pt x="194" y="141"/>
                  </a:lnTo>
                  <a:lnTo>
                    <a:pt x="194" y="138"/>
                  </a:lnTo>
                  <a:lnTo>
                    <a:pt x="193" y="134"/>
                  </a:lnTo>
                  <a:lnTo>
                    <a:pt x="187" y="131"/>
                  </a:lnTo>
                  <a:lnTo>
                    <a:pt x="184" y="129"/>
                  </a:lnTo>
                  <a:lnTo>
                    <a:pt x="178" y="126"/>
                  </a:lnTo>
                  <a:lnTo>
                    <a:pt x="176" y="125"/>
                  </a:lnTo>
                  <a:lnTo>
                    <a:pt x="171" y="119"/>
                  </a:lnTo>
                  <a:lnTo>
                    <a:pt x="171" y="114"/>
                  </a:lnTo>
                  <a:lnTo>
                    <a:pt x="171" y="113"/>
                  </a:lnTo>
                  <a:lnTo>
                    <a:pt x="166" y="110"/>
                  </a:lnTo>
                  <a:lnTo>
                    <a:pt x="160" y="107"/>
                  </a:lnTo>
                  <a:lnTo>
                    <a:pt x="155" y="106"/>
                  </a:lnTo>
                  <a:lnTo>
                    <a:pt x="149" y="106"/>
                  </a:lnTo>
                  <a:lnTo>
                    <a:pt x="146" y="106"/>
                  </a:lnTo>
                  <a:lnTo>
                    <a:pt x="144" y="103"/>
                  </a:lnTo>
                  <a:lnTo>
                    <a:pt x="141" y="101"/>
                  </a:lnTo>
                  <a:lnTo>
                    <a:pt x="137" y="98"/>
                  </a:lnTo>
                  <a:lnTo>
                    <a:pt x="137" y="100"/>
                  </a:lnTo>
                  <a:lnTo>
                    <a:pt x="136" y="98"/>
                  </a:lnTo>
                  <a:lnTo>
                    <a:pt x="130" y="97"/>
                  </a:lnTo>
                  <a:lnTo>
                    <a:pt x="119" y="97"/>
                  </a:lnTo>
                  <a:lnTo>
                    <a:pt x="117" y="95"/>
                  </a:lnTo>
                  <a:lnTo>
                    <a:pt x="114" y="94"/>
                  </a:lnTo>
                  <a:lnTo>
                    <a:pt x="110" y="92"/>
                  </a:lnTo>
                  <a:lnTo>
                    <a:pt x="108" y="92"/>
                  </a:lnTo>
                  <a:lnTo>
                    <a:pt x="104" y="92"/>
                  </a:lnTo>
                  <a:lnTo>
                    <a:pt x="101" y="92"/>
                  </a:lnTo>
                  <a:lnTo>
                    <a:pt x="99" y="91"/>
                  </a:lnTo>
                  <a:lnTo>
                    <a:pt x="95" y="91"/>
                  </a:lnTo>
                  <a:lnTo>
                    <a:pt x="94" y="91"/>
                  </a:lnTo>
                  <a:lnTo>
                    <a:pt x="92" y="86"/>
                  </a:lnTo>
                  <a:lnTo>
                    <a:pt x="91" y="83"/>
                  </a:lnTo>
                  <a:lnTo>
                    <a:pt x="87" y="83"/>
                  </a:lnTo>
                  <a:lnTo>
                    <a:pt x="85" y="83"/>
                  </a:lnTo>
                  <a:lnTo>
                    <a:pt x="78" y="85"/>
                  </a:lnTo>
                  <a:lnTo>
                    <a:pt x="73" y="88"/>
                  </a:lnTo>
                  <a:lnTo>
                    <a:pt x="69" y="88"/>
                  </a:lnTo>
                  <a:lnTo>
                    <a:pt x="68" y="88"/>
                  </a:lnTo>
                  <a:lnTo>
                    <a:pt x="68" y="85"/>
                  </a:lnTo>
                  <a:lnTo>
                    <a:pt x="68" y="82"/>
                  </a:lnTo>
                  <a:lnTo>
                    <a:pt x="67" y="82"/>
                  </a:lnTo>
                  <a:lnTo>
                    <a:pt x="64" y="82"/>
                  </a:lnTo>
                  <a:lnTo>
                    <a:pt x="59" y="83"/>
                  </a:lnTo>
                  <a:lnTo>
                    <a:pt x="55" y="85"/>
                  </a:lnTo>
                  <a:lnTo>
                    <a:pt x="51" y="86"/>
                  </a:lnTo>
                  <a:lnTo>
                    <a:pt x="46" y="85"/>
                  </a:lnTo>
                  <a:lnTo>
                    <a:pt x="42" y="83"/>
                  </a:lnTo>
                  <a:lnTo>
                    <a:pt x="36" y="82"/>
                  </a:lnTo>
                  <a:lnTo>
                    <a:pt x="32" y="80"/>
                  </a:lnTo>
                  <a:lnTo>
                    <a:pt x="31" y="80"/>
                  </a:lnTo>
                  <a:lnTo>
                    <a:pt x="31" y="77"/>
                  </a:lnTo>
                  <a:lnTo>
                    <a:pt x="32" y="73"/>
                  </a:lnTo>
                  <a:lnTo>
                    <a:pt x="31" y="71"/>
                  </a:lnTo>
                  <a:lnTo>
                    <a:pt x="21" y="73"/>
                  </a:lnTo>
                  <a:lnTo>
                    <a:pt x="14" y="77"/>
                  </a:lnTo>
                  <a:lnTo>
                    <a:pt x="4" y="79"/>
                  </a:lnTo>
                  <a:lnTo>
                    <a:pt x="0" y="79"/>
                  </a:lnTo>
                  <a:lnTo>
                    <a:pt x="0" y="77"/>
                  </a:lnTo>
                  <a:lnTo>
                    <a:pt x="4" y="71"/>
                  </a:lnTo>
                  <a:lnTo>
                    <a:pt x="12" y="64"/>
                  </a:lnTo>
                  <a:lnTo>
                    <a:pt x="23" y="55"/>
                  </a:lnTo>
                  <a:lnTo>
                    <a:pt x="33" y="46"/>
                  </a:lnTo>
                  <a:lnTo>
                    <a:pt x="44" y="39"/>
                  </a:lnTo>
                  <a:lnTo>
                    <a:pt x="53" y="32"/>
                  </a:lnTo>
                  <a:lnTo>
                    <a:pt x="62" y="26"/>
                  </a:lnTo>
                  <a:lnTo>
                    <a:pt x="64" y="15"/>
                  </a:lnTo>
                  <a:lnTo>
                    <a:pt x="73" y="11"/>
                  </a:lnTo>
                  <a:lnTo>
                    <a:pt x="83" y="8"/>
                  </a:lnTo>
                  <a:lnTo>
                    <a:pt x="94" y="5"/>
                  </a:lnTo>
                  <a:close/>
                </a:path>
              </a:pathLst>
            </a:custGeom>
            <a:noFill/>
            <a:ln w="1588">
              <a:solidFill>
                <a:srgbClr val="000000"/>
              </a:solidFill>
              <a:prstDash val="solid"/>
              <a:round/>
              <a:headEnd/>
              <a:tailEnd/>
            </a:ln>
          </p:spPr>
          <p:txBody>
            <a:bodyPr/>
            <a:lstStyle/>
            <a:p>
              <a:endParaRPr lang="en-US"/>
            </a:p>
          </p:txBody>
        </p:sp>
        <p:sp>
          <p:nvSpPr>
            <p:cNvPr id="1242603" name="Freeform 1515"/>
            <p:cNvSpPr>
              <a:spLocks/>
            </p:cNvSpPr>
            <p:nvPr/>
          </p:nvSpPr>
          <p:spPr bwMode="auto">
            <a:xfrm>
              <a:off x="3100" y="1407"/>
              <a:ext cx="72" cy="110"/>
            </a:xfrm>
            <a:custGeom>
              <a:avLst/>
              <a:gdLst/>
              <a:ahLst/>
              <a:cxnLst>
                <a:cxn ang="0">
                  <a:pos x="143" y="220"/>
                </a:cxn>
                <a:cxn ang="0">
                  <a:pos x="143" y="220"/>
                </a:cxn>
                <a:cxn ang="0">
                  <a:pos x="137" y="205"/>
                </a:cxn>
                <a:cxn ang="0">
                  <a:pos x="128" y="184"/>
                </a:cxn>
                <a:cxn ang="0">
                  <a:pos x="118" y="159"/>
                </a:cxn>
                <a:cxn ang="0">
                  <a:pos x="106" y="132"/>
                </a:cxn>
                <a:cxn ang="0">
                  <a:pos x="92" y="106"/>
                </a:cxn>
                <a:cxn ang="0">
                  <a:pos x="77" y="79"/>
                </a:cxn>
                <a:cxn ang="0">
                  <a:pos x="61" y="55"/>
                </a:cxn>
                <a:cxn ang="0">
                  <a:pos x="46" y="36"/>
                </a:cxn>
                <a:cxn ang="0">
                  <a:pos x="41" y="29"/>
                </a:cxn>
                <a:cxn ang="0">
                  <a:pos x="34" y="24"/>
                </a:cxn>
                <a:cxn ang="0">
                  <a:pos x="28" y="20"/>
                </a:cxn>
                <a:cxn ang="0">
                  <a:pos x="20" y="14"/>
                </a:cxn>
                <a:cxn ang="0">
                  <a:pos x="14" y="9"/>
                </a:cxn>
                <a:cxn ang="0">
                  <a:pos x="9" y="6"/>
                </a:cxn>
                <a:cxn ang="0">
                  <a:pos x="3" y="2"/>
                </a:cxn>
                <a:cxn ang="0">
                  <a:pos x="0" y="0"/>
                </a:cxn>
              </a:cxnLst>
              <a:rect l="0" t="0" r="r" b="b"/>
              <a:pathLst>
                <a:path w="143" h="220">
                  <a:moveTo>
                    <a:pt x="143" y="220"/>
                  </a:moveTo>
                  <a:lnTo>
                    <a:pt x="143" y="220"/>
                  </a:lnTo>
                  <a:lnTo>
                    <a:pt x="137" y="205"/>
                  </a:lnTo>
                  <a:lnTo>
                    <a:pt x="128" y="184"/>
                  </a:lnTo>
                  <a:lnTo>
                    <a:pt x="118" y="159"/>
                  </a:lnTo>
                  <a:lnTo>
                    <a:pt x="106" y="132"/>
                  </a:lnTo>
                  <a:lnTo>
                    <a:pt x="92" y="106"/>
                  </a:lnTo>
                  <a:lnTo>
                    <a:pt x="77" y="79"/>
                  </a:lnTo>
                  <a:lnTo>
                    <a:pt x="61" y="55"/>
                  </a:lnTo>
                  <a:lnTo>
                    <a:pt x="46" y="36"/>
                  </a:lnTo>
                  <a:lnTo>
                    <a:pt x="41" y="29"/>
                  </a:lnTo>
                  <a:lnTo>
                    <a:pt x="34" y="24"/>
                  </a:lnTo>
                  <a:lnTo>
                    <a:pt x="28" y="20"/>
                  </a:lnTo>
                  <a:lnTo>
                    <a:pt x="20" y="14"/>
                  </a:lnTo>
                  <a:lnTo>
                    <a:pt x="14" y="9"/>
                  </a:lnTo>
                  <a:lnTo>
                    <a:pt x="9" y="6"/>
                  </a:lnTo>
                  <a:lnTo>
                    <a:pt x="3" y="2"/>
                  </a:lnTo>
                  <a:lnTo>
                    <a:pt x="0" y="0"/>
                  </a:lnTo>
                </a:path>
              </a:pathLst>
            </a:custGeom>
            <a:noFill/>
            <a:ln w="1588">
              <a:solidFill>
                <a:srgbClr val="000000"/>
              </a:solidFill>
              <a:prstDash val="solid"/>
              <a:round/>
              <a:headEnd/>
              <a:tailEnd/>
            </a:ln>
          </p:spPr>
          <p:txBody>
            <a:bodyPr/>
            <a:lstStyle/>
            <a:p>
              <a:endParaRPr lang="en-US"/>
            </a:p>
          </p:txBody>
        </p:sp>
        <p:sp>
          <p:nvSpPr>
            <p:cNvPr id="1242604" name="Freeform 1516"/>
            <p:cNvSpPr>
              <a:spLocks/>
            </p:cNvSpPr>
            <p:nvPr/>
          </p:nvSpPr>
          <p:spPr bwMode="auto">
            <a:xfrm>
              <a:off x="3063" y="1451"/>
              <a:ext cx="77" cy="49"/>
            </a:xfrm>
            <a:custGeom>
              <a:avLst/>
              <a:gdLst/>
              <a:ahLst/>
              <a:cxnLst>
                <a:cxn ang="0">
                  <a:pos x="0" y="97"/>
                </a:cxn>
                <a:cxn ang="0">
                  <a:pos x="0" y="97"/>
                </a:cxn>
                <a:cxn ang="0">
                  <a:pos x="9" y="89"/>
                </a:cxn>
                <a:cxn ang="0">
                  <a:pos x="19" y="77"/>
                </a:cxn>
                <a:cxn ang="0">
                  <a:pos x="34" y="62"/>
                </a:cxn>
                <a:cxn ang="0">
                  <a:pos x="50" y="47"/>
                </a:cxn>
                <a:cxn ang="0">
                  <a:pos x="70" y="32"/>
                </a:cxn>
                <a:cxn ang="0">
                  <a:pos x="94" y="19"/>
                </a:cxn>
                <a:cxn ang="0">
                  <a:pos x="123" y="9"/>
                </a:cxn>
                <a:cxn ang="0">
                  <a:pos x="155" y="0"/>
                </a:cxn>
              </a:cxnLst>
              <a:rect l="0" t="0" r="r" b="b"/>
              <a:pathLst>
                <a:path w="155" h="97">
                  <a:moveTo>
                    <a:pt x="0" y="97"/>
                  </a:moveTo>
                  <a:lnTo>
                    <a:pt x="0" y="97"/>
                  </a:lnTo>
                  <a:lnTo>
                    <a:pt x="9" y="89"/>
                  </a:lnTo>
                  <a:lnTo>
                    <a:pt x="19" y="77"/>
                  </a:lnTo>
                  <a:lnTo>
                    <a:pt x="34" y="62"/>
                  </a:lnTo>
                  <a:lnTo>
                    <a:pt x="50" y="47"/>
                  </a:lnTo>
                  <a:lnTo>
                    <a:pt x="70" y="32"/>
                  </a:lnTo>
                  <a:lnTo>
                    <a:pt x="94" y="19"/>
                  </a:lnTo>
                  <a:lnTo>
                    <a:pt x="123" y="9"/>
                  </a:lnTo>
                  <a:lnTo>
                    <a:pt x="155" y="0"/>
                  </a:lnTo>
                </a:path>
              </a:pathLst>
            </a:custGeom>
            <a:noFill/>
            <a:ln w="1588">
              <a:solidFill>
                <a:srgbClr val="000000"/>
              </a:solidFill>
              <a:prstDash val="solid"/>
              <a:round/>
              <a:headEnd/>
              <a:tailEnd/>
            </a:ln>
          </p:spPr>
          <p:txBody>
            <a:bodyPr/>
            <a:lstStyle/>
            <a:p>
              <a:endParaRPr lang="en-US"/>
            </a:p>
          </p:txBody>
        </p:sp>
        <p:sp>
          <p:nvSpPr>
            <p:cNvPr id="1242605" name="Freeform 1517"/>
            <p:cNvSpPr>
              <a:spLocks/>
            </p:cNvSpPr>
            <p:nvPr/>
          </p:nvSpPr>
          <p:spPr bwMode="auto">
            <a:xfrm>
              <a:off x="2992" y="1350"/>
              <a:ext cx="57" cy="39"/>
            </a:xfrm>
            <a:custGeom>
              <a:avLst/>
              <a:gdLst/>
              <a:ahLst/>
              <a:cxnLst>
                <a:cxn ang="0">
                  <a:pos x="0" y="79"/>
                </a:cxn>
                <a:cxn ang="0">
                  <a:pos x="0" y="79"/>
                </a:cxn>
                <a:cxn ang="0">
                  <a:pos x="0" y="77"/>
                </a:cxn>
                <a:cxn ang="0">
                  <a:pos x="4" y="71"/>
                </a:cxn>
                <a:cxn ang="0">
                  <a:pos x="12" y="64"/>
                </a:cxn>
                <a:cxn ang="0">
                  <a:pos x="23" y="55"/>
                </a:cxn>
                <a:cxn ang="0">
                  <a:pos x="33" y="46"/>
                </a:cxn>
                <a:cxn ang="0">
                  <a:pos x="44" y="39"/>
                </a:cxn>
                <a:cxn ang="0">
                  <a:pos x="53" y="32"/>
                </a:cxn>
                <a:cxn ang="0">
                  <a:pos x="63" y="26"/>
                </a:cxn>
                <a:cxn ang="0">
                  <a:pos x="64" y="15"/>
                </a:cxn>
                <a:cxn ang="0">
                  <a:pos x="73" y="11"/>
                </a:cxn>
                <a:cxn ang="0">
                  <a:pos x="83" y="8"/>
                </a:cxn>
                <a:cxn ang="0">
                  <a:pos x="94" y="5"/>
                </a:cxn>
                <a:cxn ang="0">
                  <a:pos x="107" y="2"/>
                </a:cxn>
                <a:cxn ang="0">
                  <a:pos x="112" y="2"/>
                </a:cxn>
                <a:cxn ang="0">
                  <a:pos x="114" y="0"/>
                </a:cxn>
                <a:cxn ang="0">
                  <a:pos x="112" y="0"/>
                </a:cxn>
              </a:cxnLst>
              <a:rect l="0" t="0" r="r" b="b"/>
              <a:pathLst>
                <a:path w="114" h="79">
                  <a:moveTo>
                    <a:pt x="0" y="79"/>
                  </a:moveTo>
                  <a:lnTo>
                    <a:pt x="0" y="79"/>
                  </a:lnTo>
                  <a:lnTo>
                    <a:pt x="0" y="77"/>
                  </a:lnTo>
                  <a:lnTo>
                    <a:pt x="4" y="71"/>
                  </a:lnTo>
                  <a:lnTo>
                    <a:pt x="12" y="64"/>
                  </a:lnTo>
                  <a:lnTo>
                    <a:pt x="23" y="55"/>
                  </a:lnTo>
                  <a:lnTo>
                    <a:pt x="33" y="46"/>
                  </a:lnTo>
                  <a:lnTo>
                    <a:pt x="44" y="39"/>
                  </a:lnTo>
                  <a:lnTo>
                    <a:pt x="53" y="32"/>
                  </a:lnTo>
                  <a:lnTo>
                    <a:pt x="63" y="26"/>
                  </a:lnTo>
                  <a:lnTo>
                    <a:pt x="64" y="15"/>
                  </a:lnTo>
                  <a:lnTo>
                    <a:pt x="73" y="11"/>
                  </a:lnTo>
                  <a:lnTo>
                    <a:pt x="83" y="8"/>
                  </a:lnTo>
                  <a:lnTo>
                    <a:pt x="94" y="5"/>
                  </a:lnTo>
                  <a:lnTo>
                    <a:pt x="107" y="2"/>
                  </a:lnTo>
                  <a:lnTo>
                    <a:pt x="112" y="2"/>
                  </a:lnTo>
                  <a:lnTo>
                    <a:pt x="114" y="0"/>
                  </a:lnTo>
                  <a:lnTo>
                    <a:pt x="112" y="0"/>
                  </a:lnTo>
                </a:path>
              </a:pathLst>
            </a:custGeom>
            <a:noFill/>
            <a:ln w="1588">
              <a:solidFill>
                <a:srgbClr val="000000"/>
              </a:solidFill>
              <a:prstDash val="solid"/>
              <a:round/>
              <a:headEnd/>
              <a:tailEnd/>
            </a:ln>
          </p:spPr>
          <p:txBody>
            <a:bodyPr/>
            <a:lstStyle/>
            <a:p>
              <a:endParaRPr lang="en-US"/>
            </a:p>
          </p:txBody>
        </p:sp>
        <p:sp>
          <p:nvSpPr>
            <p:cNvPr id="1242606" name="Freeform 1518"/>
            <p:cNvSpPr>
              <a:spLocks/>
            </p:cNvSpPr>
            <p:nvPr/>
          </p:nvSpPr>
          <p:spPr bwMode="auto">
            <a:xfrm>
              <a:off x="2966" y="1415"/>
              <a:ext cx="28" cy="112"/>
            </a:xfrm>
            <a:custGeom>
              <a:avLst/>
              <a:gdLst/>
              <a:ahLst/>
              <a:cxnLst>
                <a:cxn ang="0">
                  <a:pos x="55" y="0"/>
                </a:cxn>
                <a:cxn ang="0">
                  <a:pos x="55" y="0"/>
                </a:cxn>
                <a:cxn ang="0">
                  <a:pos x="36" y="29"/>
                </a:cxn>
                <a:cxn ang="0">
                  <a:pos x="23" y="56"/>
                </a:cxn>
                <a:cxn ang="0">
                  <a:pos x="11" y="81"/>
                </a:cxn>
                <a:cxn ang="0">
                  <a:pos x="5" y="108"/>
                </a:cxn>
                <a:cxn ang="0">
                  <a:pos x="1" y="134"/>
                </a:cxn>
                <a:cxn ang="0">
                  <a:pos x="0" y="161"/>
                </a:cxn>
                <a:cxn ang="0">
                  <a:pos x="0" y="191"/>
                </a:cxn>
                <a:cxn ang="0">
                  <a:pos x="1" y="223"/>
                </a:cxn>
              </a:cxnLst>
              <a:rect l="0" t="0" r="r" b="b"/>
              <a:pathLst>
                <a:path w="55" h="223">
                  <a:moveTo>
                    <a:pt x="55" y="0"/>
                  </a:moveTo>
                  <a:lnTo>
                    <a:pt x="55" y="0"/>
                  </a:lnTo>
                  <a:lnTo>
                    <a:pt x="36" y="29"/>
                  </a:lnTo>
                  <a:lnTo>
                    <a:pt x="23" y="56"/>
                  </a:lnTo>
                  <a:lnTo>
                    <a:pt x="11" y="81"/>
                  </a:lnTo>
                  <a:lnTo>
                    <a:pt x="5" y="108"/>
                  </a:lnTo>
                  <a:lnTo>
                    <a:pt x="1" y="134"/>
                  </a:lnTo>
                  <a:lnTo>
                    <a:pt x="0" y="161"/>
                  </a:lnTo>
                  <a:lnTo>
                    <a:pt x="0" y="191"/>
                  </a:lnTo>
                  <a:lnTo>
                    <a:pt x="1" y="223"/>
                  </a:lnTo>
                </a:path>
              </a:pathLst>
            </a:custGeom>
            <a:noFill/>
            <a:ln w="1588">
              <a:solidFill>
                <a:srgbClr val="000000"/>
              </a:solidFill>
              <a:prstDash val="solid"/>
              <a:round/>
              <a:headEnd/>
              <a:tailEnd/>
            </a:ln>
          </p:spPr>
          <p:txBody>
            <a:bodyPr/>
            <a:lstStyle/>
            <a:p>
              <a:endParaRPr lang="en-US"/>
            </a:p>
          </p:txBody>
        </p:sp>
        <p:sp>
          <p:nvSpPr>
            <p:cNvPr id="1242607" name="Freeform 1519"/>
            <p:cNvSpPr>
              <a:spLocks/>
            </p:cNvSpPr>
            <p:nvPr/>
          </p:nvSpPr>
          <p:spPr bwMode="auto">
            <a:xfrm>
              <a:off x="2971" y="1461"/>
              <a:ext cx="11" cy="88"/>
            </a:xfrm>
            <a:custGeom>
              <a:avLst/>
              <a:gdLst/>
              <a:ahLst/>
              <a:cxnLst>
                <a:cxn ang="0">
                  <a:pos x="22" y="0"/>
                </a:cxn>
                <a:cxn ang="0">
                  <a:pos x="22" y="0"/>
                </a:cxn>
                <a:cxn ang="0">
                  <a:pos x="15" y="14"/>
                </a:cxn>
                <a:cxn ang="0">
                  <a:pos x="10" y="29"/>
                </a:cxn>
                <a:cxn ang="0">
                  <a:pos x="8" y="43"/>
                </a:cxn>
                <a:cxn ang="0">
                  <a:pos x="4" y="57"/>
                </a:cxn>
                <a:cxn ang="0">
                  <a:pos x="4" y="70"/>
                </a:cxn>
                <a:cxn ang="0">
                  <a:pos x="1" y="79"/>
                </a:cxn>
                <a:cxn ang="0">
                  <a:pos x="1" y="86"/>
                </a:cxn>
                <a:cxn ang="0">
                  <a:pos x="1" y="89"/>
                </a:cxn>
                <a:cxn ang="0">
                  <a:pos x="0" y="101"/>
                </a:cxn>
                <a:cxn ang="0">
                  <a:pos x="0" y="112"/>
                </a:cxn>
                <a:cxn ang="0">
                  <a:pos x="0" y="120"/>
                </a:cxn>
                <a:cxn ang="0">
                  <a:pos x="0" y="132"/>
                </a:cxn>
                <a:cxn ang="0">
                  <a:pos x="1" y="143"/>
                </a:cxn>
                <a:cxn ang="0">
                  <a:pos x="1" y="153"/>
                </a:cxn>
                <a:cxn ang="0">
                  <a:pos x="4" y="163"/>
                </a:cxn>
                <a:cxn ang="0">
                  <a:pos x="4" y="175"/>
                </a:cxn>
              </a:cxnLst>
              <a:rect l="0" t="0" r="r" b="b"/>
              <a:pathLst>
                <a:path w="22" h="175">
                  <a:moveTo>
                    <a:pt x="22" y="0"/>
                  </a:moveTo>
                  <a:lnTo>
                    <a:pt x="22" y="0"/>
                  </a:lnTo>
                  <a:lnTo>
                    <a:pt x="15" y="14"/>
                  </a:lnTo>
                  <a:lnTo>
                    <a:pt x="10" y="29"/>
                  </a:lnTo>
                  <a:lnTo>
                    <a:pt x="8" y="43"/>
                  </a:lnTo>
                  <a:lnTo>
                    <a:pt x="4" y="57"/>
                  </a:lnTo>
                  <a:lnTo>
                    <a:pt x="4" y="70"/>
                  </a:lnTo>
                  <a:lnTo>
                    <a:pt x="1" y="79"/>
                  </a:lnTo>
                  <a:lnTo>
                    <a:pt x="1" y="86"/>
                  </a:lnTo>
                  <a:lnTo>
                    <a:pt x="1" y="89"/>
                  </a:lnTo>
                  <a:lnTo>
                    <a:pt x="0" y="101"/>
                  </a:lnTo>
                  <a:lnTo>
                    <a:pt x="0" y="112"/>
                  </a:lnTo>
                  <a:lnTo>
                    <a:pt x="0" y="120"/>
                  </a:lnTo>
                  <a:lnTo>
                    <a:pt x="0" y="132"/>
                  </a:lnTo>
                  <a:lnTo>
                    <a:pt x="1" y="143"/>
                  </a:lnTo>
                  <a:lnTo>
                    <a:pt x="1" y="153"/>
                  </a:lnTo>
                  <a:lnTo>
                    <a:pt x="4" y="163"/>
                  </a:lnTo>
                  <a:lnTo>
                    <a:pt x="4" y="175"/>
                  </a:lnTo>
                </a:path>
              </a:pathLst>
            </a:custGeom>
            <a:noFill/>
            <a:ln w="1588">
              <a:solidFill>
                <a:srgbClr val="000000"/>
              </a:solidFill>
              <a:prstDash val="solid"/>
              <a:round/>
              <a:headEnd/>
              <a:tailEnd/>
            </a:ln>
          </p:spPr>
          <p:txBody>
            <a:bodyPr/>
            <a:lstStyle/>
            <a:p>
              <a:endParaRPr lang="en-US"/>
            </a:p>
          </p:txBody>
        </p:sp>
        <p:sp>
          <p:nvSpPr>
            <p:cNvPr id="1242608" name="Freeform 1520"/>
            <p:cNvSpPr>
              <a:spLocks/>
            </p:cNvSpPr>
            <p:nvPr/>
          </p:nvSpPr>
          <p:spPr bwMode="auto">
            <a:xfrm>
              <a:off x="3009" y="1375"/>
              <a:ext cx="13" cy="9"/>
            </a:xfrm>
            <a:custGeom>
              <a:avLst/>
              <a:gdLst/>
              <a:ahLst/>
              <a:cxnLst>
                <a:cxn ang="0">
                  <a:pos x="25" y="0"/>
                </a:cxn>
                <a:cxn ang="0">
                  <a:pos x="25" y="0"/>
                </a:cxn>
                <a:cxn ang="0">
                  <a:pos x="18" y="3"/>
                </a:cxn>
                <a:cxn ang="0">
                  <a:pos x="11" y="8"/>
                </a:cxn>
                <a:cxn ang="0">
                  <a:pos x="6" y="12"/>
                </a:cxn>
                <a:cxn ang="0">
                  <a:pos x="0" y="20"/>
                </a:cxn>
              </a:cxnLst>
              <a:rect l="0" t="0" r="r" b="b"/>
              <a:pathLst>
                <a:path w="25" h="20">
                  <a:moveTo>
                    <a:pt x="25" y="0"/>
                  </a:moveTo>
                  <a:lnTo>
                    <a:pt x="25" y="0"/>
                  </a:lnTo>
                  <a:lnTo>
                    <a:pt x="18" y="3"/>
                  </a:lnTo>
                  <a:lnTo>
                    <a:pt x="11" y="8"/>
                  </a:lnTo>
                  <a:lnTo>
                    <a:pt x="6" y="12"/>
                  </a:lnTo>
                  <a:lnTo>
                    <a:pt x="0" y="20"/>
                  </a:lnTo>
                </a:path>
              </a:pathLst>
            </a:custGeom>
            <a:noFill/>
            <a:ln w="1588">
              <a:solidFill>
                <a:srgbClr val="000000"/>
              </a:solidFill>
              <a:prstDash val="solid"/>
              <a:round/>
              <a:headEnd/>
              <a:tailEnd/>
            </a:ln>
          </p:spPr>
          <p:txBody>
            <a:bodyPr/>
            <a:lstStyle/>
            <a:p>
              <a:endParaRPr lang="en-US"/>
            </a:p>
          </p:txBody>
        </p:sp>
        <p:sp>
          <p:nvSpPr>
            <p:cNvPr id="1242609" name="Freeform 1521"/>
            <p:cNvSpPr>
              <a:spLocks/>
            </p:cNvSpPr>
            <p:nvPr/>
          </p:nvSpPr>
          <p:spPr bwMode="auto">
            <a:xfrm>
              <a:off x="3031" y="1379"/>
              <a:ext cx="13" cy="11"/>
            </a:xfrm>
            <a:custGeom>
              <a:avLst/>
              <a:gdLst/>
              <a:ahLst/>
              <a:cxnLst>
                <a:cxn ang="0">
                  <a:pos x="27" y="0"/>
                </a:cxn>
                <a:cxn ang="0">
                  <a:pos x="27" y="0"/>
                </a:cxn>
                <a:cxn ang="0">
                  <a:pos x="22" y="6"/>
                </a:cxn>
                <a:cxn ang="0">
                  <a:pos x="14" y="11"/>
                </a:cxn>
                <a:cxn ang="0">
                  <a:pos x="6" y="16"/>
                </a:cxn>
                <a:cxn ang="0">
                  <a:pos x="0" y="22"/>
                </a:cxn>
              </a:cxnLst>
              <a:rect l="0" t="0" r="r" b="b"/>
              <a:pathLst>
                <a:path w="27" h="22">
                  <a:moveTo>
                    <a:pt x="27" y="0"/>
                  </a:moveTo>
                  <a:lnTo>
                    <a:pt x="27" y="0"/>
                  </a:lnTo>
                  <a:lnTo>
                    <a:pt x="22" y="6"/>
                  </a:lnTo>
                  <a:lnTo>
                    <a:pt x="14" y="11"/>
                  </a:lnTo>
                  <a:lnTo>
                    <a:pt x="6" y="16"/>
                  </a:lnTo>
                  <a:lnTo>
                    <a:pt x="0" y="22"/>
                  </a:lnTo>
                </a:path>
              </a:pathLst>
            </a:custGeom>
            <a:noFill/>
            <a:ln w="1588">
              <a:solidFill>
                <a:srgbClr val="000000"/>
              </a:solidFill>
              <a:prstDash val="solid"/>
              <a:round/>
              <a:headEnd/>
              <a:tailEnd/>
            </a:ln>
          </p:spPr>
          <p:txBody>
            <a:bodyPr/>
            <a:lstStyle/>
            <a:p>
              <a:endParaRPr lang="en-US"/>
            </a:p>
          </p:txBody>
        </p:sp>
        <p:sp>
          <p:nvSpPr>
            <p:cNvPr id="1242610" name="Freeform 1522"/>
            <p:cNvSpPr>
              <a:spLocks/>
            </p:cNvSpPr>
            <p:nvPr/>
          </p:nvSpPr>
          <p:spPr bwMode="auto">
            <a:xfrm>
              <a:off x="3044" y="1384"/>
              <a:ext cx="10" cy="5"/>
            </a:xfrm>
            <a:custGeom>
              <a:avLst/>
              <a:gdLst/>
              <a:ahLst/>
              <a:cxnLst>
                <a:cxn ang="0">
                  <a:pos x="21" y="0"/>
                </a:cxn>
                <a:cxn ang="0">
                  <a:pos x="21" y="0"/>
                </a:cxn>
                <a:cxn ang="0">
                  <a:pos x="14" y="2"/>
                </a:cxn>
                <a:cxn ang="0">
                  <a:pos x="9" y="4"/>
                </a:cxn>
                <a:cxn ang="0">
                  <a:pos x="5" y="7"/>
                </a:cxn>
                <a:cxn ang="0">
                  <a:pos x="0" y="12"/>
                </a:cxn>
              </a:cxnLst>
              <a:rect l="0" t="0" r="r" b="b"/>
              <a:pathLst>
                <a:path w="21" h="12">
                  <a:moveTo>
                    <a:pt x="21" y="0"/>
                  </a:moveTo>
                  <a:lnTo>
                    <a:pt x="21" y="0"/>
                  </a:lnTo>
                  <a:lnTo>
                    <a:pt x="14" y="2"/>
                  </a:lnTo>
                  <a:lnTo>
                    <a:pt x="9" y="4"/>
                  </a:lnTo>
                  <a:lnTo>
                    <a:pt x="5" y="7"/>
                  </a:lnTo>
                  <a:lnTo>
                    <a:pt x="0" y="12"/>
                  </a:lnTo>
                </a:path>
              </a:pathLst>
            </a:custGeom>
            <a:noFill/>
            <a:ln w="1588">
              <a:solidFill>
                <a:srgbClr val="000000"/>
              </a:solidFill>
              <a:prstDash val="solid"/>
              <a:round/>
              <a:headEnd/>
              <a:tailEnd/>
            </a:ln>
          </p:spPr>
          <p:txBody>
            <a:bodyPr/>
            <a:lstStyle/>
            <a:p>
              <a:endParaRPr lang="en-US"/>
            </a:p>
          </p:txBody>
        </p:sp>
        <p:sp>
          <p:nvSpPr>
            <p:cNvPr id="1242611" name="Freeform 1523"/>
            <p:cNvSpPr>
              <a:spLocks/>
            </p:cNvSpPr>
            <p:nvPr/>
          </p:nvSpPr>
          <p:spPr bwMode="auto">
            <a:xfrm>
              <a:off x="3082" y="1401"/>
              <a:ext cx="17" cy="4"/>
            </a:xfrm>
            <a:custGeom>
              <a:avLst/>
              <a:gdLst/>
              <a:ahLst/>
              <a:cxnLst>
                <a:cxn ang="0">
                  <a:pos x="32" y="9"/>
                </a:cxn>
                <a:cxn ang="0">
                  <a:pos x="32" y="9"/>
                </a:cxn>
                <a:cxn ang="0">
                  <a:pos x="27" y="8"/>
                </a:cxn>
                <a:cxn ang="0">
                  <a:pos x="19" y="5"/>
                </a:cxn>
                <a:cxn ang="0">
                  <a:pos x="9" y="2"/>
                </a:cxn>
                <a:cxn ang="0">
                  <a:pos x="0" y="0"/>
                </a:cxn>
              </a:cxnLst>
              <a:rect l="0" t="0" r="r" b="b"/>
              <a:pathLst>
                <a:path w="32" h="9">
                  <a:moveTo>
                    <a:pt x="32" y="9"/>
                  </a:moveTo>
                  <a:lnTo>
                    <a:pt x="32" y="9"/>
                  </a:lnTo>
                  <a:lnTo>
                    <a:pt x="27" y="8"/>
                  </a:lnTo>
                  <a:lnTo>
                    <a:pt x="19" y="5"/>
                  </a:lnTo>
                  <a:lnTo>
                    <a:pt x="9" y="2"/>
                  </a:lnTo>
                  <a:lnTo>
                    <a:pt x="0" y="0"/>
                  </a:lnTo>
                </a:path>
              </a:pathLst>
            </a:custGeom>
            <a:noFill/>
            <a:ln w="1588">
              <a:solidFill>
                <a:srgbClr val="000000"/>
              </a:solidFill>
              <a:prstDash val="solid"/>
              <a:round/>
              <a:headEnd/>
              <a:tailEnd/>
            </a:ln>
          </p:spPr>
          <p:txBody>
            <a:bodyPr/>
            <a:lstStyle/>
            <a:p>
              <a:endParaRPr lang="en-US"/>
            </a:p>
          </p:txBody>
        </p:sp>
        <p:sp>
          <p:nvSpPr>
            <p:cNvPr id="1242612" name="Freeform 1524"/>
            <p:cNvSpPr>
              <a:spLocks/>
            </p:cNvSpPr>
            <p:nvPr/>
          </p:nvSpPr>
          <p:spPr bwMode="auto">
            <a:xfrm>
              <a:off x="3060" y="1392"/>
              <a:ext cx="10" cy="1"/>
            </a:xfrm>
            <a:custGeom>
              <a:avLst/>
              <a:gdLst/>
              <a:ahLst/>
              <a:cxnLst>
                <a:cxn ang="0">
                  <a:pos x="19" y="0"/>
                </a:cxn>
                <a:cxn ang="0">
                  <a:pos x="19" y="0"/>
                </a:cxn>
                <a:cxn ang="0">
                  <a:pos x="15" y="0"/>
                </a:cxn>
                <a:cxn ang="0">
                  <a:pos x="10" y="0"/>
                </a:cxn>
                <a:cxn ang="0">
                  <a:pos x="5" y="2"/>
                </a:cxn>
                <a:cxn ang="0">
                  <a:pos x="0" y="2"/>
                </a:cxn>
              </a:cxnLst>
              <a:rect l="0" t="0" r="r" b="b"/>
              <a:pathLst>
                <a:path w="19" h="2">
                  <a:moveTo>
                    <a:pt x="19" y="0"/>
                  </a:moveTo>
                  <a:lnTo>
                    <a:pt x="19" y="0"/>
                  </a:lnTo>
                  <a:lnTo>
                    <a:pt x="15" y="0"/>
                  </a:lnTo>
                  <a:lnTo>
                    <a:pt x="10" y="0"/>
                  </a:lnTo>
                  <a:lnTo>
                    <a:pt x="5" y="2"/>
                  </a:lnTo>
                  <a:lnTo>
                    <a:pt x="0" y="2"/>
                  </a:lnTo>
                </a:path>
              </a:pathLst>
            </a:custGeom>
            <a:noFill/>
            <a:ln w="1588">
              <a:solidFill>
                <a:srgbClr val="000000"/>
              </a:solidFill>
              <a:prstDash val="solid"/>
              <a:round/>
              <a:headEnd/>
              <a:tailEnd/>
            </a:ln>
          </p:spPr>
          <p:txBody>
            <a:bodyPr/>
            <a:lstStyle/>
            <a:p>
              <a:endParaRPr lang="en-US"/>
            </a:p>
          </p:txBody>
        </p:sp>
        <p:sp>
          <p:nvSpPr>
            <p:cNvPr id="1242613" name="Freeform 1525"/>
            <p:cNvSpPr>
              <a:spLocks/>
            </p:cNvSpPr>
            <p:nvPr/>
          </p:nvSpPr>
          <p:spPr bwMode="auto">
            <a:xfrm>
              <a:off x="3017" y="1457"/>
              <a:ext cx="42" cy="58"/>
            </a:xfrm>
            <a:custGeom>
              <a:avLst/>
              <a:gdLst/>
              <a:ahLst/>
              <a:cxnLst>
                <a:cxn ang="0">
                  <a:pos x="85" y="0"/>
                </a:cxn>
                <a:cxn ang="0">
                  <a:pos x="85" y="0"/>
                </a:cxn>
                <a:cxn ang="0">
                  <a:pos x="69" y="17"/>
                </a:cxn>
                <a:cxn ang="0">
                  <a:pos x="57" y="35"/>
                </a:cxn>
                <a:cxn ang="0">
                  <a:pos x="44" y="51"/>
                </a:cxn>
                <a:cxn ang="0">
                  <a:pos x="33" y="66"/>
                </a:cxn>
                <a:cxn ang="0">
                  <a:pos x="24" y="81"/>
                </a:cxn>
                <a:cxn ang="0">
                  <a:pos x="15" y="94"/>
                </a:cxn>
                <a:cxn ang="0">
                  <a:pos x="8" y="106"/>
                </a:cxn>
                <a:cxn ang="0">
                  <a:pos x="0" y="117"/>
                </a:cxn>
              </a:cxnLst>
              <a:rect l="0" t="0" r="r" b="b"/>
              <a:pathLst>
                <a:path w="85" h="117">
                  <a:moveTo>
                    <a:pt x="85" y="0"/>
                  </a:moveTo>
                  <a:lnTo>
                    <a:pt x="85" y="0"/>
                  </a:lnTo>
                  <a:lnTo>
                    <a:pt x="69" y="17"/>
                  </a:lnTo>
                  <a:lnTo>
                    <a:pt x="57" y="35"/>
                  </a:lnTo>
                  <a:lnTo>
                    <a:pt x="44" y="51"/>
                  </a:lnTo>
                  <a:lnTo>
                    <a:pt x="33" y="66"/>
                  </a:lnTo>
                  <a:lnTo>
                    <a:pt x="24" y="81"/>
                  </a:lnTo>
                  <a:lnTo>
                    <a:pt x="15" y="94"/>
                  </a:lnTo>
                  <a:lnTo>
                    <a:pt x="8" y="106"/>
                  </a:lnTo>
                  <a:lnTo>
                    <a:pt x="0" y="117"/>
                  </a:lnTo>
                </a:path>
              </a:pathLst>
            </a:custGeom>
            <a:noFill/>
            <a:ln w="1588">
              <a:solidFill>
                <a:srgbClr val="000000"/>
              </a:solidFill>
              <a:prstDash val="solid"/>
              <a:round/>
              <a:headEnd/>
              <a:tailEnd/>
            </a:ln>
          </p:spPr>
          <p:txBody>
            <a:bodyPr/>
            <a:lstStyle/>
            <a:p>
              <a:endParaRPr lang="en-US"/>
            </a:p>
          </p:txBody>
        </p:sp>
        <p:sp>
          <p:nvSpPr>
            <p:cNvPr id="1242614" name="Freeform 1526"/>
            <p:cNvSpPr>
              <a:spLocks/>
            </p:cNvSpPr>
            <p:nvPr/>
          </p:nvSpPr>
          <p:spPr bwMode="auto">
            <a:xfrm>
              <a:off x="2970" y="1396"/>
              <a:ext cx="26" cy="52"/>
            </a:xfrm>
            <a:custGeom>
              <a:avLst/>
              <a:gdLst/>
              <a:ahLst/>
              <a:cxnLst>
                <a:cxn ang="0">
                  <a:pos x="52" y="0"/>
                </a:cxn>
                <a:cxn ang="0">
                  <a:pos x="52" y="0"/>
                </a:cxn>
                <a:cxn ang="0">
                  <a:pos x="44" y="9"/>
                </a:cxn>
                <a:cxn ang="0">
                  <a:pos x="38" y="19"/>
                </a:cxn>
                <a:cxn ang="0">
                  <a:pos x="30" y="31"/>
                </a:cxn>
                <a:cxn ang="0">
                  <a:pos x="24" y="45"/>
                </a:cxn>
                <a:cxn ang="0">
                  <a:pos x="17" y="58"/>
                </a:cxn>
                <a:cxn ang="0">
                  <a:pos x="11" y="73"/>
                </a:cxn>
                <a:cxn ang="0">
                  <a:pos x="4" y="88"/>
                </a:cxn>
                <a:cxn ang="0">
                  <a:pos x="0" y="104"/>
                </a:cxn>
              </a:cxnLst>
              <a:rect l="0" t="0" r="r" b="b"/>
              <a:pathLst>
                <a:path w="52" h="104">
                  <a:moveTo>
                    <a:pt x="52" y="0"/>
                  </a:moveTo>
                  <a:lnTo>
                    <a:pt x="52" y="0"/>
                  </a:lnTo>
                  <a:lnTo>
                    <a:pt x="44" y="9"/>
                  </a:lnTo>
                  <a:lnTo>
                    <a:pt x="38" y="19"/>
                  </a:lnTo>
                  <a:lnTo>
                    <a:pt x="30" y="31"/>
                  </a:lnTo>
                  <a:lnTo>
                    <a:pt x="24" y="45"/>
                  </a:lnTo>
                  <a:lnTo>
                    <a:pt x="17" y="58"/>
                  </a:lnTo>
                  <a:lnTo>
                    <a:pt x="11" y="73"/>
                  </a:lnTo>
                  <a:lnTo>
                    <a:pt x="4" y="88"/>
                  </a:lnTo>
                  <a:lnTo>
                    <a:pt x="0" y="104"/>
                  </a:lnTo>
                </a:path>
              </a:pathLst>
            </a:custGeom>
            <a:noFill/>
            <a:ln w="1588">
              <a:solidFill>
                <a:srgbClr val="000000"/>
              </a:solidFill>
              <a:prstDash val="solid"/>
              <a:round/>
              <a:headEnd/>
              <a:tailEnd/>
            </a:ln>
          </p:spPr>
          <p:txBody>
            <a:bodyPr/>
            <a:lstStyle/>
            <a:p>
              <a:endParaRPr lang="en-US"/>
            </a:p>
          </p:txBody>
        </p:sp>
        <p:sp>
          <p:nvSpPr>
            <p:cNvPr id="1242615" name="Freeform 1527"/>
            <p:cNvSpPr>
              <a:spLocks/>
            </p:cNvSpPr>
            <p:nvPr/>
          </p:nvSpPr>
          <p:spPr bwMode="auto">
            <a:xfrm>
              <a:off x="3203" y="1069"/>
              <a:ext cx="62" cy="98"/>
            </a:xfrm>
            <a:custGeom>
              <a:avLst/>
              <a:gdLst/>
              <a:ahLst/>
              <a:cxnLst>
                <a:cxn ang="0">
                  <a:pos x="125" y="16"/>
                </a:cxn>
                <a:cxn ang="0">
                  <a:pos x="123" y="12"/>
                </a:cxn>
                <a:cxn ang="0">
                  <a:pos x="116" y="3"/>
                </a:cxn>
                <a:cxn ang="0">
                  <a:pos x="112" y="1"/>
                </a:cxn>
                <a:cxn ang="0">
                  <a:pos x="105" y="1"/>
                </a:cxn>
                <a:cxn ang="0">
                  <a:pos x="102" y="1"/>
                </a:cxn>
                <a:cxn ang="0">
                  <a:pos x="98" y="3"/>
                </a:cxn>
                <a:cxn ang="0">
                  <a:pos x="95" y="1"/>
                </a:cxn>
                <a:cxn ang="0">
                  <a:pos x="90" y="0"/>
                </a:cxn>
                <a:cxn ang="0">
                  <a:pos x="82" y="1"/>
                </a:cxn>
                <a:cxn ang="0">
                  <a:pos x="77" y="3"/>
                </a:cxn>
                <a:cxn ang="0">
                  <a:pos x="73" y="3"/>
                </a:cxn>
                <a:cxn ang="0">
                  <a:pos x="46" y="16"/>
                </a:cxn>
                <a:cxn ang="0">
                  <a:pos x="39" y="24"/>
                </a:cxn>
                <a:cxn ang="0">
                  <a:pos x="32" y="21"/>
                </a:cxn>
                <a:cxn ang="0">
                  <a:pos x="28" y="24"/>
                </a:cxn>
                <a:cxn ang="0">
                  <a:pos x="26" y="29"/>
                </a:cxn>
                <a:cxn ang="0">
                  <a:pos x="16" y="44"/>
                </a:cxn>
                <a:cxn ang="0">
                  <a:pos x="9" y="58"/>
                </a:cxn>
                <a:cxn ang="0">
                  <a:pos x="3" y="72"/>
                </a:cxn>
                <a:cxn ang="0">
                  <a:pos x="0" y="95"/>
                </a:cxn>
                <a:cxn ang="0">
                  <a:pos x="0" y="117"/>
                </a:cxn>
                <a:cxn ang="0">
                  <a:pos x="4" y="133"/>
                </a:cxn>
                <a:cxn ang="0">
                  <a:pos x="7" y="142"/>
                </a:cxn>
                <a:cxn ang="0">
                  <a:pos x="13" y="155"/>
                </a:cxn>
                <a:cxn ang="0">
                  <a:pos x="26" y="175"/>
                </a:cxn>
                <a:cxn ang="0">
                  <a:pos x="35" y="191"/>
                </a:cxn>
                <a:cxn ang="0">
                  <a:pos x="46" y="189"/>
                </a:cxn>
                <a:cxn ang="0">
                  <a:pos x="62" y="189"/>
                </a:cxn>
                <a:cxn ang="0">
                  <a:pos x="73" y="192"/>
                </a:cxn>
                <a:cxn ang="0">
                  <a:pos x="93" y="197"/>
                </a:cxn>
                <a:cxn ang="0">
                  <a:pos x="109" y="191"/>
                </a:cxn>
                <a:cxn ang="0">
                  <a:pos x="118" y="192"/>
                </a:cxn>
                <a:cxn ang="0">
                  <a:pos x="125" y="189"/>
                </a:cxn>
              </a:cxnLst>
              <a:rect l="0" t="0" r="r" b="b"/>
              <a:pathLst>
                <a:path w="125" h="197">
                  <a:moveTo>
                    <a:pt x="125" y="176"/>
                  </a:moveTo>
                  <a:lnTo>
                    <a:pt x="125" y="16"/>
                  </a:lnTo>
                  <a:lnTo>
                    <a:pt x="125" y="15"/>
                  </a:lnTo>
                  <a:lnTo>
                    <a:pt x="123" y="12"/>
                  </a:lnTo>
                  <a:lnTo>
                    <a:pt x="121" y="6"/>
                  </a:lnTo>
                  <a:lnTo>
                    <a:pt x="116" y="3"/>
                  </a:lnTo>
                  <a:lnTo>
                    <a:pt x="113" y="1"/>
                  </a:lnTo>
                  <a:lnTo>
                    <a:pt x="112" y="1"/>
                  </a:lnTo>
                  <a:lnTo>
                    <a:pt x="109" y="1"/>
                  </a:lnTo>
                  <a:lnTo>
                    <a:pt x="105" y="1"/>
                  </a:lnTo>
                  <a:lnTo>
                    <a:pt x="104" y="1"/>
                  </a:lnTo>
                  <a:lnTo>
                    <a:pt x="102" y="1"/>
                  </a:lnTo>
                  <a:lnTo>
                    <a:pt x="99" y="3"/>
                  </a:lnTo>
                  <a:lnTo>
                    <a:pt x="98" y="3"/>
                  </a:lnTo>
                  <a:lnTo>
                    <a:pt x="97" y="1"/>
                  </a:lnTo>
                  <a:lnTo>
                    <a:pt x="95" y="1"/>
                  </a:lnTo>
                  <a:lnTo>
                    <a:pt x="93" y="1"/>
                  </a:lnTo>
                  <a:lnTo>
                    <a:pt x="90" y="0"/>
                  </a:lnTo>
                  <a:lnTo>
                    <a:pt x="88" y="0"/>
                  </a:lnTo>
                  <a:lnTo>
                    <a:pt x="82" y="1"/>
                  </a:lnTo>
                  <a:lnTo>
                    <a:pt x="80" y="3"/>
                  </a:lnTo>
                  <a:lnTo>
                    <a:pt x="77" y="3"/>
                  </a:lnTo>
                  <a:lnTo>
                    <a:pt x="75" y="3"/>
                  </a:lnTo>
                  <a:lnTo>
                    <a:pt x="73" y="3"/>
                  </a:lnTo>
                  <a:lnTo>
                    <a:pt x="62" y="9"/>
                  </a:lnTo>
                  <a:lnTo>
                    <a:pt x="46" y="16"/>
                  </a:lnTo>
                  <a:lnTo>
                    <a:pt x="40" y="24"/>
                  </a:lnTo>
                  <a:lnTo>
                    <a:pt x="39" y="24"/>
                  </a:lnTo>
                  <a:lnTo>
                    <a:pt x="36" y="22"/>
                  </a:lnTo>
                  <a:lnTo>
                    <a:pt x="32" y="21"/>
                  </a:lnTo>
                  <a:lnTo>
                    <a:pt x="30" y="22"/>
                  </a:lnTo>
                  <a:lnTo>
                    <a:pt x="28" y="24"/>
                  </a:lnTo>
                  <a:lnTo>
                    <a:pt x="27" y="26"/>
                  </a:lnTo>
                  <a:lnTo>
                    <a:pt x="26" y="29"/>
                  </a:lnTo>
                  <a:lnTo>
                    <a:pt x="22" y="31"/>
                  </a:lnTo>
                  <a:lnTo>
                    <a:pt x="16" y="44"/>
                  </a:lnTo>
                  <a:lnTo>
                    <a:pt x="9" y="47"/>
                  </a:lnTo>
                  <a:lnTo>
                    <a:pt x="9" y="58"/>
                  </a:lnTo>
                  <a:lnTo>
                    <a:pt x="4" y="62"/>
                  </a:lnTo>
                  <a:lnTo>
                    <a:pt x="3" y="72"/>
                  </a:lnTo>
                  <a:lnTo>
                    <a:pt x="0" y="90"/>
                  </a:lnTo>
                  <a:lnTo>
                    <a:pt x="0" y="95"/>
                  </a:lnTo>
                  <a:lnTo>
                    <a:pt x="0" y="105"/>
                  </a:lnTo>
                  <a:lnTo>
                    <a:pt x="0" y="117"/>
                  </a:lnTo>
                  <a:lnTo>
                    <a:pt x="3" y="126"/>
                  </a:lnTo>
                  <a:lnTo>
                    <a:pt x="4" y="133"/>
                  </a:lnTo>
                  <a:lnTo>
                    <a:pt x="5" y="138"/>
                  </a:lnTo>
                  <a:lnTo>
                    <a:pt x="7" y="142"/>
                  </a:lnTo>
                  <a:lnTo>
                    <a:pt x="7" y="143"/>
                  </a:lnTo>
                  <a:lnTo>
                    <a:pt x="13" y="155"/>
                  </a:lnTo>
                  <a:lnTo>
                    <a:pt x="21" y="170"/>
                  </a:lnTo>
                  <a:lnTo>
                    <a:pt x="26" y="175"/>
                  </a:lnTo>
                  <a:lnTo>
                    <a:pt x="22" y="194"/>
                  </a:lnTo>
                  <a:lnTo>
                    <a:pt x="35" y="191"/>
                  </a:lnTo>
                  <a:lnTo>
                    <a:pt x="40" y="191"/>
                  </a:lnTo>
                  <a:lnTo>
                    <a:pt x="46" y="189"/>
                  </a:lnTo>
                  <a:lnTo>
                    <a:pt x="54" y="191"/>
                  </a:lnTo>
                  <a:lnTo>
                    <a:pt x="62" y="189"/>
                  </a:lnTo>
                  <a:lnTo>
                    <a:pt x="70" y="197"/>
                  </a:lnTo>
                  <a:lnTo>
                    <a:pt x="73" y="192"/>
                  </a:lnTo>
                  <a:lnTo>
                    <a:pt x="84" y="197"/>
                  </a:lnTo>
                  <a:lnTo>
                    <a:pt x="93" y="197"/>
                  </a:lnTo>
                  <a:lnTo>
                    <a:pt x="102" y="197"/>
                  </a:lnTo>
                  <a:lnTo>
                    <a:pt x="109" y="191"/>
                  </a:lnTo>
                  <a:lnTo>
                    <a:pt x="113" y="197"/>
                  </a:lnTo>
                  <a:lnTo>
                    <a:pt x="118" y="192"/>
                  </a:lnTo>
                  <a:lnTo>
                    <a:pt x="122" y="194"/>
                  </a:lnTo>
                  <a:lnTo>
                    <a:pt x="125" y="189"/>
                  </a:lnTo>
                  <a:lnTo>
                    <a:pt x="125" y="176"/>
                  </a:lnTo>
                  <a:close/>
                </a:path>
              </a:pathLst>
            </a:custGeom>
            <a:solidFill>
              <a:srgbClr val="FFFFFF"/>
            </a:solidFill>
            <a:ln w="9525">
              <a:noFill/>
              <a:round/>
              <a:headEnd/>
              <a:tailEnd/>
            </a:ln>
          </p:spPr>
          <p:txBody>
            <a:bodyPr/>
            <a:lstStyle/>
            <a:p>
              <a:endParaRPr lang="en-US"/>
            </a:p>
          </p:txBody>
        </p:sp>
        <p:sp>
          <p:nvSpPr>
            <p:cNvPr id="1242616" name="Freeform 1528"/>
            <p:cNvSpPr>
              <a:spLocks/>
            </p:cNvSpPr>
            <p:nvPr/>
          </p:nvSpPr>
          <p:spPr bwMode="auto">
            <a:xfrm>
              <a:off x="3204" y="1073"/>
              <a:ext cx="61" cy="85"/>
            </a:xfrm>
            <a:custGeom>
              <a:avLst/>
              <a:gdLst/>
              <a:ahLst/>
              <a:cxnLst>
                <a:cxn ang="0">
                  <a:pos x="51" y="167"/>
                </a:cxn>
                <a:cxn ang="0">
                  <a:pos x="60" y="168"/>
                </a:cxn>
                <a:cxn ang="0">
                  <a:pos x="68" y="168"/>
                </a:cxn>
                <a:cxn ang="0">
                  <a:pos x="74" y="168"/>
                </a:cxn>
                <a:cxn ang="0">
                  <a:pos x="81" y="168"/>
                </a:cxn>
                <a:cxn ang="0">
                  <a:pos x="86" y="167"/>
                </a:cxn>
                <a:cxn ang="0">
                  <a:pos x="90" y="167"/>
                </a:cxn>
                <a:cxn ang="0">
                  <a:pos x="94" y="168"/>
                </a:cxn>
                <a:cxn ang="0">
                  <a:pos x="99" y="168"/>
                </a:cxn>
                <a:cxn ang="0">
                  <a:pos x="104" y="167"/>
                </a:cxn>
                <a:cxn ang="0">
                  <a:pos x="111" y="168"/>
                </a:cxn>
                <a:cxn ang="0">
                  <a:pos x="119" y="167"/>
                </a:cxn>
                <a:cxn ang="0">
                  <a:pos x="120" y="164"/>
                </a:cxn>
                <a:cxn ang="0">
                  <a:pos x="120" y="146"/>
                </a:cxn>
                <a:cxn ang="0">
                  <a:pos x="119" y="115"/>
                </a:cxn>
                <a:cxn ang="0">
                  <a:pos x="118" y="83"/>
                </a:cxn>
                <a:cxn ang="0">
                  <a:pos x="117" y="53"/>
                </a:cxn>
                <a:cxn ang="0">
                  <a:pos x="115" y="34"/>
                </a:cxn>
                <a:cxn ang="0">
                  <a:pos x="111" y="23"/>
                </a:cxn>
                <a:cxn ang="0">
                  <a:pos x="109" y="13"/>
                </a:cxn>
                <a:cxn ang="0">
                  <a:pos x="105" y="9"/>
                </a:cxn>
                <a:cxn ang="0">
                  <a:pos x="101" y="7"/>
                </a:cxn>
                <a:cxn ang="0">
                  <a:pos x="96" y="6"/>
                </a:cxn>
                <a:cxn ang="0">
                  <a:pos x="92" y="6"/>
                </a:cxn>
                <a:cxn ang="0">
                  <a:pos x="87" y="3"/>
                </a:cxn>
                <a:cxn ang="0">
                  <a:pos x="83" y="0"/>
                </a:cxn>
                <a:cxn ang="0">
                  <a:pos x="78" y="0"/>
                </a:cxn>
                <a:cxn ang="0">
                  <a:pos x="72" y="6"/>
                </a:cxn>
                <a:cxn ang="0">
                  <a:pos x="67" y="6"/>
                </a:cxn>
                <a:cxn ang="0">
                  <a:pos x="60" y="7"/>
                </a:cxn>
                <a:cxn ang="0">
                  <a:pos x="52" y="9"/>
                </a:cxn>
                <a:cxn ang="0">
                  <a:pos x="47" y="15"/>
                </a:cxn>
                <a:cxn ang="0">
                  <a:pos x="41" y="20"/>
                </a:cxn>
                <a:cxn ang="0">
                  <a:pos x="33" y="22"/>
                </a:cxn>
                <a:cxn ang="0">
                  <a:pos x="27" y="25"/>
                </a:cxn>
                <a:cxn ang="0">
                  <a:pos x="24" y="29"/>
                </a:cxn>
                <a:cxn ang="0">
                  <a:pos x="20" y="35"/>
                </a:cxn>
                <a:cxn ang="0">
                  <a:pos x="18" y="38"/>
                </a:cxn>
                <a:cxn ang="0">
                  <a:pos x="13" y="40"/>
                </a:cxn>
                <a:cxn ang="0">
                  <a:pos x="10" y="41"/>
                </a:cxn>
                <a:cxn ang="0">
                  <a:pos x="6" y="49"/>
                </a:cxn>
                <a:cxn ang="0">
                  <a:pos x="4" y="56"/>
                </a:cxn>
                <a:cxn ang="0">
                  <a:pos x="1" y="71"/>
                </a:cxn>
                <a:cxn ang="0">
                  <a:pos x="0" y="86"/>
                </a:cxn>
                <a:cxn ang="0">
                  <a:pos x="0" y="97"/>
                </a:cxn>
                <a:cxn ang="0">
                  <a:pos x="1" y="108"/>
                </a:cxn>
                <a:cxn ang="0">
                  <a:pos x="9" y="129"/>
                </a:cxn>
                <a:cxn ang="0">
                  <a:pos x="18" y="154"/>
                </a:cxn>
                <a:cxn ang="0">
                  <a:pos x="25" y="166"/>
                </a:cxn>
                <a:cxn ang="0">
                  <a:pos x="33" y="167"/>
                </a:cxn>
                <a:cxn ang="0">
                  <a:pos x="38" y="167"/>
                </a:cxn>
                <a:cxn ang="0">
                  <a:pos x="47" y="167"/>
                </a:cxn>
              </a:cxnLst>
              <a:rect l="0" t="0" r="r" b="b"/>
              <a:pathLst>
                <a:path w="120" h="168">
                  <a:moveTo>
                    <a:pt x="47" y="167"/>
                  </a:moveTo>
                  <a:lnTo>
                    <a:pt x="51" y="167"/>
                  </a:lnTo>
                  <a:lnTo>
                    <a:pt x="55" y="167"/>
                  </a:lnTo>
                  <a:lnTo>
                    <a:pt x="60" y="168"/>
                  </a:lnTo>
                  <a:lnTo>
                    <a:pt x="63" y="168"/>
                  </a:lnTo>
                  <a:lnTo>
                    <a:pt x="68" y="168"/>
                  </a:lnTo>
                  <a:lnTo>
                    <a:pt x="70" y="168"/>
                  </a:lnTo>
                  <a:lnTo>
                    <a:pt x="74" y="168"/>
                  </a:lnTo>
                  <a:lnTo>
                    <a:pt x="78" y="168"/>
                  </a:lnTo>
                  <a:lnTo>
                    <a:pt x="81" y="168"/>
                  </a:lnTo>
                  <a:lnTo>
                    <a:pt x="83" y="167"/>
                  </a:lnTo>
                  <a:lnTo>
                    <a:pt x="86" y="167"/>
                  </a:lnTo>
                  <a:lnTo>
                    <a:pt x="87" y="167"/>
                  </a:lnTo>
                  <a:lnTo>
                    <a:pt x="90" y="167"/>
                  </a:lnTo>
                  <a:lnTo>
                    <a:pt x="92" y="167"/>
                  </a:lnTo>
                  <a:lnTo>
                    <a:pt x="94" y="168"/>
                  </a:lnTo>
                  <a:lnTo>
                    <a:pt x="95" y="168"/>
                  </a:lnTo>
                  <a:lnTo>
                    <a:pt x="99" y="168"/>
                  </a:lnTo>
                  <a:lnTo>
                    <a:pt x="101" y="167"/>
                  </a:lnTo>
                  <a:lnTo>
                    <a:pt x="104" y="167"/>
                  </a:lnTo>
                  <a:lnTo>
                    <a:pt x="108" y="167"/>
                  </a:lnTo>
                  <a:lnTo>
                    <a:pt x="111" y="168"/>
                  </a:lnTo>
                  <a:lnTo>
                    <a:pt x="117" y="168"/>
                  </a:lnTo>
                  <a:lnTo>
                    <a:pt x="119" y="167"/>
                  </a:lnTo>
                  <a:lnTo>
                    <a:pt x="120" y="167"/>
                  </a:lnTo>
                  <a:lnTo>
                    <a:pt x="120" y="164"/>
                  </a:lnTo>
                  <a:lnTo>
                    <a:pt x="120" y="157"/>
                  </a:lnTo>
                  <a:lnTo>
                    <a:pt x="120" y="146"/>
                  </a:lnTo>
                  <a:lnTo>
                    <a:pt x="119" y="131"/>
                  </a:lnTo>
                  <a:lnTo>
                    <a:pt x="119" y="115"/>
                  </a:lnTo>
                  <a:lnTo>
                    <a:pt x="119" y="99"/>
                  </a:lnTo>
                  <a:lnTo>
                    <a:pt x="118" y="83"/>
                  </a:lnTo>
                  <a:lnTo>
                    <a:pt x="118" y="66"/>
                  </a:lnTo>
                  <a:lnTo>
                    <a:pt x="117" y="53"/>
                  </a:lnTo>
                  <a:lnTo>
                    <a:pt x="117" y="41"/>
                  </a:lnTo>
                  <a:lnTo>
                    <a:pt x="115" y="34"/>
                  </a:lnTo>
                  <a:lnTo>
                    <a:pt x="113" y="29"/>
                  </a:lnTo>
                  <a:lnTo>
                    <a:pt x="111" y="23"/>
                  </a:lnTo>
                  <a:lnTo>
                    <a:pt x="110" y="17"/>
                  </a:lnTo>
                  <a:lnTo>
                    <a:pt x="109" y="13"/>
                  </a:lnTo>
                  <a:lnTo>
                    <a:pt x="108" y="10"/>
                  </a:lnTo>
                  <a:lnTo>
                    <a:pt x="105" y="9"/>
                  </a:lnTo>
                  <a:lnTo>
                    <a:pt x="104" y="7"/>
                  </a:lnTo>
                  <a:lnTo>
                    <a:pt x="101" y="7"/>
                  </a:lnTo>
                  <a:lnTo>
                    <a:pt x="100" y="6"/>
                  </a:lnTo>
                  <a:lnTo>
                    <a:pt x="96" y="6"/>
                  </a:lnTo>
                  <a:lnTo>
                    <a:pt x="95" y="6"/>
                  </a:lnTo>
                  <a:lnTo>
                    <a:pt x="92" y="6"/>
                  </a:lnTo>
                  <a:lnTo>
                    <a:pt x="90" y="3"/>
                  </a:lnTo>
                  <a:lnTo>
                    <a:pt x="87" y="3"/>
                  </a:lnTo>
                  <a:lnTo>
                    <a:pt x="86" y="3"/>
                  </a:lnTo>
                  <a:lnTo>
                    <a:pt x="83" y="0"/>
                  </a:lnTo>
                  <a:lnTo>
                    <a:pt x="81" y="0"/>
                  </a:lnTo>
                  <a:lnTo>
                    <a:pt x="78" y="0"/>
                  </a:lnTo>
                  <a:lnTo>
                    <a:pt x="76" y="3"/>
                  </a:lnTo>
                  <a:lnTo>
                    <a:pt x="72" y="6"/>
                  </a:lnTo>
                  <a:lnTo>
                    <a:pt x="69" y="6"/>
                  </a:lnTo>
                  <a:lnTo>
                    <a:pt x="67" y="6"/>
                  </a:lnTo>
                  <a:lnTo>
                    <a:pt x="63" y="6"/>
                  </a:lnTo>
                  <a:lnTo>
                    <a:pt x="60" y="7"/>
                  </a:lnTo>
                  <a:lnTo>
                    <a:pt x="55" y="7"/>
                  </a:lnTo>
                  <a:lnTo>
                    <a:pt x="52" y="9"/>
                  </a:lnTo>
                  <a:lnTo>
                    <a:pt x="51" y="12"/>
                  </a:lnTo>
                  <a:lnTo>
                    <a:pt x="47" y="15"/>
                  </a:lnTo>
                  <a:lnTo>
                    <a:pt x="45" y="17"/>
                  </a:lnTo>
                  <a:lnTo>
                    <a:pt x="41" y="20"/>
                  </a:lnTo>
                  <a:lnTo>
                    <a:pt x="37" y="20"/>
                  </a:lnTo>
                  <a:lnTo>
                    <a:pt x="33" y="22"/>
                  </a:lnTo>
                  <a:lnTo>
                    <a:pt x="28" y="23"/>
                  </a:lnTo>
                  <a:lnTo>
                    <a:pt x="27" y="25"/>
                  </a:lnTo>
                  <a:lnTo>
                    <a:pt x="25" y="29"/>
                  </a:lnTo>
                  <a:lnTo>
                    <a:pt x="24" y="29"/>
                  </a:lnTo>
                  <a:lnTo>
                    <a:pt x="23" y="34"/>
                  </a:lnTo>
                  <a:lnTo>
                    <a:pt x="20" y="35"/>
                  </a:lnTo>
                  <a:lnTo>
                    <a:pt x="19" y="37"/>
                  </a:lnTo>
                  <a:lnTo>
                    <a:pt x="18" y="38"/>
                  </a:lnTo>
                  <a:lnTo>
                    <a:pt x="15" y="38"/>
                  </a:lnTo>
                  <a:lnTo>
                    <a:pt x="13" y="40"/>
                  </a:lnTo>
                  <a:lnTo>
                    <a:pt x="11" y="40"/>
                  </a:lnTo>
                  <a:lnTo>
                    <a:pt x="10" y="41"/>
                  </a:lnTo>
                  <a:lnTo>
                    <a:pt x="9" y="44"/>
                  </a:lnTo>
                  <a:lnTo>
                    <a:pt x="6" y="49"/>
                  </a:lnTo>
                  <a:lnTo>
                    <a:pt x="4" y="53"/>
                  </a:lnTo>
                  <a:lnTo>
                    <a:pt x="4" y="56"/>
                  </a:lnTo>
                  <a:lnTo>
                    <a:pt x="2" y="65"/>
                  </a:lnTo>
                  <a:lnTo>
                    <a:pt x="1" y="71"/>
                  </a:lnTo>
                  <a:lnTo>
                    <a:pt x="0" y="80"/>
                  </a:lnTo>
                  <a:lnTo>
                    <a:pt x="0" y="86"/>
                  </a:lnTo>
                  <a:lnTo>
                    <a:pt x="0" y="93"/>
                  </a:lnTo>
                  <a:lnTo>
                    <a:pt x="0" y="97"/>
                  </a:lnTo>
                  <a:lnTo>
                    <a:pt x="1" y="103"/>
                  </a:lnTo>
                  <a:lnTo>
                    <a:pt x="1" y="108"/>
                  </a:lnTo>
                  <a:lnTo>
                    <a:pt x="4" y="118"/>
                  </a:lnTo>
                  <a:lnTo>
                    <a:pt x="9" y="129"/>
                  </a:lnTo>
                  <a:lnTo>
                    <a:pt x="13" y="142"/>
                  </a:lnTo>
                  <a:lnTo>
                    <a:pt x="18" y="154"/>
                  </a:lnTo>
                  <a:lnTo>
                    <a:pt x="20" y="161"/>
                  </a:lnTo>
                  <a:lnTo>
                    <a:pt x="25" y="166"/>
                  </a:lnTo>
                  <a:lnTo>
                    <a:pt x="28" y="167"/>
                  </a:lnTo>
                  <a:lnTo>
                    <a:pt x="33" y="167"/>
                  </a:lnTo>
                  <a:lnTo>
                    <a:pt x="34" y="167"/>
                  </a:lnTo>
                  <a:lnTo>
                    <a:pt x="38" y="167"/>
                  </a:lnTo>
                  <a:lnTo>
                    <a:pt x="43" y="167"/>
                  </a:lnTo>
                  <a:lnTo>
                    <a:pt x="47" y="167"/>
                  </a:lnTo>
                  <a:close/>
                </a:path>
              </a:pathLst>
            </a:custGeom>
            <a:solidFill>
              <a:srgbClr val="FFFFFF"/>
            </a:solidFill>
            <a:ln w="9525">
              <a:noFill/>
              <a:round/>
              <a:headEnd/>
              <a:tailEnd/>
            </a:ln>
          </p:spPr>
          <p:txBody>
            <a:bodyPr/>
            <a:lstStyle/>
            <a:p>
              <a:endParaRPr lang="en-US"/>
            </a:p>
          </p:txBody>
        </p:sp>
        <p:sp>
          <p:nvSpPr>
            <p:cNvPr id="1242617" name="Freeform 1529"/>
            <p:cNvSpPr>
              <a:spLocks/>
            </p:cNvSpPr>
            <p:nvPr/>
          </p:nvSpPr>
          <p:spPr bwMode="auto">
            <a:xfrm>
              <a:off x="3204" y="1073"/>
              <a:ext cx="61" cy="85"/>
            </a:xfrm>
            <a:custGeom>
              <a:avLst/>
              <a:gdLst/>
              <a:ahLst/>
              <a:cxnLst>
                <a:cxn ang="0">
                  <a:pos x="47" y="167"/>
                </a:cxn>
                <a:cxn ang="0">
                  <a:pos x="55" y="167"/>
                </a:cxn>
                <a:cxn ang="0">
                  <a:pos x="63" y="168"/>
                </a:cxn>
                <a:cxn ang="0">
                  <a:pos x="70" y="168"/>
                </a:cxn>
                <a:cxn ang="0">
                  <a:pos x="78" y="168"/>
                </a:cxn>
                <a:cxn ang="0">
                  <a:pos x="83" y="167"/>
                </a:cxn>
                <a:cxn ang="0">
                  <a:pos x="87" y="167"/>
                </a:cxn>
                <a:cxn ang="0">
                  <a:pos x="92" y="167"/>
                </a:cxn>
                <a:cxn ang="0">
                  <a:pos x="95" y="168"/>
                </a:cxn>
                <a:cxn ang="0">
                  <a:pos x="101" y="167"/>
                </a:cxn>
                <a:cxn ang="0">
                  <a:pos x="108" y="167"/>
                </a:cxn>
                <a:cxn ang="0">
                  <a:pos x="117" y="168"/>
                </a:cxn>
                <a:cxn ang="0">
                  <a:pos x="120" y="167"/>
                </a:cxn>
                <a:cxn ang="0">
                  <a:pos x="120" y="157"/>
                </a:cxn>
                <a:cxn ang="0">
                  <a:pos x="119" y="131"/>
                </a:cxn>
                <a:cxn ang="0">
                  <a:pos x="119" y="99"/>
                </a:cxn>
                <a:cxn ang="0">
                  <a:pos x="118" y="66"/>
                </a:cxn>
                <a:cxn ang="0">
                  <a:pos x="117" y="41"/>
                </a:cxn>
                <a:cxn ang="0">
                  <a:pos x="113" y="29"/>
                </a:cxn>
                <a:cxn ang="0">
                  <a:pos x="110" y="17"/>
                </a:cxn>
                <a:cxn ang="0">
                  <a:pos x="108" y="10"/>
                </a:cxn>
                <a:cxn ang="0">
                  <a:pos x="104" y="7"/>
                </a:cxn>
                <a:cxn ang="0">
                  <a:pos x="100" y="6"/>
                </a:cxn>
                <a:cxn ang="0">
                  <a:pos x="95" y="6"/>
                </a:cxn>
                <a:cxn ang="0">
                  <a:pos x="90" y="3"/>
                </a:cxn>
                <a:cxn ang="0">
                  <a:pos x="86" y="3"/>
                </a:cxn>
                <a:cxn ang="0">
                  <a:pos x="81" y="0"/>
                </a:cxn>
                <a:cxn ang="0">
                  <a:pos x="76" y="3"/>
                </a:cxn>
                <a:cxn ang="0">
                  <a:pos x="69" y="6"/>
                </a:cxn>
                <a:cxn ang="0">
                  <a:pos x="63" y="6"/>
                </a:cxn>
                <a:cxn ang="0">
                  <a:pos x="55" y="7"/>
                </a:cxn>
                <a:cxn ang="0">
                  <a:pos x="51" y="12"/>
                </a:cxn>
                <a:cxn ang="0">
                  <a:pos x="45" y="17"/>
                </a:cxn>
                <a:cxn ang="0">
                  <a:pos x="37" y="20"/>
                </a:cxn>
                <a:cxn ang="0">
                  <a:pos x="28" y="23"/>
                </a:cxn>
                <a:cxn ang="0">
                  <a:pos x="25" y="29"/>
                </a:cxn>
                <a:cxn ang="0">
                  <a:pos x="23" y="34"/>
                </a:cxn>
                <a:cxn ang="0">
                  <a:pos x="19" y="37"/>
                </a:cxn>
                <a:cxn ang="0">
                  <a:pos x="15" y="38"/>
                </a:cxn>
                <a:cxn ang="0">
                  <a:pos x="11" y="40"/>
                </a:cxn>
                <a:cxn ang="0">
                  <a:pos x="9" y="44"/>
                </a:cxn>
                <a:cxn ang="0">
                  <a:pos x="4" y="53"/>
                </a:cxn>
                <a:cxn ang="0">
                  <a:pos x="2" y="65"/>
                </a:cxn>
                <a:cxn ang="0">
                  <a:pos x="0" y="80"/>
                </a:cxn>
                <a:cxn ang="0">
                  <a:pos x="0" y="93"/>
                </a:cxn>
                <a:cxn ang="0">
                  <a:pos x="1" y="103"/>
                </a:cxn>
                <a:cxn ang="0">
                  <a:pos x="4" y="118"/>
                </a:cxn>
                <a:cxn ang="0">
                  <a:pos x="13" y="142"/>
                </a:cxn>
                <a:cxn ang="0">
                  <a:pos x="20" y="161"/>
                </a:cxn>
                <a:cxn ang="0">
                  <a:pos x="28" y="167"/>
                </a:cxn>
                <a:cxn ang="0">
                  <a:pos x="34" y="167"/>
                </a:cxn>
                <a:cxn ang="0">
                  <a:pos x="43" y="167"/>
                </a:cxn>
              </a:cxnLst>
              <a:rect l="0" t="0" r="r" b="b"/>
              <a:pathLst>
                <a:path w="120" h="168">
                  <a:moveTo>
                    <a:pt x="47" y="167"/>
                  </a:moveTo>
                  <a:lnTo>
                    <a:pt x="47" y="167"/>
                  </a:lnTo>
                  <a:lnTo>
                    <a:pt x="51" y="167"/>
                  </a:lnTo>
                  <a:lnTo>
                    <a:pt x="55" y="167"/>
                  </a:lnTo>
                  <a:lnTo>
                    <a:pt x="60" y="168"/>
                  </a:lnTo>
                  <a:lnTo>
                    <a:pt x="63" y="168"/>
                  </a:lnTo>
                  <a:lnTo>
                    <a:pt x="68" y="168"/>
                  </a:lnTo>
                  <a:lnTo>
                    <a:pt x="70" y="168"/>
                  </a:lnTo>
                  <a:lnTo>
                    <a:pt x="74" y="168"/>
                  </a:lnTo>
                  <a:lnTo>
                    <a:pt x="78" y="168"/>
                  </a:lnTo>
                  <a:lnTo>
                    <a:pt x="81" y="168"/>
                  </a:lnTo>
                  <a:lnTo>
                    <a:pt x="83" y="167"/>
                  </a:lnTo>
                  <a:lnTo>
                    <a:pt x="86" y="167"/>
                  </a:lnTo>
                  <a:lnTo>
                    <a:pt x="87" y="167"/>
                  </a:lnTo>
                  <a:lnTo>
                    <a:pt x="90" y="167"/>
                  </a:lnTo>
                  <a:lnTo>
                    <a:pt x="92" y="167"/>
                  </a:lnTo>
                  <a:lnTo>
                    <a:pt x="94" y="168"/>
                  </a:lnTo>
                  <a:lnTo>
                    <a:pt x="95" y="168"/>
                  </a:lnTo>
                  <a:lnTo>
                    <a:pt x="99" y="168"/>
                  </a:lnTo>
                  <a:lnTo>
                    <a:pt x="101" y="167"/>
                  </a:lnTo>
                  <a:lnTo>
                    <a:pt x="104" y="167"/>
                  </a:lnTo>
                  <a:lnTo>
                    <a:pt x="108" y="167"/>
                  </a:lnTo>
                  <a:lnTo>
                    <a:pt x="111" y="168"/>
                  </a:lnTo>
                  <a:lnTo>
                    <a:pt x="117" y="168"/>
                  </a:lnTo>
                  <a:lnTo>
                    <a:pt x="119" y="167"/>
                  </a:lnTo>
                  <a:lnTo>
                    <a:pt x="120" y="167"/>
                  </a:lnTo>
                  <a:lnTo>
                    <a:pt x="120" y="164"/>
                  </a:lnTo>
                  <a:lnTo>
                    <a:pt x="120" y="157"/>
                  </a:lnTo>
                  <a:lnTo>
                    <a:pt x="120" y="146"/>
                  </a:lnTo>
                  <a:lnTo>
                    <a:pt x="119" y="131"/>
                  </a:lnTo>
                  <a:lnTo>
                    <a:pt x="119" y="115"/>
                  </a:lnTo>
                  <a:lnTo>
                    <a:pt x="119" y="99"/>
                  </a:lnTo>
                  <a:lnTo>
                    <a:pt x="118" y="83"/>
                  </a:lnTo>
                  <a:lnTo>
                    <a:pt x="118" y="66"/>
                  </a:lnTo>
                  <a:lnTo>
                    <a:pt x="117" y="53"/>
                  </a:lnTo>
                  <a:lnTo>
                    <a:pt x="117" y="41"/>
                  </a:lnTo>
                  <a:lnTo>
                    <a:pt x="115" y="34"/>
                  </a:lnTo>
                  <a:lnTo>
                    <a:pt x="113" y="29"/>
                  </a:lnTo>
                  <a:lnTo>
                    <a:pt x="111" y="23"/>
                  </a:lnTo>
                  <a:lnTo>
                    <a:pt x="110" y="17"/>
                  </a:lnTo>
                  <a:lnTo>
                    <a:pt x="109" y="13"/>
                  </a:lnTo>
                  <a:lnTo>
                    <a:pt x="108" y="10"/>
                  </a:lnTo>
                  <a:lnTo>
                    <a:pt x="105" y="9"/>
                  </a:lnTo>
                  <a:lnTo>
                    <a:pt x="104" y="7"/>
                  </a:lnTo>
                  <a:lnTo>
                    <a:pt x="101" y="7"/>
                  </a:lnTo>
                  <a:lnTo>
                    <a:pt x="100" y="6"/>
                  </a:lnTo>
                  <a:lnTo>
                    <a:pt x="96" y="6"/>
                  </a:lnTo>
                  <a:lnTo>
                    <a:pt x="95" y="6"/>
                  </a:lnTo>
                  <a:lnTo>
                    <a:pt x="92" y="6"/>
                  </a:lnTo>
                  <a:lnTo>
                    <a:pt x="90" y="3"/>
                  </a:lnTo>
                  <a:lnTo>
                    <a:pt x="87" y="3"/>
                  </a:lnTo>
                  <a:lnTo>
                    <a:pt x="86" y="3"/>
                  </a:lnTo>
                  <a:lnTo>
                    <a:pt x="83" y="0"/>
                  </a:lnTo>
                  <a:lnTo>
                    <a:pt x="81" y="0"/>
                  </a:lnTo>
                  <a:lnTo>
                    <a:pt x="78" y="0"/>
                  </a:lnTo>
                  <a:lnTo>
                    <a:pt x="76" y="3"/>
                  </a:lnTo>
                  <a:lnTo>
                    <a:pt x="72" y="6"/>
                  </a:lnTo>
                  <a:lnTo>
                    <a:pt x="69" y="6"/>
                  </a:lnTo>
                  <a:lnTo>
                    <a:pt x="67" y="6"/>
                  </a:lnTo>
                  <a:lnTo>
                    <a:pt x="63" y="6"/>
                  </a:lnTo>
                  <a:lnTo>
                    <a:pt x="60" y="7"/>
                  </a:lnTo>
                  <a:lnTo>
                    <a:pt x="55" y="7"/>
                  </a:lnTo>
                  <a:lnTo>
                    <a:pt x="52" y="9"/>
                  </a:lnTo>
                  <a:lnTo>
                    <a:pt x="51" y="12"/>
                  </a:lnTo>
                  <a:lnTo>
                    <a:pt x="47" y="15"/>
                  </a:lnTo>
                  <a:lnTo>
                    <a:pt x="45" y="17"/>
                  </a:lnTo>
                  <a:lnTo>
                    <a:pt x="41" y="20"/>
                  </a:lnTo>
                  <a:lnTo>
                    <a:pt x="37" y="20"/>
                  </a:lnTo>
                  <a:lnTo>
                    <a:pt x="33" y="22"/>
                  </a:lnTo>
                  <a:lnTo>
                    <a:pt x="28" y="23"/>
                  </a:lnTo>
                  <a:lnTo>
                    <a:pt x="27" y="25"/>
                  </a:lnTo>
                  <a:lnTo>
                    <a:pt x="25" y="29"/>
                  </a:lnTo>
                  <a:lnTo>
                    <a:pt x="24" y="29"/>
                  </a:lnTo>
                  <a:lnTo>
                    <a:pt x="23" y="34"/>
                  </a:lnTo>
                  <a:lnTo>
                    <a:pt x="20" y="35"/>
                  </a:lnTo>
                  <a:lnTo>
                    <a:pt x="19" y="37"/>
                  </a:lnTo>
                  <a:lnTo>
                    <a:pt x="18" y="38"/>
                  </a:lnTo>
                  <a:lnTo>
                    <a:pt x="15" y="38"/>
                  </a:lnTo>
                  <a:lnTo>
                    <a:pt x="13" y="40"/>
                  </a:lnTo>
                  <a:lnTo>
                    <a:pt x="11" y="40"/>
                  </a:lnTo>
                  <a:lnTo>
                    <a:pt x="10" y="41"/>
                  </a:lnTo>
                  <a:lnTo>
                    <a:pt x="9" y="44"/>
                  </a:lnTo>
                  <a:lnTo>
                    <a:pt x="6" y="49"/>
                  </a:lnTo>
                  <a:lnTo>
                    <a:pt x="4" y="53"/>
                  </a:lnTo>
                  <a:lnTo>
                    <a:pt x="4" y="56"/>
                  </a:lnTo>
                  <a:lnTo>
                    <a:pt x="2" y="65"/>
                  </a:lnTo>
                  <a:lnTo>
                    <a:pt x="1" y="71"/>
                  </a:lnTo>
                  <a:lnTo>
                    <a:pt x="0" y="80"/>
                  </a:lnTo>
                  <a:lnTo>
                    <a:pt x="0" y="86"/>
                  </a:lnTo>
                  <a:lnTo>
                    <a:pt x="0" y="93"/>
                  </a:lnTo>
                  <a:lnTo>
                    <a:pt x="0" y="97"/>
                  </a:lnTo>
                  <a:lnTo>
                    <a:pt x="1" y="103"/>
                  </a:lnTo>
                  <a:lnTo>
                    <a:pt x="1" y="108"/>
                  </a:lnTo>
                  <a:lnTo>
                    <a:pt x="4" y="118"/>
                  </a:lnTo>
                  <a:lnTo>
                    <a:pt x="9" y="129"/>
                  </a:lnTo>
                  <a:lnTo>
                    <a:pt x="13" y="142"/>
                  </a:lnTo>
                  <a:lnTo>
                    <a:pt x="18" y="154"/>
                  </a:lnTo>
                  <a:lnTo>
                    <a:pt x="20" y="161"/>
                  </a:lnTo>
                  <a:lnTo>
                    <a:pt x="25" y="166"/>
                  </a:lnTo>
                  <a:lnTo>
                    <a:pt x="28" y="167"/>
                  </a:lnTo>
                  <a:lnTo>
                    <a:pt x="33" y="167"/>
                  </a:lnTo>
                  <a:lnTo>
                    <a:pt x="34" y="167"/>
                  </a:lnTo>
                  <a:lnTo>
                    <a:pt x="38" y="167"/>
                  </a:lnTo>
                  <a:lnTo>
                    <a:pt x="43" y="167"/>
                  </a:lnTo>
                  <a:lnTo>
                    <a:pt x="47" y="167"/>
                  </a:lnTo>
                  <a:close/>
                </a:path>
              </a:pathLst>
            </a:custGeom>
            <a:noFill/>
            <a:ln w="1588">
              <a:solidFill>
                <a:srgbClr val="000000"/>
              </a:solidFill>
              <a:prstDash val="solid"/>
              <a:round/>
              <a:headEnd/>
              <a:tailEnd/>
            </a:ln>
          </p:spPr>
          <p:txBody>
            <a:bodyPr/>
            <a:lstStyle/>
            <a:p>
              <a:endParaRPr lang="en-US"/>
            </a:p>
          </p:txBody>
        </p:sp>
        <p:sp>
          <p:nvSpPr>
            <p:cNvPr id="1242618" name="Freeform 1530"/>
            <p:cNvSpPr>
              <a:spLocks/>
            </p:cNvSpPr>
            <p:nvPr/>
          </p:nvSpPr>
          <p:spPr bwMode="auto">
            <a:xfrm>
              <a:off x="3221" y="1119"/>
              <a:ext cx="10" cy="36"/>
            </a:xfrm>
            <a:custGeom>
              <a:avLst/>
              <a:gdLst/>
              <a:ahLst/>
              <a:cxnLst>
                <a:cxn ang="0">
                  <a:pos x="0" y="0"/>
                </a:cxn>
                <a:cxn ang="0">
                  <a:pos x="0" y="0"/>
                </a:cxn>
                <a:cxn ang="0">
                  <a:pos x="1" y="5"/>
                </a:cxn>
                <a:cxn ang="0">
                  <a:pos x="1" y="14"/>
                </a:cxn>
                <a:cxn ang="0">
                  <a:pos x="3" y="22"/>
                </a:cxn>
                <a:cxn ang="0">
                  <a:pos x="5" y="32"/>
                </a:cxn>
                <a:cxn ang="0">
                  <a:pos x="9" y="42"/>
                </a:cxn>
                <a:cxn ang="0">
                  <a:pos x="12" y="51"/>
                </a:cxn>
                <a:cxn ang="0">
                  <a:pos x="17" y="62"/>
                </a:cxn>
                <a:cxn ang="0">
                  <a:pos x="21" y="71"/>
                </a:cxn>
              </a:cxnLst>
              <a:rect l="0" t="0" r="r" b="b"/>
              <a:pathLst>
                <a:path w="21" h="71">
                  <a:moveTo>
                    <a:pt x="0" y="0"/>
                  </a:moveTo>
                  <a:lnTo>
                    <a:pt x="0" y="0"/>
                  </a:lnTo>
                  <a:lnTo>
                    <a:pt x="1" y="5"/>
                  </a:lnTo>
                  <a:lnTo>
                    <a:pt x="1" y="14"/>
                  </a:lnTo>
                  <a:lnTo>
                    <a:pt x="3" y="22"/>
                  </a:lnTo>
                  <a:lnTo>
                    <a:pt x="5" y="32"/>
                  </a:lnTo>
                  <a:lnTo>
                    <a:pt x="9" y="42"/>
                  </a:lnTo>
                  <a:lnTo>
                    <a:pt x="12" y="51"/>
                  </a:lnTo>
                  <a:lnTo>
                    <a:pt x="17" y="62"/>
                  </a:lnTo>
                  <a:lnTo>
                    <a:pt x="21" y="71"/>
                  </a:lnTo>
                </a:path>
              </a:pathLst>
            </a:custGeom>
            <a:noFill/>
            <a:ln w="1588">
              <a:solidFill>
                <a:srgbClr val="000000"/>
              </a:solidFill>
              <a:prstDash val="solid"/>
              <a:round/>
              <a:headEnd/>
              <a:tailEnd/>
            </a:ln>
          </p:spPr>
          <p:txBody>
            <a:bodyPr/>
            <a:lstStyle/>
            <a:p>
              <a:endParaRPr lang="en-US"/>
            </a:p>
          </p:txBody>
        </p:sp>
        <p:sp>
          <p:nvSpPr>
            <p:cNvPr id="1242619" name="Freeform 1531"/>
            <p:cNvSpPr>
              <a:spLocks/>
            </p:cNvSpPr>
            <p:nvPr/>
          </p:nvSpPr>
          <p:spPr bwMode="auto">
            <a:xfrm>
              <a:off x="3217" y="1142"/>
              <a:ext cx="5" cy="12"/>
            </a:xfrm>
            <a:custGeom>
              <a:avLst/>
              <a:gdLst/>
              <a:ahLst/>
              <a:cxnLst>
                <a:cxn ang="0">
                  <a:pos x="0" y="0"/>
                </a:cxn>
                <a:cxn ang="0">
                  <a:pos x="0" y="0"/>
                </a:cxn>
                <a:cxn ang="0">
                  <a:pos x="1" y="5"/>
                </a:cxn>
                <a:cxn ang="0">
                  <a:pos x="4" y="12"/>
                </a:cxn>
                <a:cxn ang="0">
                  <a:pos x="8" y="18"/>
                </a:cxn>
                <a:cxn ang="0">
                  <a:pos x="12" y="24"/>
                </a:cxn>
              </a:cxnLst>
              <a:rect l="0" t="0" r="r" b="b"/>
              <a:pathLst>
                <a:path w="12" h="24">
                  <a:moveTo>
                    <a:pt x="0" y="0"/>
                  </a:moveTo>
                  <a:lnTo>
                    <a:pt x="0" y="0"/>
                  </a:lnTo>
                  <a:lnTo>
                    <a:pt x="1" y="5"/>
                  </a:lnTo>
                  <a:lnTo>
                    <a:pt x="4" y="12"/>
                  </a:lnTo>
                  <a:lnTo>
                    <a:pt x="8" y="18"/>
                  </a:lnTo>
                  <a:lnTo>
                    <a:pt x="12" y="24"/>
                  </a:lnTo>
                </a:path>
              </a:pathLst>
            </a:custGeom>
            <a:noFill/>
            <a:ln w="1588">
              <a:solidFill>
                <a:srgbClr val="000000"/>
              </a:solidFill>
              <a:prstDash val="solid"/>
              <a:round/>
              <a:headEnd/>
              <a:tailEnd/>
            </a:ln>
          </p:spPr>
          <p:txBody>
            <a:bodyPr/>
            <a:lstStyle/>
            <a:p>
              <a:endParaRPr lang="en-US"/>
            </a:p>
          </p:txBody>
        </p:sp>
        <p:sp>
          <p:nvSpPr>
            <p:cNvPr id="1242620" name="Freeform 1532"/>
            <p:cNvSpPr>
              <a:spLocks/>
            </p:cNvSpPr>
            <p:nvPr/>
          </p:nvSpPr>
          <p:spPr bwMode="auto">
            <a:xfrm>
              <a:off x="3236" y="1141"/>
              <a:ext cx="6" cy="13"/>
            </a:xfrm>
            <a:custGeom>
              <a:avLst/>
              <a:gdLst/>
              <a:ahLst/>
              <a:cxnLst>
                <a:cxn ang="0">
                  <a:pos x="0" y="0"/>
                </a:cxn>
                <a:cxn ang="0">
                  <a:pos x="0" y="0"/>
                </a:cxn>
                <a:cxn ang="0">
                  <a:pos x="1" y="8"/>
                </a:cxn>
                <a:cxn ang="0">
                  <a:pos x="4" y="15"/>
                </a:cxn>
                <a:cxn ang="0">
                  <a:pos x="6" y="21"/>
                </a:cxn>
                <a:cxn ang="0">
                  <a:pos x="11" y="27"/>
                </a:cxn>
              </a:cxnLst>
              <a:rect l="0" t="0" r="r" b="b"/>
              <a:pathLst>
                <a:path w="11" h="27">
                  <a:moveTo>
                    <a:pt x="0" y="0"/>
                  </a:moveTo>
                  <a:lnTo>
                    <a:pt x="0" y="0"/>
                  </a:lnTo>
                  <a:lnTo>
                    <a:pt x="1" y="8"/>
                  </a:lnTo>
                  <a:lnTo>
                    <a:pt x="4" y="15"/>
                  </a:lnTo>
                  <a:lnTo>
                    <a:pt x="6" y="21"/>
                  </a:lnTo>
                  <a:lnTo>
                    <a:pt x="11" y="27"/>
                  </a:lnTo>
                </a:path>
              </a:pathLst>
            </a:custGeom>
            <a:noFill/>
            <a:ln w="1588">
              <a:solidFill>
                <a:srgbClr val="000000"/>
              </a:solidFill>
              <a:prstDash val="solid"/>
              <a:round/>
              <a:headEnd/>
              <a:tailEnd/>
            </a:ln>
          </p:spPr>
          <p:txBody>
            <a:bodyPr/>
            <a:lstStyle/>
            <a:p>
              <a:endParaRPr lang="en-US"/>
            </a:p>
          </p:txBody>
        </p:sp>
        <p:sp>
          <p:nvSpPr>
            <p:cNvPr id="1242621" name="Freeform 1533"/>
            <p:cNvSpPr>
              <a:spLocks/>
            </p:cNvSpPr>
            <p:nvPr/>
          </p:nvSpPr>
          <p:spPr bwMode="auto">
            <a:xfrm>
              <a:off x="3210" y="1039"/>
              <a:ext cx="3" cy="45"/>
            </a:xfrm>
            <a:custGeom>
              <a:avLst/>
              <a:gdLst/>
              <a:ahLst/>
              <a:cxnLst>
                <a:cxn ang="0">
                  <a:pos x="8" y="0"/>
                </a:cxn>
                <a:cxn ang="0">
                  <a:pos x="8" y="0"/>
                </a:cxn>
                <a:cxn ang="0">
                  <a:pos x="5" y="7"/>
                </a:cxn>
                <a:cxn ang="0">
                  <a:pos x="1" y="17"/>
                </a:cxn>
                <a:cxn ang="0">
                  <a:pos x="0" y="26"/>
                </a:cxn>
                <a:cxn ang="0">
                  <a:pos x="0" y="38"/>
                </a:cxn>
                <a:cxn ang="0">
                  <a:pos x="0" y="51"/>
                </a:cxn>
                <a:cxn ang="0">
                  <a:pos x="0" y="65"/>
                </a:cxn>
                <a:cxn ang="0">
                  <a:pos x="1" y="77"/>
                </a:cxn>
                <a:cxn ang="0">
                  <a:pos x="3" y="90"/>
                </a:cxn>
              </a:cxnLst>
              <a:rect l="0" t="0" r="r" b="b"/>
              <a:pathLst>
                <a:path w="8" h="90">
                  <a:moveTo>
                    <a:pt x="8" y="0"/>
                  </a:moveTo>
                  <a:lnTo>
                    <a:pt x="8" y="0"/>
                  </a:lnTo>
                  <a:lnTo>
                    <a:pt x="5" y="7"/>
                  </a:lnTo>
                  <a:lnTo>
                    <a:pt x="1" y="17"/>
                  </a:lnTo>
                  <a:lnTo>
                    <a:pt x="0" y="26"/>
                  </a:lnTo>
                  <a:lnTo>
                    <a:pt x="0" y="38"/>
                  </a:lnTo>
                  <a:lnTo>
                    <a:pt x="0" y="51"/>
                  </a:lnTo>
                  <a:lnTo>
                    <a:pt x="0" y="65"/>
                  </a:lnTo>
                  <a:lnTo>
                    <a:pt x="1" y="77"/>
                  </a:lnTo>
                  <a:lnTo>
                    <a:pt x="3" y="90"/>
                  </a:lnTo>
                </a:path>
              </a:pathLst>
            </a:custGeom>
            <a:noFill/>
            <a:ln w="1588">
              <a:solidFill>
                <a:srgbClr val="000000"/>
              </a:solidFill>
              <a:prstDash val="solid"/>
              <a:round/>
              <a:headEnd/>
              <a:tailEnd/>
            </a:ln>
          </p:spPr>
          <p:txBody>
            <a:bodyPr/>
            <a:lstStyle/>
            <a:p>
              <a:endParaRPr lang="en-US"/>
            </a:p>
          </p:txBody>
        </p:sp>
        <p:sp>
          <p:nvSpPr>
            <p:cNvPr id="1242622" name="Freeform 1534"/>
            <p:cNvSpPr>
              <a:spLocks/>
            </p:cNvSpPr>
            <p:nvPr/>
          </p:nvSpPr>
          <p:spPr bwMode="auto">
            <a:xfrm>
              <a:off x="3222" y="1060"/>
              <a:ext cx="1" cy="17"/>
            </a:xfrm>
            <a:custGeom>
              <a:avLst/>
              <a:gdLst/>
              <a:ahLst/>
              <a:cxnLst>
                <a:cxn ang="0">
                  <a:pos x="3" y="0"/>
                </a:cxn>
                <a:cxn ang="0">
                  <a:pos x="3" y="0"/>
                </a:cxn>
                <a:cxn ang="0">
                  <a:pos x="2" y="12"/>
                </a:cxn>
                <a:cxn ang="0">
                  <a:pos x="0" y="21"/>
                </a:cxn>
                <a:cxn ang="0">
                  <a:pos x="0" y="27"/>
                </a:cxn>
                <a:cxn ang="0">
                  <a:pos x="2" y="34"/>
                </a:cxn>
              </a:cxnLst>
              <a:rect l="0" t="0" r="r" b="b"/>
              <a:pathLst>
                <a:path w="3" h="34">
                  <a:moveTo>
                    <a:pt x="3" y="0"/>
                  </a:moveTo>
                  <a:lnTo>
                    <a:pt x="3" y="0"/>
                  </a:lnTo>
                  <a:lnTo>
                    <a:pt x="2" y="12"/>
                  </a:lnTo>
                  <a:lnTo>
                    <a:pt x="0" y="21"/>
                  </a:lnTo>
                  <a:lnTo>
                    <a:pt x="0" y="27"/>
                  </a:lnTo>
                  <a:lnTo>
                    <a:pt x="2" y="34"/>
                  </a:lnTo>
                </a:path>
              </a:pathLst>
            </a:custGeom>
            <a:noFill/>
            <a:ln w="1588">
              <a:solidFill>
                <a:srgbClr val="000000"/>
              </a:solidFill>
              <a:prstDash val="solid"/>
              <a:round/>
              <a:headEnd/>
              <a:tailEnd/>
            </a:ln>
          </p:spPr>
          <p:txBody>
            <a:bodyPr/>
            <a:lstStyle/>
            <a:p>
              <a:endParaRPr lang="en-US"/>
            </a:p>
          </p:txBody>
        </p:sp>
        <p:sp>
          <p:nvSpPr>
            <p:cNvPr id="1242623" name="Freeform 1535"/>
            <p:cNvSpPr>
              <a:spLocks/>
            </p:cNvSpPr>
            <p:nvPr/>
          </p:nvSpPr>
          <p:spPr bwMode="auto">
            <a:xfrm>
              <a:off x="3353" y="1073"/>
              <a:ext cx="3" cy="63"/>
            </a:xfrm>
            <a:custGeom>
              <a:avLst/>
              <a:gdLst/>
              <a:ahLst/>
              <a:cxnLst>
                <a:cxn ang="0">
                  <a:pos x="5" y="0"/>
                </a:cxn>
                <a:cxn ang="0">
                  <a:pos x="5" y="0"/>
                </a:cxn>
                <a:cxn ang="0">
                  <a:pos x="5" y="15"/>
                </a:cxn>
                <a:cxn ang="0">
                  <a:pos x="5" y="32"/>
                </a:cxn>
                <a:cxn ang="0">
                  <a:pos x="5" y="47"/>
                </a:cxn>
                <a:cxn ang="0">
                  <a:pos x="7" y="63"/>
                </a:cxn>
                <a:cxn ang="0">
                  <a:pos x="7" y="78"/>
                </a:cxn>
                <a:cxn ang="0">
                  <a:pos x="5" y="94"/>
                </a:cxn>
                <a:cxn ang="0">
                  <a:pos x="4" y="109"/>
                </a:cxn>
                <a:cxn ang="0">
                  <a:pos x="0" y="124"/>
                </a:cxn>
              </a:cxnLst>
              <a:rect l="0" t="0" r="r" b="b"/>
              <a:pathLst>
                <a:path w="7" h="124">
                  <a:moveTo>
                    <a:pt x="5" y="0"/>
                  </a:moveTo>
                  <a:lnTo>
                    <a:pt x="5" y="0"/>
                  </a:lnTo>
                  <a:lnTo>
                    <a:pt x="5" y="15"/>
                  </a:lnTo>
                  <a:lnTo>
                    <a:pt x="5" y="32"/>
                  </a:lnTo>
                  <a:lnTo>
                    <a:pt x="5" y="47"/>
                  </a:lnTo>
                  <a:lnTo>
                    <a:pt x="7" y="63"/>
                  </a:lnTo>
                  <a:lnTo>
                    <a:pt x="7" y="78"/>
                  </a:lnTo>
                  <a:lnTo>
                    <a:pt x="5" y="94"/>
                  </a:lnTo>
                  <a:lnTo>
                    <a:pt x="4" y="109"/>
                  </a:lnTo>
                  <a:lnTo>
                    <a:pt x="0" y="124"/>
                  </a:lnTo>
                </a:path>
              </a:pathLst>
            </a:custGeom>
            <a:noFill/>
            <a:ln w="1588">
              <a:solidFill>
                <a:srgbClr val="000000"/>
              </a:solidFill>
              <a:prstDash val="solid"/>
              <a:round/>
              <a:headEnd/>
              <a:tailEnd/>
            </a:ln>
          </p:spPr>
          <p:txBody>
            <a:bodyPr/>
            <a:lstStyle/>
            <a:p>
              <a:endParaRPr lang="en-US"/>
            </a:p>
          </p:txBody>
        </p:sp>
        <p:sp>
          <p:nvSpPr>
            <p:cNvPr id="1242624" name="Freeform 1536"/>
            <p:cNvSpPr>
              <a:spLocks/>
            </p:cNvSpPr>
            <p:nvPr/>
          </p:nvSpPr>
          <p:spPr bwMode="auto">
            <a:xfrm>
              <a:off x="3186" y="1136"/>
              <a:ext cx="3" cy="20"/>
            </a:xfrm>
            <a:custGeom>
              <a:avLst/>
              <a:gdLst/>
              <a:ahLst/>
              <a:cxnLst>
                <a:cxn ang="0">
                  <a:pos x="0" y="0"/>
                </a:cxn>
                <a:cxn ang="0">
                  <a:pos x="0" y="0"/>
                </a:cxn>
                <a:cxn ang="0">
                  <a:pos x="0" y="8"/>
                </a:cxn>
                <a:cxn ang="0">
                  <a:pos x="1" y="17"/>
                </a:cxn>
                <a:cxn ang="0">
                  <a:pos x="5" y="28"/>
                </a:cxn>
                <a:cxn ang="0">
                  <a:pos x="6" y="38"/>
                </a:cxn>
              </a:cxnLst>
              <a:rect l="0" t="0" r="r" b="b"/>
              <a:pathLst>
                <a:path w="6" h="38">
                  <a:moveTo>
                    <a:pt x="0" y="0"/>
                  </a:moveTo>
                  <a:lnTo>
                    <a:pt x="0" y="0"/>
                  </a:lnTo>
                  <a:lnTo>
                    <a:pt x="0" y="8"/>
                  </a:lnTo>
                  <a:lnTo>
                    <a:pt x="1" y="17"/>
                  </a:lnTo>
                  <a:lnTo>
                    <a:pt x="5" y="28"/>
                  </a:lnTo>
                  <a:lnTo>
                    <a:pt x="6" y="38"/>
                  </a:lnTo>
                </a:path>
              </a:pathLst>
            </a:custGeom>
            <a:noFill/>
            <a:ln w="1588">
              <a:solidFill>
                <a:srgbClr val="000000"/>
              </a:solidFill>
              <a:prstDash val="solid"/>
              <a:round/>
              <a:headEnd/>
              <a:tailEnd/>
            </a:ln>
          </p:spPr>
          <p:txBody>
            <a:bodyPr/>
            <a:lstStyle/>
            <a:p>
              <a:endParaRPr lang="en-US"/>
            </a:p>
          </p:txBody>
        </p:sp>
        <p:sp>
          <p:nvSpPr>
            <p:cNvPr id="1242625" name="Freeform 1537"/>
            <p:cNvSpPr>
              <a:spLocks/>
            </p:cNvSpPr>
            <p:nvPr/>
          </p:nvSpPr>
          <p:spPr bwMode="auto">
            <a:xfrm>
              <a:off x="3123" y="1424"/>
              <a:ext cx="142" cy="282"/>
            </a:xfrm>
            <a:custGeom>
              <a:avLst/>
              <a:gdLst/>
              <a:ahLst/>
              <a:cxnLst>
                <a:cxn ang="0">
                  <a:pos x="285" y="563"/>
                </a:cxn>
                <a:cxn ang="0">
                  <a:pos x="285" y="563"/>
                </a:cxn>
                <a:cxn ang="0">
                  <a:pos x="281" y="562"/>
                </a:cxn>
                <a:cxn ang="0">
                  <a:pos x="276" y="553"/>
                </a:cxn>
                <a:cxn ang="0">
                  <a:pos x="273" y="544"/>
                </a:cxn>
                <a:cxn ang="0">
                  <a:pos x="268" y="532"/>
                </a:cxn>
                <a:cxn ang="0">
                  <a:pos x="264" y="517"/>
                </a:cxn>
                <a:cxn ang="0">
                  <a:pos x="259" y="502"/>
                </a:cxn>
                <a:cxn ang="0">
                  <a:pos x="255" y="489"/>
                </a:cxn>
                <a:cxn ang="0">
                  <a:pos x="249" y="476"/>
                </a:cxn>
                <a:cxn ang="0">
                  <a:pos x="240" y="458"/>
                </a:cxn>
                <a:cxn ang="0">
                  <a:pos x="231" y="442"/>
                </a:cxn>
                <a:cxn ang="0">
                  <a:pos x="224" y="422"/>
                </a:cxn>
                <a:cxn ang="0">
                  <a:pos x="218" y="406"/>
                </a:cxn>
                <a:cxn ang="0">
                  <a:pos x="212" y="390"/>
                </a:cxn>
                <a:cxn ang="0">
                  <a:pos x="205" y="372"/>
                </a:cxn>
                <a:cxn ang="0">
                  <a:pos x="199" y="357"/>
                </a:cxn>
                <a:cxn ang="0">
                  <a:pos x="191" y="341"/>
                </a:cxn>
                <a:cxn ang="0">
                  <a:pos x="178" y="317"/>
                </a:cxn>
                <a:cxn ang="0">
                  <a:pos x="164" y="292"/>
                </a:cxn>
                <a:cxn ang="0">
                  <a:pos x="149" y="268"/>
                </a:cxn>
                <a:cxn ang="0">
                  <a:pos x="135" y="248"/>
                </a:cxn>
                <a:cxn ang="0">
                  <a:pos x="122" y="227"/>
                </a:cxn>
                <a:cxn ang="0">
                  <a:pos x="111" y="209"/>
                </a:cxn>
                <a:cxn ang="0">
                  <a:pos x="101" y="194"/>
                </a:cxn>
                <a:cxn ang="0">
                  <a:pos x="97" y="186"/>
                </a:cxn>
                <a:cxn ang="0">
                  <a:pos x="92" y="174"/>
                </a:cxn>
                <a:cxn ang="0">
                  <a:pos x="86" y="156"/>
                </a:cxn>
                <a:cxn ang="0">
                  <a:pos x="74" y="134"/>
                </a:cxn>
                <a:cxn ang="0">
                  <a:pos x="63" y="107"/>
                </a:cxn>
                <a:cxn ang="0">
                  <a:pos x="49" y="79"/>
                </a:cxn>
                <a:cxn ang="0">
                  <a:pos x="33" y="51"/>
                </a:cxn>
                <a:cxn ang="0">
                  <a:pos x="17" y="24"/>
                </a:cxn>
                <a:cxn ang="0">
                  <a:pos x="0" y="0"/>
                </a:cxn>
              </a:cxnLst>
              <a:rect l="0" t="0" r="r" b="b"/>
              <a:pathLst>
                <a:path w="285" h="563">
                  <a:moveTo>
                    <a:pt x="285" y="563"/>
                  </a:moveTo>
                  <a:lnTo>
                    <a:pt x="285" y="563"/>
                  </a:lnTo>
                  <a:lnTo>
                    <a:pt x="281" y="562"/>
                  </a:lnTo>
                  <a:lnTo>
                    <a:pt x="276" y="553"/>
                  </a:lnTo>
                  <a:lnTo>
                    <a:pt x="273" y="544"/>
                  </a:lnTo>
                  <a:lnTo>
                    <a:pt x="268" y="532"/>
                  </a:lnTo>
                  <a:lnTo>
                    <a:pt x="264" y="517"/>
                  </a:lnTo>
                  <a:lnTo>
                    <a:pt x="259" y="502"/>
                  </a:lnTo>
                  <a:lnTo>
                    <a:pt x="255" y="489"/>
                  </a:lnTo>
                  <a:lnTo>
                    <a:pt x="249" y="476"/>
                  </a:lnTo>
                  <a:lnTo>
                    <a:pt x="240" y="458"/>
                  </a:lnTo>
                  <a:lnTo>
                    <a:pt x="231" y="442"/>
                  </a:lnTo>
                  <a:lnTo>
                    <a:pt x="224" y="422"/>
                  </a:lnTo>
                  <a:lnTo>
                    <a:pt x="218" y="406"/>
                  </a:lnTo>
                  <a:lnTo>
                    <a:pt x="212" y="390"/>
                  </a:lnTo>
                  <a:lnTo>
                    <a:pt x="205" y="372"/>
                  </a:lnTo>
                  <a:lnTo>
                    <a:pt x="199" y="357"/>
                  </a:lnTo>
                  <a:lnTo>
                    <a:pt x="191" y="341"/>
                  </a:lnTo>
                  <a:lnTo>
                    <a:pt x="178" y="317"/>
                  </a:lnTo>
                  <a:lnTo>
                    <a:pt x="164" y="292"/>
                  </a:lnTo>
                  <a:lnTo>
                    <a:pt x="149" y="268"/>
                  </a:lnTo>
                  <a:lnTo>
                    <a:pt x="135" y="248"/>
                  </a:lnTo>
                  <a:lnTo>
                    <a:pt x="122" y="227"/>
                  </a:lnTo>
                  <a:lnTo>
                    <a:pt x="111" y="209"/>
                  </a:lnTo>
                  <a:lnTo>
                    <a:pt x="101" y="194"/>
                  </a:lnTo>
                  <a:lnTo>
                    <a:pt x="97" y="186"/>
                  </a:lnTo>
                  <a:lnTo>
                    <a:pt x="92" y="174"/>
                  </a:lnTo>
                  <a:lnTo>
                    <a:pt x="86" y="156"/>
                  </a:lnTo>
                  <a:lnTo>
                    <a:pt x="74" y="134"/>
                  </a:lnTo>
                  <a:lnTo>
                    <a:pt x="63" y="107"/>
                  </a:lnTo>
                  <a:lnTo>
                    <a:pt x="49" y="79"/>
                  </a:lnTo>
                  <a:lnTo>
                    <a:pt x="33" y="51"/>
                  </a:lnTo>
                  <a:lnTo>
                    <a:pt x="17" y="24"/>
                  </a:lnTo>
                  <a:lnTo>
                    <a:pt x="0" y="0"/>
                  </a:lnTo>
                </a:path>
              </a:pathLst>
            </a:custGeom>
            <a:noFill/>
            <a:ln w="1588">
              <a:solidFill>
                <a:srgbClr val="000000"/>
              </a:solidFill>
              <a:prstDash val="solid"/>
              <a:round/>
              <a:headEnd/>
              <a:tailEnd/>
            </a:ln>
          </p:spPr>
          <p:txBody>
            <a:bodyPr/>
            <a:lstStyle/>
            <a:p>
              <a:endParaRPr lang="en-US"/>
            </a:p>
          </p:txBody>
        </p:sp>
        <p:grpSp>
          <p:nvGrpSpPr>
            <p:cNvPr id="3" name="Group 1538"/>
            <p:cNvGrpSpPr>
              <a:grpSpLocks/>
            </p:cNvGrpSpPr>
            <p:nvPr/>
          </p:nvGrpSpPr>
          <p:grpSpPr bwMode="auto">
            <a:xfrm>
              <a:off x="3251" y="1202"/>
              <a:ext cx="6" cy="68"/>
              <a:chOff x="3251" y="1202"/>
              <a:chExt cx="6" cy="68"/>
            </a:xfrm>
          </p:grpSpPr>
          <p:sp>
            <p:nvSpPr>
              <p:cNvPr id="1242627" name="Freeform 1539"/>
              <p:cNvSpPr>
                <a:spLocks/>
              </p:cNvSpPr>
              <p:nvPr/>
            </p:nvSpPr>
            <p:spPr bwMode="auto">
              <a:xfrm>
                <a:off x="3251" y="1202"/>
                <a:ext cx="6" cy="68"/>
              </a:xfrm>
              <a:custGeom>
                <a:avLst/>
                <a:gdLst/>
                <a:ahLst/>
                <a:cxnLst>
                  <a:cxn ang="0">
                    <a:pos x="13" y="0"/>
                  </a:cxn>
                  <a:cxn ang="0">
                    <a:pos x="13" y="0"/>
                  </a:cxn>
                  <a:cxn ang="0">
                    <a:pos x="12" y="18"/>
                  </a:cxn>
                  <a:cxn ang="0">
                    <a:pos x="10" y="33"/>
                  </a:cxn>
                  <a:cxn ang="0">
                    <a:pos x="10" y="45"/>
                  </a:cxn>
                  <a:cxn ang="0">
                    <a:pos x="10" y="54"/>
                  </a:cxn>
                  <a:cxn ang="0">
                    <a:pos x="9" y="64"/>
                  </a:cxn>
                  <a:cxn ang="0">
                    <a:pos x="9" y="70"/>
                  </a:cxn>
                  <a:cxn ang="0">
                    <a:pos x="7" y="79"/>
                  </a:cxn>
                  <a:cxn ang="0">
                    <a:pos x="7" y="85"/>
                  </a:cxn>
                  <a:cxn ang="0">
                    <a:pos x="7" y="86"/>
                  </a:cxn>
                  <a:cxn ang="0">
                    <a:pos x="4" y="94"/>
                  </a:cxn>
                  <a:cxn ang="0">
                    <a:pos x="4" y="101"/>
                  </a:cxn>
                  <a:cxn ang="0">
                    <a:pos x="3" y="111"/>
                  </a:cxn>
                  <a:cxn ang="0">
                    <a:pos x="2" y="122"/>
                  </a:cxn>
                  <a:cxn ang="0">
                    <a:pos x="2" y="131"/>
                  </a:cxn>
                  <a:cxn ang="0">
                    <a:pos x="0" y="135"/>
                  </a:cxn>
                  <a:cxn ang="0">
                    <a:pos x="0" y="137"/>
                  </a:cxn>
                  <a:cxn ang="0">
                    <a:pos x="13" y="0"/>
                  </a:cxn>
                </a:cxnLst>
                <a:rect l="0" t="0" r="r" b="b"/>
                <a:pathLst>
                  <a:path w="13" h="137">
                    <a:moveTo>
                      <a:pt x="13" y="0"/>
                    </a:moveTo>
                    <a:lnTo>
                      <a:pt x="13" y="0"/>
                    </a:lnTo>
                    <a:lnTo>
                      <a:pt x="12" y="18"/>
                    </a:lnTo>
                    <a:lnTo>
                      <a:pt x="10" y="33"/>
                    </a:lnTo>
                    <a:lnTo>
                      <a:pt x="10" y="45"/>
                    </a:lnTo>
                    <a:lnTo>
                      <a:pt x="10" y="54"/>
                    </a:lnTo>
                    <a:lnTo>
                      <a:pt x="9" y="64"/>
                    </a:lnTo>
                    <a:lnTo>
                      <a:pt x="9" y="70"/>
                    </a:lnTo>
                    <a:lnTo>
                      <a:pt x="7" y="79"/>
                    </a:lnTo>
                    <a:lnTo>
                      <a:pt x="7" y="85"/>
                    </a:lnTo>
                    <a:lnTo>
                      <a:pt x="7" y="86"/>
                    </a:lnTo>
                    <a:lnTo>
                      <a:pt x="4" y="94"/>
                    </a:lnTo>
                    <a:lnTo>
                      <a:pt x="4" y="101"/>
                    </a:lnTo>
                    <a:lnTo>
                      <a:pt x="3" y="111"/>
                    </a:lnTo>
                    <a:lnTo>
                      <a:pt x="2" y="122"/>
                    </a:lnTo>
                    <a:lnTo>
                      <a:pt x="2" y="131"/>
                    </a:lnTo>
                    <a:lnTo>
                      <a:pt x="0" y="135"/>
                    </a:lnTo>
                    <a:lnTo>
                      <a:pt x="0" y="137"/>
                    </a:lnTo>
                    <a:lnTo>
                      <a:pt x="13" y="0"/>
                    </a:lnTo>
                    <a:close/>
                  </a:path>
                </a:pathLst>
              </a:custGeom>
              <a:solidFill>
                <a:srgbClr val="0000FF"/>
              </a:solidFill>
              <a:ln w="9525">
                <a:noFill/>
                <a:round/>
                <a:headEnd/>
                <a:tailEnd/>
              </a:ln>
            </p:spPr>
            <p:txBody>
              <a:bodyPr/>
              <a:lstStyle/>
              <a:p>
                <a:endParaRPr lang="en-US"/>
              </a:p>
            </p:txBody>
          </p:sp>
          <p:sp>
            <p:nvSpPr>
              <p:cNvPr id="1242628" name="Freeform 1540"/>
              <p:cNvSpPr>
                <a:spLocks/>
              </p:cNvSpPr>
              <p:nvPr/>
            </p:nvSpPr>
            <p:spPr bwMode="auto">
              <a:xfrm>
                <a:off x="3251" y="1202"/>
                <a:ext cx="6" cy="68"/>
              </a:xfrm>
              <a:custGeom>
                <a:avLst/>
                <a:gdLst/>
                <a:ahLst/>
                <a:cxnLst>
                  <a:cxn ang="0">
                    <a:pos x="13" y="0"/>
                  </a:cxn>
                  <a:cxn ang="0">
                    <a:pos x="13" y="0"/>
                  </a:cxn>
                  <a:cxn ang="0">
                    <a:pos x="12" y="18"/>
                  </a:cxn>
                  <a:cxn ang="0">
                    <a:pos x="10" y="33"/>
                  </a:cxn>
                  <a:cxn ang="0">
                    <a:pos x="10" y="45"/>
                  </a:cxn>
                  <a:cxn ang="0">
                    <a:pos x="10" y="54"/>
                  </a:cxn>
                  <a:cxn ang="0">
                    <a:pos x="9" y="64"/>
                  </a:cxn>
                  <a:cxn ang="0">
                    <a:pos x="9" y="70"/>
                  </a:cxn>
                  <a:cxn ang="0">
                    <a:pos x="7" y="79"/>
                  </a:cxn>
                  <a:cxn ang="0">
                    <a:pos x="7" y="85"/>
                  </a:cxn>
                  <a:cxn ang="0">
                    <a:pos x="7" y="86"/>
                  </a:cxn>
                  <a:cxn ang="0">
                    <a:pos x="4" y="94"/>
                  </a:cxn>
                  <a:cxn ang="0">
                    <a:pos x="4" y="101"/>
                  </a:cxn>
                  <a:cxn ang="0">
                    <a:pos x="3" y="111"/>
                  </a:cxn>
                  <a:cxn ang="0">
                    <a:pos x="2" y="122"/>
                  </a:cxn>
                  <a:cxn ang="0">
                    <a:pos x="2" y="131"/>
                  </a:cxn>
                  <a:cxn ang="0">
                    <a:pos x="0" y="135"/>
                  </a:cxn>
                  <a:cxn ang="0">
                    <a:pos x="0" y="137"/>
                  </a:cxn>
                </a:cxnLst>
                <a:rect l="0" t="0" r="r" b="b"/>
                <a:pathLst>
                  <a:path w="13" h="137">
                    <a:moveTo>
                      <a:pt x="13" y="0"/>
                    </a:moveTo>
                    <a:lnTo>
                      <a:pt x="13" y="0"/>
                    </a:lnTo>
                    <a:lnTo>
                      <a:pt x="12" y="18"/>
                    </a:lnTo>
                    <a:lnTo>
                      <a:pt x="10" y="33"/>
                    </a:lnTo>
                    <a:lnTo>
                      <a:pt x="10" y="45"/>
                    </a:lnTo>
                    <a:lnTo>
                      <a:pt x="10" y="54"/>
                    </a:lnTo>
                    <a:lnTo>
                      <a:pt x="9" y="64"/>
                    </a:lnTo>
                    <a:lnTo>
                      <a:pt x="9" y="70"/>
                    </a:lnTo>
                    <a:lnTo>
                      <a:pt x="7" y="79"/>
                    </a:lnTo>
                    <a:lnTo>
                      <a:pt x="7" y="85"/>
                    </a:lnTo>
                    <a:lnTo>
                      <a:pt x="7" y="86"/>
                    </a:lnTo>
                    <a:lnTo>
                      <a:pt x="4" y="94"/>
                    </a:lnTo>
                    <a:lnTo>
                      <a:pt x="4" y="101"/>
                    </a:lnTo>
                    <a:lnTo>
                      <a:pt x="3" y="111"/>
                    </a:lnTo>
                    <a:lnTo>
                      <a:pt x="2" y="122"/>
                    </a:lnTo>
                    <a:lnTo>
                      <a:pt x="2" y="131"/>
                    </a:lnTo>
                    <a:lnTo>
                      <a:pt x="0" y="135"/>
                    </a:lnTo>
                    <a:lnTo>
                      <a:pt x="0" y="137"/>
                    </a:lnTo>
                  </a:path>
                </a:pathLst>
              </a:custGeom>
              <a:noFill/>
              <a:ln w="1588">
                <a:solidFill>
                  <a:srgbClr val="000000"/>
                </a:solidFill>
                <a:prstDash val="solid"/>
                <a:round/>
                <a:headEnd/>
                <a:tailEnd/>
              </a:ln>
            </p:spPr>
            <p:txBody>
              <a:bodyPr/>
              <a:lstStyle/>
              <a:p>
                <a:endParaRPr lang="en-US"/>
              </a:p>
            </p:txBody>
          </p:sp>
        </p:grpSp>
        <p:sp>
          <p:nvSpPr>
            <p:cNvPr id="1242629" name="Freeform 1541"/>
            <p:cNvSpPr>
              <a:spLocks/>
            </p:cNvSpPr>
            <p:nvPr/>
          </p:nvSpPr>
          <p:spPr bwMode="auto">
            <a:xfrm>
              <a:off x="3235" y="1307"/>
              <a:ext cx="7" cy="26"/>
            </a:xfrm>
            <a:custGeom>
              <a:avLst/>
              <a:gdLst/>
              <a:ahLst/>
              <a:cxnLst>
                <a:cxn ang="0">
                  <a:pos x="14" y="0"/>
                </a:cxn>
                <a:cxn ang="0">
                  <a:pos x="14" y="0"/>
                </a:cxn>
                <a:cxn ang="0">
                  <a:pos x="14" y="12"/>
                </a:cxn>
                <a:cxn ang="0">
                  <a:pos x="12" y="22"/>
                </a:cxn>
                <a:cxn ang="0">
                  <a:pos x="10" y="31"/>
                </a:cxn>
                <a:cxn ang="0">
                  <a:pos x="8" y="39"/>
                </a:cxn>
                <a:cxn ang="0">
                  <a:pos x="4" y="44"/>
                </a:cxn>
                <a:cxn ang="0">
                  <a:pos x="1" y="50"/>
                </a:cxn>
                <a:cxn ang="0">
                  <a:pos x="0" y="53"/>
                </a:cxn>
              </a:cxnLst>
              <a:rect l="0" t="0" r="r" b="b"/>
              <a:pathLst>
                <a:path w="14" h="53">
                  <a:moveTo>
                    <a:pt x="14" y="0"/>
                  </a:moveTo>
                  <a:lnTo>
                    <a:pt x="14" y="0"/>
                  </a:lnTo>
                  <a:lnTo>
                    <a:pt x="14" y="12"/>
                  </a:lnTo>
                  <a:lnTo>
                    <a:pt x="12" y="22"/>
                  </a:lnTo>
                  <a:lnTo>
                    <a:pt x="10" y="31"/>
                  </a:lnTo>
                  <a:lnTo>
                    <a:pt x="8" y="39"/>
                  </a:lnTo>
                  <a:lnTo>
                    <a:pt x="4" y="44"/>
                  </a:lnTo>
                  <a:lnTo>
                    <a:pt x="1" y="50"/>
                  </a:lnTo>
                  <a:lnTo>
                    <a:pt x="0" y="53"/>
                  </a:lnTo>
                </a:path>
              </a:pathLst>
            </a:custGeom>
            <a:noFill/>
            <a:ln w="1588">
              <a:solidFill>
                <a:srgbClr val="000000"/>
              </a:solidFill>
              <a:prstDash val="solid"/>
              <a:round/>
              <a:headEnd/>
              <a:tailEnd/>
            </a:ln>
          </p:spPr>
          <p:txBody>
            <a:bodyPr/>
            <a:lstStyle/>
            <a:p>
              <a:endParaRPr lang="en-US"/>
            </a:p>
          </p:txBody>
        </p:sp>
        <p:sp>
          <p:nvSpPr>
            <p:cNvPr id="1242630" name="Freeform 1542"/>
            <p:cNvSpPr>
              <a:spLocks/>
            </p:cNvSpPr>
            <p:nvPr/>
          </p:nvSpPr>
          <p:spPr bwMode="auto">
            <a:xfrm>
              <a:off x="3222" y="1349"/>
              <a:ext cx="9" cy="40"/>
            </a:xfrm>
            <a:custGeom>
              <a:avLst/>
              <a:gdLst/>
              <a:ahLst/>
              <a:cxnLst>
                <a:cxn ang="0">
                  <a:pos x="13" y="0"/>
                </a:cxn>
                <a:cxn ang="0">
                  <a:pos x="13" y="0"/>
                </a:cxn>
                <a:cxn ang="0">
                  <a:pos x="17" y="12"/>
                </a:cxn>
                <a:cxn ang="0">
                  <a:pos x="18" y="21"/>
                </a:cxn>
                <a:cxn ang="0">
                  <a:pos x="17" y="31"/>
                </a:cxn>
                <a:cxn ang="0">
                  <a:pos x="16" y="41"/>
                </a:cxn>
                <a:cxn ang="0">
                  <a:pos x="12" y="50"/>
                </a:cxn>
                <a:cxn ang="0">
                  <a:pos x="9" y="59"/>
                </a:cxn>
                <a:cxn ang="0">
                  <a:pos x="4" y="68"/>
                </a:cxn>
                <a:cxn ang="0">
                  <a:pos x="0" y="78"/>
                </a:cxn>
              </a:cxnLst>
              <a:rect l="0" t="0" r="r" b="b"/>
              <a:pathLst>
                <a:path w="18" h="78">
                  <a:moveTo>
                    <a:pt x="13" y="0"/>
                  </a:moveTo>
                  <a:lnTo>
                    <a:pt x="13" y="0"/>
                  </a:lnTo>
                  <a:lnTo>
                    <a:pt x="17" y="12"/>
                  </a:lnTo>
                  <a:lnTo>
                    <a:pt x="18" y="21"/>
                  </a:lnTo>
                  <a:lnTo>
                    <a:pt x="17" y="31"/>
                  </a:lnTo>
                  <a:lnTo>
                    <a:pt x="16" y="41"/>
                  </a:lnTo>
                  <a:lnTo>
                    <a:pt x="12" y="50"/>
                  </a:lnTo>
                  <a:lnTo>
                    <a:pt x="9" y="59"/>
                  </a:lnTo>
                  <a:lnTo>
                    <a:pt x="4" y="68"/>
                  </a:lnTo>
                  <a:lnTo>
                    <a:pt x="0" y="78"/>
                  </a:lnTo>
                </a:path>
              </a:pathLst>
            </a:custGeom>
            <a:noFill/>
            <a:ln w="1588">
              <a:solidFill>
                <a:srgbClr val="000000"/>
              </a:solidFill>
              <a:prstDash val="solid"/>
              <a:round/>
              <a:headEnd/>
              <a:tailEnd/>
            </a:ln>
          </p:spPr>
          <p:txBody>
            <a:bodyPr/>
            <a:lstStyle/>
            <a:p>
              <a:endParaRPr lang="en-US"/>
            </a:p>
          </p:txBody>
        </p:sp>
        <p:sp>
          <p:nvSpPr>
            <p:cNvPr id="1242631" name="Freeform 1543"/>
            <p:cNvSpPr>
              <a:spLocks/>
            </p:cNvSpPr>
            <p:nvPr/>
          </p:nvSpPr>
          <p:spPr bwMode="auto">
            <a:xfrm>
              <a:off x="3226" y="1404"/>
              <a:ext cx="28" cy="104"/>
            </a:xfrm>
            <a:custGeom>
              <a:avLst/>
              <a:gdLst/>
              <a:ahLst/>
              <a:cxnLst>
                <a:cxn ang="0">
                  <a:pos x="0" y="0"/>
                </a:cxn>
                <a:cxn ang="0">
                  <a:pos x="0" y="0"/>
                </a:cxn>
                <a:cxn ang="0">
                  <a:pos x="11" y="13"/>
                </a:cxn>
                <a:cxn ang="0">
                  <a:pos x="15" y="19"/>
                </a:cxn>
                <a:cxn ang="0">
                  <a:pos x="16" y="29"/>
                </a:cxn>
                <a:cxn ang="0">
                  <a:pos x="20" y="44"/>
                </a:cxn>
                <a:cxn ang="0">
                  <a:pos x="24" y="51"/>
                </a:cxn>
                <a:cxn ang="0">
                  <a:pos x="26" y="59"/>
                </a:cxn>
                <a:cxn ang="0">
                  <a:pos x="29" y="66"/>
                </a:cxn>
                <a:cxn ang="0">
                  <a:pos x="33" y="72"/>
                </a:cxn>
                <a:cxn ang="0">
                  <a:pos x="38" y="78"/>
                </a:cxn>
                <a:cxn ang="0">
                  <a:pos x="43" y="85"/>
                </a:cxn>
                <a:cxn ang="0">
                  <a:pos x="47" y="90"/>
                </a:cxn>
                <a:cxn ang="0">
                  <a:pos x="44" y="93"/>
                </a:cxn>
                <a:cxn ang="0">
                  <a:pos x="44" y="96"/>
                </a:cxn>
                <a:cxn ang="0">
                  <a:pos x="47" y="100"/>
                </a:cxn>
                <a:cxn ang="0">
                  <a:pos x="49" y="106"/>
                </a:cxn>
                <a:cxn ang="0">
                  <a:pos x="51" y="112"/>
                </a:cxn>
                <a:cxn ang="0">
                  <a:pos x="53" y="121"/>
                </a:cxn>
                <a:cxn ang="0">
                  <a:pos x="56" y="131"/>
                </a:cxn>
                <a:cxn ang="0">
                  <a:pos x="56" y="143"/>
                </a:cxn>
                <a:cxn ang="0">
                  <a:pos x="56" y="153"/>
                </a:cxn>
                <a:cxn ang="0">
                  <a:pos x="56" y="158"/>
                </a:cxn>
                <a:cxn ang="0">
                  <a:pos x="56" y="162"/>
                </a:cxn>
                <a:cxn ang="0">
                  <a:pos x="56" y="168"/>
                </a:cxn>
                <a:cxn ang="0">
                  <a:pos x="56" y="173"/>
                </a:cxn>
                <a:cxn ang="0">
                  <a:pos x="56" y="177"/>
                </a:cxn>
                <a:cxn ang="0">
                  <a:pos x="53" y="186"/>
                </a:cxn>
                <a:cxn ang="0">
                  <a:pos x="52" y="195"/>
                </a:cxn>
                <a:cxn ang="0">
                  <a:pos x="52" y="207"/>
                </a:cxn>
              </a:cxnLst>
              <a:rect l="0" t="0" r="r" b="b"/>
              <a:pathLst>
                <a:path w="56" h="207">
                  <a:moveTo>
                    <a:pt x="0" y="0"/>
                  </a:moveTo>
                  <a:lnTo>
                    <a:pt x="0" y="0"/>
                  </a:lnTo>
                  <a:lnTo>
                    <a:pt x="11" y="13"/>
                  </a:lnTo>
                  <a:lnTo>
                    <a:pt x="15" y="19"/>
                  </a:lnTo>
                  <a:lnTo>
                    <a:pt x="16" y="29"/>
                  </a:lnTo>
                  <a:lnTo>
                    <a:pt x="20" y="44"/>
                  </a:lnTo>
                  <a:lnTo>
                    <a:pt x="24" y="51"/>
                  </a:lnTo>
                  <a:lnTo>
                    <a:pt x="26" y="59"/>
                  </a:lnTo>
                  <a:lnTo>
                    <a:pt x="29" y="66"/>
                  </a:lnTo>
                  <a:lnTo>
                    <a:pt x="33" y="72"/>
                  </a:lnTo>
                  <a:lnTo>
                    <a:pt x="38" y="78"/>
                  </a:lnTo>
                  <a:lnTo>
                    <a:pt x="43" y="85"/>
                  </a:lnTo>
                  <a:lnTo>
                    <a:pt x="47" y="90"/>
                  </a:lnTo>
                  <a:lnTo>
                    <a:pt x="44" y="93"/>
                  </a:lnTo>
                  <a:lnTo>
                    <a:pt x="44" y="96"/>
                  </a:lnTo>
                  <a:lnTo>
                    <a:pt x="47" y="100"/>
                  </a:lnTo>
                  <a:lnTo>
                    <a:pt x="49" y="106"/>
                  </a:lnTo>
                  <a:lnTo>
                    <a:pt x="51" y="112"/>
                  </a:lnTo>
                  <a:lnTo>
                    <a:pt x="53" y="121"/>
                  </a:lnTo>
                  <a:lnTo>
                    <a:pt x="56" y="131"/>
                  </a:lnTo>
                  <a:lnTo>
                    <a:pt x="56" y="143"/>
                  </a:lnTo>
                  <a:lnTo>
                    <a:pt x="56" y="153"/>
                  </a:lnTo>
                  <a:lnTo>
                    <a:pt x="56" y="158"/>
                  </a:lnTo>
                  <a:lnTo>
                    <a:pt x="56" y="162"/>
                  </a:lnTo>
                  <a:lnTo>
                    <a:pt x="56" y="168"/>
                  </a:lnTo>
                  <a:lnTo>
                    <a:pt x="56" y="173"/>
                  </a:lnTo>
                  <a:lnTo>
                    <a:pt x="56" y="177"/>
                  </a:lnTo>
                  <a:lnTo>
                    <a:pt x="53" y="186"/>
                  </a:lnTo>
                  <a:lnTo>
                    <a:pt x="52" y="195"/>
                  </a:lnTo>
                  <a:lnTo>
                    <a:pt x="52" y="207"/>
                  </a:lnTo>
                </a:path>
              </a:pathLst>
            </a:custGeom>
            <a:noFill/>
            <a:ln w="1588">
              <a:solidFill>
                <a:srgbClr val="000000"/>
              </a:solidFill>
              <a:prstDash val="solid"/>
              <a:round/>
              <a:headEnd/>
              <a:tailEnd/>
            </a:ln>
          </p:spPr>
          <p:txBody>
            <a:bodyPr/>
            <a:lstStyle/>
            <a:p>
              <a:endParaRPr lang="en-US"/>
            </a:p>
          </p:txBody>
        </p:sp>
        <p:sp>
          <p:nvSpPr>
            <p:cNvPr id="1242632" name="Freeform 1544"/>
            <p:cNvSpPr>
              <a:spLocks/>
            </p:cNvSpPr>
            <p:nvPr/>
          </p:nvSpPr>
          <p:spPr bwMode="auto">
            <a:xfrm>
              <a:off x="3253" y="1536"/>
              <a:ext cx="3" cy="45"/>
            </a:xfrm>
            <a:custGeom>
              <a:avLst/>
              <a:gdLst/>
              <a:ahLst/>
              <a:cxnLst>
                <a:cxn ang="0">
                  <a:pos x="0" y="0"/>
                </a:cxn>
                <a:cxn ang="0">
                  <a:pos x="0" y="0"/>
                </a:cxn>
                <a:cxn ang="0">
                  <a:pos x="0" y="6"/>
                </a:cxn>
                <a:cxn ang="0">
                  <a:pos x="0" y="12"/>
                </a:cxn>
                <a:cxn ang="0">
                  <a:pos x="3" y="19"/>
                </a:cxn>
                <a:cxn ang="0">
                  <a:pos x="3" y="25"/>
                </a:cxn>
                <a:cxn ang="0">
                  <a:pos x="3" y="34"/>
                </a:cxn>
                <a:cxn ang="0">
                  <a:pos x="3" y="40"/>
                </a:cxn>
                <a:cxn ang="0">
                  <a:pos x="3" y="47"/>
                </a:cxn>
                <a:cxn ang="0">
                  <a:pos x="3" y="52"/>
                </a:cxn>
                <a:cxn ang="0">
                  <a:pos x="3" y="62"/>
                </a:cxn>
                <a:cxn ang="0">
                  <a:pos x="5" y="70"/>
                </a:cxn>
                <a:cxn ang="0">
                  <a:pos x="6" y="78"/>
                </a:cxn>
                <a:cxn ang="0">
                  <a:pos x="6" y="90"/>
                </a:cxn>
              </a:cxnLst>
              <a:rect l="0" t="0" r="r" b="b"/>
              <a:pathLst>
                <a:path w="6" h="90">
                  <a:moveTo>
                    <a:pt x="0" y="0"/>
                  </a:moveTo>
                  <a:lnTo>
                    <a:pt x="0" y="0"/>
                  </a:lnTo>
                  <a:lnTo>
                    <a:pt x="0" y="6"/>
                  </a:lnTo>
                  <a:lnTo>
                    <a:pt x="0" y="12"/>
                  </a:lnTo>
                  <a:lnTo>
                    <a:pt x="3" y="19"/>
                  </a:lnTo>
                  <a:lnTo>
                    <a:pt x="3" y="25"/>
                  </a:lnTo>
                  <a:lnTo>
                    <a:pt x="3" y="34"/>
                  </a:lnTo>
                  <a:lnTo>
                    <a:pt x="3" y="40"/>
                  </a:lnTo>
                  <a:lnTo>
                    <a:pt x="3" y="47"/>
                  </a:lnTo>
                  <a:lnTo>
                    <a:pt x="3" y="52"/>
                  </a:lnTo>
                  <a:lnTo>
                    <a:pt x="3" y="62"/>
                  </a:lnTo>
                  <a:lnTo>
                    <a:pt x="5" y="70"/>
                  </a:lnTo>
                  <a:lnTo>
                    <a:pt x="6" y="78"/>
                  </a:lnTo>
                  <a:lnTo>
                    <a:pt x="6" y="90"/>
                  </a:lnTo>
                </a:path>
              </a:pathLst>
            </a:custGeom>
            <a:noFill/>
            <a:ln w="1588">
              <a:solidFill>
                <a:srgbClr val="000000"/>
              </a:solidFill>
              <a:prstDash val="solid"/>
              <a:round/>
              <a:headEnd/>
              <a:tailEnd/>
            </a:ln>
          </p:spPr>
          <p:txBody>
            <a:bodyPr/>
            <a:lstStyle/>
            <a:p>
              <a:endParaRPr lang="en-US"/>
            </a:p>
          </p:txBody>
        </p:sp>
        <p:sp>
          <p:nvSpPr>
            <p:cNvPr id="1242633" name="Freeform 1545"/>
            <p:cNvSpPr>
              <a:spLocks/>
            </p:cNvSpPr>
            <p:nvPr/>
          </p:nvSpPr>
          <p:spPr bwMode="auto">
            <a:xfrm>
              <a:off x="3254" y="1598"/>
              <a:ext cx="2" cy="21"/>
            </a:xfrm>
            <a:custGeom>
              <a:avLst/>
              <a:gdLst/>
              <a:ahLst/>
              <a:cxnLst>
                <a:cxn ang="0">
                  <a:pos x="0" y="0"/>
                </a:cxn>
                <a:cxn ang="0">
                  <a:pos x="0" y="0"/>
                </a:cxn>
                <a:cxn ang="0">
                  <a:pos x="0" y="11"/>
                </a:cxn>
                <a:cxn ang="0">
                  <a:pos x="2" y="20"/>
                </a:cxn>
                <a:cxn ang="0">
                  <a:pos x="3" y="31"/>
                </a:cxn>
                <a:cxn ang="0">
                  <a:pos x="5" y="42"/>
                </a:cxn>
              </a:cxnLst>
              <a:rect l="0" t="0" r="r" b="b"/>
              <a:pathLst>
                <a:path w="5" h="42">
                  <a:moveTo>
                    <a:pt x="0" y="0"/>
                  </a:moveTo>
                  <a:lnTo>
                    <a:pt x="0" y="0"/>
                  </a:lnTo>
                  <a:lnTo>
                    <a:pt x="0" y="11"/>
                  </a:lnTo>
                  <a:lnTo>
                    <a:pt x="2" y="20"/>
                  </a:lnTo>
                  <a:lnTo>
                    <a:pt x="3" y="31"/>
                  </a:lnTo>
                  <a:lnTo>
                    <a:pt x="5" y="42"/>
                  </a:lnTo>
                </a:path>
              </a:pathLst>
            </a:custGeom>
            <a:noFill/>
            <a:ln w="1588">
              <a:solidFill>
                <a:srgbClr val="000000"/>
              </a:solidFill>
              <a:prstDash val="solid"/>
              <a:round/>
              <a:headEnd/>
              <a:tailEnd/>
            </a:ln>
          </p:spPr>
          <p:txBody>
            <a:bodyPr/>
            <a:lstStyle/>
            <a:p>
              <a:endParaRPr lang="en-US"/>
            </a:p>
          </p:txBody>
        </p:sp>
        <p:grpSp>
          <p:nvGrpSpPr>
            <p:cNvPr id="4" name="Group 1546"/>
            <p:cNvGrpSpPr>
              <a:grpSpLocks/>
            </p:cNvGrpSpPr>
            <p:nvPr/>
          </p:nvGrpSpPr>
          <p:grpSpPr bwMode="auto">
            <a:xfrm>
              <a:off x="3275" y="1202"/>
              <a:ext cx="15" cy="105"/>
              <a:chOff x="3275" y="1202"/>
              <a:chExt cx="15" cy="105"/>
            </a:xfrm>
          </p:grpSpPr>
          <p:sp>
            <p:nvSpPr>
              <p:cNvPr id="1242635" name="Freeform 1547"/>
              <p:cNvSpPr>
                <a:spLocks/>
              </p:cNvSpPr>
              <p:nvPr/>
            </p:nvSpPr>
            <p:spPr bwMode="auto">
              <a:xfrm>
                <a:off x="3275" y="1202"/>
                <a:ext cx="15" cy="105"/>
              </a:xfrm>
              <a:custGeom>
                <a:avLst/>
                <a:gdLst/>
                <a:ahLst/>
                <a:cxnLst>
                  <a:cxn ang="0">
                    <a:pos x="0" y="0"/>
                  </a:cxn>
                  <a:cxn ang="0">
                    <a:pos x="0" y="0"/>
                  </a:cxn>
                  <a:cxn ang="0">
                    <a:pos x="1" y="18"/>
                  </a:cxn>
                  <a:cxn ang="0">
                    <a:pos x="1" y="33"/>
                  </a:cxn>
                  <a:cxn ang="0">
                    <a:pos x="3" y="45"/>
                  </a:cxn>
                  <a:cxn ang="0">
                    <a:pos x="3" y="54"/>
                  </a:cxn>
                  <a:cxn ang="0">
                    <a:pos x="3" y="64"/>
                  </a:cxn>
                  <a:cxn ang="0">
                    <a:pos x="4" y="70"/>
                  </a:cxn>
                  <a:cxn ang="0">
                    <a:pos x="5" y="79"/>
                  </a:cxn>
                  <a:cxn ang="0">
                    <a:pos x="6" y="85"/>
                  </a:cxn>
                  <a:cxn ang="0">
                    <a:pos x="6" y="86"/>
                  </a:cxn>
                  <a:cxn ang="0">
                    <a:pos x="9" y="94"/>
                  </a:cxn>
                  <a:cxn ang="0">
                    <a:pos x="9" y="101"/>
                  </a:cxn>
                  <a:cxn ang="0">
                    <a:pos x="10" y="111"/>
                  </a:cxn>
                  <a:cxn ang="0">
                    <a:pos x="12" y="122"/>
                  </a:cxn>
                  <a:cxn ang="0">
                    <a:pos x="12" y="131"/>
                  </a:cxn>
                  <a:cxn ang="0">
                    <a:pos x="13" y="135"/>
                  </a:cxn>
                  <a:cxn ang="0">
                    <a:pos x="13" y="137"/>
                  </a:cxn>
                  <a:cxn ang="0">
                    <a:pos x="15" y="145"/>
                  </a:cxn>
                  <a:cxn ang="0">
                    <a:pos x="19" y="156"/>
                  </a:cxn>
                  <a:cxn ang="0">
                    <a:pos x="22" y="168"/>
                  </a:cxn>
                  <a:cxn ang="0">
                    <a:pos x="26" y="179"/>
                  </a:cxn>
                  <a:cxn ang="0">
                    <a:pos x="28" y="191"/>
                  </a:cxn>
                  <a:cxn ang="0">
                    <a:pos x="30" y="202"/>
                  </a:cxn>
                  <a:cxn ang="0">
                    <a:pos x="31" y="208"/>
                  </a:cxn>
                  <a:cxn ang="0">
                    <a:pos x="31" y="209"/>
                  </a:cxn>
                  <a:cxn ang="0">
                    <a:pos x="0" y="0"/>
                  </a:cxn>
                </a:cxnLst>
                <a:rect l="0" t="0" r="r" b="b"/>
                <a:pathLst>
                  <a:path w="31" h="209">
                    <a:moveTo>
                      <a:pt x="0" y="0"/>
                    </a:moveTo>
                    <a:lnTo>
                      <a:pt x="0" y="0"/>
                    </a:lnTo>
                    <a:lnTo>
                      <a:pt x="1" y="18"/>
                    </a:lnTo>
                    <a:lnTo>
                      <a:pt x="1" y="33"/>
                    </a:lnTo>
                    <a:lnTo>
                      <a:pt x="3" y="45"/>
                    </a:lnTo>
                    <a:lnTo>
                      <a:pt x="3" y="54"/>
                    </a:lnTo>
                    <a:lnTo>
                      <a:pt x="3" y="64"/>
                    </a:lnTo>
                    <a:lnTo>
                      <a:pt x="4" y="70"/>
                    </a:lnTo>
                    <a:lnTo>
                      <a:pt x="5" y="79"/>
                    </a:lnTo>
                    <a:lnTo>
                      <a:pt x="6" y="85"/>
                    </a:lnTo>
                    <a:lnTo>
                      <a:pt x="6" y="86"/>
                    </a:lnTo>
                    <a:lnTo>
                      <a:pt x="9" y="94"/>
                    </a:lnTo>
                    <a:lnTo>
                      <a:pt x="9" y="101"/>
                    </a:lnTo>
                    <a:lnTo>
                      <a:pt x="10" y="111"/>
                    </a:lnTo>
                    <a:lnTo>
                      <a:pt x="12" y="122"/>
                    </a:lnTo>
                    <a:lnTo>
                      <a:pt x="12" y="131"/>
                    </a:lnTo>
                    <a:lnTo>
                      <a:pt x="13" y="135"/>
                    </a:lnTo>
                    <a:lnTo>
                      <a:pt x="13" y="137"/>
                    </a:lnTo>
                    <a:lnTo>
                      <a:pt x="15" y="145"/>
                    </a:lnTo>
                    <a:lnTo>
                      <a:pt x="19" y="156"/>
                    </a:lnTo>
                    <a:lnTo>
                      <a:pt x="22" y="168"/>
                    </a:lnTo>
                    <a:lnTo>
                      <a:pt x="26" y="179"/>
                    </a:lnTo>
                    <a:lnTo>
                      <a:pt x="28" y="191"/>
                    </a:lnTo>
                    <a:lnTo>
                      <a:pt x="30" y="202"/>
                    </a:lnTo>
                    <a:lnTo>
                      <a:pt x="31" y="208"/>
                    </a:lnTo>
                    <a:lnTo>
                      <a:pt x="31" y="209"/>
                    </a:lnTo>
                    <a:lnTo>
                      <a:pt x="0" y="0"/>
                    </a:lnTo>
                    <a:close/>
                  </a:path>
                </a:pathLst>
              </a:custGeom>
              <a:solidFill>
                <a:srgbClr val="0000FF"/>
              </a:solidFill>
              <a:ln w="9525">
                <a:noFill/>
                <a:round/>
                <a:headEnd/>
                <a:tailEnd/>
              </a:ln>
            </p:spPr>
            <p:txBody>
              <a:bodyPr/>
              <a:lstStyle/>
              <a:p>
                <a:endParaRPr lang="en-US"/>
              </a:p>
            </p:txBody>
          </p:sp>
          <p:sp>
            <p:nvSpPr>
              <p:cNvPr id="1242636" name="Freeform 1548"/>
              <p:cNvSpPr>
                <a:spLocks/>
              </p:cNvSpPr>
              <p:nvPr/>
            </p:nvSpPr>
            <p:spPr bwMode="auto">
              <a:xfrm>
                <a:off x="3275" y="1202"/>
                <a:ext cx="15" cy="105"/>
              </a:xfrm>
              <a:custGeom>
                <a:avLst/>
                <a:gdLst/>
                <a:ahLst/>
                <a:cxnLst>
                  <a:cxn ang="0">
                    <a:pos x="0" y="0"/>
                  </a:cxn>
                  <a:cxn ang="0">
                    <a:pos x="0" y="0"/>
                  </a:cxn>
                  <a:cxn ang="0">
                    <a:pos x="1" y="18"/>
                  </a:cxn>
                  <a:cxn ang="0">
                    <a:pos x="1" y="33"/>
                  </a:cxn>
                  <a:cxn ang="0">
                    <a:pos x="3" y="45"/>
                  </a:cxn>
                  <a:cxn ang="0">
                    <a:pos x="3" y="54"/>
                  </a:cxn>
                  <a:cxn ang="0">
                    <a:pos x="3" y="64"/>
                  </a:cxn>
                  <a:cxn ang="0">
                    <a:pos x="4" y="70"/>
                  </a:cxn>
                  <a:cxn ang="0">
                    <a:pos x="5" y="79"/>
                  </a:cxn>
                  <a:cxn ang="0">
                    <a:pos x="6" y="85"/>
                  </a:cxn>
                  <a:cxn ang="0">
                    <a:pos x="6" y="86"/>
                  </a:cxn>
                  <a:cxn ang="0">
                    <a:pos x="9" y="94"/>
                  </a:cxn>
                  <a:cxn ang="0">
                    <a:pos x="9" y="101"/>
                  </a:cxn>
                  <a:cxn ang="0">
                    <a:pos x="10" y="111"/>
                  </a:cxn>
                  <a:cxn ang="0">
                    <a:pos x="12" y="122"/>
                  </a:cxn>
                  <a:cxn ang="0">
                    <a:pos x="12" y="131"/>
                  </a:cxn>
                  <a:cxn ang="0">
                    <a:pos x="13" y="135"/>
                  </a:cxn>
                  <a:cxn ang="0">
                    <a:pos x="13" y="137"/>
                  </a:cxn>
                  <a:cxn ang="0">
                    <a:pos x="15" y="145"/>
                  </a:cxn>
                  <a:cxn ang="0">
                    <a:pos x="19" y="156"/>
                  </a:cxn>
                  <a:cxn ang="0">
                    <a:pos x="22" y="168"/>
                  </a:cxn>
                  <a:cxn ang="0">
                    <a:pos x="26" y="179"/>
                  </a:cxn>
                  <a:cxn ang="0">
                    <a:pos x="28" y="191"/>
                  </a:cxn>
                  <a:cxn ang="0">
                    <a:pos x="30" y="202"/>
                  </a:cxn>
                  <a:cxn ang="0">
                    <a:pos x="31" y="208"/>
                  </a:cxn>
                  <a:cxn ang="0">
                    <a:pos x="31" y="209"/>
                  </a:cxn>
                </a:cxnLst>
                <a:rect l="0" t="0" r="r" b="b"/>
                <a:pathLst>
                  <a:path w="31" h="209">
                    <a:moveTo>
                      <a:pt x="0" y="0"/>
                    </a:moveTo>
                    <a:lnTo>
                      <a:pt x="0" y="0"/>
                    </a:lnTo>
                    <a:lnTo>
                      <a:pt x="1" y="18"/>
                    </a:lnTo>
                    <a:lnTo>
                      <a:pt x="1" y="33"/>
                    </a:lnTo>
                    <a:lnTo>
                      <a:pt x="3" y="45"/>
                    </a:lnTo>
                    <a:lnTo>
                      <a:pt x="3" y="54"/>
                    </a:lnTo>
                    <a:lnTo>
                      <a:pt x="3" y="64"/>
                    </a:lnTo>
                    <a:lnTo>
                      <a:pt x="4" y="70"/>
                    </a:lnTo>
                    <a:lnTo>
                      <a:pt x="5" y="79"/>
                    </a:lnTo>
                    <a:lnTo>
                      <a:pt x="6" y="85"/>
                    </a:lnTo>
                    <a:lnTo>
                      <a:pt x="6" y="86"/>
                    </a:lnTo>
                    <a:lnTo>
                      <a:pt x="9" y="94"/>
                    </a:lnTo>
                    <a:lnTo>
                      <a:pt x="9" y="101"/>
                    </a:lnTo>
                    <a:lnTo>
                      <a:pt x="10" y="111"/>
                    </a:lnTo>
                    <a:lnTo>
                      <a:pt x="12" y="122"/>
                    </a:lnTo>
                    <a:lnTo>
                      <a:pt x="12" y="131"/>
                    </a:lnTo>
                    <a:lnTo>
                      <a:pt x="13" y="135"/>
                    </a:lnTo>
                    <a:lnTo>
                      <a:pt x="13" y="137"/>
                    </a:lnTo>
                    <a:lnTo>
                      <a:pt x="15" y="145"/>
                    </a:lnTo>
                    <a:lnTo>
                      <a:pt x="19" y="156"/>
                    </a:lnTo>
                    <a:lnTo>
                      <a:pt x="22" y="168"/>
                    </a:lnTo>
                    <a:lnTo>
                      <a:pt x="26" y="179"/>
                    </a:lnTo>
                    <a:lnTo>
                      <a:pt x="28" y="191"/>
                    </a:lnTo>
                    <a:lnTo>
                      <a:pt x="30" y="202"/>
                    </a:lnTo>
                    <a:lnTo>
                      <a:pt x="31" y="208"/>
                    </a:lnTo>
                    <a:lnTo>
                      <a:pt x="31" y="209"/>
                    </a:lnTo>
                  </a:path>
                </a:pathLst>
              </a:custGeom>
              <a:noFill/>
              <a:ln w="1588">
                <a:solidFill>
                  <a:srgbClr val="000000"/>
                </a:solidFill>
                <a:prstDash val="solid"/>
                <a:round/>
                <a:headEnd/>
                <a:tailEnd/>
              </a:ln>
            </p:spPr>
            <p:txBody>
              <a:bodyPr/>
              <a:lstStyle/>
              <a:p>
                <a:endParaRPr lang="en-US"/>
              </a:p>
            </p:txBody>
          </p:sp>
        </p:grpSp>
        <p:sp>
          <p:nvSpPr>
            <p:cNvPr id="1242637" name="Freeform 1549"/>
            <p:cNvSpPr>
              <a:spLocks/>
            </p:cNvSpPr>
            <p:nvPr/>
          </p:nvSpPr>
          <p:spPr bwMode="auto">
            <a:xfrm>
              <a:off x="3297" y="1333"/>
              <a:ext cx="13" cy="71"/>
            </a:xfrm>
            <a:custGeom>
              <a:avLst/>
              <a:gdLst/>
              <a:ahLst/>
              <a:cxnLst>
                <a:cxn ang="0">
                  <a:pos x="0" y="0"/>
                </a:cxn>
                <a:cxn ang="0">
                  <a:pos x="0" y="0"/>
                </a:cxn>
                <a:cxn ang="0">
                  <a:pos x="6" y="6"/>
                </a:cxn>
                <a:cxn ang="0">
                  <a:pos x="10" y="15"/>
                </a:cxn>
                <a:cxn ang="0">
                  <a:pos x="14" y="24"/>
                </a:cxn>
                <a:cxn ang="0">
                  <a:pos x="13" y="33"/>
                </a:cxn>
                <a:cxn ang="0">
                  <a:pos x="9" y="45"/>
                </a:cxn>
                <a:cxn ang="0">
                  <a:pos x="8" y="54"/>
                </a:cxn>
                <a:cxn ang="0">
                  <a:pos x="8" y="66"/>
                </a:cxn>
                <a:cxn ang="0">
                  <a:pos x="10" y="74"/>
                </a:cxn>
                <a:cxn ang="0">
                  <a:pos x="14" y="83"/>
                </a:cxn>
                <a:cxn ang="0">
                  <a:pos x="17" y="92"/>
                </a:cxn>
                <a:cxn ang="0">
                  <a:pos x="22" y="101"/>
                </a:cxn>
                <a:cxn ang="0">
                  <a:pos x="26" y="111"/>
                </a:cxn>
                <a:cxn ang="0">
                  <a:pos x="23" y="116"/>
                </a:cxn>
                <a:cxn ang="0">
                  <a:pos x="19" y="126"/>
                </a:cxn>
                <a:cxn ang="0">
                  <a:pos x="18" y="137"/>
                </a:cxn>
                <a:cxn ang="0">
                  <a:pos x="17" y="143"/>
                </a:cxn>
              </a:cxnLst>
              <a:rect l="0" t="0" r="r" b="b"/>
              <a:pathLst>
                <a:path w="26" h="143">
                  <a:moveTo>
                    <a:pt x="0" y="0"/>
                  </a:moveTo>
                  <a:lnTo>
                    <a:pt x="0" y="0"/>
                  </a:lnTo>
                  <a:lnTo>
                    <a:pt x="6" y="6"/>
                  </a:lnTo>
                  <a:lnTo>
                    <a:pt x="10" y="15"/>
                  </a:lnTo>
                  <a:lnTo>
                    <a:pt x="14" y="24"/>
                  </a:lnTo>
                  <a:lnTo>
                    <a:pt x="13" y="33"/>
                  </a:lnTo>
                  <a:lnTo>
                    <a:pt x="9" y="45"/>
                  </a:lnTo>
                  <a:lnTo>
                    <a:pt x="8" y="54"/>
                  </a:lnTo>
                  <a:lnTo>
                    <a:pt x="8" y="66"/>
                  </a:lnTo>
                  <a:lnTo>
                    <a:pt x="10" y="74"/>
                  </a:lnTo>
                  <a:lnTo>
                    <a:pt x="14" y="83"/>
                  </a:lnTo>
                  <a:lnTo>
                    <a:pt x="17" y="92"/>
                  </a:lnTo>
                  <a:lnTo>
                    <a:pt x="22" y="101"/>
                  </a:lnTo>
                  <a:lnTo>
                    <a:pt x="26" y="111"/>
                  </a:lnTo>
                  <a:lnTo>
                    <a:pt x="23" y="116"/>
                  </a:lnTo>
                  <a:lnTo>
                    <a:pt x="19" y="126"/>
                  </a:lnTo>
                  <a:lnTo>
                    <a:pt x="18" y="137"/>
                  </a:lnTo>
                  <a:lnTo>
                    <a:pt x="17" y="143"/>
                  </a:lnTo>
                </a:path>
              </a:pathLst>
            </a:custGeom>
            <a:noFill/>
            <a:ln w="1588">
              <a:solidFill>
                <a:srgbClr val="000000"/>
              </a:solidFill>
              <a:prstDash val="solid"/>
              <a:round/>
              <a:headEnd/>
              <a:tailEnd/>
            </a:ln>
          </p:spPr>
          <p:txBody>
            <a:bodyPr/>
            <a:lstStyle/>
            <a:p>
              <a:endParaRPr lang="en-US"/>
            </a:p>
          </p:txBody>
        </p:sp>
        <p:sp>
          <p:nvSpPr>
            <p:cNvPr id="1242638" name="Freeform 1550"/>
            <p:cNvSpPr>
              <a:spLocks/>
            </p:cNvSpPr>
            <p:nvPr/>
          </p:nvSpPr>
          <p:spPr bwMode="auto">
            <a:xfrm>
              <a:off x="3290" y="1426"/>
              <a:ext cx="6" cy="15"/>
            </a:xfrm>
            <a:custGeom>
              <a:avLst/>
              <a:gdLst/>
              <a:ahLst/>
              <a:cxnLst>
                <a:cxn ang="0">
                  <a:pos x="11" y="0"/>
                </a:cxn>
                <a:cxn ang="0">
                  <a:pos x="11" y="0"/>
                </a:cxn>
                <a:cxn ang="0">
                  <a:pos x="8" y="7"/>
                </a:cxn>
                <a:cxn ang="0">
                  <a:pos x="6" y="15"/>
                </a:cxn>
                <a:cxn ang="0">
                  <a:pos x="2" y="22"/>
                </a:cxn>
                <a:cxn ang="0">
                  <a:pos x="0" y="28"/>
                </a:cxn>
              </a:cxnLst>
              <a:rect l="0" t="0" r="r" b="b"/>
              <a:pathLst>
                <a:path w="11" h="28">
                  <a:moveTo>
                    <a:pt x="11" y="0"/>
                  </a:moveTo>
                  <a:lnTo>
                    <a:pt x="11" y="0"/>
                  </a:lnTo>
                  <a:lnTo>
                    <a:pt x="8" y="7"/>
                  </a:lnTo>
                  <a:lnTo>
                    <a:pt x="6" y="15"/>
                  </a:lnTo>
                  <a:lnTo>
                    <a:pt x="2" y="22"/>
                  </a:lnTo>
                  <a:lnTo>
                    <a:pt x="0" y="28"/>
                  </a:lnTo>
                </a:path>
              </a:pathLst>
            </a:custGeom>
            <a:noFill/>
            <a:ln w="1588">
              <a:solidFill>
                <a:srgbClr val="000000"/>
              </a:solidFill>
              <a:prstDash val="solid"/>
              <a:round/>
              <a:headEnd/>
              <a:tailEnd/>
            </a:ln>
          </p:spPr>
          <p:txBody>
            <a:bodyPr/>
            <a:lstStyle/>
            <a:p>
              <a:endParaRPr lang="en-US"/>
            </a:p>
          </p:txBody>
        </p:sp>
        <p:sp>
          <p:nvSpPr>
            <p:cNvPr id="1242639" name="Freeform 1551"/>
            <p:cNvSpPr>
              <a:spLocks/>
            </p:cNvSpPr>
            <p:nvPr/>
          </p:nvSpPr>
          <p:spPr bwMode="auto">
            <a:xfrm>
              <a:off x="3278" y="1451"/>
              <a:ext cx="6" cy="30"/>
            </a:xfrm>
            <a:custGeom>
              <a:avLst/>
              <a:gdLst/>
              <a:ahLst/>
              <a:cxnLst>
                <a:cxn ang="0">
                  <a:pos x="13" y="0"/>
                </a:cxn>
                <a:cxn ang="0">
                  <a:pos x="13" y="0"/>
                </a:cxn>
                <a:cxn ang="0">
                  <a:pos x="13" y="3"/>
                </a:cxn>
                <a:cxn ang="0">
                  <a:pos x="12" y="7"/>
                </a:cxn>
                <a:cxn ang="0">
                  <a:pos x="8" y="15"/>
                </a:cxn>
                <a:cxn ang="0">
                  <a:pos x="7" y="19"/>
                </a:cxn>
                <a:cxn ang="0">
                  <a:pos x="4" y="29"/>
                </a:cxn>
                <a:cxn ang="0">
                  <a:pos x="1" y="38"/>
                </a:cxn>
                <a:cxn ang="0">
                  <a:pos x="0" y="50"/>
                </a:cxn>
                <a:cxn ang="0">
                  <a:pos x="0" y="60"/>
                </a:cxn>
              </a:cxnLst>
              <a:rect l="0" t="0" r="r" b="b"/>
              <a:pathLst>
                <a:path w="13" h="60">
                  <a:moveTo>
                    <a:pt x="13" y="0"/>
                  </a:moveTo>
                  <a:lnTo>
                    <a:pt x="13" y="0"/>
                  </a:lnTo>
                  <a:lnTo>
                    <a:pt x="13" y="3"/>
                  </a:lnTo>
                  <a:lnTo>
                    <a:pt x="12" y="7"/>
                  </a:lnTo>
                  <a:lnTo>
                    <a:pt x="8" y="15"/>
                  </a:lnTo>
                  <a:lnTo>
                    <a:pt x="7" y="19"/>
                  </a:lnTo>
                  <a:lnTo>
                    <a:pt x="4" y="29"/>
                  </a:lnTo>
                  <a:lnTo>
                    <a:pt x="1" y="38"/>
                  </a:lnTo>
                  <a:lnTo>
                    <a:pt x="0" y="50"/>
                  </a:lnTo>
                  <a:lnTo>
                    <a:pt x="0" y="60"/>
                  </a:lnTo>
                </a:path>
              </a:pathLst>
            </a:custGeom>
            <a:noFill/>
            <a:ln w="1588">
              <a:solidFill>
                <a:srgbClr val="000000"/>
              </a:solidFill>
              <a:prstDash val="solid"/>
              <a:round/>
              <a:headEnd/>
              <a:tailEnd/>
            </a:ln>
          </p:spPr>
          <p:txBody>
            <a:bodyPr/>
            <a:lstStyle/>
            <a:p>
              <a:endParaRPr lang="en-US"/>
            </a:p>
          </p:txBody>
        </p:sp>
        <p:sp>
          <p:nvSpPr>
            <p:cNvPr id="1242640" name="Freeform 1552"/>
            <p:cNvSpPr>
              <a:spLocks/>
            </p:cNvSpPr>
            <p:nvPr/>
          </p:nvSpPr>
          <p:spPr bwMode="auto">
            <a:xfrm>
              <a:off x="3276" y="1508"/>
              <a:ext cx="4" cy="90"/>
            </a:xfrm>
            <a:custGeom>
              <a:avLst/>
              <a:gdLst/>
              <a:ahLst/>
              <a:cxnLst>
                <a:cxn ang="0">
                  <a:pos x="7" y="0"/>
                </a:cxn>
                <a:cxn ang="0">
                  <a:pos x="7" y="0"/>
                </a:cxn>
                <a:cxn ang="0">
                  <a:pos x="7" y="7"/>
                </a:cxn>
                <a:cxn ang="0">
                  <a:pos x="7" y="12"/>
                </a:cxn>
                <a:cxn ang="0">
                  <a:pos x="7" y="20"/>
                </a:cxn>
                <a:cxn ang="0">
                  <a:pos x="6" y="26"/>
                </a:cxn>
                <a:cxn ang="0">
                  <a:pos x="6" y="34"/>
                </a:cxn>
                <a:cxn ang="0">
                  <a:pos x="3" y="41"/>
                </a:cxn>
                <a:cxn ang="0">
                  <a:pos x="3" y="49"/>
                </a:cxn>
                <a:cxn ang="0">
                  <a:pos x="3" y="56"/>
                </a:cxn>
                <a:cxn ang="0">
                  <a:pos x="3" y="62"/>
                </a:cxn>
                <a:cxn ang="0">
                  <a:pos x="3" y="68"/>
                </a:cxn>
                <a:cxn ang="0">
                  <a:pos x="3" y="75"/>
                </a:cxn>
                <a:cxn ang="0">
                  <a:pos x="3" y="81"/>
                </a:cxn>
                <a:cxn ang="0">
                  <a:pos x="2" y="90"/>
                </a:cxn>
                <a:cxn ang="0">
                  <a:pos x="2" y="96"/>
                </a:cxn>
                <a:cxn ang="0">
                  <a:pos x="2" y="103"/>
                </a:cxn>
                <a:cxn ang="0">
                  <a:pos x="2" y="108"/>
                </a:cxn>
                <a:cxn ang="0">
                  <a:pos x="2" y="118"/>
                </a:cxn>
                <a:cxn ang="0">
                  <a:pos x="1" y="126"/>
                </a:cxn>
                <a:cxn ang="0">
                  <a:pos x="0" y="134"/>
                </a:cxn>
                <a:cxn ang="0">
                  <a:pos x="0" y="146"/>
                </a:cxn>
                <a:cxn ang="0">
                  <a:pos x="0" y="154"/>
                </a:cxn>
                <a:cxn ang="0">
                  <a:pos x="2" y="163"/>
                </a:cxn>
                <a:cxn ang="0">
                  <a:pos x="3" y="173"/>
                </a:cxn>
                <a:cxn ang="0">
                  <a:pos x="3" y="180"/>
                </a:cxn>
              </a:cxnLst>
              <a:rect l="0" t="0" r="r" b="b"/>
              <a:pathLst>
                <a:path w="7" h="180">
                  <a:moveTo>
                    <a:pt x="7" y="0"/>
                  </a:moveTo>
                  <a:lnTo>
                    <a:pt x="7" y="0"/>
                  </a:lnTo>
                  <a:lnTo>
                    <a:pt x="7" y="7"/>
                  </a:lnTo>
                  <a:lnTo>
                    <a:pt x="7" y="12"/>
                  </a:lnTo>
                  <a:lnTo>
                    <a:pt x="7" y="20"/>
                  </a:lnTo>
                  <a:lnTo>
                    <a:pt x="6" y="26"/>
                  </a:lnTo>
                  <a:lnTo>
                    <a:pt x="6" y="34"/>
                  </a:lnTo>
                  <a:lnTo>
                    <a:pt x="3" y="41"/>
                  </a:lnTo>
                  <a:lnTo>
                    <a:pt x="3" y="49"/>
                  </a:lnTo>
                  <a:lnTo>
                    <a:pt x="3" y="56"/>
                  </a:lnTo>
                  <a:lnTo>
                    <a:pt x="3" y="62"/>
                  </a:lnTo>
                  <a:lnTo>
                    <a:pt x="3" y="68"/>
                  </a:lnTo>
                  <a:lnTo>
                    <a:pt x="3" y="75"/>
                  </a:lnTo>
                  <a:lnTo>
                    <a:pt x="3" y="81"/>
                  </a:lnTo>
                  <a:lnTo>
                    <a:pt x="2" y="90"/>
                  </a:lnTo>
                  <a:lnTo>
                    <a:pt x="2" y="96"/>
                  </a:lnTo>
                  <a:lnTo>
                    <a:pt x="2" y="103"/>
                  </a:lnTo>
                  <a:lnTo>
                    <a:pt x="2" y="108"/>
                  </a:lnTo>
                  <a:lnTo>
                    <a:pt x="2" y="118"/>
                  </a:lnTo>
                  <a:lnTo>
                    <a:pt x="1" y="126"/>
                  </a:lnTo>
                  <a:lnTo>
                    <a:pt x="0" y="134"/>
                  </a:lnTo>
                  <a:lnTo>
                    <a:pt x="0" y="146"/>
                  </a:lnTo>
                  <a:lnTo>
                    <a:pt x="0" y="154"/>
                  </a:lnTo>
                  <a:lnTo>
                    <a:pt x="2" y="163"/>
                  </a:lnTo>
                  <a:lnTo>
                    <a:pt x="3" y="173"/>
                  </a:lnTo>
                  <a:lnTo>
                    <a:pt x="3" y="180"/>
                  </a:lnTo>
                </a:path>
              </a:pathLst>
            </a:custGeom>
            <a:noFill/>
            <a:ln w="1588">
              <a:solidFill>
                <a:srgbClr val="000000"/>
              </a:solidFill>
              <a:prstDash val="solid"/>
              <a:round/>
              <a:headEnd/>
              <a:tailEnd/>
            </a:ln>
          </p:spPr>
          <p:txBody>
            <a:bodyPr/>
            <a:lstStyle/>
            <a:p>
              <a:endParaRPr lang="en-US"/>
            </a:p>
          </p:txBody>
        </p:sp>
        <p:sp>
          <p:nvSpPr>
            <p:cNvPr id="1242641" name="Freeform 1553"/>
            <p:cNvSpPr>
              <a:spLocks/>
            </p:cNvSpPr>
            <p:nvPr/>
          </p:nvSpPr>
          <p:spPr bwMode="auto">
            <a:xfrm>
              <a:off x="3267" y="1619"/>
              <a:ext cx="11" cy="84"/>
            </a:xfrm>
            <a:custGeom>
              <a:avLst/>
              <a:gdLst/>
              <a:ahLst/>
              <a:cxnLst>
                <a:cxn ang="0">
                  <a:pos x="18" y="0"/>
                </a:cxn>
                <a:cxn ang="0">
                  <a:pos x="18" y="0"/>
                </a:cxn>
                <a:cxn ang="0">
                  <a:pos x="18" y="7"/>
                </a:cxn>
                <a:cxn ang="0">
                  <a:pos x="18" y="13"/>
                </a:cxn>
                <a:cxn ang="0">
                  <a:pos x="20" y="19"/>
                </a:cxn>
                <a:cxn ang="0">
                  <a:pos x="21" y="26"/>
                </a:cxn>
                <a:cxn ang="0">
                  <a:pos x="21" y="34"/>
                </a:cxn>
                <a:cxn ang="0">
                  <a:pos x="22" y="41"/>
                </a:cxn>
                <a:cxn ang="0">
                  <a:pos x="22" y="47"/>
                </a:cxn>
                <a:cxn ang="0">
                  <a:pos x="22" y="55"/>
                </a:cxn>
                <a:cxn ang="0">
                  <a:pos x="22" y="62"/>
                </a:cxn>
                <a:cxn ang="0">
                  <a:pos x="21" y="71"/>
                </a:cxn>
                <a:cxn ang="0">
                  <a:pos x="21" y="77"/>
                </a:cxn>
                <a:cxn ang="0">
                  <a:pos x="20" y="84"/>
                </a:cxn>
                <a:cxn ang="0">
                  <a:pos x="18" y="90"/>
                </a:cxn>
                <a:cxn ang="0">
                  <a:pos x="18" y="98"/>
                </a:cxn>
                <a:cxn ang="0">
                  <a:pos x="17" y="103"/>
                </a:cxn>
                <a:cxn ang="0">
                  <a:pos x="17" y="111"/>
                </a:cxn>
                <a:cxn ang="0">
                  <a:pos x="14" y="120"/>
                </a:cxn>
                <a:cxn ang="0">
                  <a:pos x="13" y="130"/>
                </a:cxn>
                <a:cxn ang="0">
                  <a:pos x="12" y="140"/>
                </a:cxn>
                <a:cxn ang="0">
                  <a:pos x="11" y="148"/>
                </a:cxn>
                <a:cxn ang="0">
                  <a:pos x="9" y="157"/>
                </a:cxn>
                <a:cxn ang="0">
                  <a:pos x="5" y="163"/>
                </a:cxn>
                <a:cxn ang="0">
                  <a:pos x="3" y="166"/>
                </a:cxn>
                <a:cxn ang="0">
                  <a:pos x="0" y="169"/>
                </a:cxn>
              </a:cxnLst>
              <a:rect l="0" t="0" r="r" b="b"/>
              <a:pathLst>
                <a:path w="22" h="169">
                  <a:moveTo>
                    <a:pt x="18" y="0"/>
                  </a:moveTo>
                  <a:lnTo>
                    <a:pt x="18" y="0"/>
                  </a:lnTo>
                  <a:lnTo>
                    <a:pt x="18" y="7"/>
                  </a:lnTo>
                  <a:lnTo>
                    <a:pt x="18" y="13"/>
                  </a:lnTo>
                  <a:lnTo>
                    <a:pt x="20" y="19"/>
                  </a:lnTo>
                  <a:lnTo>
                    <a:pt x="21" y="26"/>
                  </a:lnTo>
                  <a:lnTo>
                    <a:pt x="21" y="34"/>
                  </a:lnTo>
                  <a:lnTo>
                    <a:pt x="22" y="41"/>
                  </a:lnTo>
                  <a:lnTo>
                    <a:pt x="22" y="47"/>
                  </a:lnTo>
                  <a:lnTo>
                    <a:pt x="22" y="55"/>
                  </a:lnTo>
                  <a:lnTo>
                    <a:pt x="22" y="62"/>
                  </a:lnTo>
                  <a:lnTo>
                    <a:pt x="21" y="71"/>
                  </a:lnTo>
                  <a:lnTo>
                    <a:pt x="21" y="77"/>
                  </a:lnTo>
                  <a:lnTo>
                    <a:pt x="20" y="84"/>
                  </a:lnTo>
                  <a:lnTo>
                    <a:pt x="18" y="90"/>
                  </a:lnTo>
                  <a:lnTo>
                    <a:pt x="18" y="98"/>
                  </a:lnTo>
                  <a:lnTo>
                    <a:pt x="17" y="103"/>
                  </a:lnTo>
                  <a:lnTo>
                    <a:pt x="17" y="111"/>
                  </a:lnTo>
                  <a:lnTo>
                    <a:pt x="14" y="120"/>
                  </a:lnTo>
                  <a:lnTo>
                    <a:pt x="13" y="130"/>
                  </a:lnTo>
                  <a:lnTo>
                    <a:pt x="12" y="140"/>
                  </a:lnTo>
                  <a:lnTo>
                    <a:pt x="11" y="148"/>
                  </a:lnTo>
                  <a:lnTo>
                    <a:pt x="9" y="157"/>
                  </a:lnTo>
                  <a:lnTo>
                    <a:pt x="5" y="163"/>
                  </a:lnTo>
                  <a:lnTo>
                    <a:pt x="3" y="166"/>
                  </a:lnTo>
                  <a:lnTo>
                    <a:pt x="0" y="169"/>
                  </a:lnTo>
                </a:path>
              </a:pathLst>
            </a:custGeom>
            <a:noFill/>
            <a:ln w="1588">
              <a:solidFill>
                <a:srgbClr val="000000"/>
              </a:solidFill>
              <a:prstDash val="solid"/>
              <a:round/>
              <a:headEnd/>
              <a:tailEnd/>
            </a:ln>
          </p:spPr>
          <p:txBody>
            <a:bodyPr/>
            <a:lstStyle/>
            <a:p>
              <a:endParaRPr lang="en-US"/>
            </a:p>
          </p:txBody>
        </p:sp>
        <p:sp>
          <p:nvSpPr>
            <p:cNvPr id="1242642" name="Freeform 1554"/>
            <p:cNvSpPr>
              <a:spLocks/>
            </p:cNvSpPr>
            <p:nvPr/>
          </p:nvSpPr>
          <p:spPr bwMode="auto">
            <a:xfrm>
              <a:off x="3297" y="1657"/>
              <a:ext cx="9" cy="32"/>
            </a:xfrm>
            <a:custGeom>
              <a:avLst/>
              <a:gdLst/>
              <a:ahLst/>
              <a:cxnLst>
                <a:cxn ang="0">
                  <a:pos x="0" y="0"/>
                </a:cxn>
                <a:cxn ang="0">
                  <a:pos x="0" y="0"/>
                </a:cxn>
                <a:cxn ang="0">
                  <a:pos x="2" y="10"/>
                </a:cxn>
                <a:cxn ang="0">
                  <a:pos x="7" y="15"/>
                </a:cxn>
                <a:cxn ang="0">
                  <a:pos x="10" y="22"/>
                </a:cxn>
                <a:cxn ang="0">
                  <a:pos x="14" y="32"/>
                </a:cxn>
                <a:cxn ang="0">
                  <a:pos x="14" y="40"/>
                </a:cxn>
                <a:cxn ang="0">
                  <a:pos x="14" y="49"/>
                </a:cxn>
                <a:cxn ang="0">
                  <a:pos x="15" y="56"/>
                </a:cxn>
                <a:cxn ang="0">
                  <a:pos x="18" y="63"/>
                </a:cxn>
              </a:cxnLst>
              <a:rect l="0" t="0" r="r" b="b"/>
              <a:pathLst>
                <a:path w="18" h="63">
                  <a:moveTo>
                    <a:pt x="0" y="0"/>
                  </a:moveTo>
                  <a:lnTo>
                    <a:pt x="0" y="0"/>
                  </a:lnTo>
                  <a:lnTo>
                    <a:pt x="2" y="10"/>
                  </a:lnTo>
                  <a:lnTo>
                    <a:pt x="7" y="15"/>
                  </a:lnTo>
                  <a:lnTo>
                    <a:pt x="10" y="22"/>
                  </a:lnTo>
                  <a:lnTo>
                    <a:pt x="14" y="32"/>
                  </a:lnTo>
                  <a:lnTo>
                    <a:pt x="14" y="40"/>
                  </a:lnTo>
                  <a:lnTo>
                    <a:pt x="14" y="49"/>
                  </a:lnTo>
                  <a:lnTo>
                    <a:pt x="15" y="56"/>
                  </a:lnTo>
                  <a:lnTo>
                    <a:pt x="18" y="63"/>
                  </a:lnTo>
                </a:path>
              </a:pathLst>
            </a:custGeom>
            <a:noFill/>
            <a:ln w="1588">
              <a:solidFill>
                <a:srgbClr val="000000"/>
              </a:solidFill>
              <a:prstDash val="solid"/>
              <a:round/>
              <a:headEnd/>
              <a:tailEnd/>
            </a:ln>
          </p:spPr>
          <p:txBody>
            <a:bodyPr/>
            <a:lstStyle/>
            <a:p>
              <a:endParaRPr lang="en-US"/>
            </a:p>
          </p:txBody>
        </p:sp>
        <p:sp>
          <p:nvSpPr>
            <p:cNvPr id="1242643" name="Freeform 1555"/>
            <p:cNvSpPr>
              <a:spLocks/>
            </p:cNvSpPr>
            <p:nvPr/>
          </p:nvSpPr>
          <p:spPr bwMode="auto">
            <a:xfrm>
              <a:off x="3314" y="1700"/>
              <a:ext cx="27" cy="82"/>
            </a:xfrm>
            <a:custGeom>
              <a:avLst/>
              <a:gdLst/>
              <a:ahLst/>
              <a:cxnLst>
                <a:cxn ang="0">
                  <a:pos x="2" y="0"/>
                </a:cxn>
                <a:cxn ang="0">
                  <a:pos x="2" y="0"/>
                </a:cxn>
                <a:cxn ang="0">
                  <a:pos x="2" y="4"/>
                </a:cxn>
                <a:cxn ang="0">
                  <a:pos x="2" y="10"/>
                </a:cxn>
                <a:cxn ang="0">
                  <a:pos x="0" y="17"/>
                </a:cxn>
                <a:cxn ang="0">
                  <a:pos x="0" y="20"/>
                </a:cxn>
                <a:cxn ang="0">
                  <a:pos x="3" y="26"/>
                </a:cxn>
                <a:cxn ang="0">
                  <a:pos x="7" y="32"/>
                </a:cxn>
                <a:cxn ang="0">
                  <a:pos x="9" y="37"/>
                </a:cxn>
                <a:cxn ang="0">
                  <a:pos x="11" y="44"/>
                </a:cxn>
                <a:cxn ang="0">
                  <a:pos x="12" y="52"/>
                </a:cxn>
                <a:cxn ang="0">
                  <a:pos x="16" y="60"/>
                </a:cxn>
                <a:cxn ang="0">
                  <a:pos x="17" y="68"/>
                </a:cxn>
                <a:cxn ang="0">
                  <a:pos x="18" y="77"/>
                </a:cxn>
                <a:cxn ang="0">
                  <a:pos x="20" y="83"/>
                </a:cxn>
                <a:cxn ang="0">
                  <a:pos x="23" y="89"/>
                </a:cxn>
                <a:cxn ang="0">
                  <a:pos x="27" y="94"/>
                </a:cxn>
                <a:cxn ang="0">
                  <a:pos x="32" y="100"/>
                </a:cxn>
                <a:cxn ang="0">
                  <a:pos x="35" y="105"/>
                </a:cxn>
                <a:cxn ang="0">
                  <a:pos x="35" y="111"/>
                </a:cxn>
                <a:cxn ang="0">
                  <a:pos x="35" y="120"/>
                </a:cxn>
                <a:cxn ang="0">
                  <a:pos x="36" y="126"/>
                </a:cxn>
                <a:cxn ang="0">
                  <a:pos x="40" y="127"/>
                </a:cxn>
                <a:cxn ang="0">
                  <a:pos x="44" y="129"/>
                </a:cxn>
                <a:cxn ang="0">
                  <a:pos x="48" y="131"/>
                </a:cxn>
                <a:cxn ang="0">
                  <a:pos x="50" y="133"/>
                </a:cxn>
                <a:cxn ang="0">
                  <a:pos x="50" y="140"/>
                </a:cxn>
                <a:cxn ang="0">
                  <a:pos x="50" y="148"/>
                </a:cxn>
                <a:cxn ang="0">
                  <a:pos x="52" y="155"/>
                </a:cxn>
                <a:cxn ang="0">
                  <a:pos x="54" y="163"/>
                </a:cxn>
              </a:cxnLst>
              <a:rect l="0" t="0" r="r" b="b"/>
              <a:pathLst>
                <a:path w="54" h="163">
                  <a:moveTo>
                    <a:pt x="2" y="0"/>
                  </a:moveTo>
                  <a:lnTo>
                    <a:pt x="2" y="0"/>
                  </a:lnTo>
                  <a:lnTo>
                    <a:pt x="2" y="4"/>
                  </a:lnTo>
                  <a:lnTo>
                    <a:pt x="2" y="10"/>
                  </a:lnTo>
                  <a:lnTo>
                    <a:pt x="0" y="17"/>
                  </a:lnTo>
                  <a:lnTo>
                    <a:pt x="0" y="20"/>
                  </a:lnTo>
                  <a:lnTo>
                    <a:pt x="3" y="26"/>
                  </a:lnTo>
                  <a:lnTo>
                    <a:pt x="7" y="32"/>
                  </a:lnTo>
                  <a:lnTo>
                    <a:pt x="9" y="37"/>
                  </a:lnTo>
                  <a:lnTo>
                    <a:pt x="11" y="44"/>
                  </a:lnTo>
                  <a:lnTo>
                    <a:pt x="12" y="52"/>
                  </a:lnTo>
                  <a:lnTo>
                    <a:pt x="16" y="60"/>
                  </a:lnTo>
                  <a:lnTo>
                    <a:pt x="17" y="68"/>
                  </a:lnTo>
                  <a:lnTo>
                    <a:pt x="18" y="77"/>
                  </a:lnTo>
                  <a:lnTo>
                    <a:pt x="20" y="83"/>
                  </a:lnTo>
                  <a:lnTo>
                    <a:pt x="23" y="89"/>
                  </a:lnTo>
                  <a:lnTo>
                    <a:pt x="27" y="94"/>
                  </a:lnTo>
                  <a:lnTo>
                    <a:pt x="32" y="100"/>
                  </a:lnTo>
                  <a:lnTo>
                    <a:pt x="35" y="105"/>
                  </a:lnTo>
                  <a:lnTo>
                    <a:pt x="35" y="111"/>
                  </a:lnTo>
                  <a:lnTo>
                    <a:pt x="35" y="120"/>
                  </a:lnTo>
                  <a:lnTo>
                    <a:pt x="36" y="126"/>
                  </a:lnTo>
                  <a:lnTo>
                    <a:pt x="40" y="127"/>
                  </a:lnTo>
                  <a:lnTo>
                    <a:pt x="44" y="129"/>
                  </a:lnTo>
                  <a:lnTo>
                    <a:pt x="48" y="131"/>
                  </a:lnTo>
                  <a:lnTo>
                    <a:pt x="50" y="133"/>
                  </a:lnTo>
                  <a:lnTo>
                    <a:pt x="50" y="140"/>
                  </a:lnTo>
                  <a:lnTo>
                    <a:pt x="50" y="148"/>
                  </a:lnTo>
                  <a:lnTo>
                    <a:pt x="52" y="155"/>
                  </a:lnTo>
                  <a:lnTo>
                    <a:pt x="54" y="163"/>
                  </a:lnTo>
                </a:path>
              </a:pathLst>
            </a:custGeom>
            <a:noFill/>
            <a:ln w="1588">
              <a:solidFill>
                <a:srgbClr val="000000"/>
              </a:solidFill>
              <a:prstDash val="solid"/>
              <a:round/>
              <a:headEnd/>
              <a:tailEnd/>
            </a:ln>
          </p:spPr>
          <p:txBody>
            <a:bodyPr/>
            <a:lstStyle/>
            <a:p>
              <a:endParaRPr lang="en-US"/>
            </a:p>
          </p:txBody>
        </p:sp>
        <p:sp>
          <p:nvSpPr>
            <p:cNvPr id="1242644" name="Freeform 1556"/>
            <p:cNvSpPr>
              <a:spLocks/>
            </p:cNvSpPr>
            <p:nvPr/>
          </p:nvSpPr>
          <p:spPr bwMode="auto">
            <a:xfrm>
              <a:off x="3348" y="1792"/>
              <a:ext cx="29" cy="73"/>
            </a:xfrm>
            <a:custGeom>
              <a:avLst/>
              <a:gdLst/>
              <a:ahLst/>
              <a:cxnLst>
                <a:cxn ang="0">
                  <a:pos x="0" y="0"/>
                </a:cxn>
                <a:cxn ang="0">
                  <a:pos x="0" y="0"/>
                </a:cxn>
                <a:cxn ang="0">
                  <a:pos x="2" y="8"/>
                </a:cxn>
                <a:cxn ang="0">
                  <a:pos x="2" y="17"/>
                </a:cxn>
                <a:cxn ang="0">
                  <a:pos x="2" y="25"/>
                </a:cxn>
                <a:cxn ang="0">
                  <a:pos x="4" y="31"/>
                </a:cxn>
                <a:cxn ang="0">
                  <a:pos x="7" y="37"/>
                </a:cxn>
                <a:cxn ang="0">
                  <a:pos x="9" y="42"/>
                </a:cxn>
                <a:cxn ang="0">
                  <a:pos x="14" y="46"/>
                </a:cxn>
                <a:cxn ang="0">
                  <a:pos x="17" y="51"/>
                </a:cxn>
                <a:cxn ang="0">
                  <a:pos x="23" y="55"/>
                </a:cxn>
                <a:cxn ang="0">
                  <a:pos x="25" y="62"/>
                </a:cxn>
                <a:cxn ang="0">
                  <a:pos x="26" y="71"/>
                </a:cxn>
                <a:cxn ang="0">
                  <a:pos x="27" y="80"/>
                </a:cxn>
                <a:cxn ang="0">
                  <a:pos x="30" y="88"/>
                </a:cxn>
                <a:cxn ang="0">
                  <a:pos x="34" y="94"/>
                </a:cxn>
                <a:cxn ang="0">
                  <a:pos x="36" y="99"/>
                </a:cxn>
                <a:cxn ang="0">
                  <a:pos x="43" y="105"/>
                </a:cxn>
                <a:cxn ang="0">
                  <a:pos x="49" y="114"/>
                </a:cxn>
                <a:cxn ang="0">
                  <a:pos x="52" y="125"/>
                </a:cxn>
                <a:cxn ang="0">
                  <a:pos x="53" y="136"/>
                </a:cxn>
                <a:cxn ang="0">
                  <a:pos x="58" y="145"/>
                </a:cxn>
              </a:cxnLst>
              <a:rect l="0" t="0" r="r" b="b"/>
              <a:pathLst>
                <a:path w="58" h="145">
                  <a:moveTo>
                    <a:pt x="0" y="0"/>
                  </a:moveTo>
                  <a:lnTo>
                    <a:pt x="0" y="0"/>
                  </a:lnTo>
                  <a:lnTo>
                    <a:pt x="2" y="8"/>
                  </a:lnTo>
                  <a:lnTo>
                    <a:pt x="2" y="17"/>
                  </a:lnTo>
                  <a:lnTo>
                    <a:pt x="2" y="25"/>
                  </a:lnTo>
                  <a:lnTo>
                    <a:pt x="4" y="31"/>
                  </a:lnTo>
                  <a:lnTo>
                    <a:pt x="7" y="37"/>
                  </a:lnTo>
                  <a:lnTo>
                    <a:pt x="9" y="42"/>
                  </a:lnTo>
                  <a:lnTo>
                    <a:pt x="14" y="46"/>
                  </a:lnTo>
                  <a:lnTo>
                    <a:pt x="17" y="51"/>
                  </a:lnTo>
                  <a:lnTo>
                    <a:pt x="23" y="55"/>
                  </a:lnTo>
                  <a:lnTo>
                    <a:pt x="25" y="62"/>
                  </a:lnTo>
                  <a:lnTo>
                    <a:pt x="26" y="71"/>
                  </a:lnTo>
                  <a:lnTo>
                    <a:pt x="27" y="80"/>
                  </a:lnTo>
                  <a:lnTo>
                    <a:pt x="30" y="88"/>
                  </a:lnTo>
                  <a:lnTo>
                    <a:pt x="34" y="94"/>
                  </a:lnTo>
                  <a:lnTo>
                    <a:pt x="36" y="99"/>
                  </a:lnTo>
                  <a:lnTo>
                    <a:pt x="43" y="105"/>
                  </a:lnTo>
                  <a:lnTo>
                    <a:pt x="49" y="114"/>
                  </a:lnTo>
                  <a:lnTo>
                    <a:pt x="52" y="125"/>
                  </a:lnTo>
                  <a:lnTo>
                    <a:pt x="53" y="136"/>
                  </a:lnTo>
                  <a:lnTo>
                    <a:pt x="58" y="145"/>
                  </a:lnTo>
                </a:path>
              </a:pathLst>
            </a:custGeom>
            <a:noFill/>
            <a:ln w="1588">
              <a:solidFill>
                <a:srgbClr val="000000"/>
              </a:solidFill>
              <a:prstDash val="solid"/>
              <a:round/>
              <a:headEnd/>
              <a:tailEnd/>
            </a:ln>
          </p:spPr>
          <p:txBody>
            <a:bodyPr/>
            <a:lstStyle/>
            <a:p>
              <a:endParaRPr lang="en-US"/>
            </a:p>
          </p:txBody>
        </p:sp>
        <p:sp>
          <p:nvSpPr>
            <p:cNvPr id="1242645" name="Freeform 1557"/>
            <p:cNvSpPr>
              <a:spLocks/>
            </p:cNvSpPr>
            <p:nvPr/>
          </p:nvSpPr>
          <p:spPr bwMode="auto">
            <a:xfrm>
              <a:off x="3386" y="1882"/>
              <a:ext cx="3" cy="20"/>
            </a:xfrm>
            <a:custGeom>
              <a:avLst/>
              <a:gdLst/>
              <a:ahLst/>
              <a:cxnLst>
                <a:cxn ang="0">
                  <a:pos x="0" y="0"/>
                </a:cxn>
                <a:cxn ang="0">
                  <a:pos x="0" y="0"/>
                </a:cxn>
                <a:cxn ang="0">
                  <a:pos x="3" y="11"/>
                </a:cxn>
                <a:cxn ang="0">
                  <a:pos x="3" y="20"/>
                </a:cxn>
                <a:cxn ang="0">
                  <a:pos x="3" y="30"/>
                </a:cxn>
                <a:cxn ang="0">
                  <a:pos x="5" y="40"/>
                </a:cxn>
              </a:cxnLst>
              <a:rect l="0" t="0" r="r" b="b"/>
              <a:pathLst>
                <a:path w="5" h="40">
                  <a:moveTo>
                    <a:pt x="0" y="0"/>
                  </a:moveTo>
                  <a:lnTo>
                    <a:pt x="0" y="0"/>
                  </a:lnTo>
                  <a:lnTo>
                    <a:pt x="3" y="11"/>
                  </a:lnTo>
                  <a:lnTo>
                    <a:pt x="3" y="20"/>
                  </a:lnTo>
                  <a:lnTo>
                    <a:pt x="3" y="30"/>
                  </a:lnTo>
                  <a:lnTo>
                    <a:pt x="5" y="40"/>
                  </a:lnTo>
                </a:path>
              </a:pathLst>
            </a:custGeom>
            <a:noFill/>
            <a:ln w="1588">
              <a:solidFill>
                <a:srgbClr val="000000"/>
              </a:solidFill>
              <a:prstDash val="solid"/>
              <a:round/>
              <a:headEnd/>
              <a:tailEnd/>
            </a:ln>
          </p:spPr>
          <p:txBody>
            <a:bodyPr/>
            <a:lstStyle/>
            <a:p>
              <a:endParaRPr lang="en-US"/>
            </a:p>
          </p:txBody>
        </p:sp>
        <p:sp>
          <p:nvSpPr>
            <p:cNvPr id="1242646" name="Freeform 1558"/>
            <p:cNvSpPr>
              <a:spLocks/>
            </p:cNvSpPr>
            <p:nvPr/>
          </p:nvSpPr>
          <p:spPr bwMode="auto">
            <a:xfrm>
              <a:off x="3383" y="1946"/>
              <a:ext cx="13" cy="7"/>
            </a:xfrm>
            <a:custGeom>
              <a:avLst/>
              <a:gdLst/>
              <a:ahLst/>
              <a:cxnLst>
                <a:cxn ang="0">
                  <a:pos x="27" y="0"/>
                </a:cxn>
                <a:cxn ang="0">
                  <a:pos x="27" y="0"/>
                </a:cxn>
                <a:cxn ang="0">
                  <a:pos x="24" y="5"/>
                </a:cxn>
                <a:cxn ang="0">
                  <a:pos x="20" y="8"/>
                </a:cxn>
                <a:cxn ang="0">
                  <a:pos x="11" y="12"/>
                </a:cxn>
                <a:cxn ang="0">
                  <a:pos x="0" y="14"/>
                </a:cxn>
              </a:cxnLst>
              <a:rect l="0" t="0" r="r" b="b"/>
              <a:pathLst>
                <a:path w="27" h="14">
                  <a:moveTo>
                    <a:pt x="27" y="0"/>
                  </a:moveTo>
                  <a:lnTo>
                    <a:pt x="27" y="0"/>
                  </a:lnTo>
                  <a:lnTo>
                    <a:pt x="24" y="5"/>
                  </a:lnTo>
                  <a:lnTo>
                    <a:pt x="20" y="8"/>
                  </a:lnTo>
                  <a:lnTo>
                    <a:pt x="11" y="12"/>
                  </a:lnTo>
                  <a:lnTo>
                    <a:pt x="0" y="14"/>
                  </a:lnTo>
                </a:path>
              </a:pathLst>
            </a:custGeom>
            <a:noFill/>
            <a:ln w="1588">
              <a:solidFill>
                <a:srgbClr val="000000"/>
              </a:solidFill>
              <a:prstDash val="solid"/>
              <a:round/>
              <a:headEnd/>
              <a:tailEnd/>
            </a:ln>
          </p:spPr>
          <p:txBody>
            <a:bodyPr/>
            <a:lstStyle/>
            <a:p>
              <a:endParaRPr lang="en-US"/>
            </a:p>
          </p:txBody>
        </p:sp>
        <p:sp>
          <p:nvSpPr>
            <p:cNvPr id="1242647" name="Freeform 1559"/>
            <p:cNvSpPr>
              <a:spLocks/>
            </p:cNvSpPr>
            <p:nvPr/>
          </p:nvSpPr>
          <p:spPr bwMode="auto">
            <a:xfrm>
              <a:off x="3352" y="1954"/>
              <a:ext cx="17" cy="9"/>
            </a:xfrm>
            <a:custGeom>
              <a:avLst/>
              <a:gdLst/>
              <a:ahLst/>
              <a:cxnLst>
                <a:cxn ang="0">
                  <a:pos x="33" y="0"/>
                </a:cxn>
                <a:cxn ang="0">
                  <a:pos x="33" y="0"/>
                </a:cxn>
                <a:cxn ang="0">
                  <a:pos x="26" y="5"/>
                </a:cxn>
                <a:cxn ang="0">
                  <a:pos x="19" y="7"/>
                </a:cxn>
                <a:cxn ang="0">
                  <a:pos x="13" y="10"/>
                </a:cxn>
                <a:cxn ang="0">
                  <a:pos x="0" y="17"/>
                </a:cxn>
              </a:cxnLst>
              <a:rect l="0" t="0" r="r" b="b"/>
              <a:pathLst>
                <a:path w="33" h="17">
                  <a:moveTo>
                    <a:pt x="33" y="0"/>
                  </a:moveTo>
                  <a:lnTo>
                    <a:pt x="33" y="0"/>
                  </a:lnTo>
                  <a:lnTo>
                    <a:pt x="26" y="5"/>
                  </a:lnTo>
                  <a:lnTo>
                    <a:pt x="19" y="7"/>
                  </a:lnTo>
                  <a:lnTo>
                    <a:pt x="13" y="10"/>
                  </a:lnTo>
                  <a:lnTo>
                    <a:pt x="0" y="17"/>
                  </a:lnTo>
                </a:path>
              </a:pathLst>
            </a:custGeom>
            <a:noFill/>
            <a:ln w="1588">
              <a:solidFill>
                <a:srgbClr val="000000"/>
              </a:solidFill>
              <a:prstDash val="solid"/>
              <a:round/>
              <a:headEnd/>
              <a:tailEnd/>
            </a:ln>
          </p:spPr>
          <p:txBody>
            <a:bodyPr/>
            <a:lstStyle/>
            <a:p>
              <a:endParaRPr lang="en-US"/>
            </a:p>
          </p:txBody>
        </p:sp>
        <p:sp>
          <p:nvSpPr>
            <p:cNvPr id="1242648" name="Freeform 1560"/>
            <p:cNvSpPr>
              <a:spLocks/>
            </p:cNvSpPr>
            <p:nvPr/>
          </p:nvSpPr>
          <p:spPr bwMode="auto">
            <a:xfrm>
              <a:off x="3331" y="1974"/>
              <a:ext cx="16" cy="28"/>
            </a:xfrm>
            <a:custGeom>
              <a:avLst/>
              <a:gdLst/>
              <a:ahLst/>
              <a:cxnLst>
                <a:cxn ang="0">
                  <a:pos x="31" y="0"/>
                </a:cxn>
                <a:cxn ang="0">
                  <a:pos x="31" y="0"/>
                </a:cxn>
                <a:cxn ang="0">
                  <a:pos x="26" y="4"/>
                </a:cxn>
                <a:cxn ang="0">
                  <a:pos x="22" y="12"/>
                </a:cxn>
                <a:cxn ang="0">
                  <a:pos x="17" y="18"/>
                </a:cxn>
                <a:cxn ang="0">
                  <a:pos x="11" y="24"/>
                </a:cxn>
                <a:cxn ang="0">
                  <a:pos x="9" y="33"/>
                </a:cxn>
                <a:cxn ang="0">
                  <a:pos x="5" y="41"/>
                </a:cxn>
                <a:cxn ang="0">
                  <a:pos x="1" y="49"/>
                </a:cxn>
                <a:cxn ang="0">
                  <a:pos x="0" y="56"/>
                </a:cxn>
              </a:cxnLst>
              <a:rect l="0" t="0" r="r" b="b"/>
              <a:pathLst>
                <a:path w="31" h="56">
                  <a:moveTo>
                    <a:pt x="31" y="0"/>
                  </a:moveTo>
                  <a:lnTo>
                    <a:pt x="31" y="0"/>
                  </a:lnTo>
                  <a:lnTo>
                    <a:pt x="26" y="4"/>
                  </a:lnTo>
                  <a:lnTo>
                    <a:pt x="22" y="12"/>
                  </a:lnTo>
                  <a:lnTo>
                    <a:pt x="17" y="18"/>
                  </a:lnTo>
                  <a:lnTo>
                    <a:pt x="11" y="24"/>
                  </a:lnTo>
                  <a:lnTo>
                    <a:pt x="9" y="33"/>
                  </a:lnTo>
                  <a:lnTo>
                    <a:pt x="5" y="41"/>
                  </a:lnTo>
                  <a:lnTo>
                    <a:pt x="1" y="49"/>
                  </a:lnTo>
                  <a:lnTo>
                    <a:pt x="0" y="56"/>
                  </a:lnTo>
                </a:path>
              </a:pathLst>
            </a:custGeom>
            <a:noFill/>
            <a:ln w="1588">
              <a:solidFill>
                <a:srgbClr val="000000"/>
              </a:solidFill>
              <a:prstDash val="solid"/>
              <a:round/>
              <a:headEnd/>
              <a:tailEnd/>
            </a:ln>
          </p:spPr>
          <p:txBody>
            <a:bodyPr/>
            <a:lstStyle/>
            <a:p>
              <a:endParaRPr lang="en-US"/>
            </a:p>
          </p:txBody>
        </p:sp>
        <p:sp>
          <p:nvSpPr>
            <p:cNvPr id="1242649" name="Freeform 1561"/>
            <p:cNvSpPr>
              <a:spLocks/>
            </p:cNvSpPr>
            <p:nvPr/>
          </p:nvSpPr>
          <p:spPr bwMode="auto">
            <a:xfrm>
              <a:off x="3305" y="2016"/>
              <a:ext cx="15" cy="39"/>
            </a:xfrm>
            <a:custGeom>
              <a:avLst/>
              <a:gdLst/>
              <a:ahLst/>
              <a:cxnLst>
                <a:cxn ang="0">
                  <a:pos x="31" y="0"/>
                </a:cxn>
                <a:cxn ang="0">
                  <a:pos x="31" y="0"/>
                </a:cxn>
                <a:cxn ang="0">
                  <a:pos x="26" y="9"/>
                </a:cxn>
                <a:cxn ang="0">
                  <a:pos x="19" y="18"/>
                </a:cxn>
                <a:cxn ang="0">
                  <a:pos x="13" y="28"/>
                </a:cxn>
                <a:cxn ang="0">
                  <a:pos x="10" y="40"/>
                </a:cxn>
                <a:cxn ang="0">
                  <a:pos x="9" y="49"/>
                </a:cxn>
                <a:cxn ang="0">
                  <a:pos x="8" y="58"/>
                </a:cxn>
                <a:cxn ang="0">
                  <a:pos x="3" y="68"/>
                </a:cxn>
                <a:cxn ang="0">
                  <a:pos x="0" y="77"/>
                </a:cxn>
              </a:cxnLst>
              <a:rect l="0" t="0" r="r" b="b"/>
              <a:pathLst>
                <a:path w="31" h="77">
                  <a:moveTo>
                    <a:pt x="31" y="0"/>
                  </a:moveTo>
                  <a:lnTo>
                    <a:pt x="31" y="0"/>
                  </a:lnTo>
                  <a:lnTo>
                    <a:pt x="26" y="9"/>
                  </a:lnTo>
                  <a:lnTo>
                    <a:pt x="19" y="18"/>
                  </a:lnTo>
                  <a:lnTo>
                    <a:pt x="13" y="28"/>
                  </a:lnTo>
                  <a:lnTo>
                    <a:pt x="10" y="40"/>
                  </a:lnTo>
                  <a:lnTo>
                    <a:pt x="9" y="49"/>
                  </a:lnTo>
                  <a:lnTo>
                    <a:pt x="8" y="58"/>
                  </a:lnTo>
                  <a:lnTo>
                    <a:pt x="3" y="68"/>
                  </a:lnTo>
                  <a:lnTo>
                    <a:pt x="0" y="77"/>
                  </a:lnTo>
                </a:path>
              </a:pathLst>
            </a:custGeom>
            <a:noFill/>
            <a:ln w="1588">
              <a:solidFill>
                <a:srgbClr val="000000"/>
              </a:solidFill>
              <a:prstDash val="solid"/>
              <a:round/>
              <a:headEnd/>
              <a:tailEnd/>
            </a:ln>
          </p:spPr>
          <p:txBody>
            <a:bodyPr/>
            <a:lstStyle/>
            <a:p>
              <a:endParaRPr lang="en-US"/>
            </a:p>
          </p:txBody>
        </p:sp>
        <p:sp>
          <p:nvSpPr>
            <p:cNvPr id="1242650" name="Freeform 1562"/>
            <p:cNvSpPr>
              <a:spLocks/>
            </p:cNvSpPr>
            <p:nvPr/>
          </p:nvSpPr>
          <p:spPr bwMode="auto">
            <a:xfrm>
              <a:off x="3293" y="2076"/>
              <a:ext cx="6" cy="17"/>
            </a:xfrm>
            <a:custGeom>
              <a:avLst/>
              <a:gdLst/>
              <a:ahLst/>
              <a:cxnLst>
                <a:cxn ang="0">
                  <a:pos x="13" y="0"/>
                </a:cxn>
                <a:cxn ang="0">
                  <a:pos x="13" y="0"/>
                </a:cxn>
                <a:cxn ang="0">
                  <a:pos x="10" y="9"/>
                </a:cxn>
                <a:cxn ang="0">
                  <a:pos x="6" y="17"/>
                </a:cxn>
                <a:cxn ang="0">
                  <a:pos x="2" y="27"/>
                </a:cxn>
                <a:cxn ang="0">
                  <a:pos x="0" y="36"/>
                </a:cxn>
              </a:cxnLst>
              <a:rect l="0" t="0" r="r" b="b"/>
              <a:pathLst>
                <a:path w="13" h="36">
                  <a:moveTo>
                    <a:pt x="13" y="0"/>
                  </a:moveTo>
                  <a:lnTo>
                    <a:pt x="13" y="0"/>
                  </a:lnTo>
                  <a:lnTo>
                    <a:pt x="10" y="9"/>
                  </a:lnTo>
                  <a:lnTo>
                    <a:pt x="6" y="17"/>
                  </a:lnTo>
                  <a:lnTo>
                    <a:pt x="2" y="27"/>
                  </a:lnTo>
                  <a:lnTo>
                    <a:pt x="0" y="36"/>
                  </a:lnTo>
                </a:path>
              </a:pathLst>
            </a:custGeom>
            <a:noFill/>
            <a:ln w="1588">
              <a:solidFill>
                <a:srgbClr val="000000"/>
              </a:solidFill>
              <a:prstDash val="solid"/>
              <a:round/>
              <a:headEnd/>
              <a:tailEnd/>
            </a:ln>
          </p:spPr>
          <p:txBody>
            <a:bodyPr/>
            <a:lstStyle/>
            <a:p>
              <a:endParaRPr lang="en-US"/>
            </a:p>
          </p:txBody>
        </p:sp>
        <p:sp>
          <p:nvSpPr>
            <p:cNvPr id="1242651" name="Freeform 1563"/>
            <p:cNvSpPr>
              <a:spLocks/>
            </p:cNvSpPr>
            <p:nvPr/>
          </p:nvSpPr>
          <p:spPr bwMode="auto">
            <a:xfrm>
              <a:off x="3272" y="2124"/>
              <a:ext cx="6" cy="9"/>
            </a:xfrm>
            <a:custGeom>
              <a:avLst/>
              <a:gdLst/>
              <a:ahLst/>
              <a:cxnLst>
                <a:cxn ang="0">
                  <a:pos x="11" y="0"/>
                </a:cxn>
                <a:cxn ang="0">
                  <a:pos x="11" y="0"/>
                </a:cxn>
                <a:cxn ang="0">
                  <a:pos x="9" y="3"/>
                </a:cxn>
                <a:cxn ang="0">
                  <a:pos x="6" y="8"/>
                </a:cxn>
                <a:cxn ang="0">
                  <a:pos x="2" y="14"/>
                </a:cxn>
                <a:cxn ang="0">
                  <a:pos x="0" y="17"/>
                </a:cxn>
              </a:cxnLst>
              <a:rect l="0" t="0" r="r" b="b"/>
              <a:pathLst>
                <a:path w="11" h="17">
                  <a:moveTo>
                    <a:pt x="11" y="0"/>
                  </a:moveTo>
                  <a:lnTo>
                    <a:pt x="11" y="0"/>
                  </a:lnTo>
                  <a:lnTo>
                    <a:pt x="9" y="3"/>
                  </a:lnTo>
                  <a:lnTo>
                    <a:pt x="6" y="8"/>
                  </a:lnTo>
                  <a:lnTo>
                    <a:pt x="2" y="14"/>
                  </a:lnTo>
                  <a:lnTo>
                    <a:pt x="0" y="17"/>
                  </a:lnTo>
                </a:path>
              </a:pathLst>
            </a:custGeom>
            <a:noFill/>
            <a:ln w="1588">
              <a:solidFill>
                <a:srgbClr val="000000"/>
              </a:solidFill>
              <a:prstDash val="solid"/>
              <a:round/>
              <a:headEnd/>
              <a:tailEnd/>
            </a:ln>
          </p:spPr>
          <p:txBody>
            <a:bodyPr/>
            <a:lstStyle/>
            <a:p>
              <a:endParaRPr lang="en-US"/>
            </a:p>
          </p:txBody>
        </p:sp>
        <p:sp>
          <p:nvSpPr>
            <p:cNvPr id="1242652" name="Freeform 1564"/>
            <p:cNvSpPr>
              <a:spLocks/>
            </p:cNvSpPr>
            <p:nvPr/>
          </p:nvSpPr>
          <p:spPr bwMode="auto">
            <a:xfrm>
              <a:off x="3212" y="1657"/>
              <a:ext cx="23" cy="66"/>
            </a:xfrm>
            <a:custGeom>
              <a:avLst/>
              <a:gdLst/>
              <a:ahLst/>
              <a:cxnLst>
                <a:cxn ang="0">
                  <a:pos x="46" y="0"/>
                </a:cxn>
                <a:cxn ang="0">
                  <a:pos x="46" y="0"/>
                </a:cxn>
                <a:cxn ang="0">
                  <a:pos x="44" y="10"/>
                </a:cxn>
                <a:cxn ang="0">
                  <a:pos x="39" y="16"/>
                </a:cxn>
                <a:cxn ang="0">
                  <a:pos x="36" y="22"/>
                </a:cxn>
                <a:cxn ang="0">
                  <a:pos x="34" y="32"/>
                </a:cxn>
                <a:cxn ang="0">
                  <a:pos x="34" y="40"/>
                </a:cxn>
                <a:cxn ang="0">
                  <a:pos x="31" y="49"/>
                </a:cxn>
                <a:cxn ang="0">
                  <a:pos x="31" y="56"/>
                </a:cxn>
                <a:cxn ang="0">
                  <a:pos x="28" y="63"/>
                </a:cxn>
                <a:cxn ang="0">
                  <a:pos x="23" y="68"/>
                </a:cxn>
                <a:cxn ang="0">
                  <a:pos x="19" y="75"/>
                </a:cxn>
                <a:cxn ang="0">
                  <a:pos x="13" y="80"/>
                </a:cxn>
                <a:cxn ang="0">
                  <a:pos x="10" y="86"/>
                </a:cxn>
                <a:cxn ang="0">
                  <a:pos x="10" y="89"/>
                </a:cxn>
                <a:cxn ang="0">
                  <a:pos x="10" y="96"/>
                </a:cxn>
                <a:cxn ang="0">
                  <a:pos x="10" y="103"/>
                </a:cxn>
                <a:cxn ang="0">
                  <a:pos x="10" y="106"/>
                </a:cxn>
                <a:cxn ang="0">
                  <a:pos x="7" y="112"/>
                </a:cxn>
                <a:cxn ang="0">
                  <a:pos x="5" y="118"/>
                </a:cxn>
                <a:cxn ang="0">
                  <a:pos x="3" y="123"/>
                </a:cxn>
                <a:cxn ang="0">
                  <a:pos x="0" y="130"/>
                </a:cxn>
              </a:cxnLst>
              <a:rect l="0" t="0" r="r" b="b"/>
              <a:pathLst>
                <a:path w="46" h="130">
                  <a:moveTo>
                    <a:pt x="46" y="0"/>
                  </a:moveTo>
                  <a:lnTo>
                    <a:pt x="46" y="0"/>
                  </a:lnTo>
                  <a:lnTo>
                    <a:pt x="44" y="10"/>
                  </a:lnTo>
                  <a:lnTo>
                    <a:pt x="39" y="16"/>
                  </a:lnTo>
                  <a:lnTo>
                    <a:pt x="36" y="22"/>
                  </a:lnTo>
                  <a:lnTo>
                    <a:pt x="34" y="32"/>
                  </a:lnTo>
                  <a:lnTo>
                    <a:pt x="34" y="40"/>
                  </a:lnTo>
                  <a:lnTo>
                    <a:pt x="31" y="49"/>
                  </a:lnTo>
                  <a:lnTo>
                    <a:pt x="31" y="56"/>
                  </a:lnTo>
                  <a:lnTo>
                    <a:pt x="28" y="63"/>
                  </a:lnTo>
                  <a:lnTo>
                    <a:pt x="23" y="68"/>
                  </a:lnTo>
                  <a:lnTo>
                    <a:pt x="19" y="75"/>
                  </a:lnTo>
                  <a:lnTo>
                    <a:pt x="13" y="80"/>
                  </a:lnTo>
                  <a:lnTo>
                    <a:pt x="10" y="86"/>
                  </a:lnTo>
                  <a:lnTo>
                    <a:pt x="10" y="89"/>
                  </a:lnTo>
                  <a:lnTo>
                    <a:pt x="10" y="96"/>
                  </a:lnTo>
                  <a:lnTo>
                    <a:pt x="10" y="103"/>
                  </a:lnTo>
                  <a:lnTo>
                    <a:pt x="10" y="106"/>
                  </a:lnTo>
                  <a:lnTo>
                    <a:pt x="7" y="112"/>
                  </a:lnTo>
                  <a:lnTo>
                    <a:pt x="5" y="118"/>
                  </a:lnTo>
                  <a:lnTo>
                    <a:pt x="3" y="123"/>
                  </a:lnTo>
                  <a:lnTo>
                    <a:pt x="0" y="130"/>
                  </a:lnTo>
                </a:path>
              </a:pathLst>
            </a:custGeom>
            <a:noFill/>
            <a:ln w="1588">
              <a:solidFill>
                <a:srgbClr val="000000"/>
              </a:solidFill>
              <a:prstDash val="solid"/>
              <a:round/>
              <a:headEnd/>
              <a:tailEnd/>
            </a:ln>
          </p:spPr>
          <p:txBody>
            <a:bodyPr/>
            <a:lstStyle/>
            <a:p>
              <a:endParaRPr lang="en-US"/>
            </a:p>
          </p:txBody>
        </p:sp>
        <p:sp>
          <p:nvSpPr>
            <p:cNvPr id="1242653" name="Freeform 1565"/>
            <p:cNvSpPr>
              <a:spLocks/>
            </p:cNvSpPr>
            <p:nvPr/>
          </p:nvSpPr>
          <p:spPr bwMode="auto">
            <a:xfrm>
              <a:off x="3192" y="1750"/>
              <a:ext cx="9" cy="32"/>
            </a:xfrm>
            <a:custGeom>
              <a:avLst/>
              <a:gdLst/>
              <a:ahLst/>
              <a:cxnLst>
                <a:cxn ang="0">
                  <a:pos x="19" y="0"/>
                </a:cxn>
                <a:cxn ang="0">
                  <a:pos x="19" y="0"/>
                </a:cxn>
                <a:cxn ang="0">
                  <a:pos x="18" y="6"/>
                </a:cxn>
                <a:cxn ang="0">
                  <a:pos x="17" y="12"/>
                </a:cxn>
                <a:cxn ang="0">
                  <a:pos x="17" y="21"/>
                </a:cxn>
                <a:cxn ang="0">
                  <a:pos x="17" y="27"/>
                </a:cxn>
                <a:cxn ang="0">
                  <a:pos x="13" y="28"/>
                </a:cxn>
                <a:cxn ang="0">
                  <a:pos x="10" y="30"/>
                </a:cxn>
                <a:cxn ang="0">
                  <a:pos x="5" y="32"/>
                </a:cxn>
                <a:cxn ang="0">
                  <a:pos x="3" y="34"/>
                </a:cxn>
                <a:cxn ang="0">
                  <a:pos x="1" y="41"/>
                </a:cxn>
                <a:cxn ang="0">
                  <a:pos x="1" y="49"/>
                </a:cxn>
                <a:cxn ang="0">
                  <a:pos x="1" y="56"/>
                </a:cxn>
                <a:cxn ang="0">
                  <a:pos x="0" y="64"/>
                </a:cxn>
              </a:cxnLst>
              <a:rect l="0" t="0" r="r" b="b"/>
              <a:pathLst>
                <a:path w="19" h="64">
                  <a:moveTo>
                    <a:pt x="19" y="0"/>
                  </a:moveTo>
                  <a:lnTo>
                    <a:pt x="19" y="0"/>
                  </a:lnTo>
                  <a:lnTo>
                    <a:pt x="18" y="6"/>
                  </a:lnTo>
                  <a:lnTo>
                    <a:pt x="17" y="12"/>
                  </a:lnTo>
                  <a:lnTo>
                    <a:pt x="17" y="21"/>
                  </a:lnTo>
                  <a:lnTo>
                    <a:pt x="17" y="27"/>
                  </a:lnTo>
                  <a:lnTo>
                    <a:pt x="13" y="28"/>
                  </a:lnTo>
                  <a:lnTo>
                    <a:pt x="10" y="30"/>
                  </a:lnTo>
                  <a:lnTo>
                    <a:pt x="5" y="32"/>
                  </a:lnTo>
                  <a:lnTo>
                    <a:pt x="3" y="34"/>
                  </a:lnTo>
                  <a:lnTo>
                    <a:pt x="1" y="41"/>
                  </a:lnTo>
                  <a:lnTo>
                    <a:pt x="1" y="49"/>
                  </a:lnTo>
                  <a:lnTo>
                    <a:pt x="1" y="56"/>
                  </a:lnTo>
                  <a:lnTo>
                    <a:pt x="0" y="64"/>
                  </a:lnTo>
                </a:path>
              </a:pathLst>
            </a:custGeom>
            <a:noFill/>
            <a:ln w="1588">
              <a:solidFill>
                <a:srgbClr val="000000"/>
              </a:solidFill>
              <a:prstDash val="solid"/>
              <a:round/>
              <a:headEnd/>
              <a:tailEnd/>
            </a:ln>
          </p:spPr>
          <p:txBody>
            <a:bodyPr/>
            <a:lstStyle/>
            <a:p>
              <a:endParaRPr lang="en-US"/>
            </a:p>
          </p:txBody>
        </p:sp>
        <p:sp>
          <p:nvSpPr>
            <p:cNvPr id="1242654" name="Freeform 1566"/>
            <p:cNvSpPr>
              <a:spLocks/>
            </p:cNvSpPr>
            <p:nvPr/>
          </p:nvSpPr>
          <p:spPr bwMode="auto">
            <a:xfrm>
              <a:off x="3170" y="1792"/>
              <a:ext cx="14" cy="40"/>
            </a:xfrm>
            <a:custGeom>
              <a:avLst/>
              <a:gdLst/>
              <a:ahLst/>
              <a:cxnLst>
                <a:cxn ang="0">
                  <a:pos x="27" y="0"/>
                </a:cxn>
                <a:cxn ang="0">
                  <a:pos x="27" y="0"/>
                </a:cxn>
                <a:cxn ang="0">
                  <a:pos x="25" y="8"/>
                </a:cxn>
                <a:cxn ang="0">
                  <a:pos x="23" y="17"/>
                </a:cxn>
                <a:cxn ang="0">
                  <a:pos x="23" y="25"/>
                </a:cxn>
                <a:cxn ang="0">
                  <a:pos x="22" y="31"/>
                </a:cxn>
                <a:cxn ang="0">
                  <a:pos x="20" y="37"/>
                </a:cxn>
                <a:cxn ang="0">
                  <a:pos x="18" y="42"/>
                </a:cxn>
                <a:cxn ang="0">
                  <a:pos x="13" y="46"/>
                </a:cxn>
                <a:cxn ang="0">
                  <a:pos x="9" y="51"/>
                </a:cxn>
                <a:cxn ang="0">
                  <a:pos x="4" y="55"/>
                </a:cxn>
                <a:cxn ang="0">
                  <a:pos x="1" y="62"/>
                </a:cxn>
                <a:cxn ang="0">
                  <a:pos x="1" y="71"/>
                </a:cxn>
                <a:cxn ang="0">
                  <a:pos x="0" y="80"/>
                </a:cxn>
              </a:cxnLst>
              <a:rect l="0" t="0" r="r" b="b"/>
              <a:pathLst>
                <a:path w="27" h="80">
                  <a:moveTo>
                    <a:pt x="27" y="0"/>
                  </a:moveTo>
                  <a:lnTo>
                    <a:pt x="27" y="0"/>
                  </a:lnTo>
                  <a:lnTo>
                    <a:pt x="25" y="8"/>
                  </a:lnTo>
                  <a:lnTo>
                    <a:pt x="23" y="17"/>
                  </a:lnTo>
                  <a:lnTo>
                    <a:pt x="23" y="25"/>
                  </a:lnTo>
                  <a:lnTo>
                    <a:pt x="22" y="31"/>
                  </a:lnTo>
                  <a:lnTo>
                    <a:pt x="20" y="37"/>
                  </a:lnTo>
                  <a:lnTo>
                    <a:pt x="18" y="42"/>
                  </a:lnTo>
                  <a:lnTo>
                    <a:pt x="13" y="46"/>
                  </a:lnTo>
                  <a:lnTo>
                    <a:pt x="9" y="51"/>
                  </a:lnTo>
                  <a:lnTo>
                    <a:pt x="4" y="55"/>
                  </a:lnTo>
                  <a:lnTo>
                    <a:pt x="1" y="62"/>
                  </a:lnTo>
                  <a:lnTo>
                    <a:pt x="1" y="71"/>
                  </a:lnTo>
                  <a:lnTo>
                    <a:pt x="0" y="80"/>
                  </a:lnTo>
                </a:path>
              </a:pathLst>
            </a:custGeom>
            <a:noFill/>
            <a:ln w="1588">
              <a:solidFill>
                <a:srgbClr val="000000"/>
              </a:solidFill>
              <a:prstDash val="solid"/>
              <a:round/>
              <a:headEnd/>
              <a:tailEnd/>
            </a:ln>
          </p:spPr>
          <p:txBody>
            <a:bodyPr/>
            <a:lstStyle/>
            <a:p>
              <a:endParaRPr lang="en-US"/>
            </a:p>
          </p:txBody>
        </p:sp>
        <p:sp>
          <p:nvSpPr>
            <p:cNvPr id="1242655" name="Freeform 1567"/>
            <p:cNvSpPr>
              <a:spLocks/>
            </p:cNvSpPr>
            <p:nvPr/>
          </p:nvSpPr>
          <p:spPr bwMode="auto">
            <a:xfrm>
              <a:off x="3146" y="1865"/>
              <a:ext cx="9" cy="17"/>
            </a:xfrm>
            <a:custGeom>
              <a:avLst/>
              <a:gdLst/>
              <a:ahLst/>
              <a:cxnLst>
                <a:cxn ang="0">
                  <a:pos x="18" y="0"/>
                </a:cxn>
                <a:cxn ang="0">
                  <a:pos x="18" y="0"/>
                </a:cxn>
                <a:cxn ang="0">
                  <a:pos x="14" y="8"/>
                </a:cxn>
                <a:cxn ang="0">
                  <a:pos x="8" y="17"/>
                </a:cxn>
                <a:cxn ang="0">
                  <a:pos x="3" y="26"/>
                </a:cxn>
                <a:cxn ang="0">
                  <a:pos x="0" y="34"/>
                </a:cxn>
              </a:cxnLst>
              <a:rect l="0" t="0" r="r" b="b"/>
              <a:pathLst>
                <a:path w="18" h="34">
                  <a:moveTo>
                    <a:pt x="18" y="0"/>
                  </a:moveTo>
                  <a:lnTo>
                    <a:pt x="18" y="0"/>
                  </a:lnTo>
                  <a:lnTo>
                    <a:pt x="14" y="8"/>
                  </a:lnTo>
                  <a:lnTo>
                    <a:pt x="8" y="17"/>
                  </a:lnTo>
                  <a:lnTo>
                    <a:pt x="3" y="26"/>
                  </a:lnTo>
                  <a:lnTo>
                    <a:pt x="0" y="34"/>
                  </a:lnTo>
                </a:path>
              </a:pathLst>
            </a:custGeom>
            <a:noFill/>
            <a:ln w="1588">
              <a:solidFill>
                <a:srgbClr val="000000"/>
              </a:solidFill>
              <a:prstDash val="solid"/>
              <a:round/>
              <a:headEnd/>
              <a:tailEnd/>
            </a:ln>
          </p:spPr>
          <p:txBody>
            <a:bodyPr/>
            <a:lstStyle/>
            <a:p>
              <a:endParaRPr lang="en-US"/>
            </a:p>
          </p:txBody>
        </p:sp>
        <p:sp>
          <p:nvSpPr>
            <p:cNvPr id="1242656" name="Freeform 1568"/>
            <p:cNvSpPr>
              <a:spLocks/>
            </p:cNvSpPr>
            <p:nvPr/>
          </p:nvSpPr>
          <p:spPr bwMode="auto">
            <a:xfrm>
              <a:off x="3135" y="1932"/>
              <a:ext cx="28" cy="22"/>
            </a:xfrm>
            <a:custGeom>
              <a:avLst/>
              <a:gdLst/>
              <a:ahLst/>
              <a:cxnLst>
                <a:cxn ang="0">
                  <a:pos x="0" y="0"/>
                </a:cxn>
                <a:cxn ang="0">
                  <a:pos x="0" y="0"/>
                </a:cxn>
                <a:cxn ang="0">
                  <a:pos x="0" y="3"/>
                </a:cxn>
                <a:cxn ang="0">
                  <a:pos x="2" y="10"/>
                </a:cxn>
                <a:cxn ang="0">
                  <a:pos x="4" y="18"/>
                </a:cxn>
                <a:cxn ang="0">
                  <a:pos x="2" y="28"/>
                </a:cxn>
                <a:cxn ang="0">
                  <a:pos x="4" y="33"/>
                </a:cxn>
                <a:cxn ang="0">
                  <a:pos x="8" y="36"/>
                </a:cxn>
                <a:cxn ang="0">
                  <a:pos x="17" y="40"/>
                </a:cxn>
                <a:cxn ang="0">
                  <a:pos x="26" y="42"/>
                </a:cxn>
                <a:cxn ang="0">
                  <a:pos x="34" y="42"/>
                </a:cxn>
                <a:cxn ang="0">
                  <a:pos x="43" y="42"/>
                </a:cxn>
                <a:cxn ang="0">
                  <a:pos x="53" y="43"/>
                </a:cxn>
                <a:cxn ang="0">
                  <a:pos x="57" y="45"/>
                </a:cxn>
              </a:cxnLst>
              <a:rect l="0" t="0" r="r" b="b"/>
              <a:pathLst>
                <a:path w="57" h="45">
                  <a:moveTo>
                    <a:pt x="0" y="0"/>
                  </a:moveTo>
                  <a:lnTo>
                    <a:pt x="0" y="0"/>
                  </a:lnTo>
                  <a:lnTo>
                    <a:pt x="0" y="3"/>
                  </a:lnTo>
                  <a:lnTo>
                    <a:pt x="2" y="10"/>
                  </a:lnTo>
                  <a:lnTo>
                    <a:pt x="4" y="18"/>
                  </a:lnTo>
                  <a:lnTo>
                    <a:pt x="2" y="28"/>
                  </a:lnTo>
                  <a:lnTo>
                    <a:pt x="4" y="33"/>
                  </a:lnTo>
                  <a:lnTo>
                    <a:pt x="8" y="36"/>
                  </a:lnTo>
                  <a:lnTo>
                    <a:pt x="17" y="40"/>
                  </a:lnTo>
                  <a:lnTo>
                    <a:pt x="26" y="42"/>
                  </a:lnTo>
                  <a:lnTo>
                    <a:pt x="34" y="42"/>
                  </a:lnTo>
                  <a:lnTo>
                    <a:pt x="43" y="42"/>
                  </a:lnTo>
                  <a:lnTo>
                    <a:pt x="53" y="43"/>
                  </a:lnTo>
                  <a:lnTo>
                    <a:pt x="57" y="45"/>
                  </a:lnTo>
                </a:path>
              </a:pathLst>
            </a:custGeom>
            <a:noFill/>
            <a:ln w="1588">
              <a:solidFill>
                <a:srgbClr val="000000"/>
              </a:solidFill>
              <a:prstDash val="solid"/>
              <a:round/>
              <a:headEnd/>
              <a:tailEnd/>
            </a:ln>
          </p:spPr>
          <p:txBody>
            <a:bodyPr/>
            <a:lstStyle/>
            <a:p>
              <a:endParaRPr lang="en-US"/>
            </a:p>
          </p:txBody>
        </p:sp>
        <p:sp>
          <p:nvSpPr>
            <p:cNvPr id="1242657" name="Freeform 1569"/>
            <p:cNvSpPr>
              <a:spLocks/>
            </p:cNvSpPr>
            <p:nvPr/>
          </p:nvSpPr>
          <p:spPr bwMode="auto">
            <a:xfrm>
              <a:off x="3180" y="1963"/>
              <a:ext cx="20" cy="39"/>
            </a:xfrm>
            <a:custGeom>
              <a:avLst/>
              <a:gdLst/>
              <a:ahLst/>
              <a:cxnLst>
                <a:cxn ang="0">
                  <a:pos x="0" y="0"/>
                </a:cxn>
                <a:cxn ang="0">
                  <a:pos x="0" y="0"/>
                </a:cxn>
                <a:cxn ang="0">
                  <a:pos x="3" y="6"/>
                </a:cxn>
                <a:cxn ang="0">
                  <a:pos x="6" y="11"/>
                </a:cxn>
                <a:cxn ang="0">
                  <a:pos x="8" y="15"/>
                </a:cxn>
                <a:cxn ang="0">
                  <a:pos x="10" y="21"/>
                </a:cxn>
                <a:cxn ang="0">
                  <a:pos x="15" y="25"/>
                </a:cxn>
                <a:cxn ang="0">
                  <a:pos x="19" y="33"/>
                </a:cxn>
                <a:cxn ang="0">
                  <a:pos x="24" y="39"/>
                </a:cxn>
                <a:cxn ang="0">
                  <a:pos x="28" y="45"/>
                </a:cxn>
                <a:cxn ang="0">
                  <a:pos x="32" y="54"/>
                </a:cxn>
                <a:cxn ang="0">
                  <a:pos x="35" y="62"/>
                </a:cxn>
                <a:cxn ang="0">
                  <a:pos x="37" y="70"/>
                </a:cxn>
                <a:cxn ang="0">
                  <a:pos x="40" y="77"/>
                </a:cxn>
              </a:cxnLst>
              <a:rect l="0" t="0" r="r" b="b"/>
              <a:pathLst>
                <a:path w="40" h="77">
                  <a:moveTo>
                    <a:pt x="0" y="0"/>
                  </a:moveTo>
                  <a:lnTo>
                    <a:pt x="0" y="0"/>
                  </a:lnTo>
                  <a:lnTo>
                    <a:pt x="3" y="6"/>
                  </a:lnTo>
                  <a:lnTo>
                    <a:pt x="6" y="11"/>
                  </a:lnTo>
                  <a:lnTo>
                    <a:pt x="8" y="15"/>
                  </a:lnTo>
                  <a:lnTo>
                    <a:pt x="10" y="21"/>
                  </a:lnTo>
                  <a:lnTo>
                    <a:pt x="15" y="25"/>
                  </a:lnTo>
                  <a:lnTo>
                    <a:pt x="19" y="33"/>
                  </a:lnTo>
                  <a:lnTo>
                    <a:pt x="24" y="39"/>
                  </a:lnTo>
                  <a:lnTo>
                    <a:pt x="28" y="45"/>
                  </a:lnTo>
                  <a:lnTo>
                    <a:pt x="32" y="54"/>
                  </a:lnTo>
                  <a:lnTo>
                    <a:pt x="35" y="62"/>
                  </a:lnTo>
                  <a:lnTo>
                    <a:pt x="37" y="70"/>
                  </a:lnTo>
                  <a:lnTo>
                    <a:pt x="40" y="77"/>
                  </a:lnTo>
                </a:path>
              </a:pathLst>
            </a:custGeom>
            <a:noFill/>
            <a:ln w="1588">
              <a:solidFill>
                <a:srgbClr val="000000"/>
              </a:solidFill>
              <a:prstDash val="solid"/>
              <a:round/>
              <a:headEnd/>
              <a:tailEnd/>
            </a:ln>
          </p:spPr>
          <p:txBody>
            <a:bodyPr/>
            <a:lstStyle/>
            <a:p>
              <a:endParaRPr lang="en-US"/>
            </a:p>
          </p:txBody>
        </p:sp>
        <p:sp>
          <p:nvSpPr>
            <p:cNvPr id="1242658" name="Freeform 1570"/>
            <p:cNvSpPr>
              <a:spLocks/>
            </p:cNvSpPr>
            <p:nvPr/>
          </p:nvSpPr>
          <p:spPr bwMode="auto">
            <a:xfrm>
              <a:off x="3222" y="2036"/>
              <a:ext cx="10" cy="40"/>
            </a:xfrm>
            <a:custGeom>
              <a:avLst/>
              <a:gdLst/>
              <a:ahLst/>
              <a:cxnLst>
                <a:cxn ang="0">
                  <a:pos x="0" y="0"/>
                </a:cxn>
                <a:cxn ang="0">
                  <a:pos x="0" y="0"/>
                </a:cxn>
                <a:cxn ang="0">
                  <a:pos x="1" y="9"/>
                </a:cxn>
                <a:cxn ang="0">
                  <a:pos x="2" y="18"/>
                </a:cxn>
                <a:cxn ang="0">
                  <a:pos x="7" y="28"/>
                </a:cxn>
                <a:cxn ang="0">
                  <a:pos x="10" y="37"/>
                </a:cxn>
                <a:cxn ang="0">
                  <a:pos x="14" y="47"/>
                </a:cxn>
                <a:cxn ang="0">
                  <a:pos x="15" y="58"/>
                </a:cxn>
                <a:cxn ang="0">
                  <a:pos x="16" y="68"/>
                </a:cxn>
                <a:cxn ang="0">
                  <a:pos x="19" y="78"/>
                </a:cxn>
              </a:cxnLst>
              <a:rect l="0" t="0" r="r" b="b"/>
              <a:pathLst>
                <a:path w="19" h="78">
                  <a:moveTo>
                    <a:pt x="0" y="0"/>
                  </a:moveTo>
                  <a:lnTo>
                    <a:pt x="0" y="0"/>
                  </a:lnTo>
                  <a:lnTo>
                    <a:pt x="1" y="9"/>
                  </a:lnTo>
                  <a:lnTo>
                    <a:pt x="2" y="18"/>
                  </a:lnTo>
                  <a:lnTo>
                    <a:pt x="7" y="28"/>
                  </a:lnTo>
                  <a:lnTo>
                    <a:pt x="10" y="37"/>
                  </a:lnTo>
                  <a:lnTo>
                    <a:pt x="14" y="47"/>
                  </a:lnTo>
                  <a:lnTo>
                    <a:pt x="15" y="58"/>
                  </a:lnTo>
                  <a:lnTo>
                    <a:pt x="16" y="68"/>
                  </a:lnTo>
                  <a:lnTo>
                    <a:pt x="19" y="78"/>
                  </a:lnTo>
                </a:path>
              </a:pathLst>
            </a:custGeom>
            <a:noFill/>
            <a:ln w="1588">
              <a:solidFill>
                <a:srgbClr val="000000"/>
              </a:solidFill>
              <a:prstDash val="solid"/>
              <a:round/>
              <a:headEnd/>
              <a:tailEnd/>
            </a:ln>
          </p:spPr>
          <p:txBody>
            <a:bodyPr/>
            <a:lstStyle/>
            <a:p>
              <a:endParaRPr lang="en-US"/>
            </a:p>
          </p:txBody>
        </p:sp>
        <p:sp>
          <p:nvSpPr>
            <p:cNvPr id="1242659" name="Freeform 1571"/>
            <p:cNvSpPr>
              <a:spLocks/>
            </p:cNvSpPr>
            <p:nvPr/>
          </p:nvSpPr>
          <p:spPr bwMode="auto">
            <a:xfrm>
              <a:off x="3239" y="2093"/>
              <a:ext cx="21" cy="40"/>
            </a:xfrm>
            <a:custGeom>
              <a:avLst/>
              <a:gdLst/>
              <a:ahLst/>
              <a:cxnLst>
                <a:cxn ang="0">
                  <a:pos x="0" y="0"/>
                </a:cxn>
                <a:cxn ang="0">
                  <a:pos x="0" y="0"/>
                </a:cxn>
                <a:cxn ang="0">
                  <a:pos x="1" y="10"/>
                </a:cxn>
                <a:cxn ang="0">
                  <a:pos x="5" y="19"/>
                </a:cxn>
                <a:cxn ang="0">
                  <a:pos x="7" y="29"/>
                </a:cxn>
                <a:cxn ang="0">
                  <a:pos x="9" y="35"/>
                </a:cxn>
                <a:cxn ang="0">
                  <a:pos x="12" y="44"/>
                </a:cxn>
                <a:cxn ang="0">
                  <a:pos x="17" y="49"/>
                </a:cxn>
                <a:cxn ang="0">
                  <a:pos x="23" y="56"/>
                </a:cxn>
                <a:cxn ang="0">
                  <a:pos x="30" y="61"/>
                </a:cxn>
                <a:cxn ang="0">
                  <a:pos x="30" y="64"/>
                </a:cxn>
                <a:cxn ang="0">
                  <a:pos x="35" y="68"/>
                </a:cxn>
                <a:cxn ang="0">
                  <a:pos x="39" y="75"/>
                </a:cxn>
                <a:cxn ang="0">
                  <a:pos x="41" y="78"/>
                </a:cxn>
              </a:cxnLst>
              <a:rect l="0" t="0" r="r" b="b"/>
              <a:pathLst>
                <a:path w="41" h="78">
                  <a:moveTo>
                    <a:pt x="0" y="0"/>
                  </a:moveTo>
                  <a:lnTo>
                    <a:pt x="0" y="0"/>
                  </a:lnTo>
                  <a:lnTo>
                    <a:pt x="1" y="10"/>
                  </a:lnTo>
                  <a:lnTo>
                    <a:pt x="5" y="19"/>
                  </a:lnTo>
                  <a:lnTo>
                    <a:pt x="7" y="29"/>
                  </a:lnTo>
                  <a:lnTo>
                    <a:pt x="9" y="35"/>
                  </a:lnTo>
                  <a:lnTo>
                    <a:pt x="12" y="44"/>
                  </a:lnTo>
                  <a:lnTo>
                    <a:pt x="17" y="49"/>
                  </a:lnTo>
                  <a:lnTo>
                    <a:pt x="23" y="56"/>
                  </a:lnTo>
                  <a:lnTo>
                    <a:pt x="30" y="61"/>
                  </a:lnTo>
                  <a:lnTo>
                    <a:pt x="30" y="64"/>
                  </a:lnTo>
                  <a:lnTo>
                    <a:pt x="35" y="68"/>
                  </a:lnTo>
                  <a:lnTo>
                    <a:pt x="39" y="75"/>
                  </a:lnTo>
                  <a:lnTo>
                    <a:pt x="41" y="78"/>
                  </a:lnTo>
                </a:path>
              </a:pathLst>
            </a:custGeom>
            <a:noFill/>
            <a:ln w="1588">
              <a:solidFill>
                <a:srgbClr val="000000"/>
              </a:solidFill>
              <a:prstDash val="solid"/>
              <a:round/>
              <a:headEnd/>
              <a:tailEnd/>
            </a:ln>
          </p:spPr>
          <p:txBody>
            <a:bodyPr/>
            <a:lstStyle/>
            <a:p>
              <a:endParaRPr lang="en-US"/>
            </a:p>
          </p:txBody>
        </p:sp>
        <p:sp>
          <p:nvSpPr>
            <p:cNvPr id="1242660" name="Freeform 1572"/>
            <p:cNvSpPr>
              <a:spLocks/>
            </p:cNvSpPr>
            <p:nvPr/>
          </p:nvSpPr>
          <p:spPr bwMode="auto">
            <a:xfrm>
              <a:off x="3271" y="1069"/>
              <a:ext cx="21" cy="1"/>
            </a:xfrm>
            <a:custGeom>
              <a:avLst/>
              <a:gdLst/>
              <a:ahLst/>
              <a:cxnLst>
                <a:cxn ang="0">
                  <a:pos x="0" y="3"/>
                </a:cxn>
                <a:cxn ang="0">
                  <a:pos x="0" y="3"/>
                </a:cxn>
                <a:cxn ang="0">
                  <a:pos x="3" y="1"/>
                </a:cxn>
                <a:cxn ang="0">
                  <a:pos x="4" y="1"/>
                </a:cxn>
                <a:cxn ang="0">
                  <a:pos x="8" y="1"/>
                </a:cxn>
                <a:cxn ang="0">
                  <a:pos x="9" y="1"/>
                </a:cxn>
                <a:cxn ang="0">
                  <a:pos x="11" y="1"/>
                </a:cxn>
                <a:cxn ang="0">
                  <a:pos x="12" y="1"/>
                </a:cxn>
                <a:cxn ang="0">
                  <a:pos x="13" y="1"/>
                </a:cxn>
                <a:cxn ang="0">
                  <a:pos x="14" y="3"/>
                </a:cxn>
                <a:cxn ang="0">
                  <a:pos x="18" y="3"/>
                </a:cxn>
                <a:cxn ang="0">
                  <a:pos x="20" y="1"/>
                </a:cxn>
                <a:cxn ang="0">
                  <a:pos x="21" y="1"/>
                </a:cxn>
                <a:cxn ang="0">
                  <a:pos x="22" y="1"/>
                </a:cxn>
                <a:cxn ang="0">
                  <a:pos x="26" y="0"/>
                </a:cxn>
                <a:cxn ang="0">
                  <a:pos x="29" y="0"/>
                </a:cxn>
                <a:cxn ang="0">
                  <a:pos x="34" y="1"/>
                </a:cxn>
                <a:cxn ang="0">
                  <a:pos x="36" y="3"/>
                </a:cxn>
                <a:cxn ang="0">
                  <a:pos x="39" y="3"/>
                </a:cxn>
                <a:cxn ang="0">
                  <a:pos x="40" y="3"/>
                </a:cxn>
                <a:cxn ang="0">
                  <a:pos x="43" y="3"/>
                </a:cxn>
              </a:cxnLst>
              <a:rect l="0" t="0" r="r" b="b"/>
              <a:pathLst>
                <a:path w="43" h="3">
                  <a:moveTo>
                    <a:pt x="0" y="3"/>
                  </a:moveTo>
                  <a:lnTo>
                    <a:pt x="0" y="3"/>
                  </a:lnTo>
                  <a:lnTo>
                    <a:pt x="3" y="1"/>
                  </a:lnTo>
                  <a:lnTo>
                    <a:pt x="4" y="1"/>
                  </a:lnTo>
                  <a:lnTo>
                    <a:pt x="8" y="1"/>
                  </a:lnTo>
                  <a:lnTo>
                    <a:pt x="9" y="1"/>
                  </a:lnTo>
                  <a:lnTo>
                    <a:pt x="11" y="1"/>
                  </a:lnTo>
                  <a:lnTo>
                    <a:pt x="12" y="1"/>
                  </a:lnTo>
                  <a:lnTo>
                    <a:pt x="13" y="1"/>
                  </a:lnTo>
                  <a:lnTo>
                    <a:pt x="14" y="3"/>
                  </a:lnTo>
                  <a:lnTo>
                    <a:pt x="18" y="3"/>
                  </a:lnTo>
                  <a:lnTo>
                    <a:pt x="20" y="1"/>
                  </a:lnTo>
                  <a:lnTo>
                    <a:pt x="21" y="1"/>
                  </a:lnTo>
                  <a:lnTo>
                    <a:pt x="22" y="1"/>
                  </a:lnTo>
                  <a:lnTo>
                    <a:pt x="26" y="0"/>
                  </a:lnTo>
                  <a:lnTo>
                    <a:pt x="29" y="0"/>
                  </a:lnTo>
                  <a:lnTo>
                    <a:pt x="34" y="1"/>
                  </a:lnTo>
                  <a:lnTo>
                    <a:pt x="36" y="3"/>
                  </a:lnTo>
                  <a:lnTo>
                    <a:pt x="39" y="3"/>
                  </a:lnTo>
                  <a:lnTo>
                    <a:pt x="40" y="3"/>
                  </a:lnTo>
                  <a:lnTo>
                    <a:pt x="43" y="3"/>
                  </a:lnTo>
                </a:path>
              </a:pathLst>
            </a:custGeom>
            <a:noFill/>
            <a:ln w="1588">
              <a:solidFill>
                <a:srgbClr val="000000"/>
              </a:solidFill>
              <a:prstDash val="solid"/>
              <a:round/>
              <a:headEnd/>
              <a:tailEnd/>
            </a:ln>
          </p:spPr>
          <p:txBody>
            <a:bodyPr/>
            <a:lstStyle/>
            <a:p>
              <a:endParaRPr lang="en-US"/>
            </a:p>
          </p:txBody>
        </p:sp>
        <p:sp>
          <p:nvSpPr>
            <p:cNvPr id="1242661" name="Freeform 1573"/>
            <p:cNvSpPr>
              <a:spLocks/>
            </p:cNvSpPr>
            <p:nvPr/>
          </p:nvSpPr>
          <p:spPr bwMode="auto">
            <a:xfrm>
              <a:off x="3306" y="1077"/>
              <a:ext cx="9" cy="7"/>
            </a:xfrm>
            <a:custGeom>
              <a:avLst/>
              <a:gdLst/>
              <a:ahLst/>
              <a:cxnLst>
                <a:cxn ang="0">
                  <a:pos x="0" y="0"/>
                </a:cxn>
                <a:cxn ang="0">
                  <a:pos x="6" y="8"/>
                </a:cxn>
                <a:cxn ang="0">
                  <a:pos x="7" y="8"/>
                </a:cxn>
                <a:cxn ang="0">
                  <a:pos x="10" y="6"/>
                </a:cxn>
                <a:cxn ang="0">
                  <a:pos x="14" y="5"/>
                </a:cxn>
                <a:cxn ang="0">
                  <a:pos x="16" y="6"/>
                </a:cxn>
                <a:cxn ang="0">
                  <a:pos x="18" y="8"/>
                </a:cxn>
                <a:cxn ang="0">
                  <a:pos x="18" y="10"/>
                </a:cxn>
                <a:cxn ang="0">
                  <a:pos x="19" y="13"/>
                </a:cxn>
              </a:cxnLst>
              <a:rect l="0" t="0" r="r" b="b"/>
              <a:pathLst>
                <a:path w="19" h="13">
                  <a:moveTo>
                    <a:pt x="0" y="0"/>
                  </a:moveTo>
                  <a:lnTo>
                    <a:pt x="6" y="8"/>
                  </a:lnTo>
                  <a:lnTo>
                    <a:pt x="7" y="8"/>
                  </a:lnTo>
                  <a:lnTo>
                    <a:pt x="10" y="6"/>
                  </a:lnTo>
                  <a:lnTo>
                    <a:pt x="14" y="5"/>
                  </a:lnTo>
                  <a:lnTo>
                    <a:pt x="16" y="6"/>
                  </a:lnTo>
                  <a:lnTo>
                    <a:pt x="18" y="8"/>
                  </a:lnTo>
                  <a:lnTo>
                    <a:pt x="18" y="10"/>
                  </a:lnTo>
                  <a:lnTo>
                    <a:pt x="19" y="13"/>
                  </a:lnTo>
                </a:path>
              </a:pathLst>
            </a:custGeom>
            <a:noFill/>
            <a:ln w="1588">
              <a:solidFill>
                <a:srgbClr val="000000"/>
              </a:solidFill>
              <a:prstDash val="solid"/>
              <a:round/>
              <a:headEnd/>
              <a:tailEnd/>
            </a:ln>
          </p:spPr>
          <p:txBody>
            <a:bodyPr/>
            <a:lstStyle/>
            <a:p>
              <a:endParaRPr lang="en-US"/>
            </a:p>
          </p:txBody>
        </p:sp>
        <p:sp>
          <p:nvSpPr>
            <p:cNvPr id="1242662" name="Freeform 1574"/>
            <p:cNvSpPr>
              <a:spLocks/>
            </p:cNvSpPr>
            <p:nvPr/>
          </p:nvSpPr>
          <p:spPr bwMode="auto">
            <a:xfrm>
              <a:off x="3320" y="1091"/>
              <a:ext cx="8" cy="14"/>
            </a:xfrm>
            <a:custGeom>
              <a:avLst/>
              <a:gdLst/>
              <a:ahLst/>
              <a:cxnLst>
                <a:cxn ang="0">
                  <a:pos x="0" y="0"/>
                </a:cxn>
                <a:cxn ang="0">
                  <a:pos x="8" y="3"/>
                </a:cxn>
                <a:cxn ang="0">
                  <a:pos x="8" y="14"/>
                </a:cxn>
                <a:cxn ang="0">
                  <a:pos x="13" y="18"/>
                </a:cxn>
                <a:cxn ang="0">
                  <a:pos x="15" y="28"/>
                </a:cxn>
              </a:cxnLst>
              <a:rect l="0" t="0" r="r" b="b"/>
              <a:pathLst>
                <a:path w="15" h="28">
                  <a:moveTo>
                    <a:pt x="0" y="0"/>
                  </a:moveTo>
                  <a:lnTo>
                    <a:pt x="8" y="3"/>
                  </a:lnTo>
                  <a:lnTo>
                    <a:pt x="8" y="14"/>
                  </a:lnTo>
                  <a:lnTo>
                    <a:pt x="13" y="18"/>
                  </a:lnTo>
                  <a:lnTo>
                    <a:pt x="15" y="28"/>
                  </a:lnTo>
                </a:path>
              </a:pathLst>
            </a:custGeom>
            <a:noFill/>
            <a:ln w="1588">
              <a:solidFill>
                <a:srgbClr val="000000"/>
              </a:solidFill>
              <a:prstDash val="solid"/>
              <a:round/>
              <a:headEnd/>
              <a:tailEnd/>
            </a:ln>
          </p:spPr>
          <p:txBody>
            <a:bodyPr/>
            <a:lstStyle/>
            <a:p>
              <a:endParaRPr lang="en-US"/>
            </a:p>
          </p:txBody>
        </p:sp>
        <p:sp>
          <p:nvSpPr>
            <p:cNvPr id="1242663" name="Freeform 1575"/>
            <p:cNvSpPr>
              <a:spLocks/>
            </p:cNvSpPr>
            <p:nvPr/>
          </p:nvSpPr>
          <p:spPr bwMode="auto">
            <a:xfrm>
              <a:off x="3326" y="1132"/>
              <a:ext cx="2" cy="9"/>
            </a:xfrm>
            <a:custGeom>
              <a:avLst/>
              <a:gdLst/>
              <a:ahLst/>
              <a:cxnLst>
                <a:cxn ang="0">
                  <a:pos x="4" y="0"/>
                </a:cxn>
                <a:cxn ang="0">
                  <a:pos x="4" y="0"/>
                </a:cxn>
                <a:cxn ang="0">
                  <a:pos x="3" y="7"/>
                </a:cxn>
                <a:cxn ang="0">
                  <a:pos x="2" y="12"/>
                </a:cxn>
                <a:cxn ang="0">
                  <a:pos x="0" y="16"/>
                </a:cxn>
                <a:cxn ang="0">
                  <a:pos x="0" y="17"/>
                </a:cxn>
              </a:cxnLst>
              <a:rect l="0" t="0" r="r" b="b"/>
              <a:pathLst>
                <a:path w="4" h="17">
                  <a:moveTo>
                    <a:pt x="4" y="0"/>
                  </a:moveTo>
                  <a:lnTo>
                    <a:pt x="4" y="0"/>
                  </a:lnTo>
                  <a:lnTo>
                    <a:pt x="3" y="7"/>
                  </a:lnTo>
                  <a:lnTo>
                    <a:pt x="2" y="12"/>
                  </a:lnTo>
                  <a:lnTo>
                    <a:pt x="0" y="16"/>
                  </a:lnTo>
                  <a:lnTo>
                    <a:pt x="0" y="17"/>
                  </a:lnTo>
                </a:path>
              </a:pathLst>
            </a:custGeom>
            <a:noFill/>
            <a:ln w="1588">
              <a:solidFill>
                <a:srgbClr val="000000"/>
              </a:solidFill>
              <a:prstDash val="solid"/>
              <a:round/>
              <a:headEnd/>
              <a:tailEnd/>
            </a:ln>
          </p:spPr>
          <p:txBody>
            <a:bodyPr/>
            <a:lstStyle/>
            <a:p>
              <a:endParaRPr lang="en-US"/>
            </a:p>
          </p:txBody>
        </p:sp>
        <p:sp>
          <p:nvSpPr>
            <p:cNvPr id="1242664" name="Freeform 1576"/>
            <p:cNvSpPr>
              <a:spLocks/>
            </p:cNvSpPr>
            <p:nvPr/>
          </p:nvSpPr>
          <p:spPr bwMode="auto">
            <a:xfrm>
              <a:off x="3306" y="1147"/>
              <a:ext cx="16" cy="19"/>
            </a:xfrm>
            <a:custGeom>
              <a:avLst/>
              <a:gdLst/>
              <a:ahLst/>
              <a:cxnLst>
                <a:cxn ang="0">
                  <a:pos x="33" y="0"/>
                </a:cxn>
                <a:cxn ang="0">
                  <a:pos x="25" y="15"/>
                </a:cxn>
                <a:cxn ang="0">
                  <a:pos x="19" y="20"/>
                </a:cxn>
                <a:cxn ang="0">
                  <a:pos x="24" y="39"/>
                </a:cxn>
                <a:cxn ang="0">
                  <a:pos x="10" y="36"/>
                </a:cxn>
                <a:cxn ang="0">
                  <a:pos x="6" y="36"/>
                </a:cxn>
                <a:cxn ang="0">
                  <a:pos x="0" y="34"/>
                </a:cxn>
              </a:cxnLst>
              <a:rect l="0" t="0" r="r" b="b"/>
              <a:pathLst>
                <a:path w="33" h="39">
                  <a:moveTo>
                    <a:pt x="33" y="0"/>
                  </a:moveTo>
                  <a:lnTo>
                    <a:pt x="25" y="15"/>
                  </a:lnTo>
                  <a:lnTo>
                    <a:pt x="19" y="20"/>
                  </a:lnTo>
                  <a:lnTo>
                    <a:pt x="24" y="39"/>
                  </a:lnTo>
                  <a:lnTo>
                    <a:pt x="10" y="36"/>
                  </a:lnTo>
                  <a:lnTo>
                    <a:pt x="6" y="36"/>
                  </a:lnTo>
                  <a:lnTo>
                    <a:pt x="0" y="34"/>
                  </a:lnTo>
                </a:path>
              </a:pathLst>
            </a:custGeom>
            <a:noFill/>
            <a:ln w="1588">
              <a:solidFill>
                <a:srgbClr val="000000"/>
              </a:solidFill>
              <a:prstDash val="solid"/>
              <a:round/>
              <a:headEnd/>
              <a:tailEnd/>
            </a:ln>
          </p:spPr>
          <p:txBody>
            <a:bodyPr/>
            <a:lstStyle/>
            <a:p>
              <a:endParaRPr lang="en-US"/>
            </a:p>
          </p:txBody>
        </p:sp>
        <p:sp>
          <p:nvSpPr>
            <p:cNvPr id="1242665" name="Freeform 1577"/>
            <p:cNvSpPr>
              <a:spLocks/>
            </p:cNvSpPr>
            <p:nvPr/>
          </p:nvSpPr>
          <p:spPr bwMode="auto">
            <a:xfrm>
              <a:off x="3272" y="1164"/>
              <a:ext cx="26" cy="3"/>
            </a:xfrm>
            <a:custGeom>
              <a:avLst/>
              <a:gdLst/>
              <a:ahLst/>
              <a:cxnLst>
                <a:cxn ang="0">
                  <a:pos x="51" y="0"/>
                </a:cxn>
                <a:cxn ang="0">
                  <a:pos x="43" y="8"/>
                </a:cxn>
                <a:cxn ang="0">
                  <a:pos x="40" y="3"/>
                </a:cxn>
                <a:cxn ang="0">
                  <a:pos x="27" y="8"/>
                </a:cxn>
                <a:cxn ang="0">
                  <a:pos x="19" y="8"/>
                </a:cxn>
                <a:cxn ang="0">
                  <a:pos x="11" y="8"/>
                </a:cxn>
                <a:cxn ang="0">
                  <a:pos x="5" y="2"/>
                </a:cxn>
                <a:cxn ang="0">
                  <a:pos x="0" y="8"/>
                </a:cxn>
              </a:cxnLst>
              <a:rect l="0" t="0" r="r" b="b"/>
              <a:pathLst>
                <a:path w="51" h="8">
                  <a:moveTo>
                    <a:pt x="51" y="0"/>
                  </a:moveTo>
                  <a:lnTo>
                    <a:pt x="43" y="8"/>
                  </a:lnTo>
                  <a:lnTo>
                    <a:pt x="40" y="3"/>
                  </a:lnTo>
                  <a:lnTo>
                    <a:pt x="27" y="8"/>
                  </a:lnTo>
                  <a:lnTo>
                    <a:pt x="19" y="8"/>
                  </a:lnTo>
                  <a:lnTo>
                    <a:pt x="11" y="8"/>
                  </a:lnTo>
                  <a:lnTo>
                    <a:pt x="5" y="2"/>
                  </a:lnTo>
                  <a:lnTo>
                    <a:pt x="0" y="8"/>
                  </a:lnTo>
                </a:path>
              </a:pathLst>
            </a:custGeom>
            <a:noFill/>
            <a:ln w="1588">
              <a:solidFill>
                <a:srgbClr val="000000"/>
              </a:solidFill>
              <a:prstDash val="solid"/>
              <a:round/>
              <a:headEnd/>
              <a:tailEnd/>
            </a:ln>
          </p:spPr>
          <p:txBody>
            <a:bodyPr/>
            <a:lstStyle/>
            <a:p>
              <a:endParaRPr lang="en-US"/>
            </a:p>
          </p:txBody>
        </p:sp>
        <p:sp>
          <p:nvSpPr>
            <p:cNvPr id="1242666" name="Line 1578"/>
            <p:cNvSpPr>
              <a:spLocks noChangeShapeType="1"/>
            </p:cNvSpPr>
            <p:nvPr/>
          </p:nvSpPr>
          <p:spPr bwMode="auto">
            <a:xfrm flipH="1" flipV="1">
              <a:off x="3267" y="1164"/>
              <a:ext cx="1" cy="2"/>
            </a:xfrm>
            <a:prstGeom prst="line">
              <a:avLst/>
            </a:prstGeom>
            <a:noFill/>
            <a:ln w="1588">
              <a:solidFill>
                <a:srgbClr val="000000"/>
              </a:solidFill>
              <a:round/>
              <a:headEnd/>
              <a:tailEnd/>
            </a:ln>
          </p:spPr>
          <p:txBody>
            <a:bodyPr/>
            <a:lstStyle/>
            <a:p>
              <a:endParaRPr lang="en-US"/>
            </a:p>
          </p:txBody>
        </p:sp>
        <p:sp>
          <p:nvSpPr>
            <p:cNvPr id="1242667" name="Freeform 1579"/>
            <p:cNvSpPr>
              <a:spLocks/>
            </p:cNvSpPr>
            <p:nvPr/>
          </p:nvSpPr>
          <p:spPr bwMode="auto">
            <a:xfrm>
              <a:off x="3244" y="1069"/>
              <a:ext cx="21" cy="8"/>
            </a:xfrm>
            <a:custGeom>
              <a:avLst/>
              <a:gdLst/>
              <a:ahLst/>
              <a:cxnLst>
                <a:cxn ang="0">
                  <a:pos x="43" y="16"/>
                </a:cxn>
                <a:cxn ang="0">
                  <a:pos x="43" y="16"/>
                </a:cxn>
                <a:cxn ang="0">
                  <a:pos x="43" y="15"/>
                </a:cxn>
                <a:cxn ang="0">
                  <a:pos x="41" y="12"/>
                </a:cxn>
                <a:cxn ang="0">
                  <a:pos x="39" y="6"/>
                </a:cxn>
                <a:cxn ang="0">
                  <a:pos x="34" y="3"/>
                </a:cxn>
                <a:cxn ang="0">
                  <a:pos x="31" y="1"/>
                </a:cxn>
                <a:cxn ang="0">
                  <a:pos x="30" y="1"/>
                </a:cxn>
                <a:cxn ang="0">
                  <a:pos x="26" y="1"/>
                </a:cxn>
                <a:cxn ang="0">
                  <a:pos x="23" y="1"/>
                </a:cxn>
                <a:cxn ang="0">
                  <a:pos x="22" y="1"/>
                </a:cxn>
                <a:cxn ang="0">
                  <a:pos x="20" y="1"/>
                </a:cxn>
                <a:cxn ang="0">
                  <a:pos x="17" y="3"/>
                </a:cxn>
                <a:cxn ang="0">
                  <a:pos x="16" y="3"/>
                </a:cxn>
                <a:cxn ang="0">
                  <a:pos x="15" y="1"/>
                </a:cxn>
                <a:cxn ang="0">
                  <a:pos x="13" y="1"/>
                </a:cxn>
                <a:cxn ang="0">
                  <a:pos x="11" y="1"/>
                </a:cxn>
                <a:cxn ang="0">
                  <a:pos x="8" y="0"/>
                </a:cxn>
                <a:cxn ang="0">
                  <a:pos x="6" y="0"/>
                </a:cxn>
                <a:cxn ang="0">
                  <a:pos x="0" y="1"/>
                </a:cxn>
              </a:cxnLst>
              <a:rect l="0" t="0" r="r" b="b"/>
              <a:pathLst>
                <a:path w="43" h="16">
                  <a:moveTo>
                    <a:pt x="43" y="16"/>
                  </a:moveTo>
                  <a:lnTo>
                    <a:pt x="43" y="16"/>
                  </a:lnTo>
                  <a:lnTo>
                    <a:pt x="43" y="15"/>
                  </a:lnTo>
                  <a:lnTo>
                    <a:pt x="41" y="12"/>
                  </a:lnTo>
                  <a:lnTo>
                    <a:pt x="39" y="6"/>
                  </a:lnTo>
                  <a:lnTo>
                    <a:pt x="34" y="3"/>
                  </a:lnTo>
                  <a:lnTo>
                    <a:pt x="31" y="1"/>
                  </a:lnTo>
                  <a:lnTo>
                    <a:pt x="30" y="1"/>
                  </a:lnTo>
                  <a:lnTo>
                    <a:pt x="26" y="1"/>
                  </a:lnTo>
                  <a:lnTo>
                    <a:pt x="23" y="1"/>
                  </a:lnTo>
                  <a:lnTo>
                    <a:pt x="22" y="1"/>
                  </a:lnTo>
                  <a:lnTo>
                    <a:pt x="20" y="1"/>
                  </a:lnTo>
                  <a:lnTo>
                    <a:pt x="17" y="3"/>
                  </a:lnTo>
                  <a:lnTo>
                    <a:pt x="16" y="3"/>
                  </a:lnTo>
                  <a:lnTo>
                    <a:pt x="15" y="1"/>
                  </a:lnTo>
                  <a:lnTo>
                    <a:pt x="13" y="1"/>
                  </a:lnTo>
                  <a:lnTo>
                    <a:pt x="11" y="1"/>
                  </a:lnTo>
                  <a:lnTo>
                    <a:pt x="8" y="0"/>
                  </a:lnTo>
                  <a:lnTo>
                    <a:pt x="6" y="0"/>
                  </a:lnTo>
                  <a:lnTo>
                    <a:pt x="0" y="1"/>
                  </a:lnTo>
                </a:path>
              </a:pathLst>
            </a:custGeom>
            <a:noFill/>
            <a:ln w="1588">
              <a:solidFill>
                <a:srgbClr val="000000"/>
              </a:solidFill>
              <a:prstDash val="solid"/>
              <a:round/>
              <a:headEnd/>
              <a:tailEnd/>
            </a:ln>
          </p:spPr>
          <p:txBody>
            <a:bodyPr/>
            <a:lstStyle/>
            <a:p>
              <a:endParaRPr lang="en-US"/>
            </a:p>
          </p:txBody>
        </p:sp>
        <p:sp>
          <p:nvSpPr>
            <p:cNvPr id="1242668" name="Freeform 1580"/>
            <p:cNvSpPr>
              <a:spLocks/>
            </p:cNvSpPr>
            <p:nvPr/>
          </p:nvSpPr>
          <p:spPr bwMode="auto">
            <a:xfrm>
              <a:off x="3226" y="1070"/>
              <a:ext cx="14" cy="7"/>
            </a:xfrm>
            <a:custGeom>
              <a:avLst/>
              <a:gdLst/>
              <a:ahLst/>
              <a:cxnLst>
                <a:cxn ang="0">
                  <a:pos x="27" y="0"/>
                </a:cxn>
                <a:cxn ang="0">
                  <a:pos x="16" y="6"/>
                </a:cxn>
                <a:cxn ang="0">
                  <a:pos x="0" y="13"/>
                </a:cxn>
              </a:cxnLst>
              <a:rect l="0" t="0" r="r" b="b"/>
              <a:pathLst>
                <a:path w="27" h="13">
                  <a:moveTo>
                    <a:pt x="27" y="0"/>
                  </a:moveTo>
                  <a:lnTo>
                    <a:pt x="16" y="6"/>
                  </a:lnTo>
                  <a:lnTo>
                    <a:pt x="0" y="13"/>
                  </a:lnTo>
                </a:path>
              </a:pathLst>
            </a:custGeom>
            <a:noFill/>
            <a:ln w="1588">
              <a:solidFill>
                <a:srgbClr val="000000"/>
              </a:solidFill>
              <a:prstDash val="solid"/>
              <a:round/>
              <a:headEnd/>
              <a:tailEnd/>
            </a:ln>
          </p:spPr>
          <p:txBody>
            <a:bodyPr/>
            <a:lstStyle/>
            <a:p>
              <a:endParaRPr lang="en-US"/>
            </a:p>
          </p:txBody>
        </p:sp>
        <p:sp>
          <p:nvSpPr>
            <p:cNvPr id="1242669" name="Freeform 1581"/>
            <p:cNvSpPr>
              <a:spLocks/>
            </p:cNvSpPr>
            <p:nvPr/>
          </p:nvSpPr>
          <p:spPr bwMode="auto">
            <a:xfrm>
              <a:off x="3204" y="1080"/>
              <a:ext cx="14" cy="25"/>
            </a:xfrm>
            <a:custGeom>
              <a:avLst/>
              <a:gdLst/>
              <a:ahLst/>
              <a:cxnLst>
                <a:cxn ang="0">
                  <a:pos x="27" y="0"/>
                </a:cxn>
                <a:cxn ang="0">
                  <a:pos x="27" y="0"/>
                </a:cxn>
                <a:cxn ang="0">
                  <a:pos x="25" y="2"/>
                </a:cxn>
                <a:cxn ang="0">
                  <a:pos x="24" y="4"/>
                </a:cxn>
                <a:cxn ang="0">
                  <a:pos x="22" y="7"/>
                </a:cxn>
                <a:cxn ang="0">
                  <a:pos x="19" y="9"/>
                </a:cxn>
                <a:cxn ang="0">
                  <a:pos x="13" y="22"/>
                </a:cxn>
                <a:cxn ang="0">
                  <a:pos x="6" y="25"/>
                </a:cxn>
                <a:cxn ang="0">
                  <a:pos x="6" y="36"/>
                </a:cxn>
                <a:cxn ang="0">
                  <a:pos x="1" y="40"/>
                </a:cxn>
                <a:cxn ang="0">
                  <a:pos x="0" y="50"/>
                </a:cxn>
              </a:cxnLst>
              <a:rect l="0" t="0" r="r" b="b"/>
              <a:pathLst>
                <a:path w="27" h="50">
                  <a:moveTo>
                    <a:pt x="27" y="0"/>
                  </a:moveTo>
                  <a:lnTo>
                    <a:pt x="27" y="0"/>
                  </a:lnTo>
                  <a:lnTo>
                    <a:pt x="25" y="2"/>
                  </a:lnTo>
                  <a:lnTo>
                    <a:pt x="24" y="4"/>
                  </a:lnTo>
                  <a:lnTo>
                    <a:pt x="22" y="7"/>
                  </a:lnTo>
                  <a:lnTo>
                    <a:pt x="19" y="9"/>
                  </a:lnTo>
                  <a:lnTo>
                    <a:pt x="13" y="22"/>
                  </a:lnTo>
                  <a:lnTo>
                    <a:pt x="6" y="25"/>
                  </a:lnTo>
                  <a:lnTo>
                    <a:pt x="6" y="36"/>
                  </a:lnTo>
                  <a:lnTo>
                    <a:pt x="1" y="40"/>
                  </a:lnTo>
                  <a:lnTo>
                    <a:pt x="0" y="50"/>
                  </a:lnTo>
                </a:path>
              </a:pathLst>
            </a:custGeom>
            <a:noFill/>
            <a:ln w="1588">
              <a:solidFill>
                <a:srgbClr val="000000"/>
              </a:solidFill>
              <a:prstDash val="solid"/>
              <a:round/>
              <a:headEnd/>
              <a:tailEnd/>
            </a:ln>
          </p:spPr>
          <p:txBody>
            <a:bodyPr/>
            <a:lstStyle/>
            <a:p>
              <a:endParaRPr lang="en-US"/>
            </a:p>
          </p:txBody>
        </p:sp>
        <p:sp>
          <p:nvSpPr>
            <p:cNvPr id="1242670" name="Freeform 1582"/>
            <p:cNvSpPr>
              <a:spLocks/>
            </p:cNvSpPr>
            <p:nvPr/>
          </p:nvSpPr>
          <p:spPr bwMode="auto">
            <a:xfrm>
              <a:off x="3203" y="1114"/>
              <a:ext cx="1" cy="19"/>
            </a:xfrm>
            <a:custGeom>
              <a:avLst/>
              <a:gdLst/>
              <a:ahLst/>
              <a:cxnLst>
                <a:cxn ang="0">
                  <a:pos x="0" y="0"/>
                </a:cxn>
                <a:cxn ang="0">
                  <a:pos x="0" y="0"/>
                </a:cxn>
                <a:cxn ang="0">
                  <a:pos x="0" y="5"/>
                </a:cxn>
                <a:cxn ang="0">
                  <a:pos x="0" y="15"/>
                </a:cxn>
                <a:cxn ang="0">
                  <a:pos x="0" y="27"/>
                </a:cxn>
                <a:cxn ang="0">
                  <a:pos x="3" y="37"/>
                </a:cxn>
              </a:cxnLst>
              <a:rect l="0" t="0" r="r" b="b"/>
              <a:pathLst>
                <a:path w="3" h="37">
                  <a:moveTo>
                    <a:pt x="0" y="0"/>
                  </a:moveTo>
                  <a:lnTo>
                    <a:pt x="0" y="0"/>
                  </a:lnTo>
                  <a:lnTo>
                    <a:pt x="0" y="5"/>
                  </a:lnTo>
                  <a:lnTo>
                    <a:pt x="0" y="15"/>
                  </a:lnTo>
                  <a:lnTo>
                    <a:pt x="0" y="27"/>
                  </a:lnTo>
                  <a:lnTo>
                    <a:pt x="3" y="37"/>
                  </a:lnTo>
                </a:path>
              </a:pathLst>
            </a:custGeom>
            <a:noFill/>
            <a:ln w="1588">
              <a:solidFill>
                <a:srgbClr val="000000"/>
              </a:solidFill>
              <a:prstDash val="solid"/>
              <a:round/>
              <a:headEnd/>
              <a:tailEnd/>
            </a:ln>
          </p:spPr>
          <p:txBody>
            <a:bodyPr/>
            <a:lstStyle/>
            <a:p>
              <a:endParaRPr lang="en-US"/>
            </a:p>
          </p:txBody>
        </p:sp>
        <p:sp>
          <p:nvSpPr>
            <p:cNvPr id="1242671" name="Freeform 1583"/>
            <p:cNvSpPr>
              <a:spLocks/>
            </p:cNvSpPr>
            <p:nvPr/>
          </p:nvSpPr>
          <p:spPr bwMode="auto">
            <a:xfrm>
              <a:off x="3206" y="1141"/>
              <a:ext cx="28" cy="25"/>
            </a:xfrm>
            <a:custGeom>
              <a:avLst/>
              <a:gdLst/>
              <a:ahLst/>
              <a:cxnLst>
                <a:cxn ang="0">
                  <a:pos x="0" y="0"/>
                </a:cxn>
                <a:cxn ang="0">
                  <a:pos x="6" y="12"/>
                </a:cxn>
                <a:cxn ang="0">
                  <a:pos x="14" y="27"/>
                </a:cxn>
                <a:cxn ang="0">
                  <a:pos x="19" y="32"/>
                </a:cxn>
                <a:cxn ang="0">
                  <a:pos x="15" y="51"/>
                </a:cxn>
                <a:cxn ang="0">
                  <a:pos x="28" y="48"/>
                </a:cxn>
                <a:cxn ang="0">
                  <a:pos x="33" y="48"/>
                </a:cxn>
                <a:cxn ang="0">
                  <a:pos x="39" y="46"/>
                </a:cxn>
                <a:cxn ang="0">
                  <a:pos x="47" y="48"/>
                </a:cxn>
                <a:cxn ang="0">
                  <a:pos x="55" y="46"/>
                </a:cxn>
              </a:cxnLst>
              <a:rect l="0" t="0" r="r" b="b"/>
              <a:pathLst>
                <a:path w="55" h="51">
                  <a:moveTo>
                    <a:pt x="0" y="0"/>
                  </a:moveTo>
                  <a:lnTo>
                    <a:pt x="6" y="12"/>
                  </a:lnTo>
                  <a:lnTo>
                    <a:pt x="14" y="27"/>
                  </a:lnTo>
                  <a:lnTo>
                    <a:pt x="19" y="32"/>
                  </a:lnTo>
                  <a:lnTo>
                    <a:pt x="15" y="51"/>
                  </a:lnTo>
                  <a:lnTo>
                    <a:pt x="28" y="48"/>
                  </a:lnTo>
                  <a:lnTo>
                    <a:pt x="33" y="48"/>
                  </a:lnTo>
                  <a:lnTo>
                    <a:pt x="39" y="46"/>
                  </a:lnTo>
                  <a:lnTo>
                    <a:pt x="47" y="48"/>
                  </a:lnTo>
                  <a:lnTo>
                    <a:pt x="55" y="46"/>
                  </a:lnTo>
                </a:path>
              </a:pathLst>
            </a:custGeom>
            <a:noFill/>
            <a:ln w="1588">
              <a:solidFill>
                <a:srgbClr val="000000"/>
              </a:solidFill>
              <a:prstDash val="solid"/>
              <a:round/>
              <a:headEnd/>
              <a:tailEnd/>
            </a:ln>
          </p:spPr>
          <p:txBody>
            <a:bodyPr/>
            <a:lstStyle/>
            <a:p>
              <a:endParaRPr lang="en-US"/>
            </a:p>
          </p:txBody>
        </p:sp>
        <p:sp>
          <p:nvSpPr>
            <p:cNvPr id="1242672" name="Freeform 1584"/>
            <p:cNvSpPr>
              <a:spLocks/>
            </p:cNvSpPr>
            <p:nvPr/>
          </p:nvSpPr>
          <p:spPr bwMode="auto">
            <a:xfrm>
              <a:off x="3238" y="1165"/>
              <a:ext cx="11" cy="2"/>
            </a:xfrm>
            <a:custGeom>
              <a:avLst/>
              <a:gdLst/>
              <a:ahLst/>
              <a:cxnLst>
                <a:cxn ang="0">
                  <a:pos x="0" y="5"/>
                </a:cxn>
                <a:cxn ang="0">
                  <a:pos x="3" y="0"/>
                </a:cxn>
                <a:cxn ang="0">
                  <a:pos x="14" y="5"/>
                </a:cxn>
                <a:cxn ang="0">
                  <a:pos x="23" y="5"/>
                </a:cxn>
              </a:cxnLst>
              <a:rect l="0" t="0" r="r" b="b"/>
              <a:pathLst>
                <a:path w="23" h="5">
                  <a:moveTo>
                    <a:pt x="0" y="5"/>
                  </a:moveTo>
                  <a:lnTo>
                    <a:pt x="3" y="0"/>
                  </a:lnTo>
                  <a:lnTo>
                    <a:pt x="14" y="5"/>
                  </a:lnTo>
                  <a:lnTo>
                    <a:pt x="23" y="5"/>
                  </a:lnTo>
                </a:path>
              </a:pathLst>
            </a:custGeom>
            <a:noFill/>
            <a:ln w="1588">
              <a:solidFill>
                <a:srgbClr val="000000"/>
              </a:solidFill>
              <a:prstDash val="solid"/>
              <a:round/>
              <a:headEnd/>
              <a:tailEnd/>
            </a:ln>
          </p:spPr>
          <p:txBody>
            <a:bodyPr/>
            <a:lstStyle/>
            <a:p>
              <a:endParaRPr lang="en-US"/>
            </a:p>
          </p:txBody>
        </p:sp>
        <p:sp>
          <p:nvSpPr>
            <p:cNvPr id="1242673" name="Freeform 1585"/>
            <p:cNvSpPr>
              <a:spLocks/>
            </p:cNvSpPr>
            <p:nvPr/>
          </p:nvSpPr>
          <p:spPr bwMode="auto">
            <a:xfrm>
              <a:off x="3254" y="1164"/>
              <a:ext cx="11" cy="3"/>
            </a:xfrm>
            <a:custGeom>
              <a:avLst/>
              <a:gdLst/>
              <a:ahLst/>
              <a:cxnLst>
                <a:cxn ang="0">
                  <a:pos x="0" y="8"/>
                </a:cxn>
                <a:cxn ang="0">
                  <a:pos x="7" y="2"/>
                </a:cxn>
                <a:cxn ang="0">
                  <a:pos x="11" y="8"/>
                </a:cxn>
                <a:cxn ang="0">
                  <a:pos x="16" y="3"/>
                </a:cxn>
                <a:cxn ang="0">
                  <a:pos x="20" y="5"/>
                </a:cxn>
                <a:cxn ang="0">
                  <a:pos x="23" y="0"/>
                </a:cxn>
              </a:cxnLst>
              <a:rect l="0" t="0" r="r" b="b"/>
              <a:pathLst>
                <a:path w="23" h="8">
                  <a:moveTo>
                    <a:pt x="0" y="8"/>
                  </a:moveTo>
                  <a:lnTo>
                    <a:pt x="7" y="2"/>
                  </a:lnTo>
                  <a:lnTo>
                    <a:pt x="11" y="8"/>
                  </a:lnTo>
                  <a:lnTo>
                    <a:pt x="16" y="3"/>
                  </a:lnTo>
                  <a:lnTo>
                    <a:pt x="20" y="5"/>
                  </a:lnTo>
                  <a:lnTo>
                    <a:pt x="23" y="0"/>
                  </a:lnTo>
                </a:path>
              </a:pathLst>
            </a:custGeom>
            <a:noFill/>
            <a:ln w="1588">
              <a:solidFill>
                <a:srgbClr val="000000"/>
              </a:solidFill>
              <a:prstDash val="solid"/>
              <a:round/>
              <a:headEnd/>
              <a:tailEnd/>
            </a:ln>
          </p:spPr>
          <p:txBody>
            <a:bodyPr/>
            <a:lstStyle/>
            <a:p>
              <a:endParaRPr lang="en-US"/>
            </a:p>
          </p:txBody>
        </p:sp>
        <p:sp>
          <p:nvSpPr>
            <p:cNvPr id="1242674" name="Oval 1586"/>
            <p:cNvSpPr>
              <a:spLocks noChangeArrowheads="1"/>
            </p:cNvSpPr>
            <p:nvPr/>
          </p:nvSpPr>
          <p:spPr bwMode="auto">
            <a:xfrm>
              <a:off x="3208" y="1163"/>
              <a:ext cx="116" cy="179"/>
            </a:xfrm>
            <a:prstGeom prst="ellipse">
              <a:avLst/>
            </a:prstGeom>
            <a:solidFill>
              <a:srgbClr val="C0C0C0"/>
            </a:solidFill>
            <a:ln w="7938">
              <a:solidFill>
                <a:srgbClr val="000000"/>
              </a:solidFill>
              <a:round/>
              <a:headEnd/>
              <a:tailEnd/>
            </a:ln>
          </p:spPr>
          <p:txBody>
            <a:bodyPr/>
            <a:lstStyle/>
            <a:p>
              <a:endParaRPr lang="en-US"/>
            </a:p>
          </p:txBody>
        </p:sp>
        <p:sp>
          <p:nvSpPr>
            <p:cNvPr id="1242675" name="Oval 1587"/>
            <p:cNvSpPr>
              <a:spLocks noChangeArrowheads="1"/>
            </p:cNvSpPr>
            <p:nvPr/>
          </p:nvSpPr>
          <p:spPr bwMode="auto">
            <a:xfrm>
              <a:off x="3362" y="1341"/>
              <a:ext cx="193" cy="223"/>
            </a:xfrm>
            <a:prstGeom prst="ellipse">
              <a:avLst/>
            </a:prstGeom>
            <a:solidFill>
              <a:srgbClr val="C0C0C0"/>
            </a:solidFill>
            <a:ln w="7938">
              <a:solidFill>
                <a:srgbClr val="000000"/>
              </a:solidFill>
              <a:round/>
              <a:headEnd/>
              <a:tailEnd/>
            </a:ln>
          </p:spPr>
          <p:txBody>
            <a:bodyPr/>
            <a:lstStyle/>
            <a:p>
              <a:endParaRPr lang="en-US"/>
            </a:p>
          </p:txBody>
        </p:sp>
        <p:sp>
          <p:nvSpPr>
            <p:cNvPr id="1242676" name="Oval 1588"/>
            <p:cNvSpPr>
              <a:spLocks noChangeArrowheads="1"/>
            </p:cNvSpPr>
            <p:nvPr/>
          </p:nvSpPr>
          <p:spPr bwMode="auto">
            <a:xfrm>
              <a:off x="3516" y="1785"/>
              <a:ext cx="77" cy="134"/>
            </a:xfrm>
            <a:prstGeom prst="ellipse">
              <a:avLst/>
            </a:prstGeom>
            <a:solidFill>
              <a:srgbClr val="C0C0C0"/>
            </a:solidFill>
            <a:ln w="7938">
              <a:solidFill>
                <a:srgbClr val="000000"/>
              </a:solidFill>
              <a:round/>
              <a:headEnd/>
              <a:tailEnd/>
            </a:ln>
          </p:spPr>
          <p:txBody>
            <a:bodyPr/>
            <a:lstStyle/>
            <a:p>
              <a:endParaRPr lang="en-US"/>
            </a:p>
          </p:txBody>
        </p:sp>
        <p:sp>
          <p:nvSpPr>
            <p:cNvPr id="1242677" name="Oval 1589"/>
            <p:cNvSpPr>
              <a:spLocks noChangeArrowheads="1"/>
            </p:cNvSpPr>
            <p:nvPr/>
          </p:nvSpPr>
          <p:spPr bwMode="auto">
            <a:xfrm>
              <a:off x="3631" y="2184"/>
              <a:ext cx="78" cy="91"/>
            </a:xfrm>
            <a:prstGeom prst="ellipse">
              <a:avLst/>
            </a:prstGeom>
            <a:solidFill>
              <a:srgbClr val="C0C0C0"/>
            </a:solidFill>
            <a:ln w="7938">
              <a:solidFill>
                <a:srgbClr val="000000"/>
              </a:solidFill>
              <a:round/>
              <a:headEnd/>
              <a:tailEnd/>
            </a:ln>
          </p:spPr>
          <p:txBody>
            <a:bodyPr/>
            <a:lstStyle/>
            <a:p>
              <a:endParaRPr lang="en-US"/>
            </a:p>
          </p:txBody>
        </p:sp>
        <p:sp>
          <p:nvSpPr>
            <p:cNvPr id="1242678" name="Oval 1590"/>
            <p:cNvSpPr>
              <a:spLocks noChangeArrowheads="1"/>
            </p:cNvSpPr>
            <p:nvPr/>
          </p:nvSpPr>
          <p:spPr bwMode="auto">
            <a:xfrm>
              <a:off x="3169" y="1474"/>
              <a:ext cx="193" cy="268"/>
            </a:xfrm>
            <a:prstGeom prst="ellipse">
              <a:avLst/>
            </a:prstGeom>
            <a:solidFill>
              <a:srgbClr val="C0C0C0"/>
            </a:solidFill>
            <a:ln w="7938">
              <a:solidFill>
                <a:srgbClr val="000000"/>
              </a:solidFill>
              <a:round/>
              <a:headEnd/>
              <a:tailEnd/>
            </a:ln>
          </p:spPr>
          <p:txBody>
            <a:bodyPr/>
            <a:lstStyle/>
            <a:p>
              <a:endParaRPr lang="en-US"/>
            </a:p>
          </p:txBody>
        </p:sp>
        <p:sp>
          <p:nvSpPr>
            <p:cNvPr id="1242679" name="Oval 1591"/>
            <p:cNvSpPr>
              <a:spLocks noChangeArrowheads="1"/>
            </p:cNvSpPr>
            <p:nvPr/>
          </p:nvSpPr>
          <p:spPr bwMode="auto">
            <a:xfrm>
              <a:off x="3131" y="1874"/>
              <a:ext cx="270" cy="268"/>
            </a:xfrm>
            <a:prstGeom prst="ellipse">
              <a:avLst/>
            </a:prstGeom>
            <a:solidFill>
              <a:srgbClr val="C0C0C0"/>
            </a:solidFill>
            <a:ln w="7938">
              <a:solidFill>
                <a:srgbClr val="000000"/>
              </a:solidFill>
              <a:round/>
              <a:headEnd/>
              <a:tailEnd/>
            </a:ln>
          </p:spPr>
          <p:txBody>
            <a:bodyPr/>
            <a:lstStyle/>
            <a:p>
              <a:endParaRPr lang="en-US"/>
            </a:p>
          </p:txBody>
        </p:sp>
        <p:sp>
          <p:nvSpPr>
            <p:cNvPr id="1242680" name="Oval 1592"/>
            <p:cNvSpPr>
              <a:spLocks noChangeArrowheads="1"/>
            </p:cNvSpPr>
            <p:nvPr/>
          </p:nvSpPr>
          <p:spPr bwMode="auto">
            <a:xfrm>
              <a:off x="3439" y="2140"/>
              <a:ext cx="77" cy="268"/>
            </a:xfrm>
            <a:prstGeom prst="ellipse">
              <a:avLst/>
            </a:prstGeom>
            <a:solidFill>
              <a:srgbClr val="C0C0C0"/>
            </a:solidFill>
            <a:ln w="7938">
              <a:solidFill>
                <a:srgbClr val="000000"/>
              </a:solidFill>
              <a:round/>
              <a:headEnd/>
              <a:tailEnd/>
            </a:ln>
          </p:spPr>
          <p:txBody>
            <a:bodyPr/>
            <a:lstStyle/>
            <a:p>
              <a:endParaRPr lang="en-US"/>
            </a:p>
          </p:txBody>
        </p:sp>
        <p:sp>
          <p:nvSpPr>
            <p:cNvPr id="1242681" name="Oval 1593"/>
            <p:cNvSpPr>
              <a:spLocks noChangeArrowheads="1"/>
            </p:cNvSpPr>
            <p:nvPr/>
          </p:nvSpPr>
          <p:spPr bwMode="auto">
            <a:xfrm>
              <a:off x="3323" y="2673"/>
              <a:ext cx="116" cy="135"/>
            </a:xfrm>
            <a:prstGeom prst="ellipse">
              <a:avLst/>
            </a:prstGeom>
            <a:solidFill>
              <a:srgbClr val="C0C0C0"/>
            </a:solidFill>
            <a:ln w="7938">
              <a:solidFill>
                <a:srgbClr val="000000"/>
              </a:solidFill>
              <a:round/>
              <a:headEnd/>
              <a:tailEnd/>
            </a:ln>
          </p:spPr>
          <p:txBody>
            <a:bodyPr/>
            <a:lstStyle/>
            <a:p>
              <a:endParaRPr lang="en-US"/>
            </a:p>
          </p:txBody>
        </p:sp>
        <p:sp>
          <p:nvSpPr>
            <p:cNvPr id="1242682" name="Oval 1594"/>
            <p:cNvSpPr>
              <a:spLocks noChangeArrowheads="1"/>
            </p:cNvSpPr>
            <p:nvPr/>
          </p:nvSpPr>
          <p:spPr bwMode="auto">
            <a:xfrm>
              <a:off x="3285" y="3250"/>
              <a:ext cx="116" cy="135"/>
            </a:xfrm>
            <a:prstGeom prst="ellipse">
              <a:avLst/>
            </a:prstGeom>
            <a:solidFill>
              <a:srgbClr val="C0C0C0"/>
            </a:solidFill>
            <a:ln w="7938">
              <a:solidFill>
                <a:srgbClr val="000000"/>
              </a:solidFill>
              <a:round/>
              <a:headEnd/>
              <a:tailEnd/>
            </a:ln>
          </p:spPr>
          <p:txBody>
            <a:bodyPr/>
            <a:lstStyle/>
            <a:p>
              <a:endParaRPr lang="en-US"/>
            </a:p>
          </p:txBody>
        </p:sp>
      </p:grpSp>
      <p:grpSp>
        <p:nvGrpSpPr>
          <p:cNvPr id="5" name="Group 1595"/>
          <p:cNvGrpSpPr>
            <a:grpSpLocks/>
          </p:cNvGrpSpPr>
          <p:nvPr/>
        </p:nvGrpSpPr>
        <p:grpSpPr bwMode="auto">
          <a:xfrm>
            <a:off x="2109787" y="6138862"/>
            <a:ext cx="1281113" cy="566738"/>
            <a:chOff x="1206" y="3568"/>
            <a:chExt cx="807" cy="357"/>
          </a:xfrm>
        </p:grpSpPr>
        <p:sp>
          <p:nvSpPr>
            <p:cNvPr id="1242684" name="Rectangle 1596"/>
            <p:cNvSpPr>
              <a:spLocks noChangeArrowheads="1"/>
            </p:cNvSpPr>
            <p:nvPr/>
          </p:nvSpPr>
          <p:spPr bwMode="auto">
            <a:xfrm>
              <a:off x="1206" y="3568"/>
              <a:ext cx="0" cy="230"/>
            </a:xfrm>
            <a:prstGeom prst="rect">
              <a:avLst/>
            </a:prstGeom>
            <a:noFill/>
            <a:ln w="9525">
              <a:noFill/>
              <a:miter lim="800000"/>
              <a:headEnd/>
              <a:tailEnd/>
            </a:ln>
          </p:spPr>
          <p:txBody>
            <a:bodyPr wrap="none" lIns="0" tIns="0" rIns="0" bIns="0">
              <a:spAutoFit/>
            </a:bodyPr>
            <a:lstStyle/>
            <a:p>
              <a:endParaRPr lang="sk-SK" sz="2400">
                <a:latin typeface="Times New Roman" pitchFamily="18" charset="0"/>
              </a:endParaRPr>
            </a:p>
          </p:txBody>
        </p:sp>
        <p:sp>
          <p:nvSpPr>
            <p:cNvPr id="1242685" name="Rectangle 1597"/>
            <p:cNvSpPr>
              <a:spLocks noChangeArrowheads="1"/>
            </p:cNvSpPr>
            <p:nvPr/>
          </p:nvSpPr>
          <p:spPr bwMode="auto">
            <a:xfrm>
              <a:off x="2013" y="3695"/>
              <a:ext cx="0" cy="230"/>
            </a:xfrm>
            <a:prstGeom prst="rect">
              <a:avLst/>
            </a:prstGeom>
            <a:noFill/>
            <a:ln w="9525">
              <a:noFill/>
              <a:miter lim="800000"/>
              <a:headEnd/>
              <a:tailEnd/>
            </a:ln>
          </p:spPr>
          <p:txBody>
            <a:bodyPr wrap="none" lIns="0" tIns="0" rIns="0" bIns="0">
              <a:spAutoFit/>
            </a:bodyPr>
            <a:lstStyle/>
            <a:p>
              <a:endParaRPr lang="sk-SK" sz="2400">
                <a:latin typeface="Times New Roman" pitchFamily="18" charset="0"/>
              </a:endParaRPr>
            </a:p>
          </p:txBody>
        </p:sp>
      </p:grpSp>
      <p:sp>
        <p:nvSpPr>
          <p:cNvPr id="1242686" name="Rectangle 1598"/>
          <p:cNvSpPr>
            <a:spLocks noChangeArrowheads="1"/>
          </p:cNvSpPr>
          <p:nvPr/>
        </p:nvSpPr>
        <p:spPr bwMode="auto">
          <a:xfrm>
            <a:off x="2301875" y="2101850"/>
            <a:ext cx="3336925" cy="277812"/>
          </a:xfrm>
          <a:prstGeom prst="rect">
            <a:avLst/>
          </a:prstGeom>
          <a:noFill/>
          <a:ln w="9525">
            <a:noFill/>
            <a:miter lim="800000"/>
            <a:headEnd/>
            <a:tailEnd/>
          </a:ln>
        </p:spPr>
        <p:txBody>
          <a:bodyPr/>
          <a:lstStyle/>
          <a:p>
            <a:endParaRPr lang="en-US"/>
          </a:p>
        </p:txBody>
      </p:sp>
      <p:sp>
        <p:nvSpPr>
          <p:cNvPr id="1242687" name="Rectangle 1599"/>
          <p:cNvSpPr>
            <a:spLocks noChangeArrowheads="1"/>
          </p:cNvSpPr>
          <p:nvPr/>
        </p:nvSpPr>
        <p:spPr bwMode="auto">
          <a:xfrm>
            <a:off x="2566987" y="2484437"/>
            <a:ext cx="3255963" cy="276225"/>
          </a:xfrm>
          <a:prstGeom prst="rect">
            <a:avLst/>
          </a:prstGeom>
          <a:noFill/>
          <a:ln w="9525">
            <a:noFill/>
            <a:miter lim="800000"/>
            <a:headEnd/>
            <a:tailEnd/>
          </a:ln>
        </p:spPr>
        <p:txBody>
          <a:bodyPr/>
          <a:lstStyle/>
          <a:p>
            <a:endParaRPr lang="en-US"/>
          </a:p>
        </p:txBody>
      </p:sp>
      <p:sp>
        <p:nvSpPr>
          <p:cNvPr id="1242688" name="Rectangle 1600"/>
          <p:cNvSpPr>
            <a:spLocks noChangeArrowheads="1"/>
          </p:cNvSpPr>
          <p:nvPr/>
        </p:nvSpPr>
        <p:spPr bwMode="auto">
          <a:xfrm>
            <a:off x="2566987" y="2789237"/>
            <a:ext cx="3333750" cy="276225"/>
          </a:xfrm>
          <a:prstGeom prst="rect">
            <a:avLst/>
          </a:prstGeom>
          <a:noFill/>
          <a:ln w="9525">
            <a:noFill/>
            <a:miter lim="800000"/>
            <a:headEnd/>
            <a:tailEnd/>
          </a:ln>
        </p:spPr>
        <p:txBody>
          <a:bodyPr/>
          <a:lstStyle/>
          <a:p>
            <a:endParaRPr lang="en-US"/>
          </a:p>
        </p:txBody>
      </p:sp>
      <p:sp>
        <p:nvSpPr>
          <p:cNvPr id="1242689" name="Rectangle 1601"/>
          <p:cNvSpPr>
            <a:spLocks noChangeArrowheads="1"/>
          </p:cNvSpPr>
          <p:nvPr/>
        </p:nvSpPr>
        <p:spPr bwMode="auto">
          <a:xfrm>
            <a:off x="2566987" y="3246437"/>
            <a:ext cx="3333750" cy="276225"/>
          </a:xfrm>
          <a:prstGeom prst="rect">
            <a:avLst/>
          </a:prstGeom>
          <a:noFill/>
          <a:ln w="9525">
            <a:noFill/>
            <a:miter lim="800000"/>
            <a:headEnd/>
            <a:tailEnd/>
          </a:ln>
        </p:spPr>
        <p:txBody>
          <a:bodyPr/>
          <a:lstStyle/>
          <a:p>
            <a:endParaRPr lang="en-US"/>
          </a:p>
        </p:txBody>
      </p:sp>
      <p:sp>
        <p:nvSpPr>
          <p:cNvPr id="1242690" name="Rectangle 1602"/>
          <p:cNvSpPr>
            <a:spLocks noChangeArrowheads="1"/>
          </p:cNvSpPr>
          <p:nvPr/>
        </p:nvSpPr>
        <p:spPr bwMode="auto">
          <a:xfrm>
            <a:off x="2566987" y="3629025"/>
            <a:ext cx="3255963" cy="276225"/>
          </a:xfrm>
          <a:prstGeom prst="rect">
            <a:avLst/>
          </a:prstGeom>
          <a:noFill/>
          <a:ln w="9525">
            <a:noFill/>
            <a:miter lim="800000"/>
            <a:headEnd/>
            <a:tailEnd/>
          </a:ln>
        </p:spPr>
        <p:txBody>
          <a:bodyPr/>
          <a:lstStyle/>
          <a:p>
            <a:endParaRPr lang="en-US"/>
          </a:p>
        </p:txBody>
      </p:sp>
      <p:sp>
        <p:nvSpPr>
          <p:cNvPr id="1242691" name="Rectangle 1603"/>
          <p:cNvSpPr>
            <a:spLocks noChangeArrowheads="1"/>
          </p:cNvSpPr>
          <p:nvPr/>
        </p:nvSpPr>
        <p:spPr bwMode="auto">
          <a:xfrm>
            <a:off x="2368550" y="3933825"/>
            <a:ext cx="3254375" cy="276225"/>
          </a:xfrm>
          <a:prstGeom prst="rect">
            <a:avLst/>
          </a:prstGeom>
          <a:noFill/>
          <a:ln w="9525">
            <a:noFill/>
            <a:miter lim="800000"/>
            <a:headEnd/>
            <a:tailEnd/>
          </a:ln>
        </p:spPr>
        <p:txBody>
          <a:bodyPr/>
          <a:lstStyle/>
          <a:p>
            <a:endParaRPr lang="en-US"/>
          </a:p>
        </p:txBody>
      </p:sp>
      <p:sp>
        <p:nvSpPr>
          <p:cNvPr id="1242692" name="Rectangle 1604"/>
          <p:cNvSpPr>
            <a:spLocks noChangeArrowheads="1"/>
          </p:cNvSpPr>
          <p:nvPr/>
        </p:nvSpPr>
        <p:spPr bwMode="auto">
          <a:xfrm>
            <a:off x="2566987" y="4391025"/>
            <a:ext cx="3255963" cy="277812"/>
          </a:xfrm>
          <a:prstGeom prst="rect">
            <a:avLst/>
          </a:prstGeom>
          <a:noFill/>
          <a:ln w="9525">
            <a:noFill/>
            <a:miter lim="800000"/>
            <a:headEnd/>
            <a:tailEnd/>
          </a:ln>
        </p:spPr>
        <p:txBody>
          <a:bodyPr/>
          <a:lstStyle/>
          <a:p>
            <a:endParaRPr lang="en-US"/>
          </a:p>
        </p:txBody>
      </p:sp>
      <p:sp>
        <p:nvSpPr>
          <p:cNvPr id="1242693" name="Rectangle 1605"/>
          <p:cNvSpPr>
            <a:spLocks noChangeArrowheads="1"/>
          </p:cNvSpPr>
          <p:nvPr/>
        </p:nvSpPr>
        <p:spPr bwMode="auto">
          <a:xfrm>
            <a:off x="2566987" y="4773612"/>
            <a:ext cx="3333750" cy="276225"/>
          </a:xfrm>
          <a:prstGeom prst="rect">
            <a:avLst/>
          </a:prstGeom>
          <a:noFill/>
          <a:ln w="9525">
            <a:noFill/>
            <a:miter lim="800000"/>
            <a:headEnd/>
            <a:tailEnd/>
          </a:ln>
        </p:spPr>
        <p:txBody>
          <a:bodyPr/>
          <a:lstStyle/>
          <a:p>
            <a:endParaRPr lang="en-US"/>
          </a:p>
        </p:txBody>
      </p:sp>
      <p:sp>
        <p:nvSpPr>
          <p:cNvPr id="1242694" name="Rectangle 1606"/>
          <p:cNvSpPr>
            <a:spLocks noChangeArrowheads="1"/>
          </p:cNvSpPr>
          <p:nvPr/>
        </p:nvSpPr>
        <p:spPr bwMode="auto">
          <a:xfrm>
            <a:off x="2566987" y="5535612"/>
            <a:ext cx="3333750" cy="277813"/>
          </a:xfrm>
          <a:prstGeom prst="rect">
            <a:avLst/>
          </a:prstGeom>
          <a:noFill/>
          <a:ln w="9525">
            <a:noFill/>
            <a:miter lim="800000"/>
            <a:headEnd/>
            <a:tailEnd/>
          </a:ln>
        </p:spPr>
        <p:txBody>
          <a:bodyPr/>
          <a:lstStyle/>
          <a:p>
            <a:endParaRPr lang="en-US"/>
          </a:p>
        </p:txBody>
      </p:sp>
      <p:sp>
        <p:nvSpPr>
          <p:cNvPr id="1242695" name="Rectangle 1607"/>
          <p:cNvSpPr>
            <a:spLocks noChangeArrowheads="1"/>
          </p:cNvSpPr>
          <p:nvPr/>
        </p:nvSpPr>
        <p:spPr bwMode="auto">
          <a:xfrm>
            <a:off x="5899150" y="1601788"/>
            <a:ext cx="3255963" cy="277812"/>
          </a:xfrm>
          <a:prstGeom prst="rect">
            <a:avLst/>
          </a:prstGeom>
          <a:noFill/>
          <a:ln w="9525">
            <a:noFill/>
            <a:miter lim="800000"/>
            <a:headEnd/>
            <a:tailEnd/>
          </a:ln>
        </p:spPr>
        <p:txBody>
          <a:bodyPr/>
          <a:lstStyle/>
          <a:p>
            <a:endParaRPr lang="en-US"/>
          </a:p>
        </p:txBody>
      </p:sp>
      <p:sp>
        <p:nvSpPr>
          <p:cNvPr id="1242696" name="Rectangle 1608"/>
          <p:cNvSpPr>
            <a:spLocks noChangeArrowheads="1"/>
          </p:cNvSpPr>
          <p:nvPr/>
        </p:nvSpPr>
        <p:spPr bwMode="auto">
          <a:xfrm>
            <a:off x="5821363" y="2212975"/>
            <a:ext cx="3333750" cy="276225"/>
          </a:xfrm>
          <a:prstGeom prst="rect">
            <a:avLst/>
          </a:prstGeom>
          <a:noFill/>
          <a:ln w="9525">
            <a:noFill/>
            <a:miter lim="800000"/>
            <a:headEnd/>
            <a:tailEnd/>
          </a:ln>
        </p:spPr>
        <p:txBody>
          <a:bodyPr/>
          <a:lstStyle/>
          <a:p>
            <a:endParaRPr lang="en-US"/>
          </a:p>
        </p:txBody>
      </p:sp>
      <p:sp>
        <p:nvSpPr>
          <p:cNvPr id="1242697" name="Rectangle 1609"/>
          <p:cNvSpPr>
            <a:spLocks noChangeArrowheads="1"/>
          </p:cNvSpPr>
          <p:nvPr/>
        </p:nvSpPr>
        <p:spPr bwMode="auto">
          <a:xfrm>
            <a:off x="6045200" y="2670175"/>
            <a:ext cx="3109913" cy="307975"/>
          </a:xfrm>
          <a:prstGeom prst="rect">
            <a:avLst/>
          </a:prstGeom>
          <a:noFill/>
          <a:ln w="9525">
            <a:noFill/>
            <a:miter lim="800000"/>
            <a:headEnd/>
            <a:tailEnd/>
          </a:ln>
        </p:spPr>
        <p:txBody>
          <a:bodyPr/>
          <a:lstStyle/>
          <a:p>
            <a:endParaRPr lang="en-US"/>
          </a:p>
        </p:txBody>
      </p:sp>
      <p:sp>
        <p:nvSpPr>
          <p:cNvPr id="1242698" name="Rectangle 1610"/>
          <p:cNvSpPr>
            <a:spLocks noChangeArrowheads="1"/>
          </p:cNvSpPr>
          <p:nvPr/>
        </p:nvSpPr>
        <p:spPr bwMode="auto">
          <a:xfrm>
            <a:off x="5899150" y="3128963"/>
            <a:ext cx="3255963" cy="276225"/>
          </a:xfrm>
          <a:prstGeom prst="rect">
            <a:avLst/>
          </a:prstGeom>
          <a:noFill/>
          <a:ln w="9525">
            <a:noFill/>
            <a:miter lim="800000"/>
            <a:headEnd/>
            <a:tailEnd/>
          </a:ln>
        </p:spPr>
        <p:txBody>
          <a:bodyPr/>
          <a:lstStyle/>
          <a:p>
            <a:endParaRPr lang="en-US"/>
          </a:p>
        </p:txBody>
      </p:sp>
      <p:sp>
        <p:nvSpPr>
          <p:cNvPr id="1242699" name="Rectangle 1611"/>
          <p:cNvSpPr>
            <a:spLocks noChangeArrowheads="1"/>
          </p:cNvSpPr>
          <p:nvPr/>
        </p:nvSpPr>
        <p:spPr bwMode="auto">
          <a:xfrm>
            <a:off x="6113463" y="3433763"/>
            <a:ext cx="2459037" cy="276225"/>
          </a:xfrm>
          <a:prstGeom prst="rect">
            <a:avLst/>
          </a:prstGeom>
          <a:noFill/>
          <a:ln w="9525">
            <a:noFill/>
            <a:miter lim="800000"/>
            <a:headEnd/>
            <a:tailEnd/>
          </a:ln>
        </p:spPr>
        <p:txBody>
          <a:bodyPr/>
          <a:lstStyle/>
          <a:p>
            <a:endParaRPr lang="en-US"/>
          </a:p>
        </p:txBody>
      </p:sp>
      <p:sp>
        <p:nvSpPr>
          <p:cNvPr id="1242700" name="Rectangle 1612"/>
          <p:cNvSpPr>
            <a:spLocks noChangeArrowheads="1"/>
          </p:cNvSpPr>
          <p:nvPr/>
        </p:nvSpPr>
        <p:spPr bwMode="auto">
          <a:xfrm>
            <a:off x="5899150" y="3890963"/>
            <a:ext cx="3255963" cy="277812"/>
          </a:xfrm>
          <a:prstGeom prst="rect">
            <a:avLst/>
          </a:prstGeom>
          <a:noFill/>
          <a:ln w="9525">
            <a:noFill/>
            <a:miter lim="800000"/>
            <a:headEnd/>
            <a:tailEnd/>
          </a:ln>
        </p:spPr>
        <p:txBody>
          <a:bodyPr/>
          <a:lstStyle/>
          <a:p>
            <a:endParaRPr lang="en-US"/>
          </a:p>
        </p:txBody>
      </p:sp>
      <p:sp>
        <p:nvSpPr>
          <p:cNvPr id="1242701" name="Rectangle 1613"/>
          <p:cNvSpPr>
            <a:spLocks noChangeArrowheads="1"/>
          </p:cNvSpPr>
          <p:nvPr/>
        </p:nvSpPr>
        <p:spPr bwMode="auto">
          <a:xfrm>
            <a:off x="6045200" y="4197350"/>
            <a:ext cx="2671763" cy="230188"/>
          </a:xfrm>
          <a:prstGeom prst="rect">
            <a:avLst/>
          </a:prstGeom>
          <a:noFill/>
          <a:ln w="9525">
            <a:noFill/>
            <a:miter lim="800000"/>
            <a:headEnd/>
            <a:tailEnd/>
          </a:ln>
        </p:spPr>
        <p:txBody>
          <a:bodyPr/>
          <a:lstStyle/>
          <a:p>
            <a:endParaRPr lang="en-US"/>
          </a:p>
        </p:txBody>
      </p:sp>
      <p:graphicFrame>
        <p:nvGraphicFramePr>
          <p:cNvPr id="1242703" name="Object 1615"/>
          <p:cNvGraphicFramePr>
            <a:graphicFrameLocks noChangeAspect="1"/>
          </p:cNvGraphicFramePr>
          <p:nvPr>
            <p:extLst>
              <p:ext uri="{D42A27DB-BD31-4B8C-83A1-F6EECF244321}">
                <p14:modId xmlns:p14="http://schemas.microsoft.com/office/powerpoint/2010/main" val="1132135896"/>
              </p:ext>
            </p:extLst>
          </p:nvPr>
        </p:nvGraphicFramePr>
        <p:xfrm>
          <a:off x="2033587" y="2709862"/>
          <a:ext cx="1371600" cy="908050"/>
        </p:xfrm>
        <a:graphic>
          <a:graphicData uri="http://schemas.openxmlformats.org/presentationml/2006/ole">
            <mc:AlternateContent xmlns:mc="http://schemas.openxmlformats.org/markup-compatibility/2006">
              <mc:Choice xmlns:v="urn:schemas-microsoft-com:vml" Requires="v">
                <p:oleObj spid="_x0000_s190934" name="Slide" r:id="rId4" imgW="5067360" imgH="3362400" progId="PowerPoint.Slide.8">
                  <p:embed/>
                </p:oleObj>
              </mc:Choice>
              <mc:Fallback>
                <p:oleObj name="Slide" r:id="rId4" imgW="5067360" imgH="336240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3587" y="2709862"/>
                        <a:ext cx="13716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04" name="Object 1616"/>
          <p:cNvGraphicFramePr>
            <a:graphicFrameLocks noChangeAspect="1"/>
          </p:cNvGraphicFramePr>
          <p:nvPr>
            <p:extLst>
              <p:ext uri="{D42A27DB-BD31-4B8C-83A1-F6EECF244321}">
                <p14:modId xmlns:p14="http://schemas.microsoft.com/office/powerpoint/2010/main" val="4146534323"/>
              </p:ext>
            </p:extLst>
          </p:nvPr>
        </p:nvGraphicFramePr>
        <p:xfrm>
          <a:off x="3557587" y="5605462"/>
          <a:ext cx="1373188" cy="914400"/>
        </p:xfrm>
        <a:graphic>
          <a:graphicData uri="http://schemas.openxmlformats.org/presentationml/2006/ole">
            <mc:AlternateContent xmlns:mc="http://schemas.openxmlformats.org/markup-compatibility/2006">
              <mc:Choice xmlns:v="urn:schemas-microsoft-com:vml" Requires="v">
                <p:oleObj spid="_x0000_s190935" name="Slide" r:id="rId6" imgW="5130720" imgH="3416400" progId="PowerPoint.Slide.8">
                  <p:embed/>
                </p:oleObj>
              </mc:Choice>
              <mc:Fallback>
                <p:oleObj name="Slide" r:id="rId6" imgW="5130720" imgH="3416400" progId="PowerPoint.Slid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7587" y="5605462"/>
                        <a:ext cx="137318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242705" name="Picture 1617" descr="hernia"/>
          <p:cNvPicPr>
            <a:picLocks noChangeAspect="1" noChangeArrowheads="1"/>
          </p:cNvPicPr>
          <p:nvPr/>
        </p:nvPicPr>
        <p:blipFill>
          <a:blip r:embed="rId8" cstate="print"/>
          <a:srcRect l="6525" t="20827" b="23105"/>
          <a:stretch>
            <a:fillRect/>
          </a:stretch>
        </p:blipFill>
        <p:spPr bwMode="auto">
          <a:xfrm>
            <a:off x="4394200" y="3698875"/>
            <a:ext cx="1220787" cy="739775"/>
          </a:xfrm>
          <a:prstGeom prst="rect">
            <a:avLst/>
          </a:prstGeom>
          <a:noFill/>
          <a:ln w="22225">
            <a:solidFill>
              <a:srgbClr val="000000"/>
            </a:solidFill>
            <a:miter lim="800000"/>
            <a:headEnd/>
            <a:tailEnd/>
          </a:ln>
        </p:spPr>
      </p:pic>
      <p:sp>
        <p:nvSpPr>
          <p:cNvPr id="1242706" name="Line 1618"/>
          <p:cNvSpPr>
            <a:spLocks noChangeShapeType="1"/>
          </p:cNvSpPr>
          <p:nvPr/>
        </p:nvSpPr>
        <p:spPr bwMode="auto">
          <a:xfrm flipH="1">
            <a:off x="5919787" y="4843462"/>
            <a:ext cx="381000" cy="914400"/>
          </a:xfrm>
          <a:prstGeom prst="line">
            <a:avLst/>
          </a:prstGeom>
          <a:noFill/>
          <a:ln w="28575">
            <a:solidFill>
              <a:srgbClr val="FFFF00"/>
            </a:solidFill>
            <a:round/>
            <a:headEnd/>
            <a:tailEnd/>
          </a:ln>
          <a:effectLst/>
        </p:spPr>
        <p:txBody>
          <a:bodyPr wrap="none" anchor="ctr"/>
          <a:lstStyle/>
          <a:p>
            <a:endParaRPr lang="en-US"/>
          </a:p>
        </p:txBody>
      </p:sp>
      <p:sp>
        <p:nvSpPr>
          <p:cNvPr id="1242707" name="Line 1619"/>
          <p:cNvSpPr>
            <a:spLocks noChangeShapeType="1"/>
          </p:cNvSpPr>
          <p:nvPr/>
        </p:nvSpPr>
        <p:spPr bwMode="auto">
          <a:xfrm flipV="1">
            <a:off x="2643187" y="5453062"/>
            <a:ext cx="0" cy="228600"/>
          </a:xfrm>
          <a:prstGeom prst="line">
            <a:avLst/>
          </a:prstGeom>
          <a:noFill/>
          <a:ln w="28575">
            <a:solidFill>
              <a:srgbClr val="FFFF00"/>
            </a:solidFill>
            <a:round/>
            <a:headEnd/>
            <a:tailEnd/>
          </a:ln>
          <a:effectLst/>
        </p:spPr>
        <p:txBody>
          <a:bodyPr wrap="none" anchor="ctr"/>
          <a:lstStyle/>
          <a:p>
            <a:endParaRPr lang="en-US"/>
          </a:p>
        </p:txBody>
      </p:sp>
      <p:sp>
        <p:nvSpPr>
          <p:cNvPr id="1242708" name="Line 1620"/>
          <p:cNvSpPr>
            <a:spLocks noChangeShapeType="1"/>
          </p:cNvSpPr>
          <p:nvPr/>
        </p:nvSpPr>
        <p:spPr bwMode="auto">
          <a:xfrm>
            <a:off x="3405187" y="4995862"/>
            <a:ext cx="228600" cy="0"/>
          </a:xfrm>
          <a:prstGeom prst="line">
            <a:avLst/>
          </a:prstGeom>
          <a:noFill/>
          <a:ln w="28575">
            <a:solidFill>
              <a:srgbClr val="FFFF00"/>
            </a:solidFill>
            <a:round/>
            <a:headEnd/>
            <a:tailEnd/>
          </a:ln>
          <a:effectLst/>
        </p:spPr>
        <p:txBody>
          <a:bodyPr wrap="none" anchor="ctr"/>
          <a:lstStyle/>
          <a:p>
            <a:endParaRPr lang="en-US"/>
          </a:p>
        </p:txBody>
      </p:sp>
      <p:sp>
        <p:nvSpPr>
          <p:cNvPr id="1242709" name="Line 1621"/>
          <p:cNvSpPr>
            <a:spLocks noChangeShapeType="1"/>
          </p:cNvSpPr>
          <p:nvPr/>
        </p:nvSpPr>
        <p:spPr bwMode="auto">
          <a:xfrm flipV="1">
            <a:off x="4243387" y="5453062"/>
            <a:ext cx="0" cy="152400"/>
          </a:xfrm>
          <a:prstGeom prst="line">
            <a:avLst/>
          </a:prstGeom>
          <a:noFill/>
          <a:ln w="28575">
            <a:solidFill>
              <a:srgbClr val="FFFF00"/>
            </a:solidFill>
            <a:round/>
            <a:headEnd/>
            <a:tailEnd/>
          </a:ln>
          <a:effectLst/>
        </p:spPr>
        <p:txBody>
          <a:bodyPr wrap="none" anchor="ctr"/>
          <a:lstStyle/>
          <a:p>
            <a:endParaRPr lang="en-US"/>
          </a:p>
        </p:txBody>
      </p:sp>
      <p:sp>
        <p:nvSpPr>
          <p:cNvPr id="1242710" name="Line 1622"/>
          <p:cNvSpPr>
            <a:spLocks noChangeShapeType="1"/>
          </p:cNvSpPr>
          <p:nvPr/>
        </p:nvSpPr>
        <p:spPr bwMode="auto">
          <a:xfrm>
            <a:off x="4852987" y="4995862"/>
            <a:ext cx="304800" cy="0"/>
          </a:xfrm>
          <a:prstGeom prst="line">
            <a:avLst/>
          </a:prstGeom>
          <a:noFill/>
          <a:ln w="28575">
            <a:solidFill>
              <a:srgbClr val="FFFF00"/>
            </a:solidFill>
            <a:round/>
            <a:headEnd/>
            <a:tailEnd/>
          </a:ln>
          <a:effectLst/>
        </p:spPr>
        <p:txBody>
          <a:bodyPr wrap="none" anchor="ctr"/>
          <a:lstStyle/>
          <a:p>
            <a:endParaRPr lang="en-US"/>
          </a:p>
        </p:txBody>
      </p:sp>
      <p:sp>
        <p:nvSpPr>
          <p:cNvPr id="1242711" name="Line 1623"/>
          <p:cNvSpPr>
            <a:spLocks noChangeShapeType="1"/>
          </p:cNvSpPr>
          <p:nvPr/>
        </p:nvSpPr>
        <p:spPr bwMode="auto">
          <a:xfrm flipH="1">
            <a:off x="5691187" y="4081462"/>
            <a:ext cx="228600" cy="533400"/>
          </a:xfrm>
          <a:prstGeom prst="line">
            <a:avLst/>
          </a:prstGeom>
          <a:noFill/>
          <a:ln w="28575">
            <a:solidFill>
              <a:srgbClr val="FFFF00"/>
            </a:solidFill>
            <a:round/>
            <a:headEnd/>
            <a:tailEnd/>
          </a:ln>
          <a:effectLst/>
        </p:spPr>
        <p:txBody>
          <a:bodyPr wrap="none" anchor="ctr"/>
          <a:lstStyle/>
          <a:p>
            <a:endParaRPr lang="en-US"/>
          </a:p>
        </p:txBody>
      </p:sp>
      <p:sp>
        <p:nvSpPr>
          <p:cNvPr id="1242712" name="Line 1624"/>
          <p:cNvSpPr>
            <a:spLocks noChangeShapeType="1"/>
          </p:cNvSpPr>
          <p:nvPr/>
        </p:nvSpPr>
        <p:spPr bwMode="auto">
          <a:xfrm flipV="1">
            <a:off x="5614987" y="3700462"/>
            <a:ext cx="914400" cy="76200"/>
          </a:xfrm>
          <a:prstGeom prst="line">
            <a:avLst/>
          </a:prstGeom>
          <a:noFill/>
          <a:ln w="28575">
            <a:solidFill>
              <a:srgbClr val="FFFF00"/>
            </a:solidFill>
            <a:round/>
            <a:headEnd/>
            <a:tailEnd/>
          </a:ln>
          <a:effectLst/>
        </p:spPr>
        <p:txBody>
          <a:bodyPr wrap="none" anchor="ctr"/>
          <a:lstStyle/>
          <a:p>
            <a:endParaRPr lang="en-US"/>
          </a:p>
        </p:txBody>
      </p:sp>
      <p:sp>
        <p:nvSpPr>
          <p:cNvPr id="1242713" name="Line 1625"/>
          <p:cNvSpPr>
            <a:spLocks noChangeShapeType="1"/>
          </p:cNvSpPr>
          <p:nvPr/>
        </p:nvSpPr>
        <p:spPr bwMode="auto">
          <a:xfrm>
            <a:off x="2719387" y="2557462"/>
            <a:ext cx="0" cy="152400"/>
          </a:xfrm>
          <a:prstGeom prst="line">
            <a:avLst/>
          </a:prstGeom>
          <a:noFill/>
          <a:ln w="28575">
            <a:solidFill>
              <a:srgbClr val="FFFF00"/>
            </a:solidFill>
            <a:round/>
            <a:headEnd/>
            <a:tailEnd/>
          </a:ln>
          <a:effectLst/>
        </p:spPr>
        <p:txBody>
          <a:bodyPr wrap="none" anchor="ctr"/>
          <a:lstStyle/>
          <a:p>
            <a:endParaRPr lang="en-US"/>
          </a:p>
        </p:txBody>
      </p:sp>
      <p:sp>
        <p:nvSpPr>
          <p:cNvPr id="1242714" name="Line 1626"/>
          <p:cNvSpPr>
            <a:spLocks noChangeShapeType="1"/>
          </p:cNvSpPr>
          <p:nvPr/>
        </p:nvSpPr>
        <p:spPr bwMode="auto">
          <a:xfrm>
            <a:off x="3405187" y="3167062"/>
            <a:ext cx="228600" cy="0"/>
          </a:xfrm>
          <a:prstGeom prst="line">
            <a:avLst/>
          </a:prstGeom>
          <a:noFill/>
          <a:ln w="28575">
            <a:solidFill>
              <a:srgbClr val="FFFF00"/>
            </a:solidFill>
            <a:round/>
            <a:headEnd/>
            <a:tailEnd/>
          </a:ln>
          <a:effectLst/>
        </p:spPr>
        <p:txBody>
          <a:bodyPr wrap="none" anchor="ctr"/>
          <a:lstStyle/>
          <a:p>
            <a:endParaRPr lang="en-US"/>
          </a:p>
        </p:txBody>
      </p:sp>
      <p:sp>
        <p:nvSpPr>
          <p:cNvPr id="1242715" name="Line 1627"/>
          <p:cNvSpPr>
            <a:spLocks noChangeShapeType="1"/>
          </p:cNvSpPr>
          <p:nvPr/>
        </p:nvSpPr>
        <p:spPr bwMode="auto">
          <a:xfrm>
            <a:off x="4852987" y="3167062"/>
            <a:ext cx="1143000" cy="304800"/>
          </a:xfrm>
          <a:prstGeom prst="line">
            <a:avLst/>
          </a:prstGeom>
          <a:noFill/>
          <a:ln w="28575">
            <a:solidFill>
              <a:srgbClr val="FFFF00"/>
            </a:solidFill>
            <a:round/>
            <a:headEnd/>
            <a:tailEnd/>
          </a:ln>
          <a:effectLst/>
        </p:spPr>
        <p:txBody>
          <a:bodyPr wrap="none" anchor="ctr"/>
          <a:lstStyle/>
          <a:p>
            <a:endParaRPr lang="en-US"/>
          </a:p>
        </p:txBody>
      </p:sp>
      <p:sp>
        <p:nvSpPr>
          <p:cNvPr id="1242716" name="Line 1628"/>
          <p:cNvSpPr>
            <a:spLocks noChangeShapeType="1"/>
          </p:cNvSpPr>
          <p:nvPr/>
        </p:nvSpPr>
        <p:spPr bwMode="auto">
          <a:xfrm>
            <a:off x="4471987" y="2557462"/>
            <a:ext cx="1676400" cy="228600"/>
          </a:xfrm>
          <a:prstGeom prst="line">
            <a:avLst/>
          </a:prstGeom>
          <a:noFill/>
          <a:ln w="28575">
            <a:solidFill>
              <a:srgbClr val="FFFF00"/>
            </a:solidFill>
            <a:round/>
            <a:headEnd/>
            <a:tailEnd/>
          </a:ln>
          <a:effectLst/>
        </p:spPr>
        <p:txBody>
          <a:bodyPr wrap="none" anchor="ctr"/>
          <a:lstStyle/>
          <a:p>
            <a:endParaRPr lang="en-US"/>
          </a:p>
        </p:txBody>
      </p:sp>
      <p:graphicFrame>
        <p:nvGraphicFramePr>
          <p:cNvPr id="1242717" name="Object 1629"/>
          <p:cNvGraphicFramePr>
            <a:graphicFrameLocks noChangeAspect="1"/>
          </p:cNvGraphicFramePr>
          <p:nvPr>
            <p:extLst>
              <p:ext uri="{D42A27DB-BD31-4B8C-83A1-F6EECF244321}">
                <p14:modId xmlns:p14="http://schemas.microsoft.com/office/powerpoint/2010/main" val="2542965426"/>
              </p:ext>
            </p:extLst>
          </p:nvPr>
        </p:nvGraphicFramePr>
        <p:xfrm>
          <a:off x="2033587" y="4538662"/>
          <a:ext cx="1371600" cy="917575"/>
        </p:xfrm>
        <a:graphic>
          <a:graphicData uri="http://schemas.openxmlformats.org/presentationml/2006/ole">
            <mc:AlternateContent xmlns:mc="http://schemas.openxmlformats.org/markup-compatibility/2006">
              <mc:Choice xmlns:v="urn:schemas-microsoft-com:vml" Requires="v">
                <p:oleObj spid="_x0000_s190936" name="Document" r:id="rId10" imgW="3734280" imgH="2495160" progId="Word.Document.8">
                  <p:embed/>
                </p:oleObj>
              </mc:Choice>
              <mc:Fallback>
                <p:oleObj name="Document" r:id="rId10" imgW="3734280" imgH="2495160" progId="Word.Documen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33587" y="4538662"/>
                        <a:ext cx="1371600" cy="91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42718" name="Line 1630"/>
          <p:cNvSpPr>
            <a:spLocks noChangeShapeType="1"/>
          </p:cNvSpPr>
          <p:nvPr/>
        </p:nvSpPr>
        <p:spPr bwMode="auto">
          <a:xfrm>
            <a:off x="6148387" y="2557462"/>
            <a:ext cx="152400" cy="76200"/>
          </a:xfrm>
          <a:prstGeom prst="line">
            <a:avLst/>
          </a:prstGeom>
          <a:noFill/>
          <a:ln w="28575">
            <a:solidFill>
              <a:srgbClr val="FFFF00"/>
            </a:solidFill>
            <a:round/>
            <a:headEnd/>
            <a:tailEnd/>
          </a:ln>
          <a:effectLst/>
        </p:spPr>
        <p:txBody>
          <a:bodyPr wrap="none" anchor="ctr"/>
          <a:lstStyle/>
          <a:p>
            <a:endParaRPr lang="en-US"/>
          </a:p>
        </p:txBody>
      </p:sp>
      <p:graphicFrame>
        <p:nvGraphicFramePr>
          <p:cNvPr id="1242719" name="Object 1631"/>
          <p:cNvGraphicFramePr>
            <a:graphicFrameLocks noChangeAspect="1"/>
          </p:cNvGraphicFramePr>
          <p:nvPr>
            <p:extLst>
              <p:ext uri="{D42A27DB-BD31-4B8C-83A1-F6EECF244321}">
                <p14:modId xmlns:p14="http://schemas.microsoft.com/office/powerpoint/2010/main" val="1241244026"/>
              </p:ext>
            </p:extLst>
          </p:nvPr>
        </p:nvGraphicFramePr>
        <p:xfrm>
          <a:off x="2033587" y="5605462"/>
          <a:ext cx="1373188" cy="909638"/>
        </p:xfrm>
        <a:graphic>
          <a:graphicData uri="http://schemas.openxmlformats.org/presentationml/2006/ole">
            <mc:AlternateContent xmlns:mc="http://schemas.openxmlformats.org/markup-compatibility/2006">
              <mc:Choice xmlns:v="urn:schemas-microsoft-com:vml" Requires="v">
                <p:oleObj spid="_x0000_s190937" name="Slide" r:id="rId12" imgW="5105520" imgH="3390840" progId="PowerPoint.Slide.8">
                  <p:embed/>
                </p:oleObj>
              </mc:Choice>
              <mc:Fallback>
                <p:oleObj name="Slide" r:id="rId12" imgW="5105520" imgH="3390840" progId="PowerPoint.Slide.8">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33587" y="5605462"/>
                        <a:ext cx="1373188"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0" name="Object 1632"/>
          <p:cNvGraphicFramePr>
            <a:graphicFrameLocks noChangeAspect="1"/>
          </p:cNvGraphicFramePr>
          <p:nvPr>
            <p:extLst>
              <p:ext uri="{D42A27DB-BD31-4B8C-83A1-F6EECF244321}">
                <p14:modId xmlns:p14="http://schemas.microsoft.com/office/powerpoint/2010/main" val="914703785"/>
              </p:ext>
            </p:extLst>
          </p:nvPr>
        </p:nvGraphicFramePr>
        <p:xfrm>
          <a:off x="3557587" y="4538662"/>
          <a:ext cx="1376363" cy="912813"/>
        </p:xfrm>
        <a:graphic>
          <a:graphicData uri="http://schemas.openxmlformats.org/presentationml/2006/ole">
            <mc:AlternateContent xmlns:mc="http://schemas.openxmlformats.org/markup-compatibility/2006">
              <mc:Choice xmlns:v="urn:schemas-microsoft-com:vml" Requires="v">
                <p:oleObj spid="_x0000_s190938" name="Slide" r:id="rId14" imgW="5086440" imgH="3381480" progId="PowerPoint.Slide.8">
                  <p:embed/>
                </p:oleObj>
              </mc:Choice>
              <mc:Fallback>
                <p:oleObj name="Slide" r:id="rId14" imgW="5086440" imgH="3381480" progId="PowerPoint.Slide.8">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57587" y="4538662"/>
                        <a:ext cx="1376363"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242721" name="Picture 1633" descr="oaKnee"/>
          <p:cNvPicPr>
            <a:picLocks noChangeAspect="1" noChangeArrowheads="1"/>
          </p:cNvPicPr>
          <p:nvPr/>
        </p:nvPicPr>
        <p:blipFill>
          <a:blip r:embed="rId16" cstate="print"/>
          <a:srcRect/>
          <a:stretch>
            <a:fillRect/>
          </a:stretch>
        </p:blipFill>
        <p:spPr bwMode="auto">
          <a:xfrm>
            <a:off x="5081587" y="5605462"/>
            <a:ext cx="1143000" cy="942975"/>
          </a:xfrm>
          <a:prstGeom prst="rect">
            <a:avLst/>
          </a:prstGeom>
          <a:noFill/>
        </p:spPr>
      </p:pic>
      <p:graphicFrame>
        <p:nvGraphicFramePr>
          <p:cNvPr id="1242722" name="Object 1634"/>
          <p:cNvGraphicFramePr>
            <a:graphicFrameLocks noChangeAspect="1"/>
          </p:cNvGraphicFramePr>
          <p:nvPr>
            <p:extLst>
              <p:ext uri="{D42A27DB-BD31-4B8C-83A1-F6EECF244321}">
                <p14:modId xmlns:p14="http://schemas.microsoft.com/office/powerpoint/2010/main" val="208065967"/>
              </p:ext>
            </p:extLst>
          </p:nvPr>
        </p:nvGraphicFramePr>
        <p:xfrm>
          <a:off x="5081587" y="4538662"/>
          <a:ext cx="742950" cy="914400"/>
        </p:xfrm>
        <a:graphic>
          <a:graphicData uri="http://schemas.openxmlformats.org/presentationml/2006/ole">
            <mc:AlternateContent xmlns:mc="http://schemas.openxmlformats.org/markup-compatibility/2006">
              <mc:Choice xmlns:v="urn:schemas-microsoft-com:vml" Requires="v">
                <p:oleObj spid="_x0000_s190939" name="Picture" r:id="rId17" imgW="2248560" imgH="2769120" progId="Word.Picture.8">
                  <p:embed/>
                </p:oleObj>
              </mc:Choice>
              <mc:Fallback>
                <p:oleObj name="Picture" r:id="rId17" imgW="2248560" imgH="2769120" progId="Word.Picture.8">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081587" y="4538662"/>
                        <a:ext cx="7429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3" name="Object 1635"/>
          <p:cNvGraphicFramePr>
            <a:graphicFrameLocks noChangeAspect="1"/>
          </p:cNvGraphicFramePr>
          <p:nvPr>
            <p:extLst>
              <p:ext uri="{D42A27DB-BD31-4B8C-83A1-F6EECF244321}">
                <p14:modId xmlns:p14="http://schemas.microsoft.com/office/powerpoint/2010/main" val="3036711232"/>
              </p:ext>
            </p:extLst>
          </p:nvPr>
        </p:nvGraphicFramePr>
        <p:xfrm>
          <a:off x="3557587" y="2709862"/>
          <a:ext cx="1371600" cy="909638"/>
        </p:xfrm>
        <a:graphic>
          <a:graphicData uri="http://schemas.openxmlformats.org/presentationml/2006/ole">
            <mc:AlternateContent xmlns:mc="http://schemas.openxmlformats.org/markup-compatibility/2006">
              <mc:Choice xmlns:v="urn:schemas-microsoft-com:vml" Requires="v">
                <p:oleObj spid="_x0000_s190940" name="Slide" r:id="rId19" imgW="5114880" imgH="3400560" progId="PowerPoint.Slide.8">
                  <p:embed/>
                </p:oleObj>
              </mc:Choice>
              <mc:Fallback>
                <p:oleObj name="Slide" r:id="rId19" imgW="5114880" imgH="3400560" progId="PowerPoint.Slide.8">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57587" y="2709862"/>
                        <a:ext cx="1371600"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4" name="Object 1636"/>
          <p:cNvGraphicFramePr>
            <a:graphicFrameLocks noChangeAspect="1"/>
          </p:cNvGraphicFramePr>
          <p:nvPr>
            <p:extLst>
              <p:ext uri="{D42A27DB-BD31-4B8C-83A1-F6EECF244321}">
                <p14:modId xmlns:p14="http://schemas.microsoft.com/office/powerpoint/2010/main" val="1129938892"/>
              </p:ext>
            </p:extLst>
          </p:nvPr>
        </p:nvGraphicFramePr>
        <p:xfrm>
          <a:off x="1981200" y="1719262"/>
          <a:ext cx="1368425" cy="906463"/>
        </p:xfrm>
        <a:graphic>
          <a:graphicData uri="http://schemas.openxmlformats.org/presentationml/2006/ole">
            <mc:AlternateContent xmlns:mc="http://schemas.openxmlformats.org/markup-compatibility/2006">
              <mc:Choice xmlns:v="urn:schemas-microsoft-com:vml" Requires="v">
                <p:oleObj spid="_x0000_s190941" name="Slide" r:id="rId21" imgW="5095800" imgH="3381480" progId="PowerPoint.Slide.8">
                  <p:embed/>
                </p:oleObj>
              </mc:Choice>
              <mc:Fallback>
                <p:oleObj name="Slide" r:id="rId21" imgW="5095800" imgH="3381480" progId="PowerPoint.Slide.8">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81200" y="1719262"/>
                        <a:ext cx="1368425" cy="90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5" name="Object 1637"/>
          <p:cNvGraphicFramePr>
            <a:graphicFrameLocks noChangeAspect="1"/>
          </p:cNvGraphicFramePr>
          <p:nvPr>
            <p:extLst>
              <p:ext uri="{D42A27DB-BD31-4B8C-83A1-F6EECF244321}">
                <p14:modId xmlns:p14="http://schemas.microsoft.com/office/powerpoint/2010/main" val="2157605808"/>
              </p:ext>
            </p:extLst>
          </p:nvPr>
        </p:nvGraphicFramePr>
        <p:xfrm>
          <a:off x="3505200" y="1719262"/>
          <a:ext cx="1371600" cy="896938"/>
        </p:xfrm>
        <a:graphic>
          <a:graphicData uri="http://schemas.openxmlformats.org/presentationml/2006/ole">
            <mc:AlternateContent xmlns:mc="http://schemas.openxmlformats.org/markup-compatibility/2006">
              <mc:Choice xmlns:v="urn:schemas-microsoft-com:vml" Requires="v">
                <p:oleObj spid="_x0000_s190942" name="Slide" r:id="rId23" imgW="5048280" imgH="3352680" progId="PowerPoint.Slide.8">
                  <p:embed/>
                </p:oleObj>
              </mc:Choice>
              <mc:Fallback>
                <p:oleObj name="Slide" r:id="rId23" imgW="5048280" imgH="3352680" progId="PowerPoint.Slide.8">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05200" y="1719262"/>
                        <a:ext cx="1371600"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42726" name="Object 1638"/>
          <p:cNvGraphicFramePr>
            <a:graphicFrameLocks noChangeAspect="1"/>
          </p:cNvGraphicFramePr>
          <p:nvPr>
            <p:extLst>
              <p:ext uri="{D42A27DB-BD31-4B8C-83A1-F6EECF244321}">
                <p14:modId xmlns:p14="http://schemas.microsoft.com/office/powerpoint/2010/main" val="2679083362"/>
              </p:ext>
            </p:extLst>
          </p:nvPr>
        </p:nvGraphicFramePr>
        <p:xfrm>
          <a:off x="4953000" y="1719262"/>
          <a:ext cx="1295400" cy="866775"/>
        </p:xfrm>
        <a:graphic>
          <a:graphicData uri="http://schemas.openxmlformats.org/presentationml/2006/ole">
            <mc:AlternateContent xmlns:mc="http://schemas.openxmlformats.org/markup-compatibility/2006">
              <mc:Choice xmlns:v="urn:schemas-microsoft-com:vml" Requires="v">
                <p:oleObj spid="_x0000_s190943" name="Document" r:id="rId26" imgW="3683520" imgH="2464560" progId="Word.Document.8">
                  <p:embed/>
                </p:oleObj>
              </mc:Choice>
              <mc:Fallback>
                <p:oleObj name="Document" r:id="rId26" imgW="3683520" imgH="2464560" progId="Word.Document.8">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53000" y="1719262"/>
                        <a:ext cx="12954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42728" name="Rectangle 1640"/>
          <p:cNvSpPr>
            <a:spLocks noGrp="1" noRot="1" noChangeArrowheads="1"/>
          </p:cNvSpPr>
          <p:nvPr>
            <p:ph type="title"/>
          </p:nvPr>
        </p:nvSpPr>
        <p:spPr>
          <a:xfrm>
            <a:off x="381000" y="230188"/>
            <a:ext cx="8382000" cy="1341906"/>
          </a:xfrm>
        </p:spPr>
        <p:txBody>
          <a:bodyPr/>
          <a:lstStyle/>
          <a:p>
            <a:r>
              <a:rPr lang="en-US" dirty="0" smtClean="0"/>
              <a:t>Work-Related</a:t>
            </a:r>
            <a:br>
              <a:rPr lang="en-US" dirty="0" smtClean="0"/>
            </a:br>
            <a:r>
              <a:rPr lang="en-US" dirty="0" smtClean="0"/>
              <a:t>Musculoskeletal Disorders (MSDs)</a:t>
            </a:r>
            <a:endParaRPr lang="en-US" dirty="0"/>
          </a:p>
        </p:txBody>
      </p:sp>
    </p:spTree>
    <p:extLst>
      <p:ext uri="{BB962C8B-B14F-4D97-AF65-F5344CB8AC3E}">
        <p14:creationId xmlns:p14="http://schemas.microsoft.com/office/powerpoint/2010/main" val="6854955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62" name="Rectangle 2"/>
          <p:cNvSpPr>
            <a:spLocks noGrp="1" noRot="1" noChangeArrowheads="1"/>
          </p:cNvSpPr>
          <p:nvPr>
            <p:ph type="title"/>
          </p:nvPr>
        </p:nvSpPr>
        <p:spPr>
          <a:xfrm>
            <a:off x="381000" y="230188"/>
            <a:ext cx="8382000" cy="1329595"/>
          </a:xfrm>
        </p:spPr>
        <p:txBody>
          <a:bodyPr/>
          <a:lstStyle/>
          <a:p>
            <a:r>
              <a:rPr lang="en-US" dirty="0" smtClean="0"/>
              <a:t>Work-Related MSDs:</a:t>
            </a:r>
            <a:br>
              <a:rPr lang="en-US" dirty="0" smtClean="0"/>
            </a:br>
            <a:r>
              <a:rPr lang="en-US" dirty="0" smtClean="0"/>
              <a:t>Also Known As…</a:t>
            </a:r>
            <a:endParaRPr lang="en-US" dirty="0"/>
          </a:p>
        </p:txBody>
      </p:sp>
      <p:sp>
        <p:nvSpPr>
          <p:cNvPr id="1269763" name="Rectangle 3"/>
          <p:cNvSpPr>
            <a:spLocks noGrp="1" noChangeArrowheads="1"/>
          </p:cNvSpPr>
          <p:nvPr>
            <p:ph type="body" idx="1"/>
          </p:nvPr>
        </p:nvSpPr>
        <p:spPr/>
        <p:txBody>
          <a:bodyPr/>
          <a:lstStyle/>
          <a:p>
            <a:r>
              <a:rPr lang="en-US" smtClean="0"/>
              <a:t>Occupational MSDs</a:t>
            </a:r>
          </a:p>
          <a:p>
            <a:r>
              <a:rPr lang="en-US" smtClean="0"/>
              <a:t>Repetitive Strain Injuries</a:t>
            </a:r>
          </a:p>
          <a:p>
            <a:r>
              <a:rPr lang="en-US" smtClean="0"/>
              <a:t>Repetitive Motion Disorders</a:t>
            </a:r>
          </a:p>
          <a:p>
            <a:r>
              <a:rPr lang="en-US" smtClean="0"/>
              <a:t>Cumulative Trauma Disorders</a:t>
            </a:r>
          </a:p>
          <a:p>
            <a:r>
              <a:rPr lang="en-US" smtClean="0"/>
              <a:t>Overuse Syndromes</a:t>
            </a:r>
          </a:p>
          <a:p>
            <a:endParaRPr lang="en-US"/>
          </a:p>
        </p:txBody>
      </p:sp>
    </p:spTree>
    <p:extLst>
      <p:ext uri="{BB962C8B-B14F-4D97-AF65-F5344CB8AC3E}">
        <p14:creationId xmlns:p14="http://schemas.microsoft.com/office/powerpoint/2010/main" val="357846670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69763">
                                            <p:txEl>
                                              <p:pRg st="0" end="0"/>
                                            </p:txEl>
                                          </p:spTgt>
                                        </p:tgtEl>
                                        <p:attrNameLst>
                                          <p:attrName>style.visibility</p:attrName>
                                        </p:attrNameLst>
                                      </p:cBhvr>
                                      <p:to>
                                        <p:strVal val="visible"/>
                                      </p:to>
                                    </p:set>
                                    <p:animEffect transition="in" filter="wipe(up)">
                                      <p:cBhvr>
                                        <p:cTn id="7" dur="500"/>
                                        <p:tgtEl>
                                          <p:spTgt spid="12697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69763">
                                            <p:txEl>
                                              <p:pRg st="1" end="1"/>
                                            </p:txEl>
                                          </p:spTgt>
                                        </p:tgtEl>
                                        <p:attrNameLst>
                                          <p:attrName>style.visibility</p:attrName>
                                        </p:attrNameLst>
                                      </p:cBhvr>
                                      <p:to>
                                        <p:strVal val="visible"/>
                                      </p:to>
                                    </p:set>
                                    <p:animEffect transition="in" filter="wipe(up)">
                                      <p:cBhvr>
                                        <p:cTn id="12" dur="500"/>
                                        <p:tgtEl>
                                          <p:spTgt spid="12697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69763">
                                            <p:txEl>
                                              <p:pRg st="2" end="2"/>
                                            </p:txEl>
                                          </p:spTgt>
                                        </p:tgtEl>
                                        <p:attrNameLst>
                                          <p:attrName>style.visibility</p:attrName>
                                        </p:attrNameLst>
                                      </p:cBhvr>
                                      <p:to>
                                        <p:strVal val="visible"/>
                                      </p:to>
                                    </p:set>
                                    <p:animEffect transition="in" filter="wipe(up)">
                                      <p:cBhvr>
                                        <p:cTn id="17" dur="500"/>
                                        <p:tgtEl>
                                          <p:spTgt spid="12697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69763">
                                            <p:txEl>
                                              <p:pRg st="3" end="3"/>
                                            </p:txEl>
                                          </p:spTgt>
                                        </p:tgtEl>
                                        <p:attrNameLst>
                                          <p:attrName>style.visibility</p:attrName>
                                        </p:attrNameLst>
                                      </p:cBhvr>
                                      <p:to>
                                        <p:strVal val="visible"/>
                                      </p:to>
                                    </p:set>
                                    <p:animEffect transition="in" filter="wipe(up)">
                                      <p:cBhvr>
                                        <p:cTn id="22" dur="500"/>
                                        <p:tgtEl>
                                          <p:spTgt spid="12697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69763">
                                            <p:txEl>
                                              <p:pRg st="4" end="4"/>
                                            </p:txEl>
                                          </p:spTgt>
                                        </p:tgtEl>
                                        <p:attrNameLst>
                                          <p:attrName>style.visibility</p:attrName>
                                        </p:attrNameLst>
                                      </p:cBhvr>
                                      <p:to>
                                        <p:strVal val="visible"/>
                                      </p:to>
                                    </p:set>
                                    <p:animEffect transition="in" filter="wipe(up)">
                                      <p:cBhvr>
                                        <p:cTn id="27" dur="500"/>
                                        <p:tgtEl>
                                          <p:spTgt spid="12697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3"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62" name="Rectangle 2"/>
          <p:cNvSpPr>
            <a:spLocks noGrp="1" noRot="1" noChangeArrowheads="1"/>
          </p:cNvSpPr>
          <p:nvPr>
            <p:ph type="title"/>
          </p:nvPr>
        </p:nvSpPr>
        <p:spPr>
          <a:xfrm>
            <a:off x="381000" y="230188"/>
            <a:ext cx="8382000" cy="1329595"/>
          </a:xfrm>
        </p:spPr>
        <p:txBody>
          <a:bodyPr/>
          <a:lstStyle/>
          <a:p>
            <a:r>
              <a:rPr lang="en-US" dirty="0" smtClean="0"/>
              <a:t>Work-Related MSDs:</a:t>
            </a:r>
            <a:br>
              <a:rPr lang="en-US" dirty="0" smtClean="0"/>
            </a:br>
            <a:r>
              <a:rPr lang="en-US" dirty="0" smtClean="0"/>
              <a:t>Just the Facts</a:t>
            </a:r>
            <a:endParaRPr lang="en-US" dirty="0"/>
          </a:p>
        </p:txBody>
      </p:sp>
      <p:sp>
        <p:nvSpPr>
          <p:cNvPr id="1269763" name="Rectangle 3"/>
          <p:cNvSpPr>
            <a:spLocks noGrp="1" noChangeArrowheads="1"/>
          </p:cNvSpPr>
          <p:nvPr>
            <p:ph type="body" idx="1"/>
          </p:nvPr>
        </p:nvSpPr>
        <p:spPr>
          <a:xfrm>
            <a:off x="381000" y="1599138"/>
            <a:ext cx="8382000" cy="4926477"/>
          </a:xfrm>
        </p:spPr>
        <p:txBody>
          <a:bodyPr/>
          <a:lstStyle/>
          <a:p>
            <a:r>
              <a:rPr lang="en-US" dirty="0" smtClean="0"/>
              <a:t>33% of all workplace injuries and illnesses are MSDs</a:t>
            </a:r>
          </a:p>
          <a:p>
            <a:r>
              <a:rPr lang="en-US" dirty="0" smtClean="0"/>
              <a:t>$1 out of every $3 spent on workers compensation is for MSDs</a:t>
            </a:r>
          </a:p>
          <a:p>
            <a:r>
              <a:rPr lang="en-US" dirty="0" smtClean="0"/>
              <a:t>Often underreported</a:t>
            </a:r>
          </a:p>
          <a:p>
            <a:pPr lvl="1"/>
            <a:r>
              <a:rPr lang="en-US" dirty="0" smtClean="0"/>
              <a:t>“Just part of the job”</a:t>
            </a:r>
          </a:p>
          <a:p>
            <a:pPr lvl="1"/>
            <a:r>
              <a:rPr lang="en-US" dirty="0" smtClean="0"/>
              <a:t>Fear of repercussions</a:t>
            </a:r>
          </a:p>
          <a:p>
            <a:r>
              <a:rPr lang="en-US" dirty="0" smtClean="0"/>
              <a:t>Most MSDs heal quickly</a:t>
            </a:r>
          </a:p>
          <a:p>
            <a:pPr marL="517525" lvl="1" indent="0">
              <a:buNone/>
            </a:pPr>
            <a:endParaRPr lang="en-US" dirty="0" smtClean="0"/>
          </a:p>
          <a:p>
            <a:endParaRPr lang="en-US" dirty="0"/>
          </a:p>
        </p:txBody>
      </p:sp>
    </p:spTree>
    <p:extLst>
      <p:ext uri="{BB962C8B-B14F-4D97-AF65-F5344CB8AC3E}">
        <p14:creationId xmlns:p14="http://schemas.microsoft.com/office/powerpoint/2010/main" val="261119033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69763">
                                            <p:txEl>
                                              <p:pRg st="0" end="0"/>
                                            </p:txEl>
                                          </p:spTgt>
                                        </p:tgtEl>
                                        <p:attrNameLst>
                                          <p:attrName>style.visibility</p:attrName>
                                        </p:attrNameLst>
                                      </p:cBhvr>
                                      <p:to>
                                        <p:strVal val="visible"/>
                                      </p:to>
                                    </p:set>
                                    <p:animEffect transition="in" filter="wipe(up)">
                                      <p:cBhvr>
                                        <p:cTn id="7" dur="500"/>
                                        <p:tgtEl>
                                          <p:spTgt spid="12697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69763">
                                            <p:txEl>
                                              <p:pRg st="1" end="1"/>
                                            </p:txEl>
                                          </p:spTgt>
                                        </p:tgtEl>
                                        <p:attrNameLst>
                                          <p:attrName>style.visibility</p:attrName>
                                        </p:attrNameLst>
                                      </p:cBhvr>
                                      <p:to>
                                        <p:strVal val="visible"/>
                                      </p:to>
                                    </p:set>
                                    <p:animEffect transition="in" filter="wipe(up)">
                                      <p:cBhvr>
                                        <p:cTn id="12" dur="500"/>
                                        <p:tgtEl>
                                          <p:spTgt spid="12697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69763">
                                            <p:txEl>
                                              <p:pRg st="2" end="2"/>
                                            </p:txEl>
                                          </p:spTgt>
                                        </p:tgtEl>
                                        <p:attrNameLst>
                                          <p:attrName>style.visibility</p:attrName>
                                        </p:attrNameLst>
                                      </p:cBhvr>
                                      <p:to>
                                        <p:strVal val="visible"/>
                                      </p:to>
                                    </p:set>
                                    <p:animEffect transition="in" filter="wipe(up)">
                                      <p:cBhvr>
                                        <p:cTn id="17" dur="500"/>
                                        <p:tgtEl>
                                          <p:spTgt spid="126976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269763">
                                            <p:txEl>
                                              <p:pRg st="3" end="3"/>
                                            </p:txEl>
                                          </p:spTgt>
                                        </p:tgtEl>
                                        <p:attrNameLst>
                                          <p:attrName>style.visibility</p:attrName>
                                        </p:attrNameLst>
                                      </p:cBhvr>
                                      <p:to>
                                        <p:strVal val="visible"/>
                                      </p:to>
                                    </p:set>
                                    <p:animEffect transition="in" filter="wipe(up)">
                                      <p:cBhvr>
                                        <p:cTn id="20" dur="500"/>
                                        <p:tgtEl>
                                          <p:spTgt spid="126976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69763">
                                            <p:txEl>
                                              <p:pRg st="4" end="4"/>
                                            </p:txEl>
                                          </p:spTgt>
                                        </p:tgtEl>
                                        <p:attrNameLst>
                                          <p:attrName>style.visibility</p:attrName>
                                        </p:attrNameLst>
                                      </p:cBhvr>
                                      <p:to>
                                        <p:strVal val="visible"/>
                                      </p:to>
                                    </p:set>
                                    <p:animEffect transition="in" filter="wipe(up)">
                                      <p:cBhvr>
                                        <p:cTn id="23" dur="500"/>
                                        <p:tgtEl>
                                          <p:spTgt spid="126976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269763">
                                            <p:txEl>
                                              <p:pRg st="5" end="5"/>
                                            </p:txEl>
                                          </p:spTgt>
                                        </p:tgtEl>
                                        <p:attrNameLst>
                                          <p:attrName>style.visibility</p:attrName>
                                        </p:attrNameLst>
                                      </p:cBhvr>
                                      <p:to>
                                        <p:strVal val="visible"/>
                                      </p:to>
                                    </p:set>
                                    <p:animEffect transition="in" filter="wipe(up)">
                                      <p:cBhvr>
                                        <p:cTn id="28" dur="500"/>
                                        <p:tgtEl>
                                          <p:spTgt spid="12697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3"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8" name="Rectangle 2"/>
          <p:cNvSpPr>
            <a:spLocks noGrp="1" noRot="1" noChangeArrowheads="1"/>
          </p:cNvSpPr>
          <p:nvPr>
            <p:ph type="title"/>
          </p:nvPr>
        </p:nvSpPr>
        <p:spPr>
          <a:xfrm>
            <a:off x="381000" y="230188"/>
            <a:ext cx="8382000" cy="677108"/>
          </a:xfrm>
        </p:spPr>
        <p:txBody>
          <a:bodyPr/>
          <a:lstStyle/>
          <a:p>
            <a:r>
              <a:rPr lang="en-US" dirty="0" smtClean="0"/>
              <a:t>Common Work-Related MSDs </a:t>
            </a:r>
            <a:endParaRPr lang="en-US" dirty="0"/>
          </a:p>
        </p:txBody>
      </p:sp>
      <p:sp>
        <p:nvSpPr>
          <p:cNvPr id="1243139" name="Rectangle 3"/>
          <p:cNvSpPr>
            <a:spLocks noGrp="1" noChangeArrowheads="1"/>
          </p:cNvSpPr>
          <p:nvPr>
            <p:ph type="body" idx="1"/>
          </p:nvPr>
        </p:nvSpPr>
        <p:spPr>
          <a:xfrm>
            <a:off x="381000" y="1599138"/>
            <a:ext cx="8382000" cy="1526572"/>
          </a:xfrm>
        </p:spPr>
        <p:txBody>
          <a:bodyPr/>
          <a:lstStyle/>
          <a:p>
            <a:r>
              <a:rPr lang="en-US" dirty="0" smtClean="0"/>
              <a:t>Low back disorders</a:t>
            </a:r>
          </a:p>
          <a:p>
            <a:r>
              <a:rPr lang="en-US" dirty="0" smtClean="0"/>
              <a:t>Carpal tunnel syndrome</a:t>
            </a:r>
          </a:p>
          <a:p>
            <a:r>
              <a:rPr lang="en-US" dirty="0" smtClean="0"/>
              <a:t>Rotator cuff  injury</a:t>
            </a:r>
            <a:endParaRPr lang="en-US" dirty="0"/>
          </a:p>
        </p:txBody>
      </p:sp>
    </p:spTree>
    <p:extLst>
      <p:ext uri="{BB962C8B-B14F-4D97-AF65-F5344CB8AC3E}">
        <p14:creationId xmlns:p14="http://schemas.microsoft.com/office/powerpoint/2010/main" val="403949533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3139">
                                            <p:txEl>
                                              <p:pRg st="0" end="0"/>
                                            </p:txEl>
                                          </p:spTgt>
                                        </p:tgtEl>
                                        <p:attrNameLst>
                                          <p:attrName>style.visibility</p:attrName>
                                        </p:attrNameLst>
                                      </p:cBhvr>
                                      <p:to>
                                        <p:strVal val="visible"/>
                                      </p:to>
                                    </p:set>
                                    <p:anim calcmode="lin" valueType="num">
                                      <p:cBhvr additive="base">
                                        <p:cTn id="7" dur="500" fill="hold"/>
                                        <p:tgtEl>
                                          <p:spTgt spid="12431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431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43139">
                                            <p:txEl>
                                              <p:pRg st="1" end="1"/>
                                            </p:txEl>
                                          </p:spTgt>
                                        </p:tgtEl>
                                        <p:attrNameLst>
                                          <p:attrName>style.visibility</p:attrName>
                                        </p:attrNameLst>
                                      </p:cBhvr>
                                      <p:to>
                                        <p:strVal val="visible"/>
                                      </p:to>
                                    </p:set>
                                    <p:anim calcmode="lin" valueType="num">
                                      <p:cBhvr additive="base">
                                        <p:cTn id="13" dur="500" fill="hold"/>
                                        <p:tgtEl>
                                          <p:spTgt spid="12431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431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43139">
                                            <p:txEl>
                                              <p:pRg st="2" end="2"/>
                                            </p:txEl>
                                          </p:spTgt>
                                        </p:tgtEl>
                                        <p:attrNameLst>
                                          <p:attrName>style.visibility</p:attrName>
                                        </p:attrNameLst>
                                      </p:cBhvr>
                                      <p:to>
                                        <p:strVal val="visible"/>
                                      </p:to>
                                    </p:set>
                                    <p:anim calcmode="lin" valueType="num">
                                      <p:cBhvr additive="base">
                                        <p:cTn id="19" dur="500" fill="hold"/>
                                        <p:tgtEl>
                                          <p:spTgt spid="124313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4313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3139"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Common Work-Related</a:t>
            </a:r>
            <a:br>
              <a:rPr lang="en-US" dirty="0" smtClean="0"/>
            </a:br>
            <a:r>
              <a:rPr lang="en-US" dirty="0" smtClean="0"/>
              <a:t>Musculoskeletal Disorders</a:t>
            </a:r>
            <a:endParaRPr lang="en-US" dirty="0"/>
          </a:p>
        </p:txBody>
      </p:sp>
    </p:spTree>
    <p:extLst>
      <p:ext uri="{BB962C8B-B14F-4D97-AF65-F5344CB8AC3E}">
        <p14:creationId xmlns:p14="http://schemas.microsoft.com/office/powerpoint/2010/main" val="3638967979"/>
      </p:ext>
    </p:extLst>
  </p:cSld>
  <p:clrMapOvr>
    <a:masterClrMapping/>
  </p:clrMapOvr>
  <p:transition xmlns:p14="http://schemas.microsoft.com/office/powerpoint/2010/mai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108"/>
          </a:xfrm>
        </p:spPr>
        <p:txBody>
          <a:bodyPr/>
          <a:lstStyle/>
          <a:p>
            <a:r>
              <a:rPr lang="en-US" dirty="0" smtClean="0"/>
              <a:t>Low Back Disorders</a:t>
            </a:r>
            <a:endParaRPr lang="en-US" dirty="0"/>
          </a:p>
        </p:txBody>
      </p:sp>
      <p:sp>
        <p:nvSpPr>
          <p:cNvPr id="3" name="Content Placeholder 2"/>
          <p:cNvSpPr>
            <a:spLocks noGrp="1"/>
          </p:cNvSpPr>
          <p:nvPr>
            <p:ph idx="1"/>
          </p:nvPr>
        </p:nvSpPr>
        <p:spPr>
          <a:xfrm>
            <a:off x="381000" y="1599138"/>
            <a:ext cx="8382000" cy="3159839"/>
          </a:xfrm>
        </p:spPr>
        <p:txBody>
          <a:bodyPr/>
          <a:lstStyle/>
          <a:p>
            <a:r>
              <a:rPr lang="en-US" dirty="0" smtClean="0"/>
              <a:t>Most common MSD</a:t>
            </a:r>
          </a:p>
          <a:p>
            <a:r>
              <a:rPr lang="en-US" dirty="0" smtClean="0"/>
              <a:t>About  1/3 of all worker’s comp cases</a:t>
            </a:r>
          </a:p>
          <a:p>
            <a:r>
              <a:rPr lang="en-US" dirty="0" smtClean="0"/>
              <a:t>33% more expensive than other time-loss claims</a:t>
            </a:r>
          </a:p>
          <a:p>
            <a:r>
              <a:rPr lang="en-US" dirty="0" smtClean="0"/>
              <a:t>Worse between ages 35- 55 years old</a:t>
            </a:r>
          </a:p>
          <a:p>
            <a:r>
              <a:rPr lang="en-US" dirty="0" smtClean="0"/>
              <a:t>Leading cause of disability in persons under 45</a:t>
            </a:r>
          </a:p>
          <a:p>
            <a:r>
              <a:rPr lang="en-US" dirty="0" smtClean="0"/>
              <a:t>Back injuries commonly reoccur</a:t>
            </a:r>
            <a:endParaRPr lang="en-US" dirty="0"/>
          </a:p>
        </p:txBody>
      </p:sp>
    </p:spTree>
    <p:extLst>
      <p:ext uri="{BB962C8B-B14F-4D97-AF65-F5344CB8AC3E}">
        <p14:creationId xmlns:p14="http://schemas.microsoft.com/office/powerpoint/2010/main" val="757296634"/>
      </p:ext>
    </p:extLst>
  </p:cSld>
  <p:clrMapOvr>
    <a:masterClrMapping/>
  </p:clrMapOvr>
  <p:transition xmlns:p14="http://schemas.microsoft.com/office/powerpoint/2010/mai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3" name="Picture 3" descr="LB anat"/>
          <p:cNvPicPr>
            <a:picLocks noChangeAspect="1" noChangeArrowheads="1"/>
          </p:cNvPicPr>
          <p:nvPr/>
        </p:nvPicPr>
        <p:blipFill>
          <a:blip r:embed="rId3" cstate="print"/>
          <a:srcRect/>
          <a:stretch>
            <a:fillRect/>
          </a:stretch>
        </p:blipFill>
        <p:spPr bwMode="auto">
          <a:xfrm>
            <a:off x="1252537" y="1079500"/>
            <a:ext cx="6672263" cy="5003800"/>
          </a:xfrm>
          <a:prstGeom prst="rect">
            <a:avLst/>
          </a:prstGeom>
          <a:noFill/>
        </p:spPr>
      </p:pic>
    </p:spTree>
    <p:extLst>
      <p:ext uri="{BB962C8B-B14F-4D97-AF65-F5344CB8AC3E}">
        <p14:creationId xmlns:p14="http://schemas.microsoft.com/office/powerpoint/2010/main" val="165138701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244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4" name="Picture 4" descr="lb anat2"/>
          <p:cNvPicPr>
            <a:picLocks noChangeAspect="1" noChangeArrowheads="1"/>
          </p:cNvPicPr>
          <p:nvPr/>
        </p:nvPicPr>
        <p:blipFill>
          <a:blip r:embed="rId3" cstate="print"/>
          <a:srcRect/>
          <a:stretch>
            <a:fillRect/>
          </a:stretch>
        </p:blipFill>
        <p:spPr bwMode="auto">
          <a:xfrm>
            <a:off x="1295400" y="1110456"/>
            <a:ext cx="6591300" cy="4941888"/>
          </a:xfrm>
          <a:prstGeom prst="rect">
            <a:avLst/>
          </a:prstGeom>
          <a:noFill/>
        </p:spPr>
      </p:pic>
    </p:spTree>
    <p:extLst>
      <p:ext uri="{BB962C8B-B14F-4D97-AF65-F5344CB8AC3E}">
        <p14:creationId xmlns:p14="http://schemas.microsoft.com/office/powerpoint/2010/main" val="225954890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4"/>
                                        </p:tgtEl>
                                        <p:attrNameLst>
                                          <p:attrName>style.visibility</p:attrName>
                                        </p:attrNameLst>
                                      </p:cBhvr>
                                      <p:to>
                                        <p:strVal val="visible"/>
                                      </p:to>
                                    </p:set>
                                    <p:animEffect transition="in" filter="box(in)">
                                      <p:cBhvr>
                                        <p:cTn id="7" dur="500"/>
                                        <p:tgtEl>
                                          <p:spTgt spid="1244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5" name="Picture 5" descr="disc sagittal"/>
          <p:cNvPicPr>
            <a:picLocks noChangeAspect="1" noChangeArrowheads="1"/>
          </p:cNvPicPr>
          <p:nvPr/>
        </p:nvPicPr>
        <p:blipFill>
          <a:blip r:embed="rId3" cstate="print"/>
          <a:srcRect/>
          <a:stretch>
            <a:fillRect/>
          </a:stretch>
        </p:blipFill>
        <p:spPr bwMode="auto">
          <a:xfrm>
            <a:off x="1295400" y="1109662"/>
            <a:ext cx="6591300" cy="4943475"/>
          </a:xfrm>
          <a:prstGeom prst="rect">
            <a:avLst/>
          </a:prstGeom>
          <a:noFill/>
        </p:spPr>
      </p:pic>
    </p:spTree>
    <p:extLst>
      <p:ext uri="{BB962C8B-B14F-4D97-AF65-F5344CB8AC3E}">
        <p14:creationId xmlns:p14="http://schemas.microsoft.com/office/powerpoint/2010/main" val="296736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5"/>
                                        </p:tgtEl>
                                        <p:attrNameLst>
                                          <p:attrName>style.visibility</p:attrName>
                                        </p:attrNameLst>
                                      </p:cBhvr>
                                      <p:to>
                                        <p:strVal val="visible"/>
                                      </p:to>
                                    </p:set>
                                    <p:animEffect transition="in" filter="box(in)">
                                      <p:cBhvr>
                                        <p:cTn id="7" dur="500"/>
                                        <p:tgtEl>
                                          <p:spTgt spid="1244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Why do Ergonomics?</a:t>
            </a:r>
            <a:endParaRPr lang="en-US" dirty="0"/>
          </a:p>
        </p:txBody>
      </p:sp>
    </p:spTree>
    <p:extLst>
      <p:ext uri="{BB962C8B-B14F-4D97-AF65-F5344CB8AC3E}">
        <p14:creationId xmlns:p14="http://schemas.microsoft.com/office/powerpoint/2010/main" val="2677657878"/>
      </p:ext>
    </p:extLst>
  </p:cSld>
  <p:clrMapOvr>
    <a:masterClrMapping/>
  </p:clrMapOvr>
  <p:transition xmlns:p14="http://schemas.microsoft.com/office/powerpoint/2010/mai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Rot="1" noChangeArrowheads="1"/>
          </p:cNvSpPr>
          <p:nvPr>
            <p:ph type="title"/>
          </p:nvPr>
        </p:nvSpPr>
        <p:spPr>
          <a:xfrm>
            <a:off x="685800" y="304800"/>
            <a:ext cx="7772400" cy="1143000"/>
          </a:xfrm>
        </p:spPr>
        <p:txBody>
          <a:bodyPr/>
          <a:lstStyle/>
          <a:p>
            <a:r>
              <a:rPr lang="en-US" b="0"/>
              <a:t>The Low Back</a:t>
            </a:r>
          </a:p>
        </p:txBody>
      </p:sp>
      <p:pic>
        <p:nvPicPr>
          <p:cNvPr id="1244166" name="Picture 6" descr="disc"/>
          <p:cNvPicPr>
            <a:picLocks noChangeAspect="1" noChangeArrowheads="1"/>
          </p:cNvPicPr>
          <p:nvPr/>
        </p:nvPicPr>
        <p:blipFill>
          <a:blip r:embed="rId3" cstate="print"/>
          <a:srcRect/>
          <a:stretch>
            <a:fillRect/>
          </a:stretch>
        </p:blipFill>
        <p:spPr bwMode="auto">
          <a:xfrm>
            <a:off x="1265237" y="1112837"/>
            <a:ext cx="6583363" cy="4937125"/>
          </a:xfrm>
          <a:prstGeom prst="rect">
            <a:avLst/>
          </a:prstGeom>
          <a:noFill/>
        </p:spPr>
      </p:pic>
    </p:spTree>
    <p:extLst>
      <p:ext uri="{BB962C8B-B14F-4D97-AF65-F5344CB8AC3E}">
        <p14:creationId xmlns:p14="http://schemas.microsoft.com/office/powerpoint/2010/main" val="397603340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44166"/>
                                        </p:tgtEl>
                                        <p:attrNameLst>
                                          <p:attrName>style.visibility</p:attrName>
                                        </p:attrNameLst>
                                      </p:cBhvr>
                                      <p:to>
                                        <p:strVal val="visible"/>
                                      </p:to>
                                    </p:set>
                                    <p:animEffect transition="in" filter="box(in)">
                                      <p:cBhvr>
                                        <p:cTn id="7" dur="500"/>
                                        <p:tgtEl>
                                          <p:spTgt spid="1244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621" y="1452947"/>
            <a:ext cx="3880909" cy="359015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7390" y="4191000"/>
            <a:ext cx="2884419" cy="2378381"/>
          </a:xfrm>
          <a:prstGeom prst="rect">
            <a:avLst/>
          </a:prstGeom>
        </p:spPr>
      </p:pic>
      <p:sp>
        <p:nvSpPr>
          <p:cNvPr id="1270788" name="Rectangle 4"/>
          <p:cNvSpPr>
            <a:spLocks noGrp="1" noRot="1" noChangeArrowheads="1"/>
          </p:cNvSpPr>
          <p:nvPr>
            <p:ph type="title"/>
          </p:nvPr>
        </p:nvSpPr>
        <p:spPr/>
        <p:txBody>
          <a:bodyPr/>
          <a:lstStyle/>
          <a:p>
            <a:r>
              <a:rPr lang="en-US" dirty="0"/>
              <a:t>Low Back </a:t>
            </a:r>
            <a:r>
              <a:rPr lang="en-US" dirty="0" smtClean="0"/>
              <a:t>Disorders</a:t>
            </a:r>
            <a:br>
              <a:rPr lang="en-US" dirty="0" smtClean="0"/>
            </a:br>
            <a:r>
              <a:rPr lang="en-US" dirty="0" smtClean="0"/>
              <a:t>What are the Causes?</a:t>
            </a:r>
            <a:endParaRPr lang="en-US" dirty="0"/>
          </a:p>
        </p:txBody>
      </p:sp>
      <p:pic>
        <p:nvPicPr>
          <p:cNvPr id="4" name="Picture 3" descr="dough lift.jpg"/>
          <p:cNvPicPr>
            <a:picLocks noChangeAspect="1"/>
          </p:cNvPicPr>
          <p:nvPr/>
        </p:nvPicPr>
        <p:blipFill rotWithShape="1">
          <a:blip r:embed="rId5">
            <a:extLst>
              <a:ext uri="{28A0092B-C50C-407E-A947-70E740481C1C}">
                <a14:useLocalDpi xmlns:a14="http://schemas.microsoft.com/office/drawing/2010/main" val="0"/>
              </a:ext>
            </a:extLst>
          </a:blip>
          <a:srcRect r="20509"/>
          <a:stretch/>
        </p:blipFill>
        <p:spPr>
          <a:xfrm>
            <a:off x="24798" y="1524000"/>
            <a:ext cx="3966411" cy="3234590"/>
          </a:xfrm>
          <a:prstGeom prst="rect">
            <a:avLst/>
          </a:prstGeom>
        </p:spPr>
      </p:pic>
    </p:spTree>
    <p:extLst>
      <p:ext uri="{BB962C8B-B14F-4D97-AF65-F5344CB8AC3E}">
        <p14:creationId xmlns:p14="http://schemas.microsoft.com/office/powerpoint/2010/main" val="27377358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13" name="Rectangle 5"/>
          <p:cNvSpPr>
            <a:spLocks noGrp="1" noRot="1" noChangeArrowheads="1"/>
          </p:cNvSpPr>
          <p:nvPr>
            <p:ph type="title"/>
          </p:nvPr>
        </p:nvSpPr>
        <p:spPr>
          <a:xfrm>
            <a:off x="381000" y="230188"/>
            <a:ext cx="8382000" cy="677108"/>
          </a:xfrm>
        </p:spPr>
        <p:txBody>
          <a:bodyPr/>
          <a:lstStyle/>
          <a:p>
            <a:r>
              <a:rPr lang="en-US" dirty="0" smtClean="0"/>
              <a:t>Back Posture </a:t>
            </a:r>
            <a:r>
              <a:rPr lang="en-US" dirty="0"/>
              <a:t>and </a:t>
            </a:r>
            <a:r>
              <a:rPr lang="en-US" dirty="0" smtClean="0"/>
              <a:t>Disc Pressure</a:t>
            </a:r>
            <a:endParaRPr lang="en-US" dirty="0"/>
          </a:p>
        </p:txBody>
      </p:sp>
      <p:sp>
        <p:nvSpPr>
          <p:cNvPr id="5" name="TextBox 4"/>
          <p:cNvSpPr txBox="1"/>
          <p:nvPr/>
        </p:nvSpPr>
        <p:spPr>
          <a:xfrm>
            <a:off x="2514600" y="6260068"/>
            <a:ext cx="4114800" cy="369332"/>
          </a:xfrm>
          <a:prstGeom prst="rect">
            <a:avLst/>
          </a:prstGeom>
          <a:noFill/>
        </p:spPr>
        <p:txBody>
          <a:bodyPr wrap="square" rtlCol="0">
            <a:spAutoFit/>
          </a:bodyPr>
          <a:lstStyle/>
          <a:p>
            <a:pPr algn="ctr"/>
            <a:r>
              <a:rPr lang="en-US" dirty="0" err="1" smtClean="0"/>
              <a:t>Nachemson</a:t>
            </a:r>
            <a:r>
              <a:rPr lang="en-US" dirty="0" smtClean="0"/>
              <a:t>, 1981; </a:t>
            </a:r>
            <a:r>
              <a:rPr lang="en-US" dirty="0" err="1" smtClean="0"/>
              <a:t>Wilke</a:t>
            </a:r>
            <a:r>
              <a:rPr lang="en-US" dirty="0" smtClean="0"/>
              <a:t> et al., 1999</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955167"/>
            <a:ext cx="6629400" cy="5081430"/>
          </a:xfrm>
          <a:prstGeom prst="rect">
            <a:avLst/>
          </a:prstGeom>
        </p:spPr>
      </p:pic>
    </p:spTree>
    <p:extLst>
      <p:ext uri="{BB962C8B-B14F-4D97-AF65-F5344CB8AC3E}">
        <p14:creationId xmlns:p14="http://schemas.microsoft.com/office/powerpoint/2010/main" val="7553375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8" name="Rectangle 4"/>
          <p:cNvSpPr>
            <a:spLocks noGrp="1" noRot="1" noChangeArrowheads="1"/>
          </p:cNvSpPr>
          <p:nvPr>
            <p:ph type="title"/>
          </p:nvPr>
        </p:nvSpPr>
        <p:spPr>
          <a:xfrm>
            <a:off x="381000" y="230188"/>
            <a:ext cx="8382000" cy="1329595"/>
          </a:xfrm>
        </p:spPr>
        <p:txBody>
          <a:bodyPr/>
          <a:lstStyle/>
          <a:p>
            <a:r>
              <a:rPr lang="en-US" dirty="0"/>
              <a:t>Low Back </a:t>
            </a:r>
            <a:r>
              <a:rPr lang="en-US" dirty="0" smtClean="0"/>
              <a:t>Disorders</a:t>
            </a:r>
            <a:br>
              <a:rPr lang="en-US" dirty="0" smtClean="0"/>
            </a:br>
            <a:r>
              <a:rPr lang="en-US" dirty="0" smtClean="0"/>
              <a:t>What are the Causes?</a:t>
            </a:r>
            <a:endParaRPr lang="en-US" dirty="0"/>
          </a:p>
        </p:txBody>
      </p:sp>
      <p:sp>
        <p:nvSpPr>
          <p:cNvPr id="1270789" name="Rectangle 5"/>
          <p:cNvSpPr>
            <a:spLocks noGrp="1" noChangeArrowheads="1"/>
          </p:cNvSpPr>
          <p:nvPr>
            <p:ph type="body" idx="1"/>
          </p:nvPr>
        </p:nvSpPr>
        <p:spPr>
          <a:xfrm>
            <a:off x="381000" y="1599138"/>
            <a:ext cx="8382000" cy="2888996"/>
          </a:xfrm>
        </p:spPr>
        <p:txBody>
          <a:bodyPr/>
          <a:lstStyle/>
          <a:p>
            <a:r>
              <a:rPr lang="en-US" dirty="0" smtClean="0"/>
              <a:t>Non-occupational</a:t>
            </a:r>
          </a:p>
          <a:p>
            <a:pPr lvl="1"/>
            <a:r>
              <a:rPr lang="en-US" dirty="0" smtClean="0"/>
              <a:t>Age</a:t>
            </a:r>
          </a:p>
          <a:p>
            <a:pPr lvl="1"/>
            <a:r>
              <a:rPr lang="en-US" dirty="0" smtClean="0"/>
              <a:t>Body mass index</a:t>
            </a:r>
          </a:p>
          <a:p>
            <a:pPr lvl="1"/>
            <a:r>
              <a:rPr lang="en-US" dirty="0" smtClean="0"/>
              <a:t>General health status</a:t>
            </a:r>
          </a:p>
          <a:p>
            <a:pPr lvl="1"/>
            <a:r>
              <a:rPr lang="en-US" dirty="0" smtClean="0"/>
              <a:t>Smoking</a:t>
            </a:r>
          </a:p>
          <a:p>
            <a:endParaRPr lang="en-US" dirty="0"/>
          </a:p>
        </p:txBody>
      </p:sp>
    </p:spTree>
    <p:extLst>
      <p:ext uri="{BB962C8B-B14F-4D97-AF65-F5344CB8AC3E}">
        <p14:creationId xmlns:p14="http://schemas.microsoft.com/office/powerpoint/2010/main" val="23071953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Carpal Tunnel Syndrome</a:t>
            </a:r>
            <a:endParaRPr lang="en-US" dirty="0"/>
          </a:p>
        </p:txBody>
      </p:sp>
      <p:sp>
        <p:nvSpPr>
          <p:cNvPr id="3" name="Text Placeholder 2"/>
          <p:cNvSpPr>
            <a:spLocks noGrp="1"/>
          </p:cNvSpPr>
          <p:nvPr>
            <p:ph type="body" sz="quarter" idx="10"/>
          </p:nvPr>
        </p:nvSpPr>
        <p:spPr>
          <a:xfrm>
            <a:off x="381000" y="1599138"/>
            <a:ext cx="8382000" cy="3834896"/>
          </a:xfrm>
        </p:spPr>
        <p:txBody>
          <a:bodyPr/>
          <a:lstStyle/>
          <a:p>
            <a:r>
              <a:rPr lang="en-US" dirty="0" smtClean="0"/>
              <a:t>“Pinched nerve” of the wrist causing hand numbness and weakness</a:t>
            </a:r>
          </a:p>
          <a:p>
            <a:r>
              <a:rPr lang="en-US" dirty="0" smtClean="0"/>
              <a:t>Causes more days away from work than any other workplace injury</a:t>
            </a:r>
          </a:p>
          <a:p>
            <a:pPr lvl="1"/>
            <a:r>
              <a:rPr lang="en-US" dirty="0" smtClean="0"/>
              <a:t>Fractures ~ 17 days</a:t>
            </a:r>
          </a:p>
          <a:p>
            <a:pPr lvl="1"/>
            <a:r>
              <a:rPr lang="en-US" dirty="0" smtClean="0"/>
              <a:t>Amputations ~ 20 days</a:t>
            </a:r>
          </a:p>
          <a:p>
            <a:pPr lvl="1"/>
            <a:r>
              <a:rPr lang="en-US" dirty="0" smtClean="0"/>
              <a:t>Carpal tunnel syndrome ~ 30 days away</a:t>
            </a:r>
          </a:p>
          <a:p>
            <a:endParaRPr lang="en-US" dirty="0"/>
          </a:p>
        </p:txBody>
      </p:sp>
    </p:spTree>
    <p:extLst>
      <p:ext uri="{BB962C8B-B14F-4D97-AF65-F5344CB8AC3E}">
        <p14:creationId xmlns:p14="http://schemas.microsoft.com/office/powerpoint/2010/main" val="23747983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85" name="Rectangle 5"/>
          <p:cNvSpPr>
            <a:spLocks noGrp="1" noRot="1" noChangeArrowheads="1"/>
          </p:cNvSpPr>
          <p:nvPr>
            <p:ph type="title"/>
          </p:nvPr>
        </p:nvSpPr>
        <p:spPr/>
        <p:txBody>
          <a:bodyPr/>
          <a:lstStyle/>
          <a:p>
            <a:r>
              <a:rPr lang="en-US"/>
              <a:t>Carpal Tunnel Syndrome</a:t>
            </a:r>
          </a:p>
        </p:txBody>
      </p:sp>
      <p:sp>
        <p:nvSpPr>
          <p:cNvPr id="1249283" name="Rectangle 3"/>
          <p:cNvSpPr>
            <a:spLocks noGrp="1" noChangeArrowheads="1"/>
          </p:cNvSpPr>
          <p:nvPr>
            <p:ph type="body" idx="4294967295"/>
          </p:nvPr>
        </p:nvSpPr>
        <p:spPr>
          <a:xfrm>
            <a:off x="0" y="1752600"/>
            <a:ext cx="2971800" cy="4191000"/>
          </a:xfrm>
        </p:spPr>
        <p:txBody>
          <a:bodyPr/>
          <a:lstStyle/>
          <a:p>
            <a:pPr>
              <a:buFont typeface="Symbol" pitchFamily="18" charset="2"/>
              <a:buNone/>
            </a:pPr>
            <a:endParaRPr lang="en-US" sz="2800" b="1">
              <a:solidFill>
                <a:schemeClr val="hlink"/>
              </a:solidFill>
            </a:endParaRPr>
          </a:p>
          <a:p>
            <a:pPr>
              <a:buFont typeface="Symbol" pitchFamily="18" charset="2"/>
              <a:buChar char="¨"/>
            </a:pPr>
            <a:endParaRPr lang="en-US" sz="2800" b="1">
              <a:solidFill>
                <a:schemeClr val="hlink"/>
              </a:solidFill>
            </a:endParaRPr>
          </a:p>
          <a:p>
            <a:pPr>
              <a:buFont typeface="Symbol" pitchFamily="18" charset="2"/>
              <a:buNone/>
            </a:pPr>
            <a:endParaRPr lang="en-US" sz="2800" b="1"/>
          </a:p>
        </p:txBody>
      </p:sp>
      <p:pic>
        <p:nvPicPr>
          <p:cNvPr id="1249284" name="Picture 4" descr="ARM AND MNERVE"/>
          <p:cNvPicPr>
            <a:picLocks noChangeAspect="1" noChangeArrowheads="1"/>
          </p:cNvPicPr>
          <p:nvPr/>
        </p:nvPicPr>
        <p:blipFill>
          <a:blip r:embed="rId3" cstate="print"/>
          <a:srcRect/>
          <a:stretch>
            <a:fillRect/>
          </a:stretch>
        </p:blipFill>
        <p:spPr bwMode="auto">
          <a:xfrm>
            <a:off x="0" y="1447800"/>
            <a:ext cx="9144000" cy="4244975"/>
          </a:xfrm>
          <a:prstGeom prst="rect">
            <a:avLst/>
          </a:prstGeom>
          <a:noFill/>
        </p:spPr>
      </p:pic>
    </p:spTree>
    <p:extLst>
      <p:ext uri="{BB962C8B-B14F-4D97-AF65-F5344CB8AC3E}">
        <p14:creationId xmlns:p14="http://schemas.microsoft.com/office/powerpoint/2010/main" val="277418343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1331" name="Picture 3" descr="XS_TUNNEL"/>
          <p:cNvPicPr>
            <a:picLocks noChangeAspect="1" noChangeArrowheads="1"/>
          </p:cNvPicPr>
          <p:nvPr/>
        </p:nvPicPr>
        <p:blipFill>
          <a:blip r:embed="rId3" cstate="print"/>
          <a:srcRect/>
          <a:stretch>
            <a:fillRect/>
          </a:stretch>
        </p:blipFill>
        <p:spPr bwMode="auto">
          <a:xfrm>
            <a:off x="457200" y="0"/>
            <a:ext cx="8229600" cy="6022975"/>
          </a:xfrm>
          <a:prstGeom prst="rect">
            <a:avLst/>
          </a:prstGeom>
          <a:noFill/>
        </p:spPr>
      </p:pic>
    </p:spTree>
    <p:extLst>
      <p:ext uri="{BB962C8B-B14F-4D97-AF65-F5344CB8AC3E}">
        <p14:creationId xmlns:p14="http://schemas.microsoft.com/office/powerpoint/2010/main" val="41736298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8408"/>
          <a:stretch/>
        </p:blipFill>
        <p:spPr>
          <a:xfrm>
            <a:off x="4713846" y="2193998"/>
            <a:ext cx="4201946" cy="3368602"/>
          </a:xfrm>
          <a:prstGeom prst="rect">
            <a:avLst/>
          </a:prstGeom>
        </p:spPr>
      </p:pic>
      <p:sp>
        <p:nvSpPr>
          <p:cNvPr id="1254404" name="Rectangle 4"/>
          <p:cNvSpPr>
            <a:spLocks noGrp="1" noRot="1" noChangeArrowheads="1"/>
          </p:cNvSpPr>
          <p:nvPr>
            <p:ph type="title"/>
          </p:nvPr>
        </p:nvSpPr>
        <p:spPr/>
        <p:txBody>
          <a:bodyPr/>
          <a:lstStyle/>
          <a:p>
            <a:r>
              <a:rPr lang="en-US" dirty="0"/>
              <a:t>Carpal Tunnel Syndrome </a:t>
            </a:r>
            <a:r>
              <a:rPr lang="en-US" dirty="0" smtClean="0"/>
              <a:t/>
            </a:r>
            <a:br>
              <a:rPr lang="en-US" dirty="0" smtClean="0"/>
            </a:br>
            <a:r>
              <a:rPr lang="en-US" dirty="0"/>
              <a:t> What are the Causes? </a:t>
            </a:r>
            <a:br>
              <a:rPr lang="en-US" dirty="0"/>
            </a:br>
            <a:endParaRPr lang="en-US" dirty="0"/>
          </a:p>
        </p:txBody>
      </p:sp>
      <p:pic>
        <p:nvPicPr>
          <p:cNvPr id="4" name="Picture 3" descr="floor scrubber 4.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0" y="2438400"/>
            <a:ext cx="2674917" cy="4038600"/>
          </a:xfrm>
          <a:prstGeom prst="rect">
            <a:avLst/>
          </a:prstGeom>
        </p:spPr>
      </p:pic>
      <p:pic>
        <p:nvPicPr>
          <p:cNvPr id="9" name="Picture 8" descr="IMG_0581.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514350" y="2263087"/>
            <a:ext cx="4114800" cy="3086100"/>
          </a:xfrm>
          <a:prstGeom prst="rect">
            <a:avLst/>
          </a:prstGeom>
        </p:spPr>
      </p:pic>
    </p:spTree>
    <p:extLst>
      <p:ext uri="{BB962C8B-B14F-4D97-AF65-F5344CB8AC3E}">
        <p14:creationId xmlns:p14="http://schemas.microsoft.com/office/powerpoint/2010/main" val="28542201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404" name="Rectangle 4"/>
          <p:cNvSpPr>
            <a:spLocks noGrp="1" noRot="1" noChangeArrowheads="1"/>
          </p:cNvSpPr>
          <p:nvPr>
            <p:ph type="title"/>
          </p:nvPr>
        </p:nvSpPr>
        <p:spPr>
          <a:xfrm>
            <a:off x="381000" y="230188"/>
            <a:ext cx="8382000" cy="1994392"/>
          </a:xfrm>
        </p:spPr>
        <p:txBody>
          <a:bodyPr/>
          <a:lstStyle/>
          <a:p>
            <a:r>
              <a:rPr lang="en-US" dirty="0"/>
              <a:t>Carpal Tunnel Syndrome </a:t>
            </a:r>
            <a:r>
              <a:rPr lang="en-US" dirty="0" smtClean="0"/>
              <a:t/>
            </a:r>
            <a:br>
              <a:rPr lang="en-US" dirty="0" smtClean="0"/>
            </a:br>
            <a:r>
              <a:rPr lang="en-US" dirty="0"/>
              <a:t> What are the Causes? </a:t>
            </a:r>
            <a:br>
              <a:rPr lang="en-US" dirty="0"/>
            </a:br>
            <a:endParaRPr lang="en-US" dirty="0"/>
          </a:p>
        </p:txBody>
      </p:sp>
      <p:sp>
        <p:nvSpPr>
          <p:cNvPr id="1254405" name="Rectangle 5"/>
          <p:cNvSpPr>
            <a:spLocks noGrp="1" noChangeArrowheads="1"/>
          </p:cNvSpPr>
          <p:nvPr>
            <p:ph type="body" idx="1"/>
          </p:nvPr>
        </p:nvSpPr>
        <p:spPr>
          <a:xfrm>
            <a:off x="381000" y="1599138"/>
            <a:ext cx="8382000" cy="2415020"/>
          </a:xfrm>
        </p:spPr>
        <p:txBody>
          <a:bodyPr/>
          <a:lstStyle/>
          <a:p>
            <a:pPr>
              <a:lnSpc>
                <a:spcPct val="90000"/>
              </a:lnSpc>
            </a:pPr>
            <a:r>
              <a:rPr lang="en-US" dirty="0" smtClean="0"/>
              <a:t>Non</a:t>
            </a:r>
            <a:r>
              <a:rPr lang="en-US" dirty="0"/>
              <a:t>-occupational</a:t>
            </a:r>
          </a:p>
          <a:p>
            <a:pPr lvl="1">
              <a:lnSpc>
                <a:spcPct val="90000"/>
              </a:lnSpc>
            </a:pPr>
            <a:r>
              <a:rPr lang="en-US" dirty="0"/>
              <a:t>Age</a:t>
            </a:r>
          </a:p>
          <a:p>
            <a:pPr lvl="1">
              <a:lnSpc>
                <a:spcPct val="90000"/>
              </a:lnSpc>
            </a:pPr>
            <a:r>
              <a:rPr lang="en-US" dirty="0"/>
              <a:t>Body mass index</a:t>
            </a:r>
          </a:p>
          <a:p>
            <a:pPr lvl="1">
              <a:lnSpc>
                <a:spcPct val="90000"/>
              </a:lnSpc>
            </a:pPr>
            <a:r>
              <a:rPr lang="en-US" dirty="0"/>
              <a:t>General health status</a:t>
            </a:r>
          </a:p>
          <a:p>
            <a:pPr>
              <a:lnSpc>
                <a:spcPct val="90000"/>
              </a:lnSpc>
            </a:pPr>
            <a:endParaRPr lang="en-US" dirty="0"/>
          </a:p>
        </p:txBody>
      </p:sp>
    </p:spTree>
    <p:extLst>
      <p:ext uri="{BB962C8B-B14F-4D97-AF65-F5344CB8AC3E}">
        <p14:creationId xmlns:p14="http://schemas.microsoft.com/office/powerpoint/2010/main" val="130457554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4405">
                                            <p:txEl>
                                              <p:pRg st="0" end="0"/>
                                            </p:txEl>
                                          </p:spTgt>
                                        </p:tgtEl>
                                        <p:attrNameLst>
                                          <p:attrName>style.visibility</p:attrName>
                                        </p:attrNameLst>
                                      </p:cBhvr>
                                      <p:to>
                                        <p:strVal val="visible"/>
                                      </p:to>
                                    </p:set>
                                    <p:anim calcmode="lin" valueType="num">
                                      <p:cBhvr additive="base">
                                        <p:cTn id="7" dur="500" fill="hold"/>
                                        <p:tgtEl>
                                          <p:spTgt spid="125440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440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54405">
                                            <p:txEl>
                                              <p:pRg st="1" end="1"/>
                                            </p:txEl>
                                          </p:spTgt>
                                        </p:tgtEl>
                                        <p:attrNameLst>
                                          <p:attrName>style.visibility</p:attrName>
                                        </p:attrNameLst>
                                      </p:cBhvr>
                                      <p:to>
                                        <p:strVal val="visible"/>
                                      </p:to>
                                    </p:set>
                                    <p:anim calcmode="lin" valueType="num">
                                      <p:cBhvr additive="base">
                                        <p:cTn id="11" dur="500" fill="hold"/>
                                        <p:tgtEl>
                                          <p:spTgt spid="125440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25440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54405">
                                            <p:txEl>
                                              <p:pRg st="2" end="2"/>
                                            </p:txEl>
                                          </p:spTgt>
                                        </p:tgtEl>
                                        <p:attrNameLst>
                                          <p:attrName>style.visibility</p:attrName>
                                        </p:attrNameLst>
                                      </p:cBhvr>
                                      <p:to>
                                        <p:strVal val="visible"/>
                                      </p:to>
                                    </p:set>
                                    <p:anim calcmode="lin" valueType="num">
                                      <p:cBhvr additive="base">
                                        <p:cTn id="15" dur="500" fill="hold"/>
                                        <p:tgtEl>
                                          <p:spTgt spid="125440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25440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54405">
                                            <p:txEl>
                                              <p:pRg st="3" end="3"/>
                                            </p:txEl>
                                          </p:spTgt>
                                        </p:tgtEl>
                                        <p:attrNameLst>
                                          <p:attrName>style.visibility</p:attrName>
                                        </p:attrNameLst>
                                      </p:cBhvr>
                                      <p:to>
                                        <p:strVal val="visible"/>
                                      </p:to>
                                    </p:set>
                                    <p:anim calcmode="lin" valueType="num">
                                      <p:cBhvr additive="base">
                                        <p:cTn id="19" dur="500" fill="hold"/>
                                        <p:tgtEl>
                                          <p:spTgt spid="125440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440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4405" grpId="0" build="p"/>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8514" name="Rectangle 2"/>
          <p:cNvSpPr>
            <a:spLocks noGrp="1" noChangeArrowheads="1"/>
          </p:cNvSpPr>
          <p:nvPr>
            <p:ph type="title"/>
          </p:nvPr>
        </p:nvSpPr>
        <p:spPr>
          <a:xfrm>
            <a:off x="457200" y="277813"/>
            <a:ext cx="8229600" cy="664797"/>
          </a:xfrm>
        </p:spPr>
        <p:txBody>
          <a:bodyPr/>
          <a:lstStyle/>
          <a:p>
            <a:r>
              <a:rPr lang="en-US" dirty="0"/>
              <a:t>Rotator Cuff </a:t>
            </a:r>
            <a:r>
              <a:rPr lang="en-US" dirty="0" smtClean="0"/>
              <a:t>Injury</a:t>
            </a:r>
            <a:endParaRPr lang="en-US" dirty="0"/>
          </a:p>
        </p:txBody>
      </p:sp>
      <p:sp>
        <p:nvSpPr>
          <p:cNvPr id="448515" name="Rectangle 3"/>
          <p:cNvSpPr>
            <a:spLocks noGrp="1" noChangeArrowheads="1"/>
          </p:cNvSpPr>
          <p:nvPr>
            <p:ph type="body" sz="half" idx="1"/>
          </p:nvPr>
        </p:nvSpPr>
        <p:spPr>
          <a:xfrm>
            <a:off x="457200" y="1600200"/>
            <a:ext cx="4038600" cy="2062103"/>
          </a:xfrm>
        </p:spPr>
        <p:txBody>
          <a:bodyPr/>
          <a:lstStyle/>
          <a:p>
            <a:r>
              <a:rPr lang="en-US" sz="2800" dirty="0"/>
              <a:t>Inflammation of </a:t>
            </a:r>
            <a:r>
              <a:rPr lang="en-US" sz="2800" dirty="0" smtClean="0"/>
              <a:t>shoulder tendons</a:t>
            </a:r>
            <a:endParaRPr lang="en-US" sz="2800" dirty="0"/>
          </a:p>
          <a:p>
            <a:r>
              <a:rPr lang="en-US" sz="2800" dirty="0"/>
              <a:t>AKA </a:t>
            </a:r>
          </a:p>
          <a:p>
            <a:pPr lvl="1"/>
            <a:r>
              <a:rPr lang="en-US" sz="2400" dirty="0"/>
              <a:t>Impingement syndrome</a:t>
            </a:r>
          </a:p>
          <a:p>
            <a:pPr lvl="1"/>
            <a:r>
              <a:rPr lang="en-US" sz="2400" dirty="0"/>
              <a:t>Swimmer’s shoulder</a:t>
            </a:r>
          </a:p>
        </p:txBody>
      </p:sp>
      <p:pic>
        <p:nvPicPr>
          <p:cNvPr id="448516" name="Picture 4" descr="rotcuff_tear"/>
          <p:cNvPicPr>
            <a:picLocks noChangeAspect="1" noChangeArrowheads="1"/>
          </p:cNvPicPr>
          <p:nvPr/>
        </p:nvPicPr>
        <p:blipFill>
          <a:blip r:embed="rId3" cstate="print"/>
          <a:srcRect/>
          <a:stretch>
            <a:fillRect/>
          </a:stretch>
        </p:blipFill>
        <p:spPr bwMode="auto">
          <a:xfrm>
            <a:off x="4724400" y="1295400"/>
            <a:ext cx="4116388" cy="4572000"/>
          </a:xfrm>
          <a:prstGeom prst="rect">
            <a:avLst/>
          </a:prstGeom>
          <a:noFill/>
        </p:spPr>
      </p:pic>
    </p:spTree>
    <p:extLst>
      <p:ext uri="{BB962C8B-B14F-4D97-AF65-F5344CB8AC3E}">
        <p14:creationId xmlns:p14="http://schemas.microsoft.com/office/powerpoint/2010/main" val="982100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8515">
                                            <p:txEl>
                                              <p:pRg st="0" end="0"/>
                                            </p:txEl>
                                          </p:spTgt>
                                        </p:tgtEl>
                                        <p:attrNameLst>
                                          <p:attrName>style.visibility</p:attrName>
                                        </p:attrNameLst>
                                      </p:cBhvr>
                                      <p:to>
                                        <p:strVal val="visible"/>
                                      </p:to>
                                    </p:set>
                                    <p:anim calcmode="lin" valueType="num">
                                      <p:cBhvr additive="base">
                                        <p:cTn id="7" dur="500" fill="hold"/>
                                        <p:tgtEl>
                                          <p:spTgt spid="448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8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8515">
                                            <p:txEl>
                                              <p:pRg st="1" end="1"/>
                                            </p:txEl>
                                          </p:spTgt>
                                        </p:tgtEl>
                                        <p:attrNameLst>
                                          <p:attrName>style.visibility</p:attrName>
                                        </p:attrNameLst>
                                      </p:cBhvr>
                                      <p:to>
                                        <p:strVal val="visible"/>
                                      </p:to>
                                    </p:set>
                                    <p:anim calcmode="lin" valueType="num">
                                      <p:cBhvr additive="base">
                                        <p:cTn id="13" dur="500" fill="hold"/>
                                        <p:tgtEl>
                                          <p:spTgt spid="448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8515">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448515">
                                            <p:txEl>
                                              <p:pRg st="2" end="2"/>
                                            </p:txEl>
                                          </p:spTgt>
                                        </p:tgtEl>
                                        <p:attrNameLst>
                                          <p:attrName>style.visibility</p:attrName>
                                        </p:attrNameLst>
                                      </p:cBhvr>
                                      <p:to>
                                        <p:strVal val="visible"/>
                                      </p:to>
                                    </p:set>
                                    <p:anim calcmode="lin" valueType="num">
                                      <p:cBhvr additive="base">
                                        <p:cTn id="17" dur="500" fill="hold"/>
                                        <p:tgtEl>
                                          <p:spTgt spid="448515">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48515">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48515">
                                            <p:txEl>
                                              <p:pRg st="3" end="3"/>
                                            </p:txEl>
                                          </p:spTgt>
                                        </p:tgtEl>
                                        <p:attrNameLst>
                                          <p:attrName>style.visibility</p:attrName>
                                        </p:attrNameLst>
                                      </p:cBhvr>
                                      <p:to>
                                        <p:strVal val="visible"/>
                                      </p:to>
                                    </p:set>
                                    <p:anim calcmode="lin" valueType="num">
                                      <p:cBhvr additive="base">
                                        <p:cTn id="21" dur="500" fill="hold"/>
                                        <p:tgtEl>
                                          <p:spTgt spid="44851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485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2"/>
          <p:cNvSpPr>
            <a:spLocks noChangeArrowheads="1"/>
          </p:cNvSpPr>
          <p:nvPr/>
        </p:nvSpPr>
        <p:spPr bwMode="auto">
          <a:xfrm>
            <a:off x="685800" y="6400800"/>
            <a:ext cx="1905000" cy="457200"/>
          </a:xfrm>
          <a:prstGeom prst="rect">
            <a:avLst/>
          </a:prstGeom>
          <a:noFill/>
          <a:ln w="9525">
            <a:noFill/>
            <a:miter lim="800000"/>
            <a:headEnd/>
            <a:tailEnd/>
          </a:ln>
        </p:spPr>
        <p:txBody>
          <a:bodyPr wrap="none" anchor="ctr"/>
          <a:lstStyle/>
          <a:p>
            <a:pPr eaLnBrk="0" hangingPunct="0"/>
            <a:endParaRPr lang="en-US"/>
          </a:p>
        </p:txBody>
      </p:sp>
      <p:sp>
        <p:nvSpPr>
          <p:cNvPr id="26626" name="Rectangle 3"/>
          <p:cNvSpPr>
            <a:spLocks noChangeArrowheads="1"/>
          </p:cNvSpPr>
          <p:nvPr/>
        </p:nvSpPr>
        <p:spPr bwMode="auto">
          <a:xfrm>
            <a:off x="3124200" y="6400800"/>
            <a:ext cx="2895600" cy="457200"/>
          </a:xfrm>
          <a:prstGeom prst="rect">
            <a:avLst/>
          </a:prstGeom>
          <a:noFill/>
          <a:ln w="9525">
            <a:noFill/>
            <a:miter lim="800000"/>
            <a:headEnd/>
            <a:tailEnd/>
          </a:ln>
        </p:spPr>
        <p:txBody>
          <a:bodyPr wrap="none" anchor="ctr"/>
          <a:lstStyle/>
          <a:p>
            <a:pPr eaLnBrk="0" hangingPunct="0"/>
            <a:endParaRPr lang="en-US"/>
          </a:p>
        </p:txBody>
      </p:sp>
      <p:sp>
        <p:nvSpPr>
          <p:cNvPr id="1016840" name="Rectangle 8"/>
          <p:cNvSpPr>
            <a:spLocks noGrp="1" noRot="1" noChangeArrowheads="1"/>
          </p:cNvSpPr>
          <p:nvPr>
            <p:ph type="title"/>
          </p:nvPr>
        </p:nvSpPr>
        <p:spPr>
          <a:xfrm>
            <a:off x="381000" y="230188"/>
            <a:ext cx="8382000" cy="677108"/>
          </a:xfrm>
        </p:spPr>
        <p:txBody>
          <a:bodyPr/>
          <a:lstStyle/>
          <a:p>
            <a:pPr eaLnBrk="1" hangingPunct="1">
              <a:defRPr/>
            </a:pPr>
            <a:r>
              <a:rPr lang="en-US" dirty="0" smtClean="0"/>
              <a:t>Why Do Ergonomics?</a:t>
            </a:r>
            <a:endParaRPr lang="en-US" dirty="0"/>
          </a:p>
        </p:txBody>
      </p:sp>
      <p:sp>
        <p:nvSpPr>
          <p:cNvPr id="1016838" name="Text Box 6"/>
          <p:cNvSpPr txBox="1">
            <a:spLocks noChangeArrowheads="1"/>
          </p:cNvSpPr>
          <p:nvPr/>
        </p:nvSpPr>
        <p:spPr bwMode="auto">
          <a:xfrm>
            <a:off x="914400" y="2743200"/>
            <a:ext cx="7315200" cy="2687915"/>
          </a:xfrm>
          <a:prstGeom prst="rect">
            <a:avLst/>
          </a:prstGeom>
          <a:noFill/>
          <a:ln w="12700">
            <a:noFill/>
            <a:miter lim="800000"/>
            <a:headEnd type="none" w="sm" len="sm"/>
            <a:tailEnd type="none" w="sm" len="sm"/>
          </a:ln>
          <a:effectLst/>
        </p:spPr>
        <p:txBody>
          <a:bodyPr>
            <a:spAutoFit/>
          </a:bodyPr>
          <a:lstStyle/>
          <a:p>
            <a:pPr algn="ctr" eaLnBrk="0" hangingPunct="0">
              <a:lnSpc>
                <a:spcPct val="90000"/>
              </a:lnSpc>
              <a:spcBef>
                <a:spcPct val="20000"/>
              </a:spcBef>
              <a:defRPr/>
            </a:pPr>
            <a:r>
              <a:rPr lang="en-US" sz="4000" b="1" dirty="0">
                <a:effectLst>
                  <a:outerShdw blurRad="38100" dist="38100" dir="2700000" algn="tl">
                    <a:srgbClr val="000000"/>
                  </a:outerShdw>
                </a:effectLst>
                <a:latin typeface="Arial" charset="0"/>
              </a:rPr>
              <a:t>Prevent injuries &amp; illnesses</a:t>
            </a:r>
          </a:p>
          <a:p>
            <a:pPr algn="ctr" eaLnBrk="0" hangingPunct="0">
              <a:lnSpc>
                <a:spcPct val="90000"/>
              </a:lnSpc>
              <a:spcBef>
                <a:spcPct val="20000"/>
              </a:spcBef>
              <a:defRPr/>
            </a:pPr>
            <a:r>
              <a:rPr lang="en-US" sz="4000" b="1" dirty="0" smtClean="0">
                <a:effectLst>
                  <a:outerShdw blurRad="38100" dist="38100" dir="2700000" algn="tl">
                    <a:srgbClr val="000000"/>
                  </a:outerShdw>
                </a:effectLst>
                <a:latin typeface="Arial" charset="0"/>
              </a:rPr>
              <a:t>Efficient </a:t>
            </a:r>
            <a:r>
              <a:rPr lang="en-US" sz="4000" b="1" dirty="0">
                <a:effectLst>
                  <a:outerShdw blurRad="38100" dist="38100" dir="2700000" algn="tl">
                    <a:srgbClr val="000000"/>
                  </a:outerShdw>
                </a:effectLst>
                <a:latin typeface="Arial" charset="0"/>
              </a:rPr>
              <a:t>production</a:t>
            </a:r>
          </a:p>
          <a:p>
            <a:pPr algn="ctr" eaLnBrk="0" hangingPunct="0">
              <a:lnSpc>
                <a:spcPct val="90000"/>
              </a:lnSpc>
              <a:spcBef>
                <a:spcPct val="20000"/>
              </a:spcBef>
              <a:defRPr/>
            </a:pPr>
            <a:r>
              <a:rPr lang="en-US" sz="4000" b="1" dirty="0">
                <a:effectLst>
                  <a:outerShdw blurRad="38100" dist="38100" dir="2700000" algn="tl">
                    <a:srgbClr val="000000"/>
                  </a:outerShdw>
                </a:effectLst>
                <a:latin typeface="Arial" charset="0"/>
              </a:rPr>
              <a:t>Product quality</a:t>
            </a:r>
          </a:p>
          <a:p>
            <a:pPr algn="ctr" eaLnBrk="0" hangingPunct="0">
              <a:lnSpc>
                <a:spcPct val="90000"/>
              </a:lnSpc>
              <a:spcBef>
                <a:spcPct val="20000"/>
              </a:spcBef>
              <a:defRPr/>
            </a:pPr>
            <a:r>
              <a:rPr lang="en-US" sz="4000" b="1" dirty="0" smtClean="0">
                <a:effectLst>
                  <a:outerShdw blurRad="38100" dist="38100" dir="2700000" algn="tl">
                    <a:srgbClr val="000000"/>
                  </a:outerShdw>
                </a:effectLst>
                <a:latin typeface="Arial" charset="0"/>
              </a:rPr>
              <a:t>Quality </a:t>
            </a:r>
            <a:r>
              <a:rPr lang="en-US" sz="4000" b="1" dirty="0">
                <a:effectLst>
                  <a:outerShdw blurRad="38100" dist="38100" dir="2700000" algn="tl">
                    <a:srgbClr val="000000"/>
                  </a:outerShdw>
                </a:effectLst>
                <a:latin typeface="Arial" charset="0"/>
              </a:rPr>
              <a:t>of work life</a:t>
            </a:r>
          </a:p>
        </p:txBody>
      </p:sp>
      <p:sp>
        <p:nvSpPr>
          <p:cNvPr id="1016839" name="WordArt 7"/>
          <p:cNvSpPr>
            <a:spLocks noChangeArrowheads="1" noChangeShapeType="1" noTextEdit="1"/>
          </p:cNvSpPr>
          <p:nvPr/>
        </p:nvSpPr>
        <p:spPr bwMode="auto">
          <a:xfrm>
            <a:off x="1066800" y="2163762"/>
            <a:ext cx="7010400" cy="2636838"/>
          </a:xfrm>
          <a:prstGeom prst="rect">
            <a:avLst/>
          </a:prstGeom>
        </p:spPr>
        <p:txBody>
          <a:bodyPr wrap="none" fromWordArt="1">
            <a:prstTxWarp prst="textPlain">
              <a:avLst>
                <a:gd name="adj" fmla="val 50000"/>
              </a:avLst>
            </a:prstTxWarp>
          </a:bodyPr>
          <a:lstStyle/>
          <a:p>
            <a:pPr algn="ctr"/>
            <a:r>
              <a:rPr lang="en-US" sz="6600"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Arial Black"/>
              </a:rPr>
              <a:t>Goals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16839"/>
                                        </p:tgtEl>
                                        <p:attrNameLst>
                                          <p:attrName>style.visibility</p:attrName>
                                        </p:attrNameLst>
                                      </p:cBhvr>
                                      <p:to>
                                        <p:strVal val="visible"/>
                                      </p:to>
                                    </p:set>
                                    <p:anim calcmode="lin" valueType="num">
                                      <p:cBhvr>
                                        <p:cTn id="7" dur="500" fill="hold"/>
                                        <p:tgtEl>
                                          <p:spTgt spid="1016839"/>
                                        </p:tgtEl>
                                        <p:attrNameLst>
                                          <p:attrName>ppt_w</p:attrName>
                                        </p:attrNameLst>
                                      </p:cBhvr>
                                      <p:tavLst>
                                        <p:tav tm="0">
                                          <p:val>
                                            <p:fltVal val="0"/>
                                          </p:val>
                                        </p:tav>
                                        <p:tav tm="100000">
                                          <p:val>
                                            <p:strVal val="#ppt_w"/>
                                          </p:val>
                                        </p:tav>
                                      </p:tavLst>
                                    </p:anim>
                                    <p:anim calcmode="lin" valueType="num">
                                      <p:cBhvr>
                                        <p:cTn id="8" dur="500" fill="hold"/>
                                        <p:tgtEl>
                                          <p:spTgt spid="1016839"/>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101683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16838">
                                            <p:txEl>
                                              <p:pRg st="0" end="0"/>
                                            </p:txEl>
                                          </p:spTgt>
                                        </p:tgtEl>
                                        <p:attrNameLst>
                                          <p:attrName>style.visibility</p:attrName>
                                        </p:attrNameLst>
                                      </p:cBhvr>
                                      <p:to>
                                        <p:strVal val="visible"/>
                                      </p:to>
                                    </p:set>
                                    <p:animEffect transition="in" filter="wipe(up)">
                                      <p:cBhvr>
                                        <p:cTn id="13" dur="500"/>
                                        <p:tgtEl>
                                          <p:spTgt spid="1016838">
                                            <p:txEl>
                                              <p:pRg st="0" end="0"/>
                                            </p:txEl>
                                          </p:spTgt>
                                        </p:tgtEl>
                                      </p:cBhvr>
                                    </p:animEffect>
                                  </p:childTnLst>
                                  <p:subTnLst>
                                    <p:animClr clrSpc="rgb" dir="cw">
                                      <p:cBhvr override="childStyle">
                                        <p:cTn dur="1" fill="hold" display="0" masterRel="nextClick" afterEffect="1"/>
                                        <p:tgtEl>
                                          <p:spTgt spid="1016838">
                                            <p:txEl>
                                              <p:pRg st="0" end="0"/>
                                            </p:txEl>
                                          </p:spTgt>
                                        </p:tgtEl>
                                        <p:attrNameLst>
                                          <p:attrName>ppt_c</p:attrName>
                                        </p:attrNameLst>
                                      </p:cBhvr>
                                      <p:to>
                                        <a:srgbClr val="33CC33"/>
                                      </p:to>
                                    </p:animClr>
                                  </p:sub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16838">
                                            <p:txEl>
                                              <p:pRg st="1" end="1"/>
                                            </p:txEl>
                                          </p:spTgt>
                                        </p:tgtEl>
                                        <p:attrNameLst>
                                          <p:attrName>style.visibility</p:attrName>
                                        </p:attrNameLst>
                                      </p:cBhvr>
                                      <p:to>
                                        <p:strVal val="visible"/>
                                      </p:to>
                                    </p:set>
                                    <p:animEffect transition="in" filter="wipe(up)">
                                      <p:cBhvr>
                                        <p:cTn id="18" dur="500"/>
                                        <p:tgtEl>
                                          <p:spTgt spid="1016838">
                                            <p:txEl>
                                              <p:pRg st="1" end="1"/>
                                            </p:txEl>
                                          </p:spTgt>
                                        </p:tgtEl>
                                      </p:cBhvr>
                                    </p:animEffect>
                                  </p:childTnLst>
                                  <p:subTnLst>
                                    <p:animClr clrSpc="rgb" dir="cw">
                                      <p:cBhvr override="childStyle">
                                        <p:cTn dur="1" fill="hold" display="0" masterRel="nextClick" afterEffect="1"/>
                                        <p:tgtEl>
                                          <p:spTgt spid="1016838">
                                            <p:txEl>
                                              <p:pRg st="1" end="1"/>
                                            </p:txEl>
                                          </p:spTgt>
                                        </p:tgtEl>
                                        <p:attrNameLst>
                                          <p:attrName>ppt_c</p:attrName>
                                        </p:attrNameLst>
                                      </p:cBhvr>
                                      <p:to>
                                        <a:srgbClr val="33CC33"/>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016838">
                                            <p:txEl>
                                              <p:pRg st="2" end="2"/>
                                            </p:txEl>
                                          </p:spTgt>
                                        </p:tgtEl>
                                        <p:attrNameLst>
                                          <p:attrName>style.visibility</p:attrName>
                                        </p:attrNameLst>
                                      </p:cBhvr>
                                      <p:to>
                                        <p:strVal val="visible"/>
                                      </p:to>
                                    </p:set>
                                    <p:animEffect transition="in" filter="wipe(up)">
                                      <p:cBhvr>
                                        <p:cTn id="23" dur="500"/>
                                        <p:tgtEl>
                                          <p:spTgt spid="1016838">
                                            <p:txEl>
                                              <p:pRg st="2" end="2"/>
                                            </p:txEl>
                                          </p:spTgt>
                                        </p:tgtEl>
                                      </p:cBhvr>
                                    </p:animEffect>
                                  </p:childTnLst>
                                  <p:subTnLst>
                                    <p:animClr clrSpc="rgb" dir="cw">
                                      <p:cBhvr override="childStyle">
                                        <p:cTn dur="1" fill="hold" display="0" masterRel="nextClick" afterEffect="1"/>
                                        <p:tgtEl>
                                          <p:spTgt spid="1016838">
                                            <p:txEl>
                                              <p:pRg st="2" end="2"/>
                                            </p:txEl>
                                          </p:spTgt>
                                        </p:tgtEl>
                                        <p:attrNameLst>
                                          <p:attrName>ppt_c</p:attrName>
                                        </p:attrNameLst>
                                      </p:cBhvr>
                                      <p:to>
                                        <a:srgbClr val="33CC33"/>
                                      </p:to>
                                    </p:animClr>
                                  </p:sub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016838">
                                            <p:txEl>
                                              <p:pRg st="3" end="3"/>
                                            </p:txEl>
                                          </p:spTgt>
                                        </p:tgtEl>
                                        <p:attrNameLst>
                                          <p:attrName>style.visibility</p:attrName>
                                        </p:attrNameLst>
                                      </p:cBhvr>
                                      <p:to>
                                        <p:strVal val="visible"/>
                                      </p:to>
                                    </p:set>
                                    <p:animEffect transition="in" filter="wipe(up)">
                                      <p:cBhvr>
                                        <p:cTn id="28" dur="500"/>
                                        <p:tgtEl>
                                          <p:spTgt spid="1016838">
                                            <p:txEl>
                                              <p:pRg st="3" end="3"/>
                                            </p:txEl>
                                          </p:spTgt>
                                        </p:tgtEl>
                                      </p:cBhvr>
                                    </p:animEffect>
                                  </p:childTnLst>
                                  <p:subTnLst>
                                    <p:animClr clrSpc="rgb" dir="cw">
                                      <p:cBhvr override="childStyle">
                                        <p:cTn dur="1" fill="hold" display="0" masterRel="nextClick" afterEffect="1"/>
                                        <p:tgtEl>
                                          <p:spTgt spid="1016838">
                                            <p:txEl>
                                              <p:pRg st="3" end="3"/>
                                            </p:txEl>
                                          </p:spTgt>
                                        </p:tgtEl>
                                        <p:attrNameLst>
                                          <p:attrName>ppt_c</p:attrName>
                                        </p:attrNameLst>
                                      </p:cBhvr>
                                      <p:to>
                                        <a:srgbClr val="33CC3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6838" grpId="0" build="p" autoUpdateAnimBg="0"/>
      <p:bldP spid="1016839"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381000" y="230188"/>
            <a:ext cx="8382000" cy="1329595"/>
          </a:xfrm>
        </p:spPr>
        <p:txBody>
          <a:bodyPr/>
          <a:lstStyle/>
          <a:p>
            <a:r>
              <a:rPr lang="en-US" dirty="0" smtClean="0"/>
              <a:t>Rotator Cuff </a:t>
            </a:r>
            <a:r>
              <a:rPr lang="en-US" dirty="0"/>
              <a:t>Injury</a:t>
            </a:r>
            <a:br>
              <a:rPr lang="en-US" dirty="0"/>
            </a:br>
            <a:r>
              <a:rPr lang="en-US" dirty="0"/>
              <a:t> What are the Causes? </a:t>
            </a:r>
          </a:p>
        </p:txBody>
      </p:sp>
      <p:sp>
        <p:nvSpPr>
          <p:cNvPr id="459779" name="Rectangle 3"/>
          <p:cNvSpPr>
            <a:spLocks noGrp="1" noChangeArrowheads="1"/>
          </p:cNvSpPr>
          <p:nvPr>
            <p:ph type="body" idx="1"/>
          </p:nvPr>
        </p:nvSpPr>
        <p:spPr/>
        <p:txBody>
          <a:bodyPr/>
          <a:lstStyle/>
          <a:p>
            <a:r>
              <a:rPr lang="en-US" smtClean="0"/>
              <a:t>Pinch zone</a:t>
            </a:r>
            <a:endParaRPr lang="en-US" dirty="0"/>
          </a:p>
        </p:txBody>
      </p:sp>
      <p:pic>
        <p:nvPicPr>
          <p:cNvPr id="459780" name="Picture 4" descr="impingement"/>
          <p:cNvPicPr>
            <a:picLocks noGrp="1" noChangeAspect="1" noChangeArrowheads="1"/>
          </p:cNvPicPr>
          <p:nvPr>
            <p:ph sz="half" idx="4294967295"/>
          </p:nvPr>
        </p:nvPicPr>
        <p:blipFill>
          <a:blip r:embed="rId3" cstate="print"/>
          <a:srcRect/>
          <a:stretch>
            <a:fillRect/>
          </a:stretch>
        </p:blipFill>
        <p:spPr>
          <a:xfrm>
            <a:off x="2209800" y="2133600"/>
            <a:ext cx="4724400" cy="3886200"/>
          </a:xfrm>
          <a:noFill/>
          <a:ln/>
        </p:spPr>
      </p:pic>
    </p:spTree>
    <p:extLst>
      <p:ext uri="{BB962C8B-B14F-4D97-AF65-F5344CB8AC3E}">
        <p14:creationId xmlns:p14="http://schemas.microsoft.com/office/powerpoint/2010/main" val="4390291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 calcmode="lin" valueType="num">
                                      <p:cBhvr additive="base">
                                        <p:cTn id="7" dur="500" fill="hold"/>
                                        <p:tgtEl>
                                          <p:spTgt spid="4597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977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xfrm>
            <a:off x="381000" y="230188"/>
            <a:ext cx="8382000" cy="1329595"/>
          </a:xfrm>
        </p:spPr>
        <p:txBody>
          <a:bodyPr/>
          <a:lstStyle/>
          <a:p>
            <a:r>
              <a:rPr lang="en-US" dirty="0"/>
              <a:t>Rotator Cuff </a:t>
            </a:r>
            <a:r>
              <a:rPr lang="en-US" dirty="0" smtClean="0"/>
              <a:t>Injury</a:t>
            </a:r>
            <a:r>
              <a:rPr lang="en-US" dirty="0"/>
              <a:t/>
            </a:r>
            <a:br>
              <a:rPr lang="en-US" dirty="0"/>
            </a:br>
            <a:r>
              <a:rPr lang="en-US" dirty="0"/>
              <a:t> What are the Causes?</a:t>
            </a:r>
          </a:p>
        </p:txBody>
      </p:sp>
      <p:pic>
        <p:nvPicPr>
          <p:cNvPr id="6" name="Picture 9"/>
          <p:cNvPicPr>
            <a:picLocks noChangeAspect="1" noChangeArrowheads="1"/>
          </p:cNvPicPr>
          <p:nvPr/>
        </p:nvPicPr>
        <p:blipFill>
          <a:blip r:embed="rId3" cstate="print"/>
          <a:srcRect/>
          <a:stretch>
            <a:fillRect/>
          </a:stretch>
        </p:blipFill>
        <p:spPr bwMode="auto">
          <a:xfrm>
            <a:off x="76200" y="1752600"/>
            <a:ext cx="4419600" cy="3314700"/>
          </a:xfrm>
          <a:prstGeom prst="rect">
            <a:avLst/>
          </a:prstGeom>
          <a:noFill/>
          <a:ln w="12700">
            <a:noFill/>
            <a:miter lim="800000"/>
            <a:headEnd type="none" w="sm" len="sm"/>
            <a:tailEnd type="none" w="sm" len="sm"/>
          </a:ln>
        </p:spPr>
      </p:pic>
      <p:pic>
        <p:nvPicPr>
          <p:cNvPr id="3" name="Picture 2" descr="chix wings flou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76400"/>
            <a:ext cx="3237062" cy="4343400"/>
          </a:xfrm>
          <a:prstGeom prst="rect">
            <a:avLst/>
          </a:prstGeom>
        </p:spPr>
      </p:pic>
    </p:spTree>
    <p:extLst>
      <p:ext uri="{BB962C8B-B14F-4D97-AF65-F5344CB8AC3E}">
        <p14:creationId xmlns:p14="http://schemas.microsoft.com/office/powerpoint/2010/main" val="41954951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7474" name="Rectangle 2"/>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a:p>
        </p:txBody>
      </p:sp>
      <p:sp>
        <p:nvSpPr>
          <p:cNvPr id="1257475" name="Rectangle 3"/>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a:p>
        </p:txBody>
      </p:sp>
      <p:graphicFrame>
        <p:nvGraphicFramePr>
          <p:cNvPr id="1257476" name="Object 4">
            <a:hlinkClick r:id="" action="ppaction://ole?verb=0"/>
          </p:cNvPr>
          <p:cNvGraphicFramePr>
            <a:graphicFrameLocks/>
          </p:cNvGraphicFramePr>
          <p:nvPr/>
        </p:nvGraphicFramePr>
        <p:xfrm>
          <a:off x="304800" y="3124200"/>
          <a:ext cx="2438400" cy="2514600"/>
        </p:xfrm>
        <a:graphic>
          <a:graphicData uri="http://schemas.openxmlformats.org/presentationml/2006/ole">
            <mc:AlternateContent xmlns:mc="http://schemas.openxmlformats.org/markup-compatibility/2006">
              <mc:Choice xmlns:v="urn:schemas-microsoft-com:vml" Requires="v">
                <p:oleObj spid="_x0000_s116310" name="Clip" r:id="rId4" imgW="1384200" imgH="1180800" progId="">
                  <p:embed/>
                </p:oleObj>
              </mc:Choice>
              <mc:Fallback>
                <p:oleObj name="Clip" r:id="rId4" imgW="1384200" imgH="118080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124200"/>
                        <a:ext cx="24384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77" name="Object 5">
            <a:hlinkClick r:id="" action="ppaction://ole?verb=0"/>
          </p:cNvPr>
          <p:cNvGraphicFramePr>
            <a:graphicFrameLocks/>
          </p:cNvGraphicFramePr>
          <p:nvPr/>
        </p:nvGraphicFramePr>
        <p:xfrm>
          <a:off x="4886325" y="3276600"/>
          <a:ext cx="1738313" cy="2514600"/>
        </p:xfrm>
        <a:graphic>
          <a:graphicData uri="http://schemas.openxmlformats.org/presentationml/2006/ole">
            <mc:AlternateContent xmlns:mc="http://schemas.openxmlformats.org/markup-compatibility/2006">
              <mc:Choice xmlns:v="urn:schemas-microsoft-com:vml" Requires="v">
                <p:oleObj spid="_x0000_s116311" name="Clip" r:id="rId6" imgW="1220760" imgH="1765080" progId="">
                  <p:embed/>
                </p:oleObj>
              </mc:Choice>
              <mc:Fallback>
                <p:oleObj name="Clip" r:id="rId6" imgW="1220760" imgH="1765080" progId="">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86325" y="3276600"/>
                        <a:ext cx="1738313"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78" name="Object 6">
            <a:hlinkClick r:id="" action="ppaction://ole?verb=0"/>
          </p:cNvPr>
          <p:cNvGraphicFramePr>
            <a:graphicFrameLocks/>
          </p:cNvGraphicFramePr>
          <p:nvPr/>
        </p:nvGraphicFramePr>
        <p:xfrm>
          <a:off x="2667000" y="3352800"/>
          <a:ext cx="2133600" cy="2362200"/>
        </p:xfrm>
        <a:graphic>
          <a:graphicData uri="http://schemas.openxmlformats.org/presentationml/2006/ole">
            <mc:AlternateContent xmlns:mc="http://schemas.openxmlformats.org/markup-compatibility/2006">
              <mc:Choice xmlns:v="urn:schemas-microsoft-com:vml" Requires="v">
                <p:oleObj spid="_x0000_s116312" name="Clip" r:id="rId8" imgW="1512720" imgH="1612800" progId="">
                  <p:embed/>
                </p:oleObj>
              </mc:Choice>
              <mc:Fallback>
                <p:oleObj name="Clip" r:id="rId8" imgW="1512720" imgH="1612800" progId="">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67000" y="3352800"/>
                        <a:ext cx="21336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7481" name="Object 9"/>
          <p:cNvGraphicFramePr>
            <a:graphicFrameLocks noChangeAspect="1"/>
          </p:cNvGraphicFramePr>
          <p:nvPr/>
        </p:nvGraphicFramePr>
        <p:xfrm>
          <a:off x="6705600" y="3200400"/>
          <a:ext cx="2090738" cy="2667000"/>
        </p:xfrm>
        <a:graphic>
          <a:graphicData uri="http://schemas.openxmlformats.org/presentationml/2006/ole">
            <mc:AlternateContent xmlns:mc="http://schemas.openxmlformats.org/markup-compatibility/2006">
              <mc:Choice xmlns:v="urn:schemas-microsoft-com:vml" Requires="v">
                <p:oleObj spid="_x0000_s116313" name="Clip" r:id="rId10" imgW="3283920" imgH="4190760" progId="">
                  <p:embed/>
                </p:oleObj>
              </mc:Choice>
              <mc:Fallback>
                <p:oleObj name="Clip" r:id="rId10" imgW="3283920" imgH="4190760" progId="">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5600" y="3200400"/>
                        <a:ext cx="2090738" cy="266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7482" name="Text Box 10"/>
          <p:cNvSpPr txBox="1">
            <a:spLocks noChangeArrowheads="1"/>
          </p:cNvSpPr>
          <p:nvPr/>
        </p:nvSpPr>
        <p:spPr bwMode="auto">
          <a:xfrm>
            <a:off x="1752600" y="1981200"/>
            <a:ext cx="5791200" cy="579438"/>
          </a:xfrm>
          <a:prstGeom prst="rect">
            <a:avLst/>
          </a:prstGeom>
          <a:noFill/>
          <a:ln w="9525">
            <a:noFill/>
            <a:miter lim="800000"/>
            <a:headEnd/>
            <a:tailEnd/>
          </a:ln>
          <a:effectLst/>
        </p:spPr>
        <p:txBody>
          <a:bodyPr>
            <a:spAutoFit/>
          </a:bodyPr>
          <a:lstStyle/>
          <a:p>
            <a:pPr algn="ctr">
              <a:spcBef>
                <a:spcPct val="50000"/>
              </a:spcBef>
            </a:pPr>
            <a:r>
              <a:rPr lang="en-US" sz="3200" b="1">
                <a:effectLst>
                  <a:outerShdw blurRad="38100" dist="38100" dir="2700000" algn="tl">
                    <a:srgbClr val="000000"/>
                  </a:outerShdw>
                </a:effectLst>
                <a:latin typeface="Tahoma" pitchFamily="34" charset="0"/>
              </a:rPr>
              <a:t>Quality of Personal Life</a:t>
            </a:r>
            <a:endParaRPr lang="en-US" sz="3600" b="1">
              <a:effectLst>
                <a:outerShdw blurRad="38100" dist="38100" dir="2700000" algn="tl">
                  <a:srgbClr val="000000"/>
                </a:outerShdw>
              </a:effectLst>
              <a:latin typeface="Times New Roman" pitchFamily="18" charset="0"/>
            </a:endParaRPr>
          </a:p>
        </p:txBody>
      </p:sp>
      <p:sp>
        <p:nvSpPr>
          <p:cNvPr id="1257484" name="Rectangle 12"/>
          <p:cNvSpPr>
            <a:spLocks noGrp="1" noRot="1" noChangeArrowheads="1"/>
          </p:cNvSpPr>
          <p:nvPr>
            <p:ph type="title"/>
          </p:nvPr>
        </p:nvSpPr>
        <p:spPr>
          <a:xfrm>
            <a:off x="381000" y="230188"/>
            <a:ext cx="8382000" cy="1341906"/>
          </a:xfrm>
        </p:spPr>
        <p:txBody>
          <a:bodyPr/>
          <a:lstStyle/>
          <a:p>
            <a:r>
              <a:rPr lang="en-US" dirty="0"/>
              <a:t>Indirect Costs </a:t>
            </a:r>
            <a:r>
              <a:rPr lang="en-US" dirty="0" smtClean="0"/>
              <a:t>of Work-Related Musculoskeletal Disorders </a:t>
            </a:r>
            <a:endParaRPr lang="en-US" dirty="0">
              <a:solidFill>
                <a:schemeClr val="tx1"/>
              </a:solidFill>
            </a:endParaRPr>
          </a:p>
        </p:txBody>
      </p:sp>
    </p:spTree>
    <p:extLst>
      <p:ext uri="{BB962C8B-B14F-4D97-AF65-F5344CB8AC3E}">
        <p14:creationId xmlns:p14="http://schemas.microsoft.com/office/powerpoint/2010/main" val="3926172667"/>
      </p:ext>
    </p:extLst>
  </p:cSld>
  <p:clrMapOvr>
    <a:masterClrMapping/>
  </p:clrMapOvr>
  <p:transition xmlns:p14="http://schemas.microsoft.com/office/powerpoint/2010/main">
    <p:fade/>
  </p:transition>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522" name="Rectangle 2"/>
          <p:cNvSpPr>
            <a:spLocks noGrp="1" noRot="1" noChangeArrowheads="1"/>
          </p:cNvSpPr>
          <p:nvPr>
            <p:ph type="title"/>
          </p:nvPr>
        </p:nvSpPr>
        <p:spPr/>
        <p:txBody>
          <a:bodyPr/>
          <a:lstStyle/>
          <a:p>
            <a:r>
              <a:rPr lang="en-US"/>
              <a:t>Cost of Poor Design</a:t>
            </a:r>
          </a:p>
        </p:txBody>
      </p:sp>
      <p:sp>
        <p:nvSpPr>
          <p:cNvPr id="1259523" name="Rectangle 3"/>
          <p:cNvSpPr>
            <a:spLocks noGrp="1" noChangeArrowheads="1"/>
          </p:cNvSpPr>
          <p:nvPr>
            <p:ph type="body" idx="1"/>
          </p:nvPr>
        </p:nvSpPr>
        <p:spPr/>
        <p:txBody>
          <a:bodyPr/>
          <a:lstStyle/>
          <a:p>
            <a:r>
              <a:rPr lang="en-US"/>
              <a:t>Worker’s quality of life is reduced</a:t>
            </a:r>
          </a:p>
          <a:p>
            <a:pPr>
              <a:buFont typeface="Wingdings" pitchFamily="2" charset="2"/>
              <a:buNone/>
            </a:pPr>
            <a:endParaRPr lang="en-US"/>
          </a:p>
          <a:p>
            <a:endParaRPr lang="en-US"/>
          </a:p>
          <a:p>
            <a:r>
              <a:rPr lang="en-US"/>
              <a:t>Employer loses to competitors</a:t>
            </a:r>
          </a:p>
          <a:p>
            <a:pPr>
              <a:buFont typeface="Wingdings" pitchFamily="2" charset="2"/>
              <a:buNone/>
            </a:pPr>
            <a:endParaRPr lang="en-US"/>
          </a:p>
          <a:p>
            <a:endParaRPr lang="en-US"/>
          </a:p>
          <a:p>
            <a:r>
              <a:rPr lang="en-US"/>
              <a:t>Society pays the cost</a:t>
            </a:r>
          </a:p>
          <a:p>
            <a:endParaRPr lang="en-US"/>
          </a:p>
          <a:p>
            <a:endParaRPr lang="en-US"/>
          </a:p>
        </p:txBody>
      </p:sp>
      <p:graphicFrame>
        <p:nvGraphicFramePr>
          <p:cNvPr id="1259524" name="Object 4"/>
          <p:cNvGraphicFramePr>
            <a:graphicFrameLocks noGrp="1" noChangeAspect="1"/>
          </p:cNvGraphicFramePr>
          <p:nvPr>
            <p:ph sz="quarter" idx="4294967295"/>
          </p:nvPr>
        </p:nvGraphicFramePr>
        <p:xfrm>
          <a:off x="6019800" y="2819400"/>
          <a:ext cx="1741488" cy="1443038"/>
        </p:xfrm>
        <a:graphic>
          <a:graphicData uri="http://schemas.openxmlformats.org/presentationml/2006/ole">
            <mc:AlternateContent xmlns:mc="http://schemas.openxmlformats.org/markup-compatibility/2006">
              <mc:Choice xmlns:v="urn:schemas-microsoft-com:vml" Requires="v">
                <p:oleObj spid="_x0000_s117190" name="Clip" r:id="rId4" imgW="4046400" imgH="3352320" progId="">
                  <p:embed/>
                </p:oleObj>
              </mc:Choice>
              <mc:Fallback>
                <p:oleObj name="Clip" r:id="rId4" imgW="4046400" imgH="335232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819400"/>
                        <a:ext cx="1741488" cy="1443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59525" name="Object 5">
            <a:hlinkClick r:id="" action="ppaction://ole?verb=0"/>
          </p:cNvPr>
          <p:cNvGraphicFramePr>
            <a:graphicFrameLocks noGrp="1"/>
          </p:cNvGraphicFramePr>
          <p:nvPr>
            <p:ph sz="half" idx="4294967295"/>
          </p:nvPr>
        </p:nvGraphicFramePr>
        <p:xfrm>
          <a:off x="7772400" y="1371600"/>
          <a:ext cx="773113" cy="1611313"/>
        </p:xfrm>
        <a:graphic>
          <a:graphicData uri="http://schemas.openxmlformats.org/presentationml/2006/ole">
            <mc:AlternateContent xmlns:mc="http://schemas.openxmlformats.org/markup-compatibility/2006">
              <mc:Choice xmlns:v="urn:schemas-microsoft-com:vml" Requires="v">
                <p:oleObj spid="_x0000_s117191" name="Clip" r:id="rId6" imgW="772920" imgH="1611000" progId="">
                  <p:embed/>
                </p:oleObj>
              </mc:Choice>
              <mc:Fallback>
                <p:oleObj name="Clip" r:id="rId6" imgW="772920" imgH="1611000" progId="">
                  <p:embed/>
                  <p:pic>
                    <p:nvPicPr>
                      <p:cNvPr id="0" name=""/>
                      <p:cNvPicPr>
                        <a:picLocks noChangeArrowheads="1"/>
                      </p:cNvPicPr>
                      <p:nvPr/>
                    </p:nvPicPr>
                    <p:blipFill>
                      <a:blip r:embed="rId7">
                        <a:grayscl/>
                        <a:biLevel thresh="50000"/>
                        <a:extLst>
                          <a:ext uri="{28A0092B-C50C-407E-A947-70E740481C1C}">
                            <a14:useLocalDpi xmlns:a14="http://schemas.microsoft.com/office/drawing/2010/main" val="0"/>
                          </a:ext>
                        </a:extLst>
                      </a:blip>
                      <a:srcRect/>
                      <a:stretch>
                        <a:fillRect/>
                      </a:stretch>
                    </p:blipFill>
                    <p:spPr bwMode="auto">
                      <a:xfrm>
                        <a:off x="7772400" y="1371600"/>
                        <a:ext cx="773113" cy="16113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59526" name="Object 6">
            <a:hlinkClick r:id="" action="ppaction://ole?verb=0"/>
          </p:cNvPr>
          <p:cNvGraphicFramePr>
            <a:graphicFrameLocks noGrp="1"/>
          </p:cNvGraphicFramePr>
          <p:nvPr>
            <p:ph sz="quarter" idx="4294967295"/>
          </p:nvPr>
        </p:nvGraphicFramePr>
        <p:xfrm>
          <a:off x="5181600" y="4876800"/>
          <a:ext cx="1985963" cy="1009650"/>
        </p:xfrm>
        <a:graphic>
          <a:graphicData uri="http://schemas.openxmlformats.org/presentationml/2006/ole">
            <mc:AlternateContent xmlns:mc="http://schemas.openxmlformats.org/markup-compatibility/2006">
              <mc:Choice xmlns:v="urn:schemas-microsoft-com:vml" Requires="v">
                <p:oleObj spid="_x0000_s117192" name="Clip" r:id="rId8" imgW="2220840" imgH="1392120" progId="">
                  <p:embed/>
                </p:oleObj>
              </mc:Choice>
              <mc:Fallback>
                <p:oleObj name="Clip" r:id="rId8" imgW="2220840" imgH="1392120" progId="">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81600" y="4876800"/>
                        <a:ext cx="1985963"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403761611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523">
                                            <p:txEl>
                                              <p:pRg st="0" end="0"/>
                                            </p:txEl>
                                          </p:spTgt>
                                        </p:tgtEl>
                                        <p:attrNameLst>
                                          <p:attrName>style.visibility</p:attrName>
                                        </p:attrNameLst>
                                      </p:cBhvr>
                                      <p:to>
                                        <p:strVal val="visible"/>
                                      </p:to>
                                    </p:set>
                                    <p:anim calcmode="lin" valueType="num">
                                      <p:cBhvr additive="base">
                                        <p:cTn id="7" dur="500" fill="hold"/>
                                        <p:tgtEl>
                                          <p:spTgt spid="12595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95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59523">
                                            <p:txEl>
                                              <p:pRg st="3" end="3"/>
                                            </p:txEl>
                                          </p:spTgt>
                                        </p:tgtEl>
                                        <p:attrNameLst>
                                          <p:attrName>style.visibility</p:attrName>
                                        </p:attrNameLst>
                                      </p:cBhvr>
                                      <p:to>
                                        <p:strVal val="visible"/>
                                      </p:to>
                                    </p:set>
                                    <p:anim calcmode="lin" valueType="num">
                                      <p:cBhvr additive="base">
                                        <p:cTn id="13" dur="500" fill="hold"/>
                                        <p:tgtEl>
                                          <p:spTgt spid="125952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595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59523">
                                            <p:txEl>
                                              <p:pRg st="6" end="6"/>
                                            </p:txEl>
                                          </p:spTgt>
                                        </p:tgtEl>
                                        <p:attrNameLst>
                                          <p:attrName>style.visibility</p:attrName>
                                        </p:attrNameLst>
                                      </p:cBhvr>
                                      <p:to>
                                        <p:strVal val="visible"/>
                                      </p:to>
                                    </p:set>
                                    <p:anim calcmode="lin" valueType="num">
                                      <p:cBhvr additive="base">
                                        <p:cTn id="19" dur="500" fill="hold"/>
                                        <p:tgtEl>
                                          <p:spTgt spid="1259523">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952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23"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3202" name="Object 2"/>
          <p:cNvGraphicFramePr>
            <a:graphicFrameLocks noChangeAspect="1"/>
          </p:cNvGraphicFramePr>
          <p:nvPr/>
        </p:nvGraphicFramePr>
        <p:xfrm>
          <a:off x="3173413" y="1247775"/>
          <a:ext cx="2770187" cy="4619625"/>
        </p:xfrm>
        <a:graphic>
          <a:graphicData uri="http://schemas.openxmlformats.org/presentationml/2006/ole">
            <mc:AlternateContent xmlns:mc="http://schemas.openxmlformats.org/markup-compatibility/2006">
              <mc:Choice xmlns:v="urn:schemas-microsoft-com:vml" Requires="v">
                <p:oleObj spid="_x0000_s189509" name="Clip" r:id="rId4" imgW="2033280" imgH="3390840" progId="">
                  <p:embed/>
                </p:oleObj>
              </mc:Choice>
              <mc:Fallback>
                <p:oleObj name="Clip" r:id="rId4" imgW="2033280" imgH="3390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1247775"/>
                        <a:ext cx="2770187" cy="4619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37889909"/>
      </p:ext>
    </p:extLst>
  </p:cSld>
  <p:clrMapOvr>
    <a:masterClrMapping/>
  </p:clrMapOvr>
  <p:transition xmlns:p14="http://schemas.microsoft.com/office/powerpoint/2010/mai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Rot="1" noChangeArrowheads="1"/>
          </p:cNvSpPr>
          <p:nvPr>
            <p:ph type="title"/>
          </p:nvPr>
        </p:nvSpPr>
        <p:spPr/>
        <p:txBody>
          <a:bodyPr/>
          <a:lstStyle/>
          <a:p>
            <a:r>
              <a:rPr lang="en-US" smtClean="0"/>
              <a:t>Outline</a:t>
            </a:r>
            <a:endParaRPr lang="en-US" dirty="0"/>
          </a:p>
        </p:txBody>
      </p:sp>
      <p:sp>
        <p:nvSpPr>
          <p:cNvPr id="1233923" name="Rectangle 3"/>
          <p:cNvSpPr>
            <a:spLocks noGrp="1" noChangeArrowheads="1"/>
          </p:cNvSpPr>
          <p:nvPr>
            <p:ph type="body" idx="1"/>
          </p:nvPr>
        </p:nvSpPr>
        <p:spPr>
          <a:xfrm>
            <a:off x="381000" y="1599138"/>
            <a:ext cx="8382000" cy="3159839"/>
          </a:xfrm>
        </p:spPr>
        <p:txBody>
          <a:bodyPr/>
          <a:lstStyle/>
          <a:p>
            <a:r>
              <a:rPr lang="sk-SK" dirty="0" smtClean="0">
                <a:solidFill>
                  <a:srgbClr val="7F7F7F"/>
                </a:solidFill>
              </a:rPr>
              <a:t>Introduction to Ergonomics</a:t>
            </a:r>
            <a:r>
              <a:rPr lang="en-US" dirty="0" smtClean="0">
                <a:solidFill>
                  <a:srgbClr val="7F7F7F"/>
                </a:solidFill>
              </a:rPr>
              <a:t> </a:t>
            </a:r>
          </a:p>
          <a:p>
            <a:r>
              <a:rPr lang="sk-SK" dirty="0" smtClean="0">
                <a:solidFill>
                  <a:srgbClr val="7F7F7F"/>
                </a:solidFill>
              </a:rPr>
              <a:t>Hazards of Ignoring Ergonomics</a:t>
            </a:r>
          </a:p>
          <a:p>
            <a:r>
              <a:rPr lang="en-US" dirty="0" smtClean="0"/>
              <a:t>Implementing Ergonomics and Solutions</a:t>
            </a:r>
          </a:p>
          <a:p>
            <a:r>
              <a:rPr lang="en-US" dirty="0" smtClean="0">
                <a:solidFill>
                  <a:srgbClr val="7F7F7F"/>
                </a:solidFill>
              </a:rPr>
              <a:t>The Ergonomics Process</a:t>
            </a:r>
          </a:p>
          <a:p>
            <a:r>
              <a:rPr lang="en-US" dirty="0" smtClean="0">
                <a:solidFill>
                  <a:srgbClr val="7F7F7F"/>
                </a:solidFill>
              </a:rPr>
              <a:t>Ergonomic Problem Solving</a:t>
            </a:r>
          </a:p>
          <a:p>
            <a:endParaRPr lang="en-US" dirty="0"/>
          </a:p>
        </p:txBody>
      </p:sp>
    </p:spTree>
    <p:extLst>
      <p:ext uri="{BB962C8B-B14F-4D97-AF65-F5344CB8AC3E}">
        <p14:creationId xmlns:p14="http://schemas.microsoft.com/office/powerpoint/2010/main" val="6749557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Implementing Ergonomics</a:t>
            </a:r>
            <a:endParaRPr lang="en-US" dirty="0"/>
          </a:p>
        </p:txBody>
      </p:sp>
    </p:spTree>
    <p:extLst>
      <p:ext uri="{BB962C8B-B14F-4D97-AF65-F5344CB8AC3E}">
        <p14:creationId xmlns:p14="http://schemas.microsoft.com/office/powerpoint/2010/main" val="4076305264"/>
      </p:ext>
    </p:extLst>
  </p:cSld>
  <p:clrMapOvr>
    <a:masterClrMapping/>
  </p:clrMapOvr>
  <p:transition xmlns:p14="http://schemas.microsoft.com/office/powerpoint/2010/mai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25" name="Rectangle 5"/>
          <p:cNvSpPr>
            <a:spLocks noGrp="1" noRot="1" noChangeArrowheads="1"/>
          </p:cNvSpPr>
          <p:nvPr>
            <p:ph type="title"/>
          </p:nvPr>
        </p:nvSpPr>
        <p:spPr>
          <a:xfrm>
            <a:off x="381000" y="230188"/>
            <a:ext cx="8382000" cy="677108"/>
          </a:xfrm>
        </p:spPr>
        <p:txBody>
          <a:bodyPr/>
          <a:lstStyle/>
          <a:p>
            <a:r>
              <a:rPr lang="en-US" dirty="0" smtClean="0"/>
              <a:t>Implementing Ergonomics</a:t>
            </a:r>
            <a:endParaRPr lang="en-US" dirty="0"/>
          </a:p>
        </p:txBody>
      </p:sp>
      <p:sp>
        <p:nvSpPr>
          <p:cNvPr id="1310726" name="Rectangle 6"/>
          <p:cNvSpPr>
            <a:spLocks noGrp="1" noChangeArrowheads="1"/>
          </p:cNvSpPr>
          <p:nvPr>
            <p:ph type="body" idx="1"/>
          </p:nvPr>
        </p:nvSpPr>
        <p:spPr>
          <a:xfrm>
            <a:off x="381000" y="1599138"/>
            <a:ext cx="8382000" cy="2519664"/>
          </a:xfrm>
        </p:spPr>
        <p:txBody>
          <a:bodyPr/>
          <a:lstStyle/>
          <a:p>
            <a:r>
              <a:rPr lang="en-US" dirty="0" smtClean="0"/>
              <a:t>Systematic approach for improving the grocery workplace</a:t>
            </a:r>
          </a:p>
          <a:p>
            <a:endParaRPr lang="en-US" dirty="0"/>
          </a:p>
          <a:p>
            <a:r>
              <a:rPr lang="en-US" dirty="0" smtClean="0"/>
              <a:t>Expert approach</a:t>
            </a:r>
          </a:p>
          <a:p>
            <a:r>
              <a:rPr lang="en-US" dirty="0" smtClean="0"/>
              <a:t>Participatory approach</a:t>
            </a:r>
            <a:endParaRPr lang="en-US" dirty="0"/>
          </a:p>
        </p:txBody>
      </p:sp>
    </p:spTree>
    <p:extLst>
      <p:ext uri="{BB962C8B-B14F-4D97-AF65-F5344CB8AC3E}">
        <p14:creationId xmlns:p14="http://schemas.microsoft.com/office/powerpoint/2010/main" val="1220275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8914" name="Rectangle 2"/>
          <p:cNvSpPr>
            <a:spLocks noGrp="1" noRot="1" noChangeArrowheads="1"/>
          </p:cNvSpPr>
          <p:nvPr>
            <p:ph type="title"/>
          </p:nvPr>
        </p:nvSpPr>
        <p:spPr>
          <a:xfrm>
            <a:off x="381000" y="230188"/>
            <a:ext cx="8382000" cy="677108"/>
          </a:xfrm>
        </p:spPr>
        <p:txBody>
          <a:bodyPr/>
          <a:lstStyle/>
          <a:p>
            <a:r>
              <a:rPr lang="en-US" dirty="0" smtClean="0"/>
              <a:t>Expert Approach</a:t>
            </a:r>
            <a:endParaRPr lang="en-US" dirty="0"/>
          </a:p>
        </p:txBody>
      </p:sp>
      <p:sp>
        <p:nvSpPr>
          <p:cNvPr id="1318915" name="Rectangle 3"/>
          <p:cNvSpPr>
            <a:spLocks noGrp="1" noChangeArrowheads="1"/>
          </p:cNvSpPr>
          <p:nvPr>
            <p:ph type="body" idx="1"/>
          </p:nvPr>
        </p:nvSpPr>
        <p:spPr>
          <a:xfrm>
            <a:off x="381000" y="1599138"/>
            <a:ext cx="8382000" cy="3159839"/>
          </a:xfrm>
        </p:spPr>
        <p:txBody>
          <a:bodyPr/>
          <a:lstStyle/>
          <a:p>
            <a:r>
              <a:rPr lang="en-US" dirty="0" smtClean="0"/>
              <a:t>Ergonomist hired by company</a:t>
            </a:r>
          </a:p>
          <a:p>
            <a:r>
              <a:rPr lang="en-US" dirty="0"/>
              <a:t>S</a:t>
            </a:r>
            <a:r>
              <a:rPr lang="en-US" dirty="0" smtClean="0"/>
              <a:t>pecific costs budgeted for project</a:t>
            </a:r>
          </a:p>
          <a:p>
            <a:r>
              <a:rPr lang="en-US" dirty="0"/>
              <a:t>Specific ergonomic </a:t>
            </a:r>
            <a:r>
              <a:rPr lang="en-US" dirty="0" smtClean="0"/>
              <a:t>solution</a:t>
            </a:r>
          </a:p>
          <a:p>
            <a:endParaRPr lang="en-US" dirty="0"/>
          </a:p>
          <a:p>
            <a:r>
              <a:rPr lang="en-US" dirty="0" smtClean="0"/>
              <a:t>The problem:</a:t>
            </a:r>
          </a:p>
          <a:p>
            <a:pPr lvl="1"/>
            <a:r>
              <a:rPr lang="en-US" dirty="0" smtClean="0"/>
              <a:t>Someone else is telling you how to do your work!</a:t>
            </a:r>
            <a:endParaRPr lang="en-US" dirty="0"/>
          </a:p>
        </p:txBody>
      </p:sp>
    </p:spTree>
    <p:extLst>
      <p:ext uri="{BB962C8B-B14F-4D97-AF65-F5344CB8AC3E}">
        <p14:creationId xmlns:p14="http://schemas.microsoft.com/office/powerpoint/2010/main" val="2072191863"/>
      </p:ext>
    </p:extLst>
  </p:cSld>
  <p:clrMapOvr>
    <a:masterClrMapping/>
  </p:clrMapOvr>
  <p:transition xmlns:p14="http://schemas.microsoft.com/office/powerpoint/2010/mai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9938" name="Rectangle 2"/>
          <p:cNvSpPr>
            <a:spLocks noGrp="1" noRot="1" noChangeArrowheads="1"/>
          </p:cNvSpPr>
          <p:nvPr>
            <p:ph type="title"/>
          </p:nvPr>
        </p:nvSpPr>
        <p:spPr>
          <a:xfrm>
            <a:off x="381000" y="230188"/>
            <a:ext cx="8382000" cy="677108"/>
          </a:xfrm>
        </p:spPr>
        <p:txBody>
          <a:bodyPr/>
          <a:lstStyle/>
          <a:p>
            <a:r>
              <a:rPr lang="en-US" dirty="0" smtClean="0"/>
              <a:t>Participatory Ergonomics Approach</a:t>
            </a:r>
            <a:endParaRPr lang="en-US" dirty="0"/>
          </a:p>
        </p:txBody>
      </p:sp>
      <p:sp>
        <p:nvSpPr>
          <p:cNvPr id="1319939" name="Rectangle 3"/>
          <p:cNvSpPr>
            <a:spLocks noGrp="1" noChangeArrowheads="1"/>
          </p:cNvSpPr>
          <p:nvPr>
            <p:ph type="body" idx="1"/>
          </p:nvPr>
        </p:nvSpPr>
        <p:spPr>
          <a:xfrm>
            <a:off x="381000" y="1599138"/>
            <a:ext cx="8382000" cy="4514056"/>
          </a:xfrm>
        </p:spPr>
        <p:txBody>
          <a:bodyPr/>
          <a:lstStyle/>
          <a:p>
            <a:r>
              <a:rPr lang="en-US" dirty="0" smtClean="0"/>
              <a:t>All employees are involved in…</a:t>
            </a:r>
          </a:p>
          <a:p>
            <a:pPr lvl="1"/>
            <a:r>
              <a:rPr lang="en-US" dirty="0" smtClean="0"/>
              <a:t>Identifying and analyzing risk factors</a:t>
            </a:r>
          </a:p>
          <a:p>
            <a:pPr lvl="1"/>
            <a:r>
              <a:rPr lang="en-US" dirty="0" smtClean="0"/>
              <a:t>Developing and implementing solutions</a:t>
            </a:r>
          </a:p>
          <a:p>
            <a:r>
              <a:rPr lang="en-US" dirty="0" smtClean="0"/>
              <a:t>Leads to…</a:t>
            </a:r>
          </a:p>
          <a:p>
            <a:pPr lvl="1"/>
            <a:r>
              <a:rPr lang="en-US" dirty="0" smtClean="0"/>
              <a:t>Greater acceptance of change</a:t>
            </a:r>
          </a:p>
          <a:p>
            <a:pPr lvl="1"/>
            <a:r>
              <a:rPr lang="en-US" dirty="0" smtClean="0"/>
              <a:t>Promotion of personal responsibility for health</a:t>
            </a:r>
          </a:p>
          <a:p>
            <a:r>
              <a:rPr lang="en-US" dirty="0" smtClean="0"/>
              <a:t>Ergonomic training is the first step</a:t>
            </a:r>
          </a:p>
          <a:p>
            <a:endParaRPr lang="en-US" dirty="0" smtClean="0"/>
          </a:p>
          <a:p>
            <a:endParaRPr lang="en-US" dirty="0"/>
          </a:p>
        </p:txBody>
      </p:sp>
    </p:spTree>
    <p:extLst>
      <p:ext uri="{BB962C8B-B14F-4D97-AF65-F5344CB8AC3E}">
        <p14:creationId xmlns:p14="http://schemas.microsoft.com/office/powerpoint/2010/main" val="1087584039"/>
      </p:ext>
    </p:extLst>
  </p:cSld>
  <p:clrMapOvr>
    <a:masterClrMapping/>
  </p:clrMapOvr>
  <p:transition xmlns:p14="http://schemas.microsoft.com/office/powerpoint/2010/main">
    <p:fade/>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685800" y="6400800"/>
            <a:ext cx="1905000" cy="457200"/>
          </a:xfrm>
          <a:prstGeom prst="rect">
            <a:avLst/>
          </a:prstGeom>
          <a:noFill/>
          <a:ln w="9525">
            <a:noFill/>
            <a:miter lim="800000"/>
            <a:headEnd/>
            <a:tailEnd/>
          </a:ln>
        </p:spPr>
        <p:txBody>
          <a:bodyPr wrap="none" anchor="ctr"/>
          <a:lstStyle/>
          <a:p>
            <a:pPr eaLnBrk="0" hangingPunct="0"/>
            <a:endParaRPr lang="en-US"/>
          </a:p>
        </p:txBody>
      </p:sp>
      <p:sp>
        <p:nvSpPr>
          <p:cNvPr id="28674" name="Rectangle 3"/>
          <p:cNvSpPr>
            <a:spLocks noChangeArrowheads="1"/>
          </p:cNvSpPr>
          <p:nvPr/>
        </p:nvSpPr>
        <p:spPr bwMode="auto">
          <a:xfrm>
            <a:off x="3124200" y="6400800"/>
            <a:ext cx="2895600" cy="457200"/>
          </a:xfrm>
          <a:prstGeom prst="rect">
            <a:avLst/>
          </a:prstGeom>
          <a:noFill/>
          <a:ln w="9525">
            <a:noFill/>
            <a:miter lim="800000"/>
            <a:headEnd/>
            <a:tailEnd/>
          </a:ln>
        </p:spPr>
        <p:txBody>
          <a:bodyPr wrap="none" anchor="ctr"/>
          <a:lstStyle/>
          <a:p>
            <a:pPr eaLnBrk="0" hangingPunct="0"/>
            <a:endParaRPr lang="en-US"/>
          </a:p>
        </p:txBody>
      </p:sp>
      <p:sp>
        <p:nvSpPr>
          <p:cNvPr id="1197060" name="Rectangle 4"/>
          <p:cNvSpPr>
            <a:spLocks noGrp="1" noRot="1" noChangeArrowheads="1"/>
          </p:cNvSpPr>
          <p:nvPr>
            <p:ph type="title"/>
          </p:nvPr>
        </p:nvSpPr>
        <p:spPr>
          <a:xfrm>
            <a:off x="381000" y="230188"/>
            <a:ext cx="8382000" cy="1341906"/>
          </a:xfrm>
        </p:spPr>
        <p:txBody>
          <a:bodyPr/>
          <a:lstStyle/>
          <a:p>
            <a:r>
              <a:rPr lang="en-US" dirty="0" smtClean="0"/>
              <a:t>Why Do Ergonomics?</a:t>
            </a:r>
            <a:br>
              <a:rPr lang="en-US" dirty="0" smtClean="0"/>
            </a:br>
            <a:r>
              <a:rPr lang="en-US" dirty="0" smtClean="0"/>
              <a:t>Health &amp; Safety Practitioners</a:t>
            </a:r>
            <a:endParaRPr lang="en-US" dirty="0"/>
          </a:p>
        </p:txBody>
      </p:sp>
      <p:sp>
        <p:nvSpPr>
          <p:cNvPr id="1197061" name="Rectangle 5"/>
          <p:cNvSpPr>
            <a:spLocks noGrp="1" noChangeArrowheads="1"/>
          </p:cNvSpPr>
          <p:nvPr>
            <p:ph type="body" idx="1"/>
          </p:nvPr>
        </p:nvSpPr>
        <p:spPr>
          <a:xfrm>
            <a:off x="381000" y="1599138"/>
            <a:ext cx="8382000" cy="2618153"/>
          </a:xfrm>
        </p:spPr>
        <p:txBody>
          <a:bodyPr/>
          <a:lstStyle/>
          <a:p>
            <a:r>
              <a:rPr lang="en-US" dirty="0" smtClean="0"/>
              <a:t>Physical discomfort</a:t>
            </a:r>
          </a:p>
          <a:p>
            <a:r>
              <a:rPr lang="en-US" dirty="0" smtClean="0"/>
              <a:t>Physical fatigue</a:t>
            </a:r>
          </a:p>
          <a:p>
            <a:r>
              <a:rPr lang="en-US" dirty="0" smtClean="0"/>
              <a:t>Mental stress</a:t>
            </a:r>
          </a:p>
          <a:p>
            <a:r>
              <a:rPr lang="en-US" dirty="0" smtClean="0"/>
              <a:t>Injuries and illnesses</a:t>
            </a:r>
          </a:p>
          <a:p>
            <a:r>
              <a:rPr lang="en-US" dirty="0" smtClean="0"/>
              <a:t>Cost of medical treatment</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97061">
                                            <p:txEl>
                                              <p:pRg st="0" end="0"/>
                                            </p:txEl>
                                          </p:spTgt>
                                        </p:tgtEl>
                                        <p:attrNameLst>
                                          <p:attrName>style.visibility</p:attrName>
                                        </p:attrNameLst>
                                      </p:cBhvr>
                                      <p:to>
                                        <p:strVal val="visible"/>
                                      </p:to>
                                    </p:set>
                                    <p:anim calcmode="lin" valueType="num">
                                      <p:cBhvr additive="base">
                                        <p:cTn id="7" dur="500" fill="hold"/>
                                        <p:tgtEl>
                                          <p:spTgt spid="119706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9706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97061">
                                            <p:txEl>
                                              <p:pRg st="1" end="1"/>
                                            </p:txEl>
                                          </p:spTgt>
                                        </p:tgtEl>
                                        <p:attrNameLst>
                                          <p:attrName>style.visibility</p:attrName>
                                        </p:attrNameLst>
                                      </p:cBhvr>
                                      <p:to>
                                        <p:strVal val="visible"/>
                                      </p:to>
                                    </p:set>
                                    <p:anim calcmode="lin" valueType="num">
                                      <p:cBhvr additive="base">
                                        <p:cTn id="13" dur="500" fill="hold"/>
                                        <p:tgtEl>
                                          <p:spTgt spid="119706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9706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97061">
                                            <p:txEl>
                                              <p:pRg st="2" end="2"/>
                                            </p:txEl>
                                          </p:spTgt>
                                        </p:tgtEl>
                                        <p:attrNameLst>
                                          <p:attrName>style.visibility</p:attrName>
                                        </p:attrNameLst>
                                      </p:cBhvr>
                                      <p:to>
                                        <p:strVal val="visible"/>
                                      </p:to>
                                    </p:set>
                                    <p:anim calcmode="lin" valueType="num">
                                      <p:cBhvr additive="base">
                                        <p:cTn id="19" dur="500" fill="hold"/>
                                        <p:tgtEl>
                                          <p:spTgt spid="119706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9706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97061">
                                            <p:txEl>
                                              <p:pRg st="3" end="3"/>
                                            </p:txEl>
                                          </p:spTgt>
                                        </p:tgtEl>
                                        <p:attrNameLst>
                                          <p:attrName>style.visibility</p:attrName>
                                        </p:attrNameLst>
                                      </p:cBhvr>
                                      <p:to>
                                        <p:strVal val="visible"/>
                                      </p:to>
                                    </p:set>
                                    <p:anim calcmode="lin" valueType="num">
                                      <p:cBhvr additive="base">
                                        <p:cTn id="25" dur="500" fill="hold"/>
                                        <p:tgtEl>
                                          <p:spTgt spid="119706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9706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97061">
                                            <p:txEl>
                                              <p:pRg st="4" end="4"/>
                                            </p:txEl>
                                          </p:spTgt>
                                        </p:tgtEl>
                                        <p:attrNameLst>
                                          <p:attrName>style.visibility</p:attrName>
                                        </p:attrNameLst>
                                      </p:cBhvr>
                                      <p:to>
                                        <p:strVal val="visible"/>
                                      </p:to>
                                    </p:set>
                                    <p:anim calcmode="lin" valueType="num">
                                      <p:cBhvr additive="base">
                                        <p:cTn id="31" dur="500" fill="hold"/>
                                        <p:tgtEl>
                                          <p:spTgt spid="119706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9706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7061" grpId="0" build="p"/>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313794" name="Object 2"/>
          <p:cNvGraphicFramePr>
            <a:graphicFrameLocks noChangeAspect="1"/>
          </p:cNvGraphicFramePr>
          <p:nvPr/>
        </p:nvGraphicFramePr>
        <p:xfrm>
          <a:off x="0" y="49213"/>
          <a:ext cx="9144000" cy="6646862"/>
        </p:xfrm>
        <a:graphic>
          <a:graphicData uri="http://schemas.openxmlformats.org/presentationml/2006/ole">
            <mc:AlternateContent xmlns:mc="http://schemas.openxmlformats.org/markup-compatibility/2006">
              <mc:Choice xmlns:v="urn:schemas-microsoft-com:vml" Requires="v">
                <p:oleObj spid="_x0000_s136342" name="Picture" r:id="rId4" imgW="2447640" imgH="1780200" progId="Word.Picture.8">
                  <p:embed/>
                </p:oleObj>
              </mc:Choice>
              <mc:Fallback>
                <p:oleObj name="Picture" r:id="rId4" imgW="2447640" imgH="17802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9213"/>
                        <a:ext cx="9144000" cy="6646862"/>
                      </a:xfrm>
                      <a:prstGeom prst="rect">
                        <a:avLst/>
                      </a:prstGeom>
                      <a:solidFill>
                        <a:srgbClr val="0000FF"/>
                      </a:solidFill>
                      <a:ln>
                        <a:noFill/>
                      </a:ln>
                      <a:effectLst/>
                      <a:extLs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81118080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13794"/>
                                        </p:tgtEl>
                                        <p:attrNameLst>
                                          <p:attrName>style.visibility</p:attrName>
                                        </p:attrNameLst>
                                      </p:cBhvr>
                                      <p:to>
                                        <p:strVal val="visible"/>
                                      </p:to>
                                    </p:set>
                                    <p:anim calcmode="lin" valueType="num">
                                      <p:cBhvr>
                                        <p:cTn id="7" dur="500" fill="hold"/>
                                        <p:tgtEl>
                                          <p:spTgt spid="1313794"/>
                                        </p:tgtEl>
                                        <p:attrNameLst>
                                          <p:attrName>ppt_w</p:attrName>
                                        </p:attrNameLst>
                                      </p:cBhvr>
                                      <p:tavLst>
                                        <p:tav tm="0">
                                          <p:val>
                                            <p:fltVal val="0"/>
                                          </p:val>
                                        </p:tav>
                                        <p:tav tm="100000">
                                          <p:val>
                                            <p:strVal val="#ppt_w"/>
                                          </p:val>
                                        </p:tav>
                                      </p:tavLst>
                                    </p:anim>
                                    <p:anim calcmode="lin" valueType="num">
                                      <p:cBhvr>
                                        <p:cTn id="8" dur="500" fill="hold"/>
                                        <p:tgtEl>
                                          <p:spTgt spid="131379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6869" name="Rectangle 5"/>
          <p:cNvSpPr>
            <a:spLocks noGrp="1" noRot="1" noChangeArrowheads="1"/>
          </p:cNvSpPr>
          <p:nvPr>
            <p:ph type="title"/>
          </p:nvPr>
        </p:nvSpPr>
        <p:spPr>
          <a:xfrm>
            <a:off x="381000" y="230188"/>
            <a:ext cx="8382000" cy="677108"/>
          </a:xfrm>
        </p:spPr>
        <p:txBody>
          <a:bodyPr/>
          <a:lstStyle/>
          <a:p>
            <a:r>
              <a:rPr lang="en-US" dirty="0" smtClean="0"/>
              <a:t>Who is Responsible for Ergonomics?</a:t>
            </a:r>
            <a:endParaRPr lang="en-US" dirty="0"/>
          </a:p>
        </p:txBody>
      </p:sp>
      <p:sp>
        <p:nvSpPr>
          <p:cNvPr id="1316870" name="Rectangle 6"/>
          <p:cNvSpPr>
            <a:spLocks noGrp="1" noChangeArrowheads="1"/>
          </p:cNvSpPr>
          <p:nvPr>
            <p:ph type="body" idx="1"/>
          </p:nvPr>
        </p:nvSpPr>
        <p:spPr>
          <a:xfrm>
            <a:off x="381000" y="1599138"/>
            <a:ext cx="8382000" cy="1534779"/>
          </a:xfrm>
        </p:spPr>
        <p:txBody>
          <a:bodyPr/>
          <a:lstStyle/>
          <a:p>
            <a:r>
              <a:rPr lang="en-US" dirty="0" smtClean="0"/>
              <a:t>All employees!</a:t>
            </a:r>
          </a:p>
          <a:p>
            <a:r>
              <a:rPr lang="en-US" dirty="0" smtClean="0"/>
              <a:t>Ergonomic team</a:t>
            </a:r>
          </a:p>
          <a:p>
            <a:r>
              <a:rPr lang="en-US" dirty="0" smtClean="0"/>
              <a:t>Safety committee </a:t>
            </a:r>
            <a:endParaRPr lang="en-US" dirty="0"/>
          </a:p>
        </p:txBody>
      </p:sp>
    </p:spTree>
    <p:extLst>
      <p:ext uri="{BB962C8B-B14F-4D97-AF65-F5344CB8AC3E}">
        <p14:creationId xmlns:p14="http://schemas.microsoft.com/office/powerpoint/2010/main" val="226985089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1746" name="Rectangle 2"/>
          <p:cNvSpPr>
            <a:spLocks noChangeArrowheads="1"/>
          </p:cNvSpPr>
          <p:nvPr/>
        </p:nvSpPr>
        <p:spPr bwMode="auto">
          <a:xfrm>
            <a:off x="471488" y="5784850"/>
            <a:ext cx="1905000" cy="457200"/>
          </a:xfrm>
          <a:prstGeom prst="rect">
            <a:avLst/>
          </a:prstGeom>
          <a:noFill/>
          <a:ln w="9525">
            <a:noFill/>
            <a:miter lim="800000"/>
            <a:headEnd/>
            <a:tailEnd/>
          </a:ln>
          <a:effectLst/>
        </p:spPr>
        <p:txBody>
          <a:bodyPr wrap="none" anchor="ctr"/>
          <a:lstStyle/>
          <a:p>
            <a:endParaRPr lang="en-US"/>
          </a:p>
        </p:txBody>
      </p:sp>
      <p:sp>
        <p:nvSpPr>
          <p:cNvPr id="1311747" name="Rectangle 3"/>
          <p:cNvSpPr>
            <a:spLocks noChangeArrowheads="1"/>
          </p:cNvSpPr>
          <p:nvPr/>
        </p:nvSpPr>
        <p:spPr bwMode="auto">
          <a:xfrm>
            <a:off x="2909888" y="5784850"/>
            <a:ext cx="2895600" cy="457200"/>
          </a:xfrm>
          <a:prstGeom prst="rect">
            <a:avLst/>
          </a:prstGeom>
          <a:noFill/>
          <a:ln w="9525">
            <a:noFill/>
            <a:miter lim="800000"/>
            <a:headEnd/>
            <a:tailEnd/>
          </a:ln>
          <a:effectLst/>
        </p:spPr>
        <p:txBody>
          <a:bodyPr wrap="none" anchor="ctr"/>
          <a:lstStyle/>
          <a:p>
            <a:endParaRPr lang="en-US"/>
          </a:p>
        </p:txBody>
      </p:sp>
      <p:sp>
        <p:nvSpPr>
          <p:cNvPr id="1311748" name="Rectangle 4"/>
          <p:cNvSpPr>
            <a:spLocks noGrp="1" noRot="1" noChangeArrowheads="1"/>
          </p:cNvSpPr>
          <p:nvPr>
            <p:ph type="title"/>
          </p:nvPr>
        </p:nvSpPr>
        <p:spPr>
          <a:xfrm>
            <a:off x="2603500" y="2660650"/>
            <a:ext cx="3962400" cy="1143000"/>
          </a:xfrm>
          <a:ln/>
        </p:spPr>
        <p:txBody>
          <a:bodyPr lIns="90488" tIns="44450" rIns="90488" bIns="44450"/>
          <a:lstStyle/>
          <a:p>
            <a:endParaRPr lang="en-US" b="0"/>
          </a:p>
        </p:txBody>
      </p:sp>
      <p:sp>
        <p:nvSpPr>
          <p:cNvPr id="1311749" name="Oval 5"/>
          <p:cNvSpPr>
            <a:spLocks noChangeArrowheads="1"/>
          </p:cNvSpPr>
          <p:nvPr/>
        </p:nvSpPr>
        <p:spPr bwMode="auto">
          <a:xfrm>
            <a:off x="2306638" y="2133600"/>
            <a:ext cx="4406900" cy="1892300"/>
          </a:xfrm>
          <a:prstGeom prst="ellipse">
            <a:avLst/>
          </a:prstGeom>
          <a:solidFill>
            <a:srgbClr val="3366FF"/>
          </a:solidFill>
          <a:ln w="50800">
            <a:solidFill>
              <a:srgbClr val="FFFF00"/>
            </a:solidFill>
            <a:round/>
            <a:headEnd/>
            <a:tailEnd/>
          </a:ln>
          <a:effectLst/>
        </p:spPr>
        <p:txBody>
          <a:bodyPr wrap="none" anchor="ctr"/>
          <a:lstStyle/>
          <a:p>
            <a:endParaRPr lang="en-US"/>
          </a:p>
        </p:txBody>
      </p:sp>
      <p:sp>
        <p:nvSpPr>
          <p:cNvPr id="1311750" name="Rectangle 6"/>
          <p:cNvSpPr>
            <a:spLocks noChangeArrowheads="1"/>
          </p:cNvSpPr>
          <p:nvPr/>
        </p:nvSpPr>
        <p:spPr bwMode="auto">
          <a:xfrm>
            <a:off x="2738789" y="2540000"/>
            <a:ext cx="3574347" cy="1320874"/>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pPr algn="ctr"/>
            <a:r>
              <a:rPr lang="en-US" sz="4000" dirty="0">
                <a:latin typeface="Times New Roman" pitchFamily="18" charset="0"/>
              </a:rPr>
              <a:t>ERGONOMICS</a:t>
            </a:r>
          </a:p>
          <a:p>
            <a:pPr algn="ctr"/>
            <a:r>
              <a:rPr lang="en-US" sz="4000" dirty="0">
                <a:latin typeface="Times New Roman" pitchFamily="18" charset="0"/>
              </a:rPr>
              <a:t>TEAM</a:t>
            </a:r>
            <a:endParaRPr lang="en-US" sz="4000" dirty="0">
              <a:solidFill>
                <a:srgbClr val="FFFF00"/>
              </a:solidFill>
              <a:latin typeface="Times New Roman" pitchFamily="18" charset="0"/>
            </a:endParaRPr>
          </a:p>
        </p:txBody>
      </p:sp>
      <p:sp>
        <p:nvSpPr>
          <p:cNvPr id="1311751" name="Rectangle 7"/>
          <p:cNvSpPr>
            <a:spLocks noChangeArrowheads="1"/>
          </p:cNvSpPr>
          <p:nvPr/>
        </p:nvSpPr>
        <p:spPr bwMode="auto">
          <a:xfrm>
            <a:off x="3276600" y="1060450"/>
            <a:ext cx="2594086" cy="643766"/>
          </a:xfrm>
          <a:prstGeom prst="rect">
            <a:avLst/>
          </a:prstGeom>
          <a:noFill/>
          <a:ln w="9525">
            <a:noFill/>
            <a:miter lim="800000"/>
            <a:headEnd/>
            <a:tailEnd/>
          </a:ln>
          <a:effectLst/>
        </p:spPr>
        <p:txBody>
          <a:bodyPr wrap="none" lIns="90488" tIns="44450" rIns="90488" bIns="44450">
            <a:spAutoFit/>
          </a:bodyPr>
          <a:lstStyle/>
          <a:p>
            <a:pPr algn="ctr"/>
            <a:r>
              <a:rPr lang="en-US" sz="3600" b="1" dirty="0">
                <a:solidFill>
                  <a:srgbClr val="FFFF00"/>
                </a:solidFill>
                <a:effectLst>
                  <a:outerShdw blurRad="38100" dist="38100" dir="2700000" algn="tl">
                    <a:srgbClr val="000000"/>
                  </a:outerShdw>
                </a:effectLst>
                <a:latin typeface="Times New Roman" pitchFamily="18" charset="0"/>
              </a:rPr>
              <a:t>WORKERS</a:t>
            </a:r>
            <a:endParaRPr lang="en-US" sz="3600" b="1" dirty="0">
              <a:solidFill>
                <a:srgbClr val="FFFF00"/>
              </a:solidFill>
              <a:latin typeface="Times New Roman" pitchFamily="18" charset="0"/>
            </a:endParaRPr>
          </a:p>
        </p:txBody>
      </p:sp>
      <p:sp>
        <p:nvSpPr>
          <p:cNvPr id="1311753" name="Rectangle 9"/>
          <p:cNvSpPr>
            <a:spLocks noChangeArrowheads="1"/>
          </p:cNvSpPr>
          <p:nvPr/>
        </p:nvSpPr>
        <p:spPr bwMode="auto">
          <a:xfrm>
            <a:off x="1143000" y="1752600"/>
            <a:ext cx="1718445"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75000"/>
                  </a:schemeClr>
                </a:solidFill>
                <a:latin typeface="Times New Roman" pitchFamily="18" charset="0"/>
              </a:rPr>
              <a:t>Managers</a:t>
            </a:r>
          </a:p>
        </p:txBody>
      </p:sp>
      <p:sp>
        <p:nvSpPr>
          <p:cNvPr id="1311755" name="Rectangle 11"/>
          <p:cNvSpPr>
            <a:spLocks noChangeArrowheads="1"/>
          </p:cNvSpPr>
          <p:nvPr/>
        </p:nvSpPr>
        <p:spPr bwMode="auto">
          <a:xfrm>
            <a:off x="6324600" y="1981200"/>
            <a:ext cx="2625770"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rgbClr val="93FF27"/>
                </a:solidFill>
                <a:latin typeface="Times New Roman" pitchFamily="18" charset="0"/>
              </a:rPr>
              <a:t>Safety Manager</a:t>
            </a:r>
            <a:endParaRPr lang="en-US" sz="2400" b="1" dirty="0">
              <a:solidFill>
                <a:srgbClr val="93FF27"/>
              </a:solidFill>
              <a:latin typeface="Times New Roman" pitchFamily="18" charset="0"/>
            </a:endParaRPr>
          </a:p>
        </p:txBody>
      </p:sp>
      <p:sp>
        <p:nvSpPr>
          <p:cNvPr id="1311756" name="Rectangle 12"/>
          <p:cNvSpPr>
            <a:spLocks noChangeArrowheads="1"/>
          </p:cNvSpPr>
          <p:nvPr/>
        </p:nvSpPr>
        <p:spPr bwMode="auto">
          <a:xfrm>
            <a:off x="228600" y="2895600"/>
            <a:ext cx="1900238" cy="515937"/>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20000"/>
                    <a:lumOff val="80000"/>
                  </a:schemeClr>
                </a:solidFill>
                <a:latin typeface="Times New Roman" pitchFamily="18" charset="0"/>
              </a:rPr>
              <a:t>Purchasing</a:t>
            </a:r>
            <a:endParaRPr lang="en-US" sz="2400" b="1" dirty="0">
              <a:solidFill>
                <a:schemeClr val="tx2">
                  <a:lumMod val="20000"/>
                  <a:lumOff val="80000"/>
                </a:schemeClr>
              </a:solidFill>
              <a:latin typeface="Times New Roman" pitchFamily="18" charset="0"/>
            </a:endParaRPr>
          </a:p>
        </p:txBody>
      </p:sp>
      <p:sp>
        <p:nvSpPr>
          <p:cNvPr id="1311758" name="Rectangle 14"/>
          <p:cNvSpPr>
            <a:spLocks noChangeArrowheads="1"/>
          </p:cNvSpPr>
          <p:nvPr/>
        </p:nvSpPr>
        <p:spPr bwMode="auto">
          <a:xfrm>
            <a:off x="3581400" y="4267200"/>
            <a:ext cx="2957513" cy="515937"/>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40000"/>
                    <a:lumOff val="60000"/>
                  </a:schemeClr>
                </a:solidFill>
                <a:latin typeface="Times New Roman" pitchFamily="18" charset="0"/>
              </a:rPr>
              <a:t>Human Resources</a:t>
            </a:r>
            <a:endParaRPr lang="en-US" sz="2400" b="1" dirty="0">
              <a:solidFill>
                <a:schemeClr val="tx2">
                  <a:lumMod val="40000"/>
                  <a:lumOff val="60000"/>
                </a:schemeClr>
              </a:solidFill>
              <a:latin typeface="Times New Roman" pitchFamily="18" charset="0"/>
            </a:endParaRPr>
          </a:p>
        </p:txBody>
      </p:sp>
      <p:sp>
        <p:nvSpPr>
          <p:cNvPr id="1311759" name="Rectangle 15"/>
          <p:cNvSpPr>
            <a:spLocks noChangeArrowheads="1"/>
          </p:cNvSpPr>
          <p:nvPr/>
        </p:nvSpPr>
        <p:spPr bwMode="auto">
          <a:xfrm>
            <a:off x="914400" y="5029200"/>
            <a:ext cx="3502938"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50000"/>
                  </a:schemeClr>
                </a:solidFill>
                <a:latin typeface="Times New Roman" pitchFamily="18" charset="0"/>
              </a:rPr>
              <a:t>Medical Practitioners</a:t>
            </a:r>
            <a:endParaRPr lang="en-US" sz="2400" b="1" dirty="0">
              <a:solidFill>
                <a:schemeClr val="tx2">
                  <a:lumMod val="50000"/>
                </a:schemeClr>
              </a:solidFill>
              <a:latin typeface="Times New Roman" pitchFamily="18" charset="0"/>
            </a:endParaRPr>
          </a:p>
        </p:txBody>
      </p:sp>
      <p:sp>
        <p:nvSpPr>
          <p:cNvPr id="1311760" name="Rectangle 16"/>
          <p:cNvSpPr>
            <a:spLocks noChangeArrowheads="1"/>
          </p:cNvSpPr>
          <p:nvPr/>
        </p:nvSpPr>
        <p:spPr bwMode="auto">
          <a:xfrm>
            <a:off x="5867400" y="5029200"/>
            <a:ext cx="1960563" cy="515938"/>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a:solidFill>
                  <a:schemeClr val="tx2">
                    <a:lumMod val="50000"/>
                  </a:schemeClr>
                </a:solidFill>
                <a:latin typeface="Times New Roman" pitchFamily="18" charset="0"/>
              </a:rPr>
              <a:t>Ergonomist</a:t>
            </a:r>
            <a:endParaRPr lang="en-US" sz="2400" b="1" dirty="0">
              <a:solidFill>
                <a:schemeClr val="tx2">
                  <a:lumMod val="50000"/>
                </a:schemeClr>
              </a:solidFill>
              <a:latin typeface="Times New Roman" pitchFamily="18" charset="0"/>
            </a:endParaRPr>
          </a:p>
        </p:txBody>
      </p:sp>
      <p:sp>
        <p:nvSpPr>
          <p:cNvPr id="1311761" name="Rectangle 17"/>
          <p:cNvSpPr>
            <a:spLocks noChangeArrowheads="1"/>
          </p:cNvSpPr>
          <p:nvPr/>
        </p:nvSpPr>
        <p:spPr bwMode="auto">
          <a:xfrm>
            <a:off x="914400" y="3768725"/>
            <a:ext cx="1899034"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60000"/>
                    <a:lumOff val="40000"/>
                  </a:schemeClr>
                </a:solidFill>
                <a:latin typeface="Times New Roman" pitchFamily="18" charset="0"/>
              </a:rPr>
              <a:t>Custodians</a:t>
            </a:r>
            <a:endParaRPr lang="en-US" sz="2400" b="1" dirty="0">
              <a:solidFill>
                <a:schemeClr val="tx2">
                  <a:lumMod val="60000"/>
                  <a:lumOff val="40000"/>
                </a:schemeClr>
              </a:solidFill>
              <a:latin typeface="Times New Roman" pitchFamily="18" charset="0"/>
            </a:endParaRPr>
          </a:p>
        </p:txBody>
      </p:sp>
      <p:sp>
        <p:nvSpPr>
          <p:cNvPr id="17" name="Rectangle 17"/>
          <p:cNvSpPr>
            <a:spLocks noChangeArrowheads="1"/>
          </p:cNvSpPr>
          <p:nvPr/>
        </p:nvSpPr>
        <p:spPr bwMode="auto">
          <a:xfrm>
            <a:off x="6629400" y="3429000"/>
            <a:ext cx="2177280" cy="520655"/>
          </a:xfrm>
          <a:prstGeom prst="rect">
            <a:avLst/>
          </a:prstGeom>
          <a:noFill/>
          <a:ln w="9525">
            <a:noFill/>
            <a:miter lim="800000"/>
            <a:headEnd/>
            <a:tailEnd/>
          </a:ln>
          <a:effectLst>
            <a:outerShdw dist="35921" dir="2700000" algn="ctr" rotWithShape="0">
              <a:schemeClr val="bg1"/>
            </a:outerShdw>
          </a:effectLst>
        </p:spPr>
        <p:txBody>
          <a:bodyPr wrap="none" lIns="90488" tIns="44450" rIns="90488" bIns="44450">
            <a:spAutoFit/>
          </a:bodyPr>
          <a:lstStyle/>
          <a:p>
            <a:r>
              <a:rPr lang="en-US" sz="2800" b="1" dirty="0" smtClean="0">
                <a:solidFill>
                  <a:schemeClr val="tx2">
                    <a:lumMod val="60000"/>
                    <a:lumOff val="40000"/>
                  </a:schemeClr>
                </a:solidFill>
                <a:latin typeface="Times New Roman" pitchFamily="18" charset="0"/>
              </a:rPr>
              <a:t>Maintenance</a:t>
            </a:r>
            <a:endParaRPr lang="en-US" sz="2400" b="1" dirty="0">
              <a:solidFill>
                <a:schemeClr val="tx2">
                  <a:lumMod val="60000"/>
                  <a:lumOff val="40000"/>
                </a:schemeClr>
              </a:solidFill>
              <a:latin typeface="Times New Roman" pitchFamily="18" charset="0"/>
            </a:endParaRPr>
          </a:p>
        </p:txBody>
      </p:sp>
    </p:spTree>
    <p:extLst>
      <p:ext uri="{BB962C8B-B14F-4D97-AF65-F5344CB8AC3E}">
        <p14:creationId xmlns:p14="http://schemas.microsoft.com/office/powerpoint/2010/main" val="45469645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8" name="Text Box 4"/>
          <p:cNvSpPr txBox="1">
            <a:spLocks noChangeArrowheads="1"/>
          </p:cNvSpPr>
          <p:nvPr/>
        </p:nvSpPr>
        <p:spPr bwMode="auto">
          <a:xfrm>
            <a:off x="3886200" y="2133600"/>
            <a:ext cx="3733800" cy="823913"/>
          </a:xfrm>
          <a:prstGeom prst="rect">
            <a:avLst/>
          </a:prstGeom>
          <a:noFill/>
          <a:ln w="12700">
            <a:noFill/>
            <a:miter lim="800000"/>
            <a:headEnd type="none" w="sm" len="sm"/>
            <a:tailEnd type="none" w="sm" len="sm"/>
          </a:ln>
        </p:spPr>
        <p:txBody>
          <a:bodyPr>
            <a:spAutoFit/>
          </a:bodyPr>
          <a:lstStyle/>
          <a:p>
            <a:pPr eaLnBrk="0" hangingPunct="0">
              <a:spcBef>
                <a:spcPct val="50000"/>
              </a:spcBef>
            </a:pPr>
            <a:endParaRPr lang="en-US" sz="4800" b="1">
              <a:solidFill>
                <a:schemeClr val="tx2"/>
              </a:solidFill>
              <a:latin typeface="Arial" charset="0"/>
            </a:endParaRPr>
          </a:p>
        </p:txBody>
      </p:sp>
      <p:sp>
        <p:nvSpPr>
          <p:cNvPr id="1055749" name="Rectangle 5"/>
          <p:cNvSpPr>
            <a:spLocks noChangeArrowheads="1"/>
          </p:cNvSpPr>
          <p:nvPr/>
        </p:nvSpPr>
        <p:spPr bwMode="auto">
          <a:xfrm>
            <a:off x="381000" y="1828800"/>
            <a:ext cx="8382000" cy="1143000"/>
          </a:xfrm>
          <a:prstGeom prst="rect">
            <a:avLst/>
          </a:prstGeom>
          <a:noFill/>
          <a:ln w="9525">
            <a:noFill/>
            <a:miter lim="800000"/>
            <a:headEnd/>
            <a:tailEnd/>
          </a:ln>
          <a:effectLst/>
        </p:spPr>
        <p:txBody>
          <a:bodyPr lIns="90488" tIns="44450" rIns="90488" bIns="44450" anchor="ctr"/>
          <a:lstStyle/>
          <a:p>
            <a:pPr algn="ctr" eaLnBrk="0" hangingPunct="0">
              <a:defRPr/>
            </a:pPr>
            <a:endParaRPr lang="en-US" sz="4400" b="1">
              <a:solidFill>
                <a:srgbClr val="FFFF00"/>
              </a:solidFill>
              <a:effectLst>
                <a:outerShdw blurRad="38100" dist="38100" dir="2700000" algn="tl">
                  <a:srgbClr val="000000"/>
                </a:outerShdw>
              </a:effectLst>
              <a:latin typeface="Arial" charset="0"/>
            </a:endParaRPr>
          </a:p>
        </p:txBody>
      </p:sp>
      <p:sp>
        <p:nvSpPr>
          <p:cNvPr id="1055752" name="Rectangle 8"/>
          <p:cNvSpPr>
            <a:spLocks noGrp="1" noRot="1" noChangeArrowheads="1"/>
          </p:cNvSpPr>
          <p:nvPr>
            <p:ph type="ctrTitle"/>
          </p:nvPr>
        </p:nvSpPr>
        <p:spPr/>
        <p:txBody>
          <a:bodyPr/>
          <a:lstStyle/>
          <a:p>
            <a:r>
              <a:rPr lang="en-US" dirty="0" smtClean="0"/>
              <a:t>Ergonomics Solutions</a:t>
            </a:r>
            <a:endParaRPr lang="en-US" dirty="0"/>
          </a:p>
        </p:txBody>
      </p:sp>
    </p:spTree>
    <p:extLst>
      <p:ext uri="{BB962C8B-B14F-4D97-AF65-F5344CB8AC3E}">
        <p14:creationId xmlns:p14="http://schemas.microsoft.com/office/powerpoint/2010/main" val="307565134"/>
      </p:ext>
    </p:extLst>
  </p:cSld>
  <p:clrMapOvr>
    <a:masterClrMapping/>
  </p:clrMapOvr>
  <p:transition xmlns:p14="http://schemas.microsoft.com/office/powerpoint/2010/mai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7890" name="Rectangle 2"/>
          <p:cNvSpPr>
            <a:spLocks noGrp="1" noRot="1" noChangeArrowheads="1"/>
          </p:cNvSpPr>
          <p:nvPr>
            <p:ph type="title"/>
          </p:nvPr>
        </p:nvSpPr>
        <p:spPr>
          <a:xfrm>
            <a:off x="381000" y="230188"/>
            <a:ext cx="8382000" cy="677108"/>
          </a:xfrm>
        </p:spPr>
        <p:txBody>
          <a:bodyPr/>
          <a:lstStyle/>
          <a:p>
            <a:r>
              <a:rPr lang="en-US" dirty="0" smtClean="0"/>
              <a:t>What is Implemented?</a:t>
            </a:r>
            <a:endParaRPr lang="en-US" dirty="0"/>
          </a:p>
        </p:txBody>
      </p:sp>
      <p:sp>
        <p:nvSpPr>
          <p:cNvPr id="1317891" name="Rectangle 3"/>
          <p:cNvSpPr>
            <a:spLocks noGrp="1" noChangeArrowheads="1"/>
          </p:cNvSpPr>
          <p:nvPr>
            <p:ph idx="1"/>
          </p:nvPr>
        </p:nvSpPr>
        <p:spPr>
          <a:xfrm>
            <a:off x="381000" y="1599138"/>
            <a:ext cx="8382000" cy="984885"/>
          </a:xfrm>
        </p:spPr>
        <p:txBody>
          <a:bodyPr/>
          <a:lstStyle/>
          <a:p>
            <a:r>
              <a:rPr lang="en-US" dirty="0" smtClean="0"/>
              <a:t>Ergonomic solutions</a:t>
            </a:r>
          </a:p>
          <a:p>
            <a:r>
              <a:rPr lang="en-US" dirty="0" smtClean="0"/>
              <a:t>Hierarchy of solutions</a:t>
            </a:r>
            <a:endParaRPr lang="en-US" dirty="0"/>
          </a:p>
        </p:txBody>
      </p:sp>
    </p:spTree>
    <p:extLst>
      <p:ext uri="{BB962C8B-B14F-4D97-AF65-F5344CB8AC3E}">
        <p14:creationId xmlns:p14="http://schemas.microsoft.com/office/powerpoint/2010/main" val="5561833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842" name="Rectangle 2"/>
          <p:cNvSpPr>
            <a:spLocks noGrp="1" noRot="1" noChangeArrowheads="1"/>
          </p:cNvSpPr>
          <p:nvPr>
            <p:ph type="title"/>
          </p:nvPr>
        </p:nvSpPr>
        <p:spPr/>
        <p:txBody>
          <a:bodyPr/>
          <a:lstStyle/>
          <a:p>
            <a:r>
              <a:rPr lang="en-US" dirty="0" smtClean="0"/>
              <a:t>Hierarchy of Solutions</a:t>
            </a:r>
            <a:endParaRPr lang="en-US" dirty="0"/>
          </a:p>
        </p:txBody>
      </p:sp>
      <p:sp>
        <p:nvSpPr>
          <p:cNvPr id="1315843" name="Rectangle 3"/>
          <p:cNvSpPr>
            <a:spLocks noGrp="1" noChangeArrowheads="1"/>
          </p:cNvSpPr>
          <p:nvPr>
            <p:ph type="body" idx="1"/>
          </p:nvPr>
        </p:nvSpPr>
        <p:spPr>
          <a:xfrm>
            <a:off x="381000" y="1599138"/>
            <a:ext cx="8382000" cy="3701526"/>
          </a:xfrm>
        </p:spPr>
        <p:txBody>
          <a:bodyPr/>
          <a:lstStyle/>
          <a:p>
            <a:r>
              <a:rPr lang="en-US" dirty="0" smtClean="0"/>
              <a:t>Engineering solutions</a:t>
            </a:r>
          </a:p>
          <a:p>
            <a:endParaRPr lang="en-US" dirty="0" smtClean="0"/>
          </a:p>
          <a:p>
            <a:endParaRPr lang="en-US" dirty="0"/>
          </a:p>
          <a:p>
            <a:r>
              <a:rPr lang="en-US" dirty="0" smtClean="0"/>
              <a:t>Administrative solutions</a:t>
            </a:r>
          </a:p>
          <a:p>
            <a:endParaRPr lang="en-US" dirty="0" smtClean="0"/>
          </a:p>
          <a:p>
            <a:endParaRPr lang="en-US" dirty="0"/>
          </a:p>
          <a:p>
            <a:r>
              <a:rPr lang="en-US" dirty="0" smtClean="0"/>
              <a:t>Personal solutions</a:t>
            </a:r>
          </a:p>
        </p:txBody>
      </p:sp>
      <p:sp>
        <p:nvSpPr>
          <p:cNvPr id="4" name="AutoShape 4" descr="60%"/>
          <p:cNvSpPr>
            <a:spLocks noChangeArrowheads="1"/>
          </p:cNvSpPr>
          <p:nvPr/>
        </p:nvSpPr>
        <p:spPr bwMode="auto">
          <a:xfrm>
            <a:off x="6446838" y="1747838"/>
            <a:ext cx="685800" cy="3678237"/>
          </a:xfrm>
          <a:prstGeom prst="downArrow">
            <a:avLst>
              <a:gd name="adj1" fmla="val 50000"/>
              <a:gd name="adj2" fmla="val 134086"/>
            </a:avLst>
          </a:prstGeom>
          <a:pattFill prst="pct60">
            <a:fgClr>
              <a:srgbClr val="3366FF">
                <a:alpha val="63000"/>
              </a:srgbClr>
            </a:fgClr>
            <a:bgClr>
              <a:srgbClr val="FFFFFF">
                <a:alpha val="63000"/>
              </a:srgbClr>
            </a:bgClr>
          </a:pattFill>
          <a:ln w="9525">
            <a:solidFill>
              <a:srgbClr val="000000"/>
            </a:solidFill>
            <a:miter lim="800000"/>
            <a:headEnd/>
            <a:tailEnd/>
          </a:ln>
        </p:spPr>
        <p:txBody>
          <a:bodyPr/>
          <a:lstStyle/>
          <a:p>
            <a:endParaRPr lang="en-US"/>
          </a:p>
        </p:txBody>
      </p:sp>
      <p:sp>
        <p:nvSpPr>
          <p:cNvPr id="5" name="Text Box 5"/>
          <p:cNvSpPr txBox="1">
            <a:spLocks noChangeArrowheads="1"/>
          </p:cNvSpPr>
          <p:nvPr/>
        </p:nvSpPr>
        <p:spPr bwMode="auto">
          <a:xfrm>
            <a:off x="5686425" y="1219200"/>
            <a:ext cx="2217738" cy="457200"/>
          </a:xfrm>
          <a:prstGeom prst="rect">
            <a:avLst/>
          </a:prstGeom>
          <a:solidFill>
            <a:srgbClr val="FFFFFF"/>
          </a:solidFill>
          <a:ln w="9525">
            <a:solidFill>
              <a:srgbClr val="000000"/>
            </a:solidFill>
            <a:miter lim="800000"/>
            <a:headEnd/>
            <a:tailEnd/>
          </a:ln>
        </p:spPr>
        <p:txBody>
          <a:bodyPr/>
          <a:lstStyle/>
          <a:p>
            <a:pPr algn="ctr"/>
            <a:r>
              <a:rPr lang="en-US" sz="2000" b="1" dirty="0">
                <a:solidFill>
                  <a:srgbClr val="0000FF"/>
                </a:solidFill>
              </a:rPr>
              <a:t>Most Effective</a:t>
            </a:r>
            <a:endParaRPr lang="en-US" sz="2000" dirty="0">
              <a:latin typeface="Times New Roman" pitchFamily="18" charset="0"/>
            </a:endParaRPr>
          </a:p>
        </p:txBody>
      </p:sp>
      <p:sp>
        <p:nvSpPr>
          <p:cNvPr id="6" name="Text Box 6"/>
          <p:cNvSpPr txBox="1">
            <a:spLocks noChangeArrowheads="1"/>
          </p:cNvSpPr>
          <p:nvPr/>
        </p:nvSpPr>
        <p:spPr bwMode="auto">
          <a:xfrm>
            <a:off x="5703888" y="5486400"/>
            <a:ext cx="2182812" cy="446088"/>
          </a:xfrm>
          <a:prstGeom prst="rect">
            <a:avLst/>
          </a:prstGeom>
          <a:solidFill>
            <a:srgbClr val="FFFFFF"/>
          </a:solidFill>
          <a:ln w="9525">
            <a:solidFill>
              <a:srgbClr val="000000"/>
            </a:solidFill>
            <a:miter lim="800000"/>
            <a:headEnd/>
            <a:tailEnd/>
          </a:ln>
        </p:spPr>
        <p:txBody>
          <a:bodyPr/>
          <a:lstStyle/>
          <a:p>
            <a:pPr algn="ctr"/>
            <a:r>
              <a:rPr lang="en-US" sz="2000" b="1">
                <a:solidFill>
                  <a:srgbClr val="0000FF"/>
                </a:solidFill>
              </a:rPr>
              <a:t>Least Effective</a:t>
            </a:r>
            <a:endParaRPr lang="en-US" sz="2400"/>
          </a:p>
        </p:txBody>
      </p:sp>
    </p:spTree>
    <p:extLst>
      <p:ext uri="{BB962C8B-B14F-4D97-AF65-F5344CB8AC3E}">
        <p14:creationId xmlns:p14="http://schemas.microsoft.com/office/powerpoint/2010/main" val="3806131272"/>
      </p:ext>
    </p:extLst>
  </p:cSld>
  <p:clrMapOvr>
    <a:masterClrMapping/>
  </p:clrMapOvr>
  <p:transition xmlns:p14="http://schemas.microsoft.com/office/powerpoint/2010/mai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7" name="Rectangle 7"/>
          <p:cNvSpPr>
            <a:spLocks noGrp="1" noRot="1" noChangeArrowheads="1"/>
          </p:cNvSpPr>
          <p:nvPr>
            <p:ph type="title"/>
          </p:nvPr>
        </p:nvSpPr>
        <p:spPr/>
        <p:txBody>
          <a:bodyPr/>
          <a:lstStyle/>
          <a:p>
            <a:r>
              <a:rPr lang="en-US" dirty="0" smtClean="0"/>
              <a:t>Personal Solutions</a:t>
            </a:r>
            <a:endParaRPr lang="en-US" dirty="0"/>
          </a:p>
        </p:txBody>
      </p:sp>
      <p:sp>
        <p:nvSpPr>
          <p:cNvPr id="1320968" name="Rectangle 8"/>
          <p:cNvSpPr>
            <a:spLocks noGrp="1" noChangeArrowheads="1"/>
          </p:cNvSpPr>
          <p:nvPr>
            <p:ph type="body" idx="1"/>
          </p:nvPr>
        </p:nvSpPr>
        <p:spPr>
          <a:xfrm>
            <a:off x="381000" y="1599138"/>
            <a:ext cx="8382000" cy="2076466"/>
          </a:xfrm>
        </p:spPr>
        <p:txBody>
          <a:bodyPr/>
          <a:lstStyle/>
          <a:p>
            <a:r>
              <a:rPr lang="en-US" dirty="0" smtClean="0"/>
              <a:t>Personal protective equipment</a:t>
            </a:r>
          </a:p>
          <a:p>
            <a:r>
              <a:rPr lang="en-US" dirty="0" smtClean="0"/>
              <a:t>Exercise programs</a:t>
            </a:r>
          </a:p>
          <a:p>
            <a:r>
              <a:rPr lang="en-US" dirty="0" smtClean="0"/>
              <a:t>Good nutrition</a:t>
            </a:r>
          </a:p>
          <a:p>
            <a:r>
              <a:rPr lang="en-US" dirty="0" smtClean="0"/>
              <a:t>Proper lifting</a:t>
            </a:r>
          </a:p>
        </p:txBody>
      </p:sp>
    </p:spTree>
    <p:extLst>
      <p:ext uri="{BB962C8B-B14F-4D97-AF65-F5344CB8AC3E}">
        <p14:creationId xmlns:p14="http://schemas.microsoft.com/office/powerpoint/2010/main" val="401818533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0968">
                                            <p:txEl>
                                              <p:pRg st="0" end="0"/>
                                            </p:txEl>
                                          </p:spTgt>
                                        </p:tgtEl>
                                        <p:attrNameLst>
                                          <p:attrName>style.visibility</p:attrName>
                                        </p:attrNameLst>
                                      </p:cBhvr>
                                      <p:to>
                                        <p:strVal val="visible"/>
                                      </p:to>
                                    </p:set>
                                    <p:anim calcmode="lin" valueType="num">
                                      <p:cBhvr additive="base">
                                        <p:cTn id="7" dur="500" fill="hold"/>
                                        <p:tgtEl>
                                          <p:spTgt spid="132096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2096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20968">
                                            <p:txEl>
                                              <p:pRg st="1" end="1"/>
                                            </p:txEl>
                                          </p:spTgt>
                                        </p:tgtEl>
                                        <p:attrNameLst>
                                          <p:attrName>style.visibility</p:attrName>
                                        </p:attrNameLst>
                                      </p:cBhvr>
                                      <p:to>
                                        <p:strVal val="visible"/>
                                      </p:to>
                                    </p:set>
                                    <p:anim calcmode="lin" valueType="num">
                                      <p:cBhvr additive="base">
                                        <p:cTn id="13" dur="500" fill="hold"/>
                                        <p:tgtEl>
                                          <p:spTgt spid="132096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2096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20968">
                                            <p:txEl>
                                              <p:pRg st="2" end="2"/>
                                            </p:txEl>
                                          </p:spTgt>
                                        </p:tgtEl>
                                        <p:attrNameLst>
                                          <p:attrName>style.visibility</p:attrName>
                                        </p:attrNameLst>
                                      </p:cBhvr>
                                      <p:to>
                                        <p:strVal val="visible"/>
                                      </p:to>
                                    </p:set>
                                    <p:anim calcmode="lin" valueType="num">
                                      <p:cBhvr additive="base">
                                        <p:cTn id="19" dur="500" fill="hold"/>
                                        <p:tgtEl>
                                          <p:spTgt spid="132096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2096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20968">
                                            <p:txEl>
                                              <p:pRg st="3" end="3"/>
                                            </p:txEl>
                                          </p:spTgt>
                                        </p:tgtEl>
                                        <p:attrNameLst>
                                          <p:attrName>style.visibility</p:attrName>
                                        </p:attrNameLst>
                                      </p:cBhvr>
                                      <p:to>
                                        <p:strVal val="visible"/>
                                      </p:to>
                                    </p:set>
                                    <p:anim calcmode="lin" valueType="num">
                                      <p:cBhvr additive="base">
                                        <p:cTn id="25" dur="500" fill="hold"/>
                                        <p:tgtEl>
                                          <p:spTgt spid="132096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2096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68"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8" name="Rectangle 2"/>
          <p:cNvSpPr>
            <a:spLocks noChangeArrowheads="1"/>
          </p:cNvSpPr>
          <p:nvPr/>
        </p:nvSpPr>
        <p:spPr bwMode="auto">
          <a:xfrm>
            <a:off x="455613" y="273050"/>
            <a:ext cx="8226425" cy="1143000"/>
          </a:xfrm>
          <a:prstGeom prst="rect">
            <a:avLst/>
          </a:prstGeom>
          <a:noFill/>
          <a:ln w="9525">
            <a:noFill/>
            <a:miter lim="800000"/>
            <a:headEnd/>
            <a:tailEnd/>
          </a:ln>
          <a:effectLst/>
        </p:spPr>
        <p:txBody>
          <a:bodyPr lIns="90488" tIns="44450" rIns="90488" bIns="44450" anchor="ctr"/>
          <a:lstStyle/>
          <a:p>
            <a:pPr algn="ctr" eaLnBrk="1" hangingPunct="1"/>
            <a:endParaRPr lang="en-US" sz="3600" b="1" dirty="0">
              <a:solidFill>
                <a:srgbClr val="FFFF00"/>
              </a:solidFill>
              <a:effectLst>
                <a:outerShdw blurRad="38100" dist="38100" dir="2700000" algn="tl">
                  <a:srgbClr val="000000"/>
                </a:outerShdw>
              </a:effectLst>
            </a:endParaRPr>
          </a:p>
        </p:txBody>
      </p:sp>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Personal Protective Equipment</a:t>
            </a:r>
            <a:endParaRPr lang="en-US" dirty="0"/>
          </a:p>
        </p:txBody>
      </p:sp>
      <p:sp>
        <p:nvSpPr>
          <p:cNvPr id="1227779" name="Rectangle 3"/>
          <p:cNvSpPr>
            <a:spLocks noGrp="1" noChangeArrowheads="1"/>
          </p:cNvSpPr>
          <p:nvPr>
            <p:ph type="body" sz="quarter" idx="10"/>
          </p:nvPr>
        </p:nvSpPr>
        <p:spPr>
          <a:xfrm>
            <a:off x="381000" y="1599138"/>
            <a:ext cx="8382000" cy="3836948"/>
          </a:xfrm>
        </p:spPr>
        <p:txBody>
          <a:bodyPr/>
          <a:lstStyle/>
          <a:p>
            <a:r>
              <a:rPr lang="en-US" dirty="0" smtClean="0"/>
              <a:t>Examples of PPE</a:t>
            </a:r>
          </a:p>
          <a:p>
            <a:pPr lvl="1"/>
            <a:r>
              <a:rPr lang="en-US" dirty="0" smtClean="0"/>
              <a:t>Gloves </a:t>
            </a:r>
          </a:p>
          <a:p>
            <a:pPr lvl="1"/>
            <a:r>
              <a:rPr lang="en-US" dirty="0" smtClean="0"/>
              <a:t>Goggles</a:t>
            </a:r>
          </a:p>
          <a:p>
            <a:pPr lvl="1"/>
            <a:r>
              <a:rPr lang="en-US" dirty="0" smtClean="0"/>
              <a:t>Ear plugs</a:t>
            </a:r>
          </a:p>
          <a:p>
            <a:pPr lvl="1"/>
            <a:r>
              <a:rPr lang="en-US" dirty="0" smtClean="0"/>
              <a:t>Knee pads</a:t>
            </a:r>
          </a:p>
          <a:p>
            <a:pPr lvl="1"/>
            <a:r>
              <a:rPr lang="en-US" dirty="0" smtClean="0"/>
              <a:t>Back belts </a:t>
            </a:r>
          </a:p>
          <a:p>
            <a:pPr marL="517525" lvl="1" indent="0">
              <a:buNone/>
            </a:pPr>
            <a:endParaRPr lang="en-US" dirty="0" smtClean="0"/>
          </a:p>
          <a:p>
            <a:r>
              <a:rPr lang="en-US" dirty="0" smtClean="0"/>
              <a:t>So what’s the problem?</a:t>
            </a:r>
            <a:endParaRPr lang="en-US" dirty="0"/>
          </a:p>
        </p:txBody>
      </p:sp>
    </p:spTree>
    <p:extLst>
      <p:ext uri="{BB962C8B-B14F-4D97-AF65-F5344CB8AC3E}">
        <p14:creationId xmlns:p14="http://schemas.microsoft.com/office/powerpoint/2010/main" val="41879760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Are Back Belts a Good Idea?</a:t>
            </a:r>
            <a:endParaRPr lang="en-US" dirty="0"/>
          </a:p>
        </p:txBody>
      </p:sp>
      <p:sp>
        <p:nvSpPr>
          <p:cNvPr id="1228803" name="Rectangle 3"/>
          <p:cNvSpPr>
            <a:spLocks noGrp="1" noChangeArrowheads="1"/>
          </p:cNvSpPr>
          <p:nvPr>
            <p:ph sz="half" idx="1"/>
          </p:nvPr>
        </p:nvSpPr>
        <p:spPr>
          <a:xfrm>
            <a:off x="381000" y="1603986"/>
            <a:ext cx="4114800" cy="2159052"/>
          </a:xfrm>
          <a:noFill/>
          <a:ln/>
        </p:spPr>
        <p:txBody>
          <a:bodyPr lIns="90488" tIns="44450" rIns="90488" bIns="44450"/>
          <a:lstStyle/>
          <a:p>
            <a:r>
              <a:rPr lang="en-US" dirty="0" smtClean="0"/>
              <a:t>Must be used properly</a:t>
            </a:r>
          </a:p>
          <a:p>
            <a:pPr lvl="1"/>
            <a:r>
              <a:rPr lang="en-US" dirty="0" smtClean="0"/>
              <a:t>Tighten when lifting</a:t>
            </a:r>
          </a:p>
          <a:p>
            <a:pPr lvl="1"/>
            <a:r>
              <a:rPr lang="en-US" dirty="0" smtClean="0"/>
              <a:t>Loosen when not</a:t>
            </a:r>
          </a:p>
          <a:p>
            <a:r>
              <a:rPr lang="en-US" dirty="0" smtClean="0"/>
              <a:t>May give false sense of security</a:t>
            </a:r>
          </a:p>
        </p:txBody>
      </p:sp>
      <p:sp>
        <p:nvSpPr>
          <p:cNvPr id="3" name="Content Placeholder 2"/>
          <p:cNvSpPr>
            <a:spLocks noGrp="1"/>
          </p:cNvSpPr>
          <p:nvPr>
            <p:ph sz="half" idx="2"/>
          </p:nvPr>
        </p:nvSpPr>
        <p:spPr/>
        <p:txBody>
          <a:bodyPr/>
          <a:lstStyle/>
          <a:p>
            <a:endParaRPr lang="en-US"/>
          </a:p>
        </p:txBody>
      </p:sp>
      <p:pic>
        <p:nvPicPr>
          <p:cNvPr id="2" name="Picture 1"/>
          <p:cNvPicPr>
            <a:picLocks noChangeAspect="1"/>
          </p:cNvPicPr>
          <p:nvPr/>
        </p:nvPicPr>
        <p:blipFill>
          <a:blip r:embed="rId3"/>
          <a:stretch>
            <a:fillRect/>
          </a:stretch>
        </p:blipFill>
        <p:spPr>
          <a:xfrm>
            <a:off x="4724400" y="1600200"/>
            <a:ext cx="4163263" cy="4419600"/>
          </a:xfrm>
          <a:prstGeom prst="rect">
            <a:avLst/>
          </a:prstGeom>
        </p:spPr>
      </p:pic>
    </p:spTree>
    <p:extLst>
      <p:ext uri="{BB962C8B-B14F-4D97-AF65-F5344CB8AC3E}">
        <p14:creationId xmlns:p14="http://schemas.microsoft.com/office/powerpoint/2010/main" val="33749878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41906"/>
          </a:xfrm>
        </p:spPr>
        <p:txBody>
          <a:bodyPr/>
          <a:lstStyle/>
          <a:p>
            <a:r>
              <a:rPr lang="en-US" dirty="0" smtClean="0"/>
              <a:t>Personal Solutions:</a:t>
            </a:r>
            <a:br>
              <a:rPr lang="en-US" dirty="0" smtClean="0"/>
            </a:br>
            <a:r>
              <a:rPr lang="en-US" dirty="0" smtClean="0"/>
              <a:t>Exercise Programs</a:t>
            </a:r>
            <a:endParaRPr lang="en-US" dirty="0"/>
          </a:p>
        </p:txBody>
      </p:sp>
      <p:sp>
        <p:nvSpPr>
          <p:cNvPr id="1228803" name="Rectangle 3"/>
          <p:cNvSpPr>
            <a:spLocks noGrp="1" noChangeArrowheads="1"/>
          </p:cNvSpPr>
          <p:nvPr>
            <p:ph sz="half" idx="1"/>
          </p:nvPr>
        </p:nvSpPr>
        <p:spPr>
          <a:xfrm>
            <a:off x="381000" y="1603986"/>
            <a:ext cx="4114800" cy="2583784"/>
          </a:xfrm>
          <a:noFill/>
          <a:ln/>
        </p:spPr>
        <p:txBody>
          <a:bodyPr lIns="90488" tIns="44450" rIns="90488" bIns="44450"/>
          <a:lstStyle/>
          <a:p>
            <a:r>
              <a:rPr lang="en-US" dirty="0"/>
              <a:t>Stay fit</a:t>
            </a:r>
          </a:p>
          <a:p>
            <a:pPr lvl="1"/>
            <a:r>
              <a:rPr lang="en-US" dirty="0"/>
              <a:t>Stretching</a:t>
            </a:r>
          </a:p>
          <a:p>
            <a:pPr lvl="1"/>
            <a:r>
              <a:rPr lang="en-US" dirty="0" smtClean="0"/>
              <a:t>Strengthening</a:t>
            </a:r>
          </a:p>
          <a:p>
            <a:pPr lvl="1"/>
            <a:r>
              <a:rPr lang="en-US" dirty="0" smtClean="0"/>
              <a:t>Endurance</a:t>
            </a:r>
          </a:p>
          <a:p>
            <a:pPr lvl="1"/>
            <a:endParaRPr lang="en-US" dirty="0"/>
          </a:p>
          <a:p>
            <a:r>
              <a:rPr lang="en-US" dirty="0" smtClean="0"/>
              <a:t>Pre-shift stretching</a:t>
            </a:r>
            <a:endParaRPr lang="en-US" dirty="0"/>
          </a:p>
        </p:txBody>
      </p:sp>
      <p:pic>
        <p:nvPicPr>
          <p:cNvPr id="2" name="Picture 1"/>
          <p:cNvPicPr>
            <a:picLocks noChangeAspect="1"/>
          </p:cNvPicPr>
          <p:nvPr/>
        </p:nvPicPr>
        <p:blipFill>
          <a:blip r:embed="rId3"/>
          <a:stretch>
            <a:fillRect/>
          </a:stretch>
        </p:blipFill>
        <p:spPr>
          <a:xfrm>
            <a:off x="4648200" y="1600200"/>
            <a:ext cx="4385070" cy="3797300"/>
          </a:xfrm>
          <a:prstGeom prst="rect">
            <a:avLst/>
          </a:prstGeom>
        </p:spPr>
      </p:pic>
    </p:spTree>
    <p:extLst>
      <p:ext uri="{BB962C8B-B14F-4D97-AF65-F5344CB8AC3E}">
        <p14:creationId xmlns:p14="http://schemas.microsoft.com/office/powerpoint/2010/main" val="39368549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Sample presentation slides(2)">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presentation slides(2)</Template>
  <TotalTime>3814</TotalTime>
  <Words>14105</Words>
  <Application>Microsoft Macintosh PowerPoint</Application>
  <PresentationFormat>On-screen Show (4:3)</PresentationFormat>
  <Paragraphs>1459</Paragraphs>
  <Slides>169</Slides>
  <Notes>167</Notes>
  <HiddenSlides>0</HiddenSlides>
  <MMClips>1</MMClips>
  <ScaleCrop>false</ScaleCrop>
  <HeadingPairs>
    <vt:vector size="6" baseType="variant">
      <vt:variant>
        <vt:lpstr>Theme</vt:lpstr>
      </vt:variant>
      <vt:variant>
        <vt:i4>1</vt:i4>
      </vt:variant>
      <vt:variant>
        <vt:lpstr>Embedded OLE Servers</vt:lpstr>
      </vt:variant>
      <vt:variant>
        <vt:i4>5</vt:i4>
      </vt:variant>
      <vt:variant>
        <vt:lpstr>Slide Titles</vt:lpstr>
      </vt:variant>
      <vt:variant>
        <vt:i4>169</vt:i4>
      </vt:variant>
    </vt:vector>
  </HeadingPairs>
  <TitlesOfParts>
    <vt:vector size="175" baseType="lpstr">
      <vt:lpstr>Sample presentation slides(2)</vt:lpstr>
      <vt:lpstr>Clip</vt:lpstr>
      <vt:lpstr>Slide</vt:lpstr>
      <vt:lpstr>Document</vt:lpstr>
      <vt:lpstr>Picture</vt:lpstr>
      <vt:lpstr>ClipArt</vt:lpstr>
      <vt:lpstr>Ergonomics Process Training for Grocery Workers</vt:lpstr>
      <vt:lpstr>Outline</vt:lpstr>
      <vt:lpstr>Outline</vt:lpstr>
      <vt:lpstr>What is Ergonomics?</vt:lpstr>
      <vt:lpstr>PowerPoint Presentation</vt:lpstr>
      <vt:lpstr>PowerPoint Presentation</vt:lpstr>
      <vt:lpstr>Why do Ergonomics?</vt:lpstr>
      <vt:lpstr>Why Do Ergonomics?</vt:lpstr>
      <vt:lpstr>Why Do Ergonomics? Health &amp; Safety Practitioners</vt:lpstr>
      <vt:lpstr>Why Do Ergonomics? Company</vt:lpstr>
      <vt:lpstr>Why Do Ergonomics? USA Standards</vt:lpstr>
      <vt:lpstr>Why Do Ergonomics? State of Washington Standards</vt:lpstr>
      <vt:lpstr>Modifiable Grocery Workplace Factors</vt:lpstr>
      <vt:lpstr>Workspace</vt:lpstr>
      <vt:lpstr>Workspace</vt:lpstr>
      <vt:lpstr>PowerPoint Presentation</vt:lpstr>
      <vt:lpstr>PowerPoint Presentation</vt:lpstr>
      <vt:lpstr>Work Posture</vt:lpstr>
      <vt:lpstr>Work Posture</vt:lpstr>
      <vt:lpstr>PowerPoint Presentation</vt:lpstr>
      <vt:lpstr>Manual Materials Handling</vt:lpstr>
      <vt:lpstr>Manual Materials Handling</vt:lpstr>
      <vt:lpstr>PowerPoint Presentation</vt:lpstr>
      <vt:lpstr>PowerPoint Presentation</vt:lpstr>
      <vt:lpstr>Gripping</vt:lpstr>
      <vt:lpstr>Gripping</vt:lpstr>
      <vt:lpstr>PowerPoint Presentation</vt:lpstr>
      <vt:lpstr>Tools</vt:lpstr>
      <vt:lpstr>Tools</vt:lpstr>
      <vt:lpstr>PowerPoint Presentation</vt:lpstr>
      <vt:lpstr>PowerPoint Presentation</vt:lpstr>
      <vt:lpstr>Store Organization</vt:lpstr>
      <vt:lpstr>PowerPoint Presentation</vt:lpstr>
      <vt:lpstr>PowerPoint Presentation</vt:lpstr>
      <vt:lpstr>PowerPoint Presentation</vt:lpstr>
      <vt:lpstr>PowerPoint Presentation</vt:lpstr>
      <vt:lpstr>Environment</vt:lpstr>
      <vt:lpstr>Environment</vt:lpstr>
      <vt:lpstr>PowerPoint Presentation</vt:lpstr>
      <vt:lpstr>Outline</vt:lpstr>
      <vt:lpstr>Risk Factors that Could Cause  Occupational Injury </vt:lpstr>
      <vt:lpstr>Risk Factors in the Grocery Store</vt:lpstr>
      <vt:lpstr>Risk Factors: Heavy Lifting</vt:lpstr>
      <vt:lpstr>Risk Factors: Heavy Lifting</vt:lpstr>
      <vt:lpstr>Risk Factors: Heavy Lifting</vt:lpstr>
      <vt:lpstr>PowerPoint Presentation</vt:lpstr>
      <vt:lpstr>Risk Factors: Awkward Postures</vt:lpstr>
      <vt:lpstr>Risk Factors: Awkward Postures</vt:lpstr>
      <vt:lpstr>Risk Factors: Static Posture</vt:lpstr>
      <vt:lpstr>Risk Factors: High Repetition</vt:lpstr>
      <vt:lpstr>Risk Factors: Forceful Hand Exertions</vt:lpstr>
      <vt:lpstr>Risk Factors: Hand-Arm Vibration </vt:lpstr>
      <vt:lpstr>Risk Factors</vt:lpstr>
      <vt:lpstr>Personal Risk Factors</vt:lpstr>
      <vt:lpstr>PowerPoint Presentation</vt:lpstr>
      <vt:lpstr>Direct and Indirect Costs of Risk Factors</vt:lpstr>
      <vt:lpstr>Direct and Indirect Costs  of Risk Factors</vt:lpstr>
      <vt:lpstr>Direct and Indirect Costs  of Risk Factors</vt:lpstr>
      <vt:lpstr>Direct and Indirect Costs  of Risk Factors</vt:lpstr>
      <vt:lpstr>Direct and Indirect Costs  of Risk Factors</vt:lpstr>
      <vt:lpstr>Work-Related Musculoskeletal Disorders (MSDs)</vt:lpstr>
      <vt:lpstr>Work-Related MSDs: Also Known As…</vt:lpstr>
      <vt:lpstr>Work-Related MSDs: Just the Facts</vt:lpstr>
      <vt:lpstr>Common Work-Related MSDs </vt:lpstr>
      <vt:lpstr>Common Work-Related Musculoskeletal Disorders</vt:lpstr>
      <vt:lpstr>Low Back Disorders</vt:lpstr>
      <vt:lpstr>The Low Back</vt:lpstr>
      <vt:lpstr>The Low Back</vt:lpstr>
      <vt:lpstr>The Low Back</vt:lpstr>
      <vt:lpstr>The Low Back</vt:lpstr>
      <vt:lpstr>Low Back Disorders What are the Causes?</vt:lpstr>
      <vt:lpstr>Back Posture and Disc Pressure</vt:lpstr>
      <vt:lpstr>Low Back Disorders What are the Causes?</vt:lpstr>
      <vt:lpstr>Carpal Tunnel Syndrome</vt:lpstr>
      <vt:lpstr>Carpal Tunnel Syndrome</vt:lpstr>
      <vt:lpstr>PowerPoint Presentation</vt:lpstr>
      <vt:lpstr>Carpal Tunnel Syndrome   What are the Causes?  </vt:lpstr>
      <vt:lpstr>Carpal Tunnel Syndrome   What are the Causes?  </vt:lpstr>
      <vt:lpstr>Rotator Cuff Injury</vt:lpstr>
      <vt:lpstr>Rotator Cuff Injury  What are the Causes? </vt:lpstr>
      <vt:lpstr>Rotator Cuff Injury  What are the Causes?</vt:lpstr>
      <vt:lpstr>Indirect Costs of Work-Related Musculoskeletal Disorders </vt:lpstr>
      <vt:lpstr>Cost of Poor Design</vt:lpstr>
      <vt:lpstr>PowerPoint Presentation</vt:lpstr>
      <vt:lpstr>Outline</vt:lpstr>
      <vt:lpstr>Implementing Ergonomics</vt:lpstr>
      <vt:lpstr>Implementing Ergonomics</vt:lpstr>
      <vt:lpstr>Expert Approach</vt:lpstr>
      <vt:lpstr>Participatory Ergonomics Approach</vt:lpstr>
      <vt:lpstr>PowerPoint Presentation</vt:lpstr>
      <vt:lpstr>Who is Responsible for Ergonomics?</vt:lpstr>
      <vt:lpstr>PowerPoint Presentation</vt:lpstr>
      <vt:lpstr>Ergonomics Solutions</vt:lpstr>
      <vt:lpstr>What is Implemented?</vt:lpstr>
      <vt:lpstr>Hierarchy of Solutions</vt:lpstr>
      <vt:lpstr>Personal Solutions</vt:lpstr>
      <vt:lpstr>Personal Solutions: Personal Protective Equipment</vt:lpstr>
      <vt:lpstr>Personal Solutions: Are Back Belts a Good Idea?</vt:lpstr>
      <vt:lpstr>Personal Solutions: Exercise Programs</vt:lpstr>
      <vt:lpstr>Personal Solutions: Good Nutrition</vt:lpstr>
      <vt:lpstr>Administrative Solutions</vt:lpstr>
      <vt:lpstr>Administrative Solutions: Screen Workers</vt:lpstr>
      <vt:lpstr>Administrative Solutions: Train Workers about Ergonomics</vt:lpstr>
      <vt:lpstr>Administrative Solutions: Train Workers about Proper Lifting</vt:lpstr>
      <vt:lpstr>Administrative Solutions: Proper Lifting – Squat Lift</vt:lpstr>
      <vt:lpstr>Administrative Solutions: Problems with the Squat Lift</vt:lpstr>
      <vt:lpstr>Administrative Solutions: Proper Lifting – Golfer’s Lift</vt:lpstr>
      <vt:lpstr>Administrative Solutions: Rotate Jobs &amp; Workers</vt:lpstr>
      <vt:lpstr>Engineering Solutions</vt:lpstr>
      <vt:lpstr>Engineering Solutions: Get Product Off the Floor</vt:lpstr>
      <vt:lpstr>PowerPoint Presentation</vt:lpstr>
      <vt:lpstr>PowerPoint Presentation</vt:lpstr>
      <vt:lpstr>PowerPoint Presentation</vt:lpstr>
      <vt:lpstr>PowerPoint Presentation</vt:lpstr>
      <vt:lpstr>Outline</vt:lpstr>
      <vt:lpstr>PowerPoint Presentation</vt:lpstr>
      <vt:lpstr>PowerPoint Presentation</vt:lpstr>
      <vt:lpstr>How to Identify Problems</vt:lpstr>
      <vt:lpstr>PowerPoint Presentation</vt:lpstr>
      <vt:lpstr>Analysis</vt:lpstr>
      <vt:lpstr>Analysis</vt:lpstr>
      <vt:lpstr>Ergonomic Job Analysis Step 1</vt:lpstr>
      <vt:lpstr>Ergonomic Job Analysis Step 2</vt:lpstr>
      <vt:lpstr>Ergonomic Job Analysis Step 3</vt:lpstr>
      <vt:lpstr>Ergonomic Job Analysis Tools to Quantify the Risk Factor(s)</vt:lpstr>
      <vt:lpstr>Rodgers Muscle Fatigue Analysis</vt:lpstr>
      <vt:lpstr>Rodgers Muscle Fatigue Analysis</vt:lpstr>
      <vt:lpstr>PowerPoint Presentation</vt:lpstr>
      <vt:lpstr>How to Use the  Rodgers Muscle Fatigue Analysis</vt:lpstr>
      <vt:lpstr>Rodgers Muscle Fatigue Analysis</vt:lpstr>
      <vt:lpstr>Rodgers Muscle Fatigue Analysis </vt:lpstr>
      <vt:lpstr>Rodgers Muscle Fatigue Analysis 1. Rate Effort Level</vt:lpstr>
      <vt:lpstr>Rodgers Muscle Fatigue Analysis 1. Rate Effort Level</vt:lpstr>
      <vt:lpstr>Rodgers Muscle Fatigue Analysis 2. Rate Duration</vt:lpstr>
      <vt:lpstr>Rodgers Muscle Fatigue Analysis 2. Rate Duration</vt:lpstr>
      <vt:lpstr>Rodgers Muscle Fatigue Analysis 3. Rate Frequency</vt:lpstr>
      <vt:lpstr>Rodgers Muscle Fatigue Analysis 3. Rate Frequency</vt:lpstr>
      <vt:lpstr>Rodgers Muscle Fatigue Analysis “Priority for Change” Tables</vt:lpstr>
      <vt:lpstr>Rodgers Muscle Fatigue Analysis: So What Do You Change?</vt:lpstr>
      <vt:lpstr>WISHA Lifting Analysis</vt:lpstr>
      <vt:lpstr>WISHA Lifting Analysis</vt:lpstr>
      <vt:lpstr>WISHA Lifting Analysis</vt:lpstr>
      <vt:lpstr>How to Use the WISHA Lifting Analysis</vt:lpstr>
      <vt:lpstr>WISHA Lifting Analysis Step 1:  Weight of Object Lifted</vt:lpstr>
      <vt:lpstr>WISHA Lifting Analysis Step 2:  Beginning Hand Position</vt:lpstr>
      <vt:lpstr>WISHA Lifting Analysis Step 3:  Frequency &amp; Duration</vt:lpstr>
      <vt:lpstr>WISHA Lifting Analysis Step 4A:  Is the Worker Twisting?</vt:lpstr>
      <vt:lpstr>WISHA Lifting Analysis Step 4B:  Adjusted Weight Limit</vt:lpstr>
      <vt:lpstr>WISHA Lifting Analysis Step 4C:  Calculate Weight Limit</vt:lpstr>
      <vt:lpstr>WISHA Lifting Analysis Step 5:  Is the Lift Hazardous?</vt:lpstr>
      <vt:lpstr>WISHA Lifting Analysis  So What Do You Change?</vt:lpstr>
      <vt:lpstr>PowerPoint Presentation</vt:lpstr>
      <vt:lpstr>Develop Solutions</vt:lpstr>
      <vt:lpstr>Develop Solutions Storewide</vt:lpstr>
      <vt:lpstr>Develop Solutions Department</vt:lpstr>
      <vt:lpstr>Develop Solutions Department</vt:lpstr>
      <vt:lpstr>PowerPoint Presentation</vt:lpstr>
      <vt:lpstr>Implementing Ergonomic Solutions</vt:lpstr>
      <vt:lpstr>Implementing Ergonomic Solutions</vt:lpstr>
      <vt:lpstr>PowerPoint Presentation</vt:lpstr>
      <vt:lpstr>PowerPoint Presentation</vt:lpstr>
      <vt:lpstr>Outline</vt:lpstr>
      <vt:lpstr>Ergonomic Problem Solving</vt:lpstr>
      <vt:lpstr>Ergonomic Job Analysis</vt:lpstr>
      <vt:lpstr>PowerPoint Presentation</vt:lpstr>
      <vt:lpstr>PowerPoint Presentation</vt:lpstr>
      <vt:lpstr>This training was developed by   Dan Anton, PT, PhD, ATC Eastern Washington University  Department of Physical Therapy  dan.anton@ewu.edu</vt:lpstr>
      <vt:lpstr>Contributors</vt:lpstr>
      <vt:lpstr>Acknowledgements</vt:lpstr>
    </vt:vector>
  </TitlesOfParts>
  <Company>Eastern Washington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Musculoskeletal Examination Overview  &amp; History Taking</dc:title>
  <dc:creator>Dan Anton</dc:creator>
  <cp:lastModifiedBy>Dan Anton</cp:lastModifiedBy>
  <cp:revision>284</cp:revision>
  <dcterms:created xsi:type="dcterms:W3CDTF">2009-09-23T17:21:57Z</dcterms:created>
  <dcterms:modified xsi:type="dcterms:W3CDTF">2013-04-04T18:54:06Z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TC102867521033</vt:lpwstr>
  </property>
</Properties>
</file>