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embeddings/oleObject1.bin" ContentType="application/vnd.openxmlformats-officedocument.oleObject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305" r:id="rId3"/>
    <p:sldId id="301" r:id="rId4"/>
    <p:sldId id="261" r:id="rId5"/>
    <p:sldId id="282" r:id="rId6"/>
    <p:sldId id="284" r:id="rId7"/>
    <p:sldId id="285" r:id="rId8"/>
    <p:sldId id="286" r:id="rId9"/>
    <p:sldId id="262" r:id="rId10"/>
    <p:sldId id="263" r:id="rId11"/>
    <p:sldId id="264" r:id="rId12"/>
    <p:sldId id="265" r:id="rId13"/>
    <p:sldId id="303" r:id="rId14"/>
    <p:sldId id="304" r:id="rId15"/>
    <p:sldId id="306" r:id="rId16"/>
    <p:sldId id="302" r:id="rId17"/>
    <p:sldId id="275" r:id="rId18"/>
    <p:sldId id="280" r:id="rId19"/>
    <p:sldId id="276" r:id="rId20"/>
    <p:sldId id="277" r:id="rId21"/>
    <p:sldId id="307" r:id="rId22"/>
    <p:sldId id="278" r:id="rId23"/>
    <p:sldId id="279" r:id="rId24"/>
    <p:sldId id="299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NNZxqGXfB9VWnWwqUx5Rpw==" hashData="ApKJWdDlLiOYgy9a8X3rzWRw3v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014" autoAdjust="0"/>
  </p:normalViewPr>
  <p:slideViewPr>
    <p:cSldViewPr>
      <p:cViewPr varScale="1">
        <p:scale>
          <a:sx n="67" d="100"/>
          <a:sy n="67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12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8BE794-E98A-4472-AF01-42BD902A89D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2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72000" cy="3429000"/>
          </a:xfrm>
          <a:ln/>
        </p:spPr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01844"/>
            <a:ext cx="2133600" cy="247650"/>
          </a:xfrm>
        </p:spPr>
        <p:txBody>
          <a:bodyPr/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(</a:t>
            </a:r>
            <a:fld id="{44714E9A-8220-432D-8E89-4A88F5F8CB4A}" type="slidenum">
              <a:rPr lang="en-US" smtClean="0"/>
              <a:pPr/>
              <a:t>‹#›</a:t>
            </a:fld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2" name="Picture 1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2326" y="6251244"/>
            <a:ext cx="1066800" cy="49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37764" y="6324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(</a:t>
            </a:r>
            <a:fld id="{ED2B6327-348C-4BE2-9F18-00369EE07C62}" type="slidenum">
              <a:rPr lang="en-US" smtClean="0"/>
              <a:pPr/>
              <a:t>‹#›</a:t>
            </a:fld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1" name="Picture 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376" y="6313874"/>
            <a:ext cx="1066800" cy="49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file:///C:\Users\Samantha\Documents\Grocery%20Research%20Project%204-26-09\Applied%20Ergonomics%20Conference%202011\DP%20-%20Dog%20food%20to%20bottom%20shelf%20SPLICE.wmv" TargetMode="External"/><Relationship Id="rId4" Type="http://schemas.openxmlformats.org/officeDocument/2006/relationships/video" Target="file:///C:\Users\Samantha\Documents\Grocery%20Research%20Project%204-26-09\Applied%20Ergonomics%20Conference%202011\DP%20-%20Dog%20food%20to%20bottom%20shelf%20SPLICE.wmv" TargetMode="Externa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7" Type="http://schemas.openxmlformats.org/officeDocument/2006/relationships/image" Target="../media/image20.jpeg"/><Relationship Id="rId1" Type="http://schemas.microsoft.com/office/2007/relationships/media" Target="file:///C:\Users\Samantha\Documents\Grocery%20Research%20Project%204-26-09\Yokes\EWU%20Research%20Symposium\DP%20-%20Dog%20food%20to%20bottom%20shelf%20SPLICE.wmv" TargetMode="External"/><Relationship Id="rId2" Type="http://schemas.openxmlformats.org/officeDocument/2006/relationships/video" Target="file:///C:\Users\Samantha\Documents\Grocery%20Research%20Project%204-26-09\Yokes\EWU%20Research%20Symposium\DP%20-%20Dog%20food%20to%20bottom%20shelf%20SPLICE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8.png"/><Relationship Id="rId1" Type="http://schemas.microsoft.com/office/2007/relationships/media" Target="file:///C:\Users\Samantha\Documents\Grocery%20Research%20Project%204-26-09\applied%20ergo\Process%20Training\reps%20-%20cashiering.wmv" TargetMode="External"/><Relationship Id="rId2" Type="http://schemas.openxmlformats.org/officeDocument/2006/relationships/video" Target="file:///C:\Users\Samantha\Documents\Grocery%20Research%20Project%204-26-09\applied%20ergo\Process%20Training\reps%20-%20cashiering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9.png"/><Relationship Id="rId1" Type="http://schemas.microsoft.com/office/2007/relationships/media" Target="file:///C:\Users\Samantha\Documents\Grocery%20Research%20Project%204-26-09\applied%20ergo\Process%20Training\awk%20post%20-%20LFB%20dough%20lift.wmv" TargetMode="External"/><Relationship Id="rId2" Type="http://schemas.openxmlformats.org/officeDocument/2006/relationships/video" Target="file:///C:\Users\Samantha\Documents\Grocery%20Research%20Project%204-26-09\applied%20ergo\Process%20Training\awk%20post%20-%20LFB%20dough%20lift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10.png"/><Relationship Id="rId1" Type="http://schemas.microsoft.com/office/2007/relationships/media" Target="file:///C:\Users\Samantha\Documents\Grocery%20Research%20Project%204-26-09\applied%20ergo\Process%20Training\lifting%20-%20%20oh%20dog%20food.wmv" TargetMode="External"/><Relationship Id="rId2" Type="http://schemas.openxmlformats.org/officeDocument/2006/relationships/video" Target="file:///C:\Users\Samantha\Documents\Grocery%20Research%20Project%204-26-09\applied%20ergo\Process%20Training\lifting%20-%20%20oh%20dog%20food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624392"/>
            <a:ext cx="88392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2900" dirty="0" smtClean="0"/>
              <a:t>Implementing Participatory Ergonomics </a:t>
            </a:r>
            <a:br>
              <a:rPr lang="en-US" sz="2900" dirty="0" smtClean="0"/>
            </a:br>
            <a:r>
              <a:rPr lang="en-US" sz="2900" dirty="0" smtClean="0"/>
              <a:t>in </a:t>
            </a:r>
            <a:r>
              <a:rPr lang="en-US" sz="2900" dirty="0"/>
              <a:t>the Grocery </a:t>
            </a:r>
            <a:r>
              <a:rPr lang="en-US" sz="2900" dirty="0" smtClean="0"/>
              <a:t>Industry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18383" y="4340299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Samantha </a:t>
            </a:r>
            <a:r>
              <a:rPr lang="en-US" sz="2200" dirty="0" err="1" smtClean="0">
                <a:solidFill>
                  <a:schemeClr val="tx1"/>
                </a:solidFill>
              </a:rPr>
              <a:t>Modderman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Steve </a:t>
            </a:r>
            <a:r>
              <a:rPr lang="en-US" sz="2200" dirty="0" err="1" smtClean="0">
                <a:solidFill>
                  <a:schemeClr val="tx1"/>
                </a:solidFill>
              </a:rPr>
              <a:t>Goldrick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714E9A-8220-432D-8E89-4A88F5F8CB4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Participatory Ergonomics Program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Train workers to identify and analyze workplace hazards</a:t>
            </a:r>
          </a:p>
          <a:p>
            <a:pPr eaLnBrk="1" hangingPunct="1"/>
            <a:r>
              <a:rPr lang="en-US" dirty="0" smtClean="0"/>
              <a:t>Workers devise and implement solutions</a:t>
            </a:r>
          </a:p>
          <a:p>
            <a:pPr eaLnBrk="1" hangingPunct="1"/>
            <a:r>
              <a:rPr lang="en-US" dirty="0" smtClean="0"/>
              <a:t>Benefits: </a:t>
            </a:r>
          </a:p>
          <a:p>
            <a:pPr lvl="1" eaLnBrk="1" hangingPunct="1"/>
            <a:r>
              <a:rPr lang="en-US" dirty="0" smtClean="0"/>
              <a:t>Takes advantage of worker knowledge</a:t>
            </a:r>
          </a:p>
          <a:p>
            <a:pPr lvl="1" eaLnBrk="1" hangingPunct="1"/>
            <a:r>
              <a:rPr lang="en-US" dirty="0" smtClean="0"/>
              <a:t>Workers share responsibility</a:t>
            </a:r>
          </a:p>
          <a:p>
            <a:pPr lvl="1" eaLnBrk="1" hangingPunct="1"/>
            <a:r>
              <a:rPr lang="en-US" dirty="0" smtClean="0"/>
              <a:t>Better acceptance of solutions</a:t>
            </a:r>
          </a:p>
          <a:p>
            <a:pPr eaLnBrk="1" hangingPunct="1"/>
            <a:r>
              <a:rPr lang="en-US" dirty="0" smtClean="0"/>
              <a:t>Utilized successfully in other industries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Implement a participatory ergonomics program in a medium-sized grocery store and evaluate its effectiveness</a:t>
            </a:r>
          </a:p>
        </p:txBody>
      </p:sp>
      <p:pic>
        <p:nvPicPr>
          <p:cNvPr id="5" name="Content Placeholder 4" descr="DSC000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6306"/>
            <a:ext cx="4038600" cy="3028950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Two Experimental Groups</a:t>
            </a:r>
          </a:p>
          <a:p>
            <a:pPr lvl="1"/>
            <a:r>
              <a:rPr lang="en-US" sz="2800" dirty="0" smtClean="0"/>
              <a:t>Control</a:t>
            </a:r>
          </a:p>
          <a:p>
            <a:pPr lvl="2"/>
            <a:r>
              <a:rPr lang="en-US" sz="2400" dirty="0" smtClean="0"/>
              <a:t>No intervention; regular workplace safety training</a:t>
            </a:r>
          </a:p>
          <a:p>
            <a:pPr lvl="1"/>
            <a:r>
              <a:rPr lang="en-US" sz="2800" dirty="0" smtClean="0"/>
              <a:t>Intervention</a:t>
            </a:r>
          </a:p>
          <a:p>
            <a:pPr lvl="2"/>
            <a:r>
              <a:rPr lang="en-US" sz="2400" dirty="0" smtClean="0"/>
              <a:t>Safety committee received 6 hours of ergonomic training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b="1" dirty="0" smtClean="0">
                <a:sym typeface="Wingdings" pitchFamily="2" charset="2"/>
              </a:rPr>
              <a:t>ergonomics process plan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Ergonomics Process Plan</a:t>
            </a:r>
            <a:endParaRPr lang="en-US" dirty="0"/>
          </a:p>
        </p:txBody>
      </p:sp>
      <p:graphicFrame>
        <p:nvGraphicFramePr>
          <p:cNvPr id="10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444385" y="1258916"/>
          <a:ext cx="6324600" cy="4597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icture" r:id="rId3" imgW="2447640" imgH="1780200" progId="Word.Picture.8">
                  <p:embed/>
                </p:oleObj>
              </mc:Choice>
              <mc:Fallback>
                <p:oleObj name="Picture" r:id="rId3" imgW="2447640" imgH="1780200" progId="Word.Pictur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385" y="1258916"/>
                        <a:ext cx="6324600" cy="45978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08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Ergonomics Process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Identification</a:t>
            </a:r>
          </a:p>
          <a:p>
            <a:pPr lvl="1"/>
            <a:r>
              <a:rPr lang="en-US" dirty="0" smtClean="0"/>
              <a:t>Work-related MSDs and risk factors</a:t>
            </a:r>
          </a:p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Ergonomic exposure assessment</a:t>
            </a:r>
          </a:p>
          <a:p>
            <a:pPr lvl="1"/>
            <a:r>
              <a:rPr lang="en-US" dirty="0" smtClean="0"/>
              <a:t>Worker injury and survey reports</a:t>
            </a:r>
          </a:p>
          <a:p>
            <a:r>
              <a:rPr lang="en-US" dirty="0" smtClean="0"/>
              <a:t>Develop solutions</a:t>
            </a:r>
          </a:p>
          <a:p>
            <a:r>
              <a:rPr lang="en-US" dirty="0" smtClean="0"/>
              <a:t>Implementation</a:t>
            </a:r>
          </a:p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Occurs several months after implementation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>
              <a:sym typeface="Wingdings" pitchFamily="2" charset="2"/>
            </a:endParaRPr>
          </a:p>
          <a:p>
            <a:pPr eaLnBrk="1" hangingPunct="1"/>
            <a:r>
              <a:rPr lang="en-US" dirty="0" smtClean="0">
                <a:sym typeface="Wingdings" pitchFamily="2" charset="2"/>
              </a:rPr>
              <a:t>Baseline and follow-up data collected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Company injury data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Musculoskeletal symptom surveys</a:t>
            </a:r>
          </a:p>
          <a:p>
            <a:pPr lvl="1" eaLnBrk="1" hangingPunct="1"/>
            <a:r>
              <a:rPr lang="en-US" b="1" dirty="0" smtClean="0">
                <a:sym typeface="Wingdings" pitchFamily="2" charset="2"/>
              </a:rPr>
              <a:t>Workplace exposure assessments</a:t>
            </a:r>
          </a:p>
          <a:p>
            <a:endParaRPr lang="en-US" dirty="0"/>
          </a:p>
        </p:txBody>
      </p:sp>
      <p:pic>
        <p:nvPicPr>
          <p:cNvPr id="5" name="Content Placeholder 4" descr="PPTDB8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5094" r="16981" b="37442"/>
          <a:stretch>
            <a:fillRect/>
          </a:stretch>
        </p:blipFill>
        <p:spPr>
          <a:xfrm>
            <a:off x="5257800" y="1368963"/>
            <a:ext cx="3200400" cy="411743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Workplace Exposure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Rodgers Fatigue Index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Hand Activity Level (HAL)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Ovako</a:t>
            </a:r>
            <a:r>
              <a:rPr lang="en-US" dirty="0" smtClean="0"/>
              <a:t> Working Posture Analysis (OWAS)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WISHA Lifting Analysis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Utah Compression Scale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Compression Scale</a:t>
            </a:r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838200"/>
            <a:ext cx="4495800" cy="5029200"/>
          </a:xfrm>
          <a:noFill/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28600" y="1828800"/>
            <a:ext cx="3429000" cy="41910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/>
              <a:t>Assesses 2 of 5 major risk factors for MSDs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3 force vectors (Muscle Force, UBW, L)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700 lb. acceptable limit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Compression Scale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P - Dog food to bottom shelf SPLIC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43000" y="1423988"/>
            <a:ext cx="6858000" cy="4572000"/>
          </a:xfrm>
          <a:prstGeom prst="rect">
            <a:avLst/>
          </a:prstGeom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</a:t>
            </a:r>
          </a:p>
        </p:txBody>
      </p:sp>
      <p:pic>
        <p:nvPicPr>
          <p:cNvPr id="5" name="DP - Dog food to bottom shelf SPLICE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  <p:pic>
        <p:nvPicPr>
          <p:cNvPr id="6" name="Picture 6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24641" y="1454988"/>
            <a:ext cx="5937250" cy="42021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Aft>
                <a:spcPts val="1800"/>
              </a:spcAft>
            </a:pPr>
            <a:r>
              <a:rPr lang="en-US" dirty="0" smtClean="0"/>
              <a:t>Identify common musculoskeletal disorders (MSDs) and risk factors for MSDs in the grocery industry</a:t>
            </a:r>
          </a:p>
          <a:p>
            <a:pPr lvl="0">
              <a:spcAft>
                <a:spcPts val="1800"/>
              </a:spcAft>
            </a:pPr>
            <a:r>
              <a:rPr lang="en-US" dirty="0" smtClean="0"/>
              <a:t>Explain how participatory ergonomics can be used as a solution to minimize MSDs in a medium-sized grocery store chain</a:t>
            </a:r>
          </a:p>
          <a:p>
            <a:pPr lvl="0">
              <a:spcAft>
                <a:spcPts val="1800"/>
              </a:spcAft>
            </a:pPr>
            <a:r>
              <a:rPr lang="en-US" dirty="0" smtClean="0"/>
              <a:t>Demonstrate ergonomic job analysis methods for use in grocery stores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Example	</a:t>
            </a:r>
          </a:p>
        </p:txBody>
      </p:sp>
      <p:pic>
        <p:nvPicPr>
          <p:cNvPr id="10" name="Picture 9" descr="Pictur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797" y="1676401"/>
            <a:ext cx="7586404" cy="3505200"/>
          </a:xfrm>
          <a:prstGeom prst="rect">
            <a:avLst/>
          </a:prstGeom>
        </p:spPr>
      </p:pic>
      <p:pic>
        <p:nvPicPr>
          <p:cNvPr id="20" name="Picture 19" descr="DSC000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0" y="1905000"/>
            <a:ext cx="3962400" cy="29718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Example</a:t>
            </a:r>
            <a:endParaRPr lang="en-US" dirty="0"/>
          </a:p>
        </p:txBody>
      </p:sp>
      <p:pic>
        <p:nvPicPr>
          <p:cNvPr id="15" name="Picture 14" descr="Pictu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071" y="2361307"/>
            <a:ext cx="7904030" cy="248098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pic>
        <p:nvPicPr>
          <p:cNvPr id="5" name="Content Placeholder 4" descr="DP - zoomed out view of on sale meat in meat room #2 2009-08-2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196306"/>
            <a:ext cx="40386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Study still in progress…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Expect to see improvement in safety and reduction of MSD risk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ext Box 3"/>
          <p:cNvSpPr txBox="1">
            <a:spLocks noChangeArrowheads="1"/>
          </p:cNvSpPr>
          <p:nvPr/>
        </p:nvSpPr>
        <p:spPr bwMode="auto">
          <a:xfrm>
            <a:off x="1752600" y="2438400"/>
            <a:ext cx="55626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Questions?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714E9A-8220-432D-8E89-4A88F5F8CB4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Musculoskeletal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MSDs in the workplace</a:t>
            </a:r>
          </a:p>
          <a:p>
            <a:pPr lvl="1"/>
            <a:r>
              <a:rPr lang="en-US" dirty="0" smtClean="0"/>
              <a:t>Examples</a:t>
            </a:r>
          </a:p>
          <a:p>
            <a:pPr lvl="2"/>
            <a:r>
              <a:rPr lang="en-US" dirty="0" smtClean="0"/>
              <a:t>Rotator cuff tear</a:t>
            </a:r>
          </a:p>
          <a:p>
            <a:pPr lvl="2"/>
            <a:r>
              <a:rPr lang="en-US" dirty="0" smtClean="0"/>
              <a:t>Carpal tunnel syndrome</a:t>
            </a:r>
          </a:p>
          <a:p>
            <a:pPr lvl="2"/>
            <a:r>
              <a:rPr lang="en-US" dirty="0" smtClean="0"/>
              <a:t>Muscle strains</a:t>
            </a:r>
          </a:p>
          <a:p>
            <a:pPr lvl="1"/>
            <a:r>
              <a:rPr lang="en-US" dirty="0" smtClean="0"/>
              <a:t>Account for highest % of L&amp;I compensation &amp; disability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96306"/>
            <a:ext cx="4038600" cy="3028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MSDs in the Grocery Industry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2500" u="sng" dirty="0" smtClean="0"/>
              <a:t>National:</a:t>
            </a:r>
            <a:r>
              <a:rPr lang="en-US" sz="2500" dirty="0" smtClean="0"/>
              <a:t> Strategic goal #1 for NORA</a:t>
            </a:r>
            <a:endParaRPr lang="en-US" sz="2500" u="sng" dirty="0" smtClean="0"/>
          </a:p>
          <a:p>
            <a:pPr>
              <a:spcAft>
                <a:spcPts val="600"/>
              </a:spcAft>
            </a:pPr>
            <a:r>
              <a:rPr lang="en-US" sz="2500" u="sng" dirty="0" smtClean="0"/>
              <a:t>Washington</a:t>
            </a:r>
            <a:r>
              <a:rPr lang="en-US" sz="2500" dirty="0" smtClean="0"/>
              <a:t>: Compensation rate for grocery industry is 1.8x state rate</a:t>
            </a:r>
          </a:p>
          <a:p>
            <a:r>
              <a:rPr lang="en-US" sz="2500" u="sng" dirty="0" smtClean="0"/>
              <a:t>Local</a:t>
            </a:r>
            <a:r>
              <a:rPr lang="en-US" sz="2500" dirty="0" smtClean="0"/>
              <a:t>: Small to medium-sized chains most at risk due to lack of resources/ funds for training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courtesy_clerk_job_descrip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5344" y="1480784"/>
            <a:ext cx="2891632" cy="434499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Factors Associated with MSDs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Heavy lifting</a:t>
            </a:r>
          </a:p>
          <a:p>
            <a:r>
              <a:rPr lang="en-US" dirty="0" smtClean="0"/>
              <a:t>Awkward postures (e.g. chicken wing)</a:t>
            </a:r>
          </a:p>
          <a:p>
            <a:r>
              <a:rPr lang="en-US" dirty="0" smtClean="0"/>
              <a:t>Static postures</a:t>
            </a:r>
          </a:p>
          <a:p>
            <a:r>
              <a:rPr lang="en-US" dirty="0" smtClean="0"/>
              <a:t>Forceful hand exertions</a:t>
            </a:r>
          </a:p>
          <a:p>
            <a:r>
              <a:rPr lang="en-US" dirty="0" smtClean="0"/>
              <a:t>High repetition</a:t>
            </a:r>
          </a:p>
          <a:p>
            <a:r>
              <a:rPr lang="en-US" dirty="0" smtClean="0"/>
              <a:t>Hand-arm vibration</a:t>
            </a:r>
          </a:p>
          <a:p>
            <a:r>
              <a:rPr lang="en-US" dirty="0" smtClean="0"/>
              <a:t>Fatigue</a:t>
            </a:r>
          </a:p>
          <a:p>
            <a:r>
              <a:rPr lang="en-US" dirty="0" smtClean="0"/>
              <a:t>USUALLY OCCUR IN COMBINATIONS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reps - cashiering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awk post - LFB dough lif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lifting -  oh dog foo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Possible Solution</a:t>
            </a:r>
          </a:p>
        </p:txBody>
      </p:sp>
      <p:pic>
        <p:nvPicPr>
          <p:cNvPr id="7" name="Content Placeholder 6" descr="2009-09-14 IT Dairy stocking milk C2_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4808"/>
            <a:ext cx="4038600" cy="3031946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Implement a participatory ergonomic program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13189</TotalTime>
  <Words>470</Words>
  <Application>Microsoft Macintosh PowerPoint</Application>
  <PresentationFormat>On-screen Show (4:3)</PresentationFormat>
  <Paragraphs>143</Paragraphs>
  <Slides>24</Slides>
  <Notes>17</Notes>
  <HiddenSlides>0</HiddenSlides>
  <MMClips>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Picture</vt:lpstr>
      <vt:lpstr>Implementing Participatory Ergonomics  in the Grocery Industry  </vt:lpstr>
      <vt:lpstr>Objectives</vt:lpstr>
      <vt:lpstr>Musculoskeletal Disorders</vt:lpstr>
      <vt:lpstr>MSDs in the Grocery Industry</vt:lpstr>
      <vt:lpstr>Risk Factors Associated with MSDs</vt:lpstr>
      <vt:lpstr>Grocery Industry Specific Tasks</vt:lpstr>
      <vt:lpstr>Grocery Industry Specific Tasks</vt:lpstr>
      <vt:lpstr>Grocery Industry Specific Tasks</vt:lpstr>
      <vt:lpstr>Possible Solution</vt:lpstr>
      <vt:lpstr>Participatory Ergonomics Program</vt:lpstr>
      <vt:lpstr>Purpose</vt:lpstr>
      <vt:lpstr>Methods</vt:lpstr>
      <vt:lpstr>Ergonomics Process Plan</vt:lpstr>
      <vt:lpstr>Ergonomics Process Plan</vt:lpstr>
      <vt:lpstr>Methods Continued</vt:lpstr>
      <vt:lpstr>Workplace Exposure Assessments</vt:lpstr>
      <vt:lpstr>Utah Compression Scale</vt:lpstr>
      <vt:lpstr>Utah Compression Scale</vt:lpstr>
      <vt:lpstr>Utah Example</vt:lpstr>
      <vt:lpstr>Utah Example </vt:lpstr>
      <vt:lpstr>Utah Example</vt:lpstr>
      <vt:lpstr>Conclusion</vt:lpstr>
      <vt:lpstr>Acknowledgements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92</cp:revision>
  <dcterms:created xsi:type="dcterms:W3CDTF">2007-05-17T20:31:56Z</dcterms:created>
  <dcterms:modified xsi:type="dcterms:W3CDTF">2013-04-04T17:51:58Z</dcterms:modified>
</cp:coreProperties>
</file>