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0" r:id="rId2"/>
    <p:sldId id="282" r:id="rId3"/>
    <p:sldId id="283" r:id="rId4"/>
    <p:sldId id="284" r:id="rId5"/>
    <p:sldId id="285" r:id="rId6"/>
    <p:sldId id="261" r:id="rId7"/>
    <p:sldId id="287" r:id="rId8"/>
    <p:sldId id="286" r:id="rId9"/>
    <p:sldId id="278" r:id="rId10"/>
    <p:sldId id="279" r:id="rId11"/>
    <p:sldId id="281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2EBYRKTeGbWYecGELOMveg==" hashData="de+rIYuBQl+yJRfApY8Fw3Njc1o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2663" autoAdjust="0"/>
  </p:normalViewPr>
  <p:slideViewPr>
    <p:cSldViewPr>
      <p:cViewPr varScale="1">
        <p:scale>
          <a:sx n="64" d="100"/>
          <a:sy n="64" d="100"/>
        </p:scale>
        <p:origin x="-15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39BB534-3588-4088-892E-2F7DA5C09BC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3586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2"/>
          <p:cNvPicPr>
            <a:picLocks noChangeAspect="1" noChangeArrowheads="1"/>
          </p:cNvPicPr>
          <p:nvPr userDrawn="1"/>
        </p:nvPicPr>
        <p:blipFill>
          <a:blip r:embed="rId2" cstate="print"/>
          <a:srcRect t="13333" b="20000"/>
          <a:stretch>
            <a:fillRect/>
          </a:stretch>
        </p:blipFill>
        <p:spPr bwMode="auto">
          <a:xfrm>
            <a:off x="0" y="914400"/>
            <a:ext cx="9144000" cy="4572000"/>
          </a:xfrm>
          <a:prstGeom prst="rect">
            <a:avLst/>
          </a:prstGeom>
          <a:noFill/>
        </p:spPr>
      </p:pic>
      <p:pic>
        <p:nvPicPr>
          <p:cNvPr id="6155" name="Picture 11" descr="header-alt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857375"/>
          </a:xfrm>
          <a:prstGeom prst="rect">
            <a:avLst/>
          </a:prstGeom>
          <a:noFill/>
        </p:spPr>
      </p:pic>
      <p:pic>
        <p:nvPicPr>
          <p:cNvPr id="6147" name="Picture 3" descr="footer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92675"/>
            <a:ext cx="9144000" cy="1965325"/>
          </a:xfrm>
          <a:prstGeom prst="rect">
            <a:avLst/>
          </a:prstGeom>
          <a:noFill/>
        </p:spPr>
      </p:pic>
      <p:sp>
        <p:nvSpPr>
          <p:cNvPr id="614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76200" y="228600"/>
            <a:ext cx="8839200" cy="7620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5486400"/>
            <a:ext cx="6400800" cy="609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76200" y="6172200"/>
            <a:ext cx="2133600" cy="30480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2286000" y="6172200"/>
            <a:ext cx="4800600" cy="533400"/>
          </a:xfrm>
        </p:spPr>
        <p:txBody>
          <a:bodyPr anchor="t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477000"/>
            <a:ext cx="2133600" cy="24765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fld id="{44714E9A-8220-432D-8E89-4A88F5F8CB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CE340E-D9CF-4DBC-80D3-F78A993D74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76200"/>
            <a:ext cx="215265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76200"/>
            <a:ext cx="630555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1EED0-3A05-4974-9DE2-2F8340C96D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610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1430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05000" y="6324600"/>
            <a:ext cx="38100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304800" cy="304800"/>
          </a:xfrm>
        </p:spPr>
        <p:txBody>
          <a:bodyPr/>
          <a:lstStyle>
            <a:lvl1pPr>
              <a:defRPr/>
            </a:lvl1pPr>
          </a:lstStyle>
          <a:p>
            <a:fld id="{5FF5A440-2094-42D5-A0AB-53F8E43321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DC8F7-9EF8-49F7-888B-D7950979A5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235471-91B4-4800-8ACE-ECFB65AFD6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ACEA16-653A-4CF4-8AA6-73CED703B9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A2816F-C285-496D-9ABF-328351653D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C2462-68CF-464A-8871-FEE82C1ADF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D8992-30DF-421D-B68A-FFA0E3ACF7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14D5A-5FD2-41FD-889F-24AB6A7272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0E737D-AF19-4132-B5F5-4E5A299EBB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5" Type="http://schemas.openxmlformats.org/officeDocument/2006/relationships/image" Target="../media/image2.png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ooter"/>
          <p:cNvPicPr>
            <a:picLocks noChangeAspect="1" noChangeArrowheads="1"/>
          </p:cNvPicPr>
          <p:nvPr userDrawn="1"/>
        </p:nvPicPr>
        <p:blipFill>
          <a:blip r:embed="rId14" cstate="print"/>
          <a:srcRect b="41843"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</p:spPr>
      </p:pic>
      <p:pic>
        <p:nvPicPr>
          <p:cNvPr id="1037" name="Picture 13" descr="logo-uh-white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791200" y="6275388"/>
            <a:ext cx="3190875" cy="431800"/>
          </a:xfrm>
          <a:prstGeom prst="rect">
            <a:avLst/>
          </a:prstGeom>
          <a:noFill/>
        </p:spPr>
      </p:pic>
      <p:pic>
        <p:nvPicPr>
          <p:cNvPr id="1039" name="Picture 15" descr="header-alt"/>
          <p:cNvPicPr>
            <a:picLocks noChangeAspect="1" noChangeArrowheads="1"/>
          </p:cNvPicPr>
          <p:nvPr userDrawn="1"/>
        </p:nvPicPr>
        <p:blipFill>
          <a:blip r:embed="rId16" cstate="print"/>
          <a:srcRect t="16411"/>
          <a:stretch>
            <a:fillRect/>
          </a:stretch>
        </p:blipFill>
        <p:spPr bwMode="auto">
          <a:xfrm>
            <a:off x="0" y="0"/>
            <a:ext cx="9144000" cy="1552575"/>
          </a:xfrm>
          <a:prstGeom prst="rect">
            <a:avLst/>
          </a:prstGeom>
          <a:noFill/>
        </p:spPr>
      </p:pic>
      <p:sp>
        <p:nvSpPr>
          <p:cNvPr id="1041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143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5000" y="6324600"/>
            <a:ext cx="3810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ED2B6327-348C-4BE2-9F18-00369EE07C6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76200"/>
            <a:ext cx="8610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45" name="Rectangle 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5" Type="http://schemas.openxmlformats.org/officeDocument/2006/relationships/image" Target="../media/image16.jpeg"/><Relationship Id="rId6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4" Type="http://schemas.openxmlformats.org/officeDocument/2006/relationships/notesSlide" Target="../notesSlides/notesSlide6.xml"/><Relationship Id="rId5" Type="http://schemas.openxmlformats.org/officeDocument/2006/relationships/image" Target="../media/image9.png"/><Relationship Id="rId1" Type="http://schemas.microsoft.com/office/2007/relationships/media" Target="file://localhost/Users/danton/Documents/Research/Viper/pubs%20&amp;%20presentations/EWU%20Research%20Symp%202011/3DSSPPDemoVideo.wmv" TargetMode="External"/><Relationship Id="rId2" Type="http://schemas.openxmlformats.org/officeDocument/2006/relationships/video" Target="file://localhost/Users/danton/Documents/Research/Viper/pubs%20&amp;%20presentations/EWU%20Research%20Symp%202011/3DSSPPDemoVideo.wmv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4" Type="http://schemas.openxmlformats.org/officeDocument/2006/relationships/notesSlide" Target="../notesSlides/notesSlide8.xml"/><Relationship Id="rId5" Type="http://schemas.openxmlformats.org/officeDocument/2006/relationships/image" Target="../media/image12.png"/><Relationship Id="rId1" Type="http://schemas.microsoft.com/office/2007/relationships/media" Target="file://localhost/Users/danton/Documents/Research/Viper/pubs%20&amp;%20presentations/EWU%20Research%20Symp%202011/GarbageDisposalLBCYokes2.wmv" TargetMode="External"/><Relationship Id="rId2" Type="http://schemas.openxmlformats.org/officeDocument/2006/relationships/video" Target="file://localhost/Users/danton/Documents/Research/Viper/pubs%20&amp;%20presentations/EWU%20Research%20Symp%202011/GarbageDisposalLBCYokes2.wmv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762000"/>
            <a:ext cx="8839200" cy="76200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  <a:defRPr/>
            </a:pPr>
            <a:r>
              <a:rPr lang="en-US" sz="2800" dirty="0" smtClean="0"/>
              <a:t>The Use of 3D Static Strength Prediction Program as a Component of a Participatory Ergonomics Program in the Grocery Industry</a:t>
            </a:r>
            <a:br>
              <a:rPr lang="en-US" sz="2800" dirty="0" smtClean="0"/>
            </a:br>
            <a:r>
              <a:rPr lang="en-US" sz="3300" dirty="0" smtClean="0"/>
              <a:t/>
            </a:r>
            <a:br>
              <a:rPr lang="en-US" sz="3300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228600" y="4478323"/>
            <a:ext cx="3886200" cy="2133600"/>
          </a:xfr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Christine Olsen, SPT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Dan Anton, PT, PhD, ATC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Douglas Weeks, PhD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Daniel Hanson, DC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Blake </a:t>
            </a:r>
            <a:r>
              <a:rPr lang="en-US" sz="2200" dirty="0" err="1" smtClean="0">
                <a:solidFill>
                  <a:schemeClr val="tx1"/>
                </a:solidFill>
              </a:rPr>
              <a:t>Novoa</a:t>
            </a:r>
            <a:r>
              <a:rPr lang="en-US" sz="2200" dirty="0" smtClean="0">
                <a:solidFill>
                  <a:schemeClr val="tx1"/>
                </a:solidFill>
              </a:rPr>
              <a:t>, SPT</a:t>
            </a:r>
            <a:endParaRPr lang="en-US" sz="2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Acknowledgements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project was funded by Washington State Department of Labor &amp; Industries Safety and Health Investments Project</a:t>
            </a:r>
          </a:p>
          <a:p>
            <a:pPr lvl="1"/>
            <a:r>
              <a:rPr lang="en-US" dirty="0" smtClean="0"/>
              <a:t>SHIP Grant 2009XH00128 </a:t>
            </a:r>
          </a:p>
          <a:p>
            <a:r>
              <a:rPr lang="en-US" dirty="0" smtClean="0"/>
              <a:t>Yoke’s Fresh Markets</a:t>
            </a:r>
          </a:p>
          <a:p>
            <a:pPr lvl="1"/>
            <a:r>
              <a:rPr lang="en-US" dirty="0" smtClean="0"/>
              <a:t>Management</a:t>
            </a:r>
          </a:p>
          <a:p>
            <a:pPr lvl="1"/>
            <a:r>
              <a:rPr lang="en-US" dirty="0" smtClean="0"/>
              <a:t>Workers</a:t>
            </a:r>
          </a:p>
        </p:txBody>
      </p:sp>
      <p:pic>
        <p:nvPicPr>
          <p:cNvPr id="4" name="Picture 3" descr="Yokes Deer Park Store Fron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02480" y="3124200"/>
            <a:ext cx="3855720" cy="2754085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5122" name="Picture 2" descr="F:\3DSSPP 942 model front.jpg"/>
          <p:cNvPicPr>
            <a:picLocks noChangeAspect="1" noChangeArrowheads="1"/>
          </p:cNvPicPr>
          <p:nvPr/>
        </p:nvPicPr>
        <p:blipFill>
          <a:blip r:embed="rId3" cstate="print"/>
          <a:srcRect t="5000"/>
          <a:stretch>
            <a:fillRect/>
          </a:stretch>
        </p:blipFill>
        <p:spPr bwMode="auto">
          <a:xfrm>
            <a:off x="6629399" y="1524000"/>
            <a:ext cx="2210540" cy="4343400"/>
          </a:xfrm>
          <a:prstGeom prst="rect">
            <a:avLst/>
          </a:prstGeom>
          <a:noFill/>
        </p:spPr>
      </p:pic>
      <p:pic>
        <p:nvPicPr>
          <p:cNvPr id="5123" name="Picture 3" descr="F:\3DSSPP 553 model front.jpg"/>
          <p:cNvPicPr>
            <a:picLocks noChangeAspect="1" noChangeArrowheads="1"/>
          </p:cNvPicPr>
          <p:nvPr/>
        </p:nvPicPr>
        <p:blipFill>
          <a:blip r:embed="rId4" cstate="print"/>
          <a:srcRect t="5000"/>
          <a:stretch>
            <a:fillRect/>
          </a:stretch>
        </p:blipFill>
        <p:spPr bwMode="auto">
          <a:xfrm>
            <a:off x="2133599" y="1524000"/>
            <a:ext cx="1722268" cy="4343400"/>
          </a:xfrm>
          <a:prstGeom prst="rect">
            <a:avLst/>
          </a:prstGeom>
          <a:noFill/>
        </p:spPr>
      </p:pic>
      <p:pic>
        <p:nvPicPr>
          <p:cNvPr id="5124" name="Picture 4" descr="F:\3DSSPP 553 model.jpg"/>
          <p:cNvPicPr>
            <a:picLocks noChangeAspect="1" noChangeArrowheads="1"/>
          </p:cNvPicPr>
          <p:nvPr/>
        </p:nvPicPr>
        <p:blipFill>
          <a:blip r:embed="rId5" cstate="print"/>
          <a:srcRect t="1667" b="10000"/>
          <a:stretch>
            <a:fillRect/>
          </a:stretch>
        </p:blipFill>
        <p:spPr bwMode="auto">
          <a:xfrm>
            <a:off x="228600" y="1524000"/>
            <a:ext cx="1966823" cy="4343400"/>
          </a:xfrm>
          <a:prstGeom prst="rect">
            <a:avLst/>
          </a:prstGeom>
          <a:noFill/>
        </p:spPr>
      </p:pic>
      <p:pic>
        <p:nvPicPr>
          <p:cNvPr id="5125" name="Picture 5" descr="F:\3DSSPP 942 model.jpg"/>
          <p:cNvPicPr>
            <a:picLocks noChangeAspect="1" noChangeArrowheads="1"/>
          </p:cNvPicPr>
          <p:nvPr/>
        </p:nvPicPr>
        <p:blipFill>
          <a:blip r:embed="rId6" cstate="print"/>
          <a:srcRect t="6667" b="3333"/>
          <a:stretch>
            <a:fillRect/>
          </a:stretch>
        </p:blipFill>
        <p:spPr bwMode="auto">
          <a:xfrm>
            <a:off x="3827508" y="1524000"/>
            <a:ext cx="2801891" cy="4343400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5800"/>
          </a:xfrm>
        </p:spPr>
        <p:txBody>
          <a:bodyPr/>
          <a:lstStyle/>
          <a:p>
            <a:r>
              <a:rPr lang="en-US" dirty="0" smtClean="0"/>
              <a:t>What is 3DSSPP?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2437"/>
            <a:ext cx="4648200" cy="4830763"/>
          </a:xfrm>
        </p:spPr>
        <p:txBody>
          <a:bodyPr/>
          <a:lstStyle/>
          <a:p>
            <a:pPr lvl="0"/>
            <a:r>
              <a:rPr lang="en-US" dirty="0" smtClean="0"/>
              <a:t>Software to analyze various tasks </a:t>
            </a:r>
          </a:p>
          <a:p>
            <a:pPr lvl="0"/>
            <a:r>
              <a:rPr lang="en-US" dirty="0" smtClean="0"/>
              <a:t>Job simulation including</a:t>
            </a:r>
          </a:p>
          <a:p>
            <a:pPr lvl="1"/>
            <a:r>
              <a:rPr lang="en-US" dirty="0" smtClean="0"/>
              <a:t>Posture</a:t>
            </a:r>
          </a:p>
          <a:p>
            <a:pPr lvl="1"/>
            <a:r>
              <a:rPr lang="en-US" dirty="0" smtClean="0"/>
              <a:t>Force parameters</a:t>
            </a:r>
          </a:p>
          <a:p>
            <a:pPr lvl="1"/>
            <a:r>
              <a:rPr lang="en-US" dirty="0" smtClean="0"/>
              <a:t>Anthropometry</a:t>
            </a:r>
          </a:p>
          <a:p>
            <a:endParaRPr lang="en-US" dirty="0"/>
          </a:p>
        </p:txBody>
      </p:sp>
      <p:pic>
        <p:nvPicPr>
          <p:cNvPr id="1026" name="Picture 2" descr="F:\3DSSPP 942 model.jpg"/>
          <p:cNvPicPr>
            <a:picLocks noChangeAspect="1" noChangeArrowheads="1"/>
          </p:cNvPicPr>
          <p:nvPr/>
        </p:nvPicPr>
        <p:blipFill>
          <a:blip r:embed="rId3" cstate="print"/>
          <a:srcRect t="1553"/>
          <a:stretch>
            <a:fillRect/>
          </a:stretch>
        </p:blipFill>
        <p:spPr bwMode="auto">
          <a:xfrm>
            <a:off x="5486400" y="914400"/>
            <a:ext cx="2847975" cy="4829175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610600" cy="685800"/>
          </a:xfrm>
        </p:spPr>
        <p:txBody>
          <a:bodyPr/>
          <a:lstStyle/>
          <a:p>
            <a:r>
              <a:rPr lang="en-US" dirty="0" smtClean="0"/>
              <a:t>What Information is Gained from 3DSSPP?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22437"/>
            <a:ext cx="4038600" cy="4830763"/>
          </a:xfrm>
        </p:spPr>
        <p:txBody>
          <a:bodyPr/>
          <a:lstStyle/>
          <a:p>
            <a:r>
              <a:rPr lang="en-US" sz="2400" dirty="0" smtClean="0"/>
              <a:t>Spinal compression forces</a:t>
            </a:r>
          </a:p>
          <a:p>
            <a:r>
              <a:rPr lang="en-US" sz="2400" dirty="0" smtClean="0"/>
              <a:t>Percentage of workers with the strength to perform task</a:t>
            </a:r>
          </a:p>
          <a:p>
            <a:r>
              <a:rPr lang="en-US" sz="2400" dirty="0" smtClean="0"/>
              <a:t>Comparisons to National Institute for Occupational Safety and Health (NIOSH) lifting guidelines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052" name="Picture 4" descr="F:\3DSSPP 553 close u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1828800"/>
            <a:ext cx="4800600" cy="3505200"/>
          </a:xfrm>
          <a:prstGeom prst="rect">
            <a:avLst/>
          </a:prstGeom>
          <a:noFill/>
        </p:spPr>
      </p:pic>
      <p:sp>
        <p:nvSpPr>
          <p:cNvPr id="7" name="Oval 6"/>
          <p:cNvSpPr/>
          <p:nvPr/>
        </p:nvSpPr>
        <p:spPr>
          <a:xfrm>
            <a:off x="7010400" y="2743200"/>
            <a:ext cx="609600" cy="4572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Acceptable Low Back Compression</a:t>
            </a:r>
            <a:endParaRPr lang="en-US" dirty="0"/>
          </a:p>
        </p:txBody>
      </p:sp>
      <p:pic>
        <p:nvPicPr>
          <p:cNvPr id="3074" name="Picture 2" descr="F:\3DSSPP 553.jpg"/>
          <p:cNvPicPr>
            <a:picLocks noChangeAspect="1" noChangeArrowheads="1"/>
          </p:cNvPicPr>
          <p:nvPr/>
        </p:nvPicPr>
        <p:blipFill>
          <a:blip r:embed="rId3" cstate="print"/>
          <a:srcRect l="8791" t="14665" r="7692" b="9157"/>
          <a:stretch>
            <a:fillRect/>
          </a:stretch>
        </p:blipFill>
        <p:spPr bwMode="auto">
          <a:xfrm>
            <a:off x="1676400" y="2075447"/>
            <a:ext cx="5765800" cy="3944353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43001"/>
            <a:ext cx="7772400" cy="914400"/>
          </a:xfrm>
        </p:spPr>
        <p:txBody>
          <a:bodyPr/>
          <a:lstStyle/>
          <a:p>
            <a:r>
              <a:rPr lang="en-US" dirty="0" smtClean="0"/>
              <a:t>NIOSH guidelines set the Back Compression Design Limit equal to 770 lbs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5791200" y="4285247"/>
            <a:ext cx="457200" cy="30480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/>
        </p:nvSpPr>
        <p:spPr>
          <a:xfrm rot="15191661">
            <a:off x="6797365" y="3468726"/>
            <a:ext cx="381000" cy="1524000"/>
          </a:xfrm>
          <a:prstGeom prst="triangl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239000" y="3294647"/>
            <a:ext cx="1905000" cy="12192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543800" y="3599447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553 lb</a:t>
            </a:r>
            <a:endParaRPr lang="en-US" sz="3200" b="1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Lifts That Increase Injury Risk</a:t>
            </a:r>
            <a:endParaRPr lang="en-US" dirty="0"/>
          </a:p>
        </p:txBody>
      </p:sp>
      <p:pic>
        <p:nvPicPr>
          <p:cNvPr id="4098" name="Picture 2" descr="F:\3DSSPP 942.jpg"/>
          <p:cNvPicPr>
            <a:picLocks noChangeAspect="1" noChangeArrowheads="1"/>
          </p:cNvPicPr>
          <p:nvPr/>
        </p:nvPicPr>
        <p:blipFill>
          <a:blip r:embed="rId3" cstate="print"/>
          <a:srcRect l="9639" t="17671" r="4819" b="8434"/>
          <a:stretch>
            <a:fillRect/>
          </a:stretch>
        </p:blipFill>
        <p:spPr bwMode="auto">
          <a:xfrm>
            <a:off x="1020418" y="1295400"/>
            <a:ext cx="7056782" cy="4572000"/>
          </a:xfrm>
          <a:prstGeom prst="rect">
            <a:avLst/>
          </a:prstGeom>
          <a:noFill/>
        </p:spPr>
      </p:pic>
      <p:sp>
        <p:nvSpPr>
          <p:cNvPr id="5" name="Oval 4"/>
          <p:cNvSpPr/>
          <p:nvPr/>
        </p:nvSpPr>
        <p:spPr>
          <a:xfrm>
            <a:off x="5867400" y="3810000"/>
            <a:ext cx="457200" cy="30480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/>
        </p:nvSpPr>
        <p:spPr>
          <a:xfrm rot="15191661">
            <a:off x="6873565" y="2993479"/>
            <a:ext cx="381000" cy="1524000"/>
          </a:xfrm>
          <a:prstGeom prst="triangl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315200" y="2819400"/>
            <a:ext cx="1828800" cy="12192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543800" y="3124200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942 lb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3DSSPP Demonstration</a:t>
            </a:r>
          </a:p>
        </p:txBody>
      </p:sp>
      <p:pic>
        <p:nvPicPr>
          <p:cNvPr id="5" name="3DSSPPDemoVideo.wmv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43000" y="1295400"/>
            <a:ext cx="6858000" cy="4572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3DSSPP Demonstration</a:t>
            </a:r>
            <a:endParaRPr lang="en-US" dirty="0"/>
          </a:p>
        </p:txBody>
      </p:sp>
      <p:pic>
        <p:nvPicPr>
          <p:cNvPr id="5" name="Content Placeholder 4" descr="garbage photo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 t="13115" r="33962" b="13788"/>
          <a:stretch>
            <a:fillRect/>
          </a:stretch>
        </p:blipFill>
        <p:spPr>
          <a:xfrm>
            <a:off x="381000" y="2133600"/>
            <a:ext cx="2667000" cy="3276600"/>
          </a:xfrm>
        </p:spPr>
      </p:pic>
      <p:pic>
        <p:nvPicPr>
          <p:cNvPr id="6" name="Content Placeholder 5" descr="garbage photo LBC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3352800" y="2133600"/>
            <a:ext cx="5445008" cy="3273552"/>
          </a:xfrm>
        </p:spPr>
      </p:pic>
      <p:sp>
        <p:nvSpPr>
          <p:cNvPr id="7" name="Oval 6"/>
          <p:cNvSpPr/>
          <p:nvPr/>
        </p:nvSpPr>
        <p:spPr>
          <a:xfrm>
            <a:off x="6705600" y="2971800"/>
            <a:ext cx="609600" cy="4572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3DSSPP and Participatory Ergonomics</a:t>
            </a:r>
            <a:endParaRPr lang="en-US" dirty="0"/>
          </a:p>
        </p:txBody>
      </p:sp>
      <p:pic>
        <p:nvPicPr>
          <p:cNvPr id="5" name="GarbageDisposalLBCYokes2.wmv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43000" y="1295400"/>
            <a:ext cx="6858000" cy="4572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Conclusion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2000" y="1371600"/>
            <a:ext cx="7924800" cy="4525963"/>
          </a:xfrm>
        </p:spPr>
        <p:txBody>
          <a:bodyPr/>
          <a:lstStyle/>
          <a:p>
            <a:pPr eaLnBrk="1" hangingPunct="1"/>
            <a:r>
              <a:rPr lang="en-US" dirty="0" smtClean="0"/>
              <a:t>3DSSPP can be used to analyze lifting tasks and low back compression forces</a:t>
            </a:r>
          </a:p>
          <a:p>
            <a:pPr eaLnBrk="1" hangingPunct="1"/>
            <a:r>
              <a:rPr lang="en-US" dirty="0" smtClean="0"/>
              <a:t>Research Assistants</a:t>
            </a:r>
          </a:p>
          <a:p>
            <a:pPr lvl="1"/>
            <a:r>
              <a:rPr lang="en-US" dirty="0" smtClean="0"/>
              <a:t>Use tools to analyze tasks</a:t>
            </a:r>
          </a:p>
          <a:p>
            <a:pPr lvl="1"/>
            <a:r>
              <a:rPr lang="en-US" dirty="0" smtClean="0"/>
              <a:t>Report findings to store safety committee</a:t>
            </a:r>
          </a:p>
          <a:p>
            <a:pPr eaLnBrk="1" hangingPunct="1"/>
            <a:r>
              <a:rPr lang="en-US" dirty="0" smtClean="0"/>
              <a:t>Workers devise and implement solutions</a:t>
            </a:r>
          </a:p>
          <a:p>
            <a:pPr eaLnBrk="1" hangingPunct="1"/>
            <a:r>
              <a:rPr lang="en-US" dirty="0" smtClean="0"/>
              <a:t>Employee training and safety awareness</a:t>
            </a:r>
          </a:p>
          <a:p>
            <a:pPr lvl="1"/>
            <a:r>
              <a:rPr lang="en-US" dirty="0" smtClean="0"/>
              <a:t>Expect to see improvement in safety and reduction of injury risk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5685</TotalTime>
  <Words>213</Words>
  <Application>Microsoft Macintosh PowerPoint</Application>
  <PresentationFormat>On-screen Show (4:3)</PresentationFormat>
  <Paragraphs>50</Paragraphs>
  <Slides>11</Slides>
  <Notes>11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Default Design</vt:lpstr>
      <vt:lpstr>The Use of 3D Static Strength Prediction Program as a Component of a Participatory Ergonomics Program in the Grocery Industry   </vt:lpstr>
      <vt:lpstr>What is 3DSSPP?</vt:lpstr>
      <vt:lpstr>What Information is Gained from 3DSSPP?</vt:lpstr>
      <vt:lpstr>Acceptable Low Back Compression</vt:lpstr>
      <vt:lpstr>Lifts That Increase Injury Risk</vt:lpstr>
      <vt:lpstr>3DSSPP Demonstration</vt:lpstr>
      <vt:lpstr>3DSSPP Demonstration</vt:lpstr>
      <vt:lpstr>3DSSPP and Participatory Ergonomics</vt:lpstr>
      <vt:lpstr>Conclusion</vt:lpstr>
      <vt:lpstr>Acknowledgements</vt:lpstr>
      <vt:lpstr>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 Anton</dc:creator>
  <cp:lastModifiedBy>Dan Anton</cp:lastModifiedBy>
  <cp:revision>71</cp:revision>
  <dcterms:created xsi:type="dcterms:W3CDTF">2007-05-17T20:31:56Z</dcterms:created>
  <dcterms:modified xsi:type="dcterms:W3CDTF">2013-04-04T17:36:08Z</dcterms:modified>
</cp:coreProperties>
</file>