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7" r:id="rId2"/>
    <p:sldId id="296" r:id="rId3"/>
    <p:sldId id="288" r:id="rId4"/>
    <p:sldId id="297" r:id="rId5"/>
    <p:sldId id="289" r:id="rId6"/>
    <p:sldId id="290" r:id="rId7"/>
    <p:sldId id="298" r:id="rId8"/>
    <p:sldId id="291" r:id="rId9"/>
    <p:sldId id="293" r:id="rId10"/>
    <p:sldId id="299" r:id="rId11"/>
    <p:sldId id="300" r:id="rId12"/>
    <p:sldId id="294" r:id="rId13"/>
    <p:sldId id="295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FdtnAhzCAeMlmllwtuh6dQ==" hashData="T9UM0Z07C1JF2KQtdMo1O4BaYZU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340" autoAdjust="0"/>
  </p:normalViewPr>
  <p:slideViewPr>
    <p:cSldViewPr>
      <p:cViewPr varScale="1">
        <p:scale>
          <a:sx n="63" d="100"/>
          <a:sy n="63" d="100"/>
        </p:scale>
        <p:origin x="-15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9BB534-3588-4088-892E-2F7DA5C09B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6055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1911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567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644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38150" eaLnBrk="1" hangingPunct="1">
              <a:spcBef>
                <a:spcPts val="500"/>
              </a:spcBef>
              <a:buClr>
                <a:srgbClr val="A9A57C"/>
              </a:buClr>
              <a:buFont typeface="ArialMT" charset="0"/>
              <a:buNone/>
              <a:defRPr/>
            </a:pPr>
            <a:endParaRPr lang="en-US" dirty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 smtClean="0"/>
          </a:p>
          <a:p>
            <a:pPr eaLnBrk="1"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2"/>
          <p:cNvPicPr>
            <a:picLocks noChangeAspect="1" noChangeArrowheads="1"/>
          </p:cNvPicPr>
          <p:nvPr userDrawn="1"/>
        </p:nvPicPr>
        <p:blipFill>
          <a:blip r:embed="rId2" cstate="print"/>
          <a:srcRect t="13333" b="20000"/>
          <a:stretch>
            <a:fillRect/>
          </a:stretch>
        </p:blipFill>
        <p:spPr bwMode="auto">
          <a:xfrm>
            <a:off x="0" y="914400"/>
            <a:ext cx="9144000" cy="4572000"/>
          </a:xfrm>
          <a:prstGeom prst="rect">
            <a:avLst/>
          </a:prstGeom>
          <a:noFill/>
        </p:spPr>
      </p:pic>
      <p:pic>
        <p:nvPicPr>
          <p:cNvPr id="6155" name="Picture 11" descr="header-al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857375"/>
          </a:xfrm>
          <a:prstGeom prst="rect">
            <a:avLst/>
          </a:prstGeom>
          <a:noFill/>
        </p:spPr>
      </p:pic>
      <p:pic>
        <p:nvPicPr>
          <p:cNvPr id="6147" name="Picture 3" descr="footer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92675"/>
            <a:ext cx="9144000" cy="1965325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6200" y="228600"/>
            <a:ext cx="8839200" cy="762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54864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76200" y="6172200"/>
            <a:ext cx="2133600" cy="304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2286000" y="6172200"/>
            <a:ext cx="4800600" cy="533400"/>
          </a:xfrm>
        </p:spPr>
        <p:txBody>
          <a:bodyPr anchor="t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477000"/>
            <a:ext cx="2133600" cy="24765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44714E9A-8220-432D-8E89-4A88F5F8CB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E340E-D9CF-4DBC-80D3-F78A993D74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76200"/>
            <a:ext cx="215265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30555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1EED0-3A05-4974-9DE2-2F8340C96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143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05000" y="6324600"/>
            <a:ext cx="3810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304800" cy="304800"/>
          </a:xfrm>
        </p:spPr>
        <p:txBody>
          <a:bodyPr/>
          <a:lstStyle>
            <a:lvl1pPr>
              <a:defRPr/>
            </a:lvl1pPr>
          </a:lstStyle>
          <a:p>
            <a:fld id="{5FF5A440-2094-42D5-A0AB-53F8E43321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DC8F7-9EF8-49F7-888B-D7950979A5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35471-91B4-4800-8ACE-ECFB65AFD6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CEA16-653A-4CF4-8AA6-73CED703B9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2816F-C285-496D-9ABF-328351653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C2462-68CF-464A-8871-FEE82C1ADF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D8992-30DF-421D-B68A-FFA0E3ACF7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14D5A-5FD2-41FD-889F-24AB6A7272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E737D-AF19-4132-B5F5-4E5A299EBB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ooter"/>
          <p:cNvPicPr>
            <a:picLocks noChangeAspect="1" noChangeArrowheads="1"/>
          </p:cNvPicPr>
          <p:nvPr userDrawn="1"/>
        </p:nvPicPr>
        <p:blipFill>
          <a:blip r:embed="rId14" cstate="print"/>
          <a:srcRect b="41843"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</p:spPr>
      </p:pic>
      <p:pic>
        <p:nvPicPr>
          <p:cNvPr id="1037" name="Picture 13" descr="logo-uh-whit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91200" y="6275388"/>
            <a:ext cx="3190875" cy="431800"/>
          </a:xfrm>
          <a:prstGeom prst="rect">
            <a:avLst/>
          </a:prstGeom>
          <a:noFill/>
        </p:spPr>
      </p:pic>
      <p:pic>
        <p:nvPicPr>
          <p:cNvPr id="1039" name="Picture 15" descr="header-alt"/>
          <p:cNvPicPr>
            <a:picLocks noChangeAspect="1" noChangeArrowheads="1"/>
          </p:cNvPicPr>
          <p:nvPr userDrawn="1"/>
        </p:nvPicPr>
        <p:blipFill>
          <a:blip r:embed="rId16" cstate="print"/>
          <a:srcRect t="16411"/>
          <a:stretch>
            <a:fillRect/>
          </a:stretch>
        </p:blipFill>
        <p:spPr bwMode="auto">
          <a:xfrm>
            <a:off x="0" y="0"/>
            <a:ext cx="9144000" cy="15525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2460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ED2B6327-348C-4BE2-9F18-00369EE07C6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" grpId="0" build="p" bldLvl="2">
        <p:tmplLst>
          <p:tmpl lvl="1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22.png"/><Relationship Id="rId1" Type="http://schemas.openxmlformats.org/officeDocument/2006/relationships/tags" Target="../tags/tag4.x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image" Target="../media/image16.jpeg"/><Relationship Id="rId7" Type="http://schemas.openxmlformats.org/officeDocument/2006/relationships/image" Target="../media/image17.jpeg"/><Relationship Id="rId8" Type="http://schemas.openxmlformats.org/officeDocument/2006/relationships/image" Target="../media/image18.png"/><Relationship Id="rId9" Type="http://schemas.openxmlformats.org/officeDocument/2006/relationships/image" Target="../media/image19.png"/><Relationship Id="rId10" Type="http://schemas.openxmlformats.org/officeDocument/2006/relationships/image" Target="../media/image20.png"/><Relationship Id="rId11" Type="http://schemas.openxmlformats.org/officeDocument/2006/relationships/image" Target="../media/image21.png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304800" y="-41195"/>
            <a:ext cx="8763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Instruction in proper lifting technique: </a:t>
            </a:r>
            <a:r>
              <a:rPr kumimoji="0" lang="en-US" sz="320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Squat v stoop lifting</a:t>
            </a:r>
            <a:endParaRPr kumimoji="0" lang="en-US" sz="320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5181600"/>
            <a:ext cx="6400800" cy="609600"/>
          </a:xfrm>
        </p:spPr>
        <p:txBody>
          <a:bodyPr/>
          <a:lstStyle/>
          <a:p>
            <a:pPr algn="r"/>
            <a:r>
              <a:rPr lang="en-US" dirty="0" smtClean="0"/>
              <a:t>Sam Herman, SPT</a:t>
            </a:r>
          </a:p>
          <a:p>
            <a:pPr algn="r"/>
            <a:r>
              <a:rPr lang="en-US" dirty="0" smtClean="0"/>
              <a:t>Dan Anton, PT, PhD, ATC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05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41"/>
    </mc:Choice>
    <mc:Fallback xmlns="">
      <p:transition xmlns:p14="http://schemas.microsoft.com/office/powerpoint/2010/main" spd="slow" advTm="13541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TextBox 1"/>
          <p:cNvSpPr txBox="1">
            <a:spLocks noChangeArrowheads="1"/>
          </p:cNvSpPr>
          <p:nvPr/>
        </p:nvSpPr>
        <p:spPr bwMode="auto">
          <a:xfrm>
            <a:off x="5787554" y="1091655"/>
            <a:ext cx="129838" cy="618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>
            <a:lvl1pPr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cs typeface="ＭＳ Ｐゴシック" charset="0"/>
                <a:sym typeface="Helvetica Light" charset="0"/>
              </a:defRPr>
            </a:lvl1pPr>
            <a:lvl2pPr marL="742950" indent="-28575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2pPr>
            <a:lvl3pPr marL="11430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3pPr>
            <a:lvl4pPr marL="16002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4pPr>
            <a:lvl5pPr marL="20574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5pPr>
            <a:lvl6pPr marL="25146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6pPr>
            <a:lvl7pPr marL="29718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7pPr>
            <a:lvl8pPr marL="34290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8pPr>
            <a:lvl9pPr marL="38862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9pPr>
          </a:lstStyle>
          <a:p>
            <a:pPr eaLnBrk="1"/>
            <a:endParaRPr 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-1905000" y="-152400"/>
            <a:ext cx="762037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896" tIns="50798" rIns="88896" bIns="50798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400" dirty="0" smtClean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Conclusion</a:t>
            </a:r>
            <a:endParaRPr lang="en-US" sz="4400" dirty="0" smtClean="0">
              <a:solidFill>
                <a:srgbClr val="FFFFFF"/>
              </a:solidFill>
            </a:endParaRPr>
          </a:p>
        </p:txBody>
      </p:sp>
      <p:pic>
        <p:nvPicPr>
          <p:cNvPr id="7" name="Picture 5" descr="image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608" y="2844924"/>
            <a:ext cx="2794992" cy="2793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8" name="Rectangle 4"/>
          <p:cNvSpPr>
            <a:spLocks/>
          </p:cNvSpPr>
          <p:nvPr/>
        </p:nvSpPr>
        <p:spPr bwMode="auto">
          <a:xfrm>
            <a:off x="457200" y="2407211"/>
            <a:ext cx="7543800" cy="1369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88896" tIns="50798" rIns="88896" bIns="50798">
            <a:spAutoFit/>
          </a:bodyPr>
          <a:lstStyle/>
          <a:p>
            <a:pPr marL="335968" lvl="1" indent="-171890" defTabSz="914145">
              <a:spcBef>
                <a:spcPts val="281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2800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 Little overwhelming proof of increased safety from squat lift</a:t>
            </a:r>
            <a:endParaRPr lang="en-US" sz="800" dirty="0" smtClean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1034261" lvl="3" indent="-171890" defTabSz="914145">
              <a:spcBef>
                <a:spcPts val="281"/>
              </a:spcBef>
              <a:buClr>
                <a:srgbClr val="9CBEBD"/>
              </a:buClr>
              <a:buSzPct val="100000"/>
              <a:buFont typeface="ArialMT" charset="0"/>
              <a:buChar char="•"/>
              <a:defRPr/>
            </a:pPr>
            <a:endParaRPr lang="en-US" sz="2400" dirty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-76200" y="1600200"/>
            <a:ext cx="7869213" cy="656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88896" tIns="50798" rIns="88896" bIns="50798">
            <a:spAutoFit/>
          </a:bodyPr>
          <a:lstStyle/>
          <a:p>
            <a:pPr marL="335968" lvl="1" indent="-171890" defTabSz="914145">
              <a:spcBef>
                <a:spcPts val="281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600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 Which technique is best?</a:t>
            </a:r>
            <a:endParaRPr lang="en-US" sz="3600" b="1" dirty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3276600"/>
            <a:ext cx="6629400" cy="62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7061" lvl="2" indent="-171890" defTabSz="914145">
              <a:spcBef>
                <a:spcPts val="281"/>
              </a:spcBef>
              <a:buClr>
                <a:srgbClr val="9CBEBD"/>
              </a:buClr>
              <a:buSzPct val="100000"/>
              <a:buFont typeface="ArialMT" charset="0"/>
              <a:buChar char="•"/>
              <a:defRPr/>
            </a:pPr>
            <a:endParaRPr lang="en-US" sz="800" dirty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1034261" lvl="3" indent="-171890" defTabSz="914145">
              <a:spcBef>
                <a:spcPts val="281"/>
              </a:spcBef>
              <a:buClr>
                <a:srgbClr val="9CBEBD"/>
              </a:buClr>
              <a:buSzPct val="100000"/>
              <a:buFont typeface="ArialMT" charset="0"/>
              <a:buChar char="•"/>
              <a:defRPr/>
            </a:pPr>
            <a:r>
              <a:rPr lang="en-US" sz="24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 Only when lifted from between feet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0982867"/>
      </p:ext>
    </p:extLst>
  </p:cSld>
  <p:clrMapOvr>
    <a:masterClrMapping/>
  </p:clrMapOvr>
  <p:transition xmlns:p14="http://schemas.microsoft.com/office/powerpoint/2010/main" spd="slow" advTm="59017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TextBox 1"/>
          <p:cNvSpPr txBox="1">
            <a:spLocks noChangeArrowheads="1"/>
          </p:cNvSpPr>
          <p:nvPr/>
        </p:nvSpPr>
        <p:spPr bwMode="auto">
          <a:xfrm>
            <a:off x="5787554" y="1091655"/>
            <a:ext cx="129838" cy="618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>
            <a:lvl1pPr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cs typeface="ＭＳ Ｐゴシック" charset="0"/>
                <a:sym typeface="Helvetica Light" charset="0"/>
              </a:defRPr>
            </a:lvl1pPr>
            <a:lvl2pPr marL="742950" indent="-28575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2pPr>
            <a:lvl3pPr marL="11430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3pPr>
            <a:lvl4pPr marL="16002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4pPr>
            <a:lvl5pPr marL="20574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5pPr>
            <a:lvl6pPr marL="25146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6pPr>
            <a:lvl7pPr marL="29718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7pPr>
            <a:lvl8pPr marL="34290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8pPr>
            <a:lvl9pPr marL="38862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9pPr>
          </a:lstStyle>
          <a:p>
            <a:pPr eaLnBrk="1"/>
            <a:endParaRPr lang="en-US"/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360387" y="1600200"/>
            <a:ext cx="7869213" cy="479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88896" tIns="50798" rIns="88896" bIns="50798">
            <a:spAutoFit/>
          </a:bodyPr>
          <a:lstStyle/>
          <a:p>
            <a:pPr marL="335968" lvl="1" indent="-171890" defTabSz="914145">
              <a:spcBef>
                <a:spcPts val="281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600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 </a:t>
            </a:r>
            <a:r>
              <a:rPr lang="en-US" sz="36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L</a:t>
            </a:r>
            <a:r>
              <a:rPr lang="en-US" sz="3600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ifting rate</a:t>
            </a:r>
          </a:p>
          <a:p>
            <a:pPr marL="335968" lvl="1" indent="-171890" defTabSz="914145">
              <a:spcBef>
                <a:spcPts val="281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endParaRPr lang="en-US" sz="800" dirty="0" smtClean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335968" lvl="1" indent="-171890" defTabSz="914145">
              <a:spcBef>
                <a:spcPts val="281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600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 External load</a:t>
            </a:r>
          </a:p>
          <a:p>
            <a:pPr marL="335968" lvl="1" indent="-171890" defTabSz="914145">
              <a:spcBef>
                <a:spcPts val="281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endParaRPr lang="en-US" sz="800" dirty="0" smtClean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335968" lvl="1" indent="-171890" defTabSz="914145">
              <a:spcBef>
                <a:spcPts val="281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600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 Horizontal and vertical          positions</a:t>
            </a:r>
          </a:p>
          <a:p>
            <a:pPr marL="335968" lvl="1" indent="-171890" defTabSz="914145">
              <a:spcBef>
                <a:spcPts val="281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endParaRPr lang="en-US" sz="800" dirty="0" smtClean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335968" lvl="1" indent="-171890" defTabSz="914145">
              <a:spcBef>
                <a:spcPts val="281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600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 Symmetry</a:t>
            </a:r>
          </a:p>
          <a:p>
            <a:pPr marL="335968" lvl="1" indent="-171890" defTabSz="914145">
              <a:spcBef>
                <a:spcPts val="281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endParaRPr lang="en-US" sz="800" dirty="0" smtClean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335968" lvl="1" indent="-171890" defTabSz="914145">
              <a:spcBef>
                <a:spcPts val="281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600" b="1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 Use of mechanical aids</a:t>
            </a:r>
            <a:endParaRPr lang="en-US" sz="3600" b="1" dirty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577061" lvl="2" indent="-171890" defTabSz="914145">
              <a:spcBef>
                <a:spcPts val="281"/>
              </a:spcBef>
              <a:buClr>
                <a:srgbClr val="9CBEBD"/>
              </a:buClr>
              <a:buSzPct val="100000"/>
              <a:buFont typeface="ArialMT" charset="0"/>
              <a:buChar char="•"/>
              <a:defRPr/>
            </a:pPr>
            <a:endParaRPr lang="en-US" sz="3600" dirty="0" smtClean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-152400"/>
            <a:ext cx="8839200" cy="1143000"/>
          </a:xfrm>
        </p:spPr>
        <p:txBody>
          <a:bodyPr lIns="88896" tIns="50798" rIns="88896" bIns="50798"/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Reducing Force Demands</a:t>
            </a:r>
            <a:endParaRPr lang="en-US" sz="4000" dirty="0" smtClean="0">
              <a:solidFill>
                <a:srgbClr val="FFFFFF"/>
              </a:solidFill>
            </a:endParaRPr>
          </a:p>
        </p:txBody>
      </p:sp>
      <p:pic>
        <p:nvPicPr>
          <p:cNvPr id="11" name="Picture 3" descr="image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1974" r="53969" b="1558"/>
          <a:stretch>
            <a:fillRect/>
          </a:stretch>
        </p:blipFill>
        <p:spPr bwMode="auto">
          <a:xfrm>
            <a:off x="6294099" y="1371600"/>
            <a:ext cx="239270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630882" y="5486400"/>
            <a:ext cx="1827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Neumann, 2009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055071"/>
      </p:ext>
    </p:extLst>
  </p:cSld>
  <p:clrMapOvr>
    <a:masterClrMapping/>
  </p:clrMapOvr>
  <p:transition xmlns:p14="http://schemas.microsoft.com/office/powerpoint/2010/main" spd="slow" advTm="75028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Acknowledgements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project was funded by Washington State Department of Labor &amp; Industries Safety and Health Investments Project</a:t>
            </a:r>
          </a:p>
          <a:p>
            <a:pPr lvl="1"/>
            <a:r>
              <a:rPr lang="en-US" dirty="0" smtClean="0"/>
              <a:t>SHIP Grant 2009XH00128</a:t>
            </a:r>
          </a:p>
          <a:p>
            <a:r>
              <a:rPr lang="en-US" dirty="0" smtClean="0"/>
              <a:t>Yoke’s Fresh Markets</a:t>
            </a:r>
          </a:p>
          <a:p>
            <a:pPr lvl="1"/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Workers</a:t>
            </a:r>
          </a:p>
        </p:txBody>
      </p:sp>
      <p:pic>
        <p:nvPicPr>
          <p:cNvPr id="4" name="Picture 3" descr="Yokes Deer Park Store Fro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174534"/>
            <a:ext cx="32004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1"/>
    </mc:Choice>
    <mc:Fallback xmlns="">
      <p:transition xmlns:p14="http://schemas.microsoft.com/office/powerpoint/2010/main" spd="slow" advTm="2201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610600" cy="685800"/>
          </a:xfrm>
        </p:spPr>
        <p:txBody>
          <a:bodyPr/>
          <a:lstStyle/>
          <a:p>
            <a:r>
              <a:rPr lang="en-US" sz="4000" dirty="0" smtClean="0"/>
              <a:t>Questions?</a:t>
            </a:r>
            <a:endParaRPr lang="en-US" sz="4000" dirty="0"/>
          </a:p>
        </p:txBody>
      </p:sp>
      <p:pic>
        <p:nvPicPr>
          <p:cNvPr id="6" name="Content Placeholder 5" descr="2010-08-18 MD- Lifting dough from mixing bowl C2 Still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4000" r="32000" b="14000"/>
          <a:stretch>
            <a:fillRect/>
          </a:stretch>
        </p:blipFill>
        <p:spPr>
          <a:xfrm>
            <a:off x="4038600" y="1774927"/>
            <a:ext cx="4348188" cy="3546973"/>
          </a:xfrm>
        </p:spPr>
      </p:pic>
      <p:pic>
        <p:nvPicPr>
          <p:cNvPr id="7" name="Picture 6" descr="frustrated_teacher.jpg"/>
          <p:cNvPicPr>
            <a:picLocks noChangeAspect="1"/>
          </p:cNvPicPr>
          <p:nvPr/>
        </p:nvPicPr>
        <p:blipFill>
          <a:blip r:embed="rId3" cstate="print"/>
          <a:srcRect r="39130"/>
          <a:stretch>
            <a:fillRect/>
          </a:stretch>
        </p:blipFill>
        <p:spPr>
          <a:xfrm>
            <a:off x="381000" y="1752599"/>
            <a:ext cx="3429000" cy="352703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" y="5257800"/>
            <a:ext cx="32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http://i.telegraph.co.uk/multimedia/archive/01379/frustrated_teacher_1379554c.jpg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92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81"/>
    </mc:Choice>
    <mc:Fallback xmlns="">
      <p:transition xmlns:p14="http://schemas.microsoft.com/office/powerpoint/2010/main" spd="slow" advTm="5781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5041" y="1447800"/>
            <a:ext cx="7447359" cy="15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/>
          <a:p>
            <a:pPr marL="390896" indent="-342900" defTabSz="914145">
              <a:spcBef>
                <a:spcPts val="352"/>
              </a:spcBef>
              <a:buClr>
                <a:srgbClr val="A9A57C"/>
              </a:buClr>
              <a:buFont typeface="Arial"/>
              <a:buChar char="•"/>
            </a:pPr>
            <a:r>
              <a:rPr lang="en-US" sz="28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 Graduate research assistantship</a:t>
            </a:r>
          </a:p>
          <a:p>
            <a:pPr marL="1089188" lvl="2" indent="-342900" defTabSz="914145">
              <a:spcBef>
                <a:spcPts val="281"/>
              </a:spcBef>
              <a:buClr>
                <a:srgbClr val="9CBEBD"/>
              </a:buClr>
              <a:buFont typeface="Arial"/>
              <a:buChar char="•"/>
            </a:pPr>
            <a:r>
              <a:rPr lang="en-US" sz="24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VIPER Project</a:t>
            </a:r>
          </a:p>
          <a:p>
            <a:pPr marL="1787481" lvl="4" indent="-342900" defTabSz="914145">
              <a:spcBef>
                <a:spcPts val="281"/>
              </a:spcBef>
              <a:buClr>
                <a:srgbClr val="9CBEBD"/>
              </a:buClr>
              <a:buFont typeface="Arial"/>
              <a:buChar char="•"/>
            </a:pPr>
            <a:r>
              <a:rPr lang="en-US" sz="20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Grocery store ergonomics </a:t>
            </a:r>
            <a:r>
              <a:rPr lang="en-US" sz="2000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			   (</a:t>
            </a:r>
            <a:r>
              <a:rPr lang="en-US" sz="20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Yokes Fresh Market, URM)</a:t>
            </a:r>
          </a:p>
        </p:txBody>
      </p:sp>
      <p:pic>
        <p:nvPicPr>
          <p:cNvPr id="5" name="Picture 9" descr="Yokes Deer Park Store Fron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124200"/>
            <a:ext cx="3632534" cy="264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>
          <a:xfrm>
            <a:off x="-762000" y="-76200"/>
            <a:ext cx="7010400" cy="990600"/>
          </a:xfrm>
        </p:spPr>
        <p:txBody>
          <a:bodyPr lIns="88896" tIns="50798" rIns="88896" bIns="50798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 smtClean="0">
                <a:latin typeface="Helvetica" charset="0"/>
                <a:ea typeface="+mj-ea"/>
                <a:cs typeface="Helvetica" charset="0"/>
                <a:sym typeface="Helvetica" charset="0"/>
              </a:rPr>
              <a:t>Project Background</a:t>
            </a:r>
            <a:endParaRPr lang="en-US" sz="4000" dirty="0" smtClean="0">
              <a:ea typeface="+mj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4985" y="3124200"/>
            <a:ext cx="3569095" cy="264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289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84"/>
    </mc:Choice>
    <mc:Fallback xmlns="">
      <p:transition xmlns:p14="http://schemas.microsoft.com/office/powerpoint/2010/main" spd="slow" advTm="25384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-1600200" y="-76200"/>
            <a:ext cx="7620372" cy="1143000"/>
          </a:xfrm>
        </p:spPr>
        <p:txBody>
          <a:bodyPr lIns="88896" tIns="50798" rIns="88896" bIns="50798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rgbClr val="FFFFFF"/>
                </a:solidFill>
                <a:latin typeface="Helvetica" charset="0"/>
                <a:ea typeface="+mj-ea"/>
                <a:cs typeface="Helvetica" charset="0"/>
                <a:sym typeface="Helvetica" charset="0"/>
              </a:rPr>
              <a:t>Low Back Pain</a:t>
            </a:r>
            <a:endParaRPr lang="en-US" sz="4000" dirty="0" smtClean="0">
              <a:solidFill>
                <a:srgbClr val="FFFFFF"/>
              </a:solidFill>
              <a:ea typeface="+mj-ea"/>
            </a:endParaRPr>
          </a:p>
        </p:txBody>
      </p:sp>
      <p:sp>
        <p:nvSpPr>
          <p:cNvPr id="6148" name="Rectangle 4"/>
          <p:cNvSpPr>
            <a:spLocks/>
          </p:cNvSpPr>
          <p:nvPr/>
        </p:nvSpPr>
        <p:spPr bwMode="auto">
          <a:xfrm>
            <a:off x="0" y="1775892"/>
            <a:ext cx="9144000" cy="3666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88896" tIns="50798" rIns="88896" bIns="50798">
            <a:spAutoFit/>
          </a:bodyPr>
          <a:lstStyle/>
          <a:p>
            <a:pPr marL="369453" indent="-28908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2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80% prevalence of LBP</a:t>
            </a:r>
          </a:p>
          <a:p>
            <a:pPr marL="369453" indent="-28908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endParaRPr lang="en-US" sz="2200" dirty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369453" indent="-28908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2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About 1/3 of all workers comp cases</a:t>
            </a:r>
          </a:p>
          <a:p>
            <a:pPr marL="369453" indent="-28908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endParaRPr lang="en-US" sz="3200" dirty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369453" indent="-28908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2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Attributable to excessive compression</a:t>
            </a:r>
          </a:p>
          <a:p>
            <a:pPr marL="369453" indent="-28908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endParaRPr lang="en-US" sz="3200" dirty="0">
              <a:latin typeface="Helvetica"/>
              <a:cs typeface="Helvetica"/>
            </a:endParaRPr>
          </a:p>
          <a:p>
            <a:pPr marL="369453" indent="-28908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200" dirty="0">
                <a:latin typeface="Helvetica"/>
                <a:cs typeface="Helvetica"/>
              </a:rPr>
              <a:t>Lifting technique </a:t>
            </a:r>
            <a:r>
              <a:rPr lang="en-US" sz="3200" dirty="0" smtClean="0">
                <a:latin typeface="Helvetica"/>
                <a:cs typeface="Helvetica"/>
              </a:rPr>
              <a:t>influences </a:t>
            </a:r>
            <a:r>
              <a:rPr lang="en-US" sz="3200" dirty="0">
                <a:latin typeface="Helvetica"/>
                <a:cs typeface="Helvetica"/>
              </a:rPr>
              <a:t>spinal compression</a:t>
            </a:r>
          </a:p>
        </p:txBody>
      </p:sp>
    </p:spTree>
    <p:extLst>
      <p:ext uri="{BB962C8B-B14F-4D97-AF65-F5344CB8AC3E}">
        <p14:creationId xmlns:p14="http://schemas.microsoft.com/office/powerpoint/2010/main" val="3534403696"/>
      </p:ext>
    </p:extLst>
  </p:cSld>
  <p:clrMapOvr>
    <a:masterClrMapping/>
  </p:clrMapOvr>
  <p:transition xmlns:p14="http://schemas.microsoft.com/office/powerpoint/2010/main" spd="slow" advTm="38064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5041" y="1447800"/>
            <a:ext cx="9123759" cy="495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/>
          <a:p>
            <a:pPr marL="390896" indent="-342900" defTabSz="914145">
              <a:spcBef>
                <a:spcPts val="352"/>
              </a:spcBef>
              <a:buClr>
                <a:srgbClr val="A9A57C"/>
              </a:buClr>
              <a:buFont typeface="Arial"/>
              <a:buChar char="•"/>
            </a:pPr>
            <a:r>
              <a:rPr lang="en-US" sz="28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 </a:t>
            </a:r>
            <a:r>
              <a:rPr lang="en-US" sz="2800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How does the squat lift compare to the stoop lift?</a:t>
            </a:r>
            <a:endParaRPr lang="en-US" sz="2000" dirty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5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6400" y="2667000"/>
            <a:ext cx="2368296" cy="310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>
          <a:xfrm>
            <a:off x="-762000" y="-76200"/>
            <a:ext cx="7010400" cy="990600"/>
          </a:xfrm>
        </p:spPr>
        <p:txBody>
          <a:bodyPr lIns="88896" tIns="50798" rIns="88896" bIns="50798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 smtClean="0">
                <a:latin typeface="Helvetica" charset="0"/>
                <a:ea typeface="+mj-ea"/>
                <a:cs typeface="Helvetica" charset="0"/>
                <a:sym typeface="Helvetica" charset="0"/>
              </a:rPr>
              <a:t>Research Question</a:t>
            </a:r>
            <a:endParaRPr lang="en-US" sz="4000" dirty="0" smtClean="0">
              <a:ea typeface="+mj-ea"/>
            </a:endParaRP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590800"/>
            <a:ext cx="2560320" cy="310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354282" y="5726668"/>
            <a:ext cx="1827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Neumann, 2009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14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141"/>
    </mc:Choice>
    <mc:Fallback xmlns="">
      <p:transition xmlns:p14="http://schemas.microsoft.com/office/powerpoint/2010/main" spd="slow" advTm="22141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image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9" b="7999"/>
          <a:stretch>
            <a:fillRect/>
          </a:stretch>
        </p:blipFill>
        <p:spPr bwMode="auto">
          <a:xfrm>
            <a:off x="4440203" y="2286000"/>
            <a:ext cx="4739221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9220" name="Rectangle 4"/>
          <p:cNvSpPr>
            <a:spLocks/>
          </p:cNvSpPr>
          <p:nvPr/>
        </p:nvSpPr>
        <p:spPr bwMode="auto">
          <a:xfrm>
            <a:off x="6635" y="2057400"/>
            <a:ext cx="6998643" cy="300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8896" tIns="50798" rIns="88896" bIns="50798">
            <a:spAutoFit/>
          </a:bodyPr>
          <a:lstStyle/>
          <a:p>
            <a:pPr marL="411868" indent="-331503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6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Muscle forces/moment</a:t>
            </a:r>
          </a:p>
          <a:p>
            <a:pPr marL="411868" indent="-331503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6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Shear force</a:t>
            </a:r>
          </a:p>
          <a:p>
            <a:pPr marL="411868" indent="-331503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6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Ligamentous tensile </a:t>
            </a:r>
            <a:r>
              <a:rPr lang="en-US" sz="3600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		   forces</a:t>
            </a:r>
            <a:endParaRPr lang="en-US" sz="3600" dirty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411868" indent="-331503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36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Disc compression</a:t>
            </a:r>
            <a:endParaRPr lang="en-US" sz="3600" dirty="0">
              <a:cs typeface="Helvetica Light" charset="0"/>
            </a:endParaRPr>
          </a:p>
        </p:txBody>
      </p:sp>
      <p:sp>
        <p:nvSpPr>
          <p:cNvPr id="9221" name="Rectangle 5"/>
          <p:cNvSpPr>
            <a:spLocks/>
          </p:cNvSpPr>
          <p:nvPr/>
        </p:nvSpPr>
        <p:spPr bwMode="auto">
          <a:xfrm>
            <a:off x="65857" y="-228600"/>
            <a:ext cx="869714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8896" tIns="50798" rIns="88896" bIns="50798" anchor="ctr"/>
          <a:lstStyle/>
          <a:p>
            <a:pPr defTabSz="914145">
              <a:defRPr/>
            </a:pPr>
            <a:r>
              <a:rPr lang="en-US" sz="4000" b="1" dirty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Biomechanical Factors of Lifting</a:t>
            </a:r>
            <a:endParaRPr lang="en-US" sz="4000" b="1" dirty="0">
              <a:solidFill>
                <a:srgbClr val="FFFFFF"/>
              </a:solidFill>
              <a:cs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03677"/>
      </p:ext>
    </p:extLst>
  </p:cSld>
  <p:clrMapOvr>
    <a:masterClrMapping/>
  </p:clrMapOvr>
  <p:transition xmlns:p14="http://schemas.microsoft.com/office/powerpoint/2010/main" spd="slow" advTm="36402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-76200"/>
            <a:ext cx="7620000" cy="1143000"/>
          </a:xfrm>
        </p:spPr>
        <p:txBody>
          <a:bodyPr lIns="88896" tIns="50798" rIns="88896" bIns="50798"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Exposure Assessment</a:t>
            </a:r>
            <a:r>
              <a:rPr lang="en-US" sz="3600" dirty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/>
            </a:r>
            <a:br>
              <a:rPr lang="en-US" sz="3600" dirty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</a:br>
            <a:r>
              <a:rPr lang="en-US" sz="3600" dirty="0" smtClean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         3DSSPP</a:t>
            </a:r>
            <a:endParaRPr lang="en-US" sz="3600" dirty="0" smtClean="0">
              <a:solidFill>
                <a:srgbClr val="FFFFFF"/>
              </a:solidFill>
            </a:endParaRPr>
          </a:p>
        </p:txBody>
      </p:sp>
      <p:pic>
        <p:nvPicPr>
          <p:cNvPr id="25605" name="Snagit_PPT2B" descr="PPT2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43000"/>
            <a:ext cx="6801148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TextBox 1"/>
          <p:cNvSpPr txBox="1">
            <a:spLocks noChangeArrowheads="1"/>
          </p:cNvSpPr>
          <p:nvPr/>
        </p:nvSpPr>
        <p:spPr bwMode="auto">
          <a:xfrm>
            <a:off x="5787554" y="1091655"/>
            <a:ext cx="129838" cy="618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>
            <a:lvl1pPr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cs typeface="ＭＳ Ｐゴシック" charset="0"/>
                <a:sym typeface="Helvetica Light" charset="0"/>
              </a:defRPr>
            </a:lvl1pPr>
            <a:lvl2pPr marL="742950" indent="-28575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2pPr>
            <a:lvl3pPr marL="11430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3pPr>
            <a:lvl4pPr marL="16002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4pPr>
            <a:lvl5pPr marL="20574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5pPr>
            <a:lvl6pPr marL="25146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6pPr>
            <a:lvl7pPr marL="29718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7pPr>
            <a:lvl8pPr marL="34290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8pPr>
            <a:lvl9pPr marL="38862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9pPr>
          </a:lstStyle>
          <a:p>
            <a:pPr eaLnBrk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20434"/>
      </p:ext>
    </p:extLst>
  </p:cSld>
  <p:clrMapOvr>
    <a:masterClrMapping/>
  </p:clrMapOvr>
  <p:transition xmlns:p14="http://schemas.microsoft.com/office/powerpoint/2010/main" spd="slow" advTm="28602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-2667000" y="-152400"/>
            <a:ext cx="8466460" cy="1143000"/>
          </a:xfrm>
        </p:spPr>
        <p:txBody>
          <a:bodyPr lIns="88896" tIns="50798" rIns="88896" bIns="50798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Analysis</a:t>
            </a:r>
            <a:endParaRPr lang="en-US" sz="4000" dirty="0" smtClean="0">
              <a:solidFill>
                <a:srgbClr val="FFFFFF"/>
              </a:solidFill>
            </a:endParaRPr>
          </a:p>
        </p:txBody>
      </p:sp>
      <p:sp>
        <p:nvSpPr>
          <p:cNvPr id="25606" name="TextBox 1"/>
          <p:cNvSpPr txBox="1">
            <a:spLocks noChangeArrowheads="1"/>
          </p:cNvSpPr>
          <p:nvPr/>
        </p:nvSpPr>
        <p:spPr bwMode="auto">
          <a:xfrm>
            <a:off x="5787554" y="1091655"/>
            <a:ext cx="129838" cy="618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>
            <a:lvl1pPr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cs typeface="ＭＳ Ｐゴシック" charset="0"/>
                <a:sym typeface="Helvetica Light" charset="0"/>
              </a:defRPr>
            </a:lvl1pPr>
            <a:lvl2pPr marL="742950" indent="-28575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2pPr>
            <a:lvl3pPr marL="11430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3pPr>
            <a:lvl4pPr marL="16002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4pPr>
            <a:lvl5pPr marL="20574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5pPr>
            <a:lvl6pPr marL="25146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6pPr>
            <a:lvl7pPr marL="29718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7pPr>
            <a:lvl8pPr marL="34290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8pPr>
            <a:lvl9pPr marL="38862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9pPr>
          </a:lstStyle>
          <a:p>
            <a:pPr eaLnBrk="1"/>
            <a:endParaRPr lang="en-US"/>
          </a:p>
        </p:txBody>
      </p:sp>
      <p:pic>
        <p:nvPicPr>
          <p:cNvPr id="19" name="Snagit_PPT29" descr="PPT2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1065312"/>
            <a:ext cx="5736208" cy="487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Snagit_PPT2A" descr="PPT2A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59" y="3369171"/>
            <a:ext cx="8465344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Snagit_PPT2A"/>
          <p:cNvPicPr>
            <a:picLocks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00200"/>
            <a:ext cx="8467344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144630"/>
              </p:ext>
            </p:extLst>
          </p:nvPr>
        </p:nvGraphicFramePr>
        <p:xfrm>
          <a:off x="8243888" y="4023271"/>
          <a:ext cx="291331" cy="456531"/>
        </p:xfrm>
        <a:graphic>
          <a:graphicData uri="http://schemas.openxmlformats.org/drawingml/2006/table">
            <a:tbl>
              <a:tblPr/>
              <a:tblGrid>
                <a:gridCol w="291331"/>
              </a:tblGrid>
              <a:tr h="456531"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latin typeface="Helvetica" charset="0"/>
                        <a:ea typeface="ＭＳ Ｐゴシック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cap="flat">
                      <a:noFill/>
                    </a:lnL>
                    <a:lnR cap="flat">
                      <a:noFill/>
                    </a:lnR>
                    <a:lnT w="81280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540701" y="2286000"/>
            <a:ext cx="309809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NIOSH</a:t>
            </a:r>
          </a:p>
          <a:p>
            <a:pPr algn="ctr"/>
            <a:r>
              <a:rPr lang="en-US" sz="2800" dirty="0" smtClean="0"/>
              <a:t>“Upper Safe Limit”</a:t>
            </a:r>
          </a:p>
          <a:p>
            <a:pPr algn="ctr"/>
            <a:r>
              <a:rPr lang="en-US" sz="2800" dirty="0" smtClean="0"/>
              <a:t>⬇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7257262"/>
      </p:ext>
    </p:extLst>
  </p:cSld>
  <p:clrMapOvr>
    <a:masterClrMapping/>
  </p:clrMapOvr>
  <p:transition xmlns:p14="http://schemas.microsoft.com/office/powerpoint/2010/main" spd="slow" advTm="83654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>
          <a:xfrm>
            <a:off x="-1524000" y="-228600"/>
            <a:ext cx="7620372" cy="1143000"/>
          </a:xfrm>
        </p:spPr>
        <p:txBody>
          <a:bodyPr lIns="88896" tIns="50798" rIns="88896" bIns="50798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Squat</a:t>
            </a:r>
            <a:r>
              <a:rPr lang="en-US" sz="4000" dirty="0" smtClean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 v. </a:t>
            </a:r>
            <a:r>
              <a:rPr lang="en-US" sz="4000" dirty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Stoop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4572000" cy="2572866"/>
          </a:xfrm>
        </p:spPr>
        <p:txBody>
          <a:bodyPr lIns="88896" tIns="50798" rIns="88896" bIns="50798"/>
          <a:lstStyle/>
          <a:p>
            <a:pPr marL="137289" indent="-97107">
              <a:spcBef>
                <a:spcPts val="352"/>
              </a:spcBef>
              <a:buClr>
                <a:srgbClr val="A9A57C"/>
              </a:buClr>
              <a:buFont typeface="ArialMT" charset="0"/>
              <a:buChar char="•"/>
            </a:pPr>
            <a:r>
              <a:rPr lang="en-US" sz="20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 </a:t>
            </a:r>
            <a:r>
              <a:rPr lang="en-US" sz="2400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Allows lifting from the feet</a:t>
            </a:r>
          </a:p>
          <a:p>
            <a:pPr marL="483303" lvl="1" indent="-194214">
              <a:spcBef>
                <a:spcPts val="281"/>
              </a:spcBef>
              <a:buClr>
                <a:srgbClr val="9CBEBD"/>
              </a:buClr>
              <a:buFont typeface="ArialMT" charset="0"/>
              <a:buChar char="•"/>
            </a:pPr>
            <a:endParaRPr lang="en-US" sz="800" dirty="0" smtClean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883353" lvl="2" indent="-194214">
              <a:spcBef>
                <a:spcPts val="281"/>
              </a:spcBef>
              <a:buClr>
                <a:srgbClr val="9CBEBD"/>
              </a:buClr>
              <a:buFont typeface="ArialMT" charset="0"/>
              <a:buChar char="•"/>
            </a:pPr>
            <a:r>
              <a:rPr lang="en-US" dirty="0" smtClean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34</a:t>
            </a:r>
            <a:r>
              <a:rPr lang="en-US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% muscle moment reduction</a:t>
            </a:r>
          </a:p>
          <a:p>
            <a:pPr marL="883353" lvl="2" indent="-194214">
              <a:spcBef>
                <a:spcPts val="281"/>
              </a:spcBef>
              <a:buClr>
                <a:srgbClr val="9CBEBD"/>
              </a:buClr>
              <a:buFont typeface="ArialMT" charset="0"/>
              <a:buChar char="•"/>
            </a:pPr>
            <a:r>
              <a:rPr lang="en-US" dirty="0">
                <a:solidFill>
                  <a:srgbClr val="2F2B20"/>
                </a:solidFill>
                <a:latin typeface="Helvetica" charset="0"/>
                <a:cs typeface="Helvetica" charset="0"/>
                <a:sym typeface="Helvetica" charset="0"/>
              </a:rPr>
              <a:t>Reduction by 1/3 in back load</a:t>
            </a:r>
          </a:p>
          <a:p>
            <a:pPr marL="137289" indent="-97107">
              <a:spcBef>
                <a:spcPts val="352"/>
              </a:spcBef>
              <a:buNone/>
            </a:pPr>
            <a:endParaRPr lang="en-US" sz="2000" dirty="0" smtClean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137289" indent="-97107">
              <a:spcBef>
                <a:spcPts val="352"/>
              </a:spcBef>
              <a:buNone/>
            </a:pPr>
            <a:endParaRPr lang="en-US" sz="800" dirty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  <a:p>
            <a:pPr marL="137289" indent="-97107">
              <a:spcBef>
                <a:spcPts val="352"/>
              </a:spcBef>
              <a:buNone/>
            </a:pPr>
            <a:endParaRPr lang="en-US" sz="2000" dirty="0">
              <a:solidFill>
                <a:srgbClr val="2F2B20"/>
              </a:solidFill>
              <a:latin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22534" name="Rectangle 6"/>
          <p:cNvSpPr>
            <a:spLocks/>
          </p:cNvSpPr>
          <p:nvPr/>
        </p:nvSpPr>
        <p:spPr bwMode="auto">
          <a:xfrm>
            <a:off x="4765180" y="1447800"/>
            <a:ext cx="4478238" cy="1590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8896" tIns="50798" rIns="88896" bIns="50798">
            <a:spAutoFit/>
          </a:bodyPr>
          <a:lstStyle/>
          <a:p>
            <a:pPr marL="308063" indent="-22769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2400" dirty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When this isn't </a:t>
            </a:r>
            <a:r>
              <a:rPr lang="en-US" sz="2400" dirty="0" smtClean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applicable?</a:t>
            </a:r>
            <a:endParaRPr lang="en-US" sz="2400" dirty="0">
              <a:solidFill>
                <a:srgbClr val="2F2B20"/>
              </a:solidFill>
              <a:latin typeface="Helvetica"/>
              <a:cs typeface="Helvetica"/>
              <a:sym typeface="Helvetica" charset="0"/>
            </a:endParaRPr>
          </a:p>
          <a:p>
            <a:pPr marL="517903" lvl="1" indent="-228815" defTabSz="914145">
              <a:spcBef>
                <a:spcPts val="281"/>
              </a:spcBef>
              <a:buClr>
                <a:srgbClr val="9CBEBD"/>
              </a:buClr>
              <a:buSzPct val="100000"/>
              <a:buFont typeface="ArialMT" charset="0"/>
              <a:buChar char="•"/>
              <a:defRPr/>
            </a:pPr>
            <a:endParaRPr lang="en-US" sz="800" dirty="0" smtClean="0">
              <a:solidFill>
                <a:srgbClr val="2F2B20"/>
              </a:solidFill>
              <a:latin typeface="Helvetica"/>
              <a:cs typeface="Helvetica"/>
              <a:sym typeface="Helvetica" charset="0"/>
            </a:endParaRPr>
          </a:p>
          <a:p>
            <a:pPr marL="975103" lvl="2" indent="-228815" defTabSz="914145">
              <a:spcBef>
                <a:spcPts val="281"/>
              </a:spcBef>
              <a:buClr>
                <a:srgbClr val="9CBEBD"/>
              </a:buClr>
              <a:buSzPct val="100000"/>
              <a:buFont typeface="ArialMT" charset="0"/>
              <a:buChar char="•"/>
              <a:defRPr/>
            </a:pPr>
            <a:r>
              <a:rPr lang="en-US" sz="2000" dirty="0" smtClean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Muscle </a:t>
            </a:r>
            <a:r>
              <a:rPr lang="en-US" sz="2000" dirty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moments and spinal compression are </a:t>
            </a:r>
            <a:r>
              <a:rPr lang="en-US" sz="2000" dirty="0" smtClean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higher than stoop lift values</a:t>
            </a:r>
            <a:endParaRPr lang="en-US" sz="2000" dirty="0">
              <a:latin typeface="Helvetica"/>
              <a:cs typeface="Helvetica"/>
            </a:endParaRPr>
          </a:p>
        </p:txBody>
      </p:sp>
      <p:sp>
        <p:nvSpPr>
          <p:cNvPr id="22535" name="Rectangle 7"/>
          <p:cNvSpPr>
            <a:spLocks/>
          </p:cNvSpPr>
          <p:nvPr/>
        </p:nvSpPr>
        <p:spPr bwMode="auto">
          <a:xfrm>
            <a:off x="4772993" y="3200400"/>
            <a:ext cx="4523407" cy="1626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88896" tIns="50798" rIns="88896" bIns="50798">
            <a:spAutoFit/>
          </a:bodyPr>
          <a:lstStyle/>
          <a:p>
            <a:pPr marL="308063" indent="-22769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2400" dirty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Greater vertical excursion</a:t>
            </a:r>
          </a:p>
          <a:p>
            <a:pPr marL="517903" lvl="1" indent="-228815" defTabSz="914145">
              <a:spcBef>
                <a:spcPts val="281"/>
              </a:spcBef>
              <a:buClr>
                <a:srgbClr val="9CBEBD"/>
              </a:buClr>
              <a:buSzPct val="100000"/>
              <a:buFont typeface="ArialMT" charset="0"/>
              <a:buChar char="•"/>
              <a:defRPr/>
            </a:pPr>
            <a:endParaRPr lang="en-US" sz="800" dirty="0" smtClean="0">
              <a:solidFill>
                <a:srgbClr val="2F2B20"/>
              </a:solidFill>
              <a:latin typeface="Helvetica"/>
              <a:cs typeface="Helvetica"/>
              <a:sym typeface="Helvetica" charset="0"/>
            </a:endParaRPr>
          </a:p>
          <a:p>
            <a:pPr marL="975103" lvl="2" indent="-228815" defTabSz="914145">
              <a:spcBef>
                <a:spcPts val="281"/>
              </a:spcBef>
              <a:buClr>
                <a:srgbClr val="9CBEBD"/>
              </a:buClr>
              <a:buSzPct val="100000"/>
              <a:buFont typeface="ArialMT" charset="0"/>
              <a:buChar char="•"/>
              <a:defRPr/>
            </a:pPr>
            <a:r>
              <a:rPr lang="en-US" sz="2000" dirty="0" smtClean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Back </a:t>
            </a:r>
            <a:r>
              <a:rPr lang="en-US" sz="2000" dirty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loads become 4-18% </a:t>
            </a:r>
            <a:r>
              <a:rPr lang="en-US" sz="2000" dirty="0" smtClean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higher than </a:t>
            </a:r>
            <a:r>
              <a:rPr lang="en-US" sz="2000" dirty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using stoop lift</a:t>
            </a:r>
          </a:p>
          <a:p>
            <a:pPr marL="975103" lvl="2" indent="-228815" defTabSz="914145">
              <a:spcBef>
                <a:spcPts val="281"/>
              </a:spcBef>
              <a:buClr>
                <a:srgbClr val="9CBEBD"/>
              </a:buClr>
              <a:buSzPct val="100000"/>
              <a:buFont typeface="ArialMT" charset="0"/>
              <a:buChar char="•"/>
              <a:defRPr/>
            </a:pPr>
            <a:r>
              <a:rPr lang="en-US" sz="2000" dirty="0" smtClean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More </a:t>
            </a:r>
            <a:r>
              <a:rPr lang="en-US" sz="2000" dirty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metabolic demand</a:t>
            </a:r>
            <a:endParaRPr lang="en-US" sz="2000" dirty="0">
              <a:latin typeface="Helvetica"/>
              <a:cs typeface="Helvetica"/>
            </a:endParaRPr>
          </a:p>
        </p:txBody>
      </p:sp>
      <p:sp>
        <p:nvSpPr>
          <p:cNvPr id="22536" name="Rectangle 8"/>
          <p:cNvSpPr>
            <a:spLocks/>
          </p:cNvSpPr>
          <p:nvPr/>
        </p:nvSpPr>
        <p:spPr bwMode="auto">
          <a:xfrm>
            <a:off x="0" y="4756175"/>
            <a:ext cx="4724400" cy="471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88896" tIns="50798" rIns="88896" bIns="50798">
            <a:spAutoFit/>
          </a:bodyPr>
          <a:lstStyle/>
          <a:p>
            <a:pPr marL="308063" indent="-22769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2400" dirty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Use of hip and knee extensors</a:t>
            </a:r>
            <a:endParaRPr lang="en-US" sz="2400" dirty="0">
              <a:latin typeface="Helvetica"/>
              <a:cs typeface="Helvetica"/>
            </a:endParaRPr>
          </a:p>
        </p:txBody>
      </p:sp>
      <p:sp>
        <p:nvSpPr>
          <p:cNvPr id="10" name="Rectangle 7"/>
          <p:cNvSpPr>
            <a:spLocks/>
          </p:cNvSpPr>
          <p:nvPr/>
        </p:nvSpPr>
        <p:spPr bwMode="auto">
          <a:xfrm>
            <a:off x="4787504" y="4899268"/>
            <a:ext cx="4161234" cy="974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8896" tIns="50798" rIns="88896" bIns="50798">
            <a:spAutoFit/>
          </a:bodyPr>
          <a:lstStyle/>
          <a:p>
            <a:pPr marL="308063" indent="-22769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2400" dirty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Reduced stability</a:t>
            </a:r>
          </a:p>
          <a:p>
            <a:pPr marL="517903" lvl="1" indent="-228815" defTabSz="914145">
              <a:spcBef>
                <a:spcPts val="281"/>
              </a:spcBef>
              <a:buClr>
                <a:srgbClr val="9CBEBD"/>
              </a:buClr>
              <a:buSzPct val="100000"/>
              <a:buFont typeface="ArialMT" charset="0"/>
              <a:buChar char="•"/>
              <a:defRPr/>
            </a:pPr>
            <a:endParaRPr lang="en-US" sz="800" dirty="0" smtClean="0">
              <a:solidFill>
                <a:srgbClr val="2F2B20"/>
              </a:solidFill>
              <a:latin typeface="Helvetica"/>
              <a:cs typeface="Helvetica"/>
              <a:sym typeface="Helvetica" charset="0"/>
            </a:endParaRPr>
          </a:p>
          <a:p>
            <a:pPr marL="975103" lvl="2" indent="-228815" defTabSz="914145">
              <a:spcBef>
                <a:spcPts val="281"/>
              </a:spcBef>
              <a:buClr>
                <a:srgbClr val="9CBEBD"/>
              </a:buClr>
              <a:buSzPct val="100000"/>
              <a:buFont typeface="ArialMT" charset="0"/>
              <a:buChar char="•"/>
              <a:defRPr/>
            </a:pPr>
            <a:r>
              <a:rPr lang="en-US" sz="2000" dirty="0" smtClean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Possibility </a:t>
            </a:r>
            <a:r>
              <a:rPr lang="en-US" sz="2000" dirty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of injury</a:t>
            </a:r>
            <a:endParaRPr lang="en-US" sz="2000" dirty="0">
              <a:latin typeface="Helvetica"/>
              <a:cs typeface="Helvetica"/>
            </a:endParaRPr>
          </a:p>
        </p:txBody>
      </p:sp>
      <p:sp>
        <p:nvSpPr>
          <p:cNvPr id="8" name="Rectangle 8"/>
          <p:cNvSpPr>
            <a:spLocks/>
          </p:cNvSpPr>
          <p:nvPr/>
        </p:nvSpPr>
        <p:spPr bwMode="auto">
          <a:xfrm>
            <a:off x="0" y="3276600"/>
            <a:ext cx="4724400" cy="841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88896" tIns="50798" rIns="88896" bIns="50798">
            <a:spAutoFit/>
          </a:bodyPr>
          <a:lstStyle/>
          <a:p>
            <a:pPr marL="308063" indent="-227699" defTabSz="914145">
              <a:spcBef>
                <a:spcPts val="352"/>
              </a:spcBef>
              <a:buClr>
                <a:srgbClr val="A9A57C"/>
              </a:buClr>
              <a:buSzPct val="100000"/>
              <a:buFont typeface="ArialMT" charset="0"/>
              <a:buChar char="•"/>
              <a:defRPr/>
            </a:pPr>
            <a:r>
              <a:rPr lang="en-US" sz="2400" dirty="0" smtClean="0">
                <a:solidFill>
                  <a:srgbClr val="2F2B20"/>
                </a:solidFill>
                <a:latin typeface="Helvetica"/>
                <a:cs typeface="Helvetica"/>
                <a:sym typeface="Helvetica" charset="0"/>
              </a:rPr>
              <a:t>Reduces shear force and ligamentous tensile stresses</a:t>
            </a:r>
            <a:endParaRPr lang="en-US" sz="2400" dirty="0">
              <a:latin typeface="Helvetica"/>
              <a:cs typeface="Helvetic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282177"/>
      </p:ext>
    </p:extLst>
  </p:cSld>
  <p:clrMapOvr>
    <a:masterClrMapping/>
  </p:clrMapOvr>
  <p:transition xmlns:p14="http://schemas.microsoft.com/office/powerpoint/2010/main" advTm="260579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581400" y="5410200"/>
            <a:ext cx="1827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Neumann, 2009</a:t>
            </a:r>
            <a:endParaRPr lang="en-US" dirty="0"/>
          </a:p>
        </p:txBody>
      </p:sp>
      <p:pic>
        <p:nvPicPr>
          <p:cNvPr id="20484" name="Picture 4" descr="image13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27" t="17659" r="36313" b="21503"/>
          <a:stretch/>
        </p:blipFill>
        <p:spPr bwMode="auto">
          <a:xfrm>
            <a:off x="1531814" y="1682501"/>
            <a:ext cx="2179960" cy="3830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0485" name="Picture 5" descr="image1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0" t="16219" r="37793" b="23457"/>
          <a:stretch>
            <a:fillRect/>
          </a:stretch>
        </p:blipFill>
        <p:spPr bwMode="auto">
          <a:xfrm>
            <a:off x="4202906" y="1636737"/>
            <a:ext cx="3309566" cy="3758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" name="Picture 6" descr="image15.jpg"/>
          <p:cNvPicPr>
            <a:picLocks noChangeAspect="1"/>
          </p:cNvPicPr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0" t="15239" r="33814" b="20950"/>
          <a:stretch/>
        </p:blipFill>
        <p:spPr bwMode="auto">
          <a:xfrm>
            <a:off x="1480468" y="1524000"/>
            <a:ext cx="2488034" cy="4020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8" name="Picture 7" descr="image16.jpg"/>
          <p:cNvPicPr>
            <a:picLocks noChangeAspect="1"/>
          </p:cNvPicPr>
          <p:nvPr/>
        </p:nvPicPr>
        <p:blipFill rotWithShape="1">
          <a:blip r:embed="rId7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50" t="15239" r="35684" b="17142"/>
          <a:stretch/>
        </p:blipFill>
        <p:spPr bwMode="auto">
          <a:xfrm>
            <a:off x="4899422" y="1575345"/>
            <a:ext cx="2816201" cy="421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9" name="Snagit_PPT27" descr="PPT27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65362"/>
            <a:ext cx="4310807" cy="3663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16" y="4101331"/>
            <a:ext cx="4302993" cy="7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Snagit_PPT21" descr="PPT2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5" y="2080989"/>
            <a:ext cx="4286250" cy="364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5" y="4103563"/>
            <a:ext cx="4279553" cy="694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174829"/>
              </p:ext>
            </p:extLst>
          </p:nvPr>
        </p:nvGraphicFramePr>
        <p:xfrm>
          <a:off x="8382000" y="4476377"/>
          <a:ext cx="160734" cy="342755"/>
        </p:xfrm>
        <a:graphic>
          <a:graphicData uri="http://schemas.openxmlformats.org/drawingml/2006/table">
            <a:tbl>
              <a:tblPr/>
              <a:tblGrid>
                <a:gridCol w="160734"/>
              </a:tblGrid>
              <a:tr h="34275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4294" marR="64294" marT="32074" marB="32074">
                    <a:lnL w="57150" cmpd="sng">
                      <a:noFill/>
                      <a:prstDash val="solid"/>
                    </a:lnL>
                    <a:lnR w="57150" cmpd="sng">
                      <a:noFill/>
                      <a:prstDash val="solid"/>
                    </a:lnR>
                    <a:lnT w="57150" cmpd="sng">
                      <a:solidFill>
                        <a:scrgbClr r="0" g="0" b="0"/>
                      </a:solidFill>
                      <a:prstDash val="solid"/>
                    </a:lnT>
                    <a:lnB w="5715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0736" name="TextBox 13"/>
          <p:cNvSpPr txBox="1">
            <a:spLocks noChangeArrowheads="1"/>
          </p:cNvSpPr>
          <p:nvPr/>
        </p:nvSpPr>
        <p:spPr bwMode="auto">
          <a:xfrm>
            <a:off x="8256985" y="1778496"/>
            <a:ext cx="129838" cy="618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>
            <a:lvl1pPr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cs typeface="ＭＳ Ｐゴシック" charset="0"/>
                <a:sym typeface="Helvetica Light" charset="0"/>
              </a:defRPr>
            </a:lvl1pPr>
            <a:lvl2pPr marL="742950" indent="-28575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2pPr>
            <a:lvl3pPr marL="11430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3pPr>
            <a:lvl4pPr marL="16002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4pPr>
            <a:lvl5pPr marL="20574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5pPr>
            <a:lvl6pPr marL="25146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6pPr>
            <a:lvl7pPr marL="29718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7pPr>
            <a:lvl8pPr marL="34290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8pPr>
            <a:lvl9pPr marL="38862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9pPr>
          </a:lstStyle>
          <a:p>
            <a:pPr eaLnBrk="1"/>
            <a:endParaRPr lang="en-US"/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451619"/>
              </p:ext>
            </p:extLst>
          </p:nvPr>
        </p:nvGraphicFramePr>
        <p:xfrm>
          <a:off x="4256485" y="4476377"/>
          <a:ext cx="160734" cy="342755"/>
        </p:xfrm>
        <a:graphic>
          <a:graphicData uri="http://schemas.openxmlformats.org/drawingml/2006/table">
            <a:tbl>
              <a:tblPr/>
              <a:tblGrid>
                <a:gridCol w="160734"/>
              </a:tblGrid>
              <a:tr h="34275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4294" marR="64294" marT="32074" marB="32074">
                    <a:lnL w="57150" cmpd="sng">
                      <a:noFill/>
                      <a:prstDash val="solid"/>
                    </a:lnL>
                    <a:lnR w="57150" cmpd="sng">
                      <a:noFill/>
                      <a:prstDash val="solid"/>
                    </a:lnR>
                    <a:lnT w="57150" cmpd="sng">
                      <a:solidFill>
                        <a:scrgbClr r="0" g="0" b="0"/>
                      </a:solidFill>
                      <a:prstDash val="solid"/>
                    </a:lnT>
                    <a:lnB w="5715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7" name="Rectangle 3"/>
          <p:cNvSpPr>
            <a:spLocks noGrp="1" noChangeArrowheads="1"/>
          </p:cNvSpPr>
          <p:nvPr>
            <p:ph type="title"/>
          </p:nvPr>
        </p:nvSpPr>
        <p:spPr>
          <a:xfrm>
            <a:off x="-1524000" y="-228600"/>
            <a:ext cx="7620372" cy="1143000"/>
          </a:xfrm>
        </p:spPr>
        <p:txBody>
          <a:bodyPr lIns="88896" tIns="50798" rIns="88896" bIns="50798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Squat</a:t>
            </a:r>
            <a:r>
              <a:rPr lang="en-US" sz="4000" dirty="0" smtClean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 v. </a:t>
            </a:r>
            <a:r>
              <a:rPr lang="en-US" sz="4000" dirty="0">
                <a:solidFill>
                  <a:srgbClr val="FFFFFF"/>
                </a:solidFill>
                <a:latin typeface="Helvetica" charset="0"/>
                <a:cs typeface="Helvetica" charset="0"/>
                <a:sym typeface="Helvetica" charset="0"/>
              </a:rPr>
              <a:t>Stoop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9287404"/>
      </p:ext>
    </p:extLst>
  </p:cSld>
  <p:clrMapOvr>
    <a:masterClrMapping/>
  </p:clrMapOvr>
  <p:transition xmlns:p14="http://schemas.microsoft.com/office/powerpoint/2010/main" spd="slow" advTm="102138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14.1|39.8|7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7|7.4|9.9|8.7|37.3|13.7|19.5|36.2|47|2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|4.8|9.2|15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3|14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6984</TotalTime>
  <Words>272</Words>
  <Application>Microsoft Macintosh PowerPoint</Application>
  <PresentationFormat>On-screen Show (4:3)</PresentationFormat>
  <Paragraphs>75</Paragraphs>
  <Slides>13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Instruction in proper lifting technique: Squat v stoop lifting</vt:lpstr>
      <vt:lpstr>Project Background</vt:lpstr>
      <vt:lpstr>Low Back Pain</vt:lpstr>
      <vt:lpstr>Research Question</vt:lpstr>
      <vt:lpstr>PowerPoint Presentation</vt:lpstr>
      <vt:lpstr>Exposure Assessment          3DSSPP</vt:lpstr>
      <vt:lpstr>Analysis</vt:lpstr>
      <vt:lpstr>Squat v. Stoop</vt:lpstr>
      <vt:lpstr>Squat v. Stoop</vt:lpstr>
      <vt:lpstr>PowerPoint Presentation</vt:lpstr>
      <vt:lpstr>Reducing Force Demands</vt:lpstr>
      <vt:lpstr>Acknowledgements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 Anton</dc:creator>
  <cp:lastModifiedBy>Dan Anton</cp:lastModifiedBy>
  <cp:revision>67</cp:revision>
  <dcterms:created xsi:type="dcterms:W3CDTF">2007-05-17T20:31:56Z</dcterms:created>
  <dcterms:modified xsi:type="dcterms:W3CDTF">2013-04-04T17:39:26Z</dcterms:modified>
</cp:coreProperties>
</file>