
<file path=[Content_Types].xml><?xml version="1.0" encoding="utf-8"?>
<Types xmlns="http://schemas.openxmlformats.org/package/2006/content-types">
  <Default Extension="xml" ContentType="application/xml"/>
  <Default Extension="wmf" ContentType="image/x-wmf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embeddings/oleObject1.bin" ContentType="application/vnd.openxmlformats-officedocument.oleObject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60" r:id="rId2"/>
    <p:sldId id="305" r:id="rId3"/>
    <p:sldId id="301" r:id="rId4"/>
    <p:sldId id="261" r:id="rId5"/>
    <p:sldId id="282" r:id="rId6"/>
    <p:sldId id="284" r:id="rId7"/>
    <p:sldId id="285" r:id="rId8"/>
    <p:sldId id="286" r:id="rId9"/>
    <p:sldId id="262" r:id="rId10"/>
    <p:sldId id="263" r:id="rId11"/>
    <p:sldId id="264" r:id="rId12"/>
    <p:sldId id="265" r:id="rId13"/>
    <p:sldId id="303" r:id="rId14"/>
    <p:sldId id="304" r:id="rId15"/>
    <p:sldId id="306" r:id="rId16"/>
    <p:sldId id="302" r:id="rId17"/>
    <p:sldId id="275" r:id="rId18"/>
    <p:sldId id="280" r:id="rId19"/>
    <p:sldId id="276" r:id="rId20"/>
    <p:sldId id="277" r:id="rId21"/>
    <p:sldId id="307" r:id="rId22"/>
    <p:sldId id="278" r:id="rId23"/>
    <p:sldId id="279" r:id="rId24"/>
    <p:sldId id="299" r:id="rId2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modifyVerifier cryptProviderType="rsaFull" cryptAlgorithmClass="hash" cryptAlgorithmType="typeAny" cryptAlgorithmSid="4" spinCount="100000" saltData="q7NHBIaL63h91wsxIOZRwA==" hashData="XJ1DSC0FZV/cNOLJeSCjzB0Xh9A=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6014" autoAdjust="0"/>
  </p:normalViewPr>
  <p:slideViewPr>
    <p:cSldViewPr>
      <p:cViewPr varScale="1">
        <p:scale>
          <a:sx n="67" d="100"/>
          <a:sy n="67" d="100"/>
        </p:scale>
        <p:origin x="-1432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notesMaster" Target="notesMasters/notesMaster1.xml"/><Relationship Id="rId27" Type="http://schemas.openxmlformats.org/officeDocument/2006/relationships/printerSettings" Target="printerSettings/printerSettings1.bin"/><Relationship Id="rId28" Type="http://schemas.openxmlformats.org/officeDocument/2006/relationships/presProps" Target="presProps.xml"/><Relationship Id="rId29" Type="http://schemas.openxmlformats.org/officeDocument/2006/relationships/viewProps" Target="viewProps.xml"/><Relationship Id="rId30" Type="http://schemas.openxmlformats.org/officeDocument/2006/relationships/theme" Target="theme/theme1.xml"/><Relationship Id="rId3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39BB534-3588-4088-892E-2F7DA5C09BC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575520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baseline="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9BB534-3588-4088-892E-2F7DA5C09BCC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i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9BB534-3588-4088-892E-2F7DA5C09BCC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9BB534-3588-4088-892E-2F7DA5C09BCC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i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9BB534-3588-4088-892E-2F7DA5C09BCC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i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3693534-7DA8-48B5-BD1E-75C095478453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9BB534-3588-4088-892E-2F7DA5C09BCC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i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9BB534-3588-4088-892E-2F7DA5C09BCC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i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9BB534-3588-4088-892E-2F7DA5C09BCC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9BB534-3588-4088-892E-2F7DA5C09BCC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909960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65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68BE794-E98A-4472-AF01-42BD902A89D0}" type="slidenum">
              <a:rPr lang="en-US" smtClean="0"/>
              <a:pPr/>
              <a:t>24</a:t>
            </a:fld>
            <a:endParaRPr lang="en-US" smtClean="0"/>
          </a:p>
        </p:txBody>
      </p:sp>
      <p:sp>
        <p:nvSpPr>
          <p:cNvPr id="3266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6175" y="687388"/>
            <a:ext cx="4572000" cy="3429000"/>
          </a:xfrm>
          <a:ln/>
        </p:spPr>
      </p:sp>
      <p:sp>
        <p:nvSpPr>
          <p:cNvPr id="3266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2813" y="4343400"/>
            <a:ext cx="5032375" cy="4113213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i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9BB534-3588-4088-892E-2F7DA5C09BCC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i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9BB534-3588-4088-892E-2F7DA5C09BCC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b="0" i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9BB534-3588-4088-892E-2F7DA5C09BCC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i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9BB534-3588-4088-892E-2F7DA5C09BCC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9BB534-3588-4088-892E-2F7DA5C09BCC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9BB534-3588-4088-892E-2F7DA5C09BCC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9BB534-3588-4088-892E-2F7DA5C09BCC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9BB534-3588-4088-892E-2F7DA5C09BCC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1.png"/><Relationship Id="rId5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4" name="Picture 10" descr="2"/>
          <p:cNvPicPr>
            <a:picLocks noChangeAspect="1" noChangeArrowheads="1"/>
          </p:cNvPicPr>
          <p:nvPr userDrawn="1"/>
        </p:nvPicPr>
        <p:blipFill>
          <a:blip r:embed="rId2" cstate="print"/>
          <a:srcRect t="13333" b="20000"/>
          <a:stretch>
            <a:fillRect/>
          </a:stretch>
        </p:blipFill>
        <p:spPr bwMode="auto">
          <a:xfrm>
            <a:off x="0" y="914400"/>
            <a:ext cx="9144000" cy="4572000"/>
          </a:xfrm>
          <a:prstGeom prst="rect">
            <a:avLst/>
          </a:prstGeom>
          <a:noFill/>
        </p:spPr>
      </p:pic>
      <p:pic>
        <p:nvPicPr>
          <p:cNvPr id="6155" name="Picture 11" descr="header-alt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1857375"/>
          </a:xfrm>
          <a:prstGeom prst="rect">
            <a:avLst/>
          </a:prstGeom>
          <a:noFill/>
        </p:spPr>
      </p:pic>
      <p:pic>
        <p:nvPicPr>
          <p:cNvPr id="6147" name="Picture 3" descr="footer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892675"/>
            <a:ext cx="9144000" cy="1965325"/>
          </a:xfrm>
          <a:prstGeom prst="rect">
            <a:avLst/>
          </a:prstGeom>
          <a:noFill/>
        </p:spPr>
      </p:pic>
      <p:sp>
        <p:nvSpPr>
          <p:cNvPr id="6149" name="Rectangle 5"/>
          <p:cNvSpPr>
            <a:spLocks noGrp="1" noChangeArrowheads="1"/>
          </p:cNvSpPr>
          <p:nvPr>
            <p:ph type="ctrTitle"/>
          </p:nvPr>
        </p:nvSpPr>
        <p:spPr>
          <a:xfrm>
            <a:off x="76200" y="228600"/>
            <a:ext cx="8839200" cy="76200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2667000" y="5486400"/>
            <a:ext cx="6400800" cy="609600"/>
          </a:xfrm>
        </p:spPr>
        <p:txBody>
          <a:bodyPr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dt" sz="half" idx="2"/>
          </p:nvPr>
        </p:nvSpPr>
        <p:spPr>
          <a:xfrm>
            <a:off x="76200" y="6172200"/>
            <a:ext cx="2133600" cy="304800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152" name="Rectangle 8"/>
          <p:cNvSpPr>
            <a:spLocks noGrp="1" noChangeArrowheads="1"/>
          </p:cNvSpPr>
          <p:nvPr>
            <p:ph type="ftr" sz="quarter" idx="3"/>
          </p:nvPr>
        </p:nvSpPr>
        <p:spPr>
          <a:xfrm>
            <a:off x="2286000" y="6172200"/>
            <a:ext cx="4800600" cy="533400"/>
          </a:xfrm>
        </p:spPr>
        <p:txBody>
          <a:bodyPr anchor="t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153" name="Rectangle 9"/>
          <p:cNvSpPr>
            <a:spLocks noGrp="1" noChangeArrowheads="1"/>
          </p:cNvSpPr>
          <p:nvPr>
            <p:ph type="sldNum" sz="quarter" idx="4"/>
          </p:nvPr>
        </p:nvSpPr>
        <p:spPr>
          <a:xfrm>
            <a:off x="76200" y="6401844"/>
            <a:ext cx="2133600" cy="247650"/>
          </a:xfrm>
        </p:spPr>
        <p:txBody>
          <a:bodyPr/>
          <a:lstStyle>
            <a:lvl1pPr algn="l"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(</a:t>
            </a:r>
            <a:fld id="{44714E9A-8220-432D-8E89-4A88F5F8CB4A}" type="slidenum">
              <a:rPr lang="en-US" smtClean="0"/>
              <a:pPr/>
              <a:t>‹#›</a:t>
            </a:fld>
            <a:r>
              <a:rPr lang="en-US" dirty="0" smtClean="0"/>
              <a:t>)</a:t>
            </a:r>
            <a:endParaRPr lang="en-US" dirty="0"/>
          </a:p>
        </p:txBody>
      </p:sp>
      <p:pic>
        <p:nvPicPr>
          <p:cNvPr id="12" name="Picture 1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32326" y="6251244"/>
            <a:ext cx="1066800" cy="4940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CE340E-D9CF-4DBC-80D3-F78A993D74A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34150" y="76200"/>
            <a:ext cx="2152650" cy="60499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" y="76200"/>
            <a:ext cx="6305550" cy="60499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41EED0-3A05-4974-9DE2-2F8340C96DD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8610600" cy="685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295400"/>
            <a:ext cx="4038600" cy="48307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8200" y="1295400"/>
            <a:ext cx="4038600" cy="4830763"/>
          </a:xfrm>
        </p:spPr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04800" y="6248400"/>
            <a:ext cx="1143000" cy="3048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905000" y="6324600"/>
            <a:ext cx="3810000" cy="3048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304800" cy="304800"/>
          </a:xfrm>
        </p:spPr>
        <p:txBody>
          <a:bodyPr/>
          <a:lstStyle>
            <a:lvl1pPr>
              <a:defRPr/>
            </a:lvl1pPr>
          </a:lstStyle>
          <a:p>
            <a:fld id="{5FF5A440-2094-42D5-A0AB-53F8E433215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ADC8F7-9EF8-49F7-888B-D7950979A52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235471-91B4-4800-8ACE-ECFB65AFD6F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95400"/>
            <a:ext cx="4038600" cy="4830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4038600" cy="4830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ACEA16-653A-4CF4-8AA6-73CED703B9A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A2816F-C285-496D-9ABF-328351653DA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EC2462-68CF-464A-8871-FEE82C1ADF5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4D8992-30DF-421D-B68A-FFA0E3ACF74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014D5A-5FD2-41FD-889F-24AB6A72728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0E737D-AF19-4132-B5F5-4E5A299EBBB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4" Type="http://schemas.openxmlformats.org/officeDocument/2006/relationships/image" Target="../media/image1.png"/><Relationship Id="rId15" Type="http://schemas.openxmlformats.org/officeDocument/2006/relationships/image" Target="../media/image2.png"/><Relationship Id="rId16" Type="http://schemas.openxmlformats.org/officeDocument/2006/relationships/image" Target="../media/image3.png"/><Relationship Id="rId17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footer"/>
          <p:cNvPicPr>
            <a:picLocks noChangeAspect="1" noChangeArrowheads="1"/>
          </p:cNvPicPr>
          <p:nvPr userDrawn="1"/>
        </p:nvPicPr>
        <p:blipFill>
          <a:blip r:embed="rId14" cstate="print"/>
          <a:srcRect b="41843"/>
          <a:stretch>
            <a:fillRect/>
          </a:stretch>
        </p:blipFill>
        <p:spPr bwMode="auto">
          <a:xfrm>
            <a:off x="0" y="5715000"/>
            <a:ext cx="9144000" cy="1143000"/>
          </a:xfrm>
          <a:prstGeom prst="rect">
            <a:avLst/>
          </a:prstGeom>
          <a:noFill/>
        </p:spPr>
      </p:pic>
      <p:pic>
        <p:nvPicPr>
          <p:cNvPr id="1037" name="Picture 13" descr="logo-uh-white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5791200" y="6275388"/>
            <a:ext cx="3190875" cy="431800"/>
          </a:xfrm>
          <a:prstGeom prst="rect">
            <a:avLst/>
          </a:prstGeom>
          <a:noFill/>
        </p:spPr>
      </p:pic>
      <p:pic>
        <p:nvPicPr>
          <p:cNvPr id="1039" name="Picture 15" descr="header-alt"/>
          <p:cNvPicPr>
            <a:picLocks noChangeAspect="1" noChangeArrowheads="1"/>
          </p:cNvPicPr>
          <p:nvPr userDrawn="1"/>
        </p:nvPicPr>
        <p:blipFill>
          <a:blip r:embed="rId16" cstate="print"/>
          <a:srcRect t="16411"/>
          <a:stretch>
            <a:fillRect/>
          </a:stretch>
        </p:blipFill>
        <p:spPr bwMode="auto">
          <a:xfrm>
            <a:off x="0" y="0"/>
            <a:ext cx="9144000" cy="1552575"/>
          </a:xfrm>
          <a:prstGeom prst="rect">
            <a:avLst/>
          </a:prstGeom>
          <a:noFill/>
        </p:spPr>
      </p:pic>
      <p:sp>
        <p:nvSpPr>
          <p:cNvPr id="1041" name="Rectangle 1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8400"/>
            <a:ext cx="1143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042" name="Rectangle 1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905000" y="6324600"/>
            <a:ext cx="3810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043" name="Rectangle 1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137764" y="6324600"/>
            <a:ext cx="838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20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(</a:t>
            </a:r>
            <a:fld id="{ED2B6327-348C-4BE2-9F18-00369EE07C62}" type="slidenum">
              <a:rPr lang="en-US" smtClean="0"/>
              <a:pPr/>
              <a:t>‹#›</a:t>
            </a:fld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1044" name="Rectangle 20"/>
          <p:cNvSpPr>
            <a:spLocks noGrp="1" noChangeArrowheads="1"/>
          </p:cNvSpPr>
          <p:nvPr>
            <p:ph type="title"/>
          </p:nvPr>
        </p:nvSpPr>
        <p:spPr bwMode="auto">
          <a:xfrm>
            <a:off x="76200" y="76200"/>
            <a:ext cx="86106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45" name="Rectangle 21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95400"/>
            <a:ext cx="8229600" cy="483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11" name="Picture 1"/>
          <p:cNvPicPr>
            <a:picLocks noChangeAspect="1" noChangeArrowheads="1"/>
          </p:cNvPicPr>
          <p:nvPr userDrawn="1"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80376" y="6313874"/>
            <a:ext cx="1066800" cy="4940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5" grpId="0" build="p" bldLvl="2">
        <p:tmplLst>
          <p:tmpl lvl="1">
            <p:tnLst>
              <p:par>
                <p:cTn xmlns:p14="http://schemas.microsoft.com/office/powerpoint/2010/main"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2">
            <p:tnLst>
              <p:par>
                <p:cTn xmlns:p14="http://schemas.microsoft.com/office/powerpoint/2010/main"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3">
            <p:tnLst>
              <p:par>
                <p:cTn xmlns:p14="http://schemas.microsoft.com/office/powerpoint/2010/main"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4">
            <p:tnLst>
              <p:par>
                <p:cTn xmlns:p14="http://schemas.microsoft.com/office/powerpoint/2010/main"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5">
            <p:tnLst>
              <p:par>
                <p:cTn xmlns:p14="http://schemas.microsoft.com/office/powerpoint/2010/main"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</p:bldLst>
  </p:timing>
  <p:hf hdr="0" ftr="0" dt="0"/>
  <p:txStyles>
    <p:titleStyle>
      <a:lvl1pPr algn="l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2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2.w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4" Type="http://schemas.openxmlformats.org/officeDocument/2006/relationships/image" Target="../media/image14.wmf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4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media" Target="file:///C:\Users\Samantha\Documents\Grocery%20Research%20Project%204-26-09\Applied%20Ergonomics%20Conference%202011\DP%20-%20Dog%20food%20to%20bottom%20shelf%20SPLICE.wmv" TargetMode="External"/><Relationship Id="rId4" Type="http://schemas.openxmlformats.org/officeDocument/2006/relationships/video" Target="file:///C:\Users\Samantha\Documents\Grocery%20Research%20Project%204-26-09\Applied%20Ergonomics%20Conference%202011\DP%20-%20Dog%20food%20to%20bottom%20shelf%20SPLICE.wmv" TargetMode="External"/><Relationship Id="rId5" Type="http://schemas.microsoft.com/office/2007/relationships/media" Target="file:///C:\Applied%20Ergo%20Presentation\DP%20-%20Dog%20food%20to%20bottom%20shelf%20SPLICE.wmv" TargetMode="External"/><Relationship Id="rId6" Type="http://schemas.openxmlformats.org/officeDocument/2006/relationships/video" Target="file:///C:\Applied%20Ergo%20Presentation\DP%20-%20Dog%20food%20to%20bottom%20shelf%20SPLICE.wmv" TargetMode="External"/><Relationship Id="rId7" Type="http://schemas.openxmlformats.org/officeDocument/2006/relationships/slideLayout" Target="../slideLayouts/slideLayout2.xml"/><Relationship Id="rId8" Type="http://schemas.openxmlformats.org/officeDocument/2006/relationships/image" Target="../media/image19.png"/><Relationship Id="rId1" Type="http://schemas.microsoft.com/office/2007/relationships/media" Target="file:///C:\Users\Samantha\Documents\Grocery%20Research%20Project%204-26-09\Yokes\EWU%20Research%20Symposium\DP%20-%20Dog%20food%20to%20bottom%20shelf%20SPLICE.wmv" TargetMode="External"/><Relationship Id="rId2" Type="http://schemas.openxmlformats.org/officeDocument/2006/relationships/video" Target="file:///C:\Users\Samantha\Documents\Grocery%20Research%20Project%204-26-09\Yokes\EWU%20Research%20Symposium\DP%20-%20Dog%20food%20to%20bottom%20shelf%20SPLICE.wmv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4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1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2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media" Target="file:///C:\Applied%20Ergo%20Presentation\reps%20-%20cashiering.wmv" TargetMode="External"/><Relationship Id="rId4" Type="http://schemas.openxmlformats.org/officeDocument/2006/relationships/video" Target="file:///C:\Applied%20Ergo%20Presentation\reps%20-%20cashiering.wmv" TargetMode="External"/><Relationship Id="rId5" Type="http://schemas.openxmlformats.org/officeDocument/2006/relationships/slideLayout" Target="../slideLayouts/slideLayout2.xml"/><Relationship Id="rId6" Type="http://schemas.openxmlformats.org/officeDocument/2006/relationships/notesSlide" Target="../notesSlides/notesSlide6.xml"/><Relationship Id="rId7" Type="http://schemas.openxmlformats.org/officeDocument/2006/relationships/image" Target="../media/image8.png"/><Relationship Id="rId1" Type="http://schemas.microsoft.com/office/2007/relationships/media" Target="file:///C:\Users\Samantha\Documents\Grocery%20Research%20Project%204-26-09\applied%20ergo\Process%20Training\reps%20-%20cashiering.wmv" TargetMode="External"/><Relationship Id="rId2" Type="http://schemas.openxmlformats.org/officeDocument/2006/relationships/video" Target="file:///C:\Users\Samantha\Documents\Grocery%20Research%20Project%204-26-09\applied%20ergo\Process%20Training\reps%20-%20cashiering.wmv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media" Target="file:///C:\Applied%20Ergo%20Presentation\awk%20post%20-%20LFB%20dough%20lift.wmv" TargetMode="External"/><Relationship Id="rId4" Type="http://schemas.openxmlformats.org/officeDocument/2006/relationships/video" Target="file:///C:\Applied%20Ergo%20Presentation\awk%20post%20-%20LFB%20dough%20lift.wmv" TargetMode="External"/><Relationship Id="rId5" Type="http://schemas.openxmlformats.org/officeDocument/2006/relationships/slideLayout" Target="../slideLayouts/slideLayout2.xml"/><Relationship Id="rId6" Type="http://schemas.openxmlformats.org/officeDocument/2006/relationships/notesSlide" Target="../notesSlides/notesSlide7.xml"/><Relationship Id="rId7" Type="http://schemas.openxmlformats.org/officeDocument/2006/relationships/image" Target="../media/image9.png"/><Relationship Id="rId1" Type="http://schemas.microsoft.com/office/2007/relationships/media" Target="file:///C:\Users\Samantha\Documents\Grocery%20Research%20Project%204-26-09\applied%20ergo\Process%20Training\awk%20post%20-%20LFB%20dough%20lift.wmv" TargetMode="External"/><Relationship Id="rId2" Type="http://schemas.openxmlformats.org/officeDocument/2006/relationships/video" Target="file:///C:\Users\Samantha\Documents\Grocery%20Research%20Project%204-26-09\applied%20ergo\Process%20Training\awk%20post%20-%20LFB%20dough%20lift.wmv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media" Target="file:///C:\Applied%20Ergo%20Presentation\lifting%20-%20%20oh%20dog%20food.wmv" TargetMode="External"/><Relationship Id="rId4" Type="http://schemas.openxmlformats.org/officeDocument/2006/relationships/video" Target="file:///C:\Applied%20Ergo%20Presentation\lifting%20-%20%20oh%20dog%20food.wmv" TargetMode="External"/><Relationship Id="rId5" Type="http://schemas.openxmlformats.org/officeDocument/2006/relationships/slideLayout" Target="../slideLayouts/slideLayout2.xml"/><Relationship Id="rId6" Type="http://schemas.openxmlformats.org/officeDocument/2006/relationships/notesSlide" Target="../notesSlides/notesSlide8.xml"/><Relationship Id="rId7" Type="http://schemas.openxmlformats.org/officeDocument/2006/relationships/image" Target="../media/image10.png"/><Relationship Id="rId1" Type="http://schemas.microsoft.com/office/2007/relationships/media" Target="file:///C:\Users\Samantha\Documents\Grocery%20Research%20Project%204-26-09\applied%20ergo\Process%20Training\lifting%20-%20%20oh%20dog%20food.wmv" TargetMode="External"/><Relationship Id="rId2" Type="http://schemas.openxmlformats.org/officeDocument/2006/relationships/video" Target="file:///C:\Users\Samantha\Documents\Grocery%20Research%20Project%204-26-09\applied%20ergo\Process%20Training\lifting%20-%20%20oh%20dog%20food.wmv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" y="624392"/>
            <a:ext cx="8839200" cy="762000"/>
          </a:xfrm>
        </p:spPr>
        <p:txBody>
          <a:bodyPr>
            <a:normAutofit fontScale="90000"/>
          </a:bodyPr>
          <a:lstStyle/>
          <a:p>
            <a:pPr>
              <a:lnSpc>
                <a:spcPct val="80000"/>
              </a:lnSpc>
              <a:defRPr/>
            </a:pPr>
            <a:r>
              <a:rPr lang="en-US" sz="2900" dirty="0" smtClean="0"/>
              <a:t>Implementing Participatory Ergonomics </a:t>
            </a:r>
            <a:br>
              <a:rPr lang="en-US" sz="2900" dirty="0" smtClean="0"/>
            </a:br>
            <a:r>
              <a:rPr lang="en-US" sz="2900" dirty="0" smtClean="0"/>
              <a:t>in </a:t>
            </a:r>
            <a:r>
              <a:rPr lang="en-US" sz="2900" dirty="0"/>
              <a:t>the Grocery </a:t>
            </a:r>
            <a:r>
              <a:rPr lang="en-US" sz="2900" dirty="0" smtClean="0"/>
              <a:t>Industry</a:t>
            </a:r>
            <a:r>
              <a:rPr lang="en-US" sz="3300" dirty="0" smtClean="0"/>
              <a:t/>
            </a:r>
            <a:br>
              <a:rPr lang="en-US" sz="3300" dirty="0" smtClean="0"/>
            </a:b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452889" y="4564588"/>
            <a:ext cx="3886200" cy="1908101"/>
          </a:xfr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>
            <a:no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600"/>
              </a:spcAft>
              <a:buFont typeface="Wingdings"/>
              <a:buNone/>
              <a:defRPr/>
            </a:pPr>
            <a:r>
              <a:rPr lang="en-US" sz="2000" dirty="0" smtClean="0">
                <a:solidFill>
                  <a:schemeClr val="tx1"/>
                </a:solidFill>
              </a:rPr>
              <a:t>Samantha Modderman, PT, DPT</a:t>
            </a:r>
          </a:p>
          <a:p>
            <a:pPr eaLnBrk="1" fontAlgn="auto" hangingPunct="1">
              <a:spcBef>
                <a:spcPts val="0"/>
              </a:spcBef>
              <a:spcAft>
                <a:spcPts val="600"/>
              </a:spcAft>
              <a:buFont typeface="Wingdings"/>
              <a:buNone/>
              <a:defRPr/>
            </a:pPr>
            <a:r>
              <a:rPr lang="en-US" sz="2000" dirty="0" smtClean="0">
                <a:solidFill>
                  <a:schemeClr val="tx1"/>
                </a:solidFill>
              </a:rPr>
              <a:t>Dan Anton, PT, PhD, ATC</a:t>
            </a:r>
          </a:p>
          <a:p>
            <a:pPr eaLnBrk="1" fontAlgn="auto" hangingPunct="1">
              <a:spcBef>
                <a:spcPts val="0"/>
              </a:spcBef>
              <a:spcAft>
                <a:spcPts val="600"/>
              </a:spcAft>
              <a:buFont typeface="Wingdings"/>
              <a:buNone/>
              <a:defRPr/>
            </a:pPr>
            <a:r>
              <a:rPr lang="en-US" sz="2000" dirty="0" smtClean="0">
                <a:solidFill>
                  <a:schemeClr val="tx1"/>
                </a:solidFill>
              </a:rPr>
              <a:t>Douglas Weeks, PhD</a:t>
            </a:r>
          </a:p>
          <a:p>
            <a:pPr eaLnBrk="1" fontAlgn="auto" hangingPunct="1">
              <a:spcBef>
                <a:spcPts val="0"/>
              </a:spcBef>
              <a:spcAft>
                <a:spcPts val="600"/>
              </a:spcAft>
              <a:buFont typeface="Wingdings"/>
              <a:buNone/>
              <a:defRPr/>
            </a:pPr>
            <a:r>
              <a:rPr lang="en-US" sz="2000" dirty="0" smtClean="0">
                <a:solidFill>
                  <a:schemeClr val="tx1"/>
                </a:solidFill>
              </a:rPr>
              <a:t>Daniel Hanson, DC</a:t>
            </a:r>
          </a:p>
          <a:p>
            <a:pPr eaLnBrk="1" fontAlgn="auto" hangingPunct="1">
              <a:spcBef>
                <a:spcPts val="0"/>
              </a:spcBef>
              <a:spcAft>
                <a:spcPts val="600"/>
              </a:spcAft>
              <a:buFont typeface="Wingdings"/>
              <a:buNone/>
              <a:defRPr/>
            </a:pPr>
            <a:r>
              <a:rPr lang="en-US" sz="2000" dirty="0" smtClean="0">
                <a:solidFill>
                  <a:schemeClr val="tx1"/>
                </a:solidFill>
              </a:rPr>
              <a:t>Steve Goldrick, PT, DPT, CSCS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4714E9A-8220-432D-8E89-4A88F5F8CB4A}" type="slidenum">
              <a:rPr lang="en-US" smtClean="0"/>
              <a:pPr/>
              <a:t>1</a:t>
            </a:fld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800" smtClean="0"/>
              <a:t>Participatory Ergonomics Program</a:t>
            </a:r>
          </a:p>
        </p:txBody>
      </p:sp>
      <p:sp>
        <p:nvSpPr>
          <p:cNvPr id="1229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Train workers to identify and analyze workplace hazards</a:t>
            </a:r>
          </a:p>
          <a:p>
            <a:pPr eaLnBrk="1" hangingPunct="1"/>
            <a:r>
              <a:rPr lang="en-US" dirty="0" smtClean="0"/>
              <a:t>Workers devise and implement solutions</a:t>
            </a:r>
          </a:p>
          <a:p>
            <a:pPr eaLnBrk="1" hangingPunct="1"/>
            <a:r>
              <a:rPr lang="en-US" dirty="0" smtClean="0"/>
              <a:t>Benefits: </a:t>
            </a:r>
          </a:p>
          <a:p>
            <a:pPr lvl="1" eaLnBrk="1" hangingPunct="1"/>
            <a:r>
              <a:rPr lang="en-US" dirty="0" smtClean="0"/>
              <a:t>Takes advantage of worker knowledge</a:t>
            </a:r>
          </a:p>
          <a:p>
            <a:pPr lvl="1" eaLnBrk="1" hangingPunct="1"/>
            <a:r>
              <a:rPr lang="en-US" dirty="0" smtClean="0"/>
              <a:t>Workers share responsibility</a:t>
            </a:r>
          </a:p>
          <a:p>
            <a:pPr lvl="1" eaLnBrk="1" hangingPunct="1"/>
            <a:r>
              <a:rPr lang="en-US" dirty="0" smtClean="0"/>
              <a:t>Better acceptance of solutions</a:t>
            </a:r>
          </a:p>
          <a:p>
            <a:pPr eaLnBrk="1" hangingPunct="1"/>
            <a:r>
              <a:rPr lang="en-US" dirty="0" smtClean="0"/>
              <a:t>Utilized successfully in other industries</a:t>
            </a:r>
          </a:p>
          <a:p>
            <a:pPr lvl="1" eaLnBrk="1" hangingPunct="1"/>
            <a:endParaRPr lang="en-US" dirty="0" smtClean="0"/>
          </a:p>
        </p:txBody>
      </p:sp>
      <p:pic>
        <p:nvPicPr>
          <p:cNvPr id="1027" name="Picture 3" descr="C:\Users\Owner\AppData\Local\Microsoft\Windows\Temporary Internet Files\Content.IE5\MMDRMZ4J\MC900023533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87584" y="2864140"/>
            <a:ext cx="1423016" cy="1631659"/>
          </a:xfrm>
          <a:prstGeom prst="rect">
            <a:avLst/>
          </a:prstGeom>
          <a:noFill/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DC8F7-9EF8-49F7-888B-D7950979A525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Purpose</a:t>
            </a:r>
          </a:p>
        </p:txBody>
      </p:sp>
      <p:sp>
        <p:nvSpPr>
          <p:cNvPr id="13315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eaLnBrk="1" hangingPunct="1"/>
            <a:endParaRPr lang="en-US" dirty="0" smtClean="0"/>
          </a:p>
          <a:p>
            <a:pPr eaLnBrk="1" hangingPunct="1"/>
            <a:r>
              <a:rPr lang="en-US" dirty="0" smtClean="0"/>
              <a:t>Implement a participatory ergonomics program in a medium-sized grocery store and evaluate its effectiveness</a:t>
            </a:r>
          </a:p>
        </p:txBody>
      </p:sp>
      <p:pic>
        <p:nvPicPr>
          <p:cNvPr id="5" name="Content Placeholder 4" descr="DSC00005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8200" y="2196306"/>
            <a:ext cx="4038600" cy="3028950"/>
          </a:xfr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CEA16-653A-4CF4-8AA6-73CED703B9AB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Methods</a:t>
            </a:r>
          </a:p>
        </p:txBody>
      </p:sp>
      <p:sp>
        <p:nvSpPr>
          <p:cNvPr id="1433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200" dirty="0" smtClean="0"/>
              <a:t>Two Experimental Groups</a:t>
            </a:r>
          </a:p>
          <a:p>
            <a:pPr lvl="1"/>
            <a:r>
              <a:rPr lang="en-US" sz="2800" dirty="0" smtClean="0"/>
              <a:t>Control</a:t>
            </a:r>
          </a:p>
          <a:p>
            <a:pPr lvl="2"/>
            <a:r>
              <a:rPr lang="en-US" sz="2400" dirty="0" smtClean="0"/>
              <a:t>No intervention; regular workplace safety training</a:t>
            </a:r>
          </a:p>
          <a:p>
            <a:pPr lvl="1"/>
            <a:r>
              <a:rPr lang="en-US" sz="2800" dirty="0" smtClean="0"/>
              <a:t>Intervention</a:t>
            </a:r>
          </a:p>
          <a:p>
            <a:pPr lvl="2"/>
            <a:r>
              <a:rPr lang="en-US" sz="2400" dirty="0" smtClean="0"/>
              <a:t>Safety committee received 6 hours of ergonomic training </a:t>
            </a:r>
            <a:r>
              <a:rPr lang="en-US" sz="2400" dirty="0" smtClean="0">
                <a:sym typeface="Wingdings" pitchFamily="2" charset="2"/>
              </a:rPr>
              <a:t> </a:t>
            </a:r>
            <a:r>
              <a:rPr lang="en-US" sz="2400" b="1" dirty="0" smtClean="0">
                <a:sym typeface="Wingdings" pitchFamily="2" charset="2"/>
              </a:rPr>
              <a:t>ergonomics process plan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DC8F7-9EF8-49F7-888B-D7950979A525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Ergonomics Process Plan</a:t>
            </a:r>
            <a:endParaRPr lang="en-US" dirty="0"/>
          </a:p>
        </p:txBody>
      </p:sp>
      <p:graphicFrame>
        <p:nvGraphicFramePr>
          <p:cNvPr id="1027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1444385" y="1258916"/>
          <a:ext cx="6324600" cy="45978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Picture" r:id="rId3" imgW="2447640" imgH="1780200" progId="Word.Picture.8">
                  <p:embed/>
                </p:oleObj>
              </mc:Choice>
              <mc:Fallback>
                <p:oleObj name="Picture" r:id="rId3" imgW="2447640" imgH="1780200" progId="Word.Picture.8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4385" y="1258916"/>
                        <a:ext cx="6324600" cy="459784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tx2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508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DC8F7-9EF8-49F7-888B-D7950979A525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Ergonomics Process Plan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Identification</a:t>
            </a:r>
          </a:p>
          <a:p>
            <a:pPr lvl="1"/>
            <a:r>
              <a:rPr lang="en-US" dirty="0" smtClean="0"/>
              <a:t>Work-related MSDs and risk factors</a:t>
            </a:r>
          </a:p>
          <a:p>
            <a:r>
              <a:rPr lang="en-US" dirty="0" smtClean="0"/>
              <a:t>Analysis</a:t>
            </a:r>
          </a:p>
          <a:p>
            <a:pPr lvl="1"/>
            <a:r>
              <a:rPr lang="en-US" dirty="0" smtClean="0"/>
              <a:t>Ergonomic exposure assessment</a:t>
            </a:r>
          </a:p>
          <a:p>
            <a:pPr lvl="1"/>
            <a:r>
              <a:rPr lang="en-US" dirty="0" smtClean="0"/>
              <a:t>Worker injury and survey reports</a:t>
            </a:r>
          </a:p>
          <a:p>
            <a:r>
              <a:rPr lang="en-US" dirty="0" smtClean="0"/>
              <a:t>Develop solutions</a:t>
            </a:r>
          </a:p>
          <a:p>
            <a:r>
              <a:rPr lang="en-US" dirty="0" smtClean="0"/>
              <a:t>Implementation</a:t>
            </a:r>
          </a:p>
          <a:p>
            <a:r>
              <a:rPr lang="en-US" dirty="0" smtClean="0"/>
              <a:t>Evaluation</a:t>
            </a:r>
          </a:p>
          <a:p>
            <a:pPr lvl="1"/>
            <a:r>
              <a:rPr lang="en-US" dirty="0" smtClean="0"/>
              <a:t>Occurs several months after implementation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DC8F7-9EF8-49F7-888B-D7950979A525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Methods Continued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eaLnBrk="1" hangingPunct="1"/>
            <a:endParaRPr lang="en-US" dirty="0" smtClean="0">
              <a:sym typeface="Wingdings" pitchFamily="2" charset="2"/>
            </a:endParaRPr>
          </a:p>
          <a:p>
            <a:pPr eaLnBrk="1" hangingPunct="1"/>
            <a:r>
              <a:rPr lang="en-US" dirty="0" smtClean="0">
                <a:sym typeface="Wingdings" pitchFamily="2" charset="2"/>
              </a:rPr>
              <a:t>Baseline and follow-up data collected</a:t>
            </a:r>
          </a:p>
          <a:p>
            <a:pPr lvl="1" eaLnBrk="1" hangingPunct="1"/>
            <a:r>
              <a:rPr lang="en-US" dirty="0" smtClean="0">
                <a:sym typeface="Wingdings" pitchFamily="2" charset="2"/>
              </a:rPr>
              <a:t>Company injury data</a:t>
            </a:r>
          </a:p>
          <a:p>
            <a:pPr lvl="1" eaLnBrk="1" hangingPunct="1"/>
            <a:r>
              <a:rPr lang="en-US" dirty="0" smtClean="0">
                <a:sym typeface="Wingdings" pitchFamily="2" charset="2"/>
              </a:rPr>
              <a:t>Musculoskeletal symptom surveys</a:t>
            </a:r>
          </a:p>
          <a:p>
            <a:pPr lvl="1" eaLnBrk="1" hangingPunct="1"/>
            <a:r>
              <a:rPr lang="en-US" b="1" dirty="0" smtClean="0">
                <a:sym typeface="Wingdings" pitchFamily="2" charset="2"/>
              </a:rPr>
              <a:t>Workplace exposure assessments</a:t>
            </a:r>
          </a:p>
          <a:p>
            <a:endParaRPr lang="en-US" dirty="0"/>
          </a:p>
        </p:txBody>
      </p:sp>
      <p:pic>
        <p:nvPicPr>
          <p:cNvPr id="5" name="Content Placeholder 4" descr="PPTDB8.pn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rcRect l="15094" r="16981" b="37442"/>
          <a:stretch>
            <a:fillRect/>
          </a:stretch>
        </p:blipFill>
        <p:spPr>
          <a:xfrm>
            <a:off x="5257800" y="1368963"/>
            <a:ext cx="3200400" cy="4117437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CEA16-653A-4CF4-8AA6-73CED703B9AB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Workplace Exposure Assessments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US" dirty="0" smtClean="0"/>
              <a:t>Rodgers Fatigue Index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US" dirty="0" smtClean="0"/>
              <a:t>Hand Activity Level (HAL)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US" dirty="0" err="1" smtClean="0"/>
              <a:t>Ovako</a:t>
            </a:r>
            <a:r>
              <a:rPr lang="en-US" dirty="0" smtClean="0"/>
              <a:t> Working Posture Analysis (OWAS)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US" dirty="0" smtClean="0"/>
              <a:t>WISHA Lifting Analysis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US" dirty="0" smtClean="0"/>
              <a:t>Utah Compression Scale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DC8F7-9EF8-49F7-888B-D7950979A525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Utah Compression Scale</a:t>
            </a:r>
          </a:p>
        </p:txBody>
      </p:sp>
      <p:pic>
        <p:nvPicPr>
          <p:cNvPr id="2458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4419600" y="838200"/>
            <a:ext cx="4495800" cy="5029200"/>
          </a:xfrm>
          <a:noFill/>
        </p:spPr>
      </p:pic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228600" y="1828800"/>
            <a:ext cx="3429000" cy="4191000"/>
          </a:xfrm>
        </p:spPr>
        <p:txBody>
          <a:bodyPr/>
          <a:lstStyle/>
          <a:p>
            <a:pPr eaLnBrk="1" hangingPunct="1">
              <a:spcAft>
                <a:spcPts val="600"/>
              </a:spcAft>
            </a:pPr>
            <a:r>
              <a:rPr lang="en-US" dirty="0" smtClean="0"/>
              <a:t>Assesses 2 of 5 major risk factors for MSDs</a:t>
            </a:r>
          </a:p>
          <a:p>
            <a:pPr eaLnBrk="1" hangingPunct="1">
              <a:spcAft>
                <a:spcPts val="600"/>
              </a:spcAft>
            </a:pPr>
            <a:r>
              <a:rPr lang="en-US" dirty="0" smtClean="0"/>
              <a:t>3 force vectors (Muscle Force, UBW, L)</a:t>
            </a:r>
          </a:p>
          <a:p>
            <a:pPr eaLnBrk="1" hangingPunct="1">
              <a:spcAft>
                <a:spcPts val="600"/>
              </a:spcAft>
            </a:pPr>
            <a:r>
              <a:rPr lang="en-US" dirty="0" smtClean="0"/>
              <a:t>700 lb. acceptable limit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CEA16-653A-4CF4-8AA6-73CED703B9AB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Utah Compression Scale</a:t>
            </a:r>
            <a:endParaRPr lang="en-US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63332" y="1087595"/>
            <a:ext cx="6572250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/>
          <a:srcRect b="23404"/>
          <a:stretch>
            <a:fillRect/>
          </a:stretch>
        </p:blipFill>
        <p:spPr bwMode="auto">
          <a:xfrm>
            <a:off x="1371269" y="4184168"/>
            <a:ext cx="657225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DC8F7-9EF8-49F7-888B-D7950979A525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DP - Dog food to bottom shelf SPLICE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1143000" y="1423988"/>
            <a:ext cx="6858000" cy="4572000"/>
          </a:xfrm>
          <a:prstGeom prst="rect">
            <a:avLst/>
          </a:prstGeom>
        </p:spPr>
      </p:pic>
      <p:sp>
        <p:nvSpPr>
          <p:cNvPr id="256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Utah Example</a:t>
            </a:r>
          </a:p>
        </p:txBody>
      </p:sp>
      <p:pic>
        <p:nvPicPr>
          <p:cNvPr id="5" name="DP - Dog food to bottom shelf SPLICE.wmv">
            <a:hlinkClick r:id="" action="ppaction://media"/>
          </p:cNvPr>
          <p:cNvPicPr>
            <a:picLocks noRot="1"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1143000" y="1143000"/>
            <a:ext cx="6858000" cy="4572000"/>
          </a:xfrm>
          <a:prstGeom prst="rect">
            <a:avLst/>
          </a:prstGeom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DC8F7-9EF8-49F7-888B-D7950979A525}" type="slidenum">
              <a:rPr lang="en-US" smtClean="0"/>
              <a:pPr/>
              <a:t>19</a:t>
            </a:fld>
            <a:endParaRPr lang="en-US"/>
          </a:p>
        </p:txBody>
      </p:sp>
      <p:pic>
        <p:nvPicPr>
          <p:cNvPr id="9" name="DP - Dog food to bottom shelf SPLICE.wmv">
            <a:hlinkClick r:id="" action="ppaction://media"/>
          </p:cNvPr>
          <p:cNvPicPr>
            <a:picLocks noRot="1"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link="rId5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1143000" y="1143000"/>
            <a:ext cx="6858000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13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spcAft>
                <a:spcPts val="1800"/>
              </a:spcAft>
            </a:pPr>
            <a:r>
              <a:rPr lang="en-US" dirty="0" smtClean="0"/>
              <a:t>Identify common musculoskeletal disorders (MSDs) and risk factors for MSDs in the grocery industry</a:t>
            </a:r>
          </a:p>
          <a:p>
            <a:pPr lvl="0">
              <a:spcAft>
                <a:spcPts val="1800"/>
              </a:spcAft>
            </a:pPr>
            <a:r>
              <a:rPr lang="en-US" dirty="0" smtClean="0"/>
              <a:t>Explain how participatory ergonomics can be used as a solution to minimize MSDs in a medium-sized grocery store chain</a:t>
            </a:r>
          </a:p>
          <a:p>
            <a:pPr lvl="0">
              <a:spcAft>
                <a:spcPts val="1800"/>
              </a:spcAft>
            </a:pPr>
            <a:r>
              <a:rPr lang="en-US" dirty="0" smtClean="0"/>
              <a:t>Demonstrate ergonomic exposure assessment methods for use in grocery stores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DC8F7-9EF8-49F7-888B-D7950979A525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6055" y="1676400"/>
            <a:ext cx="8401822" cy="3872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5"/>
          <p:cNvSpPr txBox="1">
            <a:spLocks noChangeArrowheads="1"/>
          </p:cNvSpPr>
          <p:nvPr/>
        </p:nvSpPr>
        <p:spPr bwMode="auto">
          <a:xfrm>
            <a:off x="7086600" y="2057400"/>
            <a:ext cx="1219200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500" b="1" dirty="0"/>
              <a:t>150</a:t>
            </a:r>
          </a:p>
        </p:txBody>
      </p:sp>
      <p:sp>
        <p:nvSpPr>
          <p:cNvPr id="8" name="TextBox 6"/>
          <p:cNvSpPr txBox="1">
            <a:spLocks noChangeArrowheads="1"/>
          </p:cNvSpPr>
          <p:nvPr/>
        </p:nvSpPr>
        <p:spPr bwMode="auto">
          <a:xfrm>
            <a:off x="7086600" y="2667000"/>
            <a:ext cx="1219200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500" b="1" dirty="0"/>
              <a:t>37.5</a:t>
            </a:r>
          </a:p>
        </p:txBody>
      </p:sp>
      <p:sp>
        <p:nvSpPr>
          <p:cNvPr id="9" name="TextBox 7"/>
          <p:cNvSpPr txBox="1">
            <a:spLocks noChangeArrowheads="1"/>
          </p:cNvSpPr>
          <p:nvPr/>
        </p:nvSpPr>
        <p:spPr bwMode="auto">
          <a:xfrm>
            <a:off x="7086600" y="3200400"/>
            <a:ext cx="1295400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500" b="1" dirty="0"/>
              <a:t>37</a:t>
            </a:r>
          </a:p>
        </p:txBody>
      </p:sp>
      <p:sp>
        <p:nvSpPr>
          <p:cNvPr id="11" name="TextBox 8"/>
          <p:cNvSpPr txBox="1">
            <a:spLocks noChangeArrowheads="1"/>
          </p:cNvSpPr>
          <p:nvPr/>
        </p:nvSpPr>
        <p:spPr bwMode="auto">
          <a:xfrm>
            <a:off x="7086600" y="3733800"/>
            <a:ext cx="1295400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500" b="1" dirty="0"/>
              <a:t>90</a:t>
            </a:r>
          </a:p>
        </p:txBody>
      </p:sp>
      <p:sp>
        <p:nvSpPr>
          <p:cNvPr id="12" name="TextBox 9"/>
          <p:cNvSpPr txBox="1">
            <a:spLocks noChangeArrowheads="1"/>
          </p:cNvSpPr>
          <p:nvPr/>
        </p:nvSpPr>
        <p:spPr bwMode="auto">
          <a:xfrm>
            <a:off x="7086600" y="4343400"/>
            <a:ext cx="1295400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500" b="1" dirty="0"/>
              <a:t>1.0</a:t>
            </a:r>
          </a:p>
        </p:txBody>
      </p:sp>
      <p:sp>
        <p:nvSpPr>
          <p:cNvPr id="266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Utah Example	</a:t>
            </a:r>
          </a:p>
        </p:txBody>
      </p:sp>
      <p:pic>
        <p:nvPicPr>
          <p:cNvPr id="20" name="Picture 19" descr="DSC0008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67000" y="2112036"/>
            <a:ext cx="3962400" cy="2971800"/>
          </a:xfrm>
          <a:prstGeom prst="rect">
            <a:avLst/>
          </a:prstGeom>
          <a:ln w="76200">
            <a:solidFill>
              <a:schemeClr val="tx1"/>
            </a:solidFill>
          </a:ln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DC8F7-9EF8-49F7-888B-D7950979A525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1" grpId="0"/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Utah Example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DC8F7-9EF8-49F7-888B-D7950979A525}" type="slidenum">
              <a:rPr lang="en-US" smtClean="0"/>
              <a:pPr/>
              <a:t>21</a:t>
            </a:fld>
            <a:endParaRPr lang="en-US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 b="23404"/>
          <a:stretch>
            <a:fillRect/>
          </a:stretch>
        </p:blipFill>
        <p:spPr bwMode="auto">
          <a:xfrm>
            <a:off x="482815" y="2208348"/>
            <a:ext cx="8254342" cy="2583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10"/>
          <p:cNvSpPr txBox="1">
            <a:spLocks noChangeArrowheads="1"/>
          </p:cNvSpPr>
          <p:nvPr/>
        </p:nvSpPr>
        <p:spPr bwMode="auto">
          <a:xfrm>
            <a:off x="4537494" y="2649747"/>
            <a:ext cx="803694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500" b="1" dirty="0"/>
              <a:t>150</a:t>
            </a:r>
          </a:p>
        </p:txBody>
      </p:sp>
      <p:sp>
        <p:nvSpPr>
          <p:cNvPr id="8" name="TextBox 11"/>
          <p:cNvSpPr txBox="1">
            <a:spLocks noChangeArrowheads="1"/>
          </p:cNvSpPr>
          <p:nvPr/>
        </p:nvSpPr>
        <p:spPr bwMode="auto">
          <a:xfrm>
            <a:off x="5599718" y="2631649"/>
            <a:ext cx="1005232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500" b="1" dirty="0"/>
              <a:t>1.0</a:t>
            </a:r>
          </a:p>
        </p:txBody>
      </p:sp>
      <p:sp>
        <p:nvSpPr>
          <p:cNvPr id="9" name="TextBox 12"/>
          <p:cNvSpPr txBox="1">
            <a:spLocks noChangeArrowheads="1"/>
          </p:cNvSpPr>
          <p:nvPr/>
        </p:nvSpPr>
        <p:spPr bwMode="auto">
          <a:xfrm>
            <a:off x="4375185" y="3175114"/>
            <a:ext cx="1292358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500" b="1" dirty="0"/>
              <a:t>37.5</a:t>
            </a:r>
          </a:p>
        </p:txBody>
      </p:sp>
      <p:sp>
        <p:nvSpPr>
          <p:cNvPr id="10" name="Rectangle 13"/>
          <p:cNvSpPr>
            <a:spLocks noChangeArrowheads="1"/>
          </p:cNvSpPr>
          <p:nvPr/>
        </p:nvSpPr>
        <p:spPr bwMode="auto">
          <a:xfrm>
            <a:off x="5791200" y="3183147"/>
            <a:ext cx="852832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500" b="1" dirty="0"/>
              <a:t>37</a:t>
            </a:r>
          </a:p>
        </p:txBody>
      </p:sp>
      <p:sp>
        <p:nvSpPr>
          <p:cNvPr id="11" name="TextBox 14"/>
          <p:cNvSpPr txBox="1">
            <a:spLocks noChangeArrowheads="1"/>
          </p:cNvSpPr>
          <p:nvPr/>
        </p:nvSpPr>
        <p:spPr bwMode="auto">
          <a:xfrm>
            <a:off x="4366398" y="3721545"/>
            <a:ext cx="1001269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500" b="1" dirty="0"/>
              <a:t>150</a:t>
            </a:r>
          </a:p>
        </p:txBody>
      </p:sp>
      <p:sp>
        <p:nvSpPr>
          <p:cNvPr id="12" name="TextBox 15"/>
          <p:cNvSpPr txBox="1">
            <a:spLocks noChangeArrowheads="1"/>
          </p:cNvSpPr>
          <p:nvPr/>
        </p:nvSpPr>
        <p:spPr bwMode="auto">
          <a:xfrm>
            <a:off x="5712124" y="3722923"/>
            <a:ext cx="1353694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500" b="1" dirty="0"/>
              <a:t>37.5</a:t>
            </a:r>
          </a:p>
        </p:txBody>
      </p:sp>
      <p:sp>
        <p:nvSpPr>
          <p:cNvPr id="13" name="TextBox 16"/>
          <p:cNvSpPr txBox="1">
            <a:spLocks noChangeArrowheads="1"/>
          </p:cNvSpPr>
          <p:nvPr/>
        </p:nvSpPr>
        <p:spPr bwMode="auto">
          <a:xfrm>
            <a:off x="7377255" y="2597143"/>
            <a:ext cx="936426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500" b="1" dirty="0"/>
              <a:t>450</a:t>
            </a:r>
          </a:p>
        </p:txBody>
      </p:sp>
      <p:sp>
        <p:nvSpPr>
          <p:cNvPr id="14" name="TextBox 16"/>
          <p:cNvSpPr txBox="1">
            <a:spLocks noChangeArrowheads="1"/>
          </p:cNvSpPr>
          <p:nvPr/>
        </p:nvSpPr>
        <p:spPr bwMode="auto">
          <a:xfrm>
            <a:off x="7218870" y="3143574"/>
            <a:ext cx="1229870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500" b="1" dirty="0"/>
              <a:t>693.75</a:t>
            </a:r>
          </a:p>
        </p:txBody>
      </p:sp>
      <p:sp>
        <p:nvSpPr>
          <p:cNvPr id="16" name="TextBox 16"/>
          <p:cNvSpPr txBox="1">
            <a:spLocks noChangeArrowheads="1"/>
          </p:cNvSpPr>
          <p:nvPr/>
        </p:nvSpPr>
        <p:spPr bwMode="auto">
          <a:xfrm>
            <a:off x="7391543" y="3708845"/>
            <a:ext cx="936426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500" b="1" dirty="0"/>
              <a:t>90</a:t>
            </a: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7027653" y="4251891"/>
            <a:ext cx="1610870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500" b="1" dirty="0">
                <a:solidFill>
                  <a:srgbClr val="FF0000"/>
                </a:solidFill>
              </a:rPr>
              <a:t>1233.75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6" grpId="0"/>
      <p:bldP spid="1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Conclusion</a:t>
            </a:r>
          </a:p>
        </p:txBody>
      </p:sp>
      <p:pic>
        <p:nvPicPr>
          <p:cNvPr id="5" name="Content Placeholder 4" descr="DP - zoomed out view of on sale meat in meat room #2 2009-08-27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457200" y="2196306"/>
            <a:ext cx="4038600" cy="3028950"/>
          </a:xfrm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eaLnBrk="1" hangingPunct="1"/>
            <a:endParaRPr lang="en-US" dirty="0" smtClean="0"/>
          </a:p>
          <a:p>
            <a:pPr eaLnBrk="1" hangingPunct="1"/>
            <a:r>
              <a:rPr lang="en-US" dirty="0" smtClean="0"/>
              <a:t>Study still in progress…</a:t>
            </a:r>
          </a:p>
          <a:p>
            <a:pPr eaLnBrk="1" hangingPunct="1"/>
            <a:endParaRPr lang="en-US" dirty="0" smtClean="0"/>
          </a:p>
          <a:p>
            <a:pPr eaLnBrk="1" hangingPunct="1"/>
            <a:r>
              <a:rPr lang="en-US" dirty="0" smtClean="0"/>
              <a:t>Expect to see improvement in safety and reduction of MSD risk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CEA16-653A-4CF4-8AA6-73CED703B9AB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Acknowledgements</a:t>
            </a:r>
          </a:p>
        </p:txBody>
      </p:sp>
      <p:sp>
        <p:nvSpPr>
          <p:cNvPr id="2867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This project was funded by Washington State Department of Labor &amp; Industries Safety and Health Investments Project</a:t>
            </a:r>
          </a:p>
          <a:p>
            <a:pPr lvl="1"/>
            <a:r>
              <a:rPr lang="en-US" dirty="0" smtClean="0"/>
              <a:t>SHIP Grant 2008XH00097 </a:t>
            </a:r>
          </a:p>
          <a:p>
            <a:pPr lvl="1"/>
            <a:r>
              <a:rPr lang="en-US" dirty="0" smtClean="0"/>
              <a:t>SHIP Grant 2009XH00128</a:t>
            </a:r>
          </a:p>
          <a:p>
            <a:r>
              <a:rPr lang="en-US" dirty="0" smtClean="0"/>
              <a:t>Yoke’s Fresh Markets</a:t>
            </a:r>
          </a:p>
          <a:p>
            <a:pPr lvl="1"/>
            <a:r>
              <a:rPr lang="en-US" dirty="0" smtClean="0"/>
              <a:t>Management</a:t>
            </a:r>
          </a:p>
          <a:p>
            <a:pPr lvl="1"/>
            <a:r>
              <a:rPr lang="en-US" dirty="0" smtClean="0"/>
              <a:t>Workers</a:t>
            </a:r>
          </a:p>
        </p:txBody>
      </p:sp>
      <p:pic>
        <p:nvPicPr>
          <p:cNvPr id="4" name="Picture 3" descr="Yokes Deer Park Store Fron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29200" y="3174534"/>
            <a:ext cx="3200400" cy="2286000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DC8F7-9EF8-49F7-888B-D7950979A525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634" name="Text Box 3"/>
          <p:cNvSpPr txBox="1">
            <a:spLocks noChangeArrowheads="1"/>
          </p:cNvSpPr>
          <p:nvPr/>
        </p:nvSpPr>
        <p:spPr bwMode="auto">
          <a:xfrm>
            <a:off x="1752600" y="2438400"/>
            <a:ext cx="5562600" cy="118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72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orte" pitchFamily="66" charset="0"/>
                <a:cs typeface="Arial" charset="0"/>
              </a:rPr>
              <a:t>Questions?</a:t>
            </a:r>
            <a:endParaRPr lang="en-US" sz="7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orte" pitchFamily="66" charset="0"/>
              <a:cs typeface="Arial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4714E9A-8220-432D-8E89-4A88F5F8CB4A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Musculoskeletal Disorders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MSDs in the workplace</a:t>
            </a:r>
          </a:p>
          <a:p>
            <a:pPr lvl="1"/>
            <a:r>
              <a:rPr lang="en-US" dirty="0" smtClean="0"/>
              <a:t>Examples</a:t>
            </a:r>
          </a:p>
          <a:p>
            <a:pPr lvl="2"/>
            <a:r>
              <a:rPr lang="en-US" dirty="0" smtClean="0"/>
              <a:t>Rotator cuff tear</a:t>
            </a:r>
          </a:p>
          <a:p>
            <a:pPr lvl="2"/>
            <a:r>
              <a:rPr lang="en-US" dirty="0" smtClean="0"/>
              <a:t>Carpal tunnel syndrome</a:t>
            </a:r>
          </a:p>
          <a:p>
            <a:pPr lvl="2"/>
            <a:r>
              <a:rPr lang="en-US" dirty="0" smtClean="0"/>
              <a:t>Muscle strains</a:t>
            </a:r>
          </a:p>
          <a:p>
            <a:pPr lvl="1"/>
            <a:r>
              <a:rPr lang="en-US" dirty="0" smtClean="0"/>
              <a:t>Account for highest % of L&amp;I compensation &amp; disability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5" name="Picture 9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2196306"/>
            <a:ext cx="4038600" cy="30289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CEA16-653A-4CF4-8AA6-73CED703B9AB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MSDs in the Grocery Industry</a:t>
            </a:r>
          </a:p>
        </p:txBody>
      </p:sp>
      <p:sp>
        <p:nvSpPr>
          <p:cNvPr id="1024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spcAft>
                <a:spcPts val="600"/>
              </a:spcAft>
            </a:pPr>
            <a:r>
              <a:rPr lang="en-US" sz="2500" u="sng" dirty="0" smtClean="0"/>
              <a:t>National:</a:t>
            </a:r>
            <a:r>
              <a:rPr lang="en-US" sz="2500" dirty="0" smtClean="0"/>
              <a:t> Strategic goal #1 for NORA</a:t>
            </a:r>
            <a:endParaRPr lang="en-US" sz="2500" u="sng" dirty="0" smtClean="0"/>
          </a:p>
          <a:p>
            <a:pPr>
              <a:spcAft>
                <a:spcPts val="600"/>
              </a:spcAft>
            </a:pPr>
            <a:r>
              <a:rPr lang="en-US" sz="2500" u="sng" dirty="0" smtClean="0"/>
              <a:t>Washington</a:t>
            </a:r>
            <a:r>
              <a:rPr lang="en-US" sz="2500" dirty="0" smtClean="0"/>
              <a:t>: Compensation rate for grocery industry is 1.8x state rate</a:t>
            </a:r>
          </a:p>
          <a:p>
            <a:r>
              <a:rPr lang="en-US" sz="2500" u="sng" dirty="0" smtClean="0"/>
              <a:t>Local</a:t>
            </a:r>
            <a:r>
              <a:rPr lang="en-US" sz="2500" dirty="0" smtClean="0"/>
              <a:t>: Small to medium-sized chains most at risk due to lack of resources/ funds for training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5" name="Picture 4" descr="courtesy_clerk_job_descriptio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55344" y="1480784"/>
            <a:ext cx="2891632" cy="4344991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CEA16-653A-4CF4-8AA6-73CED703B9AB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Risk Factors Associated with MSDs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Heavy lifting</a:t>
            </a:r>
          </a:p>
          <a:p>
            <a:r>
              <a:rPr lang="en-US" dirty="0" smtClean="0"/>
              <a:t>Awkward postures (e.g. chicken wing)</a:t>
            </a:r>
          </a:p>
          <a:p>
            <a:r>
              <a:rPr lang="en-US" dirty="0" smtClean="0"/>
              <a:t>Static postures</a:t>
            </a:r>
          </a:p>
          <a:p>
            <a:r>
              <a:rPr lang="en-US" dirty="0" smtClean="0"/>
              <a:t>Forceful hand exertions</a:t>
            </a:r>
          </a:p>
          <a:p>
            <a:r>
              <a:rPr lang="en-US" dirty="0" smtClean="0"/>
              <a:t>High repetition</a:t>
            </a:r>
          </a:p>
          <a:p>
            <a:r>
              <a:rPr lang="en-US" dirty="0" smtClean="0"/>
              <a:t>Hand-arm vibration</a:t>
            </a:r>
          </a:p>
          <a:p>
            <a:r>
              <a:rPr lang="en-US" dirty="0" smtClean="0"/>
              <a:t>Fatigue</a:t>
            </a:r>
          </a:p>
          <a:p>
            <a:r>
              <a:rPr lang="en-US" dirty="0" smtClean="0"/>
              <a:t>USUALLY OCCUR IN COMBINATIONS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DC8F7-9EF8-49F7-888B-D7950979A525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Grocery Industry Specific Tasks</a:t>
            </a:r>
            <a:endParaRPr lang="en-US" dirty="0"/>
          </a:p>
        </p:txBody>
      </p:sp>
      <p:pic>
        <p:nvPicPr>
          <p:cNvPr id="4" name="reps - cashiering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1524000" y="1423988"/>
            <a:ext cx="6096000" cy="4572000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DC8F7-9EF8-49F7-888B-D7950979A525}" type="slidenum">
              <a:rPr lang="en-US" smtClean="0"/>
              <a:pPr/>
              <a:t>6</a:t>
            </a:fld>
            <a:endParaRPr lang="en-US"/>
          </a:p>
        </p:txBody>
      </p:sp>
      <p:pic>
        <p:nvPicPr>
          <p:cNvPr id="6" name="reps - cashiering.wmv">
            <a:hlinkClick r:id="" action="ppaction://media"/>
          </p:cNvPr>
          <p:cNvPicPr>
            <a:picLocks noRot="1"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1524000" y="1143000"/>
            <a:ext cx="6096000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13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Grocery Industry Specific Tasks</a:t>
            </a:r>
            <a:endParaRPr lang="en-US" dirty="0"/>
          </a:p>
        </p:txBody>
      </p:sp>
      <p:pic>
        <p:nvPicPr>
          <p:cNvPr id="4" name="awk post - LFB dough lift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1524000" y="1423988"/>
            <a:ext cx="6096000" cy="4572000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DC8F7-9EF8-49F7-888B-D7950979A525}" type="slidenum">
              <a:rPr lang="en-US" smtClean="0"/>
              <a:pPr/>
              <a:t>7</a:t>
            </a:fld>
            <a:endParaRPr lang="en-US"/>
          </a:p>
        </p:txBody>
      </p:sp>
      <p:pic>
        <p:nvPicPr>
          <p:cNvPr id="6" name="awk post - LFB dough lift.wmv">
            <a:hlinkClick r:id="" action="ppaction://media"/>
          </p:cNvPr>
          <p:cNvPicPr>
            <a:picLocks noRot="1"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1524000" y="1143000"/>
            <a:ext cx="6096000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13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Grocery Industry Specific Tasks</a:t>
            </a:r>
            <a:endParaRPr lang="en-US" dirty="0"/>
          </a:p>
        </p:txBody>
      </p:sp>
      <p:pic>
        <p:nvPicPr>
          <p:cNvPr id="4" name="lifting -  oh dog food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1524000" y="1423988"/>
            <a:ext cx="6096000" cy="4572000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DC8F7-9EF8-49F7-888B-D7950979A525}" type="slidenum">
              <a:rPr lang="en-US" smtClean="0"/>
              <a:pPr/>
              <a:t>8</a:t>
            </a:fld>
            <a:endParaRPr lang="en-US"/>
          </a:p>
        </p:txBody>
      </p:sp>
      <p:pic>
        <p:nvPicPr>
          <p:cNvPr id="6" name="lifting -  oh dog food.wmv">
            <a:hlinkClick r:id="" action="ppaction://media"/>
          </p:cNvPr>
          <p:cNvPicPr>
            <a:picLocks noRot="1"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1524000" y="1143000"/>
            <a:ext cx="6096000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13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Possible Solution</a:t>
            </a:r>
          </a:p>
        </p:txBody>
      </p:sp>
      <p:pic>
        <p:nvPicPr>
          <p:cNvPr id="7" name="Content Placeholder 6" descr="2009-09-14 IT Dairy stocking milk C2_0001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2194808"/>
            <a:ext cx="4038600" cy="3031946"/>
          </a:xfrm>
        </p:spPr>
      </p:pic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Implement a participatory ergonomic program</a:t>
            </a:r>
          </a:p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CEA16-653A-4CF4-8AA6-73CED703B9AB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13906</TotalTime>
  <Words>495</Words>
  <Application>Microsoft Macintosh PowerPoint</Application>
  <PresentationFormat>On-screen Show (4:3)</PresentationFormat>
  <Paragraphs>160</Paragraphs>
  <Slides>24</Slides>
  <Notes>18</Notes>
  <HiddenSlides>0</HiddenSlides>
  <MMClips>9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6" baseType="lpstr">
      <vt:lpstr>Default Design</vt:lpstr>
      <vt:lpstr>Picture</vt:lpstr>
      <vt:lpstr>Implementing Participatory Ergonomics  in the Grocery Industry  </vt:lpstr>
      <vt:lpstr>Objectives</vt:lpstr>
      <vt:lpstr>Musculoskeletal Disorders</vt:lpstr>
      <vt:lpstr>MSDs in the Grocery Industry</vt:lpstr>
      <vt:lpstr>Risk Factors Associated with MSDs</vt:lpstr>
      <vt:lpstr>Grocery Industry Specific Tasks</vt:lpstr>
      <vt:lpstr>Grocery Industry Specific Tasks</vt:lpstr>
      <vt:lpstr>Grocery Industry Specific Tasks</vt:lpstr>
      <vt:lpstr>Possible Solution</vt:lpstr>
      <vt:lpstr>Participatory Ergonomics Program</vt:lpstr>
      <vt:lpstr>Purpose</vt:lpstr>
      <vt:lpstr>Methods</vt:lpstr>
      <vt:lpstr>Ergonomics Process Plan</vt:lpstr>
      <vt:lpstr>Ergonomics Process Plan</vt:lpstr>
      <vt:lpstr>Methods Continued</vt:lpstr>
      <vt:lpstr>Workplace Exposure Assessments</vt:lpstr>
      <vt:lpstr>Utah Compression Scale</vt:lpstr>
      <vt:lpstr>Utah Compression Scale</vt:lpstr>
      <vt:lpstr>Utah Example</vt:lpstr>
      <vt:lpstr>Utah Example </vt:lpstr>
      <vt:lpstr>Utah Example</vt:lpstr>
      <vt:lpstr>Conclusion</vt:lpstr>
      <vt:lpstr>Acknowledgements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Dan Anton</dc:creator>
  <cp:lastModifiedBy>Dan Anton</cp:lastModifiedBy>
  <cp:revision>98</cp:revision>
  <dcterms:created xsi:type="dcterms:W3CDTF">2007-05-17T20:31:56Z</dcterms:created>
  <dcterms:modified xsi:type="dcterms:W3CDTF">2013-04-04T17:42:32Z</dcterms:modified>
</cp:coreProperties>
</file>