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87" r:id="rId3"/>
    <p:sldId id="273" r:id="rId4"/>
    <p:sldId id="279" r:id="rId5"/>
    <p:sldId id="274" r:id="rId6"/>
    <p:sldId id="281" r:id="rId7"/>
    <p:sldId id="286" r:id="rId8"/>
    <p:sldId id="282" r:id="rId9"/>
    <p:sldId id="283" r:id="rId10"/>
    <p:sldId id="284" r:id="rId11"/>
    <p:sldId id="277" r:id="rId12"/>
    <p:sldId id="271" r:id="rId13"/>
    <p:sldId id="276" r:id="rId14"/>
    <p:sldId id="270" r:id="rId15"/>
    <p:sldId id="278" r:id="rId16"/>
    <p:sldId id="28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177" autoAdjust="0"/>
  </p:normalViewPr>
  <p:slideViewPr>
    <p:cSldViewPr>
      <p:cViewPr varScale="1">
        <p:scale>
          <a:sx n="76" d="100"/>
          <a:sy n="76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83D4-F867-4FC9-B90B-5ACEBB4632BB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13D06-592E-46B6-94FE-DBDF01B0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8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6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r>
              <a:rPr lang="en-US" baseline="0" dirty="0" smtClean="0"/>
              <a:t> the reach. Use mechanical assistance. Team lift if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“power zone” for lifting is close to the body and between knuckle and shoulder height – like the strike</a:t>
            </a:r>
            <a:r>
              <a:rPr lang="en-US" baseline="0" dirty="0" smtClean="0"/>
              <a:t> zone in baseball.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click to open up</a:t>
            </a:r>
            <a:r>
              <a:rPr lang="en-US" baseline="0" dirty="0" smtClean="0"/>
              <a:t>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braces may offer temporary pain relief but there is also a risk ... Wear your brace only as prescribed by your doctor.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picture is called golfer 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picture: if there is not a good grip on the load, tilt the load to get a good handle on the load.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2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Ways</a:t>
            </a:r>
            <a:r>
              <a:rPr lang="en-US" baseline="0" dirty="0" smtClean="0"/>
              <a:t> to help reduce back injuries.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3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difference size and shape of boxes and have the class practice lifting techniques</a:t>
            </a:r>
            <a:r>
              <a:rPr lang="en-US" baseline="0" dirty="0" smtClean="0"/>
              <a:t>. This is a great hands-on learning opportunity for the class to teach each other and discuss the right and wrong ways of lifting.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5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class answer the learning objectives. It will help them prepare for the test at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someone in the class feels comfortable to read the learning objectives.</a:t>
            </a:r>
          </a:p>
          <a:p>
            <a:r>
              <a:rPr lang="en-US" baseline="0" dirty="0" smtClean="0"/>
              <a:t>Also, remind the class that the learning objectives will be reviewed after this lesson.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Raise of hands,</a:t>
            </a:r>
            <a:r>
              <a:rPr lang="en-US" baseline="0" dirty="0" smtClean="0"/>
              <a:t> how many have had back pain, missed worked from it? Does not matter what type of work you do, everyone needs to pay attention to their back. </a:t>
            </a:r>
          </a:p>
          <a:p>
            <a:r>
              <a:rPr lang="en-US" baseline="0" dirty="0" smtClean="0"/>
              <a:t>The main reason for back injuries is overexertion.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Overexertion</a:t>
            </a:r>
            <a:r>
              <a:rPr lang="en-US" baseline="0" dirty="0" smtClean="0"/>
              <a:t> injuries may lead to the most common injures: sprains and strains.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causes of back injury can be a combination</a:t>
            </a:r>
            <a:r>
              <a:rPr lang="en-US" baseline="0" dirty="0" smtClean="0"/>
              <a:t> of all above.</a:t>
            </a:r>
          </a:p>
          <a:p>
            <a:r>
              <a:rPr lang="en-US" baseline="0" dirty="0" smtClean="0"/>
              <a:t>Prevention for strengthening of the back is to strengthening your core.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7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lifting boxes pay attention to: Twisting, Heavy Lifting, Frequent Lifting, and Awkward Lifting, all may lead to back injuries. </a:t>
            </a:r>
          </a:p>
          <a:p>
            <a:r>
              <a:rPr lang="en-US" dirty="0" smtClean="0"/>
              <a:t>Now,</a:t>
            </a:r>
            <a:r>
              <a:rPr lang="en-US" baseline="0" dirty="0" smtClean="0"/>
              <a:t> </a:t>
            </a:r>
            <a:r>
              <a:rPr lang="en-US" dirty="0" smtClean="0"/>
              <a:t>go</a:t>
            </a:r>
            <a:r>
              <a:rPr lang="en-US" baseline="0" dirty="0" smtClean="0"/>
              <a:t> </a:t>
            </a:r>
            <a:r>
              <a:rPr lang="en-US" baseline="0" dirty="0" smtClean="0"/>
              <a:t>into a little more detail of each.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2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Twisting:</a:t>
            </a:r>
            <a:r>
              <a:rPr lang="en-US" baseline="0" dirty="0" smtClean="0"/>
              <a:t> You want to make sure you are right in front of the load you are lifting. Twisting may lead to back injuries.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Ways</a:t>
            </a:r>
            <a:r>
              <a:rPr lang="en-US" baseline="0" dirty="0" smtClean="0"/>
              <a:t> to reduce lifting heavy 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important to remember that job rotation alone does not change the risk factors present in the workplace.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3D06-592E-46B6-94FE-DBDF01B0AA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7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82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00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4FD6-78BC-4A5E-B029-9682CC00D2F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7FFD58-09A2-4FFE-9F36-C4AAA796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RuhroEh31i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16" y="92820"/>
            <a:ext cx="4876800" cy="417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352800"/>
            <a:ext cx="6324600" cy="1828800"/>
          </a:xfrm>
        </p:spPr>
        <p:txBody>
          <a:bodyPr/>
          <a:lstStyle/>
          <a:p>
            <a:r>
              <a:rPr lang="en-US" b="1" dirty="0" smtClean="0"/>
              <a:t>BACK SAFETY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2925" y="6320160"/>
            <a:ext cx="762000" cy="385440"/>
          </a:xfrm>
        </p:spPr>
        <p:txBody>
          <a:bodyPr/>
          <a:lstStyle/>
          <a:p>
            <a:r>
              <a:rPr lang="en-US" dirty="0" smtClean="0"/>
              <a:t>EHS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0110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820"/>
            <a:ext cx="847725" cy="28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5415505"/>
            <a:ext cx="350550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875183"/>
            <a:ext cx="6591985" cy="4495800"/>
          </a:xfrm>
        </p:spPr>
        <p:txBody>
          <a:bodyPr>
            <a:normAutofit/>
          </a:bodyPr>
          <a:lstStyle/>
          <a:p>
            <a:pPr marL="576263" indent="-576263"/>
            <a:r>
              <a:rPr lang="en-US" altLang="en-US" sz="3200" dirty="0">
                <a:solidFill>
                  <a:srgbClr val="AA7607"/>
                </a:solidFill>
                <a:latin typeface="Georgia" panose="02040502050405020303" pitchFamily="18" charset="0"/>
              </a:rPr>
              <a:t>Use Mechanical Assistance</a:t>
            </a:r>
          </a:p>
          <a:p>
            <a:pPr marL="576263" indent="-576263">
              <a:spcBef>
                <a:spcPts val="1200"/>
              </a:spcBef>
            </a:pPr>
            <a:r>
              <a:rPr lang="en-US" altLang="en-US" sz="3200" dirty="0">
                <a:solidFill>
                  <a:srgbClr val="AA7607"/>
                </a:solidFill>
                <a:latin typeface="Georgia" panose="02040502050405020303" pitchFamily="18" charset="0"/>
              </a:rPr>
              <a:t>Reduce Package Size</a:t>
            </a:r>
          </a:p>
          <a:p>
            <a:pPr marL="576263" indent="-576263">
              <a:spcBef>
                <a:spcPts val="1200"/>
              </a:spcBef>
            </a:pPr>
            <a:r>
              <a:rPr lang="en-US" altLang="en-US" sz="3200" dirty="0">
                <a:solidFill>
                  <a:srgbClr val="AA7607"/>
                </a:solidFill>
                <a:latin typeface="Georgia" panose="02040502050405020303" pitchFamily="18" charset="0"/>
              </a:rPr>
              <a:t>Reduce Shelf Depth</a:t>
            </a:r>
          </a:p>
          <a:p>
            <a:pPr marL="576263" indent="-576263">
              <a:spcBef>
                <a:spcPts val="1200"/>
              </a:spcBef>
            </a:pPr>
            <a:r>
              <a:rPr lang="en-US" altLang="en-US" sz="3200" dirty="0" smtClean="0">
                <a:solidFill>
                  <a:srgbClr val="AA7607"/>
                </a:solidFill>
                <a:latin typeface="Georgia" panose="02040502050405020303" pitchFamily="18" charset="0"/>
              </a:rPr>
              <a:t>Remove </a:t>
            </a:r>
            <a:r>
              <a:rPr lang="en-US" altLang="en-US" sz="3200" dirty="0">
                <a:solidFill>
                  <a:srgbClr val="AA7607"/>
                </a:solidFill>
                <a:latin typeface="Georgia" panose="02040502050405020303" pitchFamily="18" charset="0"/>
              </a:rPr>
              <a:t>Obstacles</a:t>
            </a:r>
          </a:p>
          <a:p>
            <a:pPr marL="576263" indent="-576263">
              <a:spcBef>
                <a:spcPts val="1200"/>
              </a:spcBef>
            </a:pPr>
            <a:r>
              <a:rPr lang="en-US" altLang="en-US" sz="3200" dirty="0" smtClean="0">
                <a:solidFill>
                  <a:srgbClr val="AA7607"/>
                </a:solidFill>
                <a:latin typeface="Georgia" panose="02040502050405020303" pitchFamily="18" charset="0"/>
              </a:rPr>
              <a:t>Team Lifting</a:t>
            </a:r>
          </a:p>
          <a:p>
            <a:pPr marL="576263" indent="-576263">
              <a:spcBef>
                <a:spcPts val="1200"/>
              </a:spcBef>
            </a:pPr>
            <a:r>
              <a:rPr lang="en-US" altLang="en-US" sz="3200" dirty="0">
                <a:solidFill>
                  <a:srgbClr val="AA7607"/>
                </a:solidFill>
                <a:latin typeface="Georgia" panose="02040502050405020303" pitchFamily="18" charset="0"/>
              </a:rPr>
              <a:t>Job Rotation </a:t>
            </a:r>
          </a:p>
          <a:p>
            <a:pPr marL="576263" indent="-576263">
              <a:spcBef>
                <a:spcPts val="1200"/>
              </a:spcBef>
            </a:pPr>
            <a:r>
              <a:rPr lang="en-US" altLang="en-US" sz="3200" dirty="0" smtClean="0">
                <a:solidFill>
                  <a:srgbClr val="AA7607"/>
                </a:solidFill>
                <a:latin typeface="Georgia" panose="02040502050405020303" pitchFamily="18" charset="0"/>
              </a:rPr>
              <a:t>Slide </a:t>
            </a:r>
            <a:r>
              <a:rPr lang="en-US" altLang="en-US" sz="3200" dirty="0">
                <a:solidFill>
                  <a:srgbClr val="AA7607"/>
                </a:solidFill>
                <a:latin typeface="Georgia" panose="02040502050405020303" pitchFamily="18" charset="0"/>
              </a:rPr>
              <a:t>Closer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2548" y="2819400"/>
            <a:ext cx="2861852" cy="3581400"/>
          </a:xfrm>
          <a:prstGeom prst="rect">
            <a:avLst/>
          </a:prstGeom>
          <a:ln w="38100">
            <a:noFill/>
          </a:ln>
          <a:effectLst>
            <a:softEdge rad="381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199" y="624907"/>
            <a:ext cx="6934201" cy="74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Georgia" panose="02040502050405020303" pitchFamily="18" charset="0"/>
              </a:rPr>
              <a:t>Reducing Awkward Lifting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533400"/>
            <a:ext cx="5105400" cy="594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93006"/>
            <a:ext cx="4153585" cy="9763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Safe Lifting 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951262"/>
            <a:ext cx="3225634" cy="3260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200" y="50423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www.youtube.com/watch?v=RuhroEh31i0</a:t>
            </a:r>
            <a:endParaRPr lang="en-US" sz="800" dirty="0" smtClean="0"/>
          </a:p>
          <a:p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64" y="2333557"/>
            <a:ext cx="2652311" cy="2751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6136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28" y="0"/>
            <a:ext cx="168888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14323"/>
            <a:ext cx="5791200" cy="128089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Georgia" panose="02040502050405020303" pitchFamily="18" charset="0"/>
              </a:rPr>
              <a:t>Should You Be Wearing </a:t>
            </a:r>
            <a:r>
              <a:rPr lang="en-US" b="1" dirty="0" smtClean="0">
                <a:latin typeface="Georgia" panose="02040502050405020303" pitchFamily="18" charset="0"/>
              </a:rPr>
              <a:t>a Back </a:t>
            </a:r>
            <a:r>
              <a:rPr lang="en-US" b="1" dirty="0">
                <a:latin typeface="Georgia" panose="02040502050405020303" pitchFamily="18" charset="0"/>
              </a:rPr>
              <a:t>Brace?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667000"/>
            <a:ext cx="4114799" cy="2514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rgbClr val="AA7607"/>
                </a:solidFill>
                <a:latin typeface="Georgia" panose="02040502050405020303" pitchFamily="18" charset="0"/>
              </a:rPr>
              <a:t>Bring about the weakness of your spine.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rgbClr val="AA7607"/>
                </a:solidFill>
                <a:latin typeface="Georgia" panose="02040502050405020303" pitchFamily="18" charset="0"/>
              </a:rPr>
              <a:t>Wear it too excessively or rely on it.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AA7607"/>
              </a:solidFill>
              <a:latin typeface="Georgia" panose="02040502050405020303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8678"/>
            <a:ext cx="347177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783"/>
            <a:ext cx="957072" cy="26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026426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AA7607"/>
                </a:solidFill>
                <a:latin typeface="Georgia" panose="02040502050405020303" pitchFamily="18" charset="0"/>
              </a:rPr>
              <a:t>Best if you try to develop and strengthen your spine through the proper exercise.</a:t>
            </a:r>
            <a:endParaRPr lang="en-US" sz="20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66" y="1345501"/>
            <a:ext cx="2584834" cy="1943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45500"/>
            <a:ext cx="2667000" cy="19164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56" y="1345501"/>
            <a:ext cx="1263436" cy="19164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917"/>
            <a:ext cx="957072" cy="262128"/>
          </a:xfrm>
          <a:prstGeom prst="rect">
            <a:avLst/>
          </a:prstGeom>
        </p:spPr>
      </p:pic>
      <p:pic>
        <p:nvPicPr>
          <p:cNvPr id="8" name="Picture 5" descr="lif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91" y="3505200"/>
            <a:ext cx="5000663" cy="28425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870" y="609600"/>
            <a:ext cx="4953000" cy="67129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Prevention 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29752" y="1371600"/>
            <a:ext cx="3099848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What can you do?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83855" y="1371600"/>
            <a:ext cx="4344987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Should you push or pull?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233609"/>
            <a:ext cx="957072" cy="26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2261680"/>
            <a:ext cx="3108910" cy="40415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11366" y="2075234"/>
            <a:ext cx="4038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Push rather than pull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Pacing/Job Rotation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Reducing reaching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Mechanical devices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Raise Pallets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Limit Repetitiveness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Breaks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Stretch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Body Positions</a:t>
            </a:r>
          </a:p>
          <a:p>
            <a:pPr marL="693738" indent="-285750"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"/>
            </a:pPr>
            <a:r>
              <a:rPr lang="en-US" dirty="0">
                <a:latin typeface="Georgia" panose="02040502050405020303" pitchFamily="18" charset="0"/>
              </a:rPr>
              <a:t>Early Identification</a:t>
            </a:r>
          </a:p>
          <a:p>
            <a:pPr marL="976313" lvl="1" indent="-236538">
              <a:buFont typeface="Georgia" panose="02040502050405020303" pitchFamily="18" charset="0"/>
              <a:buChar char="-"/>
            </a:pPr>
            <a:r>
              <a:rPr lang="en-US" sz="1600" dirty="0">
                <a:latin typeface="Georgia" panose="02040502050405020303" pitchFamily="18" charset="0"/>
              </a:rPr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41963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1" y="2895600"/>
            <a:ext cx="4953000" cy="8592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Lifting Practice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944">
            <a:off x="6490730" y="4708660"/>
            <a:ext cx="2187258" cy="1751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957072" cy="262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1650" y="1524000"/>
            <a:ext cx="60343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1. List </a:t>
            </a:r>
            <a:r>
              <a:rPr lang="en-US" b="1" dirty="0">
                <a:latin typeface="Georgia" panose="02040502050405020303" pitchFamily="18" charset="0"/>
              </a:rPr>
              <a:t>some general causes of back injuries 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2. Describe </a:t>
            </a:r>
            <a:r>
              <a:rPr lang="en-US" b="1" dirty="0">
                <a:latin typeface="Georgia" panose="02040502050405020303" pitchFamily="18" charset="0"/>
              </a:rPr>
              <a:t>what the power and danger zone is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3. Describe </a:t>
            </a:r>
            <a:r>
              <a:rPr lang="en-US" b="1" dirty="0">
                <a:latin typeface="Georgia" panose="02040502050405020303" pitchFamily="18" charset="0"/>
              </a:rPr>
              <a:t>some ways to reduced heavy lifting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4. Demonstrate </a:t>
            </a:r>
            <a:r>
              <a:rPr lang="en-US" b="1" dirty="0">
                <a:latin typeface="Georgia" panose="02040502050405020303" pitchFamily="18" charset="0"/>
              </a:rPr>
              <a:t>proper back lifting </a:t>
            </a:r>
            <a:r>
              <a:rPr lang="en-US" b="1" dirty="0" smtClean="0">
                <a:latin typeface="Georgia" panose="02040502050405020303" pitchFamily="18" charset="0"/>
              </a:rPr>
              <a:t>techniques 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334000"/>
            <a:ext cx="2923784" cy="972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5" y="3962399"/>
            <a:ext cx="849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Georgia" panose="02040502050405020303" pitchFamily="18" charset="0"/>
              </a:rPr>
              <a:t>QUESTIONS?</a:t>
            </a:r>
            <a:endParaRPr lang="en-US" sz="4400" b="1" dirty="0">
              <a:latin typeface="Georgia" panose="02040502050405020303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52600" y="533400"/>
            <a:ext cx="5149462" cy="626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latin typeface="Georgia" panose="02040502050405020303" pitchFamily="18" charset="0"/>
              </a:rPr>
              <a:t>Learning Objectives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934201" cy="747490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6744385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After completing this lesson, you will </a:t>
            </a:r>
            <a:r>
              <a:rPr lang="en-US" b="1" dirty="0" smtClean="0">
                <a:latin typeface="Georgia" panose="02040502050405020303" pitchFamily="18" charset="0"/>
              </a:rPr>
              <a:t>know how to…..</a:t>
            </a:r>
            <a:endParaRPr lang="en-US" b="1" dirty="0">
              <a:latin typeface="Georgia" panose="02040502050405020303" pitchFamily="18" charset="0"/>
            </a:endParaRPr>
          </a:p>
          <a:p>
            <a:pPr marL="800100">
              <a:lnSpc>
                <a:spcPct val="250000"/>
              </a:lnSpc>
              <a:buFont typeface="Wingdings 2" panose="05020102010507070707" pitchFamily="18" charset="2"/>
              <a:buChar char=""/>
            </a:pPr>
            <a:r>
              <a:rPr lang="en-US" dirty="0">
                <a:latin typeface="Georgia" panose="02040502050405020303" pitchFamily="18" charset="0"/>
              </a:rPr>
              <a:t>List some general causes of back injuries </a:t>
            </a:r>
          </a:p>
          <a:p>
            <a:pPr marL="800100">
              <a:lnSpc>
                <a:spcPct val="250000"/>
              </a:lnSpc>
              <a:buFont typeface="Wingdings 2" panose="05020102010507070707" pitchFamily="18" charset="2"/>
              <a:buChar char=""/>
            </a:pPr>
            <a:r>
              <a:rPr lang="en-US" dirty="0">
                <a:latin typeface="Georgia" panose="02040502050405020303" pitchFamily="18" charset="0"/>
              </a:rPr>
              <a:t>Describe what the power and danger zone is</a:t>
            </a:r>
          </a:p>
          <a:p>
            <a:pPr marL="800100">
              <a:lnSpc>
                <a:spcPct val="250000"/>
              </a:lnSpc>
              <a:buFont typeface="Wingdings 2" panose="05020102010507070707" pitchFamily="18" charset="2"/>
              <a:buChar char=""/>
            </a:pPr>
            <a:r>
              <a:rPr lang="en-US" dirty="0">
                <a:latin typeface="Georgia" panose="02040502050405020303" pitchFamily="18" charset="0"/>
              </a:rPr>
              <a:t>Describe some ways to reduced heavy lifting</a:t>
            </a:r>
          </a:p>
          <a:p>
            <a:pPr marL="800100">
              <a:lnSpc>
                <a:spcPct val="250000"/>
              </a:lnSpc>
              <a:buFont typeface="Wingdings 2" panose="05020102010507070707" pitchFamily="18" charset="2"/>
              <a:buChar char=""/>
            </a:pPr>
            <a:r>
              <a:rPr lang="en-US" dirty="0">
                <a:latin typeface="Georgia" panose="02040502050405020303" pitchFamily="18" charset="0"/>
              </a:rPr>
              <a:t>Demonstrate proper back lifting technique </a:t>
            </a:r>
          </a:p>
          <a:p>
            <a:pPr>
              <a:lnSpc>
                <a:spcPct val="250000"/>
              </a:lnSpc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5311" y="685800"/>
            <a:ext cx="7086600" cy="67339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Background Information  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00200" y="2279645"/>
            <a:ext cx="3197531" cy="28194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Back injuries are the </a:t>
            </a:r>
            <a:r>
              <a:rPr lang="en-US" dirty="0" smtClean="0">
                <a:latin typeface="Georgia" panose="02040502050405020303" pitchFamily="18" charset="0"/>
              </a:rPr>
              <a:t>second </a:t>
            </a:r>
            <a:r>
              <a:rPr lang="en-US" dirty="0">
                <a:latin typeface="Georgia" panose="02040502050405020303" pitchFamily="18" charset="0"/>
              </a:rPr>
              <a:t>most common cause of days away from </a:t>
            </a:r>
            <a:r>
              <a:rPr lang="en-US" dirty="0" smtClean="0">
                <a:latin typeface="Georgia" panose="02040502050405020303" pitchFamily="18" charset="0"/>
              </a:rPr>
              <a:t>work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80% of Americans will have a back injury that requires medical attention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07" y="2057400"/>
            <a:ext cx="276023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8878912">
            <a:off x="5236007" y="3613409"/>
            <a:ext cx="2827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Overexertion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83036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63870"/>
            <a:ext cx="3581400" cy="29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589200" cy="671290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Overexertion </a:t>
            </a:r>
            <a:r>
              <a:rPr lang="en-US" b="1" dirty="0" smtClean="0">
                <a:latin typeface="Georgia" panose="02040502050405020303" pitchFamily="18" charset="0"/>
              </a:rPr>
              <a:t>Injuries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4038600" cy="411162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Sprains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9412" y="2057400"/>
            <a:ext cx="4040188" cy="46451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69863" lvl="1" indent="0" algn="ctr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Stretching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or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Tearing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eorgia" panose="02040502050405020303" pitchFamily="18" charset="0"/>
              </a:rPr>
              <a:t>Ligaments -</a:t>
            </a:r>
            <a:endParaRPr lang="en-US" sz="18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V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ery tough connective </a:t>
            </a:r>
            <a:r>
              <a:rPr lang="en-US" sz="1200" b="1" dirty="0">
                <a:latin typeface="Georgia" panose="02040502050405020303" pitchFamily="18" charset="0"/>
                <a:cs typeface="Times New Roman" panose="02020603050405020304" pitchFamily="18" charset="0"/>
              </a:rPr>
              <a:t>tissue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which connect 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bone to bone,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hold 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the tendons in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place and 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stabilize the joints.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967" y="2057400"/>
            <a:ext cx="4079034" cy="46451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Stretching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Tearing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Muscles/Tendons -</a:t>
            </a:r>
            <a:endParaRPr lang="en-US" dirty="0">
              <a:latin typeface="Georgia" panose="02040502050405020303" pitchFamily="18" charset="0"/>
            </a:endParaRPr>
          </a:p>
          <a:p>
            <a:pPr marL="288925" indent="0" defTabSz="401638">
              <a:buNone/>
            </a:pP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tissue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responsible 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for movement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of joints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. They are attached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to bone 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by tendons, and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shorten to </a:t>
            </a:r>
            <a:r>
              <a:rPr lang="en-US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create movement of a </a:t>
            </a:r>
            <a:r>
              <a:rPr lang="en-US" sz="1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joint.</a:t>
            </a: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62263"/>
            <a:ext cx="3886200" cy="28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957072" cy="262128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4724400" y="1600200"/>
            <a:ext cx="4038600" cy="411162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Sprains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9139" y="641600"/>
            <a:ext cx="739066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General Causes </a:t>
            </a:r>
            <a:r>
              <a:rPr lang="en-US" sz="4000" b="1" dirty="0" smtClean="0">
                <a:latin typeface="Georgia" panose="02040502050405020303" pitchFamily="18" charset="0"/>
              </a:rPr>
              <a:t>Of </a:t>
            </a:r>
            <a:r>
              <a:rPr lang="en-US" sz="4000" b="1" dirty="0">
                <a:latin typeface="Georgia" panose="02040502050405020303" pitchFamily="18" charset="0"/>
              </a:rPr>
              <a:t>Back Injury</a:t>
            </a:r>
            <a:r>
              <a:rPr lang="en-US" b="1" dirty="0">
                <a:latin typeface="Georgia" panose="02040502050405020303" pitchFamily="18" charset="0"/>
              </a:rPr>
              <a:t/>
            </a:r>
            <a:br>
              <a:rPr lang="en-US" b="1" dirty="0">
                <a:latin typeface="Georgia" panose="02040502050405020303" pitchFamily="18" charset="0"/>
              </a:rPr>
            </a:b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676400"/>
            <a:ext cx="4572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Usually a combination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of causes:</a:t>
            </a:r>
          </a:p>
          <a:p>
            <a:endParaRPr lang="en-US" b="1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Poor posture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Unconditioned back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Excess weight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potbellies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Bad lifting techniques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Underlying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medical condition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No exercises regiment 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49641" cy="35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4158"/>
            <a:ext cx="957072" cy="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56" y="1904999"/>
            <a:ext cx="1648315" cy="19257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39" t="6680" r="3747" b="5072"/>
          <a:stretch/>
        </p:blipFill>
        <p:spPr>
          <a:xfrm>
            <a:off x="5452225" y="4627880"/>
            <a:ext cx="2550120" cy="1524000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613" y="4572000"/>
            <a:ext cx="1649009" cy="20015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53451" y="1447800"/>
            <a:ext cx="175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rgbClr val="AA7607"/>
                </a:solidFill>
                <a:latin typeface="Arial Black" panose="020B0A04020102020204" pitchFamily="34" charset="0"/>
              </a:rPr>
              <a:t>Twisting </a:t>
            </a:r>
            <a:endParaRPr lang="en-US" b="1" dirty="0">
              <a:solidFill>
                <a:srgbClr val="AA7607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6802" y="1904999"/>
            <a:ext cx="1782718" cy="20293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642464" y="1447800"/>
            <a:ext cx="19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rgbClr val="AA7607"/>
                </a:solidFill>
                <a:latin typeface="Arial Black" panose="020B0A04020102020204" pitchFamily="34" charset="0"/>
              </a:rPr>
              <a:t>Heavy Lifting</a:t>
            </a:r>
            <a:endParaRPr lang="en-US" b="1" dirty="0">
              <a:solidFill>
                <a:srgbClr val="AA760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9451" y="4123174"/>
            <a:ext cx="237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rgbClr val="AA7607"/>
                </a:solidFill>
                <a:latin typeface="Arial Black" panose="020B0A04020102020204" pitchFamily="34" charset="0"/>
              </a:rPr>
              <a:t>Awkward Lifting</a:t>
            </a:r>
            <a:endParaRPr lang="en-US" b="1" dirty="0">
              <a:solidFill>
                <a:srgbClr val="AA760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107762"/>
            <a:ext cx="25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rgbClr val="AA7607"/>
                </a:solidFill>
                <a:latin typeface="Arial Black" panose="020B0A04020102020204" pitchFamily="34" charset="0"/>
              </a:rPr>
              <a:t>Frequent Lifting</a:t>
            </a:r>
            <a:endParaRPr lang="en-US" b="1" dirty="0">
              <a:solidFill>
                <a:srgbClr val="AA7607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600200" y="609600"/>
            <a:ext cx="6589200" cy="67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Georgia" panose="02040502050405020303" pitchFamily="18" charset="0"/>
              </a:rPr>
              <a:t>Pay Special Attention To….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2971800"/>
            <a:ext cx="3112995" cy="343038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199" y="624907"/>
            <a:ext cx="6934201" cy="74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Georgia" panose="02040502050405020303" pitchFamily="18" charset="0"/>
              </a:rPr>
              <a:t>Twisting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599" y="1524000"/>
            <a:ext cx="7543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Twisting at the waist while lifting or holding a heavy load.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5753785" cy="3505200"/>
          </a:xfrm>
        </p:spPr>
        <p:txBody>
          <a:bodyPr/>
          <a:lstStyle/>
          <a:p>
            <a:pPr marL="576263" indent="-576263">
              <a:lnSpc>
                <a:spcPct val="150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AA7607"/>
                </a:solidFill>
                <a:latin typeface="Georgia" panose="02040502050405020303" pitchFamily="18" charset="0"/>
              </a:rPr>
              <a:t>Use Mechanical Assistance</a:t>
            </a:r>
          </a:p>
          <a:p>
            <a:pPr marL="576263" indent="-576263">
              <a:lnSpc>
                <a:spcPct val="150000"/>
              </a:lnSpc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AA7607"/>
                </a:solidFill>
                <a:latin typeface="Georgia" panose="02040502050405020303" pitchFamily="18" charset="0"/>
              </a:rPr>
              <a:t>Reduce </a:t>
            </a:r>
            <a:r>
              <a:rPr lang="en-US" altLang="en-US" sz="2800" b="1" dirty="0">
                <a:solidFill>
                  <a:srgbClr val="AA7607"/>
                </a:solidFill>
                <a:latin typeface="Georgia" panose="02040502050405020303" pitchFamily="18" charset="0"/>
              </a:rPr>
              <a:t>the Weight</a:t>
            </a:r>
          </a:p>
          <a:p>
            <a:pPr marL="576263" indent="-576263">
              <a:lnSpc>
                <a:spcPct val="150000"/>
              </a:lnSpc>
              <a:spcAft>
                <a:spcPts val="600"/>
              </a:spcAft>
            </a:pPr>
            <a:r>
              <a:rPr lang="en-US" altLang="en-US" sz="2800" b="1" dirty="0" smtClean="0">
                <a:solidFill>
                  <a:srgbClr val="AA7607"/>
                </a:solidFill>
                <a:latin typeface="Georgia" panose="02040502050405020303" pitchFamily="18" charset="0"/>
              </a:rPr>
              <a:t>Slide </a:t>
            </a:r>
            <a:r>
              <a:rPr lang="en-US" altLang="en-US" sz="2800" b="1" dirty="0">
                <a:solidFill>
                  <a:srgbClr val="AA7607"/>
                </a:solidFill>
                <a:latin typeface="Georgia" panose="02040502050405020303" pitchFamily="18" charset="0"/>
              </a:rPr>
              <a:t>Instead of Lift</a:t>
            </a:r>
          </a:p>
          <a:p>
            <a:pPr marL="576263" indent="-576263">
              <a:lnSpc>
                <a:spcPct val="150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AA7607"/>
                </a:solidFill>
                <a:latin typeface="Georgia" panose="02040502050405020303" pitchFamily="18" charset="0"/>
              </a:rPr>
              <a:t>Team Lifting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19400"/>
            <a:ext cx="2828260" cy="2895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199" y="624907"/>
            <a:ext cx="6934201" cy="74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Georgia" panose="02040502050405020303" pitchFamily="18" charset="0"/>
              </a:rPr>
              <a:t>Reducing Heavy Lifting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483688"/>
            <a:ext cx="2209800" cy="264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227631"/>
            <a:ext cx="2286000" cy="2408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303" y="4227631"/>
            <a:ext cx="914400" cy="896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067" y="4227631"/>
            <a:ext cx="1040933" cy="85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646" y="2408582"/>
            <a:ext cx="1143000" cy="5060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00199" y="624907"/>
            <a:ext cx="6934201" cy="74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Georgia" panose="02040502050405020303" pitchFamily="18" charset="0"/>
              </a:rPr>
              <a:t>Frequent Lifting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299" y="1497837"/>
            <a:ext cx="2362201" cy="26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3193</TotalTime>
  <Words>723</Words>
  <Application>Microsoft Office PowerPoint</Application>
  <PresentationFormat>On-screen Show (4:3)</PresentationFormat>
  <Paragraphs>126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Wisp</vt:lpstr>
      <vt:lpstr>BACK SAFETY</vt:lpstr>
      <vt:lpstr>Learning Objectives</vt:lpstr>
      <vt:lpstr>Background Information  </vt:lpstr>
      <vt:lpstr>Overexertion Injuries</vt:lpstr>
      <vt:lpstr>General Causes Of Back Injury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 Lifting </vt:lpstr>
      <vt:lpstr>Should You Be Wearing a Back Brace?</vt:lpstr>
      <vt:lpstr>PowerPoint Presentation</vt:lpstr>
      <vt:lpstr>Prevention </vt:lpstr>
      <vt:lpstr>Lifting 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Davidson</dc:creator>
  <cp:lastModifiedBy>Anar Imin</cp:lastModifiedBy>
  <cp:revision>161</cp:revision>
  <dcterms:created xsi:type="dcterms:W3CDTF">2014-09-16T19:12:37Z</dcterms:created>
  <dcterms:modified xsi:type="dcterms:W3CDTF">2016-09-15T16:40:04Z</dcterms:modified>
</cp:coreProperties>
</file>