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57" r:id="rId5"/>
    <p:sldId id="260" r:id="rId6"/>
    <p:sldId id="261" r:id="rId7"/>
    <p:sldId id="266" r:id="rId8"/>
    <p:sldId id="258" r:id="rId9"/>
    <p:sldId id="263" r:id="rId10"/>
    <p:sldId id="259" r:id="rId11"/>
    <p:sldId id="26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09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9372-C3D3-4A1E-B12E-937265AC961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9513-99D0-4595-A85C-0B7150BC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Bloodborne</a:t>
            </a:r>
            <a:r>
              <a:rPr lang="en-US" baseline="0" dirty="0" smtClean="0"/>
              <a:t> pathogens (BBP) standard is to increase awareness about BBP, reduce the risk and occurrence of exposure, and provide guidelines on recognition and management in the workplace.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Infectious materials contacting open wounds, cuts, or broken or damaged skin.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</a:t>
            </a:r>
            <a:r>
              <a:rPr lang="en-US" baseline="0" dirty="0" smtClean="0"/>
              <a:t> is </a:t>
            </a:r>
            <a:r>
              <a:rPr lang="en-US" dirty="0" smtClean="0"/>
              <a:t>needle sticks transmission of </a:t>
            </a:r>
            <a:r>
              <a:rPr lang="en-US" dirty="0" smtClean="0"/>
              <a:t>BBP.</a:t>
            </a:r>
            <a:endParaRPr lang="en-US" dirty="0" smtClean="0"/>
          </a:p>
          <a:p>
            <a:r>
              <a:rPr lang="en-US" dirty="0" smtClean="0"/>
              <a:t>Cuts from other contaminated sharps (scalpels, broken glass, etc</a:t>
            </a:r>
            <a:r>
              <a:rPr lang="en-US" dirty="0" smtClean="0"/>
              <a:t>.)</a:t>
            </a:r>
            <a:endParaRPr lang="en-US" dirty="0" smtClean="0"/>
          </a:p>
          <a:p>
            <a:r>
              <a:rPr lang="en-US" dirty="0" smtClean="0"/>
              <a:t>Contact of mucous membranes (for example, the eye, nose, mouth) or broken (cut or abraded) skin with blood or other potentially infectious </a:t>
            </a:r>
            <a:r>
              <a:rPr lang="en-US" dirty="0" smtClean="0"/>
              <a:t>material.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Treat all human blood and bodily fluids as if they are infected with HIV, HBV, HCV and other </a:t>
            </a:r>
            <a:r>
              <a:rPr lang="en-US" altLang="en-US" dirty="0" err="1" smtClean="0"/>
              <a:t>bloodborne</a:t>
            </a:r>
            <a:r>
              <a:rPr lang="en-US" altLang="en-US" dirty="0" smtClean="0"/>
              <a:t> pathogens.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Encourage self-care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Before donning protective gloves, check for holes or tears in gloves. Also bandage any cuts</a:t>
            </a:r>
            <a:r>
              <a:rPr lang="en-US" altLang="en-US" baseline="0" dirty="0" smtClean="0"/>
              <a:t> on your fingers. 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7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Wash</a:t>
            </a:r>
            <a:r>
              <a:rPr lang="en-US" baseline="0" dirty="0" smtClean="0"/>
              <a:t> hands for a least 20 seconds. Wash hands before and after universal precaution. </a:t>
            </a:r>
          </a:p>
          <a:p>
            <a:r>
              <a:rPr lang="en-US" baseline="0" dirty="0" smtClean="0"/>
              <a:t>Right click on link to open hyperlink.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Biohazard labeled red bags or containers may be substituted for sticker labels.</a:t>
            </a:r>
          </a:p>
          <a:p>
            <a:r>
              <a:rPr lang="en-US" dirty="0" smtClean="0"/>
              <a:t>If the material is saturated with blood or OPIM</a:t>
            </a:r>
            <a:r>
              <a:rPr lang="en-US" baseline="0" dirty="0" smtClean="0"/>
              <a:t> then it needs to be placed in biohazard containers.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2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class answer the learning objectives. It will help them prepare for the test at the 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someone in the class feels comfortable to read the learning objectives.</a:t>
            </a:r>
          </a:p>
          <a:p>
            <a:r>
              <a:rPr lang="en-US" dirty="0" smtClean="0"/>
              <a:t>Also, remind the class that the learning objectives will be reviewed after this lesson.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5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this lesson,</a:t>
            </a:r>
            <a:r>
              <a:rPr lang="en-US" baseline="0" dirty="0" smtClean="0"/>
              <a:t> you will learn how to use feasible controls to eliminate or minimize occupational exposure to blood or other potentially infectious materials.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click on link to open</a:t>
            </a:r>
            <a:r>
              <a:rPr lang="en-US" baseline="0" dirty="0" smtClean="0"/>
              <a:t>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Microorganisms can be in</a:t>
            </a:r>
            <a:r>
              <a:rPr lang="en-US" baseline="0" dirty="0" smtClean="0"/>
              <a:t> human blood or other potentially infectious materials (OPIM) </a:t>
            </a:r>
          </a:p>
          <a:p>
            <a:r>
              <a:rPr lang="en-US" dirty="0" smtClean="0"/>
              <a:t>Human blood, human blood components, and products made from human blood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r>
              <a:rPr lang="en-US" baseline="0" dirty="0" smtClean="0"/>
              <a:t> fluids and tissues other than blood are considered to be OPIM and are to be treated as same as </a:t>
            </a:r>
            <a:r>
              <a:rPr lang="en-US" baseline="0" dirty="0" smtClean="0"/>
              <a:t>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class discuss what other occupations</a:t>
            </a:r>
            <a:r>
              <a:rPr lang="en-US" baseline="0" dirty="0" smtClean="0"/>
              <a:t> may have </a:t>
            </a:r>
            <a:r>
              <a:rPr lang="en-US" baseline="0" dirty="0" err="1" smtClean="0"/>
              <a:t>bloodborne</a:t>
            </a:r>
            <a:r>
              <a:rPr lang="en-US" baseline="0" dirty="0" smtClean="0"/>
              <a:t> pathogens?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list of s</a:t>
            </a:r>
            <a:r>
              <a:rPr lang="en-US" dirty="0" smtClean="0"/>
              <a:t>ome</a:t>
            </a:r>
            <a:r>
              <a:rPr lang="en-US" baseline="0" dirty="0" smtClean="0"/>
              <a:t> BBP that can cause disease in humans.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</a:t>
            </a:r>
            <a:r>
              <a:rPr lang="en-US" baseline="0" dirty="0" smtClean="0"/>
              <a:t> form of transmission of BBP is</a:t>
            </a:r>
            <a:r>
              <a:rPr lang="en-US" dirty="0" smtClean="0"/>
              <a:t> needle sticks.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513-99D0-4595-A85C-0B7150BC7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0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0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EA69-494D-496E-84E0-5BBD04C90435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00B0-7B37-4C51-A690-19CF0065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faonly.profirstaid.com/en/training_video/glove-removal-and-disposal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faonly.profirstaid.com/en/training_video/wash-your-hands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only.profirstaid.com/en/training_video/reduce-risk-of-bloodborne-pathogen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886" y="990600"/>
            <a:ext cx="8305800" cy="1851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</a:t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Information on the Hazards of Bloodborne Pathogens in the Workplace</a:t>
            </a:r>
            <a:b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	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5945"/>
            <a:ext cx="693773" cy="7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3632"/>
            <a:ext cx="1569153" cy="429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9705" y="4255532"/>
            <a:ext cx="229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Chapter 296-823 WAC</a:t>
            </a:r>
            <a:endParaRPr lang="en-US" dirty="0"/>
          </a:p>
        </p:txBody>
      </p:sp>
      <p:pic>
        <p:nvPicPr>
          <p:cNvPr id="10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598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80" y="4805807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200876"/>
            <a:ext cx="2733675" cy="2847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6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6787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eorgia" panose="02040502050405020303" pitchFamily="18" charset="0"/>
              </a:rPr>
              <a:t>Organisms can enter the body by: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Routes</a:t>
            </a: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of </a:t>
            </a:r>
            <a:r>
              <a:rPr lang="en-US" sz="3200" b="1" cap="all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Transmission</a:t>
            </a:r>
            <a:endParaRPr lang="en-US" sz="3200" b="1" cap="all" dirty="0">
              <a:solidFill>
                <a:srgbClr val="C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14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8932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573" y="2570605"/>
            <a:ext cx="223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Inhalation</a:t>
            </a:r>
            <a:endParaRPr lang="en-US" sz="20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9447" y="4274824"/>
            <a:ext cx="32534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30" dirty="0" smtClean="0">
                <a:solidFill>
                  <a:srgbClr val="FFC000"/>
                </a:solidFill>
                <a:latin typeface="Georgia" panose="02040502050405020303" pitchFamily="18" charset="0"/>
              </a:rPr>
              <a:t>Direct Blood Contact </a:t>
            </a:r>
            <a:r>
              <a:rPr lang="en-US" sz="1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(Bloodborne)</a:t>
            </a:r>
            <a:endParaRPr lang="en-US" sz="14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199" y="3196568"/>
            <a:ext cx="2743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Ingestion</a:t>
            </a:r>
            <a:br>
              <a:rPr lang="en-US" sz="2000" b="1" dirty="0" smtClean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en-US" sz="1400" b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(contaminated food, water)</a:t>
            </a:r>
            <a:endParaRPr lang="en-US" sz="14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50" y="3049986"/>
            <a:ext cx="2619375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0" y="3923238"/>
            <a:ext cx="2466975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58115"/>
            <a:ext cx="2514600" cy="1625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843528"/>
            <a:ext cx="739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  <a:cs typeface="Times New Roman" pitchFamily="18" charset="0"/>
              </a:rPr>
              <a:t>Bloodborne pathogens can enter the body through:</a:t>
            </a:r>
          </a:p>
          <a:p>
            <a:endParaRPr lang="en-US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084513" indent="-28733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  <a:t>Contaminated instrument injuries</a:t>
            </a: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084513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  <a:t>A break in the skin, cut lesion, etc.</a:t>
            </a: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084513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  <a:t>Mucus membranes - eyes, nose, </a:t>
            </a:r>
            <a:b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  <a:t>and mouth </a:t>
            </a: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3084513" indent="-28733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Times New Roman" pitchFamily="18" charset="0"/>
              </a:rPr>
              <a:t>Other modes </a:t>
            </a:r>
            <a:endParaRPr lang="en-US" sz="20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  <a:cs typeface="Times New Roman" pitchFamily="18" charset="0"/>
              </a:rPr>
              <a:t>Transmission of BBPs</a:t>
            </a:r>
            <a:endParaRPr lang="en-US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8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585928"/>
            <a:ext cx="2133600" cy="19098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2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569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Method of Compliance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524000"/>
            <a:ext cx="67818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Standard (universal) Precautions</a:t>
            </a:r>
          </a:p>
          <a:p>
            <a:pPr marL="917575" lvl="1"/>
            <a:r>
              <a:rPr lang="en-US" altLang="en-US" sz="2400" dirty="0">
                <a:ea typeface="ＭＳ Ｐゴシック" panose="020B0600070205080204" pitchFamily="34" charset="-128"/>
              </a:rPr>
              <a:t>…</a:t>
            </a:r>
            <a:r>
              <a:rPr lang="en-US" altLang="en-US" sz="3200" b="1" i="1" dirty="0">
                <a:ea typeface="ＭＳ Ｐゴシック" panose="020B0600070205080204" pitchFamily="34" charset="-128"/>
              </a:rPr>
              <a:t>shall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be observed to prevent contact with blood or other potentially infectious materials.</a:t>
            </a:r>
          </a:p>
          <a:p>
            <a:pPr marL="917575" lvl="1"/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  <a:r>
              <a:rPr lang="en-US" altLang="en-US" sz="3600" b="1" i="1" dirty="0">
                <a:ea typeface="ＭＳ Ｐゴシック" panose="020B0600070205080204" pitchFamily="34" charset="-128"/>
              </a:rPr>
              <a:t>all</a:t>
            </a:r>
            <a:r>
              <a:rPr lang="en-US" altLang="en-US" i="1" dirty="0">
                <a:ea typeface="ＭＳ Ｐゴシック" panose="020B0600070205080204" pitchFamily="34" charset="-128"/>
              </a:rPr>
              <a:t>  </a:t>
            </a:r>
            <a:r>
              <a:rPr lang="en-US" altLang="en-US" dirty="0">
                <a:ea typeface="ＭＳ Ｐゴシック" panose="020B0600070205080204" pitchFamily="34" charset="-128"/>
              </a:rPr>
              <a:t>body fluids shall be considered potentially infectious materials.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8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26" y="256844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025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faonly.profirstaid.com/en/training_video/glove-removal-and-disposal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466705"/>
            <a:ext cx="18288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595" y="4466705"/>
            <a:ext cx="1800987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2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6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64" y="50292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00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faonly.profirstaid.com/en/training_video/wash-your-hands</a:t>
            </a:r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00200" y="1524000"/>
            <a:ext cx="5676900" cy="378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086" y="4007698"/>
            <a:ext cx="1780434" cy="16138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696"/>
            <a:ext cx="9144000" cy="8321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Safe Disposal 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6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0022860">
            <a:off x="5891272" y="5528533"/>
            <a:ext cx="336793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“SATURATION”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799" y="1610801"/>
            <a:ext cx="4391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Precautionary measures include:</a:t>
            </a:r>
            <a:endParaRPr lang="en-US" sz="2400" dirty="0"/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PPE &amp; Universal </a:t>
            </a:r>
            <a:r>
              <a:rPr lang="en-US" sz="2000" dirty="0" smtClean="0"/>
              <a:t>Precautions</a:t>
            </a:r>
            <a:endParaRPr lang="en-US" sz="2000" dirty="0"/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Cover spill or area with paper towel or </a:t>
            </a:r>
            <a:r>
              <a:rPr lang="en-US" sz="2000" dirty="0" smtClean="0"/>
              <a:t>rags</a:t>
            </a:r>
            <a:endParaRPr lang="en-US" sz="2000" dirty="0"/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Pour disinfectant solution over towels or rags </a:t>
            </a:r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Leave for at least 10 </a:t>
            </a:r>
            <a:r>
              <a:rPr lang="en-US" sz="2000" dirty="0" smtClean="0"/>
              <a:t>minutes</a:t>
            </a:r>
            <a:endParaRPr lang="en-US" sz="2000" dirty="0"/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Place materials in appropriate </a:t>
            </a:r>
            <a:r>
              <a:rPr lang="en-US" sz="2000" dirty="0" smtClean="0"/>
              <a:t>container</a:t>
            </a:r>
            <a:endParaRPr lang="en-US" sz="2000" dirty="0"/>
          </a:p>
          <a:p>
            <a:pPr marL="6286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Arrange for pick-up and </a:t>
            </a:r>
            <a:r>
              <a:rPr lang="en-US" sz="2000" dirty="0" smtClean="0"/>
              <a:t>disposal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53025" y="1828800"/>
            <a:ext cx="1785976" cy="1725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02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2553" y="1676400"/>
            <a:ext cx="68553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Georgia" panose="02040502050405020303" pitchFamily="18" charset="0"/>
              </a:rPr>
              <a:t>Explain what </a:t>
            </a:r>
            <a:r>
              <a:rPr lang="en-US" sz="2200" dirty="0" smtClean="0">
                <a:latin typeface="Georgia" panose="02040502050405020303" pitchFamily="18" charset="0"/>
              </a:rPr>
              <a:t>Bloodborne Pathogens are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Georgia" panose="02040502050405020303" pitchFamily="18" charset="0"/>
              </a:rPr>
              <a:t>Define what OPIM </a:t>
            </a:r>
            <a:r>
              <a:rPr lang="en-US" sz="2200" dirty="0" smtClean="0">
                <a:latin typeface="Georgia" panose="02040502050405020303" pitchFamily="18" charset="0"/>
              </a:rPr>
              <a:t>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Georgia" panose="02040502050405020303" pitchFamily="18" charset="0"/>
              </a:rPr>
              <a:t>Explain Universal Precaution and PPE </a:t>
            </a:r>
            <a:endParaRPr lang="en-US" sz="22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Georgia" panose="0204050205040502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200" dirty="0">
                <a:latin typeface="Georgia" panose="02040502050405020303" pitchFamily="18" charset="0"/>
              </a:rPr>
              <a:t>Explain common ways workers </a:t>
            </a:r>
            <a:r>
              <a:rPr lang="en-US" sz="2200" dirty="0" smtClean="0">
                <a:latin typeface="Georgia" panose="02040502050405020303" pitchFamily="18" charset="0"/>
              </a:rPr>
              <a:t>may be </a:t>
            </a:r>
            <a:r>
              <a:rPr lang="en-US" sz="2200" dirty="0">
                <a:latin typeface="Georgia" panose="02040502050405020303" pitchFamily="18" charset="0"/>
              </a:rPr>
              <a:t>exposed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942" y="36576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Learning Objectives 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90494" y="4267200"/>
            <a:ext cx="2143125" cy="2143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5943600"/>
            <a:ext cx="1978409" cy="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Learning Objectives</a:t>
            </a:r>
            <a:endParaRPr lang="en-US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7013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300" b="1" dirty="0">
                <a:latin typeface="Georgia" panose="02040502050405020303" pitchFamily="18" charset="0"/>
              </a:rPr>
              <a:t>After completing this lesson, you will </a:t>
            </a:r>
            <a:r>
              <a:rPr lang="en-US" sz="2300" b="1" dirty="0" smtClean="0">
                <a:latin typeface="Georgia" panose="02040502050405020303" pitchFamily="18" charset="0"/>
              </a:rPr>
              <a:t>know how to…</a:t>
            </a:r>
            <a:endParaRPr lang="en-US" sz="2300" b="1" dirty="0">
              <a:latin typeface="Georgia" panose="02040502050405020303" pitchFamily="18" charset="0"/>
            </a:endParaRPr>
          </a:p>
          <a:p>
            <a:pPr marL="1543050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Explain what Bloodborne Pathogens are</a:t>
            </a:r>
          </a:p>
          <a:p>
            <a:pPr marL="1543050">
              <a:lnSpc>
                <a:spcPct val="150000"/>
              </a:lnSpc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Define what OPIM is </a:t>
            </a:r>
          </a:p>
          <a:p>
            <a:pPr marL="1543050">
              <a:lnSpc>
                <a:spcPct val="150000"/>
              </a:lnSpc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Explain Universal Precaution and PPE </a:t>
            </a:r>
          </a:p>
          <a:p>
            <a:pPr marL="1543050">
              <a:lnSpc>
                <a:spcPct val="150000"/>
              </a:lnSpc>
              <a:defRPr/>
            </a:pPr>
            <a:r>
              <a:rPr lang="en-US" sz="2200" dirty="0" smtClean="0">
                <a:latin typeface="Georgia" panose="02040502050405020303" pitchFamily="18" charset="0"/>
              </a:rPr>
              <a:t>Explain common ways workers are exposed</a:t>
            </a:r>
            <a:endParaRPr lang="en-US" sz="2200" dirty="0">
              <a:latin typeface="Georgia" panose="02040502050405020303" pitchFamily="18" charset="0"/>
            </a:endParaRPr>
          </a:p>
          <a:p>
            <a:pPr marL="1543050">
              <a:buFont typeface="Wingdings 3" charset="0"/>
              <a:buChar char=""/>
              <a:defRPr/>
            </a:pPr>
            <a:endParaRPr lang="en-US" sz="2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681870"/>
            <a:ext cx="8001000" cy="838200"/>
          </a:xfrm>
          <a:prstGeom prst="rect">
            <a:avLst/>
          </a:prstGeom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Preventing the Spread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+mn-ea"/>
              </a:rPr>
              <a:t>of Infectious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Diseases</a:t>
            </a:r>
            <a:endParaRPr lang="en-US" sz="2700" b="1" dirty="0">
              <a:latin typeface="+mn-lt"/>
              <a:ea typeface="+mn-ea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>
              <a:latin typeface="+mn-lt"/>
              <a:ea typeface="+mn-ea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>
              <a:latin typeface="+mn-lt"/>
              <a:ea typeface="+mn-ea"/>
            </a:endParaRPr>
          </a:p>
        </p:txBody>
      </p:sp>
      <p:pic>
        <p:nvPicPr>
          <p:cNvPr id="6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91345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What would you do?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and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What Would Other Employees Do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  <a:ea typeface="+mn-ea"/>
              </a:rPr>
              <a:t>?</a:t>
            </a:r>
          </a:p>
        </p:txBody>
      </p:sp>
      <p:pic>
        <p:nvPicPr>
          <p:cNvPr id="5" name="Picture 1" descr="Cari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837531"/>
            <a:ext cx="5080000" cy="4051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7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599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-100" dirty="0" smtClean="0">
                <a:latin typeface="Georgia" panose="02040502050405020303" pitchFamily="18" charset="0"/>
                <a:cs typeface="Times New Roman" pitchFamily="18" charset="0"/>
              </a:rPr>
              <a:t>Washington State Department of </a:t>
            </a:r>
          </a:p>
          <a:p>
            <a:pPr algn="ctr"/>
            <a:r>
              <a:rPr lang="en-US" sz="2800" b="1" spc="-100" dirty="0" smtClean="0">
                <a:latin typeface="Georgia" panose="02040502050405020303" pitchFamily="18" charset="0"/>
                <a:cs typeface="Times New Roman" pitchFamily="18" charset="0"/>
              </a:rPr>
              <a:t>Labor and Industries </a:t>
            </a:r>
          </a:p>
          <a:p>
            <a:pPr algn="ctr"/>
            <a:endParaRPr lang="en-US" sz="2000" b="1" spc="-1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en-US" sz="2400" b="1" spc="-100" dirty="0" smtClean="0">
                <a:latin typeface="Georgia" panose="02040502050405020303" pitchFamily="18" charset="0"/>
                <a:cs typeface="Times New Roman" pitchFamily="18" charset="0"/>
              </a:rPr>
              <a:t>Chapter </a:t>
            </a:r>
            <a:r>
              <a:rPr lang="en-US" sz="2400" b="1" spc="-100" dirty="0">
                <a:latin typeface="Georgia" panose="02040502050405020303" pitchFamily="18" charset="0"/>
                <a:cs typeface="Times New Roman" pitchFamily="18" charset="0"/>
              </a:rPr>
              <a:t>296-823 </a:t>
            </a:r>
            <a:r>
              <a:rPr lang="en-US" sz="2400" b="1" spc="-100" dirty="0" smtClean="0">
                <a:latin typeface="Georgia" panose="02040502050405020303" pitchFamily="18" charset="0"/>
                <a:cs typeface="Times New Roman" pitchFamily="18" charset="0"/>
              </a:rPr>
              <a:t>WAC</a:t>
            </a:r>
          </a:p>
          <a:p>
            <a:pPr algn="ctr"/>
            <a:endParaRPr lang="en-US" b="1" spc="-100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en-US" sz="2400" b="1" spc="-10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OCCUPATIONAL EXPOSURE TO </a:t>
            </a:r>
            <a:r>
              <a:rPr lang="en-US" sz="2400" b="1" spc="-1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en-US" sz="2400" b="1" spc="-1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en-US" sz="2400" b="1" spc="-10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BLOODBORNE </a:t>
            </a:r>
            <a:r>
              <a:rPr lang="en-US" sz="2400" b="1" spc="-10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PATHOGENS</a:t>
            </a:r>
            <a:endParaRPr lang="en-US" sz="2400" b="1" spc="-100" dirty="0" smtClean="0">
              <a:solidFill>
                <a:srgbClr val="C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7" y="3597979"/>
            <a:ext cx="2895600" cy="20808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10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62" y="5055193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6149" y="6283918"/>
            <a:ext cx="65612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faonly.profirstaid.com/en/training_video/reduce-risk-of-bloodborne-pathogens</a:t>
            </a:r>
            <a:endParaRPr lang="en-US" sz="1400" dirty="0" smtClean="0"/>
          </a:p>
          <a:p>
            <a:endParaRPr lang="en-US" sz="900" dirty="0"/>
          </a:p>
        </p:txBody>
      </p:sp>
      <p:pic>
        <p:nvPicPr>
          <p:cNvPr id="11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1" y="5061819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Bloodborne Pathogens (BBP)</a:t>
            </a:r>
            <a:endParaRPr lang="en-US" sz="3600" b="1" dirty="0">
              <a:solidFill>
                <a:srgbClr val="C000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92" y="3816052"/>
            <a:ext cx="1121616" cy="27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7102" y="39624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  <a:cs typeface="Times New Roman" pitchFamily="18" charset="0"/>
              </a:rPr>
              <a:t>Microorganisms present in 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Blood</a:t>
            </a:r>
            <a:r>
              <a:rPr lang="en-US" sz="2800" dirty="0" smtClean="0">
                <a:latin typeface="Georgia" panose="02040502050405020303" pitchFamily="18" charset="0"/>
                <a:cs typeface="Times New Roman" pitchFamily="18" charset="0"/>
              </a:rPr>
              <a:t>, or……</a:t>
            </a:r>
            <a:endParaRPr lang="en-US" sz="28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074348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latin typeface="Georgia" panose="02040502050405020303" pitchFamily="18" charset="0"/>
                <a:cs typeface="Times New Roman" pitchFamily="18" charset="0"/>
              </a:rPr>
              <a:t>ther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Georgia" panose="02040502050405020303" pitchFamily="18" charset="0"/>
                <a:cs typeface="Times New Roman" pitchFamily="18" charset="0"/>
              </a:rPr>
              <a:t>otentially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  <a:cs typeface="Times New Roman" pitchFamily="18" charset="0"/>
              </a:rPr>
              <a:t>nfectious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Georgia" panose="02040502050405020303" pitchFamily="18" charset="0"/>
                <a:cs typeface="Times New Roman" pitchFamily="18" charset="0"/>
              </a:rPr>
              <a:t>aterials</a:t>
            </a:r>
            <a:endParaRPr lang="en-US" sz="32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6850" y="1371600"/>
            <a:ext cx="62103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Pathogenic microorganisms </a:t>
            </a:r>
            <a:r>
              <a:rPr lang="en-US" sz="2800" dirty="0" smtClean="0"/>
              <a:t>are </a:t>
            </a:r>
            <a:r>
              <a:rPr lang="en-US" sz="2800" dirty="0"/>
              <a:t>present in human blood or other potentially infectious </a:t>
            </a:r>
            <a:r>
              <a:rPr lang="en-US" sz="2800" dirty="0" smtClean="0"/>
              <a:t>materials, </a:t>
            </a:r>
            <a:r>
              <a:rPr lang="en-US" sz="2800" dirty="0"/>
              <a:t>and can cause disease in humans. </a:t>
            </a:r>
          </a:p>
        </p:txBody>
      </p:sp>
      <p:pic>
        <p:nvPicPr>
          <p:cNvPr id="11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0" y="54102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338" y="1686252"/>
            <a:ext cx="37584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Semen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Vaginal Secretions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Body fluids</a:t>
            </a:r>
          </a:p>
          <a:p>
            <a:pPr marL="742950" lvl="1" indent="-285750">
              <a:buFont typeface="Georgia" panose="02040502050405020303" pitchFamily="18" charset="0"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Pleural</a:t>
            </a:r>
          </a:p>
          <a:p>
            <a:pPr marL="742950" lvl="1" indent="-285750">
              <a:buFont typeface="Georgia" panose="02040502050405020303" pitchFamily="18" charset="0"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Cerebrospinal</a:t>
            </a:r>
          </a:p>
          <a:p>
            <a:pPr marL="742950" lvl="1" indent="-285750">
              <a:buFont typeface="Georgia" panose="02040502050405020303" pitchFamily="18" charset="0"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Synovial, and </a:t>
            </a:r>
          </a:p>
          <a:p>
            <a:pPr marL="742950" lvl="1" indent="-285750">
              <a:buFont typeface="Georgia" panose="02040502050405020303" pitchFamily="18" charset="0"/>
              <a:buChar char="-"/>
            </a:pPr>
            <a:r>
              <a:rPr lang="en-US" dirty="0" smtClean="0">
                <a:latin typeface="Georgia" panose="02040502050405020303" pitchFamily="18" charset="0"/>
              </a:rPr>
              <a:t>Amniotic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Saliva in dental procedures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Any body fluids visibly contaminated with blood.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1745" y="1702730"/>
            <a:ext cx="35482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Body fluid where it is difficult to differentiate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Any unfixed tissue or organ (other than intact skin) from a human (living or dead)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HIV or HBV containing cultures (cell, tissue, or organ) culture mediums, or other solutions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Blood, organs, and tissues from animals infected with HIV, HBV, or BBPs.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9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6443" y="36576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  <a:t>ther 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  <a:t>otentially</a:t>
            </a: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  <a:t>nfectious </a:t>
            </a:r>
            <a:b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  <a:t>aterials (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OPIM</a:t>
            </a:r>
            <a:r>
              <a:rPr lang="en-US" sz="2800" b="1" dirty="0" smtClean="0">
                <a:latin typeface="Georgia" panose="02040502050405020303" pitchFamily="18" charset="0"/>
                <a:cs typeface="Times New Roman" pitchFamily="18" charset="0"/>
              </a:rPr>
              <a:t>) are:</a:t>
            </a:r>
            <a:endParaRPr lang="en-US" sz="2800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Occupational Exposure</a:t>
            </a:r>
            <a:endParaRPr lang="en-US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600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Reasonably </a:t>
            </a:r>
            <a:r>
              <a:rPr lang="en-US" altLang="en-US" sz="26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anticipated skin, eye, mucous membrane, or parenteral contact with blood or other potentially infectious materials that may result from the performance of an employee</a:t>
            </a:r>
            <a:r>
              <a:rPr lang="ja-JP" altLang="en-US" sz="2600" dirty="0">
                <a:latin typeface="Georgia" panose="02040502050405020303" pitchFamily="18" charset="0"/>
              </a:rPr>
              <a:t>’</a:t>
            </a:r>
            <a:r>
              <a:rPr lang="en-US" altLang="ja-JP" sz="2600" dirty="0">
                <a:latin typeface="Georgia" panose="02040502050405020303" pitchFamily="18" charset="0"/>
              </a:rPr>
              <a:t>s duties.</a:t>
            </a:r>
          </a:p>
          <a:p>
            <a:pPr marL="0" indent="0">
              <a:buNone/>
            </a:pPr>
            <a:endParaRPr lang="en-US" altLang="ja-JP" sz="24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w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7512"/>
            <a:ext cx="2050773" cy="153807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7" name="Picture 3" descr="d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52" y="5413132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9191" y="3617843"/>
            <a:ext cx="441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Duties may include</a:t>
            </a: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:</a:t>
            </a:r>
          </a:p>
          <a:p>
            <a:pPr marL="576263" lvl="1" indent="-28892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Direct Patient Care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Phlebotomy/Laboratory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Environmental Services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Waste Management</a:t>
            </a:r>
          </a:p>
          <a:p>
            <a:pPr marL="576263" lvl="1" indent="-288925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Other?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14176"/>
          <a:stretch/>
        </p:blipFill>
        <p:spPr>
          <a:xfrm>
            <a:off x="533400" y="4800600"/>
            <a:ext cx="1922873" cy="1414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22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6626" y="247495"/>
            <a:ext cx="9137374" cy="121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 algn="ctr"/>
            <a:r>
              <a:rPr lang="en-US" altLang="en-US" sz="4000" b="1" dirty="0" smtClean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Pathogen:</a:t>
            </a:r>
          </a:p>
          <a:p>
            <a:pPr marL="342900" indent="-342900" algn="ctr"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Any Microorganism That Can Cause Disease</a:t>
            </a:r>
            <a:endParaRPr lang="en-US" altLang="en-US" sz="2800" b="1" dirty="0">
              <a:solidFill>
                <a:schemeClr val="accent2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10" name="Picture 3" descr="d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9239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828" y="1796835"/>
            <a:ext cx="7239000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500"/>
              </a:spcAft>
            </a:pPr>
            <a:r>
              <a:rPr lang="en-US" sz="2400" u="sng" dirty="0">
                <a:latin typeface="Georgia" panose="02040502050405020303" pitchFamily="18" charset="0"/>
              </a:rPr>
              <a:t>Examples of Pathogens </a:t>
            </a:r>
            <a:r>
              <a:rPr lang="en-US" sz="2400" u="sng" dirty="0" smtClean="0">
                <a:latin typeface="Georgia" panose="02040502050405020303" pitchFamily="18" charset="0"/>
              </a:rPr>
              <a:t>Caused Illnesses</a:t>
            </a:r>
          </a:p>
          <a:p>
            <a:pPr marL="1203325" lvl="0" indent="-349250" fontAlgn="base">
              <a:spcBef>
                <a:spcPct val="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Viruses-</a:t>
            </a:r>
            <a:r>
              <a:rPr lang="en-US" sz="2400" dirty="0" smtClean="0">
                <a:latin typeface="Georgia" panose="02040502050405020303" pitchFamily="18" charset="0"/>
              </a:rPr>
              <a:t>	AIDS, Hepatitis B, Colds, Flu, 		Herpes</a:t>
            </a:r>
          </a:p>
          <a:p>
            <a:pPr marL="1203325" lvl="0" indent="-3492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Bacterial-</a:t>
            </a:r>
            <a:r>
              <a:rPr lang="en-US" sz="2400" dirty="0" smtClean="0">
                <a:latin typeface="Georgia" panose="02040502050405020303" pitchFamily="18" charset="0"/>
              </a:rPr>
              <a:t>	Intestinal Diseases, 				Tuberculosis, Gonorrhea</a:t>
            </a:r>
          </a:p>
          <a:p>
            <a:pPr marL="1203325" lvl="0" indent="-3492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Fungi-</a:t>
            </a:r>
            <a:r>
              <a:rPr lang="en-US" sz="2400" dirty="0" smtClean="0">
                <a:latin typeface="Georgia" panose="02040502050405020303" pitchFamily="18" charset="0"/>
              </a:rPr>
              <a:t>	Athlete’s Foot, Farmer’s Lung, 		Asthma/Allergies</a:t>
            </a:r>
          </a:p>
          <a:p>
            <a:pPr marL="1203325" lvl="0" indent="-3492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Parasites-</a:t>
            </a:r>
            <a:r>
              <a:rPr lang="en-US" sz="2400" dirty="0" smtClean="0">
                <a:latin typeface="Georgia" panose="02040502050405020303" pitchFamily="18" charset="0"/>
              </a:rPr>
              <a:t>	Giardiasis, Malaria, Trichinosis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9148" y="609600"/>
            <a:ext cx="3823252" cy="2971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HEPATITIS B VIRUS </a:t>
            </a:r>
          </a:p>
          <a:p>
            <a:pPr marL="681038">
              <a:lnSpc>
                <a:spcPct val="120000"/>
              </a:lnSpc>
              <a:spcBef>
                <a:spcPts val="1200"/>
              </a:spcBef>
            </a:pPr>
            <a:r>
              <a:rPr lang="en-US" sz="2300" spc="30" dirty="0" smtClean="0">
                <a:latin typeface="Georgia" panose="02040502050405020303" pitchFamily="18" charset="0"/>
              </a:rPr>
              <a:t>Chance of getting </a:t>
            </a:r>
            <a:r>
              <a:rPr lang="en-US" sz="2300" spc="30" dirty="0" err="1" smtClean="0">
                <a:latin typeface="Georgia" panose="02040502050405020303" pitchFamily="18" charset="0"/>
              </a:rPr>
              <a:t>HepB</a:t>
            </a:r>
            <a:r>
              <a:rPr lang="en-US" sz="2300" spc="30" dirty="0" smtClean="0">
                <a:latin typeface="Georgia" panose="02040502050405020303" pitchFamily="18" charset="0"/>
              </a:rPr>
              <a:t> </a:t>
            </a:r>
            <a:br>
              <a:rPr lang="en-US" sz="2300" spc="30" dirty="0" smtClean="0">
                <a:latin typeface="Georgia" panose="02040502050405020303" pitchFamily="18" charset="0"/>
              </a:rPr>
            </a:br>
            <a:r>
              <a:rPr lang="en-US" sz="2300" spc="30" dirty="0" smtClean="0">
                <a:latin typeface="Georgia" panose="02040502050405020303" pitchFamily="18" charset="0"/>
              </a:rPr>
              <a:t>from syringe infected with </a:t>
            </a:r>
            <a:br>
              <a:rPr lang="en-US" sz="2300" spc="30" dirty="0" smtClean="0">
                <a:latin typeface="Georgia" panose="02040502050405020303" pitchFamily="18" charset="0"/>
              </a:rPr>
            </a:br>
            <a:r>
              <a:rPr lang="en-US" sz="2300" spc="30" dirty="0" err="1" smtClean="0">
                <a:latin typeface="Georgia" panose="02040502050405020303" pitchFamily="18" charset="0"/>
              </a:rPr>
              <a:t>HebB</a:t>
            </a:r>
            <a:r>
              <a:rPr lang="en-US" sz="2300" spc="30" dirty="0" smtClean="0">
                <a:latin typeface="Georgia" panose="02040502050405020303" pitchFamily="18" charset="0"/>
              </a:rPr>
              <a:t> – 30% </a:t>
            </a:r>
          </a:p>
          <a:p>
            <a:pPr marL="681038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Virus is extremely infectious and can stay alive in dried blood up to a year. </a:t>
            </a:r>
          </a:p>
          <a:p>
            <a:pPr marL="681038">
              <a:lnSpc>
                <a:spcPct val="120000"/>
              </a:lnSpc>
              <a:spcBef>
                <a:spcPts val="1200"/>
              </a:spcBef>
            </a:pPr>
            <a:r>
              <a:rPr lang="en-US" sz="2300" dirty="0" err="1" smtClean="0">
                <a:latin typeface="Georgia" panose="02040502050405020303" pitchFamily="18" charset="0"/>
              </a:rPr>
              <a:t>HepB</a:t>
            </a:r>
            <a:r>
              <a:rPr lang="en-US" sz="2300" dirty="0" smtClean="0">
                <a:latin typeface="Georgia" panose="02040502050405020303" pitchFamily="18" charset="0"/>
              </a:rPr>
              <a:t> can cause cirrhosis and the leading cause of liver cancer in the world.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300" dirty="0" smtClean="0">
              <a:latin typeface="Georgia" panose="02040502050405020303" pitchFamily="18" charset="0"/>
            </a:endParaRPr>
          </a:p>
          <a:p>
            <a:endParaRPr lang="en-US" sz="2300" dirty="0" smtClean="0">
              <a:latin typeface="Georgia" panose="02040502050405020303" pitchFamily="18" charset="0"/>
            </a:endParaRPr>
          </a:p>
          <a:p>
            <a:endParaRPr lang="en-US" sz="23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0" y="609600"/>
            <a:ext cx="4267200" cy="6096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HEPATITIS C VIRUS </a:t>
            </a:r>
            <a:endParaRPr lang="en-US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517525" indent="-349250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Chance </a:t>
            </a:r>
            <a:r>
              <a:rPr lang="en-US" sz="2300" dirty="0">
                <a:latin typeface="Georgia" panose="02040502050405020303" pitchFamily="18" charset="0"/>
              </a:rPr>
              <a:t>of getting </a:t>
            </a:r>
            <a:r>
              <a:rPr lang="en-US" sz="2300" dirty="0" err="1">
                <a:latin typeface="Georgia" panose="02040502050405020303" pitchFamily="18" charset="0"/>
              </a:rPr>
              <a:t>HepC</a:t>
            </a:r>
            <a:r>
              <a:rPr lang="en-US" sz="2300" dirty="0">
                <a:latin typeface="Georgia" panose="02040502050405020303" pitchFamily="18" charset="0"/>
              </a:rPr>
              <a:t> from syringe infected with </a:t>
            </a:r>
            <a:r>
              <a:rPr lang="en-US" sz="2300" dirty="0" err="1">
                <a:latin typeface="Georgia" panose="02040502050405020303" pitchFamily="18" charset="0"/>
              </a:rPr>
              <a:t>HepC</a:t>
            </a:r>
            <a:r>
              <a:rPr lang="en-US" sz="2300" dirty="0">
                <a:latin typeface="Georgia" panose="02040502050405020303" pitchFamily="18" charset="0"/>
              </a:rPr>
              <a:t> – </a:t>
            </a:r>
            <a:r>
              <a:rPr lang="en-US" sz="2300" b="1" dirty="0">
                <a:latin typeface="Georgia" panose="02040502050405020303" pitchFamily="18" charset="0"/>
              </a:rPr>
              <a:t>3 to 5</a:t>
            </a:r>
            <a:r>
              <a:rPr lang="en-US" sz="2300" b="1" dirty="0" smtClean="0">
                <a:latin typeface="Georgia" panose="02040502050405020303" pitchFamily="18" charset="0"/>
              </a:rPr>
              <a:t>%</a:t>
            </a:r>
            <a:endParaRPr lang="en-US" sz="2300" b="1" dirty="0">
              <a:latin typeface="Georgia" panose="02040502050405020303" pitchFamily="18" charset="0"/>
            </a:endParaRPr>
          </a:p>
          <a:p>
            <a:pPr marL="517525" indent="-349250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Attacks the liver </a:t>
            </a:r>
            <a:endParaRPr lang="en-US" sz="2300" dirty="0">
              <a:latin typeface="Georgia" panose="02040502050405020303" pitchFamily="18" charset="0"/>
            </a:endParaRPr>
          </a:p>
          <a:p>
            <a:pPr marL="517525" indent="-349250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More than 80% of those infected become chronic carriers, and 1/5 of those will develop cirrhosis within 10 </a:t>
            </a:r>
            <a:br>
              <a:rPr lang="en-US" sz="2300" dirty="0" smtClean="0">
                <a:latin typeface="Georgia" panose="02040502050405020303" pitchFamily="18" charset="0"/>
              </a:rPr>
            </a:br>
            <a:r>
              <a:rPr lang="en-US" sz="2300" dirty="0" smtClean="0">
                <a:latin typeface="Georgia" panose="02040502050405020303" pitchFamily="18" charset="0"/>
              </a:rPr>
              <a:t>to 40 years. Smaller % develop liver cancer. </a:t>
            </a:r>
            <a:endParaRPr lang="en-US" sz="20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HIV/AIDS VIRUS </a:t>
            </a:r>
            <a:endParaRPr lang="en-US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512763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Chance of getting HIV from a syringe infected with the HIV virus - .03% </a:t>
            </a:r>
          </a:p>
          <a:p>
            <a:pPr marL="512763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The AIDS virus attacks the immune system, allowing other disease to develop. </a:t>
            </a:r>
            <a:endParaRPr lang="en-US" sz="2300" dirty="0">
              <a:latin typeface="Georgia" panose="02040502050405020303" pitchFamily="18" charset="0"/>
            </a:endParaRPr>
          </a:p>
          <a:p>
            <a:pPr marL="512763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HIV is transmitted primarily through sexual contact. </a:t>
            </a:r>
            <a:endParaRPr lang="en-US" sz="2300" dirty="0">
              <a:latin typeface="Georgia" panose="02040502050405020303" pitchFamily="18" charset="0"/>
            </a:endParaRPr>
          </a:p>
          <a:p>
            <a:pPr marL="512763">
              <a:lnSpc>
                <a:spcPct val="120000"/>
              </a:lnSpc>
              <a:spcBef>
                <a:spcPts val="1200"/>
              </a:spcBef>
            </a:pPr>
            <a:r>
              <a:rPr lang="en-US" sz="2300" dirty="0" smtClean="0">
                <a:latin typeface="Georgia" panose="02040502050405020303" pitchFamily="18" charset="0"/>
              </a:rPr>
              <a:t>Transmission risk from a needle is low.</a:t>
            </a:r>
            <a:endParaRPr lang="en-US" sz="2300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32"/>
            <a:ext cx="957072" cy="262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36" y="4025348"/>
            <a:ext cx="3253315" cy="2209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81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1313</TotalTime>
  <Words>849</Words>
  <Application>Microsoft Office PowerPoint</Application>
  <PresentationFormat>On-screen Show (4:3)</PresentationFormat>
  <Paragraphs>147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Information on the Hazards of Bloodborne Pathogens in the Workplace  </vt:lpstr>
      <vt:lpstr>Learning Objectives</vt:lpstr>
      <vt:lpstr>What would you do? and What Would Other Employees Do?</vt:lpstr>
      <vt:lpstr>PowerPoint Presentation</vt:lpstr>
      <vt:lpstr> </vt:lpstr>
      <vt:lpstr>PowerPoint Presentation</vt:lpstr>
      <vt:lpstr>Occupational Exposure</vt:lpstr>
      <vt:lpstr> </vt:lpstr>
      <vt:lpstr>PowerPoint Presentation</vt:lpstr>
      <vt:lpstr> </vt:lpstr>
      <vt:lpstr>Transmission of BBPs</vt:lpstr>
      <vt:lpstr>Method of Compliance</vt:lpstr>
      <vt:lpstr>PowerPoint Presentation</vt:lpstr>
      <vt:lpstr>Safe Disposal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Clean-up Procedure</dc:title>
  <dc:creator>Tracy Davidson</dc:creator>
  <cp:lastModifiedBy>Anar Imin</cp:lastModifiedBy>
  <cp:revision>122</cp:revision>
  <dcterms:created xsi:type="dcterms:W3CDTF">2014-03-04T18:59:10Z</dcterms:created>
  <dcterms:modified xsi:type="dcterms:W3CDTF">2016-09-09T18:29:13Z</dcterms:modified>
</cp:coreProperties>
</file>