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96" r:id="rId3"/>
    <p:sldId id="258" r:id="rId4"/>
    <p:sldId id="259" r:id="rId5"/>
    <p:sldId id="260" r:id="rId6"/>
    <p:sldId id="261" r:id="rId7"/>
    <p:sldId id="262" r:id="rId8"/>
    <p:sldId id="263" r:id="rId9"/>
    <p:sldId id="264" r:id="rId10"/>
    <p:sldId id="265" r:id="rId11"/>
    <p:sldId id="269" r:id="rId12"/>
    <p:sldId id="278" r:id="rId13"/>
    <p:sldId id="279" r:id="rId14"/>
    <p:sldId id="280" r:id="rId15"/>
    <p:sldId id="284" r:id="rId16"/>
    <p:sldId id="285" r:id="rId17"/>
    <p:sldId id="286" r:id="rId18"/>
    <p:sldId id="287" r:id="rId19"/>
    <p:sldId id="288" r:id="rId20"/>
    <p:sldId id="289" r:id="rId21"/>
    <p:sldId id="295" r:id="rId22"/>
    <p:sldId id="290" r:id="rId23"/>
    <p:sldId id="291" r:id="rId24"/>
    <p:sldId id="292" r:id="rId25"/>
    <p:sldId id="293" r:id="rId26"/>
    <p:sldId id="294" r:id="rId27"/>
    <p:sldId id="29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8" autoAdjust="0"/>
    <p:restoredTop sz="94660"/>
  </p:normalViewPr>
  <p:slideViewPr>
    <p:cSldViewPr>
      <p:cViewPr varScale="1">
        <p:scale>
          <a:sx n="36" d="100"/>
          <a:sy n="36" d="100"/>
        </p:scale>
        <p:origin x="1008"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5A9AD3B-CAE5-4D0D-AD4C-B0497606782F}" type="datetimeFigureOut">
              <a:rPr lang="en-US"/>
              <a:pPr>
                <a:defRPr/>
              </a:pPr>
              <a:t>8/2/2017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9CBC70-432C-4099-9DBD-056F5EEDAB35}" type="slidenum">
              <a:rPr lang="en-US"/>
              <a:pPr>
                <a:defRPr/>
              </a:pPr>
              <a:t>‹#›</a:t>
            </a:fld>
            <a:endParaRPr lang="en-US"/>
          </a:p>
        </p:txBody>
      </p:sp>
    </p:spTree>
    <p:extLst>
      <p:ext uri="{BB962C8B-B14F-4D97-AF65-F5344CB8AC3E}">
        <p14:creationId xmlns:p14="http://schemas.microsoft.com/office/powerpoint/2010/main" val="3536865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D0146A-8662-460B-A221-BD11DA687EDE}" type="slidenum">
              <a:rPr lang="en-US"/>
              <a:pPr fontAlgn="base">
                <a:spcBef>
                  <a:spcPct val="0"/>
                </a:spcBef>
                <a:spcAft>
                  <a:spcPct val="0"/>
                </a:spcAft>
              </a:pPr>
              <a:t>1</a:t>
            </a:fld>
            <a:endParaRPr lang="en-US"/>
          </a:p>
        </p:txBody>
      </p:sp>
      <p:sp>
        <p:nvSpPr>
          <p:cNvPr id="5017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xfrm>
            <a:off x="914400" y="4343400"/>
            <a:ext cx="518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smtClean="0">
                <a:latin typeface="Arial" charset="0"/>
              </a:rPr>
              <a:t>1926 Subpart K ‑ Electrical</a:t>
            </a:r>
          </a:p>
          <a:p>
            <a:pPr>
              <a:spcBef>
                <a:spcPct val="0"/>
              </a:spcBef>
            </a:pPr>
            <a:endParaRPr lang="en-US" b="1" dirty="0" smtClean="0">
              <a:latin typeface="Arial" charset="0"/>
            </a:endParaRPr>
          </a:p>
          <a:p>
            <a:pPr>
              <a:spcBef>
                <a:spcPct val="0"/>
              </a:spcBef>
            </a:pPr>
            <a:r>
              <a:rPr lang="en-US" dirty="0" smtClean="0">
                <a:latin typeface="Arial" charset="0"/>
              </a:rPr>
              <a:t>This presentation is designed to assist trainers conducting OSHA 10-hour Construction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a:spcBef>
                <a:spcPct val="0"/>
              </a:spcBef>
            </a:pPr>
            <a:endParaRPr lang="en-US" dirty="0" smtClean="0">
              <a:latin typeface="Arial" charset="0"/>
            </a:endParaRPr>
          </a:p>
          <a:p>
            <a:pPr>
              <a:spcBef>
                <a:spcPct val="0"/>
              </a:spcBef>
            </a:pPr>
            <a:r>
              <a:rPr lang="en-US" dirty="0" smtClean="0">
                <a:latin typeface="Arial" charset="0"/>
              </a:rPr>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pPr>
              <a:spcBef>
                <a:spcPct val="0"/>
              </a:spcBef>
            </a:pPr>
            <a:endParaRPr lang="en-US" dirty="0" smtClean="0">
              <a:latin typeface="Arial" charset="0"/>
            </a:endParaRPr>
          </a:p>
          <a:p>
            <a:pPr>
              <a:spcBef>
                <a:spcPct val="0"/>
              </a:spcBef>
            </a:pPr>
            <a:r>
              <a:rPr lang="en-US" dirty="0" smtClean="0">
                <a:latin typeface="Arial" charset="0"/>
              </a:rPr>
              <a:t>This presentation addresses electrical safety requirements that are necessary for the safety of construction employees and is divided into major divisions as follows:</a:t>
            </a:r>
          </a:p>
          <a:p>
            <a:pPr>
              <a:spcBef>
                <a:spcPct val="0"/>
              </a:spcBef>
            </a:pPr>
            <a:r>
              <a:rPr lang="en-US" b="1" i="1" dirty="0" smtClean="0">
                <a:latin typeface="Arial" charset="0"/>
              </a:rPr>
              <a:t>Overview.</a:t>
            </a:r>
            <a:r>
              <a:rPr lang="en-US" dirty="0" smtClean="0">
                <a:latin typeface="Arial" charset="0"/>
              </a:rPr>
              <a:t>  Includes why electricity is dangerous and how it works.</a:t>
            </a:r>
          </a:p>
          <a:p>
            <a:pPr>
              <a:spcBef>
                <a:spcPct val="0"/>
              </a:spcBef>
            </a:pPr>
            <a:r>
              <a:rPr lang="en-US" b="1" i="1" dirty="0" smtClean="0">
                <a:latin typeface="Arial" charset="0"/>
              </a:rPr>
              <a:t>Hazard / Controls.</a:t>
            </a:r>
            <a:r>
              <a:rPr lang="en-US" dirty="0" smtClean="0">
                <a:latin typeface="Arial" charset="0"/>
              </a:rPr>
              <a:t>  Covers the main hazards and explains the best ways to prevent these hazards from occurring. </a:t>
            </a:r>
          </a:p>
          <a:p>
            <a:pPr>
              <a:spcBef>
                <a:spcPct val="0"/>
              </a:spcBef>
            </a:pPr>
            <a:r>
              <a:rPr lang="en-US" b="1" i="1" dirty="0" smtClean="0">
                <a:latin typeface="Arial" charset="0"/>
              </a:rPr>
              <a:t>General Planning and Controls.  </a:t>
            </a:r>
          </a:p>
        </p:txBody>
      </p:sp>
    </p:spTree>
    <p:extLst>
      <p:ext uri="{BB962C8B-B14F-4D97-AF65-F5344CB8AC3E}">
        <p14:creationId xmlns:p14="http://schemas.microsoft.com/office/powerpoint/2010/main" val="166985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12B308B-4ADA-4DD4-9C1C-F75638DF1A32}" type="slidenum">
              <a:rPr lang="en-US"/>
              <a:pPr fontAlgn="base">
                <a:spcBef>
                  <a:spcPct val="0"/>
                </a:spcBef>
                <a:spcAft>
                  <a:spcPct val="0"/>
                </a:spcAft>
              </a:pPr>
              <a:t>11</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This one cautions against high voltage overhead.  You don’t want to be raising the truck bed.  It’s a temporary sign, but it is adequate and acceptable.</a:t>
            </a:r>
          </a:p>
        </p:txBody>
      </p:sp>
    </p:spTree>
    <p:extLst>
      <p:ext uri="{BB962C8B-B14F-4D97-AF65-F5344CB8AC3E}">
        <p14:creationId xmlns:p14="http://schemas.microsoft.com/office/powerpoint/2010/main" val="2629513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190D06-5B3F-406C-9C47-B5A2EAB69B8A}" type="slidenum">
              <a:rPr lang="en-US"/>
              <a:pPr fontAlgn="base">
                <a:spcBef>
                  <a:spcPct val="0"/>
                </a:spcBef>
                <a:spcAft>
                  <a:spcPct val="0"/>
                </a:spcAft>
              </a:pPr>
              <a:t>12</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b="1" u="sng" smtClean="0"/>
          </a:p>
          <a:p>
            <a:pPr>
              <a:spcBef>
                <a:spcPct val="0"/>
              </a:spcBef>
            </a:pPr>
            <a:r>
              <a:rPr lang="en-US" smtClean="0"/>
              <a:t>The potential hazard again is the risk of the cranes contacting power lines.</a:t>
            </a:r>
          </a:p>
          <a:p>
            <a:pPr>
              <a:spcBef>
                <a:spcPct val="0"/>
              </a:spcBef>
            </a:pPr>
            <a:endParaRPr lang="en-US" smtClean="0"/>
          </a:p>
          <a:p>
            <a:pPr>
              <a:spcBef>
                <a:spcPct val="0"/>
              </a:spcBef>
            </a:pPr>
            <a:r>
              <a:rPr lang="en-US" smtClean="0"/>
              <a:t>As background information, the photographer, Robert Carr, described this scene as:</a:t>
            </a:r>
          </a:p>
          <a:p>
            <a:pPr>
              <a:spcBef>
                <a:spcPct val="0"/>
              </a:spcBef>
            </a:pPr>
            <a:r>
              <a:rPr lang="en-US" smtClean="0"/>
              <a:t>“Two Manitowoc track-mounted lattice boom cranes with luffing booms supporting luffing jibs supporting fixed jibs on top. Cranes are servicing reconstruction of seating in stadium, from position outside and above stadium perimeter. Taken at The Big House, University of Michigan Stadium, Ann Arbor, Michigan, 2006.”</a:t>
            </a:r>
          </a:p>
          <a:p>
            <a:pPr>
              <a:spcBef>
                <a:spcPct val="0"/>
              </a:spcBef>
            </a:pPr>
            <a:endParaRPr lang="en-US" smtClean="0"/>
          </a:p>
          <a:p>
            <a:pPr>
              <a:spcBef>
                <a:spcPct val="0"/>
              </a:spcBef>
            </a:pPr>
            <a:endParaRPr lang="en-US" smtClean="0"/>
          </a:p>
        </p:txBody>
      </p:sp>
    </p:spTree>
    <p:extLst>
      <p:ext uri="{BB962C8B-B14F-4D97-AF65-F5344CB8AC3E}">
        <p14:creationId xmlns:p14="http://schemas.microsoft.com/office/powerpoint/2010/main" val="73052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F84B8D1-5C47-45DB-9904-620308C27EEA}" type="slidenum">
              <a:rPr lang="en-US"/>
              <a:pPr fontAlgn="base">
                <a:spcBef>
                  <a:spcPct val="0"/>
                </a:spcBef>
                <a:spcAft>
                  <a:spcPct val="0"/>
                </a:spcAft>
              </a:pPr>
              <a:t>13</a:t>
            </a:fld>
            <a:endParaRPr lang="en-US"/>
          </a:p>
        </p:txBody>
      </p:sp>
      <p:sp>
        <p:nvSpPr>
          <p:cNvPr id="7168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solidFill>
                  <a:srgbClr val="000000"/>
                </a:solidFill>
                <a:latin typeface="Arial" charset="0"/>
              </a:rPr>
              <a:t>Extension cords may have damaged insulation. Sometimes the insulation inside an electrical tool or appliance is damaged. When insulation is damaged, exposed metal parts may become energized if a live wire inside touches them.  Electric hand tools that are old, damaged, or misused may have damaged insulation inside.  If you touch damaged power tools or other equipment, you will receive a shock. You are more likely to receive a shock if the tool is not grounded or double-insulated.</a:t>
            </a:r>
          </a:p>
          <a:p>
            <a:pPr>
              <a:spcBef>
                <a:spcPct val="0"/>
              </a:spcBef>
            </a:pPr>
            <a:endParaRPr lang="en-US" b="1" dirty="0" smtClean="0">
              <a:solidFill>
                <a:srgbClr val="1AE4E4"/>
              </a:solidFill>
              <a:latin typeface="Arial" charset="0"/>
            </a:endParaRPr>
          </a:p>
        </p:txBody>
      </p:sp>
    </p:spTree>
    <p:extLst>
      <p:ext uri="{BB962C8B-B14F-4D97-AF65-F5344CB8AC3E}">
        <p14:creationId xmlns:p14="http://schemas.microsoft.com/office/powerpoint/2010/main" val="382695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349DD3-39D3-44BA-92F2-76DC552D2BBC}" type="slidenum">
              <a:rPr lang="en-US"/>
              <a:pPr fontAlgn="base">
                <a:spcBef>
                  <a:spcPct val="0"/>
                </a:spcBef>
                <a:spcAft>
                  <a:spcPct val="0"/>
                </a:spcAft>
              </a:pPr>
              <a:t>14</a:t>
            </a:fld>
            <a:endParaRPr lang="en-US"/>
          </a:p>
        </p:txBody>
      </p:sp>
      <p:sp>
        <p:nvSpPr>
          <p:cNvPr id="7270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14400" y="4343400"/>
            <a:ext cx="533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smtClean="0">
                <a:latin typeface="Arial" charset="0"/>
              </a:rPr>
              <a:t>Reference 1926.405(a)(2)(ii)(I)</a:t>
            </a:r>
          </a:p>
          <a:p>
            <a:pPr>
              <a:spcBef>
                <a:spcPct val="50000"/>
              </a:spcBef>
            </a:pPr>
            <a:endParaRPr lang="en-US" smtClean="0">
              <a:latin typeface="Arial" charset="0"/>
            </a:endParaRPr>
          </a:p>
          <a:p>
            <a:pPr>
              <a:spcBef>
                <a:spcPct val="0"/>
              </a:spcBef>
            </a:pPr>
            <a:r>
              <a:rPr lang="en-US" smtClean="0">
                <a:latin typeface="Arial" charset="0"/>
              </a:rPr>
              <a:t>The normal wear and tear on extension and flexible cords at your site can loosen or expose wires, creating hazardous conditions. Cords that are not 3-wire type, not designed for hard-usage, or that have been modified, increase your risk of contacting electrical current. </a:t>
            </a:r>
          </a:p>
          <a:p>
            <a:pPr>
              <a:spcBef>
                <a:spcPct val="50000"/>
              </a:spcBef>
            </a:pPr>
            <a:endParaRPr lang="en-US" smtClean="0">
              <a:latin typeface="Arial" charset="0"/>
            </a:endParaRPr>
          </a:p>
          <a:p>
            <a:pPr>
              <a:spcBef>
                <a:spcPct val="50000"/>
              </a:spcBef>
            </a:pPr>
            <a:endParaRPr lang="en-US" smtClean="0">
              <a:latin typeface="Arial" charset="0"/>
            </a:endParaRPr>
          </a:p>
          <a:p>
            <a:pPr>
              <a:spcBef>
                <a:spcPct val="0"/>
              </a:spcBef>
            </a:pPr>
            <a:endParaRPr lang="en-US" smtClean="0">
              <a:latin typeface="Arial" charset="0"/>
            </a:endParaRPr>
          </a:p>
        </p:txBody>
      </p:sp>
    </p:spTree>
    <p:extLst>
      <p:ext uri="{BB962C8B-B14F-4D97-AF65-F5344CB8AC3E}">
        <p14:creationId xmlns:p14="http://schemas.microsoft.com/office/powerpoint/2010/main" val="362435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87C0759-BEF6-42C2-83FC-B23A958D026B}" type="slidenum">
              <a:rPr lang="en-US"/>
              <a:pPr fontAlgn="base">
                <a:spcBef>
                  <a:spcPct val="0"/>
                </a:spcBef>
                <a:spcAft>
                  <a:spcPct val="0"/>
                </a:spcAft>
              </a:pPr>
              <a:t>15</a:t>
            </a:fld>
            <a:endParaRPr lang="en-US"/>
          </a:p>
        </p:txBody>
      </p:sp>
      <p:sp>
        <p:nvSpPr>
          <p:cNvPr id="76803"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14400" y="4341813"/>
            <a:ext cx="51816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latin typeface="Arial" charset="0"/>
              </a:rPr>
              <a:t>Common Examples of Misused Equipment = OSHA Violations</a:t>
            </a:r>
          </a:p>
          <a:p>
            <a:pPr>
              <a:spcBef>
                <a:spcPct val="0"/>
              </a:spcBef>
            </a:pPr>
            <a:r>
              <a:rPr lang="en-US" smtClean="0">
                <a:latin typeface="Arial" charset="0"/>
              </a:rPr>
              <a:t>* Using multi-receptacle boxes designed to be mounted by fitting them with a power cord and placing them on the floor. </a:t>
            </a:r>
          </a:p>
          <a:p>
            <a:pPr>
              <a:spcBef>
                <a:spcPct val="0"/>
              </a:spcBef>
            </a:pPr>
            <a:r>
              <a:rPr lang="en-US" smtClean="0">
                <a:latin typeface="Arial" charset="0"/>
              </a:rPr>
              <a:t>* Fabricating extension cords with ROMEX® wire. </a:t>
            </a:r>
          </a:p>
          <a:p>
            <a:pPr>
              <a:spcBef>
                <a:spcPct val="0"/>
              </a:spcBef>
            </a:pPr>
            <a:r>
              <a:rPr lang="en-US" smtClean="0">
                <a:latin typeface="Arial" charset="0"/>
              </a:rPr>
              <a:t>* Using equipment outdoors that is labeled for use only in dry, indoor locations. </a:t>
            </a:r>
          </a:p>
          <a:p>
            <a:pPr>
              <a:spcBef>
                <a:spcPct val="0"/>
              </a:spcBef>
            </a:pPr>
            <a:r>
              <a:rPr lang="en-US" smtClean="0">
                <a:latin typeface="Arial" charset="0"/>
              </a:rPr>
              <a:t>* Attaching ungrounded, two-prong adapter plugs to three-prong cords and tools. </a:t>
            </a:r>
          </a:p>
          <a:p>
            <a:pPr>
              <a:spcBef>
                <a:spcPct val="0"/>
              </a:spcBef>
            </a:pPr>
            <a:r>
              <a:rPr lang="en-US" smtClean="0">
                <a:latin typeface="Arial" charset="0"/>
              </a:rPr>
              <a:t>* Using circuit breakers or fuses with the wrong rating for over-current protection, e.g. using a 30-amp breaker in a system with 15- or 20-amp receptacles.   Protection is lost because it will not trip when the system's load has been exceeded. </a:t>
            </a:r>
          </a:p>
          <a:p>
            <a:pPr>
              <a:spcBef>
                <a:spcPct val="0"/>
              </a:spcBef>
            </a:pPr>
            <a:r>
              <a:rPr lang="en-US" smtClean="0">
                <a:latin typeface="Arial" charset="0"/>
              </a:rPr>
              <a:t>* Using modified cords or tools, e.g., removing ground prongs, face plates, insulation, etc. </a:t>
            </a:r>
          </a:p>
          <a:p>
            <a:pPr>
              <a:spcBef>
                <a:spcPct val="0"/>
              </a:spcBef>
            </a:pPr>
            <a:r>
              <a:rPr lang="en-US" smtClean="0">
                <a:latin typeface="Arial" charset="0"/>
              </a:rPr>
              <a:t>* Using cords or tools with worn insulation or exposed wires. </a:t>
            </a:r>
          </a:p>
          <a:p>
            <a:pPr>
              <a:spcBef>
                <a:spcPct val="0"/>
              </a:spcBef>
            </a:pPr>
            <a:endParaRPr lang="en-US" smtClean="0">
              <a:latin typeface="Arial" charset="0"/>
            </a:endParaRPr>
          </a:p>
          <a:p>
            <a:pPr>
              <a:spcBef>
                <a:spcPct val="0"/>
              </a:spcBef>
            </a:pPr>
            <a:endParaRPr lang="en-US" smtClean="0">
              <a:latin typeface="Arial" charset="0"/>
            </a:endParaRPr>
          </a:p>
        </p:txBody>
      </p:sp>
    </p:spTree>
    <p:extLst>
      <p:ext uri="{BB962C8B-B14F-4D97-AF65-F5344CB8AC3E}">
        <p14:creationId xmlns:p14="http://schemas.microsoft.com/office/powerpoint/2010/main" val="1496170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1B52B28-B232-402A-8492-4ED333B42BF5}" type="slidenum">
              <a:rPr lang="en-US"/>
              <a:pPr fontAlgn="base">
                <a:spcBef>
                  <a:spcPct val="0"/>
                </a:spcBef>
                <a:spcAft>
                  <a:spcPct val="0"/>
                </a:spcAft>
              </a:pPr>
              <a:t>16</a:t>
            </a:fld>
            <a:endParaRPr lang="en-US"/>
          </a:p>
        </p:txBody>
      </p:sp>
      <p:sp>
        <p:nvSpPr>
          <p:cNvPr id="7782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 Use tools and equipment according to the instructions included in their listing, labeling or certification. </a:t>
            </a:r>
          </a:p>
          <a:p>
            <a:pPr>
              <a:spcBef>
                <a:spcPct val="0"/>
              </a:spcBef>
            </a:pPr>
            <a:r>
              <a:rPr lang="en-US" smtClean="0">
                <a:latin typeface="Arial" charset="0"/>
              </a:rPr>
              <a:t>* Visually inspect all electrical equipment before use.  Remove from service any equipment with frayed cords, missing ground prongs, cracked tool casings, etc.  Apply a warning tag to any defective tool and do not use it until the problem has been corrected. </a:t>
            </a:r>
          </a:p>
          <a:p>
            <a:pPr>
              <a:spcBef>
                <a:spcPct val="0"/>
              </a:spcBef>
            </a:pPr>
            <a:endParaRPr lang="en-US" smtClean="0"/>
          </a:p>
        </p:txBody>
      </p:sp>
    </p:spTree>
    <p:extLst>
      <p:ext uri="{BB962C8B-B14F-4D97-AF65-F5344CB8AC3E}">
        <p14:creationId xmlns:p14="http://schemas.microsoft.com/office/powerpoint/2010/main" val="391715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E666F42-2D6C-4091-BA26-06800FAE12FC}" type="slidenum">
              <a:rPr lang="en-US"/>
              <a:pPr fontAlgn="base">
                <a:spcBef>
                  <a:spcPct val="0"/>
                </a:spcBef>
                <a:spcAft>
                  <a:spcPct val="0"/>
                </a:spcAft>
              </a:pPr>
              <a:t>17</a:t>
            </a:fld>
            <a:endParaRPr lang="en-US"/>
          </a:p>
        </p:txBody>
      </p:sp>
      <p:sp>
        <p:nvSpPr>
          <p:cNvPr id="78851"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9144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dirty="0" smtClean="0">
                <a:solidFill>
                  <a:srgbClr val="000000"/>
                </a:solidFill>
                <a:latin typeface="Arial" charset="0"/>
              </a:rPr>
              <a:t>There are “clues” that electrical hazards exist.  For example, if a GFCI keeps tripping while you are using a power tool, there is a problem. Don’t keep resetting the GFCI and continue to work. You must evaluate the “clue” and decide what action should be taken to control the hazard. </a:t>
            </a:r>
          </a:p>
          <a:p>
            <a:pPr>
              <a:spcBef>
                <a:spcPct val="0"/>
              </a:spcBef>
            </a:pPr>
            <a:r>
              <a:rPr lang="en-US" sz="1000" dirty="0" smtClean="0">
                <a:solidFill>
                  <a:srgbClr val="000000"/>
                </a:solidFill>
                <a:latin typeface="Arial" charset="0"/>
              </a:rPr>
              <a:t>There are a number of other conditions that indicate a hazard.</a:t>
            </a:r>
          </a:p>
          <a:p>
            <a:pPr>
              <a:spcBef>
                <a:spcPct val="0"/>
              </a:spcBef>
              <a:buFont typeface="Wingdings" pitchFamily="2" charset="2"/>
              <a:buChar char="§"/>
            </a:pPr>
            <a:r>
              <a:rPr lang="en-US" sz="1000" dirty="0" smtClean="0">
                <a:solidFill>
                  <a:srgbClr val="FF0103"/>
                </a:solidFill>
                <a:latin typeface="Arial" charset="0"/>
              </a:rPr>
              <a:t> </a:t>
            </a:r>
            <a:r>
              <a:rPr lang="en-US" sz="1000" dirty="0" smtClean="0">
                <a:solidFill>
                  <a:srgbClr val="000000"/>
                </a:solidFill>
                <a:latin typeface="Arial" charset="0"/>
              </a:rPr>
              <a:t>Tripped circuit breakers and blown fuses show that too much current is flowing in a circuit. This could be due to several factors, such as malfunctioning equipment or a short between conductors. You need to determine the cause in order to control the hazard.</a:t>
            </a:r>
          </a:p>
          <a:p>
            <a:pPr>
              <a:spcBef>
                <a:spcPct val="0"/>
              </a:spcBef>
              <a:buFont typeface="Wingdings" pitchFamily="2" charset="2"/>
              <a:buChar char="§"/>
            </a:pPr>
            <a:r>
              <a:rPr lang="en-US" sz="1000" dirty="0" smtClean="0">
                <a:solidFill>
                  <a:srgbClr val="FF0103"/>
                </a:solidFill>
                <a:latin typeface="Arial" charset="0"/>
              </a:rPr>
              <a:t> </a:t>
            </a:r>
            <a:r>
              <a:rPr lang="en-US" sz="1000" dirty="0" smtClean="0">
                <a:solidFill>
                  <a:srgbClr val="000000"/>
                </a:solidFill>
                <a:latin typeface="Arial" charset="0"/>
              </a:rPr>
              <a:t>An electrical tool, appliance, wire, or connection that feels warm may indicate too much current in the circuit or equipment. You need to evaluate the situation and determine your risk.</a:t>
            </a:r>
          </a:p>
          <a:p>
            <a:pPr>
              <a:spcBef>
                <a:spcPct val="0"/>
              </a:spcBef>
              <a:buFont typeface="Wingdings" pitchFamily="2" charset="2"/>
              <a:buChar char="§"/>
            </a:pPr>
            <a:r>
              <a:rPr lang="en-US" sz="1000" dirty="0" smtClean="0">
                <a:solidFill>
                  <a:srgbClr val="FF0103"/>
                </a:solidFill>
                <a:latin typeface="Arial" charset="0"/>
              </a:rPr>
              <a:t> </a:t>
            </a:r>
            <a:r>
              <a:rPr lang="en-US" sz="1000" dirty="0" smtClean="0">
                <a:solidFill>
                  <a:srgbClr val="000000"/>
                </a:solidFill>
                <a:latin typeface="Arial" charset="0"/>
              </a:rPr>
              <a:t>An extension cord that feels warm may indicate too much current for the wire size of the cord. You must decide when action needs to be taken.</a:t>
            </a:r>
          </a:p>
          <a:p>
            <a:pPr>
              <a:spcBef>
                <a:spcPct val="0"/>
              </a:spcBef>
              <a:buFont typeface="Wingdings" pitchFamily="2" charset="2"/>
              <a:buChar char="§"/>
            </a:pPr>
            <a:r>
              <a:rPr lang="en-US" sz="1000" dirty="0" smtClean="0">
                <a:solidFill>
                  <a:srgbClr val="FF0103"/>
                </a:solidFill>
                <a:latin typeface="Arial" charset="0"/>
              </a:rPr>
              <a:t> </a:t>
            </a:r>
            <a:r>
              <a:rPr lang="en-US" sz="1000" dirty="0" smtClean="0">
                <a:solidFill>
                  <a:srgbClr val="000000"/>
                </a:solidFill>
                <a:latin typeface="Arial" charset="0"/>
              </a:rPr>
              <a:t>A cable, fuse box, or junction box that feels warm may indicate too much current in the circuits.</a:t>
            </a:r>
          </a:p>
          <a:p>
            <a:pPr>
              <a:spcBef>
                <a:spcPct val="0"/>
              </a:spcBef>
              <a:buFont typeface="Wingdings" pitchFamily="2" charset="2"/>
              <a:buChar char="§"/>
            </a:pPr>
            <a:r>
              <a:rPr lang="en-US" sz="1000" dirty="0" smtClean="0">
                <a:solidFill>
                  <a:srgbClr val="FF0103"/>
                </a:solidFill>
                <a:latin typeface="Arial" charset="0"/>
              </a:rPr>
              <a:t> </a:t>
            </a:r>
            <a:r>
              <a:rPr lang="en-US" sz="1000" dirty="0" smtClean="0">
                <a:solidFill>
                  <a:srgbClr val="000000"/>
                </a:solidFill>
                <a:latin typeface="Arial" charset="0"/>
              </a:rPr>
              <a:t>A burning odor may indicate overheated insulation.</a:t>
            </a:r>
          </a:p>
          <a:p>
            <a:pPr>
              <a:spcBef>
                <a:spcPct val="0"/>
              </a:spcBef>
              <a:buFont typeface="Wingdings" pitchFamily="2" charset="2"/>
              <a:buChar char="§"/>
            </a:pPr>
            <a:r>
              <a:rPr lang="en-US" sz="1000" dirty="0" smtClean="0">
                <a:solidFill>
                  <a:srgbClr val="FF0103"/>
                </a:solidFill>
                <a:latin typeface="Arial" charset="0"/>
              </a:rPr>
              <a:t> </a:t>
            </a:r>
            <a:r>
              <a:rPr lang="en-US" sz="1000" dirty="0" smtClean="0">
                <a:solidFill>
                  <a:srgbClr val="000000"/>
                </a:solidFill>
                <a:latin typeface="Arial" charset="0"/>
              </a:rPr>
              <a:t>Worn, frayed, or damaged insulation around any wire or other conductor is an electrical hazard because the conductors could be exposed.  Contact with an exposed wire could cause a shock.  Damaged insulation could cause a short, leading to arcing or a fire. Inspect all insulation for scrapes and breaks.  You need to evaluate the seriousness of any damage you find and decide how to deal with the hazard.</a:t>
            </a:r>
          </a:p>
          <a:p>
            <a:pPr>
              <a:spcBef>
                <a:spcPct val="0"/>
              </a:spcBef>
              <a:buFont typeface="Wingdings" pitchFamily="2" charset="2"/>
              <a:buChar char="§"/>
            </a:pPr>
            <a:r>
              <a:rPr lang="en-US" sz="1000" dirty="0" smtClean="0">
                <a:solidFill>
                  <a:srgbClr val="FF0103"/>
                </a:solidFill>
                <a:latin typeface="Arial" charset="0"/>
              </a:rPr>
              <a:t> </a:t>
            </a:r>
            <a:r>
              <a:rPr lang="en-US" sz="1000" dirty="0" smtClean="0">
                <a:solidFill>
                  <a:srgbClr val="000000"/>
                </a:solidFill>
                <a:latin typeface="Arial" charset="0"/>
              </a:rPr>
              <a:t>A GFCI that trips indicates there is current leakage from the circuit  First, you must decide the probable cause of the leakage by recognizing any contributing hazards. Then, you must decide what action needs to be taken.</a:t>
            </a:r>
          </a:p>
        </p:txBody>
      </p:sp>
    </p:spTree>
    <p:extLst>
      <p:ext uri="{BB962C8B-B14F-4D97-AF65-F5344CB8AC3E}">
        <p14:creationId xmlns:p14="http://schemas.microsoft.com/office/powerpoint/2010/main" val="1851211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55F6E4-DFAB-4C7D-851F-763059F450AC}" type="slidenum">
              <a:rPr lang="en-US"/>
              <a:pPr fontAlgn="base">
                <a:spcBef>
                  <a:spcPct val="0"/>
                </a:spcBef>
                <a:spcAft>
                  <a:spcPct val="0"/>
                </a:spcAft>
              </a:pPr>
              <a:t>18</a:t>
            </a:fld>
            <a:endParaRPr lang="en-US"/>
          </a:p>
        </p:txBody>
      </p:sp>
      <p:sp>
        <p:nvSpPr>
          <p:cNvPr id="7987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9144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sz="1000" dirty="0" smtClean="0">
                <a:latin typeface="Arial" charset="0"/>
              </a:rPr>
              <a:t>Reference 1926.417:</a:t>
            </a:r>
          </a:p>
          <a:p>
            <a:pPr>
              <a:spcBef>
                <a:spcPct val="0"/>
              </a:spcBef>
            </a:pPr>
            <a:r>
              <a:rPr lang="en-US" sz="1000" b="1" dirty="0" smtClean="0">
                <a:latin typeface="Arial" charset="0"/>
              </a:rPr>
              <a:t>(a) Controls.</a:t>
            </a:r>
            <a:r>
              <a:rPr lang="en-US" sz="1000" dirty="0" smtClean="0">
                <a:latin typeface="Arial" charset="0"/>
              </a:rPr>
              <a:t> Controls that are to be deactivated during the course of work on energized or de-energized equipment or circuits shall be tagged.</a:t>
            </a:r>
          </a:p>
          <a:p>
            <a:pPr>
              <a:spcBef>
                <a:spcPct val="0"/>
              </a:spcBef>
            </a:pPr>
            <a:r>
              <a:rPr lang="en-US" sz="1000" b="1" dirty="0" smtClean="0">
                <a:latin typeface="Arial" charset="0"/>
              </a:rPr>
              <a:t>(b) Equipment and circuits.</a:t>
            </a:r>
            <a:r>
              <a:rPr lang="en-US" sz="1000" dirty="0" smtClean="0">
                <a:latin typeface="Arial" charset="0"/>
              </a:rPr>
              <a:t> Equipment or circuits that are </a:t>
            </a:r>
            <a:r>
              <a:rPr lang="en-US" sz="1000" dirty="0" err="1" smtClean="0">
                <a:latin typeface="Arial" charset="0"/>
              </a:rPr>
              <a:t>deenergized</a:t>
            </a:r>
            <a:r>
              <a:rPr lang="en-US" sz="1000" dirty="0" smtClean="0">
                <a:latin typeface="Arial" charset="0"/>
              </a:rPr>
              <a:t> shall be rendered inoperative and shall have tags attached at all points where such equipment or circuits can be energized.</a:t>
            </a:r>
          </a:p>
          <a:p>
            <a:pPr>
              <a:spcBef>
                <a:spcPct val="0"/>
              </a:spcBef>
            </a:pPr>
            <a:r>
              <a:rPr lang="en-US" sz="1000" b="1" dirty="0" smtClean="0">
                <a:latin typeface="Arial" charset="0"/>
              </a:rPr>
              <a:t>(c) Tags.</a:t>
            </a:r>
            <a:r>
              <a:rPr lang="en-US" sz="1000" dirty="0" smtClean="0">
                <a:latin typeface="Arial" charset="0"/>
              </a:rPr>
              <a:t> Tags shall be placed to identify plainly the equipment or circuits being worked on.</a:t>
            </a:r>
          </a:p>
          <a:p>
            <a:pPr>
              <a:spcBef>
                <a:spcPct val="0"/>
              </a:spcBef>
            </a:pPr>
            <a:r>
              <a:rPr lang="en-US" sz="1000" b="1" dirty="0" smtClean="0">
                <a:latin typeface="Arial" charset="0"/>
              </a:rPr>
              <a:t>(d) Lockout and tagging.</a:t>
            </a:r>
            <a:r>
              <a:rPr lang="en-US" sz="1000" dirty="0" smtClean="0">
                <a:latin typeface="Arial" charset="0"/>
              </a:rPr>
              <a:t>  While any employee is exposed to contact with  parts of fixed electric equipment or circuits which have been de-energized, the circuits energizing the parts shall be locked out or tagged or both.</a:t>
            </a:r>
          </a:p>
          <a:p>
            <a:pPr>
              <a:spcBef>
                <a:spcPct val="0"/>
              </a:spcBef>
            </a:pPr>
            <a:endParaRPr lang="en-US" sz="1000" dirty="0" smtClean="0">
              <a:latin typeface="Arial" charset="0"/>
            </a:endParaRPr>
          </a:p>
          <a:p>
            <a:pPr>
              <a:spcBef>
                <a:spcPct val="0"/>
              </a:spcBef>
            </a:pPr>
            <a:r>
              <a:rPr lang="en-US" sz="1000" b="1" dirty="0" smtClean="0">
                <a:latin typeface="Arial" charset="0"/>
              </a:rPr>
              <a:t>Case study</a:t>
            </a:r>
          </a:p>
          <a:p>
            <a:pPr>
              <a:spcBef>
                <a:spcPct val="0"/>
              </a:spcBef>
            </a:pPr>
            <a:r>
              <a:rPr lang="en-US" sz="1000" dirty="0" smtClean="0">
                <a:latin typeface="Arial" charset="0"/>
              </a:rPr>
              <a:t>A</a:t>
            </a:r>
            <a:r>
              <a:rPr lang="en-US" sz="1000" dirty="0" smtClean="0">
                <a:solidFill>
                  <a:srgbClr val="000000"/>
                </a:solidFill>
                <a:latin typeface="Arial" charset="0"/>
              </a:rPr>
              <a:t>n electrician was removing a metal fish tape from a hole at the base of a metal light pole. </a:t>
            </a:r>
          </a:p>
          <a:p>
            <a:pPr>
              <a:spcBef>
                <a:spcPct val="0"/>
              </a:spcBef>
            </a:pPr>
            <a:r>
              <a:rPr lang="en-US" sz="1000" dirty="0" smtClean="0">
                <a:solidFill>
                  <a:srgbClr val="000000"/>
                </a:solidFill>
                <a:latin typeface="Arial" charset="0"/>
              </a:rPr>
              <a:t>(A fish tape is used to pull wire through a conduit run.)  The fish tape became energized, electrocuting him.  As a result of its inspection, OSHA issued a citation for three serious violations of the agency’s construction standards.</a:t>
            </a:r>
          </a:p>
          <a:p>
            <a:pPr>
              <a:spcBef>
                <a:spcPct val="0"/>
              </a:spcBef>
            </a:pPr>
            <a:endParaRPr lang="en-US" sz="1000" dirty="0" smtClean="0">
              <a:solidFill>
                <a:srgbClr val="000000"/>
              </a:solidFill>
              <a:latin typeface="Arial" charset="0"/>
            </a:endParaRPr>
          </a:p>
          <a:p>
            <a:pPr>
              <a:spcBef>
                <a:spcPct val="0"/>
              </a:spcBef>
            </a:pPr>
            <a:r>
              <a:rPr lang="en-US" sz="1000" dirty="0" smtClean="0">
                <a:solidFill>
                  <a:srgbClr val="000000"/>
                </a:solidFill>
                <a:latin typeface="Arial" charset="0"/>
              </a:rPr>
              <a:t>If the following OSHA requirements had been followed, this death could have been prevented.</a:t>
            </a:r>
          </a:p>
          <a:p>
            <a:pPr>
              <a:spcBef>
                <a:spcPct val="0"/>
              </a:spcBef>
            </a:pPr>
            <a:r>
              <a:rPr lang="en-US" sz="1000" dirty="0" smtClean="0">
                <a:solidFill>
                  <a:srgbClr val="FF0103"/>
                </a:solidFill>
                <a:latin typeface="Arial" charset="0"/>
              </a:rPr>
              <a:t>• </a:t>
            </a:r>
            <a:r>
              <a:rPr lang="en-US" sz="1000" dirty="0" smtClean="0">
                <a:solidFill>
                  <a:srgbClr val="000000"/>
                </a:solidFill>
                <a:latin typeface="Arial" charset="0"/>
              </a:rPr>
              <a:t>De-energize all circuits before beginning work.</a:t>
            </a:r>
          </a:p>
          <a:p>
            <a:pPr>
              <a:spcBef>
                <a:spcPct val="0"/>
              </a:spcBef>
            </a:pPr>
            <a:r>
              <a:rPr lang="en-US" sz="1000" dirty="0" smtClean="0">
                <a:solidFill>
                  <a:srgbClr val="FF0103"/>
                </a:solidFill>
                <a:latin typeface="Arial" charset="0"/>
              </a:rPr>
              <a:t>• </a:t>
            </a:r>
            <a:r>
              <a:rPr lang="en-US" sz="1000" dirty="0" smtClean="0">
                <a:solidFill>
                  <a:srgbClr val="000000"/>
                </a:solidFill>
                <a:latin typeface="Arial" charset="0"/>
              </a:rPr>
              <a:t>Always lock out and tag out de-energized equipment.</a:t>
            </a:r>
          </a:p>
          <a:p>
            <a:pPr>
              <a:spcBef>
                <a:spcPct val="0"/>
              </a:spcBef>
            </a:pPr>
            <a:r>
              <a:rPr lang="en-US" sz="1000" dirty="0" smtClean="0">
                <a:solidFill>
                  <a:srgbClr val="FF0103"/>
                </a:solidFill>
                <a:latin typeface="Arial" charset="0"/>
              </a:rPr>
              <a:t>• </a:t>
            </a:r>
            <a:r>
              <a:rPr lang="en-US" sz="1000" dirty="0" smtClean="0">
                <a:solidFill>
                  <a:srgbClr val="000000"/>
                </a:solidFill>
                <a:latin typeface="Arial" charset="0"/>
              </a:rPr>
              <a:t>Companies must train workers to recognize and avoid unsafe conditions</a:t>
            </a:r>
          </a:p>
        </p:txBody>
      </p:sp>
    </p:spTree>
    <p:extLst>
      <p:ext uri="{BB962C8B-B14F-4D97-AF65-F5344CB8AC3E}">
        <p14:creationId xmlns:p14="http://schemas.microsoft.com/office/powerpoint/2010/main" val="2933008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466A15F-4450-4D4B-BED9-E8FC24BCDFEA}" type="slidenum">
              <a:rPr lang="en-US"/>
              <a:pPr fontAlgn="base">
                <a:spcBef>
                  <a:spcPct val="0"/>
                </a:spcBef>
                <a:spcAft>
                  <a:spcPct val="0"/>
                </a:spcAft>
              </a:pPr>
              <a:t>19</a:t>
            </a:fld>
            <a:endParaRPr lang="en-US"/>
          </a:p>
        </p:txBody>
      </p:sp>
      <p:sp>
        <p:nvSpPr>
          <p:cNvPr id="8089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838200" y="4327525"/>
            <a:ext cx="57912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solidFill>
                  <a:srgbClr val="000000"/>
                </a:solidFill>
                <a:latin typeface="Arial" charset="0"/>
              </a:rPr>
              <a:t>Make your environment safer by doing the following:</a:t>
            </a:r>
          </a:p>
          <a:p>
            <a:pPr>
              <a:spcBef>
                <a:spcPct val="0"/>
              </a:spcBef>
              <a:buFont typeface="Wingdings" pitchFamily="2" charset="2"/>
              <a:buChar char="§"/>
            </a:pPr>
            <a:r>
              <a:rPr lang="en-US" dirty="0" smtClean="0">
                <a:solidFill>
                  <a:srgbClr val="FF0103"/>
                </a:solidFill>
                <a:latin typeface="Arial" charset="0"/>
              </a:rPr>
              <a:t> </a:t>
            </a:r>
            <a:r>
              <a:rPr lang="en-US" dirty="0" smtClean="0">
                <a:solidFill>
                  <a:srgbClr val="000000"/>
                </a:solidFill>
                <a:latin typeface="Arial" charset="0"/>
              </a:rPr>
              <a:t>Lock and tag out circuits and machines.</a:t>
            </a:r>
          </a:p>
          <a:p>
            <a:pPr>
              <a:spcBef>
                <a:spcPct val="0"/>
              </a:spcBef>
              <a:buFont typeface="Wingdings" pitchFamily="2" charset="2"/>
              <a:buChar char="§"/>
            </a:pPr>
            <a:r>
              <a:rPr lang="en-US" dirty="0" smtClean="0">
                <a:solidFill>
                  <a:srgbClr val="FF0103"/>
                </a:solidFill>
                <a:latin typeface="Arial" charset="0"/>
              </a:rPr>
              <a:t> </a:t>
            </a:r>
            <a:r>
              <a:rPr lang="en-US" dirty="0" smtClean="0">
                <a:solidFill>
                  <a:srgbClr val="000000"/>
                </a:solidFill>
                <a:latin typeface="Arial" charset="0"/>
              </a:rPr>
              <a:t>Prevent overloaded wiring by using the right size and type of wire.</a:t>
            </a:r>
          </a:p>
          <a:p>
            <a:pPr>
              <a:spcBef>
                <a:spcPct val="0"/>
              </a:spcBef>
              <a:buFont typeface="Wingdings" pitchFamily="2" charset="2"/>
              <a:buChar char="§"/>
            </a:pPr>
            <a:r>
              <a:rPr lang="en-US" dirty="0" smtClean="0">
                <a:solidFill>
                  <a:srgbClr val="FF0103"/>
                </a:solidFill>
                <a:latin typeface="Arial" charset="0"/>
              </a:rPr>
              <a:t> </a:t>
            </a:r>
            <a:r>
              <a:rPr lang="en-US" dirty="0" smtClean="0">
                <a:solidFill>
                  <a:srgbClr val="000000"/>
                </a:solidFill>
                <a:latin typeface="Arial" charset="0"/>
              </a:rPr>
              <a:t>Prevent exposure to live electrical parts by isolating them.</a:t>
            </a:r>
          </a:p>
          <a:p>
            <a:pPr>
              <a:spcBef>
                <a:spcPct val="0"/>
              </a:spcBef>
              <a:buFont typeface="Wingdings" pitchFamily="2" charset="2"/>
              <a:buChar char="§"/>
            </a:pPr>
            <a:r>
              <a:rPr lang="en-US" dirty="0" smtClean="0">
                <a:solidFill>
                  <a:srgbClr val="FF0103"/>
                </a:solidFill>
                <a:latin typeface="Arial" charset="0"/>
              </a:rPr>
              <a:t> </a:t>
            </a:r>
            <a:r>
              <a:rPr lang="en-US" dirty="0" smtClean="0">
                <a:solidFill>
                  <a:srgbClr val="000000"/>
                </a:solidFill>
                <a:latin typeface="Arial" charset="0"/>
              </a:rPr>
              <a:t>Prevent exposure to live wires and parts by using insulation.</a:t>
            </a:r>
          </a:p>
          <a:p>
            <a:pPr>
              <a:spcBef>
                <a:spcPct val="0"/>
              </a:spcBef>
              <a:buFont typeface="Wingdings" pitchFamily="2" charset="2"/>
              <a:buChar char="§"/>
            </a:pPr>
            <a:r>
              <a:rPr lang="en-US" dirty="0" smtClean="0">
                <a:solidFill>
                  <a:srgbClr val="FF0103"/>
                </a:solidFill>
                <a:latin typeface="Arial" charset="0"/>
              </a:rPr>
              <a:t> </a:t>
            </a:r>
            <a:r>
              <a:rPr lang="en-US" dirty="0" smtClean="0">
                <a:solidFill>
                  <a:srgbClr val="000000"/>
                </a:solidFill>
                <a:latin typeface="Arial" charset="0"/>
              </a:rPr>
              <a:t>Prevent shocking currents from electrical systems and tools by grounding them.</a:t>
            </a:r>
          </a:p>
          <a:p>
            <a:pPr>
              <a:spcBef>
                <a:spcPct val="0"/>
              </a:spcBef>
              <a:buFont typeface="Wingdings" pitchFamily="2" charset="2"/>
              <a:buChar char="§"/>
            </a:pPr>
            <a:r>
              <a:rPr lang="en-US" dirty="0" smtClean="0">
                <a:solidFill>
                  <a:srgbClr val="FF0103"/>
                </a:solidFill>
                <a:latin typeface="Arial" charset="0"/>
              </a:rPr>
              <a:t> </a:t>
            </a:r>
            <a:r>
              <a:rPr lang="en-US" dirty="0" smtClean="0">
                <a:solidFill>
                  <a:srgbClr val="000000"/>
                </a:solidFill>
                <a:latin typeface="Arial" charset="0"/>
              </a:rPr>
              <a:t>Prevent shocking currents by using GFCI’s.</a:t>
            </a:r>
          </a:p>
          <a:p>
            <a:pPr>
              <a:spcBef>
                <a:spcPct val="0"/>
              </a:spcBef>
              <a:buFont typeface="Wingdings" pitchFamily="2" charset="2"/>
              <a:buChar char="§"/>
            </a:pPr>
            <a:r>
              <a:rPr lang="en-US" dirty="0" smtClean="0">
                <a:solidFill>
                  <a:srgbClr val="FF0103"/>
                </a:solidFill>
                <a:latin typeface="Arial" charset="0"/>
              </a:rPr>
              <a:t> </a:t>
            </a:r>
            <a:r>
              <a:rPr lang="en-US" dirty="0" smtClean="0">
                <a:solidFill>
                  <a:srgbClr val="000000"/>
                </a:solidFill>
                <a:latin typeface="Arial" charset="0"/>
              </a:rPr>
              <a:t>Prevent too much current in circuits by using overcurrent protection devices.</a:t>
            </a:r>
          </a:p>
          <a:p>
            <a:pPr>
              <a:spcBef>
                <a:spcPct val="0"/>
              </a:spcBef>
              <a:buFont typeface="Wingdings" pitchFamily="2" charset="2"/>
              <a:buNone/>
            </a:pPr>
            <a:endParaRPr lang="en-US" dirty="0" smtClean="0">
              <a:solidFill>
                <a:srgbClr val="000000"/>
              </a:solidFill>
              <a:latin typeface="Arial" charset="0"/>
            </a:endParaRPr>
          </a:p>
        </p:txBody>
      </p:sp>
    </p:spTree>
    <p:extLst>
      <p:ext uri="{BB962C8B-B14F-4D97-AF65-F5344CB8AC3E}">
        <p14:creationId xmlns:p14="http://schemas.microsoft.com/office/powerpoint/2010/main" val="136055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F8D2F3-5881-4A3F-AD85-753B88269A24}" type="slidenum">
              <a:rPr lang="en-US"/>
              <a:pPr fontAlgn="base">
                <a:spcBef>
                  <a:spcPct val="0"/>
                </a:spcBef>
                <a:spcAft>
                  <a:spcPct val="0"/>
                </a:spcAft>
              </a:pPr>
              <a:t>20</a:t>
            </a:fld>
            <a:endParaRPr lang="en-US"/>
          </a:p>
        </p:txBody>
      </p:sp>
      <p:sp>
        <p:nvSpPr>
          <p:cNvPr id="819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itchFamily="2" charset="2"/>
              <a:buNone/>
            </a:pPr>
            <a:r>
              <a:rPr lang="en-US" smtClean="0">
                <a:solidFill>
                  <a:srgbClr val="000000"/>
                </a:solidFill>
                <a:latin typeface="Arial" charset="0"/>
              </a:rPr>
              <a:t>A damaged tool may not be grounded properly, so the housing of the tool may be energized, causing you to receive a shock. </a:t>
            </a:r>
          </a:p>
          <a:p>
            <a:pPr>
              <a:spcBef>
                <a:spcPct val="0"/>
              </a:spcBef>
              <a:buFont typeface="Wingdings" pitchFamily="2" charset="2"/>
              <a:buNone/>
            </a:pPr>
            <a:endParaRPr lang="en-US" smtClean="0">
              <a:solidFill>
                <a:srgbClr val="000000"/>
              </a:solidFill>
              <a:latin typeface="Arial" charset="0"/>
            </a:endParaRPr>
          </a:p>
          <a:p>
            <a:pPr>
              <a:spcBef>
                <a:spcPct val="0"/>
              </a:spcBef>
              <a:buFont typeface="Wingdings" pitchFamily="2" charset="2"/>
              <a:buNone/>
            </a:pPr>
            <a:r>
              <a:rPr lang="en-US" smtClean="0">
                <a:solidFill>
                  <a:srgbClr val="000000"/>
                </a:solidFill>
                <a:latin typeface="Arial" charset="0"/>
              </a:rPr>
              <a:t>Improperly grounded metal switch plates and ceiling lights are especially hazardous in wet conditions. If you touch a live electrical component with an uninsulated hand tool, you are more likely to receive a shock when standing in water.  But remember: you don’t have to be standing in water to be electrocuted. Wet clothing, high humidity, and perspiration also increase your chances of being electrocuted. </a:t>
            </a:r>
          </a:p>
          <a:p>
            <a:pPr>
              <a:spcBef>
                <a:spcPct val="0"/>
              </a:spcBef>
              <a:buFont typeface="Wingdings" pitchFamily="2" charset="2"/>
              <a:buNone/>
            </a:pPr>
            <a:endParaRPr lang="en-US" smtClean="0">
              <a:solidFill>
                <a:srgbClr val="000000"/>
              </a:solidFill>
              <a:latin typeface="Arial" charset="0"/>
            </a:endParaRPr>
          </a:p>
          <a:p>
            <a:pPr>
              <a:spcBef>
                <a:spcPct val="0"/>
              </a:spcBef>
            </a:pPr>
            <a:r>
              <a:rPr lang="en-US" smtClean="0">
                <a:latin typeface="Arial" charset="0"/>
              </a:rPr>
              <a:t>Use extra caution when working with electricity when water is present in the environment or on the skin.  Pure water is a poor conductor, but small amounts of impurities, like salt and acid (both are in perspiration), make it a ready conductor.</a:t>
            </a:r>
          </a:p>
          <a:p>
            <a:pPr>
              <a:spcBef>
                <a:spcPct val="0"/>
              </a:spcBef>
              <a:buFont typeface="Wingdings" pitchFamily="2" charset="2"/>
              <a:buNone/>
            </a:pPr>
            <a:endParaRPr lang="en-US" smtClean="0">
              <a:solidFill>
                <a:srgbClr val="000000"/>
              </a:solidFill>
              <a:latin typeface="Arial" charset="0"/>
            </a:endParaRPr>
          </a:p>
          <a:p>
            <a:pPr>
              <a:spcBef>
                <a:spcPct val="0"/>
              </a:spcBef>
            </a:pPr>
            <a:endParaRPr lang="en-US" smtClean="0"/>
          </a:p>
        </p:txBody>
      </p:sp>
    </p:spTree>
    <p:extLst>
      <p:ext uri="{BB962C8B-B14F-4D97-AF65-F5344CB8AC3E}">
        <p14:creationId xmlns:p14="http://schemas.microsoft.com/office/powerpoint/2010/main" val="62935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4AC734F-B4BB-41BB-862D-039E002F5035}" type="slidenum">
              <a:rPr lang="en-US"/>
              <a:pPr fontAlgn="base">
                <a:spcBef>
                  <a:spcPct val="0"/>
                </a:spcBef>
                <a:spcAft>
                  <a:spcPct val="0"/>
                </a:spcAft>
              </a:pPr>
              <a:t>3</a:t>
            </a:fld>
            <a:endParaRPr lang="en-US"/>
          </a:p>
        </p:txBody>
      </p:sp>
      <p:sp>
        <p:nvSpPr>
          <p:cNvPr id="5120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solidFill>
                  <a:srgbClr val="000000"/>
                </a:solidFill>
                <a:latin typeface="Arial" charset="0"/>
              </a:rPr>
              <a:t>Whenever you work with power tools or electrical circuits there is a risk of electrical hazards, especially electrical shock.  Risks are increased at construction sites because many jobs involve electric power tools.  </a:t>
            </a:r>
          </a:p>
          <a:p>
            <a:pPr>
              <a:spcBef>
                <a:spcPct val="0"/>
              </a:spcBef>
            </a:pPr>
            <a:endParaRPr lang="en-US" smtClean="0">
              <a:solidFill>
                <a:srgbClr val="000000"/>
              </a:solidFill>
              <a:latin typeface="Arial" charset="0"/>
            </a:endParaRPr>
          </a:p>
          <a:p>
            <a:pPr>
              <a:spcBef>
                <a:spcPct val="0"/>
              </a:spcBef>
            </a:pPr>
            <a:r>
              <a:rPr lang="en-US" smtClean="0">
                <a:solidFill>
                  <a:srgbClr val="000000"/>
                </a:solidFill>
                <a:latin typeface="Arial" charset="0"/>
              </a:rPr>
              <a:t>Electrical trades workers must pay special attention to electrical hazards because they work on electrical circuits.  Coming in contact with an electrical voltage can cause current to flow through the body, resulting in electrical shock and burns.  Serious </a:t>
            </a:r>
            <a:r>
              <a:rPr lang="en-US" smtClean="0">
                <a:latin typeface="Arial" charset="0"/>
              </a:rPr>
              <a:t>injury </a:t>
            </a:r>
            <a:r>
              <a:rPr lang="en-US" i="1" smtClean="0">
                <a:latin typeface="Arial" charset="0"/>
              </a:rPr>
              <a:t>or even death </a:t>
            </a:r>
            <a:r>
              <a:rPr lang="en-US" smtClean="0">
                <a:solidFill>
                  <a:srgbClr val="000000"/>
                </a:solidFill>
                <a:latin typeface="Arial" charset="0"/>
              </a:rPr>
              <a:t>may occur. </a:t>
            </a:r>
          </a:p>
          <a:p>
            <a:pPr>
              <a:spcBef>
                <a:spcPct val="0"/>
              </a:spcBef>
            </a:pPr>
            <a:endParaRPr lang="en-US" smtClean="0">
              <a:solidFill>
                <a:srgbClr val="000000"/>
              </a:solidFill>
              <a:latin typeface="Arial" charset="0"/>
            </a:endParaRPr>
          </a:p>
          <a:p>
            <a:pPr>
              <a:spcBef>
                <a:spcPct val="0"/>
              </a:spcBef>
            </a:pPr>
            <a:r>
              <a:rPr lang="en-US" smtClean="0">
                <a:solidFill>
                  <a:srgbClr val="292526"/>
                </a:solidFill>
                <a:latin typeface="Arial" charset="0"/>
              </a:rPr>
              <a:t>Electricity has long been recognized as a serious workplace hazard, exposing employees to electric shock, electrocution, burns, fires, and explosions.  In 1999, for example, 278 workers died from electrocutions at work, accounting for almost 5 percent of all on-the-job fatalities that year, according to the Bureau of Labor Statistics.  What makes these statistics more tragic is that most of these fatalities could have been easily avoided.</a:t>
            </a:r>
            <a:endParaRPr lang="en-US" smtClean="0">
              <a:solidFill>
                <a:srgbClr val="000000"/>
              </a:solidFill>
              <a:latin typeface="Arial" charset="0"/>
            </a:endParaRPr>
          </a:p>
          <a:p>
            <a:pPr>
              <a:spcBef>
                <a:spcPct val="0"/>
              </a:spcBef>
            </a:pPr>
            <a:endParaRPr lang="en-US" smtClean="0">
              <a:solidFill>
                <a:srgbClr val="000000"/>
              </a:solidFill>
              <a:latin typeface="Arial" charset="0"/>
            </a:endParaRPr>
          </a:p>
        </p:txBody>
      </p:sp>
    </p:spTree>
    <p:extLst>
      <p:ext uri="{BB962C8B-B14F-4D97-AF65-F5344CB8AC3E}">
        <p14:creationId xmlns:p14="http://schemas.microsoft.com/office/powerpoint/2010/main" val="3728470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6D0D9B-DFCE-457B-B26C-92B69D202814}" type="slidenum">
              <a:rPr lang="en-US"/>
              <a:pPr fontAlgn="base">
                <a:spcBef>
                  <a:spcPct val="0"/>
                </a:spcBef>
                <a:spcAft>
                  <a:spcPct val="0"/>
                </a:spcAft>
              </a:pPr>
              <a:t>22</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dirty="0" smtClean="0"/>
              <a:t>Trainers Notes:</a:t>
            </a:r>
          </a:p>
          <a:p>
            <a:pPr>
              <a:spcBef>
                <a:spcPct val="0"/>
              </a:spcBef>
            </a:pPr>
            <a:endParaRPr lang="en-US" dirty="0" smtClean="0"/>
          </a:p>
          <a:p>
            <a:pPr>
              <a:spcBef>
                <a:spcPct val="0"/>
              </a:spcBef>
            </a:pPr>
            <a:r>
              <a:rPr lang="en-US" dirty="0" smtClean="0"/>
              <a:t>Remind the class that, based on Ohms Law, working in wet conditions greatly reduces the resistance and puts workers at increased risk of electrocution. Using the hierarchy of controls, the highest level of protection comes from eliminating the hazard: avoid working in wet conditions, whenever possible. If that can’t be done, using approved electrical equipment can help. </a:t>
            </a:r>
          </a:p>
          <a:p>
            <a:pPr>
              <a:spcBef>
                <a:spcPct val="0"/>
              </a:spcBef>
            </a:pPr>
            <a:endParaRPr lang="en-US" dirty="0" smtClean="0"/>
          </a:p>
          <a:p>
            <a:pPr>
              <a:spcBef>
                <a:spcPct val="0"/>
              </a:spcBef>
            </a:pPr>
            <a:r>
              <a:rPr lang="en-US" dirty="0" smtClean="0"/>
              <a:t>Ask the class how many things they can see that are wrong in this picture. Make sure they note the patched cord running through the puddle. </a:t>
            </a:r>
          </a:p>
          <a:p>
            <a:pPr>
              <a:spcBef>
                <a:spcPct val="0"/>
              </a:spcBef>
            </a:pPr>
            <a:endParaRPr lang="en-US" dirty="0" smtClean="0"/>
          </a:p>
        </p:txBody>
      </p:sp>
    </p:spTree>
    <p:extLst>
      <p:ext uri="{BB962C8B-B14F-4D97-AF65-F5344CB8AC3E}">
        <p14:creationId xmlns:p14="http://schemas.microsoft.com/office/powerpoint/2010/main" val="1042716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4013787-49EB-4452-B754-01D5105609BF}" type="slidenum">
              <a:rPr lang="en-US"/>
              <a:pPr fontAlgn="base">
                <a:spcBef>
                  <a:spcPct val="0"/>
                </a:spcBef>
                <a:spcAft>
                  <a:spcPct val="0"/>
                </a:spcAft>
              </a:pPr>
              <a:t>23</a:t>
            </a:fld>
            <a:endParaRPr lang="en-US"/>
          </a:p>
        </p:txBody>
      </p:sp>
      <p:sp>
        <p:nvSpPr>
          <p:cNvPr id="8397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9144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solidFill>
                  <a:srgbClr val="000000"/>
                </a:solidFill>
                <a:latin typeface="Arial" charset="0"/>
              </a:rPr>
              <a:t>Personal protective equipment (PPE) should always be the last line of defense against a hazard.  If the hazard is unavoidable, and cannot be addressed in any other safe manner, then employees must be fitted with proper PPE.</a:t>
            </a:r>
          </a:p>
          <a:p>
            <a:pPr>
              <a:spcBef>
                <a:spcPct val="0"/>
              </a:spcBef>
            </a:pPr>
            <a:endParaRPr lang="en-US" smtClean="0">
              <a:solidFill>
                <a:srgbClr val="000000"/>
              </a:solidFill>
              <a:latin typeface="Arial" charset="0"/>
            </a:endParaRPr>
          </a:p>
          <a:p>
            <a:pPr>
              <a:spcBef>
                <a:spcPct val="0"/>
              </a:spcBef>
            </a:pPr>
            <a:r>
              <a:rPr lang="en-US" b="1" smtClean="0">
                <a:solidFill>
                  <a:srgbClr val="000000"/>
                </a:solidFill>
                <a:latin typeface="Arial" charset="0"/>
              </a:rPr>
              <a:t>Safety shoes</a:t>
            </a:r>
            <a:r>
              <a:rPr lang="en-US" smtClean="0">
                <a:solidFill>
                  <a:srgbClr val="000000"/>
                </a:solidFill>
                <a:latin typeface="Arial" charset="0"/>
              </a:rPr>
              <a:t> should be</a:t>
            </a:r>
            <a:r>
              <a:rPr lang="en-US" smtClean="0">
                <a:latin typeface="Arial" charset="0"/>
              </a:rPr>
              <a:t> nonconductive</a:t>
            </a:r>
            <a:r>
              <a:rPr lang="en-US" b="1" smtClean="0">
                <a:latin typeface="Arial" charset="0"/>
              </a:rPr>
              <a:t> </a:t>
            </a:r>
            <a:r>
              <a:rPr lang="en-US" smtClean="0">
                <a:latin typeface="Arial" charset="0"/>
              </a:rPr>
              <a:t>and protect your feet from completing an electrical circuit to ground.  They can also protect against open circuits of up to 600 volts in dry conditions.  These shoes should be used with other insulating equipment and in connection with active precautions to reduce or eliminate the potential for providing a path for hazardous electrical energy. </a:t>
            </a:r>
          </a:p>
          <a:p>
            <a:pPr>
              <a:spcBef>
                <a:spcPct val="0"/>
              </a:spcBef>
            </a:pPr>
            <a:endParaRPr lang="en-US" smtClean="0">
              <a:latin typeface="Arial" charset="0"/>
            </a:endParaRPr>
          </a:p>
          <a:p>
            <a:pPr>
              <a:spcBef>
                <a:spcPct val="0"/>
              </a:spcBef>
            </a:pPr>
            <a:r>
              <a:rPr lang="en-US" smtClean="0">
                <a:latin typeface="Arial" charset="0"/>
              </a:rPr>
              <a:t>When it is necessary to handle or come close to wires with a potential live electrical charge, it is essential to use proper insulating PPE to protect employees from contact with the hazardous electrical energy.</a:t>
            </a:r>
          </a:p>
          <a:p>
            <a:pPr>
              <a:spcBef>
                <a:spcPct val="0"/>
              </a:spcBef>
            </a:pPr>
            <a:endParaRPr lang="en-US" smtClean="0">
              <a:latin typeface="Arial" charset="0"/>
            </a:endParaRPr>
          </a:p>
          <a:p>
            <a:pPr>
              <a:spcBef>
                <a:spcPct val="0"/>
              </a:spcBef>
            </a:pPr>
            <a:r>
              <a:rPr lang="en-US" b="1" smtClean="0">
                <a:latin typeface="Arial" charset="0"/>
              </a:rPr>
              <a:t>Specific types of hard hats</a:t>
            </a:r>
            <a:r>
              <a:rPr lang="en-US" smtClean="0">
                <a:latin typeface="Arial" charset="0"/>
              </a:rPr>
              <a:t> are needed when performing electrical work. </a:t>
            </a:r>
          </a:p>
          <a:p>
            <a:pPr>
              <a:spcBef>
                <a:spcPct val="0"/>
              </a:spcBef>
            </a:pPr>
            <a:r>
              <a:rPr lang="en-US" smtClean="0">
                <a:latin typeface="Arial" charset="0"/>
              </a:rPr>
              <a:t>A “Class B” Electrical/Utility type hard hat protects against falling objects and high-voltage shock and burns. </a:t>
            </a:r>
          </a:p>
          <a:p>
            <a:pPr>
              <a:spcBef>
                <a:spcPct val="0"/>
              </a:spcBef>
            </a:pPr>
            <a:endParaRPr lang="en-US" smtClean="0">
              <a:solidFill>
                <a:srgbClr val="000000"/>
              </a:solidFill>
              <a:latin typeface="Arial" charset="0"/>
            </a:endParaRPr>
          </a:p>
        </p:txBody>
      </p:sp>
    </p:spTree>
    <p:extLst>
      <p:ext uri="{BB962C8B-B14F-4D97-AF65-F5344CB8AC3E}">
        <p14:creationId xmlns:p14="http://schemas.microsoft.com/office/powerpoint/2010/main" val="2655671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FF24487-DC82-406D-AAAA-42F935B3ECEB}" type="slidenum">
              <a:rPr lang="en-US"/>
              <a:pPr fontAlgn="base">
                <a:spcBef>
                  <a:spcPct val="0"/>
                </a:spcBef>
                <a:spcAft>
                  <a:spcPct val="0"/>
                </a:spcAft>
              </a:pPr>
              <a:t>24</a:t>
            </a:fld>
            <a:endParaRPr lang="en-US"/>
          </a:p>
        </p:txBody>
      </p:sp>
      <p:sp>
        <p:nvSpPr>
          <p:cNvPr id="8499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Arial" charset="0"/>
              </a:rPr>
              <a:t>If the polarity is reversed on a GFCI, the lights will test good, but the press to test button will not trip the circuit.</a:t>
            </a:r>
          </a:p>
        </p:txBody>
      </p:sp>
    </p:spTree>
    <p:extLst>
      <p:ext uri="{BB962C8B-B14F-4D97-AF65-F5344CB8AC3E}">
        <p14:creationId xmlns:p14="http://schemas.microsoft.com/office/powerpoint/2010/main" val="1702417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E434D45-505A-411E-9F02-9A4B06688DC2}" type="slidenum">
              <a:rPr lang="en-US"/>
              <a:pPr fontAlgn="base">
                <a:spcBef>
                  <a:spcPct val="0"/>
                </a:spcBef>
                <a:spcAft>
                  <a:spcPct val="0"/>
                </a:spcAft>
              </a:pPr>
              <a:t>25</a:t>
            </a:fld>
            <a:endParaRPr lang="en-US"/>
          </a:p>
        </p:txBody>
      </p:sp>
      <p:sp>
        <p:nvSpPr>
          <p:cNvPr id="86019"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914400" y="4341813"/>
            <a:ext cx="52578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Arial" charset="0"/>
              </a:rPr>
              <a:t>1926.21(b)(2)</a:t>
            </a:r>
          </a:p>
          <a:p>
            <a:pPr>
              <a:spcBef>
                <a:spcPct val="0"/>
              </a:spcBef>
            </a:pPr>
            <a:endParaRPr lang="en-US" dirty="0" smtClean="0">
              <a:latin typeface="Arial" charset="0"/>
            </a:endParaRPr>
          </a:p>
          <a:p>
            <a:pPr>
              <a:spcBef>
                <a:spcPct val="0"/>
              </a:spcBef>
            </a:pPr>
            <a:r>
              <a:rPr lang="en-US" b="1" dirty="0" smtClean="0">
                <a:latin typeface="Arial" charset="0"/>
              </a:rPr>
              <a:t>De-energizing Electrical Equipment</a:t>
            </a:r>
            <a:r>
              <a:rPr lang="en-US" dirty="0" smtClean="0">
                <a:latin typeface="Arial" charset="0"/>
              </a:rPr>
              <a:t>. </a:t>
            </a:r>
          </a:p>
          <a:p>
            <a:pPr>
              <a:spcBef>
                <a:spcPct val="0"/>
              </a:spcBef>
            </a:pPr>
            <a:r>
              <a:rPr lang="en-US" dirty="0" smtClean="0">
                <a:latin typeface="Arial" charset="0"/>
              </a:rPr>
              <a:t>Accidental or unexpected starting of electrical equipment can cause injury or death.  Before ANY inspections or repairs are made, the current must be turned off at the switch box and the switch padlocked in the OFF position.  At the same time, the switch or controls of the machine or other equipment being locked out of service must be securely tagged to show which equipment or circuits are being worked on.</a:t>
            </a:r>
          </a:p>
          <a:p>
            <a:pPr>
              <a:spcBef>
                <a:spcPct val="0"/>
              </a:spcBef>
            </a:pPr>
            <a:endParaRPr lang="en-US" dirty="0" smtClean="0">
              <a:latin typeface="Arial" charset="0"/>
            </a:endParaRPr>
          </a:p>
          <a:p>
            <a:pPr>
              <a:spcBef>
                <a:spcPct val="0"/>
              </a:spcBef>
            </a:pPr>
            <a:r>
              <a:rPr lang="en-US" dirty="0" smtClean="0">
                <a:latin typeface="Arial" charset="0"/>
              </a:rPr>
              <a:t>Employees shall be trained in and familiar with the safety-related work practices that pertain to their respective job assignments.  </a:t>
            </a:r>
          </a:p>
        </p:txBody>
      </p:sp>
    </p:spTree>
    <p:extLst>
      <p:ext uri="{BB962C8B-B14F-4D97-AF65-F5344CB8AC3E}">
        <p14:creationId xmlns:p14="http://schemas.microsoft.com/office/powerpoint/2010/main" val="1033168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ACDAB6B-76EE-4268-928C-2841B4C8818B}" type="slidenum">
              <a:rPr lang="en-US"/>
              <a:pPr fontAlgn="base">
                <a:spcBef>
                  <a:spcPct val="0"/>
                </a:spcBef>
                <a:spcAft>
                  <a:spcPct val="0"/>
                </a:spcAft>
              </a:pPr>
              <a:t>26</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dirty="0" smtClean="0"/>
              <a:t>Trainer Notes:</a:t>
            </a:r>
          </a:p>
          <a:p>
            <a:pPr>
              <a:spcBef>
                <a:spcPct val="0"/>
              </a:spcBef>
            </a:pPr>
            <a:endParaRPr lang="en-US" dirty="0" smtClean="0"/>
          </a:p>
          <a:p>
            <a:pPr>
              <a:spcBef>
                <a:spcPct val="0"/>
              </a:spcBef>
            </a:pPr>
            <a:r>
              <a:rPr lang="en-US" dirty="0" smtClean="0"/>
              <a:t>Ask the class if anyone has been on a job where someone got a serious shock. Stress that quick and appropriate action is needed to save the victim AND to be sure you aren’t also a victim. These common sense recommendations should be reviewed because during an emergency it is easy to do the wrong thing. </a:t>
            </a:r>
          </a:p>
          <a:p>
            <a:pPr>
              <a:spcBef>
                <a:spcPct val="0"/>
              </a:spcBef>
            </a:pPr>
            <a:endParaRPr lang="en-US" dirty="0" smtClean="0"/>
          </a:p>
          <a:p>
            <a:pPr>
              <a:spcBef>
                <a:spcPct val="0"/>
              </a:spcBef>
              <a:buFont typeface="Symbol" pitchFamily="18" charset="2"/>
              <a:buChar char=""/>
            </a:pPr>
            <a:r>
              <a:rPr lang="en-US" dirty="0" smtClean="0"/>
              <a:t>Look first. Don't touch the victim because current can still be flowing through his or her body.</a:t>
            </a:r>
          </a:p>
          <a:p>
            <a:pPr>
              <a:spcBef>
                <a:spcPct val="0"/>
              </a:spcBef>
              <a:buFont typeface="Symbol" pitchFamily="18" charset="2"/>
              <a:buChar char=""/>
            </a:pPr>
            <a:r>
              <a:rPr lang="en-US" dirty="0" smtClean="0"/>
              <a:t>Turn off the source of electricity if possible. If not, move the source away from you and the affected person using a non-conducting object.</a:t>
            </a:r>
          </a:p>
          <a:p>
            <a:pPr>
              <a:spcBef>
                <a:spcPct val="0"/>
              </a:spcBef>
              <a:buFont typeface="Symbol" pitchFamily="18" charset="2"/>
              <a:buChar char=""/>
            </a:pPr>
            <a:r>
              <a:rPr lang="en-US" dirty="0" smtClean="0"/>
              <a:t>Get EMS there.</a:t>
            </a:r>
          </a:p>
          <a:p>
            <a:pPr>
              <a:spcBef>
                <a:spcPct val="0"/>
              </a:spcBef>
              <a:buFont typeface="Symbol" pitchFamily="18" charset="2"/>
              <a:buChar char=""/>
            </a:pPr>
            <a:r>
              <a:rPr lang="en-US" dirty="0" smtClean="0"/>
              <a:t>Try not to touch burns.</a:t>
            </a:r>
          </a:p>
          <a:p>
            <a:pPr>
              <a:spcBef>
                <a:spcPct val="0"/>
              </a:spcBef>
              <a:buFont typeface="Symbol" pitchFamily="18" charset="2"/>
              <a:buChar char=""/>
            </a:pPr>
            <a:r>
              <a:rPr lang="en-US" dirty="0" smtClean="0"/>
              <a:t>If you are qualified, start basic first aid and CPR as necessary until EMS arrives.</a:t>
            </a:r>
          </a:p>
        </p:txBody>
      </p:sp>
    </p:spTree>
    <p:extLst>
      <p:ext uri="{BB962C8B-B14F-4D97-AF65-F5344CB8AC3E}">
        <p14:creationId xmlns:p14="http://schemas.microsoft.com/office/powerpoint/2010/main" val="1517810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9CBC70-432C-4099-9DBD-056F5EEDAB35}" type="slidenum">
              <a:rPr lang="en-US" smtClean="0"/>
              <a:pPr>
                <a:defRPr/>
              </a:pPr>
              <a:t>27</a:t>
            </a:fld>
            <a:endParaRPr lang="en-US"/>
          </a:p>
        </p:txBody>
      </p:sp>
    </p:spTree>
    <p:extLst>
      <p:ext uri="{BB962C8B-B14F-4D97-AF65-F5344CB8AC3E}">
        <p14:creationId xmlns:p14="http://schemas.microsoft.com/office/powerpoint/2010/main" val="347765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F61BE7C-67C5-43BD-AEA3-F2951C1C8B4D}" type="slidenum">
              <a:rPr lang="en-US"/>
              <a:pPr fontAlgn="base">
                <a:spcBef>
                  <a:spcPct val="0"/>
                </a:spcBef>
                <a:spcAft>
                  <a:spcPct val="0"/>
                </a:spcAft>
              </a:pPr>
              <a:t>4</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dirty="0" smtClean="0"/>
              <a:t>Trainer Notes:</a:t>
            </a:r>
          </a:p>
          <a:p>
            <a:pPr>
              <a:spcBef>
                <a:spcPct val="0"/>
              </a:spcBef>
            </a:pPr>
            <a:endParaRPr lang="en-US" dirty="0" smtClean="0"/>
          </a:p>
          <a:p>
            <a:pPr>
              <a:spcBef>
                <a:spcPct val="0"/>
              </a:spcBef>
            </a:pPr>
            <a:r>
              <a:rPr lang="en-US" dirty="0" smtClean="0"/>
              <a:t>Be sure to review all of items and point out that many operating engineers have been killed by contact with live overhead lines. This picture depicts a trained electrician with proper electrical PPE servicing an electrical panel. Stress with the class how only a trained electrician can work in a live electrical panel. They should always attempt to get the circuits shut down and locked out.</a:t>
            </a:r>
          </a:p>
        </p:txBody>
      </p:sp>
    </p:spTree>
    <p:extLst>
      <p:ext uri="{BB962C8B-B14F-4D97-AF65-F5344CB8AC3E}">
        <p14:creationId xmlns:p14="http://schemas.microsoft.com/office/powerpoint/2010/main" val="257770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6360EA-3227-4A7C-945A-88E8591E550E}" type="slidenum">
              <a:rPr lang="en-US"/>
              <a:pPr fontAlgn="base">
                <a:spcBef>
                  <a:spcPct val="0"/>
                </a:spcBef>
                <a:spcAft>
                  <a:spcPct val="0"/>
                </a:spcAft>
              </a:pPr>
              <a:t>5</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b="1" u="sng" smtClean="0"/>
          </a:p>
          <a:p>
            <a:pPr>
              <a:spcBef>
                <a:spcPct val="0"/>
              </a:spcBef>
            </a:pPr>
            <a:r>
              <a:rPr lang="en-US" b="1" smtClean="0"/>
              <a:t>The following text describes the fatality pictured in this slide:</a:t>
            </a:r>
          </a:p>
          <a:p>
            <a:pPr>
              <a:spcBef>
                <a:spcPct val="0"/>
              </a:spcBef>
            </a:pPr>
            <a:endParaRPr lang="en-US" smtClean="0"/>
          </a:p>
          <a:p>
            <a:pPr>
              <a:spcBef>
                <a:spcPct val="0"/>
              </a:spcBef>
            </a:pPr>
            <a:r>
              <a:rPr lang="en-US" smtClean="0"/>
              <a:t>In 2003, a 53-year-old construction worker was electrocuted and died when the forklift he was guiding hit an overhead powerline and became energized.  The victim was connected to the forklift by a cable he was holding.  The system arced to the grass and caught the grass on fire.  The operator initially stayed in the cab until the fire spread to the forklift then jumped clear as instructed in prior training. </a:t>
            </a:r>
          </a:p>
          <a:p>
            <a:pPr>
              <a:spcBef>
                <a:spcPct val="0"/>
              </a:spcBef>
            </a:pPr>
            <a:endParaRPr lang="en-US" smtClean="0"/>
          </a:p>
          <a:p>
            <a:pPr>
              <a:spcBef>
                <a:spcPct val="0"/>
              </a:spcBef>
            </a:pPr>
            <a:endParaRPr lang="en-US" smtClean="0"/>
          </a:p>
        </p:txBody>
      </p:sp>
    </p:spTree>
    <p:extLst>
      <p:ext uri="{BB962C8B-B14F-4D97-AF65-F5344CB8AC3E}">
        <p14:creationId xmlns:p14="http://schemas.microsoft.com/office/powerpoint/2010/main" val="149237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FAFB08-2369-4002-808B-5BEA4D8A690A}" type="slidenum">
              <a:rPr lang="en-US"/>
              <a:pPr fontAlgn="base">
                <a:spcBef>
                  <a:spcPct val="0"/>
                </a:spcBef>
                <a:spcAft>
                  <a:spcPct val="0"/>
                </a:spcAft>
              </a:pPr>
              <a:t>6</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5425" indent="-225425">
              <a:spcBef>
                <a:spcPct val="0"/>
              </a:spcBef>
            </a:pPr>
            <a:r>
              <a:rPr lang="en-US" b="1" u="sng" dirty="0" smtClean="0"/>
              <a:t>Trainer Notes:</a:t>
            </a:r>
          </a:p>
          <a:p>
            <a:pPr marL="225425" indent="-225425">
              <a:spcBef>
                <a:spcPct val="0"/>
              </a:spcBef>
            </a:pPr>
            <a:endParaRPr lang="en-US" dirty="0" smtClean="0"/>
          </a:p>
          <a:p>
            <a:pPr marL="225425" indent="-225425">
              <a:spcBef>
                <a:spcPct val="0"/>
              </a:spcBef>
            </a:pPr>
            <a:r>
              <a:rPr lang="en-US" dirty="0" smtClean="0"/>
              <a:t>	Workers need to be cautioned that the risks of electricity are greater while working at elevations because any contact with electricity, no matter how mild, can cause a physical reaction that can result in a fall. The situation is made more difficult because it may not be possible to shut off the electricity and it may be high voltage.</a:t>
            </a:r>
          </a:p>
          <a:p>
            <a:pPr marL="225425" indent="-225425">
              <a:spcBef>
                <a:spcPct val="0"/>
              </a:spcBef>
            </a:pPr>
            <a:endParaRPr lang="en-US" dirty="0" smtClean="0"/>
          </a:p>
          <a:p>
            <a:pPr marL="225425" indent="-225425">
              <a:spcBef>
                <a:spcPct val="0"/>
              </a:spcBef>
            </a:pPr>
            <a:r>
              <a:rPr lang="en-US" dirty="0" smtClean="0"/>
              <a:t>This would be a good opportunity to discuss the hierarchy of controls. Ask the class what controls they can think of and what level of the hierarchy they represent. Here are some possible answers:</a:t>
            </a:r>
          </a:p>
          <a:p>
            <a:pPr marL="225425" indent="-225425">
              <a:spcBef>
                <a:spcPct val="0"/>
              </a:spcBef>
            </a:pPr>
            <a:endParaRPr lang="en-US" dirty="0" smtClean="0"/>
          </a:p>
          <a:p>
            <a:pPr marL="225425" indent="-225425">
              <a:spcBef>
                <a:spcPct val="0"/>
              </a:spcBef>
              <a:buFontTx/>
              <a:buAutoNum type="arabicPeriod"/>
            </a:pPr>
            <a:r>
              <a:rPr lang="en-US" dirty="0" smtClean="0"/>
              <a:t>Have the electricity shut down = Engineering control</a:t>
            </a:r>
          </a:p>
          <a:p>
            <a:pPr marL="225425" indent="-225425">
              <a:spcBef>
                <a:spcPct val="0"/>
              </a:spcBef>
              <a:buFontTx/>
              <a:buAutoNum type="arabicPeriod"/>
            </a:pPr>
            <a:r>
              <a:rPr lang="en-US" dirty="0" smtClean="0"/>
              <a:t>Maintain a safe working distance = Administrative control</a:t>
            </a:r>
          </a:p>
          <a:p>
            <a:pPr marL="225425" indent="-225425">
              <a:spcBef>
                <a:spcPct val="0"/>
              </a:spcBef>
              <a:buFontTx/>
              <a:buAutoNum type="arabicPeriod"/>
            </a:pPr>
            <a:r>
              <a:rPr lang="en-US" dirty="0" smtClean="0"/>
              <a:t>Wear personal fall arrest system = Personal protective equipment</a:t>
            </a:r>
          </a:p>
          <a:p>
            <a:pPr marL="225425" indent="-225425">
              <a:spcBef>
                <a:spcPct val="0"/>
              </a:spcBef>
            </a:pPr>
            <a:endParaRPr lang="en-US" dirty="0" smtClean="0"/>
          </a:p>
          <a:p>
            <a:pPr marL="225425" indent="-225425">
              <a:spcBef>
                <a:spcPct val="0"/>
              </a:spcBef>
            </a:pPr>
            <a:endParaRPr lang="en-US" dirty="0" smtClean="0"/>
          </a:p>
          <a:p>
            <a:pPr marL="225425" indent="-225425">
              <a:spcBef>
                <a:spcPct val="0"/>
              </a:spcBef>
            </a:pPr>
            <a:endParaRPr lang="en-US" dirty="0" smtClean="0"/>
          </a:p>
        </p:txBody>
      </p:sp>
    </p:spTree>
    <p:extLst>
      <p:ext uri="{BB962C8B-B14F-4D97-AF65-F5344CB8AC3E}">
        <p14:creationId xmlns:p14="http://schemas.microsoft.com/office/powerpoint/2010/main" val="288741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3BDFE5-C409-42DC-A629-2DBC6BE18695}" type="slidenum">
              <a:rPr lang="en-US"/>
              <a:pPr fontAlgn="base">
                <a:spcBef>
                  <a:spcPct val="0"/>
                </a:spcBef>
                <a:spcAft>
                  <a:spcPct val="0"/>
                </a:spcAft>
              </a:pPr>
              <a:t>7</a:t>
            </a:fld>
            <a:endParaRPr lang="en-US"/>
          </a:p>
        </p:txBody>
      </p:sp>
      <p:sp>
        <p:nvSpPr>
          <p:cNvPr id="55299"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4400" y="4341813"/>
            <a:ext cx="5105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Electricity travels in closed circuits, and its normal route is through a conductor. Electric shock occurs when the body becomes a part of the  circuit. </a:t>
            </a:r>
          </a:p>
          <a:p>
            <a:pPr>
              <a:spcBef>
                <a:spcPct val="0"/>
              </a:spcBef>
            </a:pPr>
            <a:endParaRPr lang="en-US" b="1" smtClean="0"/>
          </a:p>
          <a:p>
            <a:pPr>
              <a:spcBef>
                <a:spcPct val="0"/>
              </a:spcBef>
            </a:pPr>
            <a:r>
              <a:rPr lang="en-US" b="1" smtClean="0"/>
              <a:t>Grounding</a:t>
            </a:r>
            <a:r>
              <a:rPr lang="en-US" smtClean="0"/>
              <a:t> is a physical connection to the earth, which is at zero volts.</a:t>
            </a:r>
          </a:p>
          <a:p>
            <a:pPr>
              <a:spcBef>
                <a:spcPct val="0"/>
              </a:spcBef>
            </a:pPr>
            <a:endParaRPr lang="en-US" smtClean="0"/>
          </a:p>
          <a:p>
            <a:pPr>
              <a:spcBef>
                <a:spcPct val="0"/>
              </a:spcBef>
            </a:pPr>
            <a:r>
              <a:rPr lang="en-US" b="1" smtClean="0"/>
              <a:t>The metal parts of electric tools and machines may become energized</a:t>
            </a:r>
            <a:r>
              <a:rPr lang="en-US" smtClean="0"/>
              <a:t> if there is a break in the insulation of the tool or machine wiring.  A worker using these tools and machines is made less vulnerable to electric shock when there is a low-resistance path from the metallic case of the tool or machine to the ground.  This is done through the use of an equipment grounding conductor—a low-resistance wire that causes the unwanted current to pass directly to the ground, thereby greatly reducing the amount of current passing through the body of the person in contact with the tool or machine.  </a:t>
            </a:r>
          </a:p>
          <a:p>
            <a:pPr>
              <a:spcBef>
                <a:spcPct val="0"/>
              </a:spcBef>
            </a:pPr>
            <a:endParaRPr lang="en-US" smtClean="0"/>
          </a:p>
          <a:p>
            <a:pPr>
              <a:spcBef>
                <a:spcPct val="0"/>
              </a:spcBef>
            </a:pPr>
            <a:endParaRPr lang="en-US" smtClean="0"/>
          </a:p>
        </p:txBody>
      </p:sp>
    </p:spTree>
    <p:extLst>
      <p:ext uri="{BB962C8B-B14F-4D97-AF65-F5344CB8AC3E}">
        <p14:creationId xmlns:p14="http://schemas.microsoft.com/office/powerpoint/2010/main" val="28389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30E79AE-DE89-4F74-A934-15A0C9ED1E1A}" type="slidenum">
              <a:rPr lang="en-US"/>
              <a:pPr fontAlgn="base">
                <a:spcBef>
                  <a:spcPct val="0"/>
                </a:spcBef>
                <a:spcAft>
                  <a:spcPct val="0"/>
                </a:spcAft>
              </a:pPr>
              <a:t>8</a:t>
            </a:fld>
            <a:endParaRPr lang="en-US"/>
          </a:p>
        </p:txBody>
      </p:sp>
      <p:sp>
        <p:nvSpPr>
          <p:cNvPr id="56323"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14400" y="4341813"/>
            <a:ext cx="51816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Other factors that may affect the severity of the shock are:</a:t>
            </a:r>
          </a:p>
          <a:p>
            <a:pPr>
              <a:spcBef>
                <a:spcPct val="0"/>
              </a:spcBef>
            </a:pPr>
            <a:r>
              <a:rPr lang="en-US" smtClean="0">
                <a:latin typeface="Arial" charset="0"/>
              </a:rPr>
              <a:t>       - The voltage of the current. </a:t>
            </a:r>
          </a:p>
          <a:p>
            <a:pPr>
              <a:spcBef>
                <a:spcPct val="0"/>
              </a:spcBef>
            </a:pPr>
            <a:r>
              <a:rPr lang="en-US" smtClean="0">
                <a:latin typeface="Arial" charset="0"/>
              </a:rPr>
              <a:t>       - The presence of moisture </a:t>
            </a:r>
          </a:p>
          <a:p>
            <a:pPr>
              <a:spcBef>
                <a:spcPct val="0"/>
              </a:spcBef>
            </a:pPr>
            <a:r>
              <a:rPr lang="en-US" smtClean="0">
                <a:latin typeface="Arial" charset="0"/>
              </a:rPr>
              <a:t>       - The general health of the person prior to the shock. </a:t>
            </a:r>
          </a:p>
          <a:p>
            <a:pPr>
              <a:spcBef>
                <a:spcPct val="0"/>
              </a:spcBef>
            </a:pPr>
            <a:endParaRPr lang="en-US" smtClean="0">
              <a:latin typeface="Arial" charset="0"/>
            </a:endParaRPr>
          </a:p>
          <a:p>
            <a:pPr>
              <a:spcBef>
                <a:spcPct val="0"/>
              </a:spcBef>
            </a:pPr>
            <a:r>
              <a:rPr lang="en-US" smtClean="0">
                <a:latin typeface="Arial" charset="0"/>
              </a:rPr>
              <a:t>Low voltages can be extremely dangerous because, all other factors being equal, the degree of injury increases the longer the body is in contact with the circuit.</a:t>
            </a:r>
          </a:p>
          <a:p>
            <a:pPr>
              <a:spcBef>
                <a:spcPct val="0"/>
              </a:spcBef>
            </a:pPr>
            <a:endParaRPr lang="en-US" smtClean="0">
              <a:latin typeface="Arial" charset="0"/>
            </a:endParaRPr>
          </a:p>
          <a:p>
            <a:pPr>
              <a:spcBef>
                <a:spcPct val="0"/>
              </a:spcBef>
            </a:pPr>
            <a:r>
              <a:rPr lang="en-US" smtClean="0">
                <a:latin typeface="Arial" charset="0"/>
              </a:rPr>
              <a:t>The resistance of the body varies based on:</a:t>
            </a:r>
          </a:p>
          <a:p>
            <a:pPr>
              <a:spcBef>
                <a:spcPct val="0"/>
              </a:spcBef>
              <a:buFontTx/>
              <a:buChar char="•"/>
            </a:pPr>
            <a:r>
              <a:rPr lang="en-US" smtClean="0">
                <a:latin typeface="Arial" charset="0"/>
              </a:rPr>
              <a:t> The amount of moisture on the skin (less moisture = more resistance)</a:t>
            </a:r>
          </a:p>
          <a:p>
            <a:pPr>
              <a:spcBef>
                <a:spcPct val="0"/>
              </a:spcBef>
              <a:buFontTx/>
              <a:buChar char="•"/>
            </a:pPr>
            <a:r>
              <a:rPr lang="en-US" smtClean="0">
                <a:latin typeface="Arial" charset="0"/>
              </a:rPr>
              <a:t> The size of the area of contact (smaller area = more resistance)</a:t>
            </a:r>
          </a:p>
          <a:p>
            <a:pPr>
              <a:spcBef>
                <a:spcPct val="0"/>
              </a:spcBef>
              <a:buFontTx/>
              <a:buChar char="•"/>
            </a:pPr>
            <a:r>
              <a:rPr lang="en-US" smtClean="0">
                <a:latin typeface="Arial" charset="0"/>
              </a:rPr>
              <a:t> The pressure applied to the contact point (less pressure = more resistance)</a:t>
            </a:r>
          </a:p>
          <a:p>
            <a:pPr>
              <a:spcBef>
                <a:spcPct val="0"/>
              </a:spcBef>
              <a:buFontTx/>
              <a:buChar char="•"/>
            </a:pPr>
            <a:r>
              <a:rPr lang="en-US" smtClean="0">
                <a:latin typeface="Arial" charset="0"/>
              </a:rPr>
              <a:t> Muscular structure (less muscle = less resistance)</a:t>
            </a:r>
          </a:p>
          <a:p>
            <a:pPr lvl="1">
              <a:spcBef>
                <a:spcPct val="0"/>
              </a:spcBef>
              <a:buFontTx/>
              <a:buChar char="•"/>
            </a:pPr>
            <a:endParaRPr lang="en-US" smtClean="0">
              <a:latin typeface="Arial" charset="0"/>
            </a:endParaRPr>
          </a:p>
          <a:p>
            <a:pPr>
              <a:spcBef>
                <a:spcPct val="0"/>
              </a:spcBef>
            </a:pPr>
            <a:endParaRPr lang="en-US" smtClean="0">
              <a:latin typeface="Arial" charset="0"/>
            </a:endParaRPr>
          </a:p>
          <a:p>
            <a:pPr>
              <a:spcBef>
                <a:spcPct val="0"/>
              </a:spcBef>
            </a:pPr>
            <a:endParaRPr lang="en-US" smtClean="0">
              <a:latin typeface="Arial" charset="0"/>
            </a:endParaRPr>
          </a:p>
        </p:txBody>
      </p:sp>
    </p:spTree>
    <p:extLst>
      <p:ext uri="{BB962C8B-B14F-4D97-AF65-F5344CB8AC3E}">
        <p14:creationId xmlns:p14="http://schemas.microsoft.com/office/powerpoint/2010/main" val="261907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F8A8E4-E3BB-4615-9D55-674F20240CD5}" type="slidenum">
              <a:rPr lang="en-US"/>
              <a:pPr fontAlgn="base">
                <a:spcBef>
                  <a:spcPct val="0"/>
                </a:spcBef>
                <a:spcAft>
                  <a:spcPct val="0"/>
                </a:spcAft>
              </a:pPr>
              <a:t>9</a:t>
            </a:fld>
            <a:endParaRPr lang="en-US"/>
          </a:p>
        </p:txBody>
      </p:sp>
      <p:sp>
        <p:nvSpPr>
          <p:cNvPr id="57347" name="Rectangle 2"/>
          <p:cNvSpPr>
            <a:spLocks noGrp="1" noRot="1" noChangeAspect="1" noChangeArrowheads="1" noTextEdit="1"/>
          </p:cNvSpPr>
          <p:nvPr>
            <p:ph type="sldImg"/>
          </p:nvPr>
        </p:nvSpPr>
        <p:spPr bwMode="auto">
          <a:xfrm>
            <a:off x="1238250" y="717550"/>
            <a:ext cx="4383088"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4400" y="4341813"/>
            <a:ext cx="52578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Shock-related injuries include burns, internal injuries, and injuries due to</a:t>
            </a:r>
          </a:p>
          <a:p>
            <a:pPr>
              <a:spcBef>
                <a:spcPct val="0"/>
              </a:spcBef>
            </a:pPr>
            <a:r>
              <a:rPr lang="en-US" smtClean="0">
                <a:latin typeface="Arial" charset="0"/>
              </a:rPr>
              <a:t>involuntary muscle contractions.</a:t>
            </a:r>
          </a:p>
          <a:p>
            <a:pPr>
              <a:spcBef>
                <a:spcPct val="0"/>
              </a:spcBef>
            </a:pPr>
            <a:endParaRPr lang="en-US" smtClean="0">
              <a:latin typeface="Arial" charset="0"/>
            </a:endParaRPr>
          </a:p>
          <a:p>
            <a:pPr>
              <a:spcBef>
                <a:spcPct val="0"/>
              </a:spcBef>
            </a:pPr>
            <a:r>
              <a:rPr lang="en-US" smtClean="0">
                <a:solidFill>
                  <a:srgbClr val="000000"/>
                </a:solidFill>
                <a:latin typeface="Arial" charset="0"/>
              </a:rPr>
              <a:t>The most common shock-related injury is a burn.  Burns suffered in electrical incidents may be one or more of the following three types.</a:t>
            </a:r>
          </a:p>
          <a:p>
            <a:pPr>
              <a:spcBef>
                <a:spcPct val="0"/>
              </a:spcBef>
            </a:pPr>
            <a:endParaRPr lang="en-US" smtClean="0">
              <a:solidFill>
                <a:srgbClr val="000000"/>
              </a:solidFill>
              <a:latin typeface="Arial" charset="0"/>
            </a:endParaRPr>
          </a:p>
          <a:p>
            <a:pPr>
              <a:spcBef>
                <a:spcPct val="0"/>
              </a:spcBef>
            </a:pPr>
            <a:r>
              <a:rPr lang="en-US" smtClean="0">
                <a:solidFill>
                  <a:srgbClr val="000000"/>
                </a:solidFill>
                <a:latin typeface="Arial" charset="0"/>
              </a:rPr>
              <a:t>Electrical burns cause tissue damage, and are the result of heat generated by the flow of electrical current through the body.   These are one of the most serious injuries you can receive and require immediate attention.</a:t>
            </a:r>
          </a:p>
          <a:p>
            <a:pPr>
              <a:spcBef>
                <a:spcPct val="0"/>
              </a:spcBef>
            </a:pPr>
            <a:endParaRPr lang="en-US" smtClean="0">
              <a:solidFill>
                <a:srgbClr val="000000"/>
              </a:solidFill>
              <a:latin typeface="Arial" charset="0"/>
            </a:endParaRPr>
          </a:p>
          <a:p>
            <a:pPr>
              <a:spcBef>
                <a:spcPct val="0"/>
              </a:spcBef>
            </a:pPr>
            <a:r>
              <a:rPr lang="en-US" smtClean="0">
                <a:solidFill>
                  <a:srgbClr val="000000"/>
                </a:solidFill>
                <a:latin typeface="Arial" charset="0"/>
              </a:rPr>
              <a:t>Arc or Flash burns are caused by high temperatures near the body produced by an electrical arc or explosion.  Attend to them immediately.</a:t>
            </a:r>
          </a:p>
          <a:p>
            <a:pPr>
              <a:spcBef>
                <a:spcPct val="0"/>
              </a:spcBef>
            </a:pPr>
            <a:endParaRPr lang="en-US" smtClean="0">
              <a:solidFill>
                <a:srgbClr val="000000"/>
              </a:solidFill>
              <a:latin typeface="Arial" charset="0"/>
            </a:endParaRPr>
          </a:p>
          <a:p>
            <a:pPr>
              <a:spcBef>
                <a:spcPct val="0"/>
              </a:spcBef>
            </a:pPr>
            <a:r>
              <a:rPr lang="en-US" smtClean="0">
                <a:solidFill>
                  <a:srgbClr val="000000"/>
                </a:solidFill>
                <a:latin typeface="Arial" charset="0"/>
              </a:rPr>
              <a:t>Thermal contact burns occur when skin comes in contact with overheated electric equipment, or when clothing is ignited by an electrical incident.  </a:t>
            </a:r>
          </a:p>
          <a:p>
            <a:pPr>
              <a:spcBef>
                <a:spcPct val="0"/>
              </a:spcBef>
            </a:pPr>
            <a:endParaRPr lang="en-US" smtClean="0">
              <a:latin typeface="Arial" charset="0"/>
            </a:endParaRPr>
          </a:p>
          <a:p>
            <a:pPr>
              <a:spcBef>
                <a:spcPct val="0"/>
              </a:spcBef>
            </a:pPr>
            <a:endParaRPr lang="en-US" smtClean="0">
              <a:latin typeface="Arial" charset="0"/>
            </a:endParaRPr>
          </a:p>
        </p:txBody>
      </p:sp>
    </p:spTree>
    <p:extLst>
      <p:ext uri="{BB962C8B-B14F-4D97-AF65-F5344CB8AC3E}">
        <p14:creationId xmlns:p14="http://schemas.microsoft.com/office/powerpoint/2010/main" val="327975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046A800-1DF4-4F1F-A0DF-567CDCF720BB}" type="slidenum">
              <a:rPr lang="en-US"/>
              <a:pPr fontAlgn="base">
                <a:spcBef>
                  <a:spcPct val="0"/>
                </a:spcBef>
                <a:spcAft>
                  <a:spcPct val="0"/>
                </a:spcAft>
              </a:pPr>
              <a:t>10</a:t>
            </a:fld>
            <a:endParaRPr lang="en-US"/>
          </a:p>
        </p:txBody>
      </p:sp>
      <p:sp>
        <p:nvSpPr>
          <p:cNvPr id="5837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39847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43EC03-20C8-4A31-87E4-84B2785BC556}" type="datetimeFigureOut">
              <a:rPr lang="en-US"/>
              <a:pPr>
                <a:defRPr/>
              </a:pPr>
              <a:t>8/2/2017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0EED38-9BC2-49C5-99F4-FAC4913447E7}" type="slidenum">
              <a:rPr lang="en-US"/>
              <a:pPr>
                <a:defRPr/>
              </a:pPr>
              <a:t>‹#›</a:t>
            </a:fld>
            <a:endParaRPr lang="en-US"/>
          </a:p>
        </p:txBody>
      </p:sp>
    </p:spTree>
    <p:extLst>
      <p:ext uri="{BB962C8B-B14F-4D97-AF65-F5344CB8AC3E}">
        <p14:creationId xmlns:p14="http://schemas.microsoft.com/office/powerpoint/2010/main" val="316714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6886BF-8EB0-4034-B1AB-94A9AE5880CB}" type="datetimeFigureOut">
              <a:rPr lang="en-US"/>
              <a:pPr>
                <a:defRPr/>
              </a:pPr>
              <a:t>8/2/2017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94B3BD-806C-480D-A364-AE0EA62C1756}" type="slidenum">
              <a:rPr lang="en-US"/>
              <a:pPr>
                <a:defRPr/>
              </a:pPr>
              <a:t>‹#›</a:t>
            </a:fld>
            <a:endParaRPr lang="en-US"/>
          </a:p>
        </p:txBody>
      </p:sp>
    </p:spTree>
    <p:extLst>
      <p:ext uri="{BB962C8B-B14F-4D97-AF65-F5344CB8AC3E}">
        <p14:creationId xmlns:p14="http://schemas.microsoft.com/office/powerpoint/2010/main" val="191963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CB7E37-D3BF-43C6-BED1-2B1143719728}" type="datetimeFigureOut">
              <a:rPr lang="en-US"/>
              <a:pPr>
                <a:defRPr/>
              </a:pPr>
              <a:t>8/2/2017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671239-1A12-4B39-A397-0CBDB009D85D}" type="slidenum">
              <a:rPr lang="en-US"/>
              <a:pPr>
                <a:defRPr/>
              </a:pPr>
              <a:t>‹#›</a:t>
            </a:fld>
            <a:endParaRPr lang="en-US"/>
          </a:p>
        </p:txBody>
      </p:sp>
    </p:spTree>
    <p:extLst>
      <p:ext uri="{BB962C8B-B14F-4D97-AF65-F5344CB8AC3E}">
        <p14:creationId xmlns:p14="http://schemas.microsoft.com/office/powerpoint/2010/main" val="396686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EB0DF1E3-723D-4F81-8C6B-3A3C31F6C8CE}" type="slidenum">
              <a:rPr lang="en-US"/>
              <a:pPr>
                <a:defRPr/>
              </a:pPr>
              <a:t>‹#›</a:t>
            </a:fld>
            <a:endParaRPr lang="en-US"/>
          </a:p>
        </p:txBody>
      </p:sp>
    </p:spTree>
    <p:extLst>
      <p:ext uri="{BB962C8B-B14F-4D97-AF65-F5344CB8AC3E}">
        <p14:creationId xmlns:p14="http://schemas.microsoft.com/office/powerpoint/2010/main" val="3885262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rtlCol="0">
            <a:normAutofit/>
          </a:bodyPr>
          <a:lstStyle/>
          <a:p>
            <a:pPr lvl="0"/>
            <a:endParaRPr lang="en-US" noProof="0" smtClean="0"/>
          </a:p>
        </p:txBody>
      </p:sp>
      <p:sp>
        <p:nvSpPr>
          <p:cNvPr id="5" name="Rectangle 4"/>
          <p:cNvSpPr>
            <a:spLocks noGrp="1" noChangeArrowheads="1"/>
          </p:cNvSpPr>
          <p:nvPr>
            <p:ph type="dt" sz="half" idx="10"/>
          </p:nvPr>
        </p:nvSpPr>
        <p:spPr/>
        <p:txBody>
          <a:bodyPr/>
          <a:lstStyle>
            <a:lvl1pPr>
              <a:defRPr smtClean="0"/>
            </a:lvl1pPr>
          </a:lstStyle>
          <a:p>
            <a:pPr>
              <a:defRPr/>
            </a:pPr>
            <a:fld id="{9A1908A5-BBBC-4F3F-8202-F422A3F11ACF}" type="datetime1">
              <a:rPr lang="en-US"/>
              <a:pPr>
                <a:defRPr/>
              </a:pPr>
              <a:t>8/2/2017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FFE6019-F4AA-42C1-987E-AF73C75348DC}" type="slidenum">
              <a:rPr lang="en-US"/>
              <a:pPr>
                <a:defRPr/>
              </a:pPr>
              <a:t>‹#›</a:t>
            </a:fld>
            <a:endParaRPr lang="en-US"/>
          </a:p>
        </p:txBody>
      </p:sp>
    </p:spTree>
    <p:extLst>
      <p:ext uri="{BB962C8B-B14F-4D97-AF65-F5344CB8AC3E}">
        <p14:creationId xmlns:p14="http://schemas.microsoft.com/office/powerpoint/2010/main" val="3917087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pPr>
              <a:defRPr/>
            </a:pPr>
            <a:fld id="{3B4D9D41-D09D-432C-82BB-AED5614B6A7C}" type="datetime1">
              <a:rPr lang="en-US"/>
              <a:pPr>
                <a:defRPr/>
              </a:pPr>
              <a:t>8/2/2017</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035F256B-3D90-49CB-BEBA-0D2E0A916274}" type="slidenum">
              <a:rPr lang="en-US"/>
              <a:pPr>
                <a:defRPr/>
              </a:pPr>
              <a:t>‹#›</a:t>
            </a:fld>
            <a:endParaRPr lang="en-US"/>
          </a:p>
        </p:txBody>
      </p:sp>
    </p:spTree>
    <p:extLst>
      <p:ext uri="{BB962C8B-B14F-4D97-AF65-F5344CB8AC3E}">
        <p14:creationId xmlns:p14="http://schemas.microsoft.com/office/powerpoint/2010/main" val="364256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CDECB6-921D-4407-A60E-5A4578DED70F}" type="datetimeFigureOut">
              <a:rPr lang="en-US"/>
              <a:pPr>
                <a:defRPr/>
              </a:pPr>
              <a:t>8/2/2017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2A21C8-D2D1-4543-8E4A-2CCA1446BCAC}" type="slidenum">
              <a:rPr lang="en-US"/>
              <a:pPr>
                <a:defRPr/>
              </a:pPr>
              <a:t>‹#›</a:t>
            </a:fld>
            <a:endParaRPr lang="en-US"/>
          </a:p>
        </p:txBody>
      </p:sp>
    </p:spTree>
    <p:extLst>
      <p:ext uri="{BB962C8B-B14F-4D97-AF65-F5344CB8AC3E}">
        <p14:creationId xmlns:p14="http://schemas.microsoft.com/office/powerpoint/2010/main" val="61906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D89D7C-870E-4EB8-99C3-F3FB2A5CB7C1}" type="datetimeFigureOut">
              <a:rPr lang="en-US"/>
              <a:pPr>
                <a:defRPr/>
              </a:pPr>
              <a:t>8/2/2017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D4ED1-DD1D-4124-8E34-85CAAA58DE2D}" type="slidenum">
              <a:rPr lang="en-US"/>
              <a:pPr>
                <a:defRPr/>
              </a:pPr>
              <a:t>‹#›</a:t>
            </a:fld>
            <a:endParaRPr lang="en-US"/>
          </a:p>
        </p:txBody>
      </p:sp>
    </p:spTree>
    <p:extLst>
      <p:ext uri="{BB962C8B-B14F-4D97-AF65-F5344CB8AC3E}">
        <p14:creationId xmlns:p14="http://schemas.microsoft.com/office/powerpoint/2010/main" val="178531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35E1B49-48B1-4AA6-8512-F78843C8D970}" type="datetimeFigureOut">
              <a:rPr lang="en-US"/>
              <a:pPr>
                <a:defRPr/>
              </a:pPr>
              <a:t>8/2/2017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90859B-0EDD-4C29-9325-FF1F51856314}" type="slidenum">
              <a:rPr lang="en-US"/>
              <a:pPr>
                <a:defRPr/>
              </a:pPr>
              <a:t>‹#›</a:t>
            </a:fld>
            <a:endParaRPr lang="en-US"/>
          </a:p>
        </p:txBody>
      </p:sp>
    </p:spTree>
    <p:extLst>
      <p:ext uri="{BB962C8B-B14F-4D97-AF65-F5344CB8AC3E}">
        <p14:creationId xmlns:p14="http://schemas.microsoft.com/office/powerpoint/2010/main" val="33272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F531CC-0CF1-4805-83CD-7225AD658E59}" type="datetimeFigureOut">
              <a:rPr lang="en-US"/>
              <a:pPr>
                <a:defRPr/>
              </a:pPr>
              <a:t>8/2/2017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AE508C0-C67F-4CAD-AC5E-D60D419E1DAB}" type="slidenum">
              <a:rPr lang="en-US"/>
              <a:pPr>
                <a:defRPr/>
              </a:pPr>
              <a:t>‹#›</a:t>
            </a:fld>
            <a:endParaRPr lang="en-US"/>
          </a:p>
        </p:txBody>
      </p:sp>
    </p:spTree>
    <p:extLst>
      <p:ext uri="{BB962C8B-B14F-4D97-AF65-F5344CB8AC3E}">
        <p14:creationId xmlns:p14="http://schemas.microsoft.com/office/powerpoint/2010/main" val="331725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45B66E-5112-43B5-BF33-1834201F0FF7}" type="datetimeFigureOut">
              <a:rPr lang="en-US"/>
              <a:pPr>
                <a:defRPr/>
              </a:pPr>
              <a:t>8/2/2017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99BF4C-65E9-430F-B777-4E3426689515}" type="slidenum">
              <a:rPr lang="en-US"/>
              <a:pPr>
                <a:defRPr/>
              </a:pPr>
              <a:t>‹#›</a:t>
            </a:fld>
            <a:endParaRPr lang="en-US"/>
          </a:p>
        </p:txBody>
      </p:sp>
    </p:spTree>
    <p:extLst>
      <p:ext uri="{BB962C8B-B14F-4D97-AF65-F5344CB8AC3E}">
        <p14:creationId xmlns:p14="http://schemas.microsoft.com/office/powerpoint/2010/main" val="9057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9E58BE-2985-4299-8CEF-7DADE6BDB6E5}" type="datetimeFigureOut">
              <a:rPr lang="en-US"/>
              <a:pPr>
                <a:defRPr/>
              </a:pPr>
              <a:t>8/2/2017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32009F-6B3F-4789-9553-A31266B9537B}" type="slidenum">
              <a:rPr lang="en-US"/>
              <a:pPr>
                <a:defRPr/>
              </a:pPr>
              <a:t>‹#›</a:t>
            </a:fld>
            <a:endParaRPr lang="en-US"/>
          </a:p>
        </p:txBody>
      </p:sp>
    </p:spTree>
    <p:extLst>
      <p:ext uri="{BB962C8B-B14F-4D97-AF65-F5344CB8AC3E}">
        <p14:creationId xmlns:p14="http://schemas.microsoft.com/office/powerpoint/2010/main" val="76647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F9A190-410B-43B7-A958-A55AAADEDC38}" type="datetimeFigureOut">
              <a:rPr lang="en-US"/>
              <a:pPr>
                <a:defRPr/>
              </a:pPr>
              <a:t>8/2/2017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1AC22E-C6FE-42AD-B06D-7577E38FCD22}" type="slidenum">
              <a:rPr lang="en-US"/>
              <a:pPr>
                <a:defRPr/>
              </a:pPr>
              <a:t>‹#›</a:t>
            </a:fld>
            <a:endParaRPr lang="en-US"/>
          </a:p>
        </p:txBody>
      </p:sp>
    </p:spTree>
    <p:extLst>
      <p:ext uri="{BB962C8B-B14F-4D97-AF65-F5344CB8AC3E}">
        <p14:creationId xmlns:p14="http://schemas.microsoft.com/office/powerpoint/2010/main" val="205410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25A173-8E1B-419B-91EF-411E140CFB8E}" type="datetimeFigureOut">
              <a:rPr lang="en-US"/>
              <a:pPr>
                <a:defRPr/>
              </a:pPr>
              <a:t>8/2/2017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92087D-969C-461C-95A8-8E12FED9167B}" type="slidenum">
              <a:rPr lang="en-US"/>
              <a:pPr>
                <a:defRPr/>
              </a:pPr>
              <a:t>‹#›</a:t>
            </a:fld>
            <a:endParaRPr lang="en-US"/>
          </a:p>
        </p:txBody>
      </p:sp>
    </p:spTree>
    <p:extLst>
      <p:ext uri="{BB962C8B-B14F-4D97-AF65-F5344CB8AC3E}">
        <p14:creationId xmlns:p14="http://schemas.microsoft.com/office/powerpoint/2010/main" val="81070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7E9D5F2-866C-4E98-B258-4DB2E4A5EEC5}" type="datetimeFigureOut">
              <a:rPr lang="en-US"/>
              <a:pPr>
                <a:defRPr/>
              </a:pPr>
              <a:t>8/2/2017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82F4762-45C2-4E5F-812B-3E5ECCD92C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youtube.com/watch?v=A9KSGAnjo2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TT00004.jpe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ctrTitle"/>
          </p:nvPr>
        </p:nvSpPr>
        <p:spPr>
          <a:xfrm>
            <a:off x="533400" y="457200"/>
            <a:ext cx="7772400" cy="1143000"/>
          </a:xfrm>
        </p:spPr>
        <p:txBody>
          <a:bodyPr/>
          <a:lstStyle/>
          <a:p>
            <a:r>
              <a:rPr lang="en-US" smtClean="0">
                <a:solidFill>
                  <a:srgbClr val="FFCC00"/>
                </a:solidFill>
              </a:rPr>
              <a:t>Electrical Safety</a:t>
            </a:r>
          </a:p>
        </p:txBody>
      </p:sp>
      <p:sp>
        <p:nvSpPr>
          <p:cNvPr id="5124" name="TextBox 3"/>
          <p:cNvSpPr txBox="1">
            <a:spLocks noChangeArrowheads="1"/>
          </p:cNvSpPr>
          <p:nvPr/>
        </p:nvSpPr>
        <p:spPr bwMode="auto">
          <a:xfrm>
            <a:off x="7010400" y="57912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sp>
        <p:nvSpPr>
          <p:cNvPr id="2" name="TextBox 1"/>
          <p:cNvSpPr txBox="1"/>
          <p:nvPr/>
        </p:nvSpPr>
        <p:spPr>
          <a:xfrm>
            <a:off x="6629400" y="5943600"/>
            <a:ext cx="2514600" cy="338554"/>
          </a:xfrm>
          <a:prstGeom prst="rect">
            <a:avLst/>
          </a:prstGeom>
          <a:noFill/>
        </p:spPr>
        <p:txBody>
          <a:bodyPr wrap="square" rtlCol="0">
            <a:spAutoFit/>
          </a:bodyPr>
          <a:lstStyle/>
          <a:p>
            <a:r>
              <a:rPr lang="en-US" sz="800" dirty="0">
                <a:solidFill>
                  <a:srgbClr val="FF0000"/>
                </a:solidFill>
                <a:hlinkClick r:id="rId4"/>
              </a:rPr>
              <a:t>https://</a:t>
            </a:r>
            <a:r>
              <a:rPr lang="en-US" sz="800" dirty="0" smtClean="0">
                <a:solidFill>
                  <a:srgbClr val="FF0000"/>
                </a:solidFill>
                <a:hlinkClick r:id="rId4"/>
              </a:rPr>
              <a:t>www.youtube.com/watch?v=A9KSGAnjo2U</a:t>
            </a:r>
            <a:endParaRPr lang="en-US" sz="800" dirty="0" smtClean="0">
              <a:solidFill>
                <a:srgbClr val="FF0000"/>
              </a:solidFill>
            </a:endParaRPr>
          </a:p>
          <a:p>
            <a:endParaRPr lang="en-US" sz="800" dirty="0">
              <a:solidFill>
                <a:srgbClr val="FF0000"/>
              </a:solidFill>
            </a:endParaRPr>
          </a:p>
        </p:txBody>
      </p:sp>
      <p:pic>
        <p:nvPicPr>
          <p:cNvPr id="3" name="Picture 2"/>
          <p:cNvPicPr>
            <a:picLocks noChangeAspect="1"/>
          </p:cNvPicPr>
          <p:nvPr/>
        </p:nvPicPr>
        <p:blipFill>
          <a:blip r:embed="rId5"/>
          <a:stretch>
            <a:fillRect/>
          </a:stretch>
        </p:blipFill>
        <p:spPr>
          <a:xfrm>
            <a:off x="7025640" y="5000244"/>
            <a:ext cx="1695223" cy="952500"/>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080" descr="Slide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0600" y="1676400"/>
            <a:ext cx="7086600" cy="4787991"/>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15363" name="Rectangle 2"/>
          <p:cNvSpPr>
            <a:spLocks noGrp="1" noChangeArrowheads="1"/>
          </p:cNvSpPr>
          <p:nvPr>
            <p:ph type="title"/>
          </p:nvPr>
        </p:nvSpPr>
        <p:spPr>
          <a:xfrm>
            <a:off x="228600" y="304800"/>
            <a:ext cx="8534400" cy="1143000"/>
          </a:xfrm>
        </p:spPr>
        <p:txBody>
          <a:bodyPr/>
          <a:lstStyle/>
          <a:p>
            <a:r>
              <a:rPr lang="en-US" b="1" dirty="0" smtClean="0">
                <a:latin typeface="Georgia" panose="02040502050405020303" pitchFamily="18" charset="0"/>
              </a:rPr>
              <a:t>Hazard </a:t>
            </a:r>
            <a:br>
              <a:rPr lang="en-US" b="1" dirty="0" smtClean="0">
                <a:latin typeface="Georgia" panose="02040502050405020303" pitchFamily="18" charset="0"/>
              </a:rPr>
            </a:br>
            <a:r>
              <a:rPr lang="en-US" b="1" dirty="0" smtClean="0">
                <a:latin typeface="Georgia" panose="02040502050405020303" pitchFamily="18" charset="0"/>
              </a:rPr>
              <a:t>Exposed Electrical Parts</a:t>
            </a:r>
          </a:p>
        </p:txBody>
      </p:sp>
      <p:sp>
        <p:nvSpPr>
          <p:cNvPr id="15364" name="Rectangle 3"/>
          <p:cNvSpPr>
            <a:spLocks noGrp="1" noChangeArrowheads="1"/>
          </p:cNvSpPr>
          <p:nvPr>
            <p:ph type="body" idx="1"/>
          </p:nvPr>
        </p:nvSpPr>
        <p:spPr>
          <a:xfrm>
            <a:off x="990600" y="5562600"/>
            <a:ext cx="7162800" cy="609600"/>
          </a:xfrm>
          <a:solidFill>
            <a:schemeClr val="accent1"/>
          </a:solidFill>
        </p:spPr>
        <p:txBody>
          <a:bodyPr/>
          <a:lstStyle/>
          <a:p>
            <a:pPr>
              <a:buFontTx/>
              <a:buNone/>
            </a:pPr>
            <a:r>
              <a:rPr lang="en-US" sz="2800" smtClean="0"/>
              <a:t>Cover removed from wiring or breaker box</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FILES\HAULAGE.SUR\pptetcworkingfiles\newjpgs\08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4308" y="690563"/>
            <a:ext cx="8573943" cy="5476875"/>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685800" y="76200"/>
            <a:ext cx="7772400" cy="1143000"/>
          </a:xfrm>
        </p:spPr>
        <p:txBody>
          <a:bodyPr/>
          <a:lstStyle/>
          <a:p>
            <a:r>
              <a:rPr lang="en-US" b="1" dirty="0" smtClean="0">
                <a:latin typeface="Georgia" panose="02040502050405020303" pitchFamily="18" charset="0"/>
              </a:rPr>
              <a:t>Overhead Power Lines</a:t>
            </a:r>
          </a:p>
        </p:txBody>
      </p:sp>
      <p:pic>
        <p:nvPicPr>
          <p:cNvPr id="54275" name="Picture 5" descr="crane and powerline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65413" y="1219200"/>
            <a:ext cx="3887787" cy="512921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04800"/>
            <a:ext cx="8915400" cy="1066800"/>
          </a:xfrm>
        </p:spPr>
        <p:txBody>
          <a:bodyPr/>
          <a:lstStyle/>
          <a:p>
            <a:r>
              <a:rPr lang="en-US" b="1" dirty="0" smtClean="0">
                <a:latin typeface="Georgia" panose="02040502050405020303" pitchFamily="18" charset="0"/>
              </a:rPr>
              <a:t>Hazards:</a:t>
            </a:r>
            <a:br>
              <a:rPr lang="en-US" b="1" dirty="0" smtClean="0">
                <a:latin typeface="Georgia" panose="02040502050405020303" pitchFamily="18" charset="0"/>
              </a:rPr>
            </a:br>
            <a:r>
              <a:rPr lang="en-US" b="1" dirty="0" smtClean="0">
                <a:latin typeface="Georgia" panose="02040502050405020303" pitchFamily="18" charset="0"/>
              </a:rPr>
              <a:t>Defective Cords &amp; Wires</a:t>
            </a:r>
          </a:p>
        </p:txBody>
      </p:sp>
      <p:sp>
        <p:nvSpPr>
          <p:cNvPr id="30723" name="Rectangle 3"/>
          <p:cNvSpPr>
            <a:spLocks noGrp="1" noChangeArrowheads="1"/>
          </p:cNvSpPr>
          <p:nvPr>
            <p:ph type="body" sz="half" idx="1"/>
          </p:nvPr>
        </p:nvSpPr>
        <p:spPr>
          <a:xfrm>
            <a:off x="762000" y="1905000"/>
            <a:ext cx="3429000" cy="3810000"/>
          </a:xfrm>
        </p:spPr>
        <p:txBody>
          <a:bodyPr/>
          <a:lstStyle/>
          <a:p>
            <a:r>
              <a:rPr lang="en-US" dirty="0" smtClean="0">
                <a:latin typeface="Georgia" panose="02040502050405020303" pitchFamily="18" charset="0"/>
              </a:rPr>
              <a:t>Plastic or rubber covering is missing</a:t>
            </a:r>
          </a:p>
          <a:p>
            <a:endParaRPr lang="en-US" dirty="0" smtClean="0">
              <a:latin typeface="Georgia" panose="02040502050405020303" pitchFamily="18" charset="0"/>
            </a:endParaRPr>
          </a:p>
          <a:p>
            <a:r>
              <a:rPr lang="en-US" dirty="0" smtClean="0">
                <a:latin typeface="Georgia" panose="02040502050405020303" pitchFamily="18" charset="0"/>
              </a:rPr>
              <a:t>Damaged extension cords &amp; tools</a:t>
            </a:r>
          </a:p>
          <a:p>
            <a:endParaRPr lang="en-US" b="1" dirty="0" smtClean="0"/>
          </a:p>
        </p:txBody>
      </p:sp>
      <p:pic>
        <p:nvPicPr>
          <p:cNvPr id="79876" name="Picture 4" descr="D:\Construction\CONST PART I\Electrical\elecfilter\Slide46.JPG"/>
          <p:cNvPicPr>
            <a:picLocks noGrp="1" noChangeAspect="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5105400" y="1676400"/>
            <a:ext cx="3200400" cy="220980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79877" name="Picture 5" descr="D:\Construction\CONST PART I\Electrical\elecfilter\Slide4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4267200"/>
            <a:ext cx="30480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Straight Arrow Connector 6"/>
          <p:cNvCxnSpPr/>
          <p:nvPr/>
        </p:nvCxnSpPr>
        <p:spPr>
          <a:xfrm>
            <a:off x="3657600" y="2286000"/>
            <a:ext cx="22860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57600" y="4495800"/>
            <a:ext cx="20574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28600"/>
            <a:ext cx="9144000" cy="1143000"/>
          </a:xfrm>
        </p:spPr>
        <p:txBody>
          <a:bodyPr/>
          <a:lstStyle/>
          <a:p>
            <a:r>
              <a:rPr lang="en-US" b="1" dirty="0" smtClean="0">
                <a:latin typeface="Georgia" panose="02040502050405020303" pitchFamily="18" charset="0"/>
              </a:rPr>
              <a:t>Hazards: </a:t>
            </a:r>
            <a:br>
              <a:rPr lang="en-US" b="1" dirty="0" smtClean="0">
                <a:latin typeface="Georgia" panose="02040502050405020303" pitchFamily="18" charset="0"/>
              </a:rPr>
            </a:br>
            <a:r>
              <a:rPr lang="en-US" b="1" dirty="0" smtClean="0">
                <a:latin typeface="Georgia" panose="02040502050405020303" pitchFamily="18" charset="0"/>
              </a:rPr>
              <a:t> Damaged Cords</a:t>
            </a:r>
          </a:p>
        </p:txBody>
      </p:sp>
      <p:sp>
        <p:nvSpPr>
          <p:cNvPr id="31747" name="Rectangle 3"/>
          <p:cNvSpPr>
            <a:spLocks noGrp="1" noChangeArrowheads="1"/>
          </p:cNvSpPr>
          <p:nvPr>
            <p:ph type="body" sz="half" idx="1"/>
          </p:nvPr>
        </p:nvSpPr>
        <p:spPr>
          <a:xfrm>
            <a:off x="152400" y="1524000"/>
            <a:ext cx="4953000" cy="4953000"/>
          </a:xfrm>
        </p:spPr>
        <p:txBody>
          <a:bodyPr/>
          <a:lstStyle/>
          <a:p>
            <a:r>
              <a:rPr lang="en-US" sz="3000" dirty="0" smtClean="0">
                <a:latin typeface="Georgia" panose="02040502050405020303" pitchFamily="18" charset="0"/>
              </a:rPr>
              <a:t>Cords can be damaged by:</a:t>
            </a:r>
          </a:p>
          <a:p>
            <a:pPr lvl="1"/>
            <a:r>
              <a:rPr lang="en-US" sz="2600" dirty="0" smtClean="0">
                <a:latin typeface="Georgia" panose="02040502050405020303" pitchFamily="18" charset="0"/>
              </a:rPr>
              <a:t>Aging</a:t>
            </a:r>
          </a:p>
          <a:p>
            <a:pPr lvl="1"/>
            <a:r>
              <a:rPr lang="en-US" sz="2600" dirty="0" smtClean="0">
                <a:latin typeface="Georgia" panose="02040502050405020303" pitchFamily="18" charset="0"/>
              </a:rPr>
              <a:t>Door or window edges</a:t>
            </a:r>
          </a:p>
          <a:p>
            <a:pPr lvl="1"/>
            <a:r>
              <a:rPr lang="en-US" sz="2600" dirty="0" smtClean="0">
                <a:latin typeface="Georgia" panose="02040502050405020303" pitchFamily="18" charset="0"/>
              </a:rPr>
              <a:t>Staples or fastenings</a:t>
            </a:r>
          </a:p>
          <a:p>
            <a:pPr lvl="1"/>
            <a:r>
              <a:rPr lang="en-US" sz="2600" dirty="0" smtClean="0">
                <a:latin typeface="Georgia" panose="02040502050405020303" pitchFamily="18" charset="0"/>
              </a:rPr>
              <a:t>Abrasion from adjacent materials</a:t>
            </a:r>
          </a:p>
          <a:p>
            <a:pPr lvl="1"/>
            <a:r>
              <a:rPr lang="en-US" sz="2600" dirty="0" smtClean="0">
                <a:latin typeface="Georgia" panose="02040502050405020303" pitchFamily="18" charset="0"/>
              </a:rPr>
              <a:t>Activity in the area</a:t>
            </a:r>
          </a:p>
          <a:p>
            <a:pPr lvl="1"/>
            <a:endParaRPr lang="en-US" sz="2600" dirty="0" smtClean="0">
              <a:latin typeface="Georgia" panose="02040502050405020303" pitchFamily="18" charset="0"/>
            </a:endParaRPr>
          </a:p>
          <a:p>
            <a:r>
              <a:rPr lang="en-US" sz="3000" dirty="0" smtClean="0">
                <a:latin typeface="Georgia" panose="02040502050405020303" pitchFamily="18" charset="0"/>
              </a:rPr>
              <a:t>Improper use can cause shocks, burns, or fires</a:t>
            </a:r>
          </a:p>
          <a:p>
            <a:endParaRPr lang="en-US" sz="3000" dirty="0" smtClean="0"/>
          </a:p>
        </p:txBody>
      </p:sp>
      <p:pic>
        <p:nvPicPr>
          <p:cNvPr id="7" name="Picture 5" descr="elec-KNOCKOUT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400800" y="1462087"/>
            <a:ext cx="2514600" cy="250031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8" name="Picture 6" descr="temp wir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505200"/>
            <a:ext cx="2538413" cy="330835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31750" name="TextBox 5"/>
          <p:cNvSpPr txBox="1">
            <a:spLocks noChangeArrowheads="1"/>
          </p:cNvSpPr>
          <p:nvPr/>
        </p:nvSpPr>
        <p:spPr bwMode="auto">
          <a:xfrm>
            <a:off x="7543800" y="4114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a:solidFill>
                  <a:srgbClr val="FF0000"/>
                </a:solidFill>
              </a:rPr>
              <a:t>Unsafe condition</a:t>
            </a:r>
          </a:p>
        </p:txBody>
      </p:sp>
      <p:cxnSp>
        <p:nvCxnSpPr>
          <p:cNvPr id="10" name="Straight Arrow Connector 9"/>
          <p:cNvCxnSpPr>
            <a:stCxn id="31750" idx="0"/>
          </p:cNvCxnSpPr>
          <p:nvPr/>
        </p:nvCxnSpPr>
        <p:spPr>
          <a:xfrm flipH="1" flipV="1">
            <a:off x="8115300" y="3549650"/>
            <a:ext cx="114300" cy="5651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1750" idx="1"/>
          </p:cNvCxnSpPr>
          <p:nvPr/>
        </p:nvCxnSpPr>
        <p:spPr>
          <a:xfrm rot="10800000" flipV="1">
            <a:off x="6629400" y="4252913"/>
            <a:ext cx="914400" cy="7762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1144588"/>
          </a:xfrm>
        </p:spPr>
        <p:txBody>
          <a:bodyPr/>
          <a:lstStyle/>
          <a:p>
            <a:r>
              <a:rPr lang="en-US" b="1" dirty="0" smtClean="0">
                <a:latin typeface="Georgia" panose="02040502050405020303" pitchFamily="18" charset="0"/>
              </a:rPr>
              <a:t>Power Tools Must:</a:t>
            </a:r>
          </a:p>
        </p:txBody>
      </p:sp>
      <p:sp>
        <p:nvSpPr>
          <p:cNvPr id="35843" name="Rectangle 3"/>
          <p:cNvSpPr>
            <a:spLocks noGrp="1" noChangeArrowheads="1"/>
          </p:cNvSpPr>
          <p:nvPr>
            <p:ph type="body" idx="1"/>
          </p:nvPr>
        </p:nvSpPr>
        <p:spPr>
          <a:xfrm>
            <a:off x="381000" y="1524000"/>
            <a:ext cx="4419600" cy="5334000"/>
          </a:xfrm>
        </p:spPr>
        <p:txBody>
          <a:bodyPr/>
          <a:lstStyle/>
          <a:p>
            <a:pPr lvl="1">
              <a:buFontTx/>
              <a:buChar char="•"/>
            </a:pPr>
            <a:r>
              <a:rPr lang="en-US" dirty="0" smtClean="0">
                <a:latin typeface="Georgia" panose="02040502050405020303" pitchFamily="18" charset="0"/>
              </a:rPr>
              <a:t>Have a three-wire cord with ground plugged into a grounded receptacle, or</a:t>
            </a:r>
          </a:p>
          <a:p>
            <a:pPr lvl="1">
              <a:buFontTx/>
              <a:buChar char="•"/>
            </a:pPr>
            <a:r>
              <a:rPr lang="en-US" dirty="0" smtClean="0">
                <a:latin typeface="Georgia" panose="02040502050405020303" pitchFamily="18" charset="0"/>
              </a:rPr>
              <a:t>Be double insulated, or</a:t>
            </a:r>
          </a:p>
          <a:p>
            <a:pPr lvl="1">
              <a:buFontTx/>
              <a:buChar char="•"/>
            </a:pPr>
            <a:r>
              <a:rPr lang="en-US" dirty="0" smtClean="0">
                <a:latin typeface="Georgia" panose="02040502050405020303" pitchFamily="18" charset="0"/>
              </a:rPr>
              <a:t>Be powered by a low-voltage isolation transformer</a:t>
            </a:r>
          </a:p>
        </p:txBody>
      </p:sp>
      <p:pic>
        <p:nvPicPr>
          <p:cNvPr id="5" name="Picture 4" descr="pluginrecep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56227" y="1647825"/>
            <a:ext cx="3501973" cy="3990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67300" y="2002536"/>
            <a:ext cx="3733800" cy="3581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67" name="Rectangle 2"/>
          <p:cNvSpPr>
            <a:spLocks noGrp="1" noChangeArrowheads="1"/>
          </p:cNvSpPr>
          <p:nvPr>
            <p:ph type="title"/>
          </p:nvPr>
        </p:nvSpPr>
        <p:spPr>
          <a:xfrm>
            <a:off x="0" y="381000"/>
            <a:ext cx="9144000" cy="1143000"/>
          </a:xfrm>
        </p:spPr>
        <p:txBody>
          <a:bodyPr/>
          <a:lstStyle/>
          <a:p>
            <a:r>
              <a:rPr lang="en-US" b="1" dirty="0" smtClean="0">
                <a:latin typeface="Georgia" panose="02040502050405020303" pitchFamily="18" charset="0"/>
              </a:rPr>
              <a:t>Preventing Electrical Hazards:  Tools</a:t>
            </a:r>
          </a:p>
        </p:txBody>
      </p:sp>
      <p:sp>
        <p:nvSpPr>
          <p:cNvPr id="36869" name="AutoShape 5"/>
          <p:cNvSpPr>
            <a:spLocks noChangeArrowheads="1"/>
          </p:cNvSpPr>
          <p:nvPr/>
        </p:nvSpPr>
        <p:spPr bwMode="auto">
          <a:xfrm rot="-900000">
            <a:off x="7162800" y="4114800"/>
            <a:ext cx="368300" cy="977900"/>
          </a:xfrm>
          <a:prstGeom prst="upArrow">
            <a:avLst>
              <a:gd name="adj1" fmla="val 50000"/>
              <a:gd name="adj2" fmla="val 132746"/>
            </a:avLst>
          </a:prstGeom>
          <a:solidFill>
            <a:srgbClr val="FF0000"/>
          </a:solidFill>
          <a:ln w="12700">
            <a:solidFill>
              <a:schemeClr val="tx1"/>
            </a:solidFill>
            <a:miter lim="800000"/>
            <a:headEnd/>
            <a:tailEnd/>
          </a:ln>
        </p:spPr>
        <p:txBody>
          <a:bodyPr wrap="none" anchor="ctr"/>
          <a:lstStyle/>
          <a:p>
            <a:endParaRPr lang="en-US">
              <a:latin typeface="Calibri" pitchFamily="34" charset="0"/>
            </a:endParaRPr>
          </a:p>
        </p:txBody>
      </p:sp>
      <p:sp>
        <p:nvSpPr>
          <p:cNvPr id="36870" name="Rectangle 6"/>
          <p:cNvSpPr>
            <a:spLocks noChangeArrowheads="1"/>
          </p:cNvSpPr>
          <p:nvPr/>
        </p:nvSpPr>
        <p:spPr bwMode="auto">
          <a:xfrm>
            <a:off x="4800600" y="5257800"/>
            <a:ext cx="42672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spcBef>
                <a:spcPct val="20000"/>
              </a:spcBef>
              <a:buClr>
                <a:srgbClr val="FFCC00"/>
              </a:buClr>
              <a:buFont typeface="Wingdings" pitchFamily="2" charset="2"/>
              <a:buNone/>
            </a:pPr>
            <a:r>
              <a:rPr lang="en-US" sz="2400" b="1" dirty="0" smtClean="0"/>
              <a:t>“Double Insulated” Marking</a:t>
            </a:r>
            <a:endParaRPr lang="en-US" sz="2400" b="1" dirty="0"/>
          </a:p>
        </p:txBody>
      </p:sp>
      <p:sp>
        <p:nvSpPr>
          <p:cNvPr id="36868" name="Rectangle 3"/>
          <p:cNvSpPr>
            <a:spLocks noGrp="1" noChangeArrowheads="1"/>
          </p:cNvSpPr>
          <p:nvPr>
            <p:ph type="body" sz="half" idx="1"/>
          </p:nvPr>
        </p:nvSpPr>
        <p:spPr>
          <a:xfrm>
            <a:off x="304800" y="1981200"/>
            <a:ext cx="4495800" cy="3886200"/>
          </a:xfrm>
          <a:ln w="38100">
            <a:solidFill>
              <a:schemeClr val="tx1"/>
            </a:solidFill>
          </a:ln>
        </p:spPr>
        <p:txBody>
          <a:bodyPr/>
          <a:lstStyle/>
          <a:p>
            <a:r>
              <a:rPr lang="en-US" dirty="0" smtClean="0">
                <a:latin typeface="Georgia" panose="02040502050405020303" pitchFamily="18" charset="0"/>
              </a:rPr>
              <a:t>Inspect tools before use</a:t>
            </a:r>
          </a:p>
          <a:p>
            <a:r>
              <a:rPr lang="en-US" dirty="0" smtClean="0">
                <a:latin typeface="Georgia" panose="02040502050405020303" pitchFamily="18" charset="0"/>
              </a:rPr>
              <a:t>Correctly use the right tool for the task</a:t>
            </a:r>
          </a:p>
          <a:p>
            <a:r>
              <a:rPr lang="en-US" dirty="0" smtClean="0">
                <a:latin typeface="Georgia" panose="02040502050405020303" pitchFamily="18" charset="0"/>
              </a:rPr>
              <a:t>Protect your tools</a:t>
            </a:r>
          </a:p>
          <a:p>
            <a:r>
              <a:rPr lang="en-US" dirty="0" smtClean="0">
                <a:latin typeface="Georgia" panose="02040502050405020303" pitchFamily="18" charset="0"/>
              </a:rPr>
              <a:t>Use double insulated tools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76200"/>
            <a:ext cx="9144000" cy="1143000"/>
          </a:xfrm>
        </p:spPr>
        <p:txBody>
          <a:bodyPr/>
          <a:lstStyle/>
          <a:p>
            <a:r>
              <a:rPr lang="en-US" b="1" dirty="0" smtClean="0">
                <a:latin typeface="Georgia" panose="02040502050405020303" pitchFamily="18" charset="0"/>
              </a:rPr>
              <a:t>Clues that Electrical Hazards Exist  </a:t>
            </a:r>
          </a:p>
        </p:txBody>
      </p:sp>
      <p:sp>
        <p:nvSpPr>
          <p:cNvPr id="37891" name="Rectangle 3"/>
          <p:cNvSpPr>
            <a:spLocks noGrp="1" noChangeArrowheads="1"/>
          </p:cNvSpPr>
          <p:nvPr>
            <p:ph type="body" sz="half" idx="1"/>
          </p:nvPr>
        </p:nvSpPr>
        <p:spPr>
          <a:xfrm>
            <a:off x="381000" y="1295400"/>
            <a:ext cx="5334000" cy="4724400"/>
          </a:xfrm>
        </p:spPr>
        <p:txBody>
          <a:bodyPr/>
          <a:lstStyle/>
          <a:p>
            <a:pPr>
              <a:lnSpc>
                <a:spcPct val="90000"/>
              </a:lnSpc>
              <a:spcBef>
                <a:spcPct val="35000"/>
              </a:spcBef>
              <a:spcAft>
                <a:spcPts val="1800"/>
              </a:spcAft>
            </a:pPr>
            <a:r>
              <a:rPr lang="en-US" sz="3000" dirty="0" smtClean="0">
                <a:latin typeface="Georgia" panose="02040502050405020303" pitchFamily="18" charset="0"/>
              </a:rPr>
              <a:t>Tripped circuit breakers or blown fuses</a:t>
            </a:r>
          </a:p>
          <a:p>
            <a:pPr>
              <a:lnSpc>
                <a:spcPct val="90000"/>
              </a:lnSpc>
              <a:spcBef>
                <a:spcPct val="35000"/>
              </a:spcBef>
              <a:spcAft>
                <a:spcPts val="1800"/>
              </a:spcAft>
            </a:pPr>
            <a:r>
              <a:rPr lang="en-US" sz="3000" dirty="0" smtClean="0">
                <a:latin typeface="Georgia" panose="02040502050405020303" pitchFamily="18" charset="0"/>
              </a:rPr>
              <a:t>Warm tools, wires, cords, connections, or junction boxes</a:t>
            </a:r>
          </a:p>
          <a:p>
            <a:pPr>
              <a:lnSpc>
                <a:spcPct val="90000"/>
              </a:lnSpc>
              <a:spcBef>
                <a:spcPct val="35000"/>
              </a:spcBef>
              <a:spcAft>
                <a:spcPts val="1800"/>
              </a:spcAft>
            </a:pPr>
            <a:r>
              <a:rPr lang="en-US" sz="3000" dirty="0" smtClean="0">
                <a:latin typeface="Georgia" panose="02040502050405020303" pitchFamily="18" charset="0"/>
              </a:rPr>
              <a:t>GFCI (Ground Fault Circuit Interrupter) shuts off a circuit</a:t>
            </a:r>
          </a:p>
          <a:p>
            <a:pPr>
              <a:lnSpc>
                <a:spcPct val="90000"/>
              </a:lnSpc>
              <a:spcBef>
                <a:spcPct val="35000"/>
              </a:spcBef>
              <a:spcAft>
                <a:spcPts val="1800"/>
              </a:spcAft>
            </a:pPr>
            <a:r>
              <a:rPr lang="en-US" sz="3000" dirty="0" smtClean="0">
                <a:latin typeface="Georgia" panose="02040502050405020303" pitchFamily="18" charset="0"/>
              </a:rPr>
              <a:t>Worn or frayed insulation around wire or connection</a:t>
            </a:r>
          </a:p>
        </p:txBody>
      </p:sp>
      <p:pic>
        <p:nvPicPr>
          <p:cNvPr id="95236" name="Picture 4" descr="C:\TMP\worn_insulation2.jpg"/>
          <p:cNvPicPr>
            <a:picLocks noGrp="1" noChangeAspect="1" noChangeArrowheads="1"/>
          </p:cNvPicPr>
          <p:nvPr>
            <p:ph type="clipArt" sz="half" idx="2"/>
          </p:nvPr>
        </p:nvPicPr>
        <p:blipFill>
          <a:blip r:embed="rId3" cstate="print">
            <a:extLst>
              <a:ext uri="{28A0092B-C50C-407E-A947-70E740481C1C}">
                <a14:useLocalDpi xmlns:a14="http://schemas.microsoft.com/office/drawing/2010/main"/>
              </a:ext>
            </a:extLst>
          </a:blip>
          <a:srcRect/>
          <a:stretch>
            <a:fillRect/>
          </a:stretch>
        </p:blipFill>
        <p:spPr>
          <a:xfrm>
            <a:off x="5867400" y="2362200"/>
            <a:ext cx="3276600" cy="256381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37893" name="TextBox 4"/>
          <p:cNvSpPr txBox="1">
            <a:spLocks noChangeArrowheads="1"/>
          </p:cNvSpPr>
          <p:nvPr/>
        </p:nvSpPr>
        <p:spPr bwMode="auto">
          <a:xfrm>
            <a:off x="6705600" y="5410200"/>
            <a:ext cx="182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200" dirty="0">
                <a:solidFill>
                  <a:srgbClr val="FF0000"/>
                </a:solidFill>
              </a:rPr>
              <a:t>Unsafe </a:t>
            </a:r>
            <a:r>
              <a:rPr lang="en-US" sz="3200" dirty="0" smtClean="0">
                <a:solidFill>
                  <a:srgbClr val="FF0000"/>
                </a:solidFill>
              </a:rPr>
              <a:t>Condition</a:t>
            </a:r>
            <a:endParaRPr lang="en-US" sz="3200" dirty="0">
              <a:solidFill>
                <a:srgbClr val="FF0000"/>
              </a:solidFill>
            </a:endParaRPr>
          </a:p>
        </p:txBody>
      </p:sp>
      <p:cxnSp>
        <p:nvCxnSpPr>
          <p:cNvPr id="7" name="Straight Arrow Connector 6"/>
          <p:cNvCxnSpPr>
            <a:stCxn id="37893" idx="0"/>
          </p:cNvCxnSpPr>
          <p:nvPr/>
        </p:nvCxnSpPr>
        <p:spPr>
          <a:xfrm flipH="1" flipV="1">
            <a:off x="7543800" y="4114800"/>
            <a:ext cx="76200" cy="1295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lum bright="12000"/>
            <a:extLst>
              <a:ext uri="{28A0092B-C50C-407E-A947-70E740481C1C}">
                <a14:useLocalDpi xmlns:a14="http://schemas.microsoft.com/office/drawing/2010/main"/>
              </a:ext>
            </a:extLst>
          </a:blip>
          <a:srcRect/>
          <a:stretch>
            <a:fillRect/>
          </a:stretch>
        </p:blipFill>
        <p:spPr bwMode="auto">
          <a:xfrm>
            <a:off x="5977128" y="1600200"/>
            <a:ext cx="3035300" cy="455295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38915" name="Rectangle 2"/>
          <p:cNvSpPr>
            <a:spLocks noGrp="1" noChangeArrowheads="1"/>
          </p:cNvSpPr>
          <p:nvPr>
            <p:ph type="title"/>
          </p:nvPr>
        </p:nvSpPr>
        <p:spPr>
          <a:xfrm>
            <a:off x="457200" y="228600"/>
            <a:ext cx="8001000" cy="1143000"/>
          </a:xfrm>
        </p:spPr>
        <p:txBody>
          <a:bodyPr/>
          <a:lstStyle/>
          <a:p>
            <a:r>
              <a:rPr lang="en-US" b="1" dirty="0" smtClean="0">
                <a:latin typeface="Georgia" panose="02040502050405020303" pitchFamily="18" charset="0"/>
              </a:rPr>
              <a:t>Lockout/</a:t>
            </a:r>
            <a:r>
              <a:rPr lang="en-US" b="1" dirty="0" err="1" smtClean="0">
                <a:latin typeface="Georgia" panose="02040502050405020303" pitchFamily="18" charset="0"/>
              </a:rPr>
              <a:t>Tagout</a:t>
            </a:r>
            <a:r>
              <a:rPr lang="en-US" b="1" dirty="0" smtClean="0">
                <a:latin typeface="Georgia" panose="02040502050405020303" pitchFamily="18" charset="0"/>
              </a:rPr>
              <a:t> of Circuits</a:t>
            </a:r>
          </a:p>
        </p:txBody>
      </p:sp>
      <p:sp>
        <p:nvSpPr>
          <p:cNvPr id="38916" name="Rectangle 3"/>
          <p:cNvSpPr>
            <a:spLocks noGrp="1" noChangeArrowheads="1"/>
          </p:cNvSpPr>
          <p:nvPr>
            <p:ph type="body" idx="1"/>
          </p:nvPr>
        </p:nvSpPr>
        <p:spPr>
          <a:xfrm>
            <a:off x="228600" y="1524000"/>
            <a:ext cx="5715000" cy="5334000"/>
          </a:xfrm>
        </p:spPr>
        <p:txBody>
          <a:bodyPr/>
          <a:lstStyle/>
          <a:p>
            <a:pPr>
              <a:lnSpc>
                <a:spcPct val="90000"/>
              </a:lnSpc>
              <a:spcBef>
                <a:spcPct val="35000"/>
              </a:spcBef>
            </a:pPr>
            <a:r>
              <a:rPr lang="en-US" dirty="0" smtClean="0">
                <a:latin typeface="Georgia" panose="02040502050405020303" pitchFamily="18" charset="0"/>
              </a:rPr>
              <a:t>Apply locks to power source after de-energizing</a:t>
            </a:r>
          </a:p>
          <a:p>
            <a:pPr>
              <a:lnSpc>
                <a:spcPct val="90000"/>
              </a:lnSpc>
              <a:spcBef>
                <a:spcPct val="35000"/>
              </a:spcBef>
            </a:pPr>
            <a:r>
              <a:rPr lang="en-US" dirty="0" smtClean="0">
                <a:latin typeface="Georgia" panose="02040502050405020303" pitchFamily="18" charset="0"/>
              </a:rPr>
              <a:t>Tag deactivated controls</a:t>
            </a:r>
          </a:p>
          <a:p>
            <a:pPr>
              <a:lnSpc>
                <a:spcPct val="90000"/>
              </a:lnSpc>
              <a:spcBef>
                <a:spcPct val="35000"/>
              </a:spcBef>
            </a:pPr>
            <a:r>
              <a:rPr lang="en-US" dirty="0" smtClean="0">
                <a:latin typeface="Georgia" panose="02040502050405020303" pitchFamily="18" charset="0"/>
              </a:rPr>
              <a:t>Tag de-energized equipment and circuits at all points where they can be energized</a:t>
            </a:r>
          </a:p>
          <a:p>
            <a:pPr>
              <a:lnSpc>
                <a:spcPct val="90000"/>
              </a:lnSpc>
              <a:spcBef>
                <a:spcPct val="35000"/>
              </a:spcBef>
            </a:pPr>
            <a:r>
              <a:rPr lang="en-US" dirty="0" smtClean="0">
                <a:latin typeface="Georgia" panose="02040502050405020303" pitchFamily="18" charset="0"/>
              </a:rPr>
              <a:t>Tags must identify equipment or circuits being worked 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81000"/>
            <a:ext cx="8305800" cy="1143000"/>
          </a:xfrm>
        </p:spPr>
        <p:txBody>
          <a:bodyPr rtlCol="0">
            <a:normAutofit fontScale="90000"/>
          </a:bodyPr>
          <a:lstStyle/>
          <a:p>
            <a:pPr fontAlgn="auto">
              <a:spcAft>
                <a:spcPts val="0"/>
              </a:spcAft>
              <a:defRPr/>
            </a:pPr>
            <a:r>
              <a:rPr lang="en-US" b="1" dirty="0" smtClean="0">
                <a:latin typeface="Georgia" panose="02040502050405020303" pitchFamily="18" charset="0"/>
              </a:rPr>
              <a:t>Preventing Electrical Hazards  Planning</a:t>
            </a:r>
          </a:p>
        </p:txBody>
      </p:sp>
      <p:sp>
        <p:nvSpPr>
          <p:cNvPr id="99331" name="Rectangle 3"/>
          <p:cNvSpPr>
            <a:spLocks noGrp="1" noChangeArrowheads="1"/>
          </p:cNvSpPr>
          <p:nvPr>
            <p:ph type="body" sz="half" idx="1"/>
          </p:nvPr>
        </p:nvSpPr>
        <p:spPr>
          <a:xfrm>
            <a:off x="685800" y="1828800"/>
            <a:ext cx="4800600" cy="4953000"/>
          </a:xfrm>
        </p:spPr>
        <p:txBody>
          <a:bodyPr rtlCol="0">
            <a:normAutofit fontScale="85000" lnSpcReduction="10000"/>
          </a:bodyPr>
          <a:lstStyle/>
          <a:p>
            <a:pPr fontAlgn="auto">
              <a:lnSpc>
                <a:spcPct val="95000"/>
              </a:lnSpc>
              <a:spcBef>
                <a:spcPct val="25000"/>
              </a:spcBef>
              <a:spcAft>
                <a:spcPts val="0"/>
              </a:spcAft>
              <a:buFont typeface="Arial" pitchFamily="34" charset="0"/>
              <a:buChar char="•"/>
              <a:defRPr/>
            </a:pPr>
            <a:r>
              <a:rPr lang="en-US" dirty="0" smtClean="0">
                <a:latin typeface="Georgia" panose="02040502050405020303" pitchFamily="18" charset="0"/>
              </a:rPr>
              <a:t>Plan your work with others</a:t>
            </a:r>
          </a:p>
          <a:p>
            <a:pPr fontAlgn="auto">
              <a:lnSpc>
                <a:spcPct val="95000"/>
              </a:lnSpc>
              <a:spcBef>
                <a:spcPct val="25000"/>
              </a:spcBef>
              <a:spcAft>
                <a:spcPts val="0"/>
              </a:spcAft>
              <a:buFont typeface="Arial" pitchFamily="34" charset="0"/>
              <a:buChar char="•"/>
              <a:defRPr/>
            </a:pPr>
            <a:endParaRPr lang="en-US" dirty="0" smtClean="0">
              <a:latin typeface="Georgia" panose="02040502050405020303" pitchFamily="18" charset="0"/>
            </a:endParaRPr>
          </a:p>
          <a:p>
            <a:pPr fontAlgn="auto">
              <a:lnSpc>
                <a:spcPct val="95000"/>
              </a:lnSpc>
              <a:spcBef>
                <a:spcPct val="25000"/>
              </a:spcBef>
              <a:spcAft>
                <a:spcPts val="0"/>
              </a:spcAft>
              <a:buFont typeface="Arial" pitchFamily="34" charset="0"/>
              <a:buChar char="•"/>
              <a:defRPr/>
            </a:pPr>
            <a:r>
              <a:rPr lang="en-US" dirty="0" smtClean="0">
                <a:latin typeface="Georgia" panose="02040502050405020303" pitchFamily="18" charset="0"/>
              </a:rPr>
              <a:t>Plan to avoid falls</a:t>
            </a:r>
          </a:p>
          <a:p>
            <a:pPr fontAlgn="auto">
              <a:lnSpc>
                <a:spcPct val="95000"/>
              </a:lnSpc>
              <a:spcBef>
                <a:spcPct val="25000"/>
              </a:spcBef>
              <a:spcAft>
                <a:spcPts val="0"/>
              </a:spcAft>
              <a:buFont typeface="Arial" pitchFamily="34" charset="0"/>
              <a:buChar char="•"/>
              <a:defRPr/>
            </a:pPr>
            <a:endParaRPr lang="en-US" dirty="0" smtClean="0">
              <a:latin typeface="Georgia" panose="02040502050405020303" pitchFamily="18" charset="0"/>
            </a:endParaRPr>
          </a:p>
          <a:p>
            <a:pPr fontAlgn="auto">
              <a:lnSpc>
                <a:spcPct val="95000"/>
              </a:lnSpc>
              <a:spcBef>
                <a:spcPct val="25000"/>
              </a:spcBef>
              <a:spcAft>
                <a:spcPts val="0"/>
              </a:spcAft>
              <a:buFont typeface="Arial" pitchFamily="34" charset="0"/>
              <a:buChar char="•"/>
              <a:defRPr/>
            </a:pPr>
            <a:r>
              <a:rPr lang="en-US" dirty="0" smtClean="0">
                <a:latin typeface="Georgia" panose="02040502050405020303" pitchFamily="18" charset="0"/>
              </a:rPr>
              <a:t>Plan to lockout and </a:t>
            </a:r>
            <a:r>
              <a:rPr lang="en-US" dirty="0" err="1" smtClean="0">
                <a:latin typeface="Georgia" panose="02040502050405020303" pitchFamily="18" charset="0"/>
              </a:rPr>
              <a:t>tagout</a:t>
            </a:r>
            <a:r>
              <a:rPr lang="en-US" dirty="0" smtClean="0">
                <a:latin typeface="Georgia" panose="02040502050405020303" pitchFamily="18" charset="0"/>
              </a:rPr>
              <a:t> equipment</a:t>
            </a:r>
          </a:p>
          <a:p>
            <a:pPr fontAlgn="auto">
              <a:lnSpc>
                <a:spcPct val="95000"/>
              </a:lnSpc>
              <a:spcBef>
                <a:spcPct val="25000"/>
              </a:spcBef>
              <a:spcAft>
                <a:spcPts val="0"/>
              </a:spcAft>
              <a:buFont typeface="Arial" pitchFamily="34" charset="0"/>
              <a:buChar char="•"/>
              <a:defRPr/>
            </a:pPr>
            <a:endParaRPr lang="en-US" dirty="0" smtClean="0">
              <a:latin typeface="Georgia" panose="02040502050405020303" pitchFamily="18" charset="0"/>
            </a:endParaRPr>
          </a:p>
          <a:p>
            <a:pPr fontAlgn="auto">
              <a:lnSpc>
                <a:spcPct val="95000"/>
              </a:lnSpc>
              <a:spcBef>
                <a:spcPct val="25000"/>
              </a:spcBef>
              <a:spcAft>
                <a:spcPts val="0"/>
              </a:spcAft>
              <a:buFont typeface="Arial" pitchFamily="34" charset="0"/>
              <a:buChar char="•"/>
              <a:defRPr/>
            </a:pPr>
            <a:r>
              <a:rPr lang="en-US" dirty="0" smtClean="0">
                <a:latin typeface="Georgia" panose="02040502050405020303" pitchFamily="18" charset="0"/>
              </a:rPr>
              <a:t>Remove jewelry</a:t>
            </a:r>
          </a:p>
          <a:p>
            <a:pPr fontAlgn="auto">
              <a:lnSpc>
                <a:spcPct val="95000"/>
              </a:lnSpc>
              <a:spcBef>
                <a:spcPct val="25000"/>
              </a:spcBef>
              <a:spcAft>
                <a:spcPts val="0"/>
              </a:spcAft>
              <a:buFont typeface="Arial" pitchFamily="34" charset="0"/>
              <a:buChar char="•"/>
              <a:defRPr/>
            </a:pPr>
            <a:endParaRPr lang="en-US" dirty="0" smtClean="0">
              <a:latin typeface="Georgia" panose="02040502050405020303" pitchFamily="18" charset="0"/>
            </a:endParaRPr>
          </a:p>
          <a:p>
            <a:pPr fontAlgn="auto">
              <a:lnSpc>
                <a:spcPct val="95000"/>
              </a:lnSpc>
              <a:spcBef>
                <a:spcPct val="25000"/>
              </a:spcBef>
              <a:spcAft>
                <a:spcPts val="0"/>
              </a:spcAft>
              <a:buFont typeface="Arial" pitchFamily="34" charset="0"/>
              <a:buChar char="•"/>
              <a:defRPr/>
            </a:pPr>
            <a:r>
              <a:rPr lang="en-US" dirty="0" smtClean="0">
                <a:latin typeface="Georgia" panose="02040502050405020303" pitchFamily="18" charset="0"/>
              </a:rPr>
              <a:t>Avoid wet conditions and overhead power lines</a:t>
            </a:r>
          </a:p>
        </p:txBody>
      </p:sp>
      <p:pic>
        <p:nvPicPr>
          <p:cNvPr id="99332" name="Picture 4" descr="F:\miscPhotosZUCH01\Slide55.JPG"/>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867400" y="1828800"/>
            <a:ext cx="2947988" cy="41148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latin typeface="Georgia" panose="02040502050405020303" pitchFamily="18" charset="0"/>
              </a:rPr>
              <a:t>Learning Objectives</a:t>
            </a:r>
            <a:endParaRPr lang="en-US" b="1" dirty="0">
              <a:latin typeface="Georgia" panose="02040502050405020303" pitchFamily="18" charset="0"/>
            </a:endParaRPr>
          </a:p>
        </p:txBody>
      </p:sp>
      <p:sp>
        <p:nvSpPr>
          <p:cNvPr id="3" name="Content Placeholder 2"/>
          <p:cNvSpPr>
            <a:spLocks noGrp="1"/>
          </p:cNvSpPr>
          <p:nvPr>
            <p:ph idx="1"/>
          </p:nvPr>
        </p:nvSpPr>
        <p:spPr bwMode="grayWhite">
          <a:xfrm>
            <a:off x="304800" y="1219200"/>
            <a:ext cx="8763000" cy="5181600"/>
          </a:xfrm>
        </p:spPr>
        <p:txBody>
          <a:bodyPr/>
          <a:lstStyle/>
          <a:p>
            <a:pPr marL="0" indent="0">
              <a:buNone/>
            </a:pPr>
            <a:r>
              <a:rPr lang="en-US" sz="3100" dirty="0">
                <a:latin typeface="Georgia" panose="02040502050405020303" pitchFamily="18" charset="0"/>
              </a:rPr>
              <a:t>After completing this lesson, you will </a:t>
            </a:r>
            <a:r>
              <a:rPr lang="en-US" sz="3100" dirty="0" smtClean="0">
                <a:latin typeface="Georgia" panose="02040502050405020303" pitchFamily="18" charset="0"/>
              </a:rPr>
              <a:t>be able to…</a:t>
            </a:r>
          </a:p>
          <a:p>
            <a:pPr marL="0" indent="0">
              <a:buNone/>
            </a:pPr>
            <a:endParaRPr lang="en-US" dirty="0"/>
          </a:p>
          <a:p>
            <a:r>
              <a:rPr lang="en-US" sz="2700" dirty="0" smtClean="0">
                <a:latin typeface="Georgia" panose="02040502050405020303" pitchFamily="18" charset="0"/>
              </a:rPr>
              <a:t>Discuss the primary causes of electrocution</a:t>
            </a:r>
          </a:p>
          <a:p>
            <a:endParaRPr lang="en-US" sz="2700" dirty="0" smtClean="0">
              <a:latin typeface="Georgia" panose="02040502050405020303" pitchFamily="18" charset="0"/>
            </a:endParaRPr>
          </a:p>
          <a:p>
            <a:r>
              <a:rPr lang="en-US" sz="2700" dirty="0" smtClean="0">
                <a:latin typeface="Georgia" panose="02040502050405020303" pitchFamily="18" charset="0"/>
              </a:rPr>
              <a:t>Explain lockout/</a:t>
            </a:r>
            <a:r>
              <a:rPr lang="en-US" sz="2700" dirty="0" err="1" smtClean="0">
                <a:latin typeface="Georgia" panose="02040502050405020303" pitchFamily="18" charset="0"/>
              </a:rPr>
              <a:t>tagout</a:t>
            </a:r>
            <a:endParaRPr lang="en-US" sz="2700" dirty="0" smtClean="0">
              <a:latin typeface="Georgia" panose="02040502050405020303" pitchFamily="18" charset="0"/>
            </a:endParaRPr>
          </a:p>
          <a:p>
            <a:endParaRPr lang="en-US" sz="2700" dirty="0" smtClean="0">
              <a:latin typeface="Georgia" panose="02040502050405020303" pitchFamily="18" charset="0"/>
            </a:endParaRPr>
          </a:p>
          <a:p>
            <a:r>
              <a:rPr lang="en-US" sz="2700" dirty="0" smtClean="0">
                <a:latin typeface="Georgia" panose="02040502050405020303" pitchFamily="18" charset="0"/>
              </a:rPr>
              <a:t>Discuss what to do when working with wet conditions</a:t>
            </a:r>
          </a:p>
          <a:p>
            <a:endParaRPr lang="en-US" sz="2700" dirty="0">
              <a:latin typeface="Georgia" panose="02040502050405020303" pitchFamily="18" charset="0"/>
            </a:endParaRPr>
          </a:p>
          <a:p>
            <a:r>
              <a:rPr lang="en-US" sz="2700" dirty="0" smtClean="0">
                <a:latin typeface="Georgia" panose="02040502050405020303" pitchFamily="18" charset="0"/>
              </a:rPr>
              <a:t>Explain the first thing to do when working with electrical tools</a:t>
            </a:r>
          </a:p>
          <a:p>
            <a:endParaRPr lang="en-US" dirty="0" smtClean="0">
              <a:latin typeface="Georgia" panose="02040502050405020303" pitchFamily="18" charset="0"/>
            </a:endParaRPr>
          </a:p>
          <a:p>
            <a:endParaRPr lang="en-US" dirty="0" smtClean="0">
              <a:latin typeface="Georgia" panose="02040502050405020303" pitchFamily="18" charset="0"/>
            </a:endParaRPr>
          </a:p>
          <a:p>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756210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914400"/>
          </a:xfrm>
        </p:spPr>
        <p:txBody>
          <a:bodyPr/>
          <a:lstStyle/>
          <a:p>
            <a:r>
              <a:rPr lang="en-US" b="1" dirty="0" smtClean="0">
                <a:latin typeface="Georgia" panose="02040502050405020303" pitchFamily="18" charset="0"/>
              </a:rPr>
              <a:t>Avoid Wet Conditions</a:t>
            </a:r>
          </a:p>
        </p:txBody>
      </p:sp>
      <p:sp>
        <p:nvSpPr>
          <p:cNvPr id="40963" name="Rectangle 3"/>
          <p:cNvSpPr>
            <a:spLocks noGrp="1" noChangeArrowheads="1"/>
          </p:cNvSpPr>
          <p:nvPr>
            <p:ph type="body" idx="1"/>
          </p:nvPr>
        </p:nvSpPr>
        <p:spPr>
          <a:xfrm>
            <a:off x="0" y="1600200"/>
            <a:ext cx="5715000" cy="4191000"/>
          </a:xfrm>
        </p:spPr>
        <p:txBody>
          <a:bodyPr/>
          <a:lstStyle/>
          <a:p>
            <a:pPr>
              <a:lnSpc>
                <a:spcPct val="90000"/>
              </a:lnSpc>
              <a:spcBef>
                <a:spcPct val="35000"/>
              </a:spcBef>
            </a:pPr>
            <a:r>
              <a:rPr lang="en-US" sz="2800" dirty="0" smtClean="0">
                <a:latin typeface="Georgia" panose="02040502050405020303" pitchFamily="18" charset="0"/>
              </a:rPr>
              <a:t>If you touch a live wire or other electrical component while standing in even a small puddle of water you’ll get a shock. </a:t>
            </a:r>
          </a:p>
          <a:p>
            <a:pPr marL="0" indent="0">
              <a:lnSpc>
                <a:spcPct val="90000"/>
              </a:lnSpc>
              <a:spcBef>
                <a:spcPct val="35000"/>
              </a:spcBef>
              <a:buNone/>
            </a:pPr>
            <a:r>
              <a:rPr lang="en-US" sz="2800" dirty="0" smtClean="0">
                <a:latin typeface="Georgia" panose="02040502050405020303" pitchFamily="18" charset="0"/>
              </a:rPr>
              <a:t> </a:t>
            </a:r>
          </a:p>
          <a:p>
            <a:pPr>
              <a:lnSpc>
                <a:spcPct val="90000"/>
              </a:lnSpc>
              <a:spcBef>
                <a:spcPct val="35000"/>
              </a:spcBef>
            </a:pPr>
            <a:r>
              <a:rPr lang="en-US" sz="2800" dirty="0" smtClean="0">
                <a:latin typeface="Georgia" panose="02040502050405020303" pitchFamily="18" charset="0"/>
              </a:rPr>
              <a:t>Damaged insulation, equipment, or tools can expose you to live electrical parts. </a:t>
            </a:r>
          </a:p>
        </p:txBody>
      </p:sp>
      <p:pic>
        <p:nvPicPr>
          <p:cNvPr id="5" name="Picture 2053" descr="rusted"/>
          <p:cNvPicPr>
            <a:picLocks noChangeAspect="1" noChangeArrowheads="1"/>
          </p:cNvPicPr>
          <p:nvPr/>
        </p:nvPicPr>
        <p:blipFill>
          <a:blip r:embed="rId3" cstate="email">
            <a:lum bright="30000" contrast="42000"/>
            <a:extLst>
              <a:ext uri="{28A0092B-C50C-407E-A947-70E740481C1C}">
                <a14:useLocalDpi xmlns:a14="http://schemas.microsoft.com/office/drawing/2010/main"/>
              </a:ext>
            </a:extLst>
          </a:blip>
          <a:srcRect/>
          <a:stretch>
            <a:fillRect/>
          </a:stretch>
        </p:blipFill>
        <p:spPr bwMode="auto">
          <a:xfrm>
            <a:off x="5676899" y="2247993"/>
            <a:ext cx="3429000" cy="255111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40965" name="TextBox 5"/>
          <p:cNvSpPr txBox="1">
            <a:spLocks noChangeArrowheads="1"/>
          </p:cNvSpPr>
          <p:nvPr/>
        </p:nvSpPr>
        <p:spPr bwMode="auto">
          <a:xfrm>
            <a:off x="5943600" y="5018782"/>
            <a:ext cx="2667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200" b="1" dirty="0">
                <a:solidFill>
                  <a:srgbClr val="FF0000"/>
                </a:solidFill>
              </a:rPr>
              <a:t>Unsafe condition</a:t>
            </a:r>
          </a:p>
        </p:txBody>
      </p:sp>
      <p:cxnSp>
        <p:nvCxnSpPr>
          <p:cNvPr id="8" name="Straight Arrow Connector 7"/>
          <p:cNvCxnSpPr/>
          <p:nvPr/>
        </p:nvCxnSpPr>
        <p:spPr>
          <a:xfrm flipH="1" flipV="1">
            <a:off x="7219950" y="3808506"/>
            <a:ext cx="171449" cy="12102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dirty="0" smtClean="0">
                <a:latin typeface="Georgia" panose="02040502050405020303" pitchFamily="18" charset="0"/>
              </a:rPr>
              <a:t>Avoid Wet Conditions</a:t>
            </a:r>
          </a:p>
        </p:txBody>
      </p:sp>
      <p:sp>
        <p:nvSpPr>
          <p:cNvPr id="41987" name="Content Placeholder 2"/>
          <p:cNvSpPr>
            <a:spLocks noGrp="1"/>
          </p:cNvSpPr>
          <p:nvPr>
            <p:ph idx="1"/>
          </p:nvPr>
        </p:nvSpPr>
        <p:spPr>
          <a:xfrm>
            <a:off x="457200" y="1600200"/>
            <a:ext cx="8153400" cy="1905000"/>
          </a:xfrm>
        </p:spPr>
        <p:txBody>
          <a:bodyPr/>
          <a:lstStyle/>
          <a:p>
            <a:pPr>
              <a:lnSpc>
                <a:spcPct val="90000"/>
              </a:lnSpc>
              <a:spcBef>
                <a:spcPct val="35000"/>
              </a:spcBef>
            </a:pPr>
            <a:r>
              <a:rPr lang="en-US" dirty="0" smtClean="0">
                <a:latin typeface="Georgia" panose="02040502050405020303" pitchFamily="18" charset="0"/>
              </a:rPr>
              <a:t>Improperly grounded metal switch plates &amp; ceiling lights are especially hazardous in wet conditions. </a:t>
            </a:r>
          </a:p>
        </p:txBody>
      </p:sp>
      <p:pic>
        <p:nvPicPr>
          <p:cNvPr id="4" name="Picture 3" descr="cc0be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7264" y="2884170"/>
            <a:ext cx="5029200" cy="322326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41989" name="TextBox 4"/>
          <p:cNvSpPr txBox="1">
            <a:spLocks noChangeArrowheads="1"/>
          </p:cNvSpPr>
          <p:nvPr/>
        </p:nvSpPr>
        <p:spPr bwMode="auto">
          <a:xfrm>
            <a:off x="457200" y="3582987"/>
            <a:ext cx="3581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9088" indent="-3190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3200" dirty="0">
                <a:latin typeface="Georgia" panose="02040502050405020303" pitchFamily="18" charset="0"/>
              </a:rPr>
              <a:t>Wet clothing, high humidity, and perspiration increase your chances of being electrocuted. </a:t>
            </a:r>
          </a:p>
        </p:txBody>
      </p:sp>
      <p:sp>
        <p:nvSpPr>
          <p:cNvPr id="41990" name="TextBox 5"/>
          <p:cNvSpPr txBox="1">
            <a:spLocks noChangeArrowheads="1"/>
          </p:cNvSpPr>
          <p:nvPr/>
        </p:nvSpPr>
        <p:spPr bwMode="auto">
          <a:xfrm>
            <a:off x="5638800" y="624840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cxnSp>
        <p:nvCxnSpPr>
          <p:cNvPr id="8" name="Straight Arrow Connector 7"/>
          <p:cNvCxnSpPr>
            <a:stCxn id="41990" idx="0"/>
          </p:cNvCxnSpPr>
          <p:nvPr/>
        </p:nvCxnSpPr>
        <p:spPr>
          <a:xfrm rot="5400000" flipH="1" flipV="1">
            <a:off x="6362700" y="5829300"/>
            <a:ext cx="7620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304800"/>
            <a:ext cx="8077200" cy="1143000"/>
          </a:xfrm>
        </p:spPr>
        <p:txBody>
          <a:bodyPr rtlCol="0">
            <a:normAutofit fontScale="90000"/>
          </a:bodyPr>
          <a:lstStyle/>
          <a:p>
            <a:pPr fontAlgn="auto">
              <a:spcAft>
                <a:spcPts val="0"/>
              </a:spcAft>
              <a:defRPr/>
            </a:pPr>
            <a:r>
              <a:rPr lang="en-US" b="1" dirty="0" smtClean="0">
                <a:latin typeface="Georgia" panose="02040502050405020303" pitchFamily="18" charset="0"/>
                <a:cs typeface="Times New Roman" pitchFamily="18" charset="0"/>
              </a:rPr>
              <a:t>What if I work in wet conditions with electricity?</a:t>
            </a:r>
            <a:r>
              <a:rPr lang="en-US" b="1" dirty="0" smtClean="0">
                <a:latin typeface="Georgia" panose="02040502050405020303" pitchFamily="18" charset="0"/>
              </a:rPr>
              <a:t> </a:t>
            </a:r>
          </a:p>
        </p:txBody>
      </p:sp>
      <p:sp>
        <p:nvSpPr>
          <p:cNvPr id="43011" name="Rectangle 4"/>
          <p:cNvSpPr>
            <a:spLocks noGrp="1" noChangeArrowheads="1"/>
          </p:cNvSpPr>
          <p:nvPr>
            <p:ph type="body" sz="half" idx="1"/>
          </p:nvPr>
        </p:nvSpPr>
        <p:spPr>
          <a:xfrm>
            <a:off x="457200" y="1676400"/>
            <a:ext cx="4191000" cy="4572000"/>
          </a:xfrm>
        </p:spPr>
        <p:txBody>
          <a:bodyPr/>
          <a:lstStyle/>
          <a:p>
            <a:pPr>
              <a:spcAft>
                <a:spcPts val="2400"/>
              </a:spcAft>
            </a:pPr>
            <a:r>
              <a:rPr lang="en-US" sz="2800" dirty="0" smtClean="0">
                <a:latin typeface="Georgia" panose="02040502050405020303" pitchFamily="18" charset="0"/>
              </a:rPr>
              <a:t>Avoid working in wet conditions, whenever possible.</a:t>
            </a:r>
          </a:p>
          <a:p>
            <a:pPr>
              <a:spcAft>
                <a:spcPts val="2400"/>
              </a:spcAft>
            </a:pPr>
            <a:r>
              <a:rPr lang="en-US" sz="2800" dirty="0" smtClean="0">
                <a:latin typeface="Georgia" panose="02040502050405020303" pitchFamily="18" charset="0"/>
              </a:rPr>
              <a:t>Use approved electrical equipment for wet conditions.</a:t>
            </a:r>
          </a:p>
          <a:p>
            <a:pPr>
              <a:spcAft>
                <a:spcPts val="2400"/>
              </a:spcAft>
            </a:pPr>
            <a:r>
              <a:rPr lang="en-US" sz="2800" dirty="0" smtClean="0">
                <a:latin typeface="Georgia" panose="02040502050405020303" pitchFamily="18" charset="0"/>
              </a:rPr>
              <a:t>Do not stand in wet areas while operating electrical equipment.</a:t>
            </a:r>
          </a:p>
        </p:txBody>
      </p:sp>
      <p:pic>
        <p:nvPicPr>
          <p:cNvPr id="45060" name="Picture 6" descr="elnuevoconstructor"/>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953000" y="1700784"/>
            <a:ext cx="3832225" cy="51054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43013" name="TextBox 5"/>
          <p:cNvSpPr txBox="1">
            <a:spLocks noChangeArrowheads="1"/>
          </p:cNvSpPr>
          <p:nvPr/>
        </p:nvSpPr>
        <p:spPr bwMode="auto">
          <a:xfrm>
            <a:off x="5029200" y="1676400"/>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dirty="0">
                <a:solidFill>
                  <a:srgbClr val="FF0000"/>
                </a:solidFill>
              </a:rPr>
              <a:t>How many unsafe acts can you identify?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28600"/>
            <a:ext cx="9144000" cy="914400"/>
          </a:xfrm>
        </p:spPr>
        <p:txBody>
          <a:bodyPr/>
          <a:lstStyle/>
          <a:p>
            <a:r>
              <a:rPr lang="en-US" b="1" dirty="0" smtClean="0">
                <a:latin typeface="Georgia" panose="02040502050405020303" pitchFamily="18" charset="0"/>
              </a:rPr>
              <a:t>Preventing Electrical Hazards:  PPE</a:t>
            </a:r>
          </a:p>
        </p:txBody>
      </p:sp>
      <p:sp>
        <p:nvSpPr>
          <p:cNvPr id="44035" name="Rectangle 3"/>
          <p:cNvSpPr>
            <a:spLocks noGrp="1" noChangeArrowheads="1"/>
          </p:cNvSpPr>
          <p:nvPr>
            <p:ph type="body" sz="half" idx="1"/>
          </p:nvPr>
        </p:nvSpPr>
        <p:spPr>
          <a:xfrm>
            <a:off x="76200" y="1295400"/>
            <a:ext cx="4495800" cy="5257800"/>
          </a:xfrm>
        </p:spPr>
        <p:txBody>
          <a:bodyPr/>
          <a:lstStyle/>
          <a:p>
            <a:pPr marL="457200" lvl="2">
              <a:lnSpc>
                <a:spcPct val="90000"/>
              </a:lnSpc>
              <a:spcBef>
                <a:spcPct val="35000"/>
              </a:spcBef>
              <a:spcAft>
                <a:spcPts val="2400"/>
              </a:spcAft>
              <a:buClr>
                <a:srgbClr val="FFCC00"/>
              </a:buClr>
            </a:pPr>
            <a:r>
              <a:rPr lang="en-US" sz="3200" dirty="0" smtClean="0">
                <a:latin typeface="Georgia" panose="02040502050405020303" pitchFamily="18" charset="0"/>
              </a:rPr>
              <a:t>Proper foot protection (not tennis shoes)</a:t>
            </a:r>
          </a:p>
          <a:p>
            <a:pPr marL="457200" lvl="2">
              <a:lnSpc>
                <a:spcPct val="90000"/>
              </a:lnSpc>
              <a:spcBef>
                <a:spcPct val="35000"/>
              </a:spcBef>
              <a:spcAft>
                <a:spcPts val="2400"/>
              </a:spcAft>
              <a:buClr>
                <a:srgbClr val="FFCC00"/>
              </a:buClr>
            </a:pPr>
            <a:r>
              <a:rPr lang="en-US" sz="3200" dirty="0" smtClean="0">
                <a:latin typeface="Georgia" panose="02040502050405020303" pitchFamily="18" charset="0"/>
              </a:rPr>
              <a:t>Rubber insulating gloves, hoods, sleeves, matting, and blankets</a:t>
            </a:r>
            <a:r>
              <a:rPr lang="en-US" sz="3200" dirty="0" smtClean="0">
                <a:solidFill>
                  <a:srgbClr val="66FF66"/>
                </a:solidFill>
                <a:latin typeface="Georgia" panose="02040502050405020303" pitchFamily="18" charset="0"/>
              </a:rPr>
              <a:t> </a:t>
            </a:r>
          </a:p>
          <a:p>
            <a:pPr marL="457200" lvl="2">
              <a:lnSpc>
                <a:spcPct val="90000"/>
              </a:lnSpc>
              <a:spcBef>
                <a:spcPct val="35000"/>
              </a:spcBef>
              <a:spcAft>
                <a:spcPts val="2400"/>
              </a:spcAft>
              <a:buClr>
                <a:srgbClr val="FFCC00"/>
              </a:buClr>
            </a:pPr>
            <a:r>
              <a:rPr lang="en-US" sz="3200" dirty="0" smtClean="0">
                <a:latin typeface="Georgia" panose="02040502050405020303" pitchFamily="18" charset="0"/>
              </a:rPr>
              <a:t>Hard hat (insulated - nonconductive)</a:t>
            </a:r>
          </a:p>
        </p:txBody>
      </p:sp>
      <p:pic>
        <p:nvPicPr>
          <p:cNvPr id="8" name="Picture 1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648200" y="3276600"/>
            <a:ext cx="2743200" cy="281305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6" name="Picture 1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1295400"/>
            <a:ext cx="2303463" cy="24384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2" descr="Slide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133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title"/>
          </p:nvPr>
        </p:nvSpPr>
        <p:spPr>
          <a:xfrm>
            <a:off x="0" y="304800"/>
            <a:ext cx="9448800" cy="1143000"/>
          </a:xfrm>
        </p:spPr>
        <p:txBody>
          <a:bodyPr rtlCol="0">
            <a:normAutofit fontScale="90000"/>
          </a:bodyPr>
          <a:lstStyle/>
          <a:p>
            <a:pPr fontAlgn="auto">
              <a:spcAft>
                <a:spcPts val="0"/>
              </a:spcAft>
              <a:defRPr/>
            </a:pPr>
            <a:r>
              <a:rPr lang="en-US" b="1" dirty="0" smtClean="0">
                <a:latin typeface="Georgia" panose="02040502050405020303" pitchFamily="18" charset="0"/>
              </a:rPr>
              <a:t>Preventing Electrical Hazards: Proper Wiring and Connectors</a:t>
            </a:r>
          </a:p>
        </p:txBody>
      </p:sp>
      <p:sp>
        <p:nvSpPr>
          <p:cNvPr id="45060" name="Rectangle 3"/>
          <p:cNvSpPr>
            <a:spLocks noGrp="1" noChangeArrowheads="1"/>
          </p:cNvSpPr>
          <p:nvPr>
            <p:ph type="body" sz="half" idx="1"/>
          </p:nvPr>
        </p:nvSpPr>
        <p:spPr>
          <a:xfrm>
            <a:off x="-228600" y="1828800"/>
            <a:ext cx="5715000" cy="5029200"/>
          </a:xfrm>
        </p:spPr>
        <p:txBody>
          <a:bodyPr/>
          <a:lstStyle/>
          <a:p>
            <a:pPr lvl="2">
              <a:lnSpc>
                <a:spcPct val="85000"/>
              </a:lnSpc>
              <a:spcBef>
                <a:spcPct val="35000"/>
              </a:spcBef>
            </a:pPr>
            <a:r>
              <a:rPr lang="en-US" sz="3200" dirty="0" smtClean="0">
                <a:latin typeface="Georgia" panose="02040502050405020303" pitchFamily="18" charset="0"/>
              </a:rPr>
              <a:t>Use and test GFCI’s</a:t>
            </a:r>
          </a:p>
          <a:p>
            <a:pPr lvl="2">
              <a:lnSpc>
                <a:spcPct val="85000"/>
              </a:lnSpc>
              <a:spcBef>
                <a:spcPct val="35000"/>
              </a:spcBef>
            </a:pPr>
            <a:r>
              <a:rPr lang="en-US" sz="3200" dirty="0" smtClean="0">
                <a:latin typeface="Georgia" panose="02040502050405020303" pitchFamily="18" charset="0"/>
              </a:rPr>
              <a:t>Check switches and insulation</a:t>
            </a:r>
          </a:p>
          <a:p>
            <a:pPr lvl="2">
              <a:lnSpc>
                <a:spcPct val="85000"/>
              </a:lnSpc>
              <a:spcBef>
                <a:spcPct val="35000"/>
              </a:spcBef>
            </a:pPr>
            <a:r>
              <a:rPr lang="en-US" sz="3200" dirty="0" smtClean="0">
                <a:latin typeface="Georgia" panose="02040502050405020303" pitchFamily="18" charset="0"/>
              </a:rPr>
              <a:t>Use three prong plugs</a:t>
            </a:r>
          </a:p>
          <a:p>
            <a:pPr lvl="2">
              <a:lnSpc>
                <a:spcPct val="85000"/>
              </a:lnSpc>
              <a:spcBef>
                <a:spcPct val="35000"/>
              </a:spcBef>
            </a:pPr>
            <a:r>
              <a:rPr lang="en-US" sz="3200" dirty="0" smtClean="0">
                <a:latin typeface="Georgia" panose="02040502050405020303" pitchFamily="18" charset="0"/>
              </a:rPr>
              <a:t>Use extension cords only when necessary &amp; assure in proper condition and right type for job</a:t>
            </a:r>
          </a:p>
          <a:p>
            <a:pPr lvl="2">
              <a:lnSpc>
                <a:spcPct val="85000"/>
              </a:lnSpc>
              <a:spcBef>
                <a:spcPct val="35000"/>
              </a:spcBef>
            </a:pPr>
            <a:r>
              <a:rPr lang="en-US" sz="3200" dirty="0" smtClean="0">
                <a:latin typeface="Georgia" panose="02040502050405020303" pitchFamily="18" charset="0"/>
              </a:rPr>
              <a:t>Use correct connectors</a:t>
            </a:r>
          </a:p>
        </p:txBody>
      </p:sp>
      <p:sp>
        <p:nvSpPr>
          <p:cNvPr id="146437" name="AutoShape 5"/>
          <p:cNvSpPr>
            <a:spLocks noChangeArrowheads="1"/>
          </p:cNvSpPr>
          <p:nvPr/>
        </p:nvSpPr>
        <p:spPr bwMode="auto">
          <a:xfrm rot="-10135460">
            <a:off x="6858000" y="3733800"/>
            <a:ext cx="882650" cy="635000"/>
          </a:xfrm>
          <a:custGeom>
            <a:avLst/>
            <a:gdLst>
              <a:gd name="T0" fmla="*/ 18032375 w 21600"/>
              <a:gd name="T1" fmla="*/ 0 h 21600"/>
              <a:gd name="T2" fmla="*/ 4508502 w 21600"/>
              <a:gd name="T3" fmla="*/ 9333912 h 21600"/>
              <a:gd name="T4" fmla="*/ 18032375 w 21600"/>
              <a:gd name="T5" fmla="*/ 4666956 h 21600"/>
              <a:gd name="T6" fmla="*/ 40576601 w 21600"/>
              <a:gd name="T7" fmla="*/ 9333912 h 21600"/>
              <a:gd name="T8" fmla="*/ 31559599 w 21600"/>
              <a:gd name="T9" fmla="*/ 14000867 h 21600"/>
              <a:gd name="T10" fmla="*/ 22542556 w 21600"/>
              <a:gd name="T11" fmla="*/ 933391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46437"/>
                                        </p:tgtEl>
                                        <p:attrNameLst>
                                          <p:attrName>style.visibility</p:attrName>
                                        </p:attrNameLst>
                                      </p:cBhvr>
                                      <p:to>
                                        <p:strVal val="visible"/>
                                      </p:to>
                                    </p:set>
                                    <p:anim calcmode="lin" valueType="num">
                                      <p:cBhvr additive="base">
                                        <p:cTn id="7" dur="500" fill="hold"/>
                                        <p:tgtEl>
                                          <p:spTgt spid="146437"/>
                                        </p:tgtEl>
                                        <p:attrNameLst>
                                          <p:attrName>ppt_x</p:attrName>
                                        </p:attrNameLst>
                                      </p:cBhvr>
                                      <p:tavLst>
                                        <p:tav tm="0">
                                          <p:val>
                                            <p:strVal val="1+#ppt_w/2"/>
                                          </p:val>
                                        </p:tav>
                                        <p:tav tm="100000">
                                          <p:val>
                                            <p:strVal val="#ppt_x"/>
                                          </p:val>
                                        </p:tav>
                                      </p:tavLst>
                                    </p:anim>
                                    <p:anim calcmode="lin" valueType="num">
                                      <p:cBhvr additive="base">
                                        <p:cTn id="8" dur="500" fill="hold"/>
                                        <p:tgtEl>
                                          <p:spTgt spid="146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1143000"/>
          </a:xfrm>
        </p:spPr>
        <p:txBody>
          <a:bodyPr/>
          <a:lstStyle/>
          <a:p>
            <a:r>
              <a:rPr lang="en-US" b="1" dirty="0" smtClean="0">
                <a:latin typeface="Georgia" panose="02040502050405020303" pitchFamily="18" charset="0"/>
              </a:rPr>
              <a:t>Training</a:t>
            </a:r>
          </a:p>
        </p:txBody>
      </p:sp>
      <p:sp>
        <p:nvSpPr>
          <p:cNvPr id="46083" name="Rectangle 3"/>
          <p:cNvSpPr>
            <a:spLocks noGrp="1" noChangeArrowheads="1"/>
          </p:cNvSpPr>
          <p:nvPr>
            <p:ph type="body" idx="1"/>
          </p:nvPr>
        </p:nvSpPr>
        <p:spPr>
          <a:xfrm>
            <a:off x="685800" y="1600200"/>
            <a:ext cx="7772400" cy="4572000"/>
          </a:xfrm>
        </p:spPr>
        <p:txBody>
          <a:bodyPr/>
          <a:lstStyle/>
          <a:p>
            <a:pPr>
              <a:lnSpc>
                <a:spcPct val="85000"/>
              </a:lnSpc>
              <a:spcBef>
                <a:spcPct val="35000"/>
              </a:spcBef>
              <a:spcAft>
                <a:spcPts val="2400"/>
              </a:spcAft>
            </a:pPr>
            <a:r>
              <a:rPr lang="en-US" dirty="0" smtClean="0">
                <a:latin typeface="Georgia" panose="02040502050405020303" pitchFamily="18" charset="0"/>
              </a:rPr>
              <a:t>De-energize electric equipment before inspecting or repairing</a:t>
            </a:r>
          </a:p>
          <a:p>
            <a:pPr>
              <a:lnSpc>
                <a:spcPct val="85000"/>
              </a:lnSpc>
              <a:spcBef>
                <a:spcPct val="35000"/>
              </a:spcBef>
              <a:spcAft>
                <a:spcPts val="2400"/>
              </a:spcAft>
            </a:pPr>
            <a:r>
              <a:rPr lang="en-US" dirty="0" smtClean="0">
                <a:latin typeface="Georgia" panose="02040502050405020303" pitchFamily="18" charset="0"/>
              </a:rPr>
              <a:t>Use cords, cables, and electric tools that are in good condition </a:t>
            </a:r>
          </a:p>
          <a:p>
            <a:pPr>
              <a:lnSpc>
                <a:spcPct val="85000"/>
              </a:lnSpc>
              <a:spcBef>
                <a:spcPct val="35000"/>
              </a:spcBef>
              <a:spcAft>
                <a:spcPts val="2400"/>
              </a:spcAft>
            </a:pPr>
            <a:r>
              <a:rPr lang="en-US" dirty="0" smtClean="0">
                <a:latin typeface="Georgia" panose="02040502050405020303" pitchFamily="18" charset="0"/>
              </a:rPr>
              <a:t>Lockout / </a:t>
            </a:r>
            <a:r>
              <a:rPr lang="en-US" dirty="0" err="1" smtClean="0">
                <a:latin typeface="Georgia" panose="02040502050405020303" pitchFamily="18" charset="0"/>
              </a:rPr>
              <a:t>Tagout</a:t>
            </a:r>
            <a:r>
              <a:rPr lang="en-US" dirty="0" smtClean="0">
                <a:latin typeface="Georgia" panose="02040502050405020303" pitchFamily="18" charset="0"/>
              </a:rPr>
              <a:t> recognition and procedures</a:t>
            </a:r>
          </a:p>
          <a:p>
            <a:pPr>
              <a:lnSpc>
                <a:spcPct val="85000"/>
              </a:lnSpc>
              <a:spcBef>
                <a:spcPct val="35000"/>
              </a:spcBef>
              <a:spcAft>
                <a:spcPts val="2400"/>
              </a:spcAft>
            </a:pPr>
            <a:r>
              <a:rPr lang="en-US" dirty="0" smtClean="0">
                <a:latin typeface="Georgia" panose="02040502050405020303" pitchFamily="18" charset="0"/>
              </a:rPr>
              <a:t>Use appropriate protective equipment</a:t>
            </a:r>
          </a:p>
        </p:txBody>
      </p:sp>
      <p:sp>
        <p:nvSpPr>
          <p:cNvPr id="46084" name="Text Box 4"/>
          <p:cNvSpPr txBox="1">
            <a:spLocks noChangeArrowheads="1"/>
          </p:cNvSpPr>
          <p:nvPr/>
        </p:nvSpPr>
        <p:spPr bwMode="auto">
          <a:xfrm>
            <a:off x="685800" y="1447800"/>
            <a:ext cx="7620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spcBef>
                <a:spcPct val="50000"/>
              </a:spcBef>
            </a:pPr>
            <a:r>
              <a:rPr lang="en-US">
                <a:solidFill>
                  <a:srgbClr val="FFFFFF"/>
                </a:solidFill>
                <a:latin typeface="Arial" charset="0"/>
              </a:rPr>
              <a:t>Train employees working with electric equipment in safe work practices,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fontScale="90000"/>
          </a:bodyPr>
          <a:lstStyle/>
          <a:p>
            <a:pPr fontAlgn="auto">
              <a:spcAft>
                <a:spcPts val="0"/>
              </a:spcAft>
              <a:defRPr/>
            </a:pPr>
            <a:r>
              <a:rPr lang="en-US" b="1" dirty="0" smtClean="0">
                <a:latin typeface="Georgia" panose="02040502050405020303" pitchFamily="18" charset="0"/>
                <a:cs typeface="Times New Roman" pitchFamily="18" charset="0"/>
              </a:rPr>
              <a:t>What if someone gets electrocuted?</a:t>
            </a:r>
            <a:r>
              <a:rPr lang="en-US" b="1" dirty="0" smtClean="0">
                <a:latin typeface="Georgia" panose="02040502050405020303" pitchFamily="18" charset="0"/>
              </a:rPr>
              <a:t> </a:t>
            </a:r>
          </a:p>
        </p:txBody>
      </p:sp>
      <p:sp>
        <p:nvSpPr>
          <p:cNvPr id="47107" name="Rectangle 3"/>
          <p:cNvSpPr>
            <a:spLocks noGrp="1" noChangeArrowheads="1"/>
          </p:cNvSpPr>
          <p:nvPr>
            <p:ph type="body" idx="1"/>
          </p:nvPr>
        </p:nvSpPr>
        <p:spPr>
          <a:xfrm>
            <a:off x="457200" y="1646237"/>
            <a:ext cx="8458200" cy="4906963"/>
          </a:xfrm>
        </p:spPr>
        <p:txBody>
          <a:bodyPr/>
          <a:lstStyle/>
          <a:p>
            <a:pPr>
              <a:lnSpc>
                <a:spcPct val="90000"/>
              </a:lnSpc>
              <a:spcAft>
                <a:spcPts val="2400"/>
              </a:spcAft>
              <a:buFont typeface="Symbol" pitchFamily="18" charset="2"/>
              <a:buChar char=""/>
            </a:pPr>
            <a:r>
              <a:rPr lang="en-US" sz="2800" dirty="0" smtClean="0">
                <a:latin typeface="Georgia" panose="02040502050405020303" pitchFamily="18" charset="0"/>
              </a:rPr>
              <a:t>Look first, but don't touch.</a:t>
            </a:r>
          </a:p>
          <a:p>
            <a:pPr>
              <a:lnSpc>
                <a:spcPct val="90000"/>
              </a:lnSpc>
              <a:spcAft>
                <a:spcPts val="2400"/>
              </a:spcAft>
              <a:buFont typeface="Symbol" pitchFamily="18" charset="2"/>
              <a:buChar char=""/>
            </a:pPr>
            <a:r>
              <a:rPr lang="en-US" sz="2800" dirty="0" smtClean="0">
                <a:latin typeface="Georgia" panose="02040502050405020303" pitchFamily="18" charset="0"/>
              </a:rPr>
              <a:t>Turn off the source of electricity if possible. If not, move the source away from you and the affected person using a non-conducting object.</a:t>
            </a:r>
          </a:p>
          <a:p>
            <a:pPr>
              <a:lnSpc>
                <a:spcPct val="90000"/>
              </a:lnSpc>
              <a:spcAft>
                <a:spcPts val="2400"/>
              </a:spcAft>
              <a:buFont typeface="Symbol" pitchFamily="18" charset="2"/>
              <a:buChar char=""/>
            </a:pPr>
            <a:r>
              <a:rPr lang="en-US" sz="2800" dirty="0" smtClean="0">
                <a:latin typeface="Georgia" panose="02040502050405020303" pitchFamily="18" charset="0"/>
              </a:rPr>
              <a:t>Get Emergency Medical Services there.</a:t>
            </a:r>
          </a:p>
          <a:p>
            <a:pPr>
              <a:lnSpc>
                <a:spcPct val="90000"/>
              </a:lnSpc>
              <a:spcAft>
                <a:spcPts val="2400"/>
              </a:spcAft>
              <a:buFont typeface="Symbol" pitchFamily="18" charset="2"/>
              <a:buChar char=""/>
            </a:pPr>
            <a:r>
              <a:rPr lang="en-US" sz="2800" dirty="0" smtClean="0">
                <a:latin typeface="Georgia" panose="02040502050405020303" pitchFamily="18" charset="0"/>
              </a:rPr>
              <a:t>Try not to touch the burns.</a:t>
            </a:r>
          </a:p>
          <a:p>
            <a:pPr>
              <a:lnSpc>
                <a:spcPct val="90000"/>
              </a:lnSpc>
              <a:spcAft>
                <a:spcPts val="2400"/>
              </a:spcAft>
              <a:buFont typeface="Symbol" pitchFamily="18" charset="2"/>
              <a:buChar char=""/>
            </a:pPr>
            <a:r>
              <a:rPr lang="en-US" sz="2800" dirty="0" smtClean="0">
                <a:latin typeface="Georgia" panose="02040502050405020303" pitchFamily="18" charset="0"/>
              </a:rPr>
              <a:t>If qualified, start basic first aid and CPR as necessary until EMS arrives.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QUESTIONS FOR REVIEW</a:t>
            </a:r>
            <a:endParaRPr lang="en-US" b="1" dirty="0">
              <a:latin typeface="Georgia" panose="02040502050405020303" pitchFamily="18" charset="0"/>
            </a:endParaRPr>
          </a:p>
        </p:txBody>
      </p:sp>
      <p:sp>
        <p:nvSpPr>
          <p:cNvPr id="3" name="Content Placeholder 2"/>
          <p:cNvSpPr>
            <a:spLocks noGrp="1"/>
          </p:cNvSpPr>
          <p:nvPr>
            <p:ph idx="1"/>
          </p:nvPr>
        </p:nvSpPr>
        <p:spPr>
          <a:xfrm>
            <a:off x="457200" y="1371600"/>
            <a:ext cx="8229600" cy="5410200"/>
          </a:xfrm>
        </p:spPr>
        <p:txBody>
          <a:bodyPr/>
          <a:lstStyle/>
          <a:p>
            <a:pPr>
              <a:spcAft>
                <a:spcPts val="2400"/>
              </a:spcAft>
            </a:pPr>
            <a:r>
              <a:rPr lang="en-US" dirty="0">
                <a:latin typeface="Georgia" panose="02040502050405020303" pitchFamily="18" charset="0"/>
              </a:rPr>
              <a:t>Discuss the primary causes of electrocution</a:t>
            </a:r>
          </a:p>
          <a:p>
            <a:pPr>
              <a:spcAft>
                <a:spcPts val="2400"/>
              </a:spcAft>
            </a:pPr>
            <a:r>
              <a:rPr lang="en-US" dirty="0" smtClean="0">
                <a:latin typeface="Georgia" panose="02040502050405020303" pitchFamily="18" charset="0"/>
              </a:rPr>
              <a:t>Explain </a:t>
            </a:r>
            <a:r>
              <a:rPr lang="en-US" dirty="0">
                <a:latin typeface="Georgia" panose="02040502050405020303" pitchFamily="18" charset="0"/>
              </a:rPr>
              <a:t>lockout/</a:t>
            </a:r>
            <a:r>
              <a:rPr lang="en-US" dirty="0" err="1">
                <a:latin typeface="Georgia" panose="02040502050405020303" pitchFamily="18" charset="0"/>
              </a:rPr>
              <a:t>tagout</a:t>
            </a:r>
            <a:endParaRPr lang="en-US" dirty="0">
              <a:latin typeface="Georgia" panose="02040502050405020303" pitchFamily="18" charset="0"/>
            </a:endParaRPr>
          </a:p>
          <a:p>
            <a:pPr>
              <a:spcAft>
                <a:spcPts val="2400"/>
              </a:spcAft>
            </a:pPr>
            <a:r>
              <a:rPr lang="en-US" dirty="0" smtClean="0">
                <a:latin typeface="Georgia" panose="02040502050405020303" pitchFamily="18" charset="0"/>
              </a:rPr>
              <a:t>Discuss </a:t>
            </a:r>
            <a:r>
              <a:rPr lang="en-US" dirty="0">
                <a:latin typeface="Georgia" panose="02040502050405020303" pitchFamily="18" charset="0"/>
              </a:rPr>
              <a:t>what to do when working with wet conditions</a:t>
            </a:r>
          </a:p>
          <a:p>
            <a:pPr>
              <a:spcAft>
                <a:spcPts val="2400"/>
              </a:spcAft>
            </a:pPr>
            <a:r>
              <a:rPr lang="en-US" dirty="0" smtClean="0">
                <a:latin typeface="Georgia" panose="02040502050405020303" pitchFamily="18" charset="0"/>
              </a:rPr>
              <a:t>Explain </a:t>
            </a:r>
            <a:r>
              <a:rPr lang="en-US" dirty="0">
                <a:latin typeface="Georgia" panose="02040502050405020303" pitchFamily="18" charset="0"/>
              </a:rPr>
              <a:t>the </a:t>
            </a:r>
            <a:r>
              <a:rPr lang="en-US" dirty="0" smtClean="0">
                <a:latin typeface="Georgia" panose="02040502050405020303" pitchFamily="18" charset="0"/>
              </a:rPr>
              <a:t>first </a:t>
            </a:r>
            <a:r>
              <a:rPr lang="en-US" dirty="0">
                <a:latin typeface="Georgia" panose="02040502050405020303" pitchFamily="18" charset="0"/>
              </a:rPr>
              <a:t>thing to do when working with electrical tools</a:t>
            </a:r>
          </a:p>
          <a:p>
            <a:pPr>
              <a:spcAft>
                <a:spcPts val="2400"/>
              </a:spcAft>
            </a:pPr>
            <a:endParaRPr lang="en-US" dirty="0"/>
          </a:p>
        </p:txBody>
      </p:sp>
      <p:pic>
        <p:nvPicPr>
          <p:cNvPr id="4" name="Picture 3"/>
          <p:cNvPicPr>
            <a:picLocks noChangeAspect="1"/>
          </p:cNvPicPr>
          <p:nvPr/>
        </p:nvPicPr>
        <p:blipFill>
          <a:blip r:embed="rId3"/>
          <a:stretch>
            <a:fillRect/>
          </a:stretch>
        </p:blipFill>
        <p:spPr>
          <a:xfrm>
            <a:off x="6477000" y="5700550"/>
            <a:ext cx="2365559" cy="776450"/>
          </a:xfrm>
          <a:prstGeom prst="rect">
            <a:avLst/>
          </a:prstGeom>
        </p:spPr>
      </p:pic>
      <p:pic>
        <p:nvPicPr>
          <p:cNvPr id="5" name="Picture 4"/>
          <p:cNvPicPr>
            <a:picLocks noChangeAspect="1"/>
          </p:cNvPicPr>
          <p:nvPr/>
        </p:nvPicPr>
        <p:blipFill>
          <a:blip r:embed="rId4"/>
          <a:stretch>
            <a:fillRect/>
          </a:stretch>
        </p:blipFill>
        <p:spPr>
          <a:xfrm rot="20928203">
            <a:off x="5684535" y="1953082"/>
            <a:ext cx="2847975" cy="1495425"/>
          </a:xfrm>
          <a:prstGeom prst="rect">
            <a:avLst/>
          </a:prstGeom>
        </p:spPr>
      </p:pic>
    </p:spTree>
    <p:extLst>
      <p:ext uri="{BB962C8B-B14F-4D97-AF65-F5344CB8AC3E}">
        <p14:creationId xmlns:p14="http://schemas.microsoft.com/office/powerpoint/2010/main" val="1489663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r>
              <a:rPr lang="en-US" b="1" dirty="0" smtClean="0">
                <a:latin typeface="Georgia" panose="02040502050405020303" pitchFamily="18" charset="0"/>
              </a:rPr>
              <a:t>Electricity - The Dangers</a:t>
            </a:r>
          </a:p>
        </p:txBody>
      </p:sp>
      <p:sp>
        <p:nvSpPr>
          <p:cNvPr id="61443" name="Rectangle 3"/>
          <p:cNvSpPr>
            <a:spLocks noGrp="1" noChangeArrowheads="1"/>
          </p:cNvSpPr>
          <p:nvPr>
            <p:ph idx="1"/>
          </p:nvPr>
        </p:nvSpPr>
        <p:spPr>
          <a:xfrm>
            <a:off x="304800" y="1600200"/>
            <a:ext cx="4800600" cy="5257800"/>
          </a:xfrm>
        </p:spPr>
        <p:txBody>
          <a:bodyPr rtlCol="0">
            <a:normAutofit fontScale="92500"/>
          </a:bodyPr>
          <a:lstStyle/>
          <a:p>
            <a:pPr fontAlgn="auto">
              <a:lnSpc>
                <a:spcPct val="90000"/>
              </a:lnSpc>
              <a:spcBef>
                <a:spcPct val="40000"/>
              </a:spcBef>
              <a:spcAft>
                <a:spcPts val="1800"/>
              </a:spcAft>
              <a:buFont typeface="Arial" pitchFamily="34" charset="0"/>
              <a:buChar char="•"/>
              <a:defRPr/>
            </a:pPr>
            <a:r>
              <a:rPr lang="en-US" dirty="0" smtClean="0">
                <a:latin typeface="Georgia" panose="02040502050405020303" pitchFamily="18" charset="0"/>
              </a:rPr>
              <a:t>About 5 workers are electrocuted every week</a:t>
            </a:r>
          </a:p>
          <a:p>
            <a:pPr fontAlgn="auto">
              <a:lnSpc>
                <a:spcPct val="90000"/>
              </a:lnSpc>
              <a:spcBef>
                <a:spcPct val="40000"/>
              </a:spcBef>
              <a:spcAft>
                <a:spcPts val="1800"/>
              </a:spcAft>
              <a:buFont typeface="Arial" pitchFamily="34" charset="0"/>
              <a:buChar char="•"/>
              <a:defRPr/>
            </a:pPr>
            <a:r>
              <a:rPr lang="en-US" dirty="0" smtClean="0">
                <a:latin typeface="Georgia" panose="02040502050405020303" pitchFamily="18" charset="0"/>
              </a:rPr>
              <a:t>Causes 12% of young worker workplace deaths</a:t>
            </a:r>
          </a:p>
          <a:p>
            <a:pPr fontAlgn="auto">
              <a:lnSpc>
                <a:spcPct val="90000"/>
              </a:lnSpc>
              <a:spcBef>
                <a:spcPct val="40000"/>
              </a:spcBef>
              <a:spcAft>
                <a:spcPts val="1800"/>
              </a:spcAft>
              <a:buFont typeface="Arial" pitchFamily="34" charset="0"/>
              <a:buChar char="•"/>
              <a:defRPr/>
            </a:pPr>
            <a:r>
              <a:rPr lang="en-US" dirty="0" smtClean="0">
                <a:latin typeface="Georgia" panose="02040502050405020303" pitchFamily="18" charset="0"/>
              </a:rPr>
              <a:t>Takes very little electricity to cause harm </a:t>
            </a:r>
          </a:p>
          <a:p>
            <a:pPr fontAlgn="auto">
              <a:lnSpc>
                <a:spcPct val="90000"/>
              </a:lnSpc>
              <a:spcBef>
                <a:spcPct val="40000"/>
              </a:spcBef>
              <a:spcAft>
                <a:spcPts val="1800"/>
              </a:spcAft>
              <a:buFont typeface="Arial" pitchFamily="34" charset="0"/>
              <a:buChar char="•"/>
              <a:defRPr/>
            </a:pPr>
            <a:r>
              <a:rPr lang="en-US" dirty="0" smtClean="0">
                <a:latin typeface="Georgia" panose="02040502050405020303" pitchFamily="18" charset="0"/>
              </a:rPr>
              <a:t>Significant risk of causing fires</a:t>
            </a:r>
          </a:p>
        </p:txBody>
      </p:sp>
      <p:pic>
        <p:nvPicPr>
          <p:cNvPr id="2" name="Picture 1"/>
          <p:cNvPicPr>
            <a:picLocks noChangeAspect="1"/>
          </p:cNvPicPr>
          <p:nvPr/>
        </p:nvPicPr>
        <p:blipFill>
          <a:blip r:embed="rId3"/>
          <a:stretch>
            <a:fillRect/>
          </a:stretch>
        </p:blipFill>
        <p:spPr>
          <a:xfrm>
            <a:off x="5334000" y="2133600"/>
            <a:ext cx="3581572" cy="2638425"/>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839200" cy="1143000"/>
          </a:xfrm>
        </p:spPr>
        <p:txBody>
          <a:bodyPr rtlCol="0">
            <a:normAutofit fontScale="90000"/>
          </a:bodyPr>
          <a:lstStyle/>
          <a:p>
            <a:pPr fontAlgn="auto">
              <a:spcAft>
                <a:spcPts val="0"/>
              </a:spcAft>
              <a:defRPr/>
            </a:pPr>
            <a:r>
              <a:rPr lang="en-US" b="1" dirty="0" smtClean="0">
                <a:latin typeface="Georgia" panose="02040502050405020303" pitchFamily="18" charset="0"/>
              </a:rPr>
              <a:t>What Primarily </a:t>
            </a:r>
            <a:r>
              <a:rPr lang="en-US" b="1" dirty="0">
                <a:latin typeface="Georgia" panose="02040502050405020303" pitchFamily="18" charset="0"/>
              </a:rPr>
              <a:t>C</a:t>
            </a:r>
            <a:r>
              <a:rPr lang="en-US" b="1" dirty="0" smtClean="0">
                <a:latin typeface="Georgia" panose="02040502050405020303" pitchFamily="18" charset="0"/>
              </a:rPr>
              <a:t>auses Electrocution?</a:t>
            </a:r>
          </a:p>
        </p:txBody>
      </p:sp>
      <p:sp>
        <p:nvSpPr>
          <p:cNvPr id="8195" name="Rectangle 3"/>
          <p:cNvSpPr>
            <a:spLocks noGrp="1" noChangeArrowheads="1"/>
          </p:cNvSpPr>
          <p:nvPr>
            <p:ph type="body" idx="1"/>
          </p:nvPr>
        </p:nvSpPr>
        <p:spPr>
          <a:xfrm>
            <a:off x="76200" y="1447800"/>
            <a:ext cx="7772400" cy="4114800"/>
          </a:xfrm>
        </p:spPr>
        <p:txBody>
          <a:bodyPr/>
          <a:lstStyle/>
          <a:p>
            <a:pPr>
              <a:lnSpc>
                <a:spcPct val="200000"/>
              </a:lnSpc>
            </a:pPr>
            <a:r>
              <a:rPr lang="en-US" dirty="0" smtClean="0">
                <a:latin typeface="Georgia" panose="02040502050405020303" pitchFamily="18" charset="0"/>
              </a:rPr>
              <a:t>Contact with overhead power lines</a:t>
            </a:r>
          </a:p>
          <a:p>
            <a:pPr>
              <a:lnSpc>
                <a:spcPct val="200000"/>
              </a:lnSpc>
            </a:pPr>
            <a:r>
              <a:rPr lang="en-US" dirty="0" smtClean="0">
                <a:latin typeface="Georgia" panose="02040502050405020303" pitchFamily="18" charset="0"/>
              </a:rPr>
              <a:t>Contact with live circuits in panels</a:t>
            </a:r>
          </a:p>
          <a:p>
            <a:pPr>
              <a:lnSpc>
                <a:spcPct val="200000"/>
              </a:lnSpc>
            </a:pPr>
            <a:r>
              <a:rPr lang="en-US" dirty="0" smtClean="0">
                <a:latin typeface="Georgia" panose="02040502050405020303" pitchFamily="18" charset="0"/>
              </a:rPr>
              <a:t>Poorly maintained cords and tools</a:t>
            </a:r>
          </a:p>
          <a:p>
            <a:pPr>
              <a:lnSpc>
                <a:spcPct val="200000"/>
              </a:lnSpc>
            </a:pPr>
            <a:r>
              <a:rPr lang="en-US" dirty="0" smtClean="0">
                <a:latin typeface="Georgia" panose="02040502050405020303" pitchFamily="18" charset="0"/>
              </a:rPr>
              <a:t>Lightning strikes</a:t>
            </a:r>
          </a:p>
          <a:p>
            <a:endParaRPr lang="en-US" dirty="0" smtClean="0"/>
          </a:p>
        </p:txBody>
      </p:sp>
      <p:pic>
        <p:nvPicPr>
          <p:cNvPr id="17412" name="Picture 4" descr="i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29400" y="4419600"/>
            <a:ext cx="2364828" cy="22860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8197" name="TextBox 5"/>
          <p:cNvSpPr txBox="1">
            <a:spLocks noChangeArrowheads="1"/>
          </p:cNvSpPr>
          <p:nvPr/>
        </p:nvSpPr>
        <p:spPr bwMode="auto">
          <a:xfrm>
            <a:off x="3276600" y="5907088"/>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b="1" dirty="0"/>
              <a:t>Trained electrician servicing an electrical panel.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7" descr="Forklift contacts lines FACE Report"/>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3721608" y="2574925"/>
            <a:ext cx="5139100" cy="34290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16386" name="Rectangle 2"/>
          <p:cNvSpPr>
            <a:spLocks noGrp="1" noChangeArrowheads="1"/>
          </p:cNvSpPr>
          <p:nvPr>
            <p:ph type="title"/>
          </p:nvPr>
        </p:nvSpPr>
        <p:spPr>
          <a:xfrm>
            <a:off x="685800" y="457200"/>
            <a:ext cx="7772400" cy="1143000"/>
          </a:xfrm>
        </p:spPr>
        <p:txBody>
          <a:bodyPr rtlCol="0">
            <a:normAutofit fontScale="90000"/>
          </a:bodyPr>
          <a:lstStyle/>
          <a:p>
            <a:pPr fontAlgn="auto">
              <a:spcAft>
                <a:spcPts val="0"/>
              </a:spcAft>
              <a:defRPr/>
            </a:pPr>
            <a:r>
              <a:rPr lang="en-US" sz="4800" b="1" dirty="0" smtClean="0">
                <a:latin typeface="Georgia" panose="02040502050405020303" pitchFamily="18" charset="0"/>
              </a:rPr>
              <a:t>Four Main Types of Electrical Injuries</a:t>
            </a:r>
          </a:p>
        </p:txBody>
      </p:sp>
      <p:sp>
        <p:nvSpPr>
          <p:cNvPr id="9220" name="Rectangle 3"/>
          <p:cNvSpPr>
            <a:spLocks noGrp="1" noChangeArrowheads="1"/>
          </p:cNvSpPr>
          <p:nvPr>
            <p:ph type="body" sz="half" idx="1"/>
          </p:nvPr>
        </p:nvSpPr>
        <p:spPr>
          <a:xfrm>
            <a:off x="685800" y="1752600"/>
            <a:ext cx="2895600" cy="4953000"/>
          </a:xfrm>
        </p:spPr>
        <p:txBody>
          <a:bodyPr/>
          <a:lstStyle/>
          <a:p>
            <a:r>
              <a:rPr lang="en-US" sz="2800" dirty="0" smtClean="0">
                <a:latin typeface="Georgia" panose="02040502050405020303" pitchFamily="18" charset="0"/>
              </a:rPr>
              <a:t>Shock</a:t>
            </a:r>
          </a:p>
          <a:p>
            <a:endParaRPr lang="en-US" sz="2800" dirty="0" smtClean="0">
              <a:latin typeface="Georgia" panose="02040502050405020303" pitchFamily="18" charset="0"/>
            </a:endParaRPr>
          </a:p>
          <a:p>
            <a:r>
              <a:rPr lang="en-US" sz="2800" dirty="0" smtClean="0">
                <a:latin typeface="Georgia" panose="02040502050405020303" pitchFamily="18" charset="0"/>
              </a:rPr>
              <a:t>Burns</a:t>
            </a:r>
          </a:p>
          <a:p>
            <a:endParaRPr lang="en-US" sz="2800" dirty="0" smtClean="0">
              <a:latin typeface="Georgia" panose="02040502050405020303" pitchFamily="18" charset="0"/>
            </a:endParaRPr>
          </a:p>
          <a:p>
            <a:r>
              <a:rPr lang="en-US" sz="2800" dirty="0" smtClean="0">
                <a:latin typeface="Georgia" panose="02040502050405020303" pitchFamily="18" charset="0"/>
              </a:rPr>
              <a:t>Falls due to contact with electricity</a:t>
            </a:r>
          </a:p>
          <a:p>
            <a:endParaRPr lang="en-US" sz="2800" dirty="0" smtClean="0">
              <a:latin typeface="Georgia" panose="02040502050405020303" pitchFamily="18" charset="0"/>
            </a:endParaRPr>
          </a:p>
          <a:p>
            <a:r>
              <a:rPr lang="en-US" sz="2800" dirty="0" smtClean="0">
                <a:latin typeface="Georgia" panose="02040502050405020303" pitchFamily="18" charset="0"/>
              </a:rPr>
              <a:t>Electrocution (death)</a:t>
            </a:r>
          </a:p>
          <a:p>
            <a:endParaRPr lang="en-US" sz="2800" dirty="0" smtClean="0"/>
          </a:p>
        </p:txBody>
      </p:sp>
      <p:sp>
        <p:nvSpPr>
          <p:cNvPr id="9221" name="Text Box 5"/>
          <p:cNvSpPr txBox="1">
            <a:spLocks noChangeArrowheads="1"/>
          </p:cNvSpPr>
          <p:nvPr/>
        </p:nvSpPr>
        <p:spPr bwMode="auto">
          <a:xfrm>
            <a:off x="3733800" y="6003925"/>
            <a:ext cx="525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b="1">
                <a:latin typeface="Arial" charset="0"/>
              </a:rPr>
              <a:t>Aftermath from contact with power lines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p:spPr>
        <p:txBody>
          <a:bodyPr/>
          <a:lstStyle/>
          <a:p>
            <a:r>
              <a:rPr lang="en-US" sz="4000" b="1" dirty="0" smtClean="0">
                <a:latin typeface="Georgia" panose="02040502050405020303" pitchFamily="18" charset="0"/>
              </a:rPr>
              <a:t>Working With Electricity At Heights </a:t>
            </a:r>
          </a:p>
        </p:txBody>
      </p:sp>
      <p:sp>
        <p:nvSpPr>
          <p:cNvPr id="10243" name="Rectangle 4"/>
          <p:cNvSpPr>
            <a:spLocks noGrp="1" noChangeArrowheads="1"/>
          </p:cNvSpPr>
          <p:nvPr>
            <p:ph type="body" sz="half" idx="1"/>
          </p:nvPr>
        </p:nvSpPr>
        <p:spPr>
          <a:xfrm>
            <a:off x="476250" y="2133600"/>
            <a:ext cx="3810000" cy="4114800"/>
          </a:xfrm>
        </p:spPr>
        <p:txBody>
          <a:bodyPr/>
          <a:lstStyle/>
          <a:p>
            <a:r>
              <a:rPr lang="en-US" sz="2800" dirty="0" smtClean="0">
                <a:latin typeface="Georgia" panose="02040502050405020303" pitchFamily="18" charset="0"/>
              </a:rPr>
              <a:t>Many falls are caused by accidental contact with electricity</a:t>
            </a:r>
          </a:p>
          <a:p>
            <a:endParaRPr lang="en-US" sz="2800" dirty="0" smtClean="0">
              <a:latin typeface="Georgia" panose="02040502050405020303" pitchFamily="18" charset="0"/>
            </a:endParaRPr>
          </a:p>
          <a:p>
            <a:r>
              <a:rPr lang="en-US" sz="2800" dirty="0" smtClean="0">
                <a:latin typeface="Georgia" panose="02040502050405020303" pitchFamily="18" charset="0"/>
              </a:rPr>
              <a:t>Be aware! Maintain safe working distances</a:t>
            </a:r>
          </a:p>
          <a:p>
            <a:endParaRPr lang="en-US" sz="2800" dirty="0" smtClean="0">
              <a:latin typeface="Georgia" panose="02040502050405020303" pitchFamily="18" charset="0"/>
            </a:endParaRPr>
          </a:p>
        </p:txBody>
      </p:sp>
      <p:pic>
        <p:nvPicPr>
          <p:cNvPr id="66565" name="Picture 6" descr="Safety1"/>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419600" y="1828800"/>
            <a:ext cx="4200525" cy="403225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10245" name="TextBox 4"/>
          <p:cNvSpPr txBox="1">
            <a:spLocks noChangeArrowheads="1"/>
          </p:cNvSpPr>
          <p:nvPr/>
        </p:nvSpPr>
        <p:spPr bwMode="auto">
          <a:xfrm>
            <a:off x="5715000" y="61722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cxnSp>
        <p:nvCxnSpPr>
          <p:cNvPr id="7" name="Straight Arrow Connector 6"/>
          <p:cNvCxnSpPr>
            <a:stCxn id="10245" idx="0"/>
          </p:cNvCxnSpPr>
          <p:nvPr/>
        </p:nvCxnSpPr>
        <p:spPr>
          <a:xfrm rot="5400000" flipH="1" flipV="1">
            <a:off x="5924550" y="4933950"/>
            <a:ext cx="1981200" cy="495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54013"/>
            <a:ext cx="9144000" cy="1143000"/>
          </a:xfrm>
        </p:spPr>
        <p:txBody>
          <a:bodyPr/>
          <a:lstStyle/>
          <a:p>
            <a:r>
              <a:rPr lang="en-US" b="1" dirty="0" smtClean="0">
                <a:latin typeface="Georgia" panose="02040502050405020303" pitchFamily="18" charset="0"/>
              </a:rPr>
              <a:t>Electrical Shock</a:t>
            </a:r>
          </a:p>
        </p:txBody>
      </p:sp>
      <p:sp>
        <p:nvSpPr>
          <p:cNvPr id="65539" name="Rectangle 3"/>
          <p:cNvSpPr>
            <a:spLocks noGrp="1" noChangeArrowheads="1"/>
          </p:cNvSpPr>
          <p:nvPr>
            <p:ph type="body" idx="1"/>
          </p:nvPr>
        </p:nvSpPr>
        <p:spPr>
          <a:xfrm>
            <a:off x="228600" y="1497012"/>
            <a:ext cx="8686800" cy="5132387"/>
          </a:xfrm>
        </p:spPr>
        <p:txBody>
          <a:bodyPr rtlCol="0">
            <a:normAutofit/>
          </a:bodyPr>
          <a:lstStyle/>
          <a:p>
            <a:pPr algn="ctr" fontAlgn="auto">
              <a:lnSpc>
                <a:spcPct val="85000"/>
              </a:lnSpc>
              <a:spcBef>
                <a:spcPct val="15000"/>
              </a:spcBef>
              <a:spcAft>
                <a:spcPts val="0"/>
              </a:spcAft>
              <a:buFontTx/>
              <a:buNone/>
              <a:defRPr/>
            </a:pPr>
            <a:r>
              <a:rPr lang="en-US" i="1" dirty="0" smtClean="0">
                <a:latin typeface="Georgia" panose="02040502050405020303" pitchFamily="18" charset="0"/>
              </a:rPr>
              <a:t>An electrical shock is received when electrical </a:t>
            </a:r>
          </a:p>
          <a:p>
            <a:pPr algn="ctr" fontAlgn="auto">
              <a:lnSpc>
                <a:spcPct val="85000"/>
              </a:lnSpc>
              <a:spcBef>
                <a:spcPct val="15000"/>
              </a:spcBef>
              <a:spcAft>
                <a:spcPts val="0"/>
              </a:spcAft>
              <a:buFontTx/>
              <a:buNone/>
              <a:defRPr/>
            </a:pPr>
            <a:r>
              <a:rPr lang="en-US" i="1" dirty="0" smtClean="0">
                <a:latin typeface="Georgia" panose="02040502050405020303" pitchFamily="18" charset="0"/>
              </a:rPr>
              <a:t>current passes through the body</a:t>
            </a:r>
            <a:r>
              <a:rPr lang="en-US" i="1" dirty="0" smtClean="0">
                <a:solidFill>
                  <a:srgbClr val="000000"/>
                </a:solidFill>
                <a:latin typeface="Georgia" panose="02040502050405020303" pitchFamily="18" charset="0"/>
              </a:rPr>
              <a:t>. </a:t>
            </a:r>
          </a:p>
          <a:p>
            <a:pPr fontAlgn="auto">
              <a:lnSpc>
                <a:spcPct val="90000"/>
              </a:lnSpc>
              <a:spcBef>
                <a:spcPct val="15000"/>
              </a:spcBef>
              <a:spcAft>
                <a:spcPts val="0"/>
              </a:spcAft>
              <a:buFontTx/>
              <a:buNone/>
              <a:defRPr/>
            </a:pPr>
            <a:endParaRPr lang="en-US" dirty="0" smtClean="0">
              <a:solidFill>
                <a:srgbClr val="000000"/>
              </a:solidFill>
              <a:latin typeface="Georgia" panose="02040502050405020303" pitchFamily="18" charset="0"/>
            </a:endParaRPr>
          </a:p>
          <a:p>
            <a:pPr marL="0" indent="0" fontAlgn="auto">
              <a:lnSpc>
                <a:spcPct val="80000"/>
              </a:lnSpc>
              <a:spcBef>
                <a:spcPts val="0"/>
              </a:spcBef>
              <a:spcAft>
                <a:spcPts val="1200"/>
              </a:spcAft>
              <a:buFontTx/>
              <a:buNone/>
              <a:defRPr/>
            </a:pPr>
            <a:r>
              <a:rPr lang="en-US" dirty="0" smtClean="0">
                <a:latin typeface="Georgia" panose="02040502050405020303" pitchFamily="18" charset="0"/>
              </a:rPr>
              <a:t>You will get an electrical shock if a part of your body completes an electrical circuit by…</a:t>
            </a:r>
          </a:p>
          <a:p>
            <a:pPr fontAlgn="auto">
              <a:lnSpc>
                <a:spcPct val="90000"/>
              </a:lnSpc>
              <a:spcBef>
                <a:spcPts val="700"/>
              </a:spcBef>
              <a:spcAft>
                <a:spcPts val="700"/>
              </a:spcAft>
              <a:buFont typeface="Arial" pitchFamily="34" charset="0"/>
              <a:buChar char="•"/>
              <a:defRPr/>
            </a:pPr>
            <a:r>
              <a:rPr lang="en-US" dirty="0" smtClean="0">
                <a:latin typeface="Georgia" panose="02040502050405020303" pitchFamily="18" charset="0"/>
              </a:rPr>
              <a:t>Touching a live wire and an electrical ground, or</a:t>
            </a:r>
          </a:p>
          <a:p>
            <a:pPr fontAlgn="auto">
              <a:lnSpc>
                <a:spcPct val="90000"/>
              </a:lnSpc>
              <a:spcBef>
                <a:spcPts val="0"/>
              </a:spcBef>
              <a:spcAft>
                <a:spcPts val="0"/>
              </a:spcAft>
              <a:buFont typeface="Arial" pitchFamily="34" charset="0"/>
              <a:buChar char="•"/>
              <a:defRPr/>
            </a:pPr>
            <a:r>
              <a:rPr lang="en-US" dirty="0" smtClean="0">
                <a:latin typeface="Georgia" panose="02040502050405020303" pitchFamily="18" charset="0"/>
              </a:rPr>
              <a:t>Touching a live wire and another wire at a different voltage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92150" y="304800"/>
            <a:ext cx="7773988" cy="1143000"/>
          </a:xfrm>
        </p:spPr>
        <p:txBody>
          <a:bodyPr/>
          <a:lstStyle/>
          <a:p>
            <a:r>
              <a:rPr lang="en-US" b="1" dirty="0" smtClean="0">
                <a:latin typeface="Georgia" panose="02040502050405020303" pitchFamily="18" charset="0"/>
              </a:rPr>
              <a:t>Shock Severity</a:t>
            </a:r>
          </a:p>
        </p:txBody>
      </p:sp>
      <p:sp>
        <p:nvSpPr>
          <p:cNvPr id="12291" name="Rectangle 3"/>
          <p:cNvSpPr>
            <a:spLocks noGrp="1" noChangeArrowheads="1"/>
          </p:cNvSpPr>
          <p:nvPr>
            <p:ph type="body" idx="1"/>
          </p:nvPr>
        </p:nvSpPr>
        <p:spPr>
          <a:xfrm>
            <a:off x="0" y="1524000"/>
            <a:ext cx="5943600" cy="4570413"/>
          </a:xfrm>
        </p:spPr>
        <p:txBody>
          <a:bodyPr/>
          <a:lstStyle/>
          <a:p>
            <a:pPr>
              <a:lnSpc>
                <a:spcPct val="90000"/>
              </a:lnSpc>
            </a:pPr>
            <a:r>
              <a:rPr lang="en-US" dirty="0">
                <a:latin typeface="Georgia" panose="02040502050405020303" pitchFamily="18" charset="0"/>
              </a:rPr>
              <a:t>LOW VOLTAGE DOES NOT MEAN LOW </a:t>
            </a:r>
            <a:r>
              <a:rPr lang="en-US" dirty="0" smtClean="0">
                <a:latin typeface="Georgia" panose="02040502050405020303" pitchFamily="18" charset="0"/>
              </a:rPr>
              <a:t>HAZARD</a:t>
            </a:r>
          </a:p>
          <a:p>
            <a:pPr>
              <a:lnSpc>
                <a:spcPct val="90000"/>
              </a:lnSpc>
            </a:pPr>
            <a:endParaRPr lang="en-US" sz="1400" u="sng" dirty="0">
              <a:latin typeface="Georgia" panose="02040502050405020303" pitchFamily="18" charset="0"/>
            </a:endParaRPr>
          </a:p>
          <a:p>
            <a:pPr>
              <a:lnSpc>
                <a:spcPct val="90000"/>
              </a:lnSpc>
            </a:pPr>
            <a:r>
              <a:rPr lang="en-US" dirty="0" smtClean="0">
                <a:latin typeface="Georgia" panose="02040502050405020303" pitchFamily="18" charset="0"/>
              </a:rPr>
              <a:t>Severity of the shock depends on the:</a:t>
            </a:r>
          </a:p>
          <a:p>
            <a:pPr lvl="1">
              <a:lnSpc>
                <a:spcPct val="90000"/>
              </a:lnSpc>
            </a:pPr>
            <a:r>
              <a:rPr lang="en-US" u="sng" dirty="0" smtClean="0">
                <a:latin typeface="Georgia" panose="02040502050405020303" pitchFamily="18" charset="0"/>
              </a:rPr>
              <a:t>Path</a:t>
            </a:r>
            <a:r>
              <a:rPr lang="en-US" dirty="0" smtClean="0">
                <a:latin typeface="Georgia" panose="02040502050405020303" pitchFamily="18" charset="0"/>
              </a:rPr>
              <a:t> of the current flowing through the body</a:t>
            </a:r>
          </a:p>
          <a:p>
            <a:pPr lvl="1">
              <a:lnSpc>
                <a:spcPct val="90000"/>
              </a:lnSpc>
            </a:pPr>
            <a:r>
              <a:rPr lang="en-US" u="sng" dirty="0" smtClean="0">
                <a:latin typeface="Georgia" panose="02040502050405020303" pitchFamily="18" charset="0"/>
              </a:rPr>
              <a:t>Amount</a:t>
            </a:r>
            <a:r>
              <a:rPr lang="en-US" dirty="0" smtClean="0">
                <a:latin typeface="Georgia" panose="02040502050405020303" pitchFamily="18" charset="0"/>
              </a:rPr>
              <a:t> of current flowing through the body (amps)</a:t>
            </a:r>
          </a:p>
          <a:p>
            <a:pPr lvl="1">
              <a:lnSpc>
                <a:spcPct val="90000"/>
              </a:lnSpc>
            </a:pPr>
            <a:r>
              <a:rPr lang="en-US" u="sng" dirty="0" smtClean="0">
                <a:latin typeface="Georgia" panose="02040502050405020303" pitchFamily="18" charset="0"/>
              </a:rPr>
              <a:t>Duration</a:t>
            </a:r>
            <a:r>
              <a:rPr lang="en-US" dirty="0" smtClean="0">
                <a:latin typeface="Georgia" panose="02040502050405020303" pitchFamily="18" charset="0"/>
              </a:rPr>
              <a:t> of the current flowing through the body</a:t>
            </a:r>
            <a:endParaRPr lang="en-US" u="sng" dirty="0" smtClean="0">
              <a:latin typeface="Georgia" panose="02040502050405020303" pitchFamily="18" charset="0"/>
            </a:endParaRPr>
          </a:p>
          <a:p>
            <a:pPr>
              <a:lnSpc>
                <a:spcPct val="90000"/>
              </a:lnSpc>
            </a:pPr>
            <a:endParaRPr lang="en-US" dirty="0" smtClean="0">
              <a:latin typeface="Georgia" panose="02040502050405020303" pitchFamily="18" charset="0"/>
            </a:endParaRPr>
          </a:p>
        </p:txBody>
      </p:sp>
      <p:pic>
        <p:nvPicPr>
          <p:cNvPr id="12292" name="Picture 4" descr="Q:\Oetd\Path.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2133600"/>
            <a:ext cx="3057525" cy="3657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1143000"/>
          </a:xfrm>
        </p:spPr>
        <p:txBody>
          <a:bodyPr/>
          <a:lstStyle/>
          <a:p>
            <a:r>
              <a:rPr lang="en-US" b="1" dirty="0" smtClean="0">
                <a:latin typeface="Georgia" panose="02040502050405020303" pitchFamily="18" charset="0"/>
              </a:rPr>
              <a:t>Burns</a:t>
            </a:r>
          </a:p>
        </p:txBody>
      </p:sp>
      <p:sp>
        <p:nvSpPr>
          <p:cNvPr id="68611" name="Rectangle 3"/>
          <p:cNvSpPr>
            <a:spLocks noGrp="1" noChangeArrowheads="1"/>
          </p:cNvSpPr>
          <p:nvPr>
            <p:ph type="body" idx="1"/>
          </p:nvPr>
        </p:nvSpPr>
        <p:spPr>
          <a:xfrm>
            <a:off x="457200" y="1524000"/>
            <a:ext cx="5181600" cy="5105400"/>
          </a:xfrm>
        </p:spPr>
        <p:txBody>
          <a:bodyPr rtlCol="0">
            <a:normAutofit fontScale="92500" lnSpcReduction="10000"/>
          </a:bodyPr>
          <a:lstStyle/>
          <a:p>
            <a:pPr fontAlgn="auto">
              <a:lnSpc>
                <a:spcPct val="85000"/>
              </a:lnSpc>
              <a:spcBef>
                <a:spcPct val="35000"/>
              </a:spcBef>
              <a:spcAft>
                <a:spcPts val="1800"/>
              </a:spcAft>
              <a:buFont typeface="Arial" pitchFamily="34" charset="0"/>
              <a:buChar char="•"/>
              <a:defRPr/>
            </a:pPr>
            <a:r>
              <a:rPr lang="en-US" dirty="0" smtClean="0">
                <a:latin typeface="Georgia" panose="02040502050405020303" pitchFamily="18" charset="0"/>
              </a:rPr>
              <a:t>Most common shock-related injury</a:t>
            </a:r>
          </a:p>
          <a:p>
            <a:pPr fontAlgn="auto">
              <a:lnSpc>
                <a:spcPct val="85000"/>
              </a:lnSpc>
              <a:spcBef>
                <a:spcPct val="35000"/>
              </a:spcBef>
              <a:spcAft>
                <a:spcPts val="1800"/>
              </a:spcAft>
              <a:buFont typeface="Arial" pitchFamily="34" charset="0"/>
              <a:buChar char="•"/>
              <a:defRPr/>
            </a:pPr>
            <a:r>
              <a:rPr lang="en-US" dirty="0" smtClean="0">
                <a:latin typeface="Georgia" panose="02040502050405020303" pitchFamily="18" charset="0"/>
              </a:rPr>
              <a:t>Occur when you touch electrical wiring or equipment that is improperly used or maintained</a:t>
            </a:r>
          </a:p>
          <a:p>
            <a:pPr fontAlgn="auto">
              <a:lnSpc>
                <a:spcPct val="85000"/>
              </a:lnSpc>
              <a:spcBef>
                <a:spcPct val="35000"/>
              </a:spcBef>
              <a:spcAft>
                <a:spcPts val="1800"/>
              </a:spcAft>
              <a:buFont typeface="Arial" pitchFamily="34" charset="0"/>
              <a:buChar char="•"/>
              <a:defRPr/>
            </a:pPr>
            <a:r>
              <a:rPr lang="en-US" dirty="0" smtClean="0">
                <a:latin typeface="Georgia" panose="02040502050405020303" pitchFamily="18" charset="0"/>
              </a:rPr>
              <a:t>Typically occurs on hands</a:t>
            </a:r>
          </a:p>
          <a:p>
            <a:pPr fontAlgn="auto">
              <a:lnSpc>
                <a:spcPct val="85000"/>
              </a:lnSpc>
              <a:spcBef>
                <a:spcPct val="35000"/>
              </a:spcBef>
              <a:spcAft>
                <a:spcPts val="1800"/>
              </a:spcAft>
              <a:buFont typeface="Arial" pitchFamily="34" charset="0"/>
              <a:buChar char="•"/>
              <a:defRPr/>
            </a:pPr>
            <a:r>
              <a:rPr lang="en-US" dirty="0" smtClean="0">
                <a:latin typeface="Georgia" panose="02040502050405020303" pitchFamily="18" charset="0"/>
              </a:rPr>
              <a:t>Very serious injury that needs  immediate attention</a:t>
            </a: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628775"/>
            <a:ext cx="3429000" cy="2409825"/>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3612</Words>
  <Application>Microsoft Office PowerPoint</Application>
  <PresentationFormat>On-screen Show (4:3)</PresentationFormat>
  <Paragraphs>321</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Georgia</vt:lpstr>
      <vt:lpstr>Symbol</vt:lpstr>
      <vt:lpstr>Times New Roman</vt:lpstr>
      <vt:lpstr>Wingdings</vt:lpstr>
      <vt:lpstr>Office Theme</vt:lpstr>
      <vt:lpstr>Electrical Safety</vt:lpstr>
      <vt:lpstr>Learning Objectives</vt:lpstr>
      <vt:lpstr>Electricity - The Dangers</vt:lpstr>
      <vt:lpstr>What Primarily Causes Electrocution?</vt:lpstr>
      <vt:lpstr>Four Main Types of Electrical Injuries</vt:lpstr>
      <vt:lpstr>Working With Electricity At Heights </vt:lpstr>
      <vt:lpstr>Electrical Shock</vt:lpstr>
      <vt:lpstr>Shock Severity</vt:lpstr>
      <vt:lpstr>Burns</vt:lpstr>
      <vt:lpstr>Hazard  Exposed Electrical Parts</vt:lpstr>
      <vt:lpstr>PowerPoint Presentation</vt:lpstr>
      <vt:lpstr>Overhead Power Lines</vt:lpstr>
      <vt:lpstr>Hazards: Defective Cords &amp; Wires</vt:lpstr>
      <vt:lpstr>Hazards:   Damaged Cords</vt:lpstr>
      <vt:lpstr>Power Tools Must:</vt:lpstr>
      <vt:lpstr>Preventing Electrical Hazards:  Tools</vt:lpstr>
      <vt:lpstr>Clues that Electrical Hazards Exist  </vt:lpstr>
      <vt:lpstr>Lockout/Tagout of Circuits</vt:lpstr>
      <vt:lpstr>Preventing Electrical Hazards  Planning</vt:lpstr>
      <vt:lpstr>Avoid Wet Conditions</vt:lpstr>
      <vt:lpstr>Avoid Wet Conditions</vt:lpstr>
      <vt:lpstr>What if I work in wet conditions with electricity? </vt:lpstr>
      <vt:lpstr>Preventing Electrical Hazards:  PPE</vt:lpstr>
      <vt:lpstr>Preventing Electrical Hazards: Proper Wiring and Connectors</vt:lpstr>
      <vt:lpstr>Training</vt:lpstr>
      <vt:lpstr>What if someone gets electrocuted? </vt:lpstr>
      <vt:lpstr>QUESTIONS FOR REVIEW</vt:lpstr>
    </vt:vector>
  </TitlesOfParts>
  <Company>North Dakota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Safety</dc:title>
  <dc:creator>toddt</dc:creator>
  <cp:lastModifiedBy>Sortor, Katherine (LNI)</cp:lastModifiedBy>
  <cp:revision>90</cp:revision>
  <dcterms:created xsi:type="dcterms:W3CDTF">2009-11-16T18:44:25Z</dcterms:created>
  <dcterms:modified xsi:type="dcterms:W3CDTF">2017-08-02T21:02:37Z</dcterms:modified>
</cp:coreProperties>
</file>